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4"/>
  </p:notesMasterIdLst>
  <p:handoutMasterIdLst>
    <p:handoutMasterId r:id="rId55"/>
  </p:handoutMasterIdLst>
  <p:sldIdLst>
    <p:sldId id="375" r:id="rId2"/>
    <p:sldId id="376" r:id="rId3"/>
    <p:sldId id="386" r:id="rId4"/>
    <p:sldId id="387" r:id="rId5"/>
    <p:sldId id="385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9" r:id="rId17"/>
    <p:sldId id="400" r:id="rId18"/>
    <p:sldId id="398" r:id="rId19"/>
    <p:sldId id="402" r:id="rId20"/>
    <p:sldId id="401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412" r:id="rId31"/>
    <p:sldId id="413" r:id="rId32"/>
    <p:sldId id="414" r:id="rId33"/>
    <p:sldId id="416" r:id="rId34"/>
    <p:sldId id="415" r:id="rId35"/>
    <p:sldId id="417" r:id="rId36"/>
    <p:sldId id="432" r:id="rId37"/>
    <p:sldId id="433" r:id="rId38"/>
    <p:sldId id="434" r:id="rId39"/>
    <p:sldId id="418" r:id="rId40"/>
    <p:sldId id="419" r:id="rId41"/>
    <p:sldId id="420" r:id="rId42"/>
    <p:sldId id="421" r:id="rId43"/>
    <p:sldId id="422" r:id="rId44"/>
    <p:sldId id="423" r:id="rId45"/>
    <p:sldId id="424" r:id="rId46"/>
    <p:sldId id="425" r:id="rId47"/>
    <p:sldId id="426" r:id="rId48"/>
    <p:sldId id="427" r:id="rId49"/>
    <p:sldId id="428" r:id="rId50"/>
    <p:sldId id="429" r:id="rId51"/>
    <p:sldId id="430" r:id="rId52"/>
    <p:sldId id="431" r:id="rId53"/>
  </p:sldIdLst>
  <p:sldSz cx="9144000" cy="6858000" type="screen4x3"/>
  <p:notesSz cx="6873875" cy="10063163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69">
          <p15:clr>
            <a:srgbClr val="A4A3A4"/>
          </p15:clr>
        </p15:guide>
        <p15:guide id="2" pos="216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962" y="-84"/>
      </p:cViewPr>
      <p:guideLst>
        <p:guide orient="horz" pos="3169"/>
        <p:guide pos="2165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8338"/>
            <a:ext cx="29781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558338"/>
            <a:ext cx="29781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BCB542-E5CE-4928-872A-E3C5CB8FC75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9718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4138" y="0"/>
            <a:ext cx="29781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20750" y="755650"/>
            <a:ext cx="5032375" cy="3773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81550"/>
            <a:ext cx="54991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58338"/>
            <a:ext cx="29781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4138" y="9558338"/>
            <a:ext cx="29781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B02F0CB-E572-4493-AFDC-C3980055594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4137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B8E72-A541-445E-B5A0-A7B9B009014C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05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FBC7-8121-4652-8956-FA6D7359D7B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383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5A826-7077-460F-A6F2-99CC84C3AC24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8087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A2F79-B2CF-40C2-B220-DD725ED5742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892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98630"/>
            <a:ext cx="7543800" cy="1156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448781"/>
            <a:ext cx="7543801" cy="4815534"/>
          </a:xfrm>
        </p:spPr>
        <p:txBody>
          <a:bodyPr/>
          <a:lstStyle>
            <a:lvl1pPr marL="182563" indent="-182563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A7877-C929-4BB4-B899-F1938ED23E04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523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3A7CD-F4E5-4A06-9088-A8C9AD2E815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21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>
            <a:lvl1pPr marL="182563" indent="-182563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>
            <a:lvl1pPr marL="182563" indent="-182563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C1E0C-D1A7-40AC-9663-C0FF13B484A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072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4BD3A-E307-48AA-A157-5E9C2FDAFDEC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34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F47D2-4D96-4238-9512-B57478F68FB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859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D7CFA-8DF8-49A3-8EF7-222AC5B62C7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970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736DCB5-48C5-4071-99E5-1B26F93199F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186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7969C-0BDE-41D4-A097-DFEF3633840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717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8471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403776"/>
            <a:ext cx="7543801" cy="47955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46B147F-F273-49C1-B3E7-A4FC5085D7C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268760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42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mg.org/mda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74638"/>
            <a:ext cx="8255000" cy="5494337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b="1" smtClean="0"/>
              <a:t>ΤΕΧΝΟΛΟΓΙΑ ΛΟΓΙΣΜΙΚΟΥ (</a:t>
            </a:r>
            <a:r>
              <a:rPr lang="en-US" sz="4000" b="1" smtClean="0"/>
              <a:t>SOFTWARE ENGINEERING)</a:t>
            </a:r>
            <a:br>
              <a:rPr lang="en-US" sz="4000" b="1" smtClean="0"/>
            </a:br>
            <a:r>
              <a:rPr lang="el-GR" sz="4000" b="1" smtClean="0"/>
              <a:t/>
            </a:r>
            <a:br>
              <a:rPr lang="el-GR" sz="4000" b="1" smtClean="0"/>
            </a:br>
            <a:r>
              <a:rPr lang="el-GR" sz="3200" b="1" smtClean="0"/>
              <a:t>Διαχείριση πολυπλοκότητας, έννοιες</a:t>
            </a:r>
            <a:r>
              <a:rPr lang="en-US" sz="3200" b="1" smtClean="0"/>
              <a:t>, </a:t>
            </a:r>
            <a:r>
              <a:rPr lang="el-GR" sz="3200" b="1" smtClean="0"/>
              <a:t>επισκόπηση </a:t>
            </a:r>
            <a:r>
              <a:rPr lang="en-US" sz="3200" b="1" smtClean="0"/>
              <a:t>UML, </a:t>
            </a:r>
            <a:r>
              <a:rPr lang="el-GR" sz="3200" b="1" smtClean="0"/>
              <a:t>βασικοί συμβολισμοί και διαγράμματα 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4200"/>
            <a:ext cx="8229600" cy="4276725"/>
          </a:xfrm>
        </p:spPr>
        <p:txBody>
          <a:bodyPr/>
          <a:lstStyle/>
          <a:p>
            <a:pPr eaLnBrk="1" hangingPunct="1">
              <a:defRPr/>
            </a:pPr>
            <a:endParaRPr lang="el-GR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4EDA3-24FE-4454-BAC9-8369D2300C62}" type="slidenum">
              <a:rPr lang="el-GR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77813"/>
            <a:ext cx="8731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smtClean="0"/>
              <a:t>Ποια άλλα μοντέλα χρησιμοποιούμε για περιγραφή συστημάτων λογισμικού; [3/3]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smtClean="0"/>
              <a:t>Μοντέλο ζητημάτων (</a:t>
            </a:r>
            <a:r>
              <a:rPr lang="en-US" sz="2800" smtClean="0"/>
              <a:t>issues model)</a:t>
            </a:r>
            <a:endParaRPr lang="el-GR" sz="2800" smtClean="0"/>
          </a:p>
          <a:p>
            <a:pPr lvl="1" eaLnBrk="1" hangingPunct="1">
              <a:defRPr/>
            </a:pPr>
            <a:r>
              <a:rPr lang="el-GR" sz="2400" smtClean="0"/>
              <a:t>Ποια ζητήματα είναι ανοικτά και ποια έχουν κλείσει;</a:t>
            </a:r>
          </a:p>
          <a:p>
            <a:pPr lvl="2" eaLnBrk="1" hangingPunct="1">
              <a:defRPr/>
            </a:pPr>
            <a:r>
              <a:rPr lang="el-GR" sz="1800" smtClean="0"/>
              <a:t>Τι με εμποδίζει από το να συνεχίσω;</a:t>
            </a:r>
          </a:p>
          <a:p>
            <a:pPr lvl="1" eaLnBrk="1" hangingPunct="1">
              <a:defRPr/>
            </a:pPr>
            <a:r>
              <a:rPr lang="el-GR" sz="2400" smtClean="0"/>
              <a:t>Ποιοι οι περιορισμοί που έχουν τεθεί από τον πελάτη;</a:t>
            </a:r>
          </a:p>
          <a:p>
            <a:pPr lvl="1" eaLnBrk="1" hangingPunct="1">
              <a:defRPr/>
            </a:pPr>
            <a:r>
              <a:rPr lang="el-GR" sz="2400" smtClean="0"/>
              <a:t>Ποιες αποφάσεις πρέπει να ληφθούν;</a:t>
            </a:r>
          </a:p>
          <a:p>
            <a:pPr lvl="1" eaLnBrk="1" hangingPunct="1">
              <a:defRPr/>
            </a:pPr>
            <a:r>
              <a:rPr lang="el-GR" sz="2400" smtClean="0"/>
              <a:t>... όλα αυτά οδηγούν σε </a:t>
            </a:r>
            <a:r>
              <a:rPr lang="el-GR" sz="2400" i="1" smtClean="0"/>
              <a:t>ενέργειες</a:t>
            </a:r>
            <a:r>
              <a:rPr lang="el-GR" sz="2400" smtClean="0"/>
              <a:t> που πρέπει να γίνουν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46240-C549-453E-BAED-AAC996E77570}" type="slidenum">
              <a:rPr lang="el-GR"/>
              <a:pPr>
                <a:defRPr/>
              </a:pPr>
              <a:t>10</a:t>
            </a:fld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77813"/>
            <a:ext cx="8480425" cy="811212"/>
          </a:xfrm>
        </p:spPr>
        <p:txBody>
          <a:bodyPr/>
          <a:lstStyle/>
          <a:p>
            <a:pPr eaLnBrk="1" hangingPunct="1">
              <a:defRPr/>
            </a:pPr>
            <a:r>
              <a:rPr lang="el-GR" smtClean="0"/>
              <a:t>Παράδειγμα μοντέλου ζητημάτων</a:t>
            </a: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98E3A-13D0-447C-84E2-8444EB2401EA}" type="slidenum">
              <a:rPr lang="el-GR"/>
              <a:pPr>
                <a:defRPr/>
              </a:pPr>
              <a:t>11</a:t>
            </a:fld>
            <a:endParaRPr lang="el-GR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568700" y="1133745"/>
            <a:ext cx="2082800" cy="11430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 dirty="0" smtClean="0">
                <a:solidFill>
                  <a:schemeClr val="bg1"/>
                </a:solidFill>
              </a:rPr>
              <a:t>Πού </a:t>
            </a:r>
            <a:r>
              <a:rPr lang="el-GR" altLang="el-GR" sz="1800" b="1" dirty="0">
                <a:solidFill>
                  <a:schemeClr val="bg1"/>
                </a:solidFill>
              </a:rPr>
              <a:t>να κωδικοποιήσω τον έλεγχο;</a:t>
            </a:r>
            <a:endParaRPr lang="en-US" altLang="el-GR" sz="1800" b="1" dirty="0">
              <a:solidFill>
                <a:schemeClr val="bg1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781175" y="2810145"/>
            <a:ext cx="2457450" cy="914400"/>
          </a:xfrm>
          <a:prstGeom prst="rect">
            <a:avLst/>
          </a:prstGeom>
          <a:solidFill>
            <a:srgbClr val="06F81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Πρόταση 1</a:t>
            </a:r>
            <a:r>
              <a:rPr lang="en-US" altLang="el-GR" sz="1800" b="1">
                <a:latin typeface="Palatino" charset="0"/>
                <a:ea typeface="ＭＳ Ｐゴシック" panose="020B0600070205080204" pitchFamily="34" charset="-128"/>
              </a:rPr>
              <a:t>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Palatino" charset="0"/>
                <a:ea typeface="ＭＳ Ｐゴシック" panose="020B0600070205080204" pitchFamily="34" charset="-128"/>
              </a:rPr>
              <a:t> </a:t>
            </a:r>
            <a:r>
              <a:rPr lang="el-GR" altLang="el-GR" sz="2000" b="1"/>
              <a:t>Στη διεπαφή χρήστη</a:t>
            </a:r>
            <a:r>
              <a:rPr lang="en-US" altLang="el-GR" sz="1800" b="1">
                <a:latin typeface="Palatino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3124200" y="2276745"/>
            <a:ext cx="1447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5367" name="Group 7"/>
          <p:cNvGrpSpPr>
            <a:grpSpLocks/>
          </p:cNvGrpSpPr>
          <p:nvPr/>
        </p:nvGrpSpPr>
        <p:grpSpPr bwMode="auto">
          <a:xfrm>
            <a:off x="4724400" y="2276745"/>
            <a:ext cx="2590800" cy="1371600"/>
            <a:chOff x="2976" y="1392"/>
            <a:chExt cx="1632" cy="864"/>
          </a:xfrm>
        </p:grpSpPr>
        <p:sp>
          <p:nvSpPr>
            <p:cNvPr id="15378" name="Rectangle 8"/>
            <p:cNvSpPr>
              <a:spLocks noChangeArrowheads="1"/>
            </p:cNvSpPr>
            <p:nvPr/>
          </p:nvSpPr>
          <p:spPr bwMode="auto">
            <a:xfrm>
              <a:off x="3600" y="1728"/>
              <a:ext cx="1008" cy="528"/>
            </a:xfrm>
            <a:prstGeom prst="rect">
              <a:avLst/>
            </a:prstGeom>
            <a:solidFill>
              <a:srgbClr val="06F81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/>
                <a:t>Πρόταση 2</a:t>
              </a:r>
              <a:r>
                <a:rPr lang="en-US" altLang="el-GR" sz="1800">
                  <a:latin typeface="Palatino" charset="0"/>
                  <a:ea typeface="ＭＳ Ｐゴシック" panose="020B0600070205080204" pitchFamily="34" charset="-128"/>
                </a:rPr>
                <a:t>: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 b="1"/>
                <a:t>Στη βάση δεδομένων</a:t>
              </a:r>
              <a:r>
                <a:rPr lang="en-US" altLang="el-GR" sz="1800" b="1">
                  <a:latin typeface="Palatino" charset="0"/>
                  <a:ea typeface="ＭＳ Ｐゴシック" panose="020B0600070205080204" pitchFamily="34" charset="-128"/>
                </a:rPr>
                <a:t> </a:t>
              </a:r>
            </a:p>
          </p:txBody>
        </p:sp>
        <p:sp>
          <p:nvSpPr>
            <p:cNvPr id="15379" name="Line 9"/>
            <p:cNvSpPr>
              <a:spLocks noChangeShapeType="1"/>
            </p:cNvSpPr>
            <p:nvPr/>
          </p:nvSpPr>
          <p:spPr bwMode="auto">
            <a:xfrm>
              <a:off x="2976" y="1392"/>
              <a:ext cx="110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5368" name="Rectangle 11"/>
          <p:cNvSpPr>
            <a:spLocks noChangeArrowheads="1"/>
          </p:cNvSpPr>
          <p:nvPr/>
        </p:nvSpPr>
        <p:spPr bwMode="auto">
          <a:xfrm>
            <a:off x="6777038" y="4257945"/>
            <a:ext cx="2295525" cy="10969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7676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Υπέρ</a:t>
            </a:r>
            <a:r>
              <a:rPr lang="en-US" altLang="el-GR" sz="1800" b="1">
                <a:latin typeface="Palatino" charset="0"/>
                <a:ea typeface="ＭＳ Ｐゴシック" panose="020B0600070205080204" pitchFamily="34" charset="-128"/>
              </a:rPr>
              <a:t>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Καλύπτονται όλες οι μέθοδοι εισαγωγής</a:t>
            </a:r>
            <a:endParaRPr lang="en-US" altLang="el-GR" sz="1800" b="1"/>
          </a:p>
        </p:txBody>
      </p:sp>
      <p:cxnSp>
        <p:nvCxnSpPr>
          <p:cNvPr id="15369" name="AutoShape 12"/>
          <p:cNvCxnSpPr>
            <a:cxnSpLocks noChangeShapeType="1"/>
            <a:stCxn id="15378" idx="2"/>
            <a:endCxn id="15368" idx="0"/>
          </p:cNvCxnSpPr>
          <p:nvPr/>
        </p:nvCxnSpPr>
        <p:spPr bwMode="auto">
          <a:xfrm>
            <a:off x="6515100" y="3648345"/>
            <a:ext cx="140970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381000" y="4105545"/>
            <a:ext cx="1895475" cy="1143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7676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Υπέρ</a:t>
            </a:r>
            <a:r>
              <a:rPr lang="en-US" altLang="el-GR" sz="1800" b="1">
                <a:latin typeface="Palatino" charset="0"/>
                <a:ea typeface="ＭＳ Ｐゴシック" panose="020B0600070205080204" pitchFamily="34" charset="-128"/>
              </a:rPr>
              <a:t>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Ταχύτερη ανταπόκριση για τον χρήστη</a:t>
            </a:r>
            <a:endParaRPr lang="en-US" altLang="el-GR" sz="1800" b="1"/>
          </a:p>
        </p:txBody>
      </p:sp>
      <p:cxnSp>
        <p:nvCxnSpPr>
          <p:cNvPr id="15371" name="AutoShape 15"/>
          <p:cNvCxnSpPr>
            <a:cxnSpLocks noChangeShapeType="1"/>
            <a:stCxn id="15365" idx="2"/>
            <a:endCxn id="15370" idx="0"/>
          </p:cNvCxnSpPr>
          <p:nvPr/>
        </p:nvCxnSpPr>
        <p:spPr bwMode="auto">
          <a:xfrm flipH="1">
            <a:off x="1328738" y="3724545"/>
            <a:ext cx="1681162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2" name="Rectangle 17"/>
          <p:cNvSpPr>
            <a:spLocks noChangeArrowheads="1"/>
          </p:cNvSpPr>
          <p:nvPr/>
        </p:nvSpPr>
        <p:spPr bwMode="auto">
          <a:xfrm>
            <a:off x="657225" y="5400945"/>
            <a:ext cx="3152775" cy="11334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767676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Κατά</a:t>
            </a:r>
            <a:r>
              <a:rPr lang="en-US" altLang="el-GR" sz="1800" b="1">
                <a:ea typeface="ＭＳ Ｐゴシック" panose="020B0600070205080204" pitchFamily="34" charset="-128"/>
              </a:rPr>
              <a:t>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Αν η </a:t>
            </a:r>
            <a:r>
              <a:rPr lang="en-US" altLang="el-GR" sz="1800" b="1"/>
              <a:t>Javascript </a:t>
            </a:r>
            <a:r>
              <a:rPr lang="el-GR" altLang="el-GR" sz="1800" b="1"/>
              <a:t>είναι απενεργοποιημένη, δεν λειτουργεί</a:t>
            </a:r>
            <a:endParaRPr lang="en-US" altLang="el-GR" sz="1800" b="1"/>
          </a:p>
        </p:txBody>
      </p:sp>
      <p:cxnSp>
        <p:nvCxnSpPr>
          <p:cNvPr id="15373" name="AutoShape 18"/>
          <p:cNvCxnSpPr>
            <a:cxnSpLocks noChangeShapeType="1"/>
            <a:stCxn id="15365" idx="2"/>
            <a:endCxn id="15372" idx="0"/>
          </p:cNvCxnSpPr>
          <p:nvPr/>
        </p:nvCxnSpPr>
        <p:spPr bwMode="auto">
          <a:xfrm flipH="1">
            <a:off x="2233613" y="3724545"/>
            <a:ext cx="776287" cy="1676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374" name="Rectangle 20"/>
          <p:cNvSpPr>
            <a:spLocks noChangeArrowheads="1"/>
          </p:cNvSpPr>
          <p:nvPr/>
        </p:nvSpPr>
        <p:spPr bwMode="auto">
          <a:xfrm>
            <a:off x="3041650" y="4096020"/>
            <a:ext cx="2835275" cy="1184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767676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Κατά</a:t>
            </a:r>
            <a:r>
              <a:rPr lang="en-US" altLang="el-GR" sz="1800" b="1">
                <a:ea typeface="ＭＳ Ｐゴシック" panose="020B0600070205080204" pitchFamily="34" charset="-128"/>
              </a:rPr>
              <a:t>: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Ο έλεγχος δεν καλύπτει εναλλακτικές μεθόδους εισαγωγής στη Β.Δ.</a:t>
            </a:r>
          </a:p>
        </p:txBody>
      </p:sp>
      <p:cxnSp>
        <p:nvCxnSpPr>
          <p:cNvPr id="15375" name="AutoShape 21"/>
          <p:cNvCxnSpPr>
            <a:cxnSpLocks noChangeShapeType="1"/>
            <a:stCxn id="15365" idx="2"/>
            <a:endCxn id="15374" idx="0"/>
          </p:cNvCxnSpPr>
          <p:nvPr/>
        </p:nvCxnSpPr>
        <p:spPr bwMode="auto">
          <a:xfrm>
            <a:off x="3009900" y="3724545"/>
            <a:ext cx="1449388" cy="3714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376" name="Line 26"/>
          <p:cNvSpPr>
            <a:spLocks noChangeShapeType="1"/>
          </p:cNvSpPr>
          <p:nvPr/>
        </p:nvSpPr>
        <p:spPr bwMode="auto">
          <a:xfrm>
            <a:off x="6507163" y="3645170"/>
            <a:ext cx="0" cy="175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77" name="Rectangle 11"/>
          <p:cNvSpPr>
            <a:spLocks noChangeArrowheads="1"/>
          </p:cNvSpPr>
          <p:nvPr/>
        </p:nvSpPr>
        <p:spPr bwMode="auto">
          <a:xfrm>
            <a:off x="5246688" y="5437458"/>
            <a:ext cx="2565400" cy="109696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7676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Κατά</a:t>
            </a:r>
            <a:r>
              <a:rPr lang="en-US" altLang="el-GR" sz="1800" b="1">
                <a:latin typeface="Palatino" charset="0"/>
                <a:ea typeface="ＭＳ Ｐゴシック" panose="020B0600070205080204" pitchFamily="34" charset="-128"/>
              </a:rPr>
              <a:t>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Λιγότερο φιλικό μήνυμα σφάλματος</a:t>
            </a:r>
            <a:endParaRPr lang="en-US" altLang="el-GR" sz="18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77813"/>
            <a:ext cx="8731250" cy="973137"/>
          </a:xfrm>
        </p:spPr>
        <p:txBody>
          <a:bodyPr/>
          <a:lstStyle/>
          <a:p>
            <a:pPr eaLnBrk="1" hangingPunct="1">
              <a:defRPr/>
            </a:pPr>
            <a:r>
              <a:rPr lang="el-GR" smtClean="0"/>
              <a:t>Παράδειγμα μοντέλου ζητημάτων</a:t>
            </a: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58449-0855-4AA5-82E5-CFB1AEC0804A}" type="slidenum">
              <a:rPr lang="el-GR"/>
              <a:pPr>
                <a:defRPr/>
              </a:pPr>
              <a:t>12</a:t>
            </a:fld>
            <a:endParaRPr lang="el-GR"/>
          </a:p>
        </p:txBody>
      </p:sp>
      <p:sp>
        <p:nvSpPr>
          <p:cNvPr id="16388" name="Rectangle 23"/>
          <p:cNvSpPr>
            <a:spLocks noChangeArrowheads="1"/>
          </p:cNvSpPr>
          <p:nvPr/>
        </p:nvSpPr>
        <p:spPr bwMode="auto">
          <a:xfrm>
            <a:off x="6172200" y="1573560"/>
            <a:ext cx="2809875" cy="1219200"/>
          </a:xfrm>
          <a:prstGeom prst="rect">
            <a:avLst/>
          </a:prstGeom>
          <a:solidFill>
            <a:srgbClr val="3D0BF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</a:rPr>
              <a:t>Απόφαση</a:t>
            </a:r>
            <a:r>
              <a:rPr lang="en-US" altLang="el-GR" sz="1800" b="1">
                <a:solidFill>
                  <a:srgbClr val="FFFF00"/>
                </a:solidFill>
                <a:latin typeface="Palatino" charset="0"/>
                <a:ea typeface="ＭＳ Ｐゴシック" panose="020B0600070205080204" pitchFamily="34" charset="-128"/>
              </a:rPr>
              <a:t> </a:t>
            </a:r>
            <a:r>
              <a:rPr lang="el-GR" altLang="el-GR" sz="1800" b="1">
                <a:solidFill>
                  <a:srgbClr val="FFFF00"/>
                </a:solidFill>
              </a:rPr>
              <a:t>1</a:t>
            </a:r>
            <a:r>
              <a:rPr lang="en-US" altLang="el-GR" sz="1800" b="1">
                <a:solidFill>
                  <a:srgbClr val="FFFF00"/>
                </a:solidFill>
                <a:latin typeface="Palatino" charset="0"/>
                <a:ea typeface="ＭＳ Ｐゴシック" panose="020B0600070205080204" pitchFamily="34" charset="-128"/>
              </a:rPr>
              <a:t>:</a:t>
            </a:r>
            <a:r>
              <a:rPr lang="el-GR" altLang="el-GR" sz="1800" b="1">
                <a:solidFill>
                  <a:srgbClr val="FFFF00"/>
                </a:solidFill>
              </a:rPr>
              <a:t> επιλέγουμε το (2) γιατί οι χρήστες είναι λίγοι και ειδικοί</a:t>
            </a:r>
            <a:endParaRPr lang="en-US" altLang="el-GR" sz="1800" b="1">
              <a:solidFill>
                <a:srgbClr val="FFFF00"/>
              </a:solidFill>
            </a:endParaRP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3568700" y="1268760"/>
            <a:ext cx="2082800" cy="11430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 dirty="0" smtClean="0">
                <a:solidFill>
                  <a:schemeClr val="bg1"/>
                </a:solidFill>
              </a:rPr>
              <a:t>Πού να κωδικοποιήσω τον έλεγχο;</a:t>
            </a:r>
            <a:endParaRPr lang="en-US" altLang="el-GR" sz="1800" b="1" dirty="0">
              <a:solidFill>
                <a:schemeClr val="bg1"/>
              </a:solidFill>
            </a:endParaRP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1781175" y="2945160"/>
            <a:ext cx="2457450" cy="914400"/>
          </a:xfrm>
          <a:prstGeom prst="rect">
            <a:avLst/>
          </a:prstGeom>
          <a:solidFill>
            <a:srgbClr val="06F81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Πρόταση 1</a:t>
            </a:r>
            <a:r>
              <a:rPr lang="en-US" altLang="el-GR" sz="1800" b="1">
                <a:latin typeface="Palatino" charset="0"/>
                <a:ea typeface="ＭＳ Ｐゴシック" panose="020B0600070205080204" pitchFamily="34" charset="-128"/>
              </a:rPr>
              <a:t>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Palatino" charset="0"/>
                <a:ea typeface="ＭＳ Ｐゴシック" panose="020B0600070205080204" pitchFamily="34" charset="-128"/>
              </a:rPr>
              <a:t> </a:t>
            </a:r>
            <a:r>
              <a:rPr lang="el-GR" altLang="el-GR" sz="2000" b="1"/>
              <a:t>Στη διεπαφή χρήστη</a:t>
            </a:r>
            <a:r>
              <a:rPr lang="en-US" altLang="el-GR" sz="1800" b="1">
                <a:latin typeface="Palatino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6391" name="Line 6"/>
          <p:cNvSpPr>
            <a:spLocks noChangeShapeType="1"/>
          </p:cNvSpPr>
          <p:nvPr/>
        </p:nvSpPr>
        <p:spPr bwMode="auto">
          <a:xfrm flipH="1">
            <a:off x="3124200" y="2411760"/>
            <a:ext cx="1447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6392" name="Group 7"/>
          <p:cNvGrpSpPr>
            <a:grpSpLocks/>
          </p:cNvGrpSpPr>
          <p:nvPr/>
        </p:nvGrpSpPr>
        <p:grpSpPr bwMode="auto">
          <a:xfrm>
            <a:off x="4724400" y="2411760"/>
            <a:ext cx="2590800" cy="1371600"/>
            <a:chOff x="2976" y="1392"/>
            <a:chExt cx="1632" cy="864"/>
          </a:xfrm>
        </p:grpSpPr>
        <p:sp>
          <p:nvSpPr>
            <p:cNvPr id="16404" name="Rectangle 8"/>
            <p:cNvSpPr>
              <a:spLocks noChangeArrowheads="1"/>
            </p:cNvSpPr>
            <p:nvPr/>
          </p:nvSpPr>
          <p:spPr bwMode="auto">
            <a:xfrm>
              <a:off x="3600" y="1728"/>
              <a:ext cx="1008" cy="528"/>
            </a:xfrm>
            <a:prstGeom prst="rect">
              <a:avLst/>
            </a:prstGeom>
            <a:solidFill>
              <a:srgbClr val="06F81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/>
                <a:t>Πρόταση 2</a:t>
              </a:r>
              <a:r>
                <a:rPr lang="en-US" altLang="el-GR" sz="1800">
                  <a:latin typeface="Palatino" charset="0"/>
                  <a:ea typeface="ＭＳ Ｐゴシック" panose="020B0600070205080204" pitchFamily="34" charset="-128"/>
                </a:rPr>
                <a:t>: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 b="1"/>
                <a:t>Στη βάση δεδομένων</a:t>
              </a:r>
              <a:r>
                <a:rPr lang="en-US" altLang="el-GR" sz="1800" b="1">
                  <a:latin typeface="Palatino" charset="0"/>
                  <a:ea typeface="ＭＳ Ｐゴシック" panose="020B0600070205080204" pitchFamily="34" charset="-128"/>
                </a:rPr>
                <a:t> </a:t>
              </a:r>
            </a:p>
          </p:txBody>
        </p:sp>
        <p:sp>
          <p:nvSpPr>
            <p:cNvPr id="16405" name="Line 9"/>
            <p:cNvSpPr>
              <a:spLocks noChangeShapeType="1"/>
            </p:cNvSpPr>
            <p:nvPr/>
          </p:nvSpPr>
          <p:spPr bwMode="auto">
            <a:xfrm>
              <a:off x="2976" y="1392"/>
              <a:ext cx="110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6777038" y="4392960"/>
            <a:ext cx="2295525" cy="10969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7676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Υπέρ</a:t>
            </a:r>
            <a:r>
              <a:rPr lang="en-US" altLang="el-GR" sz="1800" b="1">
                <a:latin typeface="Palatino" charset="0"/>
                <a:ea typeface="ＭＳ Ｐゴシック" panose="020B0600070205080204" pitchFamily="34" charset="-128"/>
              </a:rPr>
              <a:t>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Καλύπτονται όλες οι μέθοδοι εισαγωγής</a:t>
            </a:r>
            <a:endParaRPr lang="en-US" altLang="el-GR" sz="1800" b="1"/>
          </a:p>
        </p:txBody>
      </p:sp>
      <p:cxnSp>
        <p:nvCxnSpPr>
          <p:cNvPr id="16394" name="AutoShape 12"/>
          <p:cNvCxnSpPr>
            <a:cxnSpLocks noChangeShapeType="1"/>
            <a:stCxn id="16404" idx="2"/>
            <a:endCxn id="16393" idx="0"/>
          </p:cNvCxnSpPr>
          <p:nvPr/>
        </p:nvCxnSpPr>
        <p:spPr bwMode="auto">
          <a:xfrm>
            <a:off x="6515100" y="3783360"/>
            <a:ext cx="140970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5" name="Rectangle 14"/>
          <p:cNvSpPr>
            <a:spLocks noChangeArrowheads="1"/>
          </p:cNvSpPr>
          <p:nvPr/>
        </p:nvSpPr>
        <p:spPr bwMode="auto">
          <a:xfrm>
            <a:off x="381000" y="4240560"/>
            <a:ext cx="1895475" cy="1143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7676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Υπέρ</a:t>
            </a:r>
            <a:r>
              <a:rPr lang="en-US" altLang="el-GR" sz="1800" b="1">
                <a:latin typeface="Palatino" charset="0"/>
                <a:ea typeface="ＭＳ Ｐゴシック" panose="020B0600070205080204" pitchFamily="34" charset="-128"/>
              </a:rPr>
              <a:t>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Ταχύτερη ανταπόκριση για τον χρήστη</a:t>
            </a:r>
            <a:endParaRPr lang="en-US" altLang="el-GR" sz="1800" b="1"/>
          </a:p>
        </p:txBody>
      </p:sp>
      <p:cxnSp>
        <p:nvCxnSpPr>
          <p:cNvPr id="16396" name="AutoShape 15"/>
          <p:cNvCxnSpPr>
            <a:cxnSpLocks noChangeShapeType="1"/>
            <a:stCxn id="16390" idx="2"/>
            <a:endCxn id="16395" idx="0"/>
          </p:cNvCxnSpPr>
          <p:nvPr/>
        </p:nvCxnSpPr>
        <p:spPr bwMode="auto">
          <a:xfrm flipH="1">
            <a:off x="1328738" y="3859560"/>
            <a:ext cx="1681162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7" name="Rectangle 17"/>
          <p:cNvSpPr>
            <a:spLocks noChangeArrowheads="1"/>
          </p:cNvSpPr>
          <p:nvPr/>
        </p:nvSpPr>
        <p:spPr bwMode="auto">
          <a:xfrm>
            <a:off x="657225" y="5535960"/>
            <a:ext cx="3152775" cy="11334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767676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Κατά</a:t>
            </a:r>
            <a:r>
              <a:rPr lang="en-US" altLang="el-GR" sz="1800" b="1">
                <a:ea typeface="ＭＳ Ｐゴシック" panose="020B0600070205080204" pitchFamily="34" charset="-128"/>
              </a:rPr>
              <a:t>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Αν η </a:t>
            </a:r>
            <a:r>
              <a:rPr lang="en-US" altLang="el-GR" sz="1800" b="1"/>
              <a:t>Javascript </a:t>
            </a:r>
            <a:r>
              <a:rPr lang="el-GR" altLang="el-GR" sz="1800" b="1"/>
              <a:t>είναι απενεργοποιημένη, δεν λειτουργεί</a:t>
            </a:r>
            <a:endParaRPr lang="en-US" altLang="el-GR" sz="1800" b="1"/>
          </a:p>
        </p:txBody>
      </p:sp>
      <p:cxnSp>
        <p:nvCxnSpPr>
          <p:cNvPr id="16398" name="AutoShape 18"/>
          <p:cNvCxnSpPr>
            <a:cxnSpLocks noChangeShapeType="1"/>
            <a:stCxn id="16390" idx="2"/>
            <a:endCxn id="16397" idx="0"/>
          </p:cNvCxnSpPr>
          <p:nvPr/>
        </p:nvCxnSpPr>
        <p:spPr bwMode="auto">
          <a:xfrm flipH="1">
            <a:off x="2233613" y="3859560"/>
            <a:ext cx="776287" cy="1676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399" name="Rectangle 20"/>
          <p:cNvSpPr>
            <a:spLocks noChangeArrowheads="1"/>
          </p:cNvSpPr>
          <p:nvPr/>
        </p:nvSpPr>
        <p:spPr bwMode="auto">
          <a:xfrm>
            <a:off x="3041650" y="4231035"/>
            <a:ext cx="2835275" cy="1184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767676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Κατά</a:t>
            </a:r>
            <a:r>
              <a:rPr lang="en-US" altLang="el-GR" sz="1800" b="1">
                <a:ea typeface="ＭＳ Ｐゴシック" panose="020B0600070205080204" pitchFamily="34" charset="-128"/>
              </a:rPr>
              <a:t>: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Ο έλεγχος δεν καλύπτει εναλλακτικές μεθόδους εισαγωγής στη Β.Δ.</a:t>
            </a:r>
          </a:p>
        </p:txBody>
      </p:sp>
      <p:cxnSp>
        <p:nvCxnSpPr>
          <p:cNvPr id="16400" name="AutoShape 21"/>
          <p:cNvCxnSpPr>
            <a:cxnSpLocks noChangeShapeType="1"/>
            <a:stCxn id="16390" idx="2"/>
            <a:endCxn id="16399" idx="0"/>
          </p:cNvCxnSpPr>
          <p:nvPr/>
        </p:nvCxnSpPr>
        <p:spPr bwMode="auto">
          <a:xfrm>
            <a:off x="3009900" y="3859560"/>
            <a:ext cx="1449388" cy="3714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401" name="Line 38"/>
          <p:cNvSpPr>
            <a:spLocks noChangeShapeType="1"/>
          </p:cNvSpPr>
          <p:nvPr/>
        </p:nvSpPr>
        <p:spPr bwMode="auto">
          <a:xfrm>
            <a:off x="6507163" y="3780185"/>
            <a:ext cx="0" cy="175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402" name="Rectangle 11"/>
          <p:cNvSpPr>
            <a:spLocks noChangeArrowheads="1"/>
          </p:cNvSpPr>
          <p:nvPr/>
        </p:nvSpPr>
        <p:spPr bwMode="auto">
          <a:xfrm>
            <a:off x="5246688" y="5572473"/>
            <a:ext cx="2565400" cy="109696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7676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Κατά</a:t>
            </a:r>
            <a:r>
              <a:rPr lang="en-US" altLang="el-GR" sz="1800" b="1">
                <a:latin typeface="Palatino" charset="0"/>
                <a:ea typeface="ＭＳ Ｐゴシック" panose="020B0600070205080204" pitchFamily="34" charset="-128"/>
              </a:rPr>
              <a:t>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Λιγότερο φιλικό μήνυμα σφάλματος</a:t>
            </a:r>
            <a:endParaRPr lang="en-US" altLang="el-GR" sz="1800" b="1"/>
          </a:p>
        </p:txBody>
      </p:sp>
      <p:sp>
        <p:nvSpPr>
          <p:cNvPr id="16403" name="Line 40"/>
          <p:cNvSpPr>
            <a:spLocks noChangeShapeType="1"/>
          </p:cNvSpPr>
          <p:nvPr/>
        </p:nvSpPr>
        <p:spPr bwMode="auto">
          <a:xfrm>
            <a:off x="5651500" y="1800573"/>
            <a:ext cx="495300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142875"/>
            <a:ext cx="88201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mtClean="0"/>
              <a:t>Παράδειγμα μοντέλου ζητημάτων</a:t>
            </a: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85D4A-9AED-43AC-AA75-1C7DB055DEFC}" type="slidenum">
              <a:rPr lang="el-GR"/>
              <a:pPr>
                <a:defRPr/>
              </a:pPr>
              <a:t>13</a:t>
            </a:fld>
            <a:endParaRPr lang="el-GR"/>
          </a:p>
        </p:txBody>
      </p:sp>
      <p:sp>
        <p:nvSpPr>
          <p:cNvPr id="17412" name="Rectangle 23"/>
          <p:cNvSpPr>
            <a:spLocks noChangeArrowheads="1"/>
          </p:cNvSpPr>
          <p:nvPr/>
        </p:nvSpPr>
        <p:spPr bwMode="auto">
          <a:xfrm>
            <a:off x="6334125" y="1350758"/>
            <a:ext cx="2809875" cy="1219200"/>
          </a:xfrm>
          <a:prstGeom prst="rect">
            <a:avLst/>
          </a:prstGeom>
          <a:solidFill>
            <a:srgbClr val="3D0BF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</a:rPr>
              <a:t>Απόφαση</a:t>
            </a:r>
            <a:r>
              <a:rPr lang="en-US" altLang="el-GR" sz="1800" b="1">
                <a:solidFill>
                  <a:srgbClr val="FFFF00"/>
                </a:solidFill>
                <a:latin typeface="Palatino" charset="0"/>
                <a:ea typeface="ＭＳ Ｐゴシック" panose="020B0600070205080204" pitchFamily="34" charset="-128"/>
              </a:rPr>
              <a:t> </a:t>
            </a:r>
            <a:r>
              <a:rPr lang="el-GR" altLang="el-GR" sz="1800" b="1">
                <a:solidFill>
                  <a:srgbClr val="FFFF00"/>
                </a:solidFill>
              </a:rPr>
              <a:t>1</a:t>
            </a:r>
            <a:r>
              <a:rPr lang="en-US" altLang="el-GR" sz="1800" b="1">
                <a:solidFill>
                  <a:srgbClr val="FFFF00"/>
                </a:solidFill>
                <a:latin typeface="Palatino" charset="0"/>
                <a:ea typeface="ＭＳ Ｐゴシック" panose="020B0600070205080204" pitchFamily="34" charset="-128"/>
              </a:rPr>
              <a:t>:</a:t>
            </a:r>
            <a:r>
              <a:rPr lang="el-GR" altLang="el-GR" sz="1800" b="1">
                <a:solidFill>
                  <a:srgbClr val="FFFF00"/>
                </a:solidFill>
              </a:rPr>
              <a:t> επιλέγουμε το (2) γιατί οι χρήστες είναι λίγοι και ειδικοί</a:t>
            </a:r>
            <a:endParaRPr lang="en-US" altLang="el-GR" sz="1800" b="1">
              <a:solidFill>
                <a:srgbClr val="FFFF00"/>
              </a:solidFill>
            </a:endParaRP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3568700" y="1358695"/>
            <a:ext cx="2082800" cy="11430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 dirty="0" smtClean="0">
                <a:solidFill>
                  <a:schemeClr val="bg1"/>
                </a:solidFill>
              </a:rPr>
              <a:t>Πο</a:t>
            </a:r>
            <a:r>
              <a:rPr lang="el-GR" altLang="el-GR" sz="1800" b="1" dirty="0">
                <a:solidFill>
                  <a:schemeClr val="bg1"/>
                </a:solidFill>
              </a:rPr>
              <a:t>ύ</a:t>
            </a:r>
            <a:r>
              <a:rPr lang="el-GR" altLang="el-GR" sz="1800" b="1" dirty="0" smtClean="0">
                <a:solidFill>
                  <a:schemeClr val="bg1"/>
                </a:solidFill>
              </a:rPr>
              <a:t> </a:t>
            </a:r>
            <a:r>
              <a:rPr lang="el-GR" altLang="el-GR" sz="1800" b="1" dirty="0">
                <a:solidFill>
                  <a:schemeClr val="bg1"/>
                </a:solidFill>
              </a:rPr>
              <a:t>να κωδικοποιήσω τον έλεγχο;</a:t>
            </a:r>
            <a:endParaRPr lang="en-US" altLang="el-GR" sz="1800" b="1" dirty="0">
              <a:solidFill>
                <a:schemeClr val="bg1"/>
              </a:solidFill>
            </a:endParaRP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1781175" y="3035095"/>
            <a:ext cx="2457450" cy="914400"/>
          </a:xfrm>
          <a:prstGeom prst="rect">
            <a:avLst/>
          </a:prstGeom>
          <a:solidFill>
            <a:srgbClr val="06F81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Πρόταση 1</a:t>
            </a:r>
            <a:r>
              <a:rPr lang="en-US" altLang="el-GR" sz="1800" b="1">
                <a:latin typeface="Palatino" charset="0"/>
                <a:ea typeface="ＭＳ Ｐゴシック" panose="020B0600070205080204" pitchFamily="34" charset="-128"/>
              </a:rPr>
              <a:t>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Palatino" charset="0"/>
                <a:ea typeface="ＭＳ Ｐゴシック" panose="020B0600070205080204" pitchFamily="34" charset="-128"/>
              </a:rPr>
              <a:t> </a:t>
            </a:r>
            <a:r>
              <a:rPr lang="el-GR" altLang="el-GR" sz="2000" b="1"/>
              <a:t>Στη διεπαφή χρήστη</a:t>
            </a:r>
            <a:r>
              <a:rPr lang="en-US" altLang="el-GR" sz="1800" b="1">
                <a:latin typeface="Palatino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7415" name="Line 6"/>
          <p:cNvSpPr>
            <a:spLocks noChangeShapeType="1"/>
          </p:cNvSpPr>
          <p:nvPr/>
        </p:nvSpPr>
        <p:spPr bwMode="auto">
          <a:xfrm flipH="1">
            <a:off x="3124200" y="2501695"/>
            <a:ext cx="1447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7416" name="Group 7"/>
          <p:cNvGrpSpPr>
            <a:grpSpLocks/>
          </p:cNvGrpSpPr>
          <p:nvPr/>
        </p:nvGrpSpPr>
        <p:grpSpPr bwMode="auto">
          <a:xfrm>
            <a:off x="5427663" y="2498520"/>
            <a:ext cx="2590800" cy="1371600"/>
            <a:chOff x="2976" y="1392"/>
            <a:chExt cx="1632" cy="864"/>
          </a:xfrm>
        </p:grpSpPr>
        <p:sp>
          <p:nvSpPr>
            <p:cNvPr id="17435" name="Rectangle 8"/>
            <p:cNvSpPr>
              <a:spLocks noChangeArrowheads="1"/>
            </p:cNvSpPr>
            <p:nvPr/>
          </p:nvSpPr>
          <p:spPr bwMode="auto">
            <a:xfrm>
              <a:off x="3600" y="1728"/>
              <a:ext cx="1008" cy="528"/>
            </a:xfrm>
            <a:prstGeom prst="rect">
              <a:avLst/>
            </a:prstGeom>
            <a:solidFill>
              <a:srgbClr val="06F81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/>
                <a:t>Πρόταση 2</a:t>
              </a:r>
              <a:r>
                <a:rPr lang="en-US" altLang="el-GR" sz="1800">
                  <a:latin typeface="Palatino" charset="0"/>
                  <a:ea typeface="ＭＳ Ｐゴシック" panose="020B0600070205080204" pitchFamily="34" charset="-128"/>
                </a:rPr>
                <a:t>: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 b="1"/>
                <a:t>Στη βάση δεδομένων</a:t>
              </a:r>
              <a:r>
                <a:rPr lang="en-US" altLang="el-GR" sz="1800" b="1">
                  <a:latin typeface="Palatino" charset="0"/>
                  <a:ea typeface="ＭＳ Ｐゴシック" panose="020B0600070205080204" pitchFamily="34" charset="-128"/>
                </a:rPr>
                <a:t> </a:t>
              </a:r>
            </a:p>
          </p:txBody>
        </p:sp>
        <p:sp>
          <p:nvSpPr>
            <p:cNvPr id="17436" name="Line 9"/>
            <p:cNvSpPr>
              <a:spLocks noChangeShapeType="1"/>
            </p:cNvSpPr>
            <p:nvPr/>
          </p:nvSpPr>
          <p:spPr bwMode="auto">
            <a:xfrm>
              <a:off x="2976" y="1392"/>
              <a:ext cx="110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7417" name="Rectangle 11"/>
          <p:cNvSpPr>
            <a:spLocks noChangeArrowheads="1"/>
          </p:cNvSpPr>
          <p:nvPr/>
        </p:nvSpPr>
        <p:spPr bwMode="auto">
          <a:xfrm>
            <a:off x="6777038" y="4482895"/>
            <a:ext cx="2295525" cy="10969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7676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Υπέρ</a:t>
            </a:r>
            <a:r>
              <a:rPr lang="en-US" altLang="el-GR" sz="1800" b="1">
                <a:latin typeface="Palatino" charset="0"/>
                <a:ea typeface="ＭＳ Ｐゴシック" panose="020B0600070205080204" pitchFamily="34" charset="-128"/>
              </a:rPr>
              <a:t>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Καλύπτονται όλες οι μέθοδοι εισαγωγής</a:t>
            </a:r>
            <a:endParaRPr lang="en-US" altLang="el-GR" sz="1800" b="1"/>
          </a:p>
        </p:txBody>
      </p:sp>
      <p:cxnSp>
        <p:nvCxnSpPr>
          <p:cNvPr id="17418" name="AutoShape 12"/>
          <p:cNvCxnSpPr>
            <a:cxnSpLocks noChangeShapeType="1"/>
            <a:stCxn id="17425" idx="0"/>
            <a:endCxn id="17417" idx="0"/>
          </p:cNvCxnSpPr>
          <p:nvPr/>
        </p:nvCxnSpPr>
        <p:spPr bwMode="auto">
          <a:xfrm>
            <a:off x="6507163" y="3870120"/>
            <a:ext cx="1417637" cy="6127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9" name="Rectangle 14"/>
          <p:cNvSpPr>
            <a:spLocks noChangeArrowheads="1"/>
          </p:cNvSpPr>
          <p:nvPr/>
        </p:nvSpPr>
        <p:spPr bwMode="auto">
          <a:xfrm>
            <a:off x="381000" y="4330495"/>
            <a:ext cx="1895475" cy="1143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7676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Υπέρ</a:t>
            </a:r>
            <a:r>
              <a:rPr lang="en-US" altLang="el-GR" sz="1800" b="1">
                <a:latin typeface="Palatino" charset="0"/>
                <a:ea typeface="ＭＳ Ｐゴシック" panose="020B0600070205080204" pitchFamily="34" charset="-128"/>
              </a:rPr>
              <a:t>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Ταχύτερη ανταπόκριση για τον χρήστη</a:t>
            </a:r>
            <a:endParaRPr lang="en-US" altLang="el-GR" sz="1800" b="1"/>
          </a:p>
        </p:txBody>
      </p:sp>
      <p:cxnSp>
        <p:nvCxnSpPr>
          <p:cNvPr id="17420" name="AutoShape 15"/>
          <p:cNvCxnSpPr>
            <a:cxnSpLocks noChangeShapeType="1"/>
            <a:stCxn id="17414" idx="2"/>
            <a:endCxn id="17419" idx="0"/>
          </p:cNvCxnSpPr>
          <p:nvPr/>
        </p:nvCxnSpPr>
        <p:spPr bwMode="auto">
          <a:xfrm flipH="1">
            <a:off x="1328738" y="3949495"/>
            <a:ext cx="1681162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1" name="Rectangle 17"/>
          <p:cNvSpPr>
            <a:spLocks noChangeArrowheads="1"/>
          </p:cNvSpPr>
          <p:nvPr/>
        </p:nvSpPr>
        <p:spPr bwMode="auto">
          <a:xfrm>
            <a:off x="657225" y="5625895"/>
            <a:ext cx="3152775" cy="11334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767676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Κατά</a:t>
            </a:r>
            <a:r>
              <a:rPr lang="en-US" altLang="el-GR" sz="1800" b="1">
                <a:ea typeface="ＭＳ Ｐゴシック" panose="020B0600070205080204" pitchFamily="34" charset="-128"/>
              </a:rPr>
              <a:t>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Αν η </a:t>
            </a:r>
            <a:r>
              <a:rPr lang="en-US" altLang="el-GR" sz="1800" b="1"/>
              <a:t>Javascript </a:t>
            </a:r>
            <a:r>
              <a:rPr lang="el-GR" altLang="el-GR" sz="1800" b="1"/>
              <a:t>είναι απενεργοποιημένη, δεν λειτουργεί</a:t>
            </a:r>
            <a:endParaRPr lang="en-US" altLang="el-GR" sz="1800" b="1"/>
          </a:p>
        </p:txBody>
      </p:sp>
      <p:cxnSp>
        <p:nvCxnSpPr>
          <p:cNvPr id="17422" name="AutoShape 18"/>
          <p:cNvCxnSpPr>
            <a:cxnSpLocks noChangeShapeType="1"/>
            <a:stCxn id="17414" idx="2"/>
            <a:endCxn id="17421" idx="0"/>
          </p:cNvCxnSpPr>
          <p:nvPr/>
        </p:nvCxnSpPr>
        <p:spPr bwMode="auto">
          <a:xfrm flipH="1">
            <a:off x="2233613" y="3949495"/>
            <a:ext cx="776287" cy="1676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423" name="Rectangle 20"/>
          <p:cNvSpPr>
            <a:spLocks noChangeArrowheads="1"/>
          </p:cNvSpPr>
          <p:nvPr/>
        </p:nvSpPr>
        <p:spPr bwMode="auto">
          <a:xfrm>
            <a:off x="3041650" y="4320970"/>
            <a:ext cx="2835275" cy="1184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767676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Κατά</a:t>
            </a:r>
            <a:r>
              <a:rPr lang="en-US" altLang="el-GR" sz="1800" b="1">
                <a:ea typeface="ＭＳ Ｐゴシック" panose="020B0600070205080204" pitchFamily="34" charset="-128"/>
              </a:rPr>
              <a:t>: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Ο έλεγχος δεν καλύπτει εναλλακτικές μεθόδους εισαγωγής στη Β.Δ.</a:t>
            </a:r>
          </a:p>
        </p:txBody>
      </p:sp>
      <p:cxnSp>
        <p:nvCxnSpPr>
          <p:cNvPr id="17424" name="AutoShape 21"/>
          <p:cNvCxnSpPr>
            <a:cxnSpLocks noChangeShapeType="1"/>
            <a:stCxn id="17414" idx="2"/>
            <a:endCxn id="17423" idx="0"/>
          </p:cNvCxnSpPr>
          <p:nvPr/>
        </p:nvCxnSpPr>
        <p:spPr bwMode="auto">
          <a:xfrm>
            <a:off x="3009900" y="3949495"/>
            <a:ext cx="1449388" cy="3714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425" name="Line 50"/>
          <p:cNvSpPr>
            <a:spLocks noChangeShapeType="1"/>
          </p:cNvSpPr>
          <p:nvPr/>
        </p:nvSpPr>
        <p:spPr bwMode="auto">
          <a:xfrm>
            <a:off x="6507163" y="3870120"/>
            <a:ext cx="0" cy="175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26" name="Rectangle 11"/>
          <p:cNvSpPr>
            <a:spLocks noChangeArrowheads="1"/>
          </p:cNvSpPr>
          <p:nvPr/>
        </p:nvSpPr>
        <p:spPr bwMode="auto">
          <a:xfrm>
            <a:off x="5246688" y="5662408"/>
            <a:ext cx="2565400" cy="109696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7676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Κατά</a:t>
            </a:r>
            <a:r>
              <a:rPr lang="en-US" altLang="el-GR" sz="1800" b="1">
                <a:latin typeface="Palatino" charset="0"/>
                <a:ea typeface="ＭＳ Ｐゴシック" panose="020B0600070205080204" pitchFamily="34" charset="-128"/>
              </a:rPr>
              <a:t>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Λιγότερο φιλικό μήνυμα σφάλματος</a:t>
            </a:r>
            <a:endParaRPr lang="en-US" altLang="el-GR" sz="1800" b="1"/>
          </a:p>
        </p:txBody>
      </p:sp>
      <p:sp>
        <p:nvSpPr>
          <p:cNvPr id="17427" name="Line 52"/>
          <p:cNvSpPr>
            <a:spLocks noChangeShapeType="1"/>
          </p:cNvSpPr>
          <p:nvPr/>
        </p:nvSpPr>
        <p:spPr bwMode="auto">
          <a:xfrm>
            <a:off x="5651500" y="1890508"/>
            <a:ext cx="676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7428" name="Group 33"/>
          <p:cNvGrpSpPr>
            <a:grpSpLocks/>
          </p:cNvGrpSpPr>
          <p:nvPr/>
        </p:nvGrpSpPr>
        <p:grpSpPr bwMode="auto">
          <a:xfrm>
            <a:off x="6550025" y="1125333"/>
            <a:ext cx="1982788" cy="1709737"/>
            <a:chOff x="4070" y="686"/>
            <a:chExt cx="1249" cy="1077"/>
          </a:xfrm>
        </p:grpSpPr>
        <p:sp>
          <p:nvSpPr>
            <p:cNvPr id="17433" name="Line 31"/>
            <p:cNvSpPr>
              <a:spLocks noChangeShapeType="1"/>
            </p:cNvSpPr>
            <p:nvPr/>
          </p:nvSpPr>
          <p:spPr bwMode="auto">
            <a:xfrm flipV="1">
              <a:off x="4070" y="686"/>
              <a:ext cx="1248" cy="1077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34" name="Line 32"/>
            <p:cNvSpPr>
              <a:spLocks noChangeShapeType="1"/>
            </p:cNvSpPr>
            <p:nvPr/>
          </p:nvSpPr>
          <p:spPr bwMode="auto">
            <a:xfrm flipH="1" flipV="1">
              <a:off x="4071" y="686"/>
              <a:ext cx="1248" cy="1077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7429" name="Rectangle 23"/>
          <p:cNvSpPr>
            <a:spLocks noChangeArrowheads="1"/>
          </p:cNvSpPr>
          <p:nvPr/>
        </p:nvSpPr>
        <p:spPr bwMode="auto">
          <a:xfrm>
            <a:off x="296863" y="1350758"/>
            <a:ext cx="2809875" cy="1393825"/>
          </a:xfrm>
          <a:prstGeom prst="rect">
            <a:avLst/>
          </a:prstGeom>
          <a:solidFill>
            <a:srgbClr val="3D0BF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</a:rPr>
              <a:t>Απόφαση</a:t>
            </a:r>
            <a:r>
              <a:rPr lang="en-US" altLang="el-GR" sz="1800" b="1">
                <a:solidFill>
                  <a:srgbClr val="FFFF00"/>
                </a:solidFill>
                <a:latin typeface="Palatino" charset="0"/>
                <a:ea typeface="ＭＳ Ｐゴシック" panose="020B0600070205080204" pitchFamily="34" charset="-128"/>
              </a:rPr>
              <a:t> </a:t>
            </a:r>
            <a:r>
              <a:rPr lang="el-GR" altLang="el-GR" sz="1800" b="1">
                <a:solidFill>
                  <a:srgbClr val="FFFF00"/>
                </a:solidFill>
              </a:rPr>
              <a:t>2</a:t>
            </a:r>
            <a:r>
              <a:rPr lang="en-US" altLang="el-GR" sz="1800" b="1">
                <a:solidFill>
                  <a:srgbClr val="FFFF00"/>
                </a:solidFill>
                <a:latin typeface="Palatino" charset="0"/>
                <a:ea typeface="ＭＳ Ｐゴシック" panose="020B0600070205080204" pitchFamily="34" charset="-128"/>
              </a:rPr>
              <a:t>:</a:t>
            </a:r>
            <a:r>
              <a:rPr lang="el-GR" altLang="el-GR" sz="1800" b="1">
                <a:solidFill>
                  <a:srgbClr val="FFFF00"/>
                </a:solidFill>
              </a:rPr>
              <a:t> επιλέγουμε το (1) γιατί η εφαρμογή χρησιμοποιείται και από άλλους χρήστες</a:t>
            </a:r>
            <a:endParaRPr lang="en-US" altLang="el-GR" sz="1800" b="1">
              <a:solidFill>
                <a:srgbClr val="FFFF00"/>
              </a:solidFill>
            </a:endParaRPr>
          </a:p>
        </p:txBody>
      </p:sp>
      <p:sp>
        <p:nvSpPr>
          <p:cNvPr id="17430" name="Line 54"/>
          <p:cNvSpPr>
            <a:spLocks noChangeShapeType="1"/>
          </p:cNvSpPr>
          <p:nvPr/>
        </p:nvSpPr>
        <p:spPr bwMode="auto">
          <a:xfrm flipH="1">
            <a:off x="3132138" y="1934958"/>
            <a:ext cx="404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31" name="Rectangle 8"/>
          <p:cNvSpPr>
            <a:spLocks noChangeArrowheads="1"/>
          </p:cNvSpPr>
          <p:nvPr/>
        </p:nvSpPr>
        <p:spPr bwMode="auto">
          <a:xfrm>
            <a:off x="4527550" y="3031920"/>
            <a:ext cx="1600200" cy="838200"/>
          </a:xfrm>
          <a:prstGeom prst="rect">
            <a:avLst/>
          </a:prstGeom>
          <a:solidFill>
            <a:srgbClr val="06F81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/>
              <a:t>Πρόταση 3</a:t>
            </a:r>
            <a:r>
              <a:rPr lang="en-US" altLang="el-GR" sz="1800">
                <a:latin typeface="Palatino" charset="0"/>
                <a:ea typeface="ＭＳ Ｐゴシック" panose="020B0600070205080204" pitchFamily="34" charset="-128"/>
              </a:rPr>
              <a:t>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Και στα δύο επίπεδα</a:t>
            </a:r>
            <a:r>
              <a:rPr lang="en-US" altLang="el-GR" sz="1800" b="1">
                <a:latin typeface="Palatino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7432" name="Line 9"/>
          <p:cNvSpPr>
            <a:spLocks noChangeShapeType="1"/>
          </p:cNvSpPr>
          <p:nvPr/>
        </p:nvSpPr>
        <p:spPr bwMode="auto">
          <a:xfrm>
            <a:off x="4481513" y="2474708"/>
            <a:ext cx="808037" cy="557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77813"/>
            <a:ext cx="8731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smtClean="0"/>
              <a:t>Τεχνική αντιμετώπισης πολυπλοκότητας: αποσύνθεση [1/</a:t>
            </a:r>
            <a:r>
              <a:rPr lang="en-US" sz="4000" smtClean="0"/>
              <a:t>8</a:t>
            </a:r>
            <a:r>
              <a:rPr lang="el-GR" sz="4000" smtClean="0"/>
              <a:t>]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idx="1"/>
          </p:nvPr>
        </p:nvSpPr>
        <p:spPr>
          <a:xfrm>
            <a:off x="206375" y="1600200"/>
            <a:ext cx="8731250" cy="4843463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l-GR" sz="2800" dirty="0" smtClean="0"/>
              <a:t>Η αποσύνθεση (</a:t>
            </a:r>
            <a:r>
              <a:rPr lang="en-US" sz="2800" dirty="0" smtClean="0"/>
              <a:t>decomposition) </a:t>
            </a:r>
            <a:r>
              <a:rPr lang="el-GR" sz="2800" dirty="0" smtClean="0"/>
              <a:t>είναι μία τεχνική για να αντιμετωπίσουμε την πολυπλοκότητα που ακολουθεί τη στρατηγική </a:t>
            </a:r>
            <a:r>
              <a:rPr lang="el-GR" sz="2800" i="1" dirty="0" smtClean="0"/>
              <a:t>διαίρει και βασίλευε </a:t>
            </a:r>
            <a:r>
              <a:rPr lang="el-GR" sz="2800" dirty="0" smtClean="0"/>
              <a:t>(</a:t>
            </a:r>
            <a:r>
              <a:rPr lang="en-US" sz="2800" dirty="0" smtClean="0"/>
              <a:t>divide and conquer)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l-GR" sz="2800" dirty="0" smtClean="0"/>
              <a:t>Δύο κύριοι τύποι αποσύνθεσης: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2400" dirty="0" smtClean="0"/>
              <a:t>Λειτουργική αποσύνθεση</a:t>
            </a:r>
            <a:endParaRPr lang="en-US" sz="2400" dirty="0" smtClean="0"/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2400" dirty="0" err="1" smtClean="0"/>
              <a:t>Αντικειμενοστρεφής</a:t>
            </a:r>
            <a:r>
              <a:rPr lang="el-GR" sz="2400" dirty="0" smtClean="0"/>
              <a:t> αποσύνθεση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Λειτουργική αποσύνθεση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2400" dirty="0" smtClean="0"/>
              <a:t>Το σύστημα αποσυντίθεται σε </a:t>
            </a:r>
            <a:r>
              <a:rPr lang="el-GR" sz="2400" i="1" dirty="0" smtClean="0"/>
              <a:t>ενότητες</a:t>
            </a:r>
            <a:endParaRPr lang="el-GR" sz="2400" dirty="0" smtClean="0"/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2400" dirty="0" smtClean="0"/>
              <a:t>Κάθε ενότητα είναι μία μείζων λειτουργία της εφαρμογής</a:t>
            </a:r>
            <a:endParaRPr lang="en-US" sz="2400" dirty="0" smtClean="0"/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2400" dirty="0" smtClean="0"/>
              <a:t>Οι ενότητες μπορούν να αποσυντίθενται σε μικρότερες ενότητες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DC9EB-9DB3-4F9F-BCCD-19DE635BB534}" type="slidenum">
              <a:rPr lang="el-GR"/>
              <a:pPr>
                <a:defRPr/>
              </a:pPr>
              <a:t>14</a:t>
            </a:fld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77813"/>
            <a:ext cx="8731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smtClean="0"/>
              <a:t>Τεχνική αντιμετώπισης πολυπλοκότητας: αποσύνθεση [2/</a:t>
            </a:r>
            <a:r>
              <a:rPr lang="en-US" sz="4000" smtClean="0"/>
              <a:t>8</a:t>
            </a:r>
            <a:r>
              <a:rPr lang="el-GR" sz="4000" smtClean="0"/>
              <a:t>]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idx="1"/>
          </p:nvPr>
        </p:nvSpPr>
        <p:spPr>
          <a:xfrm>
            <a:off x="206375" y="1397600"/>
            <a:ext cx="8731250" cy="1379538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 smtClean="0"/>
              <a:t>Παράδειγμα λειτουργικής αποσύνθεσης (με χρήση διαγραμμάτων ροής δεδομένων)</a:t>
            </a:r>
          </a:p>
          <a:p>
            <a:pPr lvl="1" eaLnBrk="1" hangingPunct="1">
              <a:buFontTx/>
              <a:buNone/>
              <a:defRPr/>
            </a:pPr>
            <a:r>
              <a:rPr lang="el-GR" sz="2200" dirty="0" smtClean="0"/>
              <a:t>(1) σύστημα και </a:t>
            </a:r>
            <a:r>
              <a:rPr lang="el-GR" sz="2200" dirty="0" err="1" smtClean="0"/>
              <a:t>αλληλεπιδρώσες</a:t>
            </a:r>
            <a:r>
              <a:rPr lang="el-GR" sz="2200" dirty="0" smtClean="0"/>
              <a:t> οντότητες περιβάλλοντος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980C6-7FB6-456A-88B8-575683539BF1}" type="slidenum">
              <a:rPr lang="el-GR"/>
              <a:pPr>
                <a:defRPr/>
              </a:pPr>
              <a:t>15</a:t>
            </a:fld>
            <a:endParaRPr lang="el-GR"/>
          </a:p>
        </p:txBody>
      </p:sp>
      <p:pic>
        <p:nvPicPr>
          <p:cNvPr id="19461" name="13 - Εικόνα" descr="04_012_ΔΡΔΣύστημαΔανεισμούΕπίπεδοΜηδέν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18" y="2551151"/>
            <a:ext cx="6354763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77813"/>
            <a:ext cx="8731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smtClean="0"/>
              <a:t>Τεχνική αντιμετώπισης πολυπλοκότητας: αποσύνθεση [3/</a:t>
            </a:r>
            <a:r>
              <a:rPr lang="en-US" sz="4000" smtClean="0"/>
              <a:t>8</a:t>
            </a:r>
            <a:r>
              <a:rPr lang="el-GR" sz="4000" smtClean="0"/>
              <a:t>]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idx="1"/>
          </p:nvPr>
        </p:nvSpPr>
        <p:spPr>
          <a:xfrm>
            <a:off x="161925" y="1600200"/>
            <a:ext cx="8820150" cy="1379538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smtClean="0"/>
              <a:t>Παράδειγμα λειτουργικής αποσύνθεσης (με χρήση διαγραμμάτων ροής δεδομένων)</a:t>
            </a:r>
          </a:p>
          <a:p>
            <a:pPr lvl="1" eaLnBrk="1" hangingPunct="1">
              <a:buFontTx/>
              <a:buNone/>
              <a:defRPr/>
            </a:pPr>
            <a:r>
              <a:rPr lang="el-GR" sz="2200" smtClean="0"/>
              <a:t>(2) περαιτέρω ανάλυση του συστήματος δανεισμού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EE377-CEE8-4225-9A1D-91CCBAA51360}" type="slidenum">
              <a:rPr lang="el-GR"/>
              <a:pPr>
                <a:defRPr/>
              </a:pPr>
              <a:t>16</a:t>
            </a:fld>
            <a:endParaRPr lang="el-GR"/>
          </a:p>
        </p:txBody>
      </p:sp>
      <p:pic>
        <p:nvPicPr>
          <p:cNvPr id="20485" name="7 - Εικόνα" descr="04_013_ΔΡΔΣύστημαΔανεισμούΕπίπεδοΈνα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2841669"/>
            <a:ext cx="4815535" cy="398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277813"/>
            <a:ext cx="88201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smtClean="0"/>
              <a:t>Τεχνική αντιμετώπισης πολυπλοκότητας: αποσύνθεση [4/</a:t>
            </a:r>
            <a:r>
              <a:rPr lang="en-US" sz="4000" smtClean="0"/>
              <a:t>8</a:t>
            </a:r>
            <a:r>
              <a:rPr lang="el-GR" sz="4000" smtClean="0"/>
              <a:t>]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idx="1"/>
          </p:nvPr>
        </p:nvSpPr>
        <p:spPr>
          <a:xfrm>
            <a:off x="206375" y="1600200"/>
            <a:ext cx="8731250" cy="1468438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smtClean="0"/>
              <a:t>Παράδειγμα λειτουργικής αποσύνθεσης (με χρήση διαγραμμάτων ροής δεδομένων)</a:t>
            </a:r>
          </a:p>
          <a:p>
            <a:pPr lvl="1" eaLnBrk="1" hangingPunct="1">
              <a:buFontTx/>
              <a:buNone/>
              <a:defRPr/>
            </a:pPr>
            <a:r>
              <a:rPr lang="el-GR" sz="2200" smtClean="0"/>
              <a:t>(3) περαιτέρω ανάλυση της λειτουργίας διαχείρισης δανεισμού</a:t>
            </a:r>
            <a:endParaRPr lang="el-GR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0D551-8118-48CE-8062-840B6BA17122}" type="slidenum">
              <a:rPr lang="el-GR"/>
              <a:pPr>
                <a:defRPr/>
              </a:pPr>
              <a:t>17</a:t>
            </a:fld>
            <a:endParaRPr lang="el-GR"/>
          </a:p>
        </p:txBody>
      </p:sp>
      <p:pic>
        <p:nvPicPr>
          <p:cNvPr id="21509" name="8 - Εικόνα" descr="04_014_ΔΡΔΔανεισμός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2889250"/>
            <a:ext cx="571500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77813"/>
            <a:ext cx="8731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smtClean="0"/>
              <a:t>Τεχνική αντιμετώπισης πολυπλοκότητας: αποσύνθεση [5/</a:t>
            </a:r>
            <a:r>
              <a:rPr lang="en-US" sz="4000" smtClean="0"/>
              <a:t>8</a:t>
            </a:r>
            <a:r>
              <a:rPr lang="el-GR" sz="4000" smtClean="0"/>
              <a:t>]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642350" cy="4530725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 err="1" smtClean="0">
                <a:solidFill>
                  <a:schemeClr val="accent1">
                    <a:lumMod val="50000"/>
                  </a:schemeClr>
                </a:solidFill>
              </a:rPr>
              <a:t>Αντικειμενοστρεφής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 αποσύνθεση</a:t>
            </a:r>
          </a:p>
          <a:p>
            <a:pPr lvl="1" eaLnBrk="1" hangingPunct="1">
              <a:defRPr/>
            </a:pPr>
            <a:r>
              <a:rPr lang="el-GR" sz="2400" dirty="0" smtClean="0"/>
              <a:t>Το σύστημα αποσυντίθεται σε </a:t>
            </a:r>
            <a:r>
              <a:rPr lang="el-GR" sz="2400" i="1" dirty="0" smtClean="0"/>
              <a:t>κλάσεις </a:t>
            </a:r>
            <a:r>
              <a:rPr lang="el-GR" sz="2400" dirty="0" smtClean="0"/>
              <a:t>(αντικείμενα)</a:t>
            </a:r>
          </a:p>
          <a:p>
            <a:pPr lvl="1" eaLnBrk="1" hangingPunct="1">
              <a:defRPr/>
            </a:pPr>
            <a:r>
              <a:rPr lang="el-GR" sz="2400" dirty="0" smtClean="0"/>
              <a:t>Κάθε κλάση είναι μία μείζων οντότητα της εφαρμογής</a:t>
            </a:r>
          </a:p>
          <a:p>
            <a:pPr lvl="1" eaLnBrk="1" hangingPunct="1">
              <a:defRPr/>
            </a:pPr>
            <a:r>
              <a:rPr lang="el-GR" sz="2400" dirty="0" smtClean="0"/>
              <a:t>Οι κλάσεις μπορούν να αποσυντίθενται σε μικρότερες κλάσεις</a:t>
            </a:r>
          </a:p>
          <a:p>
            <a:pPr eaLnBrk="1" hangingPunct="1">
              <a:defRPr/>
            </a:pPr>
            <a:r>
              <a:rPr lang="el-GR" sz="2800" dirty="0" smtClean="0"/>
              <a:t>Ποια αποσύνθεση είναι καλύτερη; Λειτουργική ή </a:t>
            </a:r>
            <a:r>
              <a:rPr lang="el-GR" sz="2800" dirty="0" err="1" smtClean="0"/>
              <a:t>αντικειμενοστρεφής</a:t>
            </a:r>
            <a:r>
              <a:rPr lang="el-GR" sz="2800" dirty="0" smtClean="0"/>
              <a:t>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4E565-366B-4026-A1B1-4D6107941D05}" type="slidenum">
              <a:rPr lang="el-GR"/>
              <a:pPr>
                <a:defRPr/>
              </a:pPr>
              <a:t>18</a:t>
            </a:fld>
            <a:endParaRPr lang="el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7813"/>
            <a:ext cx="8642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smtClean="0"/>
              <a:t>Τεχνική αντιμετώπισης πολυπλοκότητας: αποσύνθεση [6/</a:t>
            </a:r>
            <a:r>
              <a:rPr lang="en-US" sz="4000" smtClean="0"/>
              <a:t>8</a:t>
            </a:r>
            <a:r>
              <a:rPr lang="el-GR" sz="4000" smtClean="0"/>
              <a:t>]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idx="1"/>
          </p:nvPr>
        </p:nvSpPr>
        <p:spPr>
          <a:xfrm>
            <a:off x="206375" y="1420813"/>
            <a:ext cx="8731250" cy="52482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l-GR" sz="2000" dirty="0" smtClean="0"/>
              <a:t>Η λειτουργικότητα συνήθως </a:t>
            </a:r>
            <a:r>
              <a:rPr lang="el-GR" sz="2000" dirty="0" err="1" smtClean="0"/>
              <a:t>διατέμνει</a:t>
            </a:r>
            <a:r>
              <a:rPr lang="el-GR" sz="2000" dirty="0" smtClean="0"/>
              <a:t> όλη την έκταση του συστήματος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1800" dirty="0" smtClean="0"/>
              <a:t>Π.χ. αλλαγή στη μοντελοποίηση ενός φοιτητή </a:t>
            </a:r>
            <a:r>
              <a:rPr lang="el-GR" sz="1800" dirty="0" smtClean="0">
                <a:sym typeface="Wingdings" panose="05000000000000000000" pitchFamily="2" charset="2"/>
              </a:rPr>
              <a:t> συντήρηση δομών αποθήκευσης, οθονών παρουσίασης &amp; εισαγωγής στοιχείων, βάσης δεδομένων, κώδικα που χειρίζεται οποιοδήποτε στοιχείο του φοιτητή</a:t>
            </a:r>
            <a:endParaRPr lang="el-GR" sz="1800" dirty="0" smtClean="0"/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1800" dirty="0" smtClean="0"/>
              <a:t>Άρα ο συντηρητής πρέπει να κατανοεί όλο το σύστημα για να κάνει τις αλλαγές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l-GR" sz="2000" dirty="0" smtClean="0"/>
              <a:t>Συνέπεια</a:t>
            </a:r>
            <a:endParaRPr lang="en-US" sz="2000" dirty="0" smtClean="0"/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1800" dirty="0" smtClean="0"/>
              <a:t>Ο κώδικας γίνεται δυσχερής στην κατανόηση</a:t>
            </a:r>
            <a:endParaRPr lang="en-US" sz="1800" dirty="0" smtClean="0"/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1800" dirty="0" smtClean="0"/>
              <a:t>Ο κώδικας γίνεται πολύπλοκος και σχεδόν αδύνατο να συντηρηθεί</a:t>
            </a:r>
            <a:endParaRPr lang="en-US" sz="1800" dirty="0" smtClean="0"/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1800" dirty="0" smtClean="0"/>
              <a:t>Η διεπαφή του χρήστη δεν είναι διαισθητική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1800" dirty="0" smtClean="0"/>
              <a:t>Οι αναπαραστάσεις δεδομένων στη βάση είναι </a:t>
            </a:r>
            <a:r>
              <a:rPr lang="el-GR" sz="1800" dirty="0" err="1" smtClean="0"/>
              <a:t>ημιβέλτιστες</a:t>
            </a:r>
            <a:endParaRPr lang="el-GR" sz="1800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l-GR" sz="2000" dirty="0" smtClean="0"/>
              <a:t>Έχει αποδειχθεί ότι η λειτουργική προσέγγιση δεν μπορεί να ανταποκριθεί σε έργα άνω των 5.000-50.000 γραμμών κώδικα (συνήθη μεγέθη σήμερα: 50.000-5.000.000)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l-GR" sz="2000" dirty="0" smtClean="0"/>
              <a:t>Οι συνέπειες είναι πολύ σημαντικές, διότι το 60%-75% του προϋπολογισμού για λογισμικό σχετίζεται με </a:t>
            </a:r>
            <a:r>
              <a:rPr lang="el-GR" sz="2000" smtClean="0"/>
              <a:t>τη συντήρηση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6D7F6-C228-4FFF-BED4-2AA11FE7526A}" type="slidenum">
              <a:rPr lang="el-GR"/>
              <a:pPr>
                <a:defRPr/>
              </a:pPr>
              <a:t>19</a:t>
            </a:fld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mtClean="0"/>
              <a:t>Θέματα που θα παρουσιάσουμε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89500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smtClean="0"/>
              <a:t>Διαχείριση πολυπλοκότητας</a:t>
            </a:r>
            <a:endParaRPr lang="en-US" sz="2800" smtClean="0"/>
          </a:p>
          <a:p>
            <a:pPr lvl="1" eaLnBrk="1" hangingPunct="1">
              <a:defRPr/>
            </a:pPr>
            <a:r>
              <a:rPr lang="el-GR" sz="2400" smtClean="0"/>
              <a:t>Αφαίρεση και μοντελοποίηση</a:t>
            </a:r>
          </a:p>
          <a:p>
            <a:pPr lvl="1" eaLnBrk="1" hangingPunct="1">
              <a:defRPr/>
            </a:pPr>
            <a:r>
              <a:rPr lang="el-GR" sz="2400" smtClean="0"/>
              <a:t>Αποσύνθεση</a:t>
            </a:r>
          </a:p>
          <a:p>
            <a:pPr lvl="1" eaLnBrk="1" hangingPunct="1">
              <a:defRPr/>
            </a:pPr>
            <a:r>
              <a:rPr lang="el-GR" sz="2400" smtClean="0"/>
              <a:t>Ιεραρχίες</a:t>
            </a:r>
          </a:p>
          <a:p>
            <a:pPr lvl="1" eaLnBrk="1" hangingPunct="1">
              <a:defRPr/>
            </a:pPr>
            <a:r>
              <a:rPr lang="el-GR" sz="2400" smtClean="0"/>
              <a:t>Έννοιες συστημάτων</a:t>
            </a:r>
          </a:p>
          <a:p>
            <a:pPr lvl="1" eaLnBrk="1" hangingPunct="1">
              <a:defRPr/>
            </a:pPr>
            <a:r>
              <a:rPr lang="el-GR" sz="2400" smtClean="0"/>
              <a:t>Ανάπτυξη βασιζόμενη σε μοντέλα</a:t>
            </a:r>
            <a:endParaRPr lang="en-US" sz="2400" smtClean="0"/>
          </a:p>
          <a:p>
            <a:pPr eaLnBrk="1" hangingPunct="1">
              <a:defRPr/>
            </a:pPr>
            <a:r>
              <a:rPr lang="el-GR" sz="2800" smtClean="0"/>
              <a:t>Επισκόπηση </a:t>
            </a:r>
            <a:r>
              <a:rPr lang="en-US" sz="2800" smtClean="0"/>
              <a:t>UML</a:t>
            </a:r>
          </a:p>
          <a:p>
            <a:pPr lvl="1" eaLnBrk="1" hangingPunct="1">
              <a:defRPr/>
            </a:pPr>
            <a:r>
              <a:rPr lang="el-GR" sz="2400" smtClean="0"/>
              <a:t>Γενικά για τη </a:t>
            </a:r>
            <a:r>
              <a:rPr lang="en-US" sz="2400" smtClean="0"/>
              <a:t>UML</a:t>
            </a:r>
          </a:p>
          <a:p>
            <a:pPr lvl="1" eaLnBrk="1" hangingPunct="1">
              <a:defRPr/>
            </a:pPr>
            <a:endParaRPr lang="el-GR" sz="24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F7364-6356-4563-9112-45E40719BCED}" type="slidenum">
              <a:rPr lang="el-GR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7813"/>
            <a:ext cx="8642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smtClean="0"/>
              <a:t>Τεχνική αντιμετώπισης πολυπλοκότητας: αποσύνθεση [7/</a:t>
            </a:r>
            <a:r>
              <a:rPr lang="en-US" sz="4000" smtClean="0"/>
              <a:t>8</a:t>
            </a:r>
            <a:r>
              <a:rPr lang="el-GR" sz="4000" smtClean="0"/>
              <a:t>]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idx="1"/>
          </p:nvPr>
        </p:nvSpPr>
        <p:spPr>
          <a:xfrm>
            <a:off x="161925" y="1403775"/>
            <a:ext cx="8858250" cy="1035050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smtClean="0"/>
              <a:t>Παράδειγμα: Λειτουργική αποσύνθεση στα «αυτόματα σχήματα» του </a:t>
            </a:r>
            <a:r>
              <a:rPr lang="en-US" sz="2800" smtClean="0"/>
              <a:t>Microsoft Office</a:t>
            </a:r>
            <a:endParaRPr lang="el-GR" sz="2800" smtClean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BEFB7-05D9-420C-BDCF-A2BF5842BD39}" type="slidenum">
              <a:rPr lang="el-GR"/>
              <a:pPr>
                <a:defRPr/>
              </a:pPr>
              <a:t>20</a:t>
            </a:fld>
            <a:endParaRPr lang="el-GR"/>
          </a:p>
        </p:txBody>
      </p:sp>
      <p:sp>
        <p:nvSpPr>
          <p:cNvPr id="24581" name="Oval 2"/>
          <p:cNvSpPr>
            <a:spLocks noChangeArrowheads="1"/>
          </p:cNvSpPr>
          <p:nvPr/>
        </p:nvSpPr>
        <p:spPr bwMode="auto">
          <a:xfrm>
            <a:off x="3460750" y="2213865"/>
            <a:ext cx="1354138" cy="60483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274" tIns="43854" rIns="89274" bIns="43854" anchor="ctr"/>
          <a:lstStyle>
            <a:lvl1pPr defTabSz="9017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9017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17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17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17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 dirty="0" err="1">
                <a:latin typeface="Palatino" charset="0"/>
                <a:ea typeface="ＭＳ Ｐゴシック" panose="020B0600070205080204" pitchFamily="34" charset="-128"/>
              </a:rPr>
              <a:t>Autoshape</a:t>
            </a:r>
            <a:endParaRPr lang="en-US" altLang="el-GR" sz="1800" b="1" dirty="0">
              <a:latin typeface="Palatino" charset="0"/>
              <a:ea typeface="ＭＳ Ｐゴシック" panose="020B0600070205080204" pitchFamily="34" charset="-128"/>
            </a:endParaRPr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>
            <a:off x="4706938" y="4670890"/>
            <a:ext cx="1501775" cy="633412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274" tIns="43854" rIns="89274" bIns="43854" anchor="ctr"/>
          <a:lstStyle>
            <a:lvl1pPr defTabSz="9017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9017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17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17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17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Palatino" charset="0"/>
                <a:ea typeface="ＭＳ Ｐゴシック" panose="020B0600070205080204" pitchFamily="34" charset="-128"/>
              </a:rPr>
              <a:t>Draw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Palatino" charset="0"/>
                <a:ea typeface="ＭＳ Ｐゴシック" panose="020B0600070205080204" pitchFamily="34" charset="-128"/>
              </a:rPr>
              <a:t>Rectangle</a:t>
            </a:r>
          </a:p>
        </p:txBody>
      </p:sp>
      <p:sp>
        <p:nvSpPr>
          <p:cNvPr id="24583" name="Oval 6"/>
          <p:cNvSpPr>
            <a:spLocks noChangeArrowheads="1"/>
          </p:cNvSpPr>
          <p:nvPr/>
        </p:nvSpPr>
        <p:spPr bwMode="auto">
          <a:xfrm>
            <a:off x="6275388" y="4701052"/>
            <a:ext cx="1325562" cy="4953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274" tIns="43854" rIns="89274" bIns="43854" anchor="ctr"/>
          <a:lstStyle>
            <a:lvl1pPr defTabSz="9017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9017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17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17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17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Palatino" charset="0"/>
                <a:ea typeface="ＭＳ Ｐゴシック" panose="020B0600070205080204" pitchFamily="34" charset="-128"/>
              </a:rPr>
              <a:t>Draw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Palatino" charset="0"/>
                <a:ea typeface="ＭＳ Ｐゴシック" panose="020B0600070205080204" pitchFamily="34" charset="-128"/>
              </a:rPr>
              <a:t>Oval</a:t>
            </a:r>
          </a:p>
        </p:txBody>
      </p:sp>
      <p:sp>
        <p:nvSpPr>
          <p:cNvPr id="24584" name="Oval 7"/>
          <p:cNvSpPr>
            <a:spLocks noChangeArrowheads="1"/>
          </p:cNvSpPr>
          <p:nvPr/>
        </p:nvSpPr>
        <p:spPr bwMode="auto">
          <a:xfrm>
            <a:off x="7693025" y="4659777"/>
            <a:ext cx="1349375" cy="5619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274" tIns="43854" rIns="89274" bIns="43854" anchor="ctr"/>
          <a:lstStyle>
            <a:lvl1pPr defTabSz="9017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9017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17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17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17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Palatino" charset="0"/>
                <a:ea typeface="ＭＳ Ｐゴシック" panose="020B0600070205080204" pitchFamily="34" charset="-128"/>
              </a:rPr>
              <a:t>Draw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Palatino" charset="0"/>
                <a:ea typeface="ＭＳ Ｐゴシック" panose="020B0600070205080204" pitchFamily="34" charset="-128"/>
              </a:rPr>
              <a:t>Circle</a:t>
            </a:r>
          </a:p>
        </p:txBody>
      </p:sp>
      <p:cxnSp>
        <p:nvCxnSpPr>
          <p:cNvPr id="24585" name="AutoShape 8"/>
          <p:cNvCxnSpPr>
            <a:cxnSpLocks noChangeShapeType="1"/>
            <a:stCxn id="24598" idx="4"/>
            <a:endCxn id="24582" idx="0"/>
          </p:cNvCxnSpPr>
          <p:nvPr/>
        </p:nvCxnSpPr>
        <p:spPr bwMode="auto">
          <a:xfrm flipH="1">
            <a:off x="5457825" y="4045415"/>
            <a:ext cx="1435100" cy="6127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6" name="AutoShape 9"/>
          <p:cNvCxnSpPr>
            <a:cxnSpLocks noChangeShapeType="1"/>
            <a:stCxn id="24598" idx="4"/>
            <a:endCxn id="24583" idx="0"/>
          </p:cNvCxnSpPr>
          <p:nvPr/>
        </p:nvCxnSpPr>
        <p:spPr bwMode="auto">
          <a:xfrm>
            <a:off x="6892925" y="4045415"/>
            <a:ext cx="46038" cy="6429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7" name="AutoShape 10"/>
          <p:cNvCxnSpPr>
            <a:cxnSpLocks noChangeShapeType="1"/>
            <a:stCxn id="24598" idx="4"/>
            <a:endCxn id="24584" idx="0"/>
          </p:cNvCxnSpPr>
          <p:nvPr/>
        </p:nvCxnSpPr>
        <p:spPr bwMode="auto">
          <a:xfrm>
            <a:off x="6892925" y="4045415"/>
            <a:ext cx="1474788" cy="6016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8" name="Oval 12"/>
          <p:cNvSpPr>
            <a:spLocks noChangeArrowheads="1"/>
          </p:cNvSpPr>
          <p:nvPr/>
        </p:nvSpPr>
        <p:spPr bwMode="auto">
          <a:xfrm>
            <a:off x="1671638" y="3524715"/>
            <a:ext cx="1500187" cy="4953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274" tIns="43854" rIns="89274" bIns="43854" anchor="ctr"/>
          <a:lstStyle>
            <a:lvl1pPr defTabSz="9017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9017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17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17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17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Palatino" charset="0"/>
                <a:ea typeface="ＭＳ Ｐゴシック" panose="020B0600070205080204" pitchFamily="34" charset="-128"/>
              </a:rPr>
              <a:t>Change</a:t>
            </a:r>
          </a:p>
        </p:txBody>
      </p:sp>
      <p:cxnSp>
        <p:nvCxnSpPr>
          <p:cNvPr id="24589" name="AutoShape 13"/>
          <p:cNvCxnSpPr>
            <a:cxnSpLocks noChangeShapeType="1"/>
            <a:stCxn id="24581" idx="4"/>
            <a:endCxn id="24588" idx="0"/>
          </p:cNvCxnSpPr>
          <p:nvPr/>
        </p:nvCxnSpPr>
        <p:spPr bwMode="auto">
          <a:xfrm flipH="1">
            <a:off x="2421732" y="2818702"/>
            <a:ext cx="1716087" cy="7060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590" name="Group 26"/>
          <p:cNvGrpSpPr>
            <a:grpSpLocks/>
          </p:cNvGrpSpPr>
          <p:nvPr/>
        </p:nvGrpSpPr>
        <p:grpSpPr bwMode="auto">
          <a:xfrm>
            <a:off x="4137365" y="2818488"/>
            <a:ext cx="3630273" cy="1214221"/>
            <a:chOff x="2518" y="1949"/>
            <a:chExt cx="1961" cy="752"/>
          </a:xfrm>
        </p:grpSpPr>
        <p:sp>
          <p:nvSpPr>
            <p:cNvPr id="24598" name="Oval 16"/>
            <p:cNvSpPr>
              <a:spLocks noChangeArrowheads="1"/>
            </p:cNvSpPr>
            <p:nvPr/>
          </p:nvSpPr>
          <p:spPr bwMode="auto">
            <a:xfrm>
              <a:off x="3533" y="2348"/>
              <a:ext cx="946" cy="35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9274" tIns="43854" rIns="89274" bIns="43854" anchor="ctr"/>
            <a:lstStyle>
              <a:lvl1pPr defTabSz="90170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9017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 b="1">
                  <a:latin typeface="Palatino" charset="0"/>
                  <a:ea typeface="ＭＳ Ｐゴシック" panose="020B0600070205080204" pitchFamily="34" charset="-128"/>
                </a:rPr>
                <a:t>Draw</a:t>
              </a:r>
            </a:p>
          </p:txBody>
        </p:sp>
        <p:cxnSp>
          <p:nvCxnSpPr>
            <p:cNvPr id="24599" name="AutoShape 17"/>
            <p:cNvCxnSpPr>
              <a:cxnSpLocks noChangeShapeType="1"/>
              <a:stCxn id="24581" idx="4"/>
              <a:endCxn id="24598" idx="0"/>
            </p:cNvCxnSpPr>
            <p:nvPr/>
          </p:nvCxnSpPr>
          <p:spPr bwMode="auto">
            <a:xfrm>
              <a:off x="2518" y="1949"/>
              <a:ext cx="1488" cy="39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591" name="Oval 19"/>
          <p:cNvSpPr>
            <a:spLocks noChangeArrowheads="1"/>
          </p:cNvSpPr>
          <p:nvPr/>
        </p:nvSpPr>
        <p:spPr bwMode="auto">
          <a:xfrm>
            <a:off x="120650" y="4691527"/>
            <a:ext cx="1501775" cy="6159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274" tIns="43854" rIns="89274" bIns="43854" anchor="ctr"/>
          <a:lstStyle>
            <a:lvl1pPr defTabSz="9017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9017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17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17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17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Palatino" charset="0"/>
                <a:ea typeface="ＭＳ Ｐゴシック" panose="020B0600070205080204" pitchFamily="34" charset="-128"/>
              </a:rPr>
              <a:t>Change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Palatino" charset="0"/>
                <a:ea typeface="ＭＳ Ｐゴシック" panose="020B0600070205080204" pitchFamily="34" charset="-128"/>
              </a:rPr>
              <a:t>Rectangle</a:t>
            </a:r>
          </a:p>
        </p:txBody>
      </p:sp>
      <p:sp>
        <p:nvSpPr>
          <p:cNvPr id="24592" name="Oval 20"/>
          <p:cNvSpPr>
            <a:spLocks noChangeArrowheads="1"/>
          </p:cNvSpPr>
          <p:nvPr/>
        </p:nvSpPr>
        <p:spPr bwMode="auto">
          <a:xfrm>
            <a:off x="1720850" y="4678827"/>
            <a:ext cx="1501775" cy="6286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274" tIns="43854" rIns="89274" bIns="43854" anchor="ctr"/>
          <a:lstStyle>
            <a:lvl1pPr defTabSz="9017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9017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17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17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17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Palatino" charset="0"/>
                <a:ea typeface="ＭＳ Ｐゴシック" panose="020B0600070205080204" pitchFamily="34" charset="-128"/>
              </a:rPr>
              <a:t>Change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Palatino" charset="0"/>
                <a:ea typeface="ＭＳ Ｐゴシック" panose="020B0600070205080204" pitchFamily="34" charset="-128"/>
              </a:rPr>
              <a:t>Oval</a:t>
            </a:r>
          </a:p>
        </p:txBody>
      </p:sp>
      <p:sp>
        <p:nvSpPr>
          <p:cNvPr id="24593" name="Oval 21"/>
          <p:cNvSpPr>
            <a:spLocks noChangeArrowheads="1"/>
          </p:cNvSpPr>
          <p:nvPr/>
        </p:nvSpPr>
        <p:spPr bwMode="auto">
          <a:xfrm>
            <a:off x="3294063" y="4669302"/>
            <a:ext cx="1233487" cy="6381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274" tIns="43854" rIns="89274" bIns="43854" anchor="ctr"/>
          <a:lstStyle>
            <a:lvl1pPr defTabSz="9017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9017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17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17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17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Palatino" charset="0"/>
                <a:ea typeface="ＭＳ Ｐゴシック" panose="020B0600070205080204" pitchFamily="34" charset="-128"/>
              </a:rPr>
              <a:t>Change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Palatino" charset="0"/>
                <a:ea typeface="ＭＳ Ｐゴシック" panose="020B0600070205080204" pitchFamily="34" charset="-128"/>
              </a:rPr>
              <a:t>Circle</a:t>
            </a:r>
          </a:p>
        </p:txBody>
      </p:sp>
      <p:cxnSp>
        <p:nvCxnSpPr>
          <p:cNvPr id="24594" name="AutoShape 22"/>
          <p:cNvCxnSpPr>
            <a:cxnSpLocks noChangeShapeType="1"/>
            <a:stCxn id="24588" idx="4"/>
            <a:endCxn id="24593" idx="0"/>
          </p:cNvCxnSpPr>
          <p:nvPr/>
        </p:nvCxnSpPr>
        <p:spPr bwMode="auto">
          <a:xfrm>
            <a:off x="2422525" y="4032715"/>
            <a:ext cx="1489075" cy="6238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5" name="AutoShape 23"/>
          <p:cNvCxnSpPr>
            <a:cxnSpLocks noChangeShapeType="1"/>
            <a:stCxn id="24588" idx="4"/>
            <a:endCxn id="24592" idx="0"/>
          </p:cNvCxnSpPr>
          <p:nvPr/>
        </p:nvCxnSpPr>
        <p:spPr bwMode="auto">
          <a:xfrm>
            <a:off x="2422525" y="4032715"/>
            <a:ext cx="49213" cy="6334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6" name="AutoShape 24"/>
          <p:cNvCxnSpPr>
            <a:cxnSpLocks noChangeShapeType="1"/>
            <a:stCxn id="24588" idx="4"/>
            <a:endCxn id="24591" idx="0"/>
          </p:cNvCxnSpPr>
          <p:nvPr/>
        </p:nvCxnSpPr>
        <p:spPr bwMode="auto">
          <a:xfrm flipH="1">
            <a:off x="871538" y="4032715"/>
            <a:ext cx="1550987" cy="6461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9915" name="Rectangle 27"/>
          <p:cNvSpPr>
            <a:spLocks noChangeArrowheads="1"/>
          </p:cNvSpPr>
          <p:nvPr/>
        </p:nvSpPr>
        <p:spPr bwMode="auto">
          <a:xfrm>
            <a:off x="161925" y="5283449"/>
            <a:ext cx="8858250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l-GR" sz="2400" dirty="0" smtClean="0">
                <a:effectLst/>
              </a:rPr>
              <a:t>Τι θα συμβεί αν προσθέσουμε ένα καινούργιο σχήμα;</a:t>
            </a:r>
          </a:p>
          <a:p>
            <a:pPr lvl="1" eaLnBrk="1" hangingPunct="1">
              <a:defRPr/>
            </a:pPr>
            <a:r>
              <a:rPr lang="el-GR" sz="2000" dirty="0" smtClean="0">
                <a:effectLst/>
              </a:rPr>
              <a:t>Πρέπει σε όλες τις λειτουργίες να προβλέψουμε εξειδίκευση για το νέο είδος σχήματος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77813"/>
            <a:ext cx="8731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smtClean="0"/>
              <a:t>Τεχνική αντιμετώπισης πολυπλοκότητας: αποσύνθεση [8/</a:t>
            </a:r>
            <a:r>
              <a:rPr lang="en-US" sz="4000" smtClean="0"/>
              <a:t>8</a:t>
            </a:r>
            <a:r>
              <a:rPr lang="el-GR" sz="4000" smtClean="0"/>
              <a:t>]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85569"/>
            <a:ext cx="8229600" cy="7032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smtClean="0"/>
              <a:t>Αντικειμενοστρεφής αποσύνθεση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E4D53-D881-4F77-8C6D-B4881676F07D}" type="slidenum">
              <a:rPr lang="el-GR"/>
              <a:pPr>
                <a:defRPr/>
              </a:pPr>
              <a:t>21</a:t>
            </a:fld>
            <a:endParaRPr lang="el-GR"/>
          </a:p>
        </p:txBody>
      </p:sp>
      <p:grpSp>
        <p:nvGrpSpPr>
          <p:cNvPr id="25605" name="Group 9"/>
          <p:cNvGrpSpPr>
            <a:grpSpLocks/>
          </p:cNvGrpSpPr>
          <p:nvPr/>
        </p:nvGrpSpPr>
        <p:grpSpPr bwMode="auto">
          <a:xfrm>
            <a:off x="3357563" y="2123855"/>
            <a:ext cx="2249487" cy="1530350"/>
            <a:chOff x="2115" y="1565"/>
            <a:chExt cx="1417" cy="964"/>
          </a:xfrm>
        </p:grpSpPr>
        <p:sp>
          <p:nvSpPr>
            <p:cNvPr id="25621" name="Rectangle 3"/>
            <p:cNvSpPr>
              <a:spLocks noChangeArrowheads="1"/>
            </p:cNvSpPr>
            <p:nvPr/>
          </p:nvSpPr>
          <p:spPr bwMode="auto">
            <a:xfrm>
              <a:off x="2115" y="1565"/>
              <a:ext cx="1417" cy="3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 b="1">
                  <a:latin typeface="Palatino" charset="0"/>
                  <a:ea typeface="ＭＳ Ｐゴシック" panose="020B0600070205080204" pitchFamily="34" charset="-128"/>
                </a:rPr>
                <a:t>Autoshape</a:t>
              </a:r>
            </a:p>
          </p:txBody>
        </p:sp>
        <p:sp>
          <p:nvSpPr>
            <p:cNvPr id="25622" name="Rectangle 3"/>
            <p:cNvSpPr>
              <a:spLocks noChangeArrowheads="1"/>
            </p:cNvSpPr>
            <p:nvPr/>
          </p:nvSpPr>
          <p:spPr bwMode="auto">
            <a:xfrm>
              <a:off x="2115" y="1877"/>
              <a:ext cx="1417" cy="2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l-GR" sz="2000" b="1">
                <a:latin typeface="Palatino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5623" name="Rectangle 3"/>
            <p:cNvSpPr>
              <a:spLocks noChangeArrowheads="1"/>
            </p:cNvSpPr>
            <p:nvPr/>
          </p:nvSpPr>
          <p:spPr bwMode="auto">
            <a:xfrm>
              <a:off x="2115" y="2103"/>
              <a:ext cx="1417" cy="4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 b="1"/>
                <a:t>Draw()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 b="1"/>
                <a:t>Change()</a:t>
              </a:r>
            </a:p>
          </p:txBody>
        </p:sp>
      </p:grpSp>
      <p:grpSp>
        <p:nvGrpSpPr>
          <p:cNvPr id="25606" name="Group 10"/>
          <p:cNvGrpSpPr>
            <a:grpSpLocks/>
          </p:cNvGrpSpPr>
          <p:nvPr/>
        </p:nvGrpSpPr>
        <p:grpSpPr bwMode="auto">
          <a:xfrm>
            <a:off x="385763" y="4463830"/>
            <a:ext cx="2249487" cy="1530350"/>
            <a:chOff x="2115" y="1565"/>
            <a:chExt cx="1417" cy="964"/>
          </a:xfrm>
        </p:grpSpPr>
        <p:sp>
          <p:nvSpPr>
            <p:cNvPr id="25618" name="Rectangle 3"/>
            <p:cNvSpPr>
              <a:spLocks noChangeArrowheads="1"/>
            </p:cNvSpPr>
            <p:nvPr/>
          </p:nvSpPr>
          <p:spPr bwMode="auto">
            <a:xfrm>
              <a:off x="2115" y="1565"/>
              <a:ext cx="1417" cy="3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 b="1">
                  <a:latin typeface="Palatino" charset="0"/>
                  <a:ea typeface="ＭＳ Ｐゴシック" panose="020B0600070205080204" pitchFamily="34" charset="-128"/>
                </a:rPr>
                <a:t>Rectangle</a:t>
              </a:r>
            </a:p>
          </p:txBody>
        </p:sp>
        <p:sp>
          <p:nvSpPr>
            <p:cNvPr id="25619" name="Rectangle 3"/>
            <p:cNvSpPr>
              <a:spLocks noChangeArrowheads="1"/>
            </p:cNvSpPr>
            <p:nvPr/>
          </p:nvSpPr>
          <p:spPr bwMode="auto">
            <a:xfrm>
              <a:off x="2115" y="1877"/>
              <a:ext cx="1417" cy="2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l-GR" sz="2000" b="1">
                <a:latin typeface="Palatino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5620" name="Rectangle 3"/>
            <p:cNvSpPr>
              <a:spLocks noChangeArrowheads="1"/>
            </p:cNvSpPr>
            <p:nvPr/>
          </p:nvSpPr>
          <p:spPr bwMode="auto">
            <a:xfrm>
              <a:off x="2115" y="2103"/>
              <a:ext cx="1417" cy="4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 b="1"/>
                <a:t>Draw()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 b="1"/>
                <a:t>Change()</a:t>
              </a:r>
            </a:p>
          </p:txBody>
        </p:sp>
      </p:grpSp>
      <p:grpSp>
        <p:nvGrpSpPr>
          <p:cNvPr id="25607" name="Group 14"/>
          <p:cNvGrpSpPr>
            <a:grpSpLocks/>
          </p:cNvGrpSpPr>
          <p:nvPr/>
        </p:nvGrpSpPr>
        <p:grpSpPr bwMode="auto">
          <a:xfrm>
            <a:off x="3267075" y="4463830"/>
            <a:ext cx="2249488" cy="1530350"/>
            <a:chOff x="2115" y="1565"/>
            <a:chExt cx="1417" cy="964"/>
          </a:xfrm>
        </p:grpSpPr>
        <p:sp>
          <p:nvSpPr>
            <p:cNvPr id="25615" name="Rectangle 3"/>
            <p:cNvSpPr>
              <a:spLocks noChangeArrowheads="1"/>
            </p:cNvSpPr>
            <p:nvPr/>
          </p:nvSpPr>
          <p:spPr bwMode="auto">
            <a:xfrm>
              <a:off x="2115" y="1565"/>
              <a:ext cx="1417" cy="3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 b="1">
                  <a:latin typeface="Palatino" charset="0"/>
                  <a:ea typeface="ＭＳ Ｐゴシック" panose="020B0600070205080204" pitchFamily="34" charset="-128"/>
                </a:rPr>
                <a:t>Oval</a:t>
              </a:r>
            </a:p>
          </p:txBody>
        </p:sp>
        <p:sp>
          <p:nvSpPr>
            <p:cNvPr id="25616" name="Rectangle 3"/>
            <p:cNvSpPr>
              <a:spLocks noChangeArrowheads="1"/>
            </p:cNvSpPr>
            <p:nvPr/>
          </p:nvSpPr>
          <p:spPr bwMode="auto">
            <a:xfrm>
              <a:off x="2115" y="1877"/>
              <a:ext cx="1417" cy="2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l-GR" sz="2000" b="1">
                <a:latin typeface="Palatino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5617" name="Rectangle 3"/>
            <p:cNvSpPr>
              <a:spLocks noChangeArrowheads="1"/>
            </p:cNvSpPr>
            <p:nvPr/>
          </p:nvSpPr>
          <p:spPr bwMode="auto">
            <a:xfrm>
              <a:off x="2115" y="2103"/>
              <a:ext cx="1417" cy="4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 b="1"/>
                <a:t>Draw()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 b="1"/>
                <a:t>Change()</a:t>
              </a:r>
            </a:p>
          </p:txBody>
        </p:sp>
      </p:grpSp>
      <p:grpSp>
        <p:nvGrpSpPr>
          <p:cNvPr id="25608" name="Group 18"/>
          <p:cNvGrpSpPr>
            <a:grpSpLocks/>
          </p:cNvGrpSpPr>
          <p:nvPr/>
        </p:nvGrpSpPr>
        <p:grpSpPr bwMode="auto">
          <a:xfrm>
            <a:off x="6372225" y="4463830"/>
            <a:ext cx="2249488" cy="1530350"/>
            <a:chOff x="2115" y="1565"/>
            <a:chExt cx="1417" cy="964"/>
          </a:xfrm>
        </p:grpSpPr>
        <p:sp>
          <p:nvSpPr>
            <p:cNvPr id="25612" name="Rectangle 3"/>
            <p:cNvSpPr>
              <a:spLocks noChangeArrowheads="1"/>
            </p:cNvSpPr>
            <p:nvPr/>
          </p:nvSpPr>
          <p:spPr bwMode="auto">
            <a:xfrm>
              <a:off x="2115" y="1565"/>
              <a:ext cx="1417" cy="3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 b="1">
                  <a:latin typeface="Palatino" charset="0"/>
                  <a:ea typeface="ＭＳ Ｐゴシック" panose="020B0600070205080204" pitchFamily="34" charset="-128"/>
                </a:rPr>
                <a:t>Circle</a:t>
              </a:r>
            </a:p>
          </p:txBody>
        </p:sp>
        <p:sp>
          <p:nvSpPr>
            <p:cNvPr id="25613" name="Rectangle 3"/>
            <p:cNvSpPr>
              <a:spLocks noChangeArrowheads="1"/>
            </p:cNvSpPr>
            <p:nvPr/>
          </p:nvSpPr>
          <p:spPr bwMode="auto">
            <a:xfrm>
              <a:off x="2115" y="1877"/>
              <a:ext cx="1417" cy="2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l-GR" sz="2000" b="1">
                <a:latin typeface="Palatino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5614" name="Rectangle 3"/>
            <p:cNvSpPr>
              <a:spLocks noChangeArrowheads="1"/>
            </p:cNvSpPr>
            <p:nvPr/>
          </p:nvSpPr>
          <p:spPr bwMode="auto">
            <a:xfrm>
              <a:off x="2115" y="2103"/>
              <a:ext cx="1417" cy="4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 b="1"/>
                <a:t>Draw()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 b="1"/>
                <a:t>Change()</a:t>
              </a:r>
            </a:p>
          </p:txBody>
        </p:sp>
      </p:grpSp>
      <p:sp>
        <p:nvSpPr>
          <p:cNvPr id="25609" name="Line 22"/>
          <p:cNvSpPr>
            <a:spLocks noChangeShapeType="1"/>
          </p:cNvSpPr>
          <p:nvPr/>
        </p:nvSpPr>
        <p:spPr bwMode="auto">
          <a:xfrm flipH="1">
            <a:off x="1466850" y="3654205"/>
            <a:ext cx="2835275" cy="763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610" name="Line 23"/>
          <p:cNvSpPr>
            <a:spLocks noChangeShapeType="1"/>
          </p:cNvSpPr>
          <p:nvPr/>
        </p:nvSpPr>
        <p:spPr bwMode="auto">
          <a:xfrm>
            <a:off x="4662488" y="3654205"/>
            <a:ext cx="2835275" cy="763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611" name="Line 24"/>
          <p:cNvSpPr>
            <a:spLocks noChangeShapeType="1"/>
          </p:cNvSpPr>
          <p:nvPr/>
        </p:nvSpPr>
        <p:spPr bwMode="auto">
          <a:xfrm>
            <a:off x="4481513" y="3654205"/>
            <a:ext cx="0" cy="763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Προσδιορισμός κλάσεων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idx="1"/>
          </p:nvPr>
        </p:nvSpPr>
        <p:spPr>
          <a:xfrm>
            <a:off x="206375" y="1403350"/>
            <a:ext cx="8731250" cy="508635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l-GR" sz="2800" smtClean="0"/>
              <a:t>Βασική πράξη στην αντικειμενοστρεφή αποσύνθεση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2400" smtClean="0"/>
              <a:t>Είναι δυνατόν να γίνεται για ένα νέο σύστημα (σχεδιασμός εξ αρχής - </a:t>
            </a:r>
            <a:r>
              <a:rPr lang="en-US" sz="2400" smtClean="0"/>
              <a:t>greenfield engineering)</a:t>
            </a:r>
            <a:endParaRPr lang="el-GR" sz="2400" smtClean="0"/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2400" smtClean="0"/>
              <a:t>Είναι δυνατόν να γίνεται για ένα υπάρχον σύστημα (ανασχεδιασμός – </a:t>
            </a:r>
            <a:r>
              <a:rPr lang="en-US" sz="2400" smtClean="0"/>
              <a:t>reengineering)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2400" smtClean="0"/>
              <a:t>Είναι δυνατόν να θέλουμε να φτιάξουμε μία βασισμένη σε κλάσεις διεπαφή για ένα υπάρχον σύστημα (σχεδιασμός διεπαφών – </a:t>
            </a:r>
            <a:r>
              <a:rPr lang="en-US" sz="2400" smtClean="0"/>
              <a:t>interface engineering)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l-GR" sz="2800" smtClean="0"/>
              <a:t>Ανάλογα με τον σκοπό του συστήματος μπορούμε να εντοπίσουμε αντικείμενα διαφορετικού είδους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l-GR" sz="2800" smtClean="0"/>
              <a:t>Συνεπώς </a:t>
            </a:r>
            <a:r>
              <a:rPr lang="el-GR" sz="2800" i="1" smtClean="0"/>
              <a:t>πρώτα</a:t>
            </a:r>
            <a:r>
              <a:rPr lang="el-GR" sz="2800" smtClean="0"/>
              <a:t> προσδιορίζουμε τον σκοπό του συστήματος!</a:t>
            </a:r>
            <a:endParaRPr lang="el-GR" sz="2800" i="1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57B88-8B7F-464E-8F2C-58A3F84A7030}" type="slidenum">
              <a:rPr lang="el-GR"/>
              <a:pPr>
                <a:defRPr/>
              </a:pPr>
              <a:t>22</a:t>
            </a:fld>
            <a:endParaRPr lang="el-G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mtClean="0"/>
              <a:t>Προσδιορισμός κλάσεων ανάλογα με τον σκοπό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idx="1"/>
          </p:nvPr>
        </p:nvSpPr>
        <p:spPr>
          <a:xfrm>
            <a:off x="206375" y="1600200"/>
            <a:ext cx="8731250" cy="5024438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smtClean="0"/>
              <a:t>Παράδειγμα: «συγγράμματα μαθήματος»</a:t>
            </a:r>
          </a:p>
          <a:p>
            <a:pPr lvl="1" eaLnBrk="1" hangingPunct="1">
              <a:defRPr/>
            </a:pPr>
            <a:r>
              <a:rPr lang="el-GR" sz="2400" smtClean="0"/>
              <a:t>Σκοπός: να καταγράφονται τα συγγράμματα για τον οδηγό σπουδών</a:t>
            </a:r>
          </a:p>
          <a:p>
            <a:pPr lvl="2" eaLnBrk="1" hangingPunct="1">
              <a:defRPr/>
            </a:pPr>
            <a:r>
              <a:rPr lang="el-GR" sz="2000" smtClean="0"/>
              <a:t>Αρκεί η κλάση «Μάθημα» όπου υπάρχει ένα πεδίο κειμένου «Συγγράμματα»</a:t>
            </a:r>
          </a:p>
          <a:p>
            <a:pPr lvl="1" eaLnBrk="1" hangingPunct="1">
              <a:defRPr/>
            </a:pPr>
            <a:r>
              <a:rPr lang="el-GR" sz="2400" smtClean="0"/>
              <a:t>Να αποστέλλεται ενημερωτικό </a:t>
            </a:r>
            <a:r>
              <a:rPr lang="en-US" sz="2400" smtClean="0"/>
              <a:t>e-mail </a:t>
            </a:r>
            <a:r>
              <a:rPr lang="el-GR" sz="2400" smtClean="0"/>
              <a:t>στους φοιτητές που παρακολουθούν το μάθημα όταν είναι διαθέσιμο το σύγγραμμα στη βιβλιοθήκη</a:t>
            </a:r>
          </a:p>
          <a:p>
            <a:pPr lvl="2" eaLnBrk="1" hangingPunct="1">
              <a:defRPr/>
            </a:pPr>
            <a:r>
              <a:rPr lang="el-GR" sz="2000" smtClean="0"/>
              <a:t>Χρειάζεται και η κλάση «Φοιτητής» που έχει τουλάχιστον το </a:t>
            </a:r>
            <a:r>
              <a:rPr lang="en-US" sz="2000" smtClean="0"/>
              <a:t>e-mail</a:t>
            </a:r>
            <a:r>
              <a:rPr lang="el-GR" sz="2000" smtClean="0"/>
              <a:t> και σύνδεση μεταξύ κλάσεων «Μάθημα» και «Φοιτητής»</a:t>
            </a:r>
          </a:p>
          <a:p>
            <a:pPr lvl="1" eaLnBrk="1" hangingPunct="1">
              <a:defRPr/>
            </a:pPr>
            <a:r>
              <a:rPr lang="el-GR" sz="2400" smtClean="0"/>
              <a:t>Να γίνονται παραγγελίες βιβλίων</a:t>
            </a:r>
          </a:p>
          <a:p>
            <a:pPr lvl="2" eaLnBrk="1" hangingPunct="1">
              <a:defRPr/>
            </a:pPr>
            <a:r>
              <a:rPr lang="el-GR" sz="2000" smtClean="0"/>
              <a:t>Χρειάζονται ξεχωριστές κλάσεις «Σύγγραμμα», «Εκδοτικός οίκος», «Δήλωση μαθημάτων» (για έλεγχο) κ.λπ.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796F9-0570-4682-91C5-D7BE83F4D728}" type="slidenum">
              <a:rPr lang="el-GR"/>
              <a:pPr>
                <a:defRPr/>
              </a:pPr>
              <a:t>23</a:t>
            </a:fld>
            <a:endParaRPr lang="el-G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Ιεραρχία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idx="1"/>
          </p:nvPr>
        </p:nvSpPr>
        <p:spPr>
          <a:xfrm>
            <a:off x="341531" y="1448781"/>
            <a:ext cx="8640960" cy="481553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800" smtClean="0"/>
              <a:t>Μέσω της αφαίρεσης προσδιορίζουμε κλάσεις και αντικείμενα</a:t>
            </a:r>
          </a:p>
          <a:p>
            <a:pPr lvl="1" eaLnBrk="1" hangingPunct="1">
              <a:defRPr/>
            </a:pPr>
            <a:r>
              <a:rPr lang="el-GR" sz="2400" smtClean="0"/>
              <a:t>Που ουσιαστικά είναι </a:t>
            </a:r>
            <a:r>
              <a:rPr lang="el-GR" sz="2400" i="1" smtClean="0"/>
              <a:t>τμήματα πληροφορίας</a:t>
            </a:r>
            <a:endParaRPr lang="el-GR" sz="2400" smtClean="0"/>
          </a:p>
          <a:p>
            <a:pPr eaLnBrk="1" hangingPunct="1">
              <a:defRPr/>
            </a:pPr>
            <a:r>
              <a:rPr lang="el-GR" sz="2800" smtClean="0"/>
              <a:t>Ένας συμπληρωματικός τρόπος για να αντιμετωπίσουμε την πολυπλοκότητα είναι να εγκαθιδρύσουμε </a:t>
            </a:r>
            <a:r>
              <a:rPr lang="el-GR" sz="2800" i="1" smtClean="0"/>
              <a:t>συσχετίσεις</a:t>
            </a:r>
            <a:r>
              <a:rPr lang="el-GR" sz="2800" smtClean="0"/>
              <a:t> ανάμεσα στα τμήματα</a:t>
            </a:r>
          </a:p>
          <a:p>
            <a:pPr eaLnBrk="1" hangingPunct="1">
              <a:defRPr/>
            </a:pPr>
            <a:r>
              <a:rPr lang="el-GR" sz="2800" smtClean="0"/>
              <a:t>Μία από τις πιο σημαντικές συσχετίσεις είναι η </a:t>
            </a:r>
            <a:r>
              <a:rPr lang="el-GR" sz="2800" i="1" smtClean="0"/>
              <a:t>ιεραρχία</a:t>
            </a:r>
            <a:endParaRPr lang="el-GR" sz="2800" smtClean="0"/>
          </a:p>
          <a:p>
            <a:pPr eaLnBrk="1" hangingPunct="1">
              <a:defRPr/>
            </a:pPr>
            <a:r>
              <a:rPr lang="el-GR" sz="2800" smtClean="0"/>
              <a:t>Και από όλες τις ιεραρχίες, υπάρχουν δύο με μεγάλο ενδιαφέρον:</a:t>
            </a:r>
          </a:p>
          <a:p>
            <a:pPr lvl="1" eaLnBrk="1" hangingPunct="1">
              <a:defRPr/>
            </a:pPr>
            <a:r>
              <a:rPr lang="el-GR" sz="2400" smtClean="0"/>
              <a:t>«τμήμα-του» (</a:t>
            </a:r>
            <a:r>
              <a:rPr lang="en-US" sz="2400" smtClean="0"/>
              <a:t>part of)</a:t>
            </a:r>
          </a:p>
          <a:p>
            <a:pPr lvl="1" eaLnBrk="1" hangingPunct="1">
              <a:defRPr/>
            </a:pPr>
            <a:r>
              <a:rPr lang="el-GR" sz="2400" smtClean="0"/>
              <a:t>«είναι-ένα» </a:t>
            </a:r>
            <a:r>
              <a:rPr lang="en-US" sz="2400" smtClean="0"/>
              <a:t>(is-a</a:t>
            </a:r>
            <a:r>
              <a:rPr lang="el-GR" sz="2400" smtClean="0"/>
              <a:t> ή </a:t>
            </a:r>
            <a:r>
              <a:rPr lang="en-US" sz="2400" smtClean="0"/>
              <a:t>is-kind-of)</a:t>
            </a:r>
            <a:endParaRPr lang="el-GR" sz="24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A7B3F-59C2-4F7F-98F7-B5DBE8DCF9F6}" type="slidenum">
              <a:rPr lang="el-GR"/>
              <a:pPr>
                <a:defRPr/>
              </a:pPr>
              <a:t>24</a:t>
            </a:fld>
            <a:endParaRPr lang="el-G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4000" dirty="0" smtClean="0"/>
              <a:t>Παράδειγμα ιεραρχίας «τμήμα-του» (συνάθροιση)</a:t>
            </a: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3F290-32E7-4498-A419-57BC22DAC9B2}" type="slidenum">
              <a:rPr lang="el-GR"/>
              <a:pPr>
                <a:defRPr/>
              </a:pPr>
              <a:t>25</a:t>
            </a:fld>
            <a:endParaRPr lang="el-GR"/>
          </a:p>
        </p:txBody>
      </p:sp>
      <p:sp>
        <p:nvSpPr>
          <p:cNvPr id="29700" name="AutoShape 3"/>
          <p:cNvSpPr>
            <a:spLocks noChangeArrowheads="1"/>
          </p:cNvSpPr>
          <p:nvPr/>
        </p:nvSpPr>
        <p:spPr bwMode="auto">
          <a:xfrm>
            <a:off x="4457700" y="2202458"/>
            <a:ext cx="138113" cy="138112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2000" b="1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>
            <a:off x="4525963" y="2337395"/>
            <a:ext cx="0" cy="895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1155700" y="3232745"/>
            <a:ext cx="1668463" cy="9493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/>
              <a:t>Συσκευές εισόδου-εξόδου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619500" y="3232745"/>
            <a:ext cx="1622425" cy="8540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/>
              <a:t>Κ.Μ.Ε.</a:t>
            </a:r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5959475" y="3232745"/>
            <a:ext cx="1612900" cy="8540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/>
              <a:t>Μνήμη</a:t>
            </a:r>
          </a:p>
        </p:txBody>
      </p:sp>
      <p:sp>
        <p:nvSpPr>
          <p:cNvPr id="29705" name="Line 11"/>
          <p:cNvSpPr>
            <a:spLocks noChangeShapeType="1"/>
          </p:cNvSpPr>
          <p:nvPr/>
        </p:nvSpPr>
        <p:spPr bwMode="auto">
          <a:xfrm>
            <a:off x="2027238" y="2821583"/>
            <a:ext cx="457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06" name="Line 12"/>
          <p:cNvSpPr>
            <a:spLocks noChangeShapeType="1"/>
          </p:cNvSpPr>
          <p:nvPr/>
        </p:nvSpPr>
        <p:spPr bwMode="auto">
          <a:xfrm>
            <a:off x="6605588" y="2827933"/>
            <a:ext cx="0" cy="363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07" name="Line 13"/>
          <p:cNvSpPr>
            <a:spLocks noChangeShapeType="1"/>
          </p:cNvSpPr>
          <p:nvPr/>
        </p:nvSpPr>
        <p:spPr bwMode="auto">
          <a:xfrm>
            <a:off x="2020888" y="2832695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08" name="Rectangle 15"/>
          <p:cNvSpPr>
            <a:spLocks noChangeArrowheads="1"/>
          </p:cNvSpPr>
          <p:nvPr/>
        </p:nvSpPr>
        <p:spPr bwMode="auto">
          <a:xfrm>
            <a:off x="3716338" y="1302345"/>
            <a:ext cx="1638300" cy="8556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b="1"/>
              <a:t>Υπολογιστής</a:t>
            </a:r>
          </a:p>
        </p:txBody>
      </p:sp>
      <p:sp>
        <p:nvSpPr>
          <p:cNvPr id="29709" name="AutoShape 18"/>
          <p:cNvSpPr>
            <a:spLocks noChangeArrowheads="1"/>
          </p:cNvSpPr>
          <p:nvPr/>
        </p:nvSpPr>
        <p:spPr bwMode="auto">
          <a:xfrm>
            <a:off x="4398963" y="4113808"/>
            <a:ext cx="136525" cy="138112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el-GR" sz="2000" b="1">
              <a:latin typeface="Palatino" charset="0"/>
              <a:ea typeface="ＭＳ Ｐゴシック" panose="020B0600070205080204" pitchFamily="34" charset="-128"/>
            </a:endParaRPr>
          </a:p>
        </p:txBody>
      </p:sp>
      <p:sp>
        <p:nvSpPr>
          <p:cNvPr id="29710" name="Line 19"/>
          <p:cNvSpPr>
            <a:spLocks noChangeShapeType="1"/>
          </p:cNvSpPr>
          <p:nvPr/>
        </p:nvSpPr>
        <p:spPr bwMode="auto">
          <a:xfrm>
            <a:off x="4467225" y="4264620"/>
            <a:ext cx="0" cy="1020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11" name="Rectangle 20"/>
          <p:cNvSpPr>
            <a:spLocks noChangeArrowheads="1"/>
          </p:cNvSpPr>
          <p:nvPr/>
        </p:nvSpPr>
        <p:spPr bwMode="auto">
          <a:xfrm>
            <a:off x="1173163" y="5283795"/>
            <a:ext cx="1604962" cy="101441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/>
              <a:t>Κρυφή μνήμη</a:t>
            </a:r>
          </a:p>
        </p:txBody>
      </p:sp>
      <p:sp>
        <p:nvSpPr>
          <p:cNvPr id="29712" name="Rectangle 22"/>
          <p:cNvSpPr>
            <a:spLocks noChangeArrowheads="1"/>
          </p:cNvSpPr>
          <p:nvPr/>
        </p:nvSpPr>
        <p:spPr bwMode="auto">
          <a:xfrm>
            <a:off x="3627438" y="5283795"/>
            <a:ext cx="1622425" cy="9683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/>
              <a:t>Αριθμητική-Λογική Μονάδα</a:t>
            </a:r>
          </a:p>
        </p:txBody>
      </p:sp>
      <p:sp>
        <p:nvSpPr>
          <p:cNvPr id="29713" name="Rectangle 24"/>
          <p:cNvSpPr>
            <a:spLocks noChangeArrowheads="1"/>
          </p:cNvSpPr>
          <p:nvPr/>
        </p:nvSpPr>
        <p:spPr bwMode="auto">
          <a:xfrm>
            <a:off x="5641975" y="5263158"/>
            <a:ext cx="1809750" cy="10461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b="1">
                <a:latin typeface="Helvetica" panose="020B0604020202020204" pitchFamily="34" charset="0"/>
              </a:rPr>
              <a:t>Καταχωρητές</a:t>
            </a:r>
          </a:p>
        </p:txBody>
      </p:sp>
      <p:sp>
        <p:nvSpPr>
          <p:cNvPr id="29714" name="Line 26"/>
          <p:cNvSpPr>
            <a:spLocks noChangeShapeType="1"/>
          </p:cNvSpPr>
          <p:nvPr/>
        </p:nvSpPr>
        <p:spPr bwMode="auto">
          <a:xfrm>
            <a:off x="1968500" y="4872633"/>
            <a:ext cx="457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15" name="Line 27"/>
          <p:cNvSpPr>
            <a:spLocks noChangeShapeType="1"/>
          </p:cNvSpPr>
          <p:nvPr/>
        </p:nvSpPr>
        <p:spPr bwMode="auto">
          <a:xfrm>
            <a:off x="6546850" y="4878983"/>
            <a:ext cx="0" cy="363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16" name="Line 28"/>
          <p:cNvSpPr>
            <a:spLocks noChangeShapeType="1"/>
          </p:cNvSpPr>
          <p:nvPr/>
        </p:nvSpPr>
        <p:spPr bwMode="auto">
          <a:xfrm>
            <a:off x="1962150" y="4858345"/>
            <a:ext cx="0" cy="438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04530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800" dirty="0" smtClean="0"/>
              <a:t>Παράδειγμα ιεραρχίας «είναι-ένα»</a:t>
            </a:r>
            <a:r>
              <a:rPr lang="en-US" sz="3800" dirty="0" smtClean="0"/>
              <a:t> (</a:t>
            </a:r>
            <a:r>
              <a:rPr lang="el-GR" sz="3800" dirty="0" err="1" smtClean="0"/>
              <a:t>ταξονομία</a:t>
            </a:r>
            <a:r>
              <a:rPr lang="el-GR" sz="3800" dirty="0" smtClean="0"/>
              <a:t>)</a:t>
            </a:r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77A60-3E03-4828-9270-C75EF3E6F5D3}" type="slidenum">
              <a:rPr lang="el-GR"/>
              <a:pPr>
                <a:defRPr/>
              </a:pPr>
              <a:t>26</a:t>
            </a:fld>
            <a:endParaRPr lang="el-GR"/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3627438" y="1673225"/>
            <a:ext cx="1668462" cy="9493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/>
              <a:t>Συσκευές εισόδου-εξόδου</a:t>
            </a:r>
          </a:p>
        </p:txBody>
      </p:sp>
      <p:sp>
        <p:nvSpPr>
          <p:cNvPr id="30725" name="Line 6"/>
          <p:cNvSpPr>
            <a:spLocks noChangeShapeType="1"/>
          </p:cNvSpPr>
          <p:nvPr/>
        </p:nvSpPr>
        <p:spPr bwMode="auto">
          <a:xfrm>
            <a:off x="4392613" y="26193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26" name="Line 7"/>
          <p:cNvSpPr>
            <a:spLocks noChangeShapeType="1"/>
          </p:cNvSpPr>
          <p:nvPr/>
        </p:nvSpPr>
        <p:spPr bwMode="auto">
          <a:xfrm>
            <a:off x="1692275" y="3114675"/>
            <a:ext cx="5535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27" name="Line 8"/>
          <p:cNvSpPr>
            <a:spLocks noChangeShapeType="1"/>
          </p:cNvSpPr>
          <p:nvPr/>
        </p:nvSpPr>
        <p:spPr bwMode="auto">
          <a:xfrm>
            <a:off x="1692275" y="31146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28" name="Line 9"/>
          <p:cNvSpPr>
            <a:spLocks noChangeShapeType="1"/>
          </p:cNvSpPr>
          <p:nvPr/>
        </p:nvSpPr>
        <p:spPr bwMode="auto">
          <a:xfrm>
            <a:off x="4392613" y="31146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29" name="Line 10"/>
          <p:cNvSpPr>
            <a:spLocks noChangeShapeType="1"/>
          </p:cNvSpPr>
          <p:nvPr/>
        </p:nvSpPr>
        <p:spPr bwMode="auto">
          <a:xfrm>
            <a:off x="7227888" y="31146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30" name="AutoShape 8"/>
          <p:cNvSpPr>
            <a:spLocks noChangeArrowheads="1"/>
          </p:cNvSpPr>
          <p:nvPr/>
        </p:nvSpPr>
        <p:spPr bwMode="auto">
          <a:xfrm>
            <a:off x="4257675" y="2979738"/>
            <a:ext cx="265113" cy="152400"/>
          </a:xfrm>
          <a:prstGeom prst="triangle">
            <a:avLst>
              <a:gd name="adj" fmla="val 4999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 b="1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31" name="Rectangle 5"/>
          <p:cNvSpPr>
            <a:spLocks noChangeArrowheads="1"/>
          </p:cNvSpPr>
          <p:nvPr/>
        </p:nvSpPr>
        <p:spPr bwMode="auto">
          <a:xfrm>
            <a:off x="747713" y="3473450"/>
            <a:ext cx="1844675" cy="9493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/>
              <a:t>Συσκευές αποθήκευσης δεδομένων</a:t>
            </a:r>
          </a:p>
        </p:txBody>
      </p:sp>
      <p:sp>
        <p:nvSpPr>
          <p:cNvPr id="30732" name="Rectangle 5"/>
          <p:cNvSpPr>
            <a:spLocks noChangeArrowheads="1"/>
          </p:cNvSpPr>
          <p:nvPr/>
        </p:nvSpPr>
        <p:spPr bwMode="auto">
          <a:xfrm>
            <a:off x="3492500" y="3473450"/>
            <a:ext cx="1844675" cy="9493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/>
              <a:t>Συσκευές δικτύου</a:t>
            </a:r>
          </a:p>
        </p:txBody>
      </p:sp>
      <p:sp>
        <p:nvSpPr>
          <p:cNvPr id="30733" name="Rectangle 5"/>
          <p:cNvSpPr>
            <a:spLocks noChangeArrowheads="1"/>
          </p:cNvSpPr>
          <p:nvPr/>
        </p:nvSpPr>
        <p:spPr bwMode="auto">
          <a:xfrm>
            <a:off x="6283325" y="3473450"/>
            <a:ext cx="1844675" cy="9493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/>
              <a:t>Συσκευές εισόδου χρήστη</a:t>
            </a: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1646238" y="44196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35" name="Line 16"/>
          <p:cNvSpPr>
            <a:spLocks noChangeShapeType="1"/>
          </p:cNvSpPr>
          <p:nvPr/>
        </p:nvSpPr>
        <p:spPr bwMode="auto">
          <a:xfrm>
            <a:off x="385763" y="4914900"/>
            <a:ext cx="301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36" name="Line 17"/>
          <p:cNvSpPr>
            <a:spLocks noChangeShapeType="1"/>
          </p:cNvSpPr>
          <p:nvPr/>
        </p:nvSpPr>
        <p:spPr bwMode="auto">
          <a:xfrm>
            <a:off x="1871663" y="49149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37" name="AutoShape 8"/>
          <p:cNvSpPr>
            <a:spLocks noChangeArrowheads="1"/>
          </p:cNvSpPr>
          <p:nvPr/>
        </p:nvSpPr>
        <p:spPr bwMode="auto">
          <a:xfrm>
            <a:off x="1511300" y="4779963"/>
            <a:ext cx="265113" cy="152400"/>
          </a:xfrm>
          <a:prstGeom prst="triangle">
            <a:avLst>
              <a:gd name="adj" fmla="val 4999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 b="1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38" name="Rectangle 5"/>
          <p:cNvSpPr>
            <a:spLocks noChangeArrowheads="1"/>
          </p:cNvSpPr>
          <p:nvPr/>
        </p:nvSpPr>
        <p:spPr bwMode="auto">
          <a:xfrm>
            <a:off x="1423988" y="5273675"/>
            <a:ext cx="942975" cy="9493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/>
              <a:t>Flash disk</a:t>
            </a:r>
            <a:endParaRPr lang="el-GR" altLang="el-GR" sz="2000"/>
          </a:p>
        </p:txBody>
      </p:sp>
      <p:sp>
        <p:nvSpPr>
          <p:cNvPr id="30739" name="Rectangle 5"/>
          <p:cNvSpPr>
            <a:spLocks noChangeArrowheads="1"/>
          </p:cNvSpPr>
          <p:nvPr/>
        </p:nvSpPr>
        <p:spPr bwMode="auto">
          <a:xfrm>
            <a:off x="88900" y="5273675"/>
            <a:ext cx="1108075" cy="9493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18000" rIns="18000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/>
              <a:t>Σκληρός δίσκος</a:t>
            </a:r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385763" y="49149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3402013" y="49149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42" name="Rectangle 5"/>
          <p:cNvSpPr>
            <a:spLocks noChangeArrowheads="1"/>
          </p:cNvSpPr>
          <p:nvPr/>
        </p:nvSpPr>
        <p:spPr bwMode="auto">
          <a:xfrm>
            <a:off x="2681288" y="5273675"/>
            <a:ext cx="1441450" cy="9493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/>
              <a:t>Μαγνητική ταινία</a:t>
            </a:r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7272338" y="44196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44" name="AutoShape 8"/>
          <p:cNvSpPr>
            <a:spLocks noChangeArrowheads="1"/>
          </p:cNvSpPr>
          <p:nvPr/>
        </p:nvSpPr>
        <p:spPr bwMode="auto">
          <a:xfrm>
            <a:off x="7137400" y="4779963"/>
            <a:ext cx="265113" cy="152400"/>
          </a:xfrm>
          <a:prstGeom prst="triangle">
            <a:avLst>
              <a:gd name="adj" fmla="val 4999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 b="1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5607050" y="4914900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5607050" y="49149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47" name="Rectangle 5"/>
          <p:cNvSpPr>
            <a:spLocks noChangeArrowheads="1"/>
          </p:cNvSpPr>
          <p:nvPr/>
        </p:nvSpPr>
        <p:spPr bwMode="auto">
          <a:xfrm>
            <a:off x="4886325" y="5273675"/>
            <a:ext cx="1441450" cy="9493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/>
              <a:t>Πληκτρο-λόγιο</a:t>
            </a:r>
          </a:p>
        </p:txBody>
      </p:sp>
      <p:sp>
        <p:nvSpPr>
          <p:cNvPr id="30748" name="Line 28"/>
          <p:cNvSpPr>
            <a:spLocks noChangeShapeType="1"/>
          </p:cNvSpPr>
          <p:nvPr/>
        </p:nvSpPr>
        <p:spPr bwMode="auto">
          <a:xfrm>
            <a:off x="7092950" y="49149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49" name="Rectangle 5"/>
          <p:cNvSpPr>
            <a:spLocks noChangeArrowheads="1"/>
          </p:cNvSpPr>
          <p:nvPr/>
        </p:nvSpPr>
        <p:spPr bwMode="auto">
          <a:xfrm>
            <a:off x="6551613" y="5273675"/>
            <a:ext cx="1035050" cy="9493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/>
              <a:t>Ποντίκι</a:t>
            </a: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>
            <a:off x="8485188" y="49149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51" name="Rectangle 5"/>
          <p:cNvSpPr>
            <a:spLocks noChangeArrowheads="1"/>
          </p:cNvSpPr>
          <p:nvPr/>
        </p:nvSpPr>
        <p:spPr bwMode="auto">
          <a:xfrm>
            <a:off x="7767638" y="5273675"/>
            <a:ext cx="1212850" cy="9493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/>
              <a:t>Joystick</a:t>
            </a:r>
            <a:endParaRPr lang="el-GR" altLang="el-GR"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11212"/>
          </a:xfrm>
        </p:spPr>
        <p:txBody>
          <a:bodyPr/>
          <a:lstStyle/>
          <a:p>
            <a:pPr eaLnBrk="1" hangingPunct="1">
              <a:defRPr/>
            </a:pPr>
            <a:r>
              <a:rPr lang="el-GR" smtClean="0"/>
              <a:t>Σύνοψη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1223963"/>
            <a:ext cx="8280400" cy="5040312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l-GR" sz="2400" dirty="0" smtClean="0"/>
              <a:t>Έχουμε τρεις τρόπους να χειριστούμε την πολυπλοκότητα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2000" dirty="0" smtClean="0"/>
              <a:t>Αφαίρεση, αποσύνθεση, ιεραρχία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l-GR" sz="2400" dirty="0" smtClean="0"/>
              <a:t>Η </a:t>
            </a:r>
            <a:r>
              <a:rPr lang="el-GR" sz="2400" dirty="0" err="1" smtClean="0"/>
              <a:t>αντικειμενοστρεφής</a:t>
            </a:r>
            <a:r>
              <a:rPr lang="el-GR" sz="2400" dirty="0" smtClean="0"/>
              <a:t> αποσύνθεση είναι καλή προσέγγιση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2000" dirty="0" smtClean="0"/>
              <a:t>Ανάλογα όμως με τον σκοπό του συστήματος μπορούμε να καταλήξουμε σε διαφορετικά αντικείμενα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l-GR" sz="2400" dirty="0" smtClean="0"/>
              <a:t>Μπορούμε να οδηγηθούμε στα </a:t>
            </a:r>
            <a:r>
              <a:rPr lang="el-GR" sz="2400" i="1" dirty="0" smtClean="0"/>
              <a:t>σωστά αντικείμενα</a:t>
            </a:r>
            <a:r>
              <a:rPr lang="el-GR" sz="2400" dirty="0" smtClean="0"/>
              <a:t>;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2000" dirty="0" smtClean="0"/>
              <a:t>Πρέπει να ξεκινήσουμε με μία περιγραφή της λειτουργικότητας του συστήματος, μετά να συνεχίσουμε στην περιγραφή της δομής του.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2000" dirty="0" smtClean="0"/>
              <a:t>Σημαντική είναι επίσης η </a:t>
            </a:r>
            <a:r>
              <a:rPr lang="el-GR" sz="2000" i="1" dirty="0" smtClean="0"/>
              <a:t>οριοθέτηση του συστήματος</a:t>
            </a:r>
            <a:r>
              <a:rPr lang="el-GR" sz="2000" dirty="0" smtClean="0"/>
              <a:t> τι ανήκει δηλαδή στο σύστημα και τι όχι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l-GR" sz="2400" i="1" dirty="0" smtClean="0"/>
              <a:t>Διατάσσουμε</a:t>
            </a:r>
            <a:r>
              <a:rPr lang="el-GR" sz="2400" dirty="0" smtClean="0"/>
              <a:t> τις δραστηριότητες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2000" dirty="0" smtClean="0"/>
              <a:t>Η διάταξη μας οδηγεί στον </a:t>
            </a:r>
            <a:r>
              <a:rPr lang="el-GR" sz="2000" i="1" dirty="0" smtClean="0"/>
              <a:t>κύκλο ζωής του λογισμικού</a:t>
            </a:r>
            <a:endParaRPr lang="el-GR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33757-410F-4C82-8878-4C4BC975EED1}" type="slidenum">
              <a:rPr lang="el-GR"/>
              <a:pPr>
                <a:defRPr/>
              </a:pPr>
              <a:t>27</a:t>
            </a:fld>
            <a:endParaRPr lang="el-G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Συστήματα  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358770"/>
            <a:ext cx="8642350" cy="490554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l-GR" sz="2800" smtClean="0"/>
              <a:t>Ένα σύστημα είναι ένα οργανωμένο σύνολο από αλληλεπιδρώντα μέρη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2400" smtClean="0"/>
              <a:t>Στα φυσικά συστήματα, δεν είναι γνωστός ο σκοπός του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2400" smtClean="0"/>
              <a:t>Στα σχεδιασμένα συστήματα, ο σκοπός τους είναι αυτός για τον οποίο φτιάχτηκαν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l-GR" sz="2800" smtClean="0"/>
              <a:t>Τα τμήματα των συστημάτων μπορεί να θεωρηθούν με τη σειρά τους ως συστήματα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2400" smtClean="0"/>
              <a:t>Αυτά καλούνται </a:t>
            </a:r>
            <a:r>
              <a:rPr lang="el-GR" sz="2400" i="1" smtClean="0"/>
              <a:t>υποσυστήματα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l-GR" sz="2800" smtClean="0"/>
              <a:t>Παραδείγματα συστημάτων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2400" smtClean="0"/>
              <a:t>Φυσικά: σύμπαν, γη, ωκεανός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2400" smtClean="0"/>
              <a:t>Σχεδιασμένα: Αεροπλάνο, ρολόι, </a:t>
            </a:r>
            <a:r>
              <a:rPr lang="en-US" sz="2400" smtClean="0"/>
              <a:t>GPS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2400" smtClean="0"/>
              <a:t>Υποσυστήματα: τουρμπίνα, μπαταρία, δορυφόρος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2818E-3645-4E01-A235-11B5C6C5A247}" type="slidenum">
              <a:rPr lang="el-GR"/>
              <a:pPr>
                <a:defRPr/>
              </a:pPr>
              <a:t>28</a:t>
            </a:fld>
            <a:endParaRPr lang="el-G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mtClean="0"/>
              <a:t>Συστήματα, Μοντέλα, Όψεις, Σημειογραφίες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idx="1"/>
          </p:nvPr>
        </p:nvSpPr>
        <p:spPr>
          <a:xfrm>
            <a:off x="206375" y="1600200"/>
            <a:ext cx="8731250" cy="5068888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l-GR" sz="2600" smtClean="0"/>
              <a:t>Ένα </a:t>
            </a:r>
            <a:r>
              <a:rPr lang="el-GR" sz="2600" i="1" smtClean="0"/>
              <a:t>μοντέλο</a:t>
            </a:r>
            <a:r>
              <a:rPr lang="el-GR" sz="2600" smtClean="0"/>
              <a:t> είναι μία </a:t>
            </a:r>
            <a:r>
              <a:rPr lang="el-GR" sz="2600" i="1" smtClean="0"/>
              <a:t>αφαίρεση</a:t>
            </a:r>
            <a:r>
              <a:rPr lang="el-GR" sz="2600" smtClean="0"/>
              <a:t> που περιγράφει ένα σύστημα ή ένα υποσύστημα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l-GR" sz="2600" smtClean="0"/>
              <a:t>Μία </a:t>
            </a:r>
            <a:r>
              <a:rPr lang="el-GR" sz="2600" i="1" smtClean="0"/>
              <a:t>όψη </a:t>
            </a:r>
            <a:r>
              <a:rPr lang="el-GR" sz="2600" smtClean="0"/>
              <a:t>απεικονίζει συγκεκριμένες πλευρές ενός μοντέλου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l-GR" sz="2600" smtClean="0"/>
              <a:t>Μία </a:t>
            </a:r>
            <a:r>
              <a:rPr lang="el-GR" sz="2600" i="1" smtClean="0"/>
              <a:t>σημειογραφία</a:t>
            </a:r>
            <a:r>
              <a:rPr lang="el-GR" sz="2600" smtClean="0"/>
              <a:t> είναι ένα σύνολο από κανόνες για την αναπαράσταση μοντέλων είτε με γραφικό τρόπο είτε με κείμενο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2200" smtClean="0"/>
              <a:t>Υπάρχουν τόσο τυπικές συντομογραφίες όσο και άτυπες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l-GR" sz="2600" smtClean="0">
                <a:effectLst/>
              </a:rPr>
              <a:t>Παραδείγματα για το σύστημα: </a:t>
            </a:r>
            <a:r>
              <a:rPr lang="el-GR" sz="2600" i="1" smtClean="0">
                <a:effectLst/>
              </a:rPr>
              <a:t>αεροπλάνο</a:t>
            </a:r>
            <a:endParaRPr lang="el-GR" sz="2600" smtClean="0">
              <a:effectLst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2200" smtClean="0">
                <a:effectLst/>
              </a:rPr>
              <a:t>Μοντέλα: εξομοιωτής πτήσης, μοντέλο κλίμακας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2200" smtClean="0">
                <a:effectLst/>
              </a:rPr>
              <a:t>Όψεις: σχέδια των συνιστωσών του αεροπλάνου, διάγραμμα καλωδιώσεων ρεύματος, σύστημα καυσίμων, το ηχητικό κύμα που δημιουργεί το αεροπλάνο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4816A-034D-49B7-911A-FBAC9B90F20B}" type="slidenum">
              <a:rPr lang="el-GR"/>
              <a:pPr>
                <a:defRPr/>
              </a:pPr>
              <a:t>29</a:t>
            </a:fld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800" dirty="0" smtClean="0"/>
              <a:t>Ποιο είναι το πρόβλημα με το διάγραμμα που βλέπουμε;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2F9BA-FF9A-462A-A7F1-9B6980A31D2A}" type="slidenum">
              <a:rPr lang="el-GR"/>
              <a:pPr>
                <a:defRPr/>
              </a:pPr>
              <a:t>3</a:t>
            </a:fld>
            <a:endParaRPr lang="el-GR"/>
          </a:p>
        </p:txBody>
      </p:sp>
      <p:pic>
        <p:nvPicPr>
          <p:cNvPr id="4103" name="Picture 7" descr="Spaghetti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47" y="1335837"/>
            <a:ext cx="6057900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98425"/>
            <a:ext cx="8731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smtClean="0"/>
              <a:t>Συστήματα, μοντέλα, Όψεις, Σημειογραφίες – άτυπη αναπαράσταση</a:t>
            </a:r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E5FAD-F593-4781-8626-0FB49A7F1FCD}" type="slidenum">
              <a:rPr lang="el-GR"/>
              <a:pPr>
                <a:defRPr/>
              </a:pPr>
              <a:t>30</a:t>
            </a:fld>
            <a:endParaRPr lang="el-GR"/>
          </a:p>
        </p:txBody>
      </p:sp>
      <p:sp>
        <p:nvSpPr>
          <p:cNvPr id="140295" name="AutoShape 7"/>
          <p:cNvSpPr>
            <a:spLocks noChangeArrowheads="1"/>
          </p:cNvSpPr>
          <p:nvPr/>
        </p:nvSpPr>
        <p:spPr bwMode="auto">
          <a:xfrm>
            <a:off x="23813" y="1301823"/>
            <a:ext cx="1982787" cy="1208088"/>
          </a:xfrm>
          <a:prstGeom prst="cloudCallout">
            <a:avLst>
              <a:gd name="adj1" fmla="val 28894"/>
              <a:gd name="adj2" fmla="val 67206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</a:rPr>
              <a:t>Αεροπλάνο</a:t>
            </a:r>
            <a:endParaRPr lang="en-US" altLang="el-GR" sz="2400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</a:endParaRPr>
          </a:p>
        </p:txBody>
      </p:sp>
      <p:sp>
        <p:nvSpPr>
          <p:cNvPr id="140296" name="AutoShape 8"/>
          <p:cNvSpPr>
            <a:spLocks noChangeArrowheads="1"/>
          </p:cNvSpPr>
          <p:nvPr/>
        </p:nvSpPr>
        <p:spPr bwMode="auto">
          <a:xfrm>
            <a:off x="3536950" y="1149350"/>
            <a:ext cx="2565400" cy="901700"/>
          </a:xfrm>
          <a:prstGeom prst="cloudCallout">
            <a:avLst>
              <a:gd name="adj1" fmla="val 14569"/>
              <a:gd name="adj2" fmla="val 11482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</a:rPr>
              <a:t>Εξομοιωτής πτήσης</a:t>
            </a:r>
            <a:endParaRPr lang="en-US" altLang="el-GR" sz="2400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0297" name="AutoShape 9"/>
          <p:cNvSpPr>
            <a:spLocks noChangeArrowheads="1"/>
          </p:cNvSpPr>
          <p:nvPr/>
        </p:nvSpPr>
        <p:spPr bwMode="auto">
          <a:xfrm flipV="1">
            <a:off x="2357438" y="5270125"/>
            <a:ext cx="3602037" cy="623888"/>
          </a:xfrm>
          <a:prstGeom prst="cloudCallout">
            <a:avLst>
              <a:gd name="adj1" fmla="val -18435"/>
              <a:gd name="adj2" fmla="val 143130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</a:rPr>
              <a:t>Μοντέλο κλίμακας</a:t>
            </a:r>
            <a:endParaRPr lang="de-DE" altLang="el-GR" sz="2400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</a:endParaRPr>
          </a:p>
        </p:txBody>
      </p:sp>
      <p:sp>
        <p:nvSpPr>
          <p:cNvPr id="140303" name="AutoShape 15"/>
          <p:cNvSpPr>
            <a:spLocks noChangeArrowheads="1"/>
          </p:cNvSpPr>
          <p:nvPr/>
        </p:nvSpPr>
        <p:spPr bwMode="auto">
          <a:xfrm>
            <a:off x="327025" y="4808956"/>
            <a:ext cx="2106613" cy="725487"/>
          </a:xfrm>
          <a:prstGeom prst="cloudCallout">
            <a:avLst>
              <a:gd name="adj1" fmla="val 66101"/>
              <a:gd name="adj2" fmla="val -217690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</a:rPr>
              <a:t>Σχέδια</a:t>
            </a:r>
            <a:endParaRPr lang="en-US" altLang="el-GR" sz="2400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</a:endParaRPr>
          </a:p>
        </p:txBody>
      </p:sp>
      <p:sp>
        <p:nvSpPr>
          <p:cNvPr id="140304" name="AutoShape 16"/>
          <p:cNvSpPr>
            <a:spLocks noChangeArrowheads="1"/>
          </p:cNvSpPr>
          <p:nvPr/>
        </p:nvSpPr>
        <p:spPr bwMode="auto">
          <a:xfrm flipV="1">
            <a:off x="6146800" y="4722438"/>
            <a:ext cx="2895600" cy="939800"/>
          </a:xfrm>
          <a:prstGeom prst="cloudCallout">
            <a:avLst>
              <a:gd name="adj1" fmla="val -42106"/>
              <a:gd name="adj2" fmla="val 126856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lIns="0" rIns="0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</a:rPr>
              <a:t>Καλωδιώσεις ρεύματος</a:t>
            </a:r>
            <a:endParaRPr lang="en-US" altLang="el-GR" sz="2400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</a:endParaRPr>
          </a:p>
        </p:txBody>
      </p:sp>
      <p:sp>
        <p:nvSpPr>
          <p:cNvPr id="140305" name="AutoShape 17"/>
          <p:cNvSpPr>
            <a:spLocks noChangeArrowheads="1"/>
          </p:cNvSpPr>
          <p:nvPr/>
        </p:nvSpPr>
        <p:spPr bwMode="auto">
          <a:xfrm flipV="1">
            <a:off x="6551613" y="1531938"/>
            <a:ext cx="2243137" cy="906462"/>
          </a:xfrm>
          <a:prstGeom prst="cloudCallout">
            <a:avLst>
              <a:gd name="adj1" fmla="val -43755"/>
              <a:gd name="adj2" fmla="val -138938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lIns="36000" rIns="36000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</a:rPr>
              <a:t>Σύστημα καυσίμων</a:t>
            </a:r>
            <a:endParaRPr lang="en-US" altLang="el-GR" sz="2400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</a:endParaRPr>
          </a:p>
        </p:txBody>
      </p:sp>
      <p:sp>
        <p:nvSpPr>
          <p:cNvPr id="140306" name="Rectangle 18"/>
          <p:cNvSpPr>
            <a:spLocks noChangeArrowheads="1"/>
          </p:cNvSpPr>
          <p:nvPr/>
        </p:nvSpPr>
        <p:spPr bwMode="auto">
          <a:xfrm>
            <a:off x="250825" y="5952579"/>
            <a:ext cx="8702675" cy="4206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4450" rIns="18000" bIns="4445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>
                <a:latin typeface="Verdana" panose="020B0604030504040204" pitchFamily="34" charset="0"/>
              </a:rPr>
              <a:t>Οι όψεις και τα μοντέλα σε πολύπλοκα συστήματα συνήθως επικαλύπτονται</a:t>
            </a:r>
            <a:endParaRPr lang="en-US" altLang="el-GR" sz="1800" dirty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4827" name="AutoShape 12"/>
          <p:cNvSpPr>
            <a:spLocks noChangeAspect="1" noChangeArrowheads="1" noTextEdit="1"/>
          </p:cNvSpPr>
          <p:nvPr/>
        </p:nvSpPr>
        <p:spPr bwMode="auto">
          <a:xfrm>
            <a:off x="884238" y="1853825"/>
            <a:ext cx="72136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4828" name="Freeform 14"/>
          <p:cNvSpPr>
            <a:spLocks/>
          </p:cNvSpPr>
          <p:nvPr/>
        </p:nvSpPr>
        <p:spPr bwMode="auto">
          <a:xfrm>
            <a:off x="968375" y="2171325"/>
            <a:ext cx="6789738" cy="2886075"/>
          </a:xfrm>
          <a:custGeom>
            <a:avLst/>
            <a:gdLst>
              <a:gd name="T0" fmla="*/ 877014440 w 4277"/>
              <a:gd name="T1" fmla="*/ 1517134063 h 1818"/>
              <a:gd name="T2" fmla="*/ 1280239469 w 4277"/>
              <a:gd name="T3" fmla="*/ 708164700 h 1818"/>
              <a:gd name="T4" fmla="*/ 1685985449 w 4277"/>
              <a:gd name="T5" fmla="*/ 269657513 h 1818"/>
              <a:gd name="T6" fmla="*/ 2147483646 w 4277"/>
              <a:gd name="T7" fmla="*/ 168851263 h 1818"/>
              <a:gd name="T8" fmla="*/ 2147483646 w 4277"/>
              <a:gd name="T9" fmla="*/ 574595625 h 1818"/>
              <a:gd name="T10" fmla="*/ 2147483646 w 4277"/>
              <a:gd name="T11" fmla="*/ 574595625 h 1818"/>
              <a:gd name="T12" fmla="*/ 2147483646 w 4277"/>
              <a:gd name="T13" fmla="*/ 168851263 h 1818"/>
              <a:gd name="T14" fmla="*/ 2147483646 w 4277"/>
              <a:gd name="T15" fmla="*/ 68045013 h 1818"/>
              <a:gd name="T16" fmla="*/ 2147483646 w 4277"/>
              <a:gd name="T17" fmla="*/ 204133450 h 1818"/>
              <a:gd name="T18" fmla="*/ 2147483646 w 4277"/>
              <a:gd name="T19" fmla="*/ 0 h 1818"/>
              <a:gd name="T20" fmla="*/ 2147483646 w 4277"/>
              <a:gd name="T21" fmla="*/ 103327200 h 1818"/>
              <a:gd name="T22" fmla="*/ 2147483646 w 4277"/>
              <a:gd name="T23" fmla="*/ 640119688 h 1818"/>
              <a:gd name="T24" fmla="*/ 2147483646 w 4277"/>
              <a:gd name="T25" fmla="*/ 1146671888 h 1818"/>
              <a:gd name="T26" fmla="*/ 2147483646 w 4277"/>
              <a:gd name="T27" fmla="*/ 1650703138 h 1818"/>
              <a:gd name="T28" fmla="*/ 2147483646 w 4277"/>
              <a:gd name="T29" fmla="*/ 1852315638 h 1818"/>
              <a:gd name="T30" fmla="*/ 2147483646 w 4277"/>
              <a:gd name="T31" fmla="*/ 1953121888 h 1818"/>
              <a:gd name="T32" fmla="*/ 2147483646 w 4277"/>
              <a:gd name="T33" fmla="*/ 2147483646 h 1818"/>
              <a:gd name="T34" fmla="*/ 2147483646 w 4277"/>
              <a:gd name="T35" fmla="*/ 2147483646 h 1818"/>
              <a:gd name="T36" fmla="*/ 2147483646 w 4277"/>
              <a:gd name="T37" fmla="*/ 2147483646 h 1818"/>
              <a:gd name="T38" fmla="*/ 2147483646 w 4277"/>
              <a:gd name="T39" fmla="*/ 2147483646 h 1818"/>
              <a:gd name="T40" fmla="*/ 2147483646 w 4277"/>
              <a:gd name="T41" fmla="*/ 2147483646 h 1818"/>
              <a:gd name="T42" fmla="*/ 2147483646 w 4277"/>
              <a:gd name="T43" fmla="*/ 2147483646 h 1818"/>
              <a:gd name="T44" fmla="*/ 2147483646 w 4277"/>
              <a:gd name="T45" fmla="*/ 2147483646 h 1818"/>
              <a:gd name="T46" fmla="*/ 2147483646 w 4277"/>
              <a:gd name="T47" fmla="*/ 2147483646 h 1818"/>
              <a:gd name="T48" fmla="*/ 2147483646 w 4277"/>
              <a:gd name="T49" fmla="*/ 2147483646 h 1818"/>
              <a:gd name="T50" fmla="*/ 2147483646 w 4277"/>
              <a:gd name="T51" fmla="*/ 2147483646 h 1818"/>
              <a:gd name="T52" fmla="*/ 2147483646 w 4277"/>
              <a:gd name="T53" fmla="*/ 2147483646 h 1818"/>
              <a:gd name="T54" fmla="*/ 2147483646 w 4277"/>
              <a:gd name="T55" fmla="*/ 2147483646 h 1818"/>
              <a:gd name="T56" fmla="*/ 2147483646 w 4277"/>
              <a:gd name="T57" fmla="*/ 2147483646 h 1818"/>
              <a:gd name="T58" fmla="*/ 2147483646 w 4277"/>
              <a:gd name="T59" fmla="*/ 2147483646 h 1818"/>
              <a:gd name="T60" fmla="*/ 2147483646 w 4277"/>
              <a:gd name="T61" fmla="*/ 2147483646 h 1818"/>
              <a:gd name="T62" fmla="*/ 2147483646 w 4277"/>
              <a:gd name="T63" fmla="*/ 2147483646 h 1818"/>
              <a:gd name="T64" fmla="*/ 2147483646 w 4277"/>
              <a:gd name="T65" fmla="*/ 2147483646 h 1818"/>
              <a:gd name="T66" fmla="*/ 2147483646 w 4277"/>
              <a:gd name="T67" fmla="*/ 2147483646 h 1818"/>
              <a:gd name="T68" fmla="*/ 2147483646 w 4277"/>
              <a:gd name="T69" fmla="*/ 2147483646 h 1818"/>
              <a:gd name="T70" fmla="*/ 1484372934 w 4277"/>
              <a:gd name="T71" fmla="*/ 2147483646 h 1818"/>
              <a:gd name="T72" fmla="*/ 1146671972 w 4277"/>
              <a:gd name="T73" fmla="*/ 2147483646 h 1818"/>
              <a:gd name="T74" fmla="*/ 1045865715 w 4277"/>
              <a:gd name="T75" fmla="*/ 2147483646 h 1818"/>
              <a:gd name="T76" fmla="*/ 304939722 w 4277"/>
              <a:gd name="T77" fmla="*/ 2147483646 h 1818"/>
              <a:gd name="T78" fmla="*/ 35282190 w 4277"/>
              <a:gd name="T79" fmla="*/ 2147483646 h 1818"/>
              <a:gd name="T80" fmla="*/ 68045018 w 4277"/>
              <a:gd name="T81" fmla="*/ 1953121888 h 1818"/>
              <a:gd name="T82" fmla="*/ 269657532 w 4277"/>
              <a:gd name="T83" fmla="*/ 1718746563 h 181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277" h="1818">
                <a:moveTo>
                  <a:pt x="268" y="682"/>
                </a:moveTo>
                <a:lnTo>
                  <a:pt x="348" y="602"/>
                </a:lnTo>
                <a:lnTo>
                  <a:pt x="401" y="495"/>
                </a:lnTo>
                <a:lnTo>
                  <a:pt x="508" y="281"/>
                </a:lnTo>
                <a:lnTo>
                  <a:pt x="575" y="187"/>
                </a:lnTo>
                <a:lnTo>
                  <a:pt x="669" y="107"/>
                </a:lnTo>
                <a:lnTo>
                  <a:pt x="802" y="67"/>
                </a:lnTo>
                <a:lnTo>
                  <a:pt x="963" y="67"/>
                </a:lnTo>
                <a:lnTo>
                  <a:pt x="1123" y="134"/>
                </a:lnTo>
                <a:lnTo>
                  <a:pt x="1270" y="228"/>
                </a:lnTo>
                <a:lnTo>
                  <a:pt x="1417" y="268"/>
                </a:lnTo>
                <a:lnTo>
                  <a:pt x="1471" y="228"/>
                </a:lnTo>
                <a:lnTo>
                  <a:pt x="1524" y="161"/>
                </a:lnTo>
                <a:lnTo>
                  <a:pt x="1577" y="67"/>
                </a:lnTo>
                <a:lnTo>
                  <a:pt x="1658" y="27"/>
                </a:lnTo>
                <a:lnTo>
                  <a:pt x="1858" y="27"/>
                </a:lnTo>
                <a:lnTo>
                  <a:pt x="2072" y="81"/>
                </a:lnTo>
                <a:lnTo>
                  <a:pt x="2179" y="81"/>
                </a:lnTo>
                <a:lnTo>
                  <a:pt x="2286" y="54"/>
                </a:lnTo>
                <a:lnTo>
                  <a:pt x="2553" y="0"/>
                </a:lnTo>
                <a:lnTo>
                  <a:pt x="2834" y="0"/>
                </a:lnTo>
                <a:lnTo>
                  <a:pt x="3101" y="41"/>
                </a:lnTo>
                <a:lnTo>
                  <a:pt x="3315" y="107"/>
                </a:lnTo>
                <a:lnTo>
                  <a:pt x="3836" y="254"/>
                </a:lnTo>
                <a:lnTo>
                  <a:pt x="4090" y="375"/>
                </a:lnTo>
                <a:lnTo>
                  <a:pt x="4184" y="455"/>
                </a:lnTo>
                <a:lnTo>
                  <a:pt x="4237" y="562"/>
                </a:lnTo>
                <a:lnTo>
                  <a:pt x="4237" y="655"/>
                </a:lnTo>
                <a:lnTo>
                  <a:pt x="4184" y="709"/>
                </a:lnTo>
                <a:lnTo>
                  <a:pt x="4010" y="735"/>
                </a:lnTo>
                <a:lnTo>
                  <a:pt x="3943" y="749"/>
                </a:lnTo>
                <a:lnTo>
                  <a:pt x="3943" y="775"/>
                </a:lnTo>
                <a:lnTo>
                  <a:pt x="4224" y="922"/>
                </a:lnTo>
                <a:lnTo>
                  <a:pt x="4277" y="949"/>
                </a:lnTo>
                <a:lnTo>
                  <a:pt x="4250" y="989"/>
                </a:lnTo>
                <a:lnTo>
                  <a:pt x="4090" y="1029"/>
                </a:lnTo>
                <a:lnTo>
                  <a:pt x="3783" y="1069"/>
                </a:lnTo>
                <a:lnTo>
                  <a:pt x="3702" y="1096"/>
                </a:lnTo>
                <a:lnTo>
                  <a:pt x="3676" y="1123"/>
                </a:lnTo>
                <a:lnTo>
                  <a:pt x="3716" y="1203"/>
                </a:lnTo>
                <a:lnTo>
                  <a:pt x="3903" y="1350"/>
                </a:lnTo>
                <a:lnTo>
                  <a:pt x="3903" y="1430"/>
                </a:lnTo>
                <a:lnTo>
                  <a:pt x="3823" y="1470"/>
                </a:lnTo>
                <a:lnTo>
                  <a:pt x="3542" y="1470"/>
                </a:lnTo>
                <a:lnTo>
                  <a:pt x="3061" y="1403"/>
                </a:lnTo>
                <a:lnTo>
                  <a:pt x="2981" y="1417"/>
                </a:lnTo>
                <a:lnTo>
                  <a:pt x="2941" y="1457"/>
                </a:lnTo>
                <a:lnTo>
                  <a:pt x="2941" y="1537"/>
                </a:lnTo>
                <a:lnTo>
                  <a:pt x="2994" y="1617"/>
                </a:lnTo>
                <a:lnTo>
                  <a:pt x="3008" y="1684"/>
                </a:lnTo>
                <a:lnTo>
                  <a:pt x="2914" y="1751"/>
                </a:lnTo>
                <a:lnTo>
                  <a:pt x="2780" y="1764"/>
                </a:lnTo>
                <a:lnTo>
                  <a:pt x="2446" y="1711"/>
                </a:lnTo>
                <a:lnTo>
                  <a:pt x="2139" y="1657"/>
                </a:lnTo>
                <a:lnTo>
                  <a:pt x="2032" y="1684"/>
                </a:lnTo>
                <a:lnTo>
                  <a:pt x="1992" y="1711"/>
                </a:lnTo>
                <a:lnTo>
                  <a:pt x="1965" y="1751"/>
                </a:lnTo>
                <a:lnTo>
                  <a:pt x="1912" y="1791"/>
                </a:lnTo>
                <a:lnTo>
                  <a:pt x="1805" y="1804"/>
                </a:lnTo>
                <a:lnTo>
                  <a:pt x="1684" y="1791"/>
                </a:lnTo>
                <a:lnTo>
                  <a:pt x="1591" y="1737"/>
                </a:lnTo>
                <a:lnTo>
                  <a:pt x="1524" y="1684"/>
                </a:lnTo>
                <a:lnTo>
                  <a:pt x="1484" y="1671"/>
                </a:lnTo>
                <a:lnTo>
                  <a:pt x="1430" y="1711"/>
                </a:lnTo>
                <a:lnTo>
                  <a:pt x="1364" y="1791"/>
                </a:lnTo>
                <a:lnTo>
                  <a:pt x="1324" y="1818"/>
                </a:lnTo>
                <a:lnTo>
                  <a:pt x="1270" y="1818"/>
                </a:lnTo>
                <a:lnTo>
                  <a:pt x="976" y="1737"/>
                </a:lnTo>
                <a:lnTo>
                  <a:pt x="869" y="1711"/>
                </a:lnTo>
                <a:lnTo>
                  <a:pt x="856" y="1711"/>
                </a:lnTo>
                <a:lnTo>
                  <a:pt x="869" y="1724"/>
                </a:lnTo>
                <a:lnTo>
                  <a:pt x="589" y="1550"/>
                </a:lnTo>
                <a:lnTo>
                  <a:pt x="482" y="1470"/>
                </a:lnTo>
                <a:lnTo>
                  <a:pt x="455" y="1363"/>
                </a:lnTo>
                <a:lnTo>
                  <a:pt x="455" y="1283"/>
                </a:lnTo>
                <a:lnTo>
                  <a:pt x="415" y="1230"/>
                </a:lnTo>
                <a:lnTo>
                  <a:pt x="281" y="1163"/>
                </a:lnTo>
                <a:lnTo>
                  <a:pt x="121" y="1096"/>
                </a:lnTo>
                <a:lnTo>
                  <a:pt x="54" y="1056"/>
                </a:lnTo>
                <a:lnTo>
                  <a:pt x="14" y="1003"/>
                </a:lnTo>
                <a:lnTo>
                  <a:pt x="0" y="896"/>
                </a:lnTo>
                <a:lnTo>
                  <a:pt x="27" y="775"/>
                </a:lnTo>
                <a:lnTo>
                  <a:pt x="67" y="722"/>
                </a:lnTo>
                <a:lnTo>
                  <a:pt x="107" y="682"/>
                </a:lnTo>
                <a:lnTo>
                  <a:pt x="268" y="682"/>
                </a:lnTo>
                <a:close/>
              </a:path>
            </a:pathLst>
          </a:custGeom>
          <a:noFill/>
          <a:ln w="20638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4829" name="AutoShape 15"/>
          <p:cNvSpPr>
            <a:spLocks noChangeArrowheads="1"/>
          </p:cNvSpPr>
          <p:nvPr/>
        </p:nvSpPr>
        <p:spPr bwMode="auto">
          <a:xfrm>
            <a:off x="2433638" y="2660275"/>
            <a:ext cx="4454525" cy="1484313"/>
          </a:xfrm>
          <a:prstGeom prst="roundRect">
            <a:avLst>
              <a:gd name="adj" fmla="val 3856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34830" name="AutoShape 16"/>
          <p:cNvSpPr>
            <a:spLocks noChangeArrowheads="1"/>
          </p:cNvSpPr>
          <p:nvPr/>
        </p:nvSpPr>
        <p:spPr bwMode="auto">
          <a:xfrm>
            <a:off x="2443163" y="2669800"/>
            <a:ext cx="4457700" cy="1485900"/>
          </a:xfrm>
          <a:prstGeom prst="roundRect">
            <a:avLst>
              <a:gd name="adj" fmla="val 38028"/>
            </a:avLst>
          </a:prstGeom>
          <a:noFill/>
          <a:ln w="206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34831" name="Rectangle 17"/>
          <p:cNvSpPr>
            <a:spLocks noChangeArrowheads="1"/>
          </p:cNvSpPr>
          <p:nvPr/>
        </p:nvSpPr>
        <p:spPr bwMode="auto">
          <a:xfrm>
            <a:off x="1308100" y="3550863"/>
            <a:ext cx="949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Σύστημα</a:t>
            </a:r>
            <a:endParaRPr lang="el-GR" altLang="el-GR" sz="1800"/>
          </a:p>
        </p:txBody>
      </p:sp>
      <p:sp>
        <p:nvSpPr>
          <p:cNvPr id="34832" name="Freeform 18"/>
          <p:cNvSpPr>
            <a:spLocks/>
          </p:cNvSpPr>
          <p:nvPr/>
        </p:nvSpPr>
        <p:spPr bwMode="auto">
          <a:xfrm>
            <a:off x="2560638" y="3147638"/>
            <a:ext cx="3203575" cy="636587"/>
          </a:xfrm>
          <a:custGeom>
            <a:avLst/>
            <a:gdLst>
              <a:gd name="T0" fmla="*/ 0 w 2018"/>
              <a:gd name="T1" fmla="*/ 506550215 h 401"/>
              <a:gd name="T2" fmla="*/ 32762825 w 2018"/>
              <a:gd name="T3" fmla="*/ 236894501 h 401"/>
              <a:gd name="T4" fmla="*/ 133569075 w 2018"/>
              <a:gd name="T5" fmla="*/ 136088331 h 401"/>
              <a:gd name="T6" fmla="*/ 335181575 w 2018"/>
              <a:gd name="T7" fmla="*/ 68043372 h 401"/>
              <a:gd name="T8" fmla="*/ 2147483646 w 2018"/>
              <a:gd name="T9" fmla="*/ 0 h 401"/>
              <a:gd name="T10" fmla="*/ 2147483646 w 2018"/>
              <a:gd name="T11" fmla="*/ 68043372 h 401"/>
              <a:gd name="T12" fmla="*/ 2147483646 w 2018"/>
              <a:gd name="T13" fmla="*/ 136088331 h 401"/>
              <a:gd name="T14" fmla="*/ 2147483646 w 2018"/>
              <a:gd name="T15" fmla="*/ 236894501 h 401"/>
              <a:gd name="T16" fmla="*/ 2147483646 w 2018"/>
              <a:gd name="T17" fmla="*/ 506550215 h 401"/>
              <a:gd name="T18" fmla="*/ 2147483646 w 2018"/>
              <a:gd name="T19" fmla="*/ 808968727 h 401"/>
              <a:gd name="T20" fmla="*/ 2147483646 w 2018"/>
              <a:gd name="T21" fmla="*/ 874492738 h 401"/>
              <a:gd name="T22" fmla="*/ 2147483646 w 2018"/>
              <a:gd name="T23" fmla="*/ 942537697 h 401"/>
              <a:gd name="T24" fmla="*/ 2147483646 w 2018"/>
              <a:gd name="T25" fmla="*/ 1010581069 h 401"/>
              <a:gd name="T26" fmla="*/ 335181575 w 2018"/>
              <a:gd name="T27" fmla="*/ 942537697 h 401"/>
              <a:gd name="T28" fmla="*/ 133569075 w 2018"/>
              <a:gd name="T29" fmla="*/ 874492738 h 401"/>
              <a:gd name="T30" fmla="*/ 32762825 w 2018"/>
              <a:gd name="T31" fmla="*/ 808968727 h 401"/>
              <a:gd name="T32" fmla="*/ 0 w 2018"/>
              <a:gd name="T33" fmla="*/ 506550215 h 401"/>
              <a:gd name="T34" fmla="*/ 0 w 2018"/>
              <a:gd name="T35" fmla="*/ 506550215 h 40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018" h="401">
                <a:moveTo>
                  <a:pt x="0" y="201"/>
                </a:moveTo>
                <a:lnTo>
                  <a:pt x="13" y="94"/>
                </a:lnTo>
                <a:lnTo>
                  <a:pt x="53" y="54"/>
                </a:lnTo>
                <a:lnTo>
                  <a:pt x="133" y="27"/>
                </a:lnTo>
                <a:lnTo>
                  <a:pt x="1016" y="0"/>
                </a:lnTo>
                <a:lnTo>
                  <a:pt x="1898" y="27"/>
                </a:lnTo>
                <a:lnTo>
                  <a:pt x="1964" y="54"/>
                </a:lnTo>
                <a:lnTo>
                  <a:pt x="2005" y="94"/>
                </a:lnTo>
                <a:lnTo>
                  <a:pt x="2018" y="201"/>
                </a:lnTo>
                <a:lnTo>
                  <a:pt x="2005" y="321"/>
                </a:lnTo>
                <a:lnTo>
                  <a:pt x="1964" y="347"/>
                </a:lnTo>
                <a:lnTo>
                  <a:pt x="1898" y="374"/>
                </a:lnTo>
                <a:lnTo>
                  <a:pt x="1016" y="401"/>
                </a:lnTo>
                <a:lnTo>
                  <a:pt x="133" y="374"/>
                </a:lnTo>
                <a:lnTo>
                  <a:pt x="53" y="347"/>
                </a:lnTo>
                <a:lnTo>
                  <a:pt x="13" y="321"/>
                </a:lnTo>
                <a:lnTo>
                  <a:pt x="0" y="201"/>
                </a:lnTo>
                <a:close/>
              </a:path>
            </a:pathLst>
          </a:custGeom>
          <a:noFill/>
          <a:ln w="20638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4833" name="Rectangle 19"/>
          <p:cNvSpPr>
            <a:spLocks noChangeArrowheads="1"/>
          </p:cNvSpPr>
          <p:nvPr/>
        </p:nvSpPr>
        <p:spPr bwMode="auto">
          <a:xfrm>
            <a:off x="3790950" y="3338138"/>
            <a:ext cx="6318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b="1"/>
              <a:t>Όψη</a:t>
            </a:r>
            <a:r>
              <a:rPr lang="el-GR" altLang="el-GR" sz="1600"/>
              <a:t> </a:t>
            </a:r>
            <a:r>
              <a:rPr lang="el-GR" altLang="el-GR" sz="1700" b="1">
                <a:latin typeface="Courier" charset="0"/>
              </a:rPr>
              <a:t>1</a:t>
            </a:r>
          </a:p>
        </p:txBody>
      </p:sp>
      <p:sp>
        <p:nvSpPr>
          <p:cNvPr id="34834" name="Rectangle 20"/>
          <p:cNvSpPr>
            <a:spLocks noChangeArrowheads="1"/>
          </p:cNvSpPr>
          <p:nvPr/>
        </p:nvSpPr>
        <p:spPr bwMode="auto">
          <a:xfrm>
            <a:off x="4640263" y="2871413"/>
            <a:ext cx="113823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700" b="1"/>
              <a:t>Μοντέλο</a:t>
            </a:r>
            <a:r>
              <a:rPr lang="el-GR" altLang="el-GR" sz="1700" b="1">
                <a:latin typeface="Courier" charset="0"/>
              </a:rPr>
              <a:t> 2</a:t>
            </a:r>
            <a:endParaRPr lang="el-GR" altLang="el-GR" sz="1600"/>
          </a:p>
        </p:txBody>
      </p:sp>
      <p:sp>
        <p:nvSpPr>
          <p:cNvPr id="34835" name="AutoShape 21"/>
          <p:cNvSpPr>
            <a:spLocks noChangeArrowheads="1"/>
          </p:cNvSpPr>
          <p:nvPr/>
        </p:nvSpPr>
        <p:spPr bwMode="auto">
          <a:xfrm>
            <a:off x="5583238" y="2987300"/>
            <a:ext cx="1274762" cy="533400"/>
          </a:xfrm>
          <a:prstGeom prst="roundRect">
            <a:avLst>
              <a:gd name="adj" fmla="val 46153"/>
            </a:avLst>
          </a:prstGeom>
          <a:noFill/>
          <a:ln w="206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34836" name="Rectangle 22"/>
          <p:cNvSpPr>
            <a:spLocks noChangeArrowheads="1"/>
          </p:cNvSpPr>
          <p:nvPr/>
        </p:nvSpPr>
        <p:spPr bwMode="auto">
          <a:xfrm>
            <a:off x="5827713" y="3125413"/>
            <a:ext cx="6318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b="1"/>
              <a:t>Όψη</a:t>
            </a:r>
            <a:r>
              <a:rPr lang="el-GR" altLang="el-GR" sz="1600"/>
              <a:t> </a:t>
            </a:r>
            <a:r>
              <a:rPr lang="el-GR" altLang="el-GR" sz="1700" b="1">
                <a:latin typeface="Courier" charset="0"/>
              </a:rPr>
              <a:t>2</a:t>
            </a:r>
          </a:p>
        </p:txBody>
      </p:sp>
      <p:sp>
        <p:nvSpPr>
          <p:cNvPr id="34837" name="AutoShape 23"/>
          <p:cNvSpPr>
            <a:spLocks noChangeArrowheads="1"/>
          </p:cNvSpPr>
          <p:nvPr/>
        </p:nvSpPr>
        <p:spPr bwMode="auto">
          <a:xfrm>
            <a:off x="5327650" y="3560388"/>
            <a:ext cx="1274763" cy="531812"/>
          </a:xfrm>
          <a:prstGeom prst="roundRect">
            <a:avLst>
              <a:gd name="adj" fmla="val 46153"/>
            </a:avLst>
          </a:prstGeom>
          <a:noFill/>
          <a:ln w="206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34838" name="Rectangle 24"/>
          <p:cNvSpPr>
            <a:spLocks noChangeArrowheads="1"/>
          </p:cNvSpPr>
          <p:nvPr/>
        </p:nvSpPr>
        <p:spPr bwMode="auto">
          <a:xfrm>
            <a:off x="5573713" y="3698500"/>
            <a:ext cx="73183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700" b="1"/>
              <a:t>Όψη</a:t>
            </a:r>
            <a:r>
              <a:rPr lang="el-GR" altLang="el-GR" sz="1700" b="1">
                <a:latin typeface="Courier" charset="0"/>
              </a:rPr>
              <a:t> 3</a:t>
            </a:r>
            <a:endParaRPr lang="el-GR" altLang="el-GR" sz="1600"/>
          </a:p>
        </p:txBody>
      </p:sp>
      <p:sp>
        <p:nvSpPr>
          <p:cNvPr id="34839" name="AutoShape 25"/>
          <p:cNvSpPr>
            <a:spLocks noChangeArrowheads="1"/>
          </p:cNvSpPr>
          <p:nvPr/>
        </p:nvSpPr>
        <p:spPr bwMode="auto">
          <a:xfrm>
            <a:off x="2357438" y="4006475"/>
            <a:ext cx="2527300" cy="638175"/>
          </a:xfrm>
          <a:prstGeom prst="roundRect">
            <a:avLst>
              <a:gd name="adj" fmla="val 48389"/>
            </a:avLst>
          </a:prstGeom>
          <a:noFill/>
          <a:ln w="206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34840" name="Rectangle 26"/>
          <p:cNvSpPr>
            <a:spLocks noChangeArrowheads="1"/>
          </p:cNvSpPr>
          <p:nvPr/>
        </p:nvSpPr>
        <p:spPr bwMode="auto">
          <a:xfrm>
            <a:off x="3154363" y="4185863"/>
            <a:ext cx="10588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700" b="1"/>
              <a:t>Μοντέλο 1</a:t>
            </a:r>
            <a:endParaRPr lang="el-GR" altLang="el-GR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5" grpId="0" animBg="1" autoUpdateAnimBg="0"/>
      <p:bldP spid="140296" grpId="0" animBg="1" autoUpdateAnimBg="0"/>
      <p:bldP spid="140297" grpId="0" animBg="1" autoUpdateAnimBg="0"/>
      <p:bldP spid="140303" grpId="0" animBg="1" autoUpdateAnimBg="0"/>
      <p:bldP spid="140304" grpId="0" animBg="1" autoUpdateAnimBg="0"/>
      <p:bldP spid="140305" grpId="0" animBg="1" autoUpdateAnimBg="0"/>
      <p:bldP spid="14030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smtClean="0"/>
              <a:t>Συστήματα, μοντέλα, Όψεις, Σημειογραφίες – σημειογραφία </a:t>
            </a:r>
            <a:r>
              <a:rPr lang="en-US" sz="3600" smtClean="0"/>
              <a:t>UML</a:t>
            </a:r>
            <a:endParaRPr lang="el-GR" sz="3600" smtClean="0"/>
          </a:p>
        </p:txBody>
      </p:sp>
      <p:sp>
        <p:nvSpPr>
          <p:cNvPr id="3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4864B-88D5-4FC8-9DF5-BED28B4B8527}" type="slidenum">
              <a:rPr lang="el-GR"/>
              <a:pPr>
                <a:defRPr/>
              </a:pPr>
              <a:t>31</a:t>
            </a:fld>
            <a:endParaRPr lang="el-GR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69900" y="1776413"/>
            <a:ext cx="1939925" cy="473075"/>
            <a:chOff x="183" y="1006"/>
            <a:chExt cx="1222" cy="298"/>
          </a:xfrm>
        </p:grpSpPr>
        <p:sp>
          <p:nvSpPr>
            <p:cNvPr id="35873" name="Rectangle 7"/>
            <p:cNvSpPr>
              <a:spLocks noChangeArrowheads="1"/>
            </p:cNvSpPr>
            <p:nvPr/>
          </p:nvSpPr>
          <p:spPr bwMode="auto">
            <a:xfrm>
              <a:off x="183" y="1006"/>
              <a:ext cx="1222" cy="298"/>
            </a:xfrm>
            <a:prstGeom prst="rect">
              <a:avLst/>
            </a:prstGeom>
            <a:noFill/>
            <a:ln w="20638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 b="1">
                <a:latin typeface="Helvetica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74" name="Rectangle 8"/>
            <p:cNvSpPr>
              <a:spLocks noChangeArrowheads="1"/>
            </p:cNvSpPr>
            <p:nvPr/>
          </p:nvSpPr>
          <p:spPr bwMode="auto">
            <a:xfrm>
              <a:off x="512" y="1089"/>
              <a:ext cx="63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900" b="1"/>
                <a:t>Σύστημα</a:t>
              </a:r>
              <a:endParaRPr lang="en-US" altLang="el-GR" sz="2800"/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5630863" y="1752600"/>
            <a:ext cx="3260725" cy="496888"/>
            <a:chOff x="3434" y="991"/>
            <a:chExt cx="2054" cy="313"/>
          </a:xfrm>
        </p:grpSpPr>
        <p:sp>
          <p:nvSpPr>
            <p:cNvPr id="35869" name="Rectangle 11"/>
            <p:cNvSpPr>
              <a:spLocks noChangeArrowheads="1"/>
            </p:cNvSpPr>
            <p:nvPr/>
          </p:nvSpPr>
          <p:spPr bwMode="auto">
            <a:xfrm>
              <a:off x="4266" y="1006"/>
              <a:ext cx="1222" cy="298"/>
            </a:xfrm>
            <a:prstGeom prst="rect">
              <a:avLst/>
            </a:prstGeom>
            <a:noFill/>
            <a:ln w="20638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 b="1">
                <a:latin typeface="Helvetica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70" name="Rectangle 12"/>
            <p:cNvSpPr>
              <a:spLocks noChangeArrowheads="1"/>
            </p:cNvSpPr>
            <p:nvPr/>
          </p:nvSpPr>
          <p:spPr bwMode="auto">
            <a:xfrm>
              <a:off x="4744" y="1089"/>
              <a:ext cx="33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900" b="1"/>
                <a:t>Όψη</a:t>
              </a:r>
              <a:endParaRPr lang="en-US" altLang="el-GR" sz="2800"/>
            </a:p>
          </p:txBody>
        </p:sp>
        <p:sp>
          <p:nvSpPr>
            <p:cNvPr id="35871" name="Line 14"/>
            <p:cNvSpPr>
              <a:spLocks noChangeShapeType="1"/>
            </p:cNvSpPr>
            <p:nvPr/>
          </p:nvSpPr>
          <p:spPr bwMode="auto">
            <a:xfrm>
              <a:off x="3434" y="1149"/>
              <a:ext cx="832" cy="1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72" name="Rectangle 15"/>
            <p:cNvSpPr>
              <a:spLocks noChangeArrowheads="1"/>
            </p:cNvSpPr>
            <p:nvPr/>
          </p:nvSpPr>
          <p:spPr bwMode="auto">
            <a:xfrm>
              <a:off x="4102" y="991"/>
              <a:ext cx="9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900" b="1">
                  <a:latin typeface="Courier" charset="0"/>
                  <a:ea typeface="ＭＳ Ｐゴシック" panose="020B0600070205080204" pitchFamily="34" charset="-128"/>
                </a:rPr>
                <a:t>*</a:t>
              </a:r>
              <a:endParaRPr lang="en-US" altLang="el-GR" sz="2800">
                <a:latin typeface="Helvetica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2389188" y="1765300"/>
            <a:ext cx="3262312" cy="484188"/>
            <a:chOff x="1392" y="999"/>
            <a:chExt cx="2055" cy="305"/>
          </a:xfrm>
        </p:grpSpPr>
        <p:sp>
          <p:nvSpPr>
            <p:cNvPr id="35865" name="Rectangle 9"/>
            <p:cNvSpPr>
              <a:spLocks noChangeArrowheads="1"/>
            </p:cNvSpPr>
            <p:nvPr/>
          </p:nvSpPr>
          <p:spPr bwMode="auto">
            <a:xfrm>
              <a:off x="2211" y="1006"/>
              <a:ext cx="1236" cy="298"/>
            </a:xfrm>
            <a:prstGeom prst="rect">
              <a:avLst/>
            </a:prstGeom>
            <a:noFill/>
            <a:ln w="20638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 b="1">
                <a:latin typeface="Helvetica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66" name="Rectangle 10"/>
            <p:cNvSpPr>
              <a:spLocks noChangeArrowheads="1"/>
            </p:cNvSpPr>
            <p:nvPr/>
          </p:nvSpPr>
          <p:spPr bwMode="auto">
            <a:xfrm>
              <a:off x="2560" y="1089"/>
              <a:ext cx="62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900" b="1"/>
                <a:t>Μοντέλο</a:t>
              </a:r>
              <a:endParaRPr lang="en-US" altLang="el-GR" sz="2800"/>
            </a:p>
          </p:txBody>
        </p:sp>
        <p:sp>
          <p:nvSpPr>
            <p:cNvPr id="35867" name="Line 13"/>
            <p:cNvSpPr>
              <a:spLocks noChangeShapeType="1"/>
            </p:cNvSpPr>
            <p:nvPr/>
          </p:nvSpPr>
          <p:spPr bwMode="auto">
            <a:xfrm>
              <a:off x="1392" y="1149"/>
              <a:ext cx="819" cy="1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68" name="Rectangle 16"/>
            <p:cNvSpPr>
              <a:spLocks noChangeArrowheads="1"/>
            </p:cNvSpPr>
            <p:nvPr/>
          </p:nvSpPr>
          <p:spPr bwMode="auto">
            <a:xfrm>
              <a:off x="2036" y="999"/>
              <a:ext cx="9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900" b="1">
                  <a:latin typeface="Courier" charset="0"/>
                  <a:ea typeface="ＭＳ Ｐゴシック" panose="020B0600070205080204" pitchFamily="34" charset="-128"/>
                </a:rPr>
                <a:t>*</a:t>
              </a:r>
              <a:endParaRPr lang="en-US" altLang="el-GR" sz="2800">
                <a:latin typeface="Helvetica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2049463" y="2243138"/>
            <a:ext cx="5364162" cy="301625"/>
            <a:chOff x="1178" y="1300"/>
            <a:chExt cx="3379" cy="190"/>
          </a:xfrm>
        </p:grpSpPr>
        <p:sp>
          <p:nvSpPr>
            <p:cNvPr id="35863" name="Rectangle 17"/>
            <p:cNvSpPr>
              <a:spLocks noChangeArrowheads="1"/>
            </p:cNvSpPr>
            <p:nvPr/>
          </p:nvSpPr>
          <p:spPr bwMode="auto">
            <a:xfrm>
              <a:off x="3223" y="1300"/>
              <a:ext cx="133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900" b="1"/>
                <a:t>Απεικονίζεται από</a:t>
              </a:r>
              <a:endParaRPr lang="en-US" altLang="el-GR" sz="2800"/>
            </a:p>
          </p:txBody>
        </p:sp>
        <p:sp>
          <p:nvSpPr>
            <p:cNvPr id="35864" name="Rectangle 18"/>
            <p:cNvSpPr>
              <a:spLocks noChangeArrowheads="1"/>
            </p:cNvSpPr>
            <p:nvPr/>
          </p:nvSpPr>
          <p:spPr bwMode="auto">
            <a:xfrm>
              <a:off x="1178" y="1308"/>
              <a:ext cx="131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900" b="1"/>
                <a:t>Περιγράφεται από</a:t>
              </a:r>
              <a:endParaRPr lang="en-US" altLang="el-GR" sz="2800"/>
            </a:p>
          </p:txBody>
        </p:sp>
      </p:grp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3883025" y="3017838"/>
            <a:ext cx="1771650" cy="7302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b="1" u="sng"/>
              <a:t>Αεροπλάνο</a:t>
            </a:r>
            <a:r>
              <a:rPr lang="en-US" altLang="el-GR" sz="2000" b="1" u="sng">
                <a:latin typeface="Courier" charset="0"/>
                <a:ea typeface="ＭＳ Ｐゴシック" panose="020B0600070205080204" pitchFamily="34" charset="-128"/>
              </a:rPr>
              <a:t>:</a:t>
            </a:r>
            <a:br>
              <a:rPr lang="en-US" altLang="el-GR" sz="2000" b="1" u="sng">
                <a:latin typeface="Courier" charset="0"/>
                <a:ea typeface="ＭＳ Ｐゴシック" panose="020B0600070205080204" pitchFamily="34" charset="-128"/>
              </a:rPr>
            </a:br>
            <a:r>
              <a:rPr lang="el-GR" altLang="el-GR" sz="2000" b="1" u="sng"/>
              <a:t>Σύστημα</a:t>
            </a:r>
            <a:endParaRPr lang="en-US" altLang="el-GR" sz="2000" b="1"/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663575" y="3771900"/>
            <a:ext cx="8032750" cy="1100138"/>
            <a:chOff x="305" y="2249"/>
            <a:chExt cx="5060" cy="693"/>
          </a:xfrm>
        </p:grpSpPr>
        <p:sp>
          <p:nvSpPr>
            <p:cNvPr id="35859" name="Rectangle 24"/>
            <p:cNvSpPr>
              <a:spLocks noChangeArrowheads="1"/>
            </p:cNvSpPr>
            <p:nvPr/>
          </p:nvSpPr>
          <p:spPr bwMode="auto">
            <a:xfrm>
              <a:off x="305" y="2614"/>
              <a:ext cx="2262" cy="2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 b="1" u="sng"/>
                <a:t>Μοντέλο κλίμακας</a:t>
              </a:r>
              <a:r>
                <a:rPr lang="en-US" altLang="el-GR" sz="2000" b="1" u="sng">
                  <a:latin typeface="Courier" charset="0"/>
                  <a:ea typeface="ＭＳ Ｐゴシック" panose="020B0600070205080204" pitchFamily="34" charset="-128"/>
                </a:rPr>
                <a:t>:</a:t>
              </a:r>
              <a:r>
                <a:rPr lang="el-GR" altLang="el-GR" sz="2000" b="1" u="sng"/>
                <a:t>Μοντέλο</a:t>
              </a:r>
              <a:endParaRPr lang="en-US" altLang="el-GR" sz="2000" b="1"/>
            </a:p>
          </p:txBody>
        </p:sp>
        <p:sp>
          <p:nvSpPr>
            <p:cNvPr id="35860" name="Rectangle 25"/>
            <p:cNvSpPr>
              <a:spLocks noChangeArrowheads="1"/>
            </p:cNvSpPr>
            <p:nvPr/>
          </p:nvSpPr>
          <p:spPr bwMode="auto">
            <a:xfrm>
              <a:off x="2956" y="2674"/>
              <a:ext cx="2409" cy="2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 b="1" u="sng"/>
                <a:t>Εξομοιωτής πτήσης</a:t>
              </a:r>
              <a:r>
                <a:rPr lang="en-US" altLang="el-GR" sz="2000" b="1" u="sng">
                  <a:latin typeface="Courier" charset="0"/>
                  <a:ea typeface="ＭＳ Ｐゴシック" panose="020B0600070205080204" pitchFamily="34" charset="-128"/>
                </a:rPr>
                <a:t>:</a:t>
              </a:r>
              <a:r>
                <a:rPr lang="el-GR" altLang="el-GR" sz="2000" b="1" u="sng"/>
                <a:t>Μοντέλο</a:t>
              </a:r>
              <a:endParaRPr lang="en-US" altLang="el-GR" sz="2000" b="1"/>
            </a:p>
          </p:txBody>
        </p:sp>
        <p:cxnSp>
          <p:nvCxnSpPr>
            <p:cNvPr id="35861" name="AutoShape 29"/>
            <p:cNvCxnSpPr>
              <a:cxnSpLocks noChangeShapeType="1"/>
              <a:stCxn id="142341" idx="2"/>
              <a:endCxn id="35859" idx="0"/>
            </p:cNvCxnSpPr>
            <p:nvPr/>
          </p:nvCxnSpPr>
          <p:spPr bwMode="auto">
            <a:xfrm flipH="1">
              <a:off x="1432" y="2249"/>
              <a:ext cx="1472" cy="36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2" name="AutoShape 32"/>
            <p:cNvCxnSpPr>
              <a:cxnSpLocks noChangeShapeType="1"/>
              <a:stCxn id="142341" idx="2"/>
              <a:endCxn id="35860" idx="0"/>
            </p:cNvCxnSpPr>
            <p:nvPr/>
          </p:nvCxnSpPr>
          <p:spPr bwMode="auto">
            <a:xfrm>
              <a:off x="2904" y="2249"/>
              <a:ext cx="1252" cy="4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2813050" y="4886325"/>
            <a:ext cx="6099175" cy="1582738"/>
            <a:chOff x="1784" y="2965"/>
            <a:chExt cx="3842" cy="997"/>
          </a:xfrm>
        </p:grpSpPr>
        <p:sp>
          <p:nvSpPr>
            <p:cNvPr id="35855" name="Rectangle 20"/>
            <p:cNvSpPr>
              <a:spLocks noChangeArrowheads="1"/>
            </p:cNvSpPr>
            <p:nvPr/>
          </p:nvSpPr>
          <p:spPr bwMode="auto">
            <a:xfrm>
              <a:off x="1784" y="3502"/>
              <a:ext cx="1692" cy="4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 b="1" u="sng"/>
                <a:t>Σύστημα καυσίμων</a:t>
              </a:r>
              <a:r>
                <a:rPr lang="en-US" altLang="el-GR" sz="2000" b="1" u="sng">
                  <a:latin typeface="Courier" charset="0"/>
                  <a:ea typeface="ＭＳ Ｐゴシック" panose="020B0600070205080204" pitchFamily="34" charset="-128"/>
                </a:rPr>
                <a:t>:</a:t>
              </a:r>
              <a:br>
                <a:rPr lang="en-US" altLang="el-GR" sz="2000" b="1" u="sng">
                  <a:latin typeface="Courier" charset="0"/>
                  <a:ea typeface="ＭＳ Ｐゴシック" panose="020B0600070205080204" pitchFamily="34" charset="-128"/>
                </a:rPr>
              </a:br>
              <a:r>
                <a:rPr lang="en-US" altLang="el-GR" sz="2000" b="1" u="sng">
                  <a:latin typeface="Courier" charset="0"/>
                  <a:ea typeface="ＭＳ Ｐゴシック" panose="020B0600070205080204" pitchFamily="34" charset="-128"/>
                </a:rPr>
                <a:t> </a:t>
              </a:r>
              <a:r>
                <a:rPr lang="el-GR" altLang="el-GR" sz="2000" b="1" u="sng"/>
                <a:t>Όψη</a:t>
              </a:r>
              <a:endParaRPr lang="en-US" altLang="el-GR" sz="2000" b="1"/>
            </a:p>
          </p:txBody>
        </p:sp>
        <p:sp>
          <p:nvSpPr>
            <p:cNvPr id="35856" name="Rectangle 19"/>
            <p:cNvSpPr>
              <a:spLocks noChangeArrowheads="1"/>
            </p:cNvSpPr>
            <p:nvPr/>
          </p:nvSpPr>
          <p:spPr bwMode="auto">
            <a:xfrm>
              <a:off x="3525" y="3502"/>
              <a:ext cx="2101" cy="4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 b="1" u="sng"/>
                <a:t>Ηλεκτρικές καλωδιώσεις</a:t>
              </a:r>
              <a:r>
                <a:rPr lang="en-US" altLang="el-GR" sz="2000" b="1" u="sng">
                  <a:latin typeface="Courier" charset="0"/>
                  <a:ea typeface="ＭＳ Ｐゴシック" panose="020B0600070205080204" pitchFamily="34" charset="-128"/>
                </a:rPr>
                <a:t>:</a:t>
              </a:r>
              <a:br>
                <a:rPr lang="en-US" altLang="el-GR" sz="2000" b="1" u="sng">
                  <a:latin typeface="Courier" charset="0"/>
                  <a:ea typeface="ＭＳ Ｐゴシック" panose="020B0600070205080204" pitchFamily="34" charset="-128"/>
                </a:rPr>
              </a:br>
              <a:r>
                <a:rPr lang="en-US" altLang="el-GR" sz="2000" b="1" u="sng">
                  <a:latin typeface="Courier" charset="0"/>
                  <a:ea typeface="ＭＳ Ｐゴシック" panose="020B0600070205080204" pitchFamily="34" charset="-128"/>
                </a:rPr>
                <a:t> </a:t>
              </a:r>
              <a:r>
                <a:rPr lang="el-GR" altLang="el-GR" sz="2000" b="1" u="sng"/>
                <a:t>Όψη</a:t>
              </a:r>
              <a:endParaRPr lang="en-US" altLang="el-GR" sz="2000" b="1"/>
            </a:p>
          </p:txBody>
        </p:sp>
        <p:cxnSp>
          <p:nvCxnSpPr>
            <p:cNvPr id="35857" name="AutoShape 31"/>
            <p:cNvCxnSpPr>
              <a:cxnSpLocks noChangeShapeType="1"/>
              <a:stCxn id="35860" idx="2"/>
              <a:endCxn id="35855" idx="0"/>
            </p:cNvCxnSpPr>
            <p:nvPr/>
          </p:nvCxnSpPr>
          <p:spPr bwMode="auto">
            <a:xfrm flipH="1">
              <a:off x="2627" y="2965"/>
              <a:ext cx="1529" cy="5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8" name="AutoShape 33"/>
            <p:cNvCxnSpPr>
              <a:cxnSpLocks noChangeShapeType="1"/>
              <a:stCxn id="35860" idx="2"/>
              <a:endCxn id="35856" idx="0"/>
            </p:cNvCxnSpPr>
            <p:nvPr/>
          </p:nvCxnSpPr>
          <p:spPr bwMode="auto">
            <a:xfrm>
              <a:off x="4156" y="2965"/>
              <a:ext cx="414" cy="5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5851" name="Rectangle 6"/>
          <p:cNvSpPr>
            <a:spLocks noChangeArrowheads="1"/>
          </p:cNvSpPr>
          <p:nvPr/>
        </p:nvSpPr>
        <p:spPr bwMode="auto">
          <a:xfrm>
            <a:off x="746125" y="5707063"/>
            <a:ext cx="1309688" cy="7302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b="1" u="sng"/>
              <a:t>Σχέδιο</a:t>
            </a:r>
            <a:r>
              <a:rPr lang="en-US" altLang="el-GR" sz="2000" b="1" u="sng">
                <a:latin typeface="Courier" charset="0"/>
                <a:ea typeface="ＭＳ Ｐゴシック" panose="020B0600070205080204" pitchFamily="34" charset="-128"/>
              </a:rPr>
              <a:t>: </a:t>
            </a:r>
            <a:br>
              <a:rPr lang="en-US" altLang="el-GR" sz="2000" b="1" u="sng">
                <a:latin typeface="Courier" charset="0"/>
                <a:ea typeface="ＭＳ Ｐゴシック" panose="020B0600070205080204" pitchFamily="34" charset="-128"/>
              </a:rPr>
            </a:br>
            <a:r>
              <a:rPr lang="el-GR" altLang="el-GR" sz="2000" b="1" u="sng"/>
              <a:t>Όψη</a:t>
            </a:r>
            <a:endParaRPr lang="en-US" altLang="el-GR" sz="2000" b="1"/>
          </a:p>
        </p:txBody>
      </p:sp>
      <p:cxnSp>
        <p:nvCxnSpPr>
          <p:cNvPr id="35852" name="AutoShape 34"/>
          <p:cNvCxnSpPr>
            <a:cxnSpLocks noChangeShapeType="1"/>
            <a:stCxn id="35859" idx="2"/>
            <a:endCxn id="35851" idx="0"/>
          </p:cNvCxnSpPr>
          <p:nvPr/>
        </p:nvCxnSpPr>
        <p:spPr bwMode="auto">
          <a:xfrm flipH="1">
            <a:off x="1401763" y="4791075"/>
            <a:ext cx="1057275" cy="901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2381" name="Text Box 45"/>
          <p:cNvSpPr txBox="1">
            <a:spLocks noChangeArrowheads="1"/>
          </p:cNvSpPr>
          <p:nvPr/>
        </p:nvSpPr>
        <p:spPr bwMode="auto">
          <a:xfrm>
            <a:off x="4470400" y="1263650"/>
            <a:ext cx="3170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b="1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</a:rPr>
              <a:t>Διάγραμμα κλάσεων</a:t>
            </a:r>
            <a:endParaRPr lang="en-US" altLang="el-GR" sz="2400" b="1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</a:endParaRPr>
          </a:p>
        </p:txBody>
      </p:sp>
      <p:sp>
        <p:nvSpPr>
          <p:cNvPr id="142382" name="Text Box 46"/>
          <p:cNvSpPr txBox="1">
            <a:spLocks noChangeArrowheads="1"/>
          </p:cNvSpPr>
          <p:nvPr/>
        </p:nvSpPr>
        <p:spPr bwMode="auto">
          <a:xfrm>
            <a:off x="6372225" y="3063875"/>
            <a:ext cx="2392363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b="1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</a:rPr>
              <a:t>Διάγραμμα αντικειμένων</a:t>
            </a:r>
            <a:endParaRPr lang="en-US" altLang="el-GR" sz="2400" b="1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1" grpId="0" animBg="1" autoUpdateAnimBg="0"/>
      <p:bldP spid="142381" grpId="0" build="p" autoUpdateAnimBg="0"/>
      <p:bldP spid="142382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77813"/>
            <a:ext cx="8731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smtClean="0"/>
              <a:t>Ανάπτυξη καθοδηγούμενη από μοντέλα (</a:t>
            </a:r>
            <a:r>
              <a:rPr lang="en-US" sz="3600" smtClean="0"/>
              <a:t>model-driven development) [1/2]</a:t>
            </a:r>
            <a:endParaRPr lang="el-GR" sz="3600" smtClean="0"/>
          </a:p>
        </p:txBody>
      </p:sp>
      <p:sp>
        <p:nvSpPr>
          <p:cNvPr id="56729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642350" cy="4530725"/>
          </a:xfrm>
        </p:spPr>
        <p:txBody>
          <a:bodyPr/>
          <a:lstStyle/>
          <a:p>
            <a:pPr marL="266700" indent="-266700" eaLnBrk="1" hangingPunct="1">
              <a:spcBef>
                <a:spcPct val="10000"/>
              </a:spcBef>
              <a:defRPr/>
            </a:pPr>
            <a:r>
              <a:rPr lang="el-GR" sz="2800" smtClean="0"/>
              <a:t>Είναι η «τελευταία λέξη» στην ανάπτυξη λογισμικού</a:t>
            </a:r>
          </a:p>
          <a:p>
            <a:pPr marL="712788" lvl="1" indent="-266700" eaLnBrk="1" hangingPunct="1">
              <a:spcBef>
                <a:spcPct val="10000"/>
              </a:spcBef>
              <a:buFontTx/>
              <a:buAutoNum type="arabicPeriod"/>
              <a:defRPr/>
            </a:pPr>
            <a:r>
              <a:rPr lang="el-GR" sz="2400" smtClean="0"/>
              <a:t>Δημιουργία ενός </a:t>
            </a:r>
            <a:r>
              <a:rPr lang="el-GR" sz="2400" i="1" smtClean="0"/>
              <a:t>ανεξάρτητου από πλατφόρμα</a:t>
            </a:r>
            <a:r>
              <a:rPr lang="el-GR" sz="2400" smtClean="0"/>
              <a:t> μοντέλου της λειτουργικότητας και της συμπεριφοράς της εφαρμογής</a:t>
            </a:r>
          </a:p>
          <a:p>
            <a:pPr marL="1252538" lvl="2" indent="-360363" eaLnBrk="1" hangingPunct="1">
              <a:spcBef>
                <a:spcPct val="10000"/>
              </a:spcBef>
              <a:buClr>
                <a:schemeClr val="tx1"/>
              </a:buClr>
              <a:buFontTx/>
              <a:buAutoNum type="alphaLcPeriod"/>
              <a:defRPr/>
            </a:pPr>
            <a:r>
              <a:rPr lang="el-GR" sz="2000" smtClean="0"/>
              <a:t>Περιγράφεται το μοντέλο με σημειογραφία μοντελοποίησης (</a:t>
            </a:r>
            <a:r>
              <a:rPr lang="en-US" sz="2000" smtClean="0"/>
              <a:t>UML)</a:t>
            </a:r>
          </a:p>
          <a:p>
            <a:pPr marL="1252538" lvl="2" indent="-360363" eaLnBrk="1" hangingPunct="1">
              <a:spcBef>
                <a:spcPct val="10000"/>
              </a:spcBef>
              <a:buClr>
                <a:schemeClr val="tx1"/>
              </a:buClr>
              <a:buFontTx/>
              <a:buAutoNum type="alphaLcPeriod"/>
              <a:defRPr/>
            </a:pPr>
            <a:r>
              <a:rPr lang="el-GR" sz="2000" smtClean="0"/>
              <a:t>Μετατρέπεται το μοντέλο σε μοντέλο για συγκεκριμένη πλατφόρμα (</a:t>
            </a:r>
            <a:r>
              <a:rPr lang="en-US" sz="2000" smtClean="0"/>
              <a:t>platform specific)</a:t>
            </a:r>
          </a:p>
          <a:p>
            <a:pPr marL="712788" lvl="1" indent="-266700" eaLnBrk="1" hangingPunct="1">
              <a:spcBef>
                <a:spcPct val="10000"/>
              </a:spcBef>
              <a:buClr>
                <a:schemeClr val="tx1"/>
              </a:buClr>
              <a:buFontTx/>
              <a:buAutoNum type="arabicPeriod"/>
              <a:defRPr/>
            </a:pPr>
            <a:r>
              <a:rPr lang="el-GR" sz="2400" smtClean="0"/>
              <a:t>Δημιουργία εκτελέσιμου από το μοντέλο για συγκεκριμένη πλατφόρμα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1ABB8-A891-4CC0-AF9B-4A1E74C3FB7B}" type="slidenum">
              <a:rPr lang="el-GR"/>
              <a:pPr>
                <a:defRPr/>
              </a:pPr>
              <a:t>32</a:t>
            </a:fld>
            <a:endParaRPr lang="el-G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smtClean="0"/>
              <a:t>Ανάπτυξη καθοδηγούμενη από μοντέλα (</a:t>
            </a:r>
            <a:r>
              <a:rPr lang="en-US" sz="3600" smtClean="0"/>
              <a:t>model-driven development) [2/2]</a:t>
            </a:r>
            <a:endParaRPr lang="el-GR" sz="3600" smtClean="0"/>
          </a:p>
        </p:txBody>
      </p:sp>
      <p:sp>
        <p:nvSpPr>
          <p:cNvPr id="569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dirty="0" smtClean="0"/>
              <a:t>Πλεονεκτήματα:</a:t>
            </a:r>
          </a:p>
          <a:p>
            <a:pPr lvl="1" eaLnBrk="1" hangingPunct="1">
              <a:defRPr/>
            </a:pPr>
            <a:r>
              <a:rPr lang="el-GR" sz="2400" dirty="0" smtClean="0"/>
              <a:t>Ο κώδικας παράγεται (σε κάποιο βαθμό) από τα μοντέλα</a:t>
            </a:r>
          </a:p>
          <a:p>
            <a:pPr lvl="1" eaLnBrk="1" hangingPunct="1">
              <a:defRPr/>
            </a:pPr>
            <a:r>
              <a:rPr lang="el-GR" sz="2400" dirty="0" smtClean="0"/>
              <a:t>Το </a:t>
            </a:r>
            <a:r>
              <a:rPr lang="el-GR" sz="2400" i="1" dirty="0" smtClean="0"/>
              <a:t>ανεξάρτητο από πλατφόρμα</a:t>
            </a:r>
            <a:r>
              <a:rPr lang="el-GR" sz="2400" dirty="0" smtClean="0"/>
              <a:t> μοντέλο παραμένει σταθερό, ανεξάρτητα από την πρόοδο της τεχνολογίας</a:t>
            </a:r>
          </a:p>
          <a:p>
            <a:pPr lvl="1" eaLnBrk="1" hangingPunct="1">
              <a:defRPr/>
            </a:pPr>
            <a:r>
              <a:rPr lang="el-GR" sz="2400" dirty="0" smtClean="0"/>
              <a:t>Η </a:t>
            </a:r>
            <a:r>
              <a:rPr lang="el-GR" sz="2400" dirty="0" err="1" smtClean="0"/>
              <a:t>μεταφερσιμότητα</a:t>
            </a:r>
            <a:r>
              <a:rPr lang="el-GR" sz="2400" dirty="0" smtClean="0"/>
              <a:t> και η διαλειτουργικότητα είναι ενσωματωμένες στο μοντέλο ανάπτυξης</a:t>
            </a:r>
          </a:p>
          <a:p>
            <a:pPr lvl="1" eaLnBrk="1" hangingPunct="1">
              <a:defRPr/>
            </a:pPr>
            <a:r>
              <a:rPr lang="el-GR" sz="2400" dirty="0" smtClean="0"/>
              <a:t>Δείτε: </a:t>
            </a:r>
            <a:r>
              <a:rPr lang="en-US" sz="2400" dirty="0" smtClean="0">
                <a:hlinkClick r:id="rId2"/>
              </a:rPr>
              <a:t>http://www.omg.org/mda</a:t>
            </a:r>
            <a:endParaRPr lang="el-GR" sz="2400" dirty="0" smtClean="0"/>
          </a:p>
          <a:p>
            <a:pPr lvl="2" eaLnBrk="1" hangingPunct="1">
              <a:defRPr/>
            </a:pPr>
            <a:r>
              <a:rPr lang="en-US" sz="1800" dirty="0" smtClean="0"/>
              <a:t>OMG: Object Management Group</a:t>
            </a:r>
            <a:endParaRPr lang="el-GR" sz="1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18513-DEB0-4F81-A6AF-82733878DF89}" type="slidenum">
              <a:rPr lang="el-GR"/>
              <a:pPr>
                <a:defRPr/>
              </a:pPr>
              <a:t>33</a:t>
            </a:fld>
            <a:endParaRPr lang="el-G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7813"/>
            <a:ext cx="8642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smtClean="0"/>
              <a:t>Ανάπτυξη λογισμικού καθοδηγούμενη από μοντέλα [1/2]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idx="1"/>
          </p:nvPr>
        </p:nvSpPr>
        <p:spPr>
          <a:xfrm>
            <a:off x="701570" y="1600200"/>
            <a:ext cx="8236055" cy="23733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400" dirty="0" smtClean="0"/>
              <a:t>Ξεκινάμε με αποτύπωση της 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πραγματικότητας</a:t>
            </a:r>
          </a:p>
          <a:p>
            <a:pPr lvl="1" eaLnBrk="1" hangingPunct="1">
              <a:defRPr/>
            </a:pPr>
            <a:r>
              <a:rPr lang="el-GR" sz="2000" dirty="0" smtClean="0"/>
              <a:t>Σε ένα χρηματιστήριο υπόκεινται σε διαπραγμάτευση μετοχές πολλών εταιρειών. Κάθε εταιρεία προσδιορίζεται από μία συντομογραφία </a:t>
            </a:r>
          </a:p>
          <a:p>
            <a:pPr eaLnBrk="1" hangingPunct="1">
              <a:defRPr/>
            </a:pPr>
            <a:r>
              <a:rPr lang="el-GR" sz="2400" dirty="0" smtClean="0"/>
              <a:t>Συνεχίζουμε με την 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ανάλυση </a:t>
            </a:r>
            <a:r>
              <a:rPr lang="el-GR" sz="2400" dirty="0" smtClean="0"/>
              <a:t>που μας δίνει το μοντέλο δεδομένων ανάλυσης (ή μοντέλο πεδίου) [διάγραμμα κλάσεων </a:t>
            </a:r>
            <a:r>
              <a:rPr lang="en-US" sz="2400" dirty="0" smtClean="0"/>
              <a:t>UML)</a:t>
            </a:r>
            <a:endParaRPr lang="el-GR" sz="2400" dirty="0" smtClean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90FC3-D001-4C4E-B4F8-F8FD9DF100EE}" type="slidenum">
              <a:rPr lang="el-GR"/>
              <a:pPr>
                <a:defRPr/>
              </a:pPr>
              <a:t>34</a:t>
            </a:fld>
            <a:endParaRPr lang="el-GR"/>
          </a:p>
        </p:txBody>
      </p:sp>
      <p:sp>
        <p:nvSpPr>
          <p:cNvPr id="38917" name="Rectangle 3"/>
          <p:cNvSpPr>
            <a:spLocks noChangeArrowheads="1"/>
          </p:cNvSpPr>
          <p:nvPr/>
        </p:nvSpPr>
        <p:spPr bwMode="auto">
          <a:xfrm>
            <a:off x="1062038" y="4330700"/>
            <a:ext cx="2249487" cy="3635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b="1"/>
              <a:t>StockExchange </a:t>
            </a:r>
            <a:endParaRPr lang="en-US" altLang="el-GR" sz="2000" b="1"/>
          </a:p>
        </p:txBody>
      </p:sp>
      <p:sp>
        <p:nvSpPr>
          <p:cNvPr id="38918" name="Rectangle 3"/>
          <p:cNvSpPr>
            <a:spLocks noChangeArrowheads="1"/>
          </p:cNvSpPr>
          <p:nvPr/>
        </p:nvSpPr>
        <p:spPr bwMode="auto">
          <a:xfrm>
            <a:off x="1062038" y="4694238"/>
            <a:ext cx="2249487" cy="2651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l-GR" sz="2000" b="1">
              <a:latin typeface="Palatino" charset="0"/>
              <a:ea typeface="ＭＳ Ｐゴシック" panose="020B0600070205080204" pitchFamily="34" charset="-128"/>
            </a:endParaRPr>
          </a:p>
        </p:txBody>
      </p:sp>
      <p:sp>
        <p:nvSpPr>
          <p:cNvPr id="38919" name="Rectangle 3"/>
          <p:cNvSpPr>
            <a:spLocks noChangeArrowheads="1"/>
          </p:cNvSpPr>
          <p:nvPr/>
        </p:nvSpPr>
        <p:spPr bwMode="auto">
          <a:xfrm>
            <a:off x="1062038" y="4959350"/>
            <a:ext cx="2249487" cy="2270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l-GR" sz="2000" b="1"/>
          </a:p>
        </p:txBody>
      </p:sp>
      <p:sp>
        <p:nvSpPr>
          <p:cNvPr id="38920" name="Rectangle 3"/>
          <p:cNvSpPr>
            <a:spLocks noChangeArrowheads="1"/>
          </p:cNvSpPr>
          <p:nvPr/>
        </p:nvSpPr>
        <p:spPr bwMode="auto">
          <a:xfrm>
            <a:off x="5697538" y="4330700"/>
            <a:ext cx="2249487" cy="3635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b="1"/>
              <a:t>Company</a:t>
            </a:r>
            <a:endParaRPr lang="en-US" altLang="el-GR" sz="2000" b="1"/>
          </a:p>
        </p:txBody>
      </p:sp>
      <p:sp>
        <p:nvSpPr>
          <p:cNvPr id="38921" name="Rectangle 3"/>
          <p:cNvSpPr>
            <a:spLocks noChangeArrowheads="1"/>
          </p:cNvSpPr>
          <p:nvPr/>
        </p:nvSpPr>
        <p:spPr bwMode="auto">
          <a:xfrm>
            <a:off x="5697538" y="4694238"/>
            <a:ext cx="2249487" cy="4476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b="1"/>
              <a:t>tickerSymbol</a:t>
            </a:r>
            <a:endParaRPr lang="en-US" altLang="el-GR" sz="2000" b="1"/>
          </a:p>
        </p:txBody>
      </p:sp>
      <p:sp>
        <p:nvSpPr>
          <p:cNvPr id="38922" name="Rectangle 3"/>
          <p:cNvSpPr>
            <a:spLocks noChangeArrowheads="1"/>
          </p:cNvSpPr>
          <p:nvPr/>
        </p:nvSpPr>
        <p:spPr bwMode="auto">
          <a:xfrm>
            <a:off x="5697538" y="5138738"/>
            <a:ext cx="2249487" cy="2270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l-GR" sz="2000" b="1"/>
          </a:p>
        </p:txBody>
      </p:sp>
      <p:sp>
        <p:nvSpPr>
          <p:cNvPr id="38923" name="Line 26"/>
          <p:cNvSpPr>
            <a:spLocks noChangeShapeType="1"/>
          </p:cNvSpPr>
          <p:nvPr/>
        </p:nvSpPr>
        <p:spPr bwMode="auto">
          <a:xfrm>
            <a:off x="3357563" y="4645025"/>
            <a:ext cx="233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8924" name="Text Box 27"/>
          <p:cNvSpPr txBox="1">
            <a:spLocks noChangeArrowheads="1"/>
          </p:cNvSpPr>
          <p:nvPr/>
        </p:nvSpPr>
        <p:spPr bwMode="auto">
          <a:xfrm>
            <a:off x="3354388" y="4284663"/>
            <a:ext cx="263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/>
              <a:t>*</a:t>
            </a:r>
          </a:p>
        </p:txBody>
      </p:sp>
      <p:sp>
        <p:nvSpPr>
          <p:cNvPr id="38925" name="Text Box 28"/>
          <p:cNvSpPr txBox="1">
            <a:spLocks noChangeArrowheads="1"/>
          </p:cNvSpPr>
          <p:nvPr/>
        </p:nvSpPr>
        <p:spPr bwMode="auto">
          <a:xfrm>
            <a:off x="5337175" y="4284663"/>
            <a:ext cx="263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/>
              <a:t>*</a:t>
            </a:r>
          </a:p>
        </p:txBody>
      </p:sp>
      <p:sp>
        <p:nvSpPr>
          <p:cNvPr id="38926" name="Text Box 29"/>
          <p:cNvSpPr txBox="1">
            <a:spLocks noChangeArrowheads="1"/>
          </p:cNvSpPr>
          <p:nvPr/>
        </p:nvSpPr>
        <p:spPr bwMode="auto">
          <a:xfrm>
            <a:off x="4076700" y="4670425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/>
              <a:t>Lists</a:t>
            </a:r>
            <a:endParaRPr lang="el-GR" altLang="el-GR" sz="1600"/>
          </a:p>
        </p:txBody>
      </p:sp>
      <p:sp>
        <p:nvSpPr>
          <p:cNvPr id="568351" name="Rectangle 31"/>
          <p:cNvSpPr>
            <a:spLocks noChangeArrowheads="1"/>
          </p:cNvSpPr>
          <p:nvPr/>
        </p:nvSpPr>
        <p:spPr bwMode="auto">
          <a:xfrm>
            <a:off x="206375" y="5364163"/>
            <a:ext cx="87312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lvl="1" eaLnBrk="1" hangingPunct="1">
              <a:buFontTx/>
              <a:buNone/>
              <a:defRPr/>
            </a:pPr>
            <a:r>
              <a:rPr lang="el-GR" sz="2000" dirty="0" smtClean="0">
                <a:effectLst/>
              </a:rPr>
              <a:t>Είναι σωστή η </a:t>
            </a:r>
            <a:r>
              <a:rPr lang="el-GR" sz="2000" dirty="0" err="1" smtClean="0">
                <a:effectLst/>
              </a:rPr>
              <a:t>πληθικότητα</a:t>
            </a:r>
            <a:r>
              <a:rPr lang="el-GR" sz="2000" dirty="0" smtClean="0">
                <a:effectLst/>
              </a:rPr>
              <a:t> * στις δύο πλευρές της συσχέτισης;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smtClean="0"/>
              <a:t>Ανάπτυξη λογισμικού καθοδηγούμενη από μοντέλα [2/2]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68325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 smtClean="0"/>
              <a:t>Ακολουθεί η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υλοποίηση </a:t>
            </a:r>
            <a:r>
              <a:rPr lang="el-GR" sz="2800" dirty="0" smtClean="0"/>
              <a:t>(παράδειγμα σε </a:t>
            </a:r>
            <a:r>
              <a:rPr lang="en-US" sz="2800" dirty="0" smtClean="0"/>
              <a:t>Java)</a:t>
            </a:r>
            <a:endParaRPr lang="el-GR" sz="2800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601A4-BEE9-44EC-9CCB-30AE0D85A6B9}" type="slidenum">
              <a:rPr lang="el-GR"/>
              <a:pPr>
                <a:defRPr/>
              </a:pPr>
              <a:t>35</a:t>
            </a:fld>
            <a:endParaRPr lang="el-GR"/>
          </a:p>
        </p:txBody>
      </p:sp>
      <p:sp>
        <p:nvSpPr>
          <p:cNvPr id="39941" name="Text Box 21"/>
          <p:cNvSpPr txBox="1">
            <a:spLocks noChangeArrowheads="1"/>
          </p:cNvSpPr>
          <p:nvPr/>
        </p:nvSpPr>
        <p:spPr bwMode="auto">
          <a:xfrm>
            <a:off x="1046163" y="2573338"/>
            <a:ext cx="65405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 b="1">
                <a:ea typeface="ＭＳ Ｐゴシック" panose="020B0600070205080204" pitchFamily="34" charset="-128"/>
              </a:rPr>
              <a:t>public class StockExchange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 b="1">
                <a:ea typeface="ＭＳ Ｐゴシック" panose="020B0600070205080204" pitchFamily="34" charset="-128"/>
              </a:rPr>
              <a:t>     public m_Company = new Vector();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 b="1">
                <a:ea typeface="ＭＳ Ｐゴシック" panose="020B0600070205080204" pitchFamily="34" charset="-128"/>
              </a:rPr>
              <a:t>};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l-GR" sz="2000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 b="1">
                <a:ea typeface="ＭＳ Ｐゴシック" panose="020B0600070205080204" pitchFamily="34" charset="-128"/>
              </a:rPr>
              <a:t>public class Company 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 b="1">
                <a:ea typeface="ＭＳ Ｐゴシック" panose="020B0600070205080204" pitchFamily="34" charset="-128"/>
              </a:rPr>
              <a:t>  public int m_tickerSymbol;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 b="1">
                <a:ea typeface="ＭＳ Ｐゴシック" panose="020B0600070205080204" pitchFamily="34" charset="-128"/>
              </a:rPr>
              <a:t>  public Vector m_StockExchange = new Vector();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 b="1">
                <a:ea typeface="ＭＳ Ｐゴシック" panose="020B0600070205080204" pitchFamily="34" charset="-128"/>
              </a:rPr>
              <a:t>};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Παράδειγμα ανάπτυξης καθοδηγούμενης από μοντέλα: </a:t>
            </a:r>
            <a:r>
              <a:rPr lang="en-US" sz="3200" dirty="0" smtClean="0"/>
              <a:t>Apache Cordova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Περιβάλλον ανάπτυξης για εφαρμογές κινητών τηλεφώνων / </a:t>
            </a:r>
            <a:r>
              <a:rPr lang="en-US" sz="2400" dirty="0" smtClean="0"/>
              <a:t>smartphones</a:t>
            </a:r>
            <a:endParaRPr lang="el-GR" sz="2200" dirty="0" smtClean="0"/>
          </a:p>
          <a:p>
            <a:pPr lvl="1"/>
            <a:r>
              <a:rPr lang="el-GR" sz="2200" dirty="0" smtClean="0"/>
              <a:t>Βασίζεται στις τεχνολογίες </a:t>
            </a:r>
            <a:r>
              <a:rPr lang="fr-FR" sz="2200" dirty="0"/>
              <a:t>HTML, CSS &amp; </a:t>
            </a:r>
            <a:r>
              <a:rPr lang="fr-FR" sz="2200" dirty="0" smtClean="0"/>
              <a:t>JS</a:t>
            </a:r>
            <a:endParaRPr lang="el-GR" sz="2200" dirty="0" smtClean="0"/>
          </a:p>
          <a:p>
            <a:pPr lvl="1"/>
            <a:r>
              <a:rPr lang="el-GR" sz="2200" dirty="0" smtClean="0"/>
              <a:t>Η ανάπτυξη γίνεται </a:t>
            </a:r>
            <a:r>
              <a:rPr lang="el-GR" sz="2200" i="1" dirty="0" smtClean="0"/>
              <a:t>μία φορά</a:t>
            </a:r>
            <a:r>
              <a:rPr lang="el-GR" sz="2200" dirty="0" smtClean="0"/>
              <a:t> και λειτουργεί σε όλες τις συσκευές</a:t>
            </a:r>
          </a:p>
          <a:p>
            <a:pPr lvl="1"/>
            <a:r>
              <a:rPr lang="el-GR" sz="2200" dirty="0" smtClean="0"/>
              <a:t>Δωρεάν διάθεση, ανοικτός κώδικας</a:t>
            </a:r>
          </a:p>
          <a:p>
            <a:pPr lvl="1"/>
            <a:r>
              <a:rPr lang="el-GR" sz="2200" dirty="0" smtClean="0"/>
              <a:t>Αντίστοιχα υπάρχουν και άλλες πλατφόρμες π.χ. </a:t>
            </a:r>
            <a:r>
              <a:rPr lang="en-US" sz="2200" dirty="0" smtClean="0"/>
              <a:t>Adobe </a:t>
            </a:r>
            <a:r>
              <a:rPr lang="en-US" sz="2200" dirty="0" err="1"/>
              <a:t>phonegap</a:t>
            </a:r>
            <a:r>
              <a:rPr lang="en-US" sz="2200" dirty="0"/>
              <a:t>, </a:t>
            </a:r>
            <a:r>
              <a:rPr lang="fr-FR" sz="2200" dirty="0" err="1"/>
              <a:t>Appcelerator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A7877-C929-4BB4-B899-F1938ED23E04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645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/>
              <a:t>Παράδειγμα ανάπτυξης καθοδηγούμενης από μοντέλα: </a:t>
            </a:r>
            <a:r>
              <a:rPr lang="en-US" sz="3200" dirty="0"/>
              <a:t>Apache Cordoba</a:t>
            </a:r>
            <a:endParaRPr lang="el-G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A7877-C929-4BB4-B899-F1938ED23E04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41" y="1134002"/>
            <a:ext cx="6940112" cy="549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97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05" y="286604"/>
            <a:ext cx="2617767" cy="2152286"/>
          </a:xfrm>
        </p:spPr>
        <p:txBody>
          <a:bodyPr>
            <a:noAutofit/>
          </a:bodyPr>
          <a:lstStyle/>
          <a:p>
            <a:r>
              <a:rPr lang="el-GR" sz="2800" dirty="0"/>
              <a:t>Παράδειγμα ανάπτυξης καθοδηγούμενης από μοντέλα: </a:t>
            </a:r>
            <a:r>
              <a:rPr lang="en-US" sz="2800" dirty="0"/>
              <a:t>Apache Cordoba</a:t>
            </a:r>
            <a:endParaRPr lang="el-GR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F47D2-4D96-4238-9512-B57478F68FB2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783" y="53625"/>
            <a:ext cx="6336717" cy="663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672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63" y="277813"/>
            <a:ext cx="8550275" cy="765175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smtClean="0"/>
              <a:t>Η </a:t>
            </a:r>
            <a:r>
              <a:rPr lang="en-US" sz="4000" smtClean="0"/>
              <a:t>UML – Unified Modeling Language</a:t>
            </a:r>
            <a:endParaRPr lang="el-GR" sz="4000" smtClean="0"/>
          </a:p>
        </p:txBody>
      </p:sp>
      <p:sp>
        <p:nvSpPr>
          <p:cNvPr id="57549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358500"/>
            <a:ext cx="8642350" cy="490581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l-GR" sz="2800" dirty="0" smtClean="0"/>
              <a:t>Πρότυπο που δεν ανήκει σε συγκεκριμένο κατασκευαστή (</a:t>
            </a:r>
            <a:r>
              <a:rPr lang="en-US" sz="2800" dirty="0" smtClean="0"/>
              <a:t>nonproprietary) </a:t>
            </a:r>
            <a:r>
              <a:rPr lang="el-GR" sz="2800" dirty="0" smtClean="0"/>
              <a:t>για τη μοντελοποίηση συστημάτων (όχι μόνο λογισμικού)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2400" dirty="0" smtClean="0"/>
              <a:t>Σύγκλιση συμβολισμών που χρησιμοποιούνται σε </a:t>
            </a:r>
            <a:r>
              <a:rPr lang="el-GR" sz="2400" dirty="0" err="1" smtClean="0"/>
              <a:t>αντικειμενοστρεφείς</a:t>
            </a:r>
            <a:r>
              <a:rPr lang="el-GR" sz="2400" dirty="0" smtClean="0"/>
              <a:t> μεθόδους</a:t>
            </a:r>
            <a:endParaRPr lang="en-US" sz="2400" dirty="0" smtClean="0"/>
          </a:p>
          <a:p>
            <a:pPr lvl="2" eaLnBrk="1" hangingPunct="1">
              <a:spcBef>
                <a:spcPct val="0"/>
              </a:spcBef>
              <a:defRPr/>
            </a:pPr>
            <a:r>
              <a:rPr lang="en-US" sz="2000" dirty="0" smtClean="0"/>
              <a:t>OMT (James Rumbaugh and colleagues)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n-US" sz="2000" dirty="0" err="1" smtClean="0"/>
              <a:t>Booch</a:t>
            </a:r>
            <a:r>
              <a:rPr lang="en-US" sz="2000" dirty="0" smtClean="0"/>
              <a:t> (Grady </a:t>
            </a:r>
            <a:r>
              <a:rPr lang="en-US" sz="2000" dirty="0" err="1" smtClean="0"/>
              <a:t>Booch</a:t>
            </a:r>
            <a:r>
              <a:rPr lang="en-US" sz="2000" dirty="0" smtClean="0"/>
              <a:t>) 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n-US" sz="2000" dirty="0" smtClean="0"/>
              <a:t>OOSE (Ivar Jacobson)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l-GR" sz="2800" dirty="0" smtClean="0"/>
              <a:t>Συντηρείται από τον </a:t>
            </a:r>
            <a:r>
              <a:rPr lang="en-US" sz="2800" dirty="0" smtClean="0"/>
              <a:t>OMG, </a:t>
            </a:r>
            <a:r>
              <a:rPr lang="el-GR" sz="2800" dirty="0" smtClean="0"/>
              <a:t>τρέχουσα έκδοση</a:t>
            </a:r>
            <a:r>
              <a:rPr lang="en-US" sz="2800" dirty="0" smtClean="0"/>
              <a:t> </a:t>
            </a:r>
            <a:r>
              <a:rPr lang="en-US" sz="2800" dirty="0" smtClean="0"/>
              <a:t>2.5</a:t>
            </a:r>
            <a:endParaRPr lang="en-US" sz="2800" dirty="0" smtClean="0"/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2400" dirty="0" smtClean="0"/>
              <a:t>Δείτε: </a:t>
            </a:r>
            <a:r>
              <a:rPr lang="en-US" sz="2400" dirty="0" smtClean="0"/>
              <a:t> http://www.uml.org/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l-GR" sz="2800" dirty="0" smtClean="0"/>
              <a:t>Εμπορικά εργαλεία</a:t>
            </a:r>
            <a:r>
              <a:rPr lang="en-US" sz="2800" dirty="0" smtClean="0"/>
              <a:t>: </a:t>
            </a:r>
            <a:r>
              <a:rPr lang="en-US" sz="2400" dirty="0" smtClean="0"/>
              <a:t>Rational (IBM),Together (Borland), Visual Architect (business processes, BCD)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l-GR" sz="2800" dirty="0" smtClean="0"/>
              <a:t>Εργαλεία ανοικτού λογισμικού</a:t>
            </a:r>
            <a:r>
              <a:rPr lang="en-US" sz="2800" dirty="0" smtClean="0"/>
              <a:t>: </a:t>
            </a:r>
            <a:r>
              <a:rPr lang="en-US" sz="2400" dirty="0" err="1" smtClean="0"/>
              <a:t>ArgoUML</a:t>
            </a:r>
            <a:r>
              <a:rPr lang="en-US" sz="2400" dirty="0" smtClean="0"/>
              <a:t>, </a:t>
            </a:r>
            <a:r>
              <a:rPr lang="en-US" sz="2400" dirty="0" err="1" smtClean="0"/>
              <a:t>StarUML</a:t>
            </a:r>
            <a:r>
              <a:rPr lang="en-US" sz="2400" dirty="0" smtClean="0"/>
              <a:t>, </a:t>
            </a:r>
            <a:r>
              <a:rPr lang="en-US" sz="2400" dirty="0" err="1" smtClean="0"/>
              <a:t>Umbrello</a:t>
            </a: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69929-A0D8-43DE-BB78-B6C0BD11ABC0}" type="slidenum">
              <a:rPr lang="el-GR"/>
              <a:pPr>
                <a:defRPr/>
              </a:pPr>
              <a:t>39</a:t>
            </a:fld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Αφαίρεση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0555"/>
            <a:ext cx="8229600" cy="34036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defRPr/>
            </a:pPr>
            <a:r>
              <a:rPr lang="el-GR" sz="2400" dirty="0" smtClean="0"/>
              <a:t>Τα πολύπλοκα συστήματα είναι δύσκολο να κατανοηθούν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el-GR" sz="2000" dirty="0" smtClean="0"/>
              <a:t>Το φαινόμενο του 7 ±</a:t>
            </a:r>
            <a:r>
              <a:rPr lang="en-US" sz="2000" dirty="0" smtClean="0"/>
              <a:t> 2: </a:t>
            </a:r>
            <a:r>
              <a:rPr lang="el-GR" sz="2000" dirty="0" smtClean="0"/>
              <a:t>η βραχυπρόθεσμη μνήμη μας (</a:t>
            </a:r>
            <a:r>
              <a:rPr lang="en-US" sz="2000" dirty="0" smtClean="0"/>
              <a:t>short term memory) </a:t>
            </a:r>
            <a:r>
              <a:rPr lang="el-GR" sz="2000" dirty="0" smtClean="0"/>
              <a:t>μπορεί να αποθηκεύσει 7 ±</a:t>
            </a:r>
            <a:r>
              <a:rPr lang="en-US" sz="2000" dirty="0" smtClean="0"/>
              <a:t> 2</a:t>
            </a:r>
            <a:r>
              <a:rPr lang="el-GR" sz="2000" dirty="0" smtClean="0"/>
              <a:t> ταυτόχρονα (περιορισμός του εγκέφαλου).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el-GR" sz="2000" dirty="0" smtClean="0"/>
              <a:t>Ο αριθμός μητρώου: 2025200100056</a:t>
            </a:r>
          </a:p>
          <a:p>
            <a:pPr eaLnBrk="1" hangingPunct="1">
              <a:spcBef>
                <a:spcPct val="10000"/>
              </a:spcBef>
              <a:defRPr/>
            </a:pPr>
            <a:r>
              <a:rPr lang="el-GR" sz="2400" dirty="0" smtClean="0"/>
              <a:t>Κατάτμηση (</a:t>
            </a:r>
            <a:r>
              <a:rPr lang="en-US" sz="2400" dirty="0" smtClean="0"/>
              <a:t>chunking)</a:t>
            </a:r>
            <a:r>
              <a:rPr lang="el-GR" sz="2400" dirty="0" smtClean="0"/>
              <a:t>:</a:t>
            </a:r>
            <a:endParaRPr lang="en-US" sz="2400" dirty="0" smtClean="0"/>
          </a:p>
          <a:p>
            <a:pPr lvl="1" eaLnBrk="1" hangingPunct="1">
              <a:spcBef>
                <a:spcPct val="10000"/>
              </a:spcBef>
              <a:defRPr/>
            </a:pPr>
            <a:r>
              <a:rPr lang="el-GR" sz="2000" dirty="0" smtClean="0"/>
              <a:t>Ομαδοποίηση αντικειμένων για μείωση πολυπλοκότητας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el-GR" sz="2000" dirty="0" smtClean="0"/>
              <a:t>Κωδικός τμήματος, έτος εγγραφής, αριθμός έτους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5830413"/>
            <a:ext cx="984019" cy="365125"/>
          </a:xfrm>
        </p:spPr>
        <p:txBody>
          <a:bodyPr/>
          <a:lstStyle/>
          <a:p>
            <a:pPr>
              <a:defRPr/>
            </a:pPr>
            <a:fld id="{BACBFF83-26B0-4D74-87D0-8D6A3521FDE5}" type="slidenum">
              <a:rPr lang="el-GR"/>
              <a:pPr>
                <a:defRPr/>
              </a:pPr>
              <a:t>4</a:t>
            </a:fld>
            <a:endParaRPr lang="el-GR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828925" y="4014065"/>
            <a:ext cx="3273425" cy="727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b="1">
                <a:latin typeface="Helvetica" panose="020B0604020202020204" pitchFamily="34" charset="0"/>
              </a:rPr>
              <a:t>Αριθμός μητρώου</a:t>
            </a:r>
            <a:endParaRPr lang="en-US" altLang="el-GR" sz="2400" b="1">
              <a:latin typeface="Helvetica" panose="020B0604020202020204" pitchFamily="34" charset="0"/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4362450" y="4726852"/>
            <a:ext cx="209550" cy="261938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 b="1">
              <a:solidFill>
                <a:srgbClr val="FF0000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4464050" y="4958627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61925" y="5326927"/>
            <a:ext cx="2792413" cy="6969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b="1">
                <a:latin typeface="Helvetica" panose="020B0604020202020204" pitchFamily="34" charset="0"/>
              </a:rPr>
              <a:t>Κωδικός τμήματος</a:t>
            </a:r>
            <a:endParaRPr lang="en-US" altLang="el-GR" sz="2400" b="1">
              <a:latin typeface="Helvetica" panose="020B0604020202020204" pitchFamily="34" charset="0"/>
            </a:endParaRPr>
          </a:p>
        </p:txBody>
      </p:sp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3222625" y="5323752"/>
            <a:ext cx="2428875" cy="6810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b="1">
                <a:latin typeface="Helvetica" panose="020B0604020202020204" pitchFamily="34" charset="0"/>
              </a:rPr>
              <a:t>Έτος εγγραφής</a:t>
            </a:r>
            <a:endParaRPr lang="en-US" altLang="el-GR" sz="2400" b="1">
              <a:latin typeface="Helvetica" panose="020B0604020202020204" pitchFamily="34" charset="0"/>
            </a:endParaRPr>
          </a:p>
        </p:txBody>
      </p:sp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5967413" y="5320577"/>
            <a:ext cx="2854325" cy="6810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b="1">
                <a:latin typeface="Helvetica" panose="020B0604020202020204" pitchFamily="34" charset="0"/>
              </a:rPr>
              <a:t>Αριθμός έτους</a:t>
            </a:r>
            <a:endParaRPr lang="en-US" altLang="el-GR" sz="2400" b="1">
              <a:latin typeface="Helvetica" panose="020B0604020202020204" pitchFamily="34" charset="0"/>
            </a:endParaRPr>
          </a:p>
        </p:txBody>
      </p:sp>
      <p:sp>
        <p:nvSpPr>
          <p:cNvPr id="8203" name="Line 12"/>
          <p:cNvSpPr>
            <a:spLocks noChangeShapeType="1"/>
          </p:cNvSpPr>
          <p:nvPr/>
        </p:nvSpPr>
        <p:spPr bwMode="auto">
          <a:xfrm>
            <a:off x="839788" y="5082452"/>
            <a:ext cx="6978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204" name="Line 13"/>
          <p:cNvSpPr>
            <a:spLocks noChangeShapeType="1"/>
          </p:cNvSpPr>
          <p:nvPr/>
        </p:nvSpPr>
        <p:spPr bwMode="auto">
          <a:xfrm>
            <a:off x="836613" y="5082452"/>
            <a:ext cx="0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205" name="Line 16"/>
          <p:cNvSpPr>
            <a:spLocks noChangeShapeType="1"/>
          </p:cNvSpPr>
          <p:nvPr/>
        </p:nvSpPr>
        <p:spPr bwMode="auto">
          <a:xfrm>
            <a:off x="7818438" y="5098327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UML: </a:t>
            </a:r>
            <a:r>
              <a:rPr lang="el-GR" smtClean="0"/>
              <a:t>χρειάζεται όλη;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642350" cy="4530725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 smtClean="0"/>
              <a:t>Στην έκδοση </a:t>
            </a:r>
            <a:r>
              <a:rPr lang="el-GR" sz="2800" dirty="0" smtClean="0"/>
              <a:t>2.</a:t>
            </a:r>
            <a:r>
              <a:rPr lang="en-US" sz="2800" dirty="0" smtClean="0"/>
              <a:t>5</a:t>
            </a:r>
            <a:r>
              <a:rPr lang="el-GR" sz="2800" dirty="0" smtClean="0"/>
              <a:t>:</a:t>
            </a:r>
            <a:endParaRPr lang="el-GR" sz="2400" dirty="0" smtClean="0"/>
          </a:p>
          <a:p>
            <a:pPr lvl="1" eaLnBrk="1" hangingPunct="1">
              <a:defRPr/>
            </a:pPr>
            <a:r>
              <a:rPr lang="el-GR" sz="2400" dirty="0" smtClean="0"/>
              <a:t>7</a:t>
            </a:r>
            <a:r>
              <a:rPr lang="en-US" sz="2400" dirty="0" smtClean="0"/>
              <a:t>94</a:t>
            </a:r>
            <a:r>
              <a:rPr lang="el-GR" sz="2400" dirty="0" smtClean="0"/>
              <a:t> </a:t>
            </a:r>
            <a:r>
              <a:rPr lang="el-GR" sz="2400" dirty="0" smtClean="0"/>
              <a:t>σελίδες για τον προσδιορισμό της </a:t>
            </a:r>
            <a:r>
              <a:rPr lang="el-GR" sz="2400" dirty="0" smtClean="0"/>
              <a:t>γλώσσας</a:t>
            </a:r>
            <a:r>
              <a:rPr lang="en-US" sz="2400" dirty="0" smtClean="0"/>
              <a:t>!</a:t>
            </a:r>
            <a:endParaRPr lang="el-GR" sz="2400" dirty="0" smtClean="0"/>
          </a:p>
          <a:p>
            <a:pPr eaLnBrk="1" hangingPunct="1">
              <a:defRPr/>
            </a:pPr>
            <a:r>
              <a:rPr lang="el-GR" sz="2800" dirty="0" smtClean="0"/>
              <a:t>Ευτυχώς ισχύει ο κανόνας </a:t>
            </a:r>
            <a:r>
              <a:rPr lang="en-US" sz="2800" dirty="0" smtClean="0"/>
              <a:t>Pareto (</a:t>
            </a:r>
            <a:r>
              <a:rPr lang="el-GR" sz="2800" dirty="0" smtClean="0"/>
              <a:t>κανόνας «σημαντικών ολίγων» ή κανόνας 80-20)</a:t>
            </a:r>
          </a:p>
          <a:p>
            <a:pPr lvl="1" eaLnBrk="1" hangingPunct="1">
              <a:defRPr/>
            </a:pPr>
            <a:r>
              <a:rPr lang="el-GR" sz="2400" dirty="0" smtClean="0"/>
              <a:t>Στην περίπτωσή μας: «Με το 20% της </a:t>
            </a:r>
            <a:r>
              <a:rPr lang="en-US" sz="2400" dirty="0" smtClean="0"/>
              <a:t>UML</a:t>
            </a:r>
            <a:r>
              <a:rPr lang="el-GR" sz="2400" dirty="0" smtClean="0"/>
              <a:t> μπορούμε να </a:t>
            </a:r>
            <a:r>
              <a:rPr lang="el-GR" sz="2400" dirty="0" err="1" smtClean="0"/>
              <a:t>μοντελοποιήσουμε</a:t>
            </a:r>
            <a:r>
              <a:rPr lang="el-GR" sz="2400" dirty="0" smtClean="0"/>
              <a:t> πλήρως το 80% των προβλημάτων»</a:t>
            </a:r>
          </a:p>
          <a:p>
            <a:pPr lvl="1" eaLnBrk="1" hangingPunct="1">
              <a:defRPr/>
            </a:pPr>
            <a:r>
              <a:rPr lang="el-GR" sz="2400" dirty="0" smtClean="0"/>
              <a:t>Θα εστιάσουμε στο συγκεκριμένο 20%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56100-FC5A-4F8F-B9EB-0976168E4EF3}" type="slidenum">
              <a:rPr lang="el-GR"/>
              <a:pPr>
                <a:defRPr/>
              </a:pPr>
              <a:t>40</a:t>
            </a:fld>
            <a:endParaRPr lang="el-G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Βασικά διαγράμματα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642350" cy="49784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l-GR" sz="2400" smtClean="0"/>
              <a:t>Διαγράμματα περιπτώσεων χρήσης (</a:t>
            </a:r>
            <a:r>
              <a:rPr lang="en-US" sz="2400" smtClean="0"/>
              <a:t>use case diagrams)</a:t>
            </a:r>
            <a:endParaRPr lang="el-GR" sz="2400" smtClean="0"/>
          </a:p>
          <a:p>
            <a:pPr lvl="1" eaLnBrk="1" hangingPunct="1">
              <a:defRPr/>
            </a:pPr>
            <a:r>
              <a:rPr lang="el-GR" sz="2000" smtClean="0"/>
              <a:t>Περιγράφουν τη λειτουργική συμπεριφορά του συστήματος από την οπτική του χρήστη</a:t>
            </a:r>
          </a:p>
          <a:p>
            <a:pPr eaLnBrk="1" hangingPunct="1">
              <a:defRPr/>
            </a:pPr>
            <a:r>
              <a:rPr lang="el-GR" sz="2400" smtClean="0"/>
              <a:t>Διαγράμματα κλάσεων</a:t>
            </a:r>
          </a:p>
          <a:p>
            <a:pPr lvl="1" eaLnBrk="1" hangingPunct="1">
              <a:defRPr/>
            </a:pPr>
            <a:r>
              <a:rPr lang="el-GR" sz="2000" smtClean="0"/>
              <a:t>Περιγράφουν τη στατική δομή του συστήματος: </a:t>
            </a:r>
            <a:endParaRPr lang="en-US" sz="2000" smtClean="0"/>
          </a:p>
          <a:p>
            <a:pPr eaLnBrk="1" hangingPunct="1">
              <a:defRPr/>
            </a:pPr>
            <a:r>
              <a:rPr lang="el-GR" sz="2400" smtClean="0"/>
              <a:t>Διαγράμματα ακολουθίας</a:t>
            </a:r>
            <a:endParaRPr lang="en-US" sz="2400" smtClean="0"/>
          </a:p>
          <a:p>
            <a:pPr lvl="1" eaLnBrk="1" hangingPunct="1">
              <a:defRPr/>
            </a:pPr>
            <a:r>
              <a:rPr lang="el-GR" sz="2000" smtClean="0"/>
              <a:t>Περιγράφουν τη δυναμική συμπεριφορά ανάμεσα σε αντικείμενα του συστήματος</a:t>
            </a:r>
          </a:p>
          <a:p>
            <a:pPr eaLnBrk="1" hangingPunct="1">
              <a:defRPr/>
            </a:pPr>
            <a:r>
              <a:rPr lang="el-GR" sz="2400" smtClean="0"/>
              <a:t>Διαγράμματα μηχανής καταστάσεων</a:t>
            </a:r>
            <a:endParaRPr lang="en-US" sz="2400" smtClean="0"/>
          </a:p>
          <a:p>
            <a:pPr lvl="1" eaLnBrk="1" hangingPunct="1">
              <a:defRPr/>
            </a:pPr>
            <a:r>
              <a:rPr lang="el-GR" sz="2000" smtClean="0"/>
              <a:t>Περιγράφουν τη δυναμική συμπεριφορά μεμονομένων αντικειμένων</a:t>
            </a:r>
          </a:p>
          <a:p>
            <a:pPr eaLnBrk="1" hangingPunct="1">
              <a:defRPr/>
            </a:pPr>
            <a:r>
              <a:rPr lang="el-GR" sz="2400" smtClean="0"/>
              <a:t>Διαγράμματα δραστηριότητας</a:t>
            </a:r>
            <a:endParaRPr lang="en-US" sz="2400" smtClean="0"/>
          </a:p>
          <a:p>
            <a:pPr lvl="1" eaLnBrk="1" hangingPunct="1">
              <a:defRPr/>
            </a:pPr>
            <a:r>
              <a:rPr lang="el-GR" sz="2000" smtClean="0"/>
              <a:t>Περιγράφουν τη δυναμική συμπεριφορά του συστήματος, και συγκεκριμένα της ροής εργασιών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38AB9-D3E5-4F24-A671-BC3369761236}" type="slidenum">
              <a:rPr lang="el-GR"/>
              <a:pPr>
                <a:defRPr/>
              </a:pPr>
              <a:t>41</a:t>
            </a:fld>
            <a:endParaRPr lang="el-G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Βασικοί συμβολισμοί της </a:t>
            </a:r>
            <a:r>
              <a:rPr lang="en-US" smtClean="0"/>
              <a:t>UML</a:t>
            </a:r>
            <a:endParaRPr lang="el-GR" smtClean="0"/>
          </a:p>
        </p:txBody>
      </p:sp>
      <p:sp>
        <p:nvSpPr>
          <p:cNvPr id="57856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03775"/>
            <a:ext cx="8642350" cy="472552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2800" dirty="0" smtClean="0"/>
              <a:t>H UML </a:t>
            </a:r>
            <a:r>
              <a:rPr lang="el-GR" sz="2800" dirty="0" smtClean="0"/>
              <a:t>χρησιμοποιεί γραφικές αναπαραστάσεις με μορφή γραφημάτων που έχουν κόμβους και ακμές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2400" dirty="0" smtClean="0"/>
              <a:t>Οι κόμβοι αναπαριστούν </a:t>
            </a:r>
            <a:r>
              <a:rPr lang="el-GR" sz="2400" i="1" dirty="0" smtClean="0"/>
              <a:t>οντότητες</a:t>
            </a:r>
            <a:r>
              <a:rPr lang="el-GR" sz="2400" dirty="0" smtClean="0"/>
              <a:t> και σημειώνονται με: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l-GR" sz="2400" dirty="0" smtClean="0"/>
              <a:t>Παραλληλόγραμμα    αν πρόκειται για κλάσεις ή στιγμιότυπα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l-GR" sz="2400" dirty="0" smtClean="0"/>
              <a:t>Ελλείψεις     αν πρόκειται για λειτουργίες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l-GR" sz="2800" dirty="0" smtClean="0"/>
              <a:t>Τα ονόματα των κλάσεων δεν υπογραμμίζονται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2000" dirty="0" smtClean="0"/>
              <a:t>Book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l-GR" sz="2800" dirty="0" smtClean="0"/>
              <a:t>Τα ονόματα των </a:t>
            </a:r>
            <a:r>
              <a:rPr lang="el-GR" sz="2800" dirty="0" err="1" smtClean="0"/>
              <a:t>στιγμιοτύπων</a:t>
            </a:r>
            <a:r>
              <a:rPr lang="el-GR" sz="2800" dirty="0" smtClean="0"/>
              <a:t> υπογραμμίζονται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2000" u="sng" dirty="0" err="1" smtClean="0"/>
              <a:t>DonQuixote:Book</a:t>
            </a:r>
            <a:endParaRPr lang="en-US" sz="2000" u="sng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l-GR" sz="2800" dirty="0" smtClean="0"/>
              <a:t>Μία ακμή μεταξύ δύο κόμβων δηλώνει μία </a:t>
            </a:r>
            <a:r>
              <a:rPr lang="el-GR" sz="2800" i="1" dirty="0" smtClean="0"/>
              <a:t>συσχέτιση</a:t>
            </a:r>
            <a:r>
              <a:rPr lang="el-GR" sz="2800" dirty="0" smtClean="0"/>
              <a:t> μεταξύ των κόμβων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41842-926D-49E9-BE1A-2AE58E34DB2F}" type="slidenum">
              <a:rPr lang="el-GR"/>
              <a:pPr>
                <a:defRPr/>
              </a:pPr>
              <a:t>42</a:t>
            </a:fld>
            <a:endParaRPr lang="el-GR"/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611560" y="2753925"/>
            <a:ext cx="2520281" cy="404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44038" name="Oval 5"/>
          <p:cNvSpPr>
            <a:spLocks noChangeArrowheads="1"/>
          </p:cNvSpPr>
          <p:nvPr/>
        </p:nvSpPr>
        <p:spPr bwMode="auto">
          <a:xfrm>
            <a:off x="476545" y="3293985"/>
            <a:ext cx="1619250" cy="449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277813"/>
            <a:ext cx="88201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mtClean="0"/>
              <a:t>Μια γρήγορη ματιά: Διαγράμματα περιπτώσεων χρήσης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448781"/>
            <a:ext cx="7543801" cy="355539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smtClean="0"/>
              <a:t>Οι περιπτώσεις χρήσης χρησιμοποιούνται για την εξαγωγή (</a:t>
            </a:r>
            <a:r>
              <a:rPr lang="en-US" sz="2800" smtClean="0"/>
              <a:t>elicitation)</a:t>
            </a:r>
            <a:r>
              <a:rPr lang="el-GR" sz="2800" smtClean="0"/>
              <a:t> και περιγραφή των λειτουργικών απαιτήσεων</a:t>
            </a:r>
          </a:p>
          <a:p>
            <a:pPr eaLnBrk="1" hangingPunct="1">
              <a:defRPr/>
            </a:pPr>
            <a:r>
              <a:rPr lang="el-GR" sz="2800" smtClean="0"/>
              <a:t>Είναι διηγήσεις χρήσης του συστήματος λογισμικού – κάνουν συστηματική την καταγραφή των σεναρίων αλληλεπίδρασης του συστήματος με το περιβάλλον του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94378-6775-4F72-A01C-E9E6AFFAF344}" type="slidenum">
              <a:rPr lang="el-GR"/>
              <a:pPr>
                <a:defRPr/>
              </a:pPr>
              <a:t>43</a:t>
            </a:fld>
            <a:endParaRPr lang="el-G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77813"/>
            <a:ext cx="8731250" cy="9001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400" dirty="0" smtClean="0"/>
              <a:t>Μια γρήγορη ματιά: Διαγράμματα περιπτώσεων χρήσης</a:t>
            </a: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BF110-EF2A-43A5-805D-F42173913CDE}" type="slidenum">
              <a:rPr lang="el-GR"/>
              <a:pPr>
                <a:defRPr/>
              </a:pPr>
              <a:t>44</a:t>
            </a:fld>
            <a:endParaRPr lang="el-GR"/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706355"/>
            <a:ext cx="4254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5" name="Oval 4"/>
          <p:cNvSpPr>
            <a:spLocks noChangeArrowheads="1"/>
          </p:cNvSpPr>
          <p:nvPr/>
        </p:nvSpPr>
        <p:spPr bwMode="auto">
          <a:xfrm>
            <a:off x="3806825" y="1988930"/>
            <a:ext cx="1754188" cy="855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/>
              <a:t>Δώσε διάλεξη</a:t>
            </a: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339725" y="2808080"/>
            <a:ext cx="1309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/>
              <a:t>Διδάσκων</a:t>
            </a:r>
          </a:p>
        </p:txBody>
      </p:sp>
      <p:sp>
        <p:nvSpPr>
          <p:cNvPr id="46087" name="Line 6"/>
          <p:cNvSpPr>
            <a:spLocks noChangeShapeType="1"/>
          </p:cNvSpPr>
          <p:nvPr/>
        </p:nvSpPr>
        <p:spPr bwMode="auto">
          <a:xfrm>
            <a:off x="1241425" y="2079417"/>
            <a:ext cx="25654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4608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2754105"/>
            <a:ext cx="4254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9" name="Text Box 8"/>
          <p:cNvSpPr txBox="1">
            <a:spLocks noChangeArrowheads="1"/>
          </p:cNvSpPr>
          <p:nvPr/>
        </p:nvSpPr>
        <p:spPr bwMode="auto">
          <a:xfrm>
            <a:off x="7046913" y="3855830"/>
            <a:ext cx="1190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/>
              <a:t>Φοιτητής</a:t>
            </a:r>
          </a:p>
        </p:txBody>
      </p:sp>
      <p:sp>
        <p:nvSpPr>
          <p:cNvPr id="46090" name="Oval 9"/>
          <p:cNvSpPr>
            <a:spLocks noChangeArrowheads="1"/>
          </p:cNvSpPr>
          <p:nvPr/>
        </p:nvSpPr>
        <p:spPr bwMode="auto">
          <a:xfrm>
            <a:off x="3806825" y="3249405"/>
            <a:ext cx="1754188" cy="855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/>
              <a:t>Βάλε εργασία</a:t>
            </a:r>
          </a:p>
        </p:txBody>
      </p:sp>
      <p:sp>
        <p:nvSpPr>
          <p:cNvPr id="46091" name="Oval 10"/>
          <p:cNvSpPr>
            <a:spLocks noChangeArrowheads="1"/>
          </p:cNvSpPr>
          <p:nvPr/>
        </p:nvSpPr>
        <p:spPr bwMode="auto">
          <a:xfrm>
            <a:off x="3806825" y="4689267"/>
            <a:ext cx="1754188" cy="855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/>
              <a:t>Λύσε την εργασία</a:t>
            </a:r>
          </a:p>
        </p:txBody>
      </p:sp>
      <p:sp>
        <p:nvSpPr>
          <p:cNvPr id="46092" name="Freeform 11"/>
          <p:cNvSpPr>
            <a:spLocks/>
          </p:cNvSpPr>
          <p:nvPr/>
        </p:nvSpPr>
        <p:spPr bwMode="auto">
          <a:xfrm>
            <a:off x="2546350" y="1719055"/>
            <a:ext cx="3735388" cy="4051300"/>
          </a:xfrm>
          <a:custGeom>
            <a:avLst/>
            <a:gdLst>
              <a:gd name="T0" fmla="*/ 0 w 2523"/>
              <a:gd name="T1" fmla="*/ 2147483646 h 2552"/>
              <a:gd name="T2" fmla="*/ 0 w 2523"/>
              <a:gd name="T3" fmla="*/ 0 h 2552"/>
              <a:gd name="T4" fmla="*/ 2147483646 w 2523"/>
              <a:gd name="T5" fmla="*/ 0 h 2552"/>
              <a:gd name="T6" fmla="*/ 2147483646 w 2523"/>
              <a:gd name="T7" fmla="*/ 2147483646 h 25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23" h="2552">
                <a:moveTo>
                  <a:pt x="0" y="2523"/>
                </a:moveTo>
                <a:lnTo>
                  <a:pt x="0" y="0"/>
                </a:lnTo>
                <a:lnTo>
                  <a:pt x="2523" y="0"/>
                </a:lnTo>
                <a:lnTo>
                  <a:pt x="2523" y="255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6093" name="Text Box 12"/>
          <p:cNvSpPr txBox="1">
            <a:spLocks noChangeArrowheads="1"/>
          </p:cNvSpPr>
          <p:nvPr/>
        </p:nvSpPr>
        <p:spPr bwMode="auto">
          <a:xfrm>
            <a:off x="2635250" y="1695242"/>
            <a:ext cx="1119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/>
              <a:t>Μάθημα</a:t>
            </a:r>
          </a:p>
        </p:txBody>
      </p:sp>
      <p:pic>
        <p:nvPicPr>
          <p:cNvPr id="4609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3587542"/>
            <a:ext cx="42545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95" name="Text Box 14"/>
          <p:cNvSpPr txBox="1">
            <a:spLocks noChangeArrowheads="1"/>
          </p:cNvSpPr>
          <p:nvPr/>
        </p:nvSpPr>
        <p:spPr bwMode="auto">
          <a:xfrm>
            <a:off x="204788" y="4689267"/>
            <a:ext cx="1622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/>
              <a:t>Βοηθός διδασκαλίας</a:t>
            </a:r>
          </a:p>
        </p:txBody>
      </p:sp>
      <p:sp>
        <p:nvSpPr>
          <p:cNvPr id="46096" name="Line 15"/>
          <p:cNvSpPr>
            <a:spLocks noChangeShapeType="1"/>
          </p:cNvSpPr>
          <p:nvPr/>
        </p:nvSpPr>
        <p:spPr bwMode="auto">
          <a:xfrm>
            <a:off x="5607050" y="2528680"/>
            <a:ext cx="1800225" cy="811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6097" name="Line 16"/>
          <p:cNvSpPr>
            <a:spLocks noChangeShapeType="1"/>
          </p:cNvSpPr>
          <p:nvPr/>
        </p:nvSpPr>
        <p:spPr bwMode="auto">
          <a:xfrm flipV="1">
            <a:off x="5697538" y="3565317"/>
            <a:ext cx="1709737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6098" name="Line 17"/>
          <p:cNvSpPr>
            <a:spLocks noChangeShapeType="1"/>
          </p:cNvSpPr>
          <p:nvPr/>
        </p:nvSpPr>
        <p:spPr bwMode="auto">
          <a:xfrm flipV="1">
            <a:off x="5607050" y="3744705"/>
            <a:ext cx="1800225" cy="1395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6099" name="Line 18"/>
          <p:cNvSpPr>
            <a:spLocks noChangeShapeType="1"/>
          </p:cNvSpPr>
          <p:nvPr/>
        </p:nvSpPr>
        <p:spPr bwMode="auto">
          <a:xfrm flipV="1">
            <a:off x="1331913" y="3654217"/>
            <a:ext cx="2474912" cy="855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6100" name="Line 19"/>
          <p:cNvSpPr>
            <a:spLocks noChangeShapeType="1"/>
          </p:cNvSpPr>
          <p:nvPr/>
        </p:nvSpPr>
        <p:spPr bwMode="auto">
          <a:xfrm flipV="1">
            <a:off x="1331913" y="2439780"/>
            <a:ext cx="2519362" cy="2024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6101" name="AutoShape 9"/>
          <p:cNvSpPr>
            <a:spLocks noChangeArrowheads="1"/>
          </p:cNvSpPr>
          <p:nvPr/>
        </p:nvSpPr>
        <p:spPr bwMode="auto">
          <a:xfrm>
            <a:off x="6958013" y="1584117"/>
            <a:ext cx="1935162" cy="765175"/>
          </a:xfrm>
          <a:prstGeom prst="wedgeRoundRectCallout">
            <a:avLst>
              <a:gd name="adj1" fmla="val -128671"/>
              <a:gd name="adj2" fmla="val 5311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Περίπτωση χρήσης</a:t>
            </a:r>
            <a:endParaRPr lang="en-US" altLang="el-GR" sz="2400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6102" name="AutoShape 9"/>
          <p:cNvSpPr>
            <a:spLocks noChangeArrowheads="1"/>
          </p:cNvSpPr>
          <p:nvPr/>
        </p:nvSpPr>
        <p:spPr bwMode="auto">
          <a:xfrm>
            <a:off x="6958013" y="4689267"/>
            <a:ext cx="1935162" cy="765175"/>
          </a:xfrm>
          <a:prstGeom prst="wedgeRoundRectCallout">
            <a:avLst>
              <a:gd name="adj1" fmla="val -83634"/>
              <a:gd name="adj2" fmla="val -2033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Όριο συστήματος</a:t>
            </a:r>
            <a:endParaRPr lang="en-US" altLang="el-GR" sz="2400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6103" name="AutoShape 9"/>
          <p:cNvSpPr>
            <a:spLocks noChangeArrowheads="1"/>
          </p:cNvSpPr>
          <p:nvPr/>
        </p:nvSpPr>
        <p:spPr bwMode="auto">
          <a:xfrm>
            <a:off x="1196975" y="3249405"/>
            <a:ext cx="989013" cy="403225"/>
          </a:xfrm>
          <a:prstGeom prst="wedgeRoundRectCallout">
            <a:avLst>
              <a:gd name="adj1" fmla="val -60593"/>
              <a:gd name="adj2" fmla="val 15826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Actor</a:t>
            </a:r>
          </a:p>
        </p:txBody>
      </p:sp>
      <p:sp>
        <p:nvSpPr>
          <p:cNvPr id="46104" name="AutoShape 9"/>
          <p:cNvSpPr>
            <a:spLocks noChangeArrowheads="1"/>
          </p:cNvSpPr>
          <p:nvPr/>
        </p:nvSpPr>
        <p:spPr bwMode="auto">
          <a:xfrm>
            <a:off x="161925" y="1223755"/>
            <a:ext cx="2700338" cy="403225"/>
          </a:xfrm>
          <a:prstGeom prst="wedgeRoundRectCallout">
            <a:avLst>
              <a:gd name="adj1" fmla="val 42532"/>
              <a:gd name="adj2" fmla="val 12007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Κατηγοριοποίηση</a:t>
            </a:r>
            <a:endParaRPr lang="en-US" altLang="el-GR" sz="2400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6105" name="Text Box 44"/>
          <p:cNvSpPr txBox="1">
            <a:spLocks noChangeArrowheads="1"/>
          </p:cNvSpPr>
          <p:nvPr/>
        </p:nvSpPr>
        <p:spPr bwMode="auto">
          <a:xfrm>
            <a:off x="133350" y="5635417"/>
            <a:ext cx="88947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>
                <a:latin typeface="Helvetica" panose="020B0604020202020204" pitchFamily="34" charset="0"/>
              </a:rPr>
              <a:t>Τα διαγράμματα περιπτώσεων χρήσης αναπαριστούν τη λειτουργικότητα του συστήματος από την προοπτική του χρήστη</a:t>
            </a:r>
            <a:endParaRPr lang="en-US" altLang="el-GR" sz="2400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mtClean="0"/>
              <a:t>Μια γρήγορη ματιά: Διαγράμματα κλάσεων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idx="1"/>
          </p:nvPr>
        </p:nvSpPr>
        <p:spPr>
          <a:xfrm>
            <a:off x="566555" y="1600200"/>
            <a:ext cx="8100900" cy="4034045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smtClean="0"/>
              <a:t>Είναι διαγράμματα που απεικονίζουν τη στατική δομή του συστήματος, δείχνοντας κλάσεις, ιδιότητες, λειτουργίες και σχέσεις μεταξύ κλάσεων</a:t>
            </a:r>
          </a:p>
          <a:p>
            <a:pPr eaLnBrk="1" hangingPunct="1">
              <a:defRPr/>
            </a:pPr>
            <a:r>
              <a:rPr lang="el-GR" sz="2800" smtClean="0"/>
              <a:t>Χρησιμοποιούνται στην ανάλυση των απαιτήσεων και στη σχεδίαση του λογισμικού</a:t>
            </a:r>
            <a:endParaRPr lang="en-US" sz="2800" smtClean="0"/>
          </a:p>
          <a:p>
            <a:pPr lvl="1" eaLnBrk="1" hangingPunct="1">
              <a:defRPr/>
            </a:pPr>
            <a:r>
              <a:rPr lang="el-GR" sz="2400" smtClean="0"/>
              <a:t>Μοντελοποιούν </a:t>
            </a:r>
            <a:r>
              <a:rPr lang="el-GR" sz="2400" i="1" smtClean="0"/>
              <a:t>αντικείμενα</a:t>
            </a:r>
            <a:r>
              <a:rPr lang="el-GR" sz="2400" smtClean="0"/>
              <a:t> που θα είναι και τα δομικά στοιχεία του λογισμικού που θα αναπτύξουμε</a:t>
            </a:r>
          </a:p>
          <a:p>
            <a:pPr eaLnBrk="1" hangingPunct="1">
              <a:defRPr/>
            </a:pPr>
            <a:r>
              <a:rPr lang="el-GR" sz="2800" smtClean="0"/>
              <a:t>Θεωρούνται από τα σημαντικότερα διαγράμματα της </a:t>
            </a:r>
            <a:r>
              <a:rPr lang="en-US" sz="2800" smtClean="0"/>
              <a:t>UML</a:t>
            </a:r>
            <a:endParaRPr lang="el-GR" sz="28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A1035-AE63-49A7-9167-53F56877A932}" type="slidenum">
              <a:rPr lang="el-GR"/>
              <a:pPr>
                <a:defRPr/>
              </a:pPr>
              <a:t>45</a:t>
            </a:fld>
            <a:endParaRPr lang="el-G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6545" y="286604"/>
            <a:ext cx="8272168" cy="84714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600" dirty="0" smtClean="0"/>
              <a:t>Μια γρήγορη ματιά: Διαγράμματα κλάσεων</a:t>
            </a:r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661FB-F11F-4CB4-AC36-4E06DB93DD05}" type="slidenum">
              <a:rPr lang="el-GR"/>
              <a:pPr>
                <a:defRPr/>
              </a:pPr>
              <a:t>46</a:t>
            </a:fld>
            <a:endParaRPr lang="el-GR"/>
          </a:p>
        </p:txBody>
      </p:sp>
      <p:sp>
        <p:nvSpPr>
          <p:cNvPr id="82979" name="AutoShape 35"/>
          <p:cNvSpPr>
            <a:spLocks noChangeArrowheads="1"/>
          </p:cNvSpPr>
          <p:nvPr/>
        </p:nvSpPr>
        <p:spPr bwMode="auto">
          <a:xfrm>
            <a:off x="5457825" y="1862085"/>
            <a:ext cx="1228725" cy="609600"/>
          </a:xfrm>
          <a:prstGeom prst="wedgeRoundRectCallout">
            <a:avLst>
              <a:gd name="adj1" fmla="val -109949"/>
              <a:gd name="adj2" fmla="val 10390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>
                <a:latin typeface="Helvetica" panose="020B0604020202020204" pitchFamily="34" charset="0"/>
              </a:rPr>
              <a:t>Κλάση</a:t>
            </a:r>
            <a:endParaRPr lang="en-US" altLang="el-GR" sz="2400">
              <a:latin typeface="Helvetica" panose="020B0604020202020204" pitchFamily="34" charset="0"/>
            </a:endParaRPr>
          </a:p>
        </p:txBody>
      </p:sp>
      <p:sp>
        <p:nvSpPr>
          <p:cNvPr id="82980" name="AutoShape 36"/>
          <p:cNvSpPr>
            <a:spLocks noChangeArrowheads="1"/>
          </p:cNvSpPr>
          <p:nvPr/>
        </p:nvSpPr>
        <p:spPr bwMode="auto">
          <a:xfrm>
            <a:off x="1228725" y="1493785"/>
            <a:ext cx="1676400" cy="609600"/>
          </a:xfrm>
          <a:prstGeom prst="wedgeRoundRectCallout">
            <a:avLst>
              <a:gd name="adj1" fmla="val 66287"/>
              <a:gd name="adj2" fmla="val 30025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>
                <a:latin typeface="Helvetica" panose="020B0604020202020204" pitchFamily="34" charset="0"/>
              </a:rPr>
              <a:t>Συσχέτιση</a:t>
            </a:r>
            <a:endParaRPr lang="en-US" altLang="el-GR" sz="2400">
              <a:latin typeface="Helvetica" panose="020B0604020202020204" pitchFamily="34" charset="0"/>
            </a:endParaRPr>
          </a:p>
        </p:txBody>
      </p:sp>
      <p:sp>
        <p:nvSpPr>
          <p:cNvPr id="82981" name="AutoShape 37"/>
          <p:cNvSpPr>
            <a:spLocks noChangeArrowheads="1"/>
          </p:cNvSpPr>
          <p:nvPr/>
        </p:nvSpPr>
        <p:spPr bwMode="auto">
          <a:xfrm>
            <a:off x="228600" y="2600273"/>
            <a:ext cx="2138363" cy="609600"/>
          </a:xfrm>
          <a:prstGeom prst="wedgeRoundRectCallout">
            <a:avLst>
              <a:gd name="adj1" fmla="val -16963"/>
              <a:gd name="adj2" fmla="val 11380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>
                <a:latin typeface="Helvetica" panose="020B0604020202020204" pitchFamily="34" charset="0"/>
              </a:rPr>
              <a:t>Πολλαπλότητα</a:t>
            </a:r>
            <a:endParaRPr lang="en-US" altLang="el-GR" sz="2400">
              <a:latin typeface="Helvetica" panose="020B0604020202020204" pitchFamily="34" charset="0"/>
            </a:endParaRPr>
          </a:p>
        </p:txBody>
      </p:sp>
      <p:sp>
        <p:nvSpPr>
          <p:cNvPr id="82997" name="Rectangle 53"/>
          <p:cNvSpPr>
            <a:spLocks noChangeArrowheads="1"/>
          </p:cNvSpPr>
          <p:nvPr/>
        </p:nvSpPr>
        <p:spPr bwMode="auto">
          <a:xfrm>
            <a:off x="996950" y="3633735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ea typeface="ＭＳ Ｐゴシック" panose="020B0600070205080204" pitchFamily="34" charset="-128"/>
              </a:rPr>
              <a:t>2</a:t>
            </a:r>
          </a:p>
        </p:txBody>
      </p:sp>
      <p:sp>
        <p:nvSpPr>
          <p:cNvPr id="82998" name="Freeform 54"/>
          <p:cNvSpPr>
            <a:spLocks/>
          </p:cNvSpPr>
          <p:nvPr/>
        </p:nvSpPr>
        <p:spPr bwMode="auto">
          <a:xfrm>
            <a:off x="1187450" y="3292423"/>
            <a:ext cx="2765425" cy="604837"/>
          </a:xfrm>
          <a:custGeom>
            <a:avLst/>
            <a:gdLst>
              <a:gd name="T0" fmla="*/ 0 w 1742"/>
              <a:gd name="T1" fmla="*/ 2147483646 h 337"/>
              <a:gd name="T2" fmla="*/ 0 w 1742"/>
              <a:gd name="T3" fmla="*/ 2147483646 h 337"/>
              <a:gd name="T4" fmla="*/ 2147483646 w 1742"/>
              <a:gd name="T5" fmla="*/ 2147483646 h 337"/>
              <a:gd name="T6" fmla="*/ 2147483646 w 1742"/>
              <a:gd name="T7" fmla="*/ 0 h 337"/>
              <a:gd name="T8" fmla="*/ 0 60000 65536"/>
              <a:gd name="T9" fmla="*/ 0 60000 65536"/>
              <a:gd name="T10" fmla="*/ 0 60000 65536"/>
              <a:gd name="T11" fmla="*/ 0 60000 65536"/>
              <a:gd name="T12" fmla="*/ 0 w 1742"/>
              <a:gd name="T13" fmla="*/ 0 h 337"/>
              <a:gd name="T14" fmla="*/ 1742 w 1742"/>
              <a:gd name="T15" fmla="*/ 337 h 3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42" h="337">
                <a:moveTo>
                  <a:pt x="0" y="337"/>
                </a:moveTo>
                <a:lnTo>
                  <a:pt x="0" y="197"/>
                </a:lnTo>
                <a:lnTo>
                  <a:pt x="1742" y="197"/>
                </a:lnTo>
                <a:lnTo>
                  <a:pt x="1742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996" name="Rectangle 52"/>
          <p:cNvSpPr>
            <a:spLocks noChangeArrowheads="1"/>
          </p:cNvSpPr>
          <p:nvPr/>
        </p:nvSpPr>
        <p:spPr bwMode="auto">
          <a:xfrm>
            <a:off x="3746500" y="3370210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ea typeface="ＭＳ Ｐゴシック" panose="020B0600070205080204" pitchFamily="34" charset="-128"/>
              </a:rPr>
              <a:t>1</a:t>
            </a:r>
          </a:p>
        </p:txBody>
      </p:sp>
      <p:sp>
        <p:nvSpPr>
          <p:cNvPr id="48138" name="Freeform 51"/>
          <p:cNvSpPr>
            <a:spLocks/>
          </p:cNvSpPr>
          <p:nvPr/>
        </p:nvSpPr>
        <p:spPr bwMode="auto">
          <a:xfrm>
            <a:off x="3351213" y="3279723"/>
            <a:ext cx="1025525" cy="692150"/>
          </a:xfrm>
          <a:custGeom>
            <a:avLst/>
            <a:gdLst>
              <a:gd name="T0" fmla="*/ 0 w 646"/>
              <a:gd name="T1" fmla="*/ 2147483646 h 337"/>
              <a:gd name="T2" fmla="*/ 0 w 646"/>
              <a:gd name="T3" fmla="*/ 2147483646 h 337"/>
              <a:gd name="T4" fmla="*/ 1628020938 w 646"/>
              <a:gd name="T5" fmla="*/ 2147483646 h 337"/>
              <a:gd name="T6" fmla="*/ 1628020938 w 646"/>
              <a:gd name="T7" fmla="*/ 0 h 337"/>
              <a:gd name="T8" fmla="*/ 0 60000 65536"/>
              <a:gd name="T9" fmla="*/ 0 60000 65536"/>
              <a:gd name="T10" fmla="*/ 0 60000 65536"/>
              <a:gd name="T11" fmla="*/ 0 60000 65536"/>
              <a:gd name="T12" fmla="*/ 0 w 646"/>
              <a:gd name="T13" fmla="*/ 0 h 337"/>
              <a:gd name="T14" fmla="*/ 646 w 646"/>
              <a:gd name="T15" fmla="*/ 337 h 3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6" h="337">
                <a:moveTo>
                  <a:pt x="0" y="337"/>
                </a:moveTo>
                <a:lnTo>
                  <a:pt x="0" y="253"/>
                </a:lnTo>
                <a:lnTo>
                  <a:pt x="646" y="253"/>
                </a:lnTo>
                <a:lnTo>
                  <a:pt x="646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8139" name="Rectangle 55"/>
          <p:cNvSpPr>
            <a:spLocks noChangeArrowheads="1"/>
          </p:cNvSpPr>
          <p:nvPr/>
        </p:nvSpPr>
        <p:spPr bwMode="auto">
          <a:xfrm>
            <a:off x="4175125" y="3370210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ea typeface="ＭＳ Ｐゴシック" panose="020B0600070205080204" pitchFamily="34" charset="-128"/>
              </a:rPr>
              <a:t>1</a:t>
            </a:r>
          </a:p>
        </p:txBody>
      </p:sp>
      <p:sp>
        <p:nvSpPr>
          <p:cNvPr id="48140" name="Rectangle 56"/>
          <p:cNvSpPr>
            <a:spLocks noChangeArrowheads="1"/>
          </p:cNvSpPr>
          <p:nvPr/>
        </p:nvSpPr>
        <p:spPr bwMode="auto">
          <a:xfrm>
            <a:off x="3086100" y="3703585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ea typeface="ＭＳ Ｐゴシック" panose="020B0600070205080204" pitchFamily="34" charset="-128"/>
              </a:rPr>
              <a:t>1</a:t>
            </a:r>
          </a:p>
        </p:txBody>
      </p:sp>
      <p:sp>
        <p:nvSpPr>
          <p:cNvPr id="48141" name="Freeform 57"/>
          <p:cNvSpPr>
            <a:spLocks/>
          </p:cNvSpPr>
          <p:nvPr/>
        </p:nvSpPr>
        <p:spPr bwMode="auto">
          <a:xfrm>
            <a:off x="4654550" y="3279723"/>
            <a:ext cx="1060450" cy="720725"/>
          </a:xfrm>
          <a:custGeom>
            <a:avLst/>
            <a:gdLst>
              <a:gd name="T0" fmla="*/ 2147483646 w 646"/>
              <a:gd name="T1" fmla="*/ 2147483646 h 323"/>
              <a:gd name="T2" fmla="*/ 2147483646 w 646"/>
              <a:gd name="T3" fmla="*/ 2147483646 h 323"/>
              <a:gd name="T4" fmla="*/ 0 w 646"/>
              <a:gd name="T5" fmla="*/ 2147483646 h 323"/>
              <a:gd name="T6" fmla="*/ 0 w 646"/>
              <a:gd name="T7" fmla="*/ 0 h 323"/>
              <a:gd name="T8" fmla="*/ 0 60000 65536"/>
              <a:gd name="T9" fmla="*/ 0 60000 65536"/>
              <a:gd name="T10" fmla="*/ 0 60000 65536"/>
              <a:gd name="T11" fmla="*/ 0 60000 65536"/>
              <a:gd name="T12" fmla="*/ 0 w 646"/>
              <a:gd name="T13" fmla="*/ 0 h 323"/>
              <a:gd name="T14" fmla="*/ 646 w 646"/>
              <a:gd name="T15" fmla="*/ 323 h 3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6" h="323">
                <a:moveTo>
                  <a:pt x="646" y="323"/>
                </a:moveTo>
                <a:lnTo>
                  <a:pt x="646" y="253"/>
                </a:lnTo>
                <a:lnTo>
                  <a:pt x="0" y="253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8142" name="Rectangle 58"/>
          <p:cNvSpPr>
            <a:spLocks noChangeArrowheads="1"/>
          </p:cNvSpPr>
          <p:nvPr/>
        </p:nvSpPr>
        <p:spPr bwMode="auto">
          <a:xfrm>
            <a:off x="5189538" y="3370210"/>
            <a:ext cx="14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ea typeface="ＭＳ Ｐゴシック" panose="020B0600070205080204" pitchFamily="34" charset="-128"/>
              </a:rPr>
              <a:t>1</a:t>
            </a:r>
          </a:p>
        </p:txBody>
      </p:sp>
      <p:sp>
        <p:nvSpPr>
          <p:cNvPr id="48143" name="Rectangle 59"/>
          <p:cNvSpPr>
            <a:spLocks noChangeArrowheads="1"/>
          </p:cNvSpPr>
          <p:nvPr/>
        </p:nvSpPr>
        <p:spPr bwMode="auto">
          <a:xfrm>
            <a:off x="7991475" y="3686123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ea typeface="ＭＳ Ｐゴシック" panose="020B0600070205080204" pitchFamily="34" charset="-128"/>
              </a:rPr>
              <a:t>1</a:t>
            </a:r>
          </a:p>
        </p:txBody>
      </p:sp>
      <p:sp>
        <p:nvSpPr>
          <p:cNvPr id="48144" name="Freeform 60"/>
          <p:cNvSpPr>
            <a:spLocks/>
          </p:cNvSpPr>
          <p:nvPr/>
        </p:nvSpPr>
        <p:spPr bwMode="auto">
          <a:xfrm>
            <a:off x="5135563" y="3274960"/>
            <a:ext cx="2800350" cy="709613"/>
          </a:xfrm>
          <a:custGeom>
            <a:avLst/>
            <a:gdLst>
              <a:gd name="T0" fmla="*/ 2147483646 w 1742"/>
              <a:gd name="T1" fmla="*/ 2147483646 h 337"/>
              <a:gd name="T2" fmla="*/ 2147483646 w 1742"/>
              <a:gd name="T3" fmla="*/ 2147483646 h 337"/>
              <a:gd name="T4" fmla="*/ 0 w 1742"/>
              <a:gd name="T5" fmla="*/ 2147483646 h 337"/>
              <a:gd name="T6" fmla="*/ 0 w 1742"/>
              <a:gd name="T7" fmla="*/ 0 h 337"/>
              <a:gd name="T8" fmla="*/ 0 60000 65536"/>
              <a:gd name="T9" fmla="*/ 0 60000 65536"/>
              <a:gd name="T10" fmla="*/ 0 60000 65536"/>
              <a:gd name="T11" fmla="*/ 0 60000 65536"/>
              <a:gd name="T12" fmla="*/ 0 w 1742"/>
              <a:gd name="T13" fmla="*/ 0 h 337"/>
              <a:gd name="T14" fmla="*/ 1742 w 1742"/>
              <a:gd name="T15" fmla="*/ 337 h 3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42" h="337">
                <a:moveTo>
                  <a:pt x="1742" y="337"/>
                </a:moveTo>
                <a:lnTo>
                  <a:pt x="1742" y="197"/>
                </a:lnTo>
                <a:lnTo>
                  <a:pt x="0" y="197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8145" name="Rectangle 61"/>
          <p:cNvSpPr>
            <a:spLocks noChangeArrowheads="1"/>
          </p:cNvSpPr>
          <p:nvPr/>
        </p:nvSpPr>
        <p:spPr bwMode="auto">
          <a:xfrm>
            <a:off x="4762500" y="3370210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ea typeface="ＭＳ Ｐゴシック" panose="020B0600070205080204" pitchFamily="34" charset="-128"/>
              </a:rPr>
              <a:t>1</a:t>
            </a:r>
          </a:p>
        </p:txBody>
      </p:sp>
      <p:sp>
        <p:nvSpPr>
          <p:cNvPr id="48146" name="Rectangle 62"/>
          <p:cNvSpPr>
            <a:spLocks noChangeArrowheads="1"/>
          </p:cNvSpPr>
          <p:nvPr/>
        </p:nvSpPr>
        <p:spPr bwMode="auto">
          <a:xfrm>
            <a:off x="5815013" y="3686123"/>
            <a:ext cx="14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ea typeface="ＭＳ Ｐゴシック" panose="020B0600070205080204" pitchFamily="34" charset="-128"/>
              </a:rPr>
              <a:t>2</a:t>
            </a:r>
          </a:p>
        </p:txBody>
      </p:sp>
      <p:sp>
        <p:nvSpPr>
          <p:cNvPr id="48147" name="Rectangle 64"/>
          <p:cNvSpPr>
            <a:spLocks noChangeArrowheads="1"/>
          </p:cNvSpPr>
          <p:nvPr/>
        </p:nvSpPr>
        <p:spPr bwMode="auto">
          <a:xfrm>
            <a:off x="3527425" y="2824110"/>
            <a:ext cx="1997075" cy="4587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/>
              <a:t>SimpleWatch</a:t>
            </a:r>
            <a:endParaRPr lang="el-GR" altLang="el-GR" sz="2000"/>
          </a:p>
        </p:txBody>
      </p:sp>
      <p:sp>
        <p:nvSpPr>
          <p:cNvPr id="48148" name="Rectangle 67"/>
          <p:cNvSpPr>
            <a:spLocks noChangeArrowheads="1"/>
          </p:cNvSpPr>
          <p:nvPr/>
        </p:nvSpPr>
        <p:spPr bwMode="auto">
          <a:xfrm>
            <a:off x="2544763" y="3989335"/>
            <a:ext cx="1673225" cy="4016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/>
              <a:t>Display</a:t>
            </a:r>
            <a:endParaRPr lang="el-GR" altLang="el-GR" sz="2000"/>
          </a:p>
        </p:txBody>
      </p:sp>
      <p:sp>
        <p:nvSpPr>
          <p:cNvPr id="48149" name="Rectangle 70"/>
          <p:cNvSpPr>
            <a:spLocks noChangeArrowheads="1"/>
          </p:cNvSpPr>
          <p:nvPr/>
        </p:nvSpPr>
        <p:spPr bwMode="auto">
          <a:xfrm>
            <a:off x="4845050" y="3989335"/>
            <a:ext cx="1673225" cy="4016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/>
              <a:t>Battery</a:t>
            </a:r>
            <a:endParaRPr lang="el-GR" altLang="el-GR" sz="2000"/>
          </a:p>
        </p:txBody>
      </p:sp>
      <p:sp>
        <p:nvSpPr>
          <p:cNvPr id="48150" name="Rectangle 73"/>
          <p:cNvSpPr>
            <a:spLocks noChangeArrowheads="1"/>
          </p:cNvSpPr>
          <p:nvPr/>
        </p:nvSpPr>
        <p:spPr bwMode="auto">
          <a:xfrm>
            <a:off x="7053263" y="3989335"/>
            <a:ext cx="1695450" cy="4016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/>
              <a:t>Time</a:t>
            </a:r>
            <a:endParaRPr lang="el-GR" altLang="el-GR" sz="2000"/>
          </a:p>
        </p:txBody>
      </p:sp>
      <p:sp>
        <p:nvSpPr>
          <p:cNvPr id="48151" name="Rectangle 76"/>
          <p:cNvSpPr>
            <a:spLocks noChangeArrowheads="1"/>
          </p:cNvSpPr>
          <p:nvPr/>
        </p:nvSpPr>
        <p:spPr bwMode="auto">
          <a:xfrm>
            <a:off x="331788" y="3954410"/>
            <a:ext cx="1827212" cy="4365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/>
              <a:t>PushButton</a:t>
            </a:r>
            <a:endParaRPr lang="el-GR" altLang="el-GR" sz="2000"/>
          </a:p>
        </p:txBody>
      </p:sp>
      <p:sp>
        <p:nvSpPr>
          <p:cNvPr id="48152" name="Text Box 44"/>
          <p:cNvSpPr txBox="1">
            <a:spLocks noChangeArrowheads="1"/>
          </p:cNvSpPr>
          <p:nvPr/>
        </p:nvSpPr>
        <p:spPr bwMode="auto">
          <a:xfrm>
            <a:off x="133350" y="4805310"/>
            <a:ext cx="88947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>
                <a:latin typeface="Helvetica" panose="020B0604020202020204" pitchFamily="34" charset="0"/>
              </a:rPr>
              <a:t>Τα διαγράμματα κλάσεων αναπαριστούν τη δομή του συστήματος</a:t>
            </a:r>
            <a:endParaRPr lang="en-US" altLang="el-GR" sz="2400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79" grpId="0" animBg="1" autoUpdateAnimBg="0"/>
      <p:bldP spid="82980" grpId="0" animBg="1" autoUpdateAnimBg="0"/>
      <p:bldP spid="82981" grpId="0" animBg="1" autoUpdateAnimBg="0"/>
      <p:bldP spid="82997" grpId="0" build="p" autoUpdateAnimBg="0"/>
      <p:bldP spid="82998" grpId="0" animBg="1"/>
      <p:bldP spid="82996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mtClean="0"/>
              <a:t>Μια γρήγορη ματιά: Διαγράμματα κλάσεων</a:t>
            </a:r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421EA-3C1B-4D96-95CC-0ED66CB8BF30}" type="slidenum">
              <a:rPr lang="el-GR"/>
              <a:pPr>
                <a:defRPr/>
              </a:pPr>
              <a:t>47</a:t>
            </a:fld>
            <a:endParaRPr lang="el-GR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795713" y="3165475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ea typeface="ＭＳ Ｐゴシック" panose="020B0600070205080204" pitchFamily="34" charset="-128"/>
              </a:rPr>
              <a:t>1</a:t>
            </a:r>
            <a:endParaRPr lang="en-US" altLang="el-GR" sz="1800">
              <a:ea typeface="ＭＳ Ｐゴシック" panose="020B0600070205080204" pitchFamily="34" charset="-128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1123950" y="3384550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ea typeface="ＭＳ Ｐゴシック" panose="020B0600070205080204" pitchFamily="34" charset="-128"/>
              </a:rPr>
              <a:t>2</a:t>
            </a:r>
            <a:endParaRPr lang="en-US" altLang="el-GR" sz="1800">
              <a:ea typeface="ＭＳ Ｐゴシック" panose="020B0600070205080204" pitchFamily="34" charset="-128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523875" y="3662363"/>
            <a:ext cx="1539875" cy="3175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b="1"/>
              <a:t>PushButton</a:t>
            </a:r>
            <a:endParaRPr lang="el-GR" altLang="el-GR" sz="1600" b="1"/>
          </a:p>
        </p:txBody>
      </p:sp>
      <p:sp>
        <p:nvSpPr>
          <p:cNvPr id="49159" name="Freeform 8"/>
          <p:cNvSpPr>
            <a:spLocks/>
          </p:cNvSpPr>
          <p:nvPr/>
        </p:nvSpPr>
        <p:spPr bwMode="auto">
          <a:xfrm>
            <a:off x="1368425" y="3113088"/>
            <a:ext cx="2568575" cy="496887"/>
          </a:xfrm>
          <a:custGeom>
            <a:avLst/>
            <a:gdLst>
              <a:gd name="T0" fmla="*/ 0 w 1618"/>
              <a:gd name="T1" fmla="*/ 2147483646 h 313"/>
              <a:gd name="T2" fmla="*/ 0 w 1618"/>
              <a:gd name="T3" fmla="*/ 2147483646 h 313"/>
              <a:gd name="T4" fmla="*/ 2147483646 w 1618"/>
              <a:gd name="T5" fmla="*/ 2147483646 h 313"/>
              <a:gd name="T6" fmla="*/ 2147483646 w 1618"/>
              <a:gd name="T7" fmla="*/ 0 h 313"/>
              <a:gd name="T8" fmla="*/ 0 60000 65536"/>
              <a:gd name="T9" fmla="*/ 0 60000 65536"/>
              <a:gd name="T10" fmla="*/ 0 60000 65536"/>
              <a:gd name="T11" fmla="*/ 0 60000 65536"/>
              <a:gd name="T12" fmla="*/ 0 w 1618"/>
              <a:gd name="T13" fmla="*/ 0 h 313"/>
              <a:gd name="T14" fmla="*/ 1618 w 1618"/>
              <a:gd name="T15" fmla="*/ 313 h 3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18" h="313">
                <a:moveTo>
                  <a:pt x="0" y="313"/>
                </a:moveTo>
                <a:lnTo>
                  <a:pt x="0" y="188"/>
                </a:lnTo>
                <a:lnTo>
                  <a:pt x="1618" y="188"/>
                </a:lnTo>
                <a:lnTo>
                  <a:pt x="1618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160" name="Rectangle 9"/>
          <p:cNvSpPr>
            <a:spLocks noChangeArrowheads="1"/>
          </p:cNvSpPr>
          <p:nvPr/>
        </p:nvSpPr>
        <p:spPr bwMode="auto">
          <a:xfrm>
            <a:off x="528638" y="3981450"/>
            <a:ext cx="1533525" cy="30321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b="1"/>
              <a:t>state</a:t>
            </a:r>
            <a:endParaRPr lang="el-GR" altLang="el-GR" sz="1600" b="1"/>
          </a:p>
        </p:txBody>
      </p:sp>
      <p:sp>
        <p:nvSpPr>
          <p:cNvPr id="49161" name="Rectangle 10"/>
          <p:cNvSpPr>
            <a:spLocks noChangeArrowheads="1"/>
          </p:cNvSpPr>
          <p:nvPr/>
        </p:nvSpPr>
        <p:spPr bwMode="auto">
          <a:xfrm>
            <a:off x="523875" y="4284663"/>
            <a:ext cx="1541463" cy="53816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b="1"/>
              <a:t>push()</a:t>
            </a:r>
            <a:br>
              <a:rPr lang="en-US" altLang="el-GR" sz="1600" b="1"/>
            </a:br>
            <a:r>
              <a:rPr lang="en-US" altLang="el-GR" sz="1600" b="1"/>
              <a:t>release()</a:t>
            </a:r>
            <a:endParaRPr lang="el-GR" altLang="el-GR" sz="2400" b="1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9162" name="Freeform 12"/>
          <p:cNvSpPr>
            <a:spLocks/>
          </p:cNvSpPr>
          <p:nvPr/>
        </p:nvSpPr>
        <p:spPr bwMode="auto">
          <a:xfrm>
            <a:off x="3189288" y="3130550"/>
            <a:ext cx="1311275" cy="715963"/>
          </a:xfrm>
          <a:custGeom>
            <a:avLst/>
            <a:gdLst>
              <a:gd name="T0" fmla="*/ 0 w 595"/>
              <a:gd name="T1" fmla="*/ 1637709321 h 313"/>
              <a:gd name="T2" fmla="*/ 0 w 595"/>
              <a:gd name="T3" fmla="*/ 1255751066 h 313"/>
              <a:gd name="T4" fmla="*/ 2147483646 w 595"/>
              <a:gd name="T5" fmla="*/ 1255751066 h 313"/>
              <a:gd name="T6" fmla="*/ 2147483646 w 595"/>
              <a:gd name="T7" fmla="*/ 0 h 313"/>
              <a:gd name="T8" fmla="*/ 0 60000 65536"/>
              <a:gd name="T9" fmla="*/ 0 60000 65536"/>
              <a:gd name="T10" fmla="*/ 0 60000 65536"/>
              <a:gd name="T11" fmla="*/ 0 60000 65536"/>
              <a:gd name="T12" fmla="*/ 0 w 595"/>
              <a:gd name="T13" fmla="*/ 0 h 313"/>
              <a:gd name="T14" fmla="*/ 595 w 595"/>
              <a:gd name="T15" fmla="*/ 313 h 3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5" h="313">
                <a:moveTo>
                  <a:pt x="0" y="313"/>
                </a:moveTo>
                <a:lnTo>
                  <a:pt x="0" y="240"/>
                </a:lnTo>
                <a:lnTo>
                  <a:pt x="595" y="240"/>
                </a:lnTo>
                <a:lnTo>
                  <a:pt x="595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163" name="Rectangle 13"/>
          <p:cNvSpPr>
            <a:spLocks noChangeArrowheads="1"/>
          </p:cNvSpPr>
          <p:nvPr/>
        </p:nvSpPr>
        <p:spPr bwMode="auto">
          <a:xfrm>
            <a:off x="4346575" y="3159125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ea typeface="ＭＳ Ｐゴシック" panose="020B0600070205080204" pitchFamily="34" charset="-128"/>
              </a:rPr>
              <a:t>1</a:t>
            </a:r>
            <a:endParaRPr lang="en-US" altLang="el-GR" sz="1800">
              <a:ea typeface="ＭＳ Ｐゴシック" panose="020B0600070205080204" pitchFamily="34" charset="-128"/>
            </a:endParaRPr>
          </a:p>
        </p:txBody>
      </p:sp>
      <p:sp>
        <p:nvSpPr>
          <p:cNvPr id="49164" name="Rectangle 14"/>
          <p:cNvSpPr>
            <a:spLocks noChangeArrowheads="1"/>
          </p:cNvSpPr>
          <p:nvPr/>
        </p:nvSpPr>
        <p:spPr bwMode="auto">
          <a:xfrm>
            <a:off x="2946400" y="3567113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ea typeface="ＭＳ Ｐゴシック" panose="020B0600070205080204" pitchFamily="34" charset="-128"/>
              </a:rPr>
              <a:t>1</a:t>
            </a:r>
            <a:endParaRPr lang="en-US" altLang="el-GR" sz="1800">
              <a:ea typeface="ＭＳ Ｐゴシック" panose="020B0600070205080204" pitchFamily="34" charset="-128"/>
            </a:endParaRPr>
          </a:p>
        </p:txBody>
      </p:sp>
      <p:sp>
        <p:nvSpPr>
          <p:cNvPr id="49165" name="Rectangle 17"/>
          <p:cNvSpPr>
            <a:spLocks noChangeArrowheads="1"/>
          </p:cNvSpPr>
          <p:nvPr/>
        </p:nvSpPr>
        <p:spPr bwMode="auto">
          <a:xfrm>
            <a:off x="2224088" y="3846513"/>
            <a:ext cx="2168525" cy="4603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b="1"/>
              <a:t>LCDDisplay</a:t>
            </a:r>
            <a:endParaRPr lang="el-GR" altLang="el-GR" sz="1600" b="1"/>
          </a:p>
        </p:txBody>
      </p:sp>
      <p:sp>
        <p:nvSpPr>
          <p:cNvPr id="49166" name="Rectangle 19"/>
          <p:cNvSpPr>
            <a:spLocks noChangeArrowheads="1"/>
          </p:cNvSpPr>
          <p:nvPr/>
        </p:nvSpPr>
        <p:spPr bwMode="auto">
          <a:xfrm>
            <a:off x="2232025" y="4308475"/>
            <a:ext cx="2160588" cy="381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b="1"/>
              <a:t>blinkIdx</a:t>
            </a:r>
            <a:endParaRPr lang="el-GR" altLang="el-GR" sz="1600" b="1"/>
          </a:p>
        </p:txBody>
      </p:sp>
      <p:sp>
        <p:nvSpPr>
          <p:cNvPr id="49167" name="Rectangle 20"/>
          <p:cNvSpPr>
            <a:spLocks noChangeArrowheads="1"/>
          </p:cNvSpPr>
          <p:nvPr/>
        </p:nvSpPr>
        <p:spPr bwMode="auto">
          <a:xfrm>
            <a:off x="2232025" y="4689475"/>
            <a:ext cx="2160588" cy="13716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b="1"/>
              <a:t>blinkSeconds()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b="1"/>
              <a:t>blinkMinutes()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b="1"/>
              <a:t>blinkHours()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b="1"/>
              <a:t>stopBlinking()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b="1"/>
              <a:t>referesh()</a:t>
            </a:r>
            <a:endParaRPr lang="el-GR" altLang="el-GR" sz="2400" b="1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9168" name="Rectangle 22"/>
          <p:cNvSpPr>
            <a:spLocks noChangeArrowheads="1"/>
          </p:cNvSpPr>
          <p:nvPr/>
        </p:nvSpPr>
        <p:spPr bwMode="auto">
          <a:xfrm>
            <a:off x="4786313" y="3827463"/>
            <a:ext cx="1828800" cy="41116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b="1"/>
              <a:t>Battery</a:t>
            </a:r>
            <a:endParaRPr lang="el-GR" altLang="el-GR" sz="1600" b="1"/>
          </a:p>
        </p:txBody>
      </p:sp>
      <p:sp>
        <p:nvSpPr>
          <p:cNvPr id="49169" name="Freeform 24"/>
          <p:cNvSpPr>
            <a:spLocks/>
          </p:cNvSpPr>
          <p:nvPr/>
        </p:nvSpPr>
        <p:spPr bwMode="auto">
          <a:xfrm>
            <a:off x="4632325" y="3130550"/>
            <a:ext cx="1095375" cy="673100"/>
          </a:xfrm>
          <a:custGeom>
            <a:avLst/>
            <a:gdLst>
              <a:gd name="T0" fmla="*/ 2016548556 w 595"/>
              <a:gd name="T1" fmla="*/ 1500210629 h 302"/>
              <a:gd name="T2" fmla="*/ 2016548556 w 595"/>
              <a:gd name="T3" fmla="*/ 1137576890 h 302"/>
              <a:gd name="T4" fmla="*/ 0 w 595"/>
              <a:gd name="T5" fmla="*/ 1137576890 h 302"/>
              <a:gd name="T6" fmla="*/ 0 w 595"/>
              <a:gd name="T7" fmla="*/ 0 h 302"/>
              <a:gd name="T8" fmla="*/ 0 60000 65536"/>
              <a:gd name="T9" fmla="*/ 0 60000 65536"/>
              <a:gd name="T10" fmla="*/ 0 60000 65536"/>
              <a:gd name="T11" fmla="*/ 0 60000 65536"/>
              <a:gd name="T12" fmla="*/ 0 w 595"/>
              <a:gd name="T13" fmla="*/ 0 h 302"/>
              <a:gd name="T14" fmla="*/ 595 w 595"/>
              <a:gd name="T15" fmla="*/ 302 h 3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5" h="302">
                <a:moveTo>
                  <a:pt x="595" y="302"/>
                </a:moveTo>
                <a:lnTo>
                  <a:pt x="595" y="229"/>
                </a:lnTo>
                <a:lnTo>
                  <a:pt x="0" y="229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170" name="Rectangle 25"/>
          <p:cNvSpPr>
            <a:spLocks noChangeArrowheads="1"/>
          </p:cNvSpPr>
          <p:nvPr/>
        </p:nvSpPr>
        <p:spPr bwMode="auto">
          <a:xfrm>
            <a:off x="4699000" y="3163888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ea typeface="ＭＳ Ｐゴシック" panose="020B0600070205080204" pitchFamily="34" charset="-128"/>
              </a:rPr>
              <a:t>1</a:t>
            </a:r>
            <a:endParaRPr lang="en-US" altLang="el-GR" sz="1800">
              <a:ea typeface="ＭＳ Ｐゴシック" panose="020B0600070205080204" pitchFamily="34" charset="-128"/>
            </a:endParaRPr>
          </a:p>
        </p:txBody>
      </p:sp>
      <p:sp>
        <p:nvSpPr>
          <p:cNvPr id="49171" name="Rectangle 26"/>
          <p:cNvSpPr>
            <a:spLocks noChangeArrowheads="1"/>
          </p:cNvSpPr>
          <p:nvPr/>
        </p:nvSpPr>
        <p:spPr bwMode="auto">
          <a:xfrm>
            <a:off x="5832475" y="3582988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ea typeface="ＭＳ Ｐゴシック" panose="020B0600070205080204" pitchFamily="34" charset="-128"/>
              </a:rPr>
              <a:t>2</a:t>
            </a:r>
            <a:endParaRPr lang="en-US" altLang="el-GR" sz="1800">
              <a:ea typeface="ＭＳ Ｐゴシック" panose="020B0600070205080204" pitchFamily="34" charset="-128"/>
            </a:endParaRPr>
          </a:p>
        </p:txBody>
      </p:sp>
      <p:sp>
        <p:nvSpPr>
          <p:cNvPr id="49172" name="Rectangle 27"/>
          <p:cNvSpPr>
            <a:spLocks noChangeArrowheads="1"/>
          </p:cNvSpPr>
          <p:nvPr/>
        </p:nvSpPr>
        <p:spPr bwMode="auto">
          <a:xfrm>
            <a:off x="4786313" y="4235450"/>
            <a:ext cx="1827212" cy="36353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b="1"/>
              <a:t>Load</a:t>
            </a:r>
            <a:endParaRPr lang="el-GR" altLang="el-GR" sz="1600" b="1"/>
          </a:p>
        </p:txBody>
      </p:sp>
      <p:sp>
        <p:nvSpPr>
          <p:cNvPr id="49173" name="Rectangle 29"/>
          <p:cNvSpPr>
            <a:spLocks noChangeArrowheads="1"/>
          </p:cNvSpPr>
          <p:nvPr/>
        </p:nvSpPr>
        <p:spPr bwMode="auto">
          <a:xfrm>
            <a:off x="5094288" y="3168650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ea typeface="ＭＳ Ｐゴシック" panose="020B0600070205080204" pitchFamily="34" charset="-128"/>
              </a:rPr>
              <a:t>1</a:t>
            </a:r>
            <a:endParaRPr lang="en-US" altLang="el-GR" sz="1800">
              <a:ea typeface="ＭＳ Ｐゴシック" panose="020B0600070205080204" pitchFamily="34" charset="-128"/>
            </a:endParaRPr>
          </a:p>
        </p:txBody>
      </p:sp>
      <p:sp>
        <p:nvSpPr>
          <p:cNvPr id="49174" name="Rectangle 31"/>
          <p:cNvSpPr>
            <a:spLocks noChangeArrowheads="1"/>
          </p:cNvSpPr>
          <p:nvPr/>
        </p:nvSpPr>
        <p:spPr bwMode="auto">
          <a:xfrm>
            <a:off x="7004050" y="3802063"/>
            <a:ext cx="1736725" cy="41751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b="1"/>
              <a:t>Time</a:t>
            </a:r>
            <a:endParaRPr lang="el-GR" altLang="el-GR" sz="1600" b="1"/>
          </a:p>
        </p:txBody>
      </p:sp>
      <p:sp>
        <p:nvSpPr>
          <p:cNvPr id="49175" name="Rectangle 34"/>
          <p:cNvSpPr>
            <a:spLocks noChangeArrowheads="1"/>
          </p:cNvSpPr>
          <p:nvPr/>
        </p:nvSpPr>
        <p:spPr bwMode="auto">
          <a:xfrm>
            <a:off x="7962900" y="3568700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ea typeface="ＭＳ Ｐゴシック" panose="020B0600070205080204" pitchFamily="34" charset="-128"/>
              </a:rPr>
              <a:t>1</a:t>
            </a:r>
            <a:endParaRPr lang="en-US" altLang="el-GR" sz="1800">
              <a:ea typeface="ＭＳ Ｐゴシック" panose="020B0600070205080204" pitchFamily="34" charset="-128"/>
            </a:endParaRPr>
          </a:p>
        </p:txBody>
      </p:sp>
      <p:sp>
        <p:nvSpPr>
          <p:cNvPr id="49176" name="Freeform 35"/>
          <p:cNvSpPr>
            <a:spLocks/>
          </p:cNvSpPr>
          <p:nvPr/>
        </p:nvSpPr>
        <p:spPr bwMode="auto">
          <a:xfrm>
            <a:off x="5030788" y="3113088"/>
            <a:ext cx="2833687" cy="665162"/>
          </a:xfrm>
          <a:custGeom>
            <a:avLst/>
            <a:gdLst>
              <a:gd name="T0" fmla="*/ 2147483646 w 1618"/>
              <a:gd name="T1" fmla="*/ 1413547879 h 313"/>
              <a:gd name="T2" fmla="*/ 2147483646 w 1618"/>
              <a:gd name="T3" fmla="*/ 849031478 h 313"/>
              <a:gd name="T4" fmla="*/ 0 w 1618"/>
              <a:gd name="T5" fmla="*/ 849031478 h 313"/>
              <a:gd name="T6" fmla="*/ 0 w 1618"/>
              <a:gd name="T7" fmla="*/ 0 h 313"/>
              <a:gd name="T8" fmla="*/ 0 60000 65536"/>
              <a:gd name="T9" fmla="*/ 0 60000 65536"/>
              <a:gd name="T10" fmla="*/ 0 60000 65536"/>
              <a:gd name="T11" fmla="*/ 0 60000 65536"/>
              <a:gd name="T12" fmla="*/ 0 w 1618"/>
              <a:gd name="T13" fmla="*/ 0 h 313"/>
              <a:gd name="T14" fmla="*/ 1618 w 1618"/>
              <a:gd name="T15" fmla="*/ 313 h 3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18" h="313">
                <a:moveTo>
                  <a:pt x="1618" y="313"/>
                </a:moveTo>
                <a:lnTo>
                  <a:pt x="1618" y="188"/>
                </a:lnTo>
                <a:lnTo>
                  <a:pt x="0" y="18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177" name="Rectangle 36"/>
          <p:cNvSpPr>
            <a:spLocks noChangeArrowheads="1"/>
          </p:cNvSpPr>
          <p:nvPr/>
        </p:nvSpPr>
        <p:spPr bwMode="auto">
          <a:xfrm>
            <a:off x="7000875" y="4216400"/>
            <a:ext cx="1736725" cy="3825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b="1"/>
              <a:t>Now</a:t>
            </a:r>
            <a:endParaRPr lang="el-GR" altLang="el-GR" sz="1600" b="1"/>
          </a:p>
        </p:txBody>
      </p:sp>
      <p:sp>
        <p:nvSpPr>
          <p:cNvPr id="49178" name="Rectangle 37"/>
          <p:cNvSpPr>
            <a:spLocks noChangeArrowheads="1"/>
          </p:cNvSpPr>
          <p:nvPr/>
        </p:nvSpPr>
        <p:spPr bwMode="auto">
          <a:xfrm>
            <a:off x="3738563" y="2747963"/>
            <a:ext cx="1573212" cy="38258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b="1"/>
              <a:t>Watch</a:t>
            </a:r>
            <a:endParaRPr lang="el-GR" altLang="el-GR" sz="1600" b="1"/>
          </a:p>
        </p:txBody>
      </p:sp>
      <p:sp>
        <p:nvSpPr>
          <p:cNvPr id="189482" name="AutoShape 42"/>
          <p:cNvSpPr>
            <a:spLocks noChangeArrowheads="1"/>
          </p:cNvSpPr>
          <p:nvPr/>
        </p:nvSpPr>
        <p:spPr bwMode="auto">
          <a:xfrm>
            <a:off x="6577013" y="5356225"/>
            <a:ext cx="1574800" cy="609600"/>
          </a:xfrm>
          <a:prstGeom prst="wedgeRoundRectCallout">
            <a:avLst>
              <a:gd name="adj1" fmla="val -192542"/>
              <a:gd name="adj2" fmla="val -13958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>
                <a:latin typeface="Helvetica" panose="020B0604020202020204" pitchFamily="34" charset="0"/>
              </a:rPr>
              <a:t>Λειτουργίες</a:t>
            </a:r>
            <a:endParaRPr lang="en-US" altLang="el-GR" sz="2400">
              <a:latin typeface="Helvetica" panose="020B0604020202020204" pitchFamily="34" charset="0"/>
            </a:endParaRPr>
          </a:p>
        </p:txBody>
      </p:sp>
      <p:sp>
        <p:nvSpPr>
          <p:cNvPr id="189485" name="AutoShape 45"/>
          <p:cNvSpPr>
            <a:spLocks noChangeArrowheads="1"/>
          </p:cNvSpPr>
          <p:nvPr/>
        </p:nvSpPr>
        <p:spPr bwMode="auto">
          <a:xfrm>
            <a:off x="71438" y="5513388"/>
            <a:ext cx="2070100" cy="609600"/>
          </a:xfrm>
          <a:prstGeom prst="wedgeRoundRectCallout">
            <a:avLst>
              <a:gd name="adj1" fmla="val 55676"/>
              <a:gd name="adj2" fmla="val -22500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>
                <a:latin typeface="Helvetica" panose="020B0604020202020204" pitchFamily="34" charset="0"/>
              </a:rPr>
              <a:t>Χαρακτηριστικό</a:t>
            </a:r>
            <a:endParaRPr lang="en-US" altLang="el-GR" sz="2400">
              <a:latin typeface="Helvetica" panose="020B0604020202020204" pitchFamily="34" charset="0"/>
            </a:endParaRPr>
          </a:p>
        </p:txBody>
      </p:sp>
      <p:sp>
        <p:nvSpPr>
          <p:cNvPr id="49181" name="AutoShape 49"/>
          <p:cNvSpPr>
            <a:spLocks noChangeArrowheads="1"/>
          </p:cNvSpPr>
          <p:nvPr/>
        </p:nvSpPr>
        <p:spPr bwMode="auto">
          <a:xfrm>
            <a:off x="5461000" y="1866900"/>
            <a:ext cx="914400" cy="609600"/>
          </a:xfrm>
          <a:prstGeom prst="wedgeRoundRectCallout">
            <a:avLst>
              <a:gd name="adj1" fmla="val -130556"/>
              <a:gd name="adj2" fmla="val 10390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>
                <a:latin typeface="Helvetica" panose="020B0604020202020204" pitchFamily="34" charset="0"/>
              </a:rPr>
              <a:t>Κλάση</a:t>
            </a:r>
            <a:endParaRPr lang="en-US" altLang="el-GR" sz="2400">
              <a:latin typeface="Helvetica" panose="020B0604020202020204" pitchFamily="34" charset="0"/>
            </a:endParaRPr>
          </a:p>
        </p:txBody>
      </p:sp>
      <p:sp>
        <p:nvSpPr>
          <p:cNvPr id="49182" name="AutoShape 50"/>
          <p:cNvSpPr>
            <a:spLocks noChangeArrowheads="1"/>
          </p:cNvSpPr>
          <p:nvPr/>
        </p:nvSpPr>
        <p:spPr bwMode="auto">
          <a:xfrm>
            <a:off x="1231900" y="1498600"/>
            <a:ext cx="1676400" cy="609600"/>
          </a:xfrm>
          <a:prstGeom prst="wedgeRoundRectCallout">
            <a:avLst>
              <a:gd name="adj1" fmla="val 66287"/>
              <a:gd name="adj2" fmla="val 30025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>
                <a:latin typeface="Helvetica" panose="020B0604020202020204" pitchFamily="34" charset="0"/>
              </a:rPr>
              <a:t>Συσχέτιση</a:t>
            </a:r>
            <a:endParaRPr lang="en-US" altLang="el-GR" sz="2400">
              <a:latin typeface="Helvetica" panose="020B0604020202020204" pitchFamily="34" charset="0"/>
            </a:endParaRPr>
          </a:p>
        </p:txBody>
      </p:sp>
      <p:sp>
        <p:nvSpPr>
          <p:cNvPr id="49183" name="AutoShape 51"/>
          <p:cNvSpPr>
            <a:spLocks noChangeArrowheads="1"/>
          </p:cNvSpPr>
          <p:nvPr/>
        </p:nvSpPr>
        <p:spPr bwMode="auto">
          <a:xfrm>
            <a:off x="309563" y="2560638"/>
            <a:ext cx="2101850" cy="609600"/>
          </a:xfrm>
          <a:prstGeom prst="wedgeRoundRectCallout">
            <a:avLst>
              <a:gd name="adj1" fmla="val -14426"/>
              <a:gd name="adj2" fmla="val 12291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>
                <a:latin typeface="Helvetica" panose="020B0604020202020204" pitchFamily="34" charset="0"/>
              </a:rPr>
              <a:t>Πολλαπλότητα</a:t>
            </a:r>
            <a:endParaRPr lang="en-US" altLang="el-GR" sz="2400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82" grpId="0" animBg="1" autoUpdateAnimBg="0"/>
      <p:bldP spid="189485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mtClean="0"/>
              <a:t>Μια γρήγορη ματιά: διαγράμματα ακολουθίας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448781"/>
            <a:ext cx="7543801" cy="418546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smtClean="0"/>
              <a:t>Τα διαγράμματα κλάσεων παρέχουν την στατική όψη (δομή) των κλάσεων</a:t>
            </a:r>
          </a:p>
          <a:p>
            <a:pPr eaLnBrk="1" hangingPunct="1">
              <a:defRPr/>
            </a:pPr>
            <a:r>
              <a:rPr lang="el-GR" sz="2800" smtClean="0"/>
              <a:t>Τα διαγράμματα ακολουθίας </a:t>
            </a:r>
            <a:r>
              <a:rPr lang="en-US" sz="2800" smtClean="0"/>
              <a:t>(sequence diagrams) </a:t>
            </a:r>
            <a:r>
              <a:rPr lang="el-GR" sz="2800" smtClean="0"/>
              <a:t>παρέχουν τη δυναμική όψη</a:t>
            </a:r>
            <a:r>
              <a:rPr lang="en-US" sz="2800" smtClean="0"/>
              <a:t>, </a:t>
            </a:r>
            <a:r>
              <a:rPr lang="el-GR" sz="2800" smtClean="0"/>
              <a:t>όπως και τα διαγράμματα επικοινωνίας</a:t>
            </a:r>
          </a:p>
          <a:p>
            <a:pPr eaLnBrk="1" hangingPunct="1">
              <a:defRPr/>
            </a:pPr>
            <a:r>
              <a:rPr lang="el-GR" sz="2800" smtClean="0"/>
              <a:t>Εμφανίζουν την επικοινωνία αντικειμένων μέσω της ανταλλαγής μηνυμάτων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29E4E-DBDA-470C-8E22-374C9EED3F34}" type="slidenum">
              <a:rPr lang="el-GR"/>
              <a:pPr>
                <a:defRPr/>
              </a:pPr>
              <a:t>48</a:t>
            </a:fld>
            <a:endParaRPr lang="el-G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98425"/>
            <a:ext cx="8820150" cy="731838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 smtClean="0"/>
              <a:t>Μια γρήγορη ματιά: διαγράμματα ακολουθίας</a:t>
            </a:r>
          </a:p>
        </p:txBody>
      </p:sp>
      <p:sp>
        <p:nvSpPr>
          <p:cNvPr id="14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68661-D592-443D-BFDE-03CB976A9961}" type="slidenum">
              <a:rPr lang="el-GR"/>
              <a:pPr>
                <a:defRPr/>
              </a:pPr>
              <a:t>49</a:t>
            </a:fld>
            <a:endParaRPr lang="el-GR"/>
          </a:p>
        </p:txBody>
      </p:sp>
      <p:sp>
        <p:nvSpPr>
          <p:cNvPr id="51204" name="Line 56"/>
          <p:cNvSpPr>
            <a:spLocks noChangeShapeType="1"/>
          </p:cNvSpPr>
          <p:nvPr/>
        </p:nvSpPr>
        <p:spPr bwMode="auto">
          <a:xfrm>
            <a:off x="3805238" y="2155825"/>
            <a:ext cx="1587" cy="69850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05" name="Line 57"/>
          <p:cNvSpPr>
            <a:spLocks noChangeShapeType="1"/>
          </p:cNvSpPr>
          <p:nvPr/>
        </p:nvSpPr>
        <p:spPr bwMode="auto">
          <a:xfrm>
            <a:off x="3805238" y="2327275"/>
            <a:ext cx="1587" cy="11906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06" name="Line 58"/>
          <p:cNvSpPr>
            <a:spLocks noChangeShapeType="1"/>
          </p:cNvSpPr>
          <p:nvPr/>
        </p:nvSpPr>
        <p:spPr bwMode="auto">
          <a:xfrm>
            <a:off x="3805238" y="2566988"/>
            <a:ext cx="1587" cy="11906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07" name="Line 59"/>
          <p:cNvSpPr>
            <a:spLocks noChangeShapeType="1"/>
          </p:cNvSpPr>
          <p:nvPr/>
        </p:nvSpPr>
        <p:spPr bwMode="auto">
          <a:xfrm>
            <a:off x="3805238" y="2789238"/>
            <a:ext cx="1587" cy="136525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08" name="Line 60"/>
          <p:cNvSpPr>
            <a:spLocks noChangeShapeType="1"/>
          </p:cNvSpPr>
          <p:nvPr/>
        </p:nvSpPr>
        <p:spPr bwMode="auto">
          <a:xfrm>
            <a:off x="3805238" y="3027363"/>
            <a:ext cx="1587" cy="11906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09" name="Line 61"/>
          <p:cNvSpPr>
            <a:spLocks noChangeShapeType="1"/>
          </p:cNvSpPr>
          <p:nvPr/>
        </p:nvSpPr>
        <p:spPr bwMode="auto">
          <a:xfrm>
            <a:off x="3805238" y="3267075"/>
            <a:ext cx="1587" cy="11906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10" name="Line 62"/>
          <p:cNvSpPr>
            <a:spLocks noChangeShapeType="1"/>
          </p:cNvSpPr>
          <p:nvPr/>
        </p:nvSpPr>
        <p:spPr bwMode="auto">
          <a:xfrm>
            <a:off x="3805238" y="3505200"/>
            <a:ext cx="1587" cy="120650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11" name="Line 63"/>
          <p:cNvSpPr>
            <a:spLocks noChangeShapeType="1"/>
          </p:cNvSpPr>
          <p:nvPr/>
        </p:nvSpPr>
        <p:spPr bwMode="auto">
          <a:xfrm>
            <a:off x="3805238" y="3727450"/>
            <a:ext cx="1587" cy="136525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12" name="Line 64"/>
          <p:cNvSpPr>
            <a:spLocks noChangeShapeType="1"/>
          </p:cNvSpPr>
          <p:nvPr/>
        </p:nvSpPr>
        <p:spPr bwMode="auto">
          <a:xfrm>
            <a:off x="3805238" y="3967163"/>
            <a:ext cx="1587" cy="11906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13" name="Line 65"/>
          <p:cNvSpPr>
            <a:spLocks noChangeShapeType="1"/>
          </p:cNvSpPr>
          <p:nvPr/>
        </p:nvSpPr>
        <p:spPr bwMode="auto">
          <a:xfrm>
            <a:off x="3805238" y="4206875"/>
            <a:ext cx="1587" cy="11906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14" name="Line 66"/>
          <p:cNvSpPr>
            <a:spLocks noChangeShapeType="1"/>
          </p:cNvSpPr>
          <p:nvPr/>
        </p:nvSpPr>
        <p:spPr bwMode="auto">
          <a:xfrm>
            <a:off x="3805238" y="4478338"/>
            <a:ext cx="1587" cy="136525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15" name="Line 67"/>
          <p:cNvSpPr>
            <a:spLocks noChangeShapeType="1"/>
          </p:cNvSpPr>
          <p:nvPr/>
        </p:nvSpPr>
        <p:spPr bwMode="auto">
          <a:xfrm>
            <a:off x="3805238" y="4667250"/>
            <a:ext cx="1587" cy="11906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16" name="Line 68"/>
          <p:cNvSpPr>
            <a:spLocks noChangeShapeType="1"/>
          </p:cNvSpPr>
          <p:nvPr/>
        </p:nvSpPr>
        <p:spPr bwMode="auto">
          <a:xfrm>
            <a:off x="3805238" y="4906963"/>
            <a:ext cx="1587" cy="11906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17" name="Line 69"/>
          <p:cNvSpPr>
            <a:spLocks noChangeShapeType="1"/>
          </p:cNvSpPr>
          <p:nvPr/>
        </p:nvSpPr>
        <p:spPr bwMode="auto">
          <a:xfrm>
            <a:off x="3805238" y="5127625"/>
            <a:ext cx="1587" cy="13811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18" name="Line 70"/>
          <p:cNvSpPr>
            <a:spLocks noChangeShapeType="1"/>
          </p:cNvSpPr>
          <p:nvPr/>
        </p:nvSpPr>
        <p:spPr bwMode="auto">
          <a:xfrm>
            <a:off x="3805238" y="5367338"/>
            <a:ext cx="1587" cy="11906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19" name="Line 71"/>
          <p:cNvSpPr>
            <a:spLocks noChangeShapeType="1"/>
          </p:cNvSpPr>
          <p:nvPr/>
        </p:nvSpPr>
        <p:spPr bwMode="auto">
          <a:xfrm>
            <a:off x="3805238" y="5607050"/>
            <a:ext cx="1587" cy="11906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20" name="Line 72"/>
          <p:cNvSpPr>
            <a:spLocks noChangeShapeType="1"/>
          </p:cNvSpPr>
          <p:nvPr/>
        </p:nvSpPr>
        <p:spPr bwMode="auto">
          <a:xfrm>
            <a:off x="3805238" y="5829300"/>
            <a:ext cx="1587" cy="136525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21" name="Line 73"/>
          <p:cNvSpPr>
            <a:spLocks noChangeShapeType="1"/>
          </p:cNvSpPr>
          <p:nvPr/>
        </p:nvSpPr>
        <p:spPr bwMode="auto">
          <a:xfrm>
            <a:off x="3805238" y="6067425"/>
            <a:ext cx="1587" cy="6826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22" name="Line 271"/>
          <p:cNvSpPr>
            <a:spLocks noChangeShapeType="1"/>
          </p:cNvSpPr>
          <p:nvPr/>
        </p:nvSpPr>
        <p:spPr bwMode="auto">
          <a:xfrm>
            <a:off x="1490663" y="2085975"/>
            <a:ext cx="1587" cy="69850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23" name="Line 272"/>
          <p:cNvSpPr>
            <a:spLocks noChangeShapeType="1"/>
          </p:cNvSpPr>
          <p:nvPr/>
        </p:nvSpPr>
        <p:spPr bwMode="auto">
          <a:xfrm>
            <a:off x="1490663" y="2257425"/>
            <a:ext cx="1587" cy="11906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24" name="Line 273"/>
          <p:cNvSpPr>
            <a:spLocks noChangeShapeType="1"/>
          </p:cNvSpPr>
          <p:nvPr/>
        </p:nvSpPr>
        <p:spPr bwMode="auto">
          <a:xfrm>
            <a:off x="1490663" y="2497138"/>
            <a:ext cx="1587" cy="11906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25" name="Line 274"/>
          <p:cNvSpPr>
            <a:spLocks noChangeShapeType="1"/>
          </p:cNvSpPr>
          <p:nvPr/>
        </p:nvSpPr>
        <p:spPr bwMode="auto">
          <a:xfrm>
            <a:off x="1490663" y="2719388"/>
            <a:ext cx="1587" cy="136525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26" name="Line 275"/>
          <p:cNvSpPr>
            <a:spLocks noChangeShapeType="1"/>
          </p:cNvSpPr>
          <p:nvPr/>
        </p:nvSpPr>
        <p:spPr bwMode="auto">
          <a:xfrm>
            <a:off x="1490663" y="2957513"/>
            <a:ext cx="1587" cy="11906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27" name="Line 276"/>
          <p:cNvSpPr>
            <a:spLocks noChangeShapeType="1"/>
          </p:cNvSpPr>
          <p:nvPr/>
        </p:nvSpPr>
        <p:spPr bwMode="auto">
          <a:xfrm>
            <a:off x="1490663" y="3197225"/>
            <a:ext cx="1587" cy="11906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28" name="Line 277"/>
          <p:cNvSpPr>
            <a:spLocks noChangeShapeType="1"/>
          </p:cNvSpPr>
          <p:nvPr/>
        </p:nvSpPr>
        <p:spPr bwMode="auto">
          <a:xfrm>
            <a:off x="1490663" y="3435350"/>
            <a:ext cx="1587" cy="120650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29" name="Line 278"/>
          <p:cNvSpPr>
            <a:spLocks noChangeShapeType="1"/>
          </p:cNvSpPr>
          <p:nvPr/>
        </p:nvSpPr>
        <p:spPr bwMode="auto">
          <a:xfrm>
            <a:off x="1490663" y="3657600"/>
            <a:ext cx="1587" cy="136525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30" name="Line 279"/>
          <p:cNvSpPr>
            <a:spLocks noChangeShapeType="1"/>
          </p:cNvSpPr>
          <p:nvPr/>
        </p:nvSpPr>
        <p:spPr bwMode="auto">
          <a:xfrm>
            <a:off x="1490663" y="3897313"/>
            <a:ext cx="1587" cy="11906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31" name="Line 280"/>
          <p:cNvSpPr>
            <a:spLocks noChangeShapeType="1"/>
          </p:cNvSpPr>
          <p:nvPr/>
        </p:nvSpPr>
        <p:spPr bwMode="auto">
          <a:xfrm>
            <a:off x="1490663" y="4137025"/>
            <a:ext cx="1587" cy="11906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32" name="Line 281"/>
          <p:cNvSpPr>
            <a:spLocks noChangeShapeType="1"/>
          </p:cNvSpPr>
          <p:nvPr/>
        </p:nvSpPr>
        <p:spPr bwMode="auto">
          <a:xfrm>
            <a:off x="1490663" y="4408488"/>
            <a:ext cx="1587" cy="136525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33" name="Line 282"/>
          <p:cNvSpPr>
            <a:spLocks noChangeShapeType="1"/>
          </p:cNvSpPr>
          <p:nvPr/>
        </p:nvSpPr>
        <p:spPr bwMode="auto">
          <a:xfrm>
            <a:off x="1490663" y="4597400"/>
            <a:ext cx="1587" cy="11906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34" name="Line 283"/>
          <p:cNvSpPr>
            <a:spLocks noChangeShapeType="1"/>
          </p:cNvSpPr>
          <p:nvPr/>
        </p:nvSpPr>
        <p:spPr bwMode="auto">
          <a:xfrm>
            <a:off x="1490663" y="4837113"/>
            <a:ext cx="1587" cy="11906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35" name="Line 284"/>
          <p:cNvSpPr>
            <a:spLocks noChangeShapeType="1"/>
          </p:cNvSpPr>
          <p:nvPr/>
        </p:nvSpPr>
        <p:spPr bwMode="auto">
          <a:xfrm>
            <a:off x="1490663" y="5057775"/>
            <a:ext cx="1587" cy="13811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36" name="Line 285"/>
          <p:cNvSpPr>
            <a:spLocks noChangeShapeType="1"/>
          </p:cNvSpPr>
          <p:nvPr/>
        </p:nvSpPr>
        <p:spPr bwMode="auto">
          <a:xfrm>
            <a:off x="1490663" y="5297488"/>
            <a:ext cx="1587" cy="11906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37" name="Line 286"/>
          <p:cNvSpPr>
            <a:spLocks noChangeShapeType="1"/>
          </p:cNvSpPr>
          <p:nvPr/>
        </p:nvSpPr>
        <p:spPr bwMode="auto">
          <a:xfrm>
            <a:off x="1490663" y="5537200"/>
            <a:ext cx="1587" cy="11906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38" name="Line 287"/>
          <p:cNvSpPr>
            <a:spLocks noChangeShapeType="1"/>
          </p:cNvSpPr>
          <p:nvPr/>
        </p:nvSpPr>
        <p:spPr bwMode="auto">
          <a:xfrm>
            <a:off x="1490663" y="5759450"/>
            <a:ext cx="1587" cy="136525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39" name="Line 288"/>
          <p:cNvSpPr>
            <a:spLocks noChangeShapeType="1"/>
          </p:cNvSpPr>
          <p:nvPr/>
        </p:nvSpPr>
        <p:spPr bwMode="auto">
          <a:xfrm>
            <a:off x="1490663" y="5997575"/>
            <a:ext cx="1587" cy="6826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9094" name="AutoShape 6"/>
          <p:cNvSpPr>
            <a:spLocks noChangeArrowheads="1"/>
          </p:cNvSpPr>
          <p:nvPr/>
        </p:nvSpPr>
        <p:spPr bwMode="auto">
          <a:xfrm>
            <a:off x="1960563" y="1260475"/>
            <a:ext cx="1243012" cy="396875"/>
          </a:xfrm>
          <a:prstGeom prst="wedgeRoundRectCallout">
            <a:avLst>
              <a:gd name="adj1" fmla="val -6194"/>
              <a:gd name="adj2" fmla="val 24639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>
                <a:latin typeface="Helvetica" panose="020B0604020202020204" pitchFamily="34" charset="0"/>
              </a:rPr>
              <a:t>Μήνυμα</a:t>
            </a:r>
            <a:endParaRPr lang="en-US" altLang="el-GR" sz="2000">
              <a:latin typeface="Helvetica" panose="020B0604020202020204" pitchFamily="34" charset="0"/>
            </a:endParaRPr>
          </a:p>
        </p:txBody>
      </p:sp>
      <p:sp>
        <p:nvSpPr>
          <p:cNvPr id="89289" name="Line 201"/>
          <p:cNvSpPr>
            <a:spLocks noChangeShapeType="1"/>
          </p:cNvSpPr>
          <p:nvPr/>
        </p:nvSpPr>
        <p:spPr bwMode="auto">
          <a:xfrm>
            <a:off x="6219825" y="5881688"/>
            <a:ext cx="1588" cy="136525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9290" name="Line 202"/>
          <p:cNvSpPr>
            <a:spLocks noChangeShapeType="1"/>
          </p:cNvSpPr>
          <p:nvPr/>
        </p:nvSpPr>
        <p:spPr bwMode="auto">
          <a:xfrm>
            <a:off x="6219825" y="6119813"/>
            <a:ext cx="1588" cy="6826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43" name="Rectangle 82"/>
          <p:cNvSpPr>
            <a:spLocks noChangeArrowheads="1"/>
          </p:cNvSpPr>
          <p:nvPr/>
        </p:nvSpPr>
        <p:spPr bwMode="auto">
          <a:xfrm>
            <a:off x="6110288" y="2717800"/>
            <a:ext cx="188912" cy="222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 b="1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44" name="Line 20"/>
          <p:cNvSpPr>
            <a:spLocks noChangeShapeType="1"/>
          </p:cNvSpPr>
          <p:nvPr/>
        </p:nvSpPr>
        <p:spPr bwMode="auto">
          <a:xfrm>
            <a:off x="8175625" y="2033588"/>
            <a:ext cx="1588" cy="69850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45" name="Line 21"/>
          <p:cNvSpPr>
            <a:spLocks noChangeShapeType="1"/>
          </p:cNvSpPr>
          <p:nvPr/>
        </p:nvSpPr>
        <p:spPr bwMode="auto">
          <a:xfrm>
            <a:off x="8175625" y="2205038"/>
            <a:ext cx="1588" cy="11906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46" name="Line 22"/>
          <p:cNvSpPr>
            <a:spLocks noChangeShapeType="1"/>
          </p:cNvSpPr>
          <p:nvPr/>
        </p:nvSpPr>
        <p:spPr bwMode="auto">
          <a:xfrm>
            <a:off x="8175625" y="2444750"/>
            <a:ext cx="1588" cy="11906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47" name="Line 23"/>
          <p:cNvSpPr>
            <a:spLocks noChangeShapeType="1"/>
          </p:cNvSpPr>
          <p:nvPr/>
        </p:nvSpPr>
        <p:spPr bwMode="auto">
          <a:xfrm>
            <a:off x="8175625" y="2667000"/>
            <a:ext cx="1588" cy="136525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48" name="Line 24"/>
          <p:cNvSpPr>
            <a:spLocks noChangeShapeType="1"/>
          </p:cNvSpPr>
          <p:nvPr/>
        </p:nvSpPr>
        <p:spPr bwMode="auto">
          <a:xfrm>
            <a:off x="8175625" y="2905125"/>
            <a:ext cx="1588" cy="11906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49" name="Line 25"/>
          <p:cNvSpPr>
            <a:spLocks noChangeShapeType="1"/>
          </p:cNvSpPr>
          <p:nvPr/>
        </p:nvSpPr>
        <p:spPr bwMode="auto">
          <a:xfrm>
            <a:off x="8175625" y="3144838"/>
            <a:ext cx="1588" cy="11906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50" name="Line 26"/>
          <p:cNvSpPr>
            <a:spLocks noChangeShapeType="1"/>
          </p:cNvSpPr>
          <p:nvPr/>
        </p:nvSpPr>
        <p:spPr bwMode="auto">
          <a:xfrm>
            <a:off x="8175625" y="3367088"/>
            <a:ext cx="1588" cy="11906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51" name="Line 27"/>
          <p:cNvSpPr>
            <a:spLocks noChangeShapeType="1"/>
          </p:cNvSpPr>
          <p:nvPr/>
        </p:nvSpPr>
        <p:spPr bwMode="auto">
          <a:xfrm>
            <a:off x="8175625" y="3605213"/>
            <a:ext cx="1588" cy="120650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52" name="Line 28"/>
          <p:cNvSpPr>
            <a:spLocks noChangeShapeType="1"/>
          </p:cNvSpPr>
          <p:nvPr/>
        </p:nvSpPr>
        <p:spPr bwMode="auto">
          <a:xfrm>
            <a:off x="8175625" y="3827463"/>
            <a:ext cx="1588" cy="136525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53" name="Line 29"/>
          <p:cNvSpPr>
            <a:spLocks noChangeShapeType="1"/>
          </p:cNvSpPr>
          <p:nvPr/>
        </p:nvSpPr>
        <p:spPr bwMode="auto">
          <a:xfrm>
            <a:off x="8175625" y="4067175"/>
            <a:ext cx="1588" cy="11906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54" name="Line 30"/>
          <p:cNvSpPr>
            <a:spLocks noChangeShapeType="1"/>
          </p:cNvSpPr>
          <p:nvPr/>
        </p:nvSpPr>
        <p:spPr bwMode="auto">
          <a:xfrm>
            <a:off x="8175625" y="4305300"/>
            <a:ext cx="1588" cy="120650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55" name="Line 31"/>
          <p:cNvSpPr>
            <a:spLocks noChangeShapeType="1"/>
          </p:cNvSpPr>
          <p:nvPr/>
        </p:nvSpPr>
        <p:spPr bwMode="auto">
          <a:xfrm>
            <a:off x="8175625" y="4527550"/>
            <a:ext cx="1588" cy="136525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56" name="Line 32"/>
          <p:cNvSpPr>
            <a:spLocks noChangeShapeType="1"/>
          </p:cNvSpPr>
          <p:nvPr/>
        </p:nvSpPr>
        <p:spPr bwMode="auto">
          <a:xfrm>
            <a:off x="8175625" y="4767263"/>
            <a:ext cx="1588" cy="11906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57" name="Line 33"/>
          <p:cNvSpPr>
            <a:spLocks noChangeShapeType="1"/>
          </p:cNvSpPr>
          <p:nvPr/>
        </p:nvSpPr>
        <p:spPr bwMode="auto">
          <a:xfrm>
            <a:off x="8175625" y="5005388"/>
            <a:ext cx="1588" cy="120650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58" name="Line 34"/>
          <p:cNvSpPr>
            <a:spLocks noChangeShapeType="1"/>
          </p:cNvSpPr>
          <p:nvPr/>
        </p:nvSpPr>
        <p:spPr bwMode="auto">
          <a:xfrm>
            <a:off x="8175625" y="5227638"/>
            <a:ext cx="1588" cy="136525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59" name="Line 35"/>
          <p:cNvSpPr>
            <a:spLocks noChangeShapeType="1"/>
          </p:cNvSpPr>
          <p:nvPr/>
        </p:nvSpPr>
        <p:spPr bwMode="auto">
          <a:xfrm>
            <a:off x="8175625" y="5467350"/>
            <a:ext cx="1588" cy="11906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60" name="Line 36"/>
          <p:cNvSpPr>
            <a:spLocks noChangeShapeType="1"/>
          </p:cNvSpPr>
          <p:nvPr/>
        </p:nvSpPr>
        <p:spPr bwMode="auto">
          <a:xfrm>
            <a:off x="8175625" y="5707063"/>
            <a:ext cx="1588" cy="11906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61" name="Line 37"/>
          <p:cNvSpPr>
            <a:spLocks noChangeShapeType="1"/>
          </p:cNvSpPr>
          <p:nvPr/>
        </p:nvSpPr>
        <p:spPr bwMode="auto">
          <a:xfrm>
            <a:off x="8175625" y="5927725"/>
            <a:ext cx="1588" cy="6826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62" name="Rectangle 14"/>
          <p:cNvSpPr>
            <a:spLocks noChangeArrowheads="1"/>
          </p:cNvSpPr>
          <p:nvPr/>
        </p:nvSpPr>
        <p:spPr bwMode="auto">
          <a:xfrm>
            <a:off x="7664450" y="1830388"/>
            <a:ext cx="982663" cy="392112"/>
          </a:xfrm>
          <a:prstGeom prst="rect">
            <a:avLst/>
          </a:prstGeom>
          <a:solidFill>
            <a:schemeClr val="bg1"/>
          </a:solidFill>
          <a:ln w="17463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b="1" u="sng"/>
              <a:t>:Time</a:t>
            </a:r>
            <a:endParaRPr lang="el-GR" altLang="el-GR" sz="1600" b="1" u="sng"/>
          </a:p>
        </p:txBody>
      </p:sp>
      <p:sp>
        <p:nvSpPr>
          <p:cNvPr id="51263" name="Rectangle 11"/>
          <p:cNvSpPr>
            <a:spLocks noChangeArrowheads="1"/>
          </p:cNvSpPr>
          <p:nvPr/>
        </p:nvSpPr>
        <p:spPr bwMode="auto">
          <a:xfrm>
            <a:off x="3317875" y="1830388"/>
            <a:ext cx="1016000" cy="392112"/>
          </a:xfrm>
          <a:prstGeom prst="rect">
            <a:avLst/>
          </a:prstGeom>
          <a:noFill/>
          <a:ln w="17463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b="1" u="sng"/>
              <a:t>:Watch</a:t>
            </a:r>
            <a:endParaRPr lang="el-GR" altLang="el-GR" sz="1600" b="1" u="sng">
              <a:ea typeface="ＭＳ Ｐゴシック" panose="020B0600070205080204" pitchFamily="34" charset="-128"/>
            </a:endParaRPr>
          </a:p>
        </p:txBody>
      </p:sp>
      <p:sp>
        <p:nvSpPr>
          <p:cNvPr id="51264" name="Freeform 124"/>
          <p:cNvSpPr>
            <a:spLocks/>
          </p:cNvSpPr>
          <p:nvPr/>
        </p:nvSpPr>
        <p:spPr bwMode="auto">
          <a:xfrm>
            <a:off x="1285875" y="1108075"/>
            <a:ext cx="204788" cy="596900"/>
          </a:xfrm>
          <a:custGeom>
            <a:avLst/>
            <a:gdLst>
              <a:gd name="T0" fmla="*/ 325101744 w 129"/>
              <a:gd name="T1" fmla="*/ 0 h 376"/>
              <a:gd name="T2" fmla="*/ 325101744 w 129"/>
              <a:gd name="T3" fmla="*/ 597277825 h 376"/>
              <a:gd name="T4" fmla="*/ 0 w 129"/>
              <a:gd name="T5" fmla="*/ 947578750 h 376"/>
              <a:gd name="T6" fmla="*/ 0 60000 65536"/>
              <a:gd name="T7" fmla="*/ 0 60000 65536"/>
              <a:gd name="T8" fmla="*/ 0 60000 65536"/>
              <a:gd name="T9" fmla="*/ 0 w 129"/>
              <a:gd name="T10" fmla="*/ 0 h 376"/>
              <a:gd name="T11" fmla="*/ 129 w 129"/>
              <a:gd name="T12" fmla="*/ 376 h 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" h="376">
                <a:moveTo>
                  <a:pt x="129" y="0"/>
                </a:moveTo>
                <a:lnTo>
                  <a:pt x="129" y="237"/>
                </a:lnTo>
                <a:lnTo>
                  <a:pt x="0" y="376"/>
                </a:lnTo>
              </a:path>
            </a:pathLst>
          </a:cu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65" name="Line 125"/>
          <p:cNvSpPr>
            <a:spLocks noChangeShapeType="1"/>
          </p:cNvSpPr>
          <p:nvPr/>
        </p:nvSpPr>
        <p:spPr bwMode="auto">
          <a:xfrm>
            <a:off x="1490663" y="1484313"/>
            <a:ext cx="222250" cy="22066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66" name="Line 126"/>
          <p:cNvSpPr>
            <a:spLocks noChangeShapeType="1"/>
          </p:cNvSpPr>
          <p:nvPr/>
        </p:nvSpPr>
        <p:spPr bwMode="auto">
          <a:xfrm>
            <a:off x="1285875" y="1277938"/>
            <a:ext cx="427038" cy="1587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67" name="Oval 127"/>
          <p:cNvSpPr>
            <a:spLocks noChangeArrowheads="1"/>
          </p:cNvSpPr>
          <p:nvPr/>
        </p:nvSpPr>
        <p:spPr bwMode="auto">
          <a:xfrm>
            <a:off x="1387475" y="954088"/>
            <a:ext cx="222250" cy="222250"/>
          </a:xfrm>
          <a:prstGeom prst="ellipse">
            <a:avLst/>
          </a:prstGeom>
          <a:solidFill>
            <a:srgbClr val="FFFFFF"/>
          </a:solidFill>
          <a:ln w="17463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 b="1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68" name="Rectangle 128"/>
          <p:cNvSpPr>
            <a:spLocks noChangeArrowheads="1"/>
          </p:cNvSpPr>
          <p:nvPr/>
        </p:nvSpPr>
        <p:spPr bwMode="auto">
          <a:xfrm>
            <a:off x="746125" y="1808163"/>
            <a:ext cx="1343025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 u="sng">
                <a:ea typeface="ＭＳ Ｐゴシック" panose="020B0600070205080204" pitchFamily="34" charset="-128"/>
              </a:rPr>
              <a:t>:WatchUser</a:t>
            </a:r>
            <a:endParaRPr lang="en-US" altLang="el-GR" sz="1800">
              <a:ea typeface="ＭＳ Ｐゴシック" panose="020B0600070205080204" pitchFamily="34" charset="-128"/>
            </a:endParaRPr>
          </a:p>
        </p:txBody>
      </p:sp>
      <p:sp>
        <p:nvSpPr>
          <p:cNvPr id="89093" name="AutoShape 5"/>
          <p:cNvSpPr>
            <a:spLocks noChangeArrowheads="1"/>
          </p:cNvSpPr>
          <p:nvPr/>
        </p:nvSpPr>
        <p:spPr bwMode="auto">
          <a:xfrm>
            <a:off x="3311525" y="1282700"/>
            <a:ext cx="1784350" cy="374650"/>
          </a:xfrm>
          <a:prstGeom prst="wedgeRoundRectCallout">
            <a:avLst>
              <a:gd name="adj1" fmla="val -45639"/>
              <a:gd name="adj2" fmla="val 8559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>
                <a:latin typeface="Helvetica" panose="020B0604020202020204" pitchFamily="34" charset="0"/>
              </a:rPr>
              <a:t>Αντικείμενο</a:t>
            </a:r>
            <a:endParaRPr lang="en-US" altLang="el-GR" sz="2000">
              <a:latin typeface="Helvetica" panose="020B0604020202020204" pitchFamily="34" charset="0"/>
            </a:endParaRPr>
          </a:p>
        </p:txBody>
      </p:sp>
      <p:sp>
        <p:nvSpPr>
          <p:cNvPr id="89095" name="AutoShape 7"/>
          <p:cNvSpPr>
            <a:spLocks noChangeArrowheads="1"/>
          </p:cNvSpPr>
          <p:nvPr/>
        </p:nvSpPr>
        <p:spPr bwMode="auto">
          <a:xfrm>
            <a:off x="1692275" y="5092700"/>
            <a:ext cx="1889125" cy="361950"/>
          </a:xfrm>
          <a:prstGeom prst="wedgeRoundRectCallout">
            <a:avLst>
              <a:gd name="adj1" fmla="val -54204"/>
              <a:gd name="adj2" fmla="val -16008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>
                <a:latin typeface="Helvetica" panose="020B0604020202020204" pitchFamily="34" charset="0"/>
              </a:rPr>
              <a:t>Ενεργοποίηση</a:t>
            </a:r>
            <a:endParaRPr lang="en-US" altLang="el-GR" sz="2000">
              <a:latin typeface="Helvetica" panose="020B0604020202020204" pitchFamily="34" charset="0"/>
            </a:endParaRPr>
          </a:p>
        </p:txBody>
      </p:sp>
      <p:sp>
        <p:nvSpPr>
          <p:cNvPr id="51271" name="Text Box 8"/>
          <p:cNvSpPr txBox="1">
            <a:spLocks noChangeArrowheads="1"/>
          </p:cNvSpPr>
          <p:nvPr/>
        </p:nvSpPr>
        <p:spPr bwMode="auto">
          <a:xfrm>
            <a:off x="206375" y="5877675"/>
            <a:ext cx="8640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dirty="0">
                <a:latin typeface="Helvetica" panose="020B0604020202020204" pitchFamily="34" charset="0"/>
              </a:rPr>
              <a:t>Τα διαγράμματα ακολουθίας αναπαριστούν </a:t>
            </a:r>
            <a:r>
              <a:rPr lang="el-GR" altLang="el-GR" sz="2000" dirty="0" smtClean="0">
                <a:latin typeface="Helvetica" panose="020B0604020202020204" pitchFamily="34" charset="0"/>
              </a:rPr>
              <a:t>τη </a:t>
            </a:r>
            <a:r>
              <a:rPr lang="el-GR" altLang="el-GR" sz="2000" dirty="0">
                <a:latin typeface="Helvetica" panose="020B0604020202020204" pitchFamily="34" charset="0"/>
              </a:rPr>
              <a:t>συμπεριφορά του συστήματος με μορφή μηνυμάτων (αλληλεπιδράσεων) μεταξύ αντικειμένων</a:t>
            </a:r>
            <a:endParaRPr lang="en-US" altLang="el-GR" sz="2000" dirty="0">
              <a:latin typeface="Helvetica" panose="020B0604020202020204" pitchFamily="34" charset="0"/>
            </a:endParaRPr>
          </a:p>
        </p:txBody>
      </p:sp>
      <p:sp>
        <p:nvSpPr>
          <p:cNvPr id="89221" name="AutoShape 133"/>
          <p:cNvSpPr>
            <a:spLocks noChangeArrowheads="1"/>
          </p:cNvSpPr>
          <p:nvPr/>
        </p:nvSpPr>
        <p:spPr bwMode="auto">
          <a:xfrm>
            <a:off x="296863" y="863600"/>
            <a:ext cx="828675" cy="396875"/>
          </a:xfrm>
          <a:prstGeom prst="wedgeRoundRectCallout">
            <a:avLst>
              <a:gd name="adj1" fmla="val 46361"/>
              <a:gd name="adj2" fmla="val 1240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Helvetica" panose="020B0604020202020204" pitchFamily="34" charset="0"/>
                <a:ea typeface="ＭＳ Ｐゴシック" panose="020B0600070205080204" pitchFamily="34" charset="-128"/>
              </a:rPr>
              <a:t>Actor</a:t>
            </a:r>
          </a:p>
        </p:txBody>
      </p:sp>
      <p:sp>
        <p:nvSpPr>
          <p:cNvPr id="51273" name="Line 77"/>
          <p:cNvSpPr>
            <a:spLocks noChangeShapeType="1"/>
          </p:cNvSpPr>
          <p:nvPr/>
        </p:nvSpPr>
        <p:spPr bwMode="auto">
          <a:xfrm flipV="1">
            <a:off x="1566863" y="2635250"/>
            <a:ext cx="2146300" cy="9525"/>
          </a:xfrm>
          <a:prstGeom prst="line">
            <a:avLst/>
          </a:prstGeom>
          <a:noFill/>
          <a:ln w="17526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74" name="Rectangle 78"/>
          <p:cNvSpPr>
            <a:spLocks noChangeArrowheads="1"/>
          </p:cNvSpPr>
          <p:nvPr/>
        </p:nvSpPr>
        <p:spPr bwMode="auto">
          <a:xfrm>
            <a:off x="1733550" y="2343150"/>
            <a:ext cx="1911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Courier" charset="0"/>
                <a:ea typeface="ＭＳ Ｐゴシック" panose="020B0600070205080204" pitchFamily="34" charset="-128"/>
              </a:rPr>
              <a:t>pressButton1()</a:t>
            </a:r>
            <a:endParaRPr lang="en-US" altLang="el-GR" sz="180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9249" name="AutoShape 161"/>
          <p:cNvSpPr>
            <a:spLocks noChangeArrowheads="1"/>
          </p:cNvSpPr>
          <p:nvPr/>
        </p:nvSpPr>
        <p:spPr bwMode="auto">
          <a:xfrm>
            <a:off x="5181600" y="1277938"/>
            <a:ext cx="2630488" cy="352425"/>
          </a:xfrm>
          <a:prstGeom prst="wedgeRoundRectCallout">
            <a:avLst>
              <a:gd name="adj1" fmla="val -101657"/>
              <a:gd name="adj2" fmla="val 28963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>
                <a:latin typeface="Helvetica" panose="020B0604020202020204" pitchFamily="34" charset="0"/>
              </a:rPr>
              <a:t>Γραμμή ζωής</a:t>
            </a:r>
            <a:endParaRPr lang="en-US" altLang="el-GR" sz="2000">
              <a:latin typeface="Helvetica" panose="020B0604020202020204" pitchFamily="34" charset="0"/>
            </a:endParaRPr>
          </a:p>
        </p:txBody>
      </p:sp>
      <p:sp>
        <p:nvSpPr>
          <p:cNvPr id="51276" name="Rectangle 81"/>
          <p:cNvSpPr>
            <a:spLocks noChangeArrowheads="1"/>
          </p:cNvSpPr>
          <p:nvPr/>
        </p:nvSpPr>
        <p:spPr bwMode="auto">
          <a:xfrm>
            <a:off x="4078288" y="2433638"/>
            <a:ext cx="1638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Courier" charset="0"/>
                <a:ea typeface="ＭＳ Ｐゴシック" panose="020B0600070205080204" pitchFamily="34" charset="-128"/>
              </a:rPr>
              <a:t>blinkHours()</a:t>
            </a:r>
            <a:endParaRPr lang="en-US" altLang="el-GR" sz="180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77" name="Line 164"/>
          <p:cNvSpPr>
            <a:spLocks noChangeShapeType="1"/>
          </p:cNvSpPr>
          <p:nvPr/>
        </p:nvSpPr>
        <p:spPr bwMode="auto">
          <a:xfrm>
            <a:off x="3902075" y="2697163"/>
            <a:ext cx="2192338" cy="1587"/>
          </a:xfrm>
          <a:prstGeom prst="line">
            <a:avLst/>
          </a:prstGeom>
          <a:noFill/>
          <a:ln w="17526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9163" name="Rectangle 75"/>
          <p:cNvSpPr>
            <a:spLocks noChangeArrowheads="1"/>
          </p:cNvSpPr>
          <p:nvPr/>
        </p:nvSpPr>
        <p:spPr bwMode="auto">
          <a:xfrm>
            <a:off x="3713163" y="2600325"/>
            <a:ext cx="204787" cy="239713"/>
          </a:xfrm>
          <a:prstGeom prst="rect">
            <a:avLst/>
          </a:prstGeom>
          <a:solidFill>
            <a:schemeClr val="bg1"/>
          </a:solidFill>
          <a:ln w="17463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 b="1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79" name="Line 191"/>
          <p:cNvSpPr>
            <a:spLocks noChangeShapeType="1"/>
          </p:cNvSpPr>
          <p:nvPr/>
        </p:nvSpPr>
        <p:spPr bwMode="auto">
          <a:xfrm>
            <a:off x="6219825" y="3557588"/>
            <a:ext cx="1588" cy="120650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80" name="Rectangle 92"/>
          <p:cNvSpPr>
            <a:spLocks noChangeArrowheads="1"/>
          </p:cNvSpPr>
          <p:nvPr/>
        </p:nvSpPr>
        <p:spPr bwMode="auto">
          <a:xfrm>
            <a:off x="3702050" y="3594100"/>
            <a:ext cx="204788" cy="239713"/>
          </a:xfrm>
          <a:prstGeom prst="rect">
            <a:avLst/>
          </a:prstGeom>
          <a:solidFill>
            <a:schemeClr val="bg1"/>
          </a:solidFill>
          <a:ln w="17463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 b="1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81" name="Rectangle 102"/>
          <p:cNvSpPr>
            <a:spLocks noChangeArrowheads="1"/>
          </p:cNvSpPr>
          <p:nvPr/>
        </p:nvSpPr>
        <p:spPr bwMode="auto">
          <a:xfrm>
            <a:off x="8058150" y="3800475"/>
            <a:ext cx="204788" cy="649288"/>
          </a:xfrm>
          <a:prstGeom prst="rect">
            <a:avLst/>
          </a:prstGeom>
          <a:solidFill>
            <a:schemeClr val="bg1"/>
          </a:solidFill>
          <a:ln w="17463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 b="1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82" name="Rectangle 167"/>
          <p:cNvSpPr>
            <a:spLocks noChangeArrowheads="1"/>
          </p:cNvSpPr>
          <p:nvPr/>
        </p:nvSpPr>
        <p:spPr bwMode="auto">
          <a:xfrm>
            <a:off x="1666875" y="3359150"/>
            <a:ext cx="1911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Courier" charset="0"/>
                <a:ea typeface="ＭＳ Ｐゴシック" panose="020B0600070205080204" pitchFamily="34" charset="-128"/>
              </a:rPr>
              <a:t>pressButton2()</a:t>
            </a:r>
            <a:endParaRPr lang="en-US" altLang="el-GR" sz="180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83" name="Line 168"/>
          <p:cNvSpPr>
            <a:spLocks noChangeShapeType="1"/>
          </p:cNvSpPr>
          <p:nvPr/>
        </p:nvSpPr>
        <p:spPr bwMode="auto">
          <a:xfrm>
            <a:off x="1411288" y="3638550"/>
            <a:ext cx="2281237" cy="23813"/>
          </a:xfrm>
          <a:prstGeom prst="line">
            <a:avLst/>
          </a:prstGeom>
          <a:noFill/>
          <a:ln w="17526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84" name="Line 179"/>
          <p:cNvSpPr>
            <a:spLocks noChangeShapeType="1"/>
          </p:cNvSpPr>
          <p:nvPr/>
        </p:nvSpPr>
        <p:spPr bwMode="auto">
          <a:xfrm>
            <a:off x="3925888" y="3802063"/>
            <a:ext cx="4119562" cy="34925"/>
          </a:xfrm>
          <a:prstGeom prst="line">
            <a:avLst/>
          </a:prstGeom>
          <a:noFill/>
          <a:ln w="17526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85" name="Rectangle 98"/>
          <p:cNvSpPr>
            <a:spLocks noChangeArrowheads="1"/>
          </p:cNvSpPr>
          <p:nvPr/>
        </p:nvSpPr>
        <p:spPr bwMode="auto">
          <a:xfrm>
            <a:off x="3962400" y="3514725"/>
            <a:ext cx="2457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Courier" charset="0"/>
                <a:ea typeface="ＭＳ Ｐゴシック" panose="020B0600070205080204" pitchFamily="34" charset="-128"/>
              </a:rPr>
              <a:t>incrementMinutes()</a:t>
            </a:r>
            <a:endParaRPr lang="en-US" altLang="el-GR" sz="180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86" name="Line 204"/>
          <p:cNvSpPr>
            <a:spLocks noChangeShapeType="1"/>
          </p:cNvSpPr>
          <p:nvPr/>
        </p:nvSpPr>
        <p:spPr bwMode="auto">
          <a:xfrm>
            <a:off x="1482725" y="2151063"/>
            <a:ext cx="1588" cy="69850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87" name="Line 205"/>
          <p:cNvSpPr>
            <a:spLocks noChangeShapeType="1"/>
          </p:cNvSpPr>
          <p:nvPr/>
        </p:nvSpPr>
        <p:spPr bwMode="auto">
          <a:xfrm>
            <a:off x="1482725" y="2322513"/>
            <a:ext cx="1588" cy="11906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88" name="Line 206"/>
          <p:cNvSpPr>
            <a:spLocks noChangeShapeType="1"/>
          </p:cNvSpPr>
          <p:nvPr/>
        </p:nvSpPr>
        <p:spPr bwMode="auto">
          <a:xfrm>
            <a:off x="1482725" y="2562225"/>
            <a:ext cx="1588" cy="11906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89" name="Line 207"/>
          <p:cNvSpPr>
            <a:spLocks noChangeShapeType="1"/>
          </p:cNvSpPr>
          <p:nvPr/>
        </p:nvSpPr>
        <p:spPr bwMode="auto">
          <a:xfrm>
            <a:off x="1482725" y="2784475"/>
            <a:ext cx="1588" cy="136525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90" name="Line 208"/>
          <p:cNvSpPr>
            <a:spLocks noChangeShapeType="1"/>
          </p:cNvSpPr>
          <p:nvPr/>
        </p:nvSpPr>
        <p:spPr bwMode="auto">
          <a:xfrm>
            <a:off x="1482725" y="3022600"/>
            <a:ext cx="1588" cy="11906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91" name="Line 209"/>
          <p:cNvSpPr>
            <a:spLocks noChangeShapeType="1"/>
          </p:cNvSpPr>
          <p:nvPr/>
        </p:nvSpPr>
        <p:spPr bwMode="auto">
          <a:xfrm>
            <a:off x="1482725" y="3262313"/>
            <a:ext cx="1588" cy="11906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92" name="Line 210"/>
          <p:cNvSpPr>
            <a:spLocks noChangeShapeType="1"/>
          </p:cNvSpPr>
          <p:nvPr/>
        </p:nvSpPr>
        <p:spPr bwMode="auto">
          <a:xfrm>
            <a:off x="1482725" y="3500438"/>
            <a:ext cx="1588" cy="120650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93" name="Line 211"/>
          <p:cNvSpPr>
            <a:spLocks noChangeShapeType="1"/>
          </p:cNvSpPr>
          <p:nvPr/>
        </p:nvSpPr>
        <p:spPr bwMode="auto">
          <a:xfrm>
            <a:off x="1482725" y="3722688"/>
            <a:ext cx="1588" cy="136525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94" name="Line 212"/>
          <p:cNvSpPr>
            <a:spLocks noChangeShapeType="1"/>
          </p:cNvSpPr>
          <p:nvPr/>
        </p:nvSpPr>
        <p:spPr bwMode="auto">
          <a:xfrm>
            <a:off x="1482725" y="3962400"/>
            <a:ext cx="1588" cy="11906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95" name="Line 213"/>
          <p:cNvSpPr>
            <a:spLocks noChangeShapeType="1"/>
          </p:cNvSpPr>
          <p:nvPr/>
        </p:nvSpPr>
        <p:spPr bwMode="auto">
          <a:xfrm>
            <a:off x="1482725" y="4202113"/>
            <a:ext cx="1588" cy="11906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96" name="Line 214"/>
          <p:cNvSpPr>
            <a:spLocks noChangeShapeType="1"/>
          </p:cNvSpPr>
          <p:nvPr/>
        </p:nvSpPr>
        <p:spPr bwMode="auto">
          <a:xfrm>
            <a:off x="1482725" y="4473575"/>
            <a:ext cx="1588" cy="136525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97" name="Line 215"/>
          <p:cNvSpPr>
            <a:spLocks noChangeShapeType="1"/>
          </p:cNvSpPr>
          <p:nvPr/>
        </p:nvSpPr>
        <p:spPr bwMode="auto">
          <a:xfrm>
            <a:off x="1482725" y="4662488"/>
            <a:ext cx="1588" cy="11906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98" name="Line 216"/>
          <p:cNvSpPr>
            <a:spLocks noChangeShapeType="1"/>
          </p:cNvSpPr>
          <p:nvPr/>
        </p:nvSpPr>
        <p:spPr bwMode="auto">
          <a:xfrm>
            <a:off x="1482725" y="4902200"/>
            <a:ext cx="1588" cy="11906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99" name="Line 217"/>
          <p:cNvSpPr>
            <a:spLocks noChangeShapeType="1"/>
          </p:cNvSpPr>
          <p:nvPr/>
        </p:nvSpPr>
        <p:spPr bwMode="auto">
          <a:xfrm>
            <a:off x="1482725" y="5122863"/>
            <a:ext cx="1588" cy="13811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300" name="Line 218"/>
          <p:cNvSpPr>
            <a:spLocks noChangeShapeType="1"/>
          </p:cNvSpPr>
          <p:nvPr/>
        </p:nvSpPr>
        <p:spPr bwMode="auto">
          <a:xfrm>
            <a:off x="1482725" y="5362575"/>
            <a:ext cx="1588" cy="11906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301" name="Line 219"/>
          <p:cNvSpPr>
            <a:spLocks noChangeShapeType="1"/>
          </p:cNvSpPr>
          <p:nvPr/>
        </p:nvSpPr>
        <p:spPr bwMode="auto">
          <a:xfrm>
            <a:off x="1482725" y="5602288"/>
            <a:ext cx="1588" cy="11906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302" name="Line 220"/>
          <p:cNvSpPr>
            <a:spLocks noChangeShapeType="1"/>
          </p:cNvSpPr>
          <p:nvPr/>
        </p:nvSpPr>
        <p:spPr bwMode="auto">
          <a:xfrm>
            <a:off x="1482725" y="5824538"/>
            <a:ext cx="1588" cy="136525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303" name="Line 221"/>
          <p:cNvSpPr>
            <a:spLocks noChangeShapeType="1"/>
          </p:cNvSpPr>
          <p:nvPr/>
        </p:nvSpPr>
        <p:spPr bwMode="auto">
          <a:xfrm>
            <a:off x="1482725" y="6062663"/>
            <a:ext cx="1588" cy="6826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304" name="Rectangle 17"/>
          <p:cNvSpPr>
            <a:spLocks noChangeArrowheads="1"/>
          </p:cNvSpPr>
          <p:nvPr/>
        </p:nvSpPr>
        <p:spPr bwMode="auto">
          <a:xfrm>
            <a:off x="5308600" y="1830388"/>
            <a:ext cx="1671638" cy="392112"/>
          </a:xfrm>
          <a:prstGeom prst="rect">
            <a:avLst/>
          </a:prstGeom>
          <a:noFill/>
          <a:ln w="17463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b="1" u="sng"/>
              <a:t>:LCDDisplay</a:t>
            </a:r>
            <a:endParaRPr lang="el-GR" altLang="el-GR" sz="1600" b="1" u="sng"/>
          </a:p>
        </p:txBody>
      </p:sp>
      <p:sp>
        <p:nvSpPr>
          <p:cNvPr id="51305" name="Line 223"/>
          <p:cNvSpPr>
            <a:spLocks noChangeShapeType="1"/>
          </p:cNvSpPr>
          <p:nvPr/>
        </p:nvSpPr>
        <p:spPr bwMode="auto">
          <a:xfrm>
            <a:off x="6230938" y="2230438"/>
            <a:ext cx="1587" cy="69850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306" name="Line 224"/>
          <p:cNvSpPr>
            <a:spLocks noChangeShapeType="1"/>
          </p:cNvSpPr>
          <p:nvPr/>
        </p:nvSpPr>
        <p:spPr bwMode="auto">
          <a:xfrm>
            <a:off x="6230938" y="2401888"/>
            <a:ext cx="1587" cy="11906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307" name="Line 225"/>
          <p:cNvSpPr>
            <a:spLocks noChangeShapeType="1"/>
          </p:cNvSpPr>
          <p:nvPr/>
        </p:nvSpPr>
        <p:spPr bwMode="auto">
          <a:xfrm>
            <a:off x="6230938" y="2641600"/>
            <a:ext cx="1587" cy="11906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308" name="Line 226"/>
          <p:cNvSpPr>
            <a:spLocks noChangeShapeType="1"/>
          </p:cNvSpPr>
          <p:nvPr/>
        </p:nvSpPr>
        <p:spPr bwMode="auto">
          <a:xfrm>
            <a:off x="6230938" y="2863850"/>
            <a:ext cx="1587" cy="136525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309" name="Line 227"/>
          <p:cNvSpPr>
            <a:spLocks noChangeShapeType="1"/>
          </p:cNvSpPr>
          <p:nvPr/>
        </p:nvSpPr>
        <p:spPr bwMode="auto">
          <a:xfrm>
            <a:off x="6230938" y="3101975"/>
            <a:ext cx="1587" cy="11906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310" name="Line 228"/>
          <p:cNvSpPr>
            <a:spLocks noChangeShapeType="1"/>
          </p:cNvSpPr>
          <p:nvPr/>
        </p:nvSpPr>
        <p:spPr bwMode="auto">
          <a:xfrm>
            <a:off x="6230938" y="3341688"/>
            <a:ext cx="1587" cy="11906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311" name="Line 229"/>
          <p:cNvSpPr>
            <a:spLocks noChangeShapeType="1"/>
          </p:cNvSpPr>
          <p:nvPr/>
        </p:nvSpPr>
        <p:spPr bwMode="auto">
          <a:xfrm>
            <a:off x="6230938" y="3579813"/>
            <a:ext cx="1587" cy="120650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312" name="Line 230"/>
          <p:cNvSpPr>
            <a:spLocks noChangeShapeType="1"/>
          </p:cNvSpPr>
          <p:nvPr/>
        </p:nvSpPr>
        <p:spPr bwMode="auto">
          <a:xfrm>
            <a:off x="6230938" y="3802063"/>
            <a:ext cx="1587" cy="136525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313" name="Line 231"/>
          <p:cNvSpPr>
            <a:spLocks noChangeShapeType="1"/>
          </p:cNvSpPr>
          <p:nvPr/>
        </p:nvSpPr>
        <p:spPr bwMode="auto">
          <a:xfrm>
            <a:off x="6230938" y="4041775"/>
            <a:ext cx="1587" cy="11906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314" name="Line 232"/>
          <p:cNvSpPr>
            <a:spLocks noChangeShapeType="1"/>
          </p:cNvSpPr>
          <p:nvPr/>
        </p:nvSpPr>
        <p:spPr bwMode="auto">
          <a:xfrm>
            <a:off x="6230938" y="4281488"/>
            <a:ext cx="1587" cy="11906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315" name="Line 233"/>
          <p:cNvSpPr>
            <a:spLocks noChangeShapeType="1"/>
          </p:cNvSpPr>
          <p:nvPr/>
        </p:nvSpPr>
        <p:spPr bwMode="auto">
          <a:xfrm>
            <a:off x="6230938" y="4552950"/>
            <a:ext cx="1587" cy="136525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316" name="Line 234"/>
          <p:cNvSpPr>
            <a:spLocks noChangeShapeType="1"/>
          </p:cNvSpPr>
          <p:nvPr/>
        </p:nvSpPr>
        <p:spPr bwMode="auto">
          <a:xfrm>
            <a:off x="6230938" y="4741863"/>
            <a:ext cx="1587" cy="11906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317" name="Line 235"/>
          <p:cNvSpPr>
            <a:spLocks noChangeShapeType="1"/>
          </p:cNvSpPr>
          <p:nvPr/>
        </p:nvSpPr>
        <p:spPr bwMode="auto">
          <a:xfrm>
            <a:off x="6230938" y="4981575"/>
            <a:ext cx="1587" cy="11906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318" name="Line 236"/>
          <p:cNvSpPr>
            <a:spLocks noChangeShapeType="1"/>
          </p:cNvSpPr>
          <p:nvPr/>
        </p:nvSpPr>
        <p:spPr bwMode="auto">
          <a:xfrm>
            <a:off x="6230938" y="5202238"/>
            <a:ext cx="1587" cy="13811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319" name="Line 237"/>
          <p:cNvSpPr>
            <a:spLocks noChangeShapeType="1"/>
          </p:cNvSpPr>
          <p:nvPr/>
        </p:nvSpPr>
        <p:spPr bwMode="auto">
          <a:xfrm>
            <a:off x="6230938" y="5441950"/>
            <a:ext cx="1587" cy="11906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320" name="Line 238"/>
          <p:cNvSpPr>
            <a:spLocks noChangeShapeType="1"/>
          </p:cNvSpPr>
          <p:nvPr/>
        </p:nvSpPr>
        <p:spPr bwMode="auto">
          <a:xfrm>
            <a:off x="6230938" y="5681663"/>
            <a:ext cx="1587" cy="11906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321" name="Line 239"/>
          <p:cNvSpPr>
            <a:spLocks noChangeShapeType="1"/>
          </p:cNvSpPr>
          <p:nvPr/>
        </p:nvSpPr>
        <p:spPr bwMode="auto">
          <a:xfrm>
            <a:off x="6230938" y="5903913"/>
            <a:ext cx="1587" cy="136525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322" name="Line 240"/>
          <p:cNvSpPr>
            <a:spLocks noChangeShapeType="1"/>
          </p:cNvSpPr>
          <p:nvPr/>
        </p:nvSpPr>
        <p:spPr bwMode="auto">
          <a:xfrm>
            <a:off x="6230938" y="6142038"/>
            <a:ext cx="1587" cy="6826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323" name="Rectangle 117"/>
          <p:cNvSpPr>
            <a:spLocks noChangeArrowheads="1"/>
          </p:cNvSpPr>
          <p:nvPr/>
        </p:nvSpPr>
        <p:spPr bwMode="auto">
          <a:xfrm>
            <a:off x="8069263" y="4773613"/>
            <a:ext cx="204787" cy="239712"/>
          </a:xfrm>
          <a:prstGeom prst="rect">
            <a:avLst/>
          </a:prstGeom>
          <a:solidFill>
            <a:schemeClr val="bg1"/>
          </a:solidFill>
          <a:ln w="17463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 b="1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324" name="Rectangle 171"/>
          <p:cNvSpPr>
            <a:spLocks noChangeArrowheads="1"/>
          </p:cNvSpPr>
          <p:nvPr/>
        </p:nvSpPr>
        <p:spPr bwMode="auto">
          <a:xfrm>
            <a:off x="1655763" y="4200525"/>
            <a:ext cx="2457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Courier" charset="0"/>
                <a:ea typeface="ＭＳ Ｐゴシック" panose="020B0600070205080204" pitchFamily="34" charset="-128"/>
              </a:rPr>
              <a:t>pressButton1and2()</a:t>
            </a:r>
            <a:endParaRPr lang="en-US" altLang="el-GR" sz="180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325" name="Line 172"/>
          <p:cNvSpPr>
            <a:spLocks noChangeShapeType="1"/>
          </p:cNvSpPr>
          <p:nvPr/>
        </p:nvSpPr>
        <p:spPr bwMode="auto">
          <a:xfrm>
            <a:off x="1333500" y="4502150"/>
            <a:ext cx="2370138" cy="1588"/>
          </a:xfrm>
          <a:prstGeom prst="line">
            <a:avLst/>
          </a:prstGeom>
          <a:noFill/>
          <a:ln w="17526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326" name="Line 180"/>
          <p:cNvSpPr>
            <a:spLocks noChangeShapeType="1"/>
          </p:cNvSpPr>
          <p:nvPr/>
        </p:nvSpPr>
        <p:spPr bwMode="auto">
          <a:xfrm>
            <a:off x="3978275" y="4787900"/>
            <a:ext cx="4086225" cy="34925"/>
          </a:xfrm>
          <a:prstGeom prst="line">
            <a:avLst/>
          </a:prstGeom>
          <a:noFill/>
          <a:ln w="17526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327" name="Rectangle 181"/>
          <p:cNvSpPr>
            <a:spLocks noChangeArrowheads="1"/>
          </p:cNvSpPr>
          <p:nvPr/>
        </p:nvSpPr>
        <p:spPr bwMode="auto">
          <a:xfrm>
            <a:off x="4025900" y="4489450"/>
            <a:ext cx="20478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Courier" charset="0"/>
                <a:ea typeface="ＭＳ Ｐゴシック" panose="020B0600070205080204" pitchFamily="34" charset="-128"/>
              </a:rPr>
              <a:t>commitNewTime()</a:t>
            </a:r>
            <a:endParaRPr lang="en-US" altLang="el-GR" sz="180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328" name="Rectangle 107"/>
          <p:cNvSpPr>
            <a:spLocks noChangeArrowheads="1"/>
          </p:cNvSpPr>
          <p:nvPr/>
        </p:nvSpPr>
        <p:spPr bwMode="auto">
          <a:xfrm>
            <a:off x="3702050" y="4489450"/>
            <a:ext cx="215900" cy="1122363"/>
          </a:xfrm>
          <a:prstGeom prst="rect">
            <a:avLst/>
          </a:prstGeom>
          <a:solidFill>
            <a:schemeClr val="bg1"/>
          </a:solidFill>
          <a:ln w="17463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 b="1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329" name="Line 197"/>
          <p:cNvSpPr>
            <a:spLocks noChangeShapeType="1"/>
          </p:cNvSpPr>
          <p:nvPr/>
        </p:nvSpPr>
        <p:spPr bwMode="auto">
          <a:xfrm>
            <a:off x="6219825" y="5214938"/>
            <a:ext cx="1588" cy="11906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330" name="Rectangle 120"/>
          <p:cNvSpPr>
            <a:spLocks noChangeArrowheads="1"/>
          </p:cNvSpPr>
          <p:nvPr/>
        </p:nvSpPr>
        <p:spPr bwMode="auto">
          <a:xfrm>
            <a:off x="3981450" y="4945063"/>
            <a:ext cx="1911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Courier" charset="0"/>
                <a:ea typeface="ＭＳ Ｐゴシック" panose="020B0600070205080204" pitchFamily="34" charset="-128"/>
              </a:rPr>
              <a:t>stopBlinking()</a:t>
            </a:r>
            <a:endParaRPr lang="en-US" altLang="el-GR" sz="180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331" name="Line 177"/>
          <p:cNvSpPr>
            <a:spLocks noChangeShapeType="1"/>
          </p:cNvSpPr>
          <p:nvPr/>
        </p:nvSpPr>
        <p:spPr bwMode="auto">
          <a:xfrm>
            <a:off x="3925888" y="5254625"/>
            <a:ext cx="2170112" cy="1588"/>
          </a:xfrm>
          <a:prstGeom prst="line">
            <a:avLst/>
          </a:prstGeom>
          <a:noFill/>
          <a:ln w="17526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332" name="Rectangle 115"/>
          <p:cNvSpPr>
            <a:spLocks noChangeArrowheads="1"/>
          </p:cNvSpPr>
          <p:nvPr/>
        </p:nvSpPr>
        <p:spPr bwMode="auto">
          <a:xfrm>
            <a:off x="6121400" y="5218113"/>
            <a:ext cx="204788" cy="239712"/>
          </a:xfrm>
          <a:prstGeom prst="rect">
            <a:avLst/>
          </a:prstGeom>
          <a:solidFill>
            <a:schemeClr val="bg1"/>
          </a:solidFill>
          <a:ln w="17463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 b="1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333" name="Line 194"/>
          <p:cNvSpPr>
            <a:spLocks noChangeShapeType="1"/>
          </p:cNvSpPr>
          <p:nvPr/>
        </p:nvSpPr>
        <p:spPr bwMode="auto">
          <a:xfrm>
            <a:off x="6219825" y="4259263"/>
            <a:ext cx="1588" cy="11906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334" name="Rectangle 100"/>
          <p:cNvSpPr>
            <a:spLocks noChangeArrowheads="1"/>
          </p:cNvSpPr>
          <p:nvPr/>
        </p:nvSpPr>
        <p:spPr bwMode="auto">
          <a:xfrm>
            <a:off x="6110288" y="4146550"/>
            <a:ext cx="204787" cy="238125"/>
          </a:xfrm>
          <a:prstGeom prst="rect">
            <a:avLst/>
          </a:prstGeom>
          <a:solidFill>
            <a:schemeClr val="bg1"/>
          </a:solidFill>
          <a:ln w="17463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 b="1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335" name="Rectangle 105"/>
          <p:cNvSpPr>
            <a:spLocks noChangeArrowheads="1"/>
          </p:cNvSpPr>
          <p:nvPr/>
        </p:nvSpPr>
        <p:spPr bwMode="auto">
          <a:xfrm>
            <a:off x="6713538" y="3871913"/>
            <a:ext cx="1228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Courier" charset="0"/>
                <a:ea typeface="ＭＳ Ｐゴシック" panose="020B0600070205080204" pitchFamily="34" charset="-128"/>
              </a:rPr>
              <a:t>refresh()</a:t>
            </a:r>
            <a:endParaRPr lang="en-US" altLang="el-GR" sz="180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336" name="Line 183"/>
          <p:cNvSpPr>
            <a:spLocks noChangeShapeType="1"/>
          </p:cNvSpPr>
          <p:nvPr/>
        </p:nvSpPr>
        <p:spPr bwMode="auto">
          <a:xfrm flipH="1">
            <a:off x="6324600" y="4181475"/>
            <a:ext cx="1725613" cy="1588"/>
          </a:xfrm>
          <a:prstGeom prst="line">
            <a:avLst/>
          </a:prstGeom>
          <a:noFill/>
          <a:ln w="17526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337" name="Line 190"/>
          <p:cNvSpPr>
            <a:spLocks noChangeShapeType="1"/>
          </p:cNvSpPr>
          <p:nvPr/>
        </p:nvSpPr>
        <p:spPr bwMode="auto">
          <a:xfrm>
            <a:off x="6242050" y="3319463"/>
            <a:ext cx="1588" cy="119062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338" name="Rectangle 89"/>
          <p:cNvSpPr>
            <a:spLocks noChangeArrowheads="1"/>
          </p:cNvSpPr>
          <p:nvPr/>
        </p:nvSpPr>
        <p:spPr bwMode="auto">
          <a:xfrm>
            <a:off x="6132513" y="3227388"/>
            <a:ext cx="188912" cy="222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 b="1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339" name="Rectangle 90"/>
          <p:cNvSpPr>
            <a:spLocks noChangeArrowheads="1"/>
          </p:cNvSpPr>
          <p:nvPr/>
        </p:nvSpPr>
        <p:spPr bwMode="auto">
          <a:xfrm>
            <a:off x="6132513" y="3227388"/>
            <a:ext cx="204787" cy="239712"/>
          </a:xfrm>
          <a:prstGeom prst="rect">
            <a:avLst/>
          </a:prstGeom>
          <a:solidFill>
            <a:schemeClr val="bg1"/>
          </a:solidFill>
          <a:ln w="17463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 b="1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340" name="Rectangle 85"/>
          <p:cNvSpPr>
            <a:spLocks noChangeArrowheads="1"/>
          </p:cNvSpPr>
          <p:nvPr/>
        </p:nvSpPr>
        <p:spPr bwMode="auto">
          <a:xfrm>
            <a:off x="3713163" y="3087688"/>
            <a:ext cx="204787" cy="239712"/>
          </a:xfrm>
          <a:prstGeom prst="rect">
            <a:avLst/>
          </a:prstGeom>
          <a:solidFill>
            <a:schemeClr val="bg1"/>
          </a:solidFill>
          <a:ln w="17463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 b="1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341" name="Line 165"/>
          <p:cNvSpPr>
            <a:spLocks noChangeShapeType="1"/>
          </p:cNvSpPr>
          <p:nvPr/>
        </p:nvSpPr>
        <p:spPr bwMode="auto">
          <a:xfrm>
            <a:off x="1543050" y="3119438"/>
            <a:ext cx="2149475" cy="12700"/>
          </a:xfrm>
          <a:prstGeom prst="line">
            <a:avLst/>
          </a:prstGeom>
          <a:noFill/>
          <a:ln w="17526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342" name="Rectangle 166"/>
          <p:cNvSpPr>
            <a:spLocks noChangeArrowheads="1"/>
          </p:cNvSpPr>
          <p:nvPr/>
        </p:nvSpPr>
        <p:spPr bwMode="auto">
          <a:xfrm>
            <a:off x="1722438" y="2806700"/>
            <a:ext cx="1911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Courier" charset="0"/>
                <a:ea typeface="ＭＳ Ｐゴシック" panose="020B0600070205080204" pitchFamily="34" charset="-128"/>
              </a:rPr>
              <a:t>pressButton1()</a:t>
            </a:r>
            <a:endParaRPr lang="en-US" altLang="el-GR" sz="180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343" name="Line 175"/>
          <p:cNvSpPr>
            <a:spLocks noChangeShapeType="1"/>
          </p:cNvSpPr>
          <p:nvPr/>
        </p:nvSpPr>
        <p:spPr bwMode="auto">
          <a:xfrm flipV="1">
            <a:off x="3932238" y="3147175"/>
            <a:ext cx="2193925" cy="9525"/>
          </a:xfrm>
          <a:prstGeom prst="line">
            <a:avLst/>
          </a:prstGeom>
          <a:noFill/>
          <a:ln w="17526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344" name="Rectangle 174"/>
          <p:cNvSpPr>
            <a:spLocks noChangeArrowheads="1"/>
          </p:cNvSpPr>
          <p:nvPr/>
        </p:nvSpPr>
        <p:spPr bwMode="auto">
          <a:xfrm>
            <a:off x="4052888" y="2952750"/>
            <a:ext cx="1911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Courier" charset="0"/>
                <a:ea typeface="ＭＳ Ｐゴシック" panose="020B0600070205080204" pitchFamily="34" charset="-128"/>
              </a:rPr>
              <a:t>blinkMinutes()</a:t>
            </a:r>
            <a:endParaRPr lang="en-US" altLang="el-GR" sz="180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9171" name="Rectangle 83"/>
          <p:cNvSpPr>
            <a:spLocks noChangeArrowheads="1"/>
          </p:cNvSpPr>
          <p:nvPr/>
        </p:nvSpPr>
        <p:spPr bwMode="auto">
          <a:xfrm>
            <a:off x="6110288" y="2662238"/>
            <a:ext cx="204787" cy="239712"/>
          </a:xfrm>
          <a:prstGeom prst="rect">
            <a:avLst/>
          </a:prstGeom>
          <a:solidFill>
            <a:schemeClr val="bg1"/>
          </a:solidFill>
          <a:ln w="17463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 b="1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1311275" y="2200275"/>
            <a:ext cx="293688" cy="3554413"/>
          </a:xfrm>
          <a:prstGeom prst="rect">
            <a:avLst/>
          </a:prstGeom>
          <a:solidFill>
            <a:schemeClr val="bg1"/>
          </a:solidFill>
          <a:ln w="17463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 b="1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animBg="1" autoUpdateAnimBg="0"/>
      <p:bldP spid="89289" grpId="0" animBg="1"/>
      <p:bldP spid="89290" grpId="0" animBg="1"/>
      <p:bldP spid="89093" grpId="0" animBg="1" autoUpdateAnimBg="0"/>
      <p:bldP spid="89095" grpId="0" animBg="1" autoUpdateAnimBg="0"/>
      <p:bldP spid="89221" grpId="0" animBg="1" autoUpdateAnimBg="0"/>
      <p:bldP spid="89249" grpId="0" animBg="1" autoUpdateAnimBg="0"/>
      <p:bldP spid="89163" grpId="0" animBg="1"/>
      <p:bldP spid="89171" grpId="0" animBg="1"/>
      <p:bldP spid="890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55662"/>
          </a:xfrm>
        </p:spPr>
        <p:txBody>
          <a:bodyPr/>
          <a:lstStyle/>
          <a:p>
            <a:pPr eaLnBrk="1" hangingPunct="1">
              <a:defRPr/>
            </a:pPr>
            <a:r>
              <a:rPr lang="el-GR" smtClean="0"/>
              <a:t>Αφαίρεση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314450"/>
            <a:ext cx="8642350" cy="5354638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smtClean="0">
                <a:effectLst/>
              </a:rPr>
              <a:t>Η αφαίρεση μας επιτρέπει να αγνοήσουμε λεπτομέρειες που (στην εκάστοτε φάση) δεν είναι σημαντικές</a:t>
            </a:r>
          </a:p>
          <a:p>
            <a:pPr eaLnBrk="1" hangingPunct="1">
              <a:defRPr/>
            </a:pPr>
            <a:r>
              <a:rPr lang="el-GR" sz="2800" smtClean="0">
                <a:effectLst/>
              </a:rPr>
              <a:t>Μπορούμε να θεωρήσουμε την αφαίρεση από δύο προοπτικές:</a:t>
            </a:r>
          </a:p>
          <a:p>
            <a:pPr lvl="1" eaLnBrk="1" hangingPunct="1">
              <a:defRPr/>
            </a:pPr>
            <a:r>
              <a:rPr lang="el-GR" sz="2400" i="1" smtClean="0">
                <a:effectLst/>
              </a:rPr>
              <a:t>Η αφαίρεση ως δραστηριότητα:</a:t>
            </a:r>
          </a:p>
          <a:p>
            <a:pPr lvl="2" eaLnBrk="1" hangingPunct="1">
              <a:defRPr/>
            </a:pPr>
            <a:r>
              <a:rPr lang="el-GR" sz="2000" smtClean="0">
                <a:effectLst/>
              </a:rPr>
              <a:t>Η αφαίρεση είναι </a:t>
            </a:r>
            <a:r>
              <a:rPr lang="el-GR" sz="2000" i="1" smtClean="0">
                <a:effectLst/>
              </a:rPr>
              <a:t>μία διαδικασία συλλογισμού </a:t>
            </a:r>
            <a:r>
              <a:rPr lang="el-GR" sz="2000" smtClean="0">
                <a:effectLst/>
              </a:rPr>
              <a:t>όπου οι ιδέες διαχωρίζονται από τα αντικείμενα</a:t>
            </a:r>
          </a:p>
          <a:p>
            <a:pPr lvl="1" eaLnBrk="1" hangingPunct="1">
              <a:defRPr/>
            </a:pPr>
            <a:r>
              <a:rPr lang="el-GR" sz="2400" i="1" smtClean="0">
                <a:effectLst/>
              </a:rPr>
              <a:t>Η αφαίρεση ως οντότητα:</a:t>
            </a:r>
          </a:p>
          <a:p>
            <a:pPr lvl="2" eaLnBrk="1" hangingPunct="1">
              <a:defRPr/>
            </a:pPr>
            <a:r>
              <a:rPr lang="el-GR" sz="2000" smtClean="0">
                <a:effectLst/>
              </a:rPr>
              <a:t>Η αφαίρεση είναι η </a:t>
            </a:r>
            <a:r>
              <a:rPr lang="el-GR" sz="2000" i="1" smtClean="0">
                <a:effectLst/>
              </a:rPr>
              <a:t>ιδέα που προκύπτει</a:t>
            </a:r>
            <a:r>
              <a:rPr lang="el-GR" sz="2000" smtClean="0">
                <a:effectLst/>
              </a:rPr>
              <a:t> από μία διαδικασία συλλογισμού, στην οποία οι ιδέες έχουν διαχωριστεί από τα αντικείμενα</a:t>
            </a:r>
          </a:p>
          <a:p>
            <a:pPr eaLnBrk="1" hangingPunct="1">
              <a:defRPr/>
            </a:pPr>
            <a:r>
              <a:rPr lang="el-GR" sz="2800" smtClean="0">
                <a:effectLst/>
              </a:rPr>
              <a:t>Οι ιδέες μπορούν να εκφράζονται μέσω </a:t>
            </a:r>
            <a:r>
              <a:rPr lang="el-GR" sz="2800" i="1" smtClean="0">
                <a:effectLst/>
              </a:rPr>
              <a:t>μοντέλων</a:t>
            </a:r>
            <a:endParaRPr lang="el-GR" sz="28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81F09-3119-4F35-8C79-336B080B11C2}" type="slidenum">
              <a:rPr lang="el-GR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smtClean="0"/>
              <a:t>Μια γρήγορη ματιά: διαγράμματα μηχανής καταστάσεων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400" smtClean="0"/>
              <a:t>Τα διαγράμματα </a:t>
            </a:r>
            <a:r>
              <a:rPr lang="el-GR" sz="2400" b="1" smtClean="0"/>
              <a:t>μηχανής καταστάσεων </a:t>
            </a:r>
            <a:r>
              <a:rPr lang="el-GR" sz="2400" smtClean="0"/>
              <a:t>(</a:t>
            </a:r>
            <a:r>
              <a:rPr lang="en-US" sz="2400" smtClean="0"/>
              <a:t>state machine diagrams</a:t>
            </a:r>
            <a:r>
              <a:rPr lang="el-GR" sz="2400" smtClean="0"/>
              <a:t>) χρησιμοποιούνται για τη μοντελοποίηση της διακριτής συμπεριφοράς κάποιου συστήματος.</a:t>
            </a:r>
          </a:p>
          <a:p>
            <a:pPr eaLnBrk="1" hangingPunct="1">
              <a:defRPr/>
            </a:pPr>
            <a:r>
              <a:rPr lang="el-GR" sz="2400" smtClean="0"/>
              <a:t>Η συμπεριφορά του συστήματος μοντελοποιείται ως η μετάβαση από μία κατάσταση σε κάποια άλλη.</a:t>
            </a:r>
          </a:p>
          <a:p>
            <a:pPr eaLnBrk="1" hangingPunct="1">
              <a:defRPr/>
            </a:pPr>
            <a:r>
              <a:rPr lang="el-GR" sz="2400" smtClean="0"/>
              <a:t>Τα διαγράμματα μηχανής καταστάσεων μπορούν να χρησιμοποιηθούν και για τη μοντελοποίηση της συμπεριφοράς των αντικειμένων. </a:t>
            </a:r>
          </a:p>
          <a:p>
            <a:pPr eaLnBrk="1" hangingPunct="1">
              <a:defRPr/>
            </a:pPr>
            <a:r>
              <a:rPr lang="el-GR" sz="2400" smtClean="0"/>
              <a:t>Κατάσταση αντικειμένων: το σύνολο των τιμών των ιδιοτήτων σε κάποια χρονική στιγμή.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E78C5-404A-4E9E-8413-6EE69B024504}" type="slidenum">
              <a:rPr lang="el-GR"/>
              <a:pPr>
                <a:defRPr/>
              </a:pPr>
              <a:t>50</a:t>
            </a:fld>
            <a:endParaRPr lang="el-G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7" y="286604"/>
            <a:ext cx="8486775" cy="84714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 smtClean="0"/>
              <a:t>Μια γρήγορη ματιά: διαγράμματα μηχανής καταστάσεων</a:t>
            </a:r>
          </a:p>
        </p:txBody>
      </p:sp>
      <p:sp>
        <p:nvSpPr>
          <p:cNvPr id="4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A2401-62FE-4304-96C2-38D3210797D4}" type="slidenum">
              <a:rPr lang="el-GR"/>
              <a:pPr>
                <a:defRPr/>
              </a:pPr>
              <a:t>51</a:t>
            </a:fld>
            <a:endParaRPr lang="el-GR"/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76200" y="3294063"/>
            <a:ext cx="1165225" cy="609600"/>
          </a:xfrm>
          <a:prstGeom prst="wedgeRoundRectCallout">
            <a:avLst>
              <a:gd name="adj1" fmla="val 33653"/>
              <a:gd name="adj2" fmla="val 18203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>
                <a:latin typeface="Helvetica" panose="020B0604020202020204" pitchFamily="34" charset="0"/>
              </a:rPr>
              <a:t>κατάσταση</a:t>
            </a:r>
            <a:endParaRPr lang="en-US" altLang="el-GR" sz="2000">
              <a:latin typeface="Helvetica" panose="020B0604020202020204" pitchFamily="34" charset="0"/>
            </a:endParaRPr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6958013" y="1042988"/>
            <a:ext cx="2024062" cy="609600"/>
          </a:xfrm>
          <a:prstGeom prst="wedgeRoundRectCallout">
            <a:avLst>
              <a:gd name="adj1" fmla="val -190782"/>
              <a:gd name="adj2" fmla="val 1849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>
                <a:latin typeface="Helvetica" panose="020B0604020202020204" pitchFamily="34" charset="0"/>
              </a:rPr>
              <a:t>Αρχική κατάσταση</a:t>
            </a:r>
            <a:endParaRPr lang="en-US" altLang="el-GR" sz="2000">
              <a:latin typeface="Helvetica" panose="020B0604020202020204" pitchFamily="34" charset="0"/>
            </a:endParaRPr>
          </a:p>
        </p:txBody>
      </p:sp>
      <p:sp>
        <p:nvSpPr>
          <p:cNvPr id="81927" name="AutoShape 7"/>
          <p:cNvSpPr>
            <a:spLocks noChangeArrowheads="1"/>
          </p:cNvSpPr>
          <p:nvPr/>
        </p:nvSpPr>
        <p:spPr bwMode="auto">
          <a:xfrm>
            <a:off x="2546350" y="5499100"/>
            <a:ext cx="2700338" cy="474663"/>
          </a:xfrm>
          <a:prstGeom prst="wedgeRoundRectCallout">
            <a:avLst>
              <a:gd name="adj1" fmla="val -84861"/>
              <a:gd name="adj2" fmla="val 2725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>
                <a:latin typeface="Helvetica" panose="020B0604020202020204" pitchFamily="34" charset="0"/>
              </a:rPr>
              <a:t>Τελική κατάσταση</a:t>
            </a:r>
            <a:endParaRPr lang="en-US" altLang="el-GR" sz="2400">
              <a:latin typeface="Helvetica" panose="020B0604020202020204" pitchFamily="34" charset="0"/>
            </a:endParaRPr>
          </a:p>
        </p:txBody>
      </p:sp>
      <p:sp>
        <p:nvSpPr>
          <p:cNvPr id="81928" name="AutoShape 8"/>
          <p:cNvSpPr>
            <a:spLocks noChangeArrowheads="1"/>
          </p:cNvSpPr>
          <p:nvPr/>
        </p:nvSpPr>
        <p:spPr bwMode="auto">
          <a:xfrm>
            <a:off x="2097088" y="2393950"/>
            <a:ext cx="1358900" cy="609600"/>
          </a:xfrm>
          <a:prstGeom prst="wedgeRoundRectCallout">
            <a:avLst>
              <a:gd name="adj1" fmla="val -106074"/>
              <a:gd name="adj2" fmla="val 25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>
                <a:latin typeface="Helvetica" panose="020B0604020202020204" pitchFamily="34" charset="0"/>
              </a:rPr>
              <a:t>μετάβαση</a:t>
            </a:r>
            <a:endParaRPr lang="en-US" altLang="el-GR" sz="2000">
              <a:latin typeface="Helvetica" panose="020B0604020202020204" pitchFamily="34" charset="0"/>
            </a:endParaRPr>
          </a:p>
        </p:txBody>
      </p:sp>
      <p:sp>
        <p:nvSpPr>
          <p:cNvPr id="81929" name="AutoShape 9"/>
          <p:cNvSpPr>
            <a:spLocks noChangeArrowheads="1"/>
          </p:cNvSpPr>
          <p:nvPr/>
        </p:nvSpPr>
        <p:spPr bwMode="auto">
          <a:xfrm>
            <a:off x="161925" y="1179513"/>
            <a:ext cx="1079500" cy="609600"/>
          </a:xfrm>
          <a:prstGeom prst="wedgeRoundRectCallout">
            <a:avLst>
              <a:gd name="adj1" fmla="val 94852"/>
              <a:gd name="adj2" fmla="val 6224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>
                <a:latin typeface="Helvetica" panose="020B0604020202020204" pitchFamily="34" charset="0"/>
              </a:rPr>
              <a:t>Συμβάν</a:t>
            </a:r>
            <a:endParaRPr lang="en-US" altLang="el-GR" sz="2400">
              <a:latin typeface="Helvetica" panose="020B0604020202020204" pitchFamily="34" charset="0"/>
            </a:endParaRP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344488" y="6092825"/>
            <a:ext cx="848677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>
                <a:latin typeface="Helvetica" panose="020B0604020202020204" pitchFamily="34" charset="0"/>
              </a:rPr>
              <a:t>Αναπαριστά τη συμπεριφορά ενός </a:t>
            </a:r>
            <a:r>
              <a:rPr lang="el-GR" altLang="el-GR" sz="2000" i="1">
                <a:latin typeface="Helvetica" panose="020B0604020202020204" pitchFamily="34" charset="0"/>
              </a:rPr>
              <a:t>μοναδικού αντικειμένου</a:t>
            </a:r>
            <a:r>
              <a:rPr lang="en-US" altLang="el-GR" sz="200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l-GR" altLang="el-GR" sz="2000">
                <a:latin typeface="Helvetica" panose="020B0604020202020204" pitchFamily="34" charset="0"/>
              </a:rPr>
              <a:t>την οποία κρίνουμε ενδιαφέρουσα.</a:t>
            </a:r>
            <a:endParaRPr lang="en-US" altLang="el-GR" sz="2000">
              <a:latin typeface="Helvetica" panose="020B0604020202020204" pitchFamily="34" charset="0"/>
            </a:endParaRPr>
          </a:p>
        </p:txBody>
      </p:sp>
      <p:sp>
        <p:nvSpPr>
          <p:cNvPr id="53258" name="Oval 12"/>
          <p:cNvSpPr>
            <a:spLocks noChangeArrowheads="1"/>
          </p:cNvSpPr>
          <p:nvPr/>
        </p:nvSpPr>
        <p:spPr bwMode="auto">
          <a:xfrm>
            <a:off x="3911600" y="1403350"/>
            <a:ext cx="146050" cy="139700"/>
          </a:xfrm>
          <a:prstGeom prst="ellips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 b="1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53259" name="Group 13"/>
          <p:cNvGrpSpPr>
            <a:grpSpLocks/>
          </p:cNvGrpSpPr>
          <p:nvPr/>
        </p:nvGrpSpPr>
        <p:grpSpPr bwMode="auto">
          <a:xfrm>
            <a:off x="3921125" y="1482725"/>
            <a:ext cx="127000" cy="315913"/>
            <a:chOff x="2411" y="290"/>
            <a:chExt cx="84" cy="223"/>
          </a:xfrm>
        </p:grpSpPr>
        <p:sp>
          <p:nvSpPr>
            <p:cNvPr id="53293" name="Line 14"/>
            <p:cNvSpPr>
              <a:spLocks noChangeShapeType="1"/>
            </p:cNvSpPr>
            <p:nvPr/>
          </p:nvSpPr>
          <p:spPr bwMode="auto">
            <a:xfrm>
              <a:off x="2453" y="374"/>
              <a:ext cx="1" cy="13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294" name="Freeform 15"/>
            <p:cNvSpPr>
              <a:spLocks/>
            </p:cNvSpPr>
            <p:nvPr/>
          </p:nvSpPr>
          <p:spPr bwMode="auto">
            <a:xfrm>
              <a:off x="2411" y="374"/>
              <a:ext cx="84" cy="139"/>
            </a:xfrm>
            <a:custGeom>
              <a:avLst/>
              <a:gdLst>
                <a:gd name="T0" fmla="*/ 84 w 84"/>
                <a:gd name="T1" fmla="*/ 0 h 139"/>
                <a:gd name="T2" fmla="*/ 42 w 84"/>
                <a:gd name="T3" fmla="*/ 139 h 139"/>
                <a:gd name="T4" fmla="*/ 0 w 84"/>
                <a:gd name="T5" fmla="*/ 0 h 139"/>
                <a:gd name="T6" fmla="*/ 0 60000 65536"/>
                <a:gd name="T7" fmla="*/ 0 60000 65536"/>
                <a:gd name="T8" fmla="*/ 0 60000 65536"/>
                <a:gd name="T9" fmla="*/ 0 w 84"/>
                <a:gd name="T10" fmla="*/ 0 h 139"/>
                <a:gd name="T11" fmla="*/ 84 w 84"/>
                <a:gd name="T12" fmla="*/ 139 h 1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" h="139">
                  <a:moveTo>
                    <a:pt x="84" y="0"/>
                  </a:moveTo>
                  <a:lnTo>
                    <a:pt x="42" y="139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295" name="Line 16"/>
            <p:cNvSpPr>
              <a:spLocks noChangeShapeType="1"/>
            </p:cNvSpPr>
            <p:nvPr/>
          </p:nvSpPr>
          <p:spPr bwMode="auto">
            <a:xfrm>
              <a:off x="2453" y="290"/>
              <a:ext cx="1" cy="8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3260" name="Line 17"/>
          <p:cNvSpPr>
            <a:spLocks noChangeShapeType="1"/>
          </p:cNvSpPr>
          <p:nvPr/>
        </p:nvSpPr>
        <p:spPr bwMode="auto">
          <a:xfrm>
            <a:off x="5337175" y="2057400"/>
            <a:ext cx="1941513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3261" name="Rectangle 18"/>
          <p:cNvSpPr>
            <a:spLocks noChangeArrowheads="1"/>
          </p:cNvSpPr>
          <p:nvPr/>
        </p:nvSpPr>
        <p:spPr bwMode="auto">
          <a:xfrm>
            <a:off x="1292225" y="1808163"/>
            <a:ext cx="2173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/>
              <a:t>πάτημαΚουμπιού1&amp;2</a:t>
            </a:r>
            <a:endParaRPr lang="en-US" altLang="el-GR" sz="1800"/>
          </a:p>
        </p:txBody>
      </p:sp>
      <p:sp>
        <p:nvSpPr>
          <p:cNvPr id="53262" name="Line 19"/>
          <p:cNvSpPr>
            <a:spLocks noChangeShapeType="1"/>
          </p:cNvSpPr>
          <p:nvPr/>
        </p:nvSpPr>
        <p:spPr bwMode="auto">
          <a:xfrm>
            <a:off x="3963988" y="2528888"/>
            <a:ext cx="1587" cy="7985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3263" name="Line 20"/>
          <p:cNvSpPr>
            <a:spLocks noChangeShapeType="1"/>
          </p:cNvSpPr>
          <p:nvPr/>
        </p:nvSpPr>
        <p:spPr bwMode="auto">
          <a:xfrm>
            <a:off x="3963988" y="4059238"/>
            <a:ext cx="1587" cy="584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3264" name="Rectangle 22"/>
          <p:cNvSpPr>
            <a:spLocks noChangeArrowheads="1"/>
          </p:cNvSpPr>
          <p:nvPr/>
        </p:nvSpPr>
        <p:spPr bwMode="auto">
          <a:xfrm>
            <a:off x="5337175" y="1719263"/>
            <a:ext cx="1893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/>
              <a:t>πάτημαΚουμπιού2</a:t>
            </a:r>
            <a:endParaRPr lang="en-US" altLang="el-GR" sz="1800"/>
          </a:p>
        </p:txBody>
      </p:sp>
      <p:sp>
        <p:nvSpPr>
          <p:cNvPr id="53265" name="Line 23"/>
          <p:cNvSpPr>
            <a:spLocks noChangeShapeType="1"/>
          </p:cNvSpPr>
          <p:nvPr/>
        </p:nvSpPr>
        <p:spPr bwMode="auto">
          <a:xfrm flipH="1">
            <a:off x="5337175" y="2236788"/>
            <a:ext cx="1941513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3266" name="Line 24"/>
          <p:cNvSpPr>
            <a:spLocks noChangeShapeType="1"/>
          </p:cNvSpPr>
          <p:nvPr/>
        </p:nvSpPr>
        <p:spPr bwMode="auto">
          <a:xfrm>
            <a:off x="5246688" y="3584575"/>
            <a:ext cx="2032000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3267" name="Rectangle 25"/>
          <p:cNvSpPr>
            <a:spLocks noChangeArrowheads="1"/>
          </p:cNvSpPr>
          <p:nvPr/>
        </p:nvSpPr>
        <p:spPr bwMode="auto">
          <a:xfrm>
            <a:off x="5362575" y="3249613"/>
            <a:ext cx="1893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/>
              <a:t>πάτημαΚουμπιού2</a:t>
            </a:r>
            <a:endParaRPr lang="en-US" altLang="el-GR" sz="1800"/>
          </a:p>
        </p:txBody>
      </p:sp>
      <p:sp>
        <p:nvSpPr>
          <p:cNvPr id="53268" name="Line 26"/>
          <p:cNvSpPr>
            <a:spLocks noChangeShapeType="1"/>
          </p:cNvSpPr>
          <p:nvPr/>
        </p:nvSpPr>
        <p:spPr bwMode="auto">
          <a:xfrm flipH="1">
            <a:off x="5287963" y="3743325"/>
            <a:ext cx="203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3269" name="Line 27"/>
          <p:cNvSpPr>
            <a:spLocks noChangeShapeType="1"/>
          </p:cNvSpPr>
          <p:nvPr/>
        </p:nvSpPr>
        <p:spPr bwMode="auto">
          <a:xfrm>
            <a:off x="5275263" y="5032375"/>
            <a:ext cx="2052637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3270" name="Line 29"/>
          <p:cNvSpPr>
            <a:spLocks noChangeShapeType="1"/>
          </p:cNvSpPr>
          <p:nvPr/>
        </p:nvSpPr>
        <p:spPr bwMode="auto">
          <a:xfrm flipH="1">
            <a:off x="5337175" y="5191125"/>
            <a:ext cx="1990725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3271" name="Rectangle 31"/>
          <p:cNvSpPr>
            <a:spLocks noChangeArrowheads="1"/>
          </p:cNvSpPr>
          <p:nvPr/>
        </p:nvSpPr>
        <p:spPr bwMode="auto">
          <a:xfrm>
            <a:off x="1398588" y="3154363"/>
            <a:ext cx="2173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/>
              <a:t>πάτημαΚουμπιού1&amp;2</a:t>
            </a:r>
            <a:endParaRPr lang="en-US" altLang="el-GR" sz="1800"/>
          </a:p>
        </p:txBody>
      </p:sp>
      <p:grpSp>
        <p:nvGrpSpPr>
          <p:cNvPr id="53272" name="Group 35"/>
          <p:cNvGrpSpPr>
            <a:grpSpLocks/>
          </p:cNvGrpSpPr>
          <p:nvPr/>
        </p:nvGrpSpPr>
        <p:grpSpPr bwMode="auto">
          <a:xfrm>
            <a:off x="1606550" y="5448300"/>
            <a:ext cx="125413" cy="357188"/>
            <a:chOff x="902" y="3084"/>
            <a:chExt cx="84" cy="251"/>
          </a:xfrm>
        </p:grpSpPr>
        <p:sp>
          <p:nvSpPr>
            <p:cNvPr id="53290" name="Line 36"/>
            <p:cNvSpPr>
              <a:spLocks noChangeShapeType="1"/>
            </p:cNvSpPr>
            <p:nvPr/>
          </p:nvSpPr>
          <p:spPr bwMode="auto">
            <a:xfrm>
              <a:off x="944" y="3182"/>
              <a:ext cx="1" cy="15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291" name="Freeform 37"/>
            <p:cNvSpPr>
              <a:spLocks/>
            </p:cNvSpPr>
            <p:nvPr/>
          </p:nvSpPr>
          <p:spPr bwMode="auto">
            <a:xfrm>
              <a:off x="902" y="3196"/>
              <a:ext cx="84" cy="139"/>
            </a:xfrm>
            <a:custGeom>
              <a:avLst/>
              <a:gdLst>
                <a:gd name="T0" fmla="*/ 84 w 84"/>
                <a:gd name="T1" fmla="*/ 0 h 139"/>
                <a:gd name="T2" fmla="*/ 42 w 84"/>
                <a:gd name="T3" fmla="*/ 139 h 139"/>
                <a:gd name="T4" fmla="*/ 0 w 84"/>
                <a:gd name="T5" fmla="*/ 0 h 139"/>
                <a:gd name="T6" fmla="*/ 0 60000 65536"/>
                <a:gd name="T7" fmla="*/ 0 60000 65536"/>
                <a:gd name="T8" fmla="*/ 0 60000 65536"/>
                <a:gd name="T9" fmla="*/ 0 w 84"/>
                <a:gd name="T10" fmla="*/ 0 h 139"/>
                <a:gd name="T11" fmla="*/ 84 w 84"/>
                <a:gd name="T12" fmla="*/ 139 h 1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" h="139">
                  <a:moveTo>
                    <a:pt x="84" y="0"/>
                  </a:moveTo>
                  <a:lnTo>
                    <a:pt x="42" y="139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292" name="Line 38"/>
            <p:cNvSpPr>
              <a:spLocks noChangeShapeType="1"/>
            </p:cNvSpPr>
            <p:nvPr/>
          </p:nvSpPr>
          <p:spPr bwMode="auto">
            <a:xfrm flipV="1">
              <a:off x="944" y="3084"/>
              <a:ext cx="1" cy="9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3273" name="Oval 39"/>
          <p:cNvSpPr>
            <a:spLocks noChangeArrowheads="1"/>
          </p:cNvSpPr>
          <p:nvPr/>
        </p:nvSpPr>
        <p:spPr bwMode="auto">
          <a:xfrm>
            <a:off x="1554163" y="5805488"/>
            <a:ext cx="230187" cy="238125"/>
          </a:xfrm>
          <a:prstGeom prst="ellips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 b="1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3274" name="AutoShape 40"/>
          <p:cNvSpPr>
            <a:spLocks noChangeArrowheads="1"/>
          </p:cNvSpPr>
          <p:nvPr/>
        </p:nvSpPr>
        <p:spPr bwMode="auto">
          <a:xfrm>
            <a:off x="7316788" y="3249613"/>
            <a:ext cx="1711325" cy="711200"/>
          </a:xfrm>
          <a:prstGeom prst="roundRect">
            <a:avLst>
              <a:gd name="adj" fmla="val 48435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>
                <a:latin typeface="Helvetica" panose="020B0604020202020204" pitchFamily="34" charset="0"/>
              </a:rPr>
              <a:t>Αύξησε λεπτά</a:t>
            </a:r>
          </a:p>
        </p:txBody>
      </p:sp>
      <p:sp>
        <p:nvSpPr>
          <p:cNvPr id="53275" name="Line 44"/>
          <p:cNvSpPr>
            <a:spLocks noChangeShapeType="1"/>
          </p:cNvSpPr>
          <p:nvPr/>
        </p:nvSpPr>
        <p:spPr bwMode="auto">
          <a:xfrm flipH="1">
            <a:off x="2414588" y="5130800"/>
            <a:ext cx="836612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3276" name="AutoShape 45"/>
          <p:cNvSpPr>
            <a:spLocks noChangeArrowheads="1"/>
          </p:cNvSpPr>
          <p:nvPr/>
        </p:nvSpPr>
        <p:spPr bwMode="auto">
          <a:xfrm>
            <a:off x="7272338" y="1819275"/>
            <a:ext cx="1755775" cy="635000"/>
          </a:xfrm>
          <a:prstGeom prst="roundRect">
            <a:avLst>
              <a:gd name="adj" fmla="val 48435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/>
              <a:t>Αύξησε ώρες</a:t>
            </a:r>
          </a:p>
        </p:txBody>
      </p:sp>
      <p:sp>
        <p:nvSpPr>
          <p:cNvPr id="53277" name="AutoShape 49"/>
          <p:cNvSpPr>
            <a:spLocks noChangeArrowheads="1"/>
          </p:cNvSpPr>
          <p:nvPr/>
        </p:nvSpPr>
        <p:spPr bwMode="auto">
          <a:xfrm>
            <a:off x="3465513" y="1820863"/>
            <a:ext cx="1871662" cy="708025"/>
          </a:xfrm>
          <a:prstGeom prst="roundRect">
            <a:avLst>
              <a:gd name="adj" fmla="val 48435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>
                <a:latin typeface="Helvetica" panose="020B0604020202020204" pitchFamily="34" charset="0"/>
              </a:rPr>
              <a:t>Αναβόσβησε ώρες</a:t>
            </a:r>
          </a:p>
        </p:txBody>
      </p:sp>
      <p:sp>
        <p:nvSpPr>
          <p:cNvPr id="53278" name="AutoShape 52"/>
          <p:cNvSpPr>
            <a:spLocks noChangeArrowheads="1"/>
          </p:cNvSpPr>
          <p:nvPr/>
        </p:nvSpPr>
        <p:spPr bwMode="auto">
          <a:xfrm>
            <a:off x="3271838" y="4689475"/>
            <a:ext cx="2020887" cy="757238"/>
          </a:xfrm>
          <a:prstGeom prst="roundRect">
            <a:avLst>
              <a:gd name="adj" fmla="val 48435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>
                <a:latin typeface="Helvetica" panose="020B0604020202020204" pitchFamily="34" charset="0"/>
              </a:rPr>
              <a:t>Αναβόσβησε δευτερόλεπτα</a:t>
            </a:r>
          </a:p>
        </p:txBody>
      </p:sp>
      <p:sp>
        <p:nvSpPr>
          <p:cNvPr id="53279" name="AutoShape 55"/>
          <p:cNvSpPr>
            <a:spLocks noChangeArrowheads="1"/>
          </p:cNvSpPr>
          <p:nvPr/>
        </p:nvSpPr>
        <p:spPr bwMode="auto">
          <a:xfrm>
            <a:off x="3271838" y="3327400"/>
            <a:ext cx="1974850" cy="731838"/>
          </a:xfrm>
          <a:prstGeom prst="roundRect">
            <a:avLst>
              <a:gd name="adj" fmla="val 48435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>
                <a:latin typeface="Helvetica" panose="020B0604020202020204" pitchFamily="34" charset="0"/>
              </a:rPr>
              <a:t>Αναβόσβησε λεπτά</a:t>
            </a:r>
            <a:endParaRPr lang="el-GR" altLang="el-GR" sz="200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3280" name="AutoShape 62"/>
          <p:cNvSpPr>
            <a:spLocks noChangeArrowheads="1"/>
          </p:cNvSpPr>
          <p:nvPr/>
        </p:nvSpPr>
        <p:spPr bwMode="auto">
          <a:xfrm>
            <a:off x="0" y="4733925"/>
            <a:ext cx="2414588" cy="714375"/>
          </a:xfrm>
          <a:prstGeom prst="roundRect">
            <a:avLst>
              <a:gd name="adj" fmla="val 48435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>
                <a:latin typeface="Helvetica" panose="020B0604020202020204" pitchFamily="34" charset="0"/>
              </a:rPr>
              <a:t>Σταμάτα να αναβοσβήνεις </a:t>
            </a:r>
          </a:p>
        </p:txBody>
      </p:sp>
      <p:sp>
        <p:nvSpPr>
          <p:cNvPr id="53281" name="Oval 65"/>
          <p:cNvSpPr>
            <a:spLocks noChangeArrowheads="1"/>
          </p:cNvSpPr>
          <p:nvPr/>
        </p:nvSpPr>
        <p:spPr bwMode="auto">
          <a:xfrm>
            <a:off x="1595438" y="5864225"/>
            <a:ext cx="147637" cy="139700"/>
          </a:xfrm>
          <a:prstGeom prst="ellips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 b="1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3282" name="Line 39"/>
          <p:cNvSpPr>
            <a:spLocks noChangeShapeType="1"/>
          </p:cNvSpPr>
          <p:nvPr/>
        </p:nvSpPr>
        <p:spPr bwMode="auto">
          <a:xfrm>
            <a:off x="1285875" y="2124075"/>
            <a:ext cx="0" cy="260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3283" name="Line 40"/>
          <p:cNvSpPr>
            <a:spLocks noChangeShapeType="1"/>
          </p:cNvSpPr>
          <p:nvPr/>
        </p:nvSpPr>
        <p:spPr bwMode="auto">
          <a:xfrm>
            <a:off x="1781175" y="360838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3284" name="Line 41"/>
          <p:cNvSpPr>
            <a:spLocks noChangeShapeType="1"/>
          </p:cNvSpPr>
          <p:nvPr/>
        </p:nvSpPr>
        <p:spPr bwMode="auto">
          <a:xfrm flipH="1">
            <a:off x="1285875" y="2124075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3285" name="Line 42"/>
          <p:cNvSpPr>
            <a:spLocks noChangeShapeType="1"/>
          </p:cNvSpPr>
          <p:nvPr/>
        </p:nvSpPr>
        <p:spPr bwMode="auto">
          <a:xfrm flipH="1">
            <a:off x="1781175" y="3608388"/>
            <a:ext cx="148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3286" name="AutoShape 40"/>
          <p:cNvSpPr>
            <a:spLocks noChangeArrowheads="1"/>
          </p:cNvSpPr>
          <p:nvPr/>
        </p:nvSpPr>
        <p:spPr bwMode="auto">
          <a:xfrm>
            <a:off x="7316788" y="4689475"/>
            <a:ext cx="1711325" cy="711200"/>
          </a:xfrm>
          <a:prstGeom prst="roundRect">
            <a:avLst>
              <a:gd name="adj" fmla="val 48435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900">
                <a:latin typeface="Helvetica" panose="020B0604020202020204" pitchFamily="34" charset="0"/>
              </a:rPr>
              <a:t>Αύξησε δευτερόλεπτα</a:t>
            </a:r>
          </a:p>
        </p:txBody>
      </p:sp>
      <p:sp>
        <p:nvSpPr>
          <p:cNvPr id="53287" name="Rectangle 25"/>
          <p:cNvSpPr>
            <a:spLocks noChangeArrowheads="1"/>
          </p:cNvSpPr>
          <p:nvPr/>
        </p:nvSpPr>
        <p:spPr bwMode="auto">
          <a:xfrm>
            <a:off x="5362575" y="4689475"/>
            <a:ext cx="189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/>
              <a:t>πάτημαΚουμπιού2</a:t>
            </a:r>
            <a:endParaRPr lang="en-US" altLang="el-GR" sz="1800"/>
          </a:p>
        </p:txBody>
      </p:sp>
      <p:sp>
        <p:nvSpPr>
          <p:cNvPr id="53288" name="Rectangle 25"/>
          <p:cNvSpPr>
            <a:spLocks noChangeArrowheads="1"/>
          </p:cNvSpPr>
          <p:nvPr/>
        </p:nvSpPr>
        <p:spPr bwMode="auto">
          <a:xfrm>
            <a:off x="4076700" y="2708275"/>
            <a:ext cx="189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/>
              <a:t>πάτημαΚουμπιού1</a:t>
            </a:r>
            <a:endParaRPr lang="en-US" altLang="el-GR" sz="1800"/>
          </a:p>
        </p:txBody>
      </p:sp>
      <p:sp>
        <p:nvSpPr>
          <p:cNvPr id="53289" name="Rectangle 25"/>
          <p:cNvSpPr>
            <a:spLocks noChangeArrowheads="1"/>
          </p:cNvSpPr>
          <p:nvPr/>
        </p:nvSpPr>
        <p:spPr bwMode="auto">
          <a:xfrm>
            <a:off x="4076700" y="4194175"/>
            <a:ext cx="189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/>
              <a:t>πάτημαΚουμπιού1</a:t>
            </a:r>
            <a:endParaRPr lang="en-US" altLang="el-G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animBg="1" autoUpdateAnimBg="0"/>
      <p:bldP spid="81926" grpId="0" animBg="1" autoUpdateAnimBg="0"/>
      <p:bldP spid="81927" grpId="0" animBg="1" autoUpdateAnimBg="0"/>
      <p:bldP spid="81928" grpId="0" animBg="1" autoUpdateAnimBg="0"/>
      <p:bldP spid="81929" grpId="0" animBg="1" autoUpdateAnimBg="0"/>
      <p:bldP spid="81930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el-GR" smtClean="0"/>
              <a:t>Άλλοι συμβολισμοί της </a:t>
            </a:r>
            <a:r>
              <a:rPr lang="en-US" smtClean="0"/>
              <a:t>UML</a:t>
            </a:r>
            <a:endParaRPr lang="el-GR" smtClean="0"/>
          </a:p>
        </p:txBody>
      </p:sp>
      <p:sp>
        <p:nvSpPr>
          <p:cNvPr id="588803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1268760"/>
            <a:ext cx="8596172" cy="558924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l-GR" sz="2400" dirty="0" smtClean="0"/>
              <a:t>Η </a:t>
            </a:r>
            <a:r>
              <a:rPr lang="en-US" sz="2400" dirty="0" smtClean="0"/>
              <a:t>UML </a:t>
            </a:r>
            <a:r>
              <a:rPr lang="el-GR" sz="2400" dirty="0" smtClean="0"/>
              <a:t>παρέχει πολλές άλλες σημειογραφίες, π.χ.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2200" dirty="0" smtClean="0"/>
              <a:t>Διαγράμματα θέσης σε λειτουργία για μοντελοποίηση διαμορφώσεων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l-GR" sz="2000" dirty="0" smtClean="0"/>
              <a:t>Χρήσιμο για έλεγχο και διαχείριση εκδόσεων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2400" dirty="0" smtClean="0"/>
              <a:t>Θα εισάγουμε τις σημειογραφίες σταδιακά, όταν τις χρειαζόμαστε</a:t>
            </a:r>
            <a:endParaRPr lang="en-US" sz="2400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l-GR" sz="2400" dirty="0" smtClean="0"/>
              <a:t>Η </a:t>
            </a:r>
            <a:r>
              <a:rPr lang="en-US" sz="2400" dirty="0" smtClean="0"/>
              <a:t>UML </a:t>
            </a:r>
            <a:r>
              <a:rPr lang="el-GR" sz="2400" dirty="0" smtClean="0"/>
              <a:t>πλέον ενσωματώνει την </a:t>
            </a:r>
            <a:r>
              <a:rPr lang="en-US" sz="2400" dirty="0" smtClean="0"/>
              <a:t>OCL (Object constraint language) </a:t>
            </a:r>
            <a:r>
              <a:rPr lang="el-GR" sz="2400" dirty="0" smtClean="0"/>
              <a:t>για ορισμό περιορισμών στα αντικείμενα</a:t>
            </a:r>
            <a:r>
              <a:rPr lang="en-US" sz="2400" dirty="0" smtClean="0"/>
              <a:t> (</a:t>
            </a:r>
            <a:r>
              <a:rPr lang="el-GR" sz="2400" dirty="0" smtClean="0"/>
              <a:t>δείτε: http://www.omg.org/spec/OCL/)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2200" dirty="0" smtClean="0"/>
              <a:t>Παράδειγμα αμετάβλητης (</a:t>
            </a:r>
            <a:r>
              <a:rPr lang="en-US" sz="2200" dirty="0" smtClean="0"/>
              <a:t>invariant</a:t>
            </a:r>
            <a:r>
              <a:rPr lang="el-GR" sz="2200" dirty="0" smtClean="0"/>
              <a:t>)</a:t>
            </a:r>
            <a:r>
              <a:rPr lang="en-US" sz="2200" dirty="0" smtClean="0"/>
              <a:t>: </a:t>
            </a:r>
            <a:r>
              <a:rPr lang="el-GR" sz="2200" dirty="0" err="1" smtClean="0">
                <a:solidFill>
                  <a:schemeClr val="accent1">
                    <a:lumMod val="50000"/>
                  </a:schemeClr>
                </a:solidFill>
              </a:rPr>
              <a:t>inv</a:t>
            </a:r>
            <a:r>
              <a:rPr lang="el-GR" sz="22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l-GR" sz="2200" dirty="0" err="1" smtClean="0">
                <a:solidFill>
                  <a:schemeClr val="accent1">
                    <a:lumMod val="50000"/>
                  </a:schemeClr>
                </a:solidFill>
              </a:rPr>
              <a:t>self.age</a:t>
            </a:r>
            <a:r>
              <a:rPr lang="el-GR" sz="2200" dirty="0" smtClean="0">
                <a:solidFill>
                  <a:schemeClr val="accent1">
                    <a:lumMod val="50000"/>
                  </a:schemeClr>
                </a:solidFill>
              </a:rPr>
              <a:t> &gt;= 0</a:t>
            </a:r>
            <a:endParaRPr lang="en-US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2200" dirty="0" smtClean="0">
                <a:solidFill>
                  <a:schemeClr val="tx2"/>
                </a:solidFill>
              </a:rPr>
              <a:t>Παράδειγμα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l-GR" sz="2200" dirty="0" smtClean="0">
                <a:solidFill>
                  <a:schemeClr val="tx2"/>
                </a:solidFill>
              </a:rPr>
              <a:t>προ-συνθήκης (</a:t>
            </a:r>
            <a:r>
              <a:rPr lang="en-US" sz="2200" dirty="0" smtClean="0">
                <a:solidFill>
                  <a:schemeClr val="tx2"/>
                </a:solidFill>
              </a:rPr>
              <a:t>precondition)</a:t>
            </a: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context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Auction::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placeBid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bidder:Id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bid:Money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pre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: not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bidder.oclIsUndefined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()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pre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: not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bid.oclIsUndefined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()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pre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bid.currency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self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.bids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-&gt;first().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amount.currency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3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pre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: bid &gt;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self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.currentBid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().money</a:t>
            </a:r>
            <a:endParaRPr lang="el-GR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1E17C9-F1E1-40B1-AF2F-88D987102CC9}" type="slidenum">
              <a:rPr lang="el-GR"/>
              <a:pPr>
                <a:defRPr/>
              </a:pPr>
              <a:t>52</a:t>
            </a:fld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Μοντέλα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700588" cy="3178175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smtClean="0"/>
              <a:t>Το μοντέλο είναι η αφαίρεση ενός συστήματος</a:t>
            </a:r>
          </a:p>
          <a:p>
            <a:pPr eaLnBrk="1" hangingPunct="1">
              <a:defRPr/>
            </a:pPr>
            <a:r>
              <a:rPr lang="el-GR" sz="2400" smtClean="0"/>
              <a:t>Χρήσιμο για:</a:t>
            </a:r>
          </a:p>
          <a:p>
            <a:pPr lvl="1" eaLnBrk="1" hangingPunct="1">
              <a:defRPr/>
            </a:pPr>
            <a:r>
              <a:rPr lang="el-GR" sz="2000" smtClean="0"/>
              <a:t>Συστήματα που δεν υπάρχουν πια</a:t>
            </a:r>
          </a:p>
          <a:p>
            <a:pPr lvl="1" eaLnBrk="1" hangingPunct="1">
              <a:defRPr/>
            </a:pPr>
            <a:r>
              <a:rPr lang="el-GR" sz="2000" smtClean="0"/>
              <a:t>Συστήματα που υπάρχουν</a:t>
            </a:r>
          </a:p>
          <a:p>
            <a:pPr lvl="1" eaLnBrk="1" hangingPunct="1">
              <a:defRPr/>
            </a:pPr>
            <a:r>
              <a:rPr lang="el-GR" sz="2000" smtClean="0"/>
              <a:t>Συστήματα που πρόκειται να κατασκευαστούν στο μέλλον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0EA82-9A28-4EBB-B4AC-967AFB21F52A}" type="slidenum">
              <a:rPr lang="el-GR"/>
              <a:pPr>
                <a:defRPr/>
              </a:pPr>
              <a:t>6</a:t>
            </a:fld>
            <a:endParaRPr lang="el-GR"/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4567238"/>
            <a:ext cx="2295525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4194175"/>
            <a:ext cx="3914775" cy="231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79513"/>
            <a:ext cx="33337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mtClean="0"/>
              <a:t>Χρήση μοντέλων για περιγραφή συστήματα λογισμικού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idx="1"/>
          </p:nvPr>
        </p:nvSpPr>
        <p:spPr>
          <a:xfrm>
            <a:off x="296863" y="1600200"/>
            <a:ext cx="8550275" cy="45307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 smtClean="0"/>
              <a:t>Υπάρχουν διάφορα μοντέλα:</a:t>
            </a:r>
          </a:p>
          <a:p>
            <a:pPr lvl="1" eaLnBrk="1" hangingPunct="1">
              <a:defRPr/>
            </a:pP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</a:rPr>
              <a:t>Το μοντέλο αντικειμένων: </a:t>
            </a:r>
            <a:r>
              <a:rPr lang="el-GR" sz="2000" dirty="0" smtClean="0"/>
              <a:t>ποια είναι η δομή του συστήματος;</a:t>
            </a:r>
          </a:p>
          <a:p>
            <a:pPr lvl="1" eaLnBrk="1" hangingPunct="1">
              <a:defRPr/>
            </a:pP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</a:rPr>
              <a:t>Το λειτουργικό μοντέλο: </a:t>
            </a:r>
            <a:r>
              <a:rPr lang="el-GR" sz="2000" dirty="0" smtClean="0"/>
              <a:t>Ποιες είναι οι λειτουργίες του συστήματος;</a:t>
            </a:r>
          </a:p>
          <a:p>
            <a:pPr lvl="1" eaLnBrk="1" hangingPunct="1">
              <a:defRPr/>
            </a:pP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</a:rPr>
              <a:t>Το δυναμικό μοντέλο: </a:t>
            </a:r>
            <a:r>
              <a:rPr lang="el-GR" sz="2000" dirty="0" smtClean="0"/>
              <a:t>Πώς αντιδρά το σύστημα στα εξωτερικά συμβάντα;</a:t>
            </a:r>
          </a:p>
          <a:p>
            <a:pPr eaLnBrk="1" hangingPunct="1">
              <a:defRPr/>
            </a:pP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Μοντέλο συστήματος: </a:t>
            </a:r>
            <a:r>
              <a:rPr lang="el-GR" sz="2400" dirty="0" smtClean="0"/>
              <a:t>Μοντέλο αντικειμένων + Λειτουργικό Μοντέλο + Δυναμικό μοντέλο</a:t>
            </a: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2E51B-0065-4BE0-8BD0-4F31406CBC9E}" type="slidenum">
              <a:rPr lang="el-GR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77813"/>
            <a:ext cx="8731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smtClean="0"/>
              <a:t>Ποια άλλα μοντέλα χρησιμοποιούμε για περιγραφή συστημάτων λογισμικού; [1/3]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idx="1"/>
          </p:nvPr>
        </p:nvSpPr>
        <p:spPr>
          <a:xfrm>
            <a:off x="161925" y="1358770"/>
            <a:ext cx="8731250" cy="453072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l-GR" sz="2800" dirty="0" smtClean="0"/>
              <a:t>Μοντέλο δράσεων</a:t>
            </a:r>
            <a:r>
              <a:rPr lang="en-US" sz="2800" dirty="0" smtClean="0"/>
              <a:t> (task model)</a:t>
            </a:r>
            <a:endParaRPr lang="el-GR" sz="2800" dirty="0" smtClean="0"/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Διάγραμμα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PERT </a:t>
            </a:r>
            <a:r>
              <a:rPr lang="en-US" sz="2400" dirty="0" smtClean="0"/>
              <a:t>(program evaluation review technique): </a:t>
            </a:r>
            <a:r>
              <a:rPr lang="el-GR" sz="2400" dirty="0" smtClean="0"/>
              <a:t>ποιες είναι οι εξαρτήσεις μεταξύ των δράσεων;</a:t>
            </a:r>
            <a:endParaRPr lang="en-US" sz="2400" dirty="0" smtClean="0"/>
          </a:p>
          <a:p>
            <a:pPr lvl="2" eaLnBrk="1" hangingPunct="1">
              <a:spcBef>
                <a:spcPct val="0"/>
              </a:spcBef>
              <a:defRPr/>
            </a:pPr>
            <a:r>
              <a:rPr lang="el-GR" sz="2000" dirty="0" smtClean="0"/>
              <a:t>Στόχος να αποτυπωθούν οι δράσεις, οι εξαρτήσεις και οι διάρκειες και να βρεθεί η </a:t>
            </a:r>
            <a:r>
              <a:rPr lang="el-GR" sz="2000" i="1" dirty="0" smtClean="0"/>
              <a:t>κρίσιμη διαδρομή</a:t>
            </a:r>
            <a:r>
              <a:rPr lang="el-GR" sz="2000" dirty="0" smtClean="0"/>
              <a:t> που δίνει τη διάρκεια του έργου</a:t>
            </a:r>
            <a:endParaRPr lang="en-US" sz="2000" dirty="0" smtClean="0"/>
          </a:p>
          <a:p>
            <a:pPr lvl="2" eaLnBrk="1" hangingPunct="1">
              <a:spcBef>
                <a:spcPct val="0"/>
              </a:spcBef>
              <a:defRPr/>
            </a:pPr>
            <a:r>
              <a:rPr lang="el-GR" sz="2000" dirty="0" smtClean="0"/>
              <a:t>Το διάγραμμα </a:t>
            </a:r>
            <a:r>
              <a:rPr lang="en-US" sz="2000" dirty="0" smtClean="0"/>
              <a:t>pert </a:t>
            </a:r>
            <a:r>
              <a:rPr lang="el-GR" sz="2000" dirty="0" smtClean="0"/>
              <a:t>του παραδείγματος έχει δύο κρίσιμες διαδρομές, (10 </a:t>
            </a:r>
            <a:r>
              <a:rPr lang="el-GR" sz="2000" dirty="0" smtClean="0">
                <a:sym typeface="Wingdings" panose="05000000000000000000" pitchFamily="2" charset="2"/>
              </a:rPr>
              <a:t> 30  40  50) και (10  20  50) που δίνουν διάρκεια έργου 7 μήνες.</a:t>
            </a:r>
            <a:endParaRPr lang="el-GR" sz="2000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C6CCD-F4B6-46A9-8B15-B88D634D145D}" type="slidenum">
              <a:rPr lang="el-GR"/>
              <a:pPr>
                <a:defRPr/>
              </a:pPr>
              <a:t>8</a:t>
            </a:fld>
            <a:endParaRPr lang="el-GR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69" y="3872730"/>
            <a:ext cx="4949825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77813"/>
            <a:ext cx="8731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smtClean="0"/>
              <a:t>Ποια άλλα μοντέλα χρησιμοποιούμε για περιγραφή συστημάτων λογισμικού; [2/3]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55000" cy="1649413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l-GR" sz="2400" dirty="0" smtClean="0"/>
              <a:t>Μοντέλο δράσεων</a:t>
            </a:r>
            <a:r>
              <a:rPr lang="en-US" sz="2400" dirty="0" smtClean="0"/>
              <a:t> (task model)</a:t>
            </a:r>
            <a:endParaRPr lang="el-GR" sz="2400" dirty="0" smtClean="0"/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</a:rPr>
              <a:t>Χρονοπρογραμματισμός (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schedule): </a:t>
            </a:r>
            <a:r>
              <a:rPr lang="el-GR" sz="2000" dirty="0" smtClean="0"/>
              <a:t>Πώς μπορεί να επιτευχθεί ο στόχος μέσα σε χρονικό όριο;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</a:rPr>
              <a:t>Οργανωτικό διάγραμμα: </a:t>
            </a:r>
            <a:r>
              <a:rPr lang="el-GR" sz="2000" dirty="0" smtClean="0"/>
              <a:t>ποιοι είναι οι ρόλοι εντός του έργου;</a:t>
            </a:r>
          </a:p>
        </p:txBody>
      </p:sp>
      <p:graphicFrame>
        <p:nvGraphicFramePr>
          <p:cNvPr id="13317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476250" y="3038475"/>
          <a:ext cx="8081963" cy="372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PHOTO-PAINT" r:id="rId3" imgW="11365079" imgH="5231746" progId="CorelPHOTOPAINT.Image.13">
                  <p:embed/>
                </p:oleObj>
              </mc:Choice>
              <mc:Fallback>
                <p:oleObj name="PHOTO-PAINT" r:id="rId3" imgW="11365079" imgH="5231746" progId="CorelPHOTOPAINT.Image.1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3038475"/>
                        <a:ext cx="8081963" cy="372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768F2-E825-4314-8265-CD6405AE3BC4}" type="slidenum">
              <a:rPr lang="el-GR"/>
              <a:pPr>
                <a:defRPr/>
              </a:pPr>
              <a:t>9</a:t>
            </a:fld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01-basics</Template>
  <TotalTime>4066</TotalTime>
  <Words>2895</Words>
  <Application>Microsoft Office PowerPoint</Application>
  <PresentationFormat>On-screen Show (4:3)</PresentationFormat>
  <Paragraphs>542</Paragraphs>
  <Slides>52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Wingdings</vt:lpstr>
      <vt:lpstr>Helvetica</vt:lpstr>
      <vt:lpstr>ＭＳ Ｐゴシック</vt:lpstr>
      <vt:lpstr>Palatino</vt:lpstr>
      <vt:lpstr>Verdana</vt:lpstr>
      <vt:lpstr>Courier</vt:lpstr>
      <vt:lpstr>Retrospect</vt:lpstr>
      <vt:lpstr>Corel PHOTO-PAINT X3 Image</vt:lpstr>
      <vt:lpstr>ΤΕΧΝΟΛΟΓΙΑ ΛΟΓΙΣΜΙΚΟΥ (SOFTWARE ENGINEERING)  Διαχείριση πολυπλοκότητας, έννοιες, επισκόπηση UML, βασικοί συμβολισμοί και διαγράμματα </vt:lpstr>
      <vt:lpstr>Θέματα που θα παρουσιάσουμε</vt:lpstr>
      <vt:lpstr>Ποιο είναι το πρόβλημα με το διάγραμμα που βλέπουμε;</vt:lpstr>
      <vt:lpstr>Αφαίρεση</vt:lpstr>
      <vt:lpstr>Αφαίρεση</vt:lpstr>
      <vt:lpstr>Μοντέλα</vt:lpstr>
      <vt:lpstr>Χρήση μοντέλων για περιγραφή συστήματα λογισμικού</vt:lpstr>
      <vt:lpstr>Ποια άλλα μοντέλα χρησιμοποιούμε για περιγραφή συστημάτων λογισμικού; [1/3]</vt:lpstr>
      <vt:lpstr>Ποια άλλα μοντέλα χρησιμοποιούμε για περιγραφή συστημάτων λογισμικού; [2/3]</vt:lpstr>
      <vt:lpstr>Ποια άλλα μοντέλα χρησιμοποιούμε για περιγραφή συστημάτων λογισμικού; [3/3]</vt:lpstr>
      <vt:lpstr>Παράδειγμα μοντέλου ζητημάτων</vt:lpstr>
      <vt:lpstr>Παράδειγμα μοντέλου ζητημάτων</vt:lpstr>
      <vt:lpstr>Παράδειγμα μοντέλου ζητημάτων</vt:lpstr>
      <vt:lpstr>Τεχνική αντιμετώπισης πολυπλοκότητας: αποσύνθεση [1/8]</vt:lpstr>
      <vt:lpstr>Τεχνική αντιμετώπισης πολυπλοκότητας: αποσύνθεση [2/8]</vt:lpstr>
      <vt:lpstr>Τεχνική αντιμετώπισης πολυπλοκότητας: αποσύνθεση [3/8]</vt:lpstr>
      <vt:lpstr>Τεχνική αντιμετώπισης πολυπλοκότητας: αποσύνθεση [4/8]</vt:lpstr>
      <vt:lpstr>Τεχνική αντιμετώπισης πολυπλοκότητας: αποσύνθεση [5/8]</vt:lpstr>
      <vt:lpstr>Τεχνική αντιμετώπισης πολυπλοκότητας: αποσύνθεση [6/8]</vt:lpstr>
      <vt:lpstr>Τεχνική αντιμετώπισης πολυπλοκότητας: αποσύνθεση [7/8]</vt:lpstr>
      <vt:lpstr>Τεχνική αντιμετώπισης πολυπλοκότητας: αποσύνθεση [8/8]</vt:lpstr>
      <vt:lpstr>Προσδιορισμός κλάσεων</vt:lpstr>
      <vt:lpstr>Προσδιορισμός κλάσεων ανάλογα με τον σκοπό</vt:lpstr>
      <vt:lpstr>Ιεραρχία</vt:lpstr>
      <vt:lpstr>Παράδειγμα ιεραρχίας «τμήμα-του» (συνάθροιση)</vt:lpstr>
      <vt:lpstr>Παράδειγμα ιεραρχίας «είναι-ένα» (ταξονομία)</vt:lpstr>
      <vt:lpstr>Σύνοψη</vt:lpstr>
      <vt:lpstr>Συστήματα  </vt:lpstr>
      <vt:lpstr>Συστήματα, Μοντέλα, Όψεις, Σημειογραφίες</vt:lpstr>
      <vt:lpstr>Συστήματα, μοντέλα, Όψεις, Σημειογραφίες – άτυπη αναπαράσταση</vt:lpstr>
      <vt:lpstr>Συστήματα, μοντέλα, Όψεις, Σημειογραφίες – σημειογραφία UML</vt:lpstr>
      <vt:lpstr>Ανάπτυξη καθοδηγούμενη από μοντέλα (model-driven development) [1/2]</vt:lpstr>
      <vt:lpstr>Ανάπτυξη καθοδηγούμενη από μοντέλα (model-driven development) [2/2]</vt:lpstr>
      <vt:lpstr>Ανάπτυξη λογισμικού καθοδηγούμενη από μοντέλα [1/2]</vt:lpstr>
      <vt:lpstr>Ανάπτυξη λογισμικού καθοδηγούμενη από μοντέλα [2/2]</vt:lpstr>
      <vt:lpstr>Παράδειγμα ανάπτυξης καθοδηγούμενης από μοντέλα: Apache Cordova</vt:lpstr>
      <vt:lpstr>Παράδειγμα ανάπτυξης καθοδηγούμενης από μοντέλα: Apache Cordoba</vt:lpstr>
      <vt:lpstr>Παράδειγμα ανάπτυξης καθοδηγούμενης από μοντέλα: Apache Cordoba</vt:lpstr>
      <vt:lpstr>Η UML – Unified Modeling Language</vt:lpstr>
      <vt:lpstr>UML: χρειάζεται όλη;</vt:lpstr>
      <vt:lpstr>Βασικά διαγράμματα</vt:lpstr>
      <vt:lpstr>Βασικοί συμβολισμοί της UML</vt:lpstr>
      <vt:lpstr>Μια γρήγορη ματιά: Διαγράμματα περιπτώσεων χρήσης</vt:lpstr>
      <vt:lpstr>Μια γρήγορη ματιά: Διαγράμματα περιπτώσεων χρήσης</vt:lpstr>
      <vt:lpstr>Μια γρήγορη ματιά: Διαγράμματα κλάσεων</vt:lpstr>
      <vt:lpstr>Μια γρήγορη ματιά: Διαγράμματα κλάσεων</vt:lpstr>
      <vt:lpstr>Μια γρήγορη ματιά: Διαγράμματα κλάσεων</vt:lpstr>
      <vt:lpstr>Μια γρήγορη ματιά: διαγράμματα ακολουθίας</vt:lpstr>
      <vt:lpstr>Μια γρήγορη ματιά: διαγράμματα ακολουθίας</vt:lpstr>
      <vt:lpstr>Μια γρήγορη ματιά: διαγράμματα μηχανής καταστάσεων</vt:lpstr>
      <vt:lpstr>Μια γρήγορη ματιά: διαγράμματα μηχανής καταστάσεων</vt:lpstr>
      <vt:lpstr>Άλλοι συμβολισμοί της UML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– Μοντέλα κύκλου ζωής</dc:title>
  <dc:creator>costas</dc:creator>
  <cp:lastModifiedBy>Costas Vassilakis</cp:lastModifiedBy>
  <cp:revision>278</cp:revision>
  <dcterms:created xsi:type="dcterms:W3CDTF">2005-10-06T11:58:48Z</dcterms:created>
  <dcterms:modified xsi:type="dcterms:W3CDTF">2016-10-04T06:23:30Z</dcterms:modified>
</cp:coreProperties>
</file>