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29"/>
  </p:notesMasterIdLst>
  <p:sldIdLst>
    <p:sldId id="281" r:id="rId2"/>
    <p:sldId id="28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83" r:id="rId24"/>
    <p:sldId id="277" r:id="rId25"/>
    <p:sldId id="278" r:id="rId26"/>
    <p:sldId id="279" r:id="rId27"/>
    <p:sldId id="284" r:id="rId28"/>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661" autoAdjust="0"/>
  </p:normalViewPr>
  <p:slideViewPr>
    <p:cSldViewPr snapToGrid="0">
      <p:cViewPr>
        <p:scale>
          <a:sx n="77" d="100"/>
          <a:sy n="77" d="100"/>
        </p:scale>
        <p:origin x="-954" y="-21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38475" cy="465138"/>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3970337" y="0"/>
            <a:ext cx="3038475" cy="465138"/>
          </a:xfrm>
          <a:prstGeom prst="rect">
            <a:avLst/>
          </a:prstGeom>
          <a:noFill/>
          <a:ln>
            <a:noFill/>
          </a:ln>
        </p:spPr>
        <p:txBody>
          <a:bodyPr lIns="91425" tIns="91425" rIns="91425" bIns="91425" anchor="t" anchorCtr="0"/>
          <a:lstStyle>
            <a:lvl1pPr marL="0" marR="0" indent="0" algn="r" rtl="0">
              <a:spcBef>
                <a:spcPts val="0"/>
              </a:spcBef>
              <a:spcAft>
                <a:spcPts val="0"/>
              </a:spcAft>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829675"/>
            <a:ext cx="3038475" cy="465138"/>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3970337" y="8829675"/>
            <a:ext cx="3038475" cy="465138"/>
          </a:xfrm>
          <a:prstGeom prst="rect">
            <a:avLst/>
          </a:prstGeom>
          <a:noFill/>
          <a:ln>
            <a:noFill/>
          </a:ln>
        </p:spPr>
        <p:txBody>
          <a:bodyPr lIns="91425" tIns="91425" rIns="91425" bIns="91425" anchor="b" anchorCtr="0"/>
          <a:lstStyle>
            <a:lvl1pPr marL="0" marR="0" indent="0" algn="r" rtl="0">
              <a:spcBef>
                <a:spcPts val="0"/>
              </a:spcBef>
              <a:spcAft>
                <a:spcPts val="0"/>
              </a:spcAft>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Tree>
    <p:extLst>
      <p:ext uri="{BB962C8B-B14F-4D97-AF65-F5344CB8AC3E}">
        <p14:creationId xmlns="" xmlns:p14="http://schemas.microsoft.com/office/powerpoint/2010/main" val="406430068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81100" y="696913"/>
            <a:ext cx="4648200" cy="3486150"/>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836D6A20-1204-45E1-8A07-D23DEC6FEACD}"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89" name="Shape 189"/>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l-GR" sz="1200" b="0" i="0" u="none" strike="noStrike" cap="none" baseline="0" dirty="0">
                <a:solidFill>
                  <a:schemeClr val="dk1"/>
                </a:solidFill>
                <a:latin typeface="Calibri"/>
                <a:ea typeface="Calibri"/>
                <a:cs typeface="Calibri"/>
                <a:sym typeface="Calibri"/>
              </a:rPr>
              <a:t>Μια ακόμα σύγχρονη συνεργατική τεχνολογία είναι η τηλεδιάσκεψη μέσω Διαδικτύου (</a:t>
            </a:r>
            <a:r>
              <a:rPr lang="el-GR" sz="1200" b="0" i="0" u="none" strike="noStrike" cap="none" baseline="0" dirty="0" err="1">
                <a:solidFill>
                  <a:schemeClr val="dk1"/>
                </a:solidFill>
                <a:latin typeface="Calibri"/>
                <a:ea typeface="Calibri"/>
                <a:cs typeface="Calibri"/>
                <a:sym typeface="Calibri"/>
              </a:rPr>
              <a:t>web</a:t>
            </a:r>
            <a:r>
              <a:rPr lang="el-GR" sz="1200" b="0" i="0" u="none" strike="noStrike" cap="none" baseline="0" dirty="0">
                <a:solidFill>
                  <a:schemeClr val="dk1"/>
                </a:solidFill>
                <a:latin typeface="Calibri"/>
                <a:ea typeface="Calibri"/>
                <a:cs typeface="Calibri"/>
                <a:sym typeface="Calibri"/>
              </a:rPr>
              <a:t> </a:t>
            </a:r>
            <a:r>
              <a:rPr lang="el-GR" sz="1200" b="0" i="0" u="none" strike="noStrike" cap="none" baseline="0" dirty="0" err="1">
                <a:solidFill>
                  <a:schemeClr val="dk1"/>
                </a:solidFill>
                <a:latin typeface="Calibri"/>
                <a:ea typeface="Calibri"/>
                <a:cs typeface="Calibri"/>
                <a:sym typeface="Calibri"/>
              </a:rPr>
              <a:t>conferencing</a:t>
            </a:r>
            <a:r>
              <a:rPr lang="el-GR" sz="1200" b="0" i="0" u="none" strike="noStrike" cap="none" baseline="0" dirty="0">
                <a:solidFill>
                  <a:schemeClr val="dk1"/>
                </a:solidFill>
                <a:latin typeface="Calibri"/>
                <a:ea typeface="Calibri"/>
                <a:cs typeface="Calibri"/>
                <a:sym typeface="Calibri"/>
              </a:rPr>
              <a:t>), η οποία υποστηρίζει τις διαδικτυακές συναντήσεις, οι οποίες συχνά αποκαλούνται και «διαδικτυακά σεμινάρια» (</a:t>
            </a:r>
            <a:r>
              <a:rPr lang="el-GR" sz="1200" b="0" i="0" u="none" strike="noStrike" cap="none" baseline="0" dirty="0" err="1">
                <a:solidFill>
                  <a:schemeClr val="dk1"/>
                </a:solidFill>
                <a:latin typeface="Calibri"/>
                <a:ea typeface="Calibri"/>
                <a:cs typeface="Calibri"/>
                <a:sym typeface="Calibri"/>
              </a:rPr>
              <a:t>webinars</a:t>
            </a:r>
            <a:r>
              <a:rPr lang="el-GR" sz="1200" b="0" i="0" u="none" strike="noStrike" cap="none" baseline="0" dirty="0">
                <a:solidFill>
                  <a:schemeClr val="dk1"/>
                </a:solidFill>
                <a:latin typeface="Calibri"/>
                <a:ea typeface="Calibri"/>
                <a:cs typeface="Calibri"/>
                <a:sym typeface="Calibri"/>
              </a:rPr>
              <a:t>). Οι συμμετέχοντες λαμβάνουν μέρος στη συνάντηση από τον υπολογιστή τους ή το έξυπνο κινητό τους τηλέφωνο και χρησιμοποιούν ακουστικά με μικρόφωνο ή την τηλεφωνική διάσκεψη (</a:t>
            </a:r>
            <a:r>
              <a:rPr lang="el-GR" sz="1200" b="0" i="0" u="none" strike="noStrike" cap="none" baseline="0" dirty="0" err="1">
                <a:solidFill>
                  <a:schemeClr val="dk1"/>
                </a:solidFill>
                <a:latin typeface="Calibri"/>
                <a:ea typeface="Calibri"/>
                <a:cs typeface="Calibri"/>
                <a:sym typeface="Calibri"/>
              </a:rPr>
              <a:t>phone</a:t>
            </a:r>
            <a:r>
              <a:rPr lang="el-GR" sz="1200" b="0" i="0" u="none" strike="noStrike" cap="none" baseline="0" dirty="0">
                <a:solidFill>
                  <a:schemeClr val="dk1"/>
                </a:solidFill>
                <a:latin typeface="Calibri"/>
                <a:ea typeface="Calibri"/>
                <a:cs typeface="Calibri"/>
                <a:sym typeface="Calibri"/>
              </a:rPr>
              <a:t> </a:t>
            </a:r>
            <a:r>
              <a:rPr lang="el-GR" sz="1200" b="0" i="0" u="none" strike="noStrike" cap="none" baseline="0" dirty="0" err="1">
                <a:solidFill>
                  <a:schemeClr val="dk1"/>
                </a:solidFill>
                <a:latin typeface="Calibri"/>
                <a:ea typeface="Calibri"/>
                <a:cs typeface="Calibri"/>
                <a:sym typeface="Calibri"/>
              </a:rPr>
              <a:t>conferencing</a:t>
            </a:r>
            <a:r>
              <a:rPr lang="el-GR" sz="1200" b="0" i="0" u="none" strike="noStrike" cap="none" baseline="0" dirty="0">
                <a:solidFill>
                  <a:schemeClr val="dk1"/>
                </a:solidFill>
                <a:latin typeface="Calibri"/>
                <a:ea typeface="Calibri"/>
                <a:cs typeface="Calibri"/>
                <a:sym typeface="Calibri"/>
              </a:rPr>
              <a:t>) για να συνομιλήσουν. Το λογισμικό τηλεδιάσκεψης μέσω </a:t>
            </a:r>
            <a:r>
              <a:rPr lang="el-GR" sz="1200" b="0" i="0" u="none" strike="noStrike" cap="none" baseline="0" dirty="0" err="1">
                <a:solidFill>
                  <a:schemeClr val="dk1"/>
                </a:solidFill>
                <a:latin typeface="Calibri"/>
                <a:ea typeface="Calibri"/>
                <a:cs typeface="Calibri"/>
                <a:sym typeface="Calibri"/>
              </a:rPr>
              <a:t>φυλλομετρητών</a:t>
            </a:r>
            <a:r>
              <a:rPr lang="el-GR" sz="1200" b="0" i="0" u="none" strike="noStrike" cap="none" baseline="0" dirty="0">
                <a:solidFill>
                  <a:schemeClr val="dk1"/>
                </a:solidFill>
                <a:latin typeface="Calibri"/>
                <a:ea typeface="Calibri"/>
                <a:cs typeface="Calibri"/>
                <a:sym typeface="Calibri"/>
              </a:rPr>
              <a:t> ιστού, όπως τα </a:t>
            </a:r>
            <a:r>
              <a:rPr lang="el-GR" sz="1200" b="0" i="0" u="none" strike="noStrike" cap="none" baseline="0" dirty="0" err="1">
                <a:solidFill>
                  <a:schemeClr val="dk1"/>
                </a:solidFill>
                <a:latin typeface="Calibri"/>
                <a:ea typeface="Calibri"/>
                <a:cs typeface="Calibri"/>
                <a:sym typeface="Calibri"/>
              </a:rPr>
              <a:t>WebEx</a:t>
            </a:r>
            <a:r>
              <a:rPr lang="el-GR" sz="1200" b="0" i="0" u="none" strike="noStrike" cap="none" baseline="0" dirty="0">
                <a:solidFill>
                  <a:schemeClr val="dk1"/>
                </a:solidFill>
                <a:latin typeface="Calibri"/>
                <a:ea typeface="Calibri"/>
                <a:cs typeface="Calibri"/>
                <a:sym typeface="Calibri"/>
              </a:rPr>
              <a:t> και </a:t>
            </a:r>
            <a:r>
              <a:rPr lang="el-GR" sz="1200" b="0" i="0" u="none" strike="noStrike" cap="none" baseline="0" dirty="0" err="1">
                <a:solidFill>
                  <a:schemeClr val="dk1"/>
                </a:solidFill>
                <a:latin typeface="Calibri"/>
                <a:ea typeface="Calibri"/>
                <a:cs typeface="Calibri"/>
                <a:sym typeface="Calibri"/>
              </a:rPr>
              <a:t>Go</a:t>
            </a:r>
            <a:r>
              <a:rPr lang="el-GR" sz="1200" b="0" i="0" u="none" strike="noStrike" cap="none" baseline="0" dirty="0">
                <a:solidFill>
                  <a:schemeClr val="dk1"/>
                </a:solidFill>
                <a:latin typeface="Calibri"/>
                <a:ea typeface="Calibri"/>
                <a:cs typeface="Calibri"/>
                <a:sym typeface="Calibri"/>
              </a:rPr>
              <a:t> </a:t>
            </a:r>
            <a:r>
              <a:rPr lang="el-GR" sz="1200" b="0" i="0" u="none" strike="noStrike" cap="none" baseline="0" dirty="0" err="1">
                <a:solidFill>
                  <a:schemeClr val="dk1"/>
                </a:solidFill>
                <a:latin typeface="Calibri"/>
                <a:ea typeface="Calibri"/>
                <a:cs typeface="Calibri"/>
                <a:sym typeface="Calibri"/>
              </a:rPr>
              <a:t>To</a:t>
            </a:r>
            <a:r>
              <a:rPr lang="el-GR" sz="1200" b="0" i="0" u="none" strike="noStrike" cap="none" baseline="0" dirty="0">
                <a:solidFill>
                  <a:schemeClr val="dk1"/>
                </a:solidFill>
                <a:latin typeface="Calibri"/>
                <a:ea typeface="Calibri"/>
                <a:cs typeface="Calibri"/>
                <a:sym typeface="Calibri"/>
              </a:rPr>
              <a:t> </a:t>
            </a:r>
            <a:r>
              <a:rPr lang="el-GR" sz="1200" b="0" i="0" u="none" strike="noStrike" cap="none" baseline="0" dirty="0" err="1">
                <a:solidFill>
                  <a:schemeClr val="dk1"/>
                </a:solidFill>
                <a:latin typeface="Calibri"/>
                <a:ea typeface="Calibri"/>
                <a:cs typeface="Calibri"/>
                <a:sym typeface="Calibri"/>
              </a:rPr>
              <a:t>Meeting</a:t>
            </a:r>
            <a:r>
              <a:rPr lang="el-GR" sz="1200" b="0" i="0" u="none" strike="noStrike" cap="none" baseline="0" dirty="0">
                <a:solidFill>
                  <a:schemeClr val="dk1"/>
                </a:solidFill>
                <a:latin typeface="Calibri"/>
                <a:ea typeface="Calibri"/>
                <a:cs typeface="Calibri"/>
                <a:sym typeface="Calibri"/>
              </a:rPr>
              <a:t>, έχουν εμπλουτίσει τις λειτουργίες που προσφέρουν, συμπεριλαμβάνοντας λειτουργικά χαρακτηριστικά όπως συνομιλία μέσω βίντεο πραγματικού χρόνου, </a:t>
            </a:r>
            <a:r>
              <a:rPr lang="el-GR" sz="1200" b="0" i="0" u="none" strike="noStrike" cap="none" baseline="0" dirty="0" smtClean="0">
                <a:solidFill>
                  <a:schemeClr val="dk1"/>
                </a:solidFill>
                <a:latin typeface="Calibri"/>
                <a:ea typeface="Calibri"/>
                <a:cs typeface="Calibri"/>
                <a:sym typeface="Calibri"/>
              </a:rPr>
              <a:t>υποστήριξη </a:t>
            </a:r>
            <a:r>
              <a:rPr lang="el-GR" sz="1200" b="0" i="0" u="none" strike="noStrike" cap="none" baseline="0" dirty="0">
                <a:solidFill>
                  <a:schemeClr val="dk1"/>
                </a:solidFill>
                <a:latin typeface="Calibri"/>
                <a:ea typeface="Calibri"/>
                <a:cs typeface="Calibri"/>
                <a:sym typeface="Calibri"/>
              </a:rPr>
              <a:t>για PowerPoint ή άλλου τύπου παρουσιάσεις, συνομιλία μέσω ανταλλαγής μηνυμάτων κειμένου, διαμοιρασμός εφαρμογών επιφάνειας εργασίας κ.α.</a:t>
            </a:r>
          </a:p>
          <a:p>
            <a:endParaRPr lang="el-G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l-GR" sz="1200" b="0" i="0" u="none" strike="noStrike" cap="none" baseline="0" dirty="0">
                <a:solidFill>
                  <a:schemeClr val="dk1"/>
                </a:solidFill>
                <a:latin typeface="Calibri"/>
                <a:ea typeface="Calibri"/>
                <a:cs typeface="Calibri"/>
                <a:sym typeface="Calibri"/>
              </a:rPr>
              <a:t>Τα εργαλεία τηλεδιάσκεψης μειώνουν δραστικά τα έξοδα ταξιδιών, γι’ αυτό και η ζήτηση των υπηρεσιών αυτών αυξάνεται κυρίως σε περιόδους οικονομικής ύφεσης. Χρησιμοποιούνται επίσης ευρύτατα για την εκπαίδευση στελεχών, τις γεωγραφικά απομακρυσμένες ομάδες έργου, τις παρουσιάσεις νέων προϊόντων, τις εικονικές συναντήσεις με πελάτες και άλλες εκδηλώσεις. </a:t>
            </a:r>
          </a:p>
        </p:txBody>
      </p:sp>
      <p:sp>
        <p:nvSpPr>
          <p:cNvPr id="190" name="Shape 190"/>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extLst>
      <p:ext uri="{BB962C8B-B14F-4D97-AF65-F5344CB8AC3E}">
        <p14:creationId xmlns="" xmlns:p14="http://schemas.microsoft.com/office/powerpoint/2010/main" val="220459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02" name="Shape 202"/>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Η συνομιλία μέσω διαδραστικού βίντεο για την ομαδική εργασία είναι μια ευρέως διαθέσιμη λειτουργία μέσω των διαδικτυακών καμερών και λογισμικού, όπως το Skype. Η δυνατότητα αυτή αλλάζει εκ βάθρων τις διαδικτυακές συνεργασίες, καθώς επιτρέπει στους συμμετέχοντες να βλέπουν τις εκφράσεις του προσώπου και τις άλλες μη λεκτικές συμπεριφορές που διέπουν την επικοινωνία. </a:t>
            </a:r>
          </a:p>
          <a:p>
            <a:endParaRPr lang="el-G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l-GR" sz="1800" b="0" i="0" u="none" strike="noStrike" cap="none" baseline="0">
                <a:latin typeface="Arial"/>
                <a:ea typeface="Arial"/>
                <a:cs typeface="Arial"/>
                <a:sym typeface="Arial"/>
              </a:rPr>
              <a:t>Τα δυνατότερα από τα συστήματα αυτά δημιουργούν μια αίσθηση τηλεπαρουσίας (telepresence), όπου κάθε συμμετέχοντας φαίνεται σχεδόν σε κανονικό μέγεθος και οι εικόνες είναι σαν ζωντανές. Η επαφή με τα μάτια είναι περισσότερο φυσική και οι φωνές είναι καλά συγχρονισμένες με τις κινήσεις των χειλιών. Ένα στέλεχος μπορεί απλώς να ανοίξει τη διαδικτυακή του κάμερα και να αλληλεπιδράσει με κάποιον που βρίσκεται στην άλλη μεριά του πλανήτη σαν να καθόταν στην απέναντι πλευρά του γραφείου του. </a:t>
            </a:r>
          </a:p>
        </p:txBody>
      </p:sp>
      <p:sp>
        <p:nvSpPr>
          <p:cNvPr id="203" name="Shape 203"/>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extLst>
      <p:ext uri="{BB962C8B-B14F-4D97-AF65-F5344CB8AC3E}">
        <p14:creationId xmlns="" xmlns:p14="http://schemas.microsoft.com/office/powerpoint/2010/main" val="3709361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14" name="Shape 214"/>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l-GR" sz="1800" b="0" i="0" u="none" strike="noStrike" cap="none" baseline="0">
                <a:latin typeface="Arial"/>
                <a:ea typeface="Arial"/>
                <a:cs typeface="Arial"/>
                <a:sym typeface="Arial"/>
              </a:rPr>
              <a:t>Ο κοινόχρηστος χώρος εργασίας (shared workspace) είναι μια περιοχή του διακομιστή στην οποία τα μέλη της ομάδας μπορούν να αναρτούν έγγραφα, να διατηρούν καταλόγους μελών, να παραθέτουν ειδήσεις και ανακοινώσεις, να επεξεργάζονται από κοινού έγγραφα και να κάνουν ενημερώσεις. Πυρήνας του κοινόχρηστου χώρου εργασίας είναι η βιβλιοθήκη εγγράφων (document library), στην οποία τα μέλη μπορούν να αποθηκεύουν σημαντικά πληροφοριακά τεκμήρια και να παρακολουθούν όλες τις αλλαγές που γίνονται σε αυτά. </a:t>
            </a:r>
          </a:p>
          <a:p>
            <a:endParaRPr lang="el-GR" sz="1800" b="0" i="0" u="none" strike="noStrike" cap="none" baseline="0">
              <a:latin typeface="Arial"/>
              <a:ea typeface="Arial"/>
              <a:cs typeface="Arial"/>
              <a:sym typeface="Arial"/>
            </a:endParaRPr>
          </a:p>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Αυτή η κεντρική βιβλιοθήκη εγγράφων προσφέρει πολλά στην αποφυγή της σύγχυσης και της αλληλοεπικάλυψης που δημιουργείται όταν τα μέλη της ομάδας ανταλλάσσουν συνεχώς αναθεωρημένες εκδόσεις εγγράφων μέσω ηλεκτρονικού ταχυδρομείου. </a:t>
            </a:r>
          </a:p>
        </p:txBody>
      </p:sp>
      <p:sp>
        <p:nvSpPr>
          <p:cNvPr id="215" name="Shape 215"/>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extLst>
      <p:ext uri="{BB962C8B-B14F-4D97-AF65-F5344CB8AC3E}">
        <p14:creationId xmlns="" xmlns:p14="http://schemas.microsoft.com/office/powerpoint/2010/main" val="61209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26" name="Shape 226"/>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a:buNone/>
            </a:pPr>
            <a:r>
              <a:rPr lang="el-GR" sz="1200" b="0" i="0" u="none" strike="noStrike" cap="none" baseline="0">
                <a:solidFill>
                  <a:schemeClr val="dk1"/>
                </a:solidFill>
                <a:latin typeface="Calibri"/>
                <a:ea typeface="Calibri"/>
                <a:cs typeface="Calibri"/>
                <a:sym typeface="Calibri"/>
              </a:rPr>
              <a:t>To Web 2.0 εισάγει δυναμικά εργαλεία που ενθαρρύνουν την ευρεία συμμετοχή και τη συνεισφορά των τελικών χρηστών στο Διαδίκτυο. Πολλά από τα εργαλεία αυτά έχουν υιοθετηθεί από τους οργανισμούς για τη διευκόλυνση της συνεργασίας και την προαγωγή της ανταλλαγής πληροφοριών.</a:t>
            </a:r>
          </a:p>
          <a:p>
            <a:endParaRPr lang="el-GR" sz="1200" b="0" i="0" u="none" strike="noStrike" cap="none" baseline="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ct val="25000"/>
              <a:buFont typeface="Arial"/>
              <a:buNone/>
            </a:pPr>
            <a:r>
              <a:rPr lang="el-GR" sz="1800" b="0" i="0" u="none" strike="noStrike" cap="none" baseline="0">
                <a:latin typeface="Arial"/>
                <a:ea typeface="Arial"/>
                <a:cs typeface="Arial"/>
                <a:sym typeface="Arial"/>
              </a:rPr>
              <a:t>Στο ιστολόγιο, ή blog (σύντμηση του όρου «web log» – «λίστα καταχωρήσεων στον ιστό»), ο </a:t>
            </a:r>
            <a:r>
              <a:rPr lang="el-GR" sz="1200" b="0" i="0" u="none" strike="noStrike" cap="none" baseline="0">
                <a:solidFill>
                  <a:schemeClr val="dk1"/>
                </a:solidFill>
                <a:latin typeface="Calibri"/>
                <a:ea typeface="Calibri"/>
                <a:cs typeface="Calibri"/>
                <a:sym typeface="Calibri"/>
              </a:rPr>
              <a:t>blogger (συντάκτης ιστολογίου) διατηρεί μια ιστοσελίδα, η οποία αποτελείται κατά κύριο λόγο από συνεχή σχολιασμό, εικόνες και συνδέσμους σε άλλες διαδικτυακές πηγές πληροφόρησης. Οι αναρτήσεις παρουσιάζονται με αντίστροφη χρονολογική σειρά, ώστε η πιο πρόσφατη καταχώρηση να εμφανίζεται πρώτη. Οι αναγνώστες μπορούν να προσθέτουν τα δικά τους σχόλια στις αναρτήσεις των bloggers, λαμβάνοντας μέρος σε ασύγχρονη συζήτηση. Μια ενδιαφέρουσα ανάρτηση μπορεί να αναπαραχθεί από άλλους bloggers, εξαπλώνοντάς την και αυξάνοντας σημαντικά τις προβολές σελίδας του ιστολογίου που την περιέχει. </a:t>
            </a:r>
          </a:p>
          <a:p>
            <a:endParaRPr lang="el-GR" sz="1200" b="0" i="0" u="none" strike="noStrike" cap="none" baseline="0">
              <a:solidFill>
                <a:schemeClr val="dk1"/>
              </a:solidFill>
              <a:latin typeface="Calibri"/>
              <a:ea typeface="Calibri"/>
              <a:cs typeface="Calibri"/>
              <a:sym typeface="Calibri"/>
            </a:endParaRPr>
          </a:p>
          <a:p>
            <a:endParaRPr lang="el-G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Ορισμένα ιστολόγια είναι έργα αγάπης που απευθύνονται σε φίλους, στην οικογένεια ή σε άλλους ερασιτέχνες. Άλλα ιστολόγια ανήκουν σε παραδοσιακά μέσα μαζικής ενημέρωσης, τα οποία προσλαμβάνουν ομάδες συντακτών για τη συνεχή ενημέρωσή τους. Τα ιστολόγια αυτά μοιάζουν περισσότερο με διαδικτυακά διαδραστικά περιοδικά, τα οποία έχουν έσοδα από τις διαφημίσεις.</a:t>
            </a:r>
          </a:p>
          <a:p>
            <a:endParaRPr lang="el-G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Για τους οργανισμούς τα ιστολόγια αποτελούν ένα ευρέως χρησιμοποιούμενο μέσο δημιουργίας γνωσιακών βάσεων. Χρησιμοποιούνται επίσης στο μάρκετινγκ και στις επικοινωνίες για τη σύσφιξη των σχέσεων με τους πελάτες και τους προμηθευτές.</a:t>
            </a:r>
          </a:p>
        </p:txBody>
      </p:sp>
      <p:sp>
        <p:nvSpPr>
          <p:cNvPr id="227" name="Shape 227"/>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extLst>
      <p:ext uri="{BB962C8B-B14F-4D97-AF65-F5344CB8AC3E}">
        <p14:creationId xmlns="" xmlns:p14="http://schemas.microsoft.com/office/powerpoint/2010/main" val="720145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38" name="Shape 238"/>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l-GR" sz="1800" b="0" i="0" u="none" strike="noStrike" cap="none" baseline="0">
                <a:latin typeface="Arial"/>
                <a:ea typeface="Arial"/>
                <a:cs typeface="Arial"/>
                <a:sym typeface="Arial"/>
              </a:rPr>
              <a:t>Μια ακόμη σημαντική τεχνολογία Web 2.0, η οποία διευκολύνει τη συνεισφορά των τελικών χρηστών και την κοινή επεξεργασία, είναι το wiki, μια ιστοσελίδα που επιτρέπει στους χρήστες να προσθέτουν και να επεξεργάζονται διασυνδεδεμένες ιστοσελίδες. Το λογισμικό για τη δημιουργία wiki προσφέρει εργαλεία επεξεργασίας κειμένου και έτσι οι χρήστες δεν χρειάζεται να γνωρίζουν HTML. Επιπλέον, καταγράφει τις εκδόσεις και επιτρέπει στους χρήστες να βλέπουν το ιστορικό των αλλαγών που έχουν συντελεστεί σε κάθε σελίδα, καθώς και συζητήσεις που γίνονται για το περιεχόμενό της. Οι χρήστες περιηγούνται μέσα σε ένα wiki μέσω αναζήτησης με τη χρήση λέξεων-κλειδιών ή πατώντας επάνω στους συνδέσμους που παραπέμπουν σε άλλες σχετικές σελίδες. </a:t>
            </a:r>
          </a:p>
          <a:p>
            <a:endParaRPr lang="el-GR" sz="1800" b="0" i="0" u="none" strike="noStrike" cap="none" baseline="0">
              <a:latin typeface="Arial"/>
              <a:ea typeface="Arial"/>
              <a:cs typeface="Arial"/>
              <a:sym typeface="Arial"/>
            </a:endParaRPr>
          </a:p>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Τα wikis είναι πλέον εξαιρετικά πολύτιμα εργαλεία και για τους οργανισμούς, ιδιαίτερα με σκοπό τη συγκέντρωση εγγράφων και τη δημιουργία αποθηκών γνώσης (knowledge storehouses), τις οποίες οι εργαζόμενοι μπορούν να επεξεργάζονται ανάλογα με τις ανάγκες τους. Το wiki επιτρέπει στα άτομα κάθε τμήματος και κάθε επιπέδου να συνεισφέρουν στοιχεία από την εμπειρία τους ή να ενημερώνουν ήδη υπάρχοντα άρθρα, προσθέτοντας καινούργιες πληροφορίες. </a:t>
            </a:r>
          </a:p>
          <a:p>
            <a:endParaRPr lang="el-G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Η διαδικτυακή εγκυκλοπαίδεια «Wikipedia» ή «Βικιπαίδεια» είναι το πιο γνωστό wiki δημόσιας πρόσβασης. Με περισσότερα από 15 εκατομμύρια άρθρα, τα οποία έχουν συνεισφέρει ή επιμεληθεί εθελοντές από όλο τον κόσμο, η Wikipedia είναι το δημοφιλέστερο δίκτυο γενικής πληροφόρησης. </a:t>
            </a:r>
          </a:p>
        </p:txBody>
      </p:sp>
      <p:sp>
        <p:nvSpPr>
          <p:cNvPr id="239" name="Shape 239"/>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extLst>
      <p:ext uri="{BB962C8B-B14F-4D97-AF65-F5344CB8AC3E}">
        <p14:creationId xmlns="" xmlns:p14="http://schemas.microsoft.com/office/powerpoint/2010/main" val="1984367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53" name="Shape 253"/>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lnSpc>
                <a:spcPct val="90000"/>
              </a:lnSpc>
              <a:spcBef>
                <a:spcPts val="0"/>
              </a:spcBef>
              <a:spcAft>
                <a:spcPts val="0"/>
              </a:spcAft>
              <a:buClr>
                <a:schemeClr val="dk1"/>
              </a:buClr>
              <a:buSzPct val="25000"/>
              <a:buFont typeface="Calibri"/>
              <a:buNone/>
            </a:pPr>
            <a:r>
              <a:rPr lang="el-GR" sz="1200" b="0" i="0" u="none" strike="noStrike" cap="none" baseline="0">
                <a:solidFill>
                  <a:schemeClr val="dk1"/>
                </a:solidFill>
                <a:latin typeface="Calibri"/>
                <a:ea typeface="Calibri"/>
                <a:cs typeface="Calibri"/>
                <a:sym typeface="Calibri"/>
              </a:rPr>
              <a:t>Περισσότεροι από τρεις στους τέσσερις millennials, άτομα που ανήκουν στη γενιά που γεννήθηκε μεταξύ του 1980 και του 1995, έχουν δημιουργήσει προφίλ σε μία ή περισσότερες ιστοσελίδες κοινωνικής δικτύωσης, όπως το Facebook ή το LinkedIn. Τα κοινωνικά δίκτυα αποτελούν εκ των πραγμάτων μια πλατφόρμα συνεργασίας και διαδικτυακής ασύγχρονης επικοινωνίας. Εάν το Facebook ήταν χώρα, θα ήταν η τρίτη πιο πυκνοκατοικημένη μετά την Κίνα και την Ινδία, με πάνω από 500 εκατομμύρια χρήστες το 2011. Βασικό στοιχείο των σελίδων αυτών είναι τα ατομικά ή οργανωσιακά προφίλ. </a:t>
            </a:r>
          </a:p>
          <a:p>
            <a:endParaRPr lang="el-GR" sz="1200" b="0" i="0" u="none" strike="noStrike" cap="none" baseline="0">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l-GR" sz="1200" b="0" i="0" u="none" strike="noStrike" cap="none" baseline="0">
                <a:solidFill>
                  <a:schemeClr val="dk1"/>
                </a:solidFill>
                <a:latin typeface="Calibri"/>
                <a:ea typeface="Calibri"/>
                <a:cs typeface="Calibri"/>
                <a:sym typeface="Calibri"/>
              </a:rPr>
              <a:t>Η αξία των ιστοτόπων αυτών, όμως, έγκειται στο ότι τα προφίλ αποτελούν κόμβους σε ένα τεράστιο, αλληλένδετο δίκτυο συνδέσμων σε άλλους κόμβους, που έχουν δημιουργήσει άλλα άτομα ή οργανισμοί. Τα δίκτυα αυτά τα δημιουργούν οι ίδιοι οι χρήστες, καθώς συνδέονται με τους φίλους ή τους συναδέλφους τους. Το ίδιο το λογισμικό μάλιστα προτείνει συνδέσμους, ενώ ακόμα περισσότερα άτομα μπορούν να προστεθούν μέσω ατζέντας, ηλεκτρονικού της ταχυδρομείου, επαφών στα άμεσα μηνύματα ή να αναζητώντας πιθανούς φίλους ή συναδέλφους, μέσω του ονόματός τους, της διεύθυνσης του ηλεκτρονικού τους ταχυδρομείου ή κάποιου άλλου χαρακτηριστικού. </a:t>
            </a:r>
          </a:p>
          <a:p>
            <a:endParaRPr lang="el-GR" sz="1200" b="0" i="0" u="none" strike="noStrike" cap="none" baseline="0">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l-GR" sz="1200" b="0" i="0" u="none" strike="noStrike" cap="none" baseline="0">
                <a:solidFill>
                  <a:schemeClr val="dk1"/>
                </a:solidFill>
                <a:latin typeface="Calibri"/>
                <a:ea typeface="Calibri"/>
                <a:cs typeface="Calibri"/>
                <a:sym typeface="Calibri"/>
              </a:rPr>
              <a:t>Η αξία της κοινωνικής δικτύωσης μπορεί να είναι πολύ μεγάλη για τους χρήστες, προσφέροντάς τους μια πλατφόρμα μέσω της οποίας μπορούν να καλλιεργήσουν ή να ανανεώσουν τις σχέσεις τους με άτομα, που χωρίς αυτή θα είχαν χαθεί. Από τη σκοπιά των επιχειρήσεων, οι ιστοσελίδες αυτές προσφέρουν ένα μέσο για την υποστήριξη της ανταλλαγής γνώσης εντός της εταιρείας, αλλά και για την προσέγγιση ανθρώπων που μπορεί να ενδιαφέρονται για τα προϊόντα ή τις υπηρεσίες τους. Οι διαφημίσεις μπορούν να προσαρμόζονται ώστε να εντοπίζουν ακριβώς τις ομάδες στόχευσης, βάσει των προφίλ των μελών. Εκτός από τη διαφήμιση, οι οργανισμοί δημιουργούν τα δικά τους προφίλ για να συνδέονται με τους πελάτες τους, να στρατολογούν εργαζομένους, να ανακοινώνουν νέα προϊόντα και γενικά να προωθούν το εμπορικό τους σήμα. </a:t>
            </a:r>
          </a:p>
        </p:txBody>
      </p:sp>
      <p:sp>
        <p:nvSpPr>
          <p:cNvPr id="254" name="Shape 254"/>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extLst>
      <p:ext uri="{BB962C8B-B14F-4D97-AF65-F5344CB8AC3E}">
        <p14:creationId xmlns="" xmlns:p14="http://schemas.microsoft.com/office/powerpoint/2010/main" val="2999722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65" name="Shape 265"/>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l-GR" sz="1800" b="0" i="0" u="none" strike="noStrike" cap="none" baseline="0">
                <a:latin typeface="Arial"/>
                <a:ea typeface="Arial"/>
                <a:cs typeface="Arial"/>
                <a:sym typeface="Arial"/>
              </a:rPr>
              <a:t>Το μικρο-ιστολόγιο (microblogging) είναι μια μορφή ιστολογίου, όπου οι αναρτήσεις είναι σχετικά σύντομες, περιλαμβάνοντας μια μικρή πρόταση και ορισμένες φορές ένα σύνδεσμο σε κάποια άλλη διαδικτυακή πηγή ή σε κάποιο βίντεο. Όπως και στην περίπτωση των ιστολογίων, οι αναρτήσεις εμφανίζονται σε αντίστροφη χρονολογική σειρά. Τα θέματα ποικίλλουν και κυμαίνονται από απλές ενημερώσεις για την τρέχουσα δραστηριότητα του χρήστη έως ενημερωτικούς συνδέσμους σε πηγές για τρέχοντα γεγονότα, χόμπι, επιχειρήσεις, υπηρεσίες κ.ά. Ο χαρακτήρας κοινωνικής δικτύωσής τους διατηρείται από το γεγονός ότι οι χρήστες είναι σε θέση να «ακολουθούν» άλλους χρήστες, των οποίων οι αναρτήσεις εμφανίζονται σε συνεχή ροή στους υπολογιστές ή τις κινητές συσκευές των followers. Οι followers με τη σειρά τους μπορούν να απαντούν στις αναρτήσεις ή να τις προωθούν στους δικούς τους «ακολούθους».</a:t>
            </a:r>
          </a:p>
          <a:p>
            <a:endParaRPr lang="el-GR" sz="1800" b="0" i="0" u="none" strike="noStrike" cap="none" baseline="0">
              <a:latin typeface="Arial"/>
              <a:ea typeface="Arial"/>
              <a:cs typeface="Arial"/>
              <a:sym typeface="Arial"/>
            </a:endParaRPr>
          </a:p>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Το Tweeter διαθέτει τον μεγαλύτερο αριθμό χρηστών και οι όροι «tweet» και «re-tweet» χρησιμοποιούνται ευρύτατα για να περιγράψουν τα βασικά συστατικά της συνεργατικής αυτής τεχνολογίας. Οι επιχειρήσεις εφευρίσκουν καινοτόμους τρόπους να έρθουν σε επαφή με πελάτες μέσω του Twitter, καθώς οι παραπομπές από κοινωνικά δίκτυα (social referrals – κίνηση σε μια ιστοσελίδα που προέρχεται από περιεχόμενο ή/και συνδέσμους που αναρτώνται σε κοινωνικά δίκτυα, είτε από την ίδια την επιχείρηση είτε από κάποιον άλλο χρήστη) φαίνεται να μειώνουν την επίδραση των διαφημίσεων κειμένου σε μηχανές αναζήτησης, οι οποίες ναι μεν σχετίζονται με την αναζήτηση που κάνει ο χρήστης αλλά δεν του έχουν προταθεί από κάποιον που γνωρίζει. </a:t>
            </a:r>
          </a:p>
        </p:txBody>
      </p:sp>
      <p:sp>
        <p:nvSpPr>
          <p:cNvPr id="266" name="Shape 266"/>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extLst>
      <p:ext uri="{BB962C8B-B14F-4D97-AF65-F5344CB8AC3E}">
        <p14:creationId xmlns="" xmlns:p14="http://schemas.microsoft.com/office/powerpoint/2010/main" val="735392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8" name="Shape 278"/>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SzPct val="25000"/>
              <a:buFont typeface="Arial"/>
              <a:buNone/>
            </a:pPr>
            <a:r>
              <a:rPr lang="el-GR" sz="1800" b="0" i="0" u="none" strike="noStrike" cap="none" baseline="0">
                <a:latin typeface="Arial"/>
                <a:ea typeface="Arial"/>
                <a:cs typeface="Arial"/>
                <a:sym typeface="Arial"/>
              </a:rPr>
              <a:t>Εικονικός κόσμος (virtual world) είναι ένα γραφικό και συχνά τρισδιάστατο περιβάλλον, στο οποίο οι χρήστες μπορούν να εισέρχονται και να αλληλεπιδρούν με εικονικά αντικείμενα αλλά και μεταξύ τους, χρησιμοποιώντας avatar (είδωλα). Μπροστά σε μια οθόνη με ένα πληκτρολόγιο, ένα ποντίκι, joysticks, χειριστήρια κονσόλες, τιμόνια ή πεντάλ, οι χρήστες είναι σε θέση να εξερευνήσουν ψηφιακά κατασκευασμένους κόσμους ή να οδηγήσουν οχήματα σε ρεαλιστικά περιβάλλοντα. </a:t>
            </a:r>
            <a:r>
              <a:rPr lang="el-GR" sz="1200" b="0" i="0" u="none" strike="noStrike" cap="none" baseline="0">
                <a:solidFill>
                  <a:schemeClr val="dk1"/>
                </a:solidFill>
                <a:latin typeface="Calibri"/>
                <a:ea typeface="Calibri"/>
                <a:cs typeface="Calibri"/>
                <a:sym typeface="Calibri"/>
              </a:rPr>
              <a:t>Αυτοί οι ελκυστικοί διαδικτυακοί κόσμοι χρησιμοποιούνται κατά κύριο λόγο σε παιχνίδια για πολλούς παίκτες, όπως το World of Warcraft, στο οποίο τα φανταστικά περιβάλλοντα διαθέτουν ευφάνταστα πλάσματα και εξαιρετικής σχεδίασης τοποθεσίες. Παράλληλα, χρησιμεύουν ως προσομοίωση για εκπαιδευτικές ανάγκες. </a:t>
            </a:r>
          </a:p>
          <a:p>
            <a:endParaRPr lang="el-G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Το Second Life είναι ένας από τους μεγαλύτερους εμπορικούς παρόχους εικονικών κόσμων. Παρότι αρκετοί οργανισμοί έχουν κάνει την εμφάνισή τους στο Second Life ή σε άλλους εικονικούς κόσμους, οι αρχικές τους προσπάθειες εστίαζαν περισσότερο στη διαχείριση των πελατειακών τους. Σχέσεων. Οι προσπάθειες αυτές δεν ήταν ιδιαίτερα επιτυχημένες.  </a:t>
            </a:r>
          </a:p>
          <a:p>
            <a:endParaRPr lang="el-G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Παρ’ όλο το δύσκολο ξεκίνημά τους, οι εικονικοί κόσμοι μπορούν να προσφέρουν πολλά από πλευρά συνεργασίας. Οι επιχειρήσεις τούς θεωρούν ελκυστική λύση για τις συναντήσεις τους, καθώς είναι σε θέση να προσομοιώσουν ζωντανές συσκέψεις με ομιλητές, αίθουσες διαλειμμάτων και συνεδρίες μικρών ομάδων. Πέραν των επαγγελματικών συναντήσεων, οι εικονικοί κόσμοι μπορούν να αναπαράγουν οποιοδήποτε είδος περιβάλλοντος, από ένα μικροσκοπικό κύτταρο αίματος ως το αχανές διάστημα, το οποίο οι άνθρωποι να μπορούν να εξερευνήσουν. </a:t>
            </a:r>
          </a:p>
        </p:txBody>
      </p:sp>
      <p:sp>
        <p:nvSpPr>
          <p:cNvPr id="279" name="Shape 279"/>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extLst>
      <p:ext uri="{BB962C8B-B14F-4D97-AF65-F5344CB8AC3E}">
        <p14:creationId xmlns="" xmlns:p14="http://schemas.microsoft.com/office/powerpoint/2010/main" val="2570503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90" name="Shape 290"/>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l-GR" sz="1800" b="0" i="0" u="none" strike="noStrike" cap="none" baseline="0">
                <a:latin typeface="Arial"/>
                <a:ea typeface="Arial"/>
                <a:cs typeface="Arial"/>
                <a:sym typeface="Arial"/>
              </a:rPr>
              <a:t>Οι ενοποιημένες επικοινωνίες (unified communications – UC) ολοκληρώνουν πολλαπλές εφαρμογές και κανάλια επικοινωνίας σε μία μοναδική διεπαφή, προσβάσιμη από πολλές διαφορετικές συσκευές. Παρότι οι τεχνολογίες αυτές δεν είναι καινούργιες, η ενοποιημένη αυτή προσέγγιση είναι σε θέση να συνδυάσει υπηρεσίες επικοινωνίας πραγματικού χρόνου, όπως τα άμεσα μηνύματα και η τηλεδιάσκεψη, με ασύγχρονες, όπως το ηλεκτρονικό και το φωνητικό ταχυδρομείο και το φαξ. </a:t>
            </a:r>
          </a:p>
          <a:p>
            <a:endParaRPr lang="el-GR" sz="1800" b="0" i="0" u="none" strike="noStrike" cap="none" baseline="0">
              <a:latin typeface="Arial"/>
              <a:ea typeface="Arial"/>
              <a:cs typeface="Arial"/>
              <a:sym typeface="Arial"/>
            </a:endParaRPr>
          </a:p>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Ένα από τα σημαντικότερα χαρακτηριστικά των ενοποιημένων επικοινωνιών είναι η ένδειξη διαθεσιμότητας (context indicator ή presence indicator), μέσω της οποίας ενημερώνεται ο αποστολέας του μηνύματος εάν ο αποδέκτης είναι διαθέσιμος για επικοινωνία τη συγκεκριμένη στιγμή, καθώς και με ποιον τρόπο επιθυμεί να επικοινωνήσει. Κατά τη διάρκεια ενός μακρινού ταξιδιού με το αυτοκίνητο, ο οδηγός μπορεί να ενημερώσει ότι είναι σε θέση να συνομιλήσει μέσω ανοιχτής ακρόασης στο κινητό του τηλέφωνο, αλλά όχι μέσω άμεσων μηνυμάτων ή τηλεδιάσκεψης. </a:t>
            </a:r>
          </a:p>
          <a:p>
            <a:endParaRPr lang="el-G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Τα universal dashboards έκαναν την εμφάνισή τους για να βοηθήσουν στη διαχείριση των ενοποιημένων επικοινωνιών, παρέχοντας άμεση πρόσβαση σε ενδείξεις διαθεσιμότητας, ηλεκτρονικό ταχυδρομείο, ασφαλή άμεσα μηνύματα, κλήσεις ήχου και βίντεο, κλήσεις διάσκεψης, ροές επιχειρησιακών δεδομένων κ.ά. Το dashboard είναι προσβάσιμο από επιτραπέζιους υπολογιστές ή κινητά τηλέφωνα, δημιουργώντας έναν διαρκή σύνδεσμο ανάμεσα στο άτομο, τις επαφές του και τις πηγές πληροφόρησης. Μπορεί μάλιστα και να παραμετροποιηθεί ανάλογα με τις προτιμήσεις και την τρέχουσα κατάσταση του χρήστη. </a:t>
            </a:r>
          </a:p>
        </p:txBody>
      </p:sp>
      <p:sp>
        <p:nvSpPr>
          <p:cNvPr id="291" name="Shape 291"/>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extLst>
      <p:ext uri="{BB962C8B-B14F-4D97-AF65-F5344CB8AC3E}">
        <p14:creationId xmlns="" xmlns:p14="http://schemas.microsoft.com/office/powerpoint/2010/main" val="3628973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03" name="Shape 303"/>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l-GR" sz="1200" b="0" i="0" u="none" strike="noStrike" cap="none" baseline="0">
                <a:solidFill>
                  <a:schemeClr val="dk1"/>
                </a:solidFill>
                <a:latin typeface="Calibri"/>
                <a:ea typeface="Calibri"/>
                <a:cs typeface="Calibri"/>
                <a:sym typeface="Calibri"/>
              </a:rPr>
              <a:t>Οι άνθρωποι είχαν στη διάθεσή τους χιλιάδες χρόνια για να τελειοποιήσουν τις στρατηγικές τους ως προς την πρόσωπο με πρόσωπο αλληλεπίδραση. Αντίθετα, διαθέτουν μόνο δύο περίπου δεκαετίες για να μάθουν πώς να συνεργάζονται σε εικονικό πλαίσιο. Τα διάφορα διαδικτυακά περιβάλλοντα διαφέρουν μεταξύ τους σημαντικά· πολλά από αυτά, όμως, μοιράζονται ορισμένα κοινά στοιχεία τα οποία επηρεάζουν τη συμπεριφορά: </a:t>
            </a:r>
          </a:p>
          <a:p>
            <a:endParaRPr lang="el-GR" sz="1200" b="0" i="0" u="none" strike="noStrike" cap="none" baseline="0">
              <a:solidFill>
                <a:schemeClr val="dk1"/>
              </a:solidFill>
              <a:latin typeface="Calibri"/>
              <a:ea typeface="Calibri"/>
              <a:cs typeface="Calibri"/>
              <a:sym typeface="Calibri"/>
            </a:endParaRPr>
          </a:p>
          <a:p>
            <a:pPr marL="232943" marR="0" lvl="0" indent="-232943" algn="l" rtl="0">
              <a:spcBef>
                <a:spcPts val="0"/>
              </a:spcBef>
              <a:spcAft>
                <a:spcPts val="0"/>
              </a:spcAft>
              <a:buClr>
                <a:schemeClr val="dk1"/>
              </a:buClr>
              <a:buSzPct val="150000"/>
              <a:buFont typeface="Calibri"/>
              <a:buChar char="•"/>
            </a:pPr>
            <a:r>
              <a:rPr lang="el-GR" sz="1200" b="0" i="0" u="none" strike="noStrike" cap="none" baseline="0">
                <a:solidFill>
                  <a:schemeClr val="dk1"/>
                </a:solidFill>
                <a:latin typeface="Calibri"/>
                <a:ea typeface="Calibri"/>
                <a:cs typeface="Calibri"/>
                <a:sym typeface="Calibri"/>
              </a:rPr>
              <a:t>Άγνωστα εργαλεία επικοινωνίας</a:t>
            </a:r>
            <a:r>
              <a:rPr lang="el-GR" sz="1800" b="0" i="0" u="none" strike="noStrike" cap="none" baseline="0">
                <a:latin typeface="Arial"/>
                <a:ea typeface="Arial"/>
                <a:cs typeface="Arial"/>
                <a:sym typeface="Arial"/>
              </a:rPr>
              <a:t>. </a:t>
            </a:r>
            <a:r>
              <a:rPr lang="el-GR" sz="1200" b="0" i="0" u="none" strike="noStrike" cap="none" baseline="0">
                <a:solidFill>
                  <a:schemeClr val="dk1"/>
                </a:solidFill>
                <a:latin typeface="Calibri"/>
                <a:ea typeface="Calibri"/>
                <a:cs typeface="Calibri"/>
                <a:sym typeface="Calibri"/>
              </a:rPr>
              <a:t>Η πληκτρολόγηση δεν είναι το ίδιο με την ομιλία, παρότι οι άνθρωποι συχνά χρησιμοποιούν το πληκτρολόγιο για να αναπαράγουν μια προφορική συνομιλία, αντί της πιο επίσημης γραπτής αλληλογραφίας. </a:t>
            </a:r>
          </a:p>
          <a:p>
            <a:endParaRPr lang="el-GR" sz="1200" b="0" i="0" u="none" strike="noStrike" cap="none" baseline="0">
              <a:solidFill>
                <a:schemeClr val="dk1"/>
              </a:solidFill>
              <a:latin typeface="Calibri"/>
              <a:ea typeface="Calibri"/>
              <a:cs typeface="Calibri"/>
              <a:sym typeface="Calibri"/>
            </a:endParaRPr>
          </a:p>
          <a:p>
            <a:pPr marL="232943" marR="0" lvl="0" indent="-232943" algn="l" rtl="0">
              <a:spcBef>
                <a:spcPts val="0"/>
              </a:spcBef>
              <a:spcAft>
                <a:spcPts val="0"/>
              </a:spcAft>
              <a:buClr>
                <a:schemeClr val="dk1"/>
              </a:buClr>
              <a:buSzPct val="150000"/>
              <a:buFont typeface="Calibri"/>
              <a:buChar char="•"/>
            </a:pPr>
            <a:r>
              <a:rPr lang="el-GR" sz="1200" b="0" i="0" u="none" strike="noStrike" cap="none" baseline="0">
                <a:solidFill>
                  <a:schemeClr val="dk1"/>
                </a:solidFill>
                <a:latin typeface="Calibri"/>
                <a:ea typeface="Calibri"/>
                <a:cs typeface="Calibri"/>
                <a:sym typeface="Calibri"/>
              </a:rPr>
              <a:t>Πλούτος μέσων</a:t>
            </a:r>
            <a:r>
              <a:rPr lang="el-GR" sz="1800" b="0" i="0" u="none" strike="noStrike" cap="none" baseline="0">
                <a:latin typeface="Arial"/>
                <a:ea typeface="Arial"/>
                <a:cs typeface="Arial"/>
                <a:sym typeface="Arial"/>
              </a:rPr>
              <a:t>. </a:t>
            </a:r>
            <a:r>
              <a:rPr lang="el-GR" sz="1200" b="0" i="0" u="none" strike="noStrike" cap="none" baseline="0">
                <a:solidFill>
                  <a:schemeClr val="dk1"/>
                </a:solidFill>
                <a:latin typeface="Calibri"/>
                <a:ea typeface="Calibri"/>
                <a:cs typeface="Calibri"/>
                <a:sym typeface="Calibri"/>
              </a:rPr>
              <a:t>Η διαδικτυακή επικοινωνία συντελείται συνήθως μέσω κειμένου, στερούμενη στοιχείων όπως οι εκφράσεις του προσώπου, η επαφή με τα μάτια, η ένταση και ο ρυθμός της φωνής, οι χειρονομίες, η στάση του σώματος και οι κινήσεις των χεριών. </a:t>
            </a:r>
          </a:p>
          <a:p>
            <a:endParaRPr lang="el-GR" sz="1200" b="0" i="0" u="none" strike="noStrike" cap="none" baseline="0">
              <a:solidFill>
                <a:schemeClr val="dk1"/>
              </a:solidFill>
              <a:latin typeface="Calibri"/>
              <a:ea typeface="Calibri"/>
              <a:cs typeface="Calibri"/>
              <a:sym typeface="Calibri"/>
            </a:endParaRPr>
          </a:p>
          <a:p>
            <a:pPr marL="232943" marR="0" lvl="0" indent="-232943" algn="l" rtl="0">
              <a:spcBef>
                <a:spcPts val="0"/>
              </a:spcBef>
              <a:spcAft>
                <a:spcPts val="0"/>
              </a:spcAft>
              <a:buClr>
                <a:schemeClr val="dk1"/>
              </a:buClr>
              <a:buSzPct val="150000"/>
              <a:buFont typeface="Calibri"/>
              <a:buChar char="•"/>
            </a:pPr>
            <a:r>
              <a:rPr lang="el-GR" sz="1200" b="0" i="0" u="none" strike="noStrike" cap="none" baseline="0">
                <a:solidFill>
                  <a:schemeClr val="dk1"/>
                </a:solidFill>
                <a:latin typeface="Calibri"/>
                <a:ea typeface="Calibri"/>
                <a:cs typeface="Calibri"/>
                <a:sym typeface="Calibri"/>
              </a:rPr>
              <a:t>Φυσική απόσταση</a:t>
            </a:r>
            <a:r>
              <a:rPr lang="el-GR" sz="1800" b="0" i="0" u="none" strike="noStrike" cap="none" baseline="0">
                <a:latin typeface="Arial"/>
                <a:ea typeface="Arial"/>
                <a:cs typeface="Arial"/>
                <a:sym typeface="Arial"/>
              </a:rPr>
              <a:t>. </a:t>
            </a:r>
            <a:r>
              <a:rPr lang="el-GR" sz="1200" b="0" i="0" u="none" strike="noStrike" cap="none" baseline="0">
                <a:solidFill>
                  <a:schemeClr val="dk1"/>
                </a:solidFill>
                <a:latin typeface="Calibri"/>
                <a:ea typeface="Calibri"/>
                <a:cs typeface="Calibri"/>
                <a:sym typeface="Calibri"/>
              </a:rPr>
              <a:t>Επιπλέον σημαντικό παράγοντα αποτελεί ο συνδυασμός φυσικής απόστασης και έλλειψης φυσικής παρουσίας. </a:t>
            </a:r>
          </a:p>
          <a:p>
            <a:endParaRPr lang="el-GR" sz="1200" b="0" i="0" u="none" strike="noStrike" cap="none" baseline="0">
              <a:solidFill>
                <a:schemeClr val="dk1"/>
              </a:solidFill>
              <a:latin typeface="Calibri"/>
              <a:ea typeface="Calibri"/>
              <a:cs typeface="Calibri"/>
              <a:sym typeface="Calibri"/>
            </a:endParaRPr>
          </a:p>
          <a:p>
            <a:pPr marL="232943" marR="0" lvl="0" indent="-232943" algn="l" rtl="0">
              <a:spcBef>
                <a:spcPts val="0"/>
              </a:spcBef>
              <a:spcAft>
                <a:spcPts val="0"/>
              </a:spcAft>
              <a:buClr>
                <a:srgbClr val="000000"/>
              </a:buClr>
              <a:buSzPct val="100000"/>
              <a:buFont typeface="Arial"/>
              <a:buChar char="•"/>
            </a:pPr>
            <a:r>
              <a:rPr lang="el-GR" sz="1800" b="0" i="0" u="none" strike="noStrike" cap="none" baseline="0">
                <a:latin typeface="Arial"/>
                <a:ea typeface="Arial"/>
                <a:cs typeface="Arial"/>
                <a:sym typeface="Arial"/>
              </a:rPr>
              <a:t>Ανωνυμία. </a:t>
            </a:r>
            <a:r>
              <a:rPr lang="el-GR" sz="1200" b="0" i="0" u="none" strike="noStrike" cap="none" baseline="0">
                <a:solidFill>
                  <a:schemeClr val="dk1"/>
                </a:solidFill>
                <a:latin typeface="Calibri"/>
                <a:ea typeface="Calibri"/>
                <a:cs typeface="Calibri"/>
                <a:sym typeface="Calibri"/>
              </a:rPr>
              <a:t>Όταν οι άνθρωποι έχουν την αίσθηση ότι οι υπόλοιποι δεν είναι σε θέση να αντιληφθούν την ταυτότητά τους, η συμπεριφορά τους μπορεί να μεταβληθεί σημαντικά. </a:t>
            </a:r>
          </a:p>
          <a:p>
            <a:endParaRPr lang="el-GR" sz="1200" b="0" i="0" u="none" strike="noStrike" cap="none" baseline="0">
              <a:solidFill>
                <a:schemeClr val="dk1"/>
              </a:solidFill>
              <a:latin typeface="Calibri"/>
              <a:ea typeface="Calibri"/>
              <a:cs typeface="Calibri"/>
              <a:sym typeface="Calibri"/>
            </a:endParaRPr>
          </a:p>
          <a:p>
            <a:pPr marL="232943" marR="0" lvl="0" indent="-232943" algn="l" rtl="0">
              <a:spcBef>
                <a:spcPts val="0"/>
              </a:spcBef>
              <a:spcAft>
                <a:spcPts val="0"/>
              </a:spcAft>
              <a:buClr>
                <a:srgbClr val="000000"/>
              </a:buClr>
              <a:buSzPct val="100000"/>
              <a:buFont typeface="Arial"/>
              <a:buChar char="•"/>
            </a:pPr>
            <a:r>
              <a:rPr lang="el-GR" sz="1800" b="0" i="0" u="none" strike="noStrike" cap="none" baseline="0">
                <a:latin typeface="Arial"/>
                <a:ea typeface="Arial"/>
                <a:cs typeface="Arial"/>
                <a:sym typeface="Arial"/>
              </a:rPr>
              <a:t>Αποδέκτες. Οι διαδικτυακές αλληλεπιδράσεις ενέχουν πάντοτε ένα βαθμό ασάφειας ως προς το ποιο είναι το «ακροατήριό» τους. </a:t>
            </a:r>
            <a:r>
              <a:rPr lang="el-GR" sz="1200" b="0" i="0" u="none" strike="noStrike" cap="none" baseline="0">
                <a:solidFill>
                  <a:schemeClr val="dk1"/>
                </a:solidFill>
                <a:latin typeface="Calibri"/>
                <a:ea typeface="Calibri"/>
                <a:cs typeface="Calibri"/>
                <a:sym typeface="Calibri"/>
              </a:rPr>
              <a:t>Οι ηλεκτρονικές επικοινωνίες μπορούν να προωθηθούν σε άλλα άτομα ή να δημοσιευτούν. </a:t>
            </a:r>
          </a:p>
        </p:txBody>
      </p:sp>
      <p:sp>
        <p:nvSpPr>
          <p:cNvPr id="304" name="Shape 304"/>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extLst>
      <p:ext uri="{BB962C8B-B14F-4D97-AF65-F5344CB8AC3E}">
        <p14:creationId xmlns="" xmlns:p14="http://schemas.microsoft.com/office/powerpoint/2010/main" val="3318633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89" name="Shape 89"/>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l-GR" sz="1200" b="0" i="0" u="none" strike="noStrike" cap="none" baseline="0">
                <a:solidFill>
                  <a:schemeClr val="dk1"/>
                </a:solidFill>
                <a:latin typeface="Calibri"/>
                <a:ea typeface="Calibri"/>
                <a:cs typeface="Calibri"/>
                <a:sym typeface="Calibri"/>
              </a:rPr>
              <a:t>Οι συνεργατικές τεχνολογίες έχουν μάλιστα καταφέρει να μετασχηματίσουν τον τρόπο με τον οποίο οι άνθρωποι συνεργάζονται εντός των οργανισμών, είτε βρίσκονται σε διπλανά γραφεία είτε στην άλλη μεριά της υφηλίου. Στο κεφάλαιο αυτό παρουσιάζονται οι βασικότερες συνεργατικές τεχνολογίες, οι πλευρές της ανθρώπινης αλληλεπίδρασης τις οποίες υποστηρίζουν, καθώς και οι παράγοντες που τις διακρίνουν από την αλληλεπίδραση πρόσωπο με πρόσωπο.  </a:t>
            </a:r>
          </a:p>
        </p:txBody>
      </p:sp>
      <p:sp>
        <p:nvSpPr>
          <p:cNvPr id="90" name="Shape 90"/>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extLst>
      <p:ext uri="{BB962C8B-B14F-4D97-AF65-F5344CB8AC3E}">
        <p14:creationId xmlns="" xmlns:p14="http://schemas.microsoft.com/office/powerpoint/2010/main" val="103429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15" name="Shape 315"/>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Οι άνθρωποι σχηματίζουν γνώμη για τους άλλους γρήγορα χρησιμοποιώντας διάφορες κοινωνικές κατηγοριοποιήσεις, κυρίως την ηλικία, το φύλο, την εθνικότητα και την εξωτερική εμφάνιση. Όταν τα σήματα αυτά δεν είναι εμφανή, χρησιμοποιούν οποιοδήποτε στοιχείο έχουν στη διάθεσή τους για να σχηματίσουν άποψη, με αποτέλεσμα να δημιουργούνται συχνά στο Διαδίκτυο λανθασμένες εντυπώσεις. </a:t>
            </a:r>
          </a:p>
          <a:p>
            <a:endParaRPr lang="el-G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Τα κοινωνικά δίκτυα προσθέτουν ένα ασυνήθιστο στοιχείο στη διαχείριση των διαδικτυακών εντυπώσεων, το οποίο δεν συναντάται στις αλληλεπιδράσεις πρόσωπο με πρόσωπο. </a:t>
            </a:r>
          </a:p>
        </p:txBody>
      </p:sp>
      <p:sp>
        <p:nvSpPr>
          <p:cNvPr id="316" name="Shape 316"/>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extLst>
      <p:ext uri="{BB962C8B-B14F-4D97-AF65-F5344CB8AC3E}">
        <p14:creationId xmlns="" xmlns:p14="http://schemas.microsoft.com/office/powerpoint/2010/main" val="840043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27" name="Shape 327"/>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Εντός των οργανισμών, τα άτομα μαθαίνουν συνήθως τους κανόνες ο ένας από τον άλλο, παρατηρώντας τις ενέργειές τους, καθώς και δεχόμενοι επαίνους ή επικρίσεις, συχνά μη λεκτικούς. Αντίθετα, τα μέλη μιας διαδικτυακής ομάδας δεν μπορούν να αντιληφθούν τέτοιου είδους μη λεκτικά σήματα, με αποτέλεσμα οι κανόνες της ομάδας να είναι δυσκολότερο να καθιερωθούν. Οι κανόνες που καθορίζουν τον τρόπο κατανομής του φόρτου εργασίας είναι δυσκολότερο να μεταδοθούν και να επιβληθούν στο διαδικτυακό περιβάλλον. Οι επιτυχημένες εικονικές ομάδες αντισταθμίζουν τους χαλαρούς κανόνες καθορίζοντας ρητά τι αναμένεται από καθένα από τα μέλη τους. </a:t>
            </a:r>
          </a:p>
          <a:p>
            <a:endParaRPr lang="el-G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Αρκετές φορές το περιβάλλον του Διαδικτύου προκαλεί άρση αναστολών, με αποτέλεσμα τα άτομα να εκφράζονται περισσότερο ωμά, απότομα ή επιθετικά απ’ ό,τι θα έκαναν στο πλαίσιο της αλληλεπίδρασης πρόσωπο με πρόσωπο. </a:t>
            </a:r>
          </a:p>
          <a:p>
            <a:endParaRPr lang="el-G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Ο διαδικτυακός κόσμος τείνει να ισοπεδώνει τις ιεραρχίες και να εξισώνει το στάτους, εν μέρει εξαιτίας του ότι πολλά από τα σήματα που χρησιμοποιούνται για την καθιέρωση του στάτους δεν είναι τόσο εμφανή. Φυσικά, το στάτους δεν παύει να υφίσταται· οι επικεφαλής των εικονικών ομάδων όμως γνωρίζουν καλά ότι δεν έχουν την ίδια δύναμη με αυτήν που θα είχαν στο πλαίσιο μιας αλληλεπίδρασης πρόσωπο με πρόσωπο. </a:t>
            </a:r>
          </a:p>
          <a:p>
            <a:endParaRPr lang="el-G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Στην περίπτωση των εικονικών ομάδων, και ιδιαίτερα αυτών που μόλις έχουν σχηματιστεί και αποτελούνται από άγνωστα μέχρι πρότινος μεταξύ τους άτομα, η εμπιστοσύνη είναι δύσκολα οικοδομήσιμη και εύθραυστη. Σχετικές έρευνες δείχνουν ότι όταν προηγείται μια συνάντηση πρόσωπο με πρόσωπο η εμπιστοσύνη ανάμεσα στα μέλη της εικονικής ομάδας ενισχύεται και μάλιστα σημαντικά. </a:t>
            </a:r>
          </a:p>
        </p:txBody>
      </p:sp>
      <p:sp>
        <p:nvSpPr>
          <p:cNvPr id="328" name="Shape 328"/>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extLst>
      <p:ext uri="{BB962C8B-B14F-4D97-AF65-F5344CB8AC3E}">
        <p14:creationId xmlns="" xmlns:p14="http://schemas.microsoft.com/office/powerpoint/2010/main" val="481070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39" name="Shape 339"/>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l-GR" sz="1200" b="0" i="0" u="none" strike="noStrike" cap="none" baseline="0">
                <a:solidFill>
                  <a:schemeClr val="dk1"/>
                </a:solidFill>
                <a:latin typeface="Calibri"/>
                <a:ea typeface="Calibri"/>
                <a:cs typeface="Calibri"/>
                <a:sym typeface="Calibri"/>
              </a:rPr>
              <a:t>Οι πιθανότητες επιτυχίας ενισχύονται γνωρίζοντας με ποιον τρόπο αναπτύσσεται η δυναμική της ομάδας στο διαδικτυακό περιβάλλον αλλά και πώς οι συνεργατικές τεχνολογίες μπορούν να υποστηρίξουν τη συνεργασία ανάμεσα στα μέλη των ομάδων. Ανεξάρτητα από το αν η ομάδα αποτελείται από φοιτητές που κάνουν μια εργασία ή από εργαζομένους από διάφορα ανά τον κόσμο γραφεία μιας πολυεθνικής εταιρείας, υπάρχουν ορισμένες αρχές που είναι σε θέση να ενισχύσουν σημαντικά την παραγωγικότητά της. Μπορούν επίσης να κάνουν την εικονική συνεργασία πιο ικανοποιητική, καθιστώντας τις ομάδες ανθεκτικότερες στα εμπόδια που προκαλεί η συνεργασία μέσω Διαδικτύου. </a:t>
            </a:r>
          </a:p>
          <a:p>
            <a:endParaRPr lang="el-GR" sz="1200" b="0" i="0" u="none" strike="noStrike" cap="none" baseline="0">
              <a:solidFill>
                <a:schemeClr val="dk1"/>
              </a:solidFill>
              <a:latin typeface="Calibri"/>
              <a:ea typeface="Calibri"/>
              <a:cs typeface="Calibri"/>
              <a:sym typeface="Calibri"/>
            </a:endParaRPr>
          </a:p>
          <a:p>
            <a:pPr marL="232943" marR="0" lvl="0" indent="-232943" algn="l" rtl="0">
              <a:spcBef>
                <a:spcPts val="0"/>
              </a:spcBef>
              <a:spcAft>
                <a:spcPts val="0"/>
              </a:spcAft>
              <a:buClr>
                <a:srgbClr val="000000"/>
              </a:buClr>
              <a:buSzPct val="100000"/>
              <a:buFont typeface="Arial"/>
              <a:buChar char="•"/>
            </a:pPr>
            <a:r>
              <a:rPr lang="el-GR" sz="1800" b="0" i="0" u="none" strike="noStrike" cap="none" baseline="0">
                <a:latin typeface="Arial"/>
                <a:ea typeface="Arial"/>
                <a:cs typeface="Arial"/>
                <a:sym typeface="Arial"/>
              </a:rPr>
              <a:t>Τα μέλη της εικονικής ομάδας μπορούν  να καταρτίσουν έναν γραπτό καταστατικό χάρτη, να κ</a:t>
            </a:r>
            <a:r>
              <a:rPr lang="el-GR" sz="1200" b="0" i="0" u="none" strike="noStrike" cap="none" baseline="0">
                <a:solidFill>
                  <a:schemeClr val="dk1"/>
                </a:solidFill>
                <a:latin typeface="Calibri"/>
                <a:ea typeface="Calibri"/>
                <a:cs typeface="Calibri"/>
                <a:sym typeface="Calibri"/>
              </a:rPr>
              <a:t>αθορίσουν από κοινού τη στρατηγική λήψης αποφάσεων, να ενεργήσουν προδραστικά και αναλάβουν εθελοντικά εργασίες, καθώς και να επικοινωνούν και να ανταλλάσσουν πληροφορίες συχνότερα.</a:t>
            </a:r>
          </a:p>
          <a:p>
            <a:endParaRPr lang="el-GR" sz="1200" b="0" i="0" u="none" strike="noStrike" cap="none" baseline="0">
              <a:solidFill>
                <a:schemeClr val="dk1"/>
              </a:solidFill>
              <a:latin typeface="Calibri"/>
              <a:ea typeface="Calibri"/>
              <a:cs typeface="Calibri"/>
              <a:sym typeface="Calibri"/>
            </a:endParaRPr>
          </a:p>
          <a:p>
            <a:pPr marL="232943" marR="0" lvl="0" indent="-232943" algn="l" rtl="0">
              <a:spcBef>
                <a:spcPts val="0"/>
              </a:spcBef>
              <a:spcAft>
                <a:spcPts val="0"/>
              </a:spcAft>
              <a:buClr>
                <a:srgbClr val="000000"/>
              </a:buClr>
              <a:buSzPct val="100000"/>
              <a:buFont typeface="Arial"/>
              <a:buChar char="•"/>
            </a:pPr>
            <a:r>
              <a:rPr lang="el-GR" sz="1800" b="0" i="0" u="none" strike="noStrike" cap="none" baseline="0">
                <a:latin typeface="Arial"/>
                <a:ea typeface="Arial"/>
                <a:cs typeface="Arial"/>
                <a:sym typeface="Arial"/>
              </a:rPr>
              <a:t>Οι ηγέτες των εικονικών ομάδων θα πρέπει </a:t>
            </a:r>
            <a:r>
              <a:rPr lang="el-GR" sz="1200" b="0" i="0" u="none" strike="noStrike" cap="none" baseline="0">
                <a:solidFill>
                  <a:schemeClr val="dk1"/>
                </a:solidFill>
                <a:latin typeface="Calibri"/>
                <a:ea typeface="Calibri"/>
                <a:cs typeface="Calibri"/>
                <a:sym typeface="Calibri"/>
              </a:rPr>
              <a:t>να γνωρίσουν καθένα από τα μέλη της ομάδας, να χρησιμοποιούν ένα σχετικά δομημένο στιλ ηγεσίας, να ενθαρρύνουν τη συμμετοχή όλων των μελών της ομάδας, να στέλνουν συχνά υπενθυμίσεις και να επαινούν τα μέλη της ομάδας δημόσια. </a:t>
            </a:r>
          </a:p>
        </p:txBody>
      </p:sp>
      <p:sp>
        <p:nvSpPr>
          <p:cNvPr id="340" name="Shape 340"/>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extLst>
      <p:ext uri="{BB962C8B-B14F-4D97-AF65-F5344CB8AC3E}">
        <p14:creationId xmlns="" xmlns:p14="http://schemas.microsoft.com/office/powerpoint/2010/main" val="3533565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39" name="Shape 339"/>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l-GR" sz="1200" b="0" i="0" u="none" strike="noStrike" cap="none" baseline="0">
                <a:solidFill>
                  <a:schemeClr val="dk1"/>
                </a:solidFill>
                <a:latin typeface="Calibri"/>
                <a:ea typeface="Calibri"/>
                <a:cs typeface="Calibri"/>
                <a:sym typeface="Calibri"/>
              </a:rPr>
              <a:t>Οι πιθανότητες επιτυχίας ενισχύονται γνωρίζοντας με ποιον τρόπο αναπτύσσεται η δυναμική της ομάδας στο διαδικτυακό περιβάλλον αλλά και πώς οι συνεργατικές τεχνολογίες μπορούν να υποστηρίξουν τη συνεργασία ανάμεσα στα μέλη των ομάδων. Ανεξάρτητα από το αν η ομάδα αποτελείται από φοιτητές που κάνουν μια εργασία ή από εργαζομένους από διάφορα ανά τον κόσμο γραφεία μιας πολυεθνικής εταιρείας, υπάρχουν ορισμένες αρχές που είναι σε θέση να ενισχύσουν σημαντικά την παραγωγικότητά της. Μπορούν επίσης να κάνουν την εικονική συνεργασία πιο ικανοποιητική, καθιστώντας τις ομάδες ανθεκτικότερες στα εμπόδια που προκαλεί η συνεργασία μέσω Διαδικτύου. </a:t>
            </a:r>
          </a:p>
          <a:p>
            <a:endParaRPr lang="el-GR" sz="1200" b="0" i="0" u="none" strike="noStrike" cap="none" baseline="0">
              <a:solidFill>
                <a:schemeClr val="dk1"/>
              </a:solidFill>
              <a:latin typeface="Calibri"/>
              <a:ea typeface="Calibri"/>
              <a:cs typeface="Calibri"/>
              <a:sym typeface="Calibri"/>
            </a:endParaRPr>
          </a:p>
          <a:p>
            <a:pPr marL="232943" marR="0" lvl="0" indent="-232943" algn="l" rtl="0">
              <a:spcBef>
                <a:spcPts val="0"/>
              </a:spcBef>
              <a:spcAft>
                <a:spcPts val="0"/>
              </a:spcAft>
              <a:buClr>
                <a:srgbClr val="000000"/>
              </a:buClr>
              <a:buSzPct val="100000"/>
              <a:buFont typeface="Arial"/>
              <a:buChar char="•"/>
            </a:pPr>
            <a:r>
              <a:rPr lang="el-GR" sz="1800" b="0" i="0" u="none" strike="noStrike" cap="none" baseline="0">
                <a:latin typeface="Arial"/>
                <a:ea typeface="Arial"/>
                <a:cs typeface="Arial"/>
                <a:sym typeface="Arial"/>
              </a:rPr>
              <a:t>Τα μέλη της εικονικής ομάδας μπορούν  να καταρτίσουν έναν γραπτό καταστατικό χάρτη, να κ</a:t>
            </a:r>
            <a:r>
              <a:rPr lang="el-GR" sz="1200" b="0" i="0" u="none" strike="noStrike" cap="none" baseline="0">
                <a:solidFill>
                  <a:schemeClr val="dk1"/>
                </a:solidFill>
                <a:latin typeface="Calibri"/>
                <a:ea typeface="Calibri"/>
                <a:cs typeface="Calibri"/>
                <a:sym typeface="Calibri"/>
              </a:rPr>
              <a:t>αθορίσουν από κοινού τη στρατηγική λήψης αποφάσεων, να ενεργήσουν προδραστικά και αναλάβουν εθελοντικά εργασίες, καθώς και να επικοινωνούν και να ανταλλάσσουν πληροφορίες συχνότερα.</a:t>
            </a:r>
          </a:p>
          <a:p>
            <a:endParaRPr lang="el-GR" sz="1200" b="0" i="0" u="none" strike="noStrike" cap="none" baseline="0">
              <a:solidFill>
                <a:schemeClr val="dk1"/>
              </a:solidFill>
              <a:latin typeface="Calibri"/>
              <a:ea typeface="Calibri"/>
              <a:cs typeface="Calibri"/>
              <a:sym typeface="Calibri"/>
            </a:endParaRPr>
          </a:p>
          <a:p>
            <a:pPr marL="232943" marR="0" lvl="0" indent="-232943" algn="l" rtl="0">
              <a:spcBef>
                <a:spcPts val="0"/>
              </a:spcBef>
              <a:spcAft>
                <a:spcPts val="0"/>
              </a:spcAft>
              <a:buClr>
                <a:srgbClr val="000000"/>
              </a:buClr>
              <a:buSzPct val="100000"/>
              <a:buFont typeface="Arial"/>
              <a:buChar char="•"/>
            </a:pPr>
            <a:r>
              <a:rPr lang="el-GR" sz="1800" b="0" i="0" u="none" strike="noStrike" cap="none" baseline="0">
                <a:latin typeface="Arial"/>
                <a:ea typeface="Arial"/>
                <a:cs typeface="Arial"/>
                <a:sym typeface="Arial"/>
              </a:rPr>
              <a:t>Οι ηγέτες των εικονικών ομάδων θα πρέπει </a:t>
            </a:r>
            <a:r>
              <a:rPr lang="el-GR" sz="1200" b="0" i="0" u="none" strike="noStrike" cap="none" baseline="0">
                <a:solidFill>
                  <a:schemeClr val="dk1"/>
                </a:solidFill>
                <a:latin typeface="Calibri"/>
                <a:ea typeface="Calibri"/>
                <a:cs typeface="Calibri"/>
                <a:sym typeface="Calibri"/>
              </a:rPr>
              <a:t>να γνωρίσουν καθένα από τα μέλη της ομάδας, να χρησιμοποιούν ένα σχετικά δομημένο στιλ ηγεσίας, να ενθαρρύνουν τη συμμετοχή όλων των μελών της ομάδας, να στέλνουν συχνά υπενθυμίσεις και να επαινούν τα μέλη της ομάδας δημόσια. </a:t>
            </a:r>
          </a:p>
        </p:txBody>
      </p:sp>
      <p:sp>
        <p:nvSpPr>
          <p:cNvPr id="340" name="Shape 340"/>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extLst>
      <p:ext uri="{BB962C8B-B14F-4D97-AF65-F5344CB8AC3E}">
        <p14:creationId xmlns="" xmlns:p14="http://schemas.microsoft.com/office/powerpoint/2010/main" val="3533565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51" name="Shape 351"/>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231775" marR="0" lvl="0" indent="-231775" algn="l" rtl="0">
              <a:spcBef>
                <a:spcPts val="0"/>
              </a:spcBef>
              <a:buClr>
                <a:schemeClr val="dk1"/>
              </a:buClr>
              <a:buSzPct val="100000"/>
              <a:buFont typeface="Calibri"/>
              <a:buAutoNum type="arabicPeriod"/>
            </a:pPr>
            <a:r>
              <a:rPr lang="el-GR" sz="1200" b="0" i="0" u="none" strike="noStrike" cap="none" baseline="0">
                <a:solidFill>
                  <a:schemeClr val="dk1"/>
                </a:solidFill>
                <a:latin typeface="Calibri"/>
                <a:ea typeface="Calibri"/>
                <a:cs typeface="Calibri"/>
                <a:sym typeface="Calibri"/>
              </a:rPr>
              <a:t>Οι συνεργατικές τεχνολογίες εξελίχθηκαν ταχύτατα, ξεκινώντας από το ηλεκτρονικό ταχυδρομείο και τα προηγμένα λειτουργικά χαρακτηριστικά του, τα οποία υποστηρίζουν τη διαχείριση των επαφών μέσω βιβλίων διευθύνσεων, αλλά και τη διαχείριση χρόνου μέσω ημερολογίων. Τα φόρα συζητήσεων, τα άμεσα και τα γραπτά μηνύματα υποστηρίζουν τη συνεργασία που βασίζεται στην ανταλλαγή γραπτών κειμένων, με κάθε τεχνολογία να προσθέτει μια ελαφρώς διαφορετική λειτουργικότητα στην υπηρεσία της ανθρώπινης αλληλεπίδρασης. Οι συνεργατικές τεχνολογίες που προορίζονται για τις ομάδες περιλαμβάνουν τα συστήματα υποστήριξης ομαδικών αποφάσεων, την τηλεδιάσκεψη μέσω Διαδικτύου και τους κοινόχρηστους χώρους εργασίας.</a:t>
            </a:r>
          </a:p>
          <a:p>
            <a:endParaRPr lang="el-GR" sz="1200" b="0" i="0" u="none" strike="noStrike" cap="none" baseline="0">
              <a:solidFill>
                <a:schemeClr val="dk1"/>
              </a:solidFill>
              <a:latin typeface="Calibri"/>
              <a:ea typeface="Calibri"/>
              <a:cs typeface="Calibri"/>
              <a:sym typeface="Calibri"/>
            </a:endParaRPr>
          </a:p>
          <a:p>
            <a:pPr marL="231775" marR="0" lvl="0" indent="-231775" algn="l" rtl="0">
              <a:spcBef>
                <a:spcPts val="0"/>
              </a:spcBef>
              <a:buClr>
                <a:schemeClr val="dk1"/>
              </a:buClr>
              <a:buSzPct val="100000"/>
              <a:buFont typeface="Calibri"/>
              <a:buAutoNum type="arabicPeriod"/>
            </a:pPr>
            <a:r>
              <a:rPr lang="el-GR" sz="1200" b="0" i="0" u="none" strike="noStrike" cap="none" baseline="0">
                <a:solidFill>
                  <a:schemeClr val="dk1"/>
                </a:solidFill>
                <a:latin typeface="Calibri"/>
                <a:ea typeface="Calibri"/>
                <a:cs typeface="Calibri"/>
                <a:sym typeface="Calibri"/>
              </a:rPr>
              <a:t>Οι τεχνολογίες Web 2.0 προσφέρουν μεγάλη υποστήριξη στη συνεργασία, μέσω των ιστολογίων, των wikis, των κοινωνικών δικτύων, των μικρο-ιστολογίων και των εικονικών κόσμων. Οι οργανισμοί χρησιμοποιούν τα εργαλεία αυτά για να υποστηρίξουν τις δικές τους συνεργατικές προσπάθειες, αλλά και για να έρθουν σε επαφή με τους πελάτες και τους προμηθευτές τους. </a:t>
            </a:r>
          </a:p>
          <a:p>
            <a:endParaRPr lang="el-GR" sz="1200" b="0" i="0" u="none" strike="noStrike" cap="none" baseline="0">
              <a:solidFill>
                <a:schemeClr val="dk1"/>
              </a:solidFill>
              <a:latin typeface="Calibri"/>
              <a:ea typeface="Calibri"/>
              <a:cs typeface="Calibri"/>
              <a:sym typeface="Calibri"/>
            </a:endParaRPr>
          </a:p>
          <a:p>
            <a:pPr marL="231775" marR="0" lvl="0" indent="-231775" algn="l" rtl="0">
              <a:spcBef>
                <a:spcPts val="0"/>
              </a:spcBef>
              <a:buClr>
                <a:schemeClr val="dk1"/>
              </a:buClr>
              <a:buSzPct val="100000"/>
              <a:buFont typeface="Calibri"/>
              <a:buAutoNum type="arabicPeriod"/>
            </a:pPr>
            <a:r>
              <a:rPr lang="el-GR" sz="1200" b="0" i="0" u="none" strike="noStrike" cap="none" baseline="0">
                <a:solidFill>
                  <a:schemeClr val="dk1"/>
                </a:solidFill>
                <a:latin typeface="Calibri"/>
                <a:ea typeface="Calibri"/>
                <a:cs typeface="Calibri"/>
                <a:sym typeface="Calibri"/>
              </a:rPr>
              <a:t>Οι ενοποιημένες επικοινωνίες συνενώνουν πολλαπλές συνεργατικές τεχνολογίες και εφαρμογές, απλοποιώντας τις διεπαφές του χρήστη και καθιστώντας τες προσβάσιμες από πολλές διαφορετικές συσκευές. </a:t>
            </a:r>
          </a:p>
          <a:p>
            <a:endParaRPr lang="el-GR" sz="1200" b="0" i="0" u="none" strike="noStrike" cap="none" baseline="0">
              <a:solidFill>
                <a:schemeClr val="dk1"/>
              </a:solidFill>
              <a:latin typeface="Calibri"/>
              <a:ea typeface="Calibri"/>
              <a:cs typeface="Calibri"/>
              <a:sym typeface="Calibri"/>
            </a:endParaRPr>
          </a:p>
          <a:p>
            <a:pPr marL="231775" marR="0" lvl="0" indent="-231775" algn="l" rtl="0">
              <a:lnSpc>
                <a:spcPct val="100000"/>
              </a:lnSpc>
              <a:spcBef>
                <a:spcPts val="0"/>
              </a:spcBef>
              <a:spcAft>
                <a:spcPts val="0"/>
              </a:spcAft>
              <a:buSzPct val="25000"/>
              <a:buFont typeface="Arial"/>
              <a:buNone/>
            </a:pPr>
            <a:r>
              <a:rPr lang="el-GR" sz="1800" b="0" i="0" u="none" strike="noStrike" cap="none" baseline="0">
                <a:latin typeface="Arial"/>
                <a:ea typeface="Arial"/>
                <a:cs typeface="Arial"/>
                <a:sym typeface="Arial"/>
              </a:rPr>
              <a:t>4.	</a:t>
            </a:r>
            <a:r>
              <a:rPr lang="el-GR" sz="1200" b="0" i="0" u="none" strike="noStrike" cap="none" baseline="0">
                <a:solidFill>
                  <a:schemeClr val="dk1"/>
                </a:solidFill>
                <a:latin typeface="Calibri"/>
                <a:ea typeface="Calibri"/>
                <a:cs typeface="Calibri"/>
                <a:sym typeface="Calibri"/>
              </a:rPr>
              <a:t>Τα κύρια χαρακτηριστικά των διαδικτυακών περιβαλλόντων που επιδρούν στην ανθρώπινη συμπεριφορά είναι τα άγνωστα εργαλεία που χρησιμοποιούνται για την επικοινωνία, η έλλειψη πλούτου μέσων, η μεγάλη απόσταση, το έντονο αίσθημα ανωνυμίας και η ασάφεια των πιθανών αποδεκτών του μηνύματος. Οι στρατηγικές ενίσχυσης της αποδοτικότητας των εικονικών ομάδων θα πρέπει να λαμβάνουν υπόψη τους το πώς τα διαδικτυακά περιβάλλοντα επηρεάζουν την ανθρώπινη συμπεριφορά.</a:t>
            </a:r>
          </a:p>
        </p:txBody>
      </p:sp>
      <p:sp>
        <p:nvSpPr>
          <p:cNvPr id="352" name="Shape 352"/>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extLst>
      <p:ext uri="{BB962C8B-B14F-4D97-AF65-F5344CB8AC3E}">
        <p14:creationId xmlns="" xmlns:p14="http://schemas.microsoft.com/office/powerpoint/2010/main" val="3941176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64" name="Shape 364"/>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l-GR" sz="1200" b="0" i="0" u="none" strike="noStrike" cap="none" baseline="0" dirty="0">
                <a:solidFill>
                  <a:schemeClr val="dk1"/>
                </a:solidFill>
                <a:latin typeface="Calibri"/>
                <a:ea typeface="Calibri"/>
                <a:cs typeface="Calibri"/>
                <a:sym typeface="Calibri"/>
              </a:rPr>
              <a:t>Η εταιρεία </a:t>
            </a:r>
            <a:r>
              <a:rPr lang="el-GR" sz="1800" b="0" i="0" u="none" strike="noStrike" cap="none" baseline="0" dirty="0" err="1">
                <a:latin typeface="Arial"/>
                <a:ea typeface="Arial"/>
                <a:cs typeface="Arial"/>
                <a:sym typeface="Arial"/>
              </a:rPr>
              <a:t>Mozilla</a:t>
            </a:r>
            <a:r>
              <a:rPr lang="el-GR" sz="1800" b="0" i="0" u="none" strike="noStrike" cap="none" baseline="0" dirty="0">
                <a:latin typeface="Arial"/>
                <a:ea typeface="Arial"/>
                <a:cs typeface="Arial"/>
                <a:sym typeface="Arial"/>
              </a:rPr>
              <a:t> </a:t>
            </a:r>
            <a:r>
              <a:rPr lang="el-GR" sz="1200" b="0" i="0" u="none" strike="noStrike" cap="none" baseline="0" dirty="0">
                <a:solidFill>
                  <a:schemeClr val="dk1"/>
                </a:solidFill>
                <a:latin typeface="Calibri"/>
                <a:ea typeface="Calibri"/>
                <a:cs typeface="Calibri"/>
                <a:sym typeface="Calibri"/>
              </a:rPr>
              <a:t>της </a:t>
            </a:r>
            <a:r>
              <a:rPr lang="el-GR" sz="1200" b="0" i="0" u="none" strike="noStrike" cap="none" baseline="0" dirty="0" err="1">
                <a:solidFill>
                  <a:schemeClr val="dk1"/>
                </a:solidFill>
                <a:latin typeface="Calibri"/>
                <a:ea typeface="Calibri"/>
                <a:cs typeface="Calibri"/>
                <a:sym typeface="Calibri"/>
              </a:rPr>
              <a:t>Silicon</a:t>
            </a:r>
            <a:r>
              <a:rPr lang="el-GR" sz="1200" b="0" i="0" u="none" strike="noStrike" cap="none" baseline="0" dirty="0">
                <a:solidFill>
                  <a:schemeClr val="dk1"/>
                </a:solidFill>
                <a:latin typeface="Calibri"/>
                <a:ea typeface="Calibri"/>
                <a:cs typeface="Calibri"/>
                <a:sym typeface="Calibri"/>
              </a:rPr>
              <a:t> </a:t>
            </a:r>
            <a:r>
              <a:rPr lang="el-GR" sz="1200" b="0" i="0" u="none" strike="noStrike" cap="none" baseline="0" dirty="0" err="1">
                <a:solidFill>
                  <a:schemeClr val="dk1"/>
                </a:solidFill>
                <a:latin typeface="Calibri"/>
                <a:ea typeface="Calibri"/>
                <a:cs typeface="Calibri"/>
                <a:sym typeface="Calibri"/>
              </a:rPr>
              <a:t>Valley</a:t>
            </a:r>
            <a:r>
              <a:rPr lang="el-GR" sz="1200" b="0" i="0" u="none" strike="noStrike" cap="none" baseline="0" dirty="0">
                <a:solidFill>
                  <a:schemeClr val="dk1"/>
                </a:solidFill>
                <a:latin typeface="Calibri"/>
                <a:ea typeface="Calibri"/>
                <a:cs typeface="Calibri"/>
                <a:sym typeface="Calibri"/>
              </a:rPr>
              <a:t> πειραματίζεται με διάφορους τρόπους προκειμένου να βελτιώσει τη συνεργασία για όσους εργάζονται σε απομακρυσμένα σημεία. Η κινούμενη μηχανή είναι ένα «ρομπότ </a:t>
            </a:r>
            <a:r>
              <a:rPr lang="el-GR" sz="1200" b="0" i="0" u="none" strike="noStrike" cap="none" baseline="0" dirty="0" err="1">
                <a:solidFill>
                  <a:schemeClr val="dk1"/>
                </a:solidFill>
                <a:latin typeface="Calibri"/>
                <a:ea typeface="Calibri"/>
                <a:cs typeface="Calibri"/>
                <a:sym typeface="Calibri"/>
              </a:rPr>
              <a:t>τηλεπαρουσίας</a:t>
            </a:r>
            <a:r>
              <a:rPr lang="el-GR" sz="1200" b="0" i="0" u="none" strike="noStrike" cap="none" baseline="0" dirty="0">
                <a:solidFill>
                  <a:schemeClr val="dk1"/>
                </a:solidFill>
                <a:latin typeface="Calibri"/>
                <a:ea typeface="Calibri"/>
                <a:cs typeface="Calibri"/>
                <a:sym typeface="Calibri"/>
              </a:rPr>
              <a:t>» (</a:t>
            </a:r>
            <a:r>
              <a:rPr lang="el-GR" sz="1200" b="0" i="0" u="none" strike="noStrike" cap="none" baseline="0" dirty="0" err="1">
                <a:solidFill>
                  <a:schemeClr val="dk1"/>
                </a:solidFill>
                <a:latin typeface="Calibri"/>
                <a:ea typeface="Calibri"/>
                <a:cs typeface="Calibri"/>
                <a:sym typeface="Calibri"/>
              </a:rPr>
              <a:t>telepresence</a:t>
            </a:r>
            <a:r>
              <a:rPr lang="el-GR" sz="1200" b="0" i="0" u="none" strike="noStrike" cap="none" baseline="0" dirty="0">
                <a:solidFill>
                  <a:schemeClr val="dk1"/>
                </a:solidFill>
                <a:latin typeface="Calibri"/>
                <a:ea typeface="Calibri"/>
                <a:cs typeface="Calibri"/>
                <a:sym typeface="Calibri"/>
              </a:rPr>
              <a:t> </a:t>
            </a:r>
            <a:r>
              <a:rPr lang="el-GR" sz="1200" b="0" i="0" u="none" strike="noStrike" cap="none" baseline="0" dirty="0" err="1">
                <a:solidFill>
                  <a:schemeClr val="dk1"/>
                </a:solidFill>
                <a:latin typeface="Calibri"/>
                <a:ea typeface="Calibri"/>
                <a:cs typeface="Calibri"/>
                <a:sym typeface="Calibri"/>
              </a:rPr>
              <a:t>robot</a:t>
            </a:r>
            <a:r>
              <a:rPr lang="el-GR" sz="1200" b="0" i="0" u="none" strike="noStrike" cap="none" baseline="0" dirty="0">
                <a:solidFill>
                  <a:schemeClr val="dk1"/>
                </a:solidFill>
                <a:latin typeface="Calibri"/>
                <a:ea typeface="Calibri"/>
                <a:cs typeface="Calibri"/>
                <a:sym typeface="Calibri"/>
              </a:rPr>
              <a:t>). Ο εργαζόμενος συνδέεται με το ρομπότ από το γραφείο του στο Τορόντο, ελέγχοντας τις κινήσεις και τις κάμερές του μέσω φορητού υπολογιστή. Στη διάρκεια των συσκέψεων, μπορεί να περιστρέφει την κάμερα και να βλέπει όλους τους παρευρισκόμενους, ενώ και εκείνοι μπορούν να τον δουν και να τον ακούσουν. Το ρομπότ, που μοιάζει κάπως με ηλεκτρική σκούπα με μια οθόνη LCD στο επάνω μέρος της, διαθέτει και μία επιπλέον κάμερα η οποία κοιτά προς τα κάτω, ώστε αυτός που χειρίζεται από μακριά το ρομπότ να μην σκοντάφτει στα τραπεζάκια ή να μην ανατρέπεται εξαιτίας αντικειμένων που αφήνονται στους διαδρόμους. Το μηχάνημα ύψους 5 ποδιών (≈ 1,5 μέτρο) είναι επίσης εξοπλισμένο με ηχεία, στο ύψος περίπου του θώρακα, και μικρόφωνο, ώστε να μπορεί να ακούει τις συζητήσεις. </a:t>
            </a:r>
          </a:p>
          <a:p>
            <a:endParaRPr lang="el-G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l-GR" sz="1200" b="0" i="0" u="none" strike="noStrike" cap="none" baseline="0" dirty="0">
                <a:solidFill>
                  <a:schemeClr val="dk1"/>
                </a:solidFill>
                <a:latin typeface="Calibri"/>
                <a:ea typeface="Calibri"/>
                <a:cs typeface="Calibri"/>
                <a:sym typeface="Calibri"/>
              </a:rPr>
              <a:t>Όσον αφορά τις ψυχολογικές διαστάσεις της συνεργασίας, το ρομπότ </a:t>
            </a:r>
            <a:r>
              <a:rPr lang="el-GR" sz="1200" b="0" i="0" u="none" strike="noStrike" cap="none" baseline="0" dirty="0" err="1">
                <a:solidFill>
                  <a:schemeClr val="dk1"/>
                </a:solidFill>
                <a:latin typeface="Calibri"/>
                <a:ea typeface="Calibri"/>
                <a:cs typeface="Calibri"/>
                <a:sym typeface="Calibri"/>
              </a:rPr>
              <a:t>τηλεπαρουσίας</a:t>
            </a:r>
            <a:r>
              <a:rPr lang="el-GR" sz="1200" b="0" i="0" u="none" strike="noStrike" cap="none" baseline="0" dirty="0">
                <a:solidFill>
                  <a:schemeClr val="dk1"/>
                </a:solidFill>
                <a:latin typeface="Calibri"/>
                <a:ea typeface="Calibri"/>
                <a:cs typeface="Calibri"/>
                <a:sym typeface="Calibri"/>
              </a:rPr>
              <a:t> αποτελεί σημαντική βελτίωση σε σύγκριση με την ανοιχτή ακρόαση ή τις σταθερές εγκαταστάσεις τηλεδιάσκεψης. </a:t>
            </a:r>
          </a:p>
          <a:p>
            <a:endParaRPr lang="el-G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l-GR" sz="1800" b="0" i="0" u="none" strike="noStrike" cap="none" baseline="0" dirty="0" smtClean="0">
                <a:latin typeface="+mn-lt"/>
                <a:ea typeface="Arial"/>
                <a:cs typeface="Arial"/>
                <a:sym typeface="Arial"/>
              </a:rPr>
              <a:t>Όσον αφορά τις ψυχολογικές διαστάσεις της συνεργασίας, το ρομπότ </a:t>
            </a:r>
            <a:r>
              <a:rPr lang="el-GR" sz="1800" b="0" i="0" u="none" strike="noStrike" cap="none" baseline="0" dirty="0" err="1" smtClean="0">
                <a:latin typeface="+mn-lt"/>
                <a:ea typeface="Arial"/>
                <a:cs typeface="Arial"/>
                <a:sym typeface="Arial"/>
              </a:rPr>
              <a:t>τηλεπαρουσίας</a:t>
            </a:r>
            <a:r>
              <a:rPr lang="el-GR" sz="1800" b="0" i="0" u="none" strike="noStrike" cap="none" baseline="0" dirty="0" smtClean="0">
                <a:latin typeface="+mn-lt"/>
                <a:ea typeface="Arial"/>
                <a:cs typeface="Arial"/>
                <a:sym typeface="Arial"/>
              </a:rPr>
              <a:t> αποτελεί σημαντική βελτίωση σε σύγκριση με την ανοιχτή ακρόαση ή τις σταθερές εγκαταστάσεις τηλεδιάσκεψης. </a:t>
            </a:r>
            <a:r>
              <a:rPr lang="el-GR" sz="1200" kern="1200" dirty="0" smtClean="0">
                <a:solidFill>
                  <a:schemeClr val="tx1"/>
                </a:solidFill>
                <a:effectLst/>
                <a:latin typeface="+mn-lt"/>
                <a:ea typeface="+mn-ea"/>
                <a:cs typeface="+mn-cs"/>
              </a:rPr>
              <a:t>Καθώς το ρομπότ μετακινείται</a:t>
            </a:r>
            <a:r>
              <a:rPr lang="el-GR" sz="1200" kern="1200" baseline="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στους διαδρόμους, οι συνάδελφοί μπορούν να τον πλησιάσουν και να ξεκινήσουν μια αυθόρμητη συνομιλία ή να ρωτήσουν κάτι. Το πρωτότυπο αυτό ρομπότ, που ονομάζεται «</a:t>
            </a:r>
            <a:r>
              <a:rPr lang="en-US" sz="1200" kern="1200" dirty="0" err="1" smtClean="0">
                <a:solidFill>
                  <a:schemeClr val="tx1"/>
                </a:solidFill>
                <a:effectLst/>
                <a:latin typeface="+mn-lt"/>
                <a:ea typeface="+mn-ea"/>
                <a:cs typeface="+mn-cs"/>
              </a:rPr>
              <a:t>Texai</a:t>
            </a:r>
            <a:r>
              <a:rPr lang="el-GR" sz="1200" kern="1200" dirty="0" smtClean="0">
                <a:solidFill>
                  <a:schemeClr val="tx1"/>
                </a:solidFill>
                <a:effectLst/>
                <a:latin typeface="+mn-lt"/>
                <a:ea typeface="+mn-ea"/>
                <a:cs typeface="+mn-cs"/>
              </a:rPr>
              <a:t>», είναι της εταιρείας </a:t>
            </a:r>
            <a:r>
              <a:rPr lang="en-US" sz="1200" kern="1200" dirty="0" smtClean="0">
                <a:solidFill>
                  <a:schemeClr val="tx1"/>
                </a:solidFill>
                <a:effectLst/>
                <a:latin typeface="+mn-lt"/>
                <a:ea typeface="+mn-ea"/>
                <a:cs typeface="+mn-cs"/>
              </a:rPr>
              <a:t>Willow Garage</a:t>
            </a:r>
            <a:r>
              <a:rPr lang="el-GR" sz="1200" kern="1200" dirty="0" smtClean="0">
                <a:solidFill>
                  <a:schemeClr val="tx1"/>
                </a:solidFill>
                <a:effectLst/>
                <a:latin typeface="+mn-lt"/>
                <a:ea typeface="+mn-ea"/>
                <a:cs typeface="+mn-cs"/>
              </a:rPr>
              <a:t>, η οποία το δάνεισε στη </a:t>
            </a:r>
            <a:r>
              <a:rPr lang="en-US" sz="1200" kern="1200" dirty="0" smtClean="0">
                <a:solidFill>
                  <a:schemeClr val="tx1"/>
                </a:solidFill>
                <a:effectLst/>
                <a:latin typeface="+mn-lt"/>
                <a:ea typeface="+mn-ea"/>
                <a:cs typeface="+mn-cs"/>
              </a:rPr>
              <a:t>Mozilla</a:t>
            </a:r>
            <a:r>
              <a:rPr lang="el-GR" sz="1200" kern="1200" dirty="0" smtClean="0">
                <a:solidFill>
                  <a:schemeClr val="tx1"/>
                </a:solidFill>
                <a:effectLst/>
                <a:latin typeface="+mn-lt"/>
                <a:ea typeface="+mn-ea"/>
                <a:cs typeface="+mn-cs"/>
              </a:rPr>
              <a:t> προκειμένου να ελεγχθεί η λειτουργικότητά του σε περιβάλλον γραφείων. Συστήματα όπως αυτό, τα οποία ελέγχονται μακρόθεν, χρησιμοποιούνται εδώ και καιρό από το στρατό για την εξουδετέρωση εκρηκτικών μηχανισμών. Όσο, όμως, το κόστος τους μειώνεται, η αξία τους για άλλα περιβάλλοντα μεγαλώνει. </a:t>
            </a:r>
            <a:endParaRPr lang="el-GR" sz="1800" b="0" i="0" u="none" strike="noStrike" cap="none" baseline="0" dirty="0">
              <a:latin typeface="Arial"/>
              <a:ea typeface="Arial"/>
              <a:cs typeface="Arial"/>
              <a:sym typeface="Arial"/>
            </a:endParaRPr>
          </a:p>
        </p:txBody>
      </p:sp>
      <p:sp>
        <p:nvSpPr>
          <p:cNvPr id="365" name="Shape 365"/>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extLst>
      <p:ext uri="{BB962C8B-B14F-4D97-AF65-F5344CB8AC3E}">
        <p14:creationId xmlns="" xmlns:p14="http://schemas.microsoft.com/office/powerpoint/2010/main" val="3738355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76" name="Shape 376"/>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lnSpc>
                <a:spcPct val="90000"/>
              </a:lnSpc>
              <a:spcBef>
                <a:spcPts val="0"/>
              </a:spcBef>
              <a:buSzPct val="25000"/>
              <a:buNone/>
            </a:pPr>
            <a:r>
              <a:rPr lang="el-GR" sz="1200" kern="1200" dirty="0" smtClean="0">
                <a:solidFill>
                  <a:schemeClr val="tx1"/>
                </a:solidFill>
                <a:effectLst/>
                <a:latin typeface="+mn-lt"/>
                <a:ea typeface="+mn-ea"/>
                <a:cs typeface="+mn-cs"/>
              </a:rPr>
              <a:t>Η </a:t>
            </a:r>
            <a:r>
              <a:rPr lang="en-US" sz="1200" kern="1200" dirty="0" smtClean="0">
                <a:solidFill>
                  <a:schemeClr val="tx1"/>
                </a:solidFill>
                <a:effectLst/>
                <a:latin typeface="+mn-lt"/>
                <a:ea typeface="+mn-ea"/>
                <a:cs typeface="+mn-cs"/>
              </a:rPr>
              <a:t>Sun Microsystems</a:t>
            </a:r>
            <a:r>
              <a:rPr lang="el-GR" sz="1200" kern="1200" dirty="0" smtClean="0">
                <a:solidFill>
                  <a:schemeClr val="tx1"/>
                </a:solidFill>
                <a:effectLst/>
                <a:latin typeface="+mn-lt"/>
                <a:ea typeface="+mn-ea"/>
                <a:cs typeface="+mn-cs"/>
              </a:rPr>
              <a:t>, θυγατρική της </a:t>
            </a:r>
            <a:r>
              <a:rPr lang="en-US" sz="1200" kern="1200" dirty="0" smtClean="0">
                <a:solidFill>
                  <a:schemeClr val="tx1"/>
                </a:solidFill>
                <a:effectLst/>
                <a:latin typeface="+mn-lt"/>
                <a:ea typeface="+mn-ea"/>
                <a:cs typeface="+mn-cs"/>
              </a:rPr>
              <a:t>Oracle Corporation</a:t>
            </a:r>
            <a:r>
              <a:rPr lang="el-GR" sz="1200" kern="1200" dirty="0" smtClean="0">
                <a:solidFill>
                  <a:schemeClr val="tx1"/>
                </a:solidFill>
                <a:effectLst/>
                <a:latin typeface="+mn-lt"/>
                <a:ea typeface="+mn-ea"/>
                <a:cs typeface="+mn-cs"/>
              </a:rPr>
              <a:t>, είναι από τις πρώτες επιχειρήσεις που υιοθέτησαν τον εικονικό χώρο εργασίας, μέσω του προγράμματος «</a:t>
            </a:r>
            <a:r>
              <a:rPr lang="en-US" sz="1200" kern="1200" dirty="0" smtClean="0">
                <a:solidFill>
                  <a:schemeClr val="tx1"/>
                </a:solidFill>
                <a:effectLst/>
                <a:latin typeface="+mn-lt"/>
                <a:ea typeface="+mn-ea"/>
                <a:cs typeface="+mn-cs"/>
              </a:rPr>
              <a:t>Open Work</a:t>
            </a:r>
            <a:r>
              <a:rPr lang="el-GR" sz="1200" kern="1200" dirty="0" smtClean="0">
                <a:solidFill>
                  <a:schemeClr val="tx1"/>
                </a:solidFill>
                <a:effectLst/>
                <a:latin typeface="+mn-lt"/>
                <a:ea typeface="+mn-ea"/>
                <a:cs typeface="+mn-cs"/>
              </a:rPr>
              <a:t>» (Ανοιχτή Εργασία). Σχεδόν 17.000 εργαζόμενοι, πάνω από το μισό εργατικό δυναμικό της εταιρείας, εργάζονται, τουλάχιστον ορισμένες ώρες, από το σπίτι τους. Συνεργάζονται μάλιστα με τους συναδέλφους τους μέσω των τεχνολογιών που έχει αναπτύξει η </a:t>
            </a:r>
            <a:r>
              <a:rPr lang="en-US" sz="1200" kern="1200" dirty="0" smtClean="0">
                <a:solidFill>
                  <a:schemeClr val="tx1"/>
                </a:solidFill>
                <a:effectLst/>
                <a:latin typeface="+mn-lt"/>
                <a:ea typeface="+mn-ea"/>
                <a:cs typeface="+mn-cs"/>
              </a:rPr>
              <a:t>Sun</a:t>
            </a:r>
            <a:r>
              <a:rPr lang="el-GR" sz="1200" kern="1200" dirty="0" smtClean="0">
                <a:solidFill>
                  <a:schemeClr val="tx1"/>
                </a:solidFill>
                <a:effectLst/>
                <a:latin typeface="+mn-lt"/>
                <a:ea typeface="+mn-ea"/>
                <a:cs typeface="+mn-cs"/>
              </a:rPr>
              <a:t>, συμπεριλαμβανομένου του </a:t>
            </a:r>
            <a:r>
              <a:rPr lang="en-US" sz="1200" kern="1200" dirty="0" smtClean="0">
                <a:solidFill>
                  <a:schemeClr val="tx1"/>
                </a:solidFill>
                <a:effectLst/>
                <a:latin typeface="+mn-lt"/>
                <a:ea typeface="+mn-ea"/>
                <a:cs typeface="+mn-cs"/>
              </a:rPr>
              <a:t>Open Office</a:t>
            </a:r>
            <a:r>
              <a:rPr lang="el-GR" sz="1200" kern="1200" dirty="0" smtClean="0">
                <a:solidFill>
                  <a:schemeClr val="tx1"/>
                </a:solidFill>
                <a:effectLst/>
                <a:latin typeface="+mn-lt"/>
                <a:ea typeface="+mn-ea"/>
                <a:cs typeface="+mn-cs"/>
              </a:rPr>
              <a:t> και της τηλεδιάσκεψης μέσω Διαδικτύου. </a:t>
            </a:r>
          </a:p>
          <a:p>
            <a:pPr marL="0" marR="0" lvl="0" indent="0" algn="l" rtl="0">
              <a:lnSpc>
                <a:spcPct val="90000"/>
              </a:lnSpc>
              <a:spcBef>
                <a:spcPts val="0"/>
              </a:spcBef>
              <a:buSzPct val="25000"/>
              <a:buNone/>
            </a:pPr>
            <a:endParaRPr lang="el-GR" sz="1800" b="0" i="0" u="none" strike="noStrike" cap="none" baseline="0" dirty="0">
              <a:latin typeface="Arial"/>
              <a:ea typeface="Arial"/>
              <a:cs typeface="Arial"/>
              <a:sym typeface="Arial"/>
            </a:endParaRPr>
          </a:p>
          <a:p>
            <a:pPr marL="0" marR="0" lvl="0" indent="0" algn="l" rtl="0">
              <a:lnSpc>
                <a:spcPct val="90000"/>
              </a:lnSpc>
              <a:spcBef>
                <a:spcPts val="0"/>
              </a:spcBef>
              <a:buSzPct val="25000"/>
              <a:buNone/>
            </a:pPr>
            <a:r>
              <a:rPr lang="el-GR" sz="1200" kern="1200" dirty="0" smtClean="0">
                <a:solidFill>
                  <a:schemeClr val="tx1"/>
                </a:solidFill>
                <a:effectLst/>
                <a:latin typeface="+mn-lt"/>
                <a:ea typeface="+mn-ea"/>
                <a:cs typeface="+mn-cs"/>
              </a:rPr>
              <a:t>Ο εικονικός χώρος εργασίας παρέχει οφέλη στους εργαζομένους, στην επιχείρηση αλλά και στην κοινωνία (Εικόνα 8-9). Για παράδειγμα, οι εργαζόμενοι εξοικονομούν έως και 1.700 δολάρια το χρόνο από τη βενζίνη και άλλα έξοδα του αυτοκινήτου, ενώ παράλληλα κερδίζουν αρκετό προσωπικό χρόνο, εφόσον δεν χρειάζεται να μετακινηθούν. Στην περίπτωση της </a:t>
            </a:r>
            <a:r>
              <a:rPr lang="el-GR" sz="1200" kern="1200" dirty="0" err="1" smtClean="0">
                <a:solidFill>
                  <a:schemeClr val="tx1"/>
                </a:solidFill>
                <a:effectLst/>
                <a:latin typeface="+mn-lt"/>
                <a:ea typeface="+mn-ea"/>
                <a:cs typeface="+mn-cs"/>
              </a:rPr>
              <a:t>Sun</a:t>
            </a:r>
            <a:r>
              <a:rPr lang="el-GR" sz="1200" kern="1200" dirty="0" smtClean="0">
                <a:solidFill>
                  <a:schemeClr val="tx1"/>
                </a:solidFill>
                <a:effectLst/>
                <a:latin typeface="+mn-lt"/>
                <a:ea typeface="+mn-ea"/>
                <a:cs typeface="+mn-cs"/>
              </a:rPr>
              <a:t>, το πρόγραμμα </a:t>
            </a:r>
            <a:r>
              <a:rPr lang="el-GR" sz="1200" kern="1200" dirty="0" err="1" smtClean="0">
                <a:solidFill>
                  <a:schemeClr val="tx1"/>
                </a:solidFill>
                <a:effectLst/>
                <a:latin typeface="+mn-lt"/>
                <a:ea typeface="+mn-ea"/>
                <a:cs typeface="+mn-cs"/>
              </a:rPr>
              <a:t>Open</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Work</a:t>
            </a:r>
            <a:r>
              <a:rPr lang="el-GR" sz="1200" kern="1200" dirty="0" smtClean="0">
                <a:solidFill>
                  <a:schemeClr val="tx1"/>
                </a:solidFill>
                <a:effectLst/>
                <a:latin typeface="+mn-lt"/>
                <a:ea typeface="+mn-ea"/>
                <a:cs typeface="+mn-cs"/>
              </a:rPr>
              <a:t> προσφέρει σημαντική εξοικονόμηση πόρων. Η επιχείρηση εξοικονομεί πάνω από 68 εκατομμύρια δολάρια το χρόνο από κόστος χρήσης ακινήτων, καθώς μείωσε δραστικά τα γραφεία της. Παράλληλα, εφαρμόστηκε ένα σύστημα «ξενοδοχείου» (</a:t>
            </a:r>
            <a:r>
              <a:rPr lang="el-GR" sz="1200" kern="1200" dirty="0" err="1" smtClean="0">
                <a:solidFill>
                  <a:schemeClr val="tx1"/>
                </a:solidFill>
                <a:effectLst/>
                <a:latin typeface="+mn-lt"/>
                <a:ea typeface="+mn-ea"/>
                <a:cs typeface="+mn-cs"/>
              </a:rPr>
              <a:t>hoteling</a:t>
            </a:r>
            <a:r>
              <a:rPr lang="el-GR" sz="1200" kern="1200" dirty="0" smtClean="0">
                <a:solidFill>
                  <a:schemeClr val="tx1"/>
                </a:solidFill>
                <a:effectLst/>
                <a:latin typeface="+mn-lt"/>
                <a:ea typeface="+mn-ea"/>
                <a:cs typeface="+mn-cs"/>
              </a:rPr>
              <a:t>), όπου οι εργαζόμενοι συνδέονται στο κεντρικό σύστημα κρατήσεων και κάνουν κράτηση γραφείου, όποτε θέλουν να εργαστούν στις εγκαταστάσεις της εταιρείας, επιλέγοντας μάλιστα και το γραφείο που καλύπτει καλύτερα τις ανάγκες τους. Τα οφέλη για την κοινωνία από τον εικονικό χώρο εργασίας προκύπτουν από τη μείωση της κυκλοφοριακής συμφόρησης και της κατανάλωσης ενέργειας. Σύμφωνα με μελέτη της ίδιας της </a:t>
            </a:r>
            <a:r>
              <a:rPr lang="el-GR" sz="1200" kern="1200" dirty="0" err="1" smtClean="0">
                <a:solidFill>
                  <a:schemeClr val="tx1"/>
                </a:solidFill>
                <a:effectLst/>
                <a:latin typeface="+mn-lt"/>
                <a:ea typeface="+mn-ea"/>
                <a:cs typeface="+mn-cs"/>
              </a:rPr>
              <a:t>Sun</a:t>
            </a:r>
            <a:r>
              <a:rPr lang="el-GR" sz="1200" kern="1200" dirty="0" smtClean="0">
                <a:solidFill>
                  <a:schemeClr val="tx1"/>
                </a:solidFill>
                <a:effectLst/>
                <a:latin typeface="+mn-lt"/>
                <a:ea typeface="+mn-ea"/>
                <a:cs typeface="+mn-cs"/>
              </a:rPr>
              <a:t>, η κατανάλωση ηλεκτρικής ενέργειας, η οποία ανέρχεται κατά μέσο όρο σε περίπου 130 </a:t>
            </a:r>
            <a:r>
              <a:rPr lang="el-GR" sz="1200" kern="1200" dirty="0" err="1" smtClean="0">
                <a:solidFill>
                  <a:schemeClr val="tx1"/>
                </a:solidFill>
                <a:effectLst/>
                <a:latin typeface="+mn-lt"/>
                <a:ea typeface="+mn-ea"/>
                <a:cs typeface="+mn-cs"/>
              </a:rPr>
              <a:t>watt</a:t>
            </a:r>
            <a:r>
              <a:rPr lang="el-GR" sz="1200" kern="1200" dirty="0" smtClean="0">
                <a:solidFill>
                  <a:schemeClr val="tx1"/>
                </a:solidFill>
                <a:effectLst/>
                <a:latin typeface="+mn-lt"/>
                <a:ea typeface="+mn-ea"/>
                <a:cs typeface="+mn-cs"/>
              </a:rPr>
              <a:t> την ημέρα ανά εργαζόμενο σε γραφείο, μειώνεται σε μόλις 64 </a:t>
            </a:r>
            <a:r>
              <a:rPr lang="el-GR" sz="1200" kern="1200" dirty="0" err="1" smtClean="0">
                <a:solidFill>
                  <a:schemeClr val="tx1"/>
                </a:solidFill>
                <a:effectLst/>
                <a:latin typeface="+mn-lt"/>
                <a:ea typeface="+mn-ea"/>
                <a:cs typeface="+mn-cs"/>
              </a:rPr>
              <a:t>watt</a:t>
            </a:r>
            <a:r>
              <a:rPr lang="el-GR" sz="1200" kern="1200" dirty="0" smtClean="0">
                <a:solidFill>
                  <a:schemeClr val="tx1"/>
                </a:solidFill>
                <a:effectLst/>
                <a:latin typeface="+mn-lt"/>
                <a:ea typeface="+mn-ea"/>
                <a:cs typeface="+mn-cs"/>
              </a:rPr>
              <a:t>, όταν το άτομο εργάζεται από το σπίτι. </a:t>
            </a:r>
          </a:p>
          <a:p>
            <a:pPr marL="0" marR="0" lvl="0" indent="0" algn="l" rtl="0">
              <a:lnSpc>
                <a:spcPct val="90000"/>
              </a:lnSpc>
              <a:spcBef>
                <a:spcPts val="0"/>
              </a:spcBef>
              <a:buSzPct val="25000"/>
              <a:buNone/>
            </a:pPr>
            <a:endParaRPr lang="el-GR" sz="1800" b="0" i="0" u="none" strike="noStrike" cap="none" baseline="0" noProof="0" dirty="0" smtClean="0">
              <a:latin typeface="Arial"/>
              <a:ea typeface="Arial"/>
              <a:cs typeface="Arial"/>
              <a:sym typeface="Arial"/>
            </a:endParaRPr>
          </a:p>
          <a:p>
            <a:pPr marL="0" marR="0" lvl="0" indent="0" algn="l" rtl="0">
              <a:lnSpc>
                <a:spcPct val="90000"/>
              </a:lnSpc>
              <a:spcBef>
                <a:spcPts val="0"/>
              </a:spcBef>
              <a:buSzPct val="25000"/>
              <a:buNone/>
            </a:pPr>
            <a:r>
              <a:rPr lang="el-GR" sz="1200" kern="1200" dirty="0" smtClean="0">
                <a:solidFill>
                  <a:schemeClr val="tx1"/>
                </a:solidFill>
                <a:effectLst/>
                <a:latin typeface="+mn-lt"/>
                <a:ea typeface="+mn-ea"/>
                <a:cs typeface="+mn-cs"/>
              </a:rPr>
              <a:t>Αλλά ακόμα και σε εργασίες που ταιριάζουν στο μοντέλο της εικονικής εργασίας, υπάρχουν πολλά εμπόδια και αντιρρήσεις. Ορισμένοι μάνατζερ πιστεύουν ότι χρειάζεται να βρίσκονται στο γραφείο τους προκειμένου να επιτηρούν τους υφισταμένους τους, ενώ αρκετοί από αυτούς δεν είναι ακόμη επαρκώς εξοικειωμένοι με τις συνεργατικές τεχνολογίες που υποστηρίζουν την εικονική εργασία. Οι μάνατζερ ανησυχούν ότι δεν θα μπορούν να κρίνουν τα αποτελέσματα και την παραγωγικότητα όσων υφισταμένων εργάζονται με τον τρόπο αυτό, ενώ αναρωτιούνται εάν τα άτομα που εργάζονται από το σπίτι αφιερώνουν όντως ένα πλήρες οκτάωρο για την εργασία τους. </a:t>
            </a:r>
            <a:endParaRPr lang="en-US" sz="1800" b="0" i="0" u="none" strike="noStrike" cap="none" baseline="0" noProof="0" dirty="0">
              <a:latin typeface="Arial"/>
              <a:ea typeface="Arial"/>
              <a:cs typeface="Arial"/>
              <a:sym typeface="Arial"/>
            </a:endParaRPr>
          </a:p>
        </p:txBody>
      </p:sp>
      <p:sp>
        <p:nvSpPr>
          <p:cNvPr id="377" name="Shape 377"/>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extLst>
      <p:ext uri="{BB962C8B-B14F-4D97-AF65-F5344CB8AC3E}">
        <p14:creationId xmlns="" xmlns:p14="http://schemas.microsoft.com/office/powerpoint/2010/main" val="1952863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63B3D2F2-53A5-44AF-817E-4EA4A587567D}" type="slidenum">
              <a:rPr lang="en-US" smtClean="0"/>
              <a:pPr>
                <a:defRPr/>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01" name="Shape 101"/>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l-GR" sz="1800" b="0" i="0" u="none" strike="noStrike" cap="none" baseline="0">
                <a:latin typeface="Arial"/>
                <a:ea typeface="Arial"/>
                <a:cs typeface="Arial"/>
                <a:sym typeface="Arial"/>
              </a:rPr>
              <a:t>Το υλικό του παρόντος κεφαλαίου περιλαμβάνει τα εξής:</a:t>
            </a:r>
          </a:p>
          <a:p>
            <a:endParaRPr lang="el-GR" sz="1800" b="0" i="0" u="none" strike="noStrike" cap="none" baseline="0">
              <a:latin typeface="Arial"/>
              <a:ea typeface="Arial"/>
              <a:cs typeface="Arial"/>
              <a:sym typeface="Arial"/>
            </a:endParaRPr>
          </a:p>
          <a:p>
            <a:pPr marL="228600" marR="0" lvl="0" indent="-228600" algn="l" rtl="0">
              <a:buClr>
                <a:schemeClr val="dk1"/>
              </a:buClr>
              <a:buSzPct val="100000"/>
              <a:buFont typeface="Calibri"/>
              <a:buAutoNum type="arabicPeriod"/>
            </a:pPr>
            <a:r>
              <a:rPr lang="el-GR" sz="1200" b="0" i="0" u="none" strike="noStrike" cap="none" baseline="0">
                <a:solidFill>
                  <a:schemeClr val="dk1"/>
                </a:solidFill>
                <a:latin typeface="Calibri"/>
                <a:ea typeface="Calibri"/>
                <a:cs typeface="Calibri"/>
                <a:sym typeface="Calibri"/>
              </a:rPr>
              <a:t>Περιγραφή των βασικών συνεργατικών τεχνολογιών και επεξήγηση των λειτουργικών χαρακτηριστικών που καθεμιά παρέχει για τις επικοινωνίες και την παραγωγικότητα.</a:t>
            </a:r>
          </a:p>
          <a:p>
            <a:endParaRPr lang="el-GR" sz="1200" b="0" i="0" u="none" strike="noStrike" cap="none" baseline="0">
              <a:solidFill>
                <a:schemeClr val="dk1"/>
              </a:solidFill>
              <a:latin typeface="Calibri"/>
              <a:ea typeface="Calibri"/>
              <a:cs typeface="Calibri"/>
              <a:sym typeface="Calibri"/>
            </a:endParaRPr>
          </a:p>
          <a:p>
            <a:pPr marL="228600" marR="0" lvl="0" indent="-228600" algn="l" rtl="0">
              <a:buClr>
                <a:schemeClr val="dk1"/>
              </a:buClr>
              <a:buSzPct val="100000"/>
              <a:buFont typeface="Calibri"/>
              <a:buAutoNum type="arabicPeriod"/>
            </a:pPr>
            <a:r>
              <a:rPr lang="el-GR" sz="1200" b="0" i="0" u="none" strike="noStrike" cap="none" baseline="0">
                <a:solidFill>
                  <a:schemeClr val="dk1"/>
                </a:solidFill>
                <a:latin typeface="Calibri"/>
                <a:ea typeface="Calibri"/>
                <a:cs typeface="Calibri"/>
                <a:sym typeface="Calibri"/>
              </a:rPr>
              <a:t>Παρουσίαση και περιγραφή των τεχνολογιών Web 2.0 που διευκολύνουν τη συνεργασία.</a:t>
            </a:r>
          </a:p>
          <a:p>
            <a:endParaRPr lang="el-GR" sz="1200" b="0" i="0" u="none" strike="noStrike" cap="none" baseline="0">
              <a:solidFill>
                <a:schemeClr val="dk1"/>
              </a:solidFill>
              <a:latin typeface="Calibri"/>
              <a:ea typeface="Calibri"/>
              <a:cs typeface="Calibri"/>
              <a:sym typeface="Calibri"/>
            </a:endParaRPr>
          </a:p>
          <a:p>
            <a:pPr marL="228600" marR="0" lvl="0" indent="-228600" algn="l" rtl="0">
              <a:buClr>
                <a:schemeClr val="dk1"/>
              </a:buClr>
              <a:buSzPct val="100000"/>
              <a:buFont typeface="Calibri"/>
              <a:buAutoNum type="arabicPeriod"/>
            </a:pPr>
            <a:r>
              <a:rPr lang="el-GR" sz="1200" b="0" i="0" u="none" strike="noStrike" cap="none" baseline="0">
                <a:solidFill>
                  <a:schemeClr val="dk1"/>
                </a:solidFill>
                <a:latin typeface="Calibri"/>
                <a:ea typeface="Calibri"/>
                <a:cs typeface="Calibri"/>
                <a:sym typeface="Calibri"/>
              </a:rPr>
              <a:t>Ανάλυση των τρόπων με τους οποίους οι ενοποιημένες επικοινωνίες συνεισφέρουν στη συνεργασία.</a:t>
            </a:r>
          </a:p>
          <a:p>
            <a:endParaRPr lang="el-GR" sz="1200" b="0" i="0" u="none" strike="noStrike" cap="none" baseline="0">
              <a:solidFill>
                <a:schemeClr val="dk1"/>
              </a:solidFill>
              <a:latin typeface="Calibri"/>
              <a:ea typeface="Calibri"/>
              <a:cs typeface="Calibri"/>
              <a:sym typeface="Calibri"/>
            </a:endParaRPr>
          </a:p>
          <a:p>
            <a:pPr marL="228600" marR="0" lvl="0" indent="-228600" algn="l" rtl="0">
              <a:buClr>
                <a:schemeClr val="dk1"/>
              </a:buClr>
              <a:buSzPct val="100000"/>
              <a:buFont typeface="Calibri"/>
              <a:buAutoNum type="arabicPeriod"/>
            </a:pPr>
            <a:r>
              <a:rPr lang="el-GR" sz="1200" b="0" i="0" u="none" strike="noStrike" cap="none" baseline="0">
                <a:solidFill>
                  <a:schemeClr val="dk1"/>
                </a:solidFill>
                <a:latin typeface="Calibri"/>
                <a:ea typeface="Calibri"/>
                <a:cs typeface="Calibri"/>
                <a:sym typeface="Calibri"/>
              </a:rPr>
              <a:t>Περιγραφή διάφορων χαρακτηριστικών των διαδικτυακών περιβαλλόντων, τα οποία μπορούν να επηρεάσουν την ανθρώπινη συμπεριφορά και τη δυναμική της ομάδας. Προσδιορισμός στρατηγικών για την ενίσχυση της παραγωγικότητας και της επιτυχίας των εικονικών ομάδων.</a:t>
            </a:r>
          </a:p>
        </p:txBody>
      </p:sp>
      <p:sp>
        <p:nvSpPr>
          <p:cNvPr id="102" name="Shape 102"/>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extLst>
      <p:ext uri="{BB962C8B-B14F-4D97-AF65-F5344CB8AC3E}">
        <p14:creationId xmlns="" xmlns:p14="http://schemas.microsoft.com/office/powerpoint/2010/main" val="3011805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13" name="Shape 113"/>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Οι τεχνολογίες πληροφοριών και επικοινωνιών, όπως τα έξυπνα κινητά τηλέφωνα και οι εικονικοί χώροι συναντήσεων, μεταμορφώνουν τον τρόπο με τον οποίοι οι άνθρωποι συνεργάζονται και παρέχουν αμέτρητες νέες προοπτικές αλληλεπίδρασης, που δεν παρακωλύονται από χρονικά ή χωρικά εμπόδια. Αυτά τα εικονικά περιβάλλοντα προσπαθούν να αναπαράγουν ορισμένα στοιχεία της πρόσωπο με πρόσωπο αλληλεπίδρασης. Διαθέτουν μάλιστα καινούργια λειτουργικά χαρακτηριστικά, τα οποία παλαιότερα ήταν σχεδόν αδύνατον να υπάρξουν. </a:t>
            </a:r>
          </a:p>
          <a:p>
            <a:endParaRPr lang="el-GR" sz="1200" b="0" i="0" u="none" strike="noStrike" cap="none" baseline="0">
              <a:solidFill>
                <a:schemeClr val="dk1"/>
              </a:solidFill>
              <a:latin typeface="Calibri"/>
              <a:ea typeface="Calibri"/>
              <a:cs typeface="Calibri"/>
              <a:sym typeface="Calibri"/>
            </a:endParaRPr>
          </a:p>
          <a:p>
            <a:pPr>
              <a:buNone/>
            </a:pPr>
            <a:r>
              <a:rPr lang="el-GR" sz="1200" b="0" i="0" u="none" strike="noStrike" cap="none" baseline="0">
                <a:solidFill>
                  <a:schemeClr val="dk1"/>
                </a:solidFill>
                <a:latin typeface="Calibri"/>
                <a:ea typeface="Calibri"/>
                <a:cs typeface="Calibri"/>
                <a:sym typeface="Calibri"/>
              </a:rPr>
              <a:t>Το ανθρώπινο στοιχείο των συνεργατικών τεχνολογιών είναι κρίσιμης σημασίας, περισσότερο ίσως απ’ ό,τι για κάθε άλλη κατηγορία πληροφοριακών συστημάτων.  </a:t>
            </a:r>
          </a:p>
        </p:txBody>
      </p:sp>
      <p:sp>
        <p:nvSpPr>
          <p:cNvPr id="114" name="Shape 114"/>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extLst>
      <p:ext uri="{BB962C8B-B14F-4D97-AF65-F5344CB8AC3E}">
        <p14:creationId xmlns="" xmlns:p14="http://schemas.microsoft.com/office/powerpoint/2010/main" val="767028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26" name="Shape 126"/>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Στην εικόνα παρουσιάζονται οι βασικές γενιές της εξελικτικής πορείας των εργαλείων υποστήριξης της διαδικτυακής συνεργασίας, από το ηλεκτρονικό ταχυδρομείο που έκανε την εμφάνισή του στις αρχές της δεκαετίας του 1990 έως τα κοινωνικά δίκτυα του </a:t>
            </a:r>
            <a:r>
              <a:rPr lang="el-GR" sz="1800" b="0" i="0" u="none" strike="noStrike" cap="none" baseline="0">
                <a:latin typeface="Arial"/>
                <a:ea typeface="Arial"/>
                <a:cs typeface="Arial"/>
                <a:sym typeface="Arial"/>
              </a:rPr>
              <a:t>Web 2.0 και τις ενοποιημένες επικοινωνίας που θα αναπτυχθούν εντός της επόμενης δεκαετίας. </a:t>
            </a:r>
          </a:p>
        </p:txBody>
      </p:sp>
      <p:sp>
        <p:nvSpPr>
          <p:cNvPr id="127" name="Shape 127"/>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extLst>
      <p:ext uri="{BB962C8B-B14F-4D97-AF65-F5344CB8AC3E}">
        <p14:creationId xmlns="" xmlns:p14="http://schemas.microsoft.com/office/powerpoint/2010/main" val="3244913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39" name="Shape 139"/>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l-GR" sz="1200" b="0" i="0" u="none" strike="noStrike" cap="none" baseline="0">
                <a:solidFill>
                  <a:schemeClr val="dk1"/>
                </a:solidFill>
                <a:latin typeface="Calibri"/>
                <a:ea typeface="Calibri"/>
                <a:cs typeface="Calibri"/>
                <a:sym typeface="Calibri"/>
              </a:rPr>
              <a:t>Από τεχνικής σκοπιάς, η μετάδοση μηνυμάτων ηλεκτρονικού ταχυδρομείου είναι σχετικά απλή. Στην περίπτωση των εξερχόμενων μηνυμάτων, εισάγεται το όνομα του διακομιστή SMTP (διακομιστής εξερχόμενης αλληλογραφίας) (SMTP server). Ο διακομιστής SMTP προσθέτει πληροφορίες ημερομηνίας και ώρας και κατόπιν διαβάζει το όνομα του διακομιστή που γράφεται μετά το σύμβολο @ στη διεύθυνση του παραλήπτη. Στη συνέχεια, ο διακομιστής ψάχνει σε ένα διακομιστή ονομάτων τομέα (domain name server) για να ανακαλέσει τη διεύθυνση IP και ξεκινά τη μετάδοση του μηνύματος. Για τα εισερχόμενα μηνύματα, ο διακομιστής χρησιμοποιεί ένα πρωτόκολλο παραλαβής ηλεκτρονικών μηνυμάτων που ονομάζεται «post office protocol». Για να ανακτήσει τα μηνύματα του ηλεκτρονικού του ταχυδρομείου, ο χρήστης συνδέεται με το διακομιστή pop και κατεβάζει όλα τα εισερχόμενα μηνύματά στον τοπικό υπολογιστή. Ένα πιο καινούργιο πρωτόκολλο εισερχόμενων μηνυμάτων είναι το πρωτόκολλο IMAP (Internet mail access protocol), βάσει του οποίου τα μηνύματα διατηρούνται στο διακομιστή και οργανώνονται εκεί σε φακέλους. </a:t>
            </a:r>
          </a:p>
          <a:p>
            <a:endParaRPr lang="el-GR" sz="1200" b="0" i="0" u="none" strike="noStrike" cap="none" baseline="0">
              <a:solidFill>
                <a:schemeClr val="dk1"/>
              </a:solidFill>
              <a:latin typeface="Calibri"/>
              <a:ea typeface="Calibri"/>
              <a:cs typeface="Calibri"/>
              <a:sym typeface="Calibri"/>
            </a:endParaRPr>
          </a:p>
          <a:p>
            <a:pPr>
              <a:buNone/>
            </a:pPr>
            <a:r>
              <a:rPr lang="el-GR" sz="1200" b="0" i="0" u="none" strike="noStrike" cap="none" baseline="0">
                <a:solidFill>
                  <a:schemeClr val="dk1"/>
                </a:solidFill>
                <a:latin typeface="Calibri"/>
                <a:ea typeface="Calibri"/>
                <a:cs typeface="Calibri"/>
                <a:sym typeface="Calibri"/>
              </a:rPr>
              <a:t>Η τεράστια επιτυχία του ηλεκτρονικού ταχυδρομείου συνετέλεσε στην περαιτέρω βελτίωσή του και στην ενίσχυσή του με νέα λειτουργικά χαρακτηριστικών, ώστε πλέον να αποτελεί απαραίτητο εργαλείο στο οποίο βασίζονται καθημερινά πολλοί εργαζόμενοι. Το απλό βιβλίο διευθύνσεων (address book) μετεξελίχθηκε σε ένα πλούσιο σύστημα διαχείρισης επαφών (contact management), το οποίο υποστηρίζει τη δημιουργία λιστών διανομής (distribution lists) και ομάδων (groups), ενώ παράλληλα περιέχει πεδία για την καταχώρηση διάφορων στοιχείων που αφορούν τις επαφές, όπως θέση εργασίας, ονόματα εταιρειών, ημερομηνίες γέννησης, διευθύνσεις URL, αριθμούς κινητών τηλεφώνων, κωδικούς άμεσων μηνυμάτων, ονόματα βοηθών, ονόματα παιδιών κ.ά. Η συγκέντρωση όλων αυτών των πληροφοριών που αφορούν πελάτες και συναδέλφους, συγχρονισμένες με ένα έξυπνο κινητό τηλέφωνο, ενισχύει σημαντικά την παραγωγικότητα. </a:t>
            </a:r>
          </a:p>
          <a:p>
            <a:endParaRPr lang="el-G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Η ενσωμάτωση ημερολογίων (calendaring) και δυνατοτήτων προγραμματισμού συναντήσεων (appointment scheduling) στα πρόγραμμα ανάγνωσης ηλεκτρονικής αλληλογραφίας αποτελεί σημαντικό επίτευγμα για τη διαχείριση χρόνου (time management). Όπως και στην περίπτωση των επαφών, τα γεγονότα ημερολογίου μπορούν να μεταδίδονται και να ανταλλάσσονται με τη χρήση τυποποιημένων μορφών αρχείων.</a:t>
            </a:r>
          </a:p>
        </p:txBody>
      </p:sp>
      <p:sp>
        <p:nvSpPr>
          <p:cNvPr id="140" name="Shape 140"/>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extLst>
      <p:ext uri="{BB962C8B-B14F-4D97-AF65-F5344CB8AC3E}">
        <p14:creationId xmlns="" xmlns:p14="http://schemas.microsoft.com/office/powerpoint/2010/main" val="429185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51" name="Shape 151"/>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Το φόρουμ ασύγχρονων συζητήσεων (asynchronous discussion forum) αποτελεί εξέλιξη του παλαιότερου πίνακα ανακοινώσεων (bulletin board), ενός ιστοτόπου στον οποίο τα άτομα μπορούσαν να αναρτούν μηνύματα κειμένου, να απαντούν σε άλλους οποιαδήποτε στιγμή και να συζητούν θέματα που τους ενδιαφέρουν. Τα φόρα συζητήσεων των εργαζομένων χρησιμοποιούνται συχνά για την ανταλλαγή πληροφοριών που αφορούν την επιχείρηση και για το συντονισμό των εργασιών. Επιπλέον, παίζουν το ρόλο ενός διαδικτυακού κουτιού προτάσεων (suggestion box). </a:t>
            </a:r>
          </a:p>
          <a:p>
            <a:endParaRPr lang="el-G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Τα φόρα μπορούν και να συντονίζονται από κάποιο άτομο που εποπτεύει τις συζητήσεις, διαγράφοντας αναρτήσεις που θεωρούνται απαράδεκτες και εμποδίζοντας την πρόσβαση σε χρήστες που παραβαίνουν τους κανονισμούς. Το μεγαλύτερο μέρος των αναρτήσεων προέρχεται από μικρό αριθμό ατόμων, ενώ οι υπόλοιποι απλώς τις διαβάζουν. </a:t>
            </a:r>
          </a:p>
        </p:txBody>
      </p:sp>
      <p:sp>
        <p:nvSpPr>
          <p:cNvPr id="152" name="Shape 152"/>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extLst>
      <p:ext uri="{BB962C8B-B14F-4D97-AF65-F5344CB8AC3E}">
        <p14:creationId xmlns="" xmlns:p14="http://schemas.microsoft.com/office/powerpoint/2010/main" val="2356404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63" name="Shape 163"/>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Τα άμεσα μηνύματα (instant messaging – IM), που ονομάζονται και «συνομιλία» (chat), συνίσταται στη διαδικτυακή αλληλεπίδραση μέσω κειμένου σε πραγματικό χρόνο. Η υπηρεσία αυτή μπορεί να είναι πολύ χρήσιμη στον εργασιακό χώρο για την ανταλλαγή σύντομων ερωταπαντήσεων. Τα άμεσα μηνύματα αυξήθηκαν δραματικά με την εξάπλωση του Διαδικτύου και την προσφορά δωρεάν εφαρμογών λογισμικού που τα υποστηρίζουν, όπως τα AOL Instant Messenger, Google Talk, Yahoo! Messenger, Skype, αλλά και άλλα προϊόντα που αφορούν την ενδοεπιχειρησιακή επικοινωνία ή την αλληλεπίδραση μεταξύ επιχειρήσεων. Το ηλεκτρονικό ταχυδρομείο σχεδιάστηκε για να είναι απολύτως ανοιχτό, ώστε οποιοσδήποτε να μπορεί να στέλνει μηνύματα σε οποιονδήποτε άλλο, ανεξάρτητα από το ποιο λογισμικό ηλεκτρονικής αλληλογραφίας χρησιμοποιεί. Αντίθετα, ο κόσμος των άμεσων μηνυμάτων κινείται στη σφαίρα της αποκλειστικής χρήσης. </a:t>
            </a:r>
          </a:p>
          <a:p>
            <a:endParaRPr lang="el-GR" sz="1200" b="0" i="0" u="none" strike="noStrike" cap="none" baseline="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ct val="25000"/>
              <a:buFont typeface="Arial"/>
              <a:buNone/>
            </a:pPr>
            <a:r>
              <a:rPr lang="el-GR" sz="1800" b="0" i="0" u="none" strike="noStrike" cap="none" baseline="0">
                <a:latin typeface="Arial"/>
                <a:ea typeface="Arial"/>
                <a:cs typeface="Arial"/>
                <a:sym typeface="Arial"/>
              </a:rPr>
              <a:t>Το λογισμικό άμεσων μηνυμάτων εισήγαγε μια εξαιρετικά κρίσιμης σημασίας συνεργατική λειτουργία που ονομάζεται ενημέρωση παρουσίας (presence awareness), η οποία επιτρέπει στους χρήστες να ενημερώνουν την ομάδα επαφών, συναδέλφων ή φίλων τους για την τρέχουσα κατάστασή τους (current status). </a:t>
            </a:r>
            <a:r>
              <a:rPr lang="el-GR" sz="1200" b="0" i="0" u="none" strike="noStrike" cap="none" baseline="0">
                <a:solidFill>
                  <a:schemeClr val="dk1"/>
                </a:solidFill>
                <a:latin typeface="Calibri"/>
                <a:ea typeface="Calibri"/>
                <a:cs typeface="Calibri"/>
                <a:sym typeface="Calibri"/>
              </a:rPr>
              <a:t>Οι δείκτες ενημέρωσης παρουσίας προσθέτουν μια ανθρώπινη διάσταση στη διαδικτυακή συνεργασία και αποτελούν τον βασικότερο λόγο για τον οποίο οι άνθρωποι μέσα στους οργανισμούς υιοθετούν τα εργαλεία αυτά. </a:t>
            </a:r>
          </a:p>
          <a:p>
            <a:endParaRPr lang="el-G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Η αποστολή γραπτών μηνυμάτων μετατρέπει το κινητό τηλέφωνο από μια κινητή συσκευή που εξυπηρετούσε έναν και μόνο σκοπό σε μια συσκευή που μπορεί να στέλνει σύντομα μηνύματα κειμένου σε άλλες συσκευές κινητής τηλεφωνίας, φωτογραφίες και βίντεο, αλλά και να μεταδίδει μηνύματα σε ομάδες ανθρώπων, όπως ακριβώς γίνεται και μέσω Twitter. Πλέον, αυτού του είδους η επικοινωνία έχει ξεπεράσει τις τηλεφωνικές κλήσεις, ενώ ορισμένοι χρήστες στέλνουν και λαμβάνουν εκατοντάδες γραπτά μηνύματα καθημερινά. Τα χαρακτηριστικά των γραπτών μηνυμάτων τα καθιστούν ιδιαιτέρα χρήσιμα για τον μικρο-συντονισμό σε πραγματικό χρόνο, καθώς μέσω αυτών μπορούν να ενημερωθούν οι άνθρωποι για τον τόπο και το χρόνο διεξαγωγής δραστηριοτήτων. </a:t>
            </a:r>
          </a:p>
        </p:txBody>
      </p:sp>
      <p:sp>
        <p:nvSpPr>
          <p:cNvPr id="164" name="Shape 164"/>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extLst>
      <p:ext uri="{BB962C8B-B14F-4D97-AF65-F5344CB8AC3E}">
        <p14:creationId xmlns="" xmlns:p14="http://schemas.microsoft.com/office/powerpoint/2010/main" val="3811611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76" name="Shape 176"/>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SzPct val="25000"/>
              <a:buFont typeface="Arial"/>
              <a:buNone/>
            </a:pPr>
            <a:r>
              <a:rPr lang="el-GR" sz="1800" b="0" i="0" u="none" strike="noStrike" cap="none" baseline="0">
                <a:latin typeface="Arial"/>
                <a:ea typeface="Arial"/>
                <a:cs typeface="Arial"/>
                <a:sym typeface="Arial"/>
              </a:rPr>
              <a:t>Μια συνεργατική τεχνολογία που βοηθά τις ομάδες να ανταλλάξουν ιδέες και να λάβουν αποφάσεις ονομάζεται σύστημα υποστήριξης ομαδικών αποφάσεων (group decision support system – GDSS). Τα συστήματα αυτά χρησιμοποιούνται για τις συναντήσεις των ομάδων, όπου κάθε μέλος διαθέτει έναν υπολογιστή συνδεδεμένο με έναν κοινό διακομιστή, ενώ ένας διαμεσολαβητής καθορίζει τις εργασίες που θα γίνουν κατά τη διάρκεια της συνάντησης. Το λογισμικό επιτρέπει σε κάθε μέλος να υποβάλλει τις προτάσεις του ανώνυμα, καθώς η ομάδα περνά από το στάδιο εντοπισμού του προβλήματος στην πρόταση πιθανών λύσεων, στην αξιολόγηση των εναλλακτικών και τέλος σε ένα βαθμό συμφωνίας για το ποιο θα είναι το βέλτιστο σχέδιο δράσης. Καθ’ όλη τη διάρκεια της διαδικασίας, οι προτάσεις, τα σχόλια και οι ψήφοι εμφανίζονται στις οθόνες, χωρίς όμως να φαίνεται από ποιον προέρχονται.</a:t>
            </a:r>
          </a:p>
          <a:p>
            <a:endParaRPr lang="el-GR" sz="1800" b="0" i="0" u="none" strike="noStrike" cap="none" baseline="0">
              <a:latin typeface="Arial"/>
              <a:ea typeface="Arial"/>
              <a:cs typeface="Arial"/>
              <a:sym typeface="Arial"/>
            </a:endParaRPr>
          </a:p>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Τα συστήματα υποστήριξης ομαδικών αποφάσεων σχεδιάστηκαν με γνώμονα την προαγωγή καινοτόμων ιδεών και τη λήψη υψηλής ποιότητας λογικών αποφάσεων, στοχεύοντας κυρίως στο να αλλάξουν ορισμένα στοιχεία της δυναμικής της ομάδας που μπορεί να της προκαλούν δυσλειτουργία. Για παράδειγμα, τα μέλη της ομάδας με υψηλό κύρος διαθέτουν δυσανάλογη επιρροή, ακόμα και στις περιπτώσει που κάνουν λάθος. Οι πιέσεις που ασκεί η ομάδα μπορούν επίσης να καταπνίξουν απόψεις που αποκλίνουν από αυτές της πλειοψηφίας. Η ανωνυμία που προσφέρουν τα συστήματα υποστήριξης ομαδικών αποφάσεων βοηθά στη μείωση αυτών των επιδράσεων.</a:t>
            </a:r>
          </a:p>
          <a:p>
            <a:endParaRPr lang="el-GR" sz="1200" b="0" i="0" u="none" strike="noStrike" cap="none" baseline="0">
              <a:solidFill>
                <a:schemeClr val="dk1"/>
              </a:solidFill>
              <a:latin typeface="Calibri"/>
              <a:ea typeface="Calibri"/>
              <a:cs typeface="Calibri"/>
              <a:sym typeface="Calibri"/>
            </a:endParaRPr>
          </a:p>
        </p:txBody>
      </p:sp>
      <p:sp>
        <p:nvSpPr>
          <p:cNvPr id="177" name="Shape 177"/>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extLst>
      <p:ext uri="{BB962C8B-B14F-4D97-AF65-F5344CB8AC3E}">
        <p14:creationId xmlns="" xmlns:p14="http://schemas.microsoft.com/office/powerpoint/2010/main" val="3518931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Calibri"/>
              <a:buNone/>
              <a:defRPr/>
            </a:lvl1pPr>
            <a:lvl2pPr marL="457200" marR="0" indent="0" algn="ctr" rtl="0">
              <a:spcBef>
                <a:spcPts val="560"/>
              </a:spcBef>
              <a:spcAft>
                <a:spcPts val="0"/>
              </a:spcAft>
              <a:buClr>
                <a:srgbClr val="888888"/>
              </a:buClr>
              <a:buFont typeface="Calibri"/>
              <a:buNone/>
              <a:defRPr/>
            </a:lvl2pPr>
            <a:lvl3pPr marL="914400" marR="0" indent="0" algn="ctr" rtl="0">
              <a:spcBef>
                <a:spcPts val="480"/>
              </a:spcBef>
              <a:spcAft>
                <a:spcPts val="0"/>
              </a:spcAft>
              <a:buClr>
                <a:srgbClr val="888888"/>
              </a:buClr>
              <a:buFont typeface="Calibri"/>
              <a:buNone/>
              <a:defRPr/>
            </a:lvl3pPr>
            <a:lvl4pPr marL="1371600" marR="0" indent="0" algn="ctr" rtl="0">
              <a:spcBef>
                <a:spcPts val="400"/>
              </a:spcBef>
              <a:spcAft>
                <a:spcPts val="0"/>
              </a:spcAft>
              <a:buClr>
                <a:srgbClr val="888888"/>
              </a:buClr>
              <a:buFont typeface="Calibri"/>
              <a:buNone/>
              <a:defRPr/>
            </a:lvl4pPr>
            <a:lvl5pPr marL="1828800" marR="0" indent="0" algn="ctr" rtl="0">
              <a:spcBef>
                <a:spcPts val="400"/>
              </a:spcBef>
              <a:spcAft>
                <a:spcPts val="0"/>
              </a:spcAft>
              <a:buClr>
                <a:srgbClr val="888888"/>
              </a:buClr>
              <a:buFont typeface="Calibri"/>
              <a:buNone/>
              <a:defRPr/>
            </a:lvl5pPr>
            <a:lvl6pPr marL="2286000" marR="0" indent="0" algn="ctr" rtl="0">
              <a:spcBef>
                <a:spcPts val="400"/>
              </a:spcBef>
              <a:buClr>
                <a:srgbClr val="888888"/>
              </a:buClr>
              <a:buFont typeface="Calibri"/>
              <a:buNone/>
              <a:defRPr/>
            </a:lvl6pPr>
            <a:lvl7pPr marL="2743200" marR="0" indent="0" algn="ctr" rtl="0">
              <a:spcBef>
                <a:spcPts val="400"/>
              </a:spcBef>
              <a:buClr>
                <a:srgbClr val="888888"/>
              </a:buClr>
              <a:buFont typeface="Calibri"/>
              <a:buNone/>
              <a:defRPr/>
            </a:lvl7pPr>
            <a:lvl8pPr marL="3200400" marR="0" indent="0" algn="ctr" rtl="0">
              <a:spcBef>
                <a:spcPts val="400"/>
              </a:spcBef>
              <a:buClr>
                <a:srgbClr val="888888"/>
              </a:buClr>
              <a:buFont typeface="Calibri"/>
              <a:buNone/>
              <a:defRPr/>
            </a:lvl8pPr>
            <a:lvl9pPr marL="3657600" marR="0" indent="0" algn="ctr" rtl="0">
              <a:spcBef>
                <a:spcPts val="400"/>
              </a:spcBef>
              <a:buClr>
                <a:srgbClr val="888888"/>
              </a:buClr>
              <a:buFont typeface="Calibri"/>
              <a:buNone/>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888888"/>
              </a:buClr>
              <a:buFont typeface="Calibri"/>
              <a:buNone/>
              <a:defRPr/>
            </a:lvl1pPr>
            <a:lvl2pPr marL="457200" indent="0" rtl="0">
              <a:buClr>
                <a:srgbClr val="888888"/>
              </a:buClr>
              <a:buFont typeface="Calibri"/>
              <a:buNone/>
              <a:defRPr/>
            </a:lvl2pPr>
            <a:lvl3pPr marL="914400" indent="0" rtl="0">
              <a:buClr>
                <a:srgbClr val="888888"/>
              </a:buClr>
              <a:buFont typeface="Calibri"/>
              <a:buNone/>
              <a:defRPr/>
            </a:lvl3pPr>
            <a:lvl4pPr marL="1371600" indent="0" rtl="0">
              <a:buClr>
                <a:srgbClr val="888888"/>
              </a:buClr>
              <a:buFont typeface="Calibri"/>
              <a:buNone/>
              <a:defRPr/>
            </a:lvl4pPr>
            <a:lvl5pPr marL="1828800" indent="0" rtl="0">
              <a:buClr>
                <a:srgbClr val="888888"/>
              </a:buClr>
              <a:buFont typeface="Calibri"/>
              <a:buNone/>
              <a:defRPr/>
            </a:lvl5pPr>
            <a:lvl6pPr marL="2286000" indent="0" rtl="0">
              <a:buClr>
                <a:srgbClr val="888888"/>
              </a:buClr>
              <a:buFont typeface="Calibri"/>
              <a:buNone/>
              <a:defRPr/>
            </a:lvl6pPr>
            <a:lvl7pPr marL="2743200" indent="0" rtl="0">
              <a:buClr>
                <a:srgbClr val="888888"/>
              </a:buClr>
              <a:buFont typeface="Calibri"/>
              <a:buNone/>
              <a:defRPr/>
            </a:lvl7pPr>
            <a:lvl8pPr marL="3200400" indent="0" rtl="0">
              <a:buClr>
                <a:srgbClr val="888888"/>
              </a:buClr>
              <a:buFont typeface="Calibri"/>
              <a:buNone/>
              <a:defRPr/>
            </a:lvl8pPr>
            <a:lvl9pPr marL="3657600" indent="0" rtl="0">
              <a:buClr>
                <a:srgbClr val="888888"/>
              </a:buClr>
              <a:buFont typeface="Calibri"/>
              <a:buNone/>
              <a:defRPr/>
            </a:lvl9pPr>
          </a:lstStyle>
          <a:p>
            <a:endParaRPr/>
          </a:p>
        </p:txBody>
      </p:sp>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4" name="Shape 3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5" name="Shape 3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Calibri"/>
              <a:buChar char="•"/>
              <a:defRPr/>
            </a:lvl1pPr>
            <a:lvl2pPr marL="742950" marR="0" indent="-107950" algn="l" rtl="0">
              <a:spcBef>
                <a:spcPts val="560"/>
              </a:spcBef>
              <a:spcAft>
                <a:spcPts val="0"/>
              </a:spcAft>
              <a:buClr>
                <a:schemeClr val="dk1"/>
              </a:buClr>
              <a:buFont typeface="Calibri"/>
              <a:buChar char="–"/>
              <a:defRPr/>
            </a:lvl2pPr>
            <a:lvl3pPr marL="1143000" marR="0" indent="-76200" algn="l" rtl="0">
              <a:spcBef>
                <a:spcPts val="480"/>
              </a:spcBef>
              <a:spcAft>
                <a:spcPts val="0"/>
              </a:spcAft>
              <a:buClr>
                <a:schemeClr val="dk1"/>
              </a:buClr>
              <a:buFont typeface="Calibri"/>
              <a:buChar char="•"/>
              <a:defRPr/>
            </a:lvl3pPr>
            <a:lvl4pPr marL="1600200" marR="0" indent="-101600" algn="l" rtl="0">
              <a:spcBef>
                <a:spcPts val="400"/>
              </a:spcBef>
              <a:spcAft>
                <a:spcPts val="0"/>
              </a:spcAft>
              <a:buClr>
                <a:schemeClr val="dk1"/>
              </a:buClr>
              <a:buFont typeface="Calibri"/>
              <a:buChar char="–"/>
              <a:defRPr/>
            </a:lvl4pPr>
            <a:lvl5pPr marL="2057400" marR="0" indent="-101600" algn="l" rtl="0">
              <a:spcBef>
                <a:spcPts val="400"/>
              </a:spcBef>
              <a:spcAft>
                <a:spcPts val="0"/>
              </a:spcAft>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60" r:id="rId10"/>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Θέση περιεχομένου"/>
          <p:cNvSpPr>
            <a:spLocks noGrp="1"/>
          </p:cNvSpPr>
          <p:nvPr>
            <p:ph idx="1"/>
          </p:nvPr>
        </p:nvSpPr>
        <p:spPr>
          <a:xfrm>
            <a:off x="4090086" y="1120344"/>
            <a:ext cx="4876800" cy="5334000"/>
          </a:xfrm>
        </p:spPr>
        <p:txBody>
          <a:bodyPr>
            <a:normAutofit/>
          </a:bodyPr>
          <a:lstStyle/>
          <a:p>
            <a:pPr>
              <a:buFont typeface="Wingdings 2" pitchFamily="18" charset="2"/>
              <a:buNone/>
            </a:pPr>
            <a:r>
              <a:rPr lang="en-US" sz="2400" dirty="0" smtClean="0"/>
              <a:t>PATRICIA WALLACE</a:t>
            </a:r>
            <a:endParaRPr lang="el-GR" sz="2400" dirty="0" smtClean="0"/>
          </a:p>
          <a:p>
            <a:pPr>
              <a:buFont typeface="Wingdings 2" pitchFamily="18" charset="2"/>
              <a:buNone/>
            </a:pPr>
            <a:endParaRPr lang="el-GR" sz="1200" dirty="0" smtClean="0"/>
          </a:p>
          <a:p>
            <a:pPr marL="0" indent="0">
              <a:spcBef>
                <a:spcPts val="0"/>
              </a:spcBef>
              <a:buFont typeface="Wingdings 2" pitchFamily="18" charset="2"/>
              <a:buNone/>
            </a:pPr>
            <a:r>
              <a:rPr lang="el-GR" sz="4000" b="1" dirty="0" smtClean="0">
                <a:solidFill>
                  <a:schemeClr val="accent1">
                    <a:lumMod val="75000"/>
                  </a:schemeClr>
                </a:solidFill>
              </a:rPr>
              <a:t>Πληροφοριακά συστήματα </a:t>
            </a:r>
            <a:r>
              <a:rPr lang="el-GR" sz="4000" b="1" dirty="0" smtClean="0">
                <a:solidFill>
                  <a:schemeClr val="accent1">
                    <a:lumMod val="75000"/>
                  </a:schemeClr>
                </a:solidFill>
              </a:rPr>
              <a:t>διοίκησης</a:t>
            </a:r>
            <a:endParaRPr lang="en-US" sz="4000" b="1" smtClean="0">
              <a:solidFill>
                <a:schemeClr val="accent1">
                  <a:lumMod val="75000"/>
                </a:schemeClr>
              </a:solidFill>
            </a:endParaRPr>
          </a:p>
          <a:p>
            <a:pPr marL="0" indent="0">
              <a:spcBef>
                <a:spcPts val="0"/>
              </a:spcBef>
              <a:buFont typeface="Wingdings 2" pitchFamily="18" charset="2"/>
              <a:buNone/>
            </a:pPr>
            <a:endParaRPr lang="el-GR" sz="800" b="1" dirty="0" smtClean="0">
              <a:solidFill>
                <a:schemeClr val="accent1">
                  <a:lumMod val="75000"/>
                </a:schemeClr>
              </a:solidFill>
            </a:endParaRPr>
          </a:p>
          <a:p>
            <a:pPr marL="0" indent="0">
              <a:buFont typeface="Wingdings 2" pitchFamily="18" charset="2"/>
              <a:buNone/>
            </a:pPr>
            <a:r>
              <a:rPr lang="el-GR" sz="2000" i="1" dirty="0" smtClean="0"/>
              <a:t>Άνθρωποι, τεχνολογία, διαδικασίες</a:t>
            </a:r>
          </a:p>
        </p:txBody>
      </p:sp>
      <p:pic>
        <p:nvPicPr>
          <p:cNvPr id="1026" name="Picture 2"/>
          <p:cNvPicPr>
            <a:picLocks noChangeAspect="1" noChangeArrowheads="1"/>
          </p:cNvPicPr>
          <p:nvPr/>
        </p:nvPicPr>
        <p:blipFill>
          <a:blip r:embed="rId3" cstate="print"/>
          <a:srcRect/>
          <a:stretch>
            <a:fillRect/>
          </a:stretch>
        </p:blipFill>
        <p:spPr bwMode="auto">
          <a:xfrm>
            <a:off x="609600" y="914400"/>
            <a:ext cx="3239143" cy="4572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7262074" y="5881800"/>
            <a:ext cx="1805726" cy="900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457200" y="1600200"/>
            <a:ext cx="8229600" cy="4525963"/>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lvl="0" indent="-465138">
              <a:lnSpc>
                <a:spcPct val="125000"/>
              </a:lnSpc>
              <a:spcBef>
                <a:spcPts val="0"/>
              </a:spcBef>
              <a:buSzPct val="100000"/>
              <a:buFont typeface="Arial"/>
              <a:buChar char="•"/>
            </a:pPr>
            <a:r>
              <a:rPr lang="el-GR" sz="3000" dirty="0" smtClean="0">
                <a:solidFill>
                  <a:schemeClr val="dk1"/>
                </a:solidFill>
              </a:rPr>
              <a:t>Ζωντανές διαδικτυακές συναντήσεις</a:t>
            </a:r>
          </a:p>
          <a:p>
            <a:pPr marL="465138" lvl="0" indent="-465138">
              <a:lnSpc>
                <a:spcPct val="125000"/>
              </a:lnSpc>
              <a:spcBef>
                <a:spcPts val="0"/>
              </a:spcBef>
              <a:buSzPct val="100000"/>
              <a:buFont typeface="Arial"/>
              <a:buChar char="•"/>
            </a:pPr>
            <a:r>
              <a:rPr lang="el-GR" sz="3000" dirty="0" smtClean="0">
                <a:solidFill>
                  <a:schemeClr val="dk1"/>
                </a:solidFill>
              </a:rPr>
              <a:t>Μπορεί να </a:t>
            </a:r>
            <a:r>
              <a:rPr lang="el-GR" sz="3000" dirty="0">
                <a:solidFill>
                  <a:schemeClr val="dk1"/>
                </a:solidFill>
              </a:rPr>
              <a:t>περιλαμβάνουν βίντεο πραγματικού χρόνου, συνομιλία μέσω ανταλλαγής μηνυμάτων κειμένου </a:t>
            </a:r>
            <a:r>
              <a:rPr lang="el-GR" sz="3000" dirty="0" smtClean="0">
                <a:solidFill>
                  <a:schemeClr val="dk1"/>
                </a:solidFill>
              </a:rPr>
              <a:t>και παρουσιάσεις</a:t>
            </a:r>
            <a:endParaRPr lang="el-GR" sz="3000" b="0" i="0" u="none" strike="noStrike" cap="none" baseline="0" dirty="0">
              <a:solidFill>
                <a:schemeClr val="dk1"/>
              </a:solidFill>
              <a:latin typeface="Arial"/>
              <a:ea typeface="Arial"/>
              <a:cs typeface="Arial"/>
              <a:sym typeface="Arial"/>
            </a:endParaRPr>
          </a:p>
        </p:txBody>
      </p:sp>
      <p:sp>
        <p:nvSpPr>
          <p:cNvPr id="182" name="Shape 18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endParaRPr/>
          </a:p>
        </p:txBody>
      </p:sp>
      <p:sp>
        <p:nvSpPr>
          <p:cNvPr id="183" name="Shape 183"/>
          <p:cNvSpPr txBox="1"/>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3600" b="0" i="0" u="none" strike="noStrike" cap="none" baseline="0">
                <a:solidFill>
                  <a:schemeClr val="lt1"/>
                </a:solidFill>
                <a:latin typeface="Arial"/>
                <a:ea typeface="Arial"/>
                <a:cs typeface="Arial"/>
                <a:sym typeface="Arial"/>
              </a:rPr>
              <a:t>Τηλεδιάσκεψη μέσω Διαδικτύου</a:t>
            </a:r>
          </a:p>
        </p:txBody>
      </p:sp>
      <p:sp>
        <p:nvSpPr>
          <p:cNvPr id="184" name="Shape 184"/>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185" name="Shape 185"/>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186" name="Shape 186"/>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457200" y="1600200"/>
            <a:ext cx="8229600" cy="2662881"/>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Συνομιλία μέσω διαδραστικού βίντεο για τη βελτίωση της συνεργασίας</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Τηλεπαρουσία </a:t>
            </a:r>
          </a:p>
        </p:txBody>
      </p:sp>
      <p:sp>
        <p:nvSpPr>
          <p:cNvPr id="195" name="Shape 19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endParaRPr/>
          </a:p>
        </p:txBody>
      </p:sp>
      <p:sp>
        <p:nvSpPr>
          <p:cNvPr id="196" name="Shape 196"/>
          <p:cNvSpPr txBox="1"/>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400" b="0" i="0" u="none" strike="noStrike" cap="none" baseline="0">
                <a:solidFill>
                  <a:schemeClr val="lt1"/>
                </a:solidFill>
                <a:latin typeface="Arial"/>
                <a:ea typeface="Arial"/>
                <a:cs typeface="Arial"/>
                <a:sym typeface="Arial"/>
              </a:rPr>
              <a:t>Διαδραστικά βίντεο</a:t>
            </a:r>
          </a:p>
        </p:txBody>
      </p:sp>
      <p:sp>
        <p:nvSpPr>
          <p:cNvPr id="197" name="Shape 197"/>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198" name="Shape 198"/>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199" name="Shape 199"/>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3600" b="0" i="0" u="none" strike="noStrike" cap="none" baseline="0">
                <a:solidFill>
                  <a:schemeClr val="lt1"/>
                </a:solidFill>
                <a:latin typeface="Arial"/>
                <a:ea typeface="Arial"/>
                <a:cs typeface="Arial"/>
                <a:sym typeface="Arial"/>
              </a:rPr>
              <a:t>Κοινόχρηστοι χώροι εργασίας</a:t>
            </a:r>
          </a:p>
        </p:txBody>
      </p:sp>
      <p:sp>
        <p:nvSpPr>
          <p:cNvPr id="206" name="Shape 206"/>
          <p:cNvSpPr txBox="1">
            <a:spLocks noGrp="1"/>
          </p:cNvSpPr>
          <p:nvPr>
            <p:ph type="body" idx="1"/>
          </p:nvPr>
        </p:nvSpPr>
        <p:spPr>
          <a:xfrm>
            <a:off x="457200" y="1600200"/>
            <a:ext cx="8229600" cy="2564027"/>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Διαμοιρασμός εγγράφων, καταλόγων και πληροφοριών</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Βιβλιοθήκη εγγράφων </a:t>
            </a:r>
          </a:p>
        </p:txBody>
      </p:sp>
      <p:sp>
        <p:nvSpPr>
          <p:cNvPr id="209" name="Shape 209"/>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10" name="Shape 210"/>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11" name="Shape 211"/>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400" b="0" i="0" u="none" strike="noStrike" cap="none" baseline="0">
                <a:solidFill>
                  <a:schemeClr val="lt1"/>
                </a:solidFill>
                <a:latin typeface="Arial"/>
                <a:ea typeface="Arial"/>
                <a:cs typeface="Arial"/>
                <a:sym typeface="Arial"/>
              </a:rPr>
              <a:t>Ιστολόγια (Blogs)</a:t>
            </a:r>
          </a:p>
        </p:txBody>
      </p:sp>
      <p:sp>
        <p:nvSpPr>
          <p:cNvPr id="218" name="Shape 218"/>
          <p:cNvSpPr txBox="1">
            <a:spLocks noGrp="1"/>
          </p:cNvSpPr>
          <p:nvPr>
            <p:ph type="body" idx="1"/>
          </p:nvPr>
        </p:nvSpPr>
        <p:spPr>
          <a:xfrm>
            <a:off x="457200" y="1600200"/>
            <a:ext cx="8229600" cy="4525963"/>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marR="0" lvl="0" indent="-465138" algn="l" rtl="0">
              <a:lnSpc>
                <a:spcPct val="125000"/>
              </a:lnSpc>
              <a:spcBef>
                <a:spcPts val="0"/>
              </a:spcBef>
              <a:spcAft>
                <a:spcPts val="0"/>
              </a:spcAft>
              <a:buClr>
                <a:schemeClr val="dk1"/>
              </a:buClr>
              <a:buSzPct val="100000"/>
              <a:buFont typeface="Arial"/>
              <a:buChar char="•"/>
            </a:pPr>
            <a:r>
              <a:rPr lang="el-GR" sz="2800" b="0" i="0" u="none" strike="noStrike" cap="none" baseline="0">
                <a:solidFill>
                  <a:schemeClr val="dk1"/>
                </a:solidFill>
                <a:latin typeface="Arial"/>
                <a:ea typeface="Arial"/>
                <a:cs typeface="Arial"/>
                <a:sym typeface="Arial"/>
              </a:rPr>
              <a:t>Συνεχής σχολιασμός, εικόνες και συνδέσμους σε άλλες διαδικτυακές πηγές πληροφόρησης. </a:t>
            </a:r>
          </a:p>
          <a:p>
            <a:pPr marL="465138" marR="0" lvl="0" indent="-465138" algn="l" rtl="0">
              <a:lnSpc>
                <a:spcPct val="125000"/>
              </a:lnSpc>
              <a:spcBef>
                <a:spcPts val="0"/>
              </a:spcBef>
              <a:spcAft>
                <a:spcPts val="0"/>
              </a:spcAft>
              <a:buClr>
                <a:schemeClr val="dk1"/>
              </a:buClr>
              <a:buSzPct val="100000"/>
              <a:buFont typeface="Arial"/>
              <a:buChar char="•"/>
            </a:pPr>
            <a:r>
              <a:rPr lang="el-GR" sz="2800" b="0" i="0" u="none" strike="noStrike" cap="none" baseline="0">
                <a:solidFill>
                  <a:schemeClr val="dk1"/>
                </a:solidFill>
                <a:latin typeface="Arial"/>
                <a:ea typeface="Arial"/>
                <a:cs typeface="Arial"/>
                <a:sym typeface="Arial"/>
              </a:rPr>
              <a:t>Ορισμένα ιστολόγια αποτελούν προσωπικά χόμπι, ενώ άλλα είναι διαδικτυακά περιοδικά</a:t>
            </a:r>
          </a:p>
          <a:p>
            <a:pPr marL="465138" marR="0" lvl="0" indent="-465138" algn="l" rtl="0">
              <a:lnSpc>
                <a:spcPct val="125000"/>
              </a:lnSpc>
              <a:spcBef>
                <a:spcPts val="0"/>
              </a:spcBef>
              <a:spcAft>
                <a:spcPts val="0"/>
              </a:spcAft>
              <a:buClr>
                <a:schemeClr val="dk1"/>
              </a:buClr>
              <a:buSzPct val="100000"/>
              <a:buFont typeface="Arial"/>
              <a:buChar char="•"/>
            </a:pPr>
            <a:r>
              <a:rPr lang="el-GR" sz="2800" b="0" i="0" u="none" strike="noStrike" cap="none" baseline="0">
                <a:solidFill>
                  <a:schemeClr val="dk1"/>
                </a:solidFill>
                <a:latin typeface="Arial"/>
                <a:ea typeface="Arial"/>
                <a:cs typeface="Arial"/>
                <a:sym typeface="Arial"/>
              </a:rPr>
              <a:t>Για τους οργανισμούς τα ιστολόγια αποτελούν ένα ευρέως χρησιμοποιούμενο μέσο δημιουργίας γνωσιακών βάσεων, αλλά και το μάρκετινγκ και τις επικοινωνίες </a:t>
            </a:r>
          </a:p>
        </p:txBody>
      </p:sp>
      <p:sp>
        <p:nvSpPr>
          <p:cNvPr id="221" name="Shape 221"/>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22" name="Shape 222"/>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23" name="Shape 223"/>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400" b="0" i="0" u="none" strike="noStrike" cap="none" baseline="0">
                <a:solidFill>
                  <a:schemeClr val="lt1"/>
                </a:solidFill>
                <a:latin typeface="Arial"/>
                <a:ea typeface="Arial"/>
                <a:cs typeface="Arial"/>
                <a:sym typeface="Arial"/>
              </a:rPr>
              <a:t>Γουίκι (Wikis)</a:t>
            </a:r>
          </a:p>
        </p:txBody>
      </p:sp>
      <p:sp>
        <p:nvSpPr>
          <p:cNvPr id="230" name="Shape 230"/>
          <p:cNvSpPr txBox="1">
            <a:spLocks noGrp="1"/>
          </p:cNvSpPr>
          <p:nvPr>
            <p:ph type="body" idx="1"/>
          </p:nvPr>
        </p:nvSpPr>
        <p:spPr>
          <a:xfrm>
            <a:off x="457200" y="1600200"/>
            <a:ext cx="8229600" cy="4525963"/>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Επιτρέπει στους χρήστες να προσθέτουν και να επεξεργάζονται διασυνδεδεμένες ιστοσελίδες</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Οι οργανισμοί τα χρησιμοποιούν για τη συγκέντρωση εγγράφων και τη δημιουργία αποθηκών γνώσης</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Βικιπαίδεια</a:t>
            </a:r>
          </a:p>
        </p:txBody>
      </p:sp>
      <p:sp>
        <p:nvSpPr>
          <p:cNvPr id="233" name="Shape 233"/>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34" name="Shape 234"/>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35" name="Shape 235"/>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aphicFrame>
        <p:nvGraphicFramePr>
          <p:cNvPr id="241" name="Shape 241"/>
          <p:cNvGraphicFramePr/>
          <p:nvPr/>
        </p:nvGraphicFramePr>
        <p:xfrm>
          <a:off x="457200" y="1600200"/>
          <a:ext cx="8229600" cy="1905000"/>
        </p:xfrm>
        <a:graphic>
          <a:graphicData uri="http://schemas.openxmlformats.org/drawingml/2006/table">
            <a:tbl>
              <a:tblPr firstRow="1" bandRow="1">
                <a:noFill/>
              </a:tblPr>
              <a:tblGrid>
                <a:gridCol w="8229600"/>
              </a:tblGrid>
              <a:tr h="1905000">
                <a:tc>
                  <a:txBody>
                    <a:bodyPr/>
                    <a:lstStyle/>
                    <a:p>
                      <a:pPr marL="465138" lvl="0" indent="-465138" rtl="0">
                        <a:lnSpc>
                          <a:spcPct val="125000"/>
                        </a:lnSpc>
                        <a:spcBef>
                          <a:spcPts val="0"/>
                        </a:spcBef>
                        <a:spcAft>
                          <a:spcPts val="0"/>
                        </a:spcAft>
                        <a:buClr>
                          <a:schemeClr val="dk1"/>
                        </a:buClr>
                        <a:buSzPct val="100000"/>
                        <a:buFont typeface="Arial"/>
                        <a:buChar char="•"/>
                      </a:pPr>
                      <a:r>
                        <a:rPr lang="el-GR" sz="3000">
                          <a:latin typeface="Arial"/>
                          <a:ea typeface="Arial"/>
                          <a:cs typeface="Arial"/>
                          <a:sym typeface="Arial"/>
                        </a:rPr>
                        <a:t>Facebook</a:t>
                      </a:r>
                    </a:p>
                    <a:p>
                      <a:pPr marL="465138" lvl="0" indent="-465138" rtl="0">
                        <a:lnSpc>
                          <a:spcPct val="125000"/>
                        </a:lnSpc>
                        <a:spcBef>
                          <a:spcPts val="0"/>
                        </a:spcBef>
                        <a:spcAft>
                          <a:spcPts val="0"/>
                        </a:spcAft>
                        <a:buClr>
                          <a:schemeClr val="dk1"/>
                        </a:buClr>
                        <a:buSzPct val="100000"/>
                        <a:buFont typeface="Arial"/>
                        <a:buChar char="•"/>
                      </a:pPr>
                      <a:r>
                        <a:rPr lang="el-GR" sz="3000">
                          <a:latin typeface="Arial"/>
                          <a:ea typeface="Arial"/>
                          <a:cs typeface="Arial"/>
                          <a:sym typeface="Arial"/>
                        </a:rPr>
                        <a:t>Κόμβοι</a:t>
                      </a:r>
                    </a:p>
                    <a:p>
                      <a:pPr marL="465138" lvl="0" indent="-465138" rtl="0">
                        <a:lnSpc>
                          <a:spcPct val="125000"/>
                        </a:lnSpc>
                        <a:spcBef>
                          <a:spcPts val="0"/>
                        </a:spcBef>
                        <a:buClr>
                          <a:schemeClr val="dk1"/>
                        </a:buClr>
                        <a:buSzPct val="100000"/>
                        <a:buFont typeface="Arial"/>
                        <a:buChar char="•"/>
                      </a:pPr>
                      <a:r>
                        <a:rPr lang="el-GR" sz="3000">
                          <a:latin typeface="Arial"/>
                          <a:ea typeface="Arial"/>
                          <a:cs typeface="Arial"/>
                          <a:sym typeface="Arial"/>
                        </a:rPr>
                        <a:t>Ανταλλαγή γνώσης</a:t>
                      </a:r>
                    </a:p>
                  </a:txBody>
                  <a:tcPr marL="91450" marR="91450" marT="45725" marB="45725"/>
                </a:tc>
              </a:tr>
            </a:tbl>
          </a:graphicData>
        </a:graphic>
      </p:graphicFrame>
      <p:sp>
        <p:nvSpPr>
          <p:cNvPr id="245" name="Shape 24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endParaRPr/>
          </a:p>
        </p:txBody>
      </p:sp>
      <p:sp>
        <p:nvSpPr>
          <p:cNvPr id="246" name="Shape 246"/>
          <p:cNvSpPr txBox="1"/>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400" b="0" i="0" u="none" strike="noStrike" cap="none" baseline="0">
                <a:solidFill>
                  <a:schemeClr val="lt1"/>
                </a:solidFill>
                <a:latin typeface="Arial"/>
                <a:ea typeface="Arial"/>
                <a:cs typeface="Arial"/>
                <a:sym typeface="Arial"/>
              </a:rPr>
              <a:t>Κοινωνική δικτύωση</a:t>
            </a:r>
          </a:p>
        </p:txBody>
      </p:sp>
      <p:sp>
        <p:nvSpPr>
          <p:cNvPr id="247" name="Shape 247"/>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48" name="Shape 248"/>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49" name="Shape 249"/>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pic>
        <p:nvPicPr>
          <p:cNvPr id="2050" name="Picture 2"/>
          <p:cNvPicPr>
            <a:picLocks noChangeAspect="1" noChangeArrowheads="1"/>
          </p:cNvPicPr>
          <p:nvPr/>
        </p:nvPicPr>
        <p:blipFill>
          <a:blip r:embed="rId3"/>
          <a:srcRect b="9340"/>
          <a:stretch>
            <a:fillRect/>
          </a:stretch>
        </p:blipFill>
        <p:spPr bwMode="auto">
          <a:xfrm>
            <a:off x="1025634" y="3542189"/>
            <a:ext cx="7272493" cy="3276000"/>
          </a:xfrm>
          <a:prstGeom prst="rect">
            <a:avLst/>
          </a:prstGeom>
          <a:noFill/>
          <a:ln w="9525">
            <a:noFill/>
            <a:miter lim="800000"/>
            <a:headEnd/>
            <a:tailEnd/>
          </a:ln>
          <a:effectLst/>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400" b="0" i="0" u="none" strike="noStrike" cap="none" baseline="0">
                <a:solidFill>
                  <a:schemeClr val="lt1"/>
                </a:solidFill>
                <a:latin typeface="Arial"/>
                <a:ea typeface="Arial"/>
                <a:cs typeface="Arial"/>
                <a:sym typeface="Arial"/>
              </a:rPr>
              <a:t>Μικρο-ιστολόγια</a:t>
            </a:r>
          </a:p>
        </p:txBody>
      </p:sp>
      <p:sp>
        <p:nvSpPr>
          <p:cNvPr id="257" name="Shape 257"/>
          <p:cNvSpPr txBox="1">
            <a:spLocks noGrp="1"/>
          </p:cNvSpPr>
          <p:nvPr>
            <p:ph type="body" idx="1"/>
          </p:nvPr>
        </p:nvSpPr>
        <p:spPr>
          <a:xfrm>
            <a:off x="457200" y="1600201"/>
            <a:ext cx="8229600" cy="3095368"/>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Σύντομες αναρτήσεις</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Οι χρήστες μπορούν να «ακολουθούν» άλλους χρήστες</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Twitter</a:t>
            </a:r>
          </a:p>
        </p:txBody>
      </p:sp>
      <p:sp>
        <p:nvSpPr>
          <p:cNvPr id="260" name="Shape 260"/>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61" name="Shape 261"/>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62" name="Shape 262"/>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graphicFrame>
        <p:nvGraphicFramePr>
          <p:cNvPr id="268" name="Shape 268"/>
          <p:cNvGraphicFramePr/>
          <p:nvPr/>
        </p:nvGraphicFramePr>
        <p:xfrm>
          <a:off x="457200" y="1600200"/>
          <a:ext cx="8229600" cy="3107724"/>
        </p:xfrm>
        <a:graphic>
          <a:graphicData uri="http://schemas.openxmlformats.org/drawingml/2006/table">
            <a:tbl>
              <a:tblPr firstRow="1" bandRow="1">
                <a:noFill/>
              </a:tblPr>
              <a:tblGrid>
                <a:gridCol w="8229600"/>
              </a:tblGrid>
              <a:tr h="3107724">
                <a:tc>
                  <a:txBody>
                    <a:bodyPr/>
                    <a:lstStyle/>
                    <a:p>
                      <a:pPr marL="465138" lvl="0" indent="-465138" rtl="0">
                        <a:lnSpc>
                          <a:spcPct val="125000"/>
                        </a:lnSpc>
                        <a:spcBef>
                          <a:spcPts val="0"/>
                        </a:spcBef>
                        <a:spcAft>
                          <a:spcPts val="0"/>
                        </a:spcAft>
                        <a:buClr>
                          <a:schemeClr val="dk1"/>
                        </a:buClr>
                        <a:buSzPct val="100000"/>
                        <a:buFont typeface="Arial"/>
                        <a:buChar char="•"/>
                      </a:pPr>
                      <a:r>
                        <a:rPr lang="el-GR" sz="3000" dirty="0">
                          <a:latin typeface="Arial"/>
                          <a:ea typeface="Arial"/>
                          <a:cs typeface="Arial"/>
                          <a:sym typeface="Arial"/>
                        </a:rPr>
                        <a:t>Γραφικό περιβάλλον</a:t>
                      </a:r>
                    </a:p>
                    <a:p>
                      <a:pPr marL="465138" lvl="0" indent="-465138" rtl="0">
                        <a:lnSpc>
                          <a:spcPct val="125000"/>
                        </a:lnSpc>
                        <a:spcBef>
                          <a:spcPts val="0"/>
                        </a:spcBef>
                        <a:spcAft>
                          <a:spcPts val="0"/>
                        </a:spcAft>
                        <a:buClr>
                          <a:schemeClr val="dk1"/>
                        </a:buClr>
                        <a:buSzPct val="100000"/>
                        <a:buFont typeface="Arial"/>
                        <a:buChar char="•"/>
                      </a:pPr>
                      <a:r>
                        <a:rPr lang="el-GR" sz="3000" dirty="0" err="1">
                          <a:latin typeface="Arial"/>
                          <a:ea typeface="Arial"/>
                          <a:cs typeface="Arial"/>
                          <a:sym typeface="Arial"/>
                        </a:rPr>
                        <a:t>Second</a:t>
                      </a:r>
                      <a:r>
                        <a:rPr lang="el-GR" sz="3000" baseline="0" dirty="0">
                          <a:latin typeface="Arial"/>
                          <a:ea typeface="Arial"/>
                          <a:cs typeface="Arial"/>
                          <a:sym typeface="Arial"/>
                        </a:rPr>
                        <a:t> </a:t>
                      </a:r>
                      <a:r>
                        <a:rPr lang="el-GR" sz="3000" baseline="0" dirty="0" err="1">
                          <a:latin typeface="Arial"/>
                          <a:ea typeface="Arial"/>
                          <a:cs typeface="Arial"/>
                          <a:sym typeface="Arial"/>
                        </a:rPr>
                        <a:t>Life</a:t>
                      </a:r>
                      <a:endParaRPr lang="el-GR" sz="3000" baseline="0" dirty="0">
                        <a:latin typeface="Arial"/>
                        <a:ea typeface="Arial"/>
                        <a:cs typeface="Arial"/>
                        <a:sym typeface="Arial"/>
                      </a:endParaRPr>
                    </a:p>
                    <a:p>
                      <a:pPr marL="465138" lvl="0" indent="-465138" rtl="0">
                        <a:lnSpc>
                          <a:spcPct val="125000"/>
                        </a:lnSpc>
                        <a:spcBef>
                          <a:spcPts val="0"/>
                        </a:spcBef>
                        <a:buClr>
                          <a:schemeClr val="dk1"/>
                        </a:buClr>
                        <a:buSzPct val="100000"/>
                        <a:buFont typeface="Arial"/>
                        <a:buChar char="•"/>
                      </a:pPr>
                      <a:r>
                        <a:rPr lang="el-GR" sz="3000" baseline="0" dirty="0">
                          <a:latin typeface="Arial"/>
                          <a:ea typeface="Arial"/>
                          <a:cs typeface="Arial"/>
                          <a:sym typeface="Arial"/>
                        </a:rPr>
                        <a:t>Επαγγελματικά συνέδρια και συναντήσεις</a:t>
                      </a:r>
                    </a:p>
                  </a:txBody>
                  <a:tcPr marL="91450" marR="91450" marT="45725" marB="45725"/>
                </a:tc>
              </a:tr>
            </a:tbl>
          </a:graphicData>
        </a:graphic>
      </p:graphicFrame>
      <p:sp>
        <p:nvSpPr>
          <p:cNvPr id="271" name="Shape 27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endParaRPr/>
          </a:p>
        </p:txBody>
      </p:sp>
      <p:sp>
        <p:nvSpPr>
          <p:cNvPr id="272" name="Shape 272"/>
          <p:cNvSpPr txBox="1"/>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400" b="0" i="0" u="none" strike="noStrike" cap="none" baseline="0">
                <a:solidFill>
                  <a:schemeClr val="lt1"/>
                </a:solidFill>
                <a:latin typeface="Arial"/>
                <a:ea typeface="Arial"/>
                <a:cs typeface="Arial"/>
                <a:sym typeface="Arial"/>
              </a:rPr>
              <a:t>Εικονικοί κόσμοι</a:t>
            </a:r>
          </a:p>
        </p:txBody>
      </p:sp>
      <p:sp>
        <p:nvSpPr>
          <p:cNvPr id="273" name="Shape 273"/>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74" name="Shape 274"/>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75" name="Shape 275"/>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000" b="0" i="0" u="none" strike="noStrike" cap="none" baseline="0">
                <a:solidFill>
                  <a:schemeClr val="lt1"/>
                </a:solidFill>
                <a:latin typeface="Arial"/>
                <a:ea typeface="Arial"/>
                <a:cs typeface="Arial"/>
                <a:sym typeface="Arial"/>
              </a:rPr>
              <a:t>Ενοποιημένες επικοινωνίες</a:t>
            </a:r>
          </a:p>
        </p:txBody>
      </p:sp>
      <p:sp>
        <p:nvSpPr>
          <p:cNvPr id="282" name="Shape 282"/>
          <p:cNvSpPr txBox="1">
            <a:spLocks noGrp="1"/>
          </p:cNvSpPr>
          <p:nvPr>
            <p:ph type="body" idx="1"/>
          </p:nvPr>
        </p:nvSpPr>
        <p:spPr>
          <a:xfrm>
            <a:off x="457200" y="1600201"/>
            <a:ext cx="8229600" cy="2292178"/>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Δείκτες πλαισίου</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Καθολικό ταμπλό </a:t>
            </a:r>
          </a:p>
        </p:txBody>
      </p:sp>
      <p:sp>
        <p:nvSpPr>
          <p:cNvPr id="285" name="Shape 285"/>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86" name="Shape 286"/>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87" name="Shape 287"/>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000" b="0" i="0" u="none" strike="noStrike" cap="none" baseline="0">
                <a:solidFill>
                  <a:schemeClr val="lt1"/>
                </a:solidFill>
                <a:latin typeface="Arial"/>
                <a:ea typeface="Arial"/>
                <a:cs typeface="Arial"/>
                <a:sym typeface="Arial"/>
              </a:rPr>
              <a:t>Ψυχολογικά χαρακτηριστικά </a:t>
            </a:r>
          </a:p>
        </p:txBody>
      </p:sp>
      <p:sp>
        <p:nvSpPr>
          <p:cNvPr id="296" name="Shape 296"/>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97" name="Shape 297"/>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98" name="Shape 298"/>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pic>
        <p:nvPicPr>
          <p:cNvPr id="3074" name="Picture 2"/>
          <p:cNvPicPr>
            <a:picLocks noChangeAspect="1" noChangeArrowheads="1"/>
          </p:cNvPicPr>
          <p:nvPr/>
        </p:nvPicPr>
        <p:blipFill>
          <a:blip r:embed="rId3"/>
          <a:srcRect/>
          <a:stretch>
            <a:fillRect/>
          </a:stretch>
        </p:blipFill>
        <p:spPr bwMode="auto">
          <a:xfrm>
            <a:off x="1171569" y="1621359"/>
            <a:ext cx="6967323" cy="5076000"/>
          </a:xfrm>
          <a:prstGeom prst="rect">
            <a:avLst/>
          </a:prstGeom>
          <a:noFill/>
          <a:ln w="9525">
            <a:noFill/>
            <a:miter lim="800000"/>
            <a:headEnd/>
            <a:tailEnd/>
          </a:ln>
          <a:effectLst/>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685800" y="2265363"/>
            <a:ext cx="7772400" cy="1754325"/>
          </a:xfrm>
          <a:prstGeom prst="rect">
            <a:avLst/>
          </a:prstGeom>
          <a:solidFill>
            <a:srgbClr val="D7553C"/>
          </a:soli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l-GR" sz="3600" b="0" i="0" u="none" strike="noStrike" cap="none" baseline="0">
                <a:solidFill>
                  <a:schemeClr val="lt1"/>
                </a:solidFill>
                <a:latin typeface="Arial"/>
                <a:ea typeface="Arial"/>
                <a:cs typeface="Arial"/>
                <a:sym typeface="Arial"/>
              </a:rPr>
              <a:t>Κεφάλαιο 8:</a:t>
            </a:r>
            <a:br>
              <a:rPr lang="el-GR" sz="3600" b="0" i="0" u="none" strike="noStrike" cap="none" baseline="0">
                <a:solidFill>
                  <a:schemeClr val="lt1"/>
                </a:solidFill>
                <a:latin typeface="Arial"/>
                <a:ea typeface="Arial"/>
                <a:cs typeface="Arial"/>
                <a:sym typeface="Arial"/>
              </a:rPr>
            </a:br>
            <a:r>
              <a:rPr lang="el-GR" sz="3600" b="0" i="0" u="none" strike="noStrike" cap="none" baseline="0">
                <a:solidFill>
                  <a:schemeClr val="lt1"/>
                </a:solidFill>
                <a:latin typeface="Arial"/>
                <a:ea typeface="Arial"/>
                <a:cs typeface="Arial"/>
                <a:sym typeface="Arial"/>
              </a:rPr>
              <a:t>Συνεργασία με τη χρήση της τεχνολογίας</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000" b="0" i="0" u="none" strike="noStrike" cap="none" baseline="0">
                <a:solidFill>
                  <a:schemeClr val="lt1"/>
                </a:solidFill>
                <a:latin typeface="Arial"/>
                <a:ea typeface="Arial"/>
                <a:cs typeface="Arial"/>
                <a:sym typeface="Arial"/>
              </a:rPr>
              <a:t>Διαχείριση των διαδικτυακών εντυπώσεων</a:t>
            </a:r>
          </a:p>
        </p:txBody>
      </p:sp>
      <p:sp>
        <p:nvSpPr>
          <p:cNvPr id="307" name="Shape 307"/>
          <p:cNvSpPr txBox="1">
            <a:spLocks noGrp="1"/>
          </p:cNvSpPr>
          <p:nvPr>
            <p:ph type="body" idx="1"/>
          </p:nvPr>
        </p:nvSpPr>
        <p:spPr>
          <a:xfrm>
            <a:off x="457200" y="1600200"/>
            <a:ext cx="8229600" cy="4525963"/>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marR="0" lvl="0" indent="-465138" algn="l" rtl="0">
              <a:lnSpc>
                <a:spcPct val="125000"/>
              </a:lnSpc>
              <a:spcBef>
                <a:spcPts val="0"/>
              </a:spcBef>
              <a:spcAft>
                <a:spcPts val="0"/>
              </a:spcAft>
              <a:buClr>
                <a:schemeClr val="dk1"/>
              </a:buClr>
              <a:buSzPct val="100000"/>
              <a:buFont typeface="Arial"/>
              <a:buChar char="•"/>
            </a:pPr>
            <a:r>
              <a:rPr lang="el-GR" sz="2800" b="0" i="0" u="none" strike="noStrike" cap="none" baseline="0">
                <a:solidFill>
                  <a:schemeClr val="dk1"/>
                </a:solidFill>
                <a:latin typeface="Arial"/>
                <a:ea typeface="Arial"/>
                <a:cs typeface="Arial"/>
                <a:sym typeface="Arial"/>
              </a:rPr>
              <a:t>Οι άνθρωποι σχηματίζουν γνώμη για τους άλλους χρησιμοποιώντας διάφορες κοινωνικές κατηγοριοποιήσεις</a:t>
            </a:r>
          </a:p>
          <a:p>
            <a:pPr marL="465138" marR="0" lvl="0" indent="-465138" algn="l" rtl="0">
              <a:lnSpc>
                <a:spcPct val="125000"/>
              </a:lnSpc>
              <a:spcBef>
                <a:spcPts val="0"/>
              </a:spcBef>
              <a:spcAft>
                <a:spcPts val="0"/>
              </a:spcAft>
              <a:buClr>
                <a:schemeClr val="dk1"/>
              </a:buClr>
              <a:buSzPct val="100000"/>
              <a:buFont typeface="Arial"/>
              <a:buChar char="•"/>
            </a:pPr>
            <a:r>
              <a:rPr lang="el-GR" sz="2800" b="0" i="0" u="none" strike="noStrike" cap="none" baseline="0">
                <a:solidFill>
                  <a:schemeClr val="dk1"/>
                </a:solidFill>
                <a:latin typeface="Arial"/>
                <a:ea typeface="Arial"/>
                <a:cs typeface="Arial"/>
                <a:sym typeface="Arial"/>
              </a:rPr>
              <a:t>Στο Διαδίκτυο δημιουργούνται συχνά λανθασμένες εντυπώσεις</a:t>
            </a:r>
          </a:p>
          <a:p>
            <a:pPr marL="465138" marR="0" lvl="0" indent="-465138" algn="l" rtl="0">
              <a:lnSpc>
                <a:spcPct val="125000"/>
              </a:lnSpc>
              <a:spcBef>
                <a:spcPts val="0"/>
              </a:spcBef>
              <a:spcAft>
                <a:spcPts val="0"/>
              </a:spcAft>
              <a:buClr>
                <a:schemeClr val="dk1"/>
              </a:buClr>
              <a:buSzPct val="100000"/>
              <a:buFont typeface="Arial"/>
              <a:buChar char="•"/>
            </a:pPr>
            <a:r>
              <a:rPr lang="el-GR" sz="2800" b="0" i="0" u="none" strike="noStrike" cap="none" baseline="0">
                <a:solidFill>
                  <a:schemeClr val="dk1"/>
                </a:solidFill>
                <a:latin typeface="Arial"/>
                <a:ea typeface="Arial"/>
                <a:cs typeface="Arial"/>
                <a:sym typeface="Arial"/>
              </a:rPr>
              <a:t>Τα κοινωνικά δίκτυα, με τις φωτογραφίες και τα βίντεο, επανεισάγουν το στοιχείο της εξωτερικής εμφάνισης</a:t>
            </a:r>
          </a:p>
        </p:txBody>
      </p:sp>
      <p:sp>
        <p:nvSpPr>
          <p:cNvPr id="310" name="Shape 310"/>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311" name="Shape 311"/>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312" name="Shape 312"/>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400" b="0" i="0" u="none" strike="noStrike" cap="none" baseline="0">
                <a:solidFill>
                  <a:schemeClr val="lt1"/>
                </a:solidFill>
                <a:latin typeface="Arial"/>
                <a:ea typeface="Arial"/>
                <a:cs typeface="Arial"/>
                <a:sym typeface="Arial"/>
              </a:rPr>
              <a:t>Δυναμική των εικονικών ομάδων</a:t>
            </a:r>
          </a:p>
        </p:txBody>
      </p:sp>
      <p:sp>
        <p:nvSpPr>
          <p:cNvPr id="319" name="Shape 319"/>
          <p:cNvSpPr txBox="1">
            <a:spLocks noGrp="1"/>
          </p:cNvSpPr>
          <p:nvPr>
            <p:ph type="body" idx="1"/>
          </p:nvPr>
        </p:nvSpPr>
        <p:spPr>
          <a:xfrm>
            <a:off x="457200" y="1600200"/>
            <a:ext cx="8229600" cy="3058297"/>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Κανόνες της ομάδας</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Άρση αναστολών</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Εξίσωση στάτους</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Εμπιστοσύνη</a:t>
            </a:r>
          </a:p>
          <a:p>
            <a:endParaRPr lang="el-GR" sz="3000" b="0" i="0" u="none" strike="noStrike" cap="none" baseline="0">
              <a:solidFill>
                <a:schemeClr val="dk1"/>
              </a:solidFill>
              <a:latin typeface="Arial"/>
              <a:ea typeface="Arial"/>
              <a:cs typeface="Arial"/>
              <a:sym typeface="Arial"/>
            </a:endParaRPr>
          </a:p>
        </p:txBody>
      </p:sp>
      <p:sp>
        <p:nvSpPr>
          <p:cNvPr id="322" name="Shape 322"/>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323" name="Shape 323"/>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324" name="Shape 324"/>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3600" b="0" i="0" u="none" strike="noStrike" cap="none" baseline="0">
                <a:solidFill>
                  <a:schemeClr val="lt1"/>
                </a:solidFill>
                <a:latin typeface="Arial"/>
                <a:ea typeface="Arial"/>
                <a:cs typeface="Arial"/>
                <a:sym typeface="Arial"/>
              </a:rPr>
              <a:t>Επιτυχημένες εικονικές ομάδες</a:t>
            </a:r>
          </a:p>
        </p:txBody>
      </p:sp>
      <p:sp>
        <p:nvSpPr>
          <p:cNvPr id="333" name="Shape 333"/>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334" name="Shape 334"/>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335" name="Shape 335"/>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
        <p:nvSpPr>
          <p:cNvPr id="336" name="Shape 336"/>
          <p:cNvSpPr/>
          <p:nvPr/>
        </p:nvSpPr>
        <p:spPr>
          <a:xfrm>
            <a:off x="457200" y="1600200"/>
            <a:ext cx="8229600" cy="4572000"/>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pic>
        <p:nvPicPr>
          <p:cNvPr id="4098" name="Picture 2"/>
          <p:cNvPicPr>
            <a:picLocks noChangeAspect="1" noChangeArrowheads="1"/>
          </p:cNvPicPr>
          <p:nvPr/>
        </p:nvPicPr>
        <p:blipFill>
          <a:blip r:embed="rId3"/>
          <a:srcRect r="3636" b="53509"/>
          <a:stretch>
            <a:fillRect/>
          </a:stretch>
        </p:blipFill>
        <p:spPr bwMode="auto">
          <a:xfrm>
            <a:off x="1362969" y="2049670"/>
            <a:ext cx="6359997" cy="3600000"/>
          </a:xfrm>
          <a:prstGeom prst="rect">
            <a:avLst/>
          </a:prstGeom>
          <a:noFill/>
          <a:ln w="9525">
            <a:noFill/>
            <a:miter lim="800000"/>
            <a:headEnd/>
            <a:tailEnd/>
          </a:ln>
          <a:effectLst/>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3600" b="0" i="0" u="none" strike="noStrike" cap="none" baseline="0" dirty="0">
                <a:solidFill>
                  <a:schemeClr val="lt1"/>
                </a:solidFill>
                <a:latin typeface="Arial"/>
                <a:ea typeface="Arial"/>
                <a:cs typeface="Arial"/>
                <a:sym typeface="Arial"/>
              </a:rPr>
              <a:t>Επιτυχημένες εικονικές </a:t>
            </a:r>
            <a:r>
              <a:rPr lang="el-GR" sz="3600" b="0" i="0" u="none" strike="noStrike" cap="none" baseline="0" dirty="0" smtClean="0">
                <a:solidFill>
                  <a:schemeClr val="lt1"/>
                </a:solidFill>
                <a:latin typeface="Arial"/>
                <a:ea typeface="Arial"/>
                <a:cs typeface="Arial"/>
                <a:sym typeface="Arial"/>
              </a:rPr>
              <a:t>ομάδες</a:t>
            </a:r>
            <a:r>
              <a:rPr lang="en-US" sz="3600" b="0" i="0" u="none" strike="noStrike" cap="none" baseline="0" dirty="0" smtClean="0">
                <a:solidFill>
                  <a:schemeClr val="lt1"/>
                </a:solidFill>
                <a:latin typeface="Arial"/>
                <a:ea typeface="Arial"/>
                <a:cs typeface="Arial"/>
                <a:sym typeface="Arial"/>
              </a:rPr>
              <a:t> </a:t>
            </a:r>
            <a:r>
              <a:rPr lang="el-GR" sz="3600" b="0" i="0" u="none" strike="noStrike" cap="none" baseline="0" dirty="0" smtClean="0">
                <a:solidFill>
                  <a:schemeClr val="lt1"/>
                </a:solidFill>
                <a:latin typeface="Arial"/>
                <a:ea typeface="Arial"/>
                <a:cs typeface="Arial"/>
                <a:sym typeface="Arial"/>
              </a:rPr>
              <a:t/>
            </a:r>
            <a:br>
              <a:rPr lang="el-GR" sz="3600" b="0" i="0" u="none" strike="noStrike" cap="none" baseline="0" dirty="0" smtClean="0">
                <a:solidFill>
                  <a:schemeClr val="lt1"/>
                </a:solidFill>
                <a:latin typeface="Arial"/>
                <a:ea typeface="Arial"/>
                <a:cs typeface="Arial"/>
                <a:sym typeface="Arial"/>
              </a:rPr>
            </a:br>
            <a:r>
              <a:rPr lang="en-US" sz="3600" b="0" i="0" u="none" strike="noStrike" cap="none" baseline="0" dirty="0" smtClean="0">
                <a:solidFill>
                  <a:schemeClr val="lt1"/>
                </a:solidFill>
                <a:latin typeface="Arial"/>
                <a:ea typeface="Arial"/>
                <a:cs typeface="Arial"/>
                <a:sym typeface="Arial"/>
              </a:rPr>
              <a:t>(</a:t>
            </a:r>
            <a:r>
              <a:rPr lang="el-GR" sz="3600" b="0" i="0" u="none" strike="noStrike" cap="none" baseline="0" dirty="0" smtClean="0">
                <a:solidFill>
                  <a:schemeClr val="lt1"/>
                </a:solidFill>
                <a:latin typeface="Arial"/>
                <a:ea typeface="Arial"/>
                <a:cs typeface="Arial"/>
                <a:sym typeface="Arial"/>
              </a:rPr>
              <a:t>συν.)</a:t>
            </a:r>
            <a:endParaRPr lang="el-GR" sz="3600" b="0" i="0" u="none" strike="noStrike" cap="none" baseline="0" dirty="0">
              <a:solidFill>
                <a:schemeClr val="lt1"/>
              </a:solidFill>
              <a:latin typeface="Arial"/>
              <a:ea typeface="Arial"/>
              <a:cs typeface="Arial"/>
              <a:sym typeface="Arial"/>
            </a:endParaRPr>
          </a:p>
        </p:txBody>
      </p:sp>
      <p:sp>
        <p:nvSpPr>
          <p:cNvPr id="333" name="Shape 333"/>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334" name="Shape 334"/>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335" name="Shape 335"/>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
        <p:nvSpPr>
          <p:cNvPr id="336" name="Shape 336"/>
          <p:cNvSpPr/>
          <p:nvPr/>
        </p:nvSpPr>
        <p:spPr>
          <a:xfrm>
            <a:off x="457200" y="1600200"/>
            <a:ext cx="8229600" cy="4572000"/>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pic>
        <p:nvPicPr>
          <p:cNvPr id="4098" name="Picture 2"/>
          <p:cNvPicPr>
            <a:picLocks noChangeAspect="1" noChangeArrowheads="1"/>
          </p:cNvPicPr>
          <p:nvPr/>
        </p:nvPicPr>
        <p:blipFill>
          <a:blip r:embed="rId3"/>
          <a:srcRect t="46138" r="3636" b="2478"/>
          <a:stretch>
            <a:fillRect/>
          </a:stretch>
        </p:blipFill>
        <p:spPr bwMode="auto">
          <a:xfrm>
            <a:off x="1313542" y="1853501"/>
            <a:ext cx="6359997" cy="3978876"/>
          </a:xfrm>
          <a:prstGeom prst="rect">
            <a:avLst/>
          </a:prstGeom>
          <a:noFill/>
          <a:ln w="9525">
            <a:noFill/>
            <a:miter lim="800000"/>
            <a:headEnd/>
            <a:tailEnd/>
          </a:ln>
          <a:effectLst/>
        </p:spPr>
      </p:pic>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457200" y="274637"/>
            <a:ext cx="8229600" cy="1325562"/>
          </a:xfrm>
          <a:prstGeom prst="rect">
            <a:avLst/>
          </a:prstGeom>
          <a:solidFill>
            <a:srgbClr val="5A7396"/>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400" b="0" i="0" u="none" strike="noStrike" cap="none" baseline="0">
                <a:solidFill>
                  <a:schemeClr val="lt1"/>
                </a:solidFill>
                <a:latin typeface="Arial"/>
                <a:ea typeface="Arial"/>
                <a:cs typeface="Arial"/>
                <a:sym typeface="Arial"/>
              </a:rPr>
              <a:t>Περίληψη</a:t>
            </a:r>
          </a:p>
        </p:txBody>
      </p:sp>
      <p:sp>
        <p:nvSpPr>
          <p:cNvPr id="343" name="Shape 343"/>
          <p:cNvSpPr txBox="1">
            <a:spLocks noGrp="1"/>
          </p:cNvSpPr>
          <p:nvPr>
            <p:ph type="body" idx="1"/>
          </p:nvPr>
        </p:nvSpPr>
        <p:spPr>
          <a:xfrm>
            <a:off x="457200" y="1600201"/>
            <a:ext cx="8229600" cy="3033584"/>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marR="0" lvl="0" indent="-465138" algn="l" rtl="0">
              <a:lnSpc>
                <a:spcPct val="125000"/>
              </a:lnSpc>
              <a:spcBef>
                <a:spcPts val="0"/>
              </a:spcBef>
              <a:spcAft>
                <a:spcPts val="0"/>
              </a:spcAft>
              <a:buClr>
                <a:schemeClr val="dk1"/>
              </a:buClr>
              <a:buSzPct val="100000"/>
              <a:buFont typeface="Arial"/>
              <a:buAutoNum type="arabicPeriod"/>
            </a:pPr>
            <a:r>
              <a:rPr lang="el-GR" sz="3000" b="0" i="0" u="none" strike="noStrike" cap="none" baseline="0">
                <a:solidFill>
                  <a:schemeClr val="dk1"/>
                </a:solidFill>
                <a:latin typeface="Arial"/>
                <a:ea typeface="Arial"/>
                <a:cs typeface="Arial"/>
                <a:sym typeface="Arial"/>
              </a:rPr>
              <a:t>Συνεργατικές τεχνολογίες</a:t>
            </a:r>
          </a:p>
          <a:p>
            <a:pPr marL="465138" marR="0" lvl="0" indent="-465138" algn="l" rtl="0">
              <a:lnSpc>
                <a:spcPct val="125000"/>
              </a:lnSpc>
              <a:spcBef>
                <a:spcPts val="0"/>
              </a:spcBef>
              <a:spcAft>
                <a:spcPts val="0"/>
              </a:spcAft>
              <a:buClr>
                <a:schemeClr val="dk1"/>
              </a:buClr>
              <a:buSzPct val="100000"/>
              <a:buFont typeface="Arial"/>
              <a:buAutoNum type="arabicPeriod"/>
            </a:pPr>
            <a:r>
              <a:rPr lang="el-GR" sz="3000" b="0" i="0" u="none" strike="noStrike" cap="none" baseline="0">
                <a:solidFill>
                  <a:schemeClr val="dk1"/>
                </a:solidFill>
                <a:latin typeface="Arial"/>
                <a:ea typeface="Arial"/>
                <a:cs typeface="Arial"/>
                <a:sym typeface="Arial"/>
              </a:rPr>
              <a:t>Τεχνολογίες Web 2.0</a:t>
            </a:r>
          </a:p>
          <a:p>
            <a:pPr marL="465138" marR="0" lvl="0" indent="-465138" algn="l" rtl="0">
              <a:lnSpc>
                <a:spcPct val="125000"/>
              </a:lnSpc>
              <a:spcBef>
                <a:spcPts val="0"/>
              </a:spcBef>
              <a:spcAft>
                <a:spcPts val="0"/>
              </a:spcAft>
              <a:buClr>
                <a:schemeClr val="dk1"/>
              </a:buClr>
              <a:buSzPct val="100000"/>
              <a:buFont typeface="Arial"/>
              <a:buAutoNum type="arabicPeriod"/>
            </a:pPr>
            <a:r>
              <a:rPr lang="el-GR" sz="3000" b="0" i="0" u="none" strike="noStrike" cap="none" baseline="0">
                <a:solidFill>
                  <a:schemeClr val="dk1"/>
                </a:solidFill>
                <a:latin typeface="Arial"/>
                <a:ea typeface="Arial"/>
                <a:cs typeface="Arial"/>
                <a:sym typeface="Arial"/>
              </a:rPr>
              <a:t>Ενοποιημένες επικοινωνίες</a:t>
            </a:r>
          </a:p>
          <a:p>
            <a:pPr marL="465138" marR="0" lvl="0" indent="-465138" algn="l" rtl="0">
              <a:lnSpc>
                <a:spcPct val="125000"/>
              </a:lnSpc>
              <a:spcBef>
                <a:spcPts val="0"/>
              </a:spcBef>
              <a:spcAft>
                <a:spcPts val="0"/>
              </a:spcAft>
              <a:buClr>
                <a:schemeClr val="dk1"/>
              </a:buClr>
              <a:buSzPct val="100000"/>
              <a:buFont typeface="Arial"/>
              <a:buAutoNum type="arabicPeriod"/>
            </a:pPr>
            <a:r>
              <a:rPr lang="el-GR" sz="3000" b="0" i="0" u="none" strike="noStrike" cap="none" baseline="0">
                <a:solidFill>
                  <a:schemeClr val="dk1"/>
                </a:solidFill>
                <a:latin typeface="Arial"/>
                <a:ea typeface="Arial"/>
                <a:cs typeface="Arial"/>
                <a:sym typeface="Arial"/>
              </a:rPr>
              <a:t>Διαδικτυακά περιβάλλοντα</a:t>
            </a:r>
          </a:p>
        </p:txBody>
      </p:sp>
      <p:sp>
        <p:nvSpPr>
          <p:cNvPr id="344" name="Shape 344"/>
          <p:cNvSpPr/>
          <p:nvPr/>
        </p:nvSpPr>
        <p:spPr>
          <a:xfrm>
            <a:off x="457200" y="274637"/>
            <a:ext cx="762000" cy="1325562"/>
          </a:xfrm>
          <a:prstGeom prst="rect">
            <a:avLst/>
          </a:prstGeom>
          <a:solidFill>
            <a:srgbClr val="D25F14"/>
          </a:solidFill>
          <a:ln>
            <a:noFill/>
          </a:ln>
        </p:spPr>
        <p:txBody>
          <a:bodyPr lIns="91425" tIns="45700" rIns="91425" bIns="45700" anchor="ctr" anchorCtr="0">
            <a:noAutofit/>
          </a:bodyPr>
          <a:lstStyle/>
          <a:p>
            <a:endParaRPr/>
          </a:p>
        </p:txBody>
      </p:sp>
      <p:sp>
        <p:nvSpPr>
          <p:cNvPr id="345" name="Shape 345"/>
          <p:cNvSpPr/>
          <p:nvPr/>
        </p:nvSpPr>
        <p:spPr>
          <a:xfrm>
            <a:off x="7927975" y="274637"/>
            <a:ext cx="762000" cy="1325562"/>
          </a:xfrm>
          <a:prstGeom prst="rect">
            <a:avLst/>
          </a:prstGeom>
          <a:solidFill>
            <a:srgbClr val="D25F14"/>
          </a:solidFill>
          <a:ln>
            <a:noFill/>
          </a:ln>
        </p:spPr>
        <p:txBody>
          <a:bodyPr lIns="91425" tIns="45700" rIns="91425" bIns="45700" anchor="ctr" anchorCtr="0">
            <a:noAutofit/>
          </a:bodyPr>
          <a:lstStyle/>
          <a:p>
            <a:endParaRPr/>
          </a:p>
        </p:txBody>
      </p:sp>
      <p:sp>
        <p:nvSpPr>
          <p:cNvPr id="348" name="Shape 348"/>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457200" y="1600200"/>
            <a:ext cx="8232775" cy="3181865"/>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lvl="0" indent="-465138">
              <a:lnSpc>
                <a:spcPct val="125000"/>
              </a:lnSpc>
              <a:spcBef>
                <a:spcPts val="0"/>
              </a:spcBef>
              <a:buSzPct val="100000"/>
              <a:buFont typeface="Arial"/>
              <a:buChar char="•"/>
            </a:pPr>
            <a:r>
              <a:rPr lang="el-GR" sz="3000" smtClean="0">
                <a:solidFill>
                  <a:schemeClr val="dk1"/>
                </a:solidFill>
              </a:rPr>
              <a:t>Συνεργασία </a:t>
            </a:r>
            <a:r>
              <a:rPr lang="el-GR" sz="3000" dirty="0">
                <a:solidFill>
                  <a:schemeClr val="dk1"/>
                </a:solidFill>
              </a:rPr>
              <a:t>για όσους εργάζονται σε απομακρυσμένα σημεία</a:t>
            </a:r>
            <a:endParaRPr lang="el-GR" sz="3000" b="0" i="0" u="none" strike="noStrike" cap="none" baseline="0" dirty="0">
              <a:solidFill>
                <a:schemeClr val="dk1"/>
              </a:solidFill>
              <a:latin typeface="Arial"/>
              <a:ea typeface="Arial"/>
              <a:cs typeface="Arial"/>
              <a:sym typeface="Arial"/>
            </a:endParaRP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dirty="0" smtClean="0">
                <a:solidFill>
                  <a:schemeClr val="dk1"/>
                </a:solidFill>
                <a:latin typeface="Arial"/>
                <a:ea typeface="Arial"/>
                <a:cs typeface="Arial"/>
                <a:sym typeface="Arial"/>
              </a:rPr>
              <a:t>Ρομπότ </a:t>
            </a:r>
            <a:r>
              <a:rPr lang="el-GR" sz="3000" b="0" i="0" u="none" strike="noStrike" cap="none" baseline="0" dirty="0" err="1" smtClean="0">
                <a:solidFill>
                  <a:schemeClr val="dk1"/>
                </a:solidFill>
                <a:latin typeface="Arial"/>
                <a:ea typeface="Arial"/>
                <a:cs typeface="Arial"/>
                <a:sym typeface="Arial"/>
              </a:rPr>
              <a:t>τηλεπαρουσίας</a:t>
            </a:r>
            <a:endParaRPr lang="el-GR" sz="3000" b="0" i="0" u="none" strike="noStrike" cap="none" baseline="0" dirty="0">
              <a:solidFill>
                <a:schemeClr val="dk1"/>
              </a:solidFill>
              <a:latin typeface="Arial"/>
              <a:ea typeface="Arial"/>
              <a:cs typeface="Arial"/>
              <a:sym typeface="Arial"/>
            </a:endParaRPr>
          </a:p>
          <a:p>
            <a:pPr marL="465138" lvl="0" indent="-465138">
              <a:lnSpc>
                <a:spcPct val="125000"/>
              </a:lnSpc>
              <a:spcBef>
                <a:spcPts val="0"/>
              </a:spcBef>
              <a:buSzPct val="100000"/>
              <a:buFont typeface="Arial"/>
              <a:buChar char="•"/>
            </a:pPr>
            <a:r>
              <a:rPr lang="el-GR" sz="3000" dirty="0" smtClean="0">
                <a:solidFill>
                  <a:schemeClr val="dk1"/>
                </a:solidFill>
              </a:rPr>
              <a:t>Ψυχολογικές </a:t>
            </a:r>
            <a:r>
              <a:rPr lang="el-GR" sz="3000" dirty="0">
                <a:solidFill>
                  <a:schemeClr val="dk1"/>
                </a:solidFill>
              </a:rPr>
              <a:t>διαστάσεις</a:t>
            </a:r>
            <a:endParaRPr lang="el-GR" sz="3000" b="0" i="0" u="none" strike="noStrike" cap="none" baseline="0" dirty="0">
              <a:solidFill>
                <a:schemeClr val="dk1"/>
              </a:solidFill>
              <a:latin typeface="Arial"/>
              <a:ea typeface="Arial"/>
              <a:cs typeface="Arial"/>
              <a:sym typeface="Arial"/>
            </a:endParaRPr>
          </a:p>
        </p:txBody>
      </p:sp>
      <p:sp>
        <p:nvSpPr>
          <p:cNvPr id="357" name="Shape 35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endParaRPr/>
          </a:p>
        </p:txBody>
      </p:sp>
      <p:sp>
        <p:nvSpPr>
          <p:cNvPr id="358" name="Shape 358"/>
          <p:cNvSpPr txBox="1"/>
          <p:nvPr/>
        </p:nvSpPr>
        <p:spPr>
          <a:xfrm>
            <a:off x="457200" y="274637"/>
            <a:ext cx="8229600" cy="1325562"/>
          </a:xfrm>
          <a:prstGeom prst="rect">
            <a:avLst/>
          </a:prstGeom>
          <a:solidFill>
            <a:srgbClr val="D7553C"/>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l-GR" sz="4400" b="0" i="0" u="none" strike="noStrike" cap="none" baseline="0" dirty="0">
                <a:solidFill>
                  <a:schemeClr val="lt1"/>
                </a:solidFill>
                <a:latin typeface="Arial"/>
                <a:ea typeface="Arial"/>
                <a:cs typeface="Arial"/>
                <a:sym typeface="Arial"/>
              </a:rPr>
              <a:t>Μελέτη περίπτωσης 1:</a:t>
            </a:r>
          </a:p>
          <a:p>
            <a:pPr marL="0" marR="0" lvl="0" indent="0" algn="ctr" rtl="0">
              <a:lnSpc>
                <a:spcPct val="90000"/>
              </a:lnSpc>
              <a:spcBef>
                <a:spcPts val="0"/>
              </a:spcBef>
              <a:spcAft>
                <a:spcPts val="0"/>
              </a:spcAft>
              <a:buSzPct val="25000"/>
              <a:buNone/>
            </a:pPr>
            <a:r>
              <a:rPr lang="el-GR" sz="4400" b="0" i="0" u="none" strike="noStrike" cap="none" baseline="0" dirty="0" err="1">
                <a:solidFill>
                  <a:schemeClr val="lt1"/>
                </a:solidFill>
                <a:latin typeface="Arial"/>
                <a:ea typeface="Arial"/>
                <a:cs typeface="Arial"/>
                <a:sym typeface="Arial"/>
              </a:rPr>
              <a:t>Mozilla</a:t>
            </a:r>
            <a:endParaRPr lang="el-GR" sz="4400" b="0" i="0" u="none" strike="noStrike" cap="none" baseline="0" dirty="0">
              <a:solidFill>
                <a:schemeClr val="lt1"/>
              </a:solidFill>
              <a:latin typeface="Arial"/>
              <a:ea typeface="Arial"/>
              <a:cs typeface="Arial"/>
              <a:sym typeface="Arial"/>
            </a:endParaRPr>
          </a:p>
        </p:txBody>
      </p:sp>
      <p:sp>
        <p:nvSpPr>
          <p:cNvPr id="359" name="Shape 359"/>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360" name="Shape 360"/>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361" name="Shape 361"/>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457200" y="274637"/>
            <a:ext cx="8229600" cy="1325562"/>
          </a:xfrm>
          <a:prstGeom prst="rect">
            <a:avLst/>
          </a:prstGeom>
          <a:solidFill>
            <a:srgbClr val="D7553C"/>
          </a:solidFill>
          <a:ln>
            <a:noFill/>
          </a:ln>
        </p:spPr>
        <p:txBody>
          <a:bodyPr lIns="91425" tIns="45700" rIns="91425" bIns="45700" anchor="ctr" anchorCtr="0">
            <a:noAutofit/>
          </a:bodyPr>
          <a:lstStyle/>
          <a:p>
            <a:pPr lvl="0">
              <a:buSzPct val="25000"/>
            </a:pPr>
            <a:r>
              <a:rPr lang="el-GR" sz="4400" dirty="0">
                <a:solidFill>
                  <a:schemeClr val="lt1"/>
                </a:solidFill>
              </a:rPr>
              <a:t>Μελέτη περίπτωσης </a:t>
            </a:r>
            <a:r>
              <a:rPr lang="el-GR" sz="4400" dirty="0" smtClean="0">
                <a:solidFill>
                  <a:schemeClr val="lt1"/>
                </a:solidFill>
              </a:rPr>
              <a:t>2:</a:t>
            </a:r>
            <a:r>
              <a:rPr lang="el-GR" sz="4400" dirty="0">
                <a:solidFill>
                  <a:schemeClr val="lt1"/>
                </a:solidFill>
              </a:rPr>
              <a:t/>
            </a:r>
            <a:br>
              <a:rPr lang="el-GR" sz="4400" dirty="0">
                <a:solidFill>
                  <a:schemeClr val="lt1"/>
                </a:solidFill>
              </a:rPr>
            </a:br>
            <a:r>
              <a:rPr lang="el-GR" sz="4400" dirty="0" err="1">
                <a:solidFill>
                  <a:schemeClr val="lt1"/>
                </a:solidFill>
              </a:rPr>
              <a:t>Sun</a:t>
            </a:r>
            <a:r>
              <a:rPr lang="el-GR" sz="4400" dirty="0">
                <a:solidFill>
                  <a:schemeClr val="lt1"/>
                </a:solidFill>
              </a:rPr>
              <a:t> </a:t>
            </a:r>
            <a:r>
              <a:rPr lang="el-GR" sz="4400" b="0" i="0" u="none" strike="noStrike" cap="none" baseline="0" dirty="0" err="1" smtClean="0">
                <a:solidFill>
                  <a:schemeClr val="lt1"/>
                </a:solidFill>
                <a:latin typeface="Arial"/>
                <a:ea typeface="Arial"/>
                <a:cs typeface="Arial"/>
                <a:sym typeface="Arial"/>
              </a:rPr>
              <a:t>Microsystems</a:t>
            </a:r>
            <a:endParaRPr lang="el-GR" sz="4400" b="0" i="0" u="none" strike="noStrike" cap="none" baseline="0" dirty="0">
              <a:solidFill>
                <a:schemeClr val="lt1"/>
              </a:solidFill>
              <a:latin typeface="Arial"/>
              <a:ea typeface="Arial"/>
              <a:cs typeface="Arial"/>
              <a:sym typeface="Arial"/>
            </a:endParaRPr>
          </a:p>
        </p:txBody>
      </p:sp>
      <p:sp>
        <p:nvSpPr>
          <p:cNvPr id="368" name="Shape 368"/>
          <p:cNvSpPr txBox="1">
            <a:spLocks noGrp="1"/>
          </p:cNvSpPr>
          <p:nvPr>
            <p:ph type="body" idx="1"/>
          </p:nvPr>
        </p:nvSpPr>
        <p:spPr>
          <a:xfrm>
            <a:off x="457200" y="1600201"/>
            <a:ext cx="8229600" cy="2292178"/>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lvl="0" indent="-465138">
              <a:lnSpc>
                <a:spcPct val="125000"/>
              </a:lnSpc>
              <a:spcBef>
                <a:spcPts val="0"/>
              </a:spcBef>
              <a:buSzPct val="100000"/>
              <a:buFont typeface="Arial"/>
              <a:buChar char="•"/>
            </a:pPr>
            <a:r>
              <a:rPr lang="el-GR" sz="3000" dirty="0" smtClean="0">
                <a:solidFill>
                  <a:schemeClr val="dk1"/>
                </a:solidFill>
              </a:rPr>
              <a:t>Πρόγραμμα </a:t>
            </a:r>
            <a:r>
              <a:rPr lang="el-GR" sz="3000" dirty="0">
                <a:solidFill>
                  <a:schemeClr val="dk1"/>
                </a:solidFill>
              </a:rPr>
              <a:t>«</a:t>
            </a:r>
            <a:r>
              <a:rPr lang="el-GR" sz="3000" dirty="0" err="1">
                <a:solidFill>
                  <a:schemeClr val="dk1"/>
                </a:solidFill>
              </a:rPr>
              <a:t>Open</a:t>
            </a:r>
            <a:r>
              <a:rPr lang="el-GR" sz="3000" dirty="0">
                <a:solidFill>
                  <a:schemeClr val="dk1"/>
                </a:solidFill>
              </a:rPr>
              <a:t> </a:t>
            </a:r>
            <a:r>
              <a:rPr lang="el-GR" sz="3000" dirty="0" err="1">
                <a:solidFill>
                  <a:schemeClr val="dk1"/>
                </a:solidFill>
              </a:rPr>
              <a:t>Work</a:t>
            </a:r>
            <a:r>
              <a:rPr lang="el-GR" sz="3000" dirty="0">
                <a:solidFill>
                  <a:schemeClr val="dk1"/>
                </a:solidFill>
              </a:rPr>
              <a:t>» </a:t>
            </a:r>
            <a:endParaRPr lang="el-GR" sz="3000" dirty="0" smtClean="0">
              <a:solidFill>
                <a:schemeClr val="dk1"/>
              </a:solidFill>
            </a:endParaRPr>
          </a:p>
          <a:p>
            <a:pPr marL="465138" lvl="0" indent="-465138">
              <a:lnSpc>
                <a:spcPct val="125000"/>
              </a:lnSpc>
              <a:spcBef>
                <a:spcPts val="0"/>
              </a:spcBef>
              <a:buSzPct val="100000"/>
              <a:buFont typeface="Arial"/>
              <a:buChar char="•"/>
            </a:pPr>
            <a:r>
              <a:rPr lang="el-GR" sz="3000" b="0" i="0" u="none" strike="noStrike" cap="none" baseline="0" dirty="0" smtClean="0">
                <a:solidFill>
                  <a:schemeClr val="dk1"/>
                </a:solidFill>
                <a:latin typeface="Arial"/>
                <a:ea typeface="Arial"/>
                <a:cs typeface="Arial"/>
                <a:sym typeface="Arial"/>
              </a:rPr>
              <a:t>Οφέλη</a:t>
            </a:r>
            <a:endParaRPr lang="el-GR" sz="3000" b="0" i="0" u="none" strike="noStrike" cap="none" baseline="0" dirty="0">
              <a:solidFill>
                <a:schemeClr val="dk1"/>
              </a:solidFill>
              <a:latin typeface="Arial"/>
              <a:ea typeface="Arial"/>
              <a:cs typeface="Arial"/>
              <a:sym typeface="Arial"/>
            </a:endParaRP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dirty="0" smtClean="0">
                <a:solidFill>
                  <a:schemeClr val="dk1"/>
                </a:solidFill>
                <a:latin typeface="Arial"/>
                <a:ea typeface="Arial"/>
                <a:cs typeface="Arial"/>
                <a:sym typeface="Arial"/>
              </a:rPr>
              <a:t>Εμπόδια</a:t>
            </a:r>
            <a:endParaRPr lang="el-GR" sz="3000" b="0" i="0" u="none" strike="noStrike" cap="none" baseline="0" dirty="0">
              <a:solidFill>
                <a:schemeClr val="dk1"/>
              </a:solidFill>
              <a:latin typeface="Arial"/>
              <a:ea typeface="Arial"/>
              <a:cs typeface="Arial"/>
              <a:sym typeface="Arial"/>
            </a:endParaRPr>
          </a:p>
        </p:txBody>
      </p:sp>
      <p:sp>
        <p:nvSpPr>
          <p:cNvPr id="371" name="Shape 371"/>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372" name="Shape 372"/>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373" name="Shape 373"/>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txBox="1">
            <a:spLocks noGrp="1"/>
          </p:cNvSpPr>
          <p:nvPr>
            <p:ph sz="quarter" idx="1"/>
          </p:nvPr>
        </p:nvSpPr>
        <p:spPr>
          <a:xfrm>
            <a:off x="762000" y="1828800"/>
            <a:ext cx="7772400" cy="2016125"/>
          </a:xfrm>
          <a:ln>
            <a:solidFill>
              <a:schemeClr val="accent6">
                <a:lumMod val="75000"/>
              </a:schemeClr>
            </a:solidFill>
          </a:ln>
        </p:spPr>
        <p:txBody>
          <a:bodyPr>
            <a:spAutoFit/>
          </a:bodyPr>
          <a:lstStyle/>
          <a:p>
            <a:pPr algn="ctr">
              <a:buFont typeface="Wingdings 2" pitchFamily="18" charset="2"/>
              <a:buNone/>
            </a:pPr>
            <a:r>
              <a:rPr lang="el-GR" sz="2400" smtClean="0">
                <a:solidFill>
                  <a:srgbClr val="1C4853"/>
                </a:solidFill>
                <a:latin typeface="Calibri" pitchFamily="34" charset="0"/>
                <a:ea typeface="Calibri" pitchFamily="34" charset="0"/>
                <a:cs typeface="Calibri" pitchFamily="34"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endParaRPr lang="en-US" sz="2400" smtClean="0">
              <a:solidFill>
                <a:srgbClr val="1C4853"/>
              </a:solidFill>
              <a:latin typeface="Calibri" pitchFamily="34" charset="0"/>
              <a:ea typeface="Calibri" pitchFamily="34" charset="0"/>
              <a:cs typeface="Calibri" pitchFamily="34" charset="0"/>
            </a:endParaRPr>
          </a:p>
          <a:p>
            <a:pPr algn="ctr">
              <a:buFont typeface="Wingdings 2" pitchFamily="18" charset="2"/>
              <a:buNone/>
            </a:pPr>
            <a:r>
              <a:rPr lang="el-GR" sz="2400" smtClean="0">
                <a:solidFill>
                  <a:srgbClr val="1C4853"/>
                </a:solidFill>
                <a:latin typeface="Calibri" pitchFamily="34" charset="0"/>
                <a:ea typeface="Calibri" pitchFamily="34" charset="0"/>
                <a:cs typeface="Calibri" pitchFamily="34" charset="0"/>
              </a:rPr>
              <a:t>(που έχει κυρωθεί με τον Ν. 100/1975)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74637"/>
            <a:ext cx="8229600" cy="1325562"/>
          </a:xfrm>
          <a:prstGeom prst="rect">
            <a:avLst/>
          </a:prstGeom>
          <a:solidFill>
            <a:srgbClr val="5A7396"/>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400" b="0" i="0" u="none" strike="noStrike" cap="none" baseline="0">
                <a:solidFill>
                  <a:schemeClr val="lt1"/>
                </a:solidFill>
                <a:latin typeface="Arial"/>
                <a:ea typeface="Arial"/>
                <a:cs typeface="Arial"/>
                <a:sym typeface="Arial"/>
              </a:rPr>
              <a:t>Μαθησιακοί στόχοι</a:t>
            </a:r>
          </a:p>
        </p:txBody>
      </p:sp>
      <p:sp>
        <p:nvSpPr>
          <p:cNvPr id="93" name="Shape 93"/>
          <p:cNvSpPr txBox="1">
            <a:spLocks noGrp="1"/>
          </p:cNvSpPr>
          <p:nvPr>
            <p:ph type="body" idx="1"/>
          </p:nvPr>
        </p:nvSpPr>
        <p:spPr>
          <a:xfrm>
            <a:off x="457200" y="1600200"/>
            <a:ext cx="8229600" cy="4525963"/>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marR="0" lvl="0" indent="-465138" algn="l" rtl="0">
              <a:lnSpc>
                <a:spcPct val="125000"/>
              </a:lnSpc>
              <a:spcBef>
                <a:spcPts val="0"/>
              </a:spcBef>
              <a:spcAft>
                <a:spcPts val="0"/>
              </a:spcAft>
              <a:buClr>
                <a:schemeClr val="dk1"/>
              </a:buClr>
              <a:buSzPct val="100000"/>
              <a:buFont typeface="Arial"/>
              <a:buAutoNum type="arabicPeriod"/>
            </a:pPr>
            <a:r>
              <a:rPr lang="el-GR" sz="3000" b="0" i="0" u="none" strike="noStrike" cap="none" baseline="0">
                <a:solidFill>
                  <a:schemeClr val="dk1"/>
                </a:solidFill>
                <a:latin typeface="Arial"/>
                <a:ea typeface="Arial"/>
                <a:cs typeface="Arial"/>
                <a:sym typeface="Arial"/>
              </a:rPr>
              <a:t>Συνεργατικές τεχνολογίες</a:t>
            </a:r>
          </a:p>
          <a:p>
            <a:pPr marL="465138" marR="0" lvl="0" indent="-465138" algn="l" rtl="0">
              <a:lnSpc>
                <a:spcPct val="125000"/>
              </a:lnSpc>
              <a:spcBef>
                <a:spcPts val="0"/>
              </a:spcBef>
              <a:spcAft>
                <a:spcPts val="0"/>
              </a:spcAft>
              <a:buClr>
                <a:schemeClr val="dk1"/>
              </a:buClr>
              <a:buSzPct val="100000"/>
              <a:buFont typeface="Arial"/>
              <a:buAutoNum type="arabicPeriod"/>
            </a:pPr>
            <a:r>
              <a:rPr lang="el-GR" sz="3000" b="0" i="0" u="none" strike="noStrike" cap="none" baseline="0">
                <a:solidFill>
                  <a:schemeClr val="dk1"/>
                </a:solidFill>
                <a:latin typeface="Arial"/>
                <a:ea typeface="Arial"/>
                <a:cs typeface="Arial"/>
                <a:sym typeface="Arial"/>
              </a:rPr>
              <a:t>Τεχνολογίες Web 2.0</a:t>
            </a:r>
          </a:p>
          <a:p>
            <a:pPr marL="465138" marR="0" lvl="0" indent="-465138" algn="l" rtl="0">
              <a:lnSpc>
                <a:spcPct val="125000"/>
              </a:lnSpc>
              <a:spcBef>
                <a:spcPts val="0"/>
              </a:spcBef>
              <a:spcAft>
                <a:spcPts val="0"/>
              </a:spcAft>
              <a:buClr>
                <a:schemeClr val="dk1"/>
              </a:buClr>
              <a:buSzPct val="100000"/>
              <a:buFont typeface="Arial"/>
              <a:buAutoNum type="arabicPeriod"/>
            </a:pPr>
            <a:r>
              <a:rPr lang="el-GR" sz="3000" b="0" i="0" u="none" strike="noStrike" cap="none" baseline="0">
                <a:solidFill>
                  <a:schemeClr val="dk1"/>
                </a:solidFill>
                <a:latin typeface="Arial"/>
                <a:ea typeface="Arial"/>
                <a:cs typeface="Arial"/>
                <a:sym typeface="Arial"/>
              </a:rPr>
              <a:t>Ενοποιημένες επικοινωνίες</a:t>
            </a:r>
          </a:p>
          <a:p>
            <a:pPr marL="465138" marR="0" lvl="0" indent="-465138" algn="l" rtl="0">
              <a:lnSpc>
                <a:spcPct val="125000"/>
              </a:lnSpc>
              <a:spcBef>
                <a:spcPts val="0"/>
              </a:spcBef>
              <a:spcAft>
                <a:spcPts val="0"/>
              </a:spcAft>
              <a:buClr>
                <a:schemeClr val="dk1"/>
              </a:buClr>
              <a:buSzPct val="100000"/>
              <a:buFont typeface="Arial"/>
              <a:buAutoNum type="arabicPeriod"/>
            </a:pPr>
            <a:r>
              <a:rPr lang="el-GR" sz="3000" b="0" i="0" u="none" strike="noStrike" cap="none" baseline="0">
                <a:solidFill>
                  <a:schemeClr val="dk1"/>
                </a:solidFill>
                <a:latin typeface="Arial"/>
                <a:ea typeface="Arial"/>
                <a:cs typeface="Arial"/>
                <a:sym typeface="Arial"/>
              </a:rPr>
              <a:t>Διαδικτυακά περιβάλλοντα</a:t>
            </a:r>
          </a:p>
        </p:txBody>
      </p:sp>
      <p:sp>
        <p:nvSpPr>
          <p:cNvPr id="94" name="Shape 94"/>
          <p:cNvSpPr/>
          <p:nvPr/>
        </p:nvSpPr>
        <p:spPr>
          <a:xfrm>
            <a:off x="457200" y="274637"/>
            <a:ext cx="762000" cy="1325562"/>
          </a:xfrm>
          <a:prstGeom prst="rect">
            <a:avLst/>
          </a:prstGeom>
          <a:solidFill>
            <a:srgbClr val="D25F14"/>
          </a:solidFill>
          <a:ln>
            <a:noFill/>
          </a:ln>
        </p:spPr>
        <p:txBody>
          <a:bodyPr lIns="91425" tIns="45700" rIns="91425" bIns="45700" anchor="ctr" anchorCtr="0">
            <a:noAutofit/>
          </a:bodyPr>
          <a:lstStyle/>
          <a:p>
            <a:endParaRPr/>
          </a:p>
        </p:txBody>
      </p:sp>
      <p:sp>
        <p:nvSpPr>
          <p:cNvPr id="95" name="Shape 95"/>
          <p:cNvSpPr/>
          <p:nvPr/>
        </p:nvSpPr>
        <p:spPr>
          <a:xfrm>
            <a:off x="7927975" y="274637"/>
            <a:ext cx="762000" cy="1325562"/>
          </a:xfrm>
          <a:prstGeom prst="rect">
            <a:avLst/>
          </a:prstGeom>
          <a:solidFill>
            <a:srgbClr val="D25F14"/>
          </a:solidFill>
          <a:ln>
            <a:noFill/>
          </a:ln>
        </p:spPr>
        <p:txBody>
          <a:bodyPr lIns="91425" tIns="45700" rIns="91425" bIns="45700" anchor="ctr" anchorCtr="0">
            <a:noAutofit/>
          </a:bodyPr>
          <a:lstStyle/>
          <a:p>
            <a:endParaRPr/>
          </a:p>
        </p:txBody>
      </p:sp>
      <p:sp>
        <p:nvSpPr>
          <p:cNvPr id="98" name="Shape 98"/>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74637"/>
            <a:ext cx="8229600" cy="1325562"/>
          </a:xfrm>
          <a:prstGeom prst="rect">
            <a:avLst/>
          </a:prstGeom>
          <a:solidFill>
            <a:srgbClr val="5A7396"/>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400" b="0" i="0" u="none" strike="noStrike" cap="none" baseline="0">
                <a:solidFill>
                  <a:schemeClr val="lt1"/>
                </a:solidFill>
                <a:latin typeface="Arial"/>
                <a:ea typeface="Arial"/>
                <a:cs typeface="Arial"/>
                <a:sym typeface="Arial"/>
              </a:rPr>
              <a:t>Εισαγωγή</a:t>
            </a:r>
          </a:p>
        </p:txBody>
      </p:sp>
      <p:sp>
        <p:nvSpPr>
          <p:cNvPr id="105" name="Shape 105"/>
          <p:cNvSpPr txBox="1">
            <a:spLocks noGrp="1"/>
          </p:cNvSpPr>
          <p:nvPr>
            <p:ph type="body" idx="1"/>
          </p:nvPr>
        </p:nvSpPr>
        <p:spPr>
          <a:xfrm>
            <a:off x="457200" y="1600200"/>
            <a:ext cx="8229600" cy="4525963"/>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marR="0" lvl="0" indent="-465138" algn="l" rtl="0">
              <a:lnSpc>
                <a:spcPct val="125000"/>
              </a:lnSpc>
              <a:spcBef>
                <a:spcPts val="0"/>
              </a:spcBef>
              <a:spcAft>
                <a:spcPts val="0"/>
              </a:spcAft>
              <a:buClr>
                <a:schemeClr val="dk1"/>
              </a:buClr>
              <a:buSzPct val="100000"/>
              <a:buFont typeface="Arial"/>
              <a:buChar char="•"/>
            </a:pPr>
            <a:r>
              <a:rPr lang="el-GR" sz="2800" b="0" i="0" u="none" strike="noStrike" cap="none" baseline="0">
                <a:solidFill>
                  <a:schemeClr val="dk1"/>
                </a:solidFill>
                <a:latin typeface="Arial"/>
                <a:ea typeface="Arial"/>
                <a:cs typeface="Arial"/>
                <a:sym typeface="Arial"/>
              </a:rPr>
              <a:t>Οι τεχνολογίες πληροφοριών και επικοινωνιών μεταμορφώνουν τον τρόπο με τον οποίοι οι άνθρωποι συνεργάζονται και παρέχουν αμέτρητες νέες προοπτικές αλληλεπίδρασης</a:t>
            </a:r>
          </a:p>
          <a:p>
            <a:pPr marL="465138" marR="0" lvl="0" indent="-465138" algn="l" rtl="0">
              <a:lnSpc>
                <a:spcPct val="125000"/>
              </a:lnSpc>
              <a:spcBef>
                <a:spcPts val="0"/>
              </a:spcBef>
              <a:spcAft>
                <a:spcPts val="0"/>
              </a:spcAft>
              <a:buClr>
                <a:schemeClr val="dk1"/>
              </a:buClr>
              <a:buSzPct val="100000"/>
              <a:buFont typeface="Arial"/>
              <a:buChar char="•"/>
            </a:pPr>
            <a:r>
              <a:rPr lang="el-GR" sz="2800" b="0" i="0" u="none" strike="noStrike" cap="none" baseline="0">
                <a:solidFill>
                  <a:schemeClr val="dk1"/>
                </a:solidFill>
                <a:latin typeface="Arial"/>
                <a:ea typeface="Arial"/>
                <a:cs typeface="Arial"/>
                <a:sym typeface="Arial"/>
              </a:rPr>
              <a:t>Τα εικονικά περιβάλλοντα αναπαράγουν ορισμένα στοιχεία της πρόσωπο με πρόσωπο αλληλεπίδρασης και διαθέτουν καινούρια λειτουργικά χαρακτηριστικά</a:t>
            </a:r>
          </a:p>
          <a:p>
            <a:endParaRPr lang="el-GR" sz="2800" b="0" i="0" u="none" strike="noStrike" cap="none" baseline="0">
              <a:solidFill>
                <a:schemeClr val="dk1"/>
              </a:solidFill>
              <a:latin typeface="Arial"/>
              <a:ea typeface="Arial"/>
              <a:cs typeface="Arial"/>
              <a:sym typeface="Arial"/>
            </a:endParaRPr>
          </a:p>
        </p:txBody>
      </p:sp>
      <p:sp>
        <p:nvSpPr>
          <p:cNvPr id="106" name="Shape 106"/>
          <p:cNvSpPr/>
          <p:nvPr/>
        </p:nvSpPr>
        <p:spPr>
          <a:xfrm>
            <a:off x="457200" y="274637"/>
            <a:ext cx="762000" cy="1325562"/>
          </a:xfrm>
          <a:prstGeom prst="rect">
            <a:avLst/>
          </a:prstGeom>
          <a:solidFill>
            <a:srgbClr val="D25F14"/>
          </a:solidFill>
          <a:ln>
            <a:noFill/>
          </a:ln>
        </p:spPr>
        <p:txBody>
          <a:bodyPr lIns="91425" tIns="45700" rIns="91425" bIns="45700" anchor="ctr" anchorCtr="0">
            <a:noAutofit/>
          </a:bodyPr>
          <a:lstStyle/>
          <a:p>
            <a:endParaRPr/>
          </a:p>
        </p:txBody>
      </p:sp>
      <p:sp>
        <p:nvSpPr>
          <p:cNvPr id="107" name="Shape 107"/>
          <p:cNvSpPr/>
          <p:nvPr/>
        </p:nvSpPr>
        <p:spPr>
          <a:xfrm>
            <a:off x="7927975" y="274637"/>
            <a:ext cx="762000" cy="1325562"/>
          </a:xfrm>
          <a:prstGeom prst="rect">
            <a:avLst/>
          </a:prstGeom>
          <a:solidFill>
            <a:srgbClr val="D25F14"/>
          </a:solidFill>
          <a:ln>
            <a:noFill/>
          </a:ln>
        </p:spPr>
        <p:txBody>
          <a:bodyPr lIns="91425" tIns="45700" rIns="91425" bIns="45700" anchor="ctr" anchorCtr="0">
            <a:noAutofit/>
          </a:bodyPr>
          <a:lstStyle/>
          <a:p>
            <a:endParaRPr/>
          </a:p>
        </p:txBody>
      </p:sp>
      <p:sp>
        <p:nvSpPr>
          <p:cNvPr id="110" name="Shape 110"/>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74637"/>
            <a:ext cx="8229600" cy="1325562"/>
          </a:xfrm>
          <a:prstGeom prst="rect">
            <a:avLst/>
          </a:prstGeom>
          <a:solidFill>
            <a:srgbClr val="5A7396"/>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400" b="0" i="0" u="none" strike="noStrike" cap="none" baseline="0">
                <a:solidFill>
                  <a:schemeClr val="lt1"/>
                </a:solidFill>
                <a:latin typeface="Arial"/>
                <a:ea typeface="Arial"/>
                <a:cs typeface="Arial"/>
                <a:sym typeface="Arial"/>
              </a:rPr>
              <a:t>Συνεργατικές τεχνολογίες</a:t>
            </a:r>
          </a:p>
        </p:txBody>
      </p:sp>
      <p:sp>
        <p:nvSpPr>
          <p:cNvPr id="117" name="Shape 117"/>
          <p:cNvSpPr/>
          <p:nvPr/>
        </p:nvSpPr>
        <p:spPr>
          <a:xfrm>
            <a:off x="457200" y="274637"/>
            <a:ext cx="762000" cy="1325562"/>
          </a:xfrm>
          <a:prstGeom prst="rect">
            <a:avLst/>
          </a:prstGeom>
          <a:solidFill>
            <a:srgbClr val="D25F14"/>
          </a:solidFill>
          <a:ln>
            <a:noFill/>
          </a:ln>
        </p:spPr>
        <p:txBody>
          <a:bodyPr lIns="91425" tIns="45700" rIns="91425" bIns="45700" anchor="ctr" anchorCtr="0">
            <a:noAutofit/>
          </a:bodyPr>
          <a:lstStyle/>
          <a:p>
            <a:endParaRPr/>
          </a:p>
        </p:txBody>
      </p:sp>
      <p:sp>
        <p:nvSpPr>
          <p:cNvPr id="118" name="Shape 118"/>
          <p:cNvSpPr/>
          <p:nvPr/>
        </p:nvSpPr>
        <p:spPr>
          <a:xfrm>
            <a:off x="7927975" y="274637"/>
            <a:ext cx="762000" cy="1325562"/>
          </a:xfrm>
          <a:prstGeom prst="rect">
            <a:avLst/>
          </a:prstGeom>
          <a:solidFill>
            <a:srgbClr val="D25F14"/>
          </a:solidFill>
          <a:ln>
            <a:noFill/>
          </a:ln>
        </p:spPr>
        <p:txBody>
          <a:bodyPr lIns="91425" tIns="45700" rIns="91425" bIns="45700" anchor="ctr" anchorCtr="0">
            <a:noAutofit/>
          </a:bodyPr>
          <a:lstStyle/>
          <a:p>
            <a:endParaRPr/>
          </a:p>
        </p:txBody>
      </p:sp>
      <p:sp>
        <p:nvSpPr>
          <p:cNvPr id="121" name="Shape 121"/>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
        <p:nvSpPr>
          <p:cNvPr id="122" name="Shape 122"/>
          <p:cNvSpPr/>
          <p:nvPr/>
        </p:nvSpPr>
        <p:spPr>
          <a:xfrm>
            <a:off x="457200" y="1600200"/>
            <a:ext cx="8229600" cy="4572000"/>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pic>
        <p:nvPicPr>
          <p:cNvPr id="1027" name="Picture 3"/>
          <p:cNvPicPr>
            <a:picLocks noChangeAspect="1" noChangeArrowheads="1"/>
          </p:cNvPicPr>
          <p:nvPr/>
        </p:nvPicPr>
        <p:blipFill>
          <a:blip r:embed="rId3"/>
          <a:srcRect/>
          <a:stretch>
            <a:fillRect/>
          </a:stretch>
        </p:blipFill>
        <p:spPr bwMode="auto">
          <a:xfrm>
            <a:off x="831142" y="2186133"/>
            <a:ext cx="7503546" cy="3240000"/>
          </a:xfrm>
          <a:prstGeom prst="rect">
            <a:avLst/>
          </a:prstGeom>
          <a:noFill/>
          <a:ln w="9525">
            <a:noFill/>
            <a:miter lim="800000"/>
            <a:headEnd/>
            <a:tailEnd/>
          </a:ln>
          <a:effectLst/>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graphicFrame>
        <p:nvGraphicFramePr>
          <p:cNvPr id="129" name="Shape 129"/>
          <p:cNvGraphicFramePr/>
          <p:nvPr/>
        </p:nvGraphicFramePr>
        <p:xfrm>
          <a:off x="457200" y="1600200"/>
          <a:ext cx="8229600" cy="1612557"/>
        </p:xfrm>
        <a:graphic>
          <a:graphicData uri="http://schemas.openxmlformats.org/drawingml/2006/table">
            <a:tbl>
              <a:tblPr firstRow="1" bandRow="1">
                <a:noFill/>
              </a:tblPr>
              <a:tblGrid>
                <a:gridCol w="8229600"/>
              </a:tblGrid>
              <a:tr h="1612557">
                <a:tc>
                  <a:txBody>
                    <a:bodyPr/>
                    <a:lstStyle/>
                    <a:p>
                      <a:pPr marL="465138" lvl="0" indent="-465138" rtl="0">
                        <a:lnSpc>
                          <a:spcPct val="125000"/>
                        </a:lnSpc>
                        <a:spcBef>
                          <a:spcPts val="0"/>
                        </a:spcBef>
                        <a:spcAft>
                          <a:spcPts val="0"/>
                        </a:spcAft>
                        <a:buClr>
                          <a:schemeClr val="dk1"/>
                        </a:buClr>
                        <a:buSzPct val="100000"/>
                        <a:buFont typeface="Arial"/>
                        <a:buChar char="•"/>
                      </a:pPr>
                      <a:r>
                        <a:rPr lang="el-GR" sz="3000" dirty="0">
                          <a:latin typeface="Arial"/>
                          <a:ea typeface="Arial"/>
                          <a:cs typeface="Arial"/>
                          <a:sym typeface="Arial"/>
                        </a:rPr>
                        <a:t>Βιβλίο διευθύνσεων</a:t>
                      </a:r>
                      <a:r>
                        <a:rPr lang="el-GR" sz="3000" baseline="0" dirty="0">
                          <a:latin typeface="Arial"/>
                          <a:ea typeface="Arial"/>
                          <a:cs typeface="Arial"/>
                          <a:sym typeface="Arial"/>
                        </a:rPr>
                        <a:t> </a:t>
                      </a:r>
                      <a:r>
                        <a:rPr lang="el-GR" sz="3000" dirty="0">
                          <a:latin typeface="Arial"/>
                          <a:ea typeface="Arial"/>
                          <a:cs typeface="Arial"/>
                          <a:sym typeface="Arial"/>
                        </a:rPr>
                        <a:t>και διαχείριση επαφών</a:t>
                      </a:r>
                    </a:p>
                    <a:p>
                      <a:pPr marL="465138" lvl="0" indent="-465138" rtl="0">
                        <a:lnSpc>
                          <a:spcPct val="125000"/>
                        </a:lnSpc>
                        <a:spcBef>
                          <a:spcPts val="0"/>
                        </a:spcBef>
                        <a:buClr>
                          <a:schemeClr val="dk1"/>
                        </a:buClr>
                        <a:buSzPct val="100000"/>
                        <a:buFont typeface="Arial"/>
                        <a:buChar char="•"/>
                      </a:pPr>
                      <a:r>
                        <a:rPr lang="el-GR" sz="3000" dirty="0">
                          <a:latin typeface="Arial"/>
                          <a:ea typeface="Arial"/>
                          <a:cs typeface="Arial"/>
                          <a:sym typeface="Arial"/>
                        </a:rPr>
                        <a:t>Ημερολόγια και διαχείριση χρόνου</a:t>
                      </a:r>
                    </a:p>
                  </a:txBody>
                  <a:tcPr marL="91450" marR="91450" marT="45725" marB="45725"/>
                </a:tc>
              </a:tr>
            </a:tbl>
          </a:graphicData>
        </a:graphic>
      </p:graphicFrame>
      <p:sp>
        <p:nvSpPr>
          <p:cNvPr id="132" name="Shape 13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endParaRPr/>
          </a:p>
        </p:txBody>
      </p:sp>
      <p:sp>
        <p:nvSpPr>
          <p:cNvPr id="133" name="Shape 133"/>
          <p:cNvSpPr txBox="1"/>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400" b="0" i="0" u="none" strike="noStrike" cap="none" baseline="0">
                <a:solidFill>
                  <a:schemeClr val="lt1"/>
                </a:solidFill>
                <a:latin typeface="Arial"/>
                <a:ea typeface="Arial"/>
                <a:cs typeface="Arial"/>
                <a:sym typeface="Arial"/>
              </a:rPr>
              <a:t>Ηλεκτρονικό ταχυδρομείο</a:t>
            </a:r>
          </a:p>
        </p:txBody>
      </p:sp>
      <p:sp>
        <p:nvSpPr>
          <p:cNvPr id="134" name="Shape 134"/>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135" name="Shape 135"/>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136" name="Shape 136"/>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400" b="0" i="0" u="none" strike="noStrike" cap="none" baseline="0">
                <a:solidFill>
                  <a:schemeClr val="lt1"/>
                </a:solidFill>
                <a:latin typeface="Arial"/>
                <a:ea typeface="Arial"/>
                <a:cs typeface="Arial"/>
                <a:sym typeface="Arial"/>
              </a:rPr>
              <a:t>Φόρα συζητήσεων</a:t>
            </a:r>
          </a:p>
        </p:txBody>
      </p:sp>
      <p:sp>
        <p:nvSpPr>
          <p:cNvPr id="143" name="Shape 143"/>
          <p:cNvSpPr txBox="1">
            <a:spLocks noGrp="1"/>
          </p:cNvSpPr>
          <p:nvPr>
            <p:ph type="body" idx="1"/>
          </p:nvPr>
        </p:nvSpPr>
        <p:spPr>
          <a:xfrm>
            <a:off x="457200" y="1600200"/>
            <a:ext cx="8229600" cy="2798805"/>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Ανταλλαγή πληροφοριών και συντονισμό των εργασιών</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Συντονιστές, αναρτώντες και αμέτοχοι παρατηρητές</a:t>
            </a:r>
          </a:p>
        </p:txBody>
      </p:sp>
      <p:sp>
        <p:nvSpPr>
          <p:cNvPr id="146" name="Shape 146"/>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147" name="Shape 147"/>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148" name="Shape 148"/>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400" b="0" i="0" u="none" strike="noStrike" cap="none" baseline="0">
                <a:solidFill>
                  <a:schemeClr val="lt1"/>
                </a:solidFill>
                <a:latin typeface="Arial"/>
                <a:ea typeface="Arial"/>
                <a:cs typeface="Arial"/>
                <a:sym typeface="Arial"/>
              </a:rPr>
              <a:t>Άμεσα μηνύματα </a:t>
            </a:r>
          </a:p>
        </p:txBody>
      </p:sp>
      <p:sp>
        <p:nvSpPr>
          <p:cNvPr id="155" name="Shape 155"/>
          <p:cNvSpPr txBox="1">
            <a:spLocks noGrp="1"/>
          </p:cNvSpPr>
          <p:nvPr>
            <p:ph type="body" idx="1"/>
          </p:nvPr>
        </p:nvSpPr>
        <p:spPr>
          <a:xfrm>
            <a:off x="457200" y="1600201"/>
            <a:ext cx="8229600" cy="1933832"/>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Ενημέρωση παρουσίας </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Μηνύματα κειμένου</a:t>
            </a:r>
          </a:p>
        </p:txBody>
      </p:sp>
      <p:sp>
        <p:nvSpPr>
          <p:cNvPr id="158" name="Shape 158"/>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159" name="Shape 159"/>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160" name="Shape 160"/>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457200" y="1600201"/>
            <a:ext cx="8229600" cy="3330146"/>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dirty="0">
                <a:solidFill>
                  <a:schemeClr val="dk1"/>
                </a:solidFill>
                <a:latin typeface="Arial"/>
                <a:ea typeface="Arial"/>
                <a:cs typeface="Arial"/>
                <a:sym typeface="Arial"/>
              </a:rPr>
              <a:t>Συναντήσεις ομάδων </a:t>
            </a:r>
            <a:r>
              <a:rPr lang="el-GR" sz="3000" b="0" i="0" u="none" strike="noStrike" cap="none" baseline="0" dirty="0" smtClean="0">
                <a:solidFill>
                  <a:schemeClr val="dk1"/>
                </a:solidFill>
                <a:latin typeface="Arial"/>
                <a:ea typeface="Arial"/>
                <a:cs typeface="Arial"/>
                <a:sym typeface="Arial"/>
              </a:rPr>
              <a:t>πρόσωπο-με</a:t>
            </a:r>
            <a:r>
              <a:rPr lang="en-US" sz="3000" b="0" i="0" u="none" strike="noStrike" cap="none" baseline="0" dirty="0" smtClean="0">
                <a:solidFill>
                  <a:schemeClr val="dk1"/>
                </a:solidFill>
                <a:latin typeface="Arial"/>
                <a:ea typeface="Arial"/>
                <a:cs typeface="Arial"/>
                <a:sym typeface="Arial"/>
              </a:rPr>
              <a:t>-</a:t>
            </a:r>
            <a:r>
              <a:rPr lang="el-GR" sz="3000" b="0" i="0" u="none" strike="noStrike" cap="none" baseline="0" dirty="0" smtClean="0">
                <a:solidFill>
                  <a:schemeClr val="dk1"/>
                </a:solidFill>
                <a:latin typeface="Arial"/>
                <a:ea typeface="Arial"/>
                <a:cs typeface="Arial"/>
                <a:sym typeface="Arial"/>
              </a:rPr>
              <a:t>πρόσωπο</a:t>
            </a:r>
            <a:endParaRPr lang="el-GR" sz="3000" b="0" i="0" u="none" strike="noStrike" cap="none" baseline="0" dirty="0">
              <a:solidFill>
                <a:schemeClr val="dk1"/>
              </a:solidFill>
              <a:latin typeface="Arial"/>
              <a:ea typeface="Arial"/>
              <a:cs typeface="Arial"/>
              <a:sym typeface="Arial"/>
            </a:endParaRP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dirty="0">
                <a:solidFill>
                  <a:schemeClr val="dk1"/>
                </a:solidFill>
                <a:latin typeface="Arial"/>
                <a:ea typeface="Arial"/>
                <a:cs typeface="Arial"/>
                <a:sym typeface="Arial"/>
              </a:rPr>
              <a:t>Ανώνυμη υποβολή προτάσεων</a:t>
            </a:r>
          </a:p>
        </p:txBody>
      </p:sp>
      <p:sp>
        <p:nvSpPr>
          <p:cNvPr id="169" name="Shape 16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endParaRPr/>
          </a:p>
        </p:txBody>
      </p:sp>
      <p:sp>
        <p:nvSpPr>
          <p:cNvPr id="170" name="Shape 170"/>
          <p:cNvSpPr txBox="1"/>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400" b="0" i="0" u="none" strike="noStrike" cap="none" baseline="0">
                <a:solidFill>
                  <a:schemeClr val="lt1"/>
                </a:solidFill>
                <a:latin typeface="Arial"/>
                <a:ea typeface="Arial"/>
                <a:cs typeface="Arial"/>
                <a:sym typeface="Arial"/>
              </a:rPr>
              <a:t>Συστήματα υποστήριξης ομαδικών αποφάσεων</a:t>
            </a:r>
          </a:p>
        </p:txBody>
      </p:sp>
      <p:sp>
        <p:nvSpPr>
          <p:cNvPr id="171" name="Shape 171"/>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172" name="Shape 172"/>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173" name="Shape 173"/>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5537</Words>
  <Application>Microsoft Office PowerPoint</Application>
  <PresentationFormat>Προβολή στην οθόνη (4:3)</PresentationFormat>
  <Paragraphs>232</Paragraphs>
  <Slides>27</Slides>
  <Notes>27</Notes>
  <HiddenSlides>0</HiddenSlides>
  <MMClips>0</MMClips>
  <ScaleCrop>false</ScaleCrop>
  <HeadingPairs>
    <vt:vector size="4" baseType="variant">
      <vt:variant>
        <vt:lpstr>Θέμα</vt:lpstr>
      </vt:variant>
      <vt:variant>
        <vt:i4>1</vt:i4>
      </vt:variant>
      <vt:variant>
        <vt:lpstr>Τίτλοι διαφανειών</vt:lpstr>
      </vt:variant>
      <vt:variant>
        <vt:i4>27</vt:i4>
      </vt:variant>
    </vt:vector>
  </HeadingPairs>
  <TitlesOfParts>
    <vt:vector size="28" baseType="lpstr">
      <vt:lpstr>Office Theme</vt:lpstr>
      <vt:lpstr>Διαφάνεια 1</vt:lpstr>
      <vt:lpstr>Κεφάλαιο 8: Συνεργασία με τη χρήση της τεχνολογίας</vt:lpstr>
      <vt:lpstr>Μαθησιακοί στόχοι</vt:lpstr>
      <vt:lpstr>Εισαγωγή</vt:lpstr>
      <vt:lpstr>Συνεργατικές τεχνολογίες</vt:lpstr>
      <vt:lpstr>Διαφάνεια 6</vt:lpstr>
      <vt:lpstr>Φόρα συζητήσεων</vt:lpstr>
      <vt:lpstr>Άμεσα μηνύματα </vt:lpstr>
      <vt:lpstr>Διαφάνεια 9</vt:lpstr>
      <vt:lpstr>Διαφάνεια 10</vt:lpstr>
      <vt:lpstr>Διαφάνεια 11</vt:lpstr>
      <vt:lpstr>Κοινόχρηστοι χώροι εργασίας</vt:lpstr>
      <vt:lpstr>Ιστολόγια (Blogs)</vt:lpstr>
      <vt:lpstr>Γουίκι (Wikis)</vt:lpstr>
      <vt:lpstr>Διαφάνεια 15</vt:lpstr>
      <vt:lpstr>Μικρο-ιστολόγια</vt:lpstr>
      <vt:lpstr>Διαφάνεια 17</vt:lpstr>
      <vt:lpstr>Ενοποιημένες επικοινωνίες</vt:lpstr>
      <vt:lpstr>Ψυχολογικά χαρακτηριστικά </vt:lpstr>
      <vt:lpstr>Διαχείριση των διαδικτυακών εντυπώσεων</vt:lpstr>
      <vt:lpstr>Δυναμική των εικονικών ομάδων</vt:lpstr>
      <vt:lpstr>Επιτυχημένες εικονικές ομάδες</vt:lpstr>
      <vt:lpstr>Επιτυχημένες εικονικές ομάδες  (συν.)</vt:lpstr>
      <vt:lpstr>Περίληψη</vt:lpstr>
      <vt:lpstr>Διαφάνεια 25</vt:lpstr>
      <vt:lpstr>Μελέτη περίπτωσης 2: Sun Microsystems</vt:lpstr>
      <vt:lpstr>Διαφάνεια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Κεφάλαιο 8: Συνεργασία με τη χρήση της τεχνολογίας</dc:title>
  <dc:creator>Χρήστης</dc:creator>
  <cp:lastModifiedBy>EPIMELEIA</cp:lastModifiedBy>
  <cp:revision>13</cp:revision>
  <dcterms:modified xsi:type="dcterms:W3CDTF">2014-02-18T11:11:02Z</dcterms:modified>
</cp:coreProperties>
</file>