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9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10080625" cy="7559675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5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0" name="Picture 79"/>
          <p:cNvPicPr/>
          <p:nvPr/>
        </p:nvPicPr>
        <p:blipFill>
          <a:blip r:embed="rId2"/>
          <a:stretch/>
        </p:blipFill>
        <p:spPr>
          <a:xfrm>
            <a:off x="2017080" y="1980000"/>
            <a:ext cx="5865480" cy="4680000"/>
          </a:xfrm>
          <a:prstGeom prst="rect">
            <a:avLst/>
          </a:prstGeom>
          <a:ln>
            <a:noFill/>
          </a:ln>
        </p:spPr>
      </p:pic>
      <p:pic>
        <p:nvPicPr>
          <p:cNvPr id="81" name="Picture 80"/>
          <p:cNvPicPr/>
          <p:nvPr/>
        </p:nvPicPr>
        <p:blipFill>
          <a:blip r:embed="rId2"/>
          <a:stretch/>
        </p:blipFill>
        <p:spPr>
          <a:xfrm>
            <a:off x="2017080" y="1980000"/>
            <a:ext cx="5865480" cy="46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60000" cy="4173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180000"/>
            <a:ext cx="9720000" cy="126000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CustomShape 2"/>
          <p:cNvSpPr/>
          <p:nvPr/>
        </p:nvSpPr>
        <p:spPr>
          <a:xfrm>
            <a:off x="7560000" y="6840000"/>
            <a:ext cx="2520000" cy="54000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3"/>
          <p:cNvSpPr/>
          <p:nvPr/>
        </p:nvSpPr>
        <p:spPr>
          <a:xfrm>
            <a:off x="900000" y="6840000"/>
            <a:ext cx="6480000" cy="54000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4"/>
          <p:cNvSpPr/>
          <p:nvPr/>
        </p:nvSpPr>
        <p:spPr>
          <a:xfrm>
            <a:off x="180000" y="6840000"/>
            <a:ext cx="540000" cy="540000"/>
          </a:xfrm>
          <a:prstGeom prst="rect">
            <a:avLst/>
          </a:prstGeom>
          <a:solidFill>
            <a:srgbClr val="F44336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PlaceHolder 5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Click to edit the title text format</a:t>
            </a:r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2600" b="1">
                <a:latin typeface="Source Sans Pro Semibold"/>
              </a:rPr>
              <a:t>Click to edit the outline text format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Second Outline Level</a:t>
            </a:r>
            <a:endParaRPr/>
          </a:p>
          <a:p>
            <a:pPr lvl="2"/>
            <a:r>
              <a:rPr lang="el-GR">
                <a:latin typeface="Source Sans Pro Light"/>
              </a:rPr>
              <a:t>Third Outline Level</a:t>
            </a:r>
            <a:endParaRPr/>
          </a:p>
          <a:p>
            <a:pPr lvl="3"/>
            <a:r>
              <a:rPr lang="el-GR" sz="1600">
                <a:latin typeface="Source Sans Pro Light"/>
              </a:rPr>
              <a:t>Fourth Outline Level</a:t>
            </a:r>
            <a:endParaRPr/>
          </a:p>
          <a:p>
            <a:pPr lvl="4"/>
            <a:r>
              <a:rPr lang="el-GR" sz="1600">
                <a:latin typeface="Source Sans Pro Light"/>
              </a:rPr>
              <a:t>Fifth Outline Level</a:t>
            </a:r>
            <a:endParaRPr/>
          </a:p>
          <a:p>
            <a:pPr lvl="5"/>
            <a:r>
              <a:rPr lang="el-GR" sz="1600">
                <a:latin typeface="Source Sans Pro Light"/>
              </a:rPr>
              <a:t>Sixth Outline Level</a:t>
            </a:r>
            <a:endParaRPr/>
          </a:p>
          <a:p>
            <a:pPr lvl="6"/>
            <a:r>
              <a:rPr lang="el-GR" sz="1600">
                <a:latin typeface="Source Sans Pro Light"/>
              </a:rPr>
              <a:t>Seventh Outline Level</a:t>
            </a:r>
            <a:endParaRPr/>
          </a:p>
        </p:txBody>
      </p:sp>
      <p:sp>
        <p:nvSpPr>
          <p:cNvPr id="45" name="PlaceHolder 7"/>
          <p:cNvSpPr>
            <a:spLocks noGrp="1"/>
          </p:cNvSpPr>
          <p:nvPr>
            <p:ph type="dt"/>
          </p:nvPr>
        </p:nvSpPr>
        <p:spPr>
          <a:xfrm>
            <a:off x="7560000" y="6840000"/>
            <a:ext cx="2340000" cy="540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ja-JP" b="1">
                <a:latin typeface="Source Sans Pro Black"/>
              </a:rPr>
              <a:t>&lt;date/time&gt;</a:t>
            </a:r>
            <a:endParaRPr/>
          </a:p>
        </p:txBody>
      </p:sp>
      <p:sp>
        <p:nvSpPr>
          <p:cNvPr id="46" name="PlaceHolder 8"/>
          <p:cNvSpPr>
            <a:spLocks noGrp="1"/>
          </p:cNvSpPr>
          <p:nvPr>
            <p:ph type="ftr"/>
          </p:nvPr>
        </p:nvSpPr>
        <p:spPr>
          <a:xfrm>
            <a:off x="1080000" y="6840000"/>
            <a:ext cx="3240000" cy="54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b="1">
                <a:latin typeface="Source Sans Pro Black"/>
              </a:rPr>
              <a:t>&lt;footer&gt;</a:t>
            </a:r>
            <a:endParaRPr/>
          </a:p>
        </p:txBody>
      </p:sp>
      <p:sp>
        <p:nvSpPr>
          <p:cNvPr id="47" name="PlaceHolder 9"/>
          <p:cNvSpPr>
            <a:spLocks noGrp="1"/>
          </p:cNvSpPr>
          <p:nvPr>
            <p:ph type="sldNum"/>
          </p:nvPr>
        </p:nvSpPr>
        <p:spPr>
          <a:xfrm>
            <a:off x="180000" y="6840000"/>
            <a:ext cx="540000" cy="54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30F47D02-2C41-45D6-8384-118C73E36F2C}" type="slidenum">
              <a:rPr lang="el-GR" b="1">
                <a:latin typeface="Source Sans Pro Black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438D528B-E64E-47C2-9A65-3EE3581B2BA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44095" y="1984405"/>
            <a:ext cx="9360000" cy="4173120"/>
          </a:xfrm>
        </p:spPr>
        <p:txBody>
          <a:bodyPr/>
          <a:lstStyle/>
          <a:p>
            <a:pPr marL="0" indent="0">
              <a:buNone/>
            </a:pPr>
            <a:r>
              <a:rPr lang="el-GR" sz="4800" dirty="0"/>
              <a:t>Δοκιμές Διείσδυσης</a:t>
            </a:r>
          </a:p>
          <a:p>
            <a:pPr marL="0" indent="0">
              <a:buNone/>
            </a:pPr>
            <a:endParaRPr lang="el-GR" sz="4800" dirty="0"/>
          </a:p>
          <a:p>
            <a:pPr marL="0" indent="0">
              <a:buNone/>
            </a:pPr>
            <a:r>
              <a:rPr lang="el-GR" sz="3200" dirty="0" err="1"/>
              <a:t>Γκουντής</a:t>
            </a:r>
            <a:r>
              <a:rPr lang="el-GR" sz="3200" dirty="0"/>
              <a:t> Θεόδωρος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989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32360" y="-68040"/>
            <a:ext cx="9071640" cy="1724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Γιατι Χρησιμοποιουμε το Penetration Testing; 
</a:t>
            </a:r>
            <a:endParaRPr/>
          </a:p>
        </p:txBody>
      </p:sp>
      <p:sp>
        <p:nvSpPr>
          <p:cNvPr id="101" name="TextShape 2"/>
          <p:cNvSpPr txBox="1"/>
          <p:nvPr/>
        </p:nvSpPr>
        <p:spPr>
          <a:xfrm>
            <a:off x="432360" y="1505569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l-GR" sz="2600" b="1" dirty="0">
                <a:latin typeface="Source Sans Pro Semibold"/>
              </a:rPr>
              <a:t>Απεικονίζουμε το τρέχον επίπεδο ασφάλειας της εταιρείας</a:t>
            </a:r>
            <a:endParaRPr dirty="0"/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l-GR" sz="2600" b="1" dirty="0">
                <a:latin typeface="Source Sans Pro Semibold"/>
              </a:rPr>
              <a:t>Εντοπισμός των κενών , τόσο των υπολογιστικών συστημάτων όσο και του ανθρώπινου δυναμικού έναντι πιθανών παραβιάσεων .</a:t>
            </a:r>
            <a:endParaRPr dirty="0"/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l-GR" sz="2600" b="1" dirty="0">
                <a:latin typeface="Source Sans Pro Semibold"/>
              </a:rPr>
              <a:t>Ανακαλύπτουμε, Τι όγκος από ευαίσθητες πληροφορίες θα χαθούν σε περίπτωση επίθεσης.</a:t>
            </a:r>
            <a:endParaRPr dirty="0"/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l-GR" sz="2600" b="1" dirty="0">
                <a:latin typeface="Source Sans Pro Semibold"/>
              </a:rPr>
              <a:t>Θέλουμε να δοκιμάσουμε την  Ομάδα Ασφαλείας μας και  τους Διαχειριστές Δικτύων</a:t>
            </a:r>
            <a:endParaRPr dirty="0"/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l-GR" sz="2600" b="1" dirty="0">
                <a:latin typeface="Source Sans Pro Semibold"/>
              </a:rPr>
              <a:t>Θέλουμε να δοκιμάσετε μια νέα υπηρεσία ή ένα σύστημα , πριν αυτή βρεθεί </a:t>
            </a:r>
            <a:r>
              <a:rPr lang="el-GR" sz="2600" b="1" dirty="0" err="1">
                <a:latin typeface="Source Sans Pro Semibold"/>
              </a:rPr>
              <a:t>online</a:t>
            </a:r>
            <a:endParaRPr dirty="0"/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l-GR" sz="2600" b="1" dirty="0">
                <a:latin typeface="Source Sans Pro Semibold"/>
              </a:rPr>
              <a:t>Θέλουμε να μάθουμε τα τρωτά σημεία των δικτύων , των συστημάτων και των εφαρμογών σας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600" b="1">
                <a:latin typeface="Source Sans Pro Semibold"/>
              </a:rPr>
              <a:t>Ανεξάρτητα Ινστιτούτα για  IT-Security  αναφερουν οτι 150,000 malware κατασκευαστηκαν το 2014.</a:t>
            </a:r>
            <a:endParaRPr/>
          </a:p>
          <a:p>
            <a:r>
              <a:rPr lang="el-GR" sz="2600" b="1">
                <a:latin typeface="Source Sans Pro Semibold"/>
              </a:rPr>
              <a:t>Το Ινστιτουτο AV-TEST Institute ανεφερε 390,00 νεα malwares καθε μερα.</a:t>
            </a:r>
            <a:endParaRPr/>
          </a:p>
          <a:p>
            <a:r>
              <a:rPr lang="el-GR" sz="2600" b="1">
                <a:latin typeface="Source Sans Pro Semibold"/>
              </a:rPr>
              <a:t>Αναφορες απο το Kaspersky LAB;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6,167,233,068 malwares βρεθηκαν το  2014.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1,432,660,467 επιθεσεις σε κινητα ανακαλυφθηκαν το  2014.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Οι μισες εταιριες που εμπλοκονται στο E-Business εχουν υποστει ζημια λογω επιθεσεων </a:t>
            </a:r>
            <a:endParaRPr/>
          </a:p>
          <a:p>
            <a:r>
              <a:rPr lang="el-GR" sz="2600" b="1">
                <a:latin typeface="Source Sans Pro Semibold"/>
              </a:rPr>
              <a:t>Καθε μερα ανακαλυπτουμε διαφορετικες τυπους επιθεσεων και μεθοδων.</a:t>
            </a:r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504360" y="258480"/>
            <a:ext cx="9071640" cy="134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Γιατι Penetration Testing?
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600" b="1">
                <a:latin typeface="Source Sans Pro Semibold"/>
              </a:rPr>
              <a:t>Carbanak: Μια συμμορία του κυβερνοχώρου με οικονομικά κίνητρα έχουν κλαπεί 1 δισ ΗΠΑ Dollars ( με τη χρήση κακόβουλου λογισμικού και εξ αποστάσεως ) σε 30 διαφορετικές χώρες .</a:t>
            </a:r>
            <a:endParaRPr/>
          </a:p>
          <a:p>
            <a:r>
              <a:rPr lang="el-GR" sz="2600" b="1">
                <a:latin typeface="Source Sans Pro Semibold"/>
              </a:rPr>
              <a:t>Sony : μια επίθεση στο δίκτυο του playstasion, προκάλεσε μια μεγάλη απώλεια φήμη από την εταιρεία</a:t>
            </a:r>
            <a:endParaRPr/>
          </a:p>
          <a:p>
            <a:r>
              <a:rPr lang="el-GR" sz="2600" b="1">
                <a:latin typeface="Source Sans Pro Semibold"/>
              </a:rPr>
              <a:t>HSBC Turkey: Νοεμβρίου 2014  Πληροφορίες απο 2.700.000 πιστωτικές κάρτες κλάπηκαν</a:t>
            </a:r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504360" y="258480"/>
            <a:ext cx="9071640" cy="134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Γιατι Penetration Testing?
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360000" y="110520"/>
            <a:ext cx="9360000" cy="1149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Ποια ειναι τα οφελη του Pentest?
</a:t>
            </a:r>
            <a:endParaRPr/>
          </a:p>
        </p:txBody>
      </p:sp>
      <p:sp>
        <p:nvSpPr>
          <p:cNvPr id="107" name="TextShape 2"/>
          <p:cNvSpPr txBox="1"/>
          <p:nvPr/>
        </p:nvSpPr>
        <p:spPr>
          <a:xfrm>
            <a:off x="576000" y="1807559"/>
            <a:ext cx="9071640" cy="51666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Οι αδυναμίες  ενός συστήματος   εκτίθενται</a:t>
            </a:r>
            <a:endParaRPr sz="1600" dirty="0"/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Διευκολύνει την ανάλυση των πραγματικών κινδύνων .</a:t>
            </a:r>
            <a:endParaRPr sz="1600" dirty="0"/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Βοηθά στη διατήρηση της επιχειρησιακής συνέχειας – συνεχή και απρόσκοπτη λειτουργία του συστήματος μας</a:t>
            </a:r>
            <a:endParaRPr sz="1600" dirty="0"/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Μειώνει τις πιθανότητες για πραγματική επιθέσεις</a:t>
            </a:r>
            <a:endParaRPr sz="1600" dirty="0"/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Προστατεύει το προσωπικό , τους πελάτες και τις επιχειρήσεις </a:t>
            </a:r>
            <a:endParaRPr sz="1600" dirty="0"/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Βοηθά να συμμορφώνεται με </a:t>
            </a:r>
            <a:r>
              <a:rPr lang="el-GR" sz="2400" b="1" dirty="0" err="1">
                <a:latin typeface="Source Sans Pro Semibold"/>
              </a:rPr>
              <a:t>πιστοποιησεις</a:t>
            </a:r>
            <a:r>
              <a:rPr lang="el-GR" sz="2400" b="1" dirty="0">
                <a:latin typeface="Source Sans Pro Semibold"/>
              </a:rPr>
              <a:t> </a:t>
            </a:r>
            <a:r>
              <a:rPr lang="el-GR" sz="2400" b="1" dirty="0" err="1">
                <a:latin typeface="Source Sans Pro Semibold"/>
              </a:rPr>
              <a:t>οπως</a:t>
            </a:r>
            <a:r>
              <a:rPr lang="el-GR" sz="2400" b="1" dirty="0">
                <a:latin typeface="Source Sans Pro Semibold"/>
              </a:rPr>
              <a:t>:</a:t>
            </a:r>
            <a:endParaRPr sz="1600" dirty="0"/>
          </a:p>
          <a:p>
            <a:pPr marL="800100" lvl="1" indent="-342900">
              <a:buSzPct val="120000"/>
              <a:buFont typeface="Arial" panose="020B0604020202020204" pitchFamily="34" charset="0"/>
              <a:buChar char="•"/>
            </a:pPr>
            <a:r>
              <a:rPr lang="el-GR" sz="2000" dirty="0">
                <a:latin typeface="Source Sans Pro Light"/>
              </a:rPr>
              <a:t>ISO27001</a:t>
            </a:r>
            <a:endParaRPr sz="1600" dirty="0"/>
          </a:p>
          <a:p>
            <a:pPr marL="800100" lvl="1" indent="-342900">
              <a:buSzPct val="120000"/>
              <a:buFont typeface="Arial" panose="020B0604020202020204" pitchFamily="34" charset="0"/>
              <a:buChar char="•"/>
            </a:pPr>
            <a:r>
              <a:rPr lang="el-GR" sz="2000" dirty="0">
                <a:latin typeface="Source Sans Pro Light"/>
              </a:rPr>
              <a:t>PCI DSS</a:t>
            </a:r>
            <a:endParaRPr sz="1600" dirty="0"/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Αυξάνει την τεχνογνωσία και διευκολύνει την ανάλυση για την πραγματική επιθέσεις .</a:t>
            </a:r>
            <a:endParaRPr sz="1600" dirty="0"/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Προστατεύει την φήμη της  Εταιρεία </a:t>
            </a:r>
            <a:endParaRPr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Πως Πραγματοποιειται ενα Pentest?</a:t>
            </a:r>
            <a:endParaRPr/>
          </a:p>
        </p:txBody>
      </p:sp>
      <p:sp>
        <p:nvSpPr>
          <p:cNvPr id="109" name="TextShape 2"/>
          <p:cNvSpPr txBox="1"/>
          <p:nvPr/>
        </p:nvSpPr>
        <p:spPr>
          <a:xfrm>
            <a:off x="1008000" y="1656000"/>
            <a:ext cx="8352000" cy="528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600" b="1">
                <a:latin typeface="Source Sans Pro Semibold"/>
              </a:rPr>
              <a:t>Οριζουμε τον Στόχο- Σκοπο 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Web app pentest 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End user and social engineering attacks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Ddos and performance tests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Networwork infracture tests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External and internal network tests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Mobile app pentest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Virtualization system pentest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Database pentest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679320" y="1785240"/>
            <a:ext cx="87246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600" b="1">
                <a:latin typeface="Source Sans Pro Semibold"/>
              </a:rPr>
              <a:t>Εκτελώντας το  test 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Συλλογή πληροφοριών -(Information gathering )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Ανάλυση και Σχέδιασμος - (Analysis and plan) 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Ανακαλυπτουμε τα Τρωτα Σημεια -(Discover vulnerabilitites)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Εξερεύνηση -(Exploration)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Αποκταμε Προσβαση - (Gaining Access)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Αναφορα (Privilege and Reporting) 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Ελεγχουμε αν εχει Επιδιορθωθει - (Post-Fix Verification) </a:t>
            </a:r>
            <a:endParaRPr/>
          </a:p>
        </p:txBody>
      </p:sp>
      <p:sp>
        <p:nvSpPr>
          <p:cNvPr id="111" name="TextShape 2"/>
          <p:cNvSpPr txBox="1"/>
          <p:nvPr/>
        </p:nvSpPr>
        <p:spPr>
          <a:xfrm>
            <a:off x="648000" y="105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How is Pentest Performed?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32360" y="144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Στοχος σε ενα συστημα με το pentest </a:t>
            </a:r>
            <a:endParaRPr/>
          </a:p>
        </p:txBody>
      </p:sp>
      <p:sp>
        <p:nvSpPr>
          <p:cNvPr id="113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600" b="1">
                <a:latin typeface="Source Sans Pro Semibold"/>
              </a:rPr>
              <a:t>Οι παρακατω τομεις ελεγχονται εναντια σε πιθανές αδυναμίες ή δυσλειτυουργιες του συστηματος 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Mistakes/Shortcomings in application develoment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Configuration errors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Security awareness of staff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System protection level 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Insecure certificate usage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Patch level of Applications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Patch level of Operating Systems</a:t>
            </a:r>
            <a:endParaRPr/>
          </a:p>
          <a:p>
            <a:r>
              <a:rPr lang="el-GR" sz="2600" b="1">
                <a:latin typeface="Source Sans Pro Semibold"/>
              </a:rPr>
              <a:t>Ελεγχωνται ετσι ωστε να εντοπιστει το επιπεδο ασφαλειας του συστηματος μας.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Κανονες της Διαδικασίας </a:t>
            </a:r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360000" y="1685532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400" b="1" dirty="0">
                <a:latin typeface="Source Sans Pro Semibold"/>
              </a:rPr>
              <a:t>Πριν </a:t>
            </a:r>
            <a:r>
              <a:rPr lang="el-GR" sz="2400" b="1" dirty="0" err="1">
                <a:latin typeface="Source Sans Pro Semibold"/>
              </a:rPr>
              <a:t>ξεκινησουμε</a:t>
            </a:r>
            <a:r>
              <a:rPr lang="el-GR" sz="2400" b="1" dirty="0">
                <a:latin typeface="Source Sans Pro Semibold"/>
              </a:rPr>
              <a:t> </a:t>
            </a:r>
            <a:r>
              <a:rPr lang="el-GR" sz="2400" b="1" dirty="0" err="1">
                <a:latin typeface="Source Sans Pro Semibold"/>
              </a:rPr>
              <a:t>οτιδηποτε</a:t>
            </a:r>
            <a:r>
              <a:rPr lang="el-GR" sz="2400" b="1" dirty="0">
                <a:latin typeface="Source Sans Pro Semibold"/>
              </a:rPr>
              <a:t> </a:t>
            </a:r>
            <a:r>
              <a:rPr lang="el-GR" sz="2400" b="1" dirty="0" err="1">
                <a:latin typeface="Source Sans Pro Semibold"/>
              </a:rPr>
              <a:t>οριζουμε</a:t>
            </a:r>
            <a:r>
              <a:rPr lang="el-GR" sz="2400" b="1" dirty="0">
                <a:latin typeface="Source Sans Pro Semibold"/>
              </a:rPr>
              <a:t> με τους πελάτες μας τις </a:t>
            </a:r>
            <a:r>
              <a:rPr lang="el-GR" sz="2400" b="1" dirty="0" err="1">
                <a:latin typeface="Source Sans Pro Semibold"/>
              </a:rPr>
              <a:t>ενεργιες</a:t>
            </a:r>
            <a:r>
              <a:rPr lang="el-GR" sz="2400" b="1" dirty="0">
                <a:latin typeface="Source Sans Pro Semibold"/>
              </a:rPr>
              <a:t> που μας </a:t>
            </a:r>
            <a:r>
              <a:rPr lang="el-GR" sz="2400" b="1" dirty="0" err="1">
                <a:latin typeface="Source Sans Pro Semibold"/>
              </a:rPr>
              <a:t>επιτρεπωνται</a:t>
            </a:r>
            <a:r>
              <a:rPr lang="el-GR" sz="2400" b="1" dirty="0">
                <a:latin typeface="Source Sans Pro Semibold"/>
              </a:rPr>
              <a:t> να </a:t>
            </a:r>
            <a:r>
              <a:rPr lang="el-GR" sz="2400" b="1" dirty="0" err="1">
                <a:latin typeface="Source Sans Pro Semibold"/>
              </a:rPr>
              <a:t>κανουμε</a:t>
            </a:r>
            <a:r>
              <a:rPr lang="el-GR" sz="2400" b="1" dirty="0">
                <a:latin typeface="Source Sans Pro Semibold"/>
              </a:rPr>
              <a:t> και τους </a:t>
            </a:r>
            <a:r>
              <a:rPr lang="el-GR" sz="2400" b="1" dirty="0" err="1">
                <a:latin typeface="Source Sans Pro Semibold"/>
              </a:rPr>
              <a:t>κανονες</a:t>
            </a:r>
            <a:r>
              <a:rPr lang="el-GR" sz="2400" b="1" dirty="0">
                <a:latin typeface="Source Sans Pro Semibold"/>
              </a:rPr>
              <a:t> που θα ακολουθήσουμε </a:t>
            </a:r>
            <a:endParaRPr sz="1600" dirty="0"/>
          </a:p>
          <a:p>
            <a:pPr marL="800100" lvl="1" indent="-342900">
              <a:buSzPct val="21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Το πως θα πραγματοποιηθεί </a:t>
            </a:r>
            <a:endParaRPr sz="1600" dirty="0"/>
          </a:p>
          <a:p>
            <a:pPr marL="800100" lvl="1" indent="-342900">
              <a:buSzPct val="21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Ποιες μεθόδους Θα χρησιμοποιήσουμε </a:t>
            </a:r>
            <a:endParaRPr sz="1600" dirty="0"/>
          </a:p>
          <a:p>
            <a:pPr marL="800100" lvl="1" indent="-342900">
              <a:buSzPct val="21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Την ημερομηνία Έναρξης και Λήξης</a:t>
            </a:r>
            <a:endParaRPr sz="1600" dirty="0"/>
          </a:p>
          <a:p>
            <a:pPr marL="800100" lvl="1" indent="-342900">
              <a:buSzPct val="21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Τα ορόσημα, της σημαντικές Ημερομηνίες </a:t>
            </a:r>
            <a:endParaRPr sz="1600" dirty="0"/>
          </a:p>
          <a:p>
            <a:pPr marL="800100" lvl="1" indent="-342900">
              <a:buSzPct val="21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Το σκοπό του </a:t>
            </a:r>
            <a:r>
              <a:rPr lang="el-GR" sz="2400" b="1" dirty="0" err="1">
                <a:latin typeface="Source Sans Pro Semibold"/>
              </a:rPr>
              <a:t>Test</a:t>
            </a:r>
            <a:endParaRPr sz="1600" dirty="0"/>
          </a:p>
          <a:p>
            <a:pPr marL="800100" lvl="1" indent="-342900">
              <a:buSzPct val="21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Οι επιτρεπόμενες και μη τεχνικές, εάν θα τρέξουμε κάποια επίθεση DDOS</a:t>
            </a:r>
            <a:endParaRPr sz="1600" dirty="0"/>
          </a:p>
          <a:p>
            <a:pPr marL="800100" lvl="1" indent="-342900">
              <a:buSzPct val="21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Τις υποχρεώσεις  και τις ευθύνες κάθε μέλους </a:t>
            </a:r>
            <a:endParaRPr sz="1600" dirty="0"/>
          </a:p>
          <a:p>
            <a:endParaRPr sz="1600" dirty="0"/>
          </a:p>
          <a:p>
            <a:r>
              <a:rPr lang="el-GR" sz="2400" b="1" dirty="0">
                <a:latin typeface="Source Sans Pro Semibold"/>
              </a:rPr>
              <a:t>Αυτά πρέπει να συμφωνηθούν αμοιβαία τόσο από τον πελάτη όσο και από τον </a:t>
            </a:r>
            <a:r>
              <a:rPr lang="el-GR" sz="2400" b="1" dirty="0" err="1">
                <a:latin typeface="Source Sans Pro Semibold"/>
              </a:rPr>
              <a:t>tester</a:t>
            </a:r>
            <a:r>
              <a:rPr lang="el-GR" sz="2400" b="1" dirty="0">
                <a:latin typeface="Source Sans Pro Semibold"/>
              </a:rPr>
              <a:t>, πριν ακόμα ξεκινήσει η διαδικασία</a:t>
            </a:r>
            <a:endParaRPr sz="1600" dirty="0"/>
          </a:p>
          <a:p>
            <a:endParaRPr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118" name="Picture 117"/>
          <p:cNvPicPr/>
          <p:nvPr/>
        </p:nvPicPr>
        <p:blipFill>
          <a:blip r:embed="rId2"/>
          <a:stretch/>
        </p:blipFill>
        <p:spPr>
          <a:xfrm>
            <a:off x="648000" y="864000"/>
            <a:ext cx="8783640" cy="6144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Ορόσημα – Σημαντικές Ημερομηνίες </a:t>
            </a:r>
            <a:endParaRPr/>
          </a:p>
        </p:txBody>
      </p:sp>
      <p:sp>
        <p:nvSpPr>
          <p:cNvPr id="120" name="TextShape 2"/>
          <p:cNvSpPr txBox="1"/>
          <p:nvPr/>
        </p:nvSpPr>
        <p:spPr>
          <a:xfrm>
            <a:off x="504000" y="1769040"/>
            <a:ext cx="5184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400" b="1" dirty="0">
                <a:latin typeface="Source Sans Pro Semibold"/>
              </a:rPr>
              <a:t>κάλο είναι πριν ξεκινήσουμε το τεστ να έχουμε ορίσει ένα χρονοδιάγραμμα εργασιών </a:t>
            </a:r>
            <a:endParaRPr sz="1600" dirty="0"/>
          </a:p>
          <a:p>
            <a:r>
              <a:rPr lang="el-GR" sz="2400" b="1" dirty="0">
                <a:latin typeface="Source Sans Pro Semibold"/>
              </a:rPr>
              <a:t>Που θα περιλαμβάνει</a:t>
            </a:r>
            <a:endParaRPr sz="1600" dirty="0"/>
          </a:p>
          <a:p>
            <a:pPr marL="800100" lvl="1" indent="-342900">
              <a:buSzPct val="120000"/>
              <a:buFont typeface="Arial" panose="020B0604020202020204" pitchFamily="34" charset="0"/>
              <a:buChar char="•"/>
            </a:pPr>
            <a:r>
              <a:rPr lang="el-GR" sz="2000" dirty="0">
                <a:latin typeface="Source Sans Pro Light"/>
              </a:rPr>
              <a:t>τις ενέργειες που πραγματοποιούμε,</a:t>
            </a:r>
            <a:endParaRPr sz="1600" dirty="0"/>
          </a:p>
          <a:p>
            <a:pPr marL="800100" lvl="1" indent="-342900">
              <a:buSzPct val="120000"/>
              <a:buFont typeface="Arial" panose="020B0604020202020204" pitchFamily="34" charset="0"/>
              <a:buChar char="•"/>
            </a:pPr>
            <a:r>
              <a:rPr lang="el-GR" sz="2000" dirty="0">
                <a:latin typeface="Source Sans Pro Light"/>
              </a:rPr>
              <a:t> το χρονικό διάστημα που τις πραγματοποιούμε και</a:t>
            </a:r>
            <a:endParaRPr sz="1600" dirty="0"/>
          </a:p>
          <a:p>
            <a:pPr marL="800100" lvl="1" indent="-342900">
              <a:buSzPct val="120000"/>
              <a:buFont typeface="Arial" panose="020B0604020202020204" pitchFamily="34" charset="0"/>
              <a:buChar char="•"/>
            </a:pPr>
            <a:r>
              <a:rPr lang="el-GR" sz="2000" dirty="0">
                <a:latin typeface="Source Sans Pro Light"/>
              </a:rPr>
              <a:t> την φάση που βρισκόμαστε ως προς το τεστ</a:t>
            </a:r>
            <a:endParaRPr sz="1600" dirty="0"/>
          </a:p>
          <a:p>
            <a:r>
              <a:rPr lang="el-GR" sz="2400" b="1" dirty="0">
                <a:latin typeface="Source Sans Pro Semibold"/>
              </a:rPr>
              <a:t>Υπάρχουν αρκετά εργαλεία χρόνο προγραμματισμού στο διαδίκτυο ή και διαδικτυακές εφαρμογές όπως το </a:t>
            </a:r>
            <a:r>
              <a:rPr lang="el-GR" sz="2400" b="1" dirty="0" err="1">
                <a:latin typeface="Source Sans Pro Semibold"/>
              </a:rPr>
              <a:t>Baecamp</a:t>
            </a:r>
            <a:r>
              <a:rPr lang="el-GR" sz="2400" b="1" dirty="0">
                <a:latin typeface="Source Sans Pro Semibold"/>
              </a:rPr>
              <a:t> ή μπορούμε να χρησιμοποιήσουμε ένα απλό </a:t>
            </a:r>
            <a:r>
              <a:rPr lang="el-GR" sz="2400" b="1" dirty="0" err="1">
                <a:latin typeface="Source Sans Pro Semibold"/>
              </a:rPr>
              <a:t>excel</a:t>
            </a:r>
            <a:r>
              <a:rPr lang="el-GR" sz="2400" b="1" dirty="0">
                <a:latin typeface="Source Sans Pro Semibold"/>
              </a:rPr>
              <a:t>.</a:t>
            </a:r>
            <a:endParaRPr sz="1600" dirty="0"/>
          </a:p>
        </p:txBody>
      </p:sp>
      <p:pic>
        <p:nvPicPr>
          <p:cNvPr id="121" name="Picture 120"/>
          <p:cNvPicPr/>
          <p:nvPr/>
        </p:nvPicPr>
        <p:blipFill>
          <a:blip r:embed="rId2"/>
          <a:stretch/>
        </p:blipFill>
        <p:spPr>
          <a:xfrm>
            <a:off x="5832000" y="1872000"/>
            <a:ext cx="3991320" cy="131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Τι είναι το Pentest;</a:t>
            </a:r>
            <a:endParaRPr/>
          </a:p>
        </p:txBody>
      </p:sp>
      <p:sp>
        <p:nvSpPr>
          <p:cNvPr id="8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800" b="1" dirty="0">
                <a:latin typeface="Source Sans Pro Semibold"/>
              </a:rPr>
              <a:t>Δοκιμή διείσδυσης (αγγλ.: </a:t>
            </a:r>
            <a:r>
              <a:rPr lang="el-GR" sz="2800" b="1" dirty="0" err="1">
                <a:latin typeface="Source Sans Pro Semibold"/>
              </a:rPr>
              <a:t>penetration</a:t>
            </a:r>
            <a:r>
              <a:rPr lang="el-GR" sz="2800" b="1" dirty="0">
                <a:latin typeface="Source Sans Pro Semibold"/>
              </a:rPr>
              <a:t> </a:t>
            </a:r>
            <a:r>
              <a:rPr lang="el-GR" sz="2800" b="1" dirty="0" err="1">
                <a:latin typeface="Source Sans Pro Semibold"/>
              </a:rPr>
              <a:t>testing</a:t>
            </a:r>
            <a:r>
              <a:rPr lang="el-GR" sz="2800" b="1" dirty="0">
                <a:latin typeface="Source Sans Pro Semibold"/>
              </a:rPr>
              <a:t>, ή αλλιώς </a:t>
            </a:r>
            <a:r>
              <a:rPr lang="el-GR" sz="2800" b="1" dirty="0" err="1">
                <a:latin typeface="Source Sans Pro Semibold"/>
              </a:rPr>
              <a:t>pentest</a:t>
            </a:r>
            <a:r>
              <a:rPr lang="el-GR" sz="2800" b="1" dirty="0">
                <a:latin typeface="Source Sans Pro Semibold"/>
              </a:rPr>
              <a:t>) ορίζουμε μια </a:t>
            </a:r>
            <a:r>
              <a:rPr lang="el-GR" sz="2800" b="1" dirty="0">
                <a:solidFill>
                  <a:srgbClr val="800000"/>
                </a:solidFill>
                <a:latin typeface="Source Sans Pro Semibold"/>
              </a:rPr>
              <a:t>εξουσιοδοτημένη</a:t>
            </a:r>
            <a:r>
              <a:rPr lang="el-GR" sz="2800" b="1" dirty="0">
                <a:latin typeface="Source Sans Pro Semibold"/>
              </a:rPr>
              <a:t> δοκιμαστική εισβολή σε ένα πληροφοριακό σύστημα για την αξιολόγηση της ασφάλειας του.</a:t>
            </a:r>
            <a:endParaRPr sz="1600" dirty="0"/>
          </a:p>
          <a:p>
            <a:r>
              <a:rPr lang="el-GR" sz="2800" b="1" dirty="0">
                <a:latin typeface="Source Sans Pro Semibold"/>
              </a:rPr>
              <a:t>Ανακαλύπτοντας και Επαληθεύοντας τις αδυναμίες του πληροφοριακού μας συστήματος</a:t>
            </a:r>
            <a:endParaRPr sz="1600" dirty="0"/>
          </a:p>
          <a:p>
            <a:r>
              <a:rPr lang="el-GR" sz="2400" b="1" dirty="0">
                <a:latin typeface="Source Sans Pro Semibold"/>
              </a:rPr>
              <a:t>Σε ένα τυπικό </a:t>
            </a:r>
            <a:r>
              <a:rPr lang="el-GR" sz="2400" b="1" dirty="0" err="1">
                <a:latin typeface="Source Sans Pro Semibold"/>
              </a:rPr>
              <a:t>pentest</a:t>
            </a:r>
            <a:r>
              <a:rPr lang="el-GR" sz="2400" b="1" dirty="0">
                <a:latin typeface="Source Sans Pro Semibold"/>
              </a:rPr>
              <a:t> αξιοποιηθούν προσεκτικά τα τρωτά σημεία (</a:t>
            </a:r>
            <a:r>
              <a:rPr lang="el-GR" sz="2400" b="1" dirty="0" err="1">
                <a:latin typeface="Source Sans Pro Semibold"/>
              </a:rPr>
              <a:t>vulnerabilities</a:t>
            </a:r>
            <a:r>
              <a:rPr lang="el-GR" sz="2400" b="1" dirty="0">
                <a:latin typeface="Source Sans Pro Semibold"/>
              </a:rPr>
              <a:t>) που πιθανόν να ανακαλύψουμε</a:t>
            </a:r>
            <a:endParaRPr sz="1600" dirty="0"/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l-GR" sz="2400" b="1" dirty="0">
                <a:latin typeface="Source Sans Pro Semibold"/>
              </a:rPr>
              <a:t>Οι πελάτες πληροφορούνται για όλα τα βήματα που κάνουμε</a:t>
            </a:r>
            <a:endParaRPr sz="1600" dirty="0"/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l-GR" sz="2400" b="1" dirty="0">
                <a:latin typeface="Source Sans Pro Semibold"/>
              </a:rPr>
              <a:t>Η δοκιμή θα πραγματοποιηθεί ενάντια σε όλα τα συστήματα του πελάτη</a:t>
            </a:r>
            <a:endParaRPr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Penetration Testing Methodologies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600" b="1">
                <a:latin typeface="Source Sans Pro Semibold"/>
              </a:rPr>
              <a:t>Σε κάθε τεστ η μεθοδολογία και η αναφορά είναι το πιο κρίσιμο κομμάτι </a:t>
            </a:r>
            <a:endParaRPr/>
          </a:p>
          <a:p>
            <a:r>
              <a:rPr lang="el-GR" sz="2600" b="1">
                <a:latin typeface="Source Sans Pro Semibold"/>
              </a:rPr>
              <a:t>Υπάρχουν αρκετές διαφορετικές μεθοδολογίες που μπορούμε να ακολουθήσουμε για το πως να υλοποιήσουμε ένα τεστ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OOSTMM</a:t>
            </a: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504000" y="1769040"/>
            <a:ext cx="511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600" b="1">
                <a:latin typeface="Source Sans Pro Semibold"/>
              </a:rPr>
              <a:t>OOSTMM (open source security testing methology) συμπεριλαμβάνει όλα τα βήματα που περιλαμβάνονται σε ένα τεστ, πράγμα που την κάνει χρονοβόρα, κουραστική, ακριβή και δύσκολο να εφαρμοστή σε καθημερινή βάση</a:t>
            </a:r>
            <a:endParaRPr/>
          </a:p>
        </p:txBody>
      </p:sp>
      <p:pic>
        <p:nvPicPr>
          <p:cNvPr id="126" name="Picture 125"/>
          <p:cNvPicPr/>
          <p:nvPr/>
        </p:nvPicPr>
        <p:blipFill>
          <a:blip r:embed="rId2"/>
          <a:stretch/>
        </p:blipFill>
        <p:spPr>
          <a:xfrm>
            <a:off x="5905080" y="1913400"/>
            <a:ext cx="3742920" cy="399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/>
          <p:cNvPicPr/>
          <p:nvPr/>
        </p:nvPicPr>
        <p:blipFill rotWithShape="1">
          <a:blip r:embed="rId2"/>
          <a:srcRect l="11063" r="13468"/>
          <a:stretch/>
        </p:blipFill>
        <p:spPr>
          <a:xfrm rot="21472800">
            <a:off x="5083812" y="2853359"/>
            <a:ext cx="4757589" cy="2215800"/>
          </a:xfrm>
          <a:prstGeom prst="rect">
            <a:avLst/>
          </a:prstGeom>
          <a:ln>
            <a:noFill/>
          </a:ln>
        </p:spPr>
      </p:pic>
      <p:sp>
        <p:nvSpPr>
          <p:cNvPr id="128" name="TextShape 1"/>
          <p:cNvSpPr txBox="1"/>
          <p:nvPr/>
        </p:nvSpPr>
        <p:spPr>
          <a:xfrm>
            <a:off x="504000" y="1769040"/>
            <a:ext cx="5328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600" b="1" dirty="0">
                <a:latin typeface="Source Sans Pro Semibold"/>
              </a:rPr>
              <a:t>Είναι πιο σύντομη και μπορεί να εφαρμοστή σε καθημερινή βάση</a:t>
            </a:r>
            <a:endParaRPr dirty="0"/>
          </a:p>
          <a:p>
            <a:r>
              <a:rPr lang="el-GR" sz="2600" b="1" dirty="0">
                <a:latin typeface="Source Sans Pro Semibold"/>
              </a:rPr>
              <a:t>Αποτελείται από τέσσερις </a:t>
            </a:r>
            <a:r>
              <a:rPr lang="el-GR" sz="2600" b="1" dirty="0" err="1">
                <a:latin typeface="Source Sans Pro Semibold"/>
              </a:rPr>
              <a:t>φασης</a:t>
            </a:r>
            <a:r>
              <a:rPr lang="el-GR" sz="2600" b="1" dirty="0">
                <a:latin typeface="Source Sans Pro Semibold"/>
              </a:rPr>
              <a:t>:</a:t>
            </a:r>
            <a:endParaRPr dirty="0"/>
          </a:p>
          <a:p>
            <a:r>
              <a:rPr lang="el-GR" sz="2600" b="1" dirty="0" err="1">
                <a:latin typeface="Source Sans Pro Semibold"/>
              </a:rPr>
              <a:t>Planning</a:t>
            </a:r>
            <a:r>
              <a:rPr lang="el-GR" sz="2600" b="1" dirty="0">
                <a:latin typeface="Source Sans Pro Semibold"/>
              </a:rPr>
              <a:t> – σχεδιάζουμε το πως θα εκτελεστεί το τεστ</a:t>
            </a:r>
            <a:endParaRPr dirty="0"/>
          </a:p>
          <a:p>
            <a:r>
              <a:rPr lang="el-GR" sz="2600" b="1" dirty="0" err="1">
                <a:latin typeface="Source Sans Pro Semibold"/>
              </a:rPr>
              <a:t>Discovery</a:t>
            </a:r>
            <a:r>
              <a:rPr lang="el-GR" sz="2600" b="1" dirty="0">
                <a:latin typeface="Source Sans Pro Semibold"/>
              </a:rPr>
              <a:t>-</a:t>
            </a:r>
            <a:endParaRPr dirty="0"/>
          </a:p>
          <a:p>
            <a:pPr marL="800100" lvl="1" indent="-342900">
              <a:buSzPct val="120000"/>
              <a:buFont typeface="Arial" panose="020B0604020202020204" pitchFamily="34" charset="0"/>
              <a:buChar char="•"/>
            </a:pPr>
            <a:r>
              <a:rPr lang="el-GR" sz="2200" dirty="0">
                <a:latin typeface="Source Sans Pro Light"/>
              </a:rPr>
              <a:t>Step1 -Συλλογή πληροφοριών, </a:t>
            </a:r>
            <a:r>
              <a:rPr lang="el-GR" sz="2200" dirty="0" err="1">
                <a:latin typeface="Source Sans Pro Light"/>
              </a:rPr>
              <a:t>σκαναρισμα</a:t>
            </a:r>
            <a:r>
              <a:rPr lang="el-GR" sz="2200" dirty="0">
                <a:latin typeface="Source Sans Pro Light"/>
              </a:rPr>
              <a:t> δικτύου, αναγνώριση υπηρεσιών και OS</a:t>
            </a:r>
            <a:endParaRPr dirty="0"/>
          </a:p>
          <a:p>
            <a:pPr marL="800100" lvl="1" indent="-342900">
              <a:buSzPct val="120000"/>
              <a:buFont typeface="Arial" panose="020B0604020202020204" pitchFamily="34" charset="0"/>
              <a:buChar char="•"/>
            </a:pPr>
            <a:r>
              <a:rPr lang="el-GR" sz="2200" dirty="0">
                <a:latin typeface="Source Sans Pro Light"/>
              </a:rPr>
              <a:t>Step2 – Εκτίμηση Αδυναμιών </a:t>
            </a:r>
            <a:endParaRPr dirty="0"/>
          </a:p>
          <a:p>
            <a:r>
              <a:rPr lang="el-GR" sz="2600" b="1" dirty="0" err="1">
                <a:latin typeface="Source Sans Pro Semibold"/>
              </a:rPr>
              <a:t>Attack</a:t>
            </a:r>
            <a:r>
              <a:rPr lang="el-GR" sz="2600" b="1" dirty="0">
                <a:latin typeface="Source Sans Pro Semibold"/>
              </a:rPr>
              <a:t>, επίθεση στον στόχο  </a:t>
            </a:r>
            <a:endParaRPr dirty="0"/>
          </a:p>
          <a:p>
            <a:r>
              <a:rPr lang="el-GR" sz="2600" b="1" dirty="0" err="1">
                <a:latin typeface="Source Sans Pro Semibold"/>
              </a:rPr>
              <a:t>Report</a:t>
            </a:r>
            <a:r>
              <a:rPr lang="el-GR" sz="2600" b="1" dirty="0">
                <a:latin typeface="Source Sans Pro Semibold"/>
              </a:rPr>
              <a:t>, καταγράφουμε την αντίδραση του στόχου  </a:t>
            </a:r>
            <a:endParaRPr dirty="0"/>
          </a:p>
        </p:txBody>
      </p:sp>
      <p:sp>
        <p:nvSpPr>
          <p:cNvPr id="129" name="TextShape 2"/>
          <p:cNvSpPr txBox="1"/>
          <p:nvPr/>
        </p:nvSpPr>
        <p:spPr>
          <a:xfrm>
            <a:off x="504000" y="288000"/>
            <a:ext cx="9071640" cy="10293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 dirty="0">
                <a:latin typeface="Source Sans Pro Black"/>
              </a:rPr>
              <a:t> NIST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600" b="1" dirty="0">
                <a:latin typeface="Source Sans Pro Semibold"/>
              </a:rPr>
              <a:t>OWASP( </a:t>
            </a:r>
            <a:r>
              <a:rPr lang="el-GR" sz="2600" b="1" dirty="0" err="1">
                <a:latin typeface="Source Sans Pro Semibold"/>
              </a:rPr>
              <a:t>Open</a:t>
            </a:r>
            <a:r>
              <a:rPr lang="el-GR" sz="2600" b="1" dirty="0">
                <a:latin typeface="Source Sans Pro Semibold"/>
              </a:rPr>
              <a:t> </a:t>
            </a:r>
            <a:r>
              <a:rPr lang="el-GR" sz="2600" b="1" dirty="0" err="1">
                <a:latin typeface="Source Sans Pro Semibold"/>
              </a:rPr>
              <a:t>web</a:t>
            </a:r>
            <a:r>
              <a:rPr lang="el-GR" sz="2600" b="1" dirty="0">
                <a:latin typeface="Source Sans Pro Semibold"/>
              </a:rPr>
              <a:t> </a:t>
            </a:r>
            <a:r>
              <a:rPr lang="el-GR" sz="2600" b="1" dirty="0" err="1">
                <a:latin typeface="Source Sans Pro Semibold"/>
              </a:rPr>
              <a:t>application</a:t>
            </a:r>
            <a:r>
              <a:rPr lang="el-GR" sz="2600" b="1" dirty="0">
                <a:latin typeface="Source Sans Pro Semibold"/>
              </a:rPr>
              <a:t> </a:t>
            </a:r>
            <a:r>
              <a:rPr lang="el-GR" sz="2600" b="1" dirty="0" err="1">
                <a:latin typeface="Source Sans Pro Semibold"/>
              </a:rPr>
              <a:t>security</a:t>
            </a:r>
            <a:r>
              <a:rPr lang="el-GR" sz="2600" b="1" dirty="0">
                <a:latin typeface="Source Sans Pro Semibold"/>
              </a:rPr>
              <a:t> </a:t>
            </a:r>
            <a:r>
              <a:rPr lang="el-GR" sz="2600" b="1" dirty="0" err="1">
                <a:latin typeface="Source Sans Pro Semibold"/>
              </a:rPr>
              <a:t>project</a:t>
            </a:r>
            <a:r>
              <a:rPr lang="el-GR" sz="2600" b="1" dirty="0">
                <a:latin typeface="Source Sans Pro Semibold"/>
              </a:rPr>
              <a:t>)</a:t>
            </a:r>
            <a:endParaRPr dirty="0"/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600" b="1" dirty="0">
                <a:latin typeface="Source Sans Pro Semibold"/>
              </a:rPr>
              <a:t>Είναι σχεδιασμένη για </a:t>
            </a:r>
            <a:r>
              <a:rPr lang="el-GR" sz="2600" b="1" dirty="0" err="1">
                <a:latin typeface="Source Sans Pro Semibold"/>
              </a:rPr>
              <a:t>application</a:t>
            </a:r>
            <a:r>
              <a:rPr lang="el-GR" sz="2600" b="1" dirty="0">
                <a:latin typeface="Source Sans Pro Semibold"/>
              </a:rPr>
              <a:t> </a:t>
            </a:r>
            <a:r>
              <a:rPr lang="el-GR" sz="2600" b="1" dirty="0" err="1">
                <a:latin typeface="Source Sans Pro Semibold"/>
              </a:rPr>
              <a:t>penetration</a:t>
            </a:r>
            <a:r>
              <a:rPr lang="el-GR" sz="2600" b="1" dirty="0">
                <a:latin typeface="Source Sans Pro Semibold"/>
              </a:rPr>
              <a:t> </a:t>
            </a:r>
            <a:r>
              <a:rPr lang="el-GR" sz="2600" b="1" dirty="0" err="1">
                <a:latin typeface="Source Sans Pro Semibold"/>
              </a:rPr>
              <a:t>test</a:t>
            </a:r>
            <a:endParaRPr dirty="0"/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600" b="1" dirty="0" err="1">
                <a:latin typeface="Source Sans Pro Semibold"/>
              </a:rPr>
              <a:t>Περιεχέι</a:t>
            </a:r>
            <a:r>
              <a:rPr lang="el-GR" sz="2600" b="1" dirty="0">
                <a:latin typeface="Source Sans Pro Semibold"/>
              </a:rPr>
              <a:t> σχεδόν οτιδήποτε θα χρειαστείς για να δοκιμάσεις μια διαδικτυακή πλατφόρμα</a:t>
            </a:r>
            <a:endParaRPr dirty="0"/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600" b="1" dirty="0">
                <a:latin typeface="Source Sans Pro Semibold"/>
              </a:rPr>
              <a:t>H μεθοδολογία της είναι  πλήρης και έχει σχεδιαστεί από ειδικούς στην ασφάλεια διαδικτυακών εφαρμογών </a:t>
            </a:r>
            <a:endParaRPr dirty="0"/>
          </a:p>
        </p:txBody>
      </p:sp>
      <p:sp>
        <p:nvSpPr>
          <p:cNvPr id="131" name="TextShape 2"/>
          <p:cNvSpPr txBox="1"/>
          <p:nvPr/>
        </p:nvSpPr>
        <p:spPr>
          <a:xfrm>
            <a:off x="50436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 OWASP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Κατηγοριες Penetration Test 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504000" y="1769039"/>
            <a:ext cx="9071640" cy="49727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400" b="1" dirty="0" err="1">
                <a:latin typeface="Source Sans Pro Semibold"/>
              </a:rPr>
              <a:t>Black</a:t>
            </a:r>
            <a:r>
              <a:rPr lang="el-GR" sz="2400" b="1" dirty="0">
                <a:latin typeface="Source Sans Pro Semibold"/>
              </a:rPr>
              <a:t> </a:t>
            </a:r>
            <a:r>
              <a:rPr lang="el-GR" sz="2400" b="1" dirty="0" err="1">
                <a:latin typeface="Source Sans Pro Semibold"/>
              </a:rPr>
              <a:t>Box</a:t>
            </a:r>
            <a:r>
              <a:rPr lang="el-GR" sz="2400" b="1" dirty="0">
                <a:latin typeface="Source Sans Pro Semibold"/>
              </a:rPr>
              <a:t>, δεν γνωρίζουμε τίποτα για τον στόχο μας,  συνηθισμένο σε εξωτερικό </a:t>
            </a:r>
            <a:r>
              <a:rPr lang="el-GR" sz="2400" b="1" dirty="0" err="1">
                <a:latin typeface="Source Sans Pro Semibold"/>
              </a:rPr>
              <a:t>penetration</a:t>
            </a:r>
            <a:r>
              <a:rPr lang="el-GR" sz="2400" b="1" dirty="0">
                <a:latin typeface="Source Sans Pro Semibold"/>
              </a:rPr>
              <a:t> </a:t>
            </a:r>
            <a:r>
              <a:rPr lang="el-GR" sz="2400" b="1" dirty="0" err="1">
                <a:latin typeface="Source Sans Pro Semibold"/>
              </a:rPr>
              <a:t>test</a:t>
            </a:r>
            <a:r>
              <a:rPr lang="el-GR" sz="2400" b="1" dirty="0">
                <a:latin typeface="Source Sans Pro Semibold"/>
              </a:rPr>
              <a:t>.</a:t>
            </a:r>
            <a:endParaRPr sz="1600" dirty="0"/>
          </a:p>
          <a:p>
            <a:pPr lvl="1"/>
            <a:r>
              <a:rPr lang="el-GR" sz="2000" dirty="0" err="1">
                <a:latin typeface="Source Sans Pro Light"/>
              </a:rPr>
              <a:t>Network</a:t>
            </a:r>
            <a:r>
              <a:rPr lang="el-GR" sz="2000" dirty="0">
                <a:latin typeface="Source Sans Pro Light"/>
              </a:rPr>
              <a:t> </a:t>
            </a:r>
            <a:r>
              <a:rPr lang="el-GR" sz="2000" dirty="0" err="1">
                <a:latin typeface="Source Sans Pro Light"/>
              </a:rPr>
              <a:t>penetration</a:t>
            </a:r>
            <a:r>
              <a:rPr lang="el-GR" sz="2000" dirty="0">
                <a:latin typeface="Source Sans Pro Light"/>
              </a:rPr>
              <a:t>, δεν γνωρίζουμε το OS, </a:t>
            </a:r>
            <a:r>
              <a:rPr lang="el-GR" sz="2000" dirty="0" err="1">
                <a:latin typeface="Source Sans Pro Light"/>
              </a:rPr>
              <a:t>εκδοσή</a:t>
            </a:r>
            <a:r>
              <a:rPr lang="el-GR" sz="2000" dirty="0">
                <a:latin typeface="Source Sans Pro Light"/>
              </a:rPr>
              <a:t> </a:t>
            </a:r>
            <a:r>
              <a:rPr lang="el-GR" sz="2000" dirty="0" err="1">
                <a:latin typeface="Source Sans Pro Light"/>
              </a:rPr>
              <a:t>server</a:t>
            </a:r>
            <a:r>
              <a:rPr lang="el-GR" sz="2000" dirty="0">
                <a:latin typeface="Source Sans Pro Light"/>
              </a:rPr>
              <a:t> </a:t>
            </a:r>
            <a:r>
              <a:rPr lang="el-GR" sz="2000" dirty="0" err="1">
                <a:latin typeface="Source Sans Pro Light"/>
              </a:rPr>
              <a:t>κ.α</a:t>
            </a:r>
            <a:r>
              <a:rPr lang="el-GR" sz="2000" dirty="0">
                <a:latin typeface="Source Sans Pro Light"/>
              </a:rPr>
              <a:t> </a:t>
            </a:r>
            <a:endParaRPr sz="1600" dirty="0"/>
          </a:p>
          <a:p>
            <a:pPr lvl="1"/>
            <a:r>
              <a:rPr lang="el-GR" sz="2000" dirty="0">
                <a:latin typeface="Source Sans Pro Light"/>
              </a:rPr>
              <a:t>Web </a:t>
            </a:r>
            <a:r>
              <a:rPr lang="el-GR" sz="2000" dirty="0" err="1">
                <a:latin typeface="Source Sans Pro Light"/>
              </a:rPr>
              <a:t>application</a:t>
            </a:r>
            <a:r>
              <a:rPr lang="el-GR" sz="2000" dirty="0">
                <a:latin typeface="Source Sans Pro Light"/>
              </a:rPr>
              <a:t> – δεν έχουμε το </a:t>
            </a:r>
            <a:r>
              <a:rPr lang="el-GR" sz="2000" dirty="0" err="1">
                <a:latin typeface="Source Sans Pro Light"/>
              </a:rPr>
              <a:t>κωδικά</a:t>
            </a:r>
            <a:r>
              <a:rPr lang="el-GR" sz="2000" dirty="0">
                <a:latin typeface="Source Sans Pro Light"/>
              </a:rPr>
              <a:t> της διαδικτυακής υπηρεσίας</a:t>
            </a:r>
            <a:endParaRPr sz="1600" dirty="0"/>
          </a:p>
          <a:p>
            <a:pPr lvl="1"/>
            <a:endParaRPr sz="1600" dirty="0"/>
          </a:p>
          <a:p>
            <a:r>
              <a:rPr lang="el-GR" sz="2400" b="1" dirty="0" err="1">
                <a:latin typeface="Source Sans Pro Semibold"/>
              </a:rPr>
              <a:t>White</a:t>
            </a:r>
            <a:r>
              <a:rPr lang="el-GR" sz="2400" b="1" dirty="0">
                <a:latin typeface="Source Sans Pro Semibold"/>
              </a:rPr>
              <a:t> </a:t>
            </a:r>
            <a:r>
              <a:rPr lang="el-GR" sz="2400" b="1" dirty="0" err="1">
                <a:latin typeface="Source Sans Pro Semibold"/>
              </a:rPr>
              <a:t>Box</a:t>
            </a:r>
            <a:r>
              <a:rPr lang="el-GR" sz="2400" b="1" dirty="0">
                <a:latin typeface="Source Sans Pro Semibold"/>
              </a:rPr>
              <a:t>, ξέρουμε τα πάντα σχετικά με τον στόχο μας, συνήθως σε εσωτερικό </a:t>
            </a:r>
            <a:r>
              <a:rPr lang="el-GR" sz="2400" b="1" dirty="0" err="1">
                <a:latin typeface="Source Sans Pro Semibold"/>
              </a:rPr>
              <a:t>penetration</a:t>
            </a:r>
            <a:r>
              <a:rPr lang="el-GR" sz="2400" b="1" dirty="0">
                <a:latin typeface="Source Sans Pro Semibold"/>
              </a:rPr>
              <a:t> </a:t>
            </a:r>
            <a:r>
              <a:rPr lang="el-GR" sz="2400" b="1" dirty="0" err="1">
                <a:latin typeface="Source Sans Pro Semibold"/>
              </a:rPr>
              <a:t>test</a:t>
            </a:r>
            <a:r>
              <a:rPr lang="el-GR" sz="2400" b="1" dirty="0">
                <a:latin typeface="Source Sans Pro Semibold"/>
              </a:rPr>
              <a:t>. </a:t>
            </a:r>
            <a:endParaRPr sz="1600" dirty="0"/>
          </a:p>
          <a:p>
            <a:pPr lvl="1"/>
            <a:r>
              <a:rPr lang="el-GR" sz="2000" dirty="0" err="1">
                <a:latin typeface="Source Sans Pro Light"/>
              </a:rPr>
              <a:t>Network</a:t>
            </a:r>
            <a:r>
              <a:rPr lang="el-GR" sz="2000" dirty="0">
                <a:latin typeface="Source Sans Pro Light"/>
              </a:rPr>
              <a:t> </a:t>
            </a:r>
            <a:r>
              <a:rPr lang="el-GR" sz="2000" dirty="0" err="1">
                <a:latin typeface="Source Sans Pro Light"/>
              </a:rPr>
              <a:t>penetration</a:t>
            </a:r>
            <a:r>
              <a:rPr lang="el-GR" sz="2000" dirty="0">
                <a:latin typeface="Source Sans Pro Light"/>
              </a:rPr>
              <a:t>, εφαρμογές που τρέχουν, το OS, </a:t>
            </a:r>
            <a:r>
              <a:rPr lang="el-GR" sz="2000" dirty="0" err="1">
                <a:latin typeface="Source Sans Pro Light"/>
              </a:rPr>
              <a:t>εκδοσή</a:t>
            </a:r>
            <a:r>
              <a:rPr lang="el-GR" sz="2000" dirty="0">
                <a:latin typeface="Source Sans Pro Light"/>
              </a:rPr>
              <a:t> </a:t>
            </a:r>
            <a:r>
              <a:rPr lang="el-GR" sz="2000" dirty="0" err="1">
                <a:latin typeface="Source Sans Pro Light"/>
              </a:rPr>
              <a:t>server</a:t>
            </a:r>
            <a:r>
              <a:rPr lang="el-GR" sz="2000" dirty="0">
                <a:latin typeface="Source Sans Pro Light"/>
              </a:rPr>
              <a:t> </a:t>
            </a:r>
            <a:r>
              <a:rPr lang="el-GR" sz="2000" dirty="0" err="1">
                <a:latin typeface="Source Sans Pro Light"/>
              </a:rPr>
              <a:t>κ.α</a:t>
            </a:r>
            <a:r>
              <a:rPr lang="el-GR" sz="2000" dirty="0">
                <a:latin typeface="Source Sans Pro Light"/>
              </a:rPr>
              <a:t> </a:t>
            </a:r>
            <a:endParaRPr sz="1600" dirty="0"/>
          </a:p>
          <a:p>
            <a:pPr lvl="1"/>
            <a:r>
              <a:rPr lang="el-GR" sz="2000" dirty="0">
                <a:latin typeface="Source Sans Pro Light"/>
              </a:rPr>
              <a:t>Web </a:t>
            </a:r>
            <a:r>
              <a:rPr lang="el-GR" sz="2000" dirty="0" err="1">
                <a:latin typeface="Source Sans Pro Light"/>
              </a:rPr>
              <a:t>application</a:t>
            </a:r>
            <a:r>
              <a:rPr lang="el-GR" sz="2000" dirty="0">
                <a:latin typeface="Source Sans Pro Light"/>
              </a:rPr>
              <a:t> – μας παρέχετε ο </a:t>
            </a:r>
            <a:r>
              <a:rPr lang="el-GR" sz="2000" dirty="0" err="1">
                <a:latin typeface="Source Sans Pro Light"/>
              </a:rPr>
              <a:t>κωδικά</a:t>
            </a:r>
            <a:r>
              <a:rPr lang="el-GR" sz="2000" dirty="0">
                <a:latin typeface="Source Sans Pro Light"/>
              </a:rPr>
              <a:t> της διαδικτυακής </a:t>
            </a:r>
            <a:r>
              <a:rPr lang="el-GR" sz="2000" dirty="0" err="1">
                <a:latin typeface="Source Sans Pro Light"/>
              </a:rPr>
              <a:t>υπηρεσιας</a:t>
            </a:r>
            <a:endParaRPr sz="1600" dirty="0"/>
          </a:p>
          <a:p>
            <a:pPr lvl="1"/>
            <a:endParaRPr sz="1600" dirty="0"/>
          </a:p>
          <a:p>
            <a:r>
              <a:rPr lang="el-GR" sz="2400" b="1" dirty="0" err="1">
                <a:latin typeface="Source Sans Pro Semibold"/>
              </a:rPr>
              <a:t>Gray</a:t>
            </a:r>
            <a:r>
              <a:rPr lang="el-GR" sz="2400" b="1" dirty="0">
                <a:latin typeface="Source Sans Pro Semibold"/>
              </a:rPr>
              <a:t> </a:t>
            </a:r>
            <a:r>
              <a:rPr lang="el-GR" sz="2400" b="1" dirty="0" err="1">
                <a:latin typeface="Source Sans Pro Semibold"/>
              </a:rPr>
              <a:t>Box,έχουμε</a:t>
            </a:r>
            <a:r>
              <a:rPr lang="el-GR" sz="2400" b="1" dirty="0">
                <a:latin typeface="Source Sans Pro Semibold"/>
              </a:rPr>
              <a:t> κάποιες πληροφορίες και κάποιες όχι</a:t>
            </a:r>
            <a:endParaRPr sz="1600" dirty="0"/>
          </a:p>
          <a:p>
            <a:pPr lvl="1"/>
            <a:r>
              <a:rPr lang="el-GR" sz="2000" dirty="0" err="1">
                <a:latin typeface="Source Sans Pro Light"/>
              </a:rPr>
              <a:t>Network</a:t>
            </a:r>
            <a:r>
              <a:rPr lang="el-GR" sz="2000" dirty="0">
                <a:latin typeface="Source Sans Pro Light"/>
              </a:rPr>
              <a:t> </a:t>
            </a:r>
            <a:r>
              <a:rPr lang="el-GR" sz="2000" dirty="0" err="1">
                <a:latin typeface="Source Sans Pro Light"/>
              </a:rPr>
              <a:t>penetration</a:t>
            </a:r>
            <a:r>
              <a:rPr lang="el-GR" sz="2000" dirty="0">
                <a:latin typeface="Source Sans Pro Light"/>
              </a:rPr>
              <a:t>, </a:t>
            </a:r>
            <a:r>
              <a:rPr lang="el-GR" sz="2000" dirty="0" err="1">
                <a:latin typeface="Source Sans Pro Light"/>
              </a:rPr>
              <a:t>ξερουμε</a:t>
            </a:r>
            <a:r>
              <a:rPr lang="el-GR" sz="2000" dirty="0">
                <a:latin typeface="Source Sans Pro Light"/>
              </a:rPr>
              <a:t> τις εφαρμογές που τρέχουν άλλα όχι την </a:t>
            </a:r>
            <a:r>
              <a:rPr lang="el-GR" sz="2000" dirty="0" err="1">
                <a:latin typeface="Source Sans Pro Light"/>
              </a:rPr>
              <a:t>εκδοσή</a:t>
            </a:r>
            <a:r>
              <a:rPr lang="el-GR" sz="2000" dirty="0">
                <a:latin typeface="Source Sans Pro Light"/>
              </a:rPr>
              <a:t> τους </a:t>
            </a:r>
            <a:endParaRPr sz="1600" dirty="0"/>
          </a:p>
          <a:p>
            <a:pPr lvl="1"/>
            <a:r>
              <a:rPr lang="el-GR" sz="2000" dirty="0">
                <a:latin typeface="Source Sans Pro Light"/>
              </a:rPr>
              <a:t>Web </a:t>
            </a:r>
            <a:r>
              <a:rPr lang="el-GR" sz="2000" dirty="0" err="1">
                <a:latin typeface="Source Sans Pro Light"/>
              </a:rPr>
              <a:t>application</a:t>
            </a:r>
            <a:r>
              <a:rPr lang="el-GR" sz="2000" dirty="0">
                <a:latin typeface="Source Sans Pro Light"/>
              </a:rPr>
              <a:t> – μας παρέχετε  κάποιες πληροφορίες πχ, ένα </a:t>
            </a:r>
            <a:r>
              <a:rPr lang="el-GR" sz="2000" dirty="0" err="1">
                <a:latin typeface="Source Sans Pro Light"/>
              </a:rPr>
              <a:t>test</a:t>
            </a:r>
            <a:r>
              <a:rPr lang="el-GR" sz="2000" dirty="0">
                <a:latin typeface="Source Sans Pro Light"/>
              </a:rPr>
              <a:t> </a:t>
            </a:r>
            <a:r>
              <a:rPr lang="el-GR" sz="2000" dirty="0" err="1">
                <a:latin typeface="Source Sans Pro Light"/>
              </a:rPr>
              <a:t>account</a:t>
            </a:r>
            <a:r>
              <a:rPr lang="el-GR" sz="2000" dirty="0">
                <a:latin typeface="Source Sans Pro Light"/>
              </a:rPr>
              <a:t>, </a:t>
            </a:r>
            <a:r>
              <a:rPr lang="el-GR" sz="2000" dirty="0" err="1">
                <a:latin typeface="Source Sans Pro Light"/>
              </a:rPr>
              <a:t>εναν</a:t>
            </a:r>
            <a:r>
              <a:rPr lang="el-GR" sz="2000" dirty="0">
                <a:latin typeface="Source Sans Pro Light"/>
              </a:rPr>
              <a:t> </a:t>
            </a:r>
            <a:r>
              <a:rPr lang="el-GR" sz="2000" dirty="0" err="1">
                <a:latin typeface="Source Sans Pro Light"/>
              </a:rPr>
              <a:t>back</a:t>
            </a:r>
            <a:r>
              <a:rPr lang="el-GR" sz="2000" dirty="0">
                <a:latin typeface="Source Sans Pro Light"/>
              </a:rPr>
              <a:t> </a:t>
            </a:r>
            <a:r>
              <a:rPr lang="el-GR" sz="2000" dirty="0" err="1">
                <a:latin typeface="Source Sans Pro Light"/>
              </a:rPr>
              <a:t>end</a:t>
            </a:r>
            <a:r>
              <a:rPr lang="el-GR" sz="2000" dirty="0">
                <a:latin typeface="Source Sans Pro Light"/>
              </a:rPr>
              <a:t> </a:t>
            </a:r>
            <a:r>
              <a:rPr lang="el-GR" sz="2000" dirty="0" err="1">
                <a:latin typeface="Source Sans Pro Light"/>
              </a:rPr>
              <a:t>server</a:t>
            </a:r>
            <a:r>
              <a:rPr lang="el-GR" sz="2000" dirty="0">
                <a:latin typeface="Source Sans Pro Light"/>
              </a:rPr>
              <a:t> και πιθανόν κάποια βάση </a:t>
            </a:r>
            <a:endParaRPr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Τύποι Penetration Testing - 1 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504000" y="1553040"/>
            <a:ext cx="9072000" cy="564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600" b="1">
                <a:latin typeface="Source Sans Pro Semibold"/>
              </a:rPr>
              <a:t>Network  Pentest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Δοκιμάζουμε το περιβάλλον ενός δικτύου για πιθανά τρωτά σημεία και απειλές </a:t>
            </a:r>
            <a:endParaRPr/>
          </a:p>
          <a:p>
            <a:pPr lvl="2"/>
            <a:r>
              <a:rPr lang="el-GR">
                <a:latin typeface="Source Sans Pro Light"/>
              </a:rPr>
              <a:t>εξωτρικος ελεγχος (π.χ public ip addresses)</a:t>
            </a:r>
            <a:endParaRPr/>
          </a:p>
          <a:p>
            <a:pPr lvl="2"/>
            <a:r>
              <a:rPr lang="el-GR">
                <a:latin typeface="Source Sans Pro Light"/>
              </a:rPr>
              <a:t>εσωτερικός έλεγχος(p.x vpn) </a:t>
            </a:r>
            <a:endParaRPr/>
          </a:p>
          <a:p>
            <a:r>
              <a:rPr lang="el-GR" sz="2600" b="1">
                <a:latin typeface="Source Sans Pro Semibold"/>
              </a:rPr>
              <a:t>Web Application Pentest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Είναι ο πιο κοινός έλεγχος που κάνουμε καθώς στις web apps έχουμε πολλές κρίσιμες πληροφορίες(πιστωτικές κάρτες, κωδικούς πρόσβασης, ονόματα χρηστων)</a:t>
            </a:r>
            <a:endParaRPr/>
          </a:p>
          <a:p>
            <a:r>
              <a:rPr lang="el-GR" sz="2600" b="1">
                <a:latin typeface="Source Sans Pro Semibold"/>
              </a:rPr>
              <a:t>Mobile Application Pentest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Το νεότερο είδος έλεγχου  καθώς τα κινητά με android και iOS  παρέχουν υπηρεσίες στους χρήστες τους και για κάποιους αποτελούν στόχο</a:t>
            </a:r>
            <a:endParaRPr/>
          </a:p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216000" y="1872000"/>
            <a:ext cx="9576000" cy="465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el-GR"/>
            </a:defPPr>
            <a:lvl1pPr>
              <a:defRPr sz="2600" b="1">
                <a:latin typeface="Source Sans Pro Semibold"/>
              </a:defRPr>
            </a:lvl1pPr>
            <a:lvl2pPr lvl="1">
              <a:defRPr sz="2200">
                <a:latin typeface="Source Sans Pro Light"/>
              </a:defRPr>
            </a:lvl2pPr>
            <a:lvl3pPr lvl="2">
              <a:defRPr>
                <a:latin typeface="Source Sans Pro Light"/>
              </a:defRPr>
            </a:lvl3pPr>
          </a:lstStyle>
          <a:p>
            <a:r>
              <a:rPr lang="el-GR" dirty="0" err="1"/>
              <a:t>Wireless</a:t>
            </a:r>
            <a:r>
              <a:rPr lang="el-GR" dirty="0"/>
              <a:t> </a:t>
            </a:r>
            <a:r>
              <a:rPr lang="el-GR" dirty="0" err="1"/>
              <a:t>Pentest</a:t>
            </a:r>
            <a:endParaRPr dirty="0"/>
          </a:p>
          <a:p>
            <a:pPr lvl="1"/>
            <a:r>
              <a:rPr lang="el-GR" dirty="0"/>
              <a:t>Προσπαθούμε να  </a:t>
            </a:r>
            <a:r>
              <a:rPr lang="el-GR" dirty="0" err="1"/>
              <a:t>παρουμε</a:t>
            </a:r>
            <a:r>
              <a:rPr lang="el-GR" dirty="0"/>
              <a:t> έχουμε πρόσβαση σε ασύρματα δίκτυα </a:t>
            </a:r>
            <a:endParaRPr dirty="0"/>
          </a:p>
          <a:p>
            <a:r>
              <a:rPr lang="el-GR" dirty="0"/>
              <a:t>Social </a:t>
            </a:r>
            <a:r>
              <a:rPr lang="el-GR" dirty="0" err="1"/>
              <a:t>Engineering</a:t>
            </a:r>
            <a:r>
              <a:rPr lang="el-GR" dirty="0"/>
              <a:t> </a:t>
            </a:r>
            <a:r>
              <a:rPr lang="el-GR" dirty="0" err="1"/>
              <a:t>Pentest</a:t>
            </a:r>
            <a:endParaRPr dirty="0"/>
          </a:p>
          <a:p>
            <a:pPr lvl="1"/>
            <a:r>
              <a:rPr lang="el-GR" dirty="0"/>
              <a:t>Μπορεί να είναι και μέρος ενός </a:t>
            </a:r>
            <a:r>
              <a:rPr lang="el-GR" dirty="0" err="1"/>
              <a:t>web</a:t>
            </a:r>
            <a:r>
              <a:rPr lang="el-GR" dirty="0"/>
              <a:t> </a:t>
            </a:r>
            <a:r>
              <a:rPr lang="el-GR" dirty="0" err="1"/>
              <a:t>application</a:t>
            </a:r>
            <a:r>
              <a:rPr lang="el-GR" dirty="0"/>
              <a:t> </a:t>
            </a:r>
            <a:r>
              <a:rPr lang="el-GR" dirty="0" err="1"/>
              <a:t>test</a:t>
            </a:r>
            <a:r>
              <a:rPr lang="el-GR" dirty="0"/>
              <a:t>.</a:t>
            </a:r>
            <a:endParaRPr dirty="0"/>
          </a:p>
          <a:p>
            <a:pPr lvl="1"/>
            <a:r>
              <a:rPr lang="el-GR" dirty="0"/>
              <a:t>Μπορεί να επιτεθείς στους χρήστες του κοινωνικοί δικτύου μεσώ τεχνικών </a:t>
            </a:r>
            <a:r>
              <a:rPr lang="el-GR" dirty="0" err="1"/>
              <a:t>phishing</a:t>
            </a:r>
            <a:r>
              <a:rPr lang="el-GR" dirty="0"/>
              <a:t>, </a:t>
            </a:r>
            <a:r>
              <a:rPr lang="el-GR" dirty="0" err="1"/>
              <a:t>browser</a:t>
            </a:r>
            <a:r>
              <a:rPr lang="el-GR" dirty="0"/>
              <a:t> </a:t>
            </a:r>
            <a:r>
              <a:rPr lang="el-GR" dirty="0" err="1"/>
              <a:t>exploits</a:t>
            </a:r>
            <a:r>
              <a:rPr lang="el-GR" dirty="0"/>
              <a:t> με σκοπό να ξεγελάσεις τον χρήστη και να κάνει </a:t>
            </a:r>
            <a:r>
              <a:rPr lang="el-GR" dirty="0" err="1"/>
              <a:t>ενεργιες</a:t>
            </a:r>
            <a:r>
              <a:rPr lang="el-GR" dirty="0"/>
              <a:t> που δεν θέλει να κάνει</a:t>
            </a:r>
            <a:endParaRPr dirty="0"/>
          </a:p>
          <a:p>
            <a:r>
              <a:rPr lang="el-GR" dirty="0" err="1"/>
              <a:t>Physical</a:t>
            </a:r>
            <a:r>
              <a:rPr lang="el-GR" dirty="0"/>
              <a:t> </a:t>
            </a:r>
            <a:r>
              <a:rPr lang="el-GR" dirty="0" err="1"/>
              <a:t>Pentest</a:t>
            </a:r>
            <a:endParaRPr dirty="0"/>
          </a:p>
          <a:p>
            <a:pPr lvl="1"/>
            <a:r>
              <a:rPr lang="el-GR" dirty="0"/>
              <a:t>Είναι το πιο σπάνιο και περιλαμβάνει πχ έλεγχο κλειδαριών και μηχανισμών RFID.</a:t>
            </a:r>
            <a:endParaRPr dirty="0"/>
          </a:p>
        </p:txBody>
      </p:sp>
      <p:sp>
        <p:nvSpPr>
          <p:cNvPr id="137" name="TextShape 2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Τύποι Penetration Testing -2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Report Writing</a:t>
            </a:r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400" b="1" dirty="0">
                <a:latin typeface="Source Sans Pro Semibold"/>
              </a:rPr>
              <a:t>Η αναφορά είναι το πιο κρίσιμο σημείο σε ένα </a:t>
            </a:r>
            <a:r>
              <a:rPr lang="el-GR" sz="2400" b="1" dirty="0" err="1">
                <a:latin typeface="Source Sans Pro Semibold"/>
              </a:rPr>
              <a:t>penetration</a:t>
            </a:r>
            <a:r>
              <a:rPr lang="el-GR" sz="2400" b="1" dirty="0">
                <a:latin typeface="Source Sans Pro Semibold"/>
              </a:rPr>
              <a:t> </a:t>
            </a:r>
            <a:r>
              <a:rPr lang="el-GR" sz="2400" b="1" dirty="0" err="1">
                <a:latin typeface="Source Sans Pro Semibold"/>
              </a:rPr>
              <a:t>test</a:t>
            </a:r>
            <a:r>
              <a:rPr lang="el-GR" sz="2400" b="1" dirty="0">
                <a:latin typeface="Source Sans Pro Semibold"/>
              </a:rPr>
              <a:t>. Για αυτό Θα πρέπει να είναι: </a:t>
            </a:r>
            <a:endParaRPr sz="1600" dirty="0"/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Απλή, ξεκάθαρη και κατανοητή</a:t>
            </a:r>
            <a:endParaRPr sz="1600" dirty="0"/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Η παρουσίαση της είναι επίσης σημαντική (</a:t>
            </a:r>
            <a:r>
              <a:rPr lang="el-GR" sz="2400" b="1" dirty="0" err="1">
                <a:latin typeface="Source Sans Pro Semibold"/>
              </a:rPr>
              <a:t>π.χ</a:t>
            </a:r>
            <a:r>
              <a:rPr lang="el-GR" sz="2400" b="1" dirty="0">
                <a:latin typeface="Source Sans Pro Semibold"/>
              </a:rPr>
              <a:t> καλή μορφοποίηση και σωστή χρήστη χρωμάτων, γραμματοσειρών)</a:t>
            </a:r>
            <a:endParaRPr sz="1600" dirty="0"/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Να είναι καλά οργανωμένη</a:t>
            </a:r>
            <a:endParaRPr sz="1600" dirty="0"/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Σωστή σύνταξη και Ορθογραφία</a:t>
            </a:r>
            <a:endParaRPr sz="1600" dirty="0"/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Γράψουμε στο στυλ και στο είδος την αναφοράς</a:t>
            </a:r>
            <a:endParaRPr sz="1600" dirty="0"/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Προσπαθούμε να μειώσουμε πιθανές Αστοχίες </a:t>
            </a:r>
            <a:endParaRPr sz="1600" dirty="0"/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Κάνουμε μια λεπτομερής αναφορά των τρωτών σημείων που βρήκαμε, ένα στιγμιότυπο της οθόνης θα ήταν πολλή χρήσιμο </a:t>
            </a:r>
            <a:endParaRPr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Το κοινό της Αναφοράς μας </a:t>
            </a:r>
            <a:endParaRPr/>
          </a:p>
        </p:txBody>
      </p:sp>
      <p:sp>
        <p:nvSpPr>
          <p:cNvPr id="141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600" b="1" dirty="0">
                <a:latin typeface="Source Sans Pro Semibold"/>
              </a:rPr>
              <a:t>Έχουμε χωρίσει το κοινό σε τρεις κατηγορίες </a:t>
            </a:r>
            <a:endParaRPr dirty="0"/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600" b="1" dirty="0">
                <a:latin typeface="Source Sans Pro Semibold"/>
              </a:rPr>
              <a:t>Διευθύνων Σύμβουλος (CEO)</a:t>
            </a:r>
            <a:endParaRPr dirty="0"/>
          </a:p>
          <a:p>
            <a:pPr marL="800100" lvl="1" indent="-342900">
              <a:buSzPct val="120000"/>
              <a:buFont typeface="Arial" panose="020B0604020202020204" pitchFamily="34" charset="0"/>
              <a:buChar char="•"/>
            </a:pPr>
            <a:r>
              <a:rPr lang="el-GR" sz="2200" dirty="0">
                <a:latin typeface="Source Sans Pro Light"/>
              </a:rPr>
              <a:t>Ενδιαφέρεται κυρίως για μια εκτελεστική αναφορά , την αναφορά αποκατάστασης </a:t>
            </a:r>
            <a:endParaRPr dirty="0"/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600" b="1" dirty="0">
                <a:latin typeface="Source Sans Pro Semibold"/>
              </a:rPr>
              <a:t>Ο διευθυντής του </a:t>
            </a:r>
            <a:r>
              <a:rPr lang="el-GR" sz="2600" b="1" dirty="0" err="1">
                <a:latin typeface="Source Sans Pro Semibold"/>
              </a:rPr>
              <a:t>τμηματος</a:t>
            </a:r>
            <a:r>
              <a:rPr lang="el-GR" sz="2600" b="1" dirty="0">
                <a:latin typeface="Source Sans Pro Semibold"/>
              </a:rPr>
              <a:t>, που πιθανόν να είναι υπεύθυνος και για την ασφάλεια</a:t>
            </a:r>
            <a:endParaRPr dirty="0"/>
          </a:p>
          <a:p>
            <a:pPr marL="800100" lvl="1" indent="-342900">
              <a:buSzPct val="120000"/>
              <a:buFont typeface="Arial" panose="020B0604020202020204" pitchFamily="34" charset="0"/>
              <a:buChar char="•"/>
            </a:pPr>
            <a:r>
              <a:rPr lang="el-GR" sz="2200" dirty="0">
                <a:latin typeface="Source Sans Pro Light"/>
              </a:rPr>
              <a:t>Πιθανόν θα θέλουν να δουν τις συνολικές αδυναμίες άλλα και δυνατά </a:t>
            </a:r>
            <a:r>
              <a:rPr lang="el-GR" sz="2200" dirty="0" err="1">
                <a:latin typeface="Source Sans Pro Light"/>
              </a:rPr>
              <a:t>σημεια</a:t>
            </a:r>
            <a:r>
              <a:rPr lang="el-GR" sz="2200" dirty="0">
                <a:latin typeface="Source Sans Pro Light"/>
              </a:rPr>
              <a:t>, την αναφορά αποκατάστασης, την εκτίμηση αδυναμίας </a:t>
            </a:r>
            <a:r>
              <a:rPr lang="el-GR" sz="2200" dirty="0" err="1">
                <a:latin typeface="Source Sans Pro Light"/>
              </a:rPr>
              <a:t>κ.α</a:t>
            </a:r>
            <a:endParaRPr dirty="0"/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600" b="1" dirty="0">
                <a:latin typeface="Source Sans Pro Semibold"/>
              </a:rPr>
              <a:t>Οι Τεχνικοί </a:t>
            </a:r>
            <a:endParaRPr dirty="0"/>
          </a:p>
          <a:p>
            <a:pPr marL="800100" lvl="1" indent="-342900">
              <a:buSzPct val="120000"/>
              <a:buFont typeface="Arial" panose="020B0604020202020204" pitchFamily="34" charset="0"/>
              <a:buChar char="•"/>
            </a:pPr>
            <a:r>
              <a:rPr lang="el-GR" sz="2200" dirty="0">
                <a:latin typeface="Source Sans Pro Light"/>
              </a:rPr>
              <a:t>Θα εξετάσουν την αναφορά αναλυτικά, καθώς είναι υπεύθυνη για να διορθώσουν τις αδυναμίες και να σιγουρευτούν ότι έχουν διορθώσει τα κενά ασφάλεια </a:t>
            </a:r>
            <a:endParaRPr dirty="0"/>
          </a:p>
          <a:p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Δύμη της Αναφοράς του Penetration Test</a:t>
            </a:r>
            <a:endParaRPr/>
          </a:p>
        </p:txBody>
      </p:sp>
      <p:sp>
        <p:nvSpPr>
          <p:cNvPr id="143" name="TextShape 2"/>
          <p:cNvSpPr txBox="1"/>
          <p:nvPr/>
        </p:nvSpPr>
        <p:spPr>
          <a:xfrm>
            <a:off x="504000" y="1769040"/>
            <a:ext cx="4320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600" b="1" dirty="0" err="1">
                <a:latin typeface="Source Sans Pro Semibold"/>
              </a:rPr>
              <a:t>Cover</a:t>
            </a:r>
            <a:r>
              <a:rPr lang="el-GR" sz="2600" b="1" dirty="0">
                <a:latin typeface="Source Sans Pro Semibold"/>
              </a:rPr>
              <a:t> </a:t>
            </a:r>
            <a:r>
              <a:rPr lang="el-GR" sz="2600" b="1" dirty="0" err="1">
                <a:latin typeface="Source Sans Pro Semibold"/>
              </a:rPr>
              <a:t>Page</a:t>
            </a:r>
            <a:r>
              <a:rPr lang="el-GR" sz="2600" b="1" dirty="0">
                <a:latin typeface="Source Sans Pro Semibold"/>
              </a:rPr>
              <a:t> – Εξώφυλλο</a:t>
            </a:r>
            <a:endParaRPr dirty="0"/>
          </a:p>
          <a:p>
            <a:pPr marL="800100" lvl="1" indent="-342900">
              <a:buSzPct val="120000"/>
              <a:buFont typeface="Arial" panose="020B0604020202020204" pitchFamily="34" charset="0"/>
              <a:buChar char="•"/>
            </a:pPr>
            <a:r>
              <a:rPr lang="el-GR" sz="2200" dirty="0">
                <a:latin typeface="Source Sans Pro Light"/>
              </a:rPr>
              <a:t>Φροντίζουμε να </a:t>
            </a:r>
            <a:r>
              <a:rPr lang="el-GR" sz="2200" dirty="0" err="1">
                <a:latin typeface="Source Sans Pro Light"/>
              </a:rPr>
              <a:t>περιεχέι</a:t>
            </a:r>
            <a:r>
              <a:rPr lang="el-GR" sz="2200" dirty="0">
                <a:latin typeface="Source Sans Pro Light"/>
              </a:rPr>
              <a:t> το λογότυπο της εταιρίας, τον τίτλο και μια περιγραφή για το τεστ</a:t>
            </a:r>
            <a:endParaRPr sz="2200" dirty="0">
              <a:latin typeface="Source Sans Pro Light"/>
            </a:endParaRPr>
          </a:p>
          <a:p>
            <a:pPr marL="800100" lvl="1" indent="-342900">
              <a:buSzPct val="120000"/>
              <a:buFont typeface="Arial" panose="020B0604020202020204" pitchFamily="34" charset="0"/>
              <a:buChar char="•"/>
            </a:pPr>
            <a:r>
              <a:rPr lang="el-GR" sz="2200" dirty="0">
                <a:latin typeface="Source Sans Pro Light"/>
              </a:rPr>
              <a:t>Είναι το πρώτο που βλέπει κάποιος άρα θέλουμε να κάνει καλή εντύπωση </a:t>
            </a:r>
            <a:endParaRPr sz="2200" dirty="0">
              <a:latin typeface="Source Sans Pro Light"/>
            </a:endParaRPr>
          </a:p>
          <a:p>
            <a:pPr lvl="1"/>
            <a:endParaRPr dirty="0"/>
          </a:p>
          <a:p>
            <a:r>
              <a:rPr lang="el-GR" sz="2600" b="1" dirty="0">
                <a:latin typeface="Source Sans Pro Semibold"/>
              </a:rPr>
              <a:t>Περιεχόμενα </a:t>
            </a:r>
            <a:endParaRPr dirty="0"/>
          </a:p>
          <a:p>
            <a:endParaRPr dirty="0"/>
          </a:p>
        </p:txBody>
      </p:sp>
      <p:pic>
        <p:nvPicPr>
          <p:cNvPr id="144" name="Picture 143"/>
          <p:cNvPicPr/>
          <p:nvPr/>
        </p:nvPicPr>
        <p:blipFill>
          <a:blip r:embed="rId2"/>
          <a:stretch/>
        </p:blipFill>
        <p:spPr>
          <a:xfrm>
            <a:off x="5074200" y="2448000"/>
            <a:ext cx="4573800" cy="28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Hacking vs Ethical Hacking</a:t>
            </a:r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2304000" y="2592000"/>
            <a:ext cx="6624000" cy="19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600" b="1">
                <a:latin typeface="Source Sans Pro Semibold"/>
              </a:rPr>
              <a:t>Υπάρχει μια Σημαντική Διάφορα 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Η διάφορα είναι η Άδεια (permission) 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Executive Summary</a:t>
            </a:r>
            <a:endParaRPr/>
          </a:p>
        </p:txBody>
      </p:sp>
      <p:sp>
        <p:nvSpPr>
          <p:cNvPr id="146" name="TextShape 2"/>
          <p:cNvSpPr txBox="1"/>
          <p:nvPr/>
        </p:nvSpPr>
        <p:spPr>
          <a:xfrm>
            <a:off x="761003" y="1645017"/>
            <a:ext cx="8136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400" b="1" dirty="0">
                <a:latin typeface="Source Sans Pro Semibold"/>
              </a:rPr>
              <a:t>Είναι σχεδιασμένο να διαβαστεί από μη τεχνικό προσωπικού </a:t>
            </a:r>
            <a:endParaRPr sz="1600" dirty="0"/>
          </a:p>
          <a:p>
            <a:r>
              <a:rPr lang="el-GR" sz="2400" b="1" dirty="0">
                <a:latin typeface="Source Sans Pro Semibold"/>
              </a:rPr>
              <a:t>Άρα πρέπει :</a:t>
            </a:r>
            <a:endParaRPr sz="1600" dirty="0"/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Να είναι συγκεκριμένο στο θέμα </a:t>
            </a:r>
            <a:endParaRPr sz="2400" b="1" dirty="0">
              <a:latin typeface="Source Sans Pro Semibold"/>
            </a:endParaRPr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Να ορίζει τον σκοπό του και πως το υλοποιήθηκε</a:t>
            </a:r>
            <a:endParaRPr sz="2400" b="1" dirty="0">
              <a:latin typeface="Source Sans Pro Semibold"/>
            </a:endParaRPr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Να αναφέρει τα αποτελέσματα του τεστ</a:t>
            </a:r>
            <a:endParaRPr sz="2400" b="1" dirty="0">
              <a:latin typeface="Source Sans Pro Semibold"/>
            </a:endParaRPr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Στην συνεχεία αναφερόμενου την συνολική αδυναμία του συστήματος και τη προκάλεσε το πρόβλημα</a:t>
            </a:r>
            <a:endParaRPr sz="2400" b="1" dirty="0">
              <a:latin typeface="Source Sans Pro Semibold"/>
            </a:endParaRPr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Στην συνεχεία αναφέρουμε τον πιθανό κίνδυνο που διατρέχει το σύστημα μας</a:t>
            </a:r>
            <a:endParaRPr sz="2400" b="1" dirty="0">
              <a:latin typeface="Source Sans Pro Semibold"/>
            </a:endParaRPr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Τέλος αναφέρουμε  την έκταση του κίνδυνου και το πόσο θα μειωθεί εάν διορθώσουμε τα πρόβλημα που ανακαλύψαμε </a:t>
            </a:r>
            <a:endParaRPr sz="2400" b="1" dirty="0">
              <a:latin typeface="Source Sans Pro Semibol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149" name="Picture 148"/>
          <p:cNvPicPr/>
          <p:nvPr/>
        </p:nvPicPr>
        <p:blipFill>
          <a:blip r:embed="rId2"/>
          <a:stretch/>
        </p:blipFill>
        <p:spPr>
          <a:xfrm>
            <a:off x="576000" y="432000"/>
            <a:ext cx="9128160" cy="63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Αναφορά Αποκατάστασης</a:t>
            </a:r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600" b="1">
                <a:latin typeface="Source Sans Pro Semibold"/>
              </a:rPr>
              <a:t>Αναφέρουμε τις συνολικές μας συστασης, που μόλις υλοποιηθούν θα διορθώσουν το πρόβλημα </a:t>
            </a:r>
            <a:endParaRPr/>
          </a:p>
          <a:p>
            <a:r>
              <a:rPr lang="el-GR" sz="2600" b="1">
                <a:latin typeface="Source Sans Pro Semibold"/>
              </a:rPr>
              <a:t>Επειδή αναφερόμαστε πάλι συνήθως σε μη τεχνικούς η αναφοράς μας πρέπει να είναι ακριβής και εύκολα κατανοητή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153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154" name="Picture 153"/>
          <p:cNvPicPr/>
          <p:nvPr/>
        </p:nvPicPr>
        <p:blipFill>
          <a:blip r:embed="rId2"/>
          <a:stretch/>
        </p:blipFill>
        <p:spPr>
          <a:xfrm>
            <a:off x="216000" y="216000"/>
            <a:ext cx="9790560" cy="691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154"/>
          <p:cNvPicPr/>
          <p:nvPr/>
        </p:nvPicPr>
        <p:blipFill>
          <a:blip r:embed="rId2"/>
          <a:stretch/>
        </p:blipFill>
        <p:spPr>
          <a:xfrm>
            <a:off x="5472000" y="1368000"/>
            <a:ext cx="4438440" cy="2361960"/>
          </a:xfrm>
          <a:prstGeom prst="rect">
            <a:avLst/>
          </a:prstGeom>
          <a:ln>
            <a:noFill/>
          </a:ln>
        </p:spPr>
      </p:pic>
      <p:pic>
        <p:nvPicPr>
          <p:cNvPr id="156" name="Picture 155"/>
          <p:cNvPicPr/>
          <p:nvPr/>
        </p:nvPicPr>
        <p:blipFill>
          <a:blip r:embed="rId3"/>
          <a:stretch/>
        </p:blipFill>
        <p:spPr>
          <a:xfrm>
            <a:off x="5544000" y="4071240"/>
            <a:ext cx="4392000" cy="911520"/>
          </a:xfrm>
          <a:prstGeom prst="rect">
            <a:avLst/>
          </a:prstGeom>
          <a:ln>
            <a:noFill/>
          </a:ln>
        </p:spPr>
      </p:pic>
      <p:pic>
        <p:nvPicPr>
          <p:cNvPr id="157" name="Picture 156"/>
          <p:cNvPicPr/>
          <p:nvPr/>
        </p:nvPicPr>
        <p:blipFill>
          <a:blip r:embed="rId4"/>
          <a:stretch/>
        </p:blipFill>
        <p:spPr>
          <a:xfrm>
            <a:off x="6624000" y="5264280"/>
            <a:ext cx="2962080" cy="999720"/>
          </a:xfrm>
          <a:prstGeom prst="rect">
            <a:avLst/>
          </a:prstGeom>
          <a:ln>
            <a:noFill/>
          </a:ln>
        </p:spPr>
      </p:pic>
      <p:sp>
        <p:nvSpPr>
          <p:cNvPr id="158" name="TextShape 1"/>
          <p:cNvSpPr txBox="1"/>
          <p:nvPr/>
        </p:nvSpPr>
        <p:spPr>
          <a:xfrm>
            <a:off x="622800" y="29160"/>
            <a:ext cx="9071640" cy="134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Περίληψη Ευρημάτων -Εκτίμησης αδυναμιών   </a:t>
            </a:r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406800" y="1368000"/>
            <a:ext cx="4320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600" b="1" dirty="0">
                <a:latin typeface="Source Sans Pro Semibold"/>
              </a:rPr>
              <a:t> </a:t>
            </a:r>
            <a:endParaRPr dirty="0"/>
          </a:p>
          <a:p>
            <a:r>
              <a:rPr lang="el-GR" sz="2600" b="1" dirty="0">
                <a:latin typeface="Source Sans Pro Semibold"/>
              </a:rPr>
              <a:t>Αναφέρουμε τα ευρήματα μας από την εργασία μας. </a:t>
            </a:r>
            <a:endParaRPr dirty="0"/>
          </a:p>
          <a:p>
            <a:r>
              <a:rPr lang="el-GR" sz="2600" b="1" dirty="0">
                <a:latin typeface="Source Sans Pro Semibold"/>
              </a:rPr>
              <a:t>Συνολική αδυναμία και δυνατά σημεία στο σύστημα μας.</a:t>
            </a:r>
            <a:endParaRPr dirty="0"/>
          </a:p>
          <a:p>
            <a:r>
              <a:rPr lang="el-GR" sz="2600" b="1" dirty="0">
                <a:latin typeface="Source Sans Pro Semibold"/>
              </a:rPr>
              <a:t>Μπορούμε να χρησιμοποιήσουμε </a:t>
            </a:r>
            <a:r>
              <a:rPr lang="el-GR" sz="2600" b="1" dirty="0" err="1">
                <a:latin typeface="Source Sans Pro Semibold"/>
              </a:rPr>
              <a:t>εικονες</a:t>
            </a:r>
            <a:r>
              <a:rPr lang="el-GR" sz="2600" b="1" dirty="0">
                <a:latin typeface="Source Sans Pro Semibold"/>
              </a:rPr>
              <a:t>, διαγράμματα, </a:t>
            </a:r>
            <a:r>
              <a:rPr lang="el-GR" sz="2600" b="1" dirty="0" err="1">
                <a:latin typeface="Source Sans Pro Semibold"/>
              </a:rPr>
              <a:t>πινάκες</a:t>
            </a:r>
            <a:r>
              <a:rPr lang="el-GR" sz="2600" b="1" dirty="0">
                <a:latin typeface="Source Sans Pro Semibold"/>
              </a:rPr>
              <a:t> έτσι ώστε να κάνουμε καλύτερα κατανοητό τα αποτελέσματα μας.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Εκτίμηση Κίνδυνου</a:t>
            </a:r>
            <a:endParaRPr/>
          </a:p>
        </p:txBody>
      </p:sp>
      <p:sp>
        <p:nvSpPr>
          <p:cNvPr id="161" name="TextShape 2"/>
          <p:cNvSpPr txBox="1"/>
          <p:nvPr/>
        </p:nvSpPr>
        <p:spPr>
          <a:xfrm>
            <a:off x="504000" y="1769040"/>
            <a:ext cx="871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600" b="1">
                <a:latin typeface="Source Sans Pro Semibold"/>
              </a:rPr>
              <a:t>Είναι το αναλυτικό μας κομμάτι της αναφοράς Είναι κρίσιμο για τον πελάτη μας καθώς εδώ μπορεί να δει την ένταση του πιθανόυ κίνδυνο</a:t>
            </a:r>
            <a:endParaRPr/>
          </a:p>
          <a:p>
            <a:endParaRPr/>
          </a:p>
        </p:txBody>
      </p:sp>
      <p:pic>
        <p:nvPicPr>
          <p:cNvPr id="162" name="Picture 161"/>
          <p:cNvPicPr/>
          <p:nvPr/>
        </p:nvPicPr>
        <p:blipFill>
          <a:blip r:embed="rId2"/>
          <a:stretch/>
        </p:blipFill>
        <p:spPr>
          <a:xfrm>
            <a:off x="1152000" y="2952000"/>
            <a:ext cx="7859880" cy="425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Λεπτομερή Αναφορά </a:t>
            </a:r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600" b="1" dirty="0">
                <a:latin typeface="Source Sans Pro Semibold"/>
              </a:rPr>
              <a:t>Αναφερόμαστε καθαρά στο τεχνικό τμήμα στον </a:t>
            </a:r>
            <a:r>
              <a:rPr lang="el-GR" sz="2600" b="1" dirty="0" err="1">
                <a:latin typeface="Source Sans Pro Semibold"/>
              </a:rPr>
              <a:t>security</a:t>
            </a:r>
            <a:r>
              <a:rPr lang="el-GR" sz="2600" b="1" dirty="0">
                <a:latin typeface="Source Sans Pro Semibold"/>
              </a:rPr>
              <a:t> </a:t>
            </a:r>
            <a:r>
              <a:rPr lang="el-GR" sz="2600" b="1" dirty="0" err="1">
                <a:latin typeface="Source Sans Pro Semibold"/>
              </a:rPr>
              <a:t>manager</a:t>
            </a:r>
            <a:r>
              <a:rPr lang="el-GR" sz="2600" b="1" dirty="0">
                <a:latin typeface="Source Sans Pro Semibold"/>
              </a:rPr>
              <a:t> και στους  </a:t>
            </a:r>
            <a:r>
              <a:rPr lang="el-GR" sz="2600" b="1" dirty="0" err="1">
                <a:latin typeface="Source Sans Pro Semibold"/>
              </a:rPr>
              <a:t>developers</a:t>
            </a:r>
            <a:r>
              <a:rPr lang="el-GR" sz="2600" b="1" dirty="0">
                <a:latin typeface="Source Sans Pro Semibold"/>
              </a:rPr>
              <a:t> άρα μπορούμε να κάνουμε μια πιο λεπτομερή τεχνική αναφορά που:  </a:t>
            </a:r>
            <a:endParaRPr dirty="0"/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600" b="1" dirty="0">
                <a:latin typeface="Source Sans Pro Semibold"/>
              </a:rPr>
              <a:t>Περιγράφουμε την αδυναμία και κάνουμε μια πιο λεπτομερή ανάλυση της </a:t>
            </a:r>
            <a:endParaRPr sz="2600" b="1" dirty="0">
              <a:latin typeface="Source Sans Pro Semibold"/>
            </a:endParaRPr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600" b="1" dirty="0">
                <a:latin typeface="Source Sans Pro Semibold"/>
              </a:rPr>
              <a:t>Πως ανακαλύψαμε την αδυναμία </a:t>
            </a:r>
            <a:endParaRPr sz="2600" b="1" dirty="0">
              <a:latin typeface="Source Sans Pro Semibold"/>
            </a:endParaRPr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600" b="1" dirty="0">
                <a:latin typeface="Source Sans Pro Semibold"/>
              </a:rPr>
              <a:t>Την πηγή της αδυναμίας</a:t>
            </a:r>
            <a:endParaRPr sz="2600" b="1" dirty="0">
              <a:latin typeface="Source Sans Pro Semibold"/>
            </a:endParaRPr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600" b="1" dirty="0">
                <a:latin typeface="Source Sans Pro Semibold"/>
              </a:rPr>
              <a:t>Τον πιθανό  κίνδυνο που μπορεί να προκύψει </a:t>
            </a:r>
            <a:endParaRPr sz="2600" b="1" dirty="0">
              <a:latin typeface="Source Sans Pro Semibold"/>
            </a:endParaRPr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600" b="1" dirty="0">
                <a:latin typeface="Source Sans Pro Semibold"/>
              </a:rPr>
              <a:t>Και τις απαραίτητες δράσεις για την αποκατάσταση της</a:t>
            </a:r>
            <a:endParaRPr sz="2600" b="1" dirty="0">
              <a:latin typeface="Source Sans Pro Semibold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166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167" name="Picture 166"/>
          <p:cNvPicPr/>
          <p:nvPr/>
        </p:nvPicPr>
        <p:blipFill>
          <a:blip r:embed="rId2"/>
          <a:stretch/>
        </p:blipFill>
        <p:spPr>
          <a:xfrm>
            <a:off x="864000" y="327960"/>
            <a:ext cx="8496000" cy="6944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Επισκόπηση</a:t>
            </a:r>
            <a:endParaRPr/>
          </a:p>
        </p:txBody>
      </p:sp>
      <p:sp>
        <p:nvSpPr>
          <p:cNvPr id="169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600" b="1" dirty="0">
                <a:latin typeface="Source Sans Pro Semibold"/>
              </a:rPr>
              <a:t>Βασικές Ορολογίες </a:t>
            </a:r>
            <a:endParaRPr sz="2600" b="1" dirty="0">
              <a:latin typeface="Source Sans Pro Semibold"/>
            </a:endParaRPr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600" b="1" dirty="0" err="1">
                <a:latin typeface="Source Sans Pro Semibold"/>
              </a:rPr>
              <a:t>Hacker</a:t>
            </a:r>
            <a:r>
              <a:rPr lang="el-GR" sz="2600" b="1" dirty="0">
                <a:latin typeface="Source Sans Pro Semibold"/>
              </a:rPr>
              <a:t> </a:t>
            </a:r>
            <a:endParaRPr sz="2600" b="1" dirty="0">
              <a:latin typeface="Source Sans Pro Semibold"/>
            </a:endParaRPr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600" b="1" dirty="0">
                <a:latin typeface="Source Sans Pro Semibold"/>
              </a:rPr>
              <a:t>Τύποι </a:t>
            </a:r>
            <a:r>
              <a:rPr lang="el-GR" sz="2600" b="1" dirty="0" err="1">
                <a:latin typeface="Source Sans Pro Semibold"/>
              </a:rPr>
              <a:t>Penetration</a:t>
            </a:r>
            <a:r>
              <a:rPr lang="el-GR" sz="2600" b="1" dirty="0">
                <a:latin typeface="Source Sans Pro Semibold"/>
              </a:rPr>
              <a:t> </a:t>
            </a:r>
            <a:r>
              <a:rPr lang="el-GR" sz="2600" b="1" dirty="0" err="1">
                <a:latin typeface="Source Sans Pro Semibold"/>
              </a:rPr>
              <a:t>Test</a:t>
            </a:r>
            <a:endParaRPr sz="2600" b="1" dirty="0">
              <a:latin typeface="Source Sans Pro Semibold"/>
            </a:endParaRPr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600" b="1" dirty="0">
                <a:latin typeface="Source Sans Pro Semibold"/>
              </a:rPr>
              <a:t>Μεθοδολογίες </a:t>
            </a:r>
            <a:endParaRPr sz="2600" b="1" dirty="0">
              <a:latin typeface="Source Sans Pro Semibold"/>
            </a:endParaRPr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el-GR" sz="2600" b="1" dirty="0" err="1">
                <a:latin typeface="Source Sans Pro Semibold"/>
              </a:rPr>
              <a:t>Penetration</a:t>
            </a:r>
            <a:r>
              <a:rPr lang="el-GR" sz="2600" b="1" dirty="0">
                <a:latin typeface="Source Sans Pro Semibold"/>
              </a:rPr>
              <a:t> </a:t>
            </a:r>
            <a:r>
              <a:rPr lang="el-GR" sz="2600" b="1" dirty="0" err="1">
                <a:latin typeface="Source Sans Pro Semibold"/>
              </a:rPr>
              <a:t>Test</a:t>
            </a:r>
            <a:r>
              <a:rPr lang="el-GR" sz="2600" b="1" dirty="0">
                <a:latin typeface="Source Sans Pro Semibold"/>
              </a:rPr>
              <a:t> </a:t>
            </a:r>
            <a:r>
              <a:rPr lang="el-GR" sz="2600" b="1" dirty="0" err="1">
                <a:latin typeface="Source Sans Pro Semibold"/>
              </a:rPr>
              <a:t>Report</a:t>
            </a:r>
            <a:r>
              <a:rPr lang="el-GR" sz="2600" b="1" dirty="0">
                <a:latin typeface="Source Sans Pro Semibold"/>
              </a:rPr>
              <a:t> </a:t>
            </a:r>
            <a:endParaRPr sz="2600" b="1" dirty="0">
              <a:latin typeface="Source Sans Pro Semibold"/>
            </a:endParaRPr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171" name="TextShape 2"/>
          <p:cNvSpPr txBox="1"/>
          <p:nvPr/>
        </p:nvSpPr>
        <p:spPr>
          <a:xfrm>
            <a:off x="3528000" y="3384000"/>
            <a:ext cx="4104000" cy="11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4800" b="1" dirty="0">
                <a:latin typeface="Source Sans Pro Semibold"/>
              </a:rPr>
              <a:t>Ερωτήσεις </a:t>
            </a:r>
            <a:r>
              <a:rPr lang="en-US" sz="4800" b="1">
                <a:latin typeface="Source Sans Pro Semibold"/>
              </a:rPr>
              <a:t>;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buSzPct val="45000"/>
              <a:buFont typeface="StarSymbol"/>
              <a:buChar char=""/>
            </a:pPr>
            <a:r>
              <a:rPr lang="el-GR" sz="3200" b="1">
                <a:latin typeface="Source Sans Pro Black"/>
              </a:rPr>
              <a:t>Χάκερ (Hacker)</a:t>
            </a:r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l-GR" sz="2400" b="1" dirty="0" err="1">
                <a:latin typeface="Source Sans Pro Semibold"/>
              </a:rPr>
              <a:t>Χάκερ</a:t>
            </a:r>
            <a:r>
              <a:rPr lang="el-GR" sz="2400" b="1" dirty="0">
                <a:latin typeface="Source Sans Pro Semibold"/>
              </a:rPr>
              <a:t> (</a:t>
            </a:r>
            <a:r>
              <a:rPr lang="el-GR" sz="2400" b="1" dirty="0" err="1">
                <a:latin typeface="Source Sans Pro Semibold"/>
              </a:rPr>
              <a:t>Hacker</a:t>
            </a:r>
            <a:r>
              <a:rPr lang="el-GR" sz="2400" b="1" dirty="0">
                <a:latin typeface="Source Sans Pro Semibold"/>
              </a:rPr>
              <a:t>) ονομάζεται το άτομο το οποίο εισβάλει σε υπολογιστικά συστήματα και πειραματίζεται με κάθε πτυχή τους. </a:t>
            </a:r>
            <a:endParaRPr sz="1600" dirty="0"/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Ένας </a:t>
            </a:r>
            <a:r>
              <a:rPr lang="el-GR" sz="2400" b="1" dirty="0" err="1">
                <a:latin typeface="Source Sans Pro Semibold"/>
              </a:rPr>
              <a:t>χάκερ</a:t>
            </a:r>
            <a:r>
              <a:rPr lang="el-GR" sz="2400" b="1" dirty="0">
                <a:latin typeface="Source Sans Pro Semibold"/>
              </a:rPr>
              <a:t> έχει τις κατάλληλες γνώσεις και ικανότητες να διαχειρίζεται σε μεγάλο βαθμό υπολογιστικά συστήματα.</a:t>
            </a:r>
            <a:endParaRPr sz="1600" dirty="0"/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 Συνήθως οι </a:t>
            </a:r>
            <a:r>
              <a:rPr lang="el-GR" sz="2400" b="1" dirty="0" err="1">
                <a:latin typeface="Source Sans Pro Semibold"/>
              </a:rPr>
              <a:t>χάκερς</a:t>
            </a:r>
            <a:r>
              <a:rPr lang="el-GR" sz="2400" b="1" dirty="0">
                <a:latin typeface="Source Sans Pro Semibold"/>
              </a:rPr>
              <a:t> είναι προγραμματιστές, σχεδιαστές συστημάτων αλλά και άτομα τα οποία ενώ δεν ασχολούνται επαγγελματικά με τομείς της πληροφορικής έχουν αναπτύξει τέτοιες δεξιότητες και δουλεύουν είτε σε ομάδες (</a:t>
            </a:r>
            <a:r>
              <a:rPr lang="el-GR" sz="2400" b="1" dirty="0" err="1">
                <a:latin typeface="Source Sans Pro Semibold"/>
              </a:rPr>
              <a:t>hacking-groups</a:t>
            </a:r>
            <a:r>
              <a:rPr lang="el-GR" sz="2400" b="1" dirty="0">
                <a:latin typeface="Source Sans Pro Semibold"/>
              </a:rPr>
              <a:t>) είτε μόνοι τους.</a:t>
            </a:r>
            <a:endParaRPr sz="1600" dirty="0"/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l-GR" sz="2400" b="1" dirty="0">
                <a:latin typeface="Source Sans Pro Semibold"/>
              </a:rPr>
              <a:t>Αν οι πράξεις τους αυτές είναι κακόβουλες αποκαλούνται κράκερ</a:t>
            </a:r>
            <a:endParaRPr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Οι Διαφορετικοί τύποι των Hacker</a:t>
            </a:r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48924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600" b="1" dirty="0" err="1">
                <a:latin typeface="Source Sans Pro Semibold"/>
              </a:rPr>
              <a:t>Black</a:t>
            </a:r>
            <a:r>
              <a:rPr lang="el-GR" sz="2600" b="1" dirty="0">
                <a:latin typeface="Source Sans Pro Semibold"/>
              </a:rPr>
              <a:t> </a:t>
            </a:r>
            <a:r>
              <a:rPr lang="el-GR" sz="2600" b="1" dirty="0" err="1">
                <a:latin typeface="Source Sans Pro Semibold"/>
              </a:rPr>
              <a:t>Hat</a:t>
            </a:r>
            <a:r>
              <a:rPr lang="el-GR" sz="2600" b="1" dirty="0">
                <a:latin typeface="Source Sans Pro Semibold"/>
              </a:rPr>
              <a:t> </a:t>
            </a:r>
            <a:r>
              <a:rPr lang="el-GR" sz="2600" b="1" dirty="0" err="1">
                <a:latin typeface="Source Sans Pro Semibold"/>
              </a:rPr>
              <a:t>Hacker</a:t>
            </a:r>
            <a:r>
              <a:rPr lang="el-GR" sz="2600" b="1" dirty="0">
                <a:latin typeface="Source Sans Pro Semibold"/>
              </a:rPr>
              <a:t> ή </a:t>
            </a:r>
            <a:r>
              <a:rPr lang="el-GR" sz="2600" b="1" dirty="0" err="1">
                <a:latin typeface="Source Sans Pro Semibold"/>
              </a:rPr>
              <a:t>cracker</a:t>
            </a:r>
            <a:r>
              <a:rPr lang="el-GR" sz="2600" b="1" dirty="0">
                <a:latin typeface="Source Sans Pro Semibold"/>
              </a:rPr>
              <a:t> </a:t>
            </a:r>
            <a:endParaRPr dirty="0"/>
          </a:p>
          <a:p>
            <a:pPr lvl="1"/>
            <a:r>
              <a:rPr lang="el-GR" sz="2200" dirty="0">
                <a:latin typeface="Source Sans Pro Light"/>
              </a:rPr>
              <a:t> τα άτομα με υψηλή ειδίκευση στους υπολογιστές,</a:t>
            </a:r>
            <a:endParaRPr dirty="0"/>
          </a:p>
          <a:p>
            <a:pPr lvl="1"/>
            <a:r>
              <a:rPr lang="el-GR" sz="2200" dirty="0">
                <a:latin typeface="Source Sans Pro Light"/>
              </a:rPr>
              <a:t> χρησιμοποιούν τις δεξιότητές τους με μη ηθικούς τρόπους </a:t>
            </a:r>
            <a:endParaRPr dirty="0"/>
          </a:p>
          <a:p>
            <a:r>
              <a:rPr lang="el-GR" sz="2600" b="1" dirty="0" err="1">
                <a:latin typeface="Source Sans Pro Semibold"/>
              </a:rPr>
              <a:t>Grey</a:t>
            </a:r>
            <a:r>
              <a:rPr lang="el-GR" sz="2600" b="1" dirty="0">
                <a:latin typeface="Source Sans Pro Semibold"/>
              </a:rPr>
              <a:t> </a:t>
            </a:r>
            <a:r>
              <a:rPr lang="el-GR" sz="2600" b="1" dirty="0" err="1">
                <a:latin typeface="Source Sans Pro Semibold"/>
              </a:rPr>
              <a:t>Hat</a:t>
            </a:r>
            <a:r>
              <a:rPr lang="el-GR" sz="2600" b="1" dirty="0">
                <a:latin typeface="Source Sans Pro Semibold"/>
              </a:rPr>
              <a:t> </a:t>
            </a:r>
            <a:r>
              <a:rPr lang="el-GR" sz="2600" b="1" dirty="0" err="1">
                <a:latin typeface="Source Sans Pro Semibold"/>
              </a:rPr>
              <a:t>Hacker</a:t>
            </a:r>
            <a:r>
              <a:rPr lang="el-GR" sz="2600" b="1" dirty="0">
                <a:latin typeface="Source Sans Pro Semibold"/>
              </a:rPr>
              <a:t>, </a:t>
            </a:r>
            <a:endParaRPr dirty="0"/>
          </a:p>
          <a:p>
            <a:pPr lvl="1"/>
            <a:r>
              <a:rPr lang="el-GR" sz="2200" dirty="0">
                <a:latin typeface="Source Sans Pro Light"/>
              </a:rPr>
              <a:t>χαρακτηρίστηκαν και ως «</a:t>
            </a:r>
            <a:r>
              <a:rPr lang="el-GR" sz="2200" dirty="0" err="1">
                <a:latin typeface="Source Sans Pro Light"/>
              </a:rPr>
              <a:t>hackτιβιστές</a:t>
            </a:r>
            <a:r>
              <a:rPr lang="el-GR" sz="2200" dirty="0">
                <a:latin typeface="Source Sans Pro Light"/>
              </a:rPr>
              <a:t> (</a:t>
            </a:r>
            <a:r>
              <a:rPr lang="el-GR" sz="2200" dirty="0" err="1">
                <a:latin typeface="Source Sans Pro Light"/>
              </a:rPr>
              <a:t>hacktivists</a:t>
            </a:r>
            <a:r>
              <a:rPr lang="el-GR" sz="2200" dirty="0">
                <a:latin typeface="Source Sans Pro Light"/>
              </a:rPr>
              <a:t>)», δηλαδή τα άτομα που χρησιμοποιούν τους υπολογιστές και το διαδίκτυο για να μεταφέρουν πολιτικά μηνύματα.</a:t>
            </a:r>
            <a:endParaRPr dirty="0"/>
          </a:p>
          <a:p>
            <a:r>
              <a:rPr lang="el-GR" sz="2600" b="1" dirty="0" err="1">
                <a:latin typeface="Source Sans Pro Semibold"/>
              </a:rPr>
              <a:t>White</a:t>
            </a:r>
            <a:r>
              <a:rPr lang="el-GR" sz="2600" b="1" dirty="0">
                <a:latin typeface="Source Sans Pro Semibold"/>
              </a:rPr>
              <a:t> </a:t>
            </a:r>
            <a:r>
              <a:rPr lang="el-GR" sz="2600" b="1" dirty="0" err="1">
                <a:latin typeface="Source Sans Pro Semibold"/>
              </a:rPr>
              <a:t>Hat</a:t>
            </a:r>
            <a:r>
              <a:rPr lang="el-GR" sz="2600" b="1" dirty="0">
                <a:latin typeface="Source Sans Pro Semibold"/>
              </a:rPr>
              <a:t> </a:t>
            </a:r>
            <a:r>
              <a:rPr lang="el-GR" sz="2600" b="1" dirty="0" err="1">
                <a:latin typeface="Source Sans Pro Semibold"/>
              </a:rPr>
              <a:t>Hacker</a:t>
            </a:r>
            <a:r>
              <a:rPr lang="el-GR" sz="2600" b="1" dirty="0">
                <a:latin typeface="Source Sans Pro Semibold"/>
              </a:rPr>
              <a:t>, (</a:t>
            </a:r>
            <a:r>
              <a:rPr lang="el-GR" sz="2600" b="1" dirty="0" err="1">
                <a:latin typeface="Source Sans Pro Semibold"/>
              </a:rPr>
              <a:t>penetration</a:t>
            </a:r>
            <a:r>
              <a:rPr lang="el-GR" sz="2600" b="1" dirty="0">
                <a:latin typeface="Source Sans Pro Semibold"/>
              </a:rPr>
              <a:t> ) ή </a:t>
            </a:r>
            <a:r>
              <a:rPr lang="el-GR" sz="2600" b="1" dirty="0" err="1">
                <a:latin typeface="Source Sans Pro Semibold"/>
              </a:rPr>
              <a:t>hacker</a:t>
            </a:r>
            <a:r>
              <a:rPr lang="el-GR" sz="2600" b="1" dirty="0">
                <a:latin typeface="Source Sans Pro Semibold"/>
              </a:rPr>
              <a:t> </a:t>
            </a:r>
            <a:endParaRPr dirty="0"/>
          </a:p>
          <a:p>
            <a:pPr lvl="1"/>
            <a:r>
              <a:rPr lang="el-GR" sz="2200" dirty="0">
                <a:latin typeface="Source Sans Pro Light"/>
              </a:rPr>
              <a:t>χρησιμοποιούν την ικανότητά τους σαφώς κατά ηθικό τρόπο.</a:t>
            </a:r>
            <a:endParaRPr dirty="0"/>
          </a:p>
          <a:p>
            <a:pPr lvl="1"/>
            <a:r>
              <a:rPr lang="el-GR" sz="2200" dirty="0">
                <a:latin typeface="Source Sans Pro Light"/>
              </a:rPr>
              <a:t> Είναι παραδείγματος χάρη, οι υπάλληλοι εταιρειών, οι οποίοι έχουν άδεια να επιτίθενται στα δίκτυο και τα συστήματα της εταιρείας τους για τον καθορισμό των αδυναμιών</a:t>
            </a:r>
            <a:endParaRPr dirty="0"/>
          </a:p>
          <a:p>
            <a:r>
              <a:rPr lang="el-GR" sz="2600" b="1" dirty="0" err="1">
                <a:latin typeface="Source Sans Pro Semibold"/>
              </a:rPr>
              <a:t>Script</a:t>
            </a:r>
            <a:r>
              <a:rPr lang="el-GR" sz="2600" b="1" dirty="0">
                <a:latin typeface="Source Sans Pro Semibold"/>
              </a:rPr>
              <a:t> </a:t>
            </a:r>
            <a:r>
              <a:rPr lang="el-GR" sz="2600" b="1" dirty="0" err="1">
                <a:latin typeface="Source Sans Pro Semibold"/>
              </a:rPr>
              <a:t>Kiddie</a:t>
            </a:r>
            <a:endParaRPr dirty="0"/>
          </a:p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04000" y="301320"/>
            <a:ext cx="9071640" cy="110902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 dirty="0" err="1">
                <a:latin typeface="Source Sans Pro Black"/>
              </a:rPr>
              <a:t>Σημαντικες</a:t>
            </a:r>
            <a:r>
              <a:rPr lang="el-GR" sz="3200" b="1" dirty="0">
                <a:latin typeface="Source Sans Pro Black"/>
              </a:rPr>
              <a:t> </a:t>
            </a:r>
            <a:r>
              <a:rPr lang="el-GR" sz="3200" b="1" dirty="0" err="1">
                <a:latin typeface="Source Sans Pro Black"/>
              </a:rPr>
              <a:t>Εννοιες</a:t>
            </a:r>
            <a:r>
              <a:rPr lang="el-GR" sz="3200" b="1" dirty="0">
                <a:latin typeface="Source Sans Pro Black"/>
              </a:rPr>
              <a:t> - 1 </a:t>
            </a:r>
            <a:endParaRPr dirty="0"/>
          </a:p>
        </p:txBody>
      </p:sp>
      <p:sp>
        <p:nvSpPr>
          <p:cNvPr id="91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600" b="1">
                <a:latin typeface="Source Sans Pro Semibold"/>
              </a:rPr>
              <a:t>Asset (Περιουσιακό Στοιχείο ή Κεφάλαιο)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Το asset ειναι αυτο που προσπαθουμε να προστατεύσουμε 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Άνθρωποι, Ιδιωκτισια και Πληροφορίες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 </a:t>
            </a:r>
            <a:endParaRPr/>
          </a:p>
          <a:p>
            <a:r>
              <a:rPr lang="el-GR" sz="2600" b="1">
                <a:latin typeface="Source Sans Pro Semibold"/>
              </a:rPr>
              <a:t>Vulnerability (Ευπάθεια ή τρωτό σημείο)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Μια αδυναμια ή ενα κενο στην ασφάλεια ενός συστήματος ή προγράμματος που μπορεί να αξιοποιηθεί για να έχουμε μη εξουσιοδοτημένη πρόσβαση σε δεδομένα asset.</a:t>
            </a:r>
            <a:endParaRPr/>
          </a:p>
          <a:p>
            <a:pPr lvl="1"/>
            <a:endParaRPr/>
          </a:p>
          <a:p>
            <a:pPr lvl="3"/>
            <a:r>
              <a:rPr lang="el-GR" sz="1600">
                <a:latin typeface="Source Sans Pro Light"/>
              </a:rPr>
              <a:t>Vulnerability is the birthplace of innovation, creativity and change. (Brene Brown 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 dirty="0" err="1">
                <a:latin typeface="Source Sans Pro Black"/>
              </a:rPr>
              <a:t>Σημαντικες</a:t>
            </a:r>
            <a:r>
              <a:rPr lang="el-GR" sz="3200" b="1" dirty="0">
                <a:latin typeface="Source Sans Pro Black"/>
              </a:rPr>
              <a:t> </a:t>
            </a:r>
            <a:r>
              <a:rPr lang="el-GR" sz="3200" b="1" dirty="0" err="1">
                <a:latin typeface="Source Sans Pro Black"/>
              </a:rPr>
              <a:t>Εννοιες</a:t>
            </a:r>
            <a:r>
              <a:rPr lang="el-GR" sz="3200" b="1" dirty="0">
                <a:latin typeface="Source Sans Pro Black"/>
              </a:rPr>
              <a:t> - 2</a:t>
            </a:r>
            <a:endParaRPr dirty="0"/>
          </a:p>
        </p:txBody>
      </p:sp>
      <p:sp>
        <p:nvSpPr>
          <p:cNvPr id="9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600" b="1">
                <a:latin typeface="Source Sans Pro Semibold"/>
              </a:rPr>
              <a:t>The Threat (Απειλή)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Η Απειλη ειναι αυτο απο το οποιο θέλουμε να προστατευτούμε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Οτιδηποτε και οποιοσδηποτε  που μπορεί να εκμεταλλευτεί την ευπάθεια , εκούσια ή τυχαία και να αποκτήσουν πρόσβαση ή να προκαλέσει βλάβη , ή να καταστρέψει ένα περιουσιακό στοιχείο (asset)</a:t>
            </a:r>
            <a:endParaRPr/>
          </a:p>
          <a:p>
            <a:r>
              <a:rPr lang="el-GR" sz="2600" b="1">
                <a:latin typeface="Source Sans Pro Semibold"/>
              </a:rPr>
              <a:t>Exploit  ( Αξιοποίηση, Εκμετάλλευση) 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Η αξιοποιηση ειναι η χρηση των τρωτων σημειων του συστηματος με σκοπο να προκαλεσουμε ακουσιες ή απροβλεπτες συμπεριφορες σε ενα σύστημα, το οποιο εχει σαν στοχο να επιτρεψει στον επιτεθωμενο να αποκτησει προσβαση σε δεδομενα και πληροφορίες</a:t>
            </a:r>
            <a:endParaRPr/>
          </a:p>
          <a:p>
            <a:pPr lvl="1"/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600" b="1">
                <a:latin typeface="Source Sans Pro Semibold"/>
              </a:rPr>
              <a:t>Risk ( Κίνδυνος) 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H πιθανότητα για την απώλεια , φθορά ή καταστροφή ενός περιουσιακού στοιχείου (asset), ως αποτέλεσμα της απειλής που εκμεταλλεύεται μια ευπάθεια</a:t>
            </a:r>
            <a:endParaRPr/>
          </a:p>
          <a:p>
            <a:pPr lvl="2"/>
            <a:endParaRPr/>
          </a:p>
          <a:p>
            <a:r>
              <a:rPr lang="el-GR" sz="2600" b="1">
                <a:latin typeface="Source Sans Pro Semibold"/>
              </a:rPr>
              <a:t>Μπορούμε να την υπολογίσουμε με την συνάρτηση.</a:t>
            </a:r>
            <a:endParaRPr/>
          </a:p>
          <a:p>
            <a:pPr lvl="1"/>
            <a:r>
              <a:rPr lang="el-GR" sz="2200">
                <a:latin typeface="Source Sans Pro Light"/>
              </a:rPr>
              <a:t>Risk = Threats * Vulnerabilities * Impact(Επιπτώσεις)</a:t>
            </a:r>
            <a:endParaRPr/>
          </a:p>
          <a:p>
            <a:endParaRPr/>
          </a:p>
        </p:txBody>
      </p:sp>
      <p:sp>
        <p:nvSpPr>
          <p:cNvPr id="96" name="TextShape 3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l-GR" sz="3200" b="1">
                <a:latin typeface="Source Sans Pro Black"/>
              </a:rPr>
              <a:t>Σημαντικες Εννοιες - 3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99" name="Picture 98"/>
          <p:cNvPicPr/>
          <p:nvPr/>
        </p:nvPicPr>
        <p:blipFill rotWithShape="1">
          <a:blip r:embed="rId2"/>
          <a:srcRect l="8836" t="8241" r="62243" b="36283"/>
          <a:stretch/>
        </p:blipFill>
        <p:spPr>
          <a:xfrm>
            <a:off x="-1" y="0"/>
            <a:ext cx="10080625" cy="742571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2000</Words>
  <Application>Microsoft Office PowerPoint</Application>
  <PresentationFormat>Custom</PresentationFormat>
  <Paragraphs>229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Source Sans Pro Black</vt:lpstr>
      <vt:lpstr>Source Sans Pro Light</vt:lpstr>
      <vt:lpstr>Source Sans Pro Semibold</vt:lpstr>
      <vt:lpstr>StarSymbol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Costas Vassilakis</cp:lastModifiedBy>
  <cp:revision>5</cp:revision>
  <dcterms:created xsi:type="dcterms:W3CDTF">2015-10-14T17:27:07Z</dcterms:created>
  <dcterms:modified xsi:type="dcterms:W3CDTF">2019-10-30T18:16:26Z</dcterms:modified>
  <dc:language>el-GR</dc:language>
</cp:coreProperties>
</file>