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9" r:id="rId1"/>
  </p:sldMasterIdLst>
  <p:notesMasterIdLst>
    <p:notesMasterId r:id="rId42"/>
  </p:notesMasterIdLst>
  <p:sldIdLst>
    <p:sldId id="306" r:id="rId2"/>
    <p:sldId id="256" r:id="rId3"/>
    <p:sldId id="257" r:id="rId4"/>
    <p:sldId id="258" r:id="rId5"/>
    <p:sldId id="259" r:id="rId6"/>
    <p:sldId id="260" r:id="rId7"/>
    <p:sldId id="261" r:id="rId8"/>
    <p:sldId id="262" r:id="rId9"/>
    <p:sldId id="263" r:id="rId10"/>
    <p:sldId id="264" r:id="rId11"/>
    <p:sldId id="265" r:id="rId12"/>
    <p:sldId id="266" r:id="rId13"/>
    <p:sldId id="270" r:id="rId14"/>
    <p:sldId id="271" r:id="rId15"/>
    <p:sldId id="272" r:id="rId16"/>
    <p:sldId id="273" r:id="rId17"/>
    <p:sldId id="274" r:id="rId18"/>
    <p:sldId id="275" r:id="rId19"/>
    <p:sldId id="276" r:id="rId20"/>
    <p:sldId id="277" r:id="rId21"/>
    <p:sldId id="278"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7" r:id="rId40"/>
    <p:sldId id="308" r:id="rId4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1546" y="-17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2DF8A4-E54B-43DB-926C-90537C1C29D7}" type="doc">
      <dgm:prSet loTypeId="urn:microsoft.com/office/officeart/2005/8/layout/vList2" loCatId="list" qsTypeId="urn:microsoft.com/office/officeart/2005/8/quickstyle/simple1" qsCatId="simple" csTypeId="urn:microsoft.com/office/officeart/2005/8/colors/accent1_2" csCatId="accent1" phldr="0"/>
      <dgm:spPr/>
      <dgm:t>
        <a:bodyPr/>
        <a:lstStyle/>
        <a:p>
          <a:endParaRPr lang="el-GR"/>
        </a:p>
      </dgm:t>
    </dgm:pt>
    <dgm:pt modelId="{737D0619-6F13-4A7D-AB35-3562BD3BBB7A}" type="pres">
      <dgm:prSet presAssocID="{F32DF8A4-E54B-43DB-926C-90537C1C29D7}" presName="linear" presStyleCnt="0">
        <dgm:presLayoutVars>
          <dgm:animLvl val="lvl"/>
          <dgm:resizeHandles val="exact"/>
        </dgm:presLayoutVars>
      </dgm:prSet>
      <dgm:spPr/>
      <dgm:t>
        <a:bodyPr/>
        <a:lstStyle/>
        <a:p>
          <a:endParaRPr lang="el-GR"/>
        </a:p>
      </dgm:t>
    </dgm:pt>
  </dgm:ptLst>
  <dgm:cxnLst>
    <dgm:cxn modelId="{E7F36FD2-C633-4D04-B869-84F0CF325C53}" type="presOf" srcId="{F32DF8A4-E54B-43DB-926C-90537C1C29D7}" destId="{737D0619-6F13-4A7D-AB35-3562BD3BBB7A}" srcOrd="0"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BB2ADB-E8F7-4212-B2A0-4DBF1D9B5896}" type="doc">
      <dgm:prSet loTypeId="urn:microsoft.com/office/officeart/2005/8/layout/arrow5" loCatId="process" qsTypeId="urn:microsoft.com/office/officeart/2005/8/quickstyle/simple1" qsCatId="simple" csTypeId="urn:microsoft.com/office/officeart/2005/8/colors/colorful1" csCatId="colorful" phldr="1"/>
      <dgm:spPr/>
      <dgm:t>
        <a:bodyPr/>
        <a:lstStyle/>
        <a:p>
          <a:endParaRPr lang="el-GR"/>
        </a:p>
      </dgm:t>
    </dgm:pt>
    <dgm:pt modelId="{970EA559-1A47-4B7F-B1ED-7D56C42E0259}">
      <dgm:prSet phldrT="[Κείμενο]">
        <dgm:style>
          <a:lnRef idx="0">
            <a:schemeClr val="dk1"/>
          </a:lnRef>
          <a:fillRef idx="3">
            <a:schemeClr val="dk1"/>
          </a:fillRef>
          <a:effectRef idx="3">
            <a:schemeClr val="dk1"/>
          </a:effectRef>
          <a:fontRef idx="minor">
            <a:schemeClr val="lt1"/>
          </a:fontRef>
        </dgm:style>
      </dgm:prSet>
      <dgm:spPr/>
      <dgm:t>
        <a:bodyPr/>
        <a:lstStyle/>
        <a:p>
          <a:r>
            <a:rPr lang="el-GR" smtClean="0">
              <a:latin typeface="CF Helvetica-Black" pitchFamily="2" charset="-95"/>
            </a:rPr>
            <a:t>Επιχειρηματικές Συνεργασίες</a:t>
          </a:r>
          <a:endParaRPr lang="el-GR" dirty="0"/>
        </a:p>
      </dgm:t>
    </dgm:pt>
    <dgm:pt modelId="{61F255EB-3DD1-408A-8EB7-DE6F60222CD8}" type="parTrans" cxnId="{71E7D14E-DB3D-45D3-BD0A-DD343E758DF7}">
      <dgm:prSet/>
      <dgm:spPr/>
      <dgm:t>
        <a:bodyPr/>
        <a:lstStyle/>
        <a:p>
          <a:endParaRPr lang="el-GR"/>
        </a:p>
      </dgm:t>
    </dgm:pt>
    <dgm:pt modelId="{2A20A4D1-CC9C-4530-AF05-38ABA72FD9AE}" type="sibTrans" cxnId="{71E7D14E-DB3D-45D3-BD0A-DD343E758DF7}">
      <dgm:prSet/>
      <dgm:spPr/>
      <dgm:t>
        <a:bodyPr/>
        <a:lstStyle/>
        <a:p>
          <a:endParaRPr lang="el-GR"/>
        </a:p>
      </dgm:t>
    </dgm:pt>
    <dgm:pt modelId="{22C8C1AC-16E6-44A3-A573-CF6CADDD95EB}">
      <dgm:prSet phldrT="[Κείμενο]" custT="1"/>
      <dgm:spPr/>
      <dgm:t>
        <a:bodyPr/>
        <a:lstStyle/>
        <a:p>
          <a:r>
            <a:rPr lang="el-GR" sz="1100" dirty="0" smtClean="0"/>
            <a:t>ΟΠΑΠ ΑΕ </a:t>
          </a:r>
          <a:endParaRPr lang="el-GR" sz="1100" dirty="0"/>
        </a:p>
      </dgm:t>
    </dgm:pt>
    <dgm:pt modelId="{6BC550ED-F117-414D-B172-C2F4ED861CB9}" type="parTrans" cxnId="{E12ED942-9DBE-41CE-9216-DD9D730A8E8B}">
      <dgm:prSet/>
      <dgm:spPr/>
      <dgm:t>
        <a:bodyPr/>
        <a:lstStyle/>
        <a:p>
          <a:endParaRPr lang="el-GR"/>
        </a:p>
      </dgm:t>
    </dgm:pt>
    <dgm:pt modelId="{CE7D5ED2-0E51-4501-89E3-5F408412A16B}" type="sibTrans" cxnId="{E12ED942-9DBE-41CE-9216-DD9D730A8E8B}">
      <dgm:prSet/>
      <dgm:spPr/>
      <dgm:t>
        <a:bodyPr/>
        <a:lstStyle/>
        <a:p>
          <a:endParaRPr lang="el-GR"/>
        </a:p>
      </dgm:t>
    </dgm:pt>
    <dgm:pt modelId="{69DB5238-3790-418F-88F5-D041857034BA}">
      <dgm:prSet/>
      <dgm:spPr/>
      <dgm:t>
        <a:bodyPr/>
        <a:lstStyle/>
        <a:p>
          <a:r>
            <a:rPr lang="el-GR" dirty="0" smtClean="0"/>
            <a:t>ΔΟΜΗ &amp; ΟΡΓΑΝΩΣΗ ΕΛΛΗΝΙΚΟΥ ΕΠΑΓΓΕΛΜΑΤΙΚΟΥ ΠΟΔΟΣΦΑΙΡΟΥ</a:t>
          </a:r>
          <a:endParaRPr lang="el-GR" dirty="0"/>
        </a:p>
      </dgm:t>
    </dgm:pt>
    <dgm:pt modelId="{49CF1C3B-1506-412E-B7CA-19776BC05F80}" type="parTrans" cxnId="{670770CD-8CD8-4349-950E-776F7952AE43}">
      <dgm:prSet/>
      <dgm:spPr/>
      <dgm:t>
        <a:bodyPr/>
        <a:lstStyle/>
        <a:p>
          <a:endParaRPr lang="el-GR"/>
        </a:p>
      </dgm:t>
    </dgm:pt>
    <dgm:pt modelId="{AC2C8FB5-648D-40D7-AA56-2461E32524B0}" type="sibTrans" cxnId="{670770CD-8CD8-4349-950E-776F7952AE43}">
      <dgm:prSet/>
      <dgm:spPr/>
      <dgm:t>
        <a:bodyPr/>
        <a:lstStyle/>
        <a:p>
          <a:endParaRPr lang="el-GR"/>
        </a:p>
      </dgm:t>
    </dgm:pt>
    <dgm:pt modelId="{E14AAF58-709E-45E6-9DB8-A10C168C01ED}">
      <dgm:prSet custT="1"/>
      <dgm:spPr/>
      <dgm:t>
        <a:bodyPr/>
        <a:lstStyle/>
        <a:p>
          <a:r>
            <a:rPr lang="el-GR" sz="1100" smtClean="0">
              <a:latin typeface="CF Helvetica-Regular" pitchFamily="2" charset="-95"/>
            </a:rPr>
            <a:t>  ΠΑΕ </a:t>
          </a:r>
          <a:r>
            <a:rPr lang="en-US" sz="1100" smtClean="0">
              <a:latin typeface="CF Helvetica-Regular" pitchFamily="2" charset="-95"/>
            </a:rPr>
            <a:t>Super league </a:t>
          </a:r>
          <a:r>
            <a:rPr lang="el-GR" sz="1100" smtClean="0">
              <a:latin typeface="CF Helvetica-Regular" pitchFamily="2" charset="-95"/>
            </a:rPr>
            <a:t/>
          </a:r>
          <a:br>
            <a:rPr lang="el-GR" sz="1100" smtClean="0">
              <a:latin typeface="CF Helvetica-Regular" pitchFamily="2" charset="-95"/>
            </a:rPr>
          </a:br>
          <a:r>
            <a:rPr lang="en-US" sz="1100" smtClean="0">
              <a:latin typeface="CF Helvetica-Regular" pitchFamily="2" charset="-95"/>
            </a:rPr>
            <a:t>2013</a:t>
          </a:r>
          <a:r>
            <a:rPr lang="el-GR" sz="1100" smtClean="0">
              <a:latin typeface="CF Helvetica-Regular" pitchFamily="2" charset="-95"/>
            </a:rPr>
            <a:t> </a:t>
          </a:r>
          <a:endParaRPr lang="el-GR" sz="600" dirty="0"/>
        </a:p>
      </dgm:t>
    </dgm:pt>
    <dgm:pt modelId="{124C48AA-0886-4772-8FED-F24EF5D44A02}" type="parTrans" cxnId="{43DADDC0-B777-43CE-8AC9-3CA64211C541}">
      <dgm:prSet/>
      <dgm:spPr/>
      <dgm:t>
        <a:bodyPr/>
        <a:lstStyle/>
        <a:p>
          <a:endParaRPr lang="el-GR"/>
        </a:p>
      </dgm:t>
    </dgm:pt>
    <dgm:pt modelId="{6DD95B2E-E1FE-4D2F-8361-165A113E65E3}" type="sibTrans" cxnId="{43DADDC0-B777-43CE-8AC9-3CA64211C541}">
      <dgm:prSet/>
      <dgm:spPr/>
      <dgm:t>
        <a:bodyPr/>
        <a:lstStyle/>
        <a:p>
          <a:endParaRPr lang="el-GR"/>
        </a:p>
      </dgm:t>
    </dgm:pt>
    <dgm:pt modelId="{8E990226-A746-48E8-A2E6-4A7B4A913DBD}" type="pres">
      <dgm:prSet presAssocID="{F5BB2ADB-E8F7-4212-B2A0-4DBF1D9B5896}" presName="diagram" presStyleCnt="0">
        <dgm:presLayoutVars>
          <dgm:dir/>
          <dgm:resizeHandles val="exact"/>
        </dgm:presLayoutVars>
      </dgm:prSet>
      <dgm:spPr/>
      <dgm:t>
        <a:bodyPr/>
        <a:lstStyle/>
        <a:p>
          <a:endParaRPr lang="el-GR"/>
        </a:p>
      </dgm:t>
    </dgm:pt>
    <dgm:pt modelId="{DC96CD8B-A826-4485-A591-FC443BD24894}" type="pres">
      <dgm:prSet presAssocID="{970EA559-1A47-4B7F-B1ED-7D56C42E0259}" presName="arrow" presStyleLbl="node1" presStyleIdx="0" presStyleCnt="4" custScaleX="157783" custRadScaleRad="107334" custRadScaleInc="-4378">
        <dgm:presLayoutVars>
          <dgm:bulletEnabled val="1"/>
        </dgm:presLayoutVars>
      </dgm:prSet>
      <dgm:spPr/>
      <dgm:t>
        <a:bodyPr/>
        <a:lstStyle/>
        <a:p>
          <a:endParaRPr lang="el-GR"/>
        </a:p>
      </dgm:t>
    </dgm:pt>
    <dgm:pt modelId="{77DE9B71-5BAE-4249-88B7-D5E34B9B0DD0}" type="pres">
      <dgm:prSet presAssocID="{69DB5238-3790-418F-88F5-D041857034BA}" presName="arrow" presStyleLbl="node1" presStyleIdx="1" presStyleCnt="4" custScaleX="121744" custScaleY="86770" custRadScaleRad="80100" custRadScaleInc="-14028">
        <dgm:presLayoutVars>
          <dgm:bulletEnabled val="1"/>
        </dgm:presLayoutVars>
      </dgm:prSet>
      <dgm:spPr/>
      <dgm:t>
        <a:bodyPr/>
        <a:lstStyle/>
        <a:p>
          <a:endParaRPr lang="el-GR"/>
        </a:p>
      </dgm:t>
    </dgm:pt>
    <dgm:pt modelId="{A941407A-AB44-4B04-8700-E23E1378B52B}" type="pres">
      <dgm:prSet presAssocID="{22C8C1AC-16E6-44A3-A573-CF6CADDD95EB}" presName="arrow" presStyleLbl="node1" presStyleIdx="2" presStyleCnt="4" custScaleX="108881" custRadScaleRad="87843" custRadScaleInc="-3897">
        <dgm:presLayoutVars>
          <dgm:bulletEnabled val="1"/>
        </dgm:presLayoutVars>
      </dgm:prSet>
      <dgm:spPr/>
      <dgm:t>
        <a:bodyPr/>
        <a:lstStyle/>
        <a:p>
          <a:endParaRPr lang="el-GR"/>
        </a:p>
      </dgm:t>
    </dgm:pt>
    <dgm:pt modelId="{C2A9E5A3-1163-450E-B5C2-9BF3C2354430}" type="pres">
      <dgm:prSet presAssocID="{E14AAF58-709E-45E6-9DB8-A10C168C01ED}" presName="arrow" presStyleLbl="node1" presStyleIdx="3" presStyleCnt="4" custScaleX="153335" custScaleY="97432" custRadScaleRad="96642" custRadScaleInc="586">
        <dgm:presLayoutVars>
          <dgm:bulletEnabled val="1"/>
        </dgm:presLayoutVars>
      </dgm:prSet>
      <dgm:spPr/>
      <dgm:t>
        <a:bodyPr/>
        <a:lstStyle/>
        <a:p>
          <a:endParaRPr lang="el-GR"/>
        </a:p>
      </dgm:t>
    </dgm:pt>
  </dgm:ptLst>
  <dgm:cxnLst>
    <dgm:cxn modelId="{4C677E76-4F9D-4C0F-9EAD-91ECB35911D2}" type="presOf" srcId="{E14AAF58-709E-45E6-9DB8-A10C168C01ED}" destId="{C2A9E5A3-1163-450E-B5C2-9BF3C2354430}" srcOrd="0" destOrd="0" presId="urn:microsoft.com/office/officeart/2005/8/layout/arrow5"/>
    <dgm:cxn modelId="{43DADDC0-B777-43CE-8AC9-3CA64211C541}" srcId="{F5BB2ADB-E8F7-4212-B2A0-4DBF1D9B5896}" destId="{E14AAF58-709E-45E6-9DB8-A10C168C01ED}" srcOrd="3" destOrd="0" parTransId="{124C48AA-0886-4772-8FED-F24EF5D44A02}" sibTransId="{6DD95B2E-E1FE-4D2F-8361-165A113E65E3}"/>
    <dgm:cxn modelId="{670770CD-8CD8-4349-950E-776F7952AE43}" srcId="{F5BB2ADB-E8F7-4212-B2A0-4DBF1D9B5896}" destId="{69DB5238-3790-418F-88F5-D041857034BA}" srcOrd="1" destOrd="0" parTransId="{49CF1C3B-1506-412E-B7CA-19776BC05F80}" sibTransId="{AC2C8FB5-648D-40D7-AA56-2461E32524B0}"/>
    <dgm:cxn modelId="{C67CF68E-19C4-425F-81AC-845C0B58CB90}" type="presOf" srcId="{69DB5238-3790-418F-88F5-D041857034BA}" destId="{77DE9B71-5BAE-4249-88B7-D5E34B9B0DD0}" srcOrd="0" destOrd="0" presId="urn:microsoft.com/office/officeart/2005/8/layout/arrow5"/>
    <dgm:cxn modelId="{AFC8B613-075A-4E6E-9114-9CF002AFA225}" type="presOf" srcId="{970EA559-1A47-4B7F-B1ED-7D56C42E0259}" destId="{DC96CD8B-A826-4485-A591-FC443BD24894}" srcOrd="0" destOrd="0" presId="urn:microsoft.com/office/officeart/2005/8/layout/arrow5"/>
    <dgm:cxn modelId="{E12ED942-9DBE-41CE-9216-DD9D730A8E8B}" srcId="{F5BB2ADB-E8F7-4212-B2A0-4DBF1D9B5896}" destId="{22C8C1AC-16E6-44A3-A573-CF6CADDD95EB}" srcOrd="2" destOrd="0" parTransId="{6BC550ED-F117-414D-B172-C2F4ED861CB9}" sibTransId="{CE7D5ED2-0E51-4501-89E3-5F408412A16B}"/>
    <dgm:cxn modelId="{4A7A3FF5-8B9D-495F-B3BB-294C703FF2ED}" type="presOf" srcId="{F5BB2ADB-E8F7-4212-B2A0-4DBF1D9B5896}" destId="{8E990226-A746-48E8-A2E6-4A7B4A913DBD}" srcOrd="0" destOrd="0" presId="urn:microsoft.com/office/officeart/2005/8/layout/arrow5"/>
    <dgm:cxn modelId="{71E7D14E-DB3D-45D3-BD0A-DD343E758DF7}" srcId="{F5BB2ADB-E8F7-4212-B2A0-4DBF1D9B5896}" destId="{970EA559-1A47-4B7F-B1ED-7D56C42E0259}" srcOrd="0" destOrd="0" parTransId="{61F255EB-3DD1-408A-8EB7-DE6F60222CD8}" sibTransId="{2A20A4D1-CC9C-4530-AF05-38ABA72FD9AE}"/>
    <dgm:cxn modelId="{D7A6C0F1-0FAF-497F-9174-CB017C7E4CC8}" type="presOf" srcId="{22C8C1AC-16E6-44A3-A573-CF6CADDD95EB}" destId="{A941407A-AB44-4B04-8700-E23E1378B52B}" srcOrd="0" destOrd="0" presId="urn:microsoft.com/office/officeart/2005/8/layout/arrow5"/>
    <dgm:cxn modelId="{80E7225C-30D6-4DF8-B34A-3D7E1CBB4489}" type="presParOf" srcId="{8E990226-A746-48E8-A2E6-4A7B4A913DBD}" destId="{DC96CD8B-A826-4485-A591-FC443BD24894}" srcOrd="0" destOrd="0" presId="urn:microsoft.com/office/officeart/2005/8/layout/arrow5"/>
    <dgm:cxn modelId="{53D0849F-4E04-4C68-B1DB-4E8249DB334B}" type="presParOf" srcId="{8E990226-A746-48E8-A2E6-4A7B4A913DBD}" destId="{77DE9B71-5BAE-4249-88B7-D5E34B9B0DD0}" srcOrd="1" destOrd="0" presId="urn:microsoft.com/office/officeart/2005/8/layout/arrow5"/>
    <dgm:cxn modelId="{28FF5C73-DFBA-45E4-ACB7-DFBFB91813D7}" type="presParOf" srcId="{8E990226-A746-48E8-A2E6-4A7B4A913DBD}" destId="{A941407A-AB44-4B04-8700-E23E1378B52B}" srcOrd="2" destOrd="0" presId="urn:microsoft.com/office/officeart/2005/8/layout/arrow5"/>
    <dgm:cxn modelId="{AB651A6C-3114-470E-8A03-46AA4E9611B7}" type="presParOf" srcId="{8E990226-A746-48E8-A2E6-4A7B4A913DBD}" destId="{C2A9E5A3-1163-450E-B5C2-9BF3C2354430}" srcOrd="3" destOrd="0" presId="urn:microsoft.com/office/officeart/2005/8/layout/arrow5"/>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C96CD8B-A826-4485-A591-FC443BD24894}">
      <dsp:nvSpPr>
        <dsp:cNvPr id="0" name=""/>
        <dsp:cNvSpPr/>
      </dsp:nvSpPr>
      <dsp:spPr>
        <a:xfrm>
          <a:off x="2546996" y="0"/>
          <a:ext cx="2765072" cy="1752452"/>
        </a:xfrm>
        <a:prstGeom prst="downArrow">
          <a:avLst>
            <a:gd name="adj1" fmla="val 50000"/>
            <a:gd name="adj2" fmla="val 35000"/>
          </a:avLst>
        </a:prstGeom>
        <a:gradFill rotWithShape="1">
          <a:gsLst>
            <a:gs pos="0">
              <a:schemeClr val="dk1">
                <a:tint val="98000"/>
                <a:shade val="25000"/>
                <a:satMod val="250000"/>
              </a:schemeClr>
            </a:gs>
            <a:gs pos="68000">
              <a:schemeClr val="dk1">
                <a:tint val="86000"/>
                <a:satMod val="115000"/>
              </a:schemeClr>
            </a:gs>
            <a:gs pos="100000">
              <a:schemeClr val="dk1">
                <a:tint val="50000"/>
                <a:satMod val="150000"/>
              </a:schemeClr>
            </a:gs>
          </a:gsLst>
          <a:path path="circle">
            <a:fillToRect l="50000" t="130000" r="50000" b="-30000"/>
          </a:path>
        </a:gradFill>
        <a:ln>
          <a:noFill/>
        </a:ln>
        <a:effectLst>
          <a:outerShdw blurRad="57150" dist="38100" dir="5400000" algn="ctr" rotWithShape="0">
            <a:schemeClr val="dk1">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hemeClr val="dk1"/>
        </a:lnRef>
        <a:fillRef idx="3">
          <a:schemeClr val="dk1"/>
        </a:fillRef>
        <a:effectRef idx="3">
          <a:schemeClr val="dk1"/>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l-GR" sz="900" kern="1200" smtClean="0">
              <a:latin typeface="CF Helvetica-Black" pitchFamily="2" charset="-95"/>
            </a:rPr>
            <a:t>Επιχειρηματικές Συνεργασίες</a:t>
          </a:r>
          <a:endParaRPr lang="el-GR" sz="900" kern="1200" dirty="0"/>
        </a:p>
      </dsp:txBody>
      <dsp:txXfrm>
        <a:off x="2546996" y="0"/>
        <a:ext cx="2765072" cy="1752452"/>
      </dsp:txXfrm>
    </dsp:sp>
    <dsp:sp modelId="{77DE9B71-5BAE-4249-88B7-D5E34B9B0DD0}">
      <dsp:nvSpPr>
        <dsp:cNvPr id="0" name=""/>
        <dsp:cNvSpPr/>
      </dsp:nvSpPr>
      <dsp:spPr>
        <a:xfrm rot="5400000">
          <a:off x="3991285" y="1204965"/>
          <a:ext cx="2133505" cy="1520603"/>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l-GR" sz="900" kern="1200" dirty="0" smtClean="0"/>
            <a:t>ΔΟΜΗ &amp; ΟΡΓΑΝΩΣΗ ΕΛΛΗΝΙΚΟΥ ΕΠΑΓΓΕΛΜΑΤΙΚΟΥ ΠΟΔΟΣΦΑΙΡΟΥ</a:t>
          </a:r>
          <a:endParaRPr lang="el-GR" sz="900" kern="1200" dirty="0"/>
        </a:p>
      </dsp:txBody>
      <dsp:txXfrm rot="5400000">
        <a:off x="3991285" y="1204965"/>
        <a:ext cx="2133505" cy="1520603"/>
      </dsp:txXfrm>
    </dsp:sp>
    <dsp:sp modelId="{A941407A-AB44-4B04-8700-E23E1378B52B}">
      <dsp:nvSpPr>
        <dsp:cNvPr id="0" name=""/>
        <dsp:cNvSpPr/>
      </dsp:nvSpPr>
      <dsp:spPr>
        <a:xfrm rot="10800000">
          <a:off x="3143689" y="2476753"/>
          <a:ext cx="1908087" cy="1752452"/>
        </a:xfrm>
        <a:prstGeom prst="downArrow">
          <a:avLst>
            <a:gd name="adj1" fmla="val 50000"/>
            <a:gd name="adj2" fmla="val 35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l-GR" sz="1100" kern="1200" dirty="0" smtClean="0"/>
            <a:t>ΟΠΑΠ ΑΕ </a:t>
          </a:r>
          <a:endParaRPr lang="el-GR" sz="1100" kern="1200" dirty="0"/>
        </a:p>
      </dsp:txBody>
      <dsp:txXfrm rot="10800000">
        <a:off x="3143689" y="2476753"/>
        <a:ext cx="1908087" cy="1752452"/>
      </dsp:txXfrm>
    </dsp:sp>
    <dsp:sp modelId="{C2A9E5A3-1163-450E-B5C2-9BF3C2354430}">
      <dsp:nvSpPr>
        <dsp:cNvPr id="0" name=""/>
        <dsp:cNvSpPr/>
      </dsp:nvSpPr>
      <dsp:spPr>
        <a:xfrm rot="16200000">
          <a:off x="1408338" y="1330783"/>
          <a:ext cx="2687123" cy="1707449"/>
        </a:xfrm>
        <a:prstGeom prst="downArrow">
          <a:avLst>
            <a:gd name="adj1" fmla="val 50000"/>
            <a:gd name="adj2" fmla="val 35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l-GR" sz="1100" kern="1200" smtClean="0">
              <a:latin typeface="CF Helvetica-Regular" pitchFamily="2" charset="-95"/>
            </a:rPr>
            <a:t>  ΠΑΕ </a:t>
          </a:r>
          <a:r>
            <a:rPr lang="en-US" sz="1100" kern="1200" smtClean="0">
              <a:latin typeface="CF Helvetica-Regular" pitchFamily="2" charset="-95"/>
            </a:rPr>
            <a:t>Super league </a:t>
          </a:r>
          <a:r>
            <a:rPr lang="el-GR" sz="1100" kern="1200" smtClean="0">
              <a:latin typeface="CF Helvetica-Regular" pitchFamily="2" charset="-95"/>
            </a:rPr>
            <a:t/>
          </a:r>
          <a:br>
            <a:rPr lang="el-GR" sz="1100" kern="1200" smtClean="0">
              <a:latin typeface="CF Helvetica-Regular" pitchFamily="2" charset="-95"/>
            </a:rPr>
          </a:br>
          <a:r>
            <a:rPr lang="en-US" sz="1100" kern="1200" smtClean="0">
              <a:latin typeface="CF Helvetica-Regular" pitchFamily="2" charset="-95"/>
            </a:rPr>
            <a:t>2013</a:t>
          </a:r>
          <a:r>
            <a:rPr lang="el-GR" sz="1100" kern="1200" smtClean="0">
              <a:latin typeface="CF Helvetica-Regular" pitchFamily="2" charset="-95"/>
            </a:rPr>
            <a:t> </a:t>
          </a:r>
          <a:endParaRPr lang="el-GR" sz="600" kern="1200" dirty="0"/>
        </a:p>
      </dsp:txBody>
      <dsp:txXfrm rot="16200000">
        <a:off x="1408338" y="1330783"/>
        <a:ext cx="2687123" cy="170744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cs typeface="Arial" charset="0"/>
              </a:defRPr>
            </a:lvl1pPr>
          </a:lstStyle>
          <a:p>
            <a:pPr>
              <a:defRPr/>
            </a:pPr>
            <a:endParaRPr lang="el-G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cs typeface="Arial" charset="0"/>
              </a:defRPr>
            </a:lvl1pPr>
          </a:lstStyle>
          <a:p>
            <a:pPr>
              <a:defRPr/>
            </a:pPr>
            <a:endParaRPr lang="el-GR"/>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cs typeface="Arial" charset="0"/>
              </a:defRPr>
            </a:lvl1pPr>
          </a:lstStyle>
          <a:p>
            <a:pPr>
              <a:defRPr/>
            </a:pPr>
            <a:endParaRPr lang="el-G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cs typeface="Arial" charset="0"/>
              </a:defRPr>
            </a:lvl1pPr>
          </a:lstStyle>
          <a:p>
            <a:pPr>
              <a:defRPr/>
            </a:pPr>
            <a:fld id="{0BEC57CC-B719-4E04-80DF-68D014B3CA1A}"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5C320BF6-7E52-4C7F-86AB-72A46912E8B6}" type="slidenum">
              <a:rPr lang="el-GR">
                <a:latin typeface="Arial" pitchFamily="34" charset="0"/>
                <a:cs typeface="Arial" pitchFamily="34" charset="0"/>
              </a:rPr>
              <a:pPr/>
              <a:t>2</a:t>
            </a:fld>
            <a:endParaRPr lang="el-GR">
              <a:latin typeface="Arial" pitchFamily="34" charset="0"/>
              <a:cs typeface="Arial" pitchFamily="34"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FDC31C78-C89E-4757-A6ED-E790E180B636}" type="slidenum">
              <a:rPr lang="el-GR">
                <a:latin typeface="Arial" pitchFamily="34" charset="0"/>
                <a:cs typeface="Arial" pitchFamily="34" charset="0"/>
              </a:rPr>
              <a:pPr/>
              <a:t>11</a:t>
            </a:fld>
            <a:endParaRPr lang="el-GR">
              <a:latin typeface="Arial" pitchFamily="34" charset="0"/>
              <a:cs typeface="Arial"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AD3E3D7-E7F3-446A-9823-542CBE9442F0}" type="slidenum">
              <a:rPr lang="el-GR">
                <a:latin typeface="Arial" pitchFamily="34" charset="0"/>
                <a:cs typeface="Arial" pitchFamily="34" charset="0"/>
              </a:rPr>
              <a:pPr/>
              <a:t>12</a:t>
            </a:fld>
            <a:endParaRPr lang="el-GR">
              <a:latin typeface="Arial" pitchFamily="34" charset="0"/>
              <a:cs typeface="Arial"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B336A19-083D-4857-9E7A-FF1117AED0C2}" type="slidenum">
              <a:rPr lang="el-GR">
                <a:latin typeface="Arial" pitchFamily="34" charset="0"/>
                <a:cs typeface="Arial" pitchFamily="34" charset="0"/>
              </a:rPr>
              <a:pPr/>
              <a:t>13</a:t>
            </a:fld>
            <a:endParaRPr lang="el-GR">
              <a:latin typeface="Arial" pitchFamily="34" charset="0"/>
              <a:cs typeface="Arial"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A1F791BA-6639-40C8-809D-557B119A6BA9}" type="slidenum">
              <a:rPr lang="el-GR">
                <a:latin typeface="Arial" pitchFamily="34" charset="0"/>
                <a:cs typeface="Arial" pitchFamily="34" charset="0"/>
              </a:rPr>
              <a:pPr/>
              <a:t>14</a:t>
            </a:fld>
            <a:endParaRPr lang="el-GR">
              <a:latin typeface="Arial" pitchFamily="34" charset="0"/>
              <a:cs typeface="Arial"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BDD58B2C-28D7-44DD-8949-A481D3F0A019}" type="slidenum">
              <a:rPr lang="el-GR">
                <a:latin typeface="Arial" pitchFamily="34" charset="0"/>
                <a:cs typeface="Arial" pitchFamily="34" charset="0"/>
              </a:rPr>
              <a:pPr/>
              <a:t>15</a:t>
            </a:fld>
            <a:endParaRPr lang="el-GR">
              <a:latin typeface="Arial" pitchFamily="34" charset="0"/>
              <a:cs typeface="Arial"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FB1D50B-CE22-40ED-BBB0-C4B5A3BDD508}" type="slidenum">
              <a:rPr lang="el-GR">
                <a:latin typeface="Arial" pitchFamily="34" charset="0"/>
                <a:cs typeface="Arial" pitchFamily="34" charset="0"/>
              </a:rPr>
              <a:pPr/>
              <a:t>16</a:t>
            </a:fld>
            <a:endParaRPr lang="el-GR">
              <a:latin typeface="Arial" pitchFamily="34" charset="0"/>
              <a:cs typeface="Arial"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F1DB1B22-BBF4-4E0C-819F-A7FA94145D29}" type="slidenum">
              <a:rPr lang="el-GR">
                <a:latin typeface="Arial" pitchFamily="34" charset="0"/>
                <a:cs typeface="Arial" pitchFamily="34" charset="0"/>
              </a:rPr>
              <a:pPr/>
              <a:t>17</a:t>
            </a:fld>
            <a:endParaRPr lang="el-GR">
              <a:latin typeface="Arial" pitchFamily="34" charset="0"/>
              <a:cs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466CD51C-10FF-4159-8631-84BCF23A44D6}" type="slidenum">
              <a:rPr lang="el-GR">
                <a:latin typeface="Arial" pitchFamily="34" charset="0"/>
                <a:cs typeface="Arial" pitchFamily="34" charset="0"/>
              </a:rPr>
              <a:pPr/>
              <a:t>18</a:t>
            </a:fld>
            <a:endParaRPr lang="el-GR">
              <a:latin typeface="Arial" pitchFamily="34" charset="0"/>
              <a:cs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093AD2E-44A5-4E3B-9798-078BC6E7AB29}" type="slidenum">
              <a:rPr lang="el-GR">
                <a:latin typeface="Arial" pitchFamily="34" charset="0"/>
                <a:cs typeface="Arial" pitchFamily="34" charset="0"/>
              </a:rPr>
              <a:pPr/>
              <a:t>19</a:t>
            </a:fld>
            <a:endParaRPr lang="el-GR">
              <a:latin typeface="Arial" pitchFamily="34" charset="0"/>
              <a:cs typeface="Arial"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AFF41A1-742F-4A9C-A203-EA578759BD9A}" type="slidenum">
              <a:rPr lang="el-GR">
                <a:latin typeface="Arial" pitchFamily="34" charset="0"/>
                <a:cs typeface="Arial" pitchFamily="34" charset="0"/>
              </a:rPr>
              <a:pPr/>
              <a:t>20</a:t>
            </a:fld>
            <a:endParaRPr lang="el-GR">
              <a:latin typeface="Arial" pitchFamily="34" charset="0"/>
              <a:cs typeface="Arial"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AAF084B-1ABD-4FE1-A409-39063F8E9F43}" type="slidenum">
              <a:rPr lang="el-GR">
                <a:latin typeface="Arial" pitchFamily="34" charset="0"/>
                <a:cs typeface="Arial" pitchFamily="34" charset="0"/>
              </a:rPr>
              <a:pPr/>
              <a:t>3</a:t>
            </a:fld>
            <a:endParaRPr lang="el-GR">
              <a:latin typeface="Arial" pitchFamily="34" charset="0"/>
              <a:cs typeface="Arial"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F45564C-C451-4442-8A97-4450EB0B91A2}" type="slidenum">
              <a:rPr lang="el-GR">
                <a:latin typeface="Arial" pitchFamily="34" charset="0"/>
                <a:cs typeface="Arial" pitchFamily="34" charset="0"/>
              </a:rPr>
              <a:pPr/>
              <a:t>21</a:t>
            </a:fld>
            <a:endParaRPr lang="el-GR">
              <a:latin typeface="Arial" pitchFamily="34" charset="0"/>
              <a:cs typeface="Arial"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0BEC57CC-B719-4E04-80DF-68D014B3CA1A}" type="slidenum">
              <a:rPr lang="el-GR" smtClean="0"/>
              <a:pPr>
                <a:defRPr/>
              </a:pPr>
              <a:t>22</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048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048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F62153-9092-4C47-9C99-FF2B40848360}" type="slidenum">
              <a:rPr lang="el-GR" smtClean="0"/>
              <a:pPr/>
              <a:t>24</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1AA5410-DEF1-48D9-9C88-97DDB3EAC98E}" type="slidenum">
              <a:rPr lang="el-GR">
                <a:latin typeface="Arial" pitchFamily="34" charset="0"/>
                <a:cs typeface="Arial" pitchFamily="34" charset="0"/>
              </a:rPr>
              <a:pPr/>
              <a:t>4</a:t>
            </a:fld>
            <a:endParaRPr lang="el-GR">
              <a:latin typeface="Arial" pitchFamily="34" charset="0"/>
              <a:cs typeface="Arial"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4F4C2FC4-AAA2-412A-A19A-7CD2C5A18005}" type="slidenum">
              <a:rPr lang="el-GR">
                <a:latin typeface="Arial" pitchFamily="34" charset="0"/>
                <a:cs typeface="Arial" pitchFamily="34" charset="0"/>
              </a:rPr>
              <a:pPr/>
              <a:t>5</a:t>
            </a:fld>
            <a:endParaRPr lang="el-GR">
              <a:latin typeface="Arial" pitchFamily="34" charset="0"/>
              <a:cs typeface="Arial"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600DD43-F452-4E8F-B0E2-B685367646B8}" type="slidenum">
              <a:rPr lang="el-GR">
                <a:latin typeface="Arial" pitchFamily="34" charset="0"/>
                <a:cs typeface="Arial" pitchFamily="34" charset="0"/>
              </a:rPr>
              <a:pPr/>
              <a:t>6</a:t>
            </a:fld>
            <a:endParaRPr lang="el-GR">
              <a:latin typeface="Arial" pitchFamily="34" charset="0"/>
              <a:cs typeface="Arial" pitchFamily="34"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18904038-C0FD-4D29-8D6E-25DAA3EA3B31}" type="slidenum">
              <a:rPr lang="el-GR">
                <a:latin typeface="Arial" pitchFamily="34" charset="0"/>
                <a:cs typeface="Arial" pitchFamily="34" charset="0"/>
              </a:rPr>
              <a:pPr/>
              <a:t>7</a:t>
            </a:fld>
            <a:endParaRPr lang="el-GR">
              <a:latin typeface="Arial" pitchFamily="34" charset="0"/>
              <a:cs typeface="Arial"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ED46AD4-008C-4A65-AEE2-40DD1459D658}" type="slidenum">
              <a:rPr lang="el-GR">
                <a:latin typeface="Arial" pitchFamily="34" charset="0"/>
                <a:cs typeface="Arial" pitchFamily="34" charset="0"/>
              </a:rPr>
              <a:pPr/>
              <a:t>8</a:t>
            </a:fld>
            <a:endParaRPr lang="el-GR">
              <a:latin typeface="Arial" pitchFamily="34" charset="0"/>
              <a:cs typeface="Arial"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2FCA58DD-0A15-4BC6-9601-742B07EB69CE}" type="slidenum">
              <a:rPr lang="el-GR">
                <a:latin typeface="Arial" pitchFamily="34" charset="0"/>
                <a:cs typeface="Arial" pitchFamily="34" charset="0"/>
              </a:rPr>
              <a:pPr/>
              <a:t>9</a:t>
            </a:fld>
            <a:endParaRPr lang="el-GR">
              <a:latin typeface="Arial" pitchFamily="34" charset="0"/>
              <a:cs typeface="Arial"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B4F6D55-44B1-482B-AEAC-27213394434B}" type="slidenum">
              <a:rPr lang="el-GR">
                <a:latin typeface="Arial" pitchFamily="34" charset="0"/>
                <a:cs typeface="Arial" pitchFamily="34" charset="0"/>
              </a:rPr>
              <a:pPr/>
              <a:t>10</a:t>
            </a:fld>
            <a:endParaRPr lang="el-GR">
              <a:latin typeface="Arial" pitchFamily="34" charset="0"/>
              <a:cs typeface="Arial"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l-GR"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9 - Θέση ημερομηνίας"/>
          <p:cNvSpPr>
            <a:spLocks noGrp="1"/>
          </p:cNvSpPr>
          <p:nvPr>
            <p:ph type="dt" sz="half" idx="10"/>
          </p:nvPr>
        </p:nvSpPr>
        <p:spPr/>
        <p:txBody>
          <a:bodyPr/>
          <a:lstStyle>
            <a:lvl1pPr>
              <a:defRPr/>
            </a:lvl1pPr>
          </a:lstStyle>
          <a:p>
            <a:pPr>
              <a:defRPr/>
            </a:pPr>
            <a:endParaRPr lang="el-GR"/>
          </a:p>
        </p:txBody>
      </p:sp>
      <p:sp>
        <p:nvSpPr>
          <p:cNvPr id="5" name="21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2D0B8961-8BD4-4BF4-B666-DD308AEA149A}"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endParaRPr lang="el-GR"/>
          </a:p>
        </p:txBody>
      </p:sp>
      <p:sp>
        <p:nvSpPr>
          <p:cNvPr id="5" name="21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1B86A085-4682-4FDE-B569-748D0FC69CB8}"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endParaRPr lang="el-GR"/>
          </a:p>
        </p:txBody>
      </p:sp>
      <p:sp>
        <p:nvSpPr>
          <p:cNvPr id="5" name="21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83635A38-D2C5-4A12-AD90-9D3E5B2B5622}"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lvl1pPr>
              <a:defRPr/>
            </a:lvl1pPr>
          </a:lstStyle>
          <a:p>
            <a:r>
              <a:rPr lang="el-GR" dirty="0" err="1" smtClean="0"/>
              <a:t>Kλικ</a:t>
            </a:r>
            <a:r>
              <a:rPr lang="el-GR" dirty="0" smtClean="0"/>
              <a:t> για επεξεργασία του τίτλου																							Τ.Ο.Δ.Α</a:t>
            </a:r>
            <a:endParaRPr lang="en-US" dirty="0"/>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endParaRPr lang="el-GR"/>
          </a:p>
        </p:txBody>
      </p:sp>
      <p:sp>
        <p:nvSpPr>
          <p:cNvPr id="5" name="21 - Θέση υποσέλιδου"/>
          <p:cNvSpPr>
            <a:spLocks noGrp="1"/>
          </p:cNvSpPr>
          <p:nvPr>
            <p:ph type="ftr" sz="quarter" idx="11"/>
          </p:nvPr>
        </p:nvSpPr>
        <p:spPr/>
        <p:txBody>
          <a:bodyPr/>
          <a:lstStyle>
            <a:lvl1pPr>
              <a:defRPr/>
            </a:lvl1pPr>
          </a:lstStyle>
          <a:p>
            <a:pPr>
              <a:defRPr/>
            </a:pPr>
            <a:r>
              <a:rPr lang="el-GR" dirty="0" smtClean="0"/>
              <a:t>ΤΑΚΗΣ ΑΛΕΞΟΠΟΥΛΟΣ  ΜΑΡΤΙΟΣ 2013</a:t>
            </a:r>
            <a:endParaRPr lang="el-GR" dirty="0"/>
          </a:p>
        </p:txBody>
      </p:sp>
      <p:sp>
        <p:nvSpPr>
          <p:cNvPr id="6" name="17 - Θέση αριθμού διαφάνειας"/>
          <p:cNvSpPr>
            <a:spLocks noGrp="1"/>
          </p:cNvSpPr>
          <p:nvPr>
            <p:ph type="sldNum" sz="quarter" idx="12"/>
          </p:nvPr>
        </p:nvSpPr>
        <p:spPr/>
        <p:txBody>
          <a:bodyPr/>
          <a:lstStyle>
            <a:lvl1pPr>
              <a:defRPr/>
            </a:lvl1pPr>
          </a:lstStyle>
          <a:p>
            <a:pPr>
              <a:defRPr/>
            </a:pPr>
            <a:fld id="{2F027CB2-E63D-4A00-BCBE-9A76498B01E6}" type="slidenum">
              <a:rPr lang="el-GR"/>
              <a:pPr>
                <a:defRPr/>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9 - Θέση ημερομηνίας"/>
          <p:cNvSpPr>
            <a:spLocks noGrp="1"/>
          </p:cNvSpPr>
          <p:nvPr>
            <p:ph type="dt" sz="half" idx="10"/>
          </p:nvPr>
        </p:nvSpPr>
        <p:spPr/>
        <p:txBody>
          <a:bodyPr/>
          <a:lstStyle>
            <a:lvl1pPr>
              <a:defRPr/>
            </a:lvl1pPr>
          </a:lstStyle>
          <a:p>
            <a:pPr>
              <a:defRPr/>
            </a:pPr>
            <a:endParaRPr lang="el-GR"/>
          </a:p>
        </p:txBody>
      </p:sp>
      <p:sp>
        <p:nvSpPr>
          <p:cNvPr id="5" name="21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8E4CA39A-8502-4E9C-BFDF-517685C5446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endParaRPr lang="el-GR"/>
          </a:p>
        </p:txBody>
      </p:sp>
      <p:sp>
        <p:nvSpPr>
          <p:cNvPr id="6" name="21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42425A3B-E871-44C3-AAF7-8505D2AF5B65}"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9 - Θέση ημερομηνίας"/>
          <p:cNvSpPr>
            <a:spLocks noGrp="1"/>
          </p:cNvSpPr>
          <p:nvPr>
            <p:ph type="dt" sz="half" idx="10"/>
          </p:nvPr>
        </p:nvSpPr>
        <p:spPr/>
        <p:txBody>
          <a:bodyPr/>
          <a:lstStyle>
            <a:lvl1pPr>
              <a:defRPr/>
            </a:lvl1pPr>
          </a:lstStyle>
          <a:p>
            <a:pPr>
              <a:defRPr/>
            </a:pPr>
            <a:endParaRPr lang="el-GR"/>
          </a:p>
        </p:txBody>
      </p:sp>
      <p:sp>
        <p:nvSpPr>
          <p:cNvPr id="8" name="21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9" name="17 - Θέση αριθμού διαφάνειας"/>
          <p:cNvSpPr>
            <a:spLocks noGrp="1"/>
          </p:cNvSpPr>
          <p:nvPr>
            <p:ph type="sldNum" sz="quarter" idx="12"/>
          </p:nvPr>
        </p:nvSpPr>
        <p:spPr/>
        <p:txBody>
          <a:bodyPr/>
          <a:lstStyle>
            <a:lvl1pPr>
              <a:defRPr/>
            </a:lvl1pPr>
          </a:lstStyle>
          <a:p>
            <a:pPr>
              <a:defRPr/>
            </a:pPr>
            <a:fld id="{B7EC523D-CFAD-4C66-B9C9-AD36161A27D8}"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9 - Θέση ημερομηνίας"/>
          <p:cNvSpPr>
            <a:spLocks noGrp="1"/>
          </p:cNvSpPr>
          <p:nvPr>
            <p:ph type="dt" sz="half" idx="10"/>
          </p:nvPr>
        </p:nvSpPr>
        <p:spPr/>
        <p:txBody>
          <a:bodyPr/>
          <a:lstStyle>
            <a:lvl1pPr>
              <a:defRPr/>
            </a:lvl1pPr>
          </a:lstStyle>
          <a:p>
            <a:pPr>
              <a:defRPr/>
            </a:pPr>
            <a:endParaRPr lang="el-GR"/>
          </a:p>
        </p:txBody>
      </p:sp>
      <p:sp>
        <p:nvSpPr>
          <p:cNvPr id="4" name="21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5" name="17 - Θέση αριθμού διαφάνειας"/>
          <p:cNvSpPr>
            <a:spLocks noGrp="1"/>
          </p:cNvSpPr>
          <p:nvPr>
            <p:ph type="sldNum" sz="quarter" idx="12"/>
          </p:nvPr>
        </p:nvSpPr>
        <p:spPr/>
        <p:txBody>
          <a:bodyPr/>
          <a:lstStyle>
            <a:lvl1pPr>
              <a:defRPr/>
            </a:lvl1pPr>
          </a:lstStyle>
          <a:p>
            <a:pPr>
              <a:defRPr/>
            </a:pPr>
            <a:fld id="{E1D71D5D-93A0-464C-9A9A-42F587610F79}"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9 - Θέση ημερομηνίας"/>
          <p:cNvSpPr>
            <a:spLocks noGrp="1"/>
          </p:cNvSpPr>
          <p:nvPr>
            <p:ph type="dt" sz="half" idx="10"/>
          </p:nvPr>
        </p:nvSpPr>
        <p:spPr/>
        <p:txBody>
          <a:bodyPr/>
          <a:lstStyle>
            <a:lvl1pPr>
              <a:defRPr/>
            </a:lvl1pPr>
          </a:lstStyle>
          <a:p>
            <a:pPr>
              <a:defRPr/>
            </a:pPr>
            <a:endParaRPr lang="el-GR"/>
          </a:p>
        </p:txBody>
      </p:sp>
      <p:sp>
        <p:nvSpPr>
          <p:cNvPr id="3" name="21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4" name="17 - Θέση αριθμού διαφάνειας"/>
          <p:cNvSpPr>
            <a:spLocks noGrp="1"/>
          </p:cNvSpPr>
          <p:nvPr>
            <p:ph type="sldNum" sz="quarter" idx="12"/>
          </p:nvPr>
        </p:nvSpPr>
        <p:spPr/>
        <p:txBody>
          <a:bodyPr/>
          <a:lstStyle>
            <a:lvl1pPr>
              <a:defRPr/>
            </a:lvl1pPr>
          </a:lstStyle>
          <a:p>
            <a:pPr>
              <a:defRPr/>
            </a:pPr>
            <a:fld id="{795E3FC2-F96B-43B5-85CE-E43D15D3246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endParaRPr lang="el-GR"/>
          </a:p>
        </p:txBody>
      </p:sp>
      <p:sp>
        <p:nvSpPr>
          <p:cNvPr id="6" name="21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1B2098C3-0679-4573-B2A6-2E33219AB237}"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4 - Ψαλίδισμα και στρογγύλεμα μίας γωνίας του ορθογωνίου"/>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5 - Ορθογώνιο τρίγωνο"/>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6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7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1 - Τίτλος"/>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4 - Θέση ημερομηνίας"/>
          <p:cNvSpPr>
            <a:spLocks noGrp="1"/>
          </p:cNvSpPr>
          <p:nvPr>
            <p:ph type="dt" sz="half" idx="10"/>
          </p:nvPr>
        </p:nvSpPr>
        <p:spPr/>
        <p:txBody>
          <a:bodyPr/>
          <a:lstStyle>
            <a:lvl1pPr>
              <a:defRPr/>
            </a:lvl1pPr>
          </a:lstStyle>
          <a:p>
            <a:pPr>
              <a:defRPr/>
            </a:pPr>
            <a:endParaRPr lang="el-GR"/>
          </a:p>
        </p:txBody>
      </p:sp>
      <p:sp>
        <p:nvSpPr>
          <p:cNvPr id="10" name="5 - Θέση υποσέλιδου"/>
          <p:cNvSpPr>
            <a:spLocks noGrp="1"/>
          </p:cNvSpPr>
          <p:nvPr>
            <p:ph type="ftr" sz="quarter" idx="11"/>
          </p:nvPr>
        </p:nvSpPr>
        <p:spPr/>
        <p:txBody>
          <a:bodyPr/>
          <a:lstStyle>
            <a:lvl1pPr>
              <a:defRPr/>
            </a:lvl1pPr>
          </a:lstStyle>
          <a:p>
            <a:pPr>
              <a:defRPr/>
            </a:pPr>
            <a:r>
              <a:rPr lang="el-GR" smtClean="0"/>
              <a:t>ΤΑΚΗΣ ΑΛΕΞΟΠΟΥΛΟΣ  ΜΑΡΤΙΟΣ 2013</a:t>
            </a:r>
            <a:endParaRPr lang="el-GR"/>
          </a:p>
        </p:txBody>
      </p:sp>
      <p:sp>
        <p:nvSpPr>
          <p:cNvPr id="11" name="6 - Θέση αριθμού διαφάνειας"/>
          <p:cNvSpPr>
            <a:spLocks noGrp="1"/>
          </p:cNvSpPr>
          <p:nvPr>
            <p:ph type="sldNum" sz="quarter" idx="12"/>
          </p:nvPr>
        </p:nvSpPr>
        <p:spPr>
          <a:xfrm>
            <a:off x="8077200" y="6356350"/>
            <a:ext cx="609600" cy="365125"/>
          </a:xfrm>
        </p:spPr>
        <p:txBody>
          <a:bodyPr/>
          <a:lstStyle>
            <a:lvl1pPr>
              <a:defRPr/>
            </a:lvl1pPr>
          </a:lstStyle>
          <a:p>
            <a:pPr>
              <a:defRPr/>
            </a:pPr>
            <a:fld id="{6450AFFD-6308-482D-B6E0-BAF8B2D13908}"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7 - Ελεύθερη σχεδίαση"/>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8 - Θέση τίτλου"/>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l-GR" smtClean="0"/>
              <a:t>Kλικ για επεξεργασία του τίτλου</a:t>
            </a:r>
            <a:endParaRPr lang="en-US" smtClean="0"/>
          </a:p>
        </p:txBody>
      </p:sp>
      <p:sp>
        <p:nvSpPr>
          <p:cNvPr id="1029" name="29 - Θέση κειμένου"/>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latin typeface="Arial" charset="0"/>
                <a:cs typeface="Arial" charset="0"/>
              </a:defRPr>
            </a:lvl1pPr>
          </a:lstStyle>
          <a:p>
            <a:pPr>
              <a:defRPr/>
            </a:pPr>
            <a:r>
              <a:rPr lang="el-GR" smtClean="0"/>
              <a:t>ΤΑΚΗΣ ΑΛΕΞΟΠΟΥΛΟΣ  ΜΑΡΤΙΟΣ 2013</a:t>
            </a:r>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latin typeface="Arial" charset="0"/>
                <a:cs typeface="Arial" charset="0"/>
              </a:defRPr>
            </a:lvl1pPr>
          </a:lstStyle>
          <a:p>
            <a:pPr>
              <a:defRPr/>
            </a:pPr>
            <a:fld id="{9D594BF2-5E57-4DD7-96B9-A9230C864F5D}" type="slidenum">
              <a:rPr lang="el-GR"/>
              <a:pPr>
                <a:defRPr/>
              </a:pPr>
              <a:t>‹#›</a:t>
            </a:fld>
            <a:endParaRPr lang="el-GR"/>
          </a:p>
        </p:txBody>
      </p:sp>
      <p:grpSp>
        <p:nvGrpSpPr>
          <p:cNvPr id="1033" name="1 - Ομάδα"/>
          <p:cNvGrpSpPr>
            <a:grpSpLocks/>
          </p:cNvGrpSpPr>
          <p:nvPr/>
        </p:nvGrpSpPr>
        <p:grpSpPr bwMode="auto">
          <a:xfrm>
            <a:off x="-19050" y="203200"/>
            <a:ext cx="9180513" cy="647700"/>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3761" r:id="rId1"/>
    <p:sldLayoutId id="2147483760" r:id="rId2"/>
    <p:sldLayoutId id="2147483759" r:id="rId3"/>
    <p:sldLayoutId id="2147483758" r:id="rId4"/>
    <p:sldLayoutId id="2147483757" r:id="rId5"/>
    <p:sldLayoutId id="2147483756" r:id="rId6"/>
    <p:sldLayoutId id="2147483755" r:id="rId7"/>
    <p:sldLayoutId id="2147483754" r:id="rId8"/>
    <p:sldLayoutId id="2147483762" r:id="rId9"/>
    <p:sldLayoutId id="2147483753" r:id="rId10"/>
    <p:sldLayoutId id="2147483752" r:id="rId11"/>
  </p:sldLayoutIdLst>
  <p:hf hd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ctrTitle"/>
          </p:nvPr>
        </p:nvSpPr>
        <p:spPr>
          <a:xfrm>
            <a:off x="684213" y="620687"/>
            <a:ext cx="7772400" cy="1916137"/>
          </a:xfrm>
        </p:spPr>
        <p:style>
          <a:lnRef idx="1">
            <a:schemeClr val="accent1"/>
          </a:lnRef>
          <a:fillRef idx="2">
            <a:schemeClr val="accent1"/>
          </a:fillRef>
          <a:effectRef idx="1">
            <a:schemeClr val="accent1"/>
          </a:effectRef>
          <a:fontRef idx="minor">
            <a:schemeClr val="dk1"/>
          </a:fontRef>
        </p:style>
        <p:txBody>
          <a:bodyPr>
            <a:noAutofit/>
          </a:bodyPr>
          <a:lstStyle/>
          <a:p>
            <a:r>
              <a:rPr lang="el-GR" sz="2800" b="1" dirty="0"/>
              <a:t>Μεταπτυχιακό Πρόγραμμα </a:t>
            </a:r>
            <a:br>
              <a:rPr lang="el-GR" sz="2800" b="1" dirty="0"/>
            </a:br>
            <a:r>
              <a:rPr lang="el-GR" sz="2800" b="1" dirty="0"/>
              <a:t/>
            </a:r>
            <a:br>
              <a:rPr lang="el-GR" sz="2800" b="1" dirty="0"/>
            </a:br>
            <a:endParaRPr lang="en-US" sz="2800" b="1" dirty="0"/>
          </a:p>
        </p:txBody>
      </p:sp>
      <p:sp>
        <p:nvSpPr>
          <p:cNvPr id="107523" name="Rectangle 3"/>
          <p:cNvSpPr>
            <a:spLocks noGrp="1" noChangeArrowheads="1"/>
          </p:cNvSpPr>
          <p:nvPr>
            <p:ph type="subTitle" idx="1"/>
          </p:nvPr>
        </p:nvSpPr>
        <p:spPr>
          <a:xfrm>
            <a:off x="468313" y="2636912"/>
            <a:ext cx="8351837" cy="3672408"/>
          </a:xfrm>
        </p:spPr>
        <p:txBody>
          <a:bodyPr/>
          <a:lstStyle/>
          <a:p>
            <a:r>
              <a:rPr lang="el-GR" dirty="0"/>
              <a:t>Τμήμα Οργάνωσης &amp; Διαχείρισης Αθλητισμού</a:t>
            </a:r>
          </a:p>
          <a:p>
            <a:r>
              <a:rPr lang="el-GR" sz="3400" dirty="0"/>
              <a:t>Πρόγραμμα Μεταπτυχιακών Σπουδών</a:t>
            </a:r>
          </a:p>
          <a:p>
            <a:r>
              <a:rPr lang="el-GR" sz="2800" dirty="0"/>
              <a:t>« Οργάνωση &amp; Διοίκηση Αθλητικών Οργανισμών &amp; Επιχειρήσεων</a:t>
            </a:r>
            <a:endParaRPr lang="en-US" sz="2800" dirty="0"/>
          </a:p>
          <a:p>
            <a:r>
              <a:rPr lang="el-GR" sz="2000" b="1" i="1" dirty="0" smtClean="0">
                <a:solidFill>
                  <a:schemeClr val="tx1"/>
                </a:solidFill>
                <a:latin typeface="Tahoma" pitchFamily="34" charset="0"/>
              </a:rPr>
              <a:t>Τάκης </a:t>
            </a:r>
            <a:r>
              <a:rPr lang="el-GR" sz="2000" b="1" i="1" dirty="0">
                <a:solidFill>
                  <a:schemeClr val="tx1"/>
                </a:solidFill>
                <a:latin typeface="Tahoma" pitchFamily="34" charset="0"/>
              </a:rPr>
              <a:t>Αλεξόπουλος</a:t>
            </a:r>
            <a:br>
              <a:rPr lang="el-GR" sz="2000" b="1" i="1" dirty="0">
                <a:solidFill>
                  <a:schemeClr val="tx1"/>
                </a:solidFill>
                <a:latin typeface="Tahoma" pitchFamily="34" charset="0"/>
              </a:rPr>
            </a:br>
            <a:r>
              <a:rPr lang="el-GR" sz="2000" b="1" i="1" dirty="0">
                <a:solidFill>
                  <a:schemeClr val="tx1"/>
                </a:solidFill>
                <a:latin typeface="Tahoma" pitchFamily="34" charset="0"/>
              </a:rPr>
              <a:t> </a:t>
            </a:r>
            <a:r>
              <a:rPr lang="el-GR" sz="2000" b="1" i="1" dirty="0" smtClean="0">
                <a:solidFill>
                  <a:schemeClr val="tx1"/>
                </a:solidFill>
                <a:latin typeface="Tahoma" pitchFamily="34" charset="0"/>
              </a:rPr>
              <a:t>Επίκουρος Καθηγητής .</a:t>
            </a:r>
            <a:r>
              <a:rPr lang="el-GR" sz="2000" b="1" i="1" dirty="0">
                <a:latin typeface="Tahoma" pitchFamily="34" charset="0"/>
              </a:rPr>
              <a:t/>
            </a:r>
            <a:br>
              <a:rPr lang="el-GR" sz="2000" b="1" i="1" dirty="0">
                <a:latin typeface="Tahoma" pitchFamily="34" charset="0"/>
              </a:rPr>
            </a:br>
            <a:endParaRPr lang="el-GR" sz="2000" b="1" i="1" dirty="0">
              <a:latin typeface="Tahoma" pitchFamily="34" charset="0"/>
            </a:endParaRPr>
          </a:p>
        </p:txBody>
      </p:sp>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457200" y="980729"/>
            <a:ext cx="8229600" cy="5343872"/>
          </a:xfrm>
          <a:ln w="38100">
            <a:solidFill>
              <a:schemeClr val="accent6">
                <a:lumMod val="50000"/>
              </a:schemeClr>
            </a:solidFill>
          </a:ln>
        </p:spPr>
        <p:txBody>
          <a:bodyPr>
            <a:normAutofit/>
          </a:bodyPr>
          <a:lstStyle/>
          <a:p>
            <a:pPr marL="274320" indent="-274320" fontAlgn="auto">
              <a:lnSpc>
                <a:spcPct val="90000"/>
              </a:lnSpc>
              <a:spcAft>
                <a:spcPts val="0"/>
              </a:spcAft>
              <a:buClr>
                <a:schemeClr val="accent3"/>
              </a:buClr>
              <a:buFont typeface="Wingdings 2"/>
              <a:buChar char=""/>
              <a:defRPr/>
            </a:pPr>
            <a:r>
              <a:rPr lang="el-GR" sz="2400" dirty="0"/>
              <a:t>Τελικά τί είναι το σύγχρονο επαγγελματικό ποδόσφαιρο στην Ελλάδα; Επιχείρηση με αυτούσια χαρακτηριστικά μιας ανώνυμης εταιρείας ή κάτι διαφορετικό; </a:t>
            </a:r>
            <a:endParaRPr lang="el-GR" sz="2400" dirty="0" smtClean="0"/>
          </a:p>
          <a:p>
            <a:pPr marL="274320" indent="-274320" fontAlgn="auto">
              <a:lnSpc>
                <a:spcPct val="90000"/>
              </a:lnSpc>
              <a:spcAft>
                <a:spcPts val="0"/>
              </a:spcAft>
              <a:buClr>
                <a:schemeClr val="accent3"/>
              </a:buClr>
              <a:buFont typeface="Wingdings 2"/>
              <a:buChar char=""/>
              <a:defRPr/>
            </a:pPr>
            <a:endParaRPr lang="el-GR" sz="2400" dirty="0" smtClean="0"/>
          </a:p>
          <a:p>
            <a:pPr marL="274320" indent="-274320" fontAlgn="auto">
              <a:lnSpc>
                <a:spcPct val="90000"/>
              </a:lnSpc>
              <a:spcAft>
                <a:spcPts val="0"/>
              </a:spcAft>
              <a:buClr>
                <a:schemeClr val="accent3"/>
              </a:buClr>
              <a:buFont typeface="Wingdings 2"/>
              <a:buChar char=""/>
              <a:defRPr/>
            </a:pPr>
            <a:endParaRPr lang="el-GR" sz="2400" dirty="0" smtClean="0"/>
          </a:p>
          <a:p>
            <a:pPr marL="274320" indent="-274320" fontAlgn="auto">
              <a:lnSpc>
                <a:spcPct val="90000"/>
              </a:lnSpc>
              <a:spcAft>
                <a:spcPts val="0"/>
              </a:spcAft>
              <a:buClr>
                <a:schemeClr val="accent3"/>
              </a:buClr>
              <a:buNone/>
              <a:defRPr/>
            </a:pPr>
            <a:endParaRPr lang="el-GR" sz="2400" dirty="0" smtClean="0"/>
          </a:p>
          <a:p>
            <a:pPr marL="274320" indent="-274320" fontAlgn="auto">
              <a:lnSpc>
                <a:spcPct val="90000"/>
              </a:lnSpc>
              <a:spcAft>
                <a:spcPts val="0"/>
              </a:spcAft>
              <a:buClr>
                <a:schemeClr val="accent3"/>
              </a:buClr>
              <a:buFont typeface="Wingdings 2"/>
              <a:buChar char=""/>
              <a:defRPr/>
            </a:pPr>
            <a:r>
              <a:rPr lang="el-GR" sz="2400" dirty="0" smtClean="0"/>
              <a:t>Οι </a:t>
            </a:r>
            <a:r>
              <a:rPr lang="el-GR" sz="2400" dirty="0"/>
              <a:t>λόγοι που καθιστούν το σύγχρονο επαγγελματικό ποδόσφαιρο </a:t>
            </a:r>
            <a:r>
              <a:rPr lang="el-GR" sz="2400" i="1" u="sng" dirty="0"/>
              <a:t>ξεχωριστό</a:t>
            </a:r>
            <a:r>
              <a:rPr lang="el-GR" sz="2400" dirty="0"/>
              <a:t> επιχειρηματικό κλάδο </a:t>
            </a:r>
            <a:r>
              <a:rPr lang="el-GR" sz="2400" dirty="0" smtClean="0"/>
              <a:t>, </a:t>
            </a:r>
            <a:r>
              <a:rPr lang="el-GR" sz="2400" dirty="0"/>
              <a:t>και βοηθούν στο να στηριχθεί ο παρακάτω ορισμός της </a:t>
            </a:r>
            <a:r>
              <a:rPr lang="el-GR" sz="2400" i="1" dirty="0"/>
              <a:t>«ποδοσφαιρικής επιχειρηματικότητας»</a:t>
            </a:r>
            <a:r>
              <a:rPr lang="el-GR" sz="2400" dirty="0"/>
              <a:t>, η οποία προτείνεται και ορίζεται ως:</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10</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457200" y="1935480"/>
            <a:ext cx="8229600" cy="4389120"/>
          </a:xfrm>
          <a:ln/>
        </p:spPr>
        <p:style>
          <a:lnRef idx="2">
            <a:schemeClr val="dk1"/>
          </a:lnRef>
          <a:fillRef idx="1">
            <a:schemeClr val="lt1"/>
          </a:fillRef>
          <a:effectRef idx="0">
            <a:schemeClr val="dk1"/>
          </a:effectRef>
          <a:fontRef idx="minor">
            <a:schemeClr val="dk1"/>
          </a:fontRef>
        </p:style>
        <p:txBody>
          <a:bodyPr>
            <a:normAutofit/>
          </a:bodyPr>
          <a:lstStyle/>
          <a:p>
            <a:pPr marL="274320" indent="-274320" fontAlgn="auto">
              <a:lnSpc>
                <a:spcPct val="90000"/>
              </a:lnSpc>
              <a:spcAft>
                <a:spcPts val="0"/>
              </a:spcAft>
              <a:buClr>
                <a:schemeClr val="accent3"/>
              </a:buClr>
              <a:buFont typeface="Wingdings 2"/>
              <a:buChar char=""/>
              <a:defRPr/>
            </a:pPr>
            <a:r>
              <a:rPr lang="el-GR" sz="2400" i="1" dirty="0">
                <a:solidFill>
                  <a:schemeClr val="hlink"/>
                </a:solidFill>
                <a:effectLst>
                  <a:outerShdw blurRad="38100" dist="38100" dir="2700000" algn="tl">
                    <a:srgbClr val="000000"/>
                  </a:outerShdw>
                </a:effectLst>
              </a:rPr>
              <a:t>«</a:t>
            </a:r>
            <a:r>
              <a:rPr lang="el-GR" sz="2400" b="1" i="1" u="sng" dirty="0">
                <a:solidFill>
                  <a:schemeClr val="hlink"/>
                </a:solidFill>
                <a:effectLst>
                  <a:outerShdw blurRad="38100" dist="38100" dir="2700000" algn="tl">
                    <a:srgbClr val="000000"/>
                  </a:outerShdw>
                </a:effectLst>
              </a:rPr>
              <a:t>Το σύνολο των </a:t>
            </a:r>
            <a:r>
              <a:rPr lang="el-GR" sz="2400" b="1" i="1" u="sng" dirty="0" err="1">
                <a:solidFill>
                  <a:schemeClr val="hlink"/>
                </a:solidFill>
                <a:effectLst>
                  <a:outerShdw blurRad="38100" dist="38100" dir="2700000" algn="tl">
                    <a:srgbClr val="000000"/>
                  </a:outerShdw>
                </a:effectLst>
              </a:rPr>
              <a:t>οργανωσιακών</a:t>
            </a:r>
            <a:r>
              <a:rPr lang="el-GR" sz="2400" b="1" i="1" u="sng" dirty="0">
                <a:solidFill>
                  <a:schemeClr val="hlink"/>
                </a:solidFill>
                <a:effectLst>
                  <a:outerShdw blurRad="38100" dist="38100" dir="2700000" algn="tl">
                    <a:srgbClr val="000000"/>
                  </a:outerShdw>
                </a:effectLst>
              </a:rPr>
              <a:t> γνώσεων και εμπορικών δραστηριοτήτων που σχετίζεται ή/και αφορά στο χώρο του σύγχρονου επαγγελματικού ποδοσφαίρου. Τόσο η οργάνωση όσο και οι δραστηριότητες αυτές θα πρέπει να λαμβάνουν υπόψη τα ιδιαίτερα χαρακτηριστικά που το ελληνικό επαγγελματικό ποδόσφαιρο επιδεικνύει, με σημαντικότερο αυτό του ρόλου του στην τοπική, αλλά και ευρύτερη κοινωνία».</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11</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971600" y="476250"/>
            <a:ext cx="7867600" cy="5619750"/>
          </a:xfrm>
          <a:ln/>
        </p:spPr>
        <p:style>
          <a:lnRef idx="1">
            <a:schemeClr val="accent1"/>
          </a:lnRef>
          <a:fillRef idx="2">
            <a:schemeClr val="accent1"/>
          </a:fillRef>
          <a:effectRef idx="1">
            <a:schemeClr val="accent1"/>
          </a:effectRef>
          <a:fontRef idx="minor">
            <a:schemeClr val="dk1"/>
          </a:fontRef>
        </p:style>
        <p:txBody>
          <a:bodyPr>
            <a:normAutofit/>
          </a:bodyPr>
          <a:lstStyle/>
          <a:p>
            <a:pPr marL="274320" indent="-274320" fontAlgn="auto">
              <a:spcAft>
                <a:spcPts val="0"/>
              </a:spcAft>
              <a:buClr>
                <a:schemeClr val="accent3"/>
              </a:buClr>
              <a:buFont typeface="Wingdings" pitchFamily="2" charset="2"/>
              <a:buNone/>
              <a:defRPr/>
            </a:pPr>
            <a:r>
              <a:rPr lang="el-GR" sz="2800" dirty="0"/>
              <a:t> Ανεξάρτητα από τι συμβαίνει εντέλει, οι ορισμοί εξαρτώνται από </a:t>
            </a:r>
          </a:p>
          <a:p>
            <a:pPr marL="274320" indent="-274320" fontAlgn="auto">
              <a:spcAft>
                <a:spcPts val="0"/>
              </a:spcAft>
              <a:buClr>
                <a:schemeClr val="accent3"/>
              </a:buClr>
              <a:buFont typeface="Wingdings 2"/>
              <a:buChar char=""/>
              <a:defRPr/>
            </a:pPr>
            <a:r>
              <a:rPr lang="el-GR" sz="2800" dirty="0"/>
              <a:t>α) το πλαίσιο στο οποίο αναφέρονται και</a:t>
            </a:r>
          </a:p>
          <a:p>
            <a:pPr marL="274320" indent="-274320" fontAlgn="auto">
              <a:spcAft>
                <a:spcPts val="0"/>
              </a:spcAft>
              <a:buClr>
                <a:schemeClr val="accent3"/>
              </a:buClr>
              <a:buFont typeface="Wingdings 2"/>
              <a:buChar char=""/>
              <a:defRPr/>
            </a:pPr>
            <a:r>
              <a:rPr lang="el-GR" sz="2800" dirty="0"/>
              <a:t> β) το πλαίσιο από το οποίο προκύπτουν. Βέβαια, για να γίνει κατανοητός ο παραπάνω ορισμός και να απαντήσει στα εύλογα ερωτήματα που προκαλεί, χρειάζεται να οριστούν επιπλέον τα σημαντικότερα μέρη του:</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12</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683568" y="908050"/>
            <a:ext cx="8155632" cy="5187950"/>
          </a:xfrm>
          <a:ln/>
        </p:spPr>
        <p:style>
          <a:lnRef idx="1">
            <a:schemeClr val="accent1"/>
          </a:lnRef>
          <a:fillRef idx="2">
            <a:schemeClr val="accent1"/>
          </a:fillRef>
          <a:effectRef idx="1">
            <a:schemeClr val="accent1"/>
          </a:effectRef>
          <a:fontRef idx="minor">
            <a:schemeClr val="dk1"/>
          </a:fontRef>
        </p:style>
        <p:txBody>
          <a:bodyPr>
            <a:normAutofit/>
          </a:bodyPr>
          <a:lstStyle/>
          <a:p>
            <a:pPr marL="274320" indent="-274320" fontAlgn="auto">
              <a:lnSpc>
                <a:spcPct val="90000"/>
              </a:lnSpc>
              <a:spcAft>
                <a:spcPts val="0"/>
              </a:spcAft>
              <a:buClr>
                <a:schemeClr val="accent3"/>
              </a:buClr>
              <a:buFont typeface="Wingdings 2"/>
              <a:buChar char=""/>
              <a:defRPr/>
            </a:pPr>
            <a:r>
              <a:rPr lang="el-GR" sz="2400" i="1" dirty="0" err="1"/>
              <a:t>Οργανωσιακές</a:t>
            </a:r>
            <a:r>
              <a:rPr lang="el-GR" sz="2400" i="1" dirty="0"/>
              <a:t> γνώσεις</a:t>
            </a:r>
            <a:r>
              <a:rPr lang="el-GR" sz="2400" dirty="0"/>
              <a:t>: αναφερόμαστε στις σύγχρονες πρακτικές μάνατζμεντ που μια ΠΑΕ απαιτείται να υιοθετήσει και οι οποίες εξασφαλίζουν την βιωσιμότητα, αποτελεσματικότητα και αποδοτικότητά της απέναντι στις προκλήσεις του «εσωτερικού» και «εξωτερικού» της περιβάλλοντος. Οι γνώσεις αυτές σχετίζονται με την επίτευξη τόσο αγωνιστικών στόχων (π.χ. αγορές-</a:t>
            </a:r>
            <a:r>
              <a:rPr lang="el-GR" sz="2400" u="sng" dirty="0"/>
              <a:t>πωλήσεις</a:t>
            </a:r>
            <a:r>
              <a:rPr lang="el-GR" sz="2400" dirty="0"/>
              <a:t> ποδοσφαιριστών) όσο και με μη-αγωνιστικούς στόχους (π.χ. εξυπηρέτηση πελατών/φιλάθλων, επικοινωνία, το να είναι αξιόχρεη ως εταιρεία κοκ).</a:t>
            </a:r>
          </a:p>
        </p:txBody>
      </p:sp>
      <p:sp>
        <p:nvSpPr>
          <p:cNvPr id="68612" name="Rectangle 4"/>
          <p:cNvSpPr>
            <a:spLocks noChangeArrowheads="1"/>
          </p:cNvSpPr>
          <p:nvPr/>
        </p:nvSpPr>
        <p:spPr bwMode="auto">
          <a:xfrm>
            <a:off x="3300413" y="333375"/>
            <a:ext cx="4440237" cy="457200"/>
          </a:xfrm>
          <a:prstGeom prst="rect">
            <a:avLst/>
          </a:prstGeom>
          <a:noFill/>
          <a:ln w="9525">
            <a:noFill/>
            <a:miter lim="800000"/>
            <a:headEnd/>
            <a:tailEnd/>
          </a:ln>
          <a:effectLst/>
        </p:spPr>
        <p:txBody>
          <a:bodyPr>
            <a:spAutoFit/>
          </a:bodyPr>
          <a:lstStyle/>
          <a:p>
            <a:pPr>
              <a:defRPr/>
            </a:pPr>
            <a:r>
              <a:rPr lang="el-GR" sz="2400" i="1">
                <a:solidFill>
                  <a:srgbClr val="FF0000"/>
                </a:solidFill>
                <a:effectLst>
                  <a:outerShdw blurRad="38100" dist="38100" dir="2700000" algn="tl">
                    <a:srgbClr val="000000"/>
                  </a:outerShdw>
                </a:effectLst>
                <a:latin typeface="Arial" charset="0"/>
                <a:cs typeface="Arial" charset="0"/>
              </a:rPr>
              <a:t>Οργανωσιακές γνώσεις</a:t>
            </a:r>
          </a:p>
        </p:txBody>
      </p:sp>
      <p:sp>
        <p:nvSpPr>
          <p:cNvPr id="8" name="7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13</a:t>
            </a:fld>
            <a:endParaRPr lang="el-GR" dirty="0"/>
          </a:p>
        </p:txBody>
      </p:sp>
      <p:sp>
        <p:nvSpPr>
          <p:cNvPr id="9" name="8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l-GR" i="1" smtClean="0"/>
              <a:t>Εμπορικές δραστηριότητες</a:t>
            </a:r>
            <a:r>
              <a:rPr lang="el-GR" smtClean="0"/>
              <a:t>:</a:t>
            </a:r>
          </a:p>
        </p:txBody>
      </p:sp>
      <p:sp>
        <p:nvSpPr>
          <p:cNvPr id="15363" name="Rectangle 3"/>
          <p:cNvSpPr>
            <a:spLocks noGrp="1" noChangeArrowheads="1"/>
          </p:cNvSpPr>
          <p:nvPr>
            <p:ph idx="1"/>
          </p:nvPr>
        </p:nvSpPr>
        <p:spPr/>
        <p:txBody>
          <a:bodyPr/>
          <a:lstStyle/>
          <a:p>
            <a:r>
              <a:rPr lang="el-GR" smtClean="0"/>
              <a:t>αναφερόμαστε σε επιχειρηματικά πλάνα εταιρειών που επικεντρώνονται στο χώρο του ποδοσφαίρου με σκοπό το κέρδος, και που τα οποία απαιτούν σοβαρή γνώση του χώρου </a:t>
            </a:r>
          </a:p>
        </p:txBody>
      </p:sp>
      <p:sp>
        <p:nvSpPr>
          <p:cNvPr id="8" name="7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14</a:t>
            </a:fld>
            <a:endParaRPr lang="el-GR" dirty="0"/>
          </a:p>
        </p:txBody>
      </p:sp>
      <p:sp>
        <p:nvSpPr>
          <p:cNvPr id="9" name="8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a:lnSpc>
                <a:spcPct val="90000"/>
              </a:lnSpc>
            </a:pPr>
            <a:r>
              <a:rPr lang="el-GR" smtClean="0"/>
              <a:t>Πρώτον, το προϊόν που προσφέρεται είναι μερικώς «προϊόν πρωταθλήματος» και μερικώς «προϊόν ομάδας». Αυτό σημαίνει ότι δεν μπορεί να υπάρξει προϊόν από μόνο μια εταιρεία. Αντίθετα, μια και μόνο, παραδείγματος χάρη, εταιρεία κινητής τηλεφωνίας αρκεί για να μιλάμε με φίλους και γνωστούς </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15</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lstStyle/>
          <a:p>
            <a:r>
              <a:rPr lang="el-GR" smtClean="0"/>
              <a:t>Δεύτερον, οι ποδοσφαιρικές λίγκες  κατανέμουν έσοδα από τον ισχυρό στον λιγότερο δυνατό ούτως ώστε να προωθούν την ανταγωνιστική ισορροπία (βλέπε </a:t>
            </a:r>
            <a:r>
              <a:rPr lang="en-GB" smtClean="0"/>
              <a:t>Super League</a:t>
            </a:r>
            <a:r>
              <a:rPr lang="el-GR" smtClean="0"/>
              <a:t> και κεντρική διαχείριση τηλεοπτικών για το διάστημα 2009-2012). </a:t>
            </a:r>
          </a:p>
        </p:txBody>
      </p:sp>
      <p:pic>
        <p:nvPicPr>
          <p:cNvPr id="6" name="5 - Εικόνα" descr="bala.jpg"/>
          <p:cNvPicPr>
            <a:picLocks noChangeAspect="1"/>
          </p:cNvPicPr>
          <p:nvPr/>
        </p:nvPicPr>
        <p:blipFill>
          <a:blip r:embed="rId3" cstate="print"/>
          <a:stretch>
            <a:fillRect/>
          </a:stretch>
        </p:blipFill>
        <p:spPr>
          <a:xfrm>
            <a:off x="2952750" y="4077072"/>
            <a:ext cx="3238500" cy="2016224"/>
          </a:xfrm>
          <a:prstGeom prst="rect">
            <a:avLst/>
          </a:prstGeom>
          <a:ln>
            <a:noFill/>
          </a:ln>
          <a:effectLst>
            <a:softEdge rad="112500"/>
          </a:effectLst>
        </p:spPr>
      </p:pic>
      <p:sp>
        <p:nvSpPr>
          <p:cNvPr id="8" name="7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16</a:t>
            </a:fld>
            <a:endParaRPr lang="el-GR" dirty="0"/>
          </a:p>
        </p:txBody>
      </p:sp>
      <p:sp>
        <p:nvSpPr>
          <p:cNvPr id="9" name="8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r>
              <a:rPr lang="el-GR" smtClean="0"/>
              <a:t>Έτσι, ο επιχειρηματικός τομέας αυτός, χαρακτηρίζεται από μια μείξη ανταγωνισμού και συνεργασίας. Σε κανέναν άλλον τομέα της σημερινής καπιταλιστικής κοινωνίας δεν συμβαίνει αυτό. </a:t>
            </a:r>
          </a:p>
        </p:txBody>
      </p:sp>
      <p:pic>
        <p:nvPicPr>
          <p:cNvPr id="18437" name="5 - Εικόνα" descr="football-legue-2.jpg"/>
          <p:cNvPicPr>
            <a:picLocks noChangeAspect="1"/>
          </p:cNvPicPr>
          <p:nvPr/>
        </p:nvPicPr>
        <p:blipFill>
          <a:blip r:embed="rId3" cstate="print"/>
          <a:srcRect/>
          <a:stretch>
            <a:fillRect/>
          </a:stretch>
        </p:blipFill>
        <p:spPr bwMode="auto">
          <a:xfrm>
            <a:off x="1042988" y="4149725"/>
            <a:ext cx="1944687" cy="863600"/>
          </a:xfrm>
          <a:prstGeom prst="rect">
            <a:avLst/>
          </a:prstGeom>
          <a:noFill/>
          <a:ln w="9525">
            <a:noFill/>
            <a:miter lim="800000"/>
            <a:headEnd/>
            <a:tailEnd/>
          </a:ln>
        </p:spPr>
      </p:pic>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17</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lstStyle/>
          <a:p>
            <a:pPr>
              <a:lnSpc>
                <a:spcPct val="90000"/>
              </a:lnSpc>
            </a:pPr>
            <a:r>
              <a:rPr lang="el-GR" sz="2400" smtClean="0"/>
              <a:t>Τρίτον, οι πελάτες των ποδοσφαιρικών ομάδων (φίλαθλοι/οπαδοί) επιδεικνύουν υψηλό βαθμό πίστης που σημαίνει ότι είναι απίθανο να αρχίσουν να προτιμούν διαφορετική ομάδα ακόμα και αν το «προϊόν» που υποστηρίζουν είναι ανεπαρκές. Αυτή η μονοπωλιακή σχέση, λοιπόν, μεταξύ ομάδας (εταιρεία) και φίλαθλου/οπαδού (πελάτη) είναι βαρύνουσας σημασίας στον διαχωρισμό μας </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18</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p:txBody>
          <a:bodyPr/>
          <a:lstStyle/>
          <a:p>
            <a:r>
              <a:rPr lang="el-GR" sz="2800" smtClean="0"/>
              <a:t>Τέταρτον, σε αντίθεση με άλλους επιχειρηματικούς τομείς, οι ποδοσφαιρικές εταιρείες έχουν διττό στόχο: να κερδίζουν στο γήπεδο και να επιβιώνουν οικονομικά. Ο διττός αυτός στόχος όμως είναι δύσκολο τις περισσότερες φορές να επιτευχθεί και γι’ αυτό ο χώρος του ποδοσφαίρου απαιτεί, πια, αποτελεσματικό μάνατζμεντ. </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19</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19672" y="188641"/>
            <a:ext cx="7345437" cy="2088231"/>
          </a:xfrm>
        </p:spPr>
        <p:txBody>
          <a:bodyPr>
            <a:normAutofit fontScale="90000"/>
          </a:bodyPr>
          <a:lstStyle/>
          <a:p>
            <a:pPr fontAlgn="auto">
              <a:spcAft>
                <a:spcPts val="0"/>
              </a:spcAft>
              <a:defRPr/>
            </a:pPr>
            <a:r>
              <a:rPr lang="el-GR" sz="1800" dirty="0"/>
              <a:t>ΔΟΜΗ &amp; ΟΡΓΑΝΩΣΗ ΕΛΛΗΝΙΚΟΥ ΕΠΑΓΓΕΛΜΑΤΙΚΟΥ </a:t>
            </a:r>
            <a:r>
              <a:rPr lang="el-GR" sz="1800" dirty="0" smtClean="0"/>
              <a:t>ΠΟΔΟΣΦΑΙΡΟΥ</a:t>
            </a:r>
            <a:r>
              <a:rPr lang="el-GR" sz="4800" dirty="0" smtClean="0"/>
              <a:t/>
            </a:r>
            <a:br>
              <a:rPr lang="el-GR" sz="4800" dirty="0" smtClean="0"/>
            </a:br>
            <a:r>
              <a:rPr lang="el-GR" sz="6000" dirty="0" smtClean="0">
                <a:solidFill>
                  <a:srgbClr val="50C8EB"/>
                </a:solidFill>
                <a:latin typeface="CF Helvetica-Black" pitchFamily="2" charset="-95"/>
              </a:rPr>
              <a:t> </a:t>
            </a:r>
            <a:r>
              <a:rPr lang="el-GR" sz="3100" dirty="0" smtClean="0">
                <a:solidFill>
                  <a:srgbClr val="50C8EB"/>
                </a:solidFill>
                <a:latin typeface="CF Helvetica-Black" pitchFamily="2" charset="-95"/>
              </a:rPr>
              <a:t>Επιχειρηματικές Συνεργασίες</a:t>
            </a:r>
            <a:r>
              <a:rPr lang="en-US" sz="3100" dirty="0" smtClean="0">
                <a:solidFill>
                  <a:srgbClr val="777777"/>
                </a:solidFill>
                <a:latin typeface="CF Helvetica-Black" pitchFamily="2" charset="-95"/>
              </a:rPr>
              <a:t/>
            </a:r>
            <a:br>
              <a:rPr lang="en-US" sz="3100" dirty="0" smtClean="0">
                <a:solidFill>
                  <a:srgbClr val="777777"/>
                </a:solidFill>
                <a:latin typeface="CF Helvetica-Black" pitchFamily="2" charset="-95"/>
              </a:rPr>
            </a:br>
            <a:r>
              <a:rPr lang="el-GR" sz="3100" dirty="0" smtClean="0">
                <a:solidFill>
                  <a:srgbClr val="0073AF"/>
                </a:solidFill>
                <a:latin typeface="CF Helvetica-Regular" pitchFamily="2" charset="-95"/>
              </a:rPr>
              <a:t>με ΠΑΕ </a:t>
            </a:r>
            <a:r>
              <a:rPr lang="en-US" sz="3100" dirty="0" smtClean="0">
                <a:solidFill>
                  <a:srgbClr val="0073AF"/>
                </a:solidFill>
                <a:latin typeface="CF Helvetica-Regular" pitchFamily="2" charset="-95"/>
              </a:rPr>
              <a:t>Super league </a:t>
            </a:r>
            <a:r>
              <a:rPr lang="el-GR" sz="3100" dirty="0" smtClean="0">
                <a:solidFill>
                  <a:srgbClr val="0073AF"/>
                </a:solidFill>
                <a:latin typeface="CF Helvetica-Regular" pitchFamily="2" charset="-95"/>
              </a:rPr>
              <a:t/>
            </a:r>
            <a:br>
              <a:rPr lang="el-GR" sz="3100" dirty="0" smtClean="0">
                <a:solidFill>
                  <a:srgbClr val="0073AF"/>
                </a:solidFill>
                <a:latin typeface="CF Helvetica-Regular" pitchFamily="2" charset="-95"/>
              </a:rPr>
            </a:br>
            <a:r>
              <a:rPr lang="en-US" sz="3100" dirty="0" smtClean="0">
                <a:solidFill>
                  <a:srgbClr val="0073AF"/>
                </a:solidFill>
                <a:latin typeface="CF Helvetica-Regular" pitchFamily="2" charset="-95"/>
              </a:rPr>
              <a:t>2013</a:t>
            </a:r>
            <a:endParaRPr lang="el-GR" sz="3100" dirty="0"/>
          </a:p>
        </p:txBody>
      </p:sp>
      <p:pic>
        <p:nvPicPr>
          <p:cNvPr id="3077" name="Picture 5" descr="logo"/>
          <p:cNvPicPr>
            <a:picLocks noChangeAspect="1" noChangeArrowheads="1"/>
          </p:cNvPicPr>
          <p:nvPr/>
        </p:nvPicPr>
        <p:blipFill>
          <a:blip r:embed="rId3" cstate="print"/>
          <a:srcRect/>
          <a:stretch>
            <a:fillRect/>
          </a:stretch>
        </p:blipFill>
        <p:spPr bwMode="auto">
          <a:xfrm>
            <a:off x="468313" y="981075"/>
            <a:ext cx="977900" cy="990600"/>
          </a:xfrm>
          <a:prstGeom prst="rect">
            <a:avLst/>
          </a:prstGeom>
          <a:noFill/>
        </p:spPr>
      </p:pic>
      <p:graphicFrame>
        <p:nvGraphicFramePr>
          <p:cNvPr id="6" name="5 - Διάγραμμα"/>
          <p:cNvGraphicFramePr/>
          <p:nvPr/>
        </p:nvGraphicFramePr>
        <p:xfrm>
          <a:off x="1524000" y="3140968"/>
          <a:ext cx="6096000" cy="232003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6 - Διάγραμμα"/>
          <p:cNvGraphicFramePr/>
          <p:nvPr/>
        </p:nvGraphicFramePr>
        <p:xfrm>
          <a:off x="395536" y="2276872"/>
          <a:ext cx="7776864" cy="439248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a:lnSpc>
                <a:spcPct val="90000"/>
              </a:lnSpc>
            </a:pPr>
            <a:r>
              <a:rPr lang="el-GR" smtClean="0"/>
              <a:t>Πέμπτον, η αγορά εργασίας για τους ποδοσφαιριστές (δηλαδή τους πρωταγωνιστές) είναι ασυνήθιστη, από την άποψη ότι οι παίχτες έχουν μονοπωλιακή δύναμη χάρη στο ταλέντο τους και οι ομάδες-εταιρείες, ειδικά τα τελευταία 15 χρόνια (περίπτωση Μποσμάν), έχουν λίγα όπλα να αντιπαρατάξουν. </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20</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p:txBody>
          <a:bodyPr/>
          <a:lstStyle/>
          <a:p>
            <a:pPr>
              <a:lnSpc>
                <a:spcPct val="90000"/>
              </a:lnSpc>
            </a:pPr>
            <a:r>
              <a:rPr lang="el-GR" smtClean="0"/>
              <a:t>Τέλος, αλλά όχι λιγότερο σημαντικό, οι εταιρείες αυτές ‘αναδύθηκαν’ μέσω μιας ευρύτερης και πολύπλοκης διαδικασίας και οι σχέσεις τους με την τοπική κοινωνία στην οποία εδράζουν, αντιπροσωπεύουν και βασίζουν την βιωσιμότητά τους, έχουν ξεχωριστή σημασία.</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21</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3 - Ορθογώνιο"/>
          <p:cNvSpPr>
            <a:spLocks noChangeArrowheads="1"/>
          </p:cNvSpPr>
          <p:nvPr/>
        </p:nvSpPr>
        <p:spPr bwMode="auto">
          <a:xfrm>
            <a:off x="2123728" y="764704"/>
            <a:ext cx="6624736" cy="2700000"/>
          </a:xfrm>
          <a:prstGeom prst="rect">
            <a:avLst/>
          </a:prstGeom>
          <a:blipFill>
            <a:blip r:embed="rId3" cstate="print"/>
            <a:tile tx="0" ty="0" sx="100000" sy="100000" flip="none" algn="tl"/>
          </a:blipFill>
          <a:ln w="9525">
            <a:noFill/>
            <a:miter lim="800000"/>
            <a:headEnd/>
            <a:tailEnd/>
          </a:ln>
        </p:spPr>
        <p:txBody>
          <a:bodyPr wrap="square">
            <a:spAutoFit/>
          </a:bodyPr>
          <a:lstStyle/>
          <a:p>
            <a:pPr>
              <a:buClr>
                <a:schemeClr val="folHlink"/>
              </a:buClr>
            </a:pPr>
            <a:r>
              <a:rPr lang="el-GR" sz="3800" b="1" dirty="0">
                <a:solidFill>
                  <a:srgbClr val="50C8EB"/>
                </a:solidFill>
                <a:latin typeface="CF Helvetica-Black" pitchFamily="2" charset="-95"/>
              </a:rPr>
              <a:t>Επιχειρηματικές </a:t>
            </a:r>
            <a:r>
              <a:rPr lang="el-GR" sz="3800" b="1" dirty="0" smtClean="0">
                <a:solidFill>
                  <a:srgbClr val="50C8EB"/>
                </a:solidFill>
                <a:latin typeface="CF Helvetica-Black" pitchFamily="2" charset="-95"/>
              </a:rPr>
              <a:t>Συνεργασίες</a:t>
            </a:r>
            <a:r>
              <a:rPr lang="en-US" sz="3200" b="1" dirty="0" smtClean="0">
                <a:solidFill>
                  <a:srgbClr val="777777"/>
                </a:solidFill>
                <a:latin typeface="CF Helvetica-Black" pitchFamily="2" charset="-95"/>
              </a:rPr>
              <a:t/>
            </a:r>
            <a:br>
              <a:rPr lang="en-US" sz="3200" b="1" dirty="0" smtClean="0">
                <a:solidFill>
                  <a:srgbClr val="777777"/>
                </a:solidFill>
                <a:latin typeface="CF Helvetica-Black" pitchFamily="2" charset="-95"/>
              </a:rPr>
            </a:br>
            <a:r>
              <a:rPr lang="el-GR" sz="3200" b="1" dirty="0" smtClean="0">
                <a:solidFill>
                  <a:srgbClr val="0073AF"/>
                </a:solidFill>
                <a:latin typeface="CF Helvetica-Regular" pitchFamily="2" charset="-95"/>
              </a:rPr>
              <a:t>με </a:t>
            </a:r>
            <a:r>
              <a:rPr lang="el-GR" sz="3200" b="1" dirty="0">
                <a:solidFill>
                  <a:srgbClr val="0073AF"/>
                </a:solidFill>
                <a:latin typeface="CF Helvetica-Regular" pitchFamily="2" charset="-95"/>
              </a:rPr>
              <a:t>ΠΑΕ </a:t>
            </a:r>
            <a:r>
              <a:rPr lang="en-US" sz="3200" b="1" dirty="0" smtClean="0">
                <a:solidFill>
                  <a:srgbClr val="0073AF"/>
                </a:solidFill>
                <a:latin typeface="CF Helvetica-Regular" pitchFamily="2" charset="-95"/>
              </a:rPr>
              <a:t>Super league</a:t>
            </a:r>
            <a:r>
              <a:rPr lang="el-GR" sz="3200" b="1" dirty="0" smtClean="0">
                <a:solidFill>
                  <a:srgbClr val="0073AF"/>
                </a:solidFill>
                <a:latin typeface="CF Helvetica-Regular" pitchFamily="2" charset="-95"/>
              </a:rPr>
              <a:t> </a:t>
            </a:r>
            <a:r>
              <a:rPr lang="en-US" sz="3200" b="1" dirty="0" smtClean="0">
                <a:solidFill>
                  <a:srgbClr val="0073AF"/>
                </a:solidFill>
                <a:latin typeface="CF Helvetica-Regular" pitchFamily="2" charset="-95"/>
              </a:rPr>
              <a:t>2013</a:t>
            </a:r>
            <a:r>
              <a:rPr lang="el-GR" sz="3200" b="1" dirty="0" smtClean="0">
                <a:solidFill>
                  <a:srgbClr val="0073AF"/>
                </a:solidFill>
                <a:latin typeface="CF Helvetica-Regular" pitchFamily="2" charset="-95"/>
              </a:rPr>
              <a:t/>
            </a:r>
            <a:br>
              <a:rPr lang="el-GR" sz="3200" b="1" dirty="0" smtClean="0">
                <a:solidFill>
                  <a:srgbClr val="0073AF"/>
                </a:solidFill>
                <a:latin typeface="CF Helvetica-Regular" pitchFamily="2" charset="-95"/>
              </a:rPr>
            </a:br>
            <a:endParaRPr lang="el-GR" sz="2400" b="1" dirty="0">
              <a:solidFill>
                <a:schemeClr val="bg1">
                  <a:lumMod val="65000"/>
                </a:schemeClr>
              </a:solidFill>
              <a:latin typeface="CF Helvetica-Regular" pitchFamily="2" charset="-95"/>
            </a:endParaRPr>
          </a:p>
          <a:p>
            <a:pPr algn="ctr">
              <a:buClr>
                <a:schemeClr val="folHlink"/>
              </a:buClr>
            </a:pPr>
            <a:endParaRPr lang="el-GR" sz="3200" b="1" i="1" dirty="0">
              <a:solidFill>
                <a:srgbClr val="777777"/>
              </a:solidFill>
              <a:latin typeface="Arial Narrow" pitchFamily="34" charset="0"/>
            </a:endParaRPr>
          </a:p>
          <a:p>
            <a:pPr algn="ctr">
              <a:buClr>
                <a:schemeClr val="folHlink"/>
              </a:buClr>
            </a:pPr>
            <a:endParaRPr lang="el-GR" sz="3200" b="1" i="1" dirty="0">
              <a:solidFill>
                <a:srgbClr val="777777"/>
              </a:solidFill>
              <a:latin typeface="Arial Narrow" pitchFamily="34" charset="0"/>
            </a:endParaRPr>
          </a:p>
          <a:p>
            <a:pPr algn="ctr">
              <a:buClr>
                <a:schemeClr val="folHlink"/>
              </a:buClr>
            </a:pPr>
            <a:endParaRPr lang="el-GR" sz="3200" b="1" i="1" dirty="0">
              <a:solidFill>
                <a:srgbClr val="777777"/>
              </a:solidFill>
              <a:latin typeface="Arial Narrow" pitchFamily="34" charset="0"/>
            </a:endParaRPr>
          </a:p>
          <a:p>
            <a:pPr algn="ctr">
              <a:buClr>
                <a:schemeClr val="folHlink"/>
              </a:buClr>
            </a:pPr>
            <a:endParaRPr lang="el-GR" sz="3200" b="1" i="1" dirty="0">
              <a:solidFill>
                <a:srgbClr val="777777"/>
              </a:solidFill>
              <a:latin typeface="Arial Narrow" pitchFamily="34" charset="0"/>
            </a:endParaRPr>
          </a:p>
          <a:p>
            <a:pPr algn="r">
              <a:buClr>
                <a:schemeClr val="folHlink"/>
              </a:buClr>
            </a:pPr>
            <a:endParaRPr lang="en-US" sz="3200" b="1" i="1" dirty="0">
              <a:solidFill>
                <a:srgbClr val="777777"/>
              </a:solidFill>
              <a:latin typeface="Arial Narrow" pitchFamily="34" charset="0"/>
            </a:endParaRPr>
          </a:p>
          <a:p>
            <a:pPr algn="ctr">
              <a:buClr>
                <a:schemeClr val="folHlink"/>
              </a:buClr>
            </a:pPr>
            <a:endParaRPr lang="en-US" sz="3200" b="1" i="1" dirty="0">
              <a:solidFill>
                <a:srgbClr val="777777"/>
              </a:solidFill>
              <a:latin typeface="Arial Narrow" pitchFamily="34" charset="0"/>
            </a:endParaRPr>
          </a:p>
          <a:p>
            <a:pPr algn="ctr">
              <a:buClr>
                <a:schemeClr val="folHlink"/>
              </a:buClr>
            </a:pPr>
            <a:endParaRPr lang="en-US" sz="3200" b="1" i="1" dirty="0">
              <a:solidFill>
                <a:srgbClr val="777777"/>
              </a:solidFill>
              <a:latin typeface="Arial Narrow" pitchFamily="34" charset="0"/>
            </a:endParaRPr>
          </a:p>
          <a:p>
            <a:pPr algn="ctr">
              <a:buClr>
                <a:schemeClr val="folHlink"/>
              </a:buClr>
            </a:pPr>
            <a:endParaRPr lang="en-US" sz="3200" b="1" i="1" dirty="0">
              <a:solidFill>
                <a:srgbClr val="777777"/>
              </a:solidFill>
              <a:latin typeface="Arial Narrow" pitchFamily="34" charset="0"/>
            </a:endParaRPr>
          </a:p>
          <a:p>
            <a:pPr algn="ctr">
              <a:buClr>
                <a:schemeClr val="folHlink"/>
              </a:buClr>
            </a:pPr>
            <a:endParaRPr lang="en-US" sz="3200" b="1" i="1" dirty="0">
              <a:solidFill>
                <a:srgbClr val="777777"/>
              </a:solidFill>
              <a:latin typeface="Arial Narrow" pitchFamily="34" charset="0"/>
            </a:endParaRPr>
          </a:p>
          <a:p>
            <a:pPr algn="ctr">
              <a:buClr>
                <a:schemeClr val="folHlink"/>
              </a:buClr>
            </a:pPr>
            <a:endParaRPr lang="en-US" sz="3200" b="1" i="1" dirty="0">
              <a:solidFill>
                <a:srgbClr val="777777"/>
              </a:solidFill>
              <a:latin typeface="Arial Narrow" pitchFamily="34" charset="0"/>
            </a:endParaRPr>
          </a:p>
          <a:p>
            <a:pPr algn="ctr">
              <a:buClr>
                <a:schemeClr val="folHlink"/>
              </a:buClr>
            </a:pPr>
            <a:endParaRPr lang="el-GR" sz="3200" i="1" dirty="0">
              <a:latin typeface="Arial Narrow" pitchFamily="34" charset="0"/>
            </a:endParaRPr>
          </a:p>
          <a:p>
            <a:pPr algn="ctr">
              <a:buClr>
                <a:schemeClr val="folHlink"/>
              </a:buClr>
            </a:pPr>
            <a:endParaRPr lang="el-GR" sz="3200" i="1" dirty="0">
              <a:latin typeface="Arial Narrow" pitchFamily="34" charset="0"/>
            </a:endParaRPr>
          </a:p>
          <a:p>
            <a:pPr algn="ctr">
              <a:buClr>
                <a:schemeClr val="folHlink"/>
              </a:buClr>
            </a:pPr>
            <a:endParaRPr lang="el-GR" sz="3200" i="1" dirty="0">
              <a:latin typeface="Arial Narrow" pitchFamily="34" charset="0"/>
            </a:endParaRPr>
          </a:p>
          <a:p>
            <a:pPr algn="ctr">
              <a:buClr>
                <a:schemeClr val="folHlink"/>
              </a:buClr>
            </a:pPr>
            <a:endParaRPr lang="el-GR" sz="3200" i="1" dirty="0">
              <a:latin typeface="Arial Narrow" pitchFamily="34" charset="0"/>
            </a:endParaRPr>
          </a:p>
          <a:p>
            <a:pPr algn="r">
              <a:buClr>
                <a:schemeClr val="folHlink"/>
              </a:buClr>
            </a:pPr>
            <a:r>
              <a:rPr lang="el-GR" sz="1100" dirty="0">
                <a:latin typeface="Arial Narrow" pitchFamily="34" charset="0"/>
              </a:rPr>
              <a:t/>
            </a:r>
            <a:br>
              <a:rPr lang="el-GR" sz="1100" dirty="0">
                <a:latin typeface="Arial Narrow" pitchFamily="34" charset="0"/>
              </a:rPr>
            </a:br>
            <a:endParaRPr lang="el-GR" sz="1100" dirty="0">
              <a:latin typeface="Arial Narrow" pitchFamily="34" charset="0"/>
            </a:endParaRPr>
          </a:p>
        </p:txBody>
      </p:sp>
      <p:sp>
        <p:nvSpPr>
          <p:cNvPr id="4" name="3 - Θέση αριθμού διαφάνειας"/>
          <p:cNvSpPr>
            <a:spLocks noGrp="1"/>
          </p:cNvSpPr>
          <p:nvPr>
            <p:ph type="sldNum" sz="quarter" idx="12"/>
          </p:nvPr>
        </p:nvSpPr>
        <p:spPr/>
        <p:txBody>
          <a:bodyPr/>
          <a:lstStyle/>
          <a:p>
            <a:pPr>
              <a:defRPr/>
            </a:pPr>
            <a:fld id="{795E3FC2-F96B-43B5-85CE-E43D15D32462}" type="slidenum">
              <a:rPr lang="el-GR" smtClean="0"/>
              <a:pPr>
                <a:defRPr/>
              </a:pPr>
              <a:t>22</a:t>
            </a:fld>
            <a:endParaRPr lang="el-GR"/>
          </a:p>
        </p:txBody>
      </p:sp>
      <p:sp>
        <p:nvSpPr>
          <p:cNvPr id="5" name="4 - Θέση υποσέλιδου"/>
          <p:cNvSpPr>
            <a:spLocks noGrp="1"/>
          </p:cNvSpPr>
          <p:nvPr>
            <p:ph type="ftr" sz="quarter" idx="11"/>
          </p:nvPr>
        </p:nvSpPr>
        <p:spPr/>
        <p:txBody>
          <a:bodyPr/>
          <a:lstStyle/>
          <a:p>
            <a:pPr>
              <a:defRPr/>
            </a:pPr>
            <a:r>
              <a:rPr lang="el-GR" smtClean="0"/>
              <a:t>ΤΑΚΗΣ ΑΛΕΞΟΠΟΥΛΟΣ  ΜΑΡΤΙΟΣ 2013</a:t>
            </a:r>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Εφαρμογές - λογότυπο </a:t>
            </a:r>
          </a:p>
        </p:txBody>
      </p:sp>
      <p:sp>
        <p:nvSpPr>
          <p:cNvPr id="3075" name="2 - Θέση περιεχομένου"/>
          <p:cNvSpPr>
            <a:spLocks noGrp="1"/>
          </p:cNvSpPr>
          <p:nvPr>
            <p:ph idx="1"/>
          </p:nvPr>
        </p:nvSpPr>
        <p:spPr/>
        <p:txBody>
          <a:bodyPr/>
          <a:lstStyle/>
          <a:p>
            <a:pPr marL="457200" indent="-457200">
              <a:lnSpc>
                <a:spcPct val="150000"/>
              </a:lnSpc>
              <a:buFont typeface="+mj-lt"/>
              <a:buAutoNum type="arabicPeriod"/>
            </a:pPr>
            <a:r>
              <a:rPr lang="el-GR" sz="2400" b="1" dirty="0" smtClean="0">
                <a:solidFill>
                  <a:srgbClr val="00A5DC"/>
                </a:solidFill>
                <a:latin typeface="CF Helvetica-Regular" pitchFamily="2" charset="-95"/>
              </a:rPr>
              <a:t>Ιματισμός </a:t>
            </a:r>
          </a:p>
          <a:p>
            <a:pPr marL="457200" indent="-457200">
              <a:lnSpc>
                <a:spcPct val="150000"/>
              </a:lnSpc>
              <a:buFont typeface="+mj-lt"/>
              <a:buAutoNum type="arabicPeriod"/>
            </a:pPr>
            <a:r>
              <a:rPr lang="el-GR" sz="2400" b="1" dirty="0" smtClean="0">
                <a:solidFill>
                  <a:srgbClr val="00A5DC"/>
                </a:solidFill>
                <a:latin typeface="CF Helvetica-Regular" pitchFamily="2" charset="-95"/>
              </a:rPr>
              <a:t>Γήπεδο </a:t>
            </a:r>
          </a:p>
          <a:p>
            <a:pPr marL="457200" indent="-457200">
              <a:lnSpc>
                <a:spcPct val="150000"/>
              </a:lnSpc>
              <a:buFont typeface="+mj-lt"/>
              <a:buAutoNum type="arabicPeriod"/>
            </a:pPr>
            <a:r>
              <a:rPr lang="el-GR" sz="2400" b="1" dirty="0" smtClean="0">
                <a:solidFill>
                  <a:srgbClr val="00A5DC"/>
                </a:solidFill>
                <a:latin typeface="CF Helvetica-Regular" pitchFamily="2" charset="-95"/>
              </a:rPr>
              <a:t>Προπονητικό κέντρο</a:t>
            </a:r>
          </a:p>
          <a:p>
            <a:pPr marL="457200" indent="-457200">
              <a:lnSpc>
                <a:spcPct val="150000"/>
              </a:lnSpc>
              <a:buFont typeface="+mj-lt"/>
              <a:buAutoNum type="arabicPeriod"/>
            </a:pPr>
            <a:r>
              <a:rPr lang="el-GR" sz="2400" b="1" dirty="0" smtClean="0">
                <a:solidFill>
                  <a:srgbClr val="00A5DC"/>
                </a:solidFill>
                <a:latin typeface="CF Helvetica-Regular" pitchFamily="2" charset="-95"/>
              </a:rPr>
              <a:t>Στάδιο </a:t>
            </a:r>
          </a:p>
          <a:p>
            <a:pPr marL="457200" indent="-457200">
              <a:lnSpc>
                <a:spcPct val="150000"/>
              </a:lnSpc>
              <a:buFont typeface="+mj-lt"/>
              <a:buAutoNum type="arabicPeriod"/>
            </a:pPr>
            <a:r>
              <a:rPr lang="el-GR" sz="2400" b="1" dirty="0" smtClean="0">
                <a:solidFill>
                  <a:srgbClr val="00A5DC"/>
                </a:solidFill>
                <a:latin typeface="CF Helvetica-Regular" pitchFamily="2" charset="-95"/>
              </a:rPr>
              <a:t>Έντυπα μέσα</a:t>
            </a:r>
          </a:p>
          <a:p>
            <a:pPr marL="457200" indent="-457200">
              <a:lnSpc>
                <a:spcPct val="150000"/>
              </a:lnSpc>
              <a:buFont typeface="+mj-lt"/>
              <a:buAutoNum type="arabicPeriod"/>
            </a:pPr>
            <a:r>
              <a:rPr lang="el-GR" sz="2400" b="1" dirty="0" smtClean="0">
                <a:solidFill>
                  <a:srgbClr val="00A5DC"/>
                </a:solidFill>
                <a:latin typeface="CF Helvetica-Regular" pitchFamily="2" charset="-95"/>
              </a:rPr>
              <a:t>Ιστοσελίδα</a:t>
            </a:r>
          </a:p>
          <a:p>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23</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Τίτλος"/>
          <p:cNvSpPr>
            <a:spLocks noGrp="1"/>
          </p:cNvSpPr>
          <p:nvPr>
            <p:ph type="title"/>
          </p:nvPr>
        </p:nvSpPr>
        <p:spPr>
          <a:blipFill>
            <a:blip r:embed="rId3" cstate="print"/>
            <a:tile tx="0" ty="0" sx="100000" sy="100000" flip="none" algn="tl"/>
          </a:blipFill>
        </p:spPr>
        <p:txBody>
          <a:bodyPr/>
          <a:lstStyle/>
          <a:p>
            <a:pPr algn="l"/>
            <a:r>
              <a:rPr lang="el-GR" sz="3200" b="1" dirty="0" smtClean="0">
                <a:solidFill>
                  <a:srgbClr val="0073AF"/>
                </a:solidFill>
                <a:latin typeface="CF Helvetica-Medium" pitchFamily="2" charset="-95"/>
              </a:rPr>
              <a:t>Εφαρμογές</a:t>
            </a:r>
            <a:r>
              <a:rPr lang="el-GR" dirty="0" smtClean="0">
                <a:solidFill>
                  <a:srgbClr val="777777"/>
                </a:solidFill>
              </a:rPr>
              <a:t> </a:t>
            </a:r>
            <a:r>
              <a:rPr lang="en-US" sz="3200" b="1" dirty="0" smtClean="0">
                <a:solidFill>
                  <a:srgbClr val="0073AF"/>
                </a:solidFill>
              </a:rPr>
              <a:t>-</a:t>
            </a:r>
            <a:r>
              <a:rPr lang="el-GR" dirty="0" smtClean="0">
                <a:solidFill>
                  <a:srgbClr val="777777"/>
                </a:solidFill>
              </a:rPr>
              <a:t> </a:t>
            </a:r>
            <a:r>
              <a:rPr lang="el-GR" sz="3200" b="1" dirty="0" smtClean="0">
                <a:solidFill>
                  <a:srgbClr val="0073AF"/>
                </a:solidFill>
                <a:latin typeface="CF Helvetica-Medium" pitchFamily="2" charset="-95"/>
              </a:rPr>
              <a:t>λογότυπο</a:t>
            </a:r>
            <a:r>
              <a:rPr lang="el-GR" dirty="0" smtClean="0">
                <a:solidFill>
                  <a:srgbClr val="777777"/>
                </a:solidFill>
              </a:rPr>
              <a:t/>
            </a:r>
            <a:br>
              <a:rPr lang="el-GR" dirty="0" smtClean="0">
                <a:solidFill>
                  <a:srgbClr val="777777"/>
                </a:solidFill>
              </a:rPr>
            </a:br>
            <a:r>
              <a:rPr lang="el-GR" sz="1400" dirty="0" smtClean="0">
                <a:solidFill>
                  <a:srgbClr val="777777"/>
                </a:solidFill>
              </a:rPr>
              <a:t> (συνέχεια)</a:t>
            </a:r>
          </a:p>
        </p:txBody>
      </p:sp>
      <p:sp>
        <p:nvSpPr>
          <p:cNvPr id="4099" name="2 - Θέση περιεχομένου"/>
          <p:cNvSpPr>
            <a:spLocks noGrp="1"/>
          </p:cNvSpPr>
          <p:nvPr>
            <p:ph idx="1"/>
          </p:nvPr>
        </p:nvSpPr>
        <p:spPr/>
        <p:txBody>
          <a:bodyPr/>
          <a:lstStyle/>
          <a:p>
            <a:pPr>
              <a:lnSpc>
                <a:spcPct val="150000"/>
              </a:lnSpc>
              <a:buNone/>
            </a:pPr>
            <a:r>
              <a:rPr lang="el-GR" sz="2400" b="1" dirty="0" smtClean="0">
                <a:solidFill>
                  <a:srgbClr val="00A5DC"/>
                </a:solidFill>
                <a:latin typeface="CF Helvetica-Regular" pitchFamily="2" charset="-95"/>
              </a:rPr>
              <a:t>1. Ιματισμός</a:t>
            </a:r>
            <a:r>
              <a:rPr lang="el-GR" sz="2400" b="1" dirty="0" smtClean="0">
                <a:solidFill>
                  <a:srgbClr val="777777"/>
                </a:solidFill>
              </a:rPr>
              <a:t> </a:t>
            </a:r>
          </a:p>
          <a:p>
            <a:pPr>
              <a:lnSpc>
                <a:spcPct val="150000"/>
              </a:lnSpc>
            </a:pPr>
            <a:r>
              <a:rPr lang="en-US" sz="2000" b="1" dirty="0" smtClean="0">
                <a:solidFill>
                  <a:srgbClr val="777777"/>
                </a:solidFill>
                <a:latin typeface="CF Helvetica-Regular" pitchFamily="2" charset="-95"/>
              </a:rPr>
              <a:t> </a:t>
            </a:r>
            <a:r>
              <a:rPr lang="el-GR" sz="2000" b="1" dirty="0" smtClean="0">
                <a:solidFill>
                  <a:srgbClr val="777777"/>
                </a:solidFill>
                <a:latin typeface="CF Helvetica-Regular" pitchFamily="2" charset="-95"/>
              </a:rPr>
              <a:t>Αγωνιστική εμφάνιση</a:t>
            </a:r>
          </a:p>
          <a:p>
            <a:pPr>
              <a:lnSpc>
                <a:spcPct val="150000"/>
              </a:lnSpc>
            </a:pPr>
            <a:r>
              <a:rPr lang="en-US" sz="2000" b="1" dirty="0" smtClean="0">
                <a:solidFill>
                  <a:srgbClr val="777777"/>
                </a:solidFill>
                <a:latin typeface="CF Helvetica-Regular" pitchFamily="2" charset="-95"/>
              </a:rPr>
              <a:t> </a:t>
            </a:r>
            <a:r>
              <a:rPr lang="el-GR" sz="2000" b="1" dirty="0" smtClean="0">
                <a:solidFill>
                  <a:srgbClr val="777777"/>
                </a:solidFill>
                <a:latin typeface="CF Helvetica-Regular" pitchFamily="2" charset="-95"/>
              </a:rPr>
              <a:t>Αθλητικό υλικό</a:t>
            </a:r>
          </a:p>
          <a:p>
            <a:pPr>
              <a:lnSpc>
                <a:spcPct val="150000"/>
              </a:lnSpc>
            </a:pPr>
            <a:r>
              <a:rPr lang="en-US" sz="2000" b="1" dirty="0" smtClean="0">
                <a:solidFill>
                  <a:srgbClr val="777777"/>
                </a:solidFill>
                <a:latin typeface="CF Helvetica-Regular" pitchFamily="2" charset="-95"/>
              </a:rPr>
              <a:t> </a:t>
            </a:r>
            <a:r>
              <a:rPr lang="el-GR" sz="2000" b="1" dirty="0" smtClean="0">
                <a:solidFill>
                  <a:srgbClr val="777777"/>
                </a:solidFill>
                <a:latin typeface="CF Helvetica-Regular" pitchFamily="2" charset="-95"/>
              </a:rPr>
              <a:t>Κ21, Κ19, Κ17, Κ15</a:t>
            </a:r>
          </a:p>
          <a:p>
            <a:pPr>
              <a:lnSpc>
                <a:spcPct val="150000"/>
              </a:lnSpc>
            </a:pPr>
            <a:r>
              <a:rPr lang="en-US" sz="2000" b="1" dirty="0" smtClean="0">
                <a:solidFill>
                  <a:srgbClr val="777777"/>
                </a:solidFill>
                <a:latin typeface="CF Helvetica-Regular" pitchFamily="2" charset="-95"/>
              </a:rPr>
              <a:t> Merchandising</a:t>
            </a:r>
          </a:p>
          <a:p>
            <a:pPr>
              <a:buFontTx/>
              <a:buNone/>
            </a:pPr>
            <a:endParaRPr lang="el-GR" dirty="0" smtClean="0">
              <a:solidFill>
                <a:srgbClr val="777777"/>
              </a:solidFill>
            </a:endParaRPr>
          </a:p>
          <a:p>
            <a:pPr>
              <a:buFontTx/>
              <a:buNone/>
            </a:pPr>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24</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Εφαρμογές</a:t>
            </a:r>
            <a:r>
              <a:rPr lang="el-GR" dirty="0" smtClean="0">
                <a:solidFill>
                  <a:srgbClr val="777777"/>
                </a:solidFill>
              </a:rPr>
              <a:t> </a:t>
            </a:r>
            <a:r>
              <a:rPr lang="el-GR" sz="3200" b="1" dirty="0" smtClean="0">
                <a:solidFill>
                  <a:srgbClr val="0073AF"/>
                </a:solidFill>
                <a:latin typeface="CF Helvetica-Medium" pitchFamily="2" charset="-95"/>
              </a:rPr>
              <a:t>- λογότυπο</a:t>
            </a:r>
            <a:r>
              <a:rPr lang="el-GR" dirty="0" smtClean="0">
                <a:solidFill>
                  <a:srgbClr val="777777"/>
                </a:solidFill>
              </a:rPr>
              <a:t/>
            </a:r>
            <a:br>
              <a:rPr lang="el-GR" dirty="0" smtClean="0">
                <a:solidFill>
                  <a:srgbClr val="777777"/>
                </a:solidFill>
              </a:rPr>
            </a:br>
            <a:r>
              <a:rPr lang="el-GR" sz="1400" dirty="0" smtClean="0">
                <a:solidFill>
                  <a:srgbClr val="777777"/>
                </a:solidFill>
              </a:rPr>
              <a:t>  </a:t>
            </a:r>
          </a:p>
        </p:txBody>
      </p:sp>
      <p:sp>
        <p:nvSpPr>
          <p:cNvPr id="5123" name="2 - Θέση περιεχομένου"/>
          <p:cNvSpPr>
            <a:spLocks noGrp="1"/>
          </p:cNvSpPr>
          <p:nvPr>
            <p:ph idx="1"/>
          </p:nvPr>
        </p:nvSpPr>
        <p:spPr/>
        <p:txBody>
          <a:bodyPr/>
          <a:lstStyle/>
          <a:p>
            <a:pPr>
              <a:lnSpc>
                <a:spcPct val="150000"/>
              </a:lnSpc>
              <a:buNone/>
            </a:pPr>
            <a:r>
              <a:rPr lang="el-GR" sz="2400" b="1" dirty="0" smtClean="0">
                <a:solidFill>
                  <a:srgbClr val="00A5DC"/>
                </a:solidFill>
                <a:latin typeface="CF Helvetica-Regular" pitchFamily="2" charset="-95"/>
              </a:rPr>
              <a:t>2. Γήπεδο</a:t>
            </a:r>
          </a:p>
          <a:p>
            <a:pPr>
              <a:lnSpc>
                <a:spcPct val="150000"/>
              </a:lnSpc>
              <a:buFont typeface="Arial" pitchFamily="34" charset="0"/>
              <a:buChar char="•"/>
            </a:pPr>
            <a:r>
              <a:rPr lang="el-GR" sz="2000" b="1" dirty="0" smtClean="0">
                <a:solidFill>
                  <a:srgbClr val="777777"/>
                </a:solidFill>
                <a:latin typeface="CF Helvetica-Regular" pitchFamily="2" charset="-95"/>
              </a:rPr>
              <a:t> Πινακίδες εστιών</a:t>
            </a:r>
          </a:p>
          <a:p>
            <a:pPr>
              <a:lnSpc>
                <a:spcPct val="150000"/>
              </a:lnSpc>
              <a:buFont typeface="Arial" pitchFamily="34" charset="0"/>
              <a:buChar char="•"/>
            </a:pPr>
            <a:r>
              <a:rPr lang="el-GR" sz="2000" b="1" dirty="0" smtClean="0">
                <a:solidFill>
                  <a:srgbClr val="777777"/>
                </a:solidFill>
                <a:latin typeface="CF Helvetica-Regular" pitchFamily="2" charset="-95"/>
              </a:rPr>
              <a:t> Πινακίδες δίπλα στους πάγκους</a:t>
            </a:r>
          </a:p>
          <a:p>
            <a:pPr>
              <a:lnSpc>
                <a:spcPct val="150000"/>
              </a:lnSpc>
              <a:buFont typeface="Arial" pitchFamily="34" charset="0"/>
              <a:buChar char="•"/>
            </a:pPr>
            <a:r>
              <a:rPr lang="el-GR" sz="2000" b="1" dirty="0" smtClean="0">
                <a:solidFill>
                  <a:srgbClr val="777777"/>
                </a:solidFill>
                <a:latin typeface="CF Helvetica-Regular" pitchFamily="2" charset="-95"/>
              </a:rPr>
              <a:t> Πάγκους (εσωτερικά, εξωτερικά)</a:t>
            </a:r>
          </a:p>
          <a:p>
            <a:pPr>
              <a:lnSpc>
                <a:spcPct val="150000"/>
              </a:lnSpc>
              <a:buFont typeface="Arial" pitchFamily="34" charset="0"/>
              <a:buChar char="•"/>
            </a:pPr>
            <a:r>
              <a:rPr lang="el-GR" sz="2000" b="1" dirty="0" smtClean="0">
                <a:solidFill>
                  <a:srgbClr val="777777"/>
                </a:solidFill>
                <a:latin typeface="CF Helvetica-Regular" pitchFamily="2" charset="-95"/>
              </a:rPr>
              <a:t> </a:t>
            </a:r>
            <a:r>
              <a:rPr lang="en-US" sz="2000" b="1" dirty="0" smtClean="0">
                <a:solidFill>
                  <a:srgbClr val="777777"/>
                </a:solidFill>
                <a:latin typeface="CF Helvetica-Regular" pitchFamily="2" charset="-95"/>
              </a:rPr>
              <a:t>Backdrop</a:t>
            </a:r>
            <a:r>
              <a:rPr lang="el-GR" sz="2000" b="1" dirty="0" smtClean="0">
                <a:solidFill>
                  <a:srgbClr val="777777"/>
                </a:solidFill>
                <a:latin typeface="CF Helvetica-Regular" pitchFamily="2" charset="-95"/>
              </a:rPr>
              <a:t> (συνέντευξη τύπου, μικτή ζώνη)</a:t>
            </a:r>
            <a:endParaRPr lang="en-US" sz="2000" b="1" dirty="0" smtClean="0">
              <a:solidFill>
                <a:srgbClr val="777777"/>
              </a:solidFill>
              <a:latin typeface="CF Helvetica-Regular" pitchFamily="2" charset="-95"/>
            </a:endParaRPr>
          </a:p>
          <a:p>
            <a:pPr>
              <a:buFont typeface="Arial" pitchFamily="34" charset="0"/>
              <a:buChar char="•"/>
            </a:pPr>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25</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a:xfrm>
            <a:off x="323528" y="116632"/>
            <a:ext cx="8445822" cy="1215281"/>
          </a:xfrm>
          <a:blipFill>
            <a:blip r:embed="rId2" cstate="print"/>
            <a:tile tx="0" ty="0" sx="100000" sy="100000" flip="none" algn="tl"/>
          </a:blipFill>
        </p:spPr>
        <p:txBody>
          <a:bodyPr/>
          <a:lstStyle/>
          <a:p>
            <a:pPr algn="l"/>
            <a:r>
              <a:rPr lang="el-GR" dirty="0" smtClean="0">
                <a:solidFill>
                  <a:srgbClr val="777777"/>
                </a:solidFill>
              </a:rPr>
              <a:t/>
            </a:r>
            <a:br>
              <a:rPr lang="el-GR" dirty="0" smtClean="0">
                <a:solidFill>
                  <a:srgbClr val="777777"/>
                </a:solidFill>
              </a:rPr>
            </a:br>
            <a:r>
              <a:rPr lang="el-GR" sz="3200" b="1" dirty="0" smtClean="0">
                <a:solidFill>
                  <a:srgbClr val="0073AF"/>
                </a:solidFill>
                <a:latin typeface="CF Helvetica-Medium" pitchFamily="2" charset="-95"/>
              </a:rPr>
              <a:t>Εφαρμογές</a:t>
            </a:r>
            <a:r>
              <a:rPr lang="el-GR" dirty="0" smtClean="0">
                <a:solidFill>
                  <a:srgbClr val="777777"/>
                </a:solidFill>
              </a:rPr>
              <a:t> </a:t>
            </a:r>
            <a:r>
              <a:rPr lang="el-GR" sz="3200" b="1" dirty="0" smtClean="0">
                <a:solidFill>
                  <a:srgbClr val="0073AF"/>
                </a:solidFill>
                <a:latin typeface="CF Helvetica-Medium" pitchFamily="2" charset="-95"/>
              </a:rPr>
              <a:t>- λογότυπο</a:t>
            </a:r>
            <a:r>
              <a:rPr lang="el-GR" dirty="0" smtClean="0">
                <a:solidFill>
                  <a:srgbClr val="777777"/>
                </a:solidFill>
              </a:rPr>
              <a:t>           </a:t>
            </a:r>
            <a:br>
              <a:rPr lang="el-GR" dirty="0" smtClean="0">
                <a:solidFill>
                  <a:srgbClr val="777777"/>
                </a:solidFill>
              </a:rPr>
            </a:br>
            <a:endParaRPr lang="el-GR" dirty="0" smtClean="0">
              <a:solidFill>
                <a:srgbClr val="777777"/>
              </a:solidFill>
            </a:endParaRPr>
          </a:p>
        </p:txBody>
      </p:sp>
      <p:sp>
        <p:nvSpPr>
          <p:cNvPr id="6147" name="2 - Θέση περιεχομένου"/>
          <p:cNvSpPr>
            <a:spLocks noGrp="1"/>
          </p:cNvSpPr>
          <p:nvPr>
            <p:ph idx="1"/>
          </p:nvPr>
        </p:nvSpPr>
        <p:spPr/>
        <p:txBody>
          <a:bodyPr/>
          <a:lstStyle/>
          <a:p>
            <a:pPr>
              <a:buNone/>
            </a:pPr>
            <a:r>
              <a:rPr lang="el-GR" sz="2400" b="1" dirty="0" smtClean="0">
                <a:solidFill>
                  <a:srgbClr val="00A5DC"/>
                </a:solidFill>
                <a:latin typeface="CF Helvetica-Regular" pitchFamily="2" charset="-95"/>
              </a:rPr>
              <a:t>3. Προπονητικό</a:t>
            </a:r>
            <a:r>
              <a:rPr lang="el-GR" dirty="0" smtClean="0">
                <a:solidFill>
                  <a:srgbClr val="777777"/>
                </a:solidFill>
              </a:rPr>
              <a:t> </a:t>
            </a:r>
            <a:r>
              <a:rPr lang="el-GR" sz="2400" b="1" dirty="0" smtClean="0">
                <a:solidFill>
                  <a:srgbClr val="00A5DC"/>
                </a:solidFill>
                <a:latin typeface="CF Helvetica-Regular" pitchFamily="2" charset="-95"/>
              </a:rPr>
              <a:t>κέντρο</a:t>
            </a:r>
          </a:p>
          <a:p>
            <a:pPr>
              <a:lnSpc>
                <a:spcPct val="150000"/>
              </a:lnSpc>
              <a:buFont typeface="Arial" pitchFamily="34" charset="0"/>
              <a:buChar char="•"/>
            </a:pPr>
            <a:r>
              <a:rPr lang="el-GR" sz="2000" dirty="0" smtClean="0">
                <a:solidFill>
                  <a:srgbClr val="777777"/>
                </a:solidFill>
              </a:rPr>
              <a:t> </a:t>
            </a:r>
            <a:r>
              <a:rPr lang="el-GR" sz="2000" b="1" dirty="0" smtClean="0">
                <a:solidFill>
                  <a:srgbClr val="777777"/>
                </a:solidFill>
                <a:latin typeface="CF Helvetica-Regular" pitchFamily="2" charset="-95"/>
              </a:rPr>
              <a:t>Σημαίες </a:t>
            </a:r>
          </a:p>
          <a:p>
            <a:pPr>
              <a:lnSpc>
                <a:spcPct val="150000"/>
              </a:lnSpc>
              <a:buFont typeface="Arial" pitchFamily="34" charset="0"/>
              <a:buChar char="•"/>
            </a:pPr>
            <a:r>
              <a:rPr lang="el-GR" sz="2000" b="1" dirty="0" smtClean="0">
                <a:solidFill>
                  <a:srgbClr val="777777"/>
                </a:solidFill>
                <a:latin typeface="CF Helvetica-Regular" pitchFamily="2" charset="-95"/>
              </a:rPr>
              <a:t> Πινακίδες </a:t>
            </a:r>
          </a:p>
          <a:p>
            <a:pPr>
              <a:lnSpc>
                <a:spcPct val="150000"/>
              </a:lnSpc>
              <a:buFont typeface="Arial" pitchFamily="34" charset="0"/>
              <a:buChar char="•"/>
            </a:pPr>
            <a:r>
              <a:rPr lang="el-GR" sz="2000" b="1" dirty="0" smtClean="0">
                <a:solidFill>
                  <a:srgbClr val="777777"/>
                </a:solidFill>
                <a:latin typeface="CF Helvetica-Regular" pitchFamily="2" charset="-95"/>
              </a:rPr>
              <a:t> </a:t>
            </a:r>
            <a:r>
              <a:rPr lang="en-US" sz="2000" b="1" dirty="0" smtClean="0">
                <a:solidFill>
                  <a:srgbClr val="777777"/>
                </a:solidFill>
                <a:latin typeface="CF Helvetica-Regular" pitchFamily="2" charset="-95"/>
              </a:rPr>
              <a:t>Backdrop</a:t>
            </a:r>
          </a:p>
          <a:p>
            <a:pPr>
              <a:lnSpc>
                <a:spcPct val="150000"/>
              </a:lnSpc>
              <a:buFont typeface="Arial" pitchFamily="34" charset="0"/>
              <a:buChar char="•"/>
            </a:pPr>
            <a:r>
              <a:rPr lang="el-GR" sz="2000" b="1" dirty="0" smtClean="0">
                <a:solidFill>
                  <a:srgbClr val="777777"/>
                </a:solidFill>
                <a:latin typeface="CF Helvetica-Regular" pitchFamily="2" charset="-95"/>
              </a:rPr>
              <a:t> Λεωφορείο</a:t>
            </a: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26</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a:xfrm>
            <a:off x="457200" y="704850"/>
            <a:ext cx="8229600" cy="923950"/>
          </a:xfrm>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Εφαρμογές</a:t>
            </a:r>
            <a:r>
              <a:rPr lang="el-GR" dirty="0" smtClean="0">
                <a:solidFill>
                  <a:srgbClr val="777777"/>
                </a:solidFill>
              </a:rPr>
              <a:t> </a:t>
            </a:r>
            <a:r>
              <a:rPr lang="el-GR" sz="3200" b="1" dirty="0" smtClean="0">
                <a:solidFill>
                  <a:srgbClr val="0073AF"/>
                </a:solidFill>
                <a:latin typeface="CF Helvetica-Medium" pitchFamily="2" charset="-95"/>
              </a:rPr>
              <a:t>- λογότυπο           </a:t>
            </a:r>
            <a:endParaRPr lang="el-GR" sz="1400" dirty="0" smtClean="0">
              <a:solidFill>
                <a:srgbClr val="777777"/>
              </a:solidFill>
            </a:endParaRPr>
          </a:p>
        </p:txBody>
      </p:sp>
      <p:sp>
        <p:nvSpPr>
          <p:cNvPr id="7171" name="2 - Θέση περιεχομένου"/>
          <p:cNvSpPr>
            <a:spLocks noGrp="1"/>
          </p:cNvSpPr>
          <p:nvPr>
            <p:ph idx="1"/>
          </p:nvPr>
        </p:nvSpPr>
        <p:spPr>
          <a:xfrm>
            <a:off x="468313" y="1628775"/>
            <a:ext cx="8229600" cy="4525963"/>
          </a:xfrm>
        </p:spPr>
        <p:txBody>
          <a:bodyPr/>
          <a:lstStyle/>
          <a:p>
            <a:pPr>
              <a:buNone/>
            </a:pPr>
            <a:r>
              <a:rPr lang="el-GR" sz="2400" b="1" dirty="0" smtClean="0">
                <a:solidFill>
                  <a:srgbClr val="00A5DC"/>
                </a:solidFill>
                <a:latin typeface="CF Helvetica-Regular" pitchFamily="2" charset="-95"/>
              </a:rPr>
              <a:t>4.</a:t>
            </a:r>
            <a:r>
              <a:rPr lang="el-GR" dirty="0" smtClean="0">
                <a:solidFill>
                  <a:srgbClr val="777777"/>
                </a:solidFill>
              </a:rPr>
              <a:t> </a:t>
            </a:r>
            <a:r>
              <a:rPr lang="el-GR" sz="2400" b="1" dirty="0" smtClean="0">
                <a:solidFill>
                  <a:srgbClr val="00A5DC"/>
                </a:solidFill>
                <a:latin typeface="CF Helvetica-Regular" pitchFamily="2" charset="-95"/>
              </a:rPr>
              <a:t>Στάδιο</a:t>
            </a:r>
          </a:p>
          <a:p>
            <a:pPr>
              <a:lnSpc>
                <a:spcPct val="150000"/>
              </a:lnSpc>
              <a:buFont typeface="Arial" pitchFamily="34" charset="0"/>
              <a:buChar char="•"/>
            </a:pPr>
            <a:r>
              <a:rPr lang="el-GR" sz="2000" b="1" dirty="0" smtClean="0">
                <a:solidFill>
                  <a:srgbClr val="777777"/>
                </a:solidFill>
                <a:latin typeface="CF Helvetica-Regular" pitchFamily="2" charset="-95"/>
              </a:rPr>
              <a:t> </a:t>
            </a:r>
            <a:r>
              <a:rPr lang="en-US" sz="2000" b="1" dirty="0" smtClean="0">
                <a:solidFill>
                  <a:srgbClr val="777777"/>
                </a:solidFill>
                <a:latin typeface="CF Helvetica-Regular" pitchFamily="2" charset="-95"/>
              </a:rPr>
              <a:t>Banners </a:t>
            </a:r>
            <a:r>
              <a:rPr lang="el-GR" sz="2000" b="1" dirty="0" smtClean="0">
                <a:solidFill>
                  <a:srgbClr val="777777"/>
                </a:solidFill>
                <a:latin typeface="CF Helvetica-Regular" pitchFamily="2" charset="-95"/>
              </a:rPr>
              <a:t>διαφημιστικά</a:t>
            </a:r>
          </a:p>
          <a:p>
            <a:pPr>
              <a:lnSpc>
                <a:spcPct val="150000"/>
              </a:lnSpc>
              <a:buFont typeface="Arial" pitchFamily="34" charset="0"/>
              <a:buChar char="•"/>
            </a:pPr>
            <a:r>
              <a:rPr lang="el-GR" sz="2000" b="1" dirty="0" smtClean="0">
                <a:solidFill>
                  <a:srgbClr val="777777"/>
                </a:solidFill>
                <a:latin typeface="CF Helvetica-Regular" pitchFamily="2" charset="-95"/>
              </a:rPr>
              <a:t> Πάνελ χορηγών </a:t>
            </a:r>
            <a:endParaRPr lang="en-US" sz="2000" b="1" dirty="0" smtClean="0">
              <a:solidFill>
                <a:srgbClr val="777777"/>
              </a:solidFill>
              <a:latin typeface="CF Helvetica-Regular" pitchFamily="2" charset="-95"/>
            </a:endParaRPr>
          </a:p>
          <a:p>
            <a:pPr>
              <a:lnSpc>
                <a:spcPct val="150000"/>
              </a:lnSpc>
              <a:buFont typeface="Arial" pitchFamily="34" charset="0"/>
              <a:buChar char="•"/>
            </a:pPr>
            <a:r>
              <a:rPr lang="en-US" sz="2000" b="1" dirty="0" smtClean="0">
                <a:solidFill>
                  <a:srgbClr val="777777"/>
                </a:solidFill>
                <a:latin typeface="CF Helvetica-Regular" pitchFamily="2" charset="-95"/>
              </a:rPr>
              <a:t> Banners </a:t>
            </a:r>
            <a:r>
              <a:rPr lang="el-GR" sz="2000" b="1" dirty="0" smtClean="0">
                <a:solidFill>
                  <a:srgbClr val="777777"/>
                </a:solidFill>
                <a:latin typeface="CF Helvetica-Regular" pitchFamily="2" charset="-95"/>
              </a:rPr>
              <a:t>εξωτερικά (πχ Καραϊσκάκη) </a:t>
            </a:r>
          </a:p>
          <a:p>
            <a:pPr>
              <a:lnSpc>
                <a:spcPct val="150000"/>
              </a:lnSpc>
              <a:buFont typeface="Arial" pitchFamily="34" charset="0"/>
              <a:buChar char="•"/>
            </a:pPr>
            <a:endParaRPr lang="en-US" sz="2000" b="1" dirty="0" smtClean="0">
              <a:solidFill>
                <a:srgbClr val="777777"/>
              </a:solidFill>
              <a:latin typeface="CF Helvetica-Regular" pitchFamily="2" charset="-95"/>
            </a:endParaRPr>
          </a:p>
          <a:p>
            <a:pPr>
              <a:buFontTx/>
              <a:buNone/>
            </a:pPr>
            <a:endParaRPr lang="el-GR" dirty="0" smtClean="0">
              <a:solidFill>
                <a:srgbClr val="777777"/>
              </a:solidFill>
            </a:endParaRPr>
          </a:p>
          <a:p>
            <a:endParaRPr lang="el-GR" dirty="0" smtClean="0">
              <a:solidFill>
                <a:srgbClr val="777777"/>
              </a:solidFill>
            </a:endParaRPr>
          </a:p>
        </p:txBody>
      </p:sp>
      <p:pic>
        <p:nvPicPr>
          <p:cNvPr id="7172" name="Picture 2" descr="C:\Documents and Settings\a.basdekis.OPAP\Επιφάνεια εργασίας\arxeio mail\banners karaiskaki.jpg"/>
          <p:cNvPicPr>
            <a:picLocks noChangeAspect="1" noChangeArrowheads="1"/>
          </p:cNvPicPr>
          <p:nvPr/>
        </p:nvPicPr>
        <p:blipFill>
          <a:blip r:embed="rId3" cstate="print"/>
          <a:srcRect/>
          <a:stretch>
            <a:fillRect/>
          </a:stretch>
        </p:blipFill>
        <p:spPr bwMode="auto">
          <a:xfrm>
            <a:off x="2268538" y="4076700"/>
            <a:ext cx="4978400" cy="1906588"/>
          </a:xfrm>
          <a:prstGeom prst="rect">
            <a:avLst/>
          </a:prstGeom>
          <a:noFill/>
          <a:ln w="9525">
            <a:noFill/>
            <a:miter lim="800000"/>
            <a:headEnd/>
            <a:tailEnd/>
          </a:ln>
        </p:spPr>
      </p:pic>
      <p:sp>
        <p:nvSpPr>
          <p:cNvPr id="6" name="5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27</a:t>
            </a:fld>
            <a:endParaRPr lang="el-GR" dirty="0"/>
          </a:p>
        </p:txBody>
      </p:sp>
      <p:sp>
        <p:nvSpPr>
          <p:cNvPr id="7" name="6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Εφαρμογές</a:t>
            </a:r>
            <a:r>
              <a:rPr lang="el-GR" dirty="0" smtClean="0">
                <a:solidFill>
                  <a:srgbClr val="777777"/>
                </a:solidFill>
              </a:rPr>
              <a:t> </a:t>
            </a:r>
            <a:r>
              <a:rPr lang="en-US" sz="3200" b="1" dirty="0" smtClean="0">
                <a:solidFill>
                  <a:srgbClr val="0073AF"/>
                </a:solidFill>
              </a:rPr>
              <a:t>-</a:t>
            </a:r>
            <a:r>
              <a:rPr lang="el-GR" sz="3200" b="1" dirty="0" smtClean="0">
                <a:solidFill>
                  <a:srgbClr val="0073AF"/>
                </a:solidFill>
                <a:latin typeface="CF Helvetica-Medium" pitchFamily="2" charset="-95"/>
              </a:rPr>
              <a:t> λογότυπο           </a:t>
            </a:r>
            <a:r>
              <a:rPr lang="el-GR" sz="1400" dirty="0" smtClean="0">
                <a:solidFill>
                  <a:srgbClr val="777777"/>
                </a:solidFill>
              </a:rPr>
              <a:t> </a:t>
            </a:r>
          </a:p>
        </p:txBody>
      </p:sp>
      <p:sp>
        <p:nvSpPr>
          <p:cNvPr id="8195" name="5 - Θέση περιεχομένου"/>
          <p:cNvSpPr>
            <a:spLocks noGrp="1"/>
          </p:cNvSpPr>
          <p:nvPr>
            <p:ph idx="1"/>
          </p:nvPr>
        </p:nvSpPr>
        <p:spPr/>
        <p:txBody>
          <a:bodyPr/>
          <a:lstStyle/>
          <a:p>
            <a:pPr>
              <a:buNone/>
            </a:pPr>
            <a:r>
              <a:rPr lang="el-GR" sz="2400" b="1" dirty="0" smtClean="0">
                <a:solidFill>
                  <a:srgbClr val="00A5DC"/>
                </a:solidFill>
                <a:latin typeface="CF Helvetica-Regular" pitchFamily="2" charset="-95"/>
              </a:rPr>
              <a:t>5. Έντυπα</a:t>
            </a:r>
            <a:r>
              <a:rPr lang="el-GR" dirty="0" smtClean="0">
                <a:solidFill>
                  <a:srgbClr val="777777"/>
                </a:solidFill>
              </a:rPr>
              <a:t> </a:t>
            </a:r>
            <a:r>
              <a:rPr lang="el-GR" sz="2400" b="1" dirty="0" smtClean="0">
                <a:solidFill>
                  <a:srgbClr val="00A5DC"/>
                </a:solidFill>
                <a:latin typeface="CF Helvetica-Regular" pitchFamily="2" charset="-95"/>
              </a:rPr>
              <a:t>μέσα</a:t>
            </a:r>
            <a:r>
              <a:rPr lang="el-GR" dirty="0" smtClean="0">
                <a:solidFill>
                  <a:srgbClr val="777777"/>
                </a:solidFill>
              </a:rPr>
              <a:t> </a:t>
            </a:r>
          </a:p>
          <a:p>
            <a:pPr>
              <a:lnSpc>
                <a:spcPct val="150000"/>
              </a:lnSpc>
              <a:buFont typeface="Arial" pitchFamily="34" charset="0"/>
              <a:buChar char="•"/>
            </a:pPr>
            <a:r>
              <a:rPr lang="el-GR" sz="2000" b="1" dirty="0" smtClean="0">
                <a:solidFill>
                  <a:srgbClr val="777777"/>
                </a:solidFill>
                <a:latin typeface="CF Helvetica-Regular" pitchFamily="2" charset="-95"/>
              </a:rPr>
              <a:t> </a:t>
            </a:r>
            <a:r>
              <a:rPr lang="en-US" sz="2000" b="1" dirty="0" smtClean="0">
                <a:solidFill>
                  <a:srgbClr val="777777"/>
                </a:solidFill>
                <a:latin typeface="CF Helvetica-Regular" pitchFamily="2" charset="-95"/>
              </a:rPr>
              <a:t>Match program</a:t>
            </a:r>
          </a:p>
          <a:p>
            <a:pPr>
              <a:lnSpc>
                <a:spcPct val="150000"/>
              </a:lnSpc>
              <a:buFont typeface="Arial" pitchFamily="34" charset="0"/>
              <a:buChar char="•"/>
            </a:pPr>
            <a:r>
              <a:rPr lang="el-GR" sz="2000" b="1" dirty="0" smtClean="0">
                <a:solidFill>
                  <a:srgbClr val="777777"/>
                </a:solidFill>
                <a:latin typeface="CF Helvetica-Regular" pitchFamily="2" charset="-95"/>
              </a:rPr>
              <a:t> Επίσημα δελτία τύπου </a:t>
            </a:r>
          </a:p>
          <a:p>
            <a:pPr>
              <a:lnSpc>
                <a:spcPct val="150000"/>
              </a:lnSpc>
              <a:buFont typeface="Arial" pitchFamily="34" charset="0"/>
              <a:buChar char="•"/>
            </a:pPr>
            <a:r>
              <a:rPr lang="el-GR" sz="2000" b="1" dirty="0" smtClean="0">
                <a:solidFill>
                  <a:srgbClr val="777777"/>
                </a:solidFill>
                <a:latin typeface="CF Helvetica-Regular" pitchFamily="2" charset="-95"/>
              </a:rPr>
              <a:t> Εισιτήρια</a:t>
            </a:r>
          </a:p>
          <a:p>
            <a:pPr>
              <a:lnSpc>
                <a:spcPct val="150000"/>
              </a:lnSpc>
              <a:buFont typeface="Arial" pitchFamily="34" charset="0"/>
              <a:buChar char="•"/>
            </a:pPr>
            <a:r>
              <a:rPr lang="el-GR" sz="2000" b="1" dirty="0" smtClean="0">
                <a:solidFill>
                  <a:srgbClr val="777777"/>
                </a:solidFill>
                <a:latin typeface="CF Helvetica-Regular" pitchFamily="2" charset="-95"/>
              </a:rPr>
              <a:t> Αυτόγραφα</a:t>
            </a:r>
          </a:p>
          <a:p>
            <a:pPr>
              <a:buFont typeface="Wingdings" pitchFamily="2" charset="2"/>
              <a:buChar char="Ø"/>
            </a:pPr>
            <a:endParaRPr lang="el-GR" dirty="0" smtClean="0">
              <a:solidFill>
                <a:srgbClr val="777777"/>
              </a:solidFill>
            </a:endParaRPr>
          </a:p>
          <a:p>
            <a:pPr>
              <a:buFontTx/>
              <a:buNone/>
            </a:pPr>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28</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Εφαρμογές - λογότυπο</a:t>
            </a:r>
            <a:endParaRPr lang="el-GR" sz="1400" dirty="0" smtClean="0">
              <a:solidFill>
                <a:srgbClr val="777777"/>
              </a:solidFill>
            </a:endParaRPr>
          </a:p>
        </p:txBody>
      </p:sp>
      <p:sp>
        <p:nvSpPr>
          <p:cNvPr id="9219" name="2 - Θέση περιεχομένου"/>
          <p:cNvSpPr>
            <a:spLocks noGrp="1"/>
          </p:cNvSpPr>
          <p:nvPr>
            <p:ph idx="1"/>
          </p:nvPr>
        </p:nvSpPr>
        <p:spPr/>
        <p:txBody>
          <a:bodyPr/>
          <a:lstStyle/>
          <a:p>
            <a:pPr>
              <a:buNone/>
            </a:pPr>
            <a:r>
              <a:rPr lang="el-GR" sz="2400" b="1" dirty="0" smtClean="0">
                <a:solidFill>
                  <a:srgbClr val="00A5DC"/>
                </a:solidFill>
                <a:latin typeface="CF Helvetica-Regular" pitchFamily="2" charset="-95"/>
              </a:rPr>
              <a:t>6. Ιστοσελίδα</a:t>
            </a:r>
          </a:p>
          <a:p>
            <a:pPr>
              <a:lnSpc>
                <a:spcPct val="150000"/>
              </a:lnSpc>
              <a:buFont typeface="Arial" pitchFamily="34" charset="0"/>
              <a:buChar char="•"/>
            </a:pPr>
            <a:r>
              <a:rPr lang="en-US" sz="2000" b="1" dirty="0" smtClean="0">
                <a:solidFill>
                  <a:srgbClr val="777777"/>
                </a:solidFill>
                <a:latin typeface="CF Helvetica-Regular" pitchFamily="2" charset="-95"/>
              </a:rPr>
              <a:t>home page</a:t>
            </a:r>
          </a:p>
          <a:p>
            <a:pPr>
              <a:lnSpc>
                <a:spcPct val="150000"/>
              </a:lnSpc>
              <a:buFont typeface="Arial" pitchFamily="34" charset="0"/>
              <a:buChar char="•"/>
            </a:pPr>
            <a:r>
              <a:rPr lang="en-US" sz="2000" b="1" dirty="0" smtClean="0">
                <a:solidFill>
                  <a:srgbClr val="777777"/>
                </a:solidFill>
                <a:latin typeface="CF Helvetica-Regular" pitchFamily="2" charset="-95"/>
              </a:rPr>
              <a:t>Banner </a:t>
            </a:r>
          </a:p>
          <a:p>
            <a:pPr>
              <a:lnSpc>
                <a:spcPct val="150000"/>
              </a:lnSpc>
              <a:buFont typeface="Arial" pitchFamily="34" charset="0"/>
              <a:buChar char="•"/>
            </a:pPr>
            <a:r>
              <a:rPr lang="el-GR" sz="2000" b="1" dirty="0" smtClean="0">
                <a:solidFill>
                  <a:srgbClr val="777777"/>
                </a:solidFill>
                <a:latin typeface="CF Helvetica-Regular" pitchFamily="2" charset="-95"/>
              </a:rPr>
              <a:t>Σελίδα χορηγού</a:t>
            </a:r>
          </a:p>
          <a:p>
            <a:pPr>
              <a:buFont typeface="Wingdings" pitchFamily="2" charset="2"/>
              <a:buChar char="Ø"/>
            </a:pPr>
            <a:endParaRPr lang="el-GR" dirty="0" smtClean="0">
              <a:solidFill>
                <a:srgbClr val="777777"/>
              </a:solidFill>
            </a:endParaRPr>
          </a:p>
          <a:p>
            <a:pPr>
              <a:buFontTx/>
              <a:buNone/>
            </a:pPr>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29</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395288" y="620688"/>
            <a:ext cx="8443912" cy="5689625"/>
          </a:xfrm>
        </p:spPr>
        <p:txBody>
          <a:bodyPr>
            <a:normAutofit/>
          </a:bodyPr>
          <a:lstStyle/>
          <a:p>
            <a:pPr marL="274320" indent="-274320" fontAlgn="auto">
              <a:lnSpc>
                <a:spcPct val="80000"/>
              </a:lnSpc>
              <a:spcAft>
                <a:spcPts val="0"/>
              </a:spcAft>
              <a:buClr>
                <a:schemeClr val="accent3"/>
              </a:buClr>
              <a:buFont typeface="Wingdings 2"/>
              <a:buChar char=""/>
              <a:defRPr/>
            </a:pPr>
            <a:r>
              <a:rPr lang="el-GR" sz="2000" dirty="0"/>
              <a:t>Οι νέες επιχειρηματικές συνθήκες που διαμορφώνονται στην πορεία της νέας χιλιετίας καθιστούν επιτακτική την ανάγκη επαναπροσδιορισμού του ρόλου και των στόχων κάθε επιχείρησης. Οι ποδοσφαιρικές ομάδες πλέον λειτουργούν ως επιχειρήσεις και για το λόγο αυτό θα πρέπει να προσαρμόζονται στις συνεχώς μεταβαλλόμενες συνθήκες που επικρατούν στο επιχειρηματικό περιβάλλον</a:t>
            </a:r>
            <a:r>
              <a:rPr lang="el-GR" sz="2000" dirty="0" smtClean="0"/>
              <a:t>.</a:t>
            </a:r>
          </a:p>
          <a:p>
            <a:pPr marL="274320" indent="-274320" fontAlgn="auto">
              <a:lnSpc>
                <a:spcPct val="80000"/>
              </a:lnSpc>
              <a:spcAft>
                <a:spcPts val="0"/>
              </a:spcAft>
              <a:buClr>
                <a:schemeClr val="accent3"/>
              </a:buClr>
              <a:buNone/>
              <a:defRPr/>
            </a:pPr>
            <a:endParaRPr lang="el-GR" sz="2000" dirty="0" smtClean="0"/>
          </a:p>
          <a:p>
            <a:pPr marL="274320" indent="-274320" fontAlgn="auto">
              <a:lnSpc>
                <a:spcPct val="80000"/>
              </a:lnSpc>
              <a:spcAft>
                <a:spcPts val="0"/>
              </a:spcAft>
              <a:buClr>
                <a:schemeClr val="accent3"/>
              </a:buClr>
              <a:defRPr/>
            </a:pPr>
            <a:r>
              <a:rPr lang="el-GR" sz="2000" dirty="0" smtClean="0"/>
              <a:t>    </a:t>
            </a:r>
            <a:r>
              <a:rPr lang="el-GR" sz="2000" b="1" u="sng" dirty="0">
                <a:solidFill>
                  <a:srgbClr val="FF0000"/>
                </a:solidFill>
                <a:effectLst>
                  <a:outerShdw blurRad="38100" dist="38100" dir="2700000" algn="tl">
                    <a:srgbClr val="000000"/>
                  </a:outerShdw>
                </a:effectLst>
              </a:rPr>
              <a:t>Το ανταγωνιστικό αυτό περιβάλλον θα πρέπει να αντιμετωπίζεται με έναν επιχειρηματικό σχεδιασμό, με αποτελεσματική διοίκηση και ολοκληρωμένες προτάσεις μάρκετινγκ, που να μπορεί να οδηγήσει σε αύξηση της παραγωγικότητας, αύξηση των εσόδων</a:t>
            </a:r>
            <a:r>
              <a:rPr lang="el-GR" sz="2000" b="1" u="sng" dirty="0">
                <a:solidFill>
                  <a:srgbClr val="003300"/>
                </a:solidFill>
                <a:effectLst>
                  <a:outerShdw blurRad="38100" dist="38100" dir="2700000" algn="tl">
                    <a:srgbClr val="000000"/>
                  </a:outerShdw>
                </a:effectLst>
              </a:rPr>
              <a:t>,</a:t>
            </a:r>
            <a:r>
              <a:rPr lang="el-GR" sz="2000" dirty="0"/>
              <a:t> αλλά και σε μια καλύτερη σχέση με την κοινωνία μέσα στην οποία υπάρχει και λειτουργεί, αλλά και που από την οποία συντηρείται. </a:t>
            </a:r>
            <a:endParaRPr lang="el-GR" sz="2000" dirty="0" smtClean="0"/>
          </a:p>
          <a:p>
            <a:pPr marL="274320" indent="-274320" fontAlgn="auto">
              <a:lnSpc>
                <a:spcPct val="80000"/>
              </a:lnSpc>
              <a:spcAft>
                <a:spcPts val="0"/>
              </a:spcAft>
              <a:buClr>
                <a:schemeClr val="accent3"/>
              </a:buClr>
              <a:defRPr/>
            </a:pPr>
            <a:endParaRPr lang="el-GR" sz="2000" dirty="0" smtClean="0"/>
          </a:p>
          <a:p>
            <a:pPr marL="274320" indent="-274320" fontAlgn="auto">
              <a:lnSpc>
                <a:spcPct val="80000"/>
              </a:lnSpc>
              <a:spcAft>
                <a:spcPts val="0"/>
              </a:spcAft>
              <a:buClr>
                <a:schemeClr val="accent3"/>
              </a:buClr>
              <a:defRPr/>
            </a:pPr>
            <a:r>
              <a:rPr lang="el-GR" sz="2000" dirty="0" smtClean="0"/>
              <a:t>     Πλέον</a:t>
            </a:r>
            <a:r>
              <a:rPr lang="el-GR" sz="2000" dirty="0"/>
              <a:t>, η οικονομική κατάσταση του κάθε πρωταθλήματος παίζει μείζονα ρόλο, μιας και η συνεχώς αυξανόμενη εμπορευματοποίηση του επαγγελματικού ποδοσφαίρου αυξάνει διαρκώς και το επιχειρηματικό ρίσκο </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Οπτικοακουστική</a:t>
            </a:r>
            <a:r>
              <a:rPr lang="el-GR" dirty="0" smtClean="0">
                <a:solidFill>
                  <a:srgbClr val="777777"/>
                </a:solidFill>
              </a:rPr>
              <a:t> </a:t>
            </a:r>
            <a:r>
              <a:rPr lang="el-GR" sz="3200" b="1" dirty="0" smtClean="0">
                <a:solidFill>
                  <a:srgbClr val="0073AF"/>
                </a:solidFill>
                <a:latin typeface="CF Helvetica-Medium" pitchFamily="2" charset="-95"/>
              </a:rPr>
              <a:t>ταυτότητα</a:t>
            </a:r>
          </a:p>
        </p:txBody>
      </p:sp>
      <p:sp>
        <p:nvSpPr>
          <p:cNvPr id="10243" name="2 - Θέση περιεχομένου"/>
          <p:cNvSpPr>
            <a:spLocks noGrp="1"/>
          </p:cNvSpPr>
          <p:nvPr>
            <p:ph idx="1"/>
          </p:nvPr>
        </p:nvSpPr>
        <p:spPr/>
        <p:txBody>
          <a:bodyPr/>
          <a:lstStyle/>
          <a:p>
            <a:pPr marL="457200" indent="-457200">
              <a:lnSpc>
                <a:spcPct val="150000"/>
              </a:lnSpc>
              <a:buFont typeface="+mj-lt"/>
              <a:buAutoNum type="arabicPeriod"/>
            </a:pPr>
            <a:r>
              <a:rPr lang="en-US" sz="2400" b="1" dirty="0" smtClean="0">
                <a:solidFill>
                  <a:srgbClr val="00A5DC"/>
                </a:solidFill>
                <a:latin typeface="CF Helvetica-Regular" pitchFamily="2" charset="-95"/>
              </a:rPr>
              <a:t>Led</a:t>
            </a:r>
          </a:p>
          <a:p>
            <a:pPr marL="457200" indent="-457200">
              <a:lnSpc>
                <a:spcPct val="150000"/>
              </a:lnSpc>
              <a:buFont typeface="+mj-lt"/>
              <a:buAutoNum type="arabicPeriod"/>
            </a:pPr>
            <a:r>
              <a:rPr lang="en-US" sz="2400" b="1" dirty="0" smtClean="0">
                <a:solidFill>
                  <a:srgbClr val="00A5DC"/>
                </a:solidFill>
                <a:latin typeface="CF Helvetica-Regular" pitchFamily="2" charset="-95"/>
              </a:rPr>
              <a:t>Ad – time</a:t>
            </a:r>
          </a:p>
          <a:p>
            <a:pPr marL="457200" indent="-457200">
              <a:lnSpc>
                <a:spcPct val="150000"/>
              </a:lnSpc>
              <a:buFont typeface="+mj-lt"/>
              <a:buAutoNum type="arabicPeriod"/>
            </a:pPr>
            <a:r>
              <a:rPr lang="el-GR" sz="2400" b="1" dirty="0" smtClean="0">
                <a:solidFill>
                  <a:srgbClr val="00A5DC"/>
                </a:solidFill>
                <a:latin typeface="CF Helvetica-Regular" pitchFamily="2" charset="-95"/>
              </a:rPr>
              <a:t>Ηχητικά </a:t>
            </a:r>
          </a:p>
          <a:p>
            <a:pPr marL="457200" indent="-457200">
              <a:lnSpc>
                <a:spcPct val="150000"/>
              </a:lnSpc>
              <a:buFont typeface="+mj-lt"/>
              <a:buAutoNum type="arabicPeriod"/>
            </a:pPr>
            <a:r>
              <a:rPr lang="en-US" sz="2400" b="1" dirty="0" smtClean="0">
                <a:solidFill>
                  <a:srgbClr val="00A5DC"/>
                </a:solidFill>
                <a:latin typeface="CF Helvetica-Regular" pitchFamily="2" charset="-95"/>
              </a:rPr>
              <a:t>Matrix</a:t>
            </a:r>
          </a:p>
          <a:p>
            <a:pPr marL="457200" indent="-457200">
              <a:lnSpc>
                <a:spcPct val="150000"/>
              </a:lnSpc>
              <a:buFont typeface="+mj-lt"/>
              <a:buAutoNum type="arabicPeriod"/>
            </a:pPr>
            <a:r>
              <a:rPr lang="el-GR" sz="2400" b="1" dirty="0" smtClean="0">
                <a:solidFill>
                  <a:srgbClr val="00A5DC"/>
                </a:solidFill>
                <a:latin typeface="CF Helvetica-Regular" pitchFamily="2" charset="-95"/>
              </a:rPr>
              <a:t>Καταχωρίσεις </a:t>
            </a:r>
          </a:p>
          <a:p>
            <a:pPr marL="457200" indent="-457200">
              <a:lnSpc>
                <a:spcPct val="150000"/>
              </a:lnSpc>
              <a:buFont typeface="+mj-lt"/>
              <a:buAutoNum type="arabicPeriod"/>
            </a:pPr>
            <a:r>
              <a:rPr lang="en-US" sz="2400" b="1" dirty="0" smtClean="0">
                <a:solidFill>
                  <a:srgbClr val="00A5DC"/>
                </a:solidFill>
                <a:latin typeface="CF Helvetica-Regular" pitchFamily="2" charset="-95"/>
              </a:rPr>
              <a:t>Banner</a:t>
            </a:r>
          </a:p>
          <a:p>
            <a:endParaRPr lang="en-US" dirty="0" smtClean="0">
              <a:solidFill>
                <a:srgbClr val="777777"/>
              </a:solidFill>
            </a:endParaRPr>
          </a:p>
          <a:p>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30</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Πρόγραμμα</a:t>
            </a:r>
            <a:r>
              <a:rPr lang="el-GR" dirty="0" smtClean="0">
                <a:solidFill>
                  <a:srgbClr val="777777"/>
                </a:solidFill>
              </a:rPr>
              <a:t> </a:t>
            </a:r>
            <a:r>
              <a:rPr lang="el-GR" sz="3200" b="1" dirty="0" smtClean="0">
                <a:solidFill>
                  <a:srgbClr val="0073AF"/>
                </a:solidFill>
                <a:latin typeface="CF Helvetica-Medium" pitchFamily="2" charset="-95"/>
              </a:rPr>
              <a:t>συνεργασίας</a:t>
            </a:r>
            <a:r>
              <a:rPr lang="el-GR" dirty="0" smtClean="0">
                <a:solidFill>
                  <a:srgbClr val="777777"/>
                </a:solidFill>
              </a:rPr>
              <a:t> </a:t>
            </a:r>
          </a:p>
        </p:txBody>
      </p:sp>
      <p:sp>
        <p:nvSpPr>
          <p:cNvPr id="11267" name="2 - Θέση περιεχομένου"/>
          <p:cNvSpPr>
            <a:spLocks noGrp="1"/>
          </p:cNvSpPr>
          <p:nvPr>
            <p:ph idx="1"/>
          </p:nvPr>
        </p:nvSpPr>
        <p:spPr/>
        <p:txBody>
          <a:bodyPr/>
          <a:lstStyle/>
          <a:p>
            <a:pPr marL="457200" indent="-457200">
              <a:lnSpc>
                <a:spcPct val="150000"/>
              </a:lnSpc>
              <a:buFont typeface="+mj-lt"/>
              <a:buAutoNum type="arabicPeriod" startAt="7"/>
            </a:pPr>
            <a:r>
              <a:rPr lang="el-GR" sz="2400" b="1" dirty="0" smtClean="0">
                <a:solidFill>
                  <a:srgbClr val="00A5DC"/>
                </a:solidFill>
                <a:latin typeface="CF Helvetica-Regular" pitchFamily="2" charset="-95"/>
              </a:rPr>
              <a:t>Επιχειρηματική φιλοξενία</a:t>
            </a:r>
          </a:p>
          <a:p>
            <a:pPr marL="457200" indent="-457200">
              <a:lnSpc>
                <a:spcPct val="150000"/>
              </a:lnSpc>
              <a:buFont typeface="+mj-lt"/>
              <a:buAutoNum type="arabicPeriod" startAt="7"/>
            </a:pPr>
            <a:r>
              <a:rPr lang="el-GR" sz="2400" b="1" dirty="0" smtClean="0">
                <a:solidFill>
                  <a:srgbClr val="00A5DC"/>
                </a:solidFill>
                <a:latin typeface="CF Helvetica-Regular" pitchFamily="2" charset="-95"/>
              </a:rPr>
              <a:t>Εκδηλώσεις </a:t>
            </a:r>
          </a:p>
          <a:p>
            <a:pPr marL="457200" indent="-457200">
              <a:lnSpc>
                <a:spcPct val="150000"/>
              </a:lnSpc>
              <a:buFont typeface="+mj-lt"/>
              <a:buAutoNum type="arabicPeriod" startAt="7"/>
            </a:pPr>
            <a:r>
              <a:rPr lang="el-GR" sz="2400" b="1" dirty="0" smtClean="0">
                <a:solidFill>
                  <a:srgbClr val="00A5DC"/>
                </a:solidFill>
                <a:latin typeface="CF Helvetica-Regular" pitchFamily="2" charset="-95"/>
              </a:rPr>
              <a:t>Προωθητικές ενέργειες  </a:t>
            </a:r>
          </a:p>
          <a:p>
            <a:pPr marL="457200" indent="-457200">
              <a:lnSpc>
                <a:spcPct val="150000"/>
              </a:lnSpc>
              <a:buFont typeface="+mj-lt"/>
              <a:buAutoNum type="arabicPeriod" startAt="7"/>
            </a:pPr>
            <a:r>
              <a:rPr lang="el-GR" sz="2400" b="1" dirty="0" smtClean="0">
                <a:solidFill>
                  <a:srgbClr val="00A5DC"/>
                </a:solidFill>
                <a:latin typeface="CF Helvetica-Regular" pitchFamily="2" charset="-95"/>
              </a:rPr>
              <a:t>Εμπορικές συνέργιες </a:t>
            </a:r>
          </a:p>
          <a:p>
            <a:pPr marL="457200" indent="-457200">
              <a:lnSpc>
                <a:spcPct val="150000"/>
              </a:lnSpc>
              <a:buFont typeface="+mj-lt"/>
              <a:buAutoNum type="arabicPeriod" startAt="7"/>
            </a:pPr>
            <a:r>
              <a:rPr lang="en-US" sz="2400" b="1" dirty="0" smtClean="0">
                <a:solidFill>
                  <a:srgbClr val="00A5DC"/>
                </a:solidFill>
                <a:latin typeface="CF Helvetica-Regular" pitchFamily="2" charset="-95"/>
              </a:rPr>
              <a:t>Give </a:t>
            </a:r>
            <a:r>
              <a:rPr lang="en-US" sz="2400" b="1" dirty="0" err="1" smtClean="0">
                <a:solidFill>
                  <a:srgbClr val="00A5DC"/>
                </a:solidFill>
                <a:latin typeface="CF Helvetica-Regular" pitchFamily="2" charset="-95"/>
              </a:rPr>
              <a:t>away's</a:t>
            </a:r>
            <a:r>
              <a:rPr lang="en-US" sz="2400" b="1" dirty="0" smtClean="0">
                <a:solidFill>
                  <a:srgbClr val="00A5DC"/>
                </a:solidFill>
                <a:latin typeface="CF Helvetica-Regular" pitchFamily="2" charset="-95"/>
              </a:rPr>
              <a:t> </a:t>
            </a:r>
          </a:p>
          <a:p>
            <a:pPr marL="457200" indent="-457200">
              <a:lnSpc>
                <a:spcPct val="150000"/>
              </a:lnSpc>
              <a:buFont typeface="+mj-lt"/>
              <a:buAutoNum type="arabicPeriod" startAt="7"/>
            </a:pPr>
            <a:r>
              <a:rPr lang="el-GR" sz="2400" b="1" dirty="0" smtClean="0">
                <a:solidFill>
                  <a:srgbClr val="00A5DC"/>
                </a:solidFill>
                <a:latin typeface="CF Helvetica-Regular" pitchFamily="2" charset="-95"/>
              </a:rPr>
              <a:t>Χρήση βάσης δεδομένων</a:t>
            </a:r>
            <a:r>
              <a:rPr lang="el-GR" b="1" u="sng" dirty="0" smtClean="0">
                <a:solidFill>
                  <a:srgbClr val="777777"/>
                </a:solidFill>
              </a:rPr>
              <a:t> </a:t>
            </a:r>
          </a:p>
          <a:p>
            <a:endParaRPr lang="en-US" dirty="0" smtClean="0">
              <a:solidFill>
                <a:srgbClr val="777777"/>
              </a:solidFill>
            </a:endParaRPr>
          </a:p>
          <a:p>
            <a:endParaRPr lang="el-GR" dirty="0" smtClean="0">
              <a:solidFill>
                <a:srgbClr val="777777"/>
              </a:solidFill>
            </a:endParaRPr>
          </a:p>
          <a:p>
            <a:endParaRPr lang="el-GR" dirty="0" smtClean="0">
              <a:solidFill>
                <a:srgbClr val="777777"/>
              </a:solidFill>
            </a:endParaRPr>
          </a:p>
          <a:p>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31</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Πρόγραμμα</a:t>
            </a:r>
            <a:r>
              <a:rPr lang="el-GR" dirty="0" smtClean="0">
                <a:solidFill>
                  <a:srgbClr val="777777"/>
                </a:solidFill>
              </a:rPr>
              <a:t> </a:t>
            </a:r>
            <a:r>
              <a:rPr lang="el-GR" sz="3200" b="1" dirty="0" smtClean="0">
                <a:solidFill>
                  <a:srgbClr val="0073AF"/>
                </a:solidFill>
                <a:latin typeface="CF Helvetica-Medium" pitchFamily="2" charset="-95"/>
              </a:rPr>
              <a:t>συνεργασίας</a:t>
            </a:r>
          </a:p>
        </p:txBody>
      </p:sp>
      <p:sp>
        <p:nvSpPr>
          <p:cNvPr id="12291" name="2 - Θέση περιεχομένου"/>
          <p:cNvSpPr>
            <a:spLocks noGrp="1"/>
          </p:cNvSpPr>
          <p:nvPr>
            <p:ph idx="1"/>
          </p:nvPr>
        </p:nvSpPr>
        <p:spPr/>
        <p:txBody>
          <a:bodyPr/>
          <a:lstStyle/>
          <a:p>
            <a:pPr>
              <a:buNone/>
            </a:pPr>
            <a:r>
              <a:rPr lang="el-GR" sz="2400" b="1" dirty="0" smtClean="0">
                <a:solidFill>
                  <a:srgbClr val="00A5DC"/>
                </a:solidFill>
                <a:latin typeface="CF Helvetica-Regular" pitchFamily="2" charset="-95"/>
              </a:rPr>
              <a:t>7. Επιχειρηματική</a:t>
            </a:r>
            <a:r>
              <a:rPr lang="el-GR" dirty="0" smtClean="0">
                <a:solidFill>
                  <a:srgbClr val="777777"/>
                </a:solidFill>
              </a:rPr>
              <a:t> </a:t>
            </a:r>
            <a:r>
              <a:rPr lang="el-GR" sz="2400" b="1" dirty="0" smtClean="0">
                <a:solidFill>
                  <a:srgbClr val="00A5DC"/>
                </a:solidFill>
                <a:latin typeface="CF Helvetica-Regular" pitchFamily="2" charset="-95"/>
              </a:rPr>
              <a:t>φιλοξενία</a:t>
            </a:r>
            <a:r>
              <a:rPr lang="el-GR" dirty="0" smtClean="0">
                <a:solidFill>
                  <a:srgbClr val="777777"/>
                </a:solidFill>
              </a:rPr>
              <a:t> </a:t>
            </a:r>
          </a:p>
          <a:p>
            <a:pPr>
              <a:lnSpc>
                <a:spcPct val="150000"/>
              </a:lnSpc>
              <a:buFont typeface="Arial" pitchFamily="34" charset="0"/>
              <a:buChar char="•"/>
            </a:pPr>
            <a:r>
              <a:rPr lang="el-GR" sz="2000" b="1" dirty="0" smtClean="0">
                <a:solidFill>
                  <a:srgbClr val="777777"/>
                </a:solidFill>
                <a:latin typeface="CF Helvetica-Regular" pitchFamily="2" charset="-95"/>
              </a:rPr>
              <a:t> Χρήση προσκλήσεων </a:t>
            </a:r>
          </a:p>
          <a:p>
            <a:pPr>
              <a:lnSpc>
                <a:spcPct val="150000"/>
              </a:lnSpc>
              <a:buFont typeface="Arial" pitchFamily="34" charset="0"/>
              <a:buChar char="•"/>
            </a:pPr>
            <a:r>
              <a:rPr lang="el-GR" sz="2000" b="1" dirty="0" smtClean="0">
                <a:solidFill>
                  <a:srgbClr val="777777"/>
                </a:solidFill>
                <a:latin typeface="CF Helvetica-Regular" pitchFamily="2" charset="-95"/>
              </a:rPr>
              <a:t> Χρήση σουίτας </a:t>
            </a:r>
          </a:p>
          <a:p>
            <a:pPr>
              <a:lnSpc>
                <a:spcPct val="150000"/>
              </a:lnSpc>
              <a:buFont typeface="Arial" pitchFamily="34" charset="0"/>
              <a:buChar char="•"/>
            </a:pPr>
            <a:r>
              <a:rPr lang="el-GR" sz="2000" b="1" dirty="0" smtClean="0">
                <a:solidFill>
                  <a:srgbClr val="777777"/>
                </a:solidFill>
                <a:latin typeface="CF Helvetica-Regular" pitchFamily="2" charset="-95"/>
              </a:rPr>
              <a:t> Προτεραιότητα αγοράς εισιτηρίων </a:t>
            </a:r>
          </a:p>
          <a:p>
            <a:pPr>
              <a:lnSpc>
                <a:spcPct val="150000"/>
              </a:lnSpc>
              <a:buFont typeface="Arial" pitchFamily="34" charset="0"/>
              <a:buChar char="•"/>
            </a:pPr>
            <a:r>
              <a:rPr lang="el-GR" sz="2000" b="1" dirty="0" smtClean="0">
                <a:solidFill>
                  <a:srgbClr val="777777"/>
                </a:solidFill>
                <a:latin typeface="CF Helvetica-Regular" pitchFamily="2" charset="-95"/>
              </a:rPr>
              <a:t> Φιλοξενία 2 εκπροσώπων στα εκτός   έδρας παιχνίδια (ευρωπαϊκές διοργανώσεις) </a:t>
            </a:r>
          </a:p>
          <a:p>
            <a:pPr>
              <a:buFontTx/>
              <a:buNone/>
            </a:pPr>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32</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Πρόγραμμα</a:t>
            </a:r>
            <a:r>
              <a:rPr lang="el-GR" dirty="0" smtClean="0">
                <a:solidFill>
                  <a:srgbClr val="777777"/>
                </a:solidFill>
              </a:rPr>
              <a:t> </a:t>
            </a:r>
            <a:r>
              <a:rPr lang="el-GR" sz="3200" b="1" dirty="0" smtClean="0">
                <a:solidFill>
                  <a:srgbClr val="0073AF"/>
                </a:solidFill>
                <a:latin typeface="CF Helvetica-Medium" pitchFamily="2" charset="-95"/>
              </a:rPr>
              <a:t>συνεργασίας</a:t>
            </a:r>
            <a:r>
              <a:rPr lang="el-GR" dirty="0" smtClean="0">
                <a:solidFill>
                  <a:srgbClr val="777777"/>
                </a:solidFill>
              </a:rPr>
              <a:t> </a:t>
            </a:r>
          </a:p>
        </p:txBody>
      </p:sp>
      <p:sp>
        <p:nvSpPr>
          <p:cNvPr id="13315" name="2 - Θέση περιεχομένου"/>
          <p:cNvSpPr>
            <a:spLocks noGrp="1"/>
          </p:cNvSpPr>
          <p:nvPr>
            <p:ph idx="1"/>
          </p:nvPr>
        </p:nvSpPr>
        <p:spPr/>
        <p:txBody>
          <a:bodyPr/>
          <a:lstStyle/>
          <a:p>
            <a:pPr>
              <a:buNone/>
            </a:pPr>
            <a:r>
              <a:rPr lang="el-GR" sz="2400" b="1" dirty="0" smtClean="0">
                <a:solidFill>
                  <a:srgbClr val="00A5DC"/>
                </a:solidFill>
                <a:latin typeface="CF Helvetica-Regular" pitchFamily="2" charset="-95"/>
              </a:rPr>
              <a:t>8. Εκδηλώσεις</a:t>
            </a:r>
          </a:p>
          <a:p>
            <a:pPr>
              <a:lnSpc>
                <a:spcPct val="150000"/>
              </a:lnSpc>
              <a:buFont typeface="Arial" pitchFamily="34" charset="0"/>
              <a:buChar char="•"/>
            </a:pPr>
            <a:r>
              <a:rPr lang="el-GR" sz="2000" b="1" dirty="0" smtClean="0">
                <a:solidFill>
                  <a:srgbClr val="777777"/>
                </a:solidFill>
                <a:latin typeface="CF Helvetica-Regular" pitchFamily="2" charset="-95"/>
              </a:rPr>
              <a:t> 3 εκδηλώσεις ανά ομάδα</a:t>
            </a:r>
          </a:p>
          <a:p>
            <a:pPr>
              <a:lnSpc>
                <a:spcPct val="150000"/>
              </a:lnSpc>
              <a:buFont typeface="Arial" pitchFamily="34" charset="0"/>
              <a:buChar char="•"/>
            </a:pPr>
            <a:r>
              <a:rPr lang="el-GR" sz="2000" b="1" dirty="0" smtClean="0">
                <a:solidFill>
                  <a:srgbClr val="777777"/>
                </a:solidFill>
                <a:latin typeface="CF Helvetica-Regular" pitchFamily="2" charset="-95"/>
              </a:rPr>
              <a:t> Συνέντευξη τύπου</a:t>
            </a:r>
          </a:p>
          <a:p>
            <a:pPr>
              <a:lnSpc>
                <a:spcPct val="150000"/>
              </a:lnSpc>
              <a:buFont typeface="Arial" pitchFamily="34" charset="0"/>
              <a:buChar char="•"/>
            </a:pPr>
            <a:r>
              <a:rPr lang="el-GR" sz="2000" b="1" dirty="0" smtClean="0">
                <a:solidFill>
                  <a:srgbClr val="777777"/>
                </a:solidFill>
                <a:latin typeface="CF Helvetica-Regular" pitchFamily="2" charset="-95"/>
              </a:rPr>
              <a:t> </a:t>
            </a:r>
            <a:r>
              <a:rPr lang="en-US" sz="2000" b="1" dirty="0" smtClean="0">
                <a:solidFill>
                  <a:srgbClr val="777777"/>
                </a:solidFill>
                <a:latin typeface="CF Helvetica-Regular" pitchFamily="2" charset="-95"/>
              </a:rPr>
              <a:t>Media day</a:t>
            </a:r>
          </a:p>
          <a:p>
            <a:pPr>
              <a:lnSpc>
                <a:spcPct val="150000"/>
              </a:lnSpc>
              <a:buFont typeface="Arial" pitchFamily="34" charset="0"/>
              <a:buChar char="•"/>
            </a:pPr>
            <a:r>
              <a:rPr lang="el-GR" sz="2000" b="1" dirty="0" smtClean="0">
                <a:solidFill>
                  <a:srgbClr val="777777"/>
                </a:solidFill>
                <a:latin typeface="CF Helvetica-Regular" pitchFamily="2" charset="-95"/>
              </a:rPr>
              <a:t> </a:t>
            </a:r>
            <a:r>
              <a:rPr lang="en-US" sz="2000" b="1" dirty="0" smtClean="0">
                <a:solidFill>
                  <a:srgbClr val="777777"/>
                </a:solidFill>
                <a:latin typeface="CF Helvetica-Regular" pitchFamily="2" charset="-95"/>
              </a:rPr>
              <a:t>Autograph </a:t>
            </a:r>
            <a:r>
              <a:rPr lang="el-GR" sz="2000" b="1" dirty="0" smtClean="0">
                <a:solidFill>
                  <a:srgbClr val="777777"/>
                </a:solidFill>
                <a:latin typeface="CF Helvetica-Regular" pitchFamily="2" charset="-95"/>
              </a:rPr>
              <a:t>ή </a:t>
            </a:r>
            <a:r>
              <a:rPr lang="en-US" sz="2000" b="1" dirty="0" smtClean="0">
                <a:solidFill>
                  <a:srgbClr val="777777"/>
                </a:solidFill>
                <a:latin typeface="CF Helvetica-Regular" pitchFamily="2" charset="-95"/>
              </a:rPr>
              <a:t>meet &amp; greet session</a:t>
            </a:r>
          </a:p>
          <a:p>
            <a:pPr>
              <a:lnSpc>
                <a:spcPct val="150000"/>
              </a:lnSpc>
              <a:buFont typeface="Arial" pitchFamily="34" charset="0"/>
              <a:buChar char="•"/>
            </a:pPr>
            <a:r>
              <a:rPr lang="el-GR" sz="2000" b="1" dirty="0" smtClean="0">
                <a:solidFill>
                  <a:srgbClr val="777777"/>
                </a:solidFill>
                <a:latin typeface="CF Helvetica-Regular" pitchFamily="2" charset="-95"/>
              </a:rPr>
              <a:t> Κοινές εκδηλώσεις με άλλες ομάδες </a:t>
            </a:r>
            <a:r>
              <a:rPr lang="en-US" sz="2000" b="1" dirty="0" smtClean="0">
                <a:solidFill>
                  <a:srgbClr val="777777"/>
                </a:solidFill>
                <a:latin typeface="CF Helvetica-Regular" pitchFamily="2" charset="-95"/>
              </a:rPr>
              <a:t> </a:t>
            </a:r>
            <a:endParaRPr lang="el-GR" sz="2000" b="1" dirty="0" smtClean="0">
              <a:solidFill>
                <a:srgbClr val="777777"/>
              </a:solidFill>
              <a:latin typeface="CF Helvetica-Regular" pitchFamily="2" charset="-95"/>
            </a:endParaRPr>
          </a:p>
          <a:p>
            <a:pPr>
              <a:lnSpc>
                <a:spcPct val="150000"/>
              </a:lnSpc>
              <a:buFont typeface="Arial" pitchFamily="34" charset="0"/>
              <a:buChar char="•"/>
            </a:pPr>
            <a:endParaRPr lang="el-GR" sz="2000" b="1" dirty="0" smtClean="0">
              <a:solidFill>
                <a:srgbClr val="777777"/>
              </a:solidFill>
              <a:latin typeface="CF Helvetica-Regular" pitchFamily="2" charset="-95"/>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33</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Πρόγραμμα</a:t>
            </a:r>
            <a:r>
              <a:rPr lang="el-GR" dirty="0" smtClean="0">
                <a:solidFill>
                  <a:srgbClr val="777777"/>
                </a:solidFill>
              </a:rPr>
              <a:t> </a:t>
            </a:r>
            <a:r>
              <a:rPr lang="el-GR" sz="3200" b="1" dirty="0" smtClean="0">
                <a:solidFill>
                  <a:srgbClr val="0073AF"/>
                </a:solidFill>
                <a:latin typeface="CF Helvetica-Medium" pitchFamily="2" charset="-95"/>
              </a:rPr>
              <a:t>συνεργασίας</a:t>
            </a:r>
            <a:r>
              <a:rPr lang="el-GR" dirty="0" smtClean="0">
                <a:solidFill>
                  <a:srgbClr val="777777"/>
                </a:solidFill>
              </a:rPr>
              <a:t> </a:t>
            </a:r>
          </a:p>
        </p:txBody>
      </p:sp>
      <p:sp>
        <p:nvSpPr>
          <p:cNvPr id="14339" name="2 - Θέση περιεχομένου"/>
          <p:cNvSpPr>
            <a:spLocks noGrp="1"/>
          </p:cNvSpPr>
          <p:nvPr>
            <p:ph idx="1"/>
          </p:nvPr>
        </p:nvSpPr>
        <p:spPr/>
        <p:txBody>
          <a:bodyPr/>
          <a:lstStyle/>
          <a:p>
            <a:pPr>
              <a:buNone/>
            </a:pPr>
            <a:r>
              <a:rPr lang="el-GR" sz="2400" b="1" dirty="0" smtClean="0">
                <a:solidFill>
                  <a:srgbClr val="00A5DC"/>
                </a:solidFill>
                <a:latin typeface="CF Helvetica-Regular" pitchFamily="2" charset="-95"/>
              </a:rPr>
              <a:t>9. Προωθητικές</a:t>
            </a:r>
            <a:r>
              <a:rPr lang="el-GR" dirty="0" smtClean="0">
                <a:solidFill>
                  <a:srgbClr val="777777"/>
                </a:solidFill>
              </a:rPr>
              <a:t> </a:t>
            </a:r>
            <a:r>
              <a:rPr lang="el-GR" sz="2400" b="1" dirty="0" smtClean="0">
                <a:solidFill>
                  <a:srgbClr val="00A5DC"/>
                </a:solidFill>
                <a:latin typeface="CF Helvetica-Regular" pitchFamily="2" charset="-95"/>
              </a:rPr>
              <a:t>ενέργειες</a:t>
            </a:r>
            <a:r>
              <a:rPr lang="el-GR" dirty="0" smtClean="0">
                <a:solidFill>
                  <a:srgbClr val="777777"/>
                </a:solidFill>
              </a:rPr>
              <a:t> </a:t>
            </a:r>
          </a:p>
          <a:p>
            <a:pPr>
              <a:lnSpc>
                <a:spcPct val="150000"/>
              </a:lnSpc>
              <a:buFont typeface="Arial" pitchFamily="34" charset="0"/>
              <a:buChar char="•"/>
            </a:pPr>
            <a:r>
              <a:rPr lang="el-GR" sz="2000" b="1" dirty="0" smtClean="0">
                <a:solidFill>
                  <a:srgbClr val="777777"/>
                </a:solidFill>
                <a:latin typeface="CF Helvetica-Regular" pitchFamily="2" charset="-95"/>
              </a:rPr>
              <a:t>Στις εισόδους των θυρών</a:t>
            </a:r>
          </a:p>
          <a:p>
            <a:pPr>
              <a:lnSpc>
                <a:spcPct val="150000"/>
              </a:lnSpc>
              <a:buFont typeface="Arial" pitchFamily="34" charset="0"/>
              <a:buChar char="•"/>
            </a:pPr>
            <a:r>
              <a:rPr lang="el-GR" sz="2000" b="1" dirty="0" smtClean="0">
                <a:solidFill>
                  <a:srgbClr val="777777"/>
                </a:solidFill>
                <a:latin typeface="CF Helvetica-Regular" pitchFamily="2" charset="-95"/>
              </a:rPr>
              <a:t> Στο </a:t>
            </a:r>
            <a:r>
              <a:rPr lang="en-US" sz="2000" b="1" dirty="0" smtClean="0">
                <a:solidFill>
                  <a:srgbClr val="777777"/>
                </a:solidFill>
                <a:latin typeface="CF Helvetica-Regular" pitchFamily="2" charset="-95"/>
              </a:rPr>
              <a:t>VIP area</a:t>
            </a:r>
          </a:p>
          <a:p>
            <a:pPr>
              <a:lnSpc>
                <a:spcPct val="150000"/>
              </a:lnSpc>
              <a:buFont typeface="Arial" pitchFamily="34" charset="0"/>
              <a:buChar char="•"/>
            </a:pPr>
            <a:r>
              <a:rPr lang="el-GR" sz="2000" b="1" dirty="0" smtClean="0">
                <a:solidFill>
                  <a:srgbClr val="777777"/>
                </a:solidFill>
                <a:latin typeface="CF Helvetica-Regular" pitchFamily="2" charset="-95"/>
              </a:rPr>
              <a:t> Στο </a:t>
            </a:r>
            <a:r>
              <a:rPr lang="en-US" sz="2000" b="1" dirty="0" smtClean="0">
                <a:solidFill>
                  <a:srgbClr val="777777"/>
                </a:solidFill>
                <a:latin typeface="CF Helvetica-Regular" pitchFamily="2" charset="-95"/>
              </a:rPr>
              <a:t>parking</a:t>
            </a:r>
          </a:p>
          <a:p>
            <a:pPr>
              <a:lnSpc>
                <a:spcPct val="150000"/>
              </a:lnSpc>
              <a:buFont typeface="Arial" pitchFamily="34" charset="0"/>
              <a:buChar char="•"/>
            </a:pPr>
            <a:r>
              <a:rPr lang="el-GR" sz="2000" b="1" dirty="0" smtClean="0">
                <a:solidFill>
                  <a:srgbClr val="777777"/>
                </a:solidFill>
                <a:latin typeface="CF Helvetica-Regular" pitchFamily="2" charset="-95"/>
              </a:rPr>
              <a:t> Στην εμπορική στοά</a:t>
            </a:r>
          </a:p>
          <a:p>
            <a:pPr>
              <a:buFontTx/>
              <a:buNone/>
            </a:pPr>
            <a:endParaRPr lang="el-GR" dirty="0" smtClean="0">
              <a:solidFill>
                <a:srgbClr val="777777"/>
              </a:solidFill>
            </a:endParaRPr>
          </a:p>
          <a:p>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34</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Πρόγραμμα</a:t>
            </a:r>
            <a:r>
              <a:rPr lang="el-GR" dirty="0" smtClean="0">
                <a:solidFill>
                  <a:srgbClr val="777777"/>
                </a:solidFill>
              </a:rPr>
              <a:t> </a:t>
            </a:r>
            <a:r>
              <a:rPr lang="el-GR" sz="3200" b="1" dirty="0" smtClean="0">
                <a:solidFill>
                  <a:srgbClr val="0073AF"/>
                </a:solidFill>
                <a:latin typeface="CF Helvetica-Medium" pitchFamily="2" charset="-95"/>
              </a:rPr>
              <a:t>συνεργασίας</a:t>
            </a:r>
            <a:r>
              <a:rPr lang="el-GR" dirty="0" smtClean="0">
                <a:solidFill>
                  <a:srgbClr val="777777"/>
                </a:solidFill>
              </a:rPr>
              <a:t> </a:t>
            </a:r>
          </a:p>
        </p:txBody>
      </p:sp>
      <p:sp>
        <p:nvSpPr>
          <p:cNvPr id="15363" name="2 - Θέση περιεχομένου"/>
          <p:cNvSpPr>
            <a:spLocks noGrp="1"/>
          </p:cNvSpPr>
          <p:nvPr>
            <p:ph idx="1"/>
          </p:nvPr>
        </p:nvSpPr>
        <p:spPr/>
        <p:txBody>
          <a:bodyPr/>
          <a:lstStyle/>
          <a:p>
            <a:pPr>
              <a:buNone/>
            </a:pPr>
            <a:r>
              <a:rPr lang="el-GR" sz="2400" b="1" dirty="0" smtClean="0">
                <a:solidFill>
                  <a:srgbClr val="00A5DC"/>
                </a:solidFill>
                <a:latin typeface="CF Helvetica-Regular" pitchFamily="2" charset="-95"/>
              </a:rPr>
              <a:t>10. Εμπορικές</a:t>
            </a:r>
            <a:r>
              <a:rPr lang="el-GR" dirty="0" smtClean="0">
                <a:solidFill>
                  <a:srgbClr val="777777"/>
                </a:solidFill>
              </a:rPr>
              <a:t> </a:t>
            </a:r>
            <a:r>
              <a:rPr lang="el-GR" sz="2400" b="1" dirty="0" smtClean="0">
                <a:solidFill>
                  <a:srgbClr val="00A5DC"/>
                </a:solidFill>
                <a:latin typeface="CF Helvetica-Regular" pitchFamily="2" charset="-95"/>
              </a:rPr>
              <a:t>συνέργιες</a:t>
            </a:r>
            <a:endParaRPr lang="el-GR" sz="2000" b="1" dirty="0" smtClean="0">
              <a:solidFill>
                <a:srgbClr val="00A5DC"/>
              </a:solidFill>
              <a:latin typeface="CF Helvetica-Regular" pitchFamily="2" charset="-95"/>
            </a:endParaRPr>
          </a:p>
          <a:p>
            <a:pPr>
              <a:lnSpc>
                <a:spcPct val="150000"/>
              </a:lnSpc>
              <a:buFont typeface="Arial" pitchFamily="34" charset="0"/>
              <a:buChar char="•"/>
            </a:pPr>
            <a:r>
              <a:rPr lang="el-GR" sz="2000" dirty="0" smtClean="0">
                <a:solidFill>
                  <a:srgbClr val="777777"/>
                </a:solidFill>
              </a:rPr>
              <a:t> </a:t>
            </a:r>
            <a:r>
              <a:rPr lang="el-GR" sz="2000" b="1" dirty="0" smtClean="0">
                <a:solidFill>
                  <a:srgbClr val="777777"/>
                </a:solidFill>
                <a:latin typeface="CF Helvetica-Regular" pitchFamily="2" charset="-95"/>
              </a:rPr>
              <a:t>Εμπορικά προϊόντα </a:t>
            </a:r>
          </a:p>
          <a:p>
            <a:pPr>
              <a:lnSpc>
                <a:spcPct val="150000"/>
              </a:lnSpc>
              <a:buFont typeface="Arial" pitchFamily="34" charset="0"/>
              <a:buChar char="•"/>
            </a:pPr>
            <a:r>
              <a:rPr lang="el-GR" sz="2000" b="1" dirty="0" smtClean="0">
                <a:solidFill>
                  <a:srgbClr val="777777"/>
                </a:solidFill>
                <a:latin typeface="CF Helvetica-Regular" pitchFamily="2" charset="-95"/>
              </a:rPr>
              <a:t> Χρήση παιχτών</a:t>
            </a:r>
          </a:p>
          <a:p>
            <a:pPr>
              <a:lnSpc>
                <a:spcPct val="150000"/>
              </a:lnSpc>
              <a:buFont typeface="Arial" pitchFamily="34" charset="0"/>
              <a:buChar char="•"/>
            </a:pPr>
            <a:r>
              <a:rPr lang="el-GR" sz="2000" b="1" dirty="0" smtClean="0">
                <a:solidFill>
                  <a:srgbClr val="777777"/>
                </a:solidFill>
                <a:latin typeface="CF Helvetica-Regular" pitchFamily="2" charset="-95"/>
              </a:rPr>
              <a:t> Χρήση στιγμιότυπων</a:t>
            </a:r>
          </a:p>
          <a:p>
            <a:pPr>
              <a:lnSpc>
                <a:spcPct val="150000"/>
              </a:lnSpc>
              <a:buFont typeface="Arial" pitchFamily="34" charset="0"/>
              <a:buChar char="•"/>
            </a:pPr>
            <a:r>
              <a:rPr lang="el-GR" sz="2000" b="1" dirty="0" smtClean="0">
                <a:solidFill>
                  <a:srgbClr val="777777"/>
                </a:solidFill>
                <a:latin typeface="CF Helvetica-Regular" pitchFamily="2" charset="-95"/>
              </a:rPr>
              <a:t> Χρήση σήματος της ομάδας </a:t>
            </a:r>
          </a:p>
          <a:p>
            <a:pPr>
              <a:lnSpc>
                <a:spcPct val="150000"/>
              </a:lnSpc>
              <a:buFont typeface="Arial" pitchFamily="34" charset="0"/>
              <a:buChar char="•"/>
            </a:pPr>
            <a:r>
              <a:rPr lang="el-GR" sz="2000" b="1" dirty="0" smtClean="0">
                <a:solidFill>
                  <a:srgbClr val="777777"/>
                </a:solidFill>
                <a:latin typeface="CF Helvetica-Regular" pitchFamily="2" charset="-95"/>
              </a:rPr>
              <a:t> Χρήση φωτογραφίας της ομάδας </a:t>
            </a:r>
          </a:p>
          <a:p>
            <a:pPr>
              <a:lnSpc>
                <a:spcPct val="150000"/>
              </a:lnSpc>
              <a:buFont typeface="Arial" pitchFamily="34" charset="0"/>
              <a:buChar char="•"/>
            </a:pPr>
            <a:r>
              <a:rPr lang="el-GR" sz="2000" b="1" dirty="0" smtClean="0">
                <a:solidFill>
                  <a:srgbClr val="777777"/>
                </a:solidFill>
                <a:latin typeface="CF Helvetica-Regular" pitchFamily="2" charset="-95"/>
              </a:rPr>
              <a:t> Χρήση εγκαταστάσεων για εκδηλώσεις  </a:t>
            </a: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35</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Πρόγραμμα</a:t>
            </a:r>
            <a:r>
              <a:rPr lang="el-GR" sz="3200" dirty="0" smtClean="0">
                <a:solidFill>
                  <a:srgbClr val="777777"/>
                </a:solidFill>
              </a:rPr>
              <a:t> </a:t>
            </a:r>
            <a:r>
              <a:rPr lang="el-GR" sz="3200" b="1" dirty="0" smtClean="0">
                <a:solidFill>
                  <a:srgbClr val="0073AF"/>
                </a:solidFill>
                <a:latin typeface="CF Helvetica-Medium" pitchFamily="2" charset="-95"/>
              </a:rPr>
              <a:t>συνεργασίας</a:t>
            </a:r>
            <a:r>
              <a:rPr lang="el-GR" sz="3200" dirty="0" smtClean="0">
                <a:solidFill>
                  <a:srgbClr val="777777"/>
                </a:solidFill>
              </a:rPr>
              <a:t> </a:t>
            </a:r>
            <a:endParaRPr lang="el-GR" dirty="0" smtClean="0">
              <a:solidFill>
                <a:srgbClr val="777777"/>
              </a:solidFill>
            </a:endParaRPr>
          </a:p>
        </p:txBody>
      </p:sp>
      <p:sp>
        <p:nvSpPr>
          <p:cNvPr id="17411" name="2 - Θέση περιεχομένου"/>
          <p:cNvSpPr>
            <a:spLocks noGrp="1"/>
          </p:cNvSpPr>
          <p:nvPr>
            <p:ph idx="1"/>
          </p:nvPr>
        </p:nvSpPr>
        <p:spPr/>
        <p:txBody>
          <a:bodyPr/>
          <a:lstStyle/>
          <a:p>
            <a:pPr lvl="0">
              <a:buNone/>
            </a:pPr>
            <a:r>
              <a:rPr kumimoji="0" lang="el-GR" sz="2400" b="1" i="0" u="none" strike="noStrike" kern="0" cap="none" spc="0" normalizeH="0" baseline="0" noProof="0" dirty="0" smtClean="0">
                <a:ln>
                  <a:noFill/>
                </a:ln>
                <a:solidFill>
                  <a:srgbClr val="00A5DC"/>
                </a:solidFill>
                <a:effectLst/>
                <a:uLnTx/>
                <a:uFillTx/>
                <a:latin typeface="CF Helvetica-Regular" pitchFamily="2" charset="-95"/>
                <a:ea typeface="+mn-ea"/>
                <a:cs typeface="+mn-cs"/>
              </a:rPr>
              <a:t>1</a:t>
            </a:r>
            <a:r>
              <a:rPr kumimoji="0" lang="en-US" sz="2400" b="1" i="0" u="none" strike="noStrike" kern="0" cap="none" spc="0" normalizeH="0" baseline="0" noProof="0" dirty="0" smtClean="0">
                <a:ln>
                  <a:noFill/>
                </a:ln>
                <a:solidFill>
                  <a:srgbClr val="00A5DC"/>
                </a:solidFill>
                <a:effectLst/>
                <a:uLnTx/>
                <a:uFillTx/>
                <a:latin typeface="CF Helvetica-Regular" pitchFamily="2" charset="-95"/>
                <a:ea typeface="+mn-ea"/>
                <a:cs typeface="+mn-cs"/>
              </a:rPr>
              <a:t>1</a:t>
            </a:r>
            <a:r>
              <a:rPr kumimoji="0" lang="el-GR" sz="2400" b="1" i="0" u="none" strike="noStrike" kern="0" cap="none" spc="0" normalizeH="0" baseline="0" noProof="0" dirty="0" smtClean="0">
                <a:ln>
                  <a:noFill/>
                </a:ln>
                <a:solidFill>
                  <a:srgbClr val="00A5DC"/>
                </a:solidFill>
                <a:effectLst/>
                <a:uLnTx/>
                <a:uFillTx/>
                <a:latin typeface="CF Helvetica-Regular" pitchFamily="2" charset="-95"/>
                <a:ea typeface="+mn-ea"/>
                <a:cs typeface="+mn-cs"/>
              </a:rPr>
              <a:t>. </a:t>
            </a:r>
            <a:r>
              <a:rPr lang="en-US" sz="2400" b="1" dirty="0" smtClean="0">
                <a:solidFill>
                  <a:srgbClr val="00A5DC"/>
                </a:solidFill>
                <a:latin typeface="CF Helvetica-Regular" pitchFamily="2" charset="-95"/>
              </a:rPr>
              <a:t>Give </a:t>
            </a:r>
            <a:r>
              <a:rPr lang="en-US" sz="2400" b="1" dirty="0" err="1" smtClean="0">
                <a:solidFill>
                  <a:srgbClr val="00A5DC"/>
                </a:solidFill>
                <a:latin typeface="CF Helvetica-Regular" pitchFamily="2" charset="-95"/>
              </a:rPr>
              <a:t>aways</a:t>
            </a:r>
            <a:endParaRPr kumimoji="0" lang="el-GR" sz="2000" b="1" i="0" u="none" strike="noStrike" kern="0" cap="none" spc="0" normalizeH="0" baseline="0" noProof="0" dirty="0" smtClean="0">
              <a:ln>
                <a:noFill/>
              </a:ln>
              <a:solidFill>
                <a:srgbClr val="00A5DC"/>
              </a:solidFill>
              <a:effectLst/>
              <a:uLnTx/>
              <a:uFillTx/>
              <a:latin typeface="CF Helvetica-Regular" pitchFamily="2" charset="-95"/>
              <a:ea typeface="+mn-ea"/>
              <a:cs typeface="+mn-cs"/>
            </a:endParaRPr>
          </a:p>
          <a:p>
            <a:pPr>
              <a:lnSpc>
                <a:spcPct val="150000"/>
              </a:lnSpc>
            </a:pPr>
            <a:r>
              <a:rPr lang="el-GR" sz="2000" b="1" dirty="0" smtClean="0">
                <a:solidFill>
                  <a:srgbClr val="777777"/>
                </a:solidFill>
                <a:latin typeface="CF Helvetica-Regular" pitchFamily="2" charset="-95"/>
              </a:rPr>
              <a:t>Εμφανίσεις</a:t>
            </a:r>
          </a:p>
          <a:p>
            <a:pPr>
              <a:lnSpc>
                <a:spcPct val="150000"/>
              </a:lnSpc>
            </a:pPr>
            <a:r>
              <a:rPr lang="en-US" sz="2000" b="1" dirty="0" smtClean="0">
                <a:solidFill>
                  <a:srgbClr val="777777"/>
                </a:solidFill>
                <a:latin typeface="CF Helvetica-Regular" pitchFamily="2" charset="-95"/>
              </a:rPr>
              <a:t> Yearbook</a:t>
            </a:r>
          </a:p>
          <a:p>
            <a:pPr>
              <a:lnSpc>
                <a:spcPct val="150000"/>
              </a:lnSpc>
            </a:pPr>
            <a:r>
              <a:rPr lang="en-US" sz="2000" b="1" dirty="0" smtClean="0">
                <a:solidFill>
                  <a:srgbClr val="777777"/>
                </a:solidFill>
                <a:latin typeface="CF Helvetica-Regular" pitchFamily="2" charset="-95"/>
              </a:rPr>
              <a:t> </a:t>
            </a:r>
            <a:r>
              <a:rPr lang="el-GR" sz="2000" b="1" dirty="0" smtClean="0">
                <a:solidFill>
                  <a:srgbClr val="777777"/>
                </a:solidFill>
                <a:latin typeface="CF Helvetica-Regular" pitchFamily="2" charset="-95"/>
              </a:rPr>
              <a:t>Μπάλες</a:t>
            </a:r>
          </a:p>
          <a:p>
            <a:pPr>
              <a:lnSpc>
                <a:spcPct val="150000"/>
              </a:lnSpc>
            </a:pPr>
            <a:r>
              <a:rPr lang="el-GR" sz="2000" b="1" dirty="0" smtClean="0">
                <a:solidFill>
                  <a:srgbClr val="777777"/>
                </a:solidFill>
                <a:latin typeface="CF Helvetica-Regular" pitchFamily="2" charset="-95"/>
              </a:rPr>
              <a:t> Σετ ιματισμού </a:t>
            </a:r>
          </a:p>
          <a:p>
            <a:endParaRPr lang="el-GR" dirty="0" smtClean="0">
              <a:solidFill>
                <a:srgbClr val="777777"/>
              </a:solidFill>
            </a:endParaRPr>
          </a:p>
          <a:p>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36</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Πρόγραμμα</a:t>
            </a:r>
            <a:r>
              <a:rPr lang="el-GR" sz="3200" dirty="0" smtClean="0">
                <a:solidFill>
                  <a:srgbClr val="777777"/>
                </a:solidFill>
              </a:rPr>
              <a:t> </a:t>
            </a:r>
            <a:r>
              <a:rPr lang="el-GR" sz="3200" b="1" dirty="0" smtClean="0">
                <a:solidFill>
                  <a:srgbClr val="0073AF"/>
                </a:solidFill>
                <a:latin typeface="CF Helvetica-Medium" pitchFamily="2" charset="-95"/>
              </a:rPr>
              <a:t>συνεργασίας</a:t>
            </a:r>
            <a:r>
              <a:rPr lang="el-GR" sz="3200" dirty="0" smtClean="0">
                <a:solidFill>
                  <a:srgbClr val="777777"/>
                </a:solidFill>
              </a:rPr>
              <a:t> </a:t>
            </a:r>
            <a:endParaRPr lang="el-GR" dirty="0" smtClean="0">
              <a:solidFill>
                <a:srgbClr val="777777"/>
              </a:solidFill>
            </a:endParaRPr>
          </a:p>
        </p:txBody>
      </p:sp>
      <p:sp>
        <p:nvSpPr>
          <p:cNvPr id="17411" name="2 - Θέση περιεχομένου"/>
          <p:cNvSpPr>
            <a:spLocks noGrp="1"/>
          </p:cNvSpPr>
          <p:nvPr>
            <p:ph idx="1"/>
          </p:nvPr>
        </p:nvSpPr>
        <p:spPr/>
        <p:txBody>
          <a:bodyPr/>
          <a:lstStyle/>
          <a:p>
            <a:pPr lvl="0">
              <a:buNone/>
            </a:pPr>
            <a:r>
              <a:rPr kumimoji="0" lang="el-GR" sz="2400" b="1" i="0" u="none" strike="noStrike" kern="0" cap="none" spc="0" normalizeH="0" baseline="0" noProof="0" dirty="0" smtClean="0">
                <a:ln>
                  <a:noFill/>
                </a:ln>
                <a:solidFill>
                  <a:srgbClr val="00A5DC"/>
                </a:solidFill>
                <a:effectLst/>
                <a:uLnTx/>
                <a:uFillTx/>
                <a:latin typeface="CF Helvetica-Regular" pitchFamily="2" charset="-95"/>
                <a:ea typeface="+mn-ea"/>
                <a:cs typeface="+mn-cs"/>
              </a:rPr>
              <a:t>1</a:t>
            </a:r>
            <a:r>
              <a:rPr kumimoji="0" lang="en-US" sz="2400" b="1" i="0" u="none" strike="noStrike" kern="0" cap="none" spc="0" normalizeH="0" baseline="0" noProof="0" dirty="0" smtClean="0">
                <a:ln>
                  <a:noFill/>
                </a:ln>
                <a:solidFill>
                  <a:srgbClr val="00A5DC"/>
                </a:solidFill>
                <a:effectLst/>
                <a:uLnTx/>
                <a:uFillTx/>
                <a:latin typeface="CF Helvetica-Regular" pitchFamily="2" charset="-95"/>
                <a:ea typeface="+mn-ea"/>
                <a:cs typeface="+mn-cs"/>
              </a:rPr>
              <a:t>1</a:t>
            </a:r>
            <a:r>
              <a:rPr kumimoji="0" lang="el-GR" sz="2400" b="1" i="0" u="none" strike="noStrike" kern="0" cap="none" spc="0" normalizeH="0" baseline="0" noProof="0" dirty="0" smtClean="0">
                <a:ln>
                  <a:noFill/>
                </a:ln>
                <a:solidFill>
                  <a:srgbClr val="00A5DC"/>
                </a:solidFill>
                <a:effectLst/>
                <a:uLnTx/>
                <a:uFillTx/>
                <a:latin typeface="CF Helvetica-Regular" pitchFamily="2" charset="-95"/>
                <a:ea typeface="+mn-ea"/>
                <a:cs typeface="+mn-cs"/>
              </a:rPr>
              <a:t>. </a:t>
            </a:r>
            <a:r>
              <a:rPr lang="en-US" sz="2400" b="1" dirty="0" smtClean="0">
                <a:solidFill>
                  <a:srgbClr val="00A5DC"/>
                </a:solidFill>
                <a:latin typeface="CF Helvetica-Regular" pitchFamily="2" charset="-95"/>
              </a:rPr>
              <a:t>Give </a:t>
            </a:r>
            <a:r>
              <a:rPr lang="en-US" sz="2400" b="1" dirty="0" err="1" smtClean="0">
                <a:solidFill>
                  <a:srgbClr val="00A5DC"/>
                </a:solidFill>
                <a:latin typeface="CF Helvetica-Regular" pitchFamily="2" charset="-95"/>
              </a:rPr>
              <a:t>aways</a:t>
            </a:r>
            <a:endParaRPr kumimoji="0" lang="el-GR" sz="2000" b="1" i="0" u="none" strike="noStrike" kern="0" cap="none" spc="0" normalizeH="0" baseline="0" noProof="0" dirty="0" smtClean="0">
              <a:ln>
                <a:noFill/>
              </a:ln>
              <a:solidFill>
                <a:srgbClr val="00A5DC"/>
              </a:solidFill>
              <a:effectLst/>
              <a:uLnTx/>
              <a:uFillTx/>
              <a:latin typeface="CF Helvetica-Regular" pitchFamily="2" charset="-95"/>
              <a:ea typeface="+mn-ea"/>
              <a:cs typeface="+mn-cs"/>
            </a:endParaRPr>
          </a:p>
          <a:p>
            <a:pPr>
              <a:lnSpc>
                <a:spcPct val="150000"/>
              </a:lnSpc>
            </a:pPr>
            <a:r>
              <a:rPr lang="el-GR" sz="2000" b="1" dirty="0" smtClean="0">
                <a:solidFill>
                  <a:srgbClr val="777777"/>
                </a:solidFill>
                <a:latin typeface="CF Helvetica-Regular" pitchFamily="2" charset="-95"/>
              </a:rPr>
              <a:t>Εμφανίσεις</a:t>
            </a:r>
          </a:p>
          <a:p>
            <a:pPr>
              <a:lnSpc>
                <a:spcPct val="150000"/>
              </a:lnSpc>
            </a:pPr>
            <a:r>
              <a:rPr lang="en-US" sz="2000" b="1" dirty="0" smtClean="0">
                <a:solidFill>
                  <a:srgbClr val="777777"/>
                </a:solidFill>
                <a:latin typeface="CF Helvetica-Regular" pitchFamily="2" charset="-95"/>
              </a:rPr>
              <a:t> Yearbook</a:t>
            </a:r>
          </a:p>
          <a:p>
            <a:pPr>
              <a:lnSpc>
                <a:spcPct val="150000"/>
              </a:lnSpc>
            </a:pPr>
            <a:r>
              <a:rPr lang="en-US" sz="2000" b="1" dirty="0" smtClean="0">
                <a:solidFill>
                  <a:srgbClr val="777777"/>
                </a:solidFill>
                <a:latin typeface="CF Helvetica-Regular" pitchFamily="2" charset="-95"/>
              </a:rPr>
              <a:t> </a:t>
            </a:r>
            <a:r>
              <a:rPr lang="el-GR" sz="2000" b="1" dirty="0" smtClean="0">
                <a:solidFill>
                  <a:srgbClr val="777777"/>
                </a:solidFill>
                <a:latin typeface="CF Helvetica-Regular" pitchFamily="2" charset="-95"/>
              </a:rPr>
              <a:t>Μπάλες</a:t>
            </a:r>
          </a:p>
          <a:p>
            <a:pPr>
              <a:lnSpc>
                <a:spcPct val="150000"/>
              </a:lnSpc>
            </a:pPr>
            <a:r>
              <a:rPr lang="el-GR" sz="2000" b="1" dirty="0" smtClean="0">
                <a:solidFill>
                  <a:srgbClr val="777777"/>
                </a:solidFill>
                <a:latin typeface="CF Helvetica-Regular" pitchFamily="2" charset="-95"/>
              </a:rPr>
              <a:t> Σετ ιματισμού </a:t>
            </a:r>
          </a:p>
          <a:p>
            <a:endParaRPr lang="el-GR" dirty="0" smtClean="0">
              <a:solidFill>
                <a:srgbClr val="777777"/>
              </a:solidFill>
            </a:endParaRPr>
          </a:p>
          <a:p>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37</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a:xfrm>
            <a:off x="539552" y="404664"/>
            <a:ext cx="8229600" cy="1080120"/>
          </a:xfrm>
          <a:blipFill>
            <a:blip r:embed="rId2" cstate="print"/>
            <a:tile tx="0" ty="0" sx="100000" sy="100000" flip="none" algn="tl"/>
          </a:blipFill>
        </p:spPr>
        <p:txBody>
          <a:bodyPr/>
          <a:lstStyle/>
          <a:p>
            <a:pPr algn="l"/>
            <a:r>
              <a:rPr lang="el-GR" sz="3200" b="1" dirty="0" smtClean="0">
                <a:solidFill>
                  <a:srgbClr val="0073AF"/>
                </a:solidFill>
                <a:latin typeface="CF Helvetica-Medium" pitchFamily="2" charset="-95"/>
              </a:rPr>
              <a:t>Πρόγραμμα</a:t>
            </a:r>
            <a:r>
              <a:rPr lang="el-GR" dirty="0" smtClean="0">
                <a:solidFill>
                  <a:srgbClr val="777777"/>
                </a:solidFill>
              </a:rPr>
              <a:t> </a:t>
            </a:r>
            <a:r>
              <a:rPr lang="el-GR" sz="3200" b="1" dirty="0" smtClean="0">
                <a:solidFill>
                  <a:srgbClr val="0073AF"/>
                </a:solidFill>
                <a:latin typeface="CF Helvetica-Medium" pitchFamily="2" charset="-95"/>
              </a:rPr>
              <a:t>συνεργασίας</a:t>
            </a:r>
            <a:r>
              <a:rPr lang="el-GR" dirty="0" smtClean="0">
                <a:solidFill>
                  <a:srgbClr val="777777"/>
                </a:solidFill>
              </a:rPr>
              <a:t> </a:t>
            </a:r>
          </a:p>
        </p:txBody>
      </p:sp>
      <p:sp>
        <p:nvSpPr>
          <p:cNvPr id="16387" name="2 - Θέση περιεχομένου"/>
          <p:cNvSpPr>
            <a:spLocks noGrp="1"/>
          </p:cNvSpPr>
          <p:nvPr>
            <p:ph idx="1"/>
          </p:nvPr>
        </p:nvSpPr>
        <p:spPr>
          <a:xfrm>
            <a:off x="457200" y="1628775"/>
            <a:ext cx="8229600" cy="4824413"/>
          </a:xfrm>
        </p:spPr>
        <p:txBody>
          <a:bodyPr/>
          <a:lstStyle/>
          <a:p>
            <a:pPr>
              <a:buNone/>
            </a:pPr>
            <a:r>
              <a:rPr lang="en-US" sz="2400" b="1" dirty="0" smtClean="0">
                <a:solidFill>
                  <a:srgbClr val="00A5DC"/>
                </a:solidFill>
                <a:latin typeface="CF Helvetica-Regular" pitchFamily="2" charset="-95"/>
              </a:rPr>
              <a:t>12. </a:t>
            </a:r>
            <a:r>
              <a:rPr lang="el-GR" sz="2400" b="1" dirty="0" smtClean="0">
                <a:solidFill>
                  <a:srgbClr val="00A5DC"/>
                </a:solidFill>
                <a:latin typeface="CF Helvetica-Regular" pitchFamily="2" charset="-95"/>
              </a:rPr>
              <a:t>ΧΡΗΣΗ</a:t>
            </a:r>
            <a:r>
              <a:rPr lang="el-GR" dirty="0" smtClean="0">
                <a:solidFill>
                  <a:srgbClr val="777777"/>
                </a:solidFill>
              </a:rPr>
              <a:t> </a:t>
            </a:r>
            <a:r>
              <a:rPr lang="el-GR" sz="2400" b="1" dirty="0" smtClean="0">
                <a:solidFill>
                  <a:srgbClr val="00A5DC"/>
                </a:solidFill>
                <a:latin typeface="CF Helvetica-Regular" pitchFamily="2" charset="-95"/>
              </a:rPr>
              <a:t>ΒΑΣΗΣ</a:t>
            </a:r>
            <a:r>
              <a:rPr lang="el-GR" dirty="0" smtClean="0">
                <a:solidFill>
                  <a:srgbClr val="777777"/>
                </a:solidFill>
              </a:rPr>
              <a:t> </a:t>
            </a:r>
            <a:r>
              <a:rPr lang="el-GR" sz="2400" b="1" dirty="0" smtClean="0">
                <a:solidFill>
                  <a:srgbClr val="00A5DC"/>
                </a:solidFill>
                <a:latin typeface="CF Helvetica-Regular" pitchFamily="2" charset="-95"/>
              </a:rPr>
              <a:t>ΔΕΔΟΜΕΝΩΝ</a:t>
            </a:r>
          </a:p>
          <a:p>
            <a:pPr>
              <a:lnSpc>
                <a:spcPct val="150000"/>
              </a:lnSpc>
            </a:pPr>
            <a:r>
              <a:rPr lang="el-GR" sz="2000" b="1" dirty="0" smtClean="0">
                <a:solidFill>
                  <a:srgbClr val="777777"/>
                </a:solidFill>
                <a:latin typeface="CF Helvetica-Regular" pitchFamily="2" charset="-95"/>
              </a:rPr>
              <a:t>Αποστολή φυλλαδίων</a:t>
            </a:r>
          </a:p>
          <a:p>
            <a:pPr>
              <a:lnSpc>
                <a:spcPct val="150000"/>
              </a:lnSpc>
            </a:pPr>
            <a:r>
              <a:rPr lang="el-GR" sz="2000" b="1" dirty="0" smtClean="0">
                <a:solidFill>
                  <a:srgbClr val="777777"/>
                </a:solidFill>
                <a:latin typeface="CF Helvetica-Regular" pitchFamily="2" charset="-95"/>
              </a:rPr>
              <a:t>Αποστολή  </a:t>
            </a:r>
            <a:r>
              <a:rPr lang="en-US" sz="2000" b="1" dirty="0" smtClean="0">
                <a:solidFill>
                  <a:srgbClr val="777777"/>
                </a:solidFill>
                <a:latin typeface="CF Helvetica-Regular" pitchFamily="2" charset="-95"/>
              </a:rPr>
              <a:t>Bulk SMS </a:t>
            </a:r>
          </a:p>
          <a:p>
            <a:pPr>
              <a:lnSpc>
                <a:spcPct val="150000"/>
              </a:lnSpc>
              <a:buNone/>
            </a:pPr>
            <a:r>
              <a:rPr lang="el-GR" sz="2400" b="1" dirty="0" smtClean="0">
                <a:solidFill>
                  <a:srgbClr val="0073AF"/>
                </a:solidFill>
                <a:latin typeface="CF Helvetica-Regular" pitchFamily="2" charset="-95"/>
              </a:rPr>
              <a:t>Ενημέρωση κοινωνικής δράσης </a:t>
            </a:r>
          </a:p>
          <a:p>
            <a:pPr>
              <a:lnSpc>
                <a:spcPct val="150000"/>
              </a:lnSpc>
            </a:pPr>
            <a:r>
              <a:rPr lang="el-GR" sz="2000" b="1" dirty="0" smtClean="0">
                <a:solidFill>
                  <a:srgbClr val="777777"/>
                </a:solidFill>
                <a:latin typeface="CF Helvetica-Regular" pitchFamily="2" charset="-95"/>
              </a:rPr>
              <a:t> Μηνιαίο </a:t>
            </a:r>
            <a:r>
              <a:rPr lang="en-US" sz="2000" b="1" dirty="0" smtClean="0">
                <a:solidFill>
                  <a:srgbClr val="777777"/>
                </a:solidFill>
                <a:latin typeface="CF Helvetica-Regular" pitchFamily="2" charset="-95"/>
              </a:rPr>
              <a:t>newsletter</a:t>
            </a:r>
          </a:p>
          <a:p>
            <a:pPr>
              <a:lnSpc>
                <a:spcPct val="150000"/>
              </a:lnSpc>
            </a:pPr>
            <a:r>
              <a:rPr lang="el-GR" sz="2000" b="1" dirty="0" smtClean="0">
                <a:solidFill>
                  <a:srgbClr val="777777"/>
                </a:solidFill>
                <a:latin typeface="CF Helvetica-Regular" pitchFamily="2" charset="-95"/>
              </a:rPr>
              <a:t> Τριμηνιαίο </a:t>
            </a:r>
            <a:r>
              <a:rPr lang="en-US" sz="2000" b="1" dirty="0" smtClean="0">
                <a:solidFill>
                  <a:srgbClr val="777777"/>
                </a:solidFill>
                <a:latin typeface="CF Helvetica-Regular" pitchFamily="2" charset="-95"/>
              </a:rPr>
              <a:t>bulk SMS </a:t>
            </a:r>
          </a:p>
          <a:p>
            <a:pPr>
              <a:lnSpc>
                <a:spcPct val="150000"/>
              </a:lnSpc>
              <a:buNone/>
            </a:pPr>
            <a:r>
              <a:rPr lang="el-GR" sz="2400" b="1" dirty="0" smtClean="0">
                <a:solidFill>
                  <a:srgbClr val="0073AF"/>
                </a:solidFill>
                <a:latin typeface="CF Helvetica-Regular" pitchFamily="2" charset="-95"/>
              </a:rPr>
              <a:t>ΚΑΘΗΜΕΡΙΝΗ ΕΝΗΜΕΡΩΣΗ ΤΟΥ </a:t>
            </a:r>
          </a:p>
          <a:p>
            <a:pPr>
              <a:lnSpc>
                <a:spcPct val="150000"/>
              </a:lnSpc>
              <a:buFontTx/>
              <a:buNone/>
            </a:pPr>
            <a:r>
              <a:rPr lang="en-US" sz="2000" dirty="0" smtClean="0">
                <a:solidFill>
                  <a:srgbClr val="00A5DC"/>
                </a:solidFill>
                <a:latin typeface="CF Helvetica-Black" pitchFamily="2" charset="-95"/>
              </a:rPr>
              <a:t>www.goodchannel.gr</a:t>
            </a:r>
          </a:p>
          <a:p>
            <a:pPr>
              <a:buFontTx/>
              <a:buNone/>
            </a:pPr>
            <a:endParaRPr lang="en-US" dirty="0" smtClean="0">
              <a:solidFill>
                <a:srgbClr val="777777"/>
              </a:solidFill>
            </a:endParaRPr>
          </a:p>
          <a:p>
            <a:pPr>
              <a:buFont typeface="Wingdings" pitchFamily="2" charset="2"/>
              <a:buChar char="Ø"/>
            </a:pPr>
            <a:endParaRPr lang="el-GR" dirty="0" smtClean="0">
              <a:solidFill>
                <a:srgbClr val="777777"/>
              </a:solidFill>
            </a:endParaRPr>
          </a:p>
        </p:txBody>
      </p:sp>
      <p:sp>
        <p:nvSpPr>
          <p:cNvPr id="5" name="4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38</a:t>
            </a:fld>
            <a:endParaRPr lang="el-GR" dirty="0"/>
          </a:p>
        </p:txBody>
      </p:sp>
      <p:sp>
        <p:nvSpPr>
          <p:cNvPr id="6" name="5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Θέση υποσέλιδου"/>
          <p:cNvSpPr>
            <a:spLocks noGrp="1"/>
          </p:cNvSpPr>
          <p:nvPr>
            <p:ph type="ftr" sz="quarter" idx="11"/>
          </p:nvPr>
        </p:nvSpPr>
        <p:spPr/>
        <p:txBody>
          <a:bodyPr/>
          <a:lstStyle/>
          <a:p>
            <a:r>
              <a:rPr lang="el-GR"/>
              <a:t>Δημιουργήθηκε από Τάκη Αλεξόπουλο</a:t>
            </a:r>
          </a:p>
        </p:txBody>
      </p:sp>
      <p:sp>
        <p:nvSpPr>
          <p:cNvPr id="10" name="5 - Θέση αριθμού διαφάνειας"/>
          <p:cNvSpPr>
            <a:spLocks noGrp="1"/>
          </p:cNvSpPr>
          <p:nvPr>
            <p:ph type="sldNum" sz="quarter" idx="12"/>
          </p:nvPr>
        </p:nvSpPr>
        <p:spPr/>
        <p:txBody>
          <a:bodyPr/>
          <a:lstStyle/>
          <a:p>
            <a:fld id="{41C1438D-EC40-4264-9A3A-CD519D9BB8D5}" type="slidenum">
              <a:rPr lang="el-GR"/>
              <a:pPr/>
              <a:t>39</a:t>
            </a:fld>
            <a:endParaRPr lang="el-GR"/>
          </a:p>
        </p:txBody>
      </p:sp>
      <p:sp>
        <p:nvSpPr>
          <p:cNvPr id="66562" name="Rectangle 2"/>
          <p:cNvSpPr>
            <a:spLocks noChangeArrowheads="1"/>
          </p:cNvSpPr>
          <p:nvPr/>
        </p:nvSpPr>
        <p:spPr bwMode="auto">
          <a:xfrm>
            <a:off x="1433513" y="833438"/>
            <a:ext cx="7469187" cy="695325"/>
          </a:xfrm>
          <a:prstGeom prst="rect">
            <a:avLst/>
          </a:prstGeom>
          <a:noFill/>
          <a:ln w="9525">
            <a:noFill/>
            <a:miter lim="800000"/>
            <a:headEnd/>
            <a:tailEnd/>
          </a:ln>
          <a:effectLst/>
        </p:spPr>
        <p:txBody>
          <a:bodyPr anchor="ctr"/>
          <a:lstStyle/>
          <a:p>
            <a:r>
              <a:rPr lang="el-GR" sz="3000" b="1">
                <a:solidFill>
                  <a:srgbClr val="EE9D26"/>
                </a:solidFill>
              </a:rPr>
              <a:t>Αφού αξιολογήσουμε όλα αυτά και έχοντας υπόψη…</a:t>
            </a:r>
          </a:p>
        </p:txBody>
      </p:sp>
      <p:sp>
        <p:nvSpPr>
          <p:cNvPr id="66563" name="Rectangle 3"/>
          <p:cNvSpPr>
            <a:spLocks noChangeArrowheads="1"/>
          </p:cNvSpPr>
          <p:nvPr/>
        </p:nvSpPr>
        <p:spPr bwMode="auto">
          <a:xfrm>
            <a:off x="342900" y="1738313"/>
            <a:ext cx="8264525" cy="4459287"/>
          </a:xfrm>
          <a:prstGeom prst="rect">
            <a:avLst/>
          </a:prstGeom>
          <a:noFill/>
          <a:ln w="9525">
            <a:noFill/>
            <a:miter lim="800000"/>
            <a:headEnd/>
            <a:tailEnd/>
          </a:ln>
          <a:effectLst/>
        </p:spPr>
        <p:txBody>
          <a:bodyPr/>
          <a:lstStyle/>
          <a:p>
            <a:pPr marL="533400" indent="-533400">
              <a:spcBef>
                <a:spcPct val="20000"/>
              </a:spcBef>
            </a:pPr>
            <a:endParaRPr lang="en-GB" sz="2900"/>
          </a:p>
        </p:txBody>
      </p:sp>
      <p:pic>
        <p:nvPicPr>
          <p:cNvPr id="66564" name="Picture 4" descr="j0423828[1]"/>
          <p:cNvPicPr>
            <a:picLocks noChangeAspect="1" noChangeArrowheads="1"/>
          </p:cNvPicPr>
          <p:nvPr/>
        </p:nvPicPr>
        <p:blipFill>
          <a:blip r:embed="rId2" cstate="print"/>
          <a:srcRect/>
          <a:stretch>
            <a:fillRect/>
          </a:stretch>
        </p:blipFill>
        <p:spPr bwMode="auto">
          <a:xfrm>
            <a:off x="3816350" y="4416425"/>
            <a:ext cx="1103313" cy="1820863"/>
          </a:xfrm>
          <a:prstGeom prst="rect">
            <a:avLst/>
          </a:prstGeom>
          <a:noFill/>
        </p:spPr>
      </p:pic>
      <p:sp>
        <p:nvSpPr>
          <p:cNvPr id="66565" name="AutoShape 5"/>
          <p:cNvSpPr>
            <a:spLocks noChangeArrowheads="1"/>
          </p:cNvSpPr>
          <p:nvPr/>
        </p:nvSpPr>
        <p:spPr bwMode="auto">
          <a:xfrm>
            <a:off x="4330700" y="1744663"/>
            <a:ext cx="2536825" cy="2308225"/>
          </a:xfrm>
          <a:prstGeom prst="cloudCallout">
            <a:avLst>
              <a:gd name="adj1" fmla="val -41801"/>
              <a:gd name="adj2" fmla="val 74208"/>
            </a:avLst>
          </a:prstGeom>
          <a:ln>
            <a:solidFill>
              <a:srgbClr val="C00000"/>
            </a:solidFill>
            <a:headEnd/>
            <a:tailEnd/>
          </a:ln>
        </p:spPr>
        <p:style>
          <a:lnRef idx="0">
            <a:schemeClr val="accent6"/>
          </a:lnRef>
          <a:fillRef idx="3">
            <a:schemeClr val="accent6"/>
          </a:fillRef>
          <a:effectRef idx="3">
            <a:schemeClr val="accent6"/>
          </a:effectRef>
          <a:fontRef idx="minor">
            <a:schemeClr val="lt1"/>
          </a:fontRef>
        </p:style>
        <p:txBody>
          <a:bodyPr lIns="90000" tIns="46800" rIns="90000" bIns="46800"/>
          <a:lstStyle/>
          <a:p>
            <a:pPr algn="ctr"/>
            <a:endParaRPr lang="el-GR" dirty="0"/>
          </a:p>
          <a:p>
            <a:pPr algn="ctr"/>
            <a:r>
              <a:rPr lang="el-GR" dirty="0"/>
              <a:t>Οργανωτική δομή χορηγούμενου</a:t>
            </a:r>
          </a:p>
        </p:txBody>
      </p:sp>
      <p:sp>
        <p:nvSpPr>
          <p:cNvPr id="66566" name="AutoShape 6"/>
          <p:cNvSpPr>
            <a:spLocks noChangeArrowheads="1"/>
          </p:cNvSpPr>
          <p:nvPr/>
        </p:nvSpPr>
        <p:spPr bwMode="auto">
          <a:xfrm>
            <a:off x="5822950" y="3238500"/>
            <a:ext cx="2393950" cy="2165350"/>
          </a:xfrm>
          <a:prstGeom prst="cloudCallout">
            <a:avLst>
              <a:gd name="adj1" fmla="val -89125"/>
              <a:gd name="adj2" fmla="val 10778"/>
            </a:avLst>
          </a:prstGeom>
          <a:ln w="9525">
            <a:solidFill>
              <a:srgbClr val="002060"/>
            </a:solidFill>
            <a:round/>
            <a:headEnd/>
            <a:tailEnd/>
          </a:ln>
          <a:effectLst/>
        </p:spPr>
        <p:style>
          <a:lnRef idx="0">
            <a:scrgbClr r="0" g="0" b="0"/>
          </a:lnRef>
          <a:fillRef idx="1002">
            <a:schemeClr val="lt2"/>
          </a:fillRef>
          <a:effectRef idx="0">
            <a:scrgbClr r="0" g="0" b="0"/>
          </a:effectRef>
          <a:fontRef idx="major"/>
        </p:style>
        <p:txBody>
          <a:bodyPr lIns="90000" tIns="46800" rIns="90000" bIns="46800"/>
          <a:lstStyle/>
          <a:p>
            <a:pPr algn="ctr"/>
            <a:endParaRPr lang="el-GR" dirty="0"/>
          </a:p>
          <a:p>
            <a:pPr algn="ctr"/>
            <a:endParaRPr lang="el-GR" dirty="0"/>
          </a:p>
          <a:p>
            <a:pPr algn="ctr"/>
            <a:r>
              <a:rPr lang="el-GR" dirty="0"/>
              <a:t>Αναμενόμενη προσέλευση κοινού</a:t>
            </a:r>
            <a:endParaRPr lang="en-GB" dirty="0"/>
          </a:p>
        </p:txBody>
      </p:sp>
      <p:sp>
        <p:nvSpPr>
          <p:cNvPr id="66567" name="AutoShape 7"/>
          <p:cNvSpPr>
            <a:spLocks noChangeArrowheads="1"/>
          </p:cNvSpPr>
          <p:nvPr/>
        </p:nvSpPr>
        <p:spPr bwMode="auto">
          <a:xfrm>
            <a:off x="384175" y="2525713"/>
            <a:ext cx="3321050" cy="2790825"/>
          </a:xfrm>
          <a:prstGeom prst="cloudCallout">
            <a:avLst>
              <a:gd name="adj1" fmla="val 55162"/>
              <a:gd name="adj2" fmla="val 15245"/>
            </a:avLst>
          </a:prstGeom>
          <a:solidFill>
            <a:srgbClr val="FF0000"/>
          </a:solidFill>
          <a:ln>
            <a:headEnd/>
            <a:tailEnd/>
          </a:ln>
        </p:spPr>
        <p:style>
          <a:lnRef idx="2">
            <a:schemeClr val="dk1"/>
          </a:lnRef>
          <a:fillRef idx="1">
            <a:schemeClr val="lt1"/>
          </a:fillRef>
          <a:effectRef idx="0">
            <a:schemeClr val="dk1"/>
          </a:effectRef>
          <a:fontRef idx="minor">
            <a:schemeClr val="dk1"/>
          </a:fontRef>
        </p:style>
        <p:txBody>
          <a:bodyPr lIns="90000" tIns="46800" rIns="90000" bIns="46800"/>
          <a:lstStyle/>
          <a:p>
            <a:pPr algn="ctr"/>
            <a:endParaRPr lang="el-GR" dirty="0"/>
          </a:p>
          <a:p>
            <a:pPr algn="ctr"/>
            <a:endParaRPr lang="el-GR" dirty="0"/>
          </a:p>
          <a:p>
            <a:pPr algn="ctr"/>
            <a:r>
              <a:rPr lang="el-GR" dirty="0"/>
              <a:t>Σημαντικές ημερομηνίες</a:t>
            </a:r>
            <a:endParaRPr lang="en-GB" dirty="0"/>
          </a:p>
        </p:txBody>
      </p:sp>
      <p:sp>
        <p:nvSpPr>
          <p:cNvPr id="66568" name="AutoShape 8"/>
          <p:cNvSpPr>
            <a:spLocks noChangeArrowheads="1"/>
          </p:cNvSpPr>
          <p:nvPr/>
        </p:nvSpPr>
        <p:spPr bwMode="auto">
          <a:xfrm>
            <a:off x="2198688" y="1695450"/>
            <a:ext cx="2359025" cy="2044700"/>
          </a:xfrm>
          <a:prstGeom prst="cloudCallout">
            <a:avLst>
              <a:gd name="adj1" fmla="val 42935"/>
              <a:gd name="adj2" fmla="val 83773"/>
            </a:avLst>
          </a:prstGeom>
          <a:ln>
            <a:solidFill>
              <a:srgbClr val="002060"/>
            </a:solidFill>
            <a:headEnd/>
            <a:tailEnd/>
          </a:ln>
        </p:spPr>
        <p:style>
          <a:lnRef idx="0">
            <a:schemeClr val="accent2"/>
          </a:lnRef>
          <a:fillRef idx="3">
            <a:schemeClr val="accent2"/>
          </a:fillRef>
          <a:effectRef idx="3">
            <a:schemeClr val="accent2"/>
          </a:effectRef>
          <a:fontRef idx="minor">
            <a:schemeClr val="lt1"/>
          </a:fontRef>
        </p:style>
        <p:txBody>
          <a:bodyPr lIns="90000" tIns="46800" rIns="90000" bIns="46800"/>
          <a:lstStyle/>
          <a:p>
            <a:pPr algn="ctr"/>
            <a:endParaRPr lang="el-GR" dirty="0"/>
          </a:p>
          <a:p>
            <a:pPr algn="ctr"/>
            <a:endParaRPr lang="el-GR" dirty="0"/>
          </a:p>
          <a:p>
            <a:pPr algn="ctr"/>
            <a:endParaRPr lang="el-GR" dirty="0"/>
          </a:p>
          <a:p>
            <a:pPr algn="ctr"/>
            <a:r>
              <a:rPr lang="el-GR" dirty="0"/>
              <a:t>Πορεία μέχρι σήμερα </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457200" y="981075"/>
            <a:ext cx="8229600" cy="5343525"/>
          </a:xfrm>
        </p:spPr>
        <p:txBody>
          <a:bodyPr/>
          <a:lstStyle/>
          <a:p>
            <a:pPr>
              <a:lnSpc>
                <a:spcPct val="80000"/>
              </a:lnSpc>
              <a:buNone/>
            </a:pPr>
            <a:endParaRPr lang="el-GR" sz="1800" dirty="0" smtClean="0"/>
          </a:p>
          <a:p>
            <a:pPr>
              <a:lnSpc>
                <a:spcPct val="80000"/>
              </a:lnSpc>
            </a:pPr>
            <a:endParaRPr lang="el-GR" sz="1800" dirty="0" smtClean="0"/>
          </a:p>
          <a:p>
            <a:pPr>
              <a:lnSpc>
                <a:spcPct val="80000"/>
              </a:lnSpc>
            </a:pPr>
            <a:endParaRPr lang="el-GR" sz="1800" dirty="0" smtClean="0"/>
          </a:p>
          <a:p>
            <a:pPr>
              <a:lnSpc>
                <a:spcPct val="80000"/>
              </a:lnSpc>
            </a:pPr>
            <a:endParaRPr lang="el-GR" sz="1800" dirty="0" smtClean="0"/>
          </a:p>
          <a:p>
            <a:pPr>
              <a:lnSpc>
                <a:spcPct val="80000"/>
              </a:lnSpc>
              <a:buFont typeface="Wingdings 2" pitchFamily="18" charset="2"/>
              <a:buNone/>
            </a:pPr>
            <a:endParaRPr lang="el-GR" sz="1800" dirty="0" smtClean="0"/>
          </a:p>
          <a:p>
            <a:pPr>
              <a:lnSpc>
                <a:spcPct val="80000"/>
              </a:lnSpc>
            </a:pPr>
            <a:r>
              <a:rPr lang="el-GR" sz="1800" dirty="0" smtClean="0"/>
              <a:t>Δυστυχώς όμως, οι κρατικοί φορείς, οι οργανωτικές αρχές, όπως και οι Ανώνυμες Εταιρείες οι ίδιες δεν δίνουν την απαιτούμενη προσοχή στον ποδοσφαιρικό κλάδο ο οποίος «φωνάζει» για εξυγίανση. Είναι πια γεγονός ότι η διοργάνωση των Ολυμπιακών αγώνων του 2004, αλλά και η κατάκτηση του </a:t>
            </a:r>
            <a:r>
              <a:rPr lang="en-GB" sz="1800" dirty="0" smtClean="0"/>
              <a:t>Euro</a:t>
            </a:r>
            <a:r>
              <a:rPr lang="el-GR" sz="1800" dirty="0" smtClean="0"/>
              <a:t> την ίδια χρονιά από την Εθνική ομάδα ποδοσφαίρου υπήρξαν ευκαιρίες χαμένες για την δημιουργία ενός ψυχολογικού κινήτρου-ερεθίσματος που θα έσπρωχνε όλα τα ενδιαφερόμενα μέρη προς την μετατροπή του χώρου σε ένα υγιές αθλητικό-επιχειρηματικό περιβάλλον.</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4</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t>Δημιουργήθηκε από Τάκη Αλεξόπουλο</a:t>
            </a:r>
          </a:p>
        </p:txBody>
      </p:sp>
      <p:sp>
        <p:nvSpPr>
          <p:cNvPr id="6" name="5 - Θέση αριθμού διαφάνειας"/>
          <p:cNvSpPr>
            <a:spLocks noGrp="1"/>
          </p:cNvSpPr>
          <p:nvPr>
            <p:ph type="sldNum" sz="quarter" idx="12"/>
          </p:nvPr>
        </p:nvSpPr>
        <p:spPr/>
        <p:txBody>
          <a:bodyPr/>
          <a:lstStyle/>
          <a:p>
            <a:fld id="{ACC04EF2-0B87-44F5-969F-3BD95C06942F}" type="slidenum">
              <a:rPr lang="el-GR"/>
              <a:pPr/>
              <a:t>40</a:t>
            </a:fld>
            <a:endParaRPr lang="el-GR"/>
          </a:p>
        </p:txBody>
      </p:sp>
      <p:sp>
        <p:nvSpPr>
          <p:cNvPr id="67586" name="Rectangle 2"/>
          <p:cNvSpPr>
            <a:spLocks noChangeArrowheads="1"/>
          </p:cNvSpPr>
          <p:nvPr/>
        </p:nvSpPr>
        <p:spPr bwMode="auto">
          <a:xfrm>
            <a:off x="683567" y="833438"/>
            <a:ext cx="8064897" cy="1947490"/>
          </a:xfrm>
          <a:prstGeom prst="rect">
            <a:avLst/>
          </a:prstGeom>
          <a:solidFill>
            <a:srgbClr val="C00000"/>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anchor="ctr"/>
          <a:lstStyle/>
          <a:p>
            <a:r>
              <a:rPr lang="el-GR" sz="3000" b="1" dirty="0">
                <a:solidFill>
                  <a:srgbClr val="EE9D26"/>
                </a:solidFill>
              </a:rPr>
              <a:t>Μπορούμε πλέον να είμαστε ευτυχείς με τις επιλογές μας</a:t>
            </a:r>
          </a:p>
        </p:txBody>
      </p:sp>
      <p:sp>
        <p:nvSpPr>
          <p:cNvPr id="67587" name="Rectangle 3"/>
          <p:cNvSpPr>
            <a:spLocks noChangeArrowheads="1"/>
          </p:cNvSpPr>
          <p:nvPr/>
        </p:nvSpPr>
        <p:spPr bwMode="auto">
          <a:xfrm>
            <a:off x="342900" y="1738313"/>
            <a:ext cx="8264525" cy="4459287"/>
          </a:xfrm>
          <a:prstGeom prst="rect">
            <a:avLst/>
          </a:prstGeom>
          <a:noFill/>
          <a:ln w="9525">
            <a:noFill/>
            <a:miter lim="800000"/>
            <a:headEnd/>
            <a:tailEnd/>
          </a:ln>
          <a:effectLst/>
        </p:spPr>
        <p:txBody>
          <a:bodyPr/>
          <a:lstStyle/>
          <a:p>
            <a:pPr marL="533400" indent="-533400">
              <a:spcBef>
                <a:spcPct val="20000"/>
              </a:spcBef>
            </a:pPr>
            <a:endParaRPr lang="en-GB" sz="2900"/>
          </a:p>
        </p:txBody>
      </p:sp>
      <p:pic>
        <p:nvPicPr>
          <p:cNvPr id="67588" name="Picture 4" descr="j0425822[1]"/>
          <p:cNvPicPr>
            <a:picLocks noChangeAspect="1" noChangeArrowheads="1"/>
          </p:cNvPicPr>
          <p:nvPr/>
        </p:nvPicPr>
        <p:blipFill>
          <a:blip r:embed="rId2" cstate="print"/>
          <a:srcRect/>
          <a:stretch>
            <a:fillRect/>
          </a:stretch>
        </p:blipFill>
        <p:spPr bwMode="auto">
          <a:xfrm>
            <a:off x="3586163" y="4129088"/>
            <a:ext cx="1733550" cy="19240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p:txBody>
          <a:bodyPr/>
          <a:lstStyle/>
          <a:p>
            <a:pPr>
              <a:lnSpc>
                <a:spcPct val="80000"/>
              </a:lnSpc>
            </a:pPr>
            <a:r>
              <a:rPr lang="el-GR" sz="2400" smtClean="0"/>
              <a:t>Το ελληνικό ποδόσφαιρο χρειάζεται να επαναπροσδιορίσει τη σχέση με την ίδια του την «φύση». Σε πολλούς που είναι συναισθηματικά συνδεδεμένοι –και φορές αντιμετωπίζουν τα νέα δεδομένα με υπερβάλλοντα ρομαντισμό, υποστηρίζοντας ότι το ποδόσφαιρο έχει «μεταβεί» σε μια άλλη διάσταση – απαντούμε ότι το παιχνίδι δεν «μεταβαίνει» ούτε «πεθαίνει», απλά μεταβάλεται λόγω των ευρύτερων κοινωνικών, οικονομικών αλλά και πολιτικών αλλαγών. Αυτό άλλωστε συμβαίνει καθ’ όλη την πορεία της ύπαρξής του. Μεταβολή λοιπόν και όχι «μετάβαση». </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5</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p:txBody>
          <a:bodyPr/>
          <a:lstStyle/>
          <a:p>
            <a:pPr>
              <a:lnSpc>
                <a:spcPct val="80000"/>
              </a:lnSpc>
            </a:pPr>
            <a:r>
              <a:rPr lang="el-GR" sz="2400" smtClean="0"/>
              <a:t>Η λέξη ‘μετάβαση’ δίνει έμφαση στον προορισμό, έχοντας δηλαδή αφετηρία και στάση. Αντίθετα, η μεταβολή υπονοεί μια </a:t>
            </a:r>
            <a:r>
              <a:rPr lang="el-GR" sz="2400" i="1" u="sng" smtClean="0"/>
              <a:t>διαδικασία</a:t>
            </a:r>
            <a:r>
              <a:rPr lang="el-GR" sz="2400" smtClean="0"/>
              <a:t> ανακάλυψης που ξεδιπλώνεται μέσα στον χρόνο και εξαρτάται από τις προηγούμενες, αλλά και από τις αναδυόμενες κοινωνικές, πολιτικές και οικονομικές παραμέτρους. Η μεταβολή, λοιπόν, που υφίσταται το ελληνικό ποδόσφαιρο αντανακλά τις κοινωνικές εξελίξεις. Σε αυτό το αναδυόμενο περιβάλλον θα πρέπει το ελληνικό ποδόσφαιρο όχι μόνο να επιβιώσει, αλλά και να ανακαλύψει τις πραγματικές του δυνατότητες. </a:t>
            </a:r>
          </a:p>
        </p:txBody>
      </p:sp>
      <p:sp>
        <p:nvSpPr>
          <p:cNvPr id="7" name="6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6</a:t>
            </a:fld>
            <a:endParaRPr lang="el-GR" dirty="0"/>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71550" y="549275"/>
            <a:ext cx="7993063" cy="1150938"/>
          </a:xfrm>
          <a:solidFill>
            <a:srgbClr val="FFC000"/>
          </a:solidFill>
        </p:spPr>
        <p:txBody>
          <a:bodyPr/>
          <a:lstStyle/>
          <a:p>
            <a:r>
              <a:rPr lang="el-GR" sz="1800" b="1" smtClean="0"/>
              <a:t>Το ποδόσφαιρο δεν είναι απλά το πιο δημοφιλές άθλημα στην Ελλάδα, είναι πια και ένα σπορ με αξιοσημείωτες οικονομικές διαστάσεις  </a:t>
            </a:r>
            <a:br>
              <a:rPr lang="el-GR" sz="1800" b="1" smtClean="0"/>
            </a:br>
            <a:r>
              <a:rPr lang="el-GR" sz="3200" smtClean="0"/>
              <a:t> </a:t>
            </a:r>
          </a:p>
        </p:txBody>
      </p:sp>
      <p:sp>
        <p:nvSpPr>
          <p:cNvPr id="8195" name="Rectangle 3"/>
          <p:cNvSpPr>
            <a:spLocks noGrp="1" noChangeArrowheads="1"/>
          </p:cNvSpPr>
          <p:nvPr>
            <p:ph idx="1"/>
          </p:nvPr>
        </p:nvSpPr>
        <p:spPr>
          <a:xfrm>
            <a:off x="2411413" y="1628775"/>
            <a:ext cx="6400800" cy="4495800"/>
          </a:xfrm>
        </p:spPr>
        <p:txBody>
          <a:bodyPr/>
          <a:lstStyle/>
          <a:p>
            <a:pPr>
              <a:lnSpc>
                <a:spcPct val="90000"/>
              </a:lnSpc>
            </a:pPr>
            <a:r>
              <a:rPr lang="el-GR" sz="2000" smtClean="0"/>
              <a:t>Σύμφωνα με μελέτη που πραγματοποιήθηκε από το Ελληνικό Ινστιτούτο Αθλητικής Επιχειρηματικότητας, το ετήσιο μέγεθος της αγοράς του αθλητικού επιχειρείν, της επιχειρηματικής δηλαδή δραστηριότητας που αναπτύσσεται γύρω από τον αθλητισμό στην Ελλάδα, άγγιξε το 2008 τα 2,5 δις ευρώ. Η έρευνα έδειξε ότι το σημαντικότερο κομμάτι του τζίρου αφορά το χώρο του ποδοσφαίρου, περίπου το 65% (δεύτερος σημαντικός τομέας είναι το μπάσκετ). Μάλιστα η ίδια μελέτη προβλέπει η απόσταση μεταξύ ποδοσφαίρου και υπολοίπων αθλημάτων να αυξηθεί σημαντικά όταν ολοκληρωθεί η κατασκευή των καινούριων ποδοσφαιρικών γηπέδων που έχουν ήδη δρομολογηθεί. </a:t>
            </a:r>
          </a:p>
        </p:txBody>
      </p:sp>
      <p:sp>
        <p:nvSpPr>
          <p:cNvPr id="8" name="7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7</a:t>
            </a:fld>
            <a:endParaRPr lang="el-GR" dirty="0"/>
          </a:p>
        </p:txBody>
      </p:sp>
      <p:sp>
        <p:nvSpPr>
          <p:cNvPr id="9" name="8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l-GR" sz="3200" b="1" smtClean="0"/>
              <a:t>Ποδοσφαιρική Επιχειρηματικότητα</a:t>
            </a:r>
            <a:r>
              <a:rPr lang="en-GB" sz="3200" b="1" smtClean="0"/>
              <a:t>: </a:t>
            </a:r>
            <a:r>
              <a:rPr lang="el-GR" sz="3200" b="1" smtClean="0"/>
              <a:t>ένας (νέος) ορισμός</a:t>
            </a:r>
          </a:p>
        </p:txBody>
      </p:sp>
      <p:sp>
        <p:nvSpPr>
          <p:cNvPr id="9219" name="Rectangle 3"/>
          <p:cNvSpPr>
            <a:spLocks noGrp="1" noChangeArrowheads="1"/>
          </p:cNvSpPr>
          <p:nvPr>
            <p:ph idx="1"/>
          </p:nvPr>
        </p:nvSpPr>
        <p:spPr>
          <a:xfrm>
            <a:off x="2195513" y="1844675"/>
            <a:ext cx="6408737" cy="4454525"/>
          </a:xfrm>
        </p:spPr>
        <p:txBody>
          <a:bodyPr/>
          <a:lstStyle/>
          <a:p>
            <a:pPr marL="812800" indent="-812800">
              <a:lnSpc>
                <a:spcPct val="80000"/>
              </a:lnSpc>
            </a:pPr>
            <a:endParaRPr lang="el-GR" sz="2400" smtClean="0"/>
          </a:p>
          <a:p>
            <a:pPr marL="812800" indent="-812800">
              <a:lnSpc>
                <a:spcPct val="80000"/>
              </a:lnSpc>
            </a:pPr>
            <a:r>
              <a:rPr lang="el-GR" sz="2400" smtClean="0"/>
              <a:t>Ανατρέχοντας μόλις 15-20 χρόνια πίσω, οι συζητήσεις περί ποδοσφαίρου μεταξύ γνωστών και φίλων καθώς και τα πρωτοσέλιδα των, επίσης μόλις, 5-6 αθλητικών εφημερίδων στην Ελλάδα, περιστρέφονταν γύρω από αποτελέσματα και όμορφες ενέργειες των ποδοσφαιριστών. Ταυτόχρονα, οι λιγοστές και μοναδικές αναφορές, είτε στο διεθνές ποδόσφαιρο είτε στα «οικονομικά» σχετικά με το ποδόσφαιρο, ήταν συνυφασμένες με τους 13 αγώνες του «ΠΡΟ-ΠΟ».</a:t>
            </a:r>
          </a:p>
        </p:txBody>
      </p:sp>
      <p:sp>
        <p:nvSpPr>
          <p:cNvPr id="8" name="7 - Θέση αριθμού διαφάνειας"/>
          <p:cNvSpPr>
            <a:spLocks noGrp="1"/>
          </p:cNvSpPr>
          <p:nvPr>
            <p:ph type="sldNum" sz="quarter" idx="12"/>
          </p:nvPr>
        </p:nvSpPr>
        <p:spPr/>
        <p:txBody>
          <a:bodyPr/>
          <a:lstStyle/>
          <a:p>
            <a:pPr>
              <a:defRPr/>
            </a:pPr>
            <a:fld id="{2F027CB2-E63D-4A00-BCBE-9A76498B01E6}" type="slidenum">
              <a:rPr lang="el-GR" smtClean="0"/>
              <a:pPr>
                <a:defRPr/>
              </a:pPr>
              <a:t>8</a:t>
            </a:fld>
            <a:endParaRPr lang="el-GR" dirty="0"/>
          </a:p>
        </p:txBody>
      </p:sp>
      <p:sp>
        <p:nvSpPr>
          <p:cNvPr id="9" name="8 - Θέση υποσέλιδου"/>
          <p:cNvSpPr>
            <a:spLocks noGrp="1"/>
          </p:cNvSpPr>
          <p:nvPr>
            <p:ph type="ftr" sz="quarter" idx="11"/>
          </p:nvPr>
        </p:nvSpPr>
        <p:spPr/>
        <p:txBody>
          <a:bodyPr/>
          <a:lstStyle/>
          <a:p>
            <a:pPr>
              <a:defRPr/>
            </a:pPr>
            <a:r>
              <a:rPr lang="el-GR" smtClean="0"/>
              <a:t>ΤΑΚΗΣ ΑΛΕΞΟΠΟΥΛΟΣ  ΜΑΡΤΙΟΣ 2013</a:t>
            </a:r>
            <a:endParaRPr lang="el-GR"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type="body" idx="4294967295"/>
          </p:nvPr>
        </p:nvSpPr>
        <p:spPr>
          <a:xfrm>
            <a:off x="3109913" y="765175"/>
            <a:ext cx="6034087" cy="5360988"/>
          </a:xfrm>
        </p:spPr>
        <p:txBody>
          <a:bodyPr/>
          <a:lstStyle/>
          <a:p>
            <a:pPr>
              <a:lnSpc>
                <a:spcPct val="80000"/>
              </a:lnSpc>
            </a:pPr>
            <a:r>
              <a:rPr lang="el-GR" sz="2000" smtClean="0"/>
              <a:t>Σήμερα, οι μισθοί των παιχτών έχουν εκτοξευτεί στα ύψη, τα τηλεοπτικά συμβόλαια επιφέρουν έσοδα που καμία αθλητική εταιρεία δεν φανταζόταν (σχεδόν €160εκ. θα μοιραστούν οι ΠΑΕ της </a:t>
            </a:r>
            <a:r>
              <a:rPr lang="en-GB" sz="2000" smtClean="0"/>
              <a:t>Super League</a:t>
            </a:r>
            <a:r>
              <a:rPr lang="el-GR" sz="2000" smtClean="0"/>
              <a:t> για τα επόμενα 3 χρόνια), ομάδες διεκδικούν (στην Ελλάδα) καινούρια γήπεδα για τον ίδιο σκοπό που άλλες (στο εξωτερικό) τα κατασκευάζουν μόνες τους (π.χ. για μεγιστοποίηση της χρήσης αυτών = αύξηση εσόδων), το προφίλ των χορηγιών και του λεγόμενου </a:t>
            </a:r>
            <a:r>
              <a:rPr lang="en-GB" sz="2000" smtClean="0"/>
              <a:t>merchandising</a:t>
            </a:r>
            <a:r>
              <a:rPr lang="el-GR" sz="2000" smtClean="0"/>
              <a:t> έχει αυξηθεί πέρα από κάθε μέτρο, αριθμός ποδοσφαιρικών ανώνυμων εταιρειών εισάγονται σε χρηματιστήρια της Δυτικής Ευρώπης, καθώς επίσης και μια νέα αγορά υπηρεσιών, προϊόντων και ιδεών σχετίζεται με την εμπορική διάσταση και εκμετάλλευση του ποδοσφαίρου. </a:t>
            </a:r>
          </a:p>
        </p:txBody>
      </p:sp>
      <p:sp>
        <p:nvSpPr>
          <p:cNvPr id="7" name="6 - Θέση αριθμού διαφάνειας"/>
          <p:cNvSpPr>
            <a:spLocks noGrp="1"/>
          </p:cNvSpPr>
          <p:nvPr>
            <p:ph type="sldNum" sz="quarter" idx="12"/>
          </p:nvPr>
        </p:nvSpPr>
        <p:spPr/>
        <p:txBody>
          <a:bodyPr/>
          <a:lstStyle/>
          <a:p>
            <a:pPr>
              <a:defRPr/>
            </a:pPr>
            <a:fld id="{795E3FC2-F96B-43B5-85CE-E43D15D32462}" type="slidenum">
              <a:rPr lang="el-GR" smtClean="0"/>
              <a:pPr>
                <a:defRPr/>
              </a:pPr>
              <a:t>9</a:t>
            </a:fld>
            <a:endParaRPr lang="el-GR"/>
          </a:p>
        </p:txBody>
      </p:sp>
      <p:sp>
        <p:nvSpPr>
          <p:cNvPr id="8" name="7 - Θέση υποσέλιδου"/>
          <p:cNvSpPr>
            <a:spLocks noGrp="1"/>
          </p:cNvSpPr>
          <p:nvPr>
            <p:ph type="ftr" sz="quarter" idx="11"/>
          </p:nvPr>
        </p:nvSpPr>
        <p:spPr/>
        <p:txBody>
          <a:bodyPr/>
          <a:lstStyle/>
          <a:p>
            <a:pPr>
              <a:defRPr/>
            </a:pPr>
            <a:r>
              <a:rPr lang="el-GR" smtClean="0"/>
              <a:t>ΤΑΚΗΣ ΑΛΕΞΟΠΟΥΛΟΣ  ΜΑΡΤΙΟΣ 2013</a:t>
            </a:r>
            <a:endParaRPr lang="el-G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2251</TotalTime>
  <Words>1897</Words>
  <Application>Microsoft Office PowerPoint</Application>
  <PresentationFormat>Προβολή στην οθόνη (4:3)</PresentationFormat>
  <Paragraphs>283</Paragraphs>
  <Slides>40</Slides>
  <Notes>22</Notes>
  <HiddenSlides>0</HiddenSlides>
  <MMClips>0</MMClips>
  <ScaleCrop>false</ScaleCrop>
  <HeadingPairs>
    <vt:vector size="4" baseType="variant">
      <vt:variant>
        <vt:lpstr>Θέμα</vt:lpstr>
      </vt:variant>
      <vt:variant>
        <vt:i4>1</vt:i4>
      </vt:variant>
      <vt:variant>
        <vt:lpstr>Τίτλοι διαφανειών</vt:lpstr>
      </vt:variant>
      <vt:variant>
        <vt:i4>40</vt:i4>
      </vt:variant>
    </vt:vector>
  </HeadingPairs>
  <TitlesOfParts>
    <vt:vector size="41" baseType="lpstr">
      <vt:lpstr>Ροή</vt:lpstr>
      <vt:lpstr>Μεταπτυχιακό Πρόγραμμα   </vt:lpstr>
      <vt:lpstr>ΔΟΜΗ &amp; ΟΡΓΑΝΩΣΗ ΕΛΛΗΝΙΚΟΥ ΕΠΑΓΓΕΛΜΑΤΙΚΟΥ ΠΟΔΟΣΦΑΙΡΟΥ  Επιχειρηματικές Συνεργασίες με ΠΑΕ Super league  2013</vt:lpstr>
      <vt:lpstr>Διαφάνεια 3</vt:lpstr>
      <vt:lpstr>Διαφάνεια 4</vt:lpstr>
      <vt:lpstr>Διαφάνεια 5</vt:lpstr>
      <vt:lpstr>Διαφάνεια 6</vt:lpstr>
      <vt:lpstr>Το ποδόσφαιρο δεν είναι απλά το πιο δημοφιλές άθλημα στην Ελλάδα, είναι πια και ένα σπορ με αξιοσημείωτες οικονομικές διαστάσεις    </vt:lpstr>
      <vt:lpstr>Ποδοσφαιρική Επιχειρηματικότητα: ένας (νέος) ορισμός</vt:lpstr>
      <vt:lpstr>Διαφάνεια 9</vt:lpstr>
      <vt:lpstr>Διαφάνεια 10</vt:lpstr>
      <vt:lpstr>Διαφάνεια 11</vt:lpstr>
      <vt:lpstr>Διαφάνεια 12</vt:lpstr>
      <vt:lpstr>Διαφάνεια 13</vt:lpstr>
      <vt:lpstr>Εμπορικές δραστηριότητες:</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Εφαρμογές - λογότυπο </vt:lpstr>
      <vt:lpstr>Εφαρμογές - λογότυπο  (συνέχεια)</vt:lpstr>
      <vt:lpstr>Εφαρμογές - λογότυπο   </vt:lpstr>
      <vt:lpstr> Εφαρμογές - λογότυπο            </vt:lpstr>
      <vt:lpstr>Εφαρμογές - λογότυπο           </vt:lpstr>
      <vt:lpstr>Εφαρμογές - λογότυπο            </vt:lpstr>
      <vt:lpstr>Εφαρμογές - λογότυπο</vt:lpstr>
      <vt:lpstr>Οπτικοακουστική ταυτότητα</vt:lpstr>
      <vt:lpstr>Πρόγραμμα συνεργασίας </vt:lpstr>
      <vt:lpstr>Πρόγραμμα συνεργασίας</vt:lpstr>
      <vt:lpstr>Πρόγραμμα συνεργασίας </vt:lpstr>
      <vt:lpstr>Πρόγραμμα συνεργασίας </vt:lpstr>
      <vt:lpstr>Πρόγραμμα συνεργασίας </vt:lpstr>
      <vt:lpstr>Πρόγραμμα συνεργασίας </vt:lpstr>
      <vt:lpstr>Πρόγραμμα συνεργασίας </vt:lpstr>
      <vt:lpstr>Πρόγραμμα συνεργασίας </vt:lpstr>
      <vt:lpstr>Διαφάνεια 39</vt:lpstr>
      <vt:lpstr>Διαφάνεια 40</vt:lpstr>
    </vt:vector>
  </TitlesOfParts>
  <Company>opap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ΔΟΜΗ &amp; ΟΡΓΑΝΩΣΗ ΕΛΛΗΝΙΚΟΥ ΕΠΑΓΓΕΛΜΑΤΙΚΟΥ ΠΟΔΟΣΦΑΙΡΟΥ</dc:title>
  <dc:creator>Alex</dc:creator>
  <cp:lastModifiedBy>Panagiotis</cp:lastModifiedBy>
  <cp:revision>113</cp:revision>
  <dcterms:created xsi:type="dcterms:W3CDTF">2011-03-20T14:29:55Z</dcterms:created>
  <dcterms:modified xsi:type="dcterms:W3CDTF">2013-03-25T09:26:37Z</dcterms:modified>
</cp:coreProperties>
</file>