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687" r:id="rId4"/>
    <p:sldMasterId id="2147483700" r:id="rId5"/>
    <p:sldMasterId id="2147483713" r:id="rId6"/>
    <p:sldMasterId id="2147483726" r:id="rId7"/>
  </p:sldMasterIdLst>
  <p:notesMasterIdLst>
    <p:notesMasterId r:id="rId41"/>
  </p:notesMasterIdLst>
  <p:sldIdLst>
    <p:sldId id="287" r:id="rId8"/>
    <p:sldId id="257" r:id="rId9"/>
    <p:sldId id="289" r:id="rId10"/>
    <p:sldId id="290" r:id="rId11"/>
    <p:sldId id="291" r:id="rId12"/>
    <p:sldId id="285" r:id="rId13"/>
    <p:sldId id="286" r:id="rId14"/>
    <p:sldId id="288" r:id="rId15"/>
    <p:sldId id="275" r:id="rId16"/>
    <p:sldId id="274" r:id="rId17"/>
    <p:sldId id="273" r:id="rId18"/>
    <p:sldId id="276" r:id="rId19"/>
    <p:sldId id="277" r:id="rId20"/>
    <p:sldId id="278" r:id="rId21"/>
    <p:sldId id="279" r:id="rId22"/>
    <p:sldId id="268" r:id="rId23"/>
    <p:sldId id="269" r:id="rId24"/>
    <p:sldId id="270" r:id="rId25"/>
    <p:sldId id="258" r:id="rId26"/>
    <p:sldId id="259" r:id="rId27"/>
    <p:sldId id="260" r:id="rId28"/>
    <p:sldId id="261" r:id="rId29"/>
    <p:sldId id="265" r:id="rId30"/>
    <p:sldId id="266" r:id="rId31"/>
    <p:sldId id="267" r:id="rId32"/>
    <p:sldId id="263" r:id="rId33"/>
    <p:sldId id="262" r:id="rId34"/>
    <p:sldId id="280" r:id="rId35"/>
    <p:sldId id="281" r:id="rId36"/>
    <p:sldId id="282" r:id="rId37"/>
    <p:sldId id="283" r:id="rId38"/>
    <p:sldId id="284" r:id="rId39"/>
    <p:sldId id="264"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0" d="100"/>
          <a:sy n="80" d="100"/>
        </p:scale>
        <p:origin x="430" y="4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ACDCB9-44B0-4837-8FD9-04976F82F5A8}" type="datetimeFigureOut">
              <a:rPr lang="el-GR" smtClean="0"/>
              <a:t>29/11/2018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F017AC-C23A-4A28-862D-385B5D6E1053}" type="slidenum">
              <a:rPr lang="el-GR" smtClean="0"/>
              <a:t>‹#›</a:t>
            </a:fld>
            <a:endParaRPr lang="el-GR"/>
          </a:p>
        </p:txBody>
      </p:sp>
    </p:spTree>
    <p:extLst>
      <p:ext uri="{BB962C8B-B14F-4D97-AF65-F5344CB8AC3E}">
        <p14:creationId xmlns:p14="http://schemas.microsoft.com/office/powerpoint/2010/main" val="413639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F1D8A4-E9F9-47B9-B8C7-6868EF31F561}" type="slidenum">
              <a:rPr lang="en-US">
                <a:solidFill>
                  <a:prstClr val="black"/>
                </a:solidFill>
              </a:rPr>
              <a:pPr/>
              <a:t>8</a:t>
            </a:fld>
            <a:endParaRPr lang="en-US">
              <a:solidFill>
                <a:prstClr val="black"/>
              </a:solidFill>
            </a:endParaRPr>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13565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F4C2FC4-AAA2-412A-A19A-7CD2C5A18005}" type="slidenum">
              <a:rPr lang="el-GR">
                <a:latin typeface="Arial" pitchFamily="34" charset="0"/>
                <a:cs typeface="Arial" pitchFamily="34" charset="0"/>
              </a:rPr>
              <a:pPr/>
              <a:t>16</a:t>
            </a:fld>
            <a:endParaRPr lang="el-GR">
              <a:latin typeface="Arial" pitchFamily="34" charset="0"/>
              <a:cs typeface="Arial"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extLst>
      <p:ext uri="{BB962C8B-B14F-4D97-AF65-F5344CB8AC3E}">
        <p14:creationId xmlns:p14="http://schemas.microsoft.com/office/powerpoint/2010/main" val="44952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7967E5F-C8C6-4822-AF5A-C1DC2FF4908E}" type="datetimeFigureOut">
              <a:rPr lang="el-GR" smtClean="0"/>
              <a:t>29/11/2018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123124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7967E5F-C8C6-4822-AF5A-C1DC2FF4908E}" type="datetimeFigureOut">
              <a:rPr lang="el-GR" smtClean="0"/>
              <a:t>29/11/2018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8371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7967E5F-C8C6-4822-AF5A-C1DC2FF4908E}" type="datetimeFigureOut">
              <a:rPr lang="el-GR" smtClean="0"/>
              <a:t>29/11/2018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2811148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9"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3"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grpSp>
      <p:sp>
        <p:nvSpPr>
          <p:cNvPr id="48146"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l-GR"/>
              <a:t>Κάντε κλικ για να επεξεργαστείτε τον τίτλο</a:t>
            </a:r>
          </a:p>
        </p:txBody>
      </p:sp>
      <p:sp>
        <p:nvSpPr>
          <p:cNvPr id="4814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20" name="Rectangle 20"/>
          <p:cNvSpPr>
            <a:spLocks noGrp="1" noChangeArrowheads="1"/>
          </p:cNvSpPr>
          <p:nvPr>
            <p:ph type="dt" sz="quarter" idx="10"/>
          </p:nvPr>
        </p:nvSpPr>
        <p:spPr/>
        <p:txBody>
          <a:bodyPr/>
          <a:lstStyle>
            <a:lvl1pPr>
              <a:defRPr/>
            </a:lvl1pPr>
          </a:lstStyle>
          <a:p>
            <a:pPr>
              <a:defRPr/>
            </a:pPr>
            <a:endParaRPr lang="el-GR">
              <a:solidFill>
                <a:srgbClr val="FFFFFF"/>
              </a:solidFill>
            </a:endParaRPr>
          </a:p>
        </p:txBody>
      </p:sp>
      <p:sp>
        <p:nvSpPr>
          <p:cNvPr id="21" name="Rectangle 21"/>
          <p:cNvSpPr>
            <a:spLocks noGrp="1" noChangeArrowheads="1"/>
          </p:cNvSpPr>
          <p:nvPr>
            <p:ph type="ftr" sz="quarter" idx="11"/>
          </p:nvPr>
        </p:nvSpPr>
        <p:spPr/>
        <p:txBody>
          <a:bodyPr/>
          <a:lstStyle>
            <a:lvl1pPr>
              <a:defRPr/>
            </a:lvl1pPr>
          </a:lstStyle>
          <a:p>
            <a:pPr>
              <a:defRPr/>
            </a:pPr>
            <a:endParaRPr lang="el-GR">
              <a:solidFill>
                <a:srgbClr val="FFFFFF"/>
              </a:solidFill>
            </a:endParaRPr>
          </a:p>
        </p:txBody>
      </p:sp>
      <p:sp>
        <p:nvSpPr>
          <p:cNvPr id="22" name="Rectangle 22"/>
          <p:cNvSpPr>
            <a:spLocks noGrp="1" noChangeArrowheads="1"/>
          </p:cNvSpPr>
          <p:nvPr>
            <p:ph type="sldNum" sz="quarter" idx="12"/>
          </p:nvPr>
        </p:nvSpPr>
        <p:spPr/>
        <p:txBody>
          <a:bodyPr/>
          <a:lstStyle>
            <a:lvl1pPr>
              <a:defRPr/>
            </a:lvl1pPr>
          </a:lstStyle>
          <a:p>
            <a:fld id="{2821D949-44F8-468C-95EE-ED3847706F91}"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916502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B8F57585-58AE-4036-A01E-721298672917}"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111966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B0FF17B6-2A93-4144-8F97-50C6D0A2A7D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788689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3DEF39FA-8F5D-460F-844B-BB098839F43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328548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8"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9" name="Rectangle 21"/>
          <p:cNvSpPr>
            <a:spLocks noGrp="1" noChangeArrowheads="1"/>
          </p:cNvSpPr>
          <p:nvPr>
            <p:ph type="sldNum" sz="quarter" idx="12"/>
          </p:nvPr>
        </p:nvSpPr>
        <p:spPr>
          <a:ln/>
        </p:spPr>
        <p:txBody>
          <a:bodyPr/>
          <a:lstStyle>
            <a:lvl1pPr>
              <a:defRPr/>
            </a:lvl1pPr>
          </a:lstStyle>
          <a:p>
            <a:fld id="{E718EE05-11A2-4243-942E-4D3705B74C2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348413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4"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5" name="Rectangle 21"/>
          <p:cNvSpPr>
            <a:spLocks noGrp="1" noChangeArrowheads="1"/>
          </p:cNvSpPr>
          <p:nvPr>
            <p:ph type="sldNum" sz="quarter" idx="12"/>
          </p:nvPr>
        </p:nvSpPr>
        <p:spPr>
          <a:ln/>
        </p:spPr>
        <p:txBody>
          <a:bodyPr/>
          <a:lstStyle>
            <a:lvl1pPr>
              <a:defRPr/>
            </a:lvl1pPr>
          </a:lstStyle>
          <a:p>
            <a:fld id="{AA5C08EC-7B11-4CE3-BD61-E8E7110E21B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080603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3"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4" name="Rectangle 21"/>
          <p:cNvSpPr>
            <a:spLocks noGrp="1" noChangeArrowheads="1"/>
          </p:cNvSpPr>
          <p:nvPr>
            <p:ph type="sldNum" sz="quarter" idx="12"/>
          </p:nvPr>
        </p:nvSpPr>
        <p:spPr>
          <a:ln/>
        </p:spPr>
        <p:txBody>
          <a:bodyPr/>
          <a:lstStyle>
            <a:lvl1pPr>
              <a:defRPr/>
            </a:lvl1pPr>
          </a:lstStyle>
          <a:p>
            <a:fld id="{9C9F3EB2-13DA-430E-B035-399BB1E80E4C}"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394673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47408D55-8BC7-4016-B3FD-37DEA8C066D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17785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7967E5F-C8C6-4822-AF5A-C1DC2FF4908E}" type="datetimeFigureOut">
              <a:rPr lang="el-GR" smtClean="0"/>
              <a:t>29/11/2018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17727835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1275B256-76F5-47ED-B9DF-2884B4764685}"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026538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C2A74535-A8BE-4F59-8C20-8C2FBCB5E8E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69953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2136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21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6A5E4134-4453-4043-BD81-633A27C603F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7938861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SmartArt"/>
          <p:cNvSpPr>
            <a:spLocks noGrp="1"/>
          </p:cNvSpPr>
          <p:nvPr>
            <p:ph type="dgm" idx="1"/>
          </p:nvPr>
        </p:nvSpPr>
        <p:spPr>
          <a:xfrm>
            <a:off x="457200" y="1600200"/>
            <a:ext cx="8229600" cy="4495800"/>
          </a:xfrm>
        </p:spPr>
        <p:txBody>
          <a:bodyPr/>
          <a:lstStyle/>
          <a:p>
            <a:pPr lvl="0"/>
            <a:endParaRPr lang="el-GR"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5D227C3C-9A47-4A04-A8E2-768D2E5D580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217886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9"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3"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grpSp>
      <p:sp>
        <p:nvSpPr>
          <p:cNvPr id="48146"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l-GR"/>
              <a:t>Κάντε κλικ για να επεξεργαστείτε τον τίτλο</a:t>
            </a:r>
          </a:p>
        </p:txBody>
      </p:sp>
      <p:sp>
        <p:nvSpPr>
          <p:cNvPr id="4814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20" name="Rectangle 20"/>
          <p:cNvSpPr>
            <a:spLocks noGrp="1" noChangeArrowheads="1"/>
          </p:cNvSpPr>
          <p:nvPr>
            <p:ph type="dt" sz="quarter" idx="10"/>
          </p:nvPr>
        </p:nvSpPr>
        <p:spPr/>
        <p:txBody>
          <a:bodyPr/>
          <a:lstStyle>
            <a:lvl1pPr>
              <a:defRPr/>
            </a:lvl1pPr>
          </a:lstStyle>
          <a:p>
            <a:pPr>
              <a:defRPr/>
            </a:pPr>
            <a:endParaRPr lang="el-GR">
              <a:solidFill>
                <a:srgbClr val="FFFFFF"/>
              </a:solidFill>
            </a:endParaRPr>
          </a:p>
        </p:txBody>
      </p:sp>
      <p:sp>
        <p:nvSpPr>
          <p:cNvPr id="21" name="Rectangle 21"/>
          <p:cNvSpPr>
            <a:spLocks noGrp="1" noChangeArrowheads="1"/>
          </p:cNvSpPr>
          <p:nvPr>
            <p:ph type="ftr" sz="quarter" idx="11"/>
          </p:nvPr>
        </p:nvSpPr>
        <p:spPr/>
        <p:txBody>
          <a:bodyPr/>
          <a:lstStyle>
            <a:lvl1pPr>
              <a:defRPr/>
            </a:lvl1pPr>
          </a:lstStyle>
          <a:p>
            <a:pPr>
              <a:defRPr/>
            </a:pPr>
            <a:endParaRPr lang="el-GR">
              <a:solidFill>
                <a:srgbClr val="FFFFFF"/>
              </a:solidFill>
            </a:endParaRPr>
          </a:p>
        </p:txBody>
      </p:sp>
      <p:sp>
        <p:nvSpPr>
          <p:cNvPr id="22" name="Rectangle 22"/>
          <p:cNvSpPr>
            <a:spLocks noGrp="1" noChangeArrowheads="1"/>
          </p:cNvSpPr>
          <p:nvPr>
            <p:ph type="sldNum" sz="quarter" idx="12"/>
          </p:nvPr>
        </p:nvSpPr>
        <p:spPr/>
        <p:txBody>
          <a:bodyPr/>
          <a:lstStyle>
            <a:lvl1pPr>
              <a:defRPr/>
            </a:lvl1pPr>
          </a:lstStyle>
          <a:p>
            <a:fld id="{2821D949-44F8-468C-95EE-ED3847706F91}"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4191282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B8F57585-58AE-4036-A01E-721298672917}"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1077812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B0FF17B6-2A93-4144-8F97-50C6D0A2A7D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1170741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3DEF39FA-8F5D-460F-844B-BB098839F43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40427066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8"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9" name="Rectangle 21"/>
          <p:cNvSpPr>
            <a:spLocks noGrp="1" noChangeArrowheads="1"/>
          </p:cNvSpPr>
          <p:nvPr>
            <p:ph type="sldNum" sz="quarter" idx="12"/>
          </p:nvPr>
        </p:nvSpPr>
        <p:spPr>
          <a:ln/>
        </p:spPr>
        <p:txBody>
          <a:bodyPr/>
          <a:lstStyle>
            <a:lvl1pPr>
              <a:defRPr/>
            </a:lvl1pPr>
          </a:lstStyle>
          <a:p>
            <a:fld id="{E718EE05-11A2-4243-942E-4D3705B74C2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9437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4"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5" name="Rectangle 21"/>
          <p:cNvSpPr>
            <a:spLocks noGrp="1" noChangeArrowheads="1"/>
          </p:cNvSpPr>
          <p:nvPr>
            <p:ph type="sldNum" sz="quarter" idx="12"/>
          </p:nvPr>
        </p:nvSpPr>
        <p:spPr>
          <a:ln/>
        </p:spPr>
        <p:txBody>
          <a:bodyPr/>
          <a:lstStyle>
            <a:lvl1pPr>
              <a:defRPr/>
            </a:lvl1pPr>
          </a:lstStyle>
          <a:p>
            <a:fld id="{AA5C08EC-7B11-4CE3-BD61-E8E7110E21B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76187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7967E5F-C8C6-4822-AF5A-C1DC2FF4908E}" type="datetimeFigureOut">
              <a:rPr lang="el-GR" smtClean="0"/>
              <a:t>29/11/2018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8411159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3"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4" name="Rectangle 21"/>
          <p:cNvSpPr>
            <a:spLocks noGrp="1" noChangeArrowheads="1"/>
          </p:cNvSpPr>
          <p:nvPr>
            <p:ph type="sldNum" sz="quarter" idx="12"/>
          </p:nvPr>
        </p:nvSpPr>
        <p:spPr>
          <a:ln/>
        </p:spPr>
        <p:txBody>
          <a:bodyPr/>
          <a:lstStyle>
            <a:lvl1pPr>
              <a:defRPr/>
            </a:lvl1pPr>
          </a:lstStyle>
          <a:p>
            <a:fld id="{9C9F3EB2-13DA-430E-B035-399BB1E80E4C}"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0499364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47408D55-8BC7-4016-B3FD-37DEA8C066D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5152169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1275B256-76F5-47ED-B9DF-2884B4764685}"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4676676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C2A74535-A8BE-4F59-8C20-8C2FBCB5E8E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193912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2136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21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6A5E4134-4453-4043-BD81-633A27C603F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5350081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SmartArt"/>
          <p:cNvSpPr>
            <a:spLocks noGrp="1"/>
          </p:cNvSpPr>
          <p:nvPr>
            <p:ph type="dgm" idx="1"/>
          </p:nvPr>
        </p:nvSpPr>
        <p:spPr>
          <a:xfrm>
            <a:off x="457200" y="1600200"/>
            <a:ext cx="8229600" cy="4495800"/>
          </a:xfrm>
        </p:spPr>
        <p:txBody>
          <a:bodyPr/>
          <a:lstStyle/>
          <a:p>
            <a:pPr lvl="0"/>
            <a:endParaRPr lang="el-GR"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5D227C3C-9A47-4A04-A8E2-768D2E5D580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7491350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9"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3"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grpSp>
      <p:sp>
        <p:nvSpPr>
          <p:cNvPr id="48146"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l-GR"/>
              <a:t>Κάντε κλικ για να επεξεργαστείτε τον τίτλο</a:t>
            </a:r>
          </a:p>
        </p:txBody>
      </p:sp>
      <p:sp>
        <p:nvSpPr>
          <p:cNvPr id="4814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20" name="Rectangle 20"/>
          <p:cNvSpPr>
            <a:spLocks noGrp="1" noChangeArrowheads="1"/>
          </p:cNvSpPr>
          <p:nvPr>
            <p:ph type="dt" sz="quarter" idx="10"/>
          </p:nvPr>
        </p:nvSpPr>
        <p:spPr/>
        <p:txBody>
          <a:bodyPr/>
          <a:lstStyle>
            <a:lvl1pPr>
              <a:defRPr/>
            </a:lvl1pPr>
          </a:lstStyle>
          <a:p>
            <a:pPr>
              <a:defRPr/>
            </a:pPr>
            <a:endParaRPr lang="el-GR">
              <a:solidFill>
                <a:srgbClr val="FFFFFF"/>
              </a:solidFill>
            </a:endParaRPr>
          </a:p>
        </p:txBody>
      </p:sp>
      <p:sp>
        <p:nvSpPr>
          <p:cNvPr id="21" name="Rectangle 21"/>
          <p:cNvSpPr>
            <a:spLocks noGrp="1" noChangeArrowheads="1"/>
          </p:cNvSpPr>
          <p:nvPr>
            <p:ph type="ftr" sz="quarter" idx="11"/>
          </p:nvPr>
        </p:nvSpPr>
        <p:spPr/>
        <p:txBody>
          <a:bodyPr/>
          <a:lstStyle>
            <a:lvl1pPr>
              <a:defRPr/>
            </a:lvl1pPr>
          </a:lstStyle>
          <a:p>
            <a:pPr>
              <a:defRPr/>
            </a:pPr>
            <a:endParaRPr lang="el-GR">
              <a:solidFill>
                <a:srgbClr val="FFFFFF"/>
              </a:solidFill>
            </a:endParaRPr>
          </a:p>
        </p:txBody>
      </p:sp>
      <p:sp>
        <p:nvSpPr>
          <p:cNvPr id="22" name="Rectangle 22"/>
          <p:cNvSpPr>
            <a:spLocks noGrp="1" noChangeArrowheads="1"/>
          </p:cNvSpPr>
          <p:nvPr>
            <p:ph type="sldNum" sz="quarter" idx="12"/>
          </p:nvPr>
        </p:nvSpPr>
        <p:spPr/>
        <p:txBody>
          <a:bodyPr/>
          <a:lstStyle>
            <a:lvl1pPr>
              <a:defRPr/>
            </a:lvl1pPr>
          </a:lstStyle>
          <a:p>
            <a:fld id="{2821D949-44F8-468C-95EE-ED3847706F91}"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5177948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B8F57585-58AE-4036-A01E-721298672917}"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5428079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B0FF17B6-2A93-4144-8F97-50C6D0A2A7D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4368588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3DEF39FA-8F5D-460F-844B-BB098839F43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63065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7967E5F-C8C6-4822-AF5A-C1DC2FF4908E}" type="datetimeFigureOut">
              <a:rPr lang="el-GR" smtClean="0"/>
              <a:t>29/11/2018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9280769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8"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9" name="Rectangle 21"/>
          <p:cNvSpPr>
            <a:spLocks noGrp="1" noChangeArrowheads="1"/>
          </p:cNvSpPr>
          <p:nvPr>
            <p:ph type="sldNum" sz="quarter" idx="12"/>
          </p:nvPr>
        </p:nvSpPr>
        <p:spPr>
          <a:ln/>
        </p:spPr>
        <p:txBody>
          <a:bodyPr/>
          <a:lstStyle>
            <a:lvl1pPr>
              <a:defRPr/>
            </a:lvl1pPr>
          </a:lstStyle>
          <a:p>
            <a:fld id="{E718EE05-11A2-4243-942E-4D3705B74C2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40404512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4"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5" name="Rectangle 21"/>
          <p:cNvSpPr>
            <a:spLocks noGrp="1" noChangeArrowheads="1"/>
          </p:cNvSpPr>
          <p:nvPr>
            <p:ph type="sldNum" sz="quarter" idx="12"/>
          </p:nvPr>
        </p:nvSpPr>
        <p:spPr>
          <a:ln/>
        </p:spPr>
        <p:txBody>
          <a:bodyPr/>
          <a:lstStyle>
            <a:lvl1pPr>
              <a:defRPr/>
            </a:lvl1pPr>
          </a:lstStyle>
          <a:p>
            <a:fld id="{AA5C08EC-7B11-4CE3-BD61-E8E7110E21B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1477542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3"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4" name="Rectangle 21"/>
          <p:cNvSpPr>
            <a:spLocks noGrp="1" noChangeArrowheads="1"/>
          </p:cNvSpPr>
          <p:nvPr>
            <p:ph type="sldNum" sz="quarter" idx="12"/>
          </p:nvPr>
        </p:nvSpPr>
        <p:spPr>
          <a:ln/>
        </p:spPr>
        <p:txBody>
          <a:bodyPr/>
          <a:lstStyle>
            <a:lvl1pPr>
              <a:defRPr/>
            </a:lvl1pPr>
          </a:lstStyle>
          <a:p>
            <a:fld id="{9C9F3EB2-13DA-430E-B035-399BB1E80E4C}"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778033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47408D55-8BC7-4016-B3FD-37DEA8C066D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6918627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1275B256-76F5-47ED-B9DF-2884B4764685}"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5757483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C2A74535-A8BE-4F59-8C20-8C2FBCB5E8E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3883932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2136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21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6A5E4134-4453-4043-BD81-633A27C603F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9873683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SmartArt"/>
          <p:cNvSpPr>
            <a:spLocks noGrp="1"/>
          </p:cNvSpPr>
          <p:nvPr>
            <p:ph type="dgm" idx="1"/>
          </p:nvPr>
        </p:nvSpPr>
        <p:spPr>
          <a:xfrm>
            <a:off x="457200" y="1600200"/>
            <a:ext cx="8229600" cy="4495800"/>
          </a:xfrm>
        </p:spPr>
        <p:txBody>
          <a:bodyPr/>
          <a:lstStyle/>
          <a:p>
            <a:pPr lvl="0"/>
            <a:endParaRPr lang="el-GR"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5D227C3C-9A47-4A04-A8E2-768D2E5D580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2677423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9"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3"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grpSp>
      <p:sp>
        <p:nvSpPr>
          <p:cNvPr id="48146"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l-GR"/>
              <a:t>Κάντε κλικ για να επεξεργαστείτε τον τίτλο</a:t>
            </a:r>
          </a:p>
        </p:txBody>
      </p:sp>
      <p:sp>
        <p:nvSpPr>
          <p:cNvPr id="4814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20" name="Rectangle 20"/>
          <p:cNvSpPr>
            <a:spLocks noGrp="1" noChangeArrowheads="1"/>
          </p:cNvSpPr>
          <p:nvPr>
            <p:ph type="dt" sz="quarter" idx="10"/>
          </p:nvPr>
        </p:nvSpPr>
        <p:spPr/>
        <p:txBody>
          <a:bodyPr/>
          <a:lstStyle>
            <a:lvl1pPr>
              <a:defRPr/>
            </a:lvl1pPr>
          </a:lstStyle>
          <a:p>
            <a:pPr>
              <a:defRPr/>
            </a:pPr>
            <a:endParaRPr lang="el-GR">
              <a:solidFill>
                <a:srgbClr val="FFFFFF"/>
              </a:solidFill>
            </a:endParaRPr>
          </a:p>
        </p:txBody>
      </p:sp>
      <p:sp>
        <p:nvSpPr>
          <p:cNvPr id="21" name="Rectangle 21"/>
          <p:cNvSpPr>
            <a:spLocks noGrp="1" noChangeArrowheads="1"/>
          </p:cNvSpPr>
          <p:nvPr>
            <p:ph type="ftr" sz="quarter" idx="11"/>
          </p:nvPr>
        </p:nvSpPr>
        <p:spPr/>
        <p:txBody>
          <a:bodyPr/>
          <a:lstStyle>
            <a:lvl1pPr>
              <a:defRPr/>
            </a:lvl1pPr>
          </a:lstStyle>
          <a:p>
            <a:pPr>
              <a:defRPr/>
            </a:pPr>
            <a:endParaRPr lang="el-GR">
              <a:solidFill>
                <a:srgbClr val="FFFFFF"/>
              </a:solidFill>
            </a:endParaRPr>
          </a:p>
        </p:txBody>
      </p:sp>
      <p:sp>
        <p:nvSpPr>
          <p:cNvPr id="22" name="Rectangle 22"/>
          <p:cNvSpPr>
            <a:spLocks noGrp="1" noChangeArrowheads="1"/>
          </p:cNvSpPr>
          <p:nvPr>
            <p:ph type="sldNum" sz="quarter" idx="12"/>
          </p:nvPr>
        </p:nvSpPr>
        <p:spPr/>
        <p:txBody>
          <a:bodyPr/>
          <a:lstStyle>
            <a:lvl1pPr>
              <a:defRPr/>
            </a:lvl1pPr>
          </a:lstStyle>
          <a:p>
            <a:fld id="{2821D949-44F8-468C-95EE-ED3847706F91}"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0900437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B8F57585-58AE-4036-A01E-721298672917}"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76815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7967E5F-C8C6-4822-AF5A-C1DC2FF4908E}" type="datetimeFigureOut">
              <a:rPr lang="el-GR" smtClean="0"/>
              <a:t>29/11/2018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17958351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B0FF17B6-2A93-4144-8F97-50C6D0A2A7D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2967537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3DEF39FA-8F5D-460F-844B-BB098839F43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4548008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8"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9" name="Rectangle 21"/>
          <p:cNvSpPr>
            <a:spLocks noGrp="1" noChangeArrowheads="1"/>
          </p:cNvSpPr>
          <p:nvPr>
            <p:ph type="sldNum" sz="quarter" idx="12"/>
          </p:nvPr>
        </p:nvSpPr>
        <p:spPr>
          <a:ln/>
        </p:spPr>
        <p:txBody>
          <a:bodyPr/>
          <a:lstStyle>
            <a:lvl1pPr>
              <a:defRPr/>
            </a:lvl1pPr>
          </a:lstStyle>
          <a:p>
            <a:fld id="{E718EE05-11A2-4243-942E-4D3705B74C2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8951708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4"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5" name="Rectangle 21"/>
          <p:cNvSpPr>
            <a:spLocks noGrp="1" noChangeArrowheads="1"/>
          </p:cNvSpPr>
          <p:nvPr>
            <p:ph type="sldNum" sz="quarter" idx="12"/>
          </p:nvPr>
        </p:nvSpPr>
        <p:spPr>
          <a:ln/>
        </p:spPr>
        <p:txBody>
          <a:bodyPr/>
          <a:lstStyle>
            <a:lvl1pPr>
              <a:defRPr/>
            </a:lvl1pPr>
          </a:lstStyle>
          <a:p>
            <a:fld id="{AA5C08EC-7B11-4CE3-BD61-E8E7110E21BF}"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30968678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3"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4" name="Rectangle 21"/>
          <p:cNvSpPr>
            <a:spLocks noGrp="1" noChangeArrowheads="1"/>
          </p:cNvSpPr>
          <p:nvPr>
            <p:ph type="sldNum" sz="quarter" idx="12"/>
          </p:nvPr>
        </p:nvSpPr>
        <p:spPr>
          <a:ln/>
        </p:spPr>
        <p:txBody>
          <a:bodyPr/>
          <a:lstStyle>
            <a:lvl1pPr>
              <a:defRPr/>
            </a:lvl1pPr>
          </a:lstStyle>
          <a:p>
            <a:fld id="{9C9F3EB2-13DA-430E-B035-399BB1E80E4C}"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4904072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47408D55-8BC7-4016-B3FD-37DEA8C066D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23273207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fld id="{1275B256-76F5-47ED-B9DF-2884B4764685}"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9121228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C2A74535-A8BE-4F59-8C20-8C2FBCB5E8E8}"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4637774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2136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21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6A5E4134-4453-4043-BD81-633A27C603F0}"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11479900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SmartArt"/>
          <p:cNvSpPr>
            <a:spLocks noGrp="1"/>
          </p:cNvSpPr>
          <p:nvPr>
            <p:ph type="dgm" idx="1"/>
          </p:nvPr>
        </p:nvSpPr>
        <p:spPr>
          <a:xfrm>
            <a:off x="457200" y="1600200"/>
            <a:ext cx="8229600" cy="4495800"/>
          </a:xfrm>
        </p:spPr>
        <p:txBody>
          <a:bodyPr/>
          <a:lstStyle/>
          <a:p>
            <a:pPr lvl="0"/>
            <a:endParaRPr lang="el-GR"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l-GR">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l-GR">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fld id="{5D227C3C-9A47-4A04-A8E2-768D2E5D5803}" type="slidenum">
              <a:rPr lang="el-GR" altLang="el-GR">
                <a:solidFill>
                  <a:srgbClr val="FFFFFF"/>
                </a:solidFill>
              </a:rPr>
              <a:pPr/>
              <a:t>‹#›</a:t>
            </a:fld>
            <a:endParaRPr lang="el-GR" altLang="el-GR">
              <a:solidFill>
                <a:srgbClr val="FFFFFF"/>
              </a:solidFill>
            </a:endParaRPr>
          </a:p>
        </p:txBody>
      </p:sp>
    </p:spTree>
    <p:extLst>
      <p:ext uri="{BB962C8B-B14F-4D97-AF65-F5344CB8AC3E}">
        <p14:creationId xmlns:p14="http://schemas.microsoft.com/office/powerpoint/2010/main" val="69862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7967E5F-C8C6-4822-AF5A-C1DC2FF4908E}" type="datetimeFigureOut">
              <a:rPr lang="el-GR" smtClean="0"/>
              <a:t>29/11/2018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5509084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pPr>
              <a:defRPr/>
            </a:pPr>
            <a:fld id="{FE8EF36D-5C1C-4BEF-9D1A-E02C7048D3EB}"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pPr>
              <a:defRPr/>
            </a:pPr>
            <a:fld id="{B79A0DFD-B540-4646-A27F-095572AAB8EA}"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4391289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pPr>
              <a:defRPr/>
            </a:pPr>
            <a:fld id="{07855239-245C-4787-A869-24E2C17591EC}"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pPr>
              <a:defRPr/>
            </a:pPr>
            <a:fld id="{F1647E07-43A7-40A8-8687-8F0268A5EC1B}"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5091476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fld id="{C146A8D6-1BDE-4A96-863C-B324BDBFA1AA}"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pPr>
              <a:defRPr/>
            </a:pPr>
            <a:fld id="{9A191A14-6D40-4338-8A73-6B0455322EE9}"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1839622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pPr>
              <a:defRPr/>
            </a:pPr>
            <a:fld id="{810AFB6D-3D9C-4924-BC82-9B94BC7C39DE}"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pPr>
              <a:defRPr/>
            </a:pPr>
            <a:fld id="{CB207EFF-031A-480D-BC9D-FD47D05662FD}"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479902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pPr>
              <a:defRPr/>
            </a:pPr>
            <a:fld id="{C991C548-303E-4B10-A21E-EBD2FB8F7274}"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pPr>
              <a:defRPr/>
            </a:pPr>
            <a:fld id="{C3DA954F-324F-41CA-B5A2-BF5C0BE51841}"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42725858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pPr>
              <a:defRPr/>
            </a:pPr>
            <a:fld id="{420DCB60-7A5E-4709-907B-9375E25FC8EE}"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pPr>
              <a:defRPr/>
            </a:pPr>
            <a:fld id="{6F6B9AEB-FEC3-4D3B-881F-9E91EED554D7}"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18457116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AAB0DCFD-2785-4BB2-BD60-646CE366DB0B}"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pPr>
              <a:defRPr/>
            </a:pPr>
            <a:fld id="{BA0ED835-C8A0-43DA-BB9F-5DD5028EC41B}"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5083771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38CDA622-226B-4034-A80F-27252A0F1028}"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pPr>
              <a:defRPr/>
            </a:pPr>
            <a:fld id="{257F00C2-9AA4-47E7-A900-BC5827EE4BF9}"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61759714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DEAA82F5-7EDF-4F95-A943-00FAA7689244}"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pPr>
              <a:defRPr/>
            </a:pPr>
            <a:fld id="{35F737D9-D5BA-46EC-93D4-FF4CD0A45D7D}"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263240524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pPr>
              <a:defRPr/>
            </a:pPr>
            <a:fld id="{DA78B4AB-8744-41B0-B425-0F82551C02F2}"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pPr>
              <a:defRPr/>
            </a:pPr>
            <a:fld id="{01204C84-3307-497F-A765-73912D698250}"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2770237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7967E5F-C8C6-4822-AF5A-C1DC2FF4908E}" type="datetimeFigureOut">
              <a:rPr lang="el-GR" smtClean="0"/>
              <a:t>29/11/2018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34335257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pPr>
              <a:defRPr/>
            </a:pPr>
            <a:fld id="{540BB4B1-05CD-42B2-A717-E15DCB7E6ECC}" type="datetimeFigureOut">
              <a:rPr lang="el-GR" smtClean="0">
                <a:solidFill>
                  <a:prstClr val="black">
                    <a:tint val="75000"/>
                  </a:prstClr>
                </a:solidFill>
              </a:rPr>
              <a:pPr>
                <a:defRPr/>
              </a:pPr>
              <a:t>29/11/2018</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pPr>
              <a:defRPr/>
            </a:pPr>
            <a:fld id="{1EB98F7A-4933-4422-9CF5-1026EA541EF2}" type="slidenum">
              <a:rPr lang="el-GR" smtClean="0">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3067134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31863" y="96838"/>
            <a:ext cx="7158037" cy="1412875"/>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949325" y="1981200"/>
            <a:ext cx="7661275" cy="4114800"/>
          </a:xfrm>
        </p:spPr>
        <p:txBody>
          <a:bodyPr/>
          <a:lstStyle/>
          <a:p>
            <a:pPr lvl="0"/>
            <a:endParaRPr lang="el-GR"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l-GR">
              <a:solidFill>
                <a:prstClr val="black">
                  <a:tint val="75000"/>
                </a:prstClr>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l-GR">
              <a:solidFill>
                <a:prstClr val="black">
                  <a:tint val="75000"/>
                </a:prstClr>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311AF1C-FF5C-4832-8EB6-74AA5DD6E24A}"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13534284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sz="2000">
              <a:solidFill>
                <a:prstClr val="white"/>
              </a:solidFill>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defRPr/>
            </a:pPr>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defRPr/>
            </a:pPr>
            <a:endParaRPr lang="el-GR">
              <a:solidFill>
                <a:srgbClr val="2DA2BF">
                  <a:tint val="20000"/>
                </a:srgbClr>
              </a:solidFill>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defRPr/>
            </a:pPr>
            <a:fld id="{BFCCBBD6-63C3-494A-A244-B1452AC5FAF4}" type="slidenum">
              <a:rPr lang="el-GR" smtClean="0"/>
              <a:pPr>
                <a:defRPr/>
              </a:pPr>
              <a:t>‹#›</a:t>
            </a:fld>
            <a:endParaRPr lang="el-GR" dirty="0"/>
          </a:p>
        </p:txBody>
      </p:sp>
    </p:spTree>
    <p:extLst>
      <p:ext uri="{BB962C8B-B14F-4D97-AF65-F5344CB8AC3E}">
        <p14:creationId xmlns:p14="http://schemas.microsoft.com/office/powerpoint/2010/main" val="2101862915"/>
      </p:ext>
    </p:extLst>
  </p:cSld>
  <p:clrMapOvr>
    <a:masterClrMapping/>
  </p:clrMapOvr>
  <p:hf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solidFill>
                <a:prstClr val="black"/>
              </a:solidFill>
            </a:endParaRPr>
          </a:p>
        </p:txBody>
      </p:sp>
      <p:sp>
        <p:nvSpPr>
          <p:cNvPr id="5" name="4 - Θέση υποσέλιδου"/>
          <p:cNvSpPr>
            <a:spLocks noGrp="1"/>
          </p:cNvSpPr>
          <p:nvPr>
            <p:ph type="ftr" sz="quarter" idx="11"/>
          </p:nvPr>
        </p:nvSpPr>
        <p:spPr/>
        <p:txBody>
          <a:bodyPr/>
          <a:lstStyle>
            <a:extLst/>
          </a:lstStyle>
          <a:p>
            <a:pPr>
              <a:defRPr/>
            </a:pPr>
            <a:endParaRPr lang="el-GR">
              <a:solidFill>
                <a:prstClr val="black"/>
              </a:solidFill>
            </a:endParaRPr>
          </a:p>
        </p:txBody>
      </p:sp>
      <p:sp>
        <p:nvSpPr>
          <p:cNvPr id="6" name="5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black"/>
                </a:solidFill>
              </a:rPr>
              <a:pPr>
                <a:defRPr/>
              </a:pPr>
              <a:t>‹#›</a:t>
            </a:fld>
            <a:endParaRPr lang="el-GR" dirty="0">
              <a:solidFill>
                <a:prstClr val="black"/>
              </a:solidFill>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extLst>
      <p:ext uri="{BB962C8B-B14F-4D97-AF65-F5344CB8AC3E}">
        <p14:creationId xmlns:p14="http://schemas.microsoft.com/office/powerpoint/2010/main" val="644011012"/>
      </p:ext>
    </p:extLst>
  </p:cSld>
  <p:clrMapOvr>
    <a:masterClrMapping/>
  </p:clrMapOvr>
  <p:hf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defRPr/>
            </a:pPr>
            <a:endParaRPr lang="el-GR">
              <a:solidFill>
                <a:prstClr val="white"/>
              </a:solidFill>
            </a:endParaRPr>
          </a:p>
        </p:txBody>
      </p:sp>
      <p:sp>
        <p:nvSpPr>
          <p:cNvPr id="5" name="4 - Θέση υποσέλιδου"/>
          <p:cNvSpPr>
            <a:spLocks noGrp="1"/>
          </p:cNvSpPr>
          <p:nvPr>
            <p:ph type="ftr" sz="quarter" idx="11"/>
          </p:nvPr>
        </p:nvSpPr>
        <p:spPr/>
        <p:txBody>
          <a:bodyPr/>
          <a:lstStyle>
            <a:extLst/>
          </a:lstStyle>
          <a:p>
            <a:pPr>
              <a:defRPr/>
            </a:pPr>
            <a:endParaRPr lang="el-GR">
              <a:solidFill>
                <a:prstClr val="white"/>
              </a:solidFill>
            </a:endParaRPr>
          </a:p>
        </p:txBody>
      </p:sp>
      <p:sp>
        <p:nvSpPr>
          <p:cNvPr id="6" name="5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white"/>
                </a:solidFill>
              </a:rPr>
              <a:pPr>
                <a:defRPr/>
              </a:pPr>
              <a:t>‹#›</a:t>
            </a:fld>
            <a:endParaRPr lang="el-GR" dirty="0">
              <a:solidFill>
                <a:prstClr val="white"/>
              </a:solidFill>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2129654762"/>
      </p:ext>
    </p:extLst>
  </p:cSld>
  <p:clrMapOvr>
    <a:overrideClrMapping bg1="dk1" tx1="lt1" bg2="dk2" tx2="lt2" accent1="accent1" accent2="accent2" accent3="accent3" accent4="accent4" accent5="accent5" accent6="accent6" hlink="hlink" folHlink="folHlink"/>
  </p:clrMapOvr>
  <p:hf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solidFill>
                <a:prstClr val="white"/>
              </a:solidFill>
            </a:endParaRPr>
          </a:p>
        </p:txBody>
      </p:sp>
      <p:sp>
        <p:nvSpPr>
          <p:cNvPr id="6" name="5 - Θέση υποσέλιδου"/>
          <p:cNvSpPr>
            <a:spLocks noGrp="1"/>
          </p:cNvSpPr>
          <p:nvPr>
            <p:ph type="ftr" sz="quarter" idx="11"/>
          </p:nvPr>
        </p:nvSpPr>
        <p:spPr/>
        <p:txBody>
          <a:bodyPr/>
          <a:lstStyle>
            <a:extLst/>
          </a:lstStyle>
          <a:p>
            <a:pPr>
              <a:defRPr/>
            </a:pPr>
            <a:endParaRPr lang="el-GR">
              <a:solidFill>
                <a:prstClr val="white"/>
              </a:solidFill>
            </a:endParaRPr>
          </a:p>
        </p:txBody>
      </p:sp>
      <p:sp>
        <p:nvSpPr>
          <p:cNvPr id="7" name="6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white"/>
                </a:solidFill>
              </a:rPr>
              <a:pPr>
                <a:defRPr/>
              </a:pPr>
              <a:t>‹#›</a:t>
            </a:fld>
            <a:endParaRPr lang="el-GR" dirty="0">
              <a:solidFill>
                <a:prstClr val="white"/>
              </a:solidFill>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extLst>
      <p:ext uri="{BB962C8B-B14F-4D97-AF65-F5344CB8AC3E}">
        <p14:creationId xmlns:p14="http://schemas.microsoft.com/office/powerpoint/2010/main" val="3360337325"/>
      </p:ext>
    </p:extLst>
  </p:cSld>
  <p:clrMapOvr>
    <a:overrideClrMapping bg1="dk1" tx1="lt1" bg2="dk2" tx2="lt2" accent1="accent1" accent2="accent2" accent3="accent3" accent4="accent4" accent5="accent5" accent6="accent6" hlink="hlink" folHlink="folHlink"/>
  </p:clrMapOvr>
  <p:hf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defRPr/>
            </a:pPr>
            <a:endParaRPr lang="el-GR">
              <a:solidFill>
                <a:prstClr val="black"/>
              </a:solidFill>
            </a:endParaRPr>
          </a:p>
        </p:txBody>
      </p:sp>
      <p:sp>
        <p:nvSpPr>
          <p:cNvPr id="8" name="7 - Θέση υποσέλιδου"/>
          <p:cNvSpPr>
            <a:spLocks noGrp="1"/>
          </p:cNvSpPr>
          <p:nvPr>
            <p:ph type="ftr" sz="quarter" idx="11"/>
          </p:nvPr>
        </p:nvSpPr>
        <p:spPr/>
        <p:txBody>
          <a:bodyPr/>
          <a:lstStyle>
            <a:extLst/>
          </a:lstStyle>
          <a:p>
            <a:pPr>
              <a:defRPr/>
            </a:pPr>
            <a:endParaRPr lang="el-GR">
              <a:solidFill>
                <a:prstClr val="black"/>
              </a:solidFill>
            </a:endParaRPr>
          </a:p>
        </p:txBody>
      </p:sp>
      <p:sp>
        <p:nvSpPr>
          <p:cNvPr id="9" name="8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728964348"/>
      </p:ext>
    </p:extLst>
  </p:cSld>
  <p:clrMapOvr>
    <a:overrideClrMapping bg1="lt1" tx1="dk1" bg2="lt2" tx2="dk2" accent1="accent1" accent2="accent2" accent3="accent3" accent4="accent4" accent5="accent5" accent6="accent6" hlink="hlink" folHlink="folHlink"/>
  </p:clrMapOvr>
  <p:hf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defRPr/>
            </a:pPr>
            <a:endParaRPr lang="el-GR">
              <a:solidFill>
                <a:prstClr val="white"/>
              </a:solidFill>
            </a:endParaRPr>
          </a:p>
        </p:txBody>
      </p:sp>
      <p:sp>
        <p:nvSpPr>
          <p:cNvPr id="4" name="3 - Θέση υποσέλιδου"/>
          <p:cNvSpPr>
            <a:spLocks noGrp="1"/>
          </p:cNvSpPr>
          <p:nvPr>
            <p:ph type="ftr" sz="quarter" idx="11"/>
          </p:nvPr>
        </p:nvSpPr>
        <p:spPr/>
        <p:txBody>
          <a:bodyPr/>
          <a:lstStyle>
            <a:extLst/>
          </a:lstStyle>
          <a:p>
            <a:pPr>
              <a:defRPr/>
            </a:pPr>
            <a:endParaRPr lang="el-GR">
              <a:solidFill>
                <a:prstClr val="white"/>
              </a:solidFill>
            </a:endParaRPr>
          </a:p>
        </p:txBody>
      </p:sp>
      <p:sp>
        <p:nvSpPr>
          <p:cNvPr id="5" name="4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white"/>
                </a:solidFill>
              </a:rPr>
              <a:pPr>
                <a:defRPr/>
              </a:pPr>
              <a:t>‹#›</a:t>
            </a:fld>
            <a:endParaRPr lang="el-GR" dirty="0">
              <a:solidFill>
                <a:prstClr val="white"/>
              </a:solidFill>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extLst>
      <p:ext uri="{BB962C8B-B14F-4D97-AF65-F5344CB8AC3E}">
        <p14:creationId xmlns:p14="http://schemas.microsoft.com/office/powerpoint/2010/main" val="3159300970"/>
      </p:ext>
    </p:extLst>
  </p:cSld>
  <p:clrMapOvr>
    <a:overrideClrMapping bg1="dk1" tx1="lt1" bg2="dk2" tx2="lt2" accent1="accent1" accent2="accent2" accent3="accent3" accent4="accent4" accent5="accent5" accent6="accent6" hlink="hlink" folHlink="folHlink"/>
  </p:clrMapOvr>
  <p:hf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defRPr/>
            </a:pPr>
            <a:endParaRPr lang="el-GR">
              <a:solidFill>
                <a:prstClr val="black"/>
              </a:solidFill>
            </a:endParaRPr>
          </a:p>
        </p:txBody>
      </p:sp>
      <p:sp>
        <p:nvSpPr>
          <p:cNvPr id="3" name="2 - Θέση υποσέλιδου"/>
          <p:cNvSpPr>
            <a:spLocks noGrp="1"/>
          </p:cNvSpPr>
          <p:nvPr>
            <p:ph type="ftr" sz="quarter" idx="11"/>
          </p:nvPr>
        </p:nvSpPr>
        <p:spPr/>
        <p:txBody>
          <a:bodyPr/>
          <a:lstStyle>
            <a:extLst/>
          </a:lstStyle>
          <a:p>
            <a:pPr>
              <a:defRPr/>
            </a:pPr>
            <a:endParaRPr lang="el-GR">
              <a:solidFill>
                <a:prstClr val="black"/>
              </a:solidFill>
            </a:endParaRPr>
          </a:p>
        </p:txBody>
      </p:sp>
      <p:sp>
        <p:nvSpPr>
          <p:cNvPr id="4" name="3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456229368"/>
      </p:ext>
    </p:extLst>
  </p:cSld>
  <p:clrMapOvr>
    <a:masterClrMapping/>
  </p:clrMapOvr>
  <p:hf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defRPr/>
            </a:pPr>
            <a:endParaRPr lang="el-GR">
              <a:solidFill>
                <a:prstClr val="black"/>
              </a:solidFill>
            </a:endParaRPr>
          </a:p>
        </p:txBody>
      </p:sp>
      <p:sp>
        <p:nvSpPr>
          <p:cNvPr id="6" name="5 - Θέση υποσέλιδου"/>
          <p:cNvSpPr>
            <a:spLocks noGrp="1"/>
          </p:cNvSpPr>
          <p:nvPr>
            <p:ph type="ftr" sz="quarter" idx="11"/>
          </p:nvPr>
        </p:nvSpPr>
        <p:spPr/>
        <p:txBody>
          <a:bodyPr/>
          <a:lstStyle>
            <a:extLst/>
          </a:lstStyle>
          <a:p>
            <a:pPr>
              <a:defRPr/>
            </a:pPr>
            <a:endParaRPr lang="el-GR">
              <a:solidFill>
                <a:prstClr val="black"/>
              </a:solidFill>
            </a:endParaRPr>
          </a:p>
        </p:txBody>
      </p:sp>
      <p:sp>
        <p:nvSpPr>
          <p:cNvPr id="7" name="6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343612604"/>
      </p:ext>
    </p:extLst>
  </p:cSld>
  <p:clrMapOvr>
    <a:overrideClrMapping bg1="lt1" tx1="dk1" bg2="lt2" tx2="dk2" accent1="accent1" accent2="accent2" accent3="accent3" accent4="accent4" accent5="accent5" accent6="accent6" hlink="hlink" folHlink="folHlink"/>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7967E5F-C8C6-4822-AF5A-C1DC2FF4908E}" type="datetimeFigureOut">
              <a:rPr lang="el-GR" smtClean="0"/>
              <a:t>29/11/2018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157713354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defRPr/>
            </a:pPr>
            <a:endParaRPr lang="el-GR">
              <a:solidFill>
                <a:prstClr val="white"/>
              </a:solidFill>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l-GR">
              <a:solidFill>
                <a:prstClr val="white"/>
              </a:solidFill>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defRPr/>
            </a:pPr>
            <a:fld id="{BFCCBBD6-63C3-494A-A244-B1452AC5FAF4}" type="slidenum">
              <a:rPr lang="el-GR" smtClean="0">
                <a:solidFill>
                  <a:prstClr val="white"/>
                </a:solidFill>
              </a:rPr>
              <a:pPr>
                <a:defRPr/>
              </a:pPr>
              <a:t>‹#›</a:t>
            </a:fld>
            <a:endParaRPr lang="el-GR" dirty="0">
              <a:solidFill>
                <a:prstClr val="white"/>
              </a:solidFill>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endParaRPr>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1259010016"/>
      </p:ext>
    </p:extLst>
  </p:cSld>
  <p:clrMapOvr>
    <a:overrideClrMapping bg1="dk1" tx1="lt1" bg2="dk2" tx2="lt2" accent1="accent1" accent2="accent2" accent3="accent3" accent4="accent4" accent5="accent5" accent6="accent6" hlink="hlink" folHlink="folHlink"/>
  </p:clrMapOvr>
  <p:hf hdr="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solidFill>
                <a:prstClr val="black"/>
              </a:solidFill>
            </a:endParaRPr>
          </a:p>
        </p:txBody>
      </p:sp>
      <p:sp>
        <p:nvSpPr>
          <p:cNvPr id="5" name="4 - Θέση υποσέλιδου"/>
          <p:cNvSpPr>
            <a:spLocks noGrp="1"/>
          </p:cNvSpPr>
          <p:nvPr>
            <p:ph type="ftr" sz="quarter" idx="11"/>
          </p:nvPr>
        </p:nvSpPr>
        <p:spPr/>
        <p:txBody>
          <a:bodyPr/>
          <a:lstStyle>
            <a:extLst/>
          </a:lstStyle>
          <a:p>
            <a:pPr>
              <a:defRPr/>
            </a:pPr>
            <a:endParaRPr lang="el-GR">
              <a:solidFill>
                <a:prstClr val="black"/>
              </a:solidFill>
            </a:endParaRPr>
          </a:p>
        </p:txBody>
      </p:sp>
      <p:sp>
        <p:nvSpPr>
          <p:cNvPr id="6" name="5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738331361"/>
      </p:ext>
    </p:extLst>
  </p:cSld>
  <p:clrMapOvr>
    <a:masterClrMapping/>
  </p:clrMapOvr>
  <p:hf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solidFill>
                <a:prstClr val="black"/>
              </a:solidFill>
            </a:endParaRPr>
          </a:p>
        </p:txBody>
      </p:sp>
      <p:sp>
        <p:nvSpPr>
          <p:cNvPr id="5" name="4 - Θέση υποσέλιδου"/>
          <p:cNvSpPr>
            <a:spLocks noGrp="1"/>
          </p:cNvSpPr>
          <p:nvPr>
            <p:ph type="ftr" sz="quarter" idx="11"/>
          </p:nvPr>
        </p:nvSpPr>
        <p:spPr/>
        <p:txBody>
          <a:bodyPr/>
          <a:lstStyle>
            <a:extLst/>
          </a:lstStyle>
          <a:p>
            <a:pPr>
              <a:defRPr/>
            </a:pPr>
            <a:endParaRPr lang="el-GR">
              <a:solidFill>
                <a:prstClr val="black"/>
              </a:solidFill>
            </a:endParaRPr>
          </a:p>
        </p:txBody>
      </p:sp>
      <p:sp>
        <p:nvSpPr>
          <p:cNvPr id="6" name="5 - Θέση αριθμού διαφάνειας"/>
          <p:cNvSpPr>
            <a:spLocks noGrp="1"/>
          </p:cNvSpPr>
          <p:nvPr>
            <p:ph type="sldNum" sz="quarter" idx="12"/>
          </p:nvPr>
        </p:nvSpPr>
        <p:spPr/>
        <p:txBody>
          <a:bodyPr/>
          <a:lstStyle>
            <a:extLst/>
          </a:lstStyle>
          <a:p>
            <a:pPr>
              <a:defRPr/>
            </a:pPr>
            <a:fld id="{BFCCBBD6-63C3-494A-A244-B1452AC5FAF4}"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56725856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7967E5F-C8C6-4822-AF5A-C1DC2FF4908E}" type="datetimeFigureOut">
              <a:rPr lang="el-GR" smtClean="0"/>
              <a:t>29/11/2018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0027B1C-73D3-45B8-AA88-9099C286E028}" type="slidenum">
              <a:rPr lang="el-GR" smtClean="0"/>
              <a:t>‹#›</a:t>
            </a:fld>
            <a:endParaRPr lang="el-GR"/>
          </a:p>
        </p:txBody>
      </p:sp>
    </p:spTree>
    <p:extLst>
      <p:ext uri="{BB962C8B-B14F-4D97-AF65-F5344CB8AC3E}">
        <p14:creationId xmlns:p14="http://schemas.microsoft.com/office/powerpoint/2010/main" val="197138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image" Target="../media/image1.jpeg"/><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7.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67E5F-C8C6-4822-AF5A-C1DC2FF4908E}" type="datetimeFigureOut">
              <a:rPr lang="el-GR" smtClean="0"/>
              <a:t>29/11/2018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27B1C-73D3-45B8-AA88-9099C286E028}" type="slidenum">
              <a:rPr lang="el-GR" smtClean="0"/>
              <a:t>‹#›</a:t>
            </a:fld>
            <a:endParaRPr lang="el-GR"/>
          </a:p>
        </p:txBody>
      </p:sp>
    </p:spTree>
    <p:extLst>
      <p:ext uri="{BB962C8B-B14F-4D97-AF65-F5344CB8AC3E}">
        <p14:creationId xmlns:p14="http://schemas.microsoft.com/office/powerpoint/2010/main" val="276684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4710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33"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4"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36"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7"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8"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9"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40"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42"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4711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4712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46"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grpSp>
      <p:sp>
        <p:nvSpPr>
          <p:cNvPr id="47122"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altLang="el-GR" smtClean="0"/>
              <a:t>Κάντε κλικ για να επεξεργαστείτε τον τίτλο</a:t>
            </a:r>
          </a:p>
        </p:txBody>
      </p:sp>
      <p:sp>
        <p:nvSpPr>
          <p:cNvPr id="47123"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ea typeface="+mn-ea"/>
                <a:cs typeface="+mn-cs"/>
              </a:defRPr>
            </a:lvl1pPr>
          </a:lstStyle>
          <a:p>
            <a:pPr fontAlgn="base">
              <a:spcBef>
                <a:spcPct val="0"/>
              </a:spcBef>
              <a:spcAft>
                <a:spcPct val="0"/>
              </a:spcAft>
              <a:defRPr/>
            </a:pPr>
            <a:endParaRPr lang="el-GR">
              <a:solidFill>
                <a:srgbClr val="FFFFFF"/>
              </a:solidFill>
            </a:endParaRPr>
          </a:p>
        </p:txBody>
      </p:sp>
      <p:sp>
        <p:nvSpPr>
          <p:cNvPr id="4712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ea typeface="+mn-ea"/>
                <a:cs typeface="+mn-cs"/>
              </a:defRPr>
            </a:lvl1pPr>
          </a:lstStyle>
          <a:p>
            <a:pPr fontAlgn="base">
              <a:spcBef>
                <a:spcPct val="0"/>
              </a:spcBef>
              <a:spcAft>
                <a:spcPct val="0"/>
              </a:spcAft>
              <a:defRPr/>
            </a:pPr>
            <a:endParaRPr lang="el-GR">
              <a:solidFill>
                <a:srgbClr val="FFFFFF"/>
              </a:solidFill>
            </a:endParaRPr>
          </a:p>
        </p:txBody>
      </p:sp>
      <p:sp>
        <p:nvSpPr>
          <p:cNvPr id="47125"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fontAlgn="base">
              <a:spcBef>
                <a:spcPct val="0"/>
              </a:spcBef>
              <a:spcAft>
                <a:spcPct val="0"/>
              </a:spcAft>
            </a:pPr>
            <a:fld id="{B08C95B1-0DF4-4366-BC89-BD66BC010566}" type="slidenum">
              <a:rPr lang="el-GR" altLang="el-GR">
                <a:solidFill>
                  <a:srgbClr val="FFFFFF"/>
                </a:solidFill>
                <a:ea typeface="ＭＳ Ｐゴシック" pitchFamily="34" charset="-128"/>
              </a:rPr>
              <a:pPr fontAlgn="base">
                <a:spcBef>
                  <a:spcPct val="0"/>
                </a:spcBef>
                <a:spcAft>
                  <a:spcPct val="0"/>
                </a:spcAft>
              </a:pPr>
              <a:t>‹#›</a:t>
            </a:fld>
            <a:endParaRPr lang="el-GR" altLang="el-GR">
              <a:solidFill>
                <a:srgbClr val="FFFFFF"/>
              </a:solidFill>
              <a:ea typeface="ＭＳ Ｐゴシック" pitchFamily="34" charset="-128"/>
            </a:endParaRPr>
          </a:p>
        </p:txBody>
      </p:sp>
      <p:sp>
        <p:nvSpPr>
          <p:cNvPr id="47126"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extLst>
      <p:ext uri="{BB962C8B-B14F-4D97-AF65-F5344CB8AC3E}">
        <p14:creationId xmlns:p14="http://schemas.microsoft.com/office/powerpoint/2010/main" val="2379900712"/>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charset="0"/>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0"/>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charset="0"/>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4710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33"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4"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36"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7"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8"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9"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40"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42"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4711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4712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46"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grpSp>
      <p:sp>
        <p:nvSpPr>
          <p:cNvPr id="47122"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altLang="el-GR" smtClean="0"/>
              <a:t>Κάντε κλικ για να επεξεργαστείτε τον τίτλο</a:t>
            </a:r>
          </a:p>
        </p:txBody>
      </p:sp>
      <p:sp>
        <p:nvSpPr>
          <p:cNvPr id="47123"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ea typeface="+mn-ea"/>
                <a:cs typeface="+mn-cs"/>
              </a:defRPr>
            </a:lvl1pPr>
          </a:lstStyle>
          <a:p>
            <a:pPr fontAlgn="base">
              <a:spcBef>
                <a:spcPct val="0"/>
              </a:spcBef>
              <a:spcAft>
                <a:spcPct val="0"/>
              </a:spcAft>
              <a:defRPr/>
            </a:pPr>
            <a:endParaRPr lang="el-GR">
              <a:solidFill>
                <a:srgbClr val="FFFFFF"/>
              </a:solidFill>
            </a:endParaRPr>
          </a:p>
        </p:txBody>
      </p:sp>
      <p:sp>
        <p:nvSpPr>
          <p:cNvPr id="4712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ea typeface="+mn-ea"/>
                <a:cs typeface="+mn-cs"/>
              </a:defRPr>
            </a:lvl1pPr>
          </a:lstStyle>
          <a:p>
            <a:pPr fontAlgn="base">
              <a:spcBef>
                <a:spcPct val="0"/>
              </a:spcBef>
              <a:spcAft>
                <a:spcPct val="0"/>
              </a:spcAft>
              <a:defRPr/>
            </a:pPr>
            <a:endParaRPr lang="el-GR">
              <a:solidFill>
                <a:srgbClr val="FFFFFF"/>
              </a:solidFill>
            </a:endParaRPr>
          </a:p>
        </p:txBody>
      </p:sp>
      <p:sp>
        <p:nvSpPr>
          <p:cNvPr id="47125"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fontAlgn="base">
              <a:spcBef>
                <a:spcPct val="0"/>
              </a:spcBef>
              <a:spcAft>
                <a:spcPct val="0"/>
              </a:spcAft>
            </a:pPr>
            <a:fld id="{B08C95B1-0DF4-4366-BC89-BD66BC010566}" type="slidenum">
              <a:rPr lang="el-GR" altLang="el-GR">
                <a:solidFill>
                  <a:srgbClr val="FFFFFF"/>
                </a:solidFill>
                <a:ea typeface="ＭＳ Ｐゴシック" pitchFamily="34" charset="-128"/>
              </a:rPr>
              <a:pPr fontAlgn="base">
                <a:spcBef>
                  <a:spcPct val="0"/>
                </a:spcBef>
                <a:spcAft>
                  <a:spcPct val="0"/>
                </a:spcAft>
              </a:pPr>
              <a:t>‹#›</a:t>
            </a:fld>
            <a:endParaRPr lang="el-GR" altLang="el-GR">
              <a:solidFill>
                <a:srgbClr val="FFFFFF"/>
              </a:solidFill>
              <a:ea typeface="ＭＳ Ｐゴシック" pitchFamily="34" charset="-128"/>
            </a:endParaRPr>
          </a:p>
        </p:txBody>
      </p:sp>
      <p:sp>
        <p:nvSpPr>
          <p:cNvPr id="47126"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extLst>
      <p:ext uri="{BB962C8B-B14F-4D97-AF65-F5344CB8AC3E}">
        <p14:creationId xmlns:p14="http://schemas.microsoft.com/office/powerpoint/2010/main" val="427177326"/>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charset="0"/>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0"/>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charset="0"/>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4710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33"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4"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36"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7"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8"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9"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40"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42"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4711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4712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46"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grpSp>
      <p:sp>
        <p:nvSpPr>
          <p:cNvPr id="47122"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altLang="el-GR" smtClean="0"/>
              <a:t>Κάντε κλικ για να επεξεργαστείτε τον τίτλο</a:t>
            </a:r>
          </a:p>
        </p:txBody>
      </p:sp>
      <p:sp>
        <p:nvSpPr>
          <p:cNvPr id="47123"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ea typeface="+mn-ea"/>
                <a:cs typeface="+mn-cs"/>
              </a:defRPr>
            </a:lvl1pPr>
          </a:lstStyle>
          <a:p>
            <a:pPr fontAlgn="base">
              <a:spcBef>
                <a:spcPct val="0"/>
              </a:spcBef>
              <a:spcAft>
                <a:spcPct val="0"/>
              </a:spcAft>
              <a:defRPr/>
            </a:pPr>
            <a:endParaRPr lang="el-GR">
              <a:solidFill>
                <a:srgbClr val="FFFFFF"/>
              </a:solidFill>
            </a:endParaRPr>
          </a:p>
        </p:txBody>
      </p:sp>
      <p:sp>
        <p:nvSpPr>
          <p:cNvPr id="4712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ea typeface="+mn-ea"/>
                <a:cs typeface="+mn-cs"/>
              </a:defRPr>
            </a:lvl1pPr>
          </a:lstStyle>
          <a:p>
            <a:pPr fontAlgn="base">
              <a:spcBef>
                <a:spcPct val="0"/>
              </a:spcBef>
              <a:spcAft>
                <a:spcPct val="0"/>
              </a:spcAft>
              <a:defRPr/>
            </a:pPr>
            <a:endParaRPr lang="el-GR">
              <a:solidFill>
                <a:srgbClr val="FFFFFF"/>
              </a:solidFill>
            </a:endParaRPr>
          </a:p>
        </p:txBody>
      </p:sp>
      <p:sp>
        <p:nvSpPr>
          <p:cNvPr id="47125"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fontAlgn="base">
              <a:spcBef>
                <a:spcPct val="0"/>
              </a:spcBef>
              <a:spcAft>
                <a:spcPct val="0"/>
              </a:spcAft>
            </a:pPr>
            <a:fld id="{B08C95B1-0DF4-4366-BC89-BD66BC010566}" type="slidenum">
              <a:rPr lang="el-GR" altLang="el-GR">
                <a:solidFill>
                  <a:srgbClr val="FFFFFF"/>
                </a:solidFill>
                <a:ea typeface="ＭＳ Ｐゴシック" pitchFamily="34" charset="-128"/>
              </a:rPr>
              <a:pPr fontAlgn="base">
                <a:spcBef>
                  <a:spcPct val="0"/>
                </a:spcBef>
                <a:spcAft>
                  <a:spcPct val="0"/>
                </a:spcAft>
              </a:pPr>
              <a:t>‹#›</a:t>
            </a:fld>
            <a:endParaRPr lang="el-GR" altLang="el-GR">
              <a:solidFill>
                <a:srgbClr val="FFFFFF"/>
              </a:solidFill>
              <a:ea typeface="ＭＳ Ｐゴシック" pitchFamily="34" charset="-128"/>
            </a:endParaRPr>
          </a:p>
        </p:txBody>
      </p:sp>
      <p:sp>
        <p:nvSpPr>
          <p:cNvPr id="47126"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extLst>
      <p:ext uri="{BB962C8B-B14F-4D97-AF65-F5344CB8AC3E}">
        <p14:creationId xmlns:p14="http://schemas.microsoft.com/office/powerpoint/2010/main" val="1030991241"/>
      </p:ext>
    </p:extLst>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charset="0"/>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0"/>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charset="0"/>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4710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33"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4"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36" name="Freeform 7"/>
            <p:cNvSpPr>
              <a:spLocks/>
            </p:cNvSpPr>
            <p:nvPr userDrawn="1"/>
          </p:nvSpPr>
          <p:spPr bwMode="hidden">
            <a:xfrm>
              <a:off x="3599" y="2477"/>
              <a:ext cx="186" cy="120"/>
            </a:xfrm>
            <a:custGeom>
              <a:avLst/>
              <a:gdLst>
                <a:gd name="T0" fmla="*/ 186 w 185"/>
                <a:gd name="T1" fmla="*/ 0 h 120"/>
                <a:gd name="T2" fmla="*/ 186 w 185"/>
                <a:gd name="T3" fmla="*/ 6 h 120"/>
                <a:gd name="T4" fmla="*/ 186 w 185"/>
                <a:gd name="T5" fmla="*/ 18 h 120"/>
                <a:gd name="T6" fmla="*/ 186 w 185"/>
                <a:gd name="T7" fmla="*/ 36 h 120"/>
                <a:gd name="T8" fmla="*/ 180 w 185"/>
                <a:gd name="T9" fmla="*/ 54 h 120"/>
                <a:gd name="T10" fmla="*/ 162 w 185"/>
                <a:gd name="T11" fmla="*/ 72 h 120"/>
                <a:gd name="T12" fmla="*/ 138 w 185"/>
                <a:gd name="T13" fmla="*/ 96 h 120"/>
                <a:gd name="T14" fmla="*/ 10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6 w 185"/>
                <a:gd name="T29" fmla="*/ 0 h 120"/>
                <a:gd name="T30" fmla="*/ 18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7"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8"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8 w 526"/>
                <a:gd name="T17" fmla="*/ 179 h 275"/>
                <a:gd name="T18" fmla="*/ 210 w 526"/>
                <a:gd name="T19" fmla="*/ 143 h 275"/>
                <a:gd name="T20" fmla="*/ 252 w 526"/>
                <a:gd name="T21" fmla="*/ 120 h 275"/>
                <a:gd name="T22" fmla="*/ 300 w 526"/>
                <a:gd name="T23" fmla="*/ 96 h 275"/>
                <a:gd name="T24" fmla="*/ 395 w 526"/>
                <a:gd name="T25" fmla="*/ 48 h 275"/>
                <a:gd name="T26" fmla="*/ 444 w 526"/>
                <a:gd name="T27" fmla="*/ 30 h 275"/>
                <a:gd name="T28" fmla="*/ 480 w 526"/>
                <a:gd name="T29" fmla="*/ 12 h 275"/>
                <a:gd name="T30" fmla="*/ 504 w 526"/>
                <a:gd name="T31" fmla="*/ 6 h 275"/>
                <a:gd name="T32" fmla="*/ 522 w 526"/>
                <a:gd name="T33" fmla="*/ 0 h 275"/>
                <a:gd name="T34" fmla="*/ 528 w 526"/>
                <a:gd name="T35" fmla="*/ 0 h 275"/>
                <a:gd name="T36" fmla="*/ 522 w 526"/>
                <a:gd name="T37" fmla="*/ 6 h 275"/>
                <a:gd name="T38" fmla="*/ 510 w 526"/>
                <a:gd name="T39" fmla="*/ 12 h 275"/>
                <a:gd name="T40" fmla="*/ 486 w 526"/>
                <a:gd name="T41" fmla="*/ 24 h 275"/>
                <a:gd name="T42" fmla="*/ 462 w 526"/>
                <a:gd name="T43" fmla="*/ 42 h 275"/>
                <a:gd name="T44" fmla="*/ 438 w 526"/>
                <a:gd name="T45" fmla="*/ 54 h 275"/>
                <a:gd name="T46" fmla="*/ 395 w 526"/>
                <a:gd name="T47" fmla="*/ 78 h 275"/>
                <a:gd name="T48" fmla="*/ 341 w 526"/>
                <a:gd name="T49" fmla="*/ 108 h 275"/>
                <a:gd name="T50" fmla="*/ 27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39"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1 w 718"/>
                <a:gd name="T17" fmla="*/ 228 h 306"/>
                <a:gd name="T18" fmla="*/ 127 w 718"/>
                <a:gd name="T19" fmla="*/ 228 h 306"/>
                <a:gd name="T20" fmla="*/ 145 w 718"/>
                <a:gd name="T21" fmla="*/ 222 h 306"/>
                <a:gd name="T22" fmla="*/ 169 w 718"/>
                <a:gd name="T23" fmla="*/ 216 h 306"/>
                <a:gd name="T24" fmla="*/ 199 w 718"/>
                <a:gd name="T25" fmla="*/ 204 h 306"/>
                <a:gd name="T26" fmla="*/ 276 w 718"/>
                <a:gd name="T27" fmla="*/ 180 h 306"/>
                <a:gd name="T28" fmla="*/ 373 w 718"/>
                <a:gd name="T29" fmla="*/ 156 h 306"/>
                <a:gd name="T30" fmla="*/ 463 w 718"/>
                <a:gd name="T31" fmla="*/ 126 h 306"/>
                <a:gd name="T32" fmla="*/ 546 w 718"/>
                <a:gd name="T33" fmla="*/ 102 h 306"/>
                <a:gd name="T34" fmla="*/ 576 w 718"/>
                <a:gd name="T35" fmla="*/ 90 h 306"/>
                <a:gd name="T36" fmla="*/ 607 w 718"/>
                <a:gd name="T37" fmla="*/ 84 h 306"/>
                <a:gd name="T38" fmla="*/ 625 w 718"/>
                <a:gd name="T39" fmla="*/ 78 h 306"/>
                <a:gd name="T40" fmla="*/ 631 w 718"/>
                <a:gd name="T41" fmla="*/ 72 h 306"/>
                <a:gd name="T42" fmla="*/ 637 w 718"/>
                <a:gd name="T43" fmla="*/ 66 h 306"/>
                <a:gd name="T44" fmla="*/ 655 w 718"/>
                <a:gd name="T45" fmla="*/ 60 h 306"/>
                <a:gd name="T46" fmla="*/ 697 w 718"/>
                <a:gd name="T47" fmla="*/ 30 h 306"/>
                <a:gd name="T48" fmla="*/ 715 w 718"/>
                <a:gd name="T49" fmla="*/ 18 h 306"/>
                <a:gd name="T50" fmla="*/ 721 w 718"/>
                <a:gd name="T51" fmla="*/ 6 h 306"/>
                <a:gd name="T52" fmla="*/ 715 w 718"/>
                <a:gd name="T53" fmla="*/ 0 h 306"/>
                <a:gd name="T54" fmla="*/ 691 w 718"/>
                <a:gd name="T55" fmla="*/ 0 h 306"/>
                <a:gd name="T56" fmla="*/ 631 w 718"/>
                <a:gd name="T57" fmla="*/ 0 h 306"/>
                <a:gd name="T58" fmla="*/ 582 w 718"/>
                <a:gd name="T59" fmla="*/ 0 h 306"/>
                <a:gd name="T60" fmla="*/ 546 w 718"/>
                <a:gd name="T61" fmla="*/ 0 h 306"/>
                <a:gd name="T62" fmla="*/ 516 w 718"/>
                <a:gd name="T63" fmla="*/ 18 h 306"/>
                <a:gd name="T64" fmla="*/ 487 w 718"/>
                <a:gd name="T65" fmla="*/ 42 h 306"/>
                <a:gd name="T66" fmla="*/ 469 w 718"/>
                <a:gd name="T67" fmla="*/ 54 h 306"/>
                <a:gd name="T68" fmla="*/ 451 w 718"/>
                <a:gd name="T69" fmla="*/ 60 h 306"/>
                <a:gd name="T70" fmla="*/ 427 w 718"/>
                <a:gd name="T71" fmla="*/ 60 h 306"/>
                <a:gd name="T72" fmla="*/ 391 w 718"/>
                <a:gd name="T73" fmla="*/ 66 h 306"/>
                <a:gd name="T74" fmla="*/ 348 w 718"/>
                <a:gd name="T75" fmla="*/ 84 h 306"/>
                <a:gd name="T76" fmla="*/ 312 w 718"/>
                <a:gd name="T77" fmla="*/ 108 h 306"/>
                <a:gd name="T78" fmla="*/ 288 w 718"/>
                <a:gd name="T79" fmla="*/ 126 h 306"/>
                <a:gd name="T80" fmla="*/ 276 w 718"/>
                <a:gd name="T81" fmla="*/ 132 h 306"/>
                <a:gd name="T82" fmla="*/ 258 w 718"/>
                <a:gd name="T83" fmla="*/ 138 h 306"/>
                <a:gd name="T84" fmla="*/ 222 w 718"/>
                <a:gd name="T85" fmla="*/ 138 h 306"/>
                <a:gd name="T86" fmla="*/ 187 w 718"/>
                <a:gd name="T87" fmla="*/ 138 h 306"/>
                <a:gd name="T88" fmla="*/ 181 w 718"/>
                <a:gd name="T89" fmla="*/ 138 h 306"/>
                <a:gd name="T90" fmla="*/ 17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40" name="Freeform 11"/>
            <p:cNvSpPr>
              <a:spLocks/>
            </p:cNvSpPr>
            <p:nvPr userDrawn="1"/>
          </p:nvSpPr>
          <p:spPr bwMode="hidden">
            <a:xfrm>
              <a:off x="3358" y="1890"/>
              <a:ext cx="2400" cy="881"/>
            </a:xfrm>
            <a:custGeom>
              <a:avLst/>
              <a:gdLst>
                <a:gd name="T0" fmla="*/ 2238 w 2392"/>
                <a:gd name="T1" fmla="*/ 54 h 881"/>
                <a:gd name="T2" fmla="*/ 2196 w 2392"/>
                <a:gd name="T3" fmla="*/ 54 h 881"/>
                <a:gd name="T4" fmla="*/ 2154 w 2392"/>
                <a:gd name="T5" fmla="*/ 66 h 881"/>
                <a:gd name="T6" fmla="*/ 2028 w 2392"/>
                <a:gd name="T7" fmla="*/ 101 h 881"/>
                <a:gd name="T8" fmla="*/ 1963 w 2392"/>
                <a:gd name="T9" fmla="*/ 119 h 881"/>
                <a:gd name="T10" fmla="*/ 1866 w 2392"/>
                <a:gd name="T11" fmla="*/ 167 h 881"/>
                <a:gd name="T12" fmla="*/ 1842 w 2392"/>
                <a:gd name="T13" fmla="*/ 245 h 881"/>
                <a:gd name="T14" fmla="*/ 1848 w 2392"/>
                <a:gd name="T15" fmla="*/ 305 h 881"/>
                <a:gd name="T16" fmla="*/ 1764 w 2392"/>
                <a:gd name="T17" fmla="*/ 317 h 881"/>
                <a:gd name="T18" fmla="*/ 1602 w 2392"/>
                <a:gd name="T19" fmla="*/ 263 h 881"/>
                <a:gd name="T20" fmla="*/ 1512 w 2392"/>
                <a:gd name="T21" fmla="*/ 257 h 881"/>
                <a:gd name="T22" fmla="*/ 1404 w 2392"/>
                <a:gd name="T23" fmla="*/ 311 h 881"/>
                <a:gd name="T24" fmla="*/ 1338 w 2392"/>
                <a:gd name="T25" fmla="*/ 353 h 881"/>
                <a:gd name="T26" fmla="*/ 1314 w 2392"/>
                <a:gd name="T27" fmla="*/ 359 h 881"/>
                <a:gd name="T28" fmla="*/ 1218 w 2392"/>
                <a:gd name="T29" fmla="*/ 371 h 881"/>
                <a:gd name="T30" fmla="*/ 1164 w 2392"/>
                <a:gd name="T31" fmla="*/ 365 h 881"/>
                <a:gd name="T32" fmla="*/ 1057 w 2392"/>
                <a:gd name="T33" fmla="*/ 371 h 881"/>
                <a:gd name="T34" fmla="*/ 960 w 2392"/>
                <a:gd name="T35" fmla="*/ 383 h 881"/>
                <a:gd name="T36" fmla="*/ 924 w 2392"/>
                <a:gd name="T37" fmla="*/ 401 h 881"/>
                <a:gd name="T38" fmla="*/ 822 w 2392"/>
                <a:gd name="T39" fmla="*/ 419 h 881"/>
                <a:gd name="T40" fmla="*/ 781 w 2392"/>
                <a:gd name="T41" fmla="*/ 419 h 881"/>
                <a:gd name="T42" fmla="*/ 666 w 2392"/>
                <a:gd name="T43" fmla="*/ 437 h 881"/>
                <a:gd name="T44" fmla="*/ 600 w 2392"/>
                <a:gd name="T45" fmla="*/ 473 h 881"/>
                <a:gd name="T46" fmla="*/ 505 w 2392"/>
                <a:gd name="T47" fmla="*/ 467 h 881"/>
                <a:gd name="T48" fmla="*/ 432 w 2392"/>
                <a:gd name="T49" fmla="*/ 491 h 881"/>
                <a:gd name="T50" fmla="*/ 414 w 2392"/>
                <a:gd name="T51" fmla="*/ 539 h 881"/>
                <a:gd name="T52" fmla="*/ 348 w 2392"/>
                <a:gd name="T53" fmla="*/ 569 h 881"/>
                <a:gd name="T54" fmla="*/ 223 w 2392"/>
                <a:gd name="T55" fmla="*/ 599 h 881"/>
                <a:gd name="T56" fmla="*/ 138 w 2392"/>
                <a:gd name="T57" fmla="*/ 647 h 881"/>
                <a:gd name="T58" fmla="*/ 108 w 2392"/>
                <a:gd name="T59" fmla="*/ 659 h 881"/>
                <a:gd name="T60" fmla="*/ 0 w 2392"/>
                <a:gd name="T61" fmla="*/ 671 h 881"/>
                <a:gd name="T62" fmla="*/ 84 w 2392"/>
                <a:gd name="T63" fmla="*/ 695 h 881"/>
                <a:gd name="T64" fmla="*/ 264 w 2392"/>
                <a:gd name="T65" fmla="*/ 653 h 881"/>
                <a:gd name="T66" fmla="*/ 475 w 2392"/>
                <a:gd name="T67" fmla="*/ 569 h 881"/>
                <a:gd name="T68" fmla="*/ 570 w 2392"/>
                <a:gd name="T69" fmla="*/ 521 h 881"/>
                <a:gd name="T70" fmla="*/ 648 w 2392"/>
                <a:gd name="T71" fmla="*/ 515 h 881"/>
                <a:gd name="T72" fmla="*/ 876 w 2392"/>
                <a:gd name="T73" fmla="*/ 461 h 881"/>
                <a:gd name="T74" fmla="*/ 1152 w 2392"/>
                <a:gd name="T75" fmla="*/ 425 h 881"/>
                <a:gd name="T76" fmla="*/ 1296 w 2392"/>
                <a:gd name="T77" fmla="*/ 461 h 881"/>
                <a:gd name="T78" fmla="*/ 1422 w 2392"/>
                <a:gd name="T79" fmla="*/ 533 h 881"/>
                <a:gd name="T80" fmla="*/ 1440 w 2392"/>
                <a:gd name="T81" fmla="*/ 617 h 881"/>
                <a:gd name="T82" fmla="*/ 1381 w 2392"/>
                <a:gd name="T83" fmla="*/ 653 h 881"/>
                <a:gd name="T84" fmla="*/ 1230 w 2392"/>
                <a:gd name="T85" fmla="*/ 701 h 881"/>
                <a:gd name="T86" fmla="*/ 1116 w 2392"/>
                <a:gd name="T87" fmla="*/ 755 h 881"/>
                <a:gd name="T88" fmla="*/ 1069 w 2392"/>
                <a:gd name="T89" fmla="*/ 809 h 881"/>
                <a:gd name="T90" fmla="*/ 1081 w 2392"/>
                <a:gd name="T91" fmla="*/ 869 h 881"/>
                <a:gd name="T92" fmla="*/ 1110 w 2392"/>
                <a:gd name="T93" fmla="*/ 881 h 881"/>
                <a:gd name="T94" fmla="*/ 1212 w 2392"/>
                <a:gd name="T95" fmla="*/ 869 h 881"/>
                <a:gd name="T96" fmla="*/ 1393 w 2392"/>
                <a:gd name="T97" fmla="*/ 857 h 881"/>
                <a:gd name="T98" fmla="*/ 1446 w 2392"/>
                <a:gd name="T99" fmla="*/ 851 h 881"/>
                <a:gd name="T100" fmla="*/ 1488 w 2392"/>
                <a:gd name="T101" fmla="*/ 833 h 881"/>
                <a:gd name="T102" fmla="*/ 1681 w 2392"/>
                <a:gd name="T103" fmla="*/ 743 h 881"/>
                <a:gd name="T104" fmla="*/ 1812 w 2392"/>
                <a:gd name="T105" fmla="*/ 689 h 881"/>
                <a:gd name="T106" fmla="*/ 1890 w 2392"/>
                <a:gd name="T107" fmla="*/ 581 h 881"/>
                <a:gd name="T108" fmla="*/ 2046 w 2392"/>
                <a:gd name="T109" fmla="*/ 389 h 881"/>
                <a:gd name="T110" fmla="*/ 2214 w 2392"/>
                <a:gd name="T111" fmla="*/ 269 h 881"/>
                <a:gd name="T112" fmla="*/ 2257 w 2392"/>
                <a:gd name="T113" fmla="*/ 239 h 881"/>
                <a:gd name="T114" fmla="*/ 2400 w 2392"/>
                <a:gd name="T115" fmla="*/ 0 h 881"/>
                <a:gd name="T116" fmla="*/ 231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42"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4711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4711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4712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l-GR" sz="3200">
                <a:solidFill>
                  <a:srgbClr val="FFFFFF"/>
                </a:solidFill>
                <a:latin typeface="Arial" charset="0"/>
                <a:ea typeface="ＭＳ Ｐゴシック" pitchFamily="34" charset="-128"/>
              </a:endParaRPr>
            </a:p>
          </p:txBody>
        </p:sp>
        <p:sp>
          <p:nvSpPr>
            <p:cNvPr id="1046"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grpSp>
      <p:sp>
        <p:nvSpPr>
          <p:cNvPr id="47122"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altLang="el-GR" smtClean="0"/>
              <a:t>Κάντε κλικ για να επεξεργαστείτε τον τίτλο</a:t>
            </a:r>
          </a:p>
        </p:txBody>
      </p:sp>
      <p:sp>
        <p:nvSpPr>
          <p:cNvPr id="47123"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ea typeface="+mn-ea"/>
                <a:cs typeface="+mn-cs"/>
              </a:defRPr>
            </a:lvl1pPr>
          </a:lstStyle>
          <a:p>
            <a:pPr fontAlgn="base">
              <a:spcBef>
                <a:spcPct val="0"/>
              </a:spcBef>
              <a:spcAft>
                <a:spcPct val="0"/>
              </a:spcAft>
              <a:defRPr/>
            </a:pPr>
            <a:endParaRPr lang="el-GR">
              <a:solidFill>
                <a:srgbClr val="FFFFFF"/>
              </a:solidFill>
            </a:endParaRPr>
          </a:p>
        </p:txBody>
      </p:sp>
      <p:sp>
        <p:nvSpPr>
          <p:cNvPr id="4712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ea typeface="+mn-ea"/>
                <a:cs typeface="+mn-cs"/>
              </a:defRPr>
            </a:lvl1pPr>
          </a:lstStyle>
          <a:p>
            <a:pPr fontAlgn="base">
              <a:spcBef>
                <a:spcPct val="0"/>
              </a:spcBef>
              <a:spcAft>
                <a:spcPct val="0"/>
              </a:spcAft>
              <a:defRPr/>
            </a:pPr>
            <a:endParaRPr lang="el-GR">
              <a:solidFill>
                <a:srgbClr val="FFFFFF"/>
              </a:solidFill>
            </a:endParaRPr>
          </a:p>
        </p:txBody>
      </p:sp>
      <p:sp>
        <p:nvSpPr>
          <p:cNvPr id="47125"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fontAlgn="base">
              <a:spcBef>
                <a:spcPct val="0"/>
              </a:spcBef>
              <a:spcAft>
                <a:spcPct val="0"/>
              </a:spcAft>
            </a:pPr>
            <a:fld id="{B08C95B1-0DF4-4366-BC89-BD66BC010566}" type="slidenum">
              <a:rPr lang="el-GR" altLang="el-GR">
                <a:solidFill>
                  <a:srgbClr val="FFFFFF"/>
                </a:solidFill>
                <a:ea typeface="ＭＳ Ｐゴシック" pitchFamily="34" charset="-128"/>
              </a:rPr>
              <a:pPr fontAlgn="base">
                <a:spcBef>
                  <a:spcPct val="0"/>
                </a:spcBef>
                <a:spcAft>
                  <a:spcPct val="0"/>
                </a:spcAft>
              </a:pPr>
              <a:t>‹#›</a:t>
            </a:fld>
            <a:endParaRPr lang="el-GR" altLang="el-GR">
              <a:solidFill>
                <a:srgbClr val="FFFFFF"/>
              </a:solidFill>
              <a:ea typeface="ＭＳ Ｐゴシック" pitchFamily="34" charset="-128"/>
            </a:endParaRPr>
          </a:p>
        </p:txBody>
      </p:sp>
      <p:sp>
        <p:nvSpPr>
          <p:cNvPr id="47126"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extLst>
      <p:ext uri="{BB962C8B-B14F-4D97-AF65-F5344CB8AC3E}">
        <p14:creationId xmlns:p14="http://schemas.microsoft.com/office/powerpoint/2010/main" val="471957408"/>
      </p:ext>
    </p:extLst>
  </p:cSld>
  <p:clrMap bg1="dk2" tx1="lt1" bg2="dk1"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ＭＳ Ｐゴシック" charset="0"/>
          <a:cs typeface="ＭＳ Ｐゴシック"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charset="0"/>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0"/>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charset="0"/>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37557-B01A-47C9-987E-E860E98E965E}" type="datetimeFigureOut">
              <a:rPr lang="el-GR" smtClean="0">
                <a:solidFill>
                  <a:srgbClr val="F0A22E">
                    <a:shade val="75000"/>
                  </a:srgbClr>
                </a:solidFill>
                <a:latin typeface="Franklin Gothic Book"/>
                <a:cs typeface="Arial" charset="0"/>
              </a:rPr>
              <a:pPr/>
              <a:t>29/11/2018</a:t>
            </a:fld>
            <a:endParaRPr lang="el-GR">
              <a:solidFill>
                <a:srgbClr val="F0A22E">
                  <a:shade val="75000"/>
                </a:srgbClr>
              </a:solidFill>
              <a:latin typeface="Franklin Gothic Book"/>
              <a:cs typeface="Arial" charset="0"/>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srgbClr val="F0A22E">
                  <a:shade val="75000"/>
                </a:srgbClr>
              </a:solidFill>
              <a:latin typeface="Franklin Gothic Book"/>
              <a:cs typeface="Arial" charset="0"/>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06661-09F9-46AA-8248-A27E8B647D00}" type="slidenum">
              <a:rPr lang="el-GR" smtClean="0">
                <a:solidFill>
                  <a:srgbClr val="F0A22E">
                    <a:shade val="75000"/>
                  </a:srgbClr>
                </a:solidFill>
                <a:latin typeface="Franklin Gothic Book"/>
                <a:cs typeface="Arial" charset="0"/>
              </a:rPr>
              <a:pPr/>
              <a:t>‹#›</a:t>
            </a:fld>
            <a:endParaRPr lang="el-GR">
              <a:solidFill>
                <a:srgbClr val="F0A22E">
                  <a:shade val="75000"/>
                </a:srgbClr>
              </a:solidFill>
              <a:latin typeface="Franklin Gothic Book"/>
              <a:cs typeface="Arial" charset="0"/>
            </a:endParaRPr>
          </a:p>
        </p:txBody>
      </p:sp>
    </p:spTree>
    <p:extLst>
      <p:ext uri="{BB962C8B-B14F-4D97-AF65-F5344CB8AC3E}">
        <p14:creationId xmlns:p14="http://schemas.microsoft.com/office/powerpoint/2010/main" val="108011067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endParaRPr>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l-GR">
              <a:solidFill>
                <a:prstClr val="black"/>
              </a:solidFill>
              <a:latin typeface="Arial" pitchFamily="34" charset="0"/>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l-GR">
              <a:solidFill>
                <a:prstClr val="black"/>
              </a:solidFill>
              <a:latin typeface="Arial" pitchFamily="34" charset="0"/>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BFCCBBD6-63C3-494A-A244-B1452AC5FAF4}" type="slidenum">
              <a:rPr lang="el-GR" smtClean="0">
                <a:solidFill>
                  <a:prstClr val="black"/>
                </a:solidFill>
                <a:latin typeface="Arial" pitchFamily="34" charset="0"/>
              </a:rPr>
              <a:pPr fontAlgn="base">
                <a:spcBef>
                  <a:spcPct val="0"/>
                </a:spcBef>
                <a:spcAft>
                  <a:spcPct val="0"/>
                </a:spcAft>
                <a:defRPr/>
              </a:pPr>
              <a:t>‹#›</a:t>
            </a:fld>
            <a:endParaRPr lang="el-GR" dirty="0">
              <a:solidFill>
                <a:prstClr val="black"/>
              </a:solidFill>
              <a:latin typeface="Arial" pitchFamily="34" charset="0"/>
            </a:endParaRPr>
          </a:p>
        </p:txBody>
      </p:sp>
    </p:spTree>
    <p:extLst>
      <p:ext uri="{BB962C8B-B14F-4D97-AF65-F5344CB8AC3E}">
        <p14:creationId xmlns:p14="http://schemas.microsoft.com/office/powerpoint/2010/main" val="49300380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3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image" Target="../media/image5.wmf"/><Relationship Id="rId2" Type="http://schemas.openxmlformats.org/officeDocument/2006/relationships/slideLayout" Target="../slideLayouts/slideLayout3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slide" Target="slide5.xml"/><Relationship Id="rId10" Type="http://schemas.openxmlformats.org/officeDocument/2006/relationships/image" Target="../media/image8.wmf"/><Relationship Id="rId4" Type="http://schemas.openxmlformats.org/officeDocument/2006/relationships/image" Target="../media/image3.emf"/><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67544" y="332657"/>
            <a:ext cx="8229600" cy="5328592"/>
          </a:xfrm>
        </p:spPr>
        <p:style>
          <a:lnRef idx="1">
            <a:schemeClr val="accent1"/>
          </a:lnRef>
          <a:fillRef idx="2">
            <a:schemeClr val="accent1"/>
          </a:fillRef>
          <a:effectRef idx="1">
            <a:schemeClr val="accent1"/>
          </a:effectRef>
          <a:fontRef idx="minor">
            <a:schemeClr val="dk1"/>
          </a:fontRef>
        </p:style>
        <p:txBody>
          <a:bodyPr/>
          <a:lstStyle/>
          <a:p>
            <a:pPr algn="ctr">
              <a:buFontTx/>
              <a:buNone/>
            </a:pPr>
            <a:r>
              <a:rPr lang="el-GR" sz="2400" b="1" dirty="0" smtClean="0"/>
              <a:t>ΠΑΝΕΠΙΣΤΗΜΙΟ ΠΕΛΟΠΟΝΝΗΣΟΥ</a:t>
            </a:r>
          </a:p>
          <a:p>
            <a:pPr algn="ctr">
              <a:buFontTx/>
              <a:buNone/>
            </a:pPr>
            <a:r>
              <a:rPr lang="el-GR" sz="2400" b="1" dirty="0" smtClean="0"/>
              <a:t>ΣΧΟΛΗ  ΕΠΙΣΤΗΜΩΝ  ΑΝΘΡΩΠΙΝΗΣ ΚΙΝΗΣΗΣ &amp; ΠΟΙΟΤΗΤΑΣ ΖΩΗΣ</a:t>
            </a:r>
            <a:endParaRPr lang="en-US" sz="2400" b="1" dirty="0" smtClean="0"/>
          </a:p>
          <a:p>
            <a:pPr algn="ctr">
              <a:buFontTx/>
              <a:buNone/>
            </a:pPr>
            <a:endParaRPr lang="en-US" sz="2400" b="1" dirty="0" smtClean="0"/>
          </a:p>
          <a:p>
            <a:pPr algn="ctr">
              <a:buFontTx/>
              <a:buNone/>
            </a:pPr>
            <a:r>
              <a:rPr lang="el-GR" sz="2400" b="1" dirty="0" smtClean="0"/>
              <a:t>ΤΜΗΜΑ ΟΡΓΑΝΩΣΗΣ </a:t>
            </a:r>
          </a:p>
          <a:p>
            <a:pPr algn="ctr">
              <a:buFontTx/>
              <a:buNone/>
            </a:pPr>
            <a:r>
              <a:rPr lang="el-GR" sz="2400" b="1" dirty="0" smtClean="0"/>
              <a:t>&amp; </a:t>
            </a:r>
          </a:p>
          <a:p>
            <a:pPr algn="ctr">
              <a:buFontTx/>
              <a:buNone/>
            </a:pPr>
            <a:r>
              <a:rPr lang="el-GR" sz="2400" b="1" dirty="0" smtClean="0"/>
              <a:t>ΔΙΑΧΕΙΡΙΣΗΣ ΑΘΛΗΤΙΣΜΟΥ</a:t>
            </a:r>
            <a:endParaRPr lang="en-US" sz="2400" b="1" dirty="0" smtClean="0"/>
          </a:p>
          <a:p>
            <a:pPr algn="ctr">
              <a:buFontTx/>
              <a:buNone/>
            </a:pPr>
            <a:endParaRPr lang="el-GR" sz="2400" b="1" dirty="0" smtClean="0"/>
          </a:p>
        </p:txBody>
      </p:sp>
      <p:pic>
        <p:nvPicPr>
          <p:cNvPr id="79876" name="Picture 4" descr="ΘΥΡΕΟΣ+light copy"/>
          <p:cNvPicPr>
            <a:picLocks noChangeAspect="1" noChangeArrowheads="1"/>
          </p:cNvPicPr>
          <p:nvPr/>
        </p:nvPicPr>
        <p:blipFill>
          <a:blip r:embed="rId2" cstate="print">
            <a:lum bright="8000" contrast="26000"/>
          </a:blip>
          <a:srcRect/>
          <a:stretch>
            <a:fillRect/>
          </a:stretch>
        </p:blipFill>
        <p:spPr bwMode="auto">
          <a:xfrm>
            <a:off x="3275856" y="3284985"/>
            <a:ext cx="2879725" cy="2160240"/>
          </a:xfrm>
          <a:prstGeom prst="rect">
            <a:avLst/>
          </a:prstGeom>
          <a:noFill/>
          <a:ln w="9525">
            <a:noFill/>
            <a:miter lim="800000"/>
            <a:headEnd/>
            <a:tailEnd/>
          </a:ln>
        </p:spPr>
      </p:pic>
      <p:sp>
        <p:nvSpPr>
          <p:cNvPr id="79877" name="Text Box 5"/>
          <p:cNvSpPr txBox="1">
            <a:spLocks noChangeArrowheads="1"/>
          </p:cNvSpPr>
          <p:nvPr/>
        </p:nvSpPr>
        <p:spPr bwMode="auto">
          <a:xfrm>
            <a:off x="1116013" y="5661025"/>
            <a:ext cx="6985000" cy="1200329"/>
          </a:xfrm>
          <a:prstGeom prst="rect">
            <a:avLst/>
          </a:prstGeom>
          <a:noFill/>
          <a:ln w="9525">
            <a:noFill/>
            <a:miter lim="800000"/>
            <a:headEnd/>
            <a:tailEnd/>
          </a:ln>
          <a:effectLst/>
        </p:spPr>
        <p:txBody>
          <a:bodyPr>
            <a:spAutoFit/>
          </a:bodyPr>
          <a:lstStyle/>
          <a:p>
            <a:pPr algn="ctr">
              <a:spcBef>
                <a:spcPct val="50000"/>
              </a:spcBef>
            </a:pPr>
            <a:r>
              <a:rPr lang="el-GR" dirty="0"/>
              <a:t>ΤΑΚΗΣ ΑΛΕΞΟΠΟΥΛΟΣ </a:t>
            </a:r>
          </a:p>
          <a:p>
            <a:pPr algn="ctr">
              <a:spcBef>
                <a:spcPct val="50000"/>
              </a:spcBef>
            </a:pPr>
            <a:r>
              <a:rPr lang="el-GR" dirty="0" smtClean="0"/>
              <a:t>ΑΝ. </a:t>
            </a:r>
            <a:r>
              <a:rPr lang="el-GR" dirty="0" smtClean="0"/>
              <a:t>ΚΑΘΗΓΗΤΗΣ   </a:t>
            </a:r>
            <a:endParaRPr lang="el-GR" dirty="0"/>
          </a:p>
          <a:p>
            <a:pPr algn="ctr">
              <a:spcBef>
                <a:spcPct val="50000"/>
              </a:spcBef>
            </a:pPr>
            <a:endParaRPr lang="el-GR" dirty="0"/>
          </a:p>
        </p:txBody>
      </p:sp>
    </p:spTree>
    <p:extLst>
      <p:ext uri="{BB962C8B-B14F-4D97-AF65-F5344CB8AC3E}">
        <p14:creationId xmlns:p14="http://schemas.microsoft.com/office/powerpoint/2010/main" val="68353083"/>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l-GR" altLang="el-GR" sz="3200" smtClean="0">
                <a:latin typeface="Arial" pitchFamily="34" charset="0"/>
                <a:ea typeface="ＭＳ Ｐゴシック" pitchFamily="34" charset="-128"/>
              </a:rPr>
              <a:t>Η πυραμοειδής δομή του μη κερδοσκοπικού αθλητικού συστήματος</a:t>
            </a:r>
          </a:p>
        </p:txBody>
      </p:sp>
      <p:grpSp>
        <p:nvGrpSpPr>
          <p:cNvPr id="32770" name="Diagram 4"/>
          <p:cNvGrpSpPr>
            <a:grpSpLocks noChangeAspect="1"/>
          </p:cNvGrpSpPr>
          <p:nvPr/>
        </p:nvGrpSpPr>
        <p:grpSpPr bwMode="auto">
          <a:xfrm>
            <a:off x="755650" y="1341438"/>
            <a:ext cx="8002588" cy="4822825"/>
            <a:chOff x="538" y="774"/>
            <a:chExt cx="5041" cy="3038"/>
          </a:xfrm>
        </p:grpSpPr>
        <p:sp>
          <p:nvSpPr>
            <p:cNvPr id="32771" name="AutoShape 5"/>
            <p:cNvSpPr>
              <a:spLocks noChangeAspect="1" noChangeArrowheads="1" noTextEdit="1"/>
            </p:cNvSpPr>
            <p:nvPr/>
          </p:nvSpPr>
          <p:spPr bwMode="auto">
            <a:xfrm>
              <a:off x="538" y="774"/>
              <a:ext cx="5041" cy="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1028" name="_s1028"/>
            <p:cNvSpPr>
              <a:spLocks noChangeArrowheads="1"/>
            </p:cNvSpPr>
            <p:nvPr/>
          </p:nvSpPr>
          <p:spPr bwMode="auto">
            <a:xfrm flipV="1">
              <a:off x="2404" y="1273"/>
              <a:ext cx="1089" cy="721"/>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rgbClr val="FF6600"/>
            </a:solidFill>
            <a:ln w="4670">
              <a:solidFill>
                <a:schemeClr val="tx1"/>
              </a:solidFill>
              <a:miter lim="800000"/>
              <a:headEnd/>
              <a:tailEnd/>
            </a:ln>
          </p:spPr>
          <p:txBody>
            <a:bodyPr rot="10800000" wrap="none" anchor="ctr"/>
            <a:lstStyle>
              <a:lvl1pPr eaLnBrk="0" hangingPunct="0">
                <a:defRPr sz="3200">
                  <a:solidFill>
                    <a:schemeClr val="tx1"/>
                  </a:solidFill>
                  <a:latin typeface="Arial" pitchFamily="34" charset="0"/>
                  <a:ea typeface="ＭＳ Ｐゴシック" pitchFamily="34" charset="-128"/>
                </a:defRPr>
              </a:lvl1pPr>
              <a:lvl2pPr marL="742950" indent="-285750" eaLnBrk="0" hangingPunct="0">
                <a:defRPr sz="3200">
                  <a:solidFill>
                    <a:schemeClr val="tx1"/>
                  </a:solidFill>
                  <a:latin typeface="Arial" pitchFamily="34" charset="0"/>
                  <a:ea typeface="ＭＳ Ｐゴシック" pitchFamily="34" charset="-128"/>
                </a:defRPr>
              </a:lvl2pPr>
              <a:lvl3pPr marL="1143000" indent="-228600" eaLnBrk="0" hangingPunct="0">
                <a:defRPr sz="3200">
                  <a:solidFill>
                    <a:schemeClr val="tx1"/>
                  </a:solidFill>
                  <a:latin typeface="Arial" pitchFamily="34" charset="0"/>
                  <a:ea typeface="ＭＳ Ｐゴシック" pitchFamily="34" charset="-128"/>
                </a:defRPr>
              </a:lvl3pPr>
              <a:lvl4pPr marL="1600200" indent="-228600" eaLnBrk="0" hangingPunct="0">
                <a:defRPr sz="3200">
                  <a:solidFill>
                    <a:schemeClr val="tx1"/>
                  </a:solidFill>
                  <a:latin typeface="Arial" pitchFamily="34" charset="0"/>
                  <a:ea typeface="ＭＳ Ｐゴシック" pitchFamily="34" charset="-128"/>
                </a:defRPr>
              </a:lvl4pPr>
              <a:lvl5pPr marL="2057400" indent="-228600" eaLnBrk="0" hangingPunct="0">
                <a:defRPr sz="3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l-GR" altLang="el-GR" sz="1600" b="1">
                  <a:solidFill>
                    <a:srgbClr val="000000"/>
                  </a:solidFill>
                  <a:effectLst>
                    <a:outerShdw blurRad="38100" dist="38100" dir="2700000" algn="tl">
                      <a:srgbClr val="FFFFFF"/>
                    </a:outerShdw>
                  </a:effectLst>
                </a:rPr>
                <a:t>   </a:t>
              </a:r>
            </a:p>
            <a:p>
              <a:pPr algn="ctr" eaLnBrk="1" fontAlgn="base" hangingPunct="1">
                <a:spcBef>
                  <a:spcPct val="0"/>
                </a:spcBef>
                <a:spcAft>
                  <a:spcPct val="0"/>
                </a:spcAft>
              </a:pPr>
              <a:endParaRPr lang="el-GR" altLang="el-GR" sz="1600" b="1">
                <a:solidFill>
                  <a:srgbClr val="000000"/>
                </a:solidFill>
                <a:effectLst>
                  <a:outerShdw blurRad="38100" dist="38100" dir="2700000" algn="tl">
                    <a:srgbClr val="FFFFFF"/>
                  </a:outerShdw>
                </a:effectLst>
              </a:endParaRPr>
            </a:p>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Εθνική</a:t>
              </a:r>
            </a:p>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 Ομάδα</a:t>
              </a:r>
              <a:endParaRPr lang="el-GR" altLang="el-GR" sz="2000">
                <a:solidFill>
                  <a:srgbClr val="000000"/>
                </a:solidFill>
                <a:effectLst>
                  <a:outerShdw blurRad="38100" dist="38100" dir="2700000" algn="tl">
                    <a:srgbClr val="FFFFFF"/>
                  </a:outerShdw>
                </a:effectLst>
              </a:endParaRPr>
            </a:p>
          </p:txBody>
        </p:sp>
        <p:sp>
          <p:nvSpPr>
            <p:cNvPr id="1029" name="_s1029"/>
            <p:cNvSpPr>
              <a:spLocks noChangeArrowheads="1"/>
            </p:cNvSpPr>
            <p:nvPr/>
          </p:nvSpPr>
          <p:spPr bwMode="auto">
            <a:xfrm flipV="1">
              <a:off x="1724" y="2085"/>
              <a:ext cx="2449" cy="81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6600"/>
            </a:solidFill>
            <a:ln w="4670">
              <a:solidFill>
                <a:schemeClr val="tx1"/>
              </a:solidFill>
              <a:miter lim="800000"/>
              <a:headEnd/>
              <a:tailEnd/>
            </a:ln>
          </p:spPr>
          <p:txBody>
            <a:bodyPr rot="10800000" wrap="none" anchor="ctr"/>
            <a:lstStyle>
              <a:lvl1pPr eaLnBrk="0" hangingPunct="0">
                <a:defRPr sz="3200">
                  <a:solidFill>
                    <a:schemeClr val="tx1"/>
                  </a:solidFill>
                  <a:latin typeface="Arial" pitchFamily="34" charset="0"/>
                  <a:ea typeface="ＭＳ Ｐゴシック" pitchFamily="34" charset="-128"/>
                </a:defRPr>
              </a:lvl1pPr>
              <a:lvl2pPr marL="742950" indent="-285750" eaLnBrk="0" hangingPunct="0">
                <a:defRPr sz="3200">
                  <a:solidFill>
                    <a:schemeClr val="tx1"/>
                  </a:solidFill>
                  <a:latin typeface="Arial" pitchFamily="34" charset="0"/>
                  <a:ea typeface="ＭＳ Ｐゴシック" pitchFamily="34" charset="-128"/>
                </a:defRPr>
              </a:lvl2pPr>
              <a:lvl3pPr marL="1143000" indent="-228600" eaLnBrk="0" hangingPunct="0">
                <a:defRPr sz="3200">
                  <a:solidFill>
                    <a:schemeClr val="tx1"/>
                  </a:solidFill>
                  <a:latin typeface="Arial" pitchFamily="34" charset="0"/>
                  <a:ea typeface="ＭＳ Ｐゴシック" pitchFamily="34" charset="-128"/>
                </a:defRPr>
              </a:lvl3pPr>
              <a:lvl4pPr marL="1600200" indent="-228600" eaLnBrk="0" hangingPunct="0">
                <a:defRPr sz="3200">
                  <a:solidFill>
                    <a:schemeClr val="tx1"/>
                  </a:solidFill>
                  <a:latin typeface="Arial" pitchFamily="34" charset="0"/>
                  <a:ea typeface="ＭＳ Ｐゴシック" pitchFamily="34" charset="-128"/>
                </a:defRPr>
              </a:lvl4pPr>
              <a:lvl5pPr marL="2057400" indent="-228600" eaLnBrk="0" hangingPunct="0">
                <a:defRPr sz="3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endParaRPr lang="el-GR" altLang="el-GR" sz="1600" b="1">
                <a:solidFill>
                  <a:srgbClr val="000000"/>
                </a:solidFill>
                <a:effectLst>
                  <a:outerShdw blurRad="38100" dist="38100" dir="2700000" algn="tl">
                    <a:srgbClr val="FFFFFF"/>
                  </a:outerShdw>
                </a:effectLst>
              </a:endParaRPr>
            </a:p>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Πρωταθλήματα</a:t>
              </a:r>
            </a:p>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(τοπικά, περιφερειακά,</a:t>
              </a:r>
            </a:p>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εθνικά)</a:t>
              </a:r>
              <a:endParaRPr lang="el-GR" altLang="el-GR" sz="2000">
                <a:solidFill>
                  <a:srgbClr val="000000"/>
                </a:solidFill>
                <a:effectLst>
                  <a:outerShdw blurRad="38100" dist="38100" dir="2700000" algn="tl">
                    <a:srgbClr val="FFFFFF"/>
                  </a:outerShdw>
                </a:effectLst>
              </a:endParaRPr>
            </a:p>
          </p:txBody>
        </p:sp>
        <p:sp>
          <p:nvSpPr>
            <p:cNvPr id="1030" name="_s1030"/>
            <p:cNvSpPr>
              <a:spLocks noChangeArrowheads="1"/>
            </p:cNvSpPr>
            <p:nvPr/>
          </p:nvSpPr>
          <p:spPr bwMode="auto">
            <a:xfrm flipV="1">
              <a:off x="998" y="2994"/>
              <a:ext cx="3856" cy="816"/>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solidFill>
              <a:srgbClr val="FF6600"/>
            </a:solidFill>
            <a:ln w="4670">
              <a:solidFill>
                <a:schemeClr val="tx1"/>
              </a:solidFill>
              <a:miter lim="800000"/>
              <a:headEnd/>
              <a:tailEnd/>
            </a:ln>
          </p:spPr>
          <p:txBody>
            <a:bodyPr rot="10800000" wrap="none" anchor="ctr"/>
            <a:lstStyle>
              <a:lvl1pPr eaLnBrk="0" hangingPunct="0">
                <a:defRPr sz="3200">
                  <a:solidFill>
                    <a:schemeClr val="tx1"/>
                  </a:solidFill>
                  <a:latin typeface="Arial" pitchFamily="34" charset="0"/>
                  <a:ea typeface="ＭＳ Ｐゴシック" pitchFamily="34" charset="-128"/>
                </a:defRPr>
              </a:lvl1pPr>
              <a:lvl2pPr marL="742950" indent="-285750" eaLnBrk="0" hangingPunct="0">
                <a:defRPr sz="3200">
                  <a:solidFill>
                    <a:schemeClr val="tx1"/>
                  </a:solidFill>
                  <a:latin typeface="Arial" pitchFamily="34" charset="0"/>
                  <a:ea typeface="ＭＳ Ｐゴシック" pitchFamily="34" charset="-128"/>
                </a:defRPr>
              </a:lvl2pPr>
              <a:lvl3pPr marL="1143000" indent="-228600" eaLnBrk="0" hangingPunct="0">
                <a:defRPr sz="3200">
                  <a:solidFill>
                    <a:schemeClr val="tx1"/>
                  </a:solidFill>
                  <a:latin typeface="Arial" pitchFamily="34" charset="0"/>
                  <a:ea typeface="ＭＳ Ｐゴシック" pitchFamily="34" charset="-128"/>
                </a:defRPr>
              </a:lvl3pPr>
              <a:lvl4pPr marL="1600200" indent="-228600" eaLnBrk="0" hangingPunct="0">
                <a:defRPr sz="3200">
                  <a:solidFill>
                    <a:schemeClr val="tx1"/>
                  </a:solidFill>
                  <a:latin typeface="Arial" pitchFamily="34" charset="0"/>
                  <a:ea typeface="ＭＳ Ｐゴシック" pitchFamily="34" charset="-128"/>
                </a:defRPr>
              </a:lvl4pPr>
              <a:lvl5pPr marL="2057400" indent="-228600" eaLnBrk="0" hangingPunct="0">
                <a:defRPr sz="3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Ακαδημίες εκμάθησης αθλημάτων</a:t>
              </a:r>
              <a:endParaRPr lang="el-GR" altLang="el-GR" sz="2000">
                <a:solidFill>
                  <a:srgbClr val="000000"/>
                </a:solidFill>
                <a:effectLst>
                  <a:outerShdw blurRad="38100" dist="38100" dir="2700000" algn="tl">
                    <a:srgbClr val="FFFFFF"/>
                  </a:outerShdw>
                </a:effectLst>
              </a:endParaRPr>
            </a:p>
          </p:txBody>
        </p:sp>
      </p:grpSp>
    </p:spTree>
    <p:extLst>
      <p:ext uri="{BB962C8B-B14F-4D97-AF65-F5344CB8AC3E}">
        <p14:creationId xmlns:p14="http://schemas.microsoft.com/office/powerpoint/2010/main" val="3981196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l-GR" altLang="el-GR" sz="3200" smtClean="0">
                <a:latin typeface="Arial" pitchFamily="34" charset="0"/>
                <a:ea typeface="ＭＳ Ｐゴシック" pitchFamily="34" charset="-128"/>
              </a:rPr>
              <a:t>Η πυραμοειδής δομή του μη κερδοσκοπικού αθλητικού συστήματος (συνέχεια)</a:t>
            </a:r>
          </a:p>
        </p:txBody>
      </p:sp>
      <p:grpSp>
        <p:nvGrpSpPr>
          <p:cNvPr id="33794" name="Diagram 3"/>
          <p:cNvGrpSpPr>
            <a:grpSpLocks noChangeAspect="1"/>
          </p:cNvGrpSpPr>
          <p:nvPr/>
        </p:nvGrpSpPr>
        <p:grpSpPr bwMode="auto">
          <a:xfrm>
            <a:off x="755650" y="1341438"/>
            <a:ext cx="8002588" cy="4822825"/>
            <a:chOff x="538" y="774"/>
            <a:chExt cx="5041" cy="3038"/>
          </a:xfrm>
        </p:grpSpPr>
        <p:sp>
          <p:nvSpPr>
            <p:cNvPr id="33795" name="AutoShape 4"/>
            <p:cNvSpPr>
              <a:spLocks noChangeAspect="1" noChangeArrowheads="1" noTextEdit="1"/>
            </p:cNvSpPr>
            <p:nvPr/>
          </p:nvSpPr>
          <p:spPr bwMode="auto">
            <a:xfrm>
              <a:off x="538" y="774"/>
              <a:ext cx="5041" cy="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3200">
                <a:solidFill>
                  <a:srgbClr val="FFFFFF"/>
                </a:solidFill>
                <a:latin typeface="Arial" pitchFamily="34" charset="0"/>
                <a:ea typeface="ＭＳ Ｐゴシック" pitchFamily="34" charset="-128"/>
              </a:endParaRPr>
            </a:p>
          </p:txBody>
        </p:sp>
        <p:sp>
          <p:nvSpPr>
            <p:cNvPr id="2052" name="_s2052"/>
            <p:cNvSpPr>
              <a:spLocks noChangeArrowheads="1"/>
            </p:cNvSpPr>
            <p:nvPr/>
          </p:nvSpPr>
          <p:spPr bwMode="auto">
            <a:xfrm flipV="1">
              <a:off x="2404" y="1273"/>
              <a:ext cx="1089" cy="721"/>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rgbClr val="FF6600"/>
            </a:solidFill>
            <a:ln w="4670">
              <a:solidFill>
                <a:schemeClr val="tx1"/>
              </a:solidFill>
              <a:miter lim="800000"/>
              <a:headEnd/>
              <a:tailEnd/>
            </a:ln>
          </p:spPr>
          <p:txBody>
            <a:bodyPr rot="10800000" wrap="none" anchor="ctr"/>
            <a:lstStyle>
              <a:lvl1pPr eaLnBrk="0" hangingPunct="0">
                <a:defRPr sz="3200">
                  <a:solidFill>
                    <a:schemeClr val="tx1"/>
                  </a:solidFill>
                  <a:latin typeface="Arial" pitchFamily="34" charset="0"/>
                  <a:ea typeface="ＭＳ Ｐゴシック" pitchFamily="34" charset="-128"/>
                </a:defRPr>
              </a:lvl1pPr>
              <a:lvl2pPr marL="742950" indent="-285750" eaLnBrk="0" hangingPunct="0">
                <a:defRPr sz="3200">
                  <a:solidFill>
                    <a:schemeClr val="tx1"/>
                  </a:solidFill>
                  <a:latin typeface="Arial" pitchFamily="34" charset="0"/>
                  <a:ea typeface="ＭＳ Ｐゴシック" pitchFamily="34" charset="-128"/>
                </a:defRPr>
              </a:lvl2pPr>
              <a:lvl3pPr marL="1143000" indent="-228600" eaLnBrk="0" hangingPunct="0">
                <a:defRPr sz="3200">
                  <a:solidFill>
                    <a:schemeClr val="tx1"/>
                  </a:solidFill>
                  <a:latin typeface="Arial" pitchFamily="34" charset="0"/>
                  <a:ea typeface="ＭＳ Ｐゴシック" pitchFamily="34" charset="-128"/>
                </a:defRPr>
              </a:lvl3pPr>
              <a:lvl4pPr marL="1600200" indent="-228600" eaLnBrk="0" hangingPunct="0">
                <a:defRPr sz="3200">
                  <a:solidFill>
                    <a:schemeClr val="tx1"/>
                  </a:solidFill>
                  <a:latin typeface="Arial" pitchFamily="34" charset="0"/>
                  <a:ea typeface="ＭＳ Ｐゴシック" pitchFamily="34" charset="-128"/>
                </a:defRPr>
              </a:lvl4pPr>
              <a:lvl5pPr marL="2057400" indent="-228600" eaLnBrk="0" hangingPunct="0">
                <a:defRPr sz="3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l-GR" altLang="el-GR" sz="1600" b="1">
                  <a:solidFill>
                    <a:srgbClr val="000000"/>
                  </a:solidFill>
                  <a:effectLst>
                    <a:outerShdw blurRad="38100" dist="38100" dir="2700000" algn="tl">
                      <a:srgbClr val="FFFFFF"/>
                    </a:outerShdw>
                  </a:effectLst>
                </a:rPr>
                <a:t>   </a:t>
              </a:r>
            </a:p>
            <a:p>
              <a:pPr algn="ctr" eaLnBrk="1" fontAlgn="base" hangingPunct="1">
                <a:spcBef>
                  <a:spcPct val="0"/>
                </a:spcBef>
                <a:spcAft>
                  <a:spcPct val="0"/>
                </a:spcAft>
              </a:pPr>
              <a:endParaRPr lang="el-GR" altLang="el-GR" sz="1600" b="1">
                <a:solidFill>
                  <a:srgbClr val="000000"/>
                </a:solidFill>
                <a:effectLst>
                  <a:outerShdw blurRad="38100" dist="38100" dir="2700000" algn="tl">
                    <a:srgbClr val="FFFFFF"/>
                  </a:outerShdw>
                </a:effectLst>
              </a:endParaRPr>
            </a:p>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Παγκόσμιες Ομοσπονδίες</a:t>
              </a:r>
              <a:endParaRPr lang="el-GR" altLang="el-GR" sz="2000">
                <a:solidFill>
                  <a:srgbClr val="000000"/>
                </a:solidFill>
                <a:effectLst>
                  <a:outerShdw blurRad="38100" dist="38100" dir="2700000" algn="tl">
                    <a:srgbClr val="FFFFFF"/>
                  </a:outerShdw>
                </a:effectLst>
              </a:endParaRPr>
            </a:p>
          </p:txBody>
        </p:sp>
        <p:sp>
          <p:nvSpPr>
            <p:cNvPr id="2053" name="_s2053"/>
            <p:cNvSpPr>
              <a:spLocks noChangeArrowheads="1"/>
            </p:cNvSpPr>
            <p:nvPr/>
          </p:nvSpPr>
          <p:spPr bwMode="auto">
            <a:xfrm flipV="1">
              <a:off x="1724" y="2085"/>
              <a:ext cx="2449" cy="81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6600"/>
            </a:solidFill>
            <a:ln w="4670">
              <a:solidFill>
                <a:schemeClr val="tx1"/>
              </a:solidFill>
              <a:miter lim="800000"/>
              <a:headEnd/>
              <a:tailEnd/>
            </a:ln>
          </p:spPr>
          <p:txBody>
            <a:bodyPr rot="10800000" wrap="none" anchor="ctr"/>
            <a:lstStyle>
              <a:lvl1pPr eaLnBrk="0" hangingPunct="0">
                <a:defRPr sz="3200">
                  <a:solidFill>
                    <a:schemeClr val="tx1"/>
                  </a:solidFill>
                  <a:latin typeface="Arial" pitchFamily="34" charset="0"/>
                  <a:ea typeface="ＭＳ Ｐゴシック" pitchFamily="34" charset="-128"/>
                </a:defRPr>
              </a:lvl1pPr>
              <a:lvl2pPr marL="742950" indent="-285750" eaLnBrk="0" hangingPunct="0">
                <a:defRPr sz="3200">
                  <a:solidFill>
                    <a:schemeClr val="tx1"/>
                  </a:solidFill>
                  <a:latin typeface="Arial" pitchFamily="34" charset="0"/>
                  <a:ea typeface="ＭＳ Ｐゴシック" pitchFamily="34" charset="-128"/>
                </a:defRPr>
              </a:lvl2pPr>
              <a:lvl3pPr marL="1143000" indent="-228600" eaLnBrk="0" hangingPunct="0">
                <a:defRPr sz="3200">
                  <a:solidFill>
                    <a:schemeClr val="tx1"/>
                  </a:solidFill>
                  <a:latin typeface="Arial" pitchFamily="34" charset="0"/>
                  <a:ea typeface="ＭＳ Ｐゴシック" pitchFamily="34" charset="-128"/>
                </a:defRPr>
              </a:lvl3pPr>
              <a:lvl4pPr marL="1600200" indent="-228600" eaLnBrk="0" hangingPunct="0">
                <a:defRPr sz="3200">
                  <a:solidFill>
                    <a:schemeClr val="tx1"/>
                  </a:solidFill>
                  <a:latin typeface="Arial" pitchFamily="34" charset="0"/>
                  <a:ea typeface="ＭＳ Ｐゴシック" pitchFamily="34" charset="-128"/>
                </a:defRPr>
              </a:lvl4pPr>
              <a:lvl5pPr marL="2057400" indent="-228600" eaLnBrk="0" hangingPunct="0">
                <a:defRPr sz="3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endParaRPr lang="el-GR" altLang="el-GR" sz="1600" b="1">
                <a:solidFill>
                  <a:srgbClr val="000000"/>
                </a:solidFill>
                <a:effectLst>
                  <a:outerShdw blurRad="38100" dist="38100" dir="2700000" algn="tl">
                    <a:srgbClr val="FFFFFF"/>
                  </a:outerShdw>
                </a:effectLst>
              </a:endParaRPr>
            </a:p>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Εθνικές Ομοσπονδίες</a:t>
              </a:r>
            </a:p>
            <a:p>
              <a:pPr algn="ctr" eaLnBrk="1" fontAlgn="base" hangingPunct="1">
                <a:spcBef>
                  <a:spcPct val="0"/>
                </a:spcBef>
                <a:spcAft>
                  <a:spcPct val="0"/>
                </a:spcAft>
              </a:pPr>
              <a:endParaRPr lang="el-GR" altLang="el-GR" sz="2000">
                <a:solidFill>
                  <a:srgbClr val="000000"/>
                </a:solidFill>
                <a:effectLst>
                  <a:outerShdw blurRad="38100" dist="38100" dir="2700000" algn="tl">
                    <a:srgbClr val="FFFFFF"/>
                  </a:outerShdw>
                </a:effectLst>
              </a:endParaRPr>
            </a:p>
          </p:txBody>
        </p:sp>
        <p:sp>
          <p:nvSpPr>
            <p:cNvPr id="2054" name="_s2054"/>
            <p:cNvSpPr>
              <a:spLocks noChangeArrowheads="1"/>
            </p:cNvSpPr>
            <p:nvPr/>
          </p:nvSpPr>
          <p:spPr bwMode="auto">
            <a:xfrm flipV="1">
              <a:off x="998" y="2994"/>
              <a:ext cx="3856" cy="816"/>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solidFill>
              <a:srgbClr val="FF6600"/>
            </a:solidFill>
            <a:ln w="4670">
              <a:solidFill>
                <a:schemeClr val="tx1"/>
              </a:solidFill>
              <a:miter lim="800000"/>
              <a:headEnd/>
              <a:tailEnd/>
            </a:ln>
          </p:spPr>
          <p:txBody>
            <a:bodyPr rot="10800000" wrap="none" anchor="ctr"/>
            <a:lstStyle>
              <a:lvl1pPr eaLnBrk="0" hangingPunct="0">
                <a:defRPr sz="3200">
                  <a:solidFill>
                    <a:schemeClr val="tx1"/>
                  </a:solidFill>
                  <a:latin typeface="Arial" pitchFamily="34" charset="0"/>
                  <a:ea typeface="ＭＳ Ｐゴシック" pitchFamily="34" charset="-128"/>
                </a:defRPr>
              </a:lvl1pPr>
              <a:lvl2pPr marL="742950" indent="-285750" eaLnBrk="0" hangingPunct="0">
                <a:defRPr sz="3200">
                  <a:solidFill>
                    <a:schemeClr val="tx1"/>
                  </a:solidFill>
                  <a:latin typeface="Arial" pitchFamily="34" charset="0"/>
                  <a:ea typeface="ＭＳ Ｐゴシック" pitchFamily="34" charset="-128"/>
                </a:defRPr>
              </a:lvl2pPr>
              <a:lvl3pPr marL="1143000" indent="-228600" eaLnBrk="0" hangingPunct="0">
                <a:defRPr sz="3200">
                  <a:solidFill>
                    <a:schemeClr val="tx1"/>
                  </a:solidFill>
                  <a:latin typeface="Arial" pitchFamily="34" charset="0"/>
                  <a:ea typeface="ＭＳ Ｐゴシック" pitchFamily="34" charset="-128"/>
                </a:defRPr>
              </a:lvl3pPr>
              <a:lvl4pPr marL="1600200" indent="-228600" eaLnBrk="0" hangingPunct="0">
                <a:defRPr sz="3200">
                  <a:solidFill>
                    <a:schemeClr val="tx1"/>
                  </a:solidFill>
                  <a:latin typeface="Arial" pitchFamily="34" charset="0"/>
                  <a:ea typeface="ＭＳ Ｐゴシック" pitchFamily="34" charset="-128"/>
                </a:defRPr>
              </a:lvl4pPr>
              <a:lvl5pPr marL="2057400" indent="-228600" eaLnBrk="0" hangingPunct="0">
                <a:defRPr sz="3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l-GR" altLang="el-GR" sz="2000" b="1">
                  <a:solidFill>
                    <a:srgbClr val="000000"/>
                  </a:solidFill>
                  <a:effectLst>
                    <a:outerShdw blurRad="38100" dist="38100" dir="2700000" algn="tl">
                      <a:srgbClr val="FFFFFF"/>
                    </a:outerShdw>
                  </a:effectLst>
                </a:rPr>
                <a:t>Τοπικοί αθλητικοί σύλλογοι</a:t>
              </a:r>
              <a:endParaRPr lang="el-GR" altLang="el-GR" sz="2000">
                <a:solidFill>
                  <a:srgbClr val="000000"/>
                </a:solidFill>
                <a:effectLst>
                  <a:outerShdw blurRad="38100" dist="38100" dir="2700000" algn="tl">
                    <a:srgbClr val="FFFFFF"/>
                  </a:outerShdw>
                </a:effectLst>
              </a:endParaRPr>
            </a:p>
          </p:txBody>
        </p:sp>
      </p:grpSp>
    </p:spTree>
    <p:extLst>
      <p:ext uri="{BB962C8B-B14F-4D97-AF65-F5344CB8AC3E}">
        <p14:creationId xmlns:p14="http://schemas.microsoft.com/office/powerpoint/2010/main" val="693802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l-GR" altLang="el-GR" sz="3200" smtClean="0">
                <a:latin typeface="Arial" pitchFamily="34" charset="0"/>
                <a:ea typeface="ＭＳ Ｐゴシック" pitchFamily="34" charset="-128"/>
              </a:rPr>
              <a:t>Η ταυτότητα του ερασιτεχνικού αθλητικού οργανισμού (συνέχεια)</a:t>
            </a:r>
          </a:p>
        </p:txBody>
      </p:sp>
      <p:sp>
        <p:nvSpPr>
          <p:cNvPr id="76803" name="Rectangle 3"/>
          <p:cNvSpPr>
            <a:spLocks noGrp="1" noChangeArrowheads="1"/>
          </p:cNvSpPr>
          <p:nvPr>
            <p:ph type="body" idx="1"/>
          </p:nvPr>
        </p:nvSpPr>
        <p:spPr>
          <a:xfrm>
            <a:off x="250825" y="1600200"/>
            <a:ext cx="8713788" cy="5068888"/>
          </a:xfrm>
        </p:spPr>
        <p:txBody>
          <a:bodyPr/>
          <a:lstStyle/>
          <a:p>
            <a:pPr eaLnBrk="1" hangingPunct="1"/>
            <a:endParaRPr lang="el-GR" altLang="el-GR" sz="2000" smtClean="0">
              <a:latin typeface="Arial" pitchFamily="34" charset="0"/>
              <a:ea typeface="ＭＳ Ｐゴシック" pitchFamily="34" charset="-128"/>
            </a:endParaRPr>
          </a:p>
          <a:p>
            <a:pPr eaLnBrk="1" hangingPunct="1">
              <a:buFont typeface="Wingdings" pitchFamily="2" charset="2"/>
              <a:buChar char="q"/>
            </a:pPr>
            <a:r>
              <a:rPr lang="el-GR" altLang="el-GR" sz="2000" b="1" smtClean="0">
                <a:latin typeface="Arial" pitchFamily="34" charset="0"/>
                <a:ea typeface="ＭＳ Ｐゴシック" pitchFamily="34" charset="-128"/>
              </a:rPr>
              <a:t>Αθλητικές υπηρεσίες</a:t>
            </a:r>
          </a:p>
          <a:p>
            <a:pPr lvl="1" eaLnBrk="1" hangingPunct="1">
              <a:buClr>
                <a:schemeClr val="hlink"/>
              </a:buClr>
              <a:buFont typeface="Wingdings" pitchFamily="2" charset="2"/>
              <a:buChar char="Ø"/>
            </a:pPr>
            <a:r>
              <a:rPr lang="el-GR" altLang="el-GR" sz="2000" smtClean="0">
                <a:latin typeface="Arial" pitchFamily="34" charset="0"/>
                <a:ea typeface="ＭＳ Ｐゴシック" pitchFamily="34" charset="-128"/>
              </a:rPr>
              <a:t>Αθλητικοί σύλλογοι: Παρέχουν προγράμματα για διάφορα αθλήματα (π.χ ακαδημίες αθλημάτων)</a:t>
            </a:r>
          </a:p>
          <a:p>
            <a:pPr lvl="1" eaLnBrk="1" hangingPunct="1">
              <a:buClr>
                <a:schemeClr val="hlink"/>
              </a:buClr>
              <a:buFont typeface="Wingdings" pitchFamily="2" charset="2"/>
              <a:buChar char="Ø"/>
            </a:pPr>
            <a:endParaRPr lang="el-GR" altLang="el-GR" sz="2000" smtClean="0">
              <a:latin typeface="Arial" pitchFamily="34" charset="0"/>
              <a:ea typeface="ＭＳ Ｐゴシック" pitchFamily="34" charset="-128"/>
            </a:endParaRPr>
          </a:p>
          <a:p>
            <a:pPr lvl="1" eaLnBrk="1" hangingPunct="1">
              <a:buClr>
                <a:schemeClr val="hlink"/>
              </a:buClr>
              <a:buFont typeface="Wingdings" pitchFamily="2" charset="2"/>
              <a:buChar char="Ø"/>
            </a:pPr>
            <a:r>
              <a:rPr lang="el-GR" altLang="el-GR" sz="2000" smtClean="0">
                <a:latin typeface="Arial" pitchFamily="34" charset="0"/>
                <a:ea typeface="ＭＳ Ｐゴシック" pitchFamily="34" charset="-128"/>
              </a:rPr>
              <a:t>Ομοσπονδίες: Παρέχουν αναπτυξιακές και αγωνιστικές υπηρεσίες (π.χ διοργάνωση πρωταθλημάτων, συγκρότηση εθνικών ομάδων, καμπς προετοιμασίας εθνικών κλιμακίων, επιστημονική στήριξη του αθλήματος, διοικητική και τεχνική υποστήριξη των συλλόγων)</a:t>
            </a:r>
          </a:p>
          <a:p>
            <a:pPr lvl="1" eaLnBrk="1" hangingPunct="1"/>
            <a:endParaRPr lang="el-GR" altLang="el-GR" sz="2000" smtClean="0">
              <a:latin typeface="Arial" pitchFamily="34" charset="0"/>
              <a:ea typeface="ＭＳ Ｐゴシック" pitchFamily="34" charset="-128"/>
            </a:endParaRPr>
          </a:p>
        </p:txBody>
      </p:sp>
    </p:spTree>
    <p:extLst>
      <p:ext uri="{BB962C8B-B14F-4D97-AF65-F5344CB8AC3E}">
        <p14:creationId xmlns:p14="http://schemas.microsoft.com/office/powerpoint/2010/main" val="3909541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l-GR" altLang="el-GR" sz="3200" smtClean="0">
                <a:latin typeface="Arial" pitchFamily="34" charset="0"/>
                <a:ea typeface="ＭＳ Ｐゴシック" pitchFamily="34" charset="-128"/>
              </a:rPr>
              <a:t>Η ταυτότητα του ερασιτεχνικού αθλητικού οργανισμού (συνέχεια)</a:t>
            </a:r>
          </a:p>
        </p:txBody>
      </p:sp>
      <p:sp>
        <p:nvSpPr>
          <p:cNvPr id="77827" name="Rectangle 3"/>
          <p:cNvSpPr>
            <a:spLocks noGrp="1" noChangeArrowheads="1"/>
          </p:cNvSpPr>
          <p:nvPr>
            <p:ph type="body" idx="1"/>
          </p:nvPr>
        </p:nvSpPr>
        <p:spPr>
          <a:xfrm>
            <a:off x="179388" y="1600200"/>
            <a:ext cx="8785225" cy="5068888"/>
          </a:xfrm>
        </p:spPr>
        <p:txBody>
          <a:bodyPr/>
          <a:lstStyle/>
          <a:p>
            <a:pPr eaLnBrk="1" hangingPunct="1">
              <a:lnSpc>
                <a:spcPct val="90000"/>
              </a:lnSpc>
              <a:buFont typeface="Wingdings" pitchFamily="2" charset="2"/>
              <a:buChar char="q"/>
            </a:pPr>
            <a:r>
              <a:rPr lang="el-GR" altLang="el-GR" sz="2000" b="1" smtClean="0">
                <a:latin typeface="Arial" pitchFamily="34" charset="0"/>
                <a:ea typeface="ＭＳ Ｐゴシック" pitchFamily="34" charset="-128"/>
              </a:rPr>
              <a:t>Πηγές χρηματοδότησης μη κερδοσκοπικών αθλητικών οργανισμών</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Συνδρομές μελών</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Κρατικές χρηματοδοτήσεις</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Χορηγίες</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Εισπράξεις από εισιτήρια και διαφημίσεις</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Οφέλη από την εκμετάλλευση περιουσιακών στοιχείων ή παραχώρηση αθλητικών εγκαταστάσεων</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Δωρεές</a:t>
            </a:r>
          </a:p>
          <a:p>
            <a:pPr lvl="1" eaLnBrk="1" hangingPunct="1">
              <a:lnSpc>
                <a:spcPct val="90000"/>
              </a:lnSpc>
              <a:buClr>
                <a:schemeClr val="hlink"/>
              </a:buClr>
              <a:buFont typeface="Wingdings" pitchFamily="2" charset="2"/>
              <a:buChar char="ü"/>
            </a:pPr>
            <a:endParaRPr lang="el-GR" altLang="el-GR" sz="2000" smtClean="0">
              <a:latin typeface="Arial" pitchFamily="34" charset="0"/>
              <a:ea typeface="ＭＳ Ｐゴシック" pitchFamily="34" charset="-128"/>
            </a:endParaRPr>
          </a:p>
          <a:p>
            <a:pPr eaLnBrk="1" hangingPunct="1">
              <a:lnSpc>
                <a:spcPct val="90000"/>
              </a:lnSpc>
              <a:buFont typeface="Wingdings" pitchFamily="2" charset="2"/>
              <a:buChar char="q"/>
            </a:pPr>
            <a:r>
              <a:rPr lang="el-GR" altLang="el-GR" sz="2000" b="1" smtClean="0">
                <a:latin typeface="Arial" pitchFamily="34" charset="0"/>
                <a:ea typeface="ＭＳ Ｐゴシック" pitchFamily="34" charset="-128"/>
              </a:rPr>
              <a:t>Δαπάνες μη κερδοσκοπικών αθλητικών οργανισμών</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Μισθώματα διοικητικών, τεχνικών και προπονητικών υπηρεσιών</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Αγορά και συντήρηση αθλητικού εξοπλισμού και ρουχισμού</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Μίσθωση αθλητικών εγκαταστάσεων</a:t>
            </a:r>
          </a:p>
          <a:p>
            <a:pPr lvl="1" eaLnBrk="1" hangingPunct="1">
              <a:lnSpc>
                <a:spcPct val="90000"/>
              </a:lnSpc>
              <a:buClr>
                <a:schemeClr val="hlink"/>
              </a:buClr>
              <a:buFont typeface="Wingdings" pitchFamily="2" charset="2"/>
              <a:buChar char="ü"/>
            </a:pPr>
            <a:r>
              <a:rPr lang="el-GR" altLang="el-GR" sz="2000" smtClean="0">
                <a:latin typeface="Arial" pitchFamily="34" charset="0"/>
                <a:ea typeface="ＭＳ Ｐゴシック" pitchFamily="34" charset="-128"/>
              </a:rPr>
              <a:t>Μετακινήσεις ομάδων και μελών</a:t>
            </a:r>
          </a:p>
          <a:p>
            <a:pPr lvl="1" eaLnBrk="1" hangingPunct="1">
              <a:lnSpc>
                <a:spcPct val="90000"/>
              </a:lnSpc>
              <a:buFontTx/>
              <a:buNone/>
            </a:pPr>
            <a:endParaRPr lang="el-GR" altLang="el-GR" sz="2000" smtClean="0">
              <a:latin typeface="Arial" pitchFamily="34" charset="0"/>
              <a:ea typeface="ＭＳ Ｐゴシック" pitchFamily="34" charset="-128"/>
            </a:endParaRPr>
          </a:p>
        </p:txBody>
      </p:sp>
    </p:spTree>
    <p:extLst>
      <p:ext uri="{BB962C8B-B14F-4D97-AF65-F5344CB8AC3E}">
        <p14:creationId xmlns:p14="http://schemas.microsoft.com/office/powerpoint/2010/main" val="3953717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l-GR" altLang="el-GR" sz="3200" smtClean="0">
                <a:latin typeface="Arial" pitchFamily="34" charset="0"/>
                <a:ea typeface="ＭＳ Ｐゴシック" pitchFamily="34" charset="-128"/>
              </a:rPr>
              <a:t>Η ταυτότητα του ερασιτεχνικού αθλητικού οργανισμού (συνέχεια)</a:t>
            </a:r>
          </a:p>
        </p:txBody>
      </p:sp>
      <p:sp>
        <p:nvSpPr>
          <p:cNvPr id="78851" name="Rectangle 3"/>
          <p:cNvSpPr>
            <a:spLocks noGrp="1" noChangeArrowheads="1"/>
          </p:cNvSpPr>
          <p:nvPr>
            <p:ph type="body" idx="1"/>
          </p:nvPr>
        </p:nvSpPr>
        <p:spPr>
          <a:xfrm>
            <a:off x="250825" y="1600200"/>
            <a:ext cx="8642350" cy="4495800"/>
          </a:xfrm>
        </p:spPr>
        <p:txBody>
          <a:bodyPr/>
          <a:lstStyle/>
          <a:p>
            <a:pPr eaLnBrk="1" hangingPunct="1">
              <a:buFont typeface="Wingdings" pitchFamily="2" charset="2"/>
              <a:buChar char="q"/>
            </a:pPr>
            <a:r>
              <a:rPr lang="el-GR" altLang="el-GR" sz="2000" b="1" smtClean="0">
                <a:latin typeface="Arial" pitchFamily="34" charset="0"/>
                <a:ea typeface="ＭＳ Ｐゴシック" pitchFamily="34" charset="-128"/>
              </a:rPr>
              <a:t>Διοικητικό συμβούλιο</a:t>
            </a:r>
          </a:p>
          <a:p>
            <a:pPr eaLnBrk="1" hangingPunct="1">
              <a:buFont typeface="Wingdings" pitchFamily="2" charset="2"/>
              <a:buChar char="q"/>
            </a:pPr>
            <a:endParaRPr lang="el-GR" altLang="el-GR" sz="2000" b="1" smtClean="0">
              <a:latin typeface="Arial" pitchFamily="34" charset="0"/>
              <a:ea typeface="ＭＳ Ｐゴシック" pitchFamily="34" charset="-128"/>
            </a:endParaRPr>
          </a:p>
          <a:p>
            <a:pPr lvl="1" eaLnBrk="1" hangingPunct="1">
              <a:buClr>
                <a:schemeClr val="hlink"/>
              </a:buClr>
              <a:buFont typeface="Wingdings" pitchFamily="2" charset="2"/>
              <a:buChar char="Ø"/>
            </a:pPr>
            <a:r>
              <a:rPr lang="el-GR" altLang="el-GR" sz="2000" smtClean="0">
                <a:latin typeface="Arial" pitchFamily="34" charset="0"/>
                <a:ea typeface="ＭＳ Ｐゴシック" pitchFamily="34" charset="-128"/>
              </a:rPr>
              <a:t>Εκλεγμένα διοικητικά συμβούλια, τα οποία εμπλέκονται σε οργανωτικά θέματα, όπως διαμόρφωση στόχων, εξεύρεση πόρων, οικονομική διαχείριση, δημόσιες σχέσεις, επιλογή προσωπικού, κλπ.</a:t>
            </a:r>
          </a:p>
          <a:p>
            <a:pPr lvl="1" eaLnBrk="1" hangingPunct="1">
              <a:buClr>
                <a:schemeClr val="hlink"/>
              </a:buClr>
              <a:buFont typeface="Wingdings" pitchFamily="2" charset="2"/>
              <a:buChar char="Ø"/>
            </a:pPr>
            <a:endParaRPr lang="el-GR" altLang="el-GR" sz="2000" smtClean="0">
              <a:latin typeface="Arial" pitchFamily="34" charset="0"/>
              <a:ea typeface="ＭＳ Ｐゴシック" pitchFamily="34" charset="-128"/>
            </a:endParaRPr>
          </a:p>
          <a:p>
            <a:pPr lvl="1" eaLnBrk="1" hangingPunct="1">
              <a:buClr>
                <a:schemeClr val="hlink"/>
              </a:buClr>
              <a:buFont typeface="Wingdings" pitchFamily="2" charset="2"/>
              <a:buChar char="Ø"/>
            </a:pPr>
            <a:r>
              <a:rPr lang="el-GR" altLang="el-GR" sz="2000" smtClean="0">
                <a:latin typeface="Arial" pitchFamily="34" charset="0"/>
                <a:ea typeface="ＭＳ Ｐゴシック" pitchFamily="34" charset="-128"/>
              </a:rPr>
              <a:t>Έμμισθο διοικητικό προσωπικό, το οποίο υλοποιεί τις αποφάσεις του διοικητικού συμβουλίου</a:t>
            </a:r>
          </a:p>
        </p:txBody>
      </p:sp>
    </p:spTree>
    <p:extLst>
      <p:ext uri="{BB962C8B-B14F-4D97-AF65-F5344CB8AC3E}">
        <p14:creationId xmlns:p14="http://schemas.microsoft.com/office/powerpoint/2010/main" val="4210879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l-GR" altLang="el-GR" sz="3200" smtClean="0">
                <a:latin typeface="Arial" pitchFamily="34" charset="0"/>
                <a:ea typeface="ＭＳ Ｐゴシック" pitchFamily="34" charset="-128"/>
              </a:rPr>
              <a:t>Οι προκλήσεις του ερασιτεχνικού αθλητικού οργανισμού</a:t>
            </a:r>
          </a:p>
        </p:txBody>
      </p:sp>
      <p:sp>
        <p:nvSpPr>
          <p:cNvPr id="79875" name="Rectangle 3"/>
          <p:cNvSpPr>
            <a:spLocks noGrp="1" noChangeArrowheads="1"/>
          </p:cNvSpPr>
          <p:nvPr>
            <p:ph type="body" idx="1"/>
          </p:nvPr>
        </p:nvSpPr>
        <p:spPr>
          <a:xfrm>
            <a:off x="323850" y="1600200"/>
            <a:ext cx="8569325" cy="4495800"/>
          </a:xfrm>
        </p:spPr>
        <p:txBody>
          <a:bodyPr/>
          <a:lstStyle/>
          <a:p>
            <a:pPr eaLnBrk="1" hangingPunct="1">
              <a:buFont typeface="Wingdings" pitchFamily="2" charset="2"/>
              <a:buChar char="Ø"/>
            </a:pPr>
            <a:endParaRPr lang="el-GR" altLang="el-GR" sz="2000" smtClean="0">
              <a:latin typeface="Arial" pitchFamily="34" charset="0"/>
              <a:ea typeface="ＭＳ Ｐゴシック" pitchFamily="34" charset="-128"/>
            </a:endParaRPr>
          </a:p>
          <a:p>
            <a:pPr eaLnBrk="1" hangingPunct="1">
              <a:buFont typeface="Wingdings" pitchFamily="2" charset="2"/>
              <a:buChar char="Ø"/>
            </a:pPr>
            <a:r>
              <a:rPr lang="el-GR" altLang="el-GR" sz="2000" smtClean="0">
                <a:latin typeface="Arial" pitchFamily="34" charset="0"/>
                <a:ea typeface="ＭＳ Ｐゴシック" pitchFamily="34" charset="-128"/>
              </a:rPr>
              <a:t>Συνεχή βελτίωση των προσφερόμενων αθλητικών υπηρεσιών</a:t>
            </a:r>
          </a:p>
          <a:p>
            <a:pPr eaLnBrk="1" hangingPunct="1">
              <a:buFont typeface="Wingdings" pitchFamily="2" charset="2"/>
              <a:buChar char="Ø"/>
            </a:pPr>
            <a:r>
              <a:rPr lang="el-GR" altLang="el-GR" sz="2000" smtClean="0">
                <a:latin typeface="Arial" pitchFamily="34" charset="0"/>
                <a:ea typeface="ＭＳ Ｐゴシック" pitchFamily="34" charset="-128"/>
              </a:rPr>
              <a:t>Αναζήτηση εναλλακτικών πηγών άντλησης πόρων</a:t>
            </a:r>
          </a:p>
          <a:p>
            <a:pPr eaLnBrk="1" hangingPunct="1">
              <a:buFont typeface="Wingdings" pitchFamily="2" charset="2"/>
              <a:buChar char="Ø"/>
            </a:pPr>
            <a:r>
              <a:rPr lang="el-GR" altLang="el-GR" sz="2000" smtClean="0">
                <a:latin typeface="Arial" pitchFamily="34" charset="0"/>
                <a:ea typeface="ＭＳ Ｐゴシック" pitchFamily="34" charset="-128"/>
              </a:rPr>
              <a:t>Αποτελεσματική βελτίωση των διοικητικών συμβουλίων</a:t>
            </a:r>
          </a:p>
          <a:p>
            <a:pPr eaLnBrk="1" hangingPunct="1">
              <a:buFont typeface="Wingdings" pitchFamily="2" charset="2"/>
              <a:buChar char="Ø"/>
            </a:pPr>
            <a:r>
              <a:rPr lang="el-GR" altLang="el-GR" sz="2000" smtClean="0">
                <a:latin typeface="Arial" pitchFamily="34" charset="0"/>
                <a:ea typeface="ＭＳ Ｐゴシック" pitchFamily="34" charset="-128"/>
              </a:rPr>
              <a:t>Κατάστρωση ξεκάθαρης πολιτικής και στρατηγικής στην αθλητική ανάπτυξη</a:t>
            </a:r>
          </a:p>
          <a:p>
            <a:pPr eaLnBrk="1" hangingPunct="1">
              <a:buFont typeface="Wingdings" pitchFamily="2" charset="2"/>
              <a:buChar char="Ø"/>
            </a:pPr>
            <a:r>
              <a:rPr lang="el-GR" altLang="el-GR" sz="2000" smtClean="0">
                <a:latin typeface="Arial" pitchFamily="34" charset="0"/>
                <a:ea typeface="ＭＳ Ｐゴシック" pitchFamily="34" charset="-128"/>
              </a:rPr>
              <a:t>Εισαγωγή εξειδικευμένου προσωπικού</a:t>
            </a:r>
          </a:p>
          <a:p>
            <a:pPr eaLnBrk="1" hangingPunct="1">
              <a:buFont typeface="Wingdings" pitchFamily="2" charset="2"/>
              <a:buChar char="Ø"/>
            </a:pPr>
            <a:r>
              <a:rPr lang="el-GR" altLang="el-GR" sz="2000" smtClean="0">
                <a:latin typeface="Arial" pitchFamily="34" charset="0"/>
                <a:ea typeface="ＭＳ Ｐゴシック" pitchFamily="34" charset="-128"/>
              </a:rPr>
              <a:t>Συγκρότηση στρατηγικών συμμαχιών σε θέματα εγκαταστάσεων και προγραμμάτων</a:t>
            </a:r>
          </a:p>
        </p:txBody>
      </p:sp>
    </p:spTree>
    <p:extLst>
      <p:ext uri="{BB962C8B-B14F-4D97-AF65-F5344CB8AC3E}">
        <p14:creationId xmlns:p14="http://schemas.microsoft.com/office/powerpoint/2010/main" val="3189649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p:style>
          <a:lnRef idx="1">
            <a:schemeClr val="accent1"/>
          </a:lnRef>
          <a:fillRef idx="2">
            <a:schemeClr val="accent1"/>
          </a:fillRef>
          <a:effectRef idx="1">
            <a:schemeClr val="accent1"/>
          </a:effectRef>
          <a:fontRef idx="minor">
            <a:schemeClr val="dk1"/>
          </a:fontRef>
        </p:style>
        <p:txBody>
          <a:bodyPr/>
          <a:lstStyle/>
          <a:p>
            <a:pPr>
              <a:lnSpc>
                <a:spcPct val="80000"/>
              </a:lnSpc>
            </a:pPr>
            <a:r>
              <a:rPr lang="el-GR" sz="2400" dirty="0" smtClean="0"/>
              <a:t>Το ελληνικό ποδόσφαιρο χρειάζεται να επαναπροσδιορίσει τη σχέση με την ίδια του την «φύση». Σε πολλούς που είναι συναισθηματικά συνδεδεμένοι –και φορές αντιμετωπίζουν τα νέα δεδομένα με υπερβάλλοντα ρομαντισμό, υποστηρίζοντας ότι το ποδόσφαιρο έχει «μεταβεί» σε μια άλλη διάσταση – απαντούμε ότι το παιχνίδι δεν «μεταβαίνει» ούτε «πεθαίνει», απλά </a:t>
            </a:r>
            <a:r>
              <a:rPr lang="el-GR" sz="2400" dirty="0" err="1" smtClean="0"/>
              <a:t>μεταβάλεται</a:t>
            </a:r>
            <a:r>
              <a:rPr lang="el-GR" sz="2400" dirty="0" smtClean="0"/>
              <a:t> λόγω των ευρύτερων κοινωνικών, οικονομικών αλλά και πολιτικών αλλαγών. Αυτό άλλωστε συμβαίνει καθ’ όλη την πορεία της ύπαρξής του. Μεταβολή λοιπόν και όχι «μετάβαση». </a:t>
            </a:r>
          </a:p>
        </p:txBody>
      </p:sp>
      <p:sp>
        <p:nvSpPr>
          <p:cNvPr id="5" name="4 - Θέση υποσέλιδου"/>
          <p:cNvSpPr>
            <a:spLocks noGrp="1"/>
          </p:cNvSpPr>
          <p:nvPr>
            <p:ph type="ftr" sz="quarter" idx="11"/>
          </p:nvPr>
        </p:nvSpPr>
        <p:spPr/>
        <p:txBody>
          <a:bodyPr/>
          <a:lstStyle/>
          <a:p>
            <a:pPr>
              <a:defRPr/>
            </a:pPr>
            <a:r>
              <a:rPr lang="el-GR" smtClean="0"/>
              <a:t>2014</a:t>
            </a:r>
            <a:endParaRPr lang="el-GR"/>
          </a:p>
        </p:txBody>
      </p:sp>
    </p:spTree>
    <p:extLst>
      <p:ext uri="{BB962C8B-B14F-4D97-AF65-F5344CB8AC3E}">
        <p14:creationId xmlns:p14="http://schemas.microsoft.com/office/powerpoint/2010/main" val="3421724111"/>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333375"/>
            <a:ext cx="7991475" cy="1366838"/>
          </a:xfrm>
          <a:ln/>
        </p:spPr>
        <p:style>
          <a:lnRef idx="2">
            <a:schemeClr val="accent1">
              <a:shade val="50000"/>
            </a:schemeClr>
          </a:lnRef>
          <a:fillRef idx="1">
            <a:schemeClr val="accent1"/>
          </a:fillRef>
          <a:effectRef idx="0">
            <a:schemeClr val="accent1"/>
          </a:effectRef>
          <a:fontRef idx="minor">
            <a:schemeClr val="lt1"/>
          </a:fontRef>
        </p:style>
        <p:txBody>
          <a:bodyPr/>
          <a:lstStyle/>
          <a:p>
            <a:r>
              <a:rPr lang="el-GR" sz="3600" b="1" dirty="0" smtClean="0"/>
              <a:t> </a:t>
            </a:r>
            <a:r>
              <a:rPr lang="el-GR" sz="3600" b="1" dirty="0"/>
              <a:t>ΑΝΑΛΥΣΗ ΕΞΩΤΕΡΙΚΟΥ ΠΕΡΙΒΑΛΛΟΝΤΟΣ</a:t>
            </a:r>
            <a:r>
              <a:rPr lang="el-GR" sz="4000" b="1" dirty="0"/>
              <a:t> </a:t>
            </a:r>
            <a:endParaRPr lang="el-GR" sz="4000" dirty="0"/>
          </a:p>
        </p:txBody>
      </p:sp>
      <p:sp>
        <p:nvSpPr>
          <p:cNvPr id="2051" name="Rectangle 3"/>
          <p:cNvSpPr>
            <a:spLocks noGrp="1" noChangeArrowheads="1"/>
          </p:cNvSpPr>
          <p:nvPr>
            <p:ph type="subTitle" idx="1"/>
          </p:nvPr>
        </p:nvSpPr>
        <p:spPr>
          <a:xfrm>
            <a:off x="468313" y="2133600"/>
            <a:ext cx="8280400" cy="3743325"/>
          </a:xfrm>
        </p:spPr>
        <p:style>
          <a:lnRef idx="1">
            <a:schemeClr val="accent1"/>
          </a:lnRef>
          <a:fillRef idx="2">
            <a:schemeClr val="accent1"/>
          </a:fillRef>
          <a:effectRef idx="1">
            <a:schemeClr val="accent1"/>
          </a:effectRef>
          <a:fontRef idx="minor">
            <a:schemeClr val="dk1"/>
          </a:fontRef>
        </p:style>
        <p:txBody>
          <a:bodyPr/>
          <a:lstStyle/>
          <a:p>
            <a:pPr algn="just">
              <a:lnSpc>
                <a:spcPct val="95000"/>
              </a:lnSpc>
            </a:pPr>
            <a:r>
              <a:rPr lang="el-GR" sz="2000" dirty="0">
                <a:solidFill>
                  <a:schemeClr val="tx1"/>
                </a:solidFill>
              </a:rPr>
              <a:t>Η γνώση και η κατανόηση του εξωτερικού περιβάλλοντος του </a:t>
            </a:r>
            <a:r>
              <a:rPr lang="el-GR" sz="2000" dirty="0" smtClean="0">
                <a:solidFill>
                  <a:schemeClr val="tx1"/>
                </a:solidFill>
              </a:rPr>
              <a:t> </a:t>
            </a:r>
            <a:r>
              <a:rPr lang="el-GR" sz="2000" dirty="0">
                <a:solidFill>
                  <a:schemeClr val="tx1"/>
                </a:solidFill>
              </a:rPr>
              <a:t>Ποδοσφαίρου, αποτελούν απαραίτητη προϋπόθεση για την κατανόηση των τάσεων της ευρύτερης αγοράς έτσι ώστε, να μπορέσουμε να προτείνουμε τις καλύτερες στρατηγικές επιλογές, για κάθε </a:t>
            </a:r>
            <a:r>
              <a:rPr lang="el-GR" sz="2000" dirty="0" smtClean="0">
                <a:solidFill>
                  <a:schemeClr val="tx1"/>
                </a:solidFill>
              </a:rPr>
              <a:t>ομάδα . </a:t>
            </a:r>
            <a:r>
              <a:rPr lang="el-GR" sz="2000" dirty="0">
                <a:solidFill>
                  <a:schemeClr val="tx1"/>
                </a:solidFill>
              </a:rPr>
              <a:t>Αυτό περιλαμβάνει παράγοντες που δεν προέρχονται από το εσωτερικό περιβάλλον της κάθε ομάδας, αλλά είναι εξωτερικοί, και οι οποίοι πιθανώς να προκαλέσουν κάποιες ευκαιρίες ή ακόμα και απειλές αυτήν. Άρα, σκοπός δεν είναι η παράθεση πληροφοριών γενικού ενδιαφέροντος, αλλά ο εντοπισμός αφενός των τάσεων και των πιθανών εξελίξεων, αφετέρου η εξέλιξη των κρίσιμων παραμέτρων οι οποίες ενδέχεται να επηρεάσουν θετικά ή αρνητικά τη μελλοντική πορεία της κάθε ομάδας.</a:t>
            </a:r>
          </a:p>
        </p:txBody>
      </p:sp>
      <p:sp>
        <p:nvSpPr>
          <p:cNvPr id="5" name="4 - Θέση υποσέλιδου"/>
          <p:cNvSpPr>
            <a:spLocks noGrp="1"/>
          </p:cNvSpPr>
          <p:nvPr>
            <p:ph type="ftr" sz="quarter" idx="11"/>
          </p:nvPr>
        </p:nvSpPr>
        <p:spPr/>
        <p:txBody>
          <a:bodyPr/>
          <a:lstStyle/>
          <a:p>
            <a:r>
              <a:rPr lang="el-GR" smtClean="0"/>
              <a:t>2014</a:t>
            </a:r>
            <a:endParaRPr lang="el-GR"/>
          </a:p>
        </p:txBody>
      </p:sp>
    </p:spTree>
    <p:extLst>
      <p:ext uri="{BB962C8B-B14F-4D97-AF65-F5344CB8AC3E}">
        <p14:creationId xmlns:p14="http://schemas.microsoft.com/office/powerpoint/2010/main" val="1113648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l-GR" sz="3600" b="1" i="1" dirty="0" smtClean="0"/>
              <a:t>Ανασκόπηση του   Οικονομικού ποδοσφαιρικού  περιβάλλοντος </a:t>
            </a:r>
            <a:endParaRPr lang="el-GR" sz="3600" b="1" i="1" dirty="0"/>
          </a:p>
        </p:txBody>
      </p:sp>
      <p:sp>
        <p:nvSpPr>
          <p:cNvPr id="3075" name="Rectangle 3"/>
          <p:cNvSpPr>
            <a:spLocks noGrp="1" noChangeArrowheads="1"/>
          </p:cNvSpPr>
          <p:nvPr>
            <p:ph type="body" idx="1"/>
          </p:nvPr>
        </p:nvSpPr>
        <p:spPr>
          <a:xfrm>
            <a:off x="457200" y="1556792"/>
            <a:ext cx="8229600" cy="4248696"/>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marL="176213" indent="-176213" algn="just">
              <a:lnSpc>
                <a:spcPct val="95000"/>
              </a:lnSpc>
              <a:buFontTx/>
              <a:buNone/>
            </a:pPr>
            <a:r>
              <a:rPr lang="el-GR" dirty="0"/>
              <a:t> </a:t>
            </a:r>
            <a:r>
              <a:rPr lang="el-GR" sz="2000" dirty="0">
                <a:solidFill>
                  <a:schemeClr val="bg2"/>
                </a:solidFill>
              </a:rPr>
              <a:t>Παρά τους </a:t>
            </a:r>
            <a:r>
              <a:rPr lang="el-GR" sz="2000" dirty="0" smtClean="0"/>
              <a:t>Υψηλούς </a:t>
            </a:r>
            <a:r>
              <a:rPr lang="el-GR" sz="2000" dirty="0"/>
              <a:t>ρυθμούς ανάπτυξης </a:t>
            </a:r>
            <a:r>
              <a:rPr lang="el-GR" sz="2000" dirty="0" smtClean="0"/>
              <a:t> </a:t>
            </a:r>
            <a:r>
              <a:rPr lang="el-GR" sz="2000" dirty="0"/>
              <a:t>παρουσίασε η Ελληνική οικονομία τα </a:t>
            </a:r>
            <a:r>
              <a:rPr lang="el-GR" sz="2000" dirty="0" smtClean="0"/>
              <a:t>τελευταία δέκα χρόνια (199</a:t>
            </a:r>
            <a:r>
              <a:rPr lang="en-US" sz="2000" dirty="0" smtClean="0"/>
              <a:t>6</a:t>
            </a:r>
            <a:r>
              <a:rPr lang="el-GR" sz="2000" dirty="0" smtClean="0"/>
              <a:t>-200</a:t>
            </a:r>
            <a:r>
              <a:rPr lang="en-US" sz="2000" dirty="0" smtClean="0"/>
              <a:t>6</a:t>
            </a:r>
            <a:r>
              <a:rPr lang="el-GR" sz="2000" dirty="0" smtClean="0"/>
              <a:t>), </a:t>
            </a:r>
            <a:r>
              <a:rPr lang="el-GR" sz="2000" dirty="0"/>
              <a:t>οι βασικοί δημοσιονομικοί δείκτες σημείωσαν μεγάλη </a:t>
            </a:r>
            <a:r>
              <a:rPr lang="el-GR" sz="2000" dirty="0" smtClean="0"/>
              <a:t>επιδείνωση</a:t>
            </a:r>
            <a:r>
              <a:rPr lang="en-US" sz="2000" dirty="0" smtClean="0"/>
              <a:t> </a:t>
            </a:r>
            <a:r>
              <a:rPr lang="el-GR" sz="2000" dirty="0" smtClean="0"/>
              <a:t>ιδιαίτερα μετά το 2010. </a:t>
            </a:r>
            <a:r>
              <a:rPr lang="el-GR" sz="2000" dirty="0"/>
              <a:t>Σημαντική ήταν και η κάμψη της ανταγωνιστικότητας της Ελληνικής </a:t>
            </a:r>
            <a:r>
              <a:rPr lang="el-GR" sz="2000" dirty="0" smtClean="0"/>
              <a:t>οικονομίας, γι αυτό από 2010  βλέπουμε και τις περισσότερες ελληνικές επαγγελματικές ομάδες να έχουν  έναν βασικό μόνον  χορηγό .</a:t>
            </a:r>
            <a:endParaRPr lang="el-GR" sz="2000" dirty="0"/>
          </a:p>
          <a:p>
            <a:pPr marL="176213" indent="-176213" algn="just">
              <a:lnSpc>
                <a:spcPct val="95000"/>
              </a:lnSpc>
              <a:buFontTx/>
              <a:buNone/>
            </a:pPr>
            <a:endParaRPr lang="el-GR" sz="2000" dirty="0"/>
          </a:p>
          <a:p>
            <a:pPr marL="176213" indent="-176213" algn="just">
              <a:lnSpc>
                <a:spcPct val="95000"/>
              </a:lnSpc>
              <a:buFontTx/>
              <a:buNone/>
            </a:pPr>
            <a:r>
              <a:rPr lang="el-GR" sz="2000" dirty="0"/>
              <a:t>   Προϋπόθεση για  διατήρηση υψηλού ρυθμού ανάπτυξης είναι η δημιουργία κλίματος προκειμένου να αναλάβει ο ιδιωτικός επιχειρηματικός τομέας</a:t>
            </a:r>
            <a:r>
              <a:rPr lang="el-GR" sz="2000" b="1" dirty="0"/>
              <a:t> </a:t>
            </a:r>
            <a:r>
              <a:rPr lang="el-GR" sz="2000" dirty="0"/>
              <a:t>σημαντικές επενδυτικές </a:t>
            </a:r>
            <a:r>
              <a:rPr lang="el-GR" sz="2000" dirty="0" smtClean="0"/>
              <a:t>πρωτοβουλίες στο ποδόσφαιρο  </a:t>
            </a:r>
            <a:r>
              <a:rPr lang="el-GR" sz="2000" dirty="0"/>
              <a:t>και να αναπτυχθούν νέοι τομείς οικονομικής </a:t>
            </a:r>
            <a:r>
              <a:rPr lang="el-GR" sz="2000" dirty="0" smtClean="0"/>
              <a:t> ποδοσφαιρικής – αθλητικής δραστηριότητας </a:t>
            </a:r>
            <a:r>
              <a:rPr lang="el-GR" sz="2000" dirty="0"/>
              <a:t>με εξαγωγικό </a:t>
            </a:r>
            <a:r>
              <a:rPr lang="el-GR" sz="2000" dirty="0" smtClean="0"/>
              <a:t>προσανατολισμό</a:t>
            </a:r>
            <a:r>
              <a:rPr lang="el-GR" sz="2000" b="1" dirty="0" smtClean="0"/>
              <a:t>. πχ</a:t>
            </a:r>
          </a:p>
          <a:p>
            <a:pPr marL="514350" indent="-514350" algn="just">
              <a:lnSpc>
                <a:spcPct val="95000"/>
              </a:lnSpc>
              <a:buFont typeface="+mj-lt"/>
              <a:buAutoNum type="romanUcPeriod"/>
            </a:pPr>
            <a:r>
              <a:rPr lang="el-GR" sz="2000" b="1" dirty="0" smtClean="0"/>
              <a:t>Η παραγωγή νέων ποδοσφαιρικών ταλέντων είναι μονόδρομος </a:t>
            </a:r>
          </a:p>
          <a:p>
            <a:pPr marL="514350" indent="-514350" algn="just">
              <a:lnSpc>
                <a:spcPct val="95000"/>
              </a:lnSpc>
              <a:buFont typeface="+mj-lt"/>
              <a:buAutoNum type="romanUcPeriod"/>
            </a:pPr>
            <a:r>
              <a:rPr lang="el-GR" sz="2000" b="1" dirty="0" smtClean="0"/>
              <a:t>Ο αθλητικός τουρισμός  </a:t>
            </a:r>
          </a:p>
          <a:p>
            <a:pPr marL="514350" indent="-514350" algn="just">
              <a:lnSpc>
                <a:spcPct val="95000"/>
              </a:lnSpc>
              <a:buFont typeface="+mj-lt"/>
              <a:buAutoNum type="romanUcPeriod"/>
            </a:pPr>
            <a:r>
              <a:rPr lang="el-GR" sz="2000" b="1" dirty="0" smtClean="0"/>
              <a:t>Η διαχείριση  παγκόσμιων ποδοσφαιρικών γεγονότων (</a:t>
            </a:r>
            <a:r>
              <a:rPr lang="en-US" sz="2000" b="1" dirty="0" smtClean="0"/>
              <a:t>U -20)</a:t>
            </a:r>
            <a:endParaRPr lang="el-GR" sz="2000" b="1" dirty="0" smtClean="0"/>
          </a:p>
          <a:p>
            <a:pPr marL="514350" indent="-514350" algn="just">
              <a:lnSpc>
                <a:spcPct val="95000"/>
              </a:lnSpc>
              <a:buFont typeface="+mj-lt"/>
              <a:buAutoNum type="romanUcPeriod"/>
            </a:pPr>
            <a:r>
              <a:rPr lang="el-GR" sz="2000" b="1" dirty="0" smtClean="0"/>
              <a:t>Τουρνουά ελληνοπαίδων εξωτερικού στην κοιτίδα του αθλητισμού- πολιτισμού  </a:t>
            </a:r>
          </a:p>
          <a:p>
            <a:pPr marL="176213" indent="-176213" algn="just">
              <a:lnSpc>
                <a:spcPct val="95000"/>
              </a:lnSpc>
              <a:buFontTx/>
              <a:buNone/>
            </a:pPr>
            <a:endParaRPr lang="el-GR" sz="2000" b="1" dirty="0"/>
          </a:p>
        </p:txBody>
      </p:sp>
      <p:sp>
        <p:nvSpPr>
          <p:cNvPr id="7" name="6 - Θέση υποσέλιδου"/>
          <p:cNvSpPr>
            <a:spLocks noGrp="1"/>
          </p:cNvSpPr>
          <p:nvPr>
            <p:ph type="ftr" sz="quarter" idx="11"/>
          </p:nvPr>
        </p:nvSpPr>
        <p:spPr/>
        <p:txBody>
          <a:bodyPr/>
          <a:lstStyle/>
          <a:p>
            <a:r>
              <a:rPr lang="en-US" smtClean="0"/>
              <a:t>2014</a:t>
            </a:r>
            <a:endParaRPr lang="el-GR" dirty="0"/>
          </a:p>
        </p:txBody>
      </p:sp>
    </p:spTree>
    <p:extLst>
      <p:ext uri="{BB962C8B-B14F-4D97-AF65-F5344CB8AC3E}">
        <p14:creationId xmlns:p14="http://schemas.microsoft.com/office/powerpoint/2010/main" val="3909752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332656"/>
            <a:ext cx="8229600" cy="5793507"/>
          </a:xfrm>
        </p:spPr>
        <p:style>
          <a:lnRef idx="1">
            <a:schemeClr val="accent1"/>
          </a:lnRef>
          <a:fillRef idx="2">
            <a:schemeClr val="accent1"/>
          </a:fillRef>
          <a:effectRef idx="1">
            <a:schemeClr val="accent1"/>
          </a:effectRef>
          <a:fontRef idx="minor">
            <a:schemeClr val="dk1"/>
          </a:fontRef>
        </p:style>
        <p:txBody>
          <a:bodyPr>
            <a:normAutofit/>
          </a:bodyPr>
          <a:lstStyle/>
          <a:p>
            <a:endParaRPr lang="el-GR" sz="2400" dirty="0" smtClean="0"/>
          </a:p>
          <a:p>
            <a:endParaRPr lang="el-GR" sz="2400" dirty="0"/>
          </a:p>
          <a:p>
            <a:endParaRPr lang="el-GR" sz="2400" dirty="0" smtClean="0"/>
          </a:p>
          <a:p>
            <a:r>
              <a:rPr lang="el-GR" sz="2400" dirty="0" smtClean="0"/>
              <a:t>Τα τελευταία 25 χρόνια στο παγκόσμιο ποδόσφαιρο έλαβαν χώρα 4 μεγάλες επαναστάσεις</a:t>
            </a:r>
            <a:endParaRPr lang="en-US" sz="2400" dirty="0" smtClean="0"/>
          </a:p>
          <a:p>
            <a:r>
              <a:rPr lang="el-GR" sz="2400" dirty="0" smtClean="0"/>
              <a:t>1. Το 1991 με τη δημιουργία του </a:t>
            </a:r>
            <a:r>
              <a:rPr lang="el-GR" sz="2400" dirty="0" err="1" smtClean="0"/>
              <a:t>Τσάμπιονς</a:t>
            </a:r>
            <a:r>
              <a:rPr lang="el-GR" sz="2400" dirty="0" smtClean="0"/>
              <a:t> </a:t>
            </a:r>
            <a:r>
              <a:rPr lang="el-GR" sz="2400" dirty="0" err="1" smtClean="0"/>
              <a:t>Λιγκ</a:t>
            </a:r>
            <a:endParaRPr lang="en-US" sz="2400" dirty="0" smtClean="0"/>
          </a:p>
          <a:p>
            <a:r>
              <a:rPr lang="el-GR" sz="2400" dirty="0" smtClean="0"/>
              <a:t>2. Το 1992 με τη δημιουργία της </a:t>
            </a:r>
            <a:r>
              <a:rPr lang="el-GR" sz="2400" dirty="0" err="1" smtClean="0"/>
              <a:t>Πρέμιερ</a:t>
            </a:r>
            <a:r>
              <a:rPr lang="el-GR" sz="2400" dirty="0" smtClean="0"/>
              <a:t> </a:t>
            </a:r>
            <a:r>
              <a:rPr lang="el-GR" sz="2400" dirty="0" err="1" smtClean="0"/>
              <a:t>Λιγκ</a:t>
            </a:r>
            <a:endParaRPr lang="en-US" sz="2400" dirty="0" smtClean="0"/>
          </a:p>
          <a:p>
            <a:r>
              <a:rPr lang="el-GR" sz="2400" dirty="0" smtClean="0"/>
              <a:t>3. Το 2002 με την διοργάνωση του παγκοσμίου κυπέλλου εκτός Ευρώπης και Αμερικής</a:t>
            </a:r>
            <a:endParaRPr lang="en-US" sz="2400" dirty="0" smtClean="0"/>
          </a:p>
          <a:p>
            <a:r>
              <a:rPr lang="el-GR" sz="2400" dirty="0" smtClean="0"/>
              <a:t>4. Με τη δημιουργία ακαδημιών</a:t>
            </a:r>
            <a:endParaRPr lang="en-US" sz="2400" dirty="0" smtClean="0"/>
          </a:p>
          <a:p>
            <a:endParaRPr lang="el-GR" dirty="0"/>
          </a:p>
        </p:txBody>
      </p:sp>
    </p:spTree>
    <p:extLst>
      <p:ext uri="{BB962C8B-B14F-4D97-AF65-F5344CB8AC3E}">
        <p14:creationId xmlns:p14="http://schemas.microsoft.com/office/powerpoint/2010/main" val="495201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556792"/>
            <a:ext cx="8229600" cy="4525963"/>
          </a:xfrm>
          <a:ln/>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endParaRPr lang="el-GR" sz="2400" dirty="0" smtClean="0"/>
          </a:p>
          <a:p>
            <a:r>
              <a:rPr lang="el-GR" dirty="0" smtClean="0"/>
              <a:t>Οι αμερικανοί λένε, πως, οτιδήποτε παραμένει στάσιμο για μία δεκαετία, δημιουργεί τις προϋποθέσεις ανατροπής του. </a:t>
            </a:r>
          </a:p>
          <a:p>
            <a:r>
              <a:rPr lang="el-GR" dirty="0" smtClean="0"/>
              <a:t>Η ρήση ισχύει για πολλούς τομείς της οικονομικής, πολιτικής και κοινωνικής ζωής, προφανώς και για το ελληνικό ποδόσφαιρο, που δυσκολεύεται να παρακολουθήσει τις διεθνείς εξελίξεις.</a:t>
            </a:r>
            <a:endParaRPr lang="el-GR" dirty="0"/>
          </a:p>
        </p:txBody>
      </p:sp>
    </p:spTree>
    <p:extLst>
      <p:ext uri="{BB962C8B-B14F-4D97-AF65-F5344CB8AC3E}">
        <p14:creationId xmlns:p14="http://schemas.microsoft.com/office/powerpoint/2010/main" val="3624158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Το ελληνικό ποδόσφαιρο χθες και σήμερα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Το ελληνικό ποδόσφαιρο απέτυχε να δημιουργήσει τεχνογνωσία ακόμη και στα χρόνια που ακολούθησαν το 2004 που η εθνική ομάδα αναδείχτηκε πρωταθλήτρια Ευρώπης. Παραδοσιακά αντέγραφε προηγμένα ευρωπαϊκά μοντέλα, εμφυσώντας όμως σε αυτά όλες τις αδυναμίες του.</a:t>
            </a:r>
          </a:p>
          <a:p>
            <a:r>
              <a:rPr lang="el-GR" dirty="0" smtClean="0"/>
              <a:t>Το 1959 δημιούργησε το ενιαίο πρωτάθλημα της Α΄ εθνικής, προκειμένου να ανταποκριθεί στις ανάγκες των ευρωπαϊκών κυπέλλων που είχε καθιερώσει 3 χρόνια πριν η UEFA.</a:t>
            </a:r>
          </a:p>
          <a:p>
            <a:r>
              <a:rPr lang="el-GR" dirty="0" smtClean="0"/>
              <a:t>Το 1979 δημιούργησε τις Ποδοσφαιρικές Ανώνυμες Εταιρίες, χωρίς ξεκάθαρο νομικό πλαίσιο και με λιγοστές δυνατότητες αυτόνομης οικονομικής επιβίωσης. Αν δεν υπήρχε η έμμεση άντληση κεφαλαίων από άλλους υγιείς τομείς της οικονομίας, το μοντέλο θα είχε καταρρεύσει από τα πρώτα του χρόνια.</a:t>
            </a:r>
          </a:p>
          <a:p>
            <a:pPr marL="0" indent="0">
              <a:buNone/>
            </a:pPr>
            <a:endParaRPr lang="el-GR" dirty="0"/>
          </a:p>
        </p:txBody>
      </p:sp>
    </p:spTree>
    <p:extLst>
      <p:ext uri="{BB962C8B-B14F-4D97-AF65-F5344CB8AC3E}">
        <p14:creationId xmlns:p14="http://schemas.microsoft.com/office/powerpoint/2010/main" val="1149240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ελληνικό ποδόσφαιρο χθες και σήμερα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Το 2006 οι ομάδες της Α΄ Εθνικής ίδρυσαν τη Σούπερ Λίγκα με στόχο τη βελτίωση του παραγόμενου προϊόντος και την άντληση πόρων κυρίως από την τηλεόραση. Επί της ουσίας αντέγραψαν με καθυστέρηση 14 ετών το μοντέλο της </a:t>
            </a:r>
            <a:r>
              <a:rPr lang="el-GR" dirty="0" err="1" smtClean="0"/>
              <a:t>Πρέμιερ</a:t>
            </a:r>
            <a:r>
              <a:rPr lang="el-GR" dirty="0" smtClean="0"/>
              <a:t> </a:t>
            </a:r>
            <a:r>
              <a:rPr lang="el-GR" dirty="0" err="1" smtClean="0"/>
              <a:t>Λιγκ</a:t>
            </a:r>
            <a:r>
              <a:rPr lang="el-GR" dirty="0" smtClean="0"/>
              <a:t>, αρνούμενες όμως να παραδώσουν την διακυβέρνηση σε επιστημονικά καταρτισμένα στελέχη, όπως έκαναν οι Εγγλέζοι.</a:t>
            </a:r>
          </a:p>
          <a:p>
            <a:r>
              <a:rPr lang="el-GR" dirty="0" smtClean="0"/>
              <a:t>Εννέα χρόνια μετά, το επαγγελματικό ποδόσφαιρο βρίσκεται σε διχασμό. Ο νικητής αμφισβητείται, ο ηττημένος λοιδορείται, οι οπαδοί δρουν ανεξέλεγκτα, αγώνες διεξάγονται κεκλεισμένων των θυρών, υποθέσεις εκκρεμούν στα πολιτικά δικαστήρια, τα χρέη περισσεύουν, οι ψύχραιμες φωνές λιγοστεύουν, αυξάνεται επικίνδυνα ο </a:t>
            </a:r>
            <a:r>
              <a:rPr lang="el-GR" dirty="0" err="1" smtClean="0"/>
              <a:t>οπαδικός</a:t>
            </a:r>
            <a:r>
              <a:rPr lang="el-GR" dirty="0" smtClean="0"/>
              <a:t> φανατισμός και μεγαλώνει το κομμάτι της κοινωνίας που φοβάται να πάει στο γήπεδο.</a:t>
            </a:r>
          </a:p>
          <a:p>
            <a:endParaRPr lang="el-GR" dirty="0"/>
          </a:p>
        </p:txBody>
      </p:sp>
    </p:spTree>
    <p:extLst>
      <p:ext uri="{BB962C8B-B14F-4D97-AF65-F5344CB8AC3E}">
        <p14:creationId xmlns:p14="http://schemas.microsoft.com/office/powerpoint/2010/main" val="2821809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ελληνικό ποδόσφαιρο χθες και σήμερα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Η Σούπερ Λίγκα την αγωνιστική περίοδο 2006-2007 διέθεσε 6.182 εισιτήρια ανά αγώνα. </a:t>
            </a:r>
            <a:endParaRPr lang="en-US" dirty="0" smtClean="0"/>
          </a:p>
          <a:p>
            <a:r>
              <a:rPr lang="el-GR" dirty="0" smtClean="0"/>
              <a:t>Δύο χρόνια μετά ο μέσος όρος ανέβηκε στα 7.534 εισιτήρια.</a:t>
            </a:r>
            <a:endParaRPr lang="en-US" dirty="0" smtClean="0"/>
          </a:p>
          <a:p>
            <a:r>
              <a:rPr lang="el-GR" dirty="0" smtClean="0"/>
              <a:t> Η περίοδος 2014-2015 έκλεισε με 3.321 εισιτήρια ανά παιχνίδι. </a:t>
            </a:r>
            <a:endParaRPr lang="en-US" dirty="0" smtClean="0"/>
          </a:p>
          <a:p>
            <a:r>
              <a:rPr lang="el-GR" dirty="0" smtClean="0"/>
              <a:t>Εν ολίγοις, τα τελευταία 6 χρόνια έχασε 4.213 εισιτήρια ανά αγώνα. Με οικονομικούς όρους, έχασε το 56% της αξίας του.</a:t>
            </a:r>
            <a:endParaRPr lang="el-GR" dirty="0"/>
          </a:p>
        </p:txBody>
      </p:sp>
    </p:spTree>
    <p:extLst>
      <p:ext uri="{BB962C8B-B14F-4D97-AF65-F5344CB8AC3E}">
        <p14:creationId xmlns:p14="http://schemas.microsoft.com/office/powerpoint/2010/main" val="798766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l-GR" sz="4000" b="1" dirty="0" smtClean="0"/>
              <a:t> </a:t>
            </a:r>
            <a:r>
              <a:rPr lang="el-GR" sz="4000" b="1" dirty="0"/>
              <a:t>Γνώσεις </a:t>
            </a:r>
            <a:r>
              <a:rPr lang="en-US" sz="4000" b="1" dirty="0"/>
              <a:t>Manager </a:t>
            </a:r>
            <a:r>
              <a:rPr lang="el-GR" sz="4000" b="1" dirty="0"/>
              <a:t>ΟΜΑΔΙΚΩΝ ΑΘΛΗΜΑΤΩΝ</a:t>
            </a:r>
          </a:p>
        </p:txBody>
      </p:sp>
      <p:sp>
        <p:nvSpPr>
          <p:cNvPr id="5123" name="Rectangle 3"/>
          <p:cNvSpPr>
            <a:spLocks noGrp="1" noChangeArrowheads="1"/>
          </p:cNvSpPr>
          <p:nvPr>
            <p:ph type="body" idx="1"/>
          </p:nvPr>
        </p:nvSpPr>
        <p:spPr/>
        <p:style>
          <a:lnRef idx="1">
            <a:schemeClr val="accent1"/>
          </a:lnRef>
          <a:fillRef idx="3">
            <a:schemeClr val="accent1"/>
          </a:fillRef>
          <a:effectRef idx="2">
            <a:schemeClr val="accent1"/>
          </a:effectRef>
          <a:fontRef idx="minor">
            <a:schemeClr val="lt1"/>
          </a:fontRef>
        </p:style>
        <p:txBody>
          <a:bodyPr/>
          <a:lstStyle/>
          <a:p>
            <a:pPr marL="609600" indent="-609600">
              <a:buFontTx/>
              <a:buNone/>
            </a:pPr>
            <a:r>
              <a:rPr lang="el-GR" dirty="0"/>
              <a:t>Α. Οργανωτικές και Διοικητικές Γνώσεις</a:t>
            </a:r>
          </a:p>
          <a:p>
            <a:pPr marL="609600" indent="-609600">
              <a:buFontTx/>
              <a:buAutoNum type="arabicPeriod"/>
            </a:pPr>
            <a:r>
              <a:rPr lang="el-GR" dirty="0"/>
              <a:t>ΠΡΟΓΡΑΜΜΑΤΙΣΜΟΣ</a:t>
            </a:r>
          </a:p>
          <a:p>
            <a:pPr marL="609600" indent="-609600">
              <a:buFontTx/>
              <a:buAutoNum type="arabicPeriod"/>
            </a:pPr>
            <a:r>
              <a:rPr lang="el-GR" dirty="0"/>
              <a:t>ΟΡΓΑΝΩΣΗ</a:t>
            </a:r>
          </a:p>
          <a:p>
            <a:pPr marL="609600" indent="-609600">
              <a:buFontTx/>
              <a:buAutoNum type="arabicPeriod"/>
            </a:pPr>
            <a:r>
              <a:rPr lang="el-GR" dirty="0"/>
              <a:t>ΔΙΕΥΘΥΝΣΗ- ΔΙΟΙΚΗΣΗ</a:t>
            </a:r>
          </a:p>
          <a:p>
            <a:pPr marL="609600" indent="-609600">
              <a:buFontTx/>
              <a:buAutoNum type="arabicPeriod"/>
            </a:pPr>
            <a:r>
              <a:rPr lang="el-GR" dirty="0"/>
              <a:t>ΣΤΕΛΕΧΩΣΗ</a:t>
            </a:r>
          </a:p>
          <a:p>
            <a:pPr marL="609600" indent="-609600">
              <a:buFontTx/>
              <a:buAutoNum type="arabicPeriod"/>
            </a:pPr>
            <a:r>
              <a:rPr lang="el-GR" dirty="0"/>
              <a:t>ΕΛΕΓΧΟΣ – ΑΞΙΟΛΟΓΗΣΗ</a:t>
            </a:r>
          </a:p>
          <a:p>
            <a:pPr marL="609600" indent="-609600">
              <a:buFontTx/>
              <a:buNone/>
            </a:pPr>
            <a:endParaRPr lang="el-GR" dirty="0"/>
          </a:p>
        </p:txBody>
      </p:sp>
      <p:sp>
        <p:nvSpPr>
          <p:cNvPr id="4" name="3 - Θέση υποσέλιδου"/>
          <p:cNvSpPr>
            <a:spLocks noGrp="1"/>
          </p:cNvSpPr>
          <p:nvPr>
            <p:ph type="ftr" sz="quarter" idx="11"/>
          </p:nvPr>
        </p:nvSpPr>
        <p:spPr/>
        <p:txBody>
          <a:bodyPr/>
          <a:lstStyle/>
          <a:p>
            <a:r>
              <a:rPr lang="el-GR" smtClean="0"/>
              <a:t>2014</a:t>
            </a:r>
            <a:endParaRPr lang="el-GR"/>
          </a:p>
        </p:txBody>
      </p:sp>
    </p:spTree>
    <p:extLst>
      <p:ext uri="{BB962C8B-B14F-4D97-AF65-F5344CB8AC3E}">
        <p14:creationId xmlns:p14="http://schemas.microsoft.com/office/powerpoint/2010/main" val="4167647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l-GR" sz="4000" b="1" dirty="0"/>
              <a:t>Γνώσεις σχετικές με το Αθλητικό</a:t>
            </a:r>
            <a:r>
              <a:rPr lang="en-US" sz="4000" b="1" dirty="0"/>
              <a:t> Management</a:t>
            </a:r>
            <a:endParaRPr lang="el-GR" sz="4000" dirty="0"/>
          </a:p>
        </p:txBody>
      </p:sp>
      <p:sp>
        <p:nvSpPr>
          <p:cNvPr id="7171" name="Rectangle 3"/>
          <p:cNvSpPr>
            <a:spLocks noGrp="1" noChangeArrowheads="1"/>
          </p:cNvSpPr>
          <p:nvPr>
            <p:ph type="body" idx="1"/>
          </p:nvPr>
        </p:nvSpPr>
        <p:spPr/>
        <p:style>
          <a:lnRef idx="3">
            <a:schemeClr val="lt1"/>
          </a:lnRef>
          <a:fillRef idx="1">
            <a:schemeClr val="accent1"/>
          </a:fillRef>
          <a:effectRef idx="1">
            <a:schemeClr val="accent1"/>
          </a:effectRef>
          <a:fontRef idx="minor">
            <a:schemeClr val="lt1"/>
          </a:fontRef>
        </p:style>
        <p:txBody>
          <a:bodyPr/>
          <a:lstStyle/>
          <a:p>
            <a:pPr>
              <a:lnSpc>
                <a:spcPct val="90000"/>
              </a:lnSpc>
            </a:pPr>
            <a:r>
              <a:rPr lang="el-GR" sz="2400" dirty="0"/>
              <a:t>Διοίκηση προσωπικού (</a:t>
            </a:r>
            <a:r>
              <a:rPr lang="en-US" sz="2400" dirty="0" err="1"/>
              <a:t>personnei</a:t>
            </a:r>
            <a:r>
              <a:rPr lang="en-US" sz="2400" dirty="0"/>
              <a:t> management)</a:t>
            </a:r>
          </a:p>
          <a:p>
            <a:pPr>
              <a:lnSpc>
                <a:spcPct val="90000"/>
              </a:lnSpc>
            </a:pPr>
            <a:r>
              <a:rPr lang="el-GR" sz="2400" dirty="0"/>
              <a:t>Σχεδιασμός και εφαρμογή προγραμμάτων (</a:t>
            </a:r>
            <a:r>
              <a:rPr lang="en-US" sz="2400" dirty="0"/>
              <a:t>program management)</a:t>
            </a:r>
          </a:p>
          <a:p>
            <a:pPr>
              <a:lnSpc>
                <a:spcPct val="90000"/>
              </a:lnSpc>
            </a:pPr>
            <a:r>
              <a:rPr lang="en-US" sz="2400" dirty="0"/>
              <a:t>To management </a:t>
            </a:r>
            <a:r>
              <a:rPr lang="el-GR" sz="2400" dirty="0"/>
              <a:t>της αγοράς (</a:t>
            </a:r>
            <a:r>
              <a:rPr lang="en-US" sz="2400" dirty="0"/>
              <a:t>marketing management </a:t>
            </a:r>
            <a:r>
              <a:rPr lang="el-GR" sz="2400" dirty="0"/>
              <a:t>ή ειδικότερα </a:t>
            </a:r>
            <a:r>
              <a:rPr lang="en-US" sz="2400" dirty="0"/>
              <a:t>sport marketing</a:t>
            </a:r>
            <a:r>
              <a:rPr lang="el-GR" sz="2400" dirty="0"/>
              <a:t>) δημόσιες και κοινωνικές σχέσεις (</a:t>
            </a:r>
            <a:r>
              <a:rPr lang="en-US" sz="2400" dirty="0"/>
              <a:t>media and information management)</a:t>
            </a:r>
          </a:p>
          <a:p>
            <a:pPr>
              <a:lnSpc>
                <a:spcPct val="90000"/>
              </a:lnSpc>
            </a:pPr>
            <a:r>
              <a:rPr lang="el-GR" sz="2400" dirty="0"/>
              <a:t>Διαχείριση εγκαταστάσεων (</a:t>
            </a:r>
            <a:r>
              <a:rPr lang="en-US" sz="2400" dirty="0"/>
              <a:t>facility management)</a:t>
            </a:r>
          </a:p>
          <a:p>
            <a:pPr>
              <a:lnSpc>
                <a:spcPct val="90000"/>
              </a:lnSpc>
            </a:pPr>
            <a:r>
              <a:rPr lang="el-GR" sz="2400" dirty="0"/>
              <a:t>Διαχείριση αθλητικών αγώνων (</a:t>
            </a:r>
            <a:r>
              <a:rPr lang="en-US" sz="2400" dirty="0"/>
              <a:t>event management)</a:t>
            </a:r>
          </a:p>
          <a:p>
            <a:pPr>
              <a:lnSpc>
                <a:spcPct val="90000"/>
              </a:lnSpc>
            </a:pPr>
            <a:r>
              <a:rPr lang="el-GR" sz="2400" dirty="0"/>
              <a:t>Νομικές υποθέσεις (</a:t>
            </a:r>
            <a:r>
              <a:rPr lang="en-US" sz="2400" dirty="0"/>
              <a:t>legal management) </a:t>
            </a:r>
            <a:r>
              <a:rPr lang="el-GR" sz="2400" dirty="0"/>
              <a:t>και ειδικότερα το αθλητικό δίκαιο</a:t>
            </a:r>
            <a:r>
              <a:rPr lang="en-US" sz="2400" dirty="0"/>
              <a:t> (sport low)</a:t>
            </a:r>
            <a:r>
              <a:rPr lang="el-GR" sz="2400" dirty="0"/>
              <a:t>  </a:t>
            </a:r>
          </a:p>
        </p:txBody>
      </p:sp>
      <p:sp>
        <p:nvSpPr>
          <p:cNvPr id="4" name="3 - Θέση υποσέλιδου"/>
          <p:cNvSpPr>
            <a:spLocks noGrp="1"/>
          </p:cNvSpPr>
          <p:nvPr>
            <p:ph type="ftr" sz="quarter" idx="11"/>
          </p:nvPr>
        </p:nvSpPr>
        <p:spPr/>
        <p:txBody>
          <a:bodyPr/>
          <a:lstStyle/>
          <a:p>
            <a:r>
              <a:rPr lang="el-GR" smtClean="0"/>
              <a:t>2014</a:t>
            </a:r>
            <a:endParaRPr lang="el-GR"/>
          </a:p>
        </p:txBody>
      </p:sp>
    </p:spTree>
    <p:extLst>
      <p:ext uri="{BB962C8B-B14F-4D97-AF65-F5344CB8AC3E}">
        <p14:creationId xmlns:p14="http://schemas.microsoft.com/office/powerpoint/2010/main" val="2390834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dirty="0"/>
              <a:t>5 ‘’</a:t>
            </a:r>
            <a:r>
              <a:rPr lang="en-US" dirty="0"/>
              <a:t>P’s’’</a:t>
            </a:r>
            <a:endParaRPr lang="el-GR" dirty="0"/>
          </a:p>
        </p:txBody>
      </p:sp>
      <p:sp>
        <p:nvSpPr>
          <p:cNvPr id="8195" name="Rectangle 3"/>
          <p:cNvSpPr>
            <a:spLocks noGrp="1" noChangeArrowheads="1"/>
          </p:cNvSpPr>
          <p:nvPr>
            <p:ph type="body" idx="1"/>
          </p:nvPr>
        </p:nvSpPr>
        <p:spPr/>
        <p:style>
          <a:lnRef idx="1">
            <a:schemeClr val="accent1"/>
          </a:lnRef>
          <a:fillRef idx="3">
            <a:schemeClr val="accent1"/>
          </a:fillRef>
          <a:effectRef idx="2">
            <a:schemeClr val="accent1"/>
          </a:effectRef>
          <a:fontRef idx="minor">
            <a:schemeClr val="lt1"/>
          </a:fontRef>
        </p:style>
        <p:txBody>
          <a:bodyPr/>
          <a:lstStyle/>
          <a:p>
            <a:r>
              <a:rPr lang="en-US" b="1" dirty="0"/>
              <a:t>P</a:t>
            </a:r>
            <a:r>
              <a:rPr lang="en-US" dirty="0"/>
              <a:t>hilosophy (</a:t>
            </a:r>
            <a:r>
              <a:rPr lang="el-GR" dirty="0"/>
              <a:t>ανάπτυξη φιλοσοφίας)</a:t>
            </a:r>
            <a:endParaRPr lang="en-US" dirty="0"/>
          </a:p>
          <a:p>
            <a:r>
              <a:rPr lang="en-US" b="1" dirty="0"/>
              <a:t>P</a:t>
            </a:r>
            <a:r>
              <a:rPr lang="en-US" dirty="0"/>
              <a:t>lan</a:t>
            </a:r>
            <a:r>
              <a:rPr lang="el-GR" dirty="0"/>
              <a:t> (προγραμματισμός – σχεδιασμός)</a:t>
            </a:r>
            <a:endParaRPr lang="en-US" dirty="0"/>
          </a:p>
          <a:p>
            <a:r>
              <a:rPr lang="en-US" b="1" dirty="0"/>
              <a:t>P</a:t>
            </a:r>
            <a:r>
              <a:rPr lang="en-US" dirty="0"/>
              <a:t>ractice</a:t>
            </a:r>
            <a:r>
              <a:rPr lang="el-GR" dirty="0"/>
              <a:t> (πρακτική εφαρμογή γνώσεων)</a:t>
            </a:r>
            <a:endParaRPr lang="en-US" dirty="0"/>
          </a:p>
          <a:p>
            <a:r>
              <a:rPr lang="en-US" b="1" dirty="0"/>
              <a:t>P</a:t>
            </a:r>
            <a:r>
              <a:rPr lang="en-US" dirty="0"/>
              <a:t>ride</a:t>
            </a:r>
            <a:r>
              <a:rPr lang="el-GR" dirty="0"/>
              <a:t> (υπερηφάνεια – φιλοτιμία)</a:t>
            </a:r>
            <a:endParaRPr lang="en-US" dirty="0"/>
          </a:p>
          <a:p>
            <a:r>
              <a:rPr lang="en-US" b="1" dirty="0"/>
              <a:t>P</a:t>
            </a:r>
            <a:r>
              <a:rPr lang="en-US" dirty="0"/>
              <a:t>rivilege</a:t>
            </a:r>
            <a:r>
              <a:rPr lang="el-GR" dirty="0"/>
              <a:t> (προνόμιο το να είσαι </a:t>
            </a:r>
            <a:r>
              <a:rPr lang="en-US" dirty="0"/>
              <a:t>manager)</a:t>
            </a:r>
            <a:endParaRPr lang="el-GR" dirty="0"/>
          </a:p>
        </p:txBody>
      </p:sp>
      <p:sp>
        <p:nvSpPr>
          <p:cNvPr id="4" name="3 - Θέση υποσέλιδου"/>
          <p:cNvSpPr>
            <a:spLocks noGrp="1"/>
          </p:cNvSpPr>
          <p:nvPr>
            <p:ph type="ftr" sz="quarter" idx="11"/>
          </p:nvPr>
        </p:nvSpPr>
        <p:spPr/>
        <p:txBody>
          <a:bodyPr/>
          <a:lstStyle/>
          <a:p>
            <a:r>
              <a:rPr lang="el-GR" smtClean="0"/>
              <a:t>2014</a:t>
            </a:r>
            <a:endParaRPr lang="el-GR"/>
          </a:p>
        </p:txBody>
      </p:sp>
    </p:spTree>
    <p:extLst>
      <p:ext uri="{BB962C8B-B14F-4D97-AF65-F5344CB8AC3E}">
        <p14:creationId xmlns:p14="http://schemas.microsoft.com/office/powerpoint/2010/main" val="436361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401552" y="0"/>
            <a:ext cx="8084393" cy="40011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Αθλητικοί αγώνες νέων με θέμα </a:t>
            </a:r>
            <a:r>
              <a:rPr kumimoji="0" lang="el-GR" sz="2000" b="0" i="0" u="sng"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Youth sport event tourism</a:t>
            </a:r>
            <a:r>
              <a:rPr kumimoji="0" lang="el-GR"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&amp;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Football</a:t>
            </a:r>
            <a:r>
              <a:rPr kumimoji="0" lang="el-GR" sz="2000" b="0" i="0" u="sng"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l-GR"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p:nvPr/>
        </p:nvSpPr>
        <p:spPr>
          <a:xfrm>
            <a:off x="214282" y="642918"/>
            <a:ext cx="3595718" cy="50008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000" dirty="0" smtClean="0">
                <a:solidFill>
                  <a:schemeClr val="tx2">
                    <a:lumMod val="50000"/>
                  </a:schemeClr>
                </a:solidFill>
              </a:rPr>
              <a:t>Φορέας Συντονισμού</a:t>
            </a:r>
          </a:p>
          <a:p>
            <a:pPr algn="ctr"/>
            <a:r>
              <a:rPr lang="el-GR" sz="1000" dirty="0" smtClean="0">
                <a:solidFill>
                  <a:schemeClr val="tx2">
                    <a:lumMod val="50000"/>
                  </a:schemeClr>
                </a:solidFill>
              </a:rPr>
              <a:t>Εκάστοτε φορέας</a:t>
            </a:r>
            <a:endParaRPr lang="en-US" sz="1000" dirty="0">
              <a:solidFill>
                <a:schemeClr val="tx2">
                  <a:lumMod val="50000"/>
                </a:schemeClr>
              </a:solidFill>
            </a:endParaRPr>
          </a:p>
        </p:txBody>
      </p:sp>
      <p:sp>
        <p:nvSpPr>
          <p:cNvPr id="4" name="TextBox 2"/>
          <p:cNvSpPr txBox="1"/>
          <p:nvPr/>
        </p:nvSpPr>
        <p:spPr>
          <a:xfrm>
            <a:off x="2500282" y="1310780"/>
            <a:ext cx="3595718" cy="246221"/>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l-GR" sz="1000" dirty="0" smtClean="0">
                <a:solidFill>
                  <a:schemeClr val="tx2">
                    <a:lumMod val="50000"/>
                  </a:schemeClr>
                </a:solidFill>
              </a:rPr>
              <a:t>Τριμερής Χρηματοδότηση</a:t>
            </a:r>
            <a:endParaRPr lang="en-US" sz="1000" dirty="0">
              <a:solidFill>
                <a:schemeClr val="tx2">
                  <a:lumMod val="50000"/>
                </a:schemeClr>
              </a:solidFill>
            </a:endParaRPr>
          </a:p>
        </p:txBody>
      </p:sp>
      <p:cxnSp>
        <p:nvCxnSpPr>
          <p:cNvPr id="5" name="Shape 3"/>
          <p:cNvCxnSpPr>
            <a:stCxn id="3" idx="3"/>
            <a:endCxn id="4" idx="0"/>
          </p:cNvCxnSpPr>
          <p:nvPr/>
        </p:nvCxnSpPr>
        <p:spPr>
          <a:xfrm>
            <a:off x="3810000" y="892959"/>
            <a:ext cx="488141" cy="417821"/>
          </a:xfrm>
          <a:prstGeom prst="bentConnector2">
            <a:avLst/>
          </a:prstGeom>
          <a:ln>
            <a:solidFill>
              <a:schemeClr val="bg2">
                <a:lumMod val="10000"/>
              </a:schemeClr>
            </a:solidFill>
            <a:prstDash val="lgDash"/>
          </a:ln>
        </p:spPr>
        <p:style>
          <a:lnRef idx="1">
            <a:schemeClr val="accent1"/>
          </a:lnRef>
          <a:fillRef idx="0">
            <a:schemeClr val="accent1"/>
          </a:fillRef>
          <a:effectRef idx="0">
            <a:schemeClr val="accent1"/>
          </a:effectRef>
          <a:fontRef idx="minor">
            <a:schemeClr val="tx1"/>
          </a:fontRef>
        </p:style>
      </p:cxnSp>
      <p:sp>
        <p:nvSpPr>
          <p:cNvPr id="6" name="Rectangle 4"/>
          <p:cNvSpPr/>
          <p:nvPr/>
        </p:nvSpPr>
        <p:spPr>
          <a:xfrm>
            <a:off x="1254818" y="1928798"/>
            <a:ext cx="2021038" cy="357201"/>
          </a:xfrm>
          <a:prstGeom prst="rect">
            <a:avLst/>
          </a:prstGeom>
          <a:solidFill>
            <a:srgbClr val="D8F8E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000" dirty="0" smtClean="0">
                <a:solidFill>
                  <a:schemeClr val="tx2">
                    <a:lumMod val="50000"/>
                  </a:schemeClr>
                </a:solidFill>
              </a:rPr>
              <a:t>ΔΗΜΟΣ ΣΠΑΤΩΝ</a:t>
            </a:r>
            <a:endParaRPr lang="en-US" sz="1000" dirty="0">
              <a:solidFill>
                <a:schemeClr val="tx2">
                  <a:lumMod val="50000"/>
                </a:schemeClr>
              </a:solidFill>
            </a:endParaRPr>
          </a:p>
        </p:txBody>
      </p:sp>
      <p:sp>
        <p:nvSpPr>
          <p:cNvPr id="7" name="Rectangle 5"/>
          <p:cNvSpPr/>
          <p:nvPr/>
        </p:nvSpPr>
        <p:spPr>
          <a:xfrm>
            <a:off x="3203848" y="1928798"/>
            <a:ext cx="2663552" cy="357201"/>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000" dirty="0" smtClean="0">
                <a:solidFill>
                  <a:schemeClr val="tx2">
                    <a:lumMod val="50000"/>
                  </a:schemeClr>
                </a:solidFill>
              </a:rPr>
              <a:t>ΑΗΤΗΤΟΣ ΣΠΑΤΩΝ</a:t>
            </a:r>
            <a:endParaRPr lang="en-US" sz="1000" dirty="0">
              <a:solidFill>
                <a:schemeClr val="tx2">
                  <a:lumMod val="50000"/>
                </a:schemeClr>
              </a:solidFill>
            </a:endParaRPr>
          </a:p>
        </p:txBody>
      </p:sp>
      <p:sp>
        <p:nvSpPr>
          <p:cNvPr id="8" name="Rectangle 6"/>
          <p:cNvSpPr/>
          <p:nvPr/>
        </p:nvSpPr>
        <p:spPr>
          <a:xfrm>
            <a:off x="5436096" y="1916832"/>
            <a:ext cx="2495750" cy="357201"/>
          </a:xfrm>
          <a:prstGeom prst="rect">
            <a:avLst/>
          </a:prstGeom>
          <a:solidFill>
            <a:srgbClr val="FFFF0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000" dirty="0" smtClean="0">
                <a:solidFill>
                  <a:schemeClr val="tx2">
                    <a:lumMod val="50000"/>
                  </a:schemeClr>
                </a:solidFill>
              </a:rPr>
              <a:t>ΙΔΙΩΤΕΣ ΧΟΡΗΓΟΙ</a:t>
            </a:r>
            <a:endParaRPr lang="en-US" sz="1000" dirty="0">
              <a:solidFill>
                <a:schemeClr val="tx2">
                  <a:lumMod val="50000"/>
                </a:schemeClr>
              </a:solidFill>
            </a:endParaRPr>
          </a:p>
        </p:txBody>
      </p:sp>
      <p:sp>
        <p:nvSpPr>
          <p:cNvPr id="9" name="Isosceles Triangle 7"/>
          <p:cNvSpPr/>
          <p:nvPr/>
        </p:nvSpPr>
        <p:spPr>
          <a:xfrm>
            <a:off x="83973" y="1619238"/>
            <a:ext cx="7307427" cy="285761"/>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Oval 8"/>
          <p:cNvSpPr/>
          <p:nvPr/>
        </p:nvSpPr>
        <p:spPr>
          <a:xfrm>
            <a:off x="2407964" y="3105116"/>
            <a:ext cx="2087836" cy="85728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Δημόσιες Υπηρεσίες</a:t>
            </a:r>
            <a:endParaRPr lang="en-US" sz="1100" dirty="0">
              <a:solidFill>
                <a:schemeClr val="tx2">
                  <a:lumMod val="50000"/>
                </a:schemeClr>
              </a:solidFill>
            </a:endParaRPr>
          </a:p>
        </p:txBody>
      </p:sp>
      <p:sp>
        <p:nvSpPr>
          <p:cNvPr id="11" name="Oval 9"/>
          <p:cNvSpPr/>
          <p:nvPr/>
        </p:nvSpPr>
        <p:spPr>
          <a:xfrm>
            <a:off x="4846364" y="2952716"/>
            <a:ext cx="2461940" cy="85728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Εθνικές Αθλητικές Ομοσπονδίες</a:t>
            </a:r>
            <a:endParaRPr lang="en-US" sz="1100" dirty="0" smtClean="0">
              <a:solidFill>
                <a:schemeClr val="tx2">
                  <a:lumMod val="50000"/>
                </a:schemeClr>
              </a:solidFill>
            </a:endParaRPr>
          </a:p>
          <a:p>
            <a:pPr algn="ctr"/>
            <a:endParaRPr lang="en-US" sz="1100" dirty="0">
              <a:solidFill>
                <a:schemeClr val="tx2">
                  <a:lumMod val="50000"/>
                </a:schemeClr>
              </a:solidFill>
            </a:endParaRPr>
          </a:p>
        </p:txBody>
      </p:sp>
      <p:sp>
        <p:nvSpPr>
          <p:cNvPr id="12" name="Oval 10"/>
          <p:cNvSpPr/>
          <p:nvPr/>
        </p:nvSpPr>
        <p:spPr>
          <a:xfrm>
            <a:off x="5151164" y="3867116"/>
            <a:ext cx="2087836" cy="8572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Ομοσπονδίες-Σύνδεσμοι Διαιτητών</a:t>
            </a:r>
            <a:endParaRPr lang="en-US" sz="1100" dirty="0" smtClean="0">
              <a:solidFill>
                <a:schemeClr val="tx2">
                  <a:lumMod val="50000"/>
                </a:schemeClr>
              </a:solidFill>
            </a:endParaRPr>
          </a:p>
          <a:p>
            <a:pPr algn="ctr"/>
            <a:endParaRPr lang="en-US" sz="1100" dirty="0">
              <a:solidFill>
                <a:schemeClr val="tx2">
                  <a:lumMod val="50000"/>
                </a:schemeClr>
              </a:solidFill>
            </a:endParaRPr>
          </a:p>
        </p:txBody>
      </p:sp>
      <p:sp>
        <p:nvSpPr>
          <p:cNvPr id="13" name="Oval 11"/>
          <p:cNvSpPr/>
          <p:nvPr/>
        </p:nvSpPr>
        <p:spPr>
          <a:xfrm>
            <a:off x="2255564" y="4019516"/>
            <a:ext cx="2087836" cy="85728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Τοπικοί φορείς αθλητισμού</a:t>
            </a:r>
            <a:endParaRPr lang="en-US" sz="1100" dirty="0">
              <a:solidFill>
                <a:schemeClr val="tx2">
                  <a:lumMod val="50000"/>
                </a:schemeClr>
              </a:solidFill>
            </a:endParaRPr>
          </a:p>
        </p:txBody>
      </p:sp>
      <p:sp>
        <p:nvSpPr>
          <p:cNvPr id="14" name="Oval 12"/>
          <p:cNvSpPr/>
          <p:nvPr/>
        </p:nvSpPr>
        <p:spPr>
          <a:xfrm>
            <a:off x="4919182" y="4776756"/>
            <a:ext cx="2319818" cy="78584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Περιφέρεια ΑΤΤΙΚΗΣ</a:t>
            </a:r>
            <a:endParaRPr lang="en-US" sz="1100" dirty="0">
              <a:solidFill>
                <a:schemeClr val="tx2">
                  <a:lumMod val="50000"/>
                </a:schemeClr>
              </a:solidFill>
            </a:endParaRPr>
          </a:p>
        </p:txBody>
      </p:sp>
      <p:sp>
        <p:nvSpPr>
          <p:cNvPr id="15" name="Oval 13"/>
          <p:cNvSpPr/>
          <p:nvPr/>
        </p:nvSpPr>
        <p:spPr>
          <a:xfrm>
            <a:off x="4139952" y="5373216"/>
            <a:ext cx="1656184" cy="72278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Επιχειρήσεις παροχής τουριστικών υπηρεσιών</a:t>
            </a:r>
            <a:endParaRPr lang="en-US" sz="1100" dirty="0">
              <a:solidFill>
                <a:schemeClr val="tx2">
                  <a:lumMod val="50000"/>
                </a:schemeClr>
              </a:solidFill>
            </a:endParaRPr>
          </a:p>
        </p:txBody>
      </p:sp>
      <p:sp>
        <p:nvSpPr>
          <p:cNvPr id="16" name="Isosceles Triangle 14"/>
          <p:cNvSpPr/>
          <p:nvPr/>
        </p:nvSpPr>
        <p:spPr>
          <a:xfrm rot="10800000">
            <a:off x="7773" y="2305038"/>
            <a:ext cx="7307427" cy="285761"/>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Oval 15"/>
          <p:cNvSpPr/>
          <p:nvPr/>
        </p:nvSpPr>
        <p:spPr>
          <a:xfrm>
            <a:off x="2560364" y="4933916"/>
            <a:ext cx="2087836" cy="85728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Μ.Μ.Ε. σε Εθνικό Επίπεδο</a:t>
            </a:r>
            <a:endParaRPr lang="en-US" sz="1100" dirty="0">
              <a:solidFill>
                <a:schemeClr val="tx2">
                  <a:lumMod val="50000"/>
                </a:schemeClr>
              </a:solidFill>
            </a:endParaRPr>
          </a:p>
        </p:txBody>
      </p:sp>
      <p:sp>
        <p:nvSpPr>
          <p:cNvPr id="18" name="Oval 16"/>
          <p:cNvSpPr/>
          <p:nvPr/>
        </p:nvSpPr>
        <p:spPr>
          <a:xfrm>
            <a:off x="807764" y="5391116"/>
            <a:ext cx="2087836" cy="85728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Διεθνή μέσα ηλεκτρονικού τύπου</a:t>
            </a:r>
            <a:endParaRPr lang="en-US" sz="1100" dirty="0">
              <a:solidFill>
                <a:schemeClr val="tx2">
                  <a:lumMod val="50000"/>
                </a:schemeClr>
              </a:solidFill>
            </a:endParaRPr>
          </a:p>
        </p:txBody>
      </p:sp>
      <p:cxnSp>
        <p:nvCxnSpPr>
          <p:cNvPr id="19" name="Elbow Connector 18"/>
          <p:cNvCxnSpPr>
            <a:stCxn id="17" idx="2"/>
            <a:endCxn id="18" idx="6"/>
          </p:cNvCxnSpPr>
          <p:nvPr/>
        </p:nvCxnSpPr>
        <p:spPr>
          <a:xfrm rot="10800000" flipH="1" flipV="1">
            <a:off x="2560364" y="5362558"/>
            <a:ext cx="335236" cy="457200"/>
          </a:xfrm>
          <a:prstGeom prst="bentConnector5">
            <a:avLst>
              <a:gd name="adj1" fmla="val -68191"/>
              <a:gd name="adj2" fmla="val 243753"/>
              <a:gd name="adj3" fmla="val 168191"/>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20" name="Oval 22"/>
          <p:cNvSpPr/>
          <p:nvPr/>
        </p:nvSpPr>
        <p:spPr>
          <a:xfrm>
            <a:off x="3550964" y="2571716"/>
            <a:ext cx="2087836" cy="857283"/>
          </a:xfrm>
          <a:prstGeom prst="ellipse">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Διεθνείς Αθλητικές Ομοσπονδίες</a:t>
            </a:r>
            <a:endParaRPr lang="en-US" sz="1100" dirty="0">
              <a:solidFill>
                <a:schemeClr val="tx2">
                  <a:lumMod val="50000"/>
                </a:schemeClr>
              </a:solidFill>
            </a:endParaRPr>
          </a:p>
        </p:txBody>
      </p:sp>
    </p:spTree>
    <p:extLst>
      <p:ext uri="{BB962C8B-B14F-4D97-AF65-F5344CB8AC3E}">
        <p14:creationId xmlns:p14="http://schemas.microsoft.com/office/powerpoint/2010/main" val="854099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428001" y="0"/>
            <a:ext cx="7724935" cy="707886"/>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Αθλητικοί αγώνες με τη συμμετοχή των Απόδημων Ελλήνων με θέμα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sng"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Inheritance</a:t>
            </a:r>
            <a:r>
              <a:rPr kumimoji="0" lang="el-GR"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&amp;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Sport event tourism</a:t>
            </a:r>
            <a:r>
              <a:rPr kumimoji="0" lang="el-GR" sz="2000" b="0" i="0" u="sng"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l-GR"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p:nvPr/>
        </p:nvSpPr>
        <p:spPr>
          <a:xfrm>
            <a:off x="1571604" y="714356"/>
            <a:ext cx="23622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000" dirty="0" smtClean="0">
                <a:solidFill>
                  <a:schemeClr val="tx2">
                    <a:lumMod val="50000"/>
                  </a:schemeClr>
                </a:solidFill>
              </a:rPr>
              <a:t>Φορέας Συντονισμού</a:t>
            </a:r>
          </a:p>
          <a:p>
            <a:pPr algn="ctr"/>
            <a:r>
              <a:rPr lang="el-GR" sz="1000" dirty="0" smtClean="0">
                <a:solidFill>
                  <a:schemeClr val="tx2">
                    <a:lumMod val="50000"/>
                  </a:schemeClr>
                </a:solidFill>
              </a:rPr>
              <a:t>Εκάστοτε φορέας</a:t>
            </a:r>
            <a:endParaRPr lang="en-US" sz="1000" dirty="0">
              <a:solidFill>
                <a:schemeClr val="tx2">
                  <a:lumMod val="50000"/>
                </a:schemeClr>
              </a:solidFill>
            </a:endParaRPr>
          </a:p>
        </p:txBody>
      </p:sp>
      <p:sp>
        <p:nvSpPr>
          <p:cNvPr id="4" name="TextBox 2"/>
          <p:cNvSpPr txBox="1"/>
          <p:nvPr/>
        </p:nvSpPr>
        <p:spPr>
          <a:xfrm>
            <a:off x="3851920" y="1196752"/>
            <a:ext cx="2362200" cy="246221"/>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l-GR" sz="1000" dirty="0" smtClean="0">
                <a:solidFill>
                  <a:schemeClr val="tx2">
                    <a:lumMod val="50000"/>
                  </a:schemeClr>
                </a:solidFill>
              </a:rPr>
              <a:t>Τριμερής Χρηματοδότηση</a:t>
            </a:r>
            <a:endParaRPr lang="en-US" sz="1000" dirty="0">
              <a:solidFill>
                <a:schemeClr val="tx2">
                  <a:lumMod val="50000"/>
                </a:schemeClr>
              </a:solidFill>
            </a:endParaRPr>
          </a:p>
        </p:txBody>
      </p:sp>
      <p:cxnSp>
        <p:nvCxnSpPr>
          <p:cNvPr id="5" name="Shape 3"/>
          <p:cNvCxnSpPr>
            <a:stCxn id="3" idx="3"/>
            <a:endCxn id="4" idx="0"/>
          </p:cNvCxnSpPr>
          <p:nvPr/>
        </p:nvCxnSpPr>
        <p:spPr>
          <a:xfrm>
            <a:off x="3933804" y="981056"/>
            <a:ext cx="1099216" cy="215696"/>
          </a:xfrm>
          <a:prstGeom prst="bentConnector2">
            <a:avLst/>
          </a:prstGeom>
          <a:ln>
            <a:solidFill>
              <a:schemeClr val="bg2">
                <a:lumMod val="10000"/>
              </a:schemeClr>
            </a:solidFill>
            <a:prstDash val="lgDash"/>
          </a:ln>
        </p:spPr>
        <p:style>
          <a:lnRef idx="1">
            <a:schemeClr val="accent1"/>
          </a:lnRef>
          <a:fillRef idx="0">
            <a:schemeClr val="accent1"/>
          </a:fillRef>
          <a:effectRef idx="0">
            <a:schemeClr val="accent1"/>
          </a:effectRef>
          <a:fontRef idx="minor">
            <a:schemeClr val="tx1"/>
          </a:fontRef>
        </p:style>
      </p:cxnSp>
      <p:sp>
        <p:nvSpPr>
          <p:cNvPr id="6" name="Rectangle 4"/>
          <p:cNvSpPr/>
          <p:nvPr/>
        </p:nvSpPr>
        <p:spPr>
          <a:xfrm>
            <a:off x="2362200" y="1943100"/>
            <a:ext cx="1828800" cy="381000"/>
          </a:xfrm>
          <a:prstGeom prst="rect">
            <a:avLst/>
          </a:prstGeom>
          <a:solidFill>
            <a:srgbClr val="FFC00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000" dirty="0" smtClean="0">
                <a:solidFill>
                  <a:schemeClr val="tx2">
                    <a:lumMod val="50000"/>
                  </a:schemeClr>
                </a:solidFill>
              </a:rPr>
              <a:t>ΔΗΜΟΣ ΣΠΑΤΩΝ</a:t>
            </a:r>
            <a:endParaRPr lang="en-US" sz="1000" dirty="0">
              <a:solidFill>
                <a:schemeClr val="tx2">
                  <a:lumMod val="50000"/>
                </a:schemeClr>
              </a:solidFill>
            </a:endParaRPr>
          </a:p>
        </p:txBody>
      </p:sp>
      <p:sp>
        <p:nvSpPr>
          <p:cNvPr id="7" name="Rectangle 5"/>
          <p:cNvSpPr/>
          <p:nvPr/>
        </p:nvSpPr>
        <p:spPr>
          <a:xfrm>
            <a:off x="4191000" y="1943100"/>
            <a:ext cx="1828800" cy="3810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000" dirty="0" smtClean="0">
                <a:solidFill>
                  <a:schemeClr val="tx2">
                    <a:lumMod val="50000"/>
                  </a:schemeClr>
                </a:solidFill>
              </a:rPr>
              <a:t>ΠΕΡΙΦΕΡΕΙΑ ΑΤΤΙΚΗΣ</a:t>
            </a:r>
            <a:endParaRPr lang="en-US" sz="1000" dirty="0">
              <a:solidFill>
                <a:schemeClr val="tx2">
                  <a:lumMod val="50000"/>
                </a:schemeClr>
              </a:solidFill>
            </a:endParaRPr>
          </a:p>
        </p:txBody>
      </p:sp>
      <p:sp>
        <p:nvSpPr>
          <p:cNvPr id="8" name="Rectangle 6"/>
          <p:cNvSpPr/>
          <p:nvPr/>
        </p:nvSpPr>
        <p:spPr>
          <a:xfrm>
            <a:off x="6019800" y="1943100"/>
            <a:ext cx="1828800" cy="381000"/>
          </a:xfrm>
          <a:prstGeom prst="rect">
            <a:avLst/>
          </a:prstGeom>
          <a:ln/>
        </p:spPr>
        <p:style>
          <a:lnRef idx="3">
            <a:schemeClr val="lt1"/>
          </a:lnRef>
          <a:fillRef idx="1">
            <a:schemeClr val="accent3"/>
          </a:fillRef>
          <a:effectRef idx="1">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000" dirty="0" smtClean="0">
                <a:solidFill>
                  <a:schemeClr val="tx2">
                    <a:lumMod val="50000"/>
                  </a:schemeClr>
                </a:solidFill>
              </a:rPr>
              <a:t>ΙΔΙΩΤΕΣ  ΤΟΠΙΚΟΙ ΧΟΡΗΓΟΙ</a:t>
            </a:r>
            <a:endParaRPr lang="en-US" sz="1000" dirty="0">
              <a:solidFill>
                <a:schemeClr val="tx2">
                  <a:lumMod val="50000"/>
                </a:schemeClr>
              </a:solidFill>
            </a:endParaRPr>
          </a:p>
        </p:txBody>
      </p:sp>
      <p:sp>
        <p:nvSpPr>
          <p:cNvPr id="9" name="Isosceles Triangle 7"/>
          <p:cNvSpPr/>
          <p:nvPr/>
        </p:nvSpPr>
        <p:spPr>
          <a:xfrm>
            <a:off x="2857488" y="1428736"/>
            <a:ext cx="4800600" cy="3048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Oval 8"/>
          <p:cNvSpPr/>
          <p:nvPr/>
        </p:nvSpPr>
        <p:spPr>
          <a:xfrm>
            <a:off x="3124200" y="2933700"/>
            <a:ext cx="1371600" cy="914400"/>
          </a:xfrm>
          <a:prstGeom prst="ellipse">
            <a:avLst/>
          </a:prstGeom>
          <a:solidFill>
            <a:schemeClr val="bg1">
              <a:lumMod val="9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Δημόσιες Υπηρεσίες</a:t>
            </a:r>
            <a:endParaRPr lang="en-US" sz="1100" dirty="0">
              <a:solidFill>
                <a:schemeClr val="tx2">
                  <a:lumMod val="50000"/>
                </a:schemeClr>
              </a:solidFill>
            </a:endParaRPr>
          </a:p>
        </p:txBody>
      </p:sp>
      <p:sp>
        <p:nvSpPr>
          <p:cNvPr id="11" name="Oval 9"/>
          <p:cNvSpPr/>
          <p:nvPr/>
        </p:nvSpPr>
        <p:spPr>
          <a:xfrm>
            <a:off x="4419600" y="2628900"/>
            <a:ext cx="1371600" cy="914400"/>
          </a:xfrm>
          <a:prstGeom prst="ellipse">
            <a:avLst/>
          </a:prstGeom>
          <a:solidFill>
            <a:schemeClr val="bg1">
              <a:lumMod val="9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Τοπικοί Αθλητικοί Σύλλογοι/</a:t>
            </a:r>
          </a:p>
          <a:p>
            <a:pPr algn="ctr"/>
            <a:r>
              <a:rPr lang="el-GR" sz="1100" dirty="0" smtClean="0">
                <a:solidFill>
                  <a:schemeClr val="tx2">
                    <a:lumMod val="50000"/>
                  </a:schemeClr>
                </a:solidFill>
              </a:rPr>
              <a:t>Ενώσεις</a:t>
            </a:r>
            <a:endParaRPr lang="en-US" sz="1100" dirty="0">
              <a:solidFill>
                <a:schemeClr val="tx2">
                  <a:lumMod val="50000"/>
                </a:schemeClr>
              </a:solidFill>
            </a:endParaRPr>
          </a:p>
        </p:txBody>
      </p:sp>
      <p:sp>
        <p:nvSpPr>
          <p:cNvPr id="12" name="Oval 10"/>
          <p:cNvSpPr/>
          <p:nvPr/>
        </p:nvSpPr>
        <p:spPr>
          <a:xfrm>
            <a:off x="5638800" y="3086100"/>
            <a:ext cx="1371600" cy="9144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Εθνικές Αθλητικές Ομοσπονδίες</a:t>
            </a:r>
            <a:endParaRPr lang="en-US" sz="1100" dirty="0">
              <a:solidFill>
                <a:schemeClr val="tx2">
                  <a:lumMod val="50000"/>
                </a:schemeClr>
              </a:solidFill>
            </a:endParaRPr>
          </a:p>
        </p:txBody>
      </p:sp>
      <p:sp>
        <p:nvSpPr>
          <p:cNvPr id="13" name="Oval 11"/>
          <p:cNvSpPr/>
          <p:nvPr/>
        </p:nvSpPr>
        <p:spPr>
          <a:xfrm>
            <a:off x="4114800" y="5295900"/>
            <a:ext cx="1371600" cy="914400"/>
          </a:xfrm>
          <a:prstGeom prst="ellipse">
            <a:avLst/>
          </a:prstGeom>
          <a:ln>
            <a:solidFill>
              <a:srgbClr val="FF0000"/>
            </a:solid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Σύλλογοι  &amp; Οργανώσεις Απόδημου Ελληνισμού</a:t>
            </a:r>
            <a:endParaRPr lang="en-US" sz="1100" dirty="0">
              <a:solidFill>
                <a:schemeClr val="tx2">
                  <a:lumMod val="50000"/>
                </a:schemeClr>
              </a:solidFill>
            </a:endParaRPr>
          </a:p>
        </p:txBody>
      </p:sp>
      <p:sp>
        <p:nvSpPr>
          <p:cNvPr id="14" name="Oval 12"/>
          <p:cNvSpPr/>
          <p:nvPr/>
        </p:nvSpPr>
        <p:spPr>
          <a:xfrm>
            <a:off x="5867400" y="4000500"/>
            <a:ext cx="13716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Ομοσπονδίες-Σύνδεσμοι Διαιτητών</a:t>
            </a:r>
            <a:endParaRPr lang="en-US" sz="1100" dirty="0">
              <a:solidFill>
                <a:schemeClr val="tx2">
                  <a:lumMod val="50000"/>
                </a:schemeClr>
              </a:solidFill>
            </a:endParaRPr>
          </a:p>
        </p:txBody>
      </p:sp>
      <p:sp>
        <p:nvSpPr>
          <p:cNvPr id="15" name="Oval 13"/>
          <p:cNvSpPr/>
          <p:nvPr/>
        </p:nvSpPr>
        <p:spPr>
          <a:xfrm>
            <a:off x="5334000" y="4838700"/>
            <a:ext cx="13716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Επιχειρήσεις παροχής τουριστικών υπηρεσιών</a:t>
            </a:r>
            <a:endParaRPr lang="en-US" sz="1100" dirty="0">
              <a:solidFill>
                <a:schemeClr val="tx2">
                  <a:lumMod val="50000"/>
                </a:schemeClr>
              </a:solidFill>
            </a:endParaRPr>
          </a:p>
        </p:txBody>
      </p:sp>
      <p:sp>
        <p:nvSpPr>
          <p:cNvPr id="16" name="Isosceles Triangle 14"/>
          <p:cNvSpPr/>
          <p:nvPr/>
        </p:nvSpPr>
        <p:spPr>
          <a:xfrm rot="10800000">
            <a:off x="2667000" y="2324100"/>
            <a:ext cx="4800600" cy="3048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Oval 15"/>
          <p:cNvSpPr/>
          <p:nvPr/>
        </p:nvSpPr>
        <p:spPr>
          <a:xfrm>
            <a:off x="2514600" y="3771900"/>
            <a:ext cx="1447800" cy="990600"/>
          </a:xfrm>
          <a:prstGeom prst="ellipse">
            <a:avLst/>
          </a:prstGeom>
          <a:solidFill>
            <a:schemeClr val="bg1">
              <a:lumMod val="9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Μ.Μ.Ε. σε τοπικό &amp; περιφερειακό επίπεδο </a:t>
            </a:r>
            <a:endParaRPr lang="en-US" sz="1100" dirty="0">
              <a:solidFill>
                <a:schemeClr val="tx2">
                  <a:lumMod val="50000"/>
                </a:schemeClr>
              </a:solidFill>
            </a:endParaRPr>
          </a:p>
        </p:txBody>
      </p:sp>
      <p:sp>
        <p:nvSpPr>
          <p:cNvPr id="18" name="Oval 16"/>
          <p:cNvSpPr/>
          <p:nvPr/>
        </p:nvSpPr>
        <p:spPr>
          <a:xfrm>
            <a:off x="1295400" y="2781300"/>
            <a:ext cx="1371600" cy="914400"/>
          </a:xfrm>
          <a:prstGeom prst="ellipse">
            <a:avLst/>
          </a:prstGeom>
          <a:solidFill>
            <a:schemeClr val="bg1">
              <a:lumMod val="9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Διεθνή μέσα ηλεκτρονικού &amp; έντυπου τύπου</a:t>
            </a:r>
            <a:endParaRPr lang="en-US" sz="1100" dirty="0">
              <a:solidFill>
                <a:schemeClr val="tx2">
                  <a:lumMod val="50000"/>
                </a:schemeClr>
              </a:solidFill>
            </a:endParaRPr>
          </a:p>
        </p:txBody>
      </p:sp>
      <p:cxnSp>
        <p:nvCxnSpPr>
          <p:cNvPr id="19" name="Shape 18"/>
          <p:cNvCxnSpPr>
            <a:stCxn id="18" idx="4"/>
            <a:endCxn id="17" idx="2"/>
          </p:cNvCxnSpPr>
          <p:nvPr/>
        </p:nvCxnSpPr>
        <p:spPr>
          <a:xfrm rot="16200000" flipH="1">
            <a:off x="1962150" y="3714750"/>
            <a:ext cx="571500" cy="533400"/>
          </a:xfrm>
          <a:prstGeom prst="bentConnector2">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971800" y="4762500"/>
            <a:ext cx="1371600" cy="914400"/>
          </a:xfrm>
          <a:prstGeom prst="ellipse">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l-GR" sz="1100" dirty="0" smtClean="0">
                <a:solidFill>
                  <a:schemeClr val="tx2">
                    <a:lumMod val="50000"/>
                  </a:schemeClr>
                </a:solidFill>
              </a:rPr>
              <a:t>Διεθνείς Κοινότητες/</a:t>
            </a:r>
          </a:p>
          <a:p>
            <a:pPr algn="ctr"/>
            <a:r>
              <a:rPr lang="el-GR" sz="1100" dirty="0" smtClean="0">
                <a:solidFill>
                  <a:schemeClr val="tx2">
                    <a:lumMod val="50000"/>
                  </a:schemeClr>
                </a:solidFill>
              </a:rPr>
              <a:t>Εκκλησίες Απόδημου Ελληνισμού </a:t>
            </a:r>
            <a:endParaRPr lang="en-US" sz="1100" dirty="0">
              <a:solidFill>
                <a:schemeClr val="tx2">
                  <a:lumMod val="50000"/>
                </a:schemeClr>
              </a:solidFill>
            </a:endParaRPr>
          </a:p>
        </p:txBody>
      </p:sp>
    </p:spTree>
    <p:extLst>
      <p:ext uri="{BB962C8B-B14F-4D97-AF65-F5344CB8AC3E}">
        <p14:creationId xmlns:p14="http://schemas.microsoft.com/office/powerpoint/2010/main" val="1291115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l-GR" altLang="el-GR" sz="3200" dirty="0" smtClean="0">
                <a:latin typeface="Arial" pitchFamily="34" charset="0"/>
                <a:ea typeface="ＭＳ Ｐゴシック" pitchFamily="34" charset="-128"/>
              </a:rPr>
              <a:t>Οι προτεινόμενες αλλαγές θα πρέπει να κινούνται στην κατεύθυνση:</a:t>
            </a:r>
          </a:p>
        </p:txBody>
      </p:sp>
      <p:sp>
        <p:nvSpPr>
          <p:cNvPr id="79875" name="Rectangle 3"/>
          <p:cNvSpPr>
            <a:spLocks noGrp="1" noChangeArrowheads="1"/>
          </p:cNvSpPr>
          <p:nvPr>
            <p:ph type="body" idx="1"/>
          </p:nvPr>
        </p:nvSpPr>
        <p:spPr>
          <a:xfrm>
            <a:off x="323850" y="1600200"/>
            <a:ext cx="8569325" cy="4495800"/>
          </a:xfrm>
        </p:spPr>
        <p:txBody>
          <a:bodyPr/>
          <a:lstStyle/>
          <a:p>
            <a:pPr eaLnBrk="1" hangingPunct="1">
              <a:buFont typeface="Wingdings" pitchFamily="2" charset="2"/>
              <a:buChar char="Ø"/>
            </a:pPr>
            <a:r>
              <a:rPr lang="el-GR" altLang="el-GR" sz="2000" dirty="0" smtClean="0">
                <a:latin typeface="Arial" pitchFamily="34" charset="0"/>
                <a:ea typeface="ＭＳ Ｐゴシック" pitchFamily="34" charset="-128"/>
              </a:rPr>
              <a:t>1. Της επανασύνδεσης των σωματείων με τις τοπικές κοινωνίες</a:t>
            </a:r>
          </a:p>
          <a:p>
            <a:pPr eaLnBrk="1" hangingPunct="1">
              <a:buFont typeface="Wingdings" pitchFamily="2" charset="2"/>
              <a:buChar char="Ø"/>
            </a:pPr>
            <a:r>
              <a:rPr lang="el-GR" altLang="el-GR" sz="2000" dirty="0" smtClean="0">
                <a:latin typeface="Arial" pitchFamily="34" charset="0"/>
                <a:ea typeface="ＭＳ Ｐゴシック" pitchFamily="34" charset="-128"/>
              </a:rPr>
              <a:t>2: Της αναδιάρθρωσης των ερασιτεχνικών κατηγοριών</a:t>
            </a:r>
          </a:p>
          <a:p>
            <a:pPr eaLnBrk="1" hangingPunct="1">
              <a:buFont typeface="Wingdings" pitchFamily="2" charset="2"/>
              <a:buChar char="Ø"/>
            </a:pPr>
            <a:r>
              <a:rPr lang="el-GR" altLang="el-GR" sz="2000" dirty="0" smtClean="0">
                <a:latin typeface="Arial" pitchFamily="34" charset="0"/>
                <a:ea typeface="ＭＳ Ｐゴシック" pitchFamily="34" charset="-128"/>
              </a:rPr>
              <a:t>3. Της ποιοτικής αναβάθμισης της παραγωγικής διαδικασίας</a:t>
            </a:r>
          </a:p>
          <a:p>
            <a:pPr eaLnBrk="1" hangingPunct="1">
              <a:buFont typeface="Wingdings" pitchFamily="2" charset="2"/>
              <a:buChar char="Ø"/>
            </a:pPr>
            <a:r>
              <a:rPr lang="el-GR" altLang="el-GR" sz="2000" dirty="0" smtClean="0">
                <a:latin typeface="Arial" pitchFamily="34" charset="0"/>
                <a:ea typeface="ＭＳ Ｐゴシック" pitchFamily="34" charset="-128"/>
              </a:rPr>
              <a:t>4. Της συνεργασίας με την τοπική αυτοδιοίκηση και τα επιστημονικά ιδρύματα.</a:t>
            </a:r>
          </a:p>
          <a:p>
            <a:pPr eaLnBrk="1" hangingPunct="1">
              <a:buFont typeface="Wingdings" pitchFamily="2" charset="2"/>
              <a:buChar char="Ø"/>
            </a:pPr>
            <a:r>
              <a:rPr lang="el-GR" altLang="el-GR" sz="2000" dirty="0" smtClean="0">
                <a:latin typeface="Arial" pitchFamily="34" charset="0"/>
                <a:ea typeface="ＭＳ Ｐゴシック" pitchFamily="34" charset="-128"/>
              </a:rPr>
              <a:t>5. Της ανάδειξης επιστημονικά καταρτισμένων στελεχών.</a:t>
            </a:r>
          </a:p>
          <a:p>
            <a:pPr eaLnBrk="1" hangingPunct="1">
              <a:buFont typeface="Wingdings" pitchFamily="2" charset="2"/>
              <a:buChar char="Ø"/>
            </a:pPr>
            <a:r>
              <a:rPr lang="el-GR" altLang="el-GR" sz="2000" dirty="0" smtClean="0">
                <a:latin typeface="Arial" pitchFamily="34" charset="0"/>
                <a:ea typeface="ＭＳ Ｐゴシック" pitchFamily="34" charset="-128"/>
              </a:rPr>
              <a:t>5. Της αναζήτηση ίδιων πόρων.</a:t>
            </a:r>
          </a:p>
          <a:p>
            <a:pPr eaLnBrk="1" hangingPunct="1">
              <a:buFont typeface="Wingdings" pitchFamily="2" charset="2"/>
              <a:buChar char="Ø"/>
            </a:pPr>
            <a:r>
              <a:rPr lang="el-GR" altLang="el-GR" sz="2000" dirty="0" smtClean="0">
                <a:latin typeface="Arial" pitchFamily="34" charset="0"/>
                <a:ea typeface="ＭＳ Ｐゴシック" pitchFamily="34" charset="-128"/>
              </a:rPr>
              <a:t>6. Της απεξάρτησης των τοπικών ποδοσφαιρικών ενώσεων από την χωρίς κανόνες καθοδήγηση της κεντρικής ηγεσίας.</a:t>
            </a:r>
          </a:p>
          <a:p>
            <a:pPr eaLnBrk="1" hangingPunct="1">
              <a:buFont typeface="Wingdings" pitchFamily="2" charset="2"/>
              <a:buChar char="Ø"/>
            </a:pPr>
            <a:endParaRPr lang="el-GR" altLang="el-GR" sz="2000" dirty="0" smtClean="0">
              <a:latin typeface="Arial" pitchFamily="34" charset="0"/>
              <a:ea typeface="ＭＳ Ｐゴシック" pitchFamily="34" charset="-128"/>
            </a:endParaRPr>
          </a:p>
          <a:p>
            <a:pPr eaLnBrk="1" hangingPunct="1">
              <a:buFont typeface="Wingdings" pitchFamily="2" charset="2"/>
              <a:buChar char="Ø"/>
            </a:pPr>
            <a:endParaRPr lang="el-GR" altLang="el-GR" sz="20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839704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l-GR" altLang="el-GR" sz="3200" dirty="0" smtClean="0">
                <a:latin typeface="Arial" pitchFamily="34" charset="0"/>
                <a:ea typeface="ＭＳ Ｐゴシック" pitchFamily="34" charset="-128"/>
              </a:rPr>
              <a:t> Δημιουργία Ταμείου Αλληλεγγύης</a:t>
            </a:r>
          </a:p>
        </p:txBody>
      </p:sp>
      <p:sp>
        <p:nvSpPr>
          <p:cNvPr id="79875" name="Rectangle 3"/>
          <p:cNvSpPr>
            <a:spLocks noGrp="1" noChangeArrowheads="1"/>
          </p:cNvSpPr>
          <p:nvPr>
            <p:ph type="body" idx="1"/>
          </p:nvPr>
        </p:nvSpPr>
        <p:spPr>
          <a:xfrm>
            <a:off x="323850" y="1196752"/>
            <a:ext cx="8569325" cy="4899248"/>
          </a:xfrm>
        </p:spPr>
        <p:txBody>
          <a:bodyPr/>
          <a:lstStyle/>
          <a:p>
            <a:pPr eaLnBrk="1" hangingPunct="1">
              <a:buFont typeface="Wingdings" pitchFamily="2" charset="2"/>
              <a:buChar char="Ø"/>
            </a:pPr>
            <a:endParaRPr lang="el-GR" altLang="el-GR" sz="2000" dirty="0" smtClean="0">
              <a:latin typeface="Arial" pitchFamily="34" charset="0"/>
              <a:ea typeface="ＭＳ Ｐゴシック" pitchFamily="34" charset="-128"/>
            </a:endParaRPr>
          </a:p>
          <a:p>
            <a:pPr marL="0" indent="0" eaLnBrk="1" hangingPunct="1">
              <a:buNone/>
            </a:pPr>
            <a:r>
              <a:rPr lang="el-GR" altLang="el-GR" sz="1600" dirty="0" smtClean="0">
                <a:latin typeface="Arial" pitchFamily="34" charset="0"/>
                <a:ea typeface="ＭＳ Ｐゴシック" pitchFamily="34" charset="-128"/>
              </a:rPr>
              <a:t>Για να επιβιώσει το ερασιτεχνικό ποδόσφαιρο και να δημιουργήσει προϋποθέσεις παραγωγής ποιοτικών παικτών, απαιτούνται σύγχρονες υποδομές και επιστημονικά κατηρτισμένα διοικητικά και τεχνικά στελέχη </a:t>
            </a:r>
          </a:p>
          <a:p>
            <a:pPr marL="0" indent="0" eaLnBrk="1" hangingPunct="1">
              <a:buNone/>
            </a:pPr>
            <a:r>
              <a:rPr lang="el-GR" altLang="el-GR" sz="1600" dirty="0" smtClean="0">
                <a:latin typeface="Arial" pitchFamily="34" charset="0"/>
                <a:ea typeface="ＭＳ Ｐゴシック" pitchFamily="34" charset="-128"/>
              </a:rPr>
              <a:t>Θα βοηθούσε αποτελεσματικά στην ποιοτική αναβάθμιση του ποδοσφαίρου, η δημιουργία ΤΑΜΕΙΟΥ ΑΛΛΗΛΕΓΓΥΗΣ στο οποίο θα καταλήγει το 10% των πάσης φύσεως εσόδων των ομάδων από τις διοργανώσεις της UEFA και της FIFA. Το ποσό που θα μπορούσε να συγκεντρωθεί ετησίως, υπολογίζεται σε 3 εκατ. ευρώ. </a:t>
            </a:r>
          </a:p>
          <a:p>
            <a:pPr marL="0" indent="0" eaLnBrk="1" hangingPunct="1">
              <a:buNone/>
            </a:pPr>
            <a:r>
              <a:rPr lang="el-GR" altLang="el-GR" sz="1600" dirty="0" smtClean="0">
                <a:latin typeface="Arial" pitchFamily="34" charset="0"/>
                <a:ea typeface="ＭＳ Ｐゴシック" pitchFamily="34" charset="-128"/>
              </a:rPr>
              <a:t>Με τα χρήματα αυτά η Σούπερ Λίγκα και η ΕΠΟ θα χρηματοδοτούν τους δήμους που διαθέτουν γη και εκδηλώνουν ενδιαφέρον να κατασκευάσουν και να λειτουργήσουν ποδοσφαιρικές εγκαταστάσεις, σύμφωνα με σχέδια και προδιαγραφές που θα καταρτίζουν οι τεχνικές υπηρεσίες της ΓΓΑ. Σε βάθος δεκαετίας το ποδόσφαιρο μπορεί να κατασκευάσει 20-30 αθλητικά κέντρα σε ολόκληρη τη χώρα.</a:t>
            </a:r>
          </a:p>
          <a:p>
            <a:pPr marL="0" indent="0" eaLnBrk="1" hangingPunct="1">
              <a:buNone/>
            </a:pPr>
            <a:r>
              <a:rPr lang="el-GR" altLang="el-GR" sz="1600" dirty="0" smtClean="0">
                <a:latin typeface="Arial" pitchFamily="34" charset="0"/>
                <a:ea typeface="ＭＳ Ｐゴシック" pitchFamily="34" charset="-128"/>
              </a:rPr>
              <a:t>Οι εγκαταστάσεις από μόνες τους δεν σηματοδοτούν την ποιοτική αναβάθμιση του ποδοσφαίρου αν δεν συνδυαστούν με επιστημονική εργασία στην επιλογή και την εκπαίδευση των παικτών. </a:t>
            </a:r>
          </a:p>
        </p:txBody>
      </p:sp>
    </p:spTree>
    <p:extLst>
      <p:ext uri="{BB962C8B-B14F-4D97-AF65-F5344CB8AC3E}">
        <p14:creationId xmlns:p14="http://schemas.microsoft.com/office/powerpoint/2010/main" val="2826031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36712"/>
            <a:ext cx="8229600" cy="5289451"/>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el-GR" dirty="0" smtClean="0"/>
              <a:t>Ζούμε  </a:t>
            </a:r>
            <a:r>
              <a:rPr lang="el-GR" dirty="0"/>
              <a:t>στη θολούρα και την ομίχλη που έντεχνα δημιούργησαν οι «επιτήδειοι» του χώρου, κατάφεραν να φέρουν το ποδόσφαιρο στα δικά τους μέτρα. Έτσι, που το κοστούμι να ταιριάζει μόνο σ’ αυτούς και σε όσους υπηρετούν τα δικά τους ιδιοτελή συμφέροντα. Η χειρότερη από τις ζημίες που προκάλεσαν είναι ότι κατόρθωσαν να διαπεράσει όλον τον κόσμο του ποδοσφαίρου η αντίληψη πως «κατάλληλοι» για τον χώρο είναι μόνον οι ατσίδες και οι κομπιναδόροι.</a:t>
            </a:r>
          </a:p>
          <a:p>
            <a:endParaRPr lang="el-GR" dirty="0"/>
          </a:p>
        </p:txBody>
      </p:sp>
    </p:spTree>
    <p:extLst>
      <p:ext uri="{BB962C8B-B14F-4D97-AF65-F5344CB8AC3E}">
        <p14:creationId xmlns:p14="http://schemas.microsoft.com/office/powerpoint/2010/main" val="1620871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l-GR" altLang="el-GR" sz="3200" dirty="0" smtClean="0">
                <a:latin typeface="Arial" pitchFamily="34" charset="0"/>
                <a:ea typeface="ＭＳ Ｐゴシック" pitchFamily="34" charset="-128"/>
              </a:rPr>
              <a:t>Οι προκλήσεις του ερασιτεχνικού αθλητικού οργανισμού</a:t>
            </a:r>
          </a:p>
        </p:txBody>
      </p:sp>
      <p:sp>
        <p:nvSpPr>
          <p:cNvPr id="79875" name="Rectangle 3"/>
          <p:cNvSpPr>
            <a:spLocks noGrp="1" noChangeArrowheads="1"/>
          </p:cNvSpPr>
          <p:nvPr>
            <p:ph type="body" idx="1"/>
          </p:nvPr>
        </p:nvSpPr>
        <p:spPr>
          <a:xfrm>
            <a:off x="323850" y="1600200"/>
            <a:ext cx="8569325" cy="4495800"/>
          </a:xfrm>
        </p:spPr>
        <p:txBody>
          <a:bodyPr/>
          <a:lstStyle/>
          <a:p>
            <a:pPr eaLnBrk="1" hangingPunct="1">
              <a:buFont typeface="Wingdings" pitchFamily="2" charset="2"/>
              <a:buChar char="Ø"/>
            </a:pPr>
            <a:endParaRPr lang="el-GR" altLang="el-GR" sz="2000" dirty="0" smtClean="0">
              <a:latin typeface="Arial" pitchFamily="34" charset="0"/>
              <a:ea typeface="ＭＳ Ｐゴシック" pitchFamily="34" charset="-128"/>
            </a:endParaRPr>
          </a:p>
          <a:p>
            <a:pPr marL="0" indent="0" eaLnBrk="1" hangingPunct="1">
              <a:buNone/>
            </a:pPr>
            <a:r>
              <a:rPr lang="el-GR" altLang="el-GR" sz="1800" dirty="0" smtClean="0">
                <a:latin typeface="Arial" pitchFamily="34" charset="0"/>
                <a:ea typeface="ＭＳ Ｐゴシック" pitchFamily="34" charset="-128"/>
              </a:rPr>
              <a:t>Στην Ελλάδα ουδείς συζητάει με κανέναν, επιστημονικές εκδόσεις δεν προβλέπονται στο πρόγραμμα της ΕΠΟ και της Σούπερ Λίγκας, με ότι αυτό συνεπάγεται για την εκπαίδευση των στελεχών.</a:t>
            </a:r>
          </a:p>
          <a:p>
            <a:pPr marL="0" indent="0" eaLnBrk="1" hangingPunct="1">
              <a:buNone/>
            </a:pPr>
            <a:r>
              <a:rPr lang="el-GR" altLang="el-GR" sz="1800" dirty="0" smtClean="0">
                <a:latin typeface="Arial" pitchFamily="34" charset="0"/>
                <a:ea typeface="ＭＳ Ｐゴシック" pitchFamily="34" charset="-128"/>
              </a:rPr>
              <a:t> </a:t>
            </a:r>
            <a:r>
              <a:rPr lang="el-GR" altLang="el-GR" sz="1800" dirty="0" err="1" smtClean="0">
                <a:latin typeface="Arial" pitchFamily="34" charset="0"/>
                <a:ea typeface="ＭＳ Ｐゴシック" pitchFamily="34" charset="-128"/>
              </a:rPr>
              <a:t>Οσο</a:t>
            </a:r>
            <a:r>
              <a:rPr lang="el-GR" altLang="el-GR" sz="1800" dirty="0" smtClean="0">
                <a:latin typeface="Arial" pitchFamily="34" charset="0"/>
                <a:ea typeface="ＭＳ Ｐゴシック" pitchFamily="34" charset="-128"/>
              </a:rPr>
              <a:t> τα στελέχη της ΕΠΟ, της Σούπερ Λίγκας και των άλλων φορέων δεν προσλαμβάνονται με πανεπιστημιακά – αξιοκρατικά κριτήρια, αλλά επιλέγονται από τον εκλογικό μηχανισμό και το φιλικό περιβάλλον, το αύριο του ποδοσφαίρου δύσκολα θα σχεδιαστεί σύμφωνα με τις ανάγκες της επιστήμης και της αγοράς.</a:t>
            </a:r>
          </a:p>
          <a:p>
            <a:pPr marL="0" indent="0" eaLnBrk="1" hangingPunct="1">
              <a:buNone/>
            </a:pPr>
            <a:r>
              <a:rPr lang="el-GR" altLang="el-GR" sz="1800" dirty="0" smtClean="0">
                <a:latin typeface="Arial" pitchFamily="34" charset="0"/>
                <a:ea typeface="ＭＳ Ｐゴシック" pitchFamily="34" charset="-128"/>
              </a:rPr>
              <a:t>Στόχος του είναι να προκαλέσει συζήτηση και να ανοίξει ένας διάλογος, ο οποίος θα φέρει στην επιφάνεια αδυναμίες και δυνατότητες. Κυρίως όμως να δείξει στους διοικούντες το ελληνικό ποδόσφαιρο, ότι, χωρίς όραμα, στόχους, ανάδειξη των εθνικών χαρακτηριστικών, εκπαίδευση, πειθαρχία, σεβασμό στους κανόνες, απολογισμό και επένδυση στους κορυφαίους κάθε τομέα, δεν μπορεί να υπάρξει αύριο ικανό να αναστρέψει τα σημερινά διαλυτικά φαινόμενα και να ξαναφέρει τους υγιείς φιλάθλους στις εξέδρες.</a:t>
            </a:r>
            <a:endParaRPr lang="el-GR" altLang="el-GR" sz="2000" dirty="0" smtClean="0">
              <a:latin typeface="Arial" pitchFamily="34" charset="0"/>
              <a:ea typeface="ＭＳ Ｐゴシック" pitchFamily="34" charset="-128"/>
            </a:endParaRPr>
          </a:p>
          <a:p>
            <a:pPr marL="0" indent="0" eaLnBrk="1" hangingPunct="1">
              <a:buNone/>
            </a:pPr>
            <a:endParaRPr lang="el-GR" altLang="el-GR" sz="20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299756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l-GR" altLang="el-GR" sz="3200" dirty="0" smtClean="0">
                <a:latin typeface="Arial" pitchFamily="34" charset="0"/>
                <a:ea typeface="ＭＳ Ｐゴシック" pitchFamily="34" charset="-128"/>
              </a:rPr>
              <a:t>Οι προκλήσεις του ερασιτεχνικού αθλητισμού </a:t>
            </a:r>
          </a:p>
        </p:txBody>
      </p:sp>
      <p:sp>
        <p:nvSpPr>
          <p:cNvPr id="79875" name="Rectangle 3"/>
          <p:cNvSpPr>
            <a:spLocks noGrp="1" noChangeArrowheads="1"/>
          </p:cNvSpPr>
          <p:nvPr>
            <p:ph type="body" idx="1"/>
          </p:nvPr>
        </p:nvSpPr>
        <p:spPr>
          <a:xfrm>
            <a:off x="323850" y="1600200"/>
            <a:ext cx="8569325" cy="4495800"/>
          </a:xfrm>
        </p:spPr>
        <p:txBody>
          <a:bodyPr/>
          <a:lstStyle/>
          <a:p>
            <a:pPr eaLnBrk="1" hangingPunct="1">
              <a:buFont typeface="Wingdings" pitchFamily="2" charset="2"/>
              <a:buChar char="Ø"/>
            </a:pPr>
            <a:endParaRPr lang="el-GR" altLang="el-GR" sz="2000" dirty="0" smtClean="0">
              <a:latin typeface="Arial" pitchFamily="34" charset="0"/>
              <a:ea typeface="ＭＳ Ｐゴシック" pitchFamily="34" charset="-128"/>
            </a:endParaRPr>
          </a:p>
          <a:p>
            <a:pPr marL="0" indent="0" eaLnBrk="1" hangingPunct="1">
              <a:buNone/>
            </a:pPr>
            <a:endParaRPr lang="el-GR" altLang="el-GR" sz="2000" dirty="0" smtClean="0">
              <a:latin typeface="Arial" pitchFamily="34" charset="0"/>
              <a:ea typeface="ＭＳ Ｐゴシック" pitchFamily="34" charset="-128"/>
            </a:endParaRPr>
          </a:p>
        </p:txBody>
      </p:sp>
      <p:sp>
        <p:nvSpPr>
          <p:cNvPr id="2" name="Ορθογώνιο 1"/>
          <p:cNvSpPr/>
          <p:nvPr/>
        </p:nvSpPr>
        <p:spPr>
          <a:xfrm>
            <a:off x="467544" y="1556792"/>
            <a:ext cx="8208912" cy="3970318"/>
          </a:xfrm>
          <a:prstGeom prst="rect">
            <a:avLst/>
          </a:prstGeom>
        </p:spPr>
        <p:txBody>
          <a:bodyPr wrap="square">
            <a:spAutoFit/>
          </a:bodyPr>
          <a:lstStyle/>
          <a:p>
            <a:r>
              <a:rPr lang="el-GR" altLang="el-GR" dirty="0" smtClean="0">
                <a:latin typeface="Arial" pitchFamily="34" charset="0"/>
                <a:ea typeface="ＭＳ Ｐゴシック" pitchFamily="34" charset="-128"/>
              </a:rPr>
              <a:t>Στόχος μας  είναι να</a:t>
            </a:r>
            <a:r>
              <a:rPr lang="en-US" altLang="el-GR" dirty="0" smtClean="0">
                <a:latin typeface="Arial" pitchFamily="34" charset="0"/>
                <a:ea typeface="ＭＳ Ｐゴシック" pitchFamily="34" charset="-128"/>
              </a:rPr>
              <a:t>:</a:t>
            </a:r>
          </a:p>
          <a:p>
            <a:r>
              <a:rPr lang="el-GR" altLang="el-GR" dirty="0" smtClean="0">
                <a:latin typeface="Arial" pitchFamily="34" charset="0"/>
                <a:ea typeface="ＭＳ Ｐゴシック" pitchFamily="34" charset="-128"/>
              </a:rPr>
              <a:t>προκαλέσουμε  συζήτηση και να ανοίξουμε ένα διάλογο,</a:t>
            </a:r>
          </a:p>
          <a:p>
            <a:r>
              <a:rPr lang="el-GR" altLang="el-GR" dirty="0" smtClean="0">
                <a:latin typeface="Arial" pitchFamily="34" charset="0"/>
                <a:ea typeface="ＭＳ Ｐゴシック" pitchFamily="34" charset="-128"/>
              </a:rPr>
              <a:t> ο οποίος θα φέρει στην επιφάνεια αδυναμίες και δυνατότητες.</a:t>
            </a:r>
          </a:p>
          <a:p>
            <a:pPr marL="285750" indent="-285750">
              <a:buFont typeface="Arial" panose="020B0604020202020204" pitchFamily="34" charset="0"/>
              <a:buChar char="•"/>
            </a:pPr>
            <a:r>
              <a:rPr lang="el-GR" altLang="el-GR" dirty="0" smtClean="0">
                <a:latin typeface="Arial" pitchFamily="34" charset="0"/>
                <a:ea typeface="ＭＳ Ｐゴシック" pitchFamily="34" charset="-128"/>
              </a:rPr>
              <a:t> Κυρίως όμως να δείξει στους διοικούντες το ελληνικό ποδόσφαιρο, ότι, χωρίς όραμα,</a:t>
            </a:r>
            <a:endParaRPr lang="en-US" altLang="el-GR" dirty="0" smtClean="0">
              <a:latin typeface="Arial" pitchFamily="34" charset="0"/>
              <a:ea typeface="ＭＳ Ｐゴシック" pitchFamily="34" charset="-128"/>
            </a:endParaRPr>
          </a:p>
          <a:p>
            <a:pPr marL="285750" indent="-285750">
              <a:buFont typeface="Arial" panose="020B0604020202020204" pitchFamily="34" charset="0"/>
              <a:buChar char="•"/>
            </a:pPr>
            <a:r>
              <a:rPr lang="el-GR" altLang="el-GR" dirty="0" smtClean="0">
                <a:latin typeface="Arial" pitchFamily="34" charset="0"/>
                <a:ea typeface="ＭＳ Ｐゴシック" pitchFamily="34" charset="-128"/>
              </a:rPr>
              <a:t> στόχους,</a:t>
            </a:r>
            <a:endParaRPr lang="en-US" altLang="el-GR" dirty="0" smtClean="0">
              <a:latin typeface="Arial" pitchFamily="34" charset="0"/>
              <a:ea typeface="ＭＳ Ｐゴシック" pitchFamily="34" charset="-128"/>
            </a:endParaRPr>
          </a:p>
          <a:p>
            <a:pPr marL="285750" indent="-285750">
              <a:buFont typeface="Arial" panose="020B0604020202020204" pitchFamily="34" charset="0"/>
              <a:buChar char="•"/>
            </a:pPr>
            <a:r>
              <a:rPr lang="el-GR" altLang="el-GR" dirty="0" smtClean="0">
                <a:latin typeface="Arial" pitchFamily="34" charset="0"/>
                <a:ea typeface="ＭＳ Ｐゴシック" pitchFamily="34" charset="-128"/>
              </a:rPr>
              <a:t> ανάδειξη των εθνικών χαρακτηριστικών,</a:t>
            </a:r>
            <a:endParaRPr lang="en-US" altLang="el-GR" dirty="0" smtClean="0">
              <a:latin typeface="Arial" pitchFamily="34" charset="0"/>
              <a:ea typeface="ＭＳ Ｐゴシック" pitchFamily="34" charset="-128"/>
            </a:endParaRPr>
          </a:p>
          <a:p>
            <a:pPr marL="285750" indent="-285750">
              <a:buFont typeface="Arial" panose="020B0604020202020204" pitchFamily="34" charset="0"/>
              <a:buChar char="•"/>
            </a:pPr>
            <a:r>
              <a:rPr lang="el-GR" altLang="el-GR" dirty="0" smtClean="0">
                <a:latin typeface="Arial" pitchFamily="34" charset="0"/>
                <a:ea typeface="ＭＳ Ｐゴシック" pitchFamily="34" charset="-128"/>
              </a:rPr>
              <a:t> εκπαίδευση,</a:t>
            </a:r>
            <a:endParaRPr lang="en-US" altLang="el-GR" dirty="0" smtClean="0">
              <a:latin typeface="Arial" pitchFamily="34" charset="0"/>
              <a:ea typeface="ＭＳ Ｐゴシック" pitchFamily="34" charset="-128"/>
            </a:endParaRPr>
          </a:p>
          <a:p>
            <a:pPr marL="285750" indent="-285750">
              <a:buFont typeface="Arial" panose="020B0604020202020204" pitchFamily="34" charset="0"/>
              <a:buChar char="•"/>
            </a:pPr>
            <a:r>
              <a:rPr lang="el-GR" altLang="el-GR" dirty="0" smtClean="0">
                <a:latin typeface="Arial" pitchFamily="34" charset="0"/>
                <a:ea typeface="ＭＳ Ｐゴシック" pitchFamily="34" charset="-128"/>
              </a:rPr>
              <a:t> πειθαρχία, </a:t>
            </a:r>
            <a:endParaRPr lang="en-US" altLang="el-GR" dirty="0" smtClean="0">
              <a:latin typeface="Arial" pitchFamily="34" charset="0"/>
              <a:ea typeface="ＭＳ Ｐゴシック" pitchFamily="34" charset="-128"/>
            </a:endParaRPr>
          </a:p>
          <a:p>
            <a:pPr marL="285750" indent="-285750">
              <a:buFont typeface="Arial" panose="020B0604020202020204" pitchFamily="34" charset="0"/>
              <a:buChar char="•"/>
            </a:pPr>
            <a:r>
              <a:rPr lang="el-GR" altLang="el-GR" dirty="0" smtClean="0">
                <a:latin typeface="Arial" pitchFamily="34" charset="0"/>
                <a:ea typeface="ＭＳ Ｐゴシック" pitchFamily="34" charset="-128"/>
              </a:rPr>
              <a:t>σεβασμό στους κανόνες, </a:t>
            </a:r>
            <a:endParaRPr lang="en-US" altLang="el-GR" dirty="0" smtClean="0">
              <a:latin typeface="Arial" pitchFamily="34" charset="0"/>
              <a:ea typeface="ＭＳ Ｐゴシック" pitchFamily="34" charset="-128"/>
            </a:endParaRPr>
          </a:p>
          <a:p>
            <a:pPr marL="285750" indent="-285750">
              <a:buFont typeface="Arial" panose="020B0604020202020204" pitchFamily="34" charset="0"/>
              <a:buChar char="•"/>
            </a:pPr>
            <a:r>
              <a:rPr lang="el-GR" altLang="el-GR" dirty="0" smtClean="0">
                <a:latin typeface="Arial" pitchFamily="34" charset="0"/>
                <a:ea typeface="ＭＳ Ｐゴシック" pitchFamily="34" charset="-128"/>
              </a:rPr>
              <a:t>απολογισμό και</a:t>
            </a:r>
            <a:endParaRPr lang="en-US" altLang="el-GR" dirty="0" smtClean="0">
              <a:latin typeface="Arial" pitchFamily="34" charset="0"/>
              <a:ea typeface="ＭＳ Ｐゴシック" pitchFamily="34" charset="-128"/>
            </a:endParaRPr>
          </a:p>
          <a:p>
            <a:pPr marL="285750" indent="-285750">
              <a:buFont typeface="Arial" panose="020B0604020202020204" pitchFamily="34" charset="0"/>
              <a:buChar char="•"/>
            </a:pPr>
            <a:r>
              <a:rPr lang="el-GR" altLang="el-GR" dirty="0" smtClean="0">
                <a:latin typeface="Arial" pitchFamily="34" charset="0"/>
                <a:ea typeface="ＭＳ Ｐゴシック" pitchFamily="34" charset="-128"/>
              </a:rPr>
              <a:t> επένδυση στους κορυφαίους κάθε τομέα,</a:t>
            </a:r>
            <a:endParaRPr lang="en-US" altLang="el-GR" dirty="0" smtClean="0">
              <a:latin typeface="Arial" pitchFamily="34" charset="0"/>
              <a:ea typeface="ＭＳ Ｐゴシック" pitchFamily="34" charset="-128"/>
            </a:endParaRPr>
          </a:p>
          <a:p>
            <a:r>
              <a:rPr lang="el-GR" altLang="el-GR" dirty="0" smtClean="0">
                <a:latin typeface="Arial" pitchFamily="34" charset="0"/>
                <a:ea typeface="ＭＳ Ｐゴシック" pitchFamily="34" charset="-128"/>
              </a:rPr>
              <a:t> δεν μπορεί να υπάρξει αύριο ικανό να αναστρέψει τα σημερινά διαλυτικά φαινόμενα και να ξαναφέρει τους υγιείς φιλάθλους στις εξέδρες.</a:t>
            </a:r>
          </a:p>
        </p:txBody>
      </p:sp>
    </p:spTree>
    <p:extLst>
      <p:ext uri="{BB962C8B-B14F-4D97-AF65-F5344CB8AC3E}">
        <p14:creationId xmlns:p14="http://schemas.microsoft.com/office/powerpoint/2010/main" val="2490361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0"/>
            <a:ext cx="8816452" cy="70788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anchor="ctr" anchorCtr="0" compatLnSpc="1">
            <a:prstTxWarp prst="textNoShape">
              <a:avLst/>
            </a:prstTxWarp>
            <a:spAutoFit/>
          </a:bodyPr>
          <a:lstStyle/>
          <a:p>
            <a:pPr indent="457200" algn="just" fontAlgn="base">
              <a:spcBef>
                <a:spcPct val="0"/>
              </a:spcBef>
              <a:spcAft>
                <a:spcPct val="0"/>
              </a:spcAft>
            </a:pPr>
            <a:r>
              <a:rPr lang="el-GR" sz="2000" b="1" dirty="0">
                <a:solidFill>
                  <a:prstClr val="black"/>
                </a:solidFill>
                <a:latin typeface="Times New Roman" pitchFamily="18" charset="0"/>
                <a:ea typeface="Times New Roman" pitchFamily="18" charset="0"/>
                <a:cs typeface="Times New Roman" pitchFamily="18" charset="0"/>
              </a:rPr>
              <a:t>Μοντέλα ανάπτυξης δράσεων /Παρακάτω σχήμα: διαδικασίες ανάπτυξης</a:t>
            </a:r>
          </a:p>
          <a:p>
            <a:pPr indent="457200" algn="just" fontAlgn="base">
              <a:spcBef>
                <a:spcPct val="0"/>
              </a:spcBef>
              <a:spcAft>
                <a:spcPct val="0"/>
              </a:spcAft>
            </a:pPr>
            <a:r>
              <a:rPr lang="el-GR" sz="2000" b="1" dirty="0">
                <a:solidFill>
                  <a:prstClr val="black"/>
                </a:solidFill>
                <a:latin typeface="Times New Roman" pitchFamily="18" charset="0"/>
                <a:ea typeface="Times New Roman" pitchFamily="18" charset="0"/>
                <a:cs typeface="Times New Roman" pitchFamily="18" charset="0"/>
              </a:rPr>
              <a:t> &amp; υλοποίησης δράσεων</a:t>
            </a:r>
            <a:endParaRPr lang="el-GR" sz="2000" dirty="0">
              <a:solidFill>
                <a:prstClr val="black"/>
              </a:solidFill>
              <a:latin typeface="Arial" pitchFamily="34" charset="0"/>
              <a:cs typeface="Arial" pitchFamily="34" charset="0"/>
            </a:endParaRPr>
          </a:p>
        </p:txBody>
      </p:sp>
      <p:sp>
        <p:nvSpPr>
          <p:cNvPr id="3" name="Rectangle 1"/>
          <p:cNvSpPr/>
          <p:nvPr/>
        </p:nvSpPr>
        <p:spPr>
          <a:xfrm>
            <a:off x="2143108" y="785794"/>
            <a:ext cx="1324866" cy="6686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400" dirty="0" smtClean="0">
                <a:solidFill>
                  <a:srgbClr val="1F497D">
                    <a:lumMod val="50000"/>
                  </a:srgbClr>
                </a:solidFill>
              </a:rPr>
              <a:t>Δήμος Τρίπολης</a:t>
            </a:r>
            <a:endParaRPr lang="en-US" sz="1400" dirty="0">
              <a:solidFill>
                <a:srgbClr val="1F497D">
                  <a:lumMod val="50000"/>
                </a:srgbClr>
              </a:solidFill>
            </a:endParaRPr>
          </a:p>
        </p:txBody>
      </p:sp>
      <p:sp>
        <p:nvSpPr>
          <p:cNvPr id="4" name="Rectangle 2"/>
          <p:cNvSpPr/>
          <p:nvPr/>
        </p:nvSpPr>
        <p:spPr>
          <a:xfrm>
            <a:off x="5343508" y="785794"/>
            <a:ext cx="1324866" cy="66868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400" dirty="0" smtClean="0">
                <a:solidFill>
                  <a:srgbClr val="1F497D">
                    <a:lumMod val="50000"/>
                  </a:srgbClr>
                </a:solidFill>
              </a:rPr>
              <a:t>Στρατηγικοί Εταίροι</a:t>
            </a:r>
            <a:endParaRPr lang="en-US" sz="1400" dirty="0">
              <a:solidFill>
                <a:srgbClr val="1F497D">
                  <a:lumMod val="50000"/>
                </a:srgbClr>
              </a:solidFill>
            </a:endParaRPr>
          </a:p>
        </p:txBody>
      </p:sp>
      <p:sp>
        <p:nvSpPr>
          <p:cNvPr id="5" name="Rectangle 3"/>
          <p:cNvSpPr/>
          <p:nvPr/>
        </p:nvSpPr>
        <p:spPr>
          <a:xfrm>
            <a:off x="3385676" y="1365858"/>
            <a:ext cx="1987298" cy="1003019"/>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400" dirty="0" smtClean="0">
                <a:solidFill>
                  <a:srgbClr val="1F497D">
                    <a:lumMod val="50000"/>
                  </a:srgbClr>
                </a:solidFill>
              </a:rPr>
              <a:t>Φορέας συντονισμού: Εκάστοτε Φορέας</a:t>
            </a:r>
          </a:p>
        </p:txBody>
      </p:sp>
      <p:sp>
        <p:nvSpPr>
          <p:cNvPr id="6" name="Oval 4"/>
          <p:cNvSpPr/>
          <p:nvPr/>
        </p:nvSpPr>
        <p:spPr>
          <a:xfrm>
            <a:off x="1543894" y="1659244"/>
            <a:ext cx="1619280" cy="55723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Νομική Υποστήριξη</a:t>
            </a:r>
            <a:endParaRPr lang="en-US" sz="1100" dirty="0">
              <a:solidFill>
                <a:srgbClr val="1F497D">
                  <a:lumMod val="50000"/>
                </a:srgbClr>
              </a:solidFill>
            </a:endParaRPr>
          </a:p>
        </p:txBody>
      </p:sp>
      <p:sp>
        <p:nvSpPr>
          <p:cNvPr id="7" name="Oval 5"/>
          <p:cNvSpPr/>
          <p:nvPr/>
        </p:nvSpPr>
        <p:spPr>
          <a:xfrm>
            <a:off x="466708" y="2784117"/>
            <a:ext cx="1324866" cy="133736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200" dirty="0" smtClean="0">
                <a:solidFill>
                  <a:srgbClr val="1F497D">
                    <a:lumMod val="50000"/>
                  </a:srgbClr>
                </a:solidFill>
              </a:rPr>
              <a:t>Ανάπτυξη &amp; Αξιολόγηση δράσεων</a:t>
            </a:r>
            <a:endParaRPr lang="en-US" sz="1200" dirty="0">
              <a:solidFill>
                <a:srgbClr val="1F497D">
                  <a:lumMod val="50000"/>
                </a:srgbClr>
              </a:solidFill>
            </a:endParaRPr>
          </a:p>
        </p:txBody>
      </p:sp>
      <p:sp>
        <p:nvSpPr>
          <p:cNvPr id="8" name="Oval 6"/>
          <p:cNvSpPr/>
          <p:nvPr/>
        </p:nvSpPr>
        <p:spPr>
          <a:xfrm>
            <a:off x="2295508" y="2784117"/>
            <a:ext cx="1324866" cy="133736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US" sz="1200" dirty="0" smtClean="0">
                <a:solidFill>
                  <a:srgbClr val="1F497D">
                    <a:lumMod val="50000"/>
                  </a:srgbClr>
                </a:solidFill>
              </a:rPr>
              <a:t>Marketing / PR</a:t>
            </a:r>
            <a:endParaRPr lang="en-US" sz="1200" dirty="0">
              <a:solidFill>
                <a:srgbClr val="1F497D">
                  <a:lumMod val="50000"/>
                </a:srgbClr>
              </a:solidFill>
            </a:endParaRPr>
          </a:p>
        </p:txBody>
      </p:sp>
      <p:sp>
        <p:nvSpPr>
          <p:cNvPr id="9" name="Oval 8"/>
          <p:cNvSpPr/>
          <p:nvPr/>
        </p:nvSpPr>
        <p:spPr>
          <a:xfrm>
            <a:off x="4124308" y="2784117"/>
            <a:ext cx="1324866" cy="1337360"/>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200" dirty="0" smtClean="0">
                <a:solidFill>
                  <a:srgbClr val="1F497D">
                    <a:lumMod val="50000"/>
                  </a:srgbClr>
                </a:solidFill>
              </a:rPr>
              <a:t>Τεχνολογική Υποστήριξη</a:t>
            </a:r>
            <a:endParaRPr lang="en-US" sz="1200" dirty="0">
              <a:solidFill>
                <a:srgbClr val="1F497D">
                  <a:lumMod val="50000"/>
                </a:srgbClr>
              </a:solidFill>
            </a:endParaRPr>
          </a:p>
        </p:txBody>
      </p:sp>
      <p:sp>
        <p:nvSpPr>
          <p:cNvPr id="10" name="Oval 9"/>
          <p:cNvSpPr/>
          <p:nvPr/>
        </p:nvSpPr>
        <p:spPr>
          <a:xfrm>
            <a:off x="7629508" y="2784117"/>
            <a:ext cx="1324866" cy="1337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200" dirty="0" smtClean="0">
                <a:solidFill>
                  <a:srgbClr val="1F497D">
                    <a:lumMod val="50000"/>
                  </a:srgbClr>
                </a:solidFill>
              </a:rPr>
              <a:t>Συντήρηση υποδομών</a:t>
            </a:r>
            <a:endParaRPr lang="en-US" sz="1200" dirty="0">
              <a:solidFill>
                <a:srgbClr val="1F497D">
                  <a:lumMod val="50000"/>
                </a:srgbClr>
              </a:solidFill>
            </a:endParaRPr>
          </a:p>
        </p:txBody>
      </p:sp>
      <p:cxnSp>
        <p:nvCxnSpPr>
          <p:cNvPr id="11" name="Straight Connector 16"/>
          <p:cNvCxnSpPr>
            <a:stCxn id="7" idx="0"/>
            <a:endCxn id="10" idx="0"/>
          </p:cNvCxnSpPr>
          <p:nvPr/>
        </p:nvCxnSpPr>
        <p:spPr>
          <a:xfrm rot="5400000" flipH="1" flipV="1">
            <a:off x="4710541" y="-797283"/>
            <a:ext cx="1588" cy="716280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Rounded Rectangle 23"/>
          <p:cNvSpPr/>
          <p:nvPr/>
        </p:nvSpPr>
        <p:spPr>
          <a:xfrm>
            <a:off x="2300702" y="3956658"/>
            <a:ext cx="1472072" cy="100301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Προβολή δράσης σε εθνικό &amp; διεθνές επίπεδο</a:t>
            </a:r>
            <a:endParaRPr lang="en-US" sz="1100" dirty="0">
              <a:solidFill>
                <a:srgbClr val="1F497D">
                  <a:lumMod val="50000"/>
                </a:srgbClr>
              </a:solidFill>
            </a:endParaRPr>
          </a:p>
        </p:txBody>
      </p:sp>
      <p:sp>
        <p:nvSpPr>
          <p:cNvPr id="13" name="Rounded Rectangle 24"/>
          <p:cNvSpPr/>
          <p:nvPr/>
        </p:nvSpPr>
        <p:spPr>
          <a:xfrm>
            <a:off x="2300702" y="6547458"/>
            <a:ext cx="1472072" cy="100301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Συντονισμός </a:t>
            </a:r>
            <a:r>
              <a:rPr lang="en-US" sz="1100" dirty="0" smtClean="0">
                <a:solidFill>
                  <a:srgbClr val="1F497D">
                    <a:lumMod val="50000"/>
                  </a:srgbClr>
                </a:solidFill>
              </a:rPr>
              <a:t>marketing </a:t>
            </a:r>
            <a:r>
              <a:rPr lang="el-GR" sz="1100" dirty="0" smtClean="0">
                <a:solidFill>
                  <a:srgbClr val="1F497D">
                    <a:lumMod val="50000"/>
                  </a:srgbClr>
                </a:solidFill>
              </a:rPr>
              <a:t>ενεργειών</a:t>
            </a:r>
            <a:endParaRPr lang="en-US" sz="1100" dirty="0">
              <a:solidFill>
                <a:srgbClr val="1F497D">
                  <a:lumMod val="50000"/>
                </a:srgbClr>
              </a:solidFill>
            </a:endParaRPr>
          </a:p>
        </p:txBody>
      </p:sp>
      <p:sp>
        <p:nvSpPr>
          <p:cNvPr id="14" name="Rounded Rectangle 26"/>
          <p:cNvSpPr/>
          <p:nvPr/>
        </p:nvSpPr>
        <p:spPr>
          <a:xfrm>
            <a:off x="4129502" y="4794858"/>
            <a:ext cx="1472072" cy="1003019"/>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Συλλογή</a:t>
            </a:r>
            <a:r>
              <a:rPr lang="en-US" sz="1100" dirty="0" smtClean="0">
                <a:solidFill>
                  <a:srgbClr val="1F497D">
                    <a:lumMod val="50000"/>
                  </a:srgbClr>
                </a:solidFill>
              </a:rPr>
              <a:t> multimedia </a:t>
            </a:r>
            <a:r>
              <a:rPr lang="el-GR" sz="1100" dirty="0" smtClean="0">
                <a:solidFill>
                  <a:srgbClr val="1F497D">
                    <a:lumMod val="50000"/>
                  </a:srgbClr>
                </a:solidFill>
              </a:rPr>
              <a:t>υλικού </a:t>
            </a:r>
            <a:endParaRPr lang="en-US" sz="1100" dirty="0" smtClean="0">
              <a:solidFill>
                <a:srgbClr val="1F497D">
                  <a:lumMod val="50000"/>
                </a:srgbClr>
              </a:solidFill>
            </a:endParaRPr>
          </a:p>
          <a:p>
            <a:pPr algn="ctr" fontAlgn="base">
              <a:spcBef>
                <a:spcPct val="0"/>
              </a:spcBef>
              <a:spcAft>
                <a:spcPct val="0"/>
              </a:spcAft>
            </a:pPr>
            <a:endParaRPr lang="en-US" sz="1100" dirty="0">
              <a:solidFill>
                <a:srgbClr val="1F497D">
                  <a:lumMod val="50000"/>
                </a:srgbClr>
              </a:solidFill>
            </a:endParaRPr>
          </a:p>
        </p:txBody>
      </p:sp>
      <p:sp>
        <p:nvSpPr>
          <p:cNvPr id="15" name="Rounded Rectangle 28"/>
          <p:cNvSpPr/>
          <p:nvPr/>
        </p:nvSpPr>
        <p:spPr>
          <a:xfrm>
            <a:off x="4129502" y="5633058"/>
            <a:ext cx="1472072" cy="1003019"/>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Μηχανοργάνωση</a:t>
            </a:r>
            <a:endParaRPr lang="en-US" sz="1100" dirty="0">
              <a:solidFill>
                <a:srgbClr val="1F497D">
                  <a:lumMod val="50000"/>
                </a:srgbClr>
              </a:solidFill>
            </a:endParaRPr>
          </a:p>
        </p:txBody>
      </p:sp>
      <p:sp>
        <p:nvSpPr>
          <p:cNvPr id="16" name="Rounded Rectangle 29"/>
          <p:cNvSpPr/>
          <p:nvPr/>
        </p:nvSpPr>
        <p:spPr>
          <a:xfrm>
            <a:off x="4129502" y="3956658"/>
            <a:ext cx="1472072" cy="1003019"/>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Σχεδιασμός, ανάπτυξη &amp; διαχείριση ιστοσελίδας </a:t>
            </a:r>
            <a:endParaRPr lang="en-US" sz="1100" dirty="0">
              <a:solidFill>
                <a:srgbClr val="1F497D">
                  <a:lumMod val="50000"/>
                </a:srgbClr>
              </a:solidFill>
            </a:endParaRPr>
          </a:p>
        </p:txBody>
      </p:sp>
      <p:sp>
        <p:nvSpPr>
          <p:cNvPr id="17" name="Rounded Rectangle 30"/>
          <p:cNvSpPr/>
          <p:nvPr/>
        </p:nvSpPr>
        <p:spPr>
          <a:xfrm>
            <a:off x="7482302" y="4794858"/>
            <a:ext cx="1472072" cy="1003019"/>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Καθαριότητα εγκαταστάσεων </a:t>
            </a:r>
            <a:endParaRPr lang="en-US" sz="1100" dirty="0">
              <a:solidFill>
                <a:srgbClr val="1F497D">
                  <a:lumMod val="50000"/>
                </a:srgbClr>
              </a:solidFill>
            </a:endParaRPr>
          </a:p>
        </p:txBody>
      </p:sp>
      <p:cxnSp>
        <p:nvCxnSpPr>
          <p:cNvPr id="18" name="Straight Connector 34"/>
          <p:cNvCxnSpPr>
            <a:stCxn id="40" idx="2"/>
          </p:cNvCxnSpPr>
          <p:nvPr/>
        </p:nvCxnSpPr>
        <p:spPr>
          <a:xfrm rot="10800000" flipH="1" flipV="1">
            <a:off x="324694" y="1556860"/>
            <a:ext cx="1924080" cy="278617"/>
          </a:xfrm>
          <a:prstGeom prst="line">
            <a:avLst/>
          </a:prstGeom>
          <a:ln>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Rounded Rectangle 46"/>
          <p:cNvSpPr/>
          <p:nvPr/>
        </p:nvSpPr>
        <p:spPr>
          <a:xfrm>
            <a:off x="4203104" y="6500794"/>
            <a:ext cx="1398470" cy="668683"/>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Τήρηση στατιστικών στοιχείων και αποτελεσμάτων </a:t>
            </a:r>
            <a:endParaRPr lang="en-US" sz="1100" dirty="0">
              <a:solidFill>
                <a:srgbClr val="1F497D">
                  <a:lumMod val="50000"/>
                </a:srgbClr>
              </a:solidFill>
            </a:endParaRPr>
          </a:p>
        </p:txBody>
      </p:sp>
      <p:sp>
        <p:nvSpPr>
          <p:cNvPr id="20" name="Rounded Rectangle 51"/>
          <p:cNvSpPr/>
          <p:nvPr/>
        </p:nvSpPr>
        <p:spPr>
          <a:xfrm>
            <a:off x="4203104" y="7034194"/>
            <a:ext cx="1398470" cy="668683"/>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n-US" sz="1100" dirty="0" smtClean="0">
                <a:solidFill>
                  <a:srgbClr val="1F497D">
                    <a:lumMod val="50000"/>
                  </a:srgbClr>
                </a:solidFill>
              </a:rPr>
              <a:t>Registration / Accreditation</a:t>
            </a:r>
            <a:endParaRPr lang="en-US" sz="1100" dirty="0">
              <a:solidFill>
                <a:srgbClr val="1F497D">
                  <a:lumMod val="50000"/>
                </a:srgbClr>
              </a:solidFill>
            </a:endParaRPr>
          </a:p>
        </p:txBody>
      </p:sp>
      <p:sp>
        <p:nvSpPr>
          <p:cNvPr id="21" name="Rounded Rectangle 52"/>
          <p:cNvSpPr/>
          <p:nvPr/>
        </p:nvSpPr>
        <p:spPr>
          <a:xfrm>
            <a:off x="395702" y="3956658"/>
            <a:ext cx="1472072" cy="1003019"/>
          </a:xfrm>
          <a:prstGeom prst="roundRect">
            <a:avLst/>
          </a:prstGeom>
          <a:solidFill>
            <a:schemeClr val="bg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Ανάπτυξη &amp; υλοποίηση βασικού προσφερόμενου προϊόντος</a:t>
            </a:r>
            <a:endParaRPr lang="en-US" sz="1100" dirty="0">
              <a:solidFill>
                <a:srgbClr val="1F497D">
                  <a:lumMod val="50000"/>
                </a:srgbClr>
              </a:solidFill>
            </a:endParaRPr>
          </a:p>
        </p:txBody>
      </p:sp>
      <p:sp>
        <p:nvSpPr>
          <p:cNvPr id="22" name="Rounded Rectangle 53"/>
          <p:cNvSpPr/>
          <p:nvPr/>
        </p:nvSpPr>
        <p:spPr>
          <a:xfrm>
            <a:off x="2300702" y="4794858"/>
            <a:ext cx="1472072" cy="100301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Ανάπτυξη χορηγικών συνεργασιών</a:t>
            </a:r>
            <a:endParaRPr lang="en-US" sz="1100" dirty="0">
              <a:solidFill>
                <a:srgbClr val="1F497D">
                  <a:lumMod val="50000"/>
                </a:srgbClr>
              </a:solidFill>
            </a:endParaRPr>
          </a:p>
        </p:txBody>
      </p:sp>
      <p:sp>
        <p:nvSpPr>
          <p:cNvPr id="23" name="Rounded Rectangle 54"/>
          <p:cNvSpPr/>
          <p:nvPr/>
        </p:nvSpPr>
        <p:spPr>
          <a:xfrm>
            <a:off x="2300702" y="5709258"/>
            <a:ext cx="1472072" cy="100301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Ανάπτυξη συνεργασιών με αστέρες αθλητές &amp; ισχυρά </a:t>
            </a:r>
            <a:r>
              <a:rPr lang="en-US" sz="1100" dirty="0" smtClean="0">
                <a:solidFill>
                  <a:srgbClr val="1F497D">
                    <a:lumMod val="50000"/>
                  </a:srgbClr>
                </a:solidFill>
              </a:rPr>
              <a:t>brand names</a:t>
            </a:r>
            <a:endParaRPr lang="en-US" sz="1100" dirty="0">
              <a:solidFill>
                <a:srgbClr val="1F497D">
                  <a:lumMod val="50000"/>
                </a:srgbClr>
              </a:solidFill>
            </a:endParaRPr>
          </a:p>
        </p:txBody>
      </p:sp>
      <p:sp>
        <p:nvSpPr>
          <p:cNvPr id="24" name="Rounded Rectangle 55"/>
          <p:cNvSpPr/>
          <p:nvPr/>
        </p:nvSpPr>
        <p:spPr>
          <a:xfrm>
            <a:off x="395702" y="4794858"/>
            <a:ext cx="1472072" cy="1003019"/>
          </a:xfrm>
          <a:prstGeom prst="roundRect">
            <a:avLst/>
          </a:prstGeom>
          <a:solidFill>
            <a:schemeClr val="bg2">
              <a:lumMod val="5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Ανάπτυξη &amp; υλοποίηση παράλληλων εκδηλώσεων</a:t>
            </a:r>
            <a:endParaRPr lang="en-US" sz="1100" dirty="0">
              <a:solidFill>
                <a:srgbClr val="1F497D">
                  <a:lumMod val="50000"/>
                </a:srgbClr>
              </a:solidFill>
            </a:endParaRPr>
          </a:p>
        </p:txBody>
      </p:sp>
      <p:sp>
        <p:nvSpPr>
          <p:cNvPr id="25" name="Rounded Rectangle 56"/>
          <p:cNvSpPr/>
          <p:nvPr/>
        </p:nvSpPr>
        <p:spPr>
          <a:xfrm>
            <a:off x="395702" y="5709258"/>
            <a:ext cx="1472072" cy="1003019"/>
          </a:xfrm>
          <a:prstGeom prst="roundRect">
            <a:avLst/>
          </a:prstGeom>
          <a:solidFill>
            <a:schemeClr val="bg2">
              <a:lumMod val="9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Συντονισμός φιλοξενίας &amp; μεταφοράς συμμετεχόντων</a:t>
            </a:r>
            <a:endParaRPr lang="en-US" sz="1100" dirty="0">
              <a:solidFill>
                <a:srgbClr val="1F497D">
                  <a:lumMod val="50000"/>
                </a:srgbClr>
              </a:solidFill>
            </a:endParaRPr>
          </a:p>
        </p:txBody>
      </p:sp>
      <p:sp>
        <p:nvSpPr>
          <p:cNvPr id="26" name="Rounded Rectangle 57"/>
          <p:cNvSpPr/>
          <p:nvPr/>
        </p:nvSpPr>
        <p:spPr>
          <a:xfrm>
            <a:off x="395702" y="6547458"/>
            <a:ext cx="1472072" cy="1003019"/>
          </a:xfrm>
          <a:prstGeom prst="roundRect">
            <a:avLst/>
          </a:prstGeom>
          <a:solidFill>
            <a:srgbClr val="CDE09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Διεξαγωγή έρευνας ικανοποίησης συμμετεχόντων</a:t>
            </a:r>
            <a:endParaRPr lang="en-US" sz="1100" dirty="0">
              <a:solidFill>
                <a:srgbClr val="1F497D">
                  <a:lumMod val="50000"/>
                </a:srgbClr>
              </a:solidFill>
            </a:endParaRPr>
          </a:p>
        </p:txBody>
      </p:sp>
      <p:sp>
        <p:nvSpPr>
          <p:cNvPr id="27" name="Rounded Rectangle 58"/>
          <p:cNvSpPr/>
          <p:nvPr/>
        </p:nvSpPr>
        <p:spPr>
          <a:xfrm>
            <a:off x="7482302" y="3956658"/>
            <a:ext cx="1472072" cy="1003019"/>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 Συντήρηση εγκαταστάσεων </a:t>
            </a:r>
            <a:endParaRPr lang="en-US" sz="1100" dirty="0">
              <a:solidFill>
                <a:srgbClr val="1F497D">
                  <a:lumMod val="50000"/>
                </a:srgbClr>
              </a:solidFill>
            </a:endParaRPr>
          </a:p>
        </p:txBody>
      </p:sp>
      <p:sp>
        <p:nvSpPr>
          <p:cNvPr id="28" name="Oval 62"/>
          <p:cNvSpPr/>
          <p:nvPr/>
        </p:nvSpPr>
        <p:spPr>
          <a:xfrm>
            <a:off x="5876908" y="2784117"/>
            <a:ext cx="1324866" cy="133736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200" dirty="0" smtClean="0">
                <a:solidFill>
                  <a:srgbClr val="1F497D">
                    <a:lumMod val="50000"/>
                  </a:srgbClr>
                </a:solidFill>
              </a:rPr>
              <a:t>Τεχνική Υποστήριξη αθλημάτων</a:t>
            </a:r>
            <a:endParaRPr lang="en-US" sz="1200" dirty="0">
              <a:solidFill>
                <a:srgbClr val="1F497D">
                  <a:lumMod val="50000"/>
                </a:srgbClr>
              </a:solidFill>
            </a:endParaRPr>
          </a:p>
        </p:txBody>
      </p:sp>
      <p:sp>
        <p:nvSpPr>
          <p:cNvPr id="29" name="Rounded Rectangle 63"/>
          <p:cNvSpPr/>
          <p:nvPr/>
        </p:nvSpPr>
        <p:spPr>
          <a:xfrm>
            <a:off x="5805902" y="3956658"/>
            <a:ext cx="1472072" cy="1003019"/>
          </a:xfrm>
          <a:prstGeom prst="roundRect">
            <a:avLst>
              <a:gd name="adj" fmla="val 18599"/>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Οργάνωση &amp; Υποστήριξη αγωνιστικής διαδικασίας</a:t>
            </a:r>
            <a:endParaRPr lang="en-US" sz="1100" dirty="0">
              <a:solidFill>
                <a:srgbClr val="1F497D">
                  <a:lumMod val="50000"/>
                </a:srgbClr>
              </a:solidFill>
            </a:endParaRPr>
          </a:p>
        </p:txBody>
      </p:sp>
      <p:sp>
        <p:nvSpPr>
          <p:cNvPr id="30" name="Rounded Rectangle 64"/>
          <p:cNvSpPr/>
          <p:nvPr/>
        </p:nvSpPr>
        <p:spPr>
          <a:xfrm>
            <a:off x="5805902" y="5633058"/>
            <a:ext cx="1472072" cy="1003019"/>
          </a:xfrm>
          <a:prstGeom prst="roundRect">
            <a:avLst>
              <a:gd name="adj" fmla="val 18599"/>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Αξιολόγηση προδιαγραφών εγκαταστάσεων &amp; αθλητικού υλικού</a:t>
            </a:r>
            <a:endParaRPr lang="en-US" sz="1100" dirty="0">
              <a:solidFill>
                <a:srgbClr val="1F497D">
                  <a:lumMod val="50000"/>
                </a:srgbClr>
              </a:solidFill>
            </a:endParaRPr>
          </a:p>
        </p:txBody>
      </p:sp>
      <p:sp>
        <p:nvSpPr>
          <p:cNvPr id="31" name="Rounded Rectangle 65"/>
          <p:cNvSpPr/>
          <p:nvPr/>
        </p:nvSpPr>
        <p:spPr>
          <a:xfrm>
            <a:off x="5805902" y="6471258"/>
            <a:ext cx="1472072" cy="1003019"/>
          </a:xfrm>
          <a:prstGeom prst="roundRect">
            <a:avLst>
              <a:gd name="adj" fmla="val 18599"/>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Οργάνωση διαιτησίας </a:t>
            </a:r>
            <a:endParaRPr lang="en-US" sz="1100" dirty="0">
              <a:solidFill>
                <a:srgbClr val="1F497D">
                  <a:lumMod val="50000"/>
                </a:srgbClr>
              </a:solidFill>
            </a:endParaRPr>
          </a:p>
        </p:txBody>
      </p:sp>
      <p:sp>
        <p:nvSpPr>
          <p:cNvPr id="32" name="Rectangle 41"/>
          <p:cNvSpPr/>
          <p:nvPr/>
        </p:nvSpPr>
        <p:spPr>
          <a:xfrm>
            <a:off x="5934028" y="2163101"/>
            <a:ext cx="2944146" cy="891576"/>
          </a:xfrm>
          <a:prstGeom prst="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200" dirty="0" smtClean="0">
                <a:solidFill>
                  <a:srgbClr val="1F497D">
                    <a:lumMod val="50000"/>
                  </a:srgbClr>
                </a:solidFill>
              </a:rPr>
              <a:t>Αθλητικοί φορείς/ Φορείς εκπαίδευσης / Ενώσεις – Ομοσπονδίες / Τοπικοί φορείς/Επιτροπές</a:t>
            </a:r>
            <a:endParaRPr lang="en-US" sz="1200" dirty="0">
              <a:solidFill>
                <a:srgbClr val="1F497D">
                  <a:lumMod val="50000"/>
                </a:srgbClr>
              </a:solidFill>
            </a:endParaRPr>
          </a:p>
        </p:txBody>
      </p:sp>
      <p:sp>
        <p:nvSpPr>
          <p:cNvPr id="33" name="Rounded Rectangle 42"/>
          <p:cNvSpPr/>
          <p:nvPr/>
        </p:nvSpPr>
        <p:spPr>
          <a:xfrm>
            <a:off x="5805902" y="4794858"/>
            <a:ext cx="1472072" cy="1003019"/>
          </a:xfrm>
          <a:prstGeom prst="roundRect">
            <a:avLst>
              <a:gd name="adj" fmla="val 18599"/>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Οργάνωση &amp; Υποστήριξη εκπαιδευτικής/προπονητικής διαδικασίας</a:t>
            </a:r>
            <a:endParaRPr lang="en-US" sz="1100" dirty="0">
              <a:solidFill>
                <a:srgbClr val="1F497D">
                  <a:lumMod val="50000"/>
                </a:srgbClr>
              </a:solidFill>
            </a:endParaRPr>
          </a:p>
        </p:txBody>
      </p:sp>
      <p:cxnSp>
        <p:nvCxnSpPr>
          <p:cNvPr id="34" name="Straight Connector 44"/>
          <p:cNvCxnSpPr>
            <a:stCxn id="3" idx="3"/>
            <a:endCxn id="4" idx="1"/>
          </p:cNvCxnSpPr>
          <p:nvPr/>
        </p:nvCxnSpPr>
        <p:spPr>
          <a:xfrm>
            <a:off x="3467974" y="1120136"/>
            <a:ext cx="1875534" cy="1588"/>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77"/>
          <p:cNvCxnSpPr>
            <a:stCxn id="40" idx="2"/>
          </p:cNvCxnSpPr>
          <p:nvPr/>
        </p:nvCxnSpPr>
        <p:spPr>
          <a:xfrm rot="10800000" flipH="1" flipV="1">
            <a:off x="324694" y="1556860"/>
            <a:ext cx="3981480" cy="126217"/>
          </a:xfrm>
          <a:prstGeom prst="line">
            <a:avLst/>
          </a:prstGeom>
          <a:ln w="1270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85"/>
          <p:cNvCxnSpPr>
            <a:stCxn id="40" idx="2"/>
          </p:cNvCxnSpPr>
          <p:nvPr/>
        </p:nvCxnSpPr>
        <p:spPr>
          <a:xfrm rot="10800000" flipH="1" flipV="1">
            <a:off x="324694" y="1556860"/>
            <a:ext cx="3981480" cy="1650217"/>
          </a:xfrm>
          <a:prstGeom prst="line">
            <a:avLst/>
          </a:prstGeom>
          <a:ln w="1270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7" name="Straight Connector 88"/>
          <p:cNvCxnSpPr>
            <a:stCxn id="32" idx="2"/>
            <a:endCxn id="28" idx="7"/>
          </p:cNvCxnSpPr>
          <p:nvPr/>
        </p:nvCxnSpPr>
        <p:spPr>
          <a:xfrm rot="5400000" flipH="1">
            <a:off x="7169573" y="2818149"/>
            <a:ext cx="74708" cy="398349"/>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90"/>
          <p:cNvCxnSpPr>
            <a:stCxn id="32" idx="2"/>
            <a:endCxn id="10" idx="1"/>
          </p:cNvCxnSpPr>
          <p:nvPr/>
        </p:nvCxnSpPr>
        <p:spPr>
          <a:xfrm rot="5400000" flipH="1" flipV="1">
            <a:off x="7577461" y="2808608"/>
            <a:ext cx="74708" cy="417429"/>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hape 115"/>
          <p:cNvCxnSpPr>
            <a:stCxn id="5" idx="3"/>
            <a:endCxn id="32" idx="0"/>
          </p:cNvCxnSpPr>
          <p:nvPr/>
        </p:nvCxnSpPr>
        <p:spPr>
          <a:xfrm>
            <a:off x="5372974" y="1867368"/>
            <a:ext cx="2033127" cy="295733"/>
          </a:xfrm>
          <a:prstGeom prst="bentConnector2">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0" name="Oval 38"/>
          <p:cNvSpPr/>
          <p:nvPr/>
        </p:nvSpPr>
        <p:spPr>
          <a:xfrm>
            <a:off x="324694" y="1278244"/>
            <a:ext cx="1619280" cy="557234"/>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r>
              <a:rPr lang="el-GR" sz="1100" dirty="0" smtClean="0">
                <a:solidFill>
                  <a:srgbClr val="1F497D">
                    <a:lumMod val="50000"/>
                  </a:srgbClr>
                </a:solidFill>
              </a:rPr>
              <a:t>Δημόσιες Υπηρεσίες</a:t>
            </a:r>
            <a:endParaRPr lang="en-US" sz="1100" dirty="0">
              <a:solidFill>
                <a:srgbClr val="1F497D">
                  <a:lumMod val="50000"/>
                </a:srgbClr>
              </a:solidFill>
            </a:endParaRPr>
          </a:p>
        </p:txBody>
      </p:sp>
      <p:cxnSp>
        <p:nvCxnSpPr>
          <p:cNvPr id="41" name="Shape 40"/>
          <p:cNvCxnSpPr>
            <a:endCxn id="40" idx="0"/>
          </p:cNvCxnSpPr>
          <p:nvPr/>
        </p:nvCxnSpPr>
        <p:spPr>
          <a:xfrm rot="10800000" flipV="1">
            <a:off x="1134334" y="1149678"/>
            <a:ext cx="885842" cy="128566"/>
          </a:xfrm>
          <a:prstGeom prst="bentConnector2">
            <a:avLst/>
          </a:prstGeom>
          <a:ln>
            <a:solidFill>
              <a:schemeClr val="bg2">
                <a:lumMod val="1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4532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υποσέλιδου"/>
          <p:cNvSpPr>
            <a:spLocks noGrp="1"/>
          </p:cNvSpPr>
          <p:nvPr>
            <p:ph type="ftr" sz="quarter" idx="11"/>
          </p:nvPr>
        </p:nvSpPr>
        <p:spPr/>
        <p:txBody>
          <a:bodyPr/>
          <a:lstStyle/>
          <a:p>
            <a:r>
              <a:rPr lang="en-US" smtClean="0"/>
              <a:t>2014</a:t>
            </a:r>
            <a:endParaRPr lang="el-GR"/>
          </a:p>
        </p:txBody>
      </p:sp>
      <p:pic>
        <p:nvPicPr>
          <p:cNvPr id="71683" name="Picture 3" descr="C:\Users\Panagiotis\AppData\Local\Microsoft\Windows\Temporary Internet Files\Content.IE5\CZE51FQ0\MC900320770[1].wmf"/>
          <p:cNvPicPr>
            <a:picLocks noChangeAspect="1" noChangeArrowheads="1"/>
          </p:cNvPicPr>
          <p:nvPr/>
        </p:nvPicPr>
        <p:blipFill>
          <a:blip r:embed="rId2" cstate="print"/>
          <a:srcRect/>
          <a:stretch>
            <a:fillRect/>
          </a:stretch>
        </p:blipFill>
        <p:spPr bwMode="auto">
          <a:xfrm>
            <a:off x="1187624" y="692696"/>
            <a:ext cx="4074979" cy="3344382"/>
          </a:xfrm>
          <a:prstGeom prst="rect">
            <a:avLst/>
          </a:prstGeom>
          <a:noFill/>
        </p:spPr>
      </p:pic>
      <p:sp>
        <p:nvSpPr>
          <p:cNvPr id="7" name="6 - Τίτλος"/>
          <p:cNvSpPr>
            <a:spLocks noGrp="1"/>
          </p:cNvSpPr>
          <p:nvPr>
            <p:ph type="title" idx="4294967295"/>
          </p:nvPr>
        </p:nvSpPr>
        <p:spPr>
          <a:xfrm>
            <a:off x="457200" y="4437112"/>
            <a:ext cx="8229600" cy="1944216"/>
          </a:xfrm>
        </p:spPr>
        <p:txBody>
          <a:bodyPr/>
          <a:lstStyle/>
          <a:p>
            <a:r>
              <a:rPr lang="el-GR" dirty="0" smtClean="0"/>
              <a:t>Ευχαριστώ</a:t>
            </a:r>
            <a:r>
              <a:rPr lang="el-GR" baseline="0" dirty="0" smtClean="0"/>
              <a:t> για την προσοχή σας </a:t>
            </a:r>
            <a:endParaRPr lang="el-GR" dirty="0"/>
          </a:p>
        </p:txBody>
      </p:sp>
      <p:pic>
        <p:nvPicPr>
          <p:cNvPr id="71684" name="Picture 4" descr="C:\Users\Panagiotis\AppData\Local\Microsoft\Windows\Temporary Internet Files\Content.IE5\KTZBB34R\MC900426120[1].wmf"/>
          <p:cNvPicPr>
            <a:picLocks noChangeAspect="1" noChangeArrowheads="1"/>
          </p:cNvPicPr>
          <p:nvPr/>
        </p:nvPicPr>
        <p:blipFill>
          <a:blip r:embed="rId3" cstate="print"/>
          <a:srcRect/>
          <a:stretch>
            <a:fillRect/>
          </a:stretch>
        </p:blipFill>
        <p:spPr bwMode="auto">
          <a:xfrm>
            <a:off x="5508105" y="260648"/>
            <a:ext cx="3456384" cy="3363615"/>
          </a:xfrm>
          <a:prstGeom prst="rect">
            <a:avLst/>
          </a:prstGeom>
          <a:noFill/>
        </p:spPr>
      </p:pic>
    </p:spTree>
    <p:extLst>
      <p:ext uri="{BB962C8B-B14F-4D97-AF65-F5344CB8AC3E}">
        <p14:creationId xmlns:p14="http://schemas.microsoft.com/office/powerpoint/2010/main" val="3773666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260648"/>
            <a:ext cx="8229600" cy="5894115"/>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l-GR" dirty="0"/>
              <a:t>Ασφαλώς, υπάρχουν υγιείς δυνάμεις στο χώρο του ποδοσφαίρου και στο εκλογικό σώμα των Ποδοσφαιρικών Ενώσεων της χώρας</a:t>
            </a:r>
            <a:r>
              <a:rPr lang="el-GR" dirty="0" smtClean="0"/>
              <a:t>.</a:t>
            </a:r>
          </a:p>
          <a:p>
            <a:r>
              <a:rPr lang="el-GR" dirty="0" smtClean="0"/>
              <a:t> </a:t>
            </a:r>
            <a:r>
              <a:rPr lang="el-GR" dirty="0"/>
              <a:t>Εντός και εκτός παρατάξεων. </a:t>
            </a:r>
            <a:endParaRPr lang="el-GR" dirty="0" smtClean="0"/>
          </a:p>
          <a:p>
            <a:r>
              <a:rPr lang="el-GR" dirty="0" smtClean="0"/>
              <a:t>Εκείνο </a:t>
            </a:r>
            <a:r>
              <a:rPr lang="el-GR" dirty="0"/>
              <a:t>που χρειάζεται είναι να μπορέσουν να εκφραστούν ελεύθερα, να απεγκλωβιστούν από την παραπλανητική πρακτική των εκβιαστικών διλημμάτων και των εκδουλεύσεων, να αποδεσμευτούν από εξαρτήσεις, </a:t>
            </a:r>
            <a:r>
              <a:rPr lang="el-GR" dirty="0" err="1"/>
              <a:t>εξωθεσμικές</a:t>
            </a:r>
            <a:r>
              <a:rPr lang="el-GR" dirty="0"/>
              <a:t> κηδεμονίες και προκαταλήψεις.</a:t>
            </a:r>
          </a:p>
        </p:txBody>
      </p:sp>
    </p:spTree>
    <p:extLst>
      <p:ext uri="{BB962C8B-B14F-4D97-AF65-F5344CB8AC3E}">
        <p14:creationId xmlns:p14="http://schemas.microsoft.com/office/powerpoint/2010/main" val="1326481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764704"/>
            <a:ext cx="8229600" cy="4824536"/>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l-GR" dirty="0"/>
              <a:t>Τότε (και μόνον) η «κοινωνία του ποδοσφαίρου» θα βρίσκεται στο πλευρό τους. Σε αυτήν, άλλωστε, πρέπει να απευθυνθούν, αυτήν πρέπει να πείσουν για τις προθέσεις τους και με αυτήν να επιδιώξουν να συμμαχήσουν όσοι θα </a:t>
            </a:r>
            <a:r>
              <a:rPr lang="el-GR" dirty="0" err="1"/>
              <a:t>μπούν</a:t>
            </a:r>
            <a:r>
              <a:rPr lang="el-GR" dirty="0"/>
              <a:t> μπροστάρηδες στον αγώνα για εξυγίανση του ποδοσφαίρου στη χώρα μας</a:t>
            </a:r>
            <a:r>
              <a:rPr lang="el-GR" dirty="0" smtClean="0"/>
              <a:t>.</a:t>
            </a:r>
          </a:p>
          <a:p>
            <a:r>
              <a:rPr lang="el-GR" dirty="0" smtClean="0"/>
              <a:t> </a:t>
            </a:r>
            <a:r>
              <a:rPr lang="el-GR" dirty="0"/>
              <a:t>Παράλληλα, πρέπει να προσκαλέσουν ανοικτά </a:t>
            </a:r>
            <a:r>
              <a:rPr lang="el-GR" dirty="0" smtClean="0"/>
              <a:t>όλους </a:t>
            </a:r>
            <a:r>
              <a:rPr lang="el-GR" dirty="0" err="1" smtClean="0"/>
              <a:t>εμας</a:t>
            </a:r>
            <a:r>
              <a:rPr lang="el-GR" dirty="0" smtClean="0"/>
              <a:t> </a:t>
            </a:r>
            <a:r>
              <a:rPr lang="el-GR" dirty="0"/>
              <a:t>σε </a:t>
            </a:r>
            <a:r>
              <a:rPr lang="el-GR" dirty="0" err="1"/>
              <a:t>μιά</a:t>
            </a:r>
            <a:r>
              <a:rPr lang="el-GR" dirty="0"/>
              <a:t> συμμαχία, όχι για την (</a:t>
            </a:r>
            <a:r>
              <a:rPr lang="el-GR" dirty="0" err="1"/>
              <a:t>αναδια)νομή</a:t>
            </a:r>
            <a:r>
              <a:rPr lang="el-GR" dirty="0"/>
              <a:t> της εξουσίας, αλλά βασισμένη σε κοινά αποδεκτές αρχές και κατοχυρωμένη από θεσμικά όργανα με ανεξαρτησία σκέψης και ελευθερία δράσης.</a:t>
            </a:r>
          </a:p>
        </p:txBody>
      </p:sp>
    </p:spTree>
    <p:extLst>
      <p:ext uri="{BB962C8B-B14F-4D97-AF65-F5344CB8AC3E}">
        <p14:creationId xmlns:p14="http://schemas.microsoft.com/office/powerpoint/2010/main" val="329959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27088" y="198438"/>
            <a:ext cx="8229600" cy="1143000"/>
          </a:xfrm>
        </p:spPr>
        <p:txBody>
          <a:bodyPr>
            <a:normAutofit fontScale="90000"/>
          </a:bodyPr>
          <a:lstStyle/>
          <a:p>
            <a:pPr marL="484632" algn="r" fontAlgn="auto">
              <a:spcAft>
                <a:spcPts val="0"/>
              </a:spcAft>
              <a:defRPr/>
            </a:pPr>
            <a:r>
              <a:rPr lang="el-GR">
                <a:solidFill>
                  <a:schemeClr val="accent1">
                    <a:tint val="83000"/>
                    <a:satMod val="150000"/>
                  </a:schemeClr>
                </a:solidFill>
              </a:rPr>
              <a:t>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a:solidFill>
                  <a:schemeClr val="accent1">
                    <a:tint val="83000"/>
                    <a:satMod val="150000"/>
                  </a:schemeClr>
                </a:solidFill>
              </a:rPr>
              <a:t/>
            </a:r>
            <a:br>
              <a:rPr lang="el-GR">
                <a:solidFill>
                  <a:schemeClr val="accent1">
                    <a:tint val="83000"/>
                    <a:satMod val="150000"/>
                  </a:schemeClr>
                </a:solidFill>
              </a:rPr>
            </a:br>
            <a:r>
              <a:rPr lang="el-GR" sz="3000">
                <a:solidFill>
                  <a:srgbClr val="0099CC"/>
                </a:solidFill>
                <a:latin typeface="Tahoma" pitchFamily="34" charset="0"/>
              </a:rPr>
              <a:t>Σπορ/Αθλήματα που παρακολουθούν συστηματικά</a:t>
            </a:r>
            <a:br>
              <a:rPr lang="el-GR" sz="3000">
                <a:solidFill>
                  <a:srgbClr val="0099CC"/>
                </a:solidFill>
                <a:latin typeface="Tahoma" pitchFamily="34" charset="0"/>
              </a:rPr>
            </a:br>
            <a:endParaRPr lang="el-GR" sz="3000">
              <a:solidFill>
                <a:srgbClr val="0099CC"/>
              </a:solidFill>
              <a:latin typeface="Tahoma" pitchFamily="34" charset="0"/>
            </a:endParaRPr>
          </a:p>
        </p:txBody>
      </p:sp>
      <p:graphicFrame>
        <p:nvGraphicFramePr>
          <p:cNvPr id="1026" name="Object 3"/>
          <p:cNvGraphicFramePr>
            <a:graphicFrameLocks noGrp="1" noChangeAspect="1"/>
          </p:cNvGraphicFramePr>
          <p:nvPr>
            <p:ph idx="1"/>
          </p:nvPr>
        </p:nvGraphicFramePr>
        <p:xfrm>
          <a:off x="457200" y="2036763"/>
          <a:ext cx="8229600" cy="4264025"/>
        </p:xfrm>
        <a:graphic>
          <a:graphicData uri="http://schemas.openxmlformats.org/presentationml/2006/ole">
            <mc:AlternateContent xmlns:mc="http://schemas.openxmlformats.org/markup-compatibility/2006">
              <mc:Choice xmlns:v="urn:schemas-microsoft-com:vml" Requires="v">
                <p:oleObj spid="_x0000_s2055" name="Γράφημα" r:id="rId3" imgW="10941961" imgH="5667428" progId="MSGraph.Chart.8">
                  <p:embed followColorScheme="full"/>
                </p:oleObj>
              </mc:Choice>
              <mc:Fallback>
                <p:oleObj name="Γράφημα" r:id="rId3" imgW="10941961" imgH="5667428" progId="MSGraph.Chart.8">
                  <p:embed followColorScheme="full"/>
                  <p:pic>
                    <p:nvPicPr>
                      <p:cNvPr id="0" name=""/>
                      <p:cNvPicPr>
                        <a:picLocks noChangeAspect="1" noChangeArrowheads="1"/>
                      </p:cNvPicPr>
                      <p:nvPr/>
                    </p:nvPicPr>
                    <p:blipFill>
                      <a:blip r:embed="rId4"/>
                      <a:srcRect/>
                      <a:stretch>
                        <a:fillRect/>
                      </a:stretch>
                    </p:blipFill>
                    <p:spPr bwMode="auto">
                      <a:xfrm>
                        <a:off x="457200" y="2036763"/>
                        <a:ext cx="8229600" cy="4264025"/>
                      </a:xfrm>
                      <a:prstGeom prst="rect">
                        <a:avLst/>
                      </a:prstGeom>
                    </p:spPr>
                  </p:pic>
                </p:oleObj>
              </mc:Fallback>
            </mc:AlternateContent>
          </a:graphicData>
        </a:graphic>
      </p:graphicFrame>
      <p:sp>
        <p:nvSpPr>
          <p:cNvPr id="1028"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algn="ctr" eaLnBrk="0" fontAlgn="base" hangingPunct="0">
              <a:spcBef>
                <a:spcPct val="0"/>
              </a:spcBef>
              <a:spcAft>
                <a:spcPct val="0"/>
              </a:spcAft>
              <a:defRPr sz="2400" b="1">
                <a:solidFill>
                  <a:schemeClr val="tx1"/>
                </a:solidFill>
                <a:latin typeface="Arial" pitchFamily="34" charset="0"/>
              </a:defRPr>
            </a:lvl6pPr>
            <a:lvl7pPr marL="2971800" indent="-228600" algn="ctr" eaLnBrk="0" fontAlgn="base" hangingPunct="0">
              <a:spcBef>
                <a:spcPct val="0"/>
              </a:spcBef>
              <a:spcAft>
                <a:spcPct val="0"/>
              </a:spcAft>
              <a:defRPr sz="2400" b="1">
                <a:solidFill>
                  <a:schemeClr val="tx1"/>
                </a:solidFill>
                <a:latin typeface="Arial" pitchFamily="34" charset="0"/>
              </a:defRPr>
            </a:lvl7pPr>
            <a:lvl8pPr marL="3429000" indent="-228600" algn="ctr" eaLnBrk="0" fontAlgn="base" hangingPunct="0">
              <a:spcBef>
                <a:spcPct val="0"/>
              </a:spcBef>
              <a:spcAft>
                <a:spcPct val="0"/>
              </a:spcAft>
              <a:defRPr sz="2400" b="1">
                <a:solidFill>
                  <a:schemeClr val="tx1"/>
                </a:solidFill>
                <a:latin typeface="Arial" pitchFamily="34" charset="0"/>
              </a:defRPr>
            </a:lvl8pPr>
            <a:lvl9pPr marL="3886200" indent="-228600" algn="ctr" eaLnBrk="0" fontAlgn="base" hangingPunct="0">
              <a:spcBef>
                <a:spcPct val="0"/>
              </a:spcBef>
              <a:spcAft>
                <a:spcPct val="0"/>
              </a:spcAft>
              <a:defRPr sz="2400" b="1">
                <a:solidFill>
                  <a:schemeClr val="tx1"/>
                </a:solidFill>
                <a:latin typeface="Arial" pitchFamily="34" charset="0"/>
              </a:defRPr>
            </a:lvl9pPr>
          </a:lstStyle>
          <a:p>
            <a:pPr eaLnBrk="1" hangingPunct="1"/>
            <a:fld id="{79030651-BFEE-4B95-B481-0A4E0E6BEE8D}" type="slidenum">
              <a:rPr lang="el-GR" altLang="el-GR" sz="1200"/>
              <a:pPr eaLnBrk="1" hangingPunct="1"/>
              <a:t>6</a:t>
            </a:fld>
            <a:endParaRPr lang="el-GR" altLang="el-GR" sz="1200"/>
          </a:p>
        </p:txBody>
      </p:sp>
      <p:sp>
        <p:nvSpPr>
          <p:cNvPr id="1029" name="Text Box 5"/>
          <p:cNvSpPr txBox="1">
            <a:spLocks noChangeArrowheads="1"/>
          </p:cNvSpPr>
          <p:nvPr/>
        </p:nvSpPr>
        <p:spPr bwMode="auto">
          <a:xfrm>
            <a:off x="34925" y="6597650"/>
            <a:ext cx="20161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algn="ctr" eaLnBrk="0" fontAlgn="base" hangingPunct="0">
              <a:spcBef>
                <a:spcPct val="0"/>
              </a:spcBef>
              <a:spcAft>
                <a:spcPct val="0"/>
              </a:spcAft>
              <a:defRPr sz="2400" b="1">
                <a:solidFill>
                  <a:schemeClr val="tx1"/>
                </a:solidFill>
                <a:latin typeface="Arial" pitchFamily="34" charset="0"/>
              </a:defRPr>
            </a:lvl6pPr>
            <a:lvl7pPr marL="2971800" indent="-228600" algn="ctr" eaLnBrk="0" fontAlgn="base" hangingPunct="0">
              <a:spcBef>
                <a:spcPct val="0"/>
              </a:spcBef>
              <a:spcAft>
                <a:spcPct val="0"/>
              </a:spcAft>
              <a:defRPr sz="2400" b="1">
                <a:solidFill>
                  <a:schemeClr val="tx1"/>
                </a:solidFill>
                <a:latin typeface="Arial" pitchFamily="34" charset="0"/>
              </a:defRPr>
            </a:lvl7pPr>
            <a:lvl8pPr marL="3429000" indent="-228600" algn="ctr" eaLnBrk="0" fontAlgn="base" hangingPunct="0">
              <a:spcBef>
                <a:spcPct val="0"/>
              </a:spcBef>
              <a:spcAft>
                <a:spcPct val="0"/>
              </a:spcAft>
              <a:defRPr sz="2400" b="1">
                <a:solidFill>
                  <a:schemeClr val="tx1"/>
                </a:solidFill>
                <a:latin typeface="Arial" pitchFamily="34" charset="0"/>
              </a:defRPr>
            </a:lvl8pPr>
            <a:lvl9pPr marL="3886200" indent="-228600" algn="ctr" eaLnBrk="0" fontAlgn="base" hangingPunct="0">
              <a:spcBef>
                <a:spcPct val="0"/>
              </a:spcBef>
              <a:spcAft>
                <a:spcPct val="0"/>
              </a:spcAft>
              <a:defRPr sz="2400" b="1">
                <a:solidFill>
                  <a:schemeClr val="tx1"/>
                </a:solidFill>
                <a:latin typeface="Arial" pitchFamily="34" charset="0"/>
              </a:defRPr>
            </a:lvl9pPr>
          </a:lstStyle>
          <a:p>
            <a:pPr algn="l" eaLnBrk="1" hangingPunct="1"/>
            <a:r>
              <a:rPr lang="el-GR" altLang="el-GR" sz="1000">
                <a:latin typeface="Tahoma" pitchFamily="34" charset="0"/>
              </a:rPr>
              <a:t>ΒΑΣΗ: 13-70, ΠΑΝΕΛΛΑΔΙΚΑ</a:t>
            </a:r>
          </a:p>
        </p:txBody>
      </p:sp>
      <p:sp>
        <p:nvSpPr>
          <p:cNvPr id="1030" name="Text Box 6"/>
          <p:cNvSpPr txBox="1">
            <a:spLocks noChangeArrowheads="1"/>
          </p:cNvSpPr>
          <p:nvPr/>
        </p:nvSpPr>
        <p:spPr bwMode="auto">
          <a:xfrm>
            <a:off x="592138" y="4667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algn="ctr" eaLnBrk="0" fontAlgn="base" hangingPunct="0">
              <a:spcBef>
                <a:spcPct val="0"/>
              </a:spcBef>
              <a:spcAft>
                <a:spcPct val="0"/>
              </a:spcAft>
              <a:defRPr sz="2400" b="1">
                <a:solidFill>
                  <a:schemeClr val="tx1"/>
                </a:solidFill>
                <a:latin typeface="Arial" pitchFamily="34" charset="0"/>
              </a:defRPr>
            </a:lvl6pPr>
            <a:lvl7pPr marL="2971800" indent="-228600" algn="ctr" eaLnBrk="0" fontAlgn="base" hangingPunct="0">
              <a:spcBef>
                <a:spcPct val="0"/>
              </a:spcBef>
              <a:spcAft>
                <a:spcPct val="0"/>
              </a:spcAft>
              <a:defRPr sz="2400" b="1">
                <a:solidFill>
                  <a:schemeClr val="tx1"/>
                </a:solidFill>
                <a:latin typeface="Arial" pitchFamily="34" charset="0"/>
              </a:defRPr>
            </a:lvl7pPr>
            <a:lvl8pPr marL="3429000" indent="-228600" algn="ctr" eaLnBrk="0" fontAlgn="base" hangingPunct="0">
              <a:spcBef>
                <a:spcPct val="0"/>
              </a:spcBef>
              <a:spcAft>
                <a:spcPct val="0"/>
              </a:spcAft>
              <a:defRPr sz="2400" b="1">
                <a:solidFill>
                  <a:schemeClr val="tx1"/>
                </a:solidFill>
                <a:latin typeface="Arial" pitchFamily="34" charset="0"/>
              </a:defRPr>
            </a:lvl8pPr>
            <a:lvl9pPr marL="3886200" indent="-228600" algn="ctr" eaLnBrk="0" fontAlgn="base" hangingPunct="0">
              <a:spcBef>
                <a:spcPct val="0"/>
              </a:spcBef>
              <a:spcAft>
                <a:spcPct val="0"/>
              </a:spcAft>
              <a:defRPr sz="2400" b="1">
                <a:solidFill>
                  <a:schemeClr val="tx1"/>
                </a:solidFill>
                <a:latin typeface="Arial" pitchFamily="34" charset="0"/>
              </a:defRPr>
            </a:lvl9pPr>
          </a:lstStyle>
          <a:p>
            <a:pPr eaLnBrk="1" hangingPunct="1"/>
            <a:endParaRPr lang="en-US" altLang="el-GR" sz="2000" b="0">
              <a:solidFill>
                <a:srgbClr val="333333"/>
              </a:solidFill>
              <a:latin typeface="Tahoma" pitchFamily="34" charset="0"/>
            </a:endParaRPr>
          </a:p>
        </p:txBody>
      </p:sp>
      <p:sp>
        <p:nvSpPr>
          <p:cNvPr id="1031" name="Text Box 7"/>
          <p:cNvSpPr txBox="1">
            <a:spLocks noChangeArrowheads="1"/>
          </p:cNvSpPr>
          <p:nvPr/>
        </p:nvSpPr>
        <p:spPr bwMode="auto">
          <a:xfrm>
            <a:off x="947738" y="476250"/>
            <a:ext cx="7153275"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algn="ctr" eaLnBrk="0" fontAlgn="base" hangingPunct="0">
              <a:spcBef>
                <a:spcPct val="0"/>
              </a:spcBef>
              <a:spcAft>
                <a:spcPct val="0"/>
              </a:spcAft>
              <a:defRPr sz="2400" b="1">
                <a:solidFill>
                  <a:schemeClr val="tx1"/>
                </a:solidFill>
                <a:latin typeface="Arial" pitchFamily="34" charset="0"/>
              </a:defRPr>
            </a:lvl6pPr>
            <a:lvl7pPr marL="2971800" indent="-228600" algn="ctr" eaLnBrk="0" fontAlgn="base" hangingPunct="0">
              <a:spcBef>
                <a:spcPct val="0"/>
              </a:spcBef>
              <a:spcAft>
                <a:spcPct val="0"/>
              </a:spcAft>
              <a:defRPr sz="2400" b="1">
                <a:solidFill>
                  <a:schemeClr val="tx1"/>
                </a:solidFill>
                <a:latin typeface="Arial" pitchFamily="34" charset="0"/>
              </a:defRPr>
            </a:lvl7pPr>
            <a:lvl8pPr marL="3429000" indent="-228600" algn="ctr" eaLnBrk="0" fontAlgn="base" hangingPunct="0">
              <a:spcBef>
                <a:spcPct val="0"/>
              </a:spcBef>
              <a:spcAft>
                <a:spcPct val="0"/>
              </a:spcAft>
              <a:defRPr sz="2400" b="1">
                <a:solidFill>
                  <a:schemeClr val="tx1"/>
                </a:solidFill>
                <a:latin typeface="Arial" pitchFamily="34" charset="0"/>
              </a:defRPr>
            </a:lvl8pPr>
            <a:lvl9pPr marL="3886200" indent="-228600" algn="ctr" eaLnBrk="0" fontAlgn="base" hangingPunct="0">
              <a:spcBef>
                <a:spcPct val="0"/>
              </a:spcBef>
              <a:spcAft>
                <a:spcPct val="0"/>
              </a:spcAft>
              <a:defRPr sz="2400" b="1">
                <a:solidFill>
                  <a:schemeClr val="tx1"/>
                </a:solidFill>
                <a:latin typeface="Arial" pitchFamily="34" charset="0"/>
              </a:defRPr>
            </a:lvl9pPr>
          </a:lstStyle>
          <a:p>
            <a:pPr eaLnBrk="1" hangingPunct="1"/>
            <a:r>
              <a:rPr lang="el-GR" altLang="el-GR" u="sng">
                <a:latin typeface="Tahoma" pitchFamily="34" charset="0"/>
              </a:rPr>
              <a:t>ΣΗΜΕΡΙΝΗ</a:t>
            </a:r>
            <a:r>
              <a:rPr lang="el-GR" altLang="el-GR" u="sng">
                <a:solidFill>
                  <a:srgbClr val="FF9900"/>
                </a:solidFill>
                <a:latin typeface="Tahoma" pitchFamily="34" charset="0"/>
              </a:rPr>
              <a:t> </a:t>
            </a:r>
            <a:r>
              <a:rPr lang="el-GR" altLang="el-GR" u="sng">
                <a:latin typeface="Tahoma" pitchFamily="34" charset="0"/>
              </a:rPr>
              <a:t>ΚΑΤΑΣΤΑΣΗ ΤΟΥ ΠΟΔΟΣΑΦΙΡΟΥ ΣΤΗΝ ΕΛΛΑΔΑ</a:t>
            </a:r>
          </a:p>
          <a:p>
            <a:pPr eaLnBrk="1" hangingPunct="1"/>
            <a:r>
              <a:rPr lang="el-GR" altLang="el-GR" sz="1800" u="sng">
                <a:latin typeface="Tahoma" pitchFamily="34" charset="0"/>
              </a:rPr>
              <a:t>ΔΗΜΟΦΙΛΕΣΤΕΡΟ ΑΘΛΗΜΑ ΤΟ ΠΟΔΟΣΦΑΙΡΟ</a:t>
            </a:r>
          </a:p>
        </p:txBody>
      </p:sp>
      <p:sp>
        <p:nvSpPr>
          <p:cNvPr id="5128" name="AutoShape 8"/>
          <p:cNvSpPr>
            <a:spLocks noChangeArrowheads="1"/>
          </p:cNvSpPr>
          <p:nvPr/>
        </p:nvSpPr>
        <p:spPr bwMode="auto">
          <a:xfrm>
            <a:off x="3348038" y="1700213"/>
            <a:ext cx="5618162" cy="935037"/>
          </a:xfrm>
          <a:prstGeom prst="wedgeRectCallout">
            <a:avLst>
              <a:gd name="adj1" fmla="val 7079"/>
              <a:gd name="adj2" fmla="val 67829"/>
            </a:avLst>
          </a:prstGeom>
          <a:noFill/>
          <a:ln w="9525">
            <a:solidFill>
              <a:srgbClr val="0099CC"/>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algn="ctr" eaLnBrk="0" fontAlgn="base" hangingPunct="0">
              <a:spcBef>
                <a:spcPct val="0"/>
              </a:spcBef>
              <a:spcAft>
                <a:spcPct val="0"/>
              </a:spcAft>
              <a:defRPr sz="2400" b="1">
                <a:solidFill>
                  <a:schemeClr val="tx1"/>
                </a:solidFill>
                <a:latin typeface="Arial" pitchFamily="34" charset="0"/>
              </a:defRPr>
            </a:lvl6pPr>
            <a:lvl7pPr marL="2971800" indent="-228600" algn="ctr" eaLnBrk="0" fontAlgn="base" hangingPunct="0">
              <a:spcBef>
                <a:spcPct val="0"/>
              </a:spcBef>
              <a:spcAft>
                <a:spcPct val="0"/>
              </a:spcAft>
              <a:defRPr sz="2400" b="1">
                <a:solidFill>
                  <a:schemeClr val="tx1"/>
                </a:solidFill>
                <a:latin typeface="Arial" pitchFamily="34" charset="0"/>
              </a:defRPr>
            </a:lvl7pPr>
            <a:lvl8pPr marL="3429000" indent="-228600" algn="ctr" eaLnBrk="0" fontAlgn="base" hangingPunct="0">
              <a:spcBef>
                <a:spcPct val="0"/>
              </a:spcBef>
              <a:spcAft>
                <a:spcPct val="0"/>
              </a:spcAft>
              <a:defRPr sz="2400" b="1">
                <a:solidFill>
                  <a:schemeClr val="tx1"/>
                </a:solidFill>
                <a:latin typeface="Arial" pitchFamily="34" charset="0"/>
              </a:defRPr>
            </a:lvl8pPr>
            <a:lvl9pPr marL="3886200" indent="-228600" algn="ctr" eaLnBrk="0" fontAlgn="base" hangingPunct="0">
              <a:spcBef>
                <a:spcPct val="0"/>
              </a:spcBef>
              <a:spcAft>
                <a:spcPct val="0"/>
              </a:spcAft>
              <a:defRPr sz="2400" b="1">
                <a:solidFill>
                  <a:schemeClr val="tx1"/>
                </a:solidFill>
                <a:latin typeface="Arial" pitchFamily="34" charset="0"/>
              </a:defRPr>
            </a:lvl9pPr>
          </a:lstStyle>
          <a:p>
            <a:pPr eaLnBrk="1" hangingPunct="1"/>
            <a:r>
              <a:rPr lang="el-GR" altLang="el-GR" sz="1400">
                <a:latin typeface="Tahoma" pitchFamily="34" charset="0"/>
              </a:rPr>
              <a:t>Το βασικό άθλημα που παρακολουθεί ο Έλληνας είναι το ποδόσφαιρο και ακολουθεί το μπάσκετ. Είναι εμφανές ότι ο βαθμός παρακολούθησης όλων των αθλημάτων είναι μεγαλύτερος στους άντρες απ’ ότι στις γυναίκες</a:t>
            </a:r>
            <a:r>
              <a:rPr lang="el-GR" altLang="el-GR" sz="1400">
                <a:solidFill>
                  <a:srgbClr val="FF9933"/>
                </a:solidFill>
                <a:latin typeface="Tahoma" pitchFamily="34" charset="0"/>
              </a:rPr>
              <a:t>. </a:t>
            </a:r>
            <a:endParaRPr lang="en-US" altLang="el-GR" sz="1400">
              <a:solidFill>
                <a:srgbClr val="FF9933"/>
              </a:solidFill>
              <a:latin typeface="Tahoma" pitchFamily="34" charset="0"/>
            </a:endParaRPr>
          </a:p>
        </p:txBody>
      </p:sp>
      <p:sp>
        <p:nvSpPr>
          <p:cNvPr id="1033" name="Text Box 9"/>
          <p:cNvSpPr txBox="1">
            <a:spLocks noChangeArrowheads="1"/>
          </p:cNvSpPr>
          <p:nvPr/>
        </p:nvSpPr>
        <p:spPr bwMode="auto">
          <a:xfrm>
            <a:off x="5114925" y="6643688"/>
            <a:ext cx="4065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algn="ctr" eaLnBrk="0" fontAlgn="base" hangingPunct="0">
              <a:spcBef>
                <a:spcPct val="0"/>
              </a:spcBef>
              <a:spcAft>
                <a:spcPct val="0"/>
              </a:spcAft>
              <a:defRPr sz="2400" b="1">
                <a:solidFill>
                  <a:schemeClr val="tx1"/>
                </a:solidFill>
                <a:latin typeface="Arial" pitchFamily="34" charset="0"/>
              </a:defRPr>
            </a:lvl6pPr>
            <a:lvl7pPr marL="2971800" indent="-228600" algn="ctr" eaLnBrk="0" fontAlgn="base" hangingPunct="0">
              <a:spcBef>
                <a:spcPct val="0"/>
              </a:spcBef>
              <a:spcAft>
                <a:spcPct val="0"/>
              </a:spcAft>
              <a:defRPr sz="2400" b="1">
                <a:solidFill>
                  <a:schemeClr val="tx1"/>
                </a:solidFill>
                <a:latin typeface="Arial" pitchFamily="34" charset="0"/>
              </a:defRPr>
            </a:lvl7pPr>
            <a:lvl8pPr marL="3429000" indent="-228600" algn="ctr" eaLnBrk="0" fontAlgn="base" hangingPunct="0">
              <a:spcBef>
                <a:spcPct val="0"/>
              </a:spcBef>
              <a:spcAft>
                <a:spcPct val="0"/>
              </a:spcAft>
              <a:defRPr sz="2400" b="1">
                <a:solidFill>
                  <a:schemeClr val="tx1"/>
                </a:solidFill>
                <a:latin typeface="Arial" pitchFamily="34" charset="0"/>
              </a:defRPr>
            </a:lvl8pPr>
            <a:lvl9pPr marL="3886200" indent="-228600" algn="ctr" eaLnBrk="0" fontAlgn="base" hangingPunct="0">
              <a:spcBef>
                <a:spcPct val="0"/>
              </a:spcBef>
              <a:spcAft>
                <a:spcPct val="0"/>
              </a:spcAft>
              <a:defRPr sz="2400" b="1">
                <a:solidFill>
                  <a:schemeClr val="tx1"/>
                </a:solidFill>
                <a:latin typeface="Arial" pitchFamily="34" charset="0"/>
              </a:defRPr>
            </a:lvl9pPr>
          </a:lstStyle>
          <a:p>
            <a:pPr algn="l" eaLnBrk="1" hangingPunct="1"/>
            <a:r>
              <a:rPr lang="el-GR" altLang="el-GR" sz="1000">
                <a:latin typeface="Tahoma" pitchFamily="34" charset="0"/>
              </a:rPr>
              <a:t>ΠΕΡΙΟΔΟΣ ΔΙΕΞΑΓΩΓΗΣ: ΟΚΤΩΒΡΙΟΣ ‘</a:t>
            </a:r>
            <a:r>
              <a:rPr lang="en-US" altLang="el-GR" sz="1000">
                <a:latin typeface="Tahoma" pitchFamily="34" charset="0"/>
              </a:rPr>
              <a:t>13-</a:t>
            </a:r>
            <a:r>
              <a:rPr lang="el-GR" altLang="el-GR" sz="1000">
                <a:latin typeface="Tahoma" pitchFamily="34" charset="0"/>
              </a:rPr>
              <a:t>ΦΕΒΡΟΥΑΡΙΟΣ ‘</a:t>
            </a:r>
            <a:r>
              <a:rPr lang="en-US" altLang="el-GR" sz="1000">
                <a:latin typeface="Tahoma" pitchFamily="34" charset="0"/>
              </a:rPr>
              <a:t>14</a:t>
            </a:r>
            <a:endParaRPr lang="el-GR" altLang="el-GR" sz="1000">
              <a:latin typeface="Tahoma" pitchFamily="34" charset="0"/>
            </a:endParaRPr>
          </a:p>
        </p:txBody>
      </p:sp>
      <p:sp>
        <p:nvSpPr>
          <p:cNvPr id="1034" name="Text Box 10">
            <a:hlinkClick r:id="rId5" action="ppaction://hlinksldjump"/>
          </p:cNvPr>
          <p:cNvSpPr txBox="1">
            <a:spLocks noChangeArrowheads="1"/>
          </p:cNvSpPr>
          <p:nvPr/>
        </p:nvSpPr>
        <p:spPr bwMode="auto">
          <a:xfrm>
            <a:off x="2036763" y="44450"/>
            <a:ext cx="231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algn="ctr" eaLnBrk="0" fontAlgn="base" hangingPunct="0">
              <a:spcBef>
                <a:spcPct val="0"/>
              </a:spcBef>
              <a:spcAft>
                <a:spcPct val="0"/>
              </a:spcAft>
              <a:defRPr sz="2400" b="1">
                <a:solidFill>
                  <a:schemeClr val="tx1"/>
                </a:solidFill>
                <a:latin typeface="Arial" pitchFamily="34" charset="0"/>
              </a:defRPr>
            </a:lvl6pPr>
            <a:lvl7pPr marL="2971800" indent="-228600" algn="ctr" eaLnBrk="0" fontAlgn="base" hangingPunct="0">
              <a:spcBef>
                <a:spcPct val="0"/>
              </a:spcBef>
              <a:spcAft>
                <a:spcPct val="0"/>
              </a:spcAft>
              <a:defRPr sz="2400" b="1">
                <a:solidFill>
                  <a:schemeClr val="tx1"/>
                </a:solidFill>
                <a:latin typeface="Arial" pitchFamily="34" charset="0"/>
              </a:defRPr>
            </a:lvl7pPr>
            <a:lvl8pPr marL="3429000" indent="-228600" algn="ctr" eaLnBrk="0" fontAlgn="base" hangingPunct="0">
              <a:spcBef>
                <a:spcPct val="0"/>
              </a:spcBef>
              <a:spcAft>
                <a:spcPct val="0"/>
              </a:spcAft>
              <a:defRPr sz="2400" b="1">
                <a:solidFill>
                  <a:schemeClr val="tx1"/>
                </a:solidFill>
                <a:latin typeface="Arial" pitchFamily="34" charset="0"/>
              </a:defRPr>
            </a:lvl8pPr>
            <a:lvl9pPr marL="3886200" indent="-228600" algn="ctr" eaLnBrk="0" fontAlgn="base" hangingPunct="0">
              <a:spcBef>
                <a:spcPct val="0"/>
              </a:spcBef>
              <a:spcAft>
                <a:spcPct val="0"/>
              </a:spcAft>
              <a:defRPr sz="2400" b="1">
                <a:solidFill>
                  <a:schemeClr val="tx1"/>
                </a:solidFill>
                <a:latin typeface="Arial" pitchFamily="34" charset="0"/>
              </a:defRPr>
            </a:lvl9pPr>
          </a:lstStyle>
          <a:p>
            <a:pPr algn="r" eaLnBrk="1" hangingPunct="1"/>
            <a:r>
              <a:rPr lang="el-GR" altLang="el-GR" sz="1200" b="0" u="sng">
                <a:solidFill>
                  <a:schemeClr val="hlink"/>
                </a:solidFill>
                <a:latin typeface="Tahoma" pitchFamily="34" charset="0"/>
              </a:rPr>
              <a:t> </a:t>
            </a:r>
          </a:p>
        </p:txBody>
      </p:sp>
      <p:pic>
        <p:nvPicPr>
          <p:cNvPr id="1035" name="Picture 11" descr="j032043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55875" y="2524125"/>
            <a:ext cx="790575"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2" descr="j019882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47738" y="2070004"/>
            <a:ext cx="7921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3" descr="j031984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3175" y="3849688"/>
            <a:ext cx="765175"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4" descr="j031150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10213" y="3243263"/>
            <a:ext cx="13668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15" descr="j021685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79838" y="2935288"/>
            <a:ext cx="129698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71478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8"/>
                                        </p:tgtEl>
                                        <p:attrNameLst>
                                          <p:attrName>style.visibility</p:attrName>
                                        </p:attrNameLst>
                                      </p:cBhvr>
                                      <p:to>
                                        <p:strVal val="visible"/>
                                      </p:to>
                                    </p:set>
                                    <p:anim calcmode="lin" valueType="num">
                                      <p:cBhvr additive="base">
                                        <p:cTn id="7" dur="1000" fill="hold"/>
                                        <p:tgtEl>
                                          <p:spTgt spid="5128"/>
                                        </p:tgtEl>
                                        <p:attrNameLst>
                                          <p:attrName>ppt_x</p:attrName>
                                        </p:attrNameLst>
                                      </p:cBhvr>
                                      <p:tavLst>
                                        <p:tav tm="0">
                                          <p:val>
                                            <p:strVal val="#ppt_x"/>
                                          </p:val>
                                        </p:tav>
                                        <p:tav tm="100000">
                                          <p:val>
                                            <p:strVal val="#ppt_x"/>
                                          </p:val>
                                        </p:tav>
                                      </p:tavLst>
                                    </p:anim>
                                    <p:anim calcmode="lin" valueType="num">
                                      <p:cBhvr additive="base">
                                        <p:cTn id="8" dur="1000" fill="hold"/>
                                        <p:tgtEl>
                                          <p:spTgt spid="512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a:xfrm>
            <a:off x="6975475" y="6596063"/>
            <a:ext cx="2133600" cy="261937"/>
          </a:xfrm>
          <a:noFill/>
        </p:spPr>
        <p:txBody>
          <a:bodyPr>
            <a:normAutofit lnSpcReduction="10000"/>
          </a:bodyPr>
          <a:lstStyle/>
          <a:p>
            <a:fld id="{5F2D9C25-0040-430B-B73A-6A11F39A0884}" type="slidenum">
              <a:rPr lang="el-GR" smtClean="0">
                <a:latin typeface="Arial" pitchFamily="34" charset="0"/>
                <a:cs typeface="Arial" pitchFamily="34" charset="0"/>
              </a:rPr>
              <a:pPr/>
              <a:t>7</a:t>
            </a:fld>
            <a:endParaRPr lang="el-GR" smtClean="0">
              <a:latin typeface="Arial" pitchFamily="34" charset="0"/>
              <a:cs typeface="Arial" pitchFamily="34" charset="0"/>
            </a:endParaRPr>
          </a:p>
        </p:txBody>
      </p:sp>
      <p:sp>
        <p:nvSpPr>
          <p:cNvPr id="3" name="Rectangle 3"/>
          <p:cNvSpPr txBox="1">
            <a:spLocks noChangeArrowheads="1"/>
          </p:cNvSpPr>
          <p:nvPr/>
        </p:nvSpPr>
        <p:spPr>
          <a:xfrm>
            <a:off x="122238" y="147638"/>
            <a:ext cx="8913812" cy="763587"/>
          </a:xfrm>
          <a:prstGeom prst="rect">
            <a:avLst/>
          </a:prstGeom>
          <a:noFill/>
          <a:ln/>
        </p:spPr>
        <p:txBody>
          <a:bodyPr anchor="ctr"/>
          <a:lstStyle/>
          <a:p>
            <a:pPr algn="ctr">
              <a:defRPr/>
            </a:pPr>
            <a:r>
              <a:rPr lang="el-GR" sz="3600" dirty="0">
                <a:solidFill>
                  <a:srgbClr val="00B0F0"/>
                </a:solidFill>
                <a:effectLst>
                  <a:outerShdw blurRad="38100" dist="38100" dir="2700000" algn="tl">
                    <a:srgbClr val="000000">
                      <a:alpha val="43137"/>
                    </a:srgbClr>
                  </a:outerShdw>
                </a:effectLst>
                <a:latin typeface="Arial" charset="0"/>
                <a:ea typeface="+mj-ea"/>
                <a:cs typeface="Arial" charset="0"/>
              </a:rPr>
              <a:t>Ο άξονας της ποδοσφαιρικής ενασχόλησης</a:t>
            </a:r>
            <a:endParaRPr lang="el-GR" sz="2800" dirty="0">
              <a:effectLst>
                <a:outerShdw blurRad="38100" dist="38100" dir="2700000" algn="tl">
                  <a:srgbClr val="000000">
                    <a:alpha val="43137"/>
                  </a:srgbClr>
                </a:outerShdw>
              </a:effectLst>
              <a:latin typeface="Arial" charset="0"/>
              <a:ea typeface="+mj-ea"/>
              <a:cs typeface="Arial" charset="0"/>
            </a:endParaRPr>
          </a:p>
        </p:txBody>
      </p:sp>
      <p:cxnSp>
        <p:nvCxnSpPr>
          <p:cNvPr id="17" name="Straight Connector 16"/>
          <p:cNvCxnSpPr/>
          <p:nvPr/>
        </p:nvCxnSpPr>
        <p:spPr>
          <a:xfrm>
            <a:off x="881063" y="3321050"/>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700338" y="3321050"/>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66" name="TextBox 25"/>
          <p:cNvSpPr txBox="1">
            <a:spLocks noChangeArrowheads="1"/>
          </p:cNvSpPr>
          <p:nvPr/>
        </p:nvSpPr>
        <p:spPr bwMode="auto">
          <a:xfrm>
            <a:off x="107950" y="2268538"/>
            <a:ext cx="1511300" cy="1016000"/>
          </a:xfrm>
          <a:prstGeom prst="rect">
            <a:avLst/>
          </a:prstGeom>
          <a:noFill/>
          <a:ln w="9525">
            <a:noFill/>
            <a:miter lim="800000"/>
            <a:headEnd/>
            <a:tailEnd/>
          </a:ln>
        </p:spPr>
        <p:txBody>
          <a:bodyPr>
            <a:spAutoFit/>
          </a:bodyPr>
          <a:lstStyle/>
          <a:p>
            <a:pPr algn="ctr"/>
            <a:r>
              <a:rPr lang="el-GR" sz="1500" b="1"/>
              <a:t>Παίζουν σήμερα ή έπαιζαν παλιά σε ομάδα </a:t>
            </a:r>
          </a:p>
        </p:txBody>
      </p:sp>
      <p:sp>
        <p:nvSpPr>
          <p:cNvPr id="19468" name="TextBox 30"/>
          <p:cNvSpPr txBox="1">
            <a:spLocks noChangeArrowheads="1"/>
          </p:cNvSpPr>
          <p:nvPr/>
        </p:nvSpPr>
        <p:spPr bwMode="auto">
          <a:xfrm>
            <a:off x="1908175" y="3789363"/>
            <a:ext cx="1511300" cy="1246187"/>
          </a:xfrm>
          <a:prstGeom prst="rect">
            <a:avLst/>
          </a:prstGeom>
          <a:noFill/>
          <a:ln w="9525">
            <a:noFill/>
            <a:miter lim="800000"/>
            <a:headEnd/>
            <a:tailEnd/>
          </a:ln>
        </p:spPr>
        <p:txBody>
          <a:bodyPr>
            <a:spAutoFit/>
          </a:bodyPr>
          <a:lstStyle/>
          <a:p>
            <a:pPr algn="ctr"/>
            <a:r>
              <a:rPr lang="el-GR" sz="1500" b="1"/>
              <a:t>Ακολουθούν τις ομάδες σε εκτός πόλης/ χώρας εμφανίσεις</a:t>
            </a:r>
          </a:p>
        </p:txBody>
      </p:sp>
      <p:cxnSp>
        <p:nvCxnSpPr>
          <p:cNvPr id="34" name="Straight Connector 33"/>
          <p:cNvCxnSpPr/>
          <p:nvPr/>
        </p:nvCxnSpPr>
        <p:spPr>
          <a:xfrm>
            <a:off x="4354513" y="3284538"/>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71" name="TextBox 41"/>
          <p:cNvSpPr txBox="1">
            <a:spLocks noChangeArrowheads="1"/>
          </p:cNvSpPr>
          <p:nvPr/>
        </p:nvSpPr>
        <p:spPr bwMode="auto">
          <a:xfrm>
            <a:off x="3292475" y="4652963"/>
            <a:ext cx="1730375" cy="554037"/>
          </a:xfrm>
          <a:prstGeom prst="rect">
            <a:avLst/>
          </a:prstGeom>
          <a:noFill/>
          <a:ln w="9525">
            <a:noFill/>
            <a:miter lim="800000"/>
            <a:headEnd/>
            <a:tailEnd/>
          </a:ln>
        </p:spPr>
        <p:txBody>
          <a:bodyPr>
            <a:spAutoFit/>
          </a:bodyPr>
          <a:lstStyle/>
          <a:p>
            <a:pPr algn="ctr"/>
            <a:r>
              <a:rPr lang="el-GR" sz="1500" b="1"/>
              <a:t>Πηγαίνουν γήπεδο</a:t>
            </a:r>
          </a:p>
        </p:txBody>
      </p:sp>
      <p:cxnSp>
        <p:nvCxnSpPr>
          <p:cNvPr id="43" name="Straight Connector 42"/>
          <p:cNvCxnSpPr/>
          <p:nvPr/>
        </p:nvCxnSpPr>
        <p:spPr>
          <a:xfrm>
            <a:off x="5130800" y="3284538"/>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74" name="TextBox 48"/>
          <p:cNvSpPr txBox="1">
            <a:spLocks noChangeArrowheads="1"/>
          </p:cNvSpPr>
          <p:nvPr/>
        </p:nvSpPr>
        <p:spPr bwMode="auto">
          <a:xfrm>
            <a:off x="4356100" y="3644900"/>
            <a:ext cx="1800225" cy="1169988"/>
          </a:xfrm>
          <a:prstGeom prst="rect">
            <a:avLst/>
          </a:prstGeom>
          <a:noFill/>
          <a:ln w="9525">
            <a:noFill/>
            <a:miter lim="800000"/>
            <a:headEnd/>
            <a:tailEnd/>
          </a:ln>
        </p:spPr>
        <p:txBody>
          <a:bodyPr>
            <a:spAutoFit/>
          </a:bodyPr>
          <a:lstStyle/>
          <a:p>
            <a:pPr algn="ctr"/>
            <a:r>
              <a:rPr lang="el-GR" sz="1400" b="1"/>
              <a:t>Παίζουν στοίχημα ΟΠΑΠ &amp; </a:t>
            </a:r>
            <a:r>
              <a:rPr lang="en-US" sz="1400" b="1"/>
              <a:t>internet. </a:t>
            </a:r>
            <a:r>
              <a:rPr lang="el-GR" sz="1400" b="1"/>
              <a:t>Λίγο ΠΡΟΠΟ οι μεγαλύτεροι ειδικά στην Θεσ/νικη </a:t>
            </a:r>
          </a:p>
        </p:txBody>
      </p:sp>
      <p:cxnSp>
        <p:nvCxnSpPr>
          <p:cNvPr id="50" name="Straight Connector 49"/>
          <p:cNvCxnSpPr/>
          <p:nvPr/>
        </p:nvCxnSpPr>
        <p:spPr>
          <a:xfrm>
            <a:off x="6211888" y="3284538"/>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77" name="TextBox 54"/>
          <p:cNvSpPr txBox="1">
            <a:spLocks noChangeArrowheads="1"/>
          </p:cNvSpPr>
          <p:nvPr/>
        </p:nvSpPr>
        <p:spPr bwMode="auto">
          <a:xfrm>
            <a:off x="5364163" y="2268538"/>
            <a:ext cx="1728787" cy="1016000"/>
          </a:xfrm>
          <a:prstGeom prst="rect">
            <a:avLst/>
          </a:prstGeom>
          <a:noFill/>
          <a:ln w="9525">
            <a:noFill/>
            <a:miter lim="800000"/>
            <a:headEnd/>
            <a:tailEnd/>
          </a:ln>
        </p:spPr>
        <p:txBody>
          <a:bodyPr>
            <a:spAutoFit/>
          </a:bodyPr>
          <a:lstStyle/>
          <a:p>
            <a:pPr algn="ctr"/>
            <a:r>
              <a:rPr lang="el-GR" sz="1500" b="1"/>
              <a:t>Ενημερώνονται  από «εξειδικευμένα» μέσα</a:t>
            </a:r>
          </a:p>
        </p:txBody>
      </p:sp>
      <p:cxnSp>
        <p:nvCxnSpPr>
          <p:cNvPr id="31" name="Straight Connector 30"/>
          <p:cNvCxnSpPr/>
          <p:nvPr/>
        </p:nvCxnSpPr>
        <p:spPr>
          <a:xfrm>
            <a:off x="8280400" y="3300413"/>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80" name="TextBox 54"/>
          <p:cNvSpPr txBox="1">
            <a:spLocks noChangeArrowheads="1"/>
          </p:cNvSpPr>
          <p:nvPr/>
        </p:nvSpPr>
        <p:spPr bwMode="auto">
          <a:xfrm>
            <a:off x="7561263" y="2428875"/>
            <a:ext cx="1474787" cy="784225"/>
          </a:xfrm>
          <a:prstGeom prst="rect">
            <a:avLst/>
          </a:prstGeom>
          <a:noFill/>
          <a:ln w="9525">
            <a:noFill/>
            <a:miter lim="800000"/>
            <a:headEnd/>
            <a:tailEnd/>
          </a:ln>
        </p:spPr>
        <p:txBody>
          <a:bodyPr>
            <a:spAutoFit/>
          </a:bodyPr>
          <a:lstStyle/>
          <a:p>
            <a:pPr algn="ctr"/>
            <a:r>
              <a:rPr lang="el-GR" sz="1500" b="1"/>
              <a:t>Βλέπουν αγώνες στην τηλεόραση </a:t>
            </a:r>
          </a:p>
        </p:txBody>
      </p:sp>
      <p:cxnSp>
        <p:nvCxnSpPr>
          <p:cNvPr id="38" name="Straight Connector 37"/>
          <p:cNvCxnSpPr/>
          <p:nvPr/>
        </p:nvCxnSpPr>
        <p:spPr>
          <a:xfrm>
            <a:off x="7253288" y="3284538"/>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83" name="TextBox 54"/>
          <p:cNvSpPr txBox="1">
            <a:spLocks noChangeArrowheads="1"/>
          </p:cNvSpPr>
          <p:nvPr/>
        </p:nvSpPr>
        <p:spPr bwMode="auto">
          <a:xfrm>
            <a:off x="6591300" y="3789363"/>
            <a:ext cx="1365250" cy="1016000"/>
          </a:xfrm>
          <a:prstGeom prst="rect">
            <a:avLst/>
          </a:prstGeom>
          <a:noFill/>
          <a:ln w="9525">
            <a:noFill/>
            <a:miter lim="800000"/>
            <a:headEnd/>
            <a:tailEnd/>
          </a:ln>
        </p:spPr>
        <p:txBody>
          <a:bodyPr>
            <a:spAutoFit/>
          </a:bodyPr>
          <a:lstStyle/>
          <a:p>
            <a:pPr algn="ctr"/>
            <a:r>
              <a:rPr lang="el-GR" sz="1500" b="1"/>
              <a:t>Συζητήσεις &amp; ανάλυση με φίλους/ συνεργάτες </a:t>
            </a:r>
          </a:p>
        </p:txBody>
      </p:sp>
      <p:cxnSp>
        <p:nvCxnSpPr>
          <p:cNvPr id="55" name="Straight Connector 54"/>
          <p:cNvCxnSpPr/>
          <p:nvPr/>
        </p:nvCxnSpPr>
        <p:spPr>
          <a:xfrm>
            <a:off x="1735138" y="3321050"/>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86" name="TextBox 30"/>
          <p:cNvSpPr txBox="1">
            <a:spLocks noChangeArrowheads="1"/>
          </p:cNvSpPr>
          <p:nvPr/>
        </p:nvSpPr>
        <p:spPr bwMode="auto">
          <a:xfrm>
            <a:off x="-19050" y="4854575"/>
            <a:ext cx="2070100" cy="1708150"/>
          </a:xfrm>
          <a:prstGeom prst="rect">
            <a:avLst/>
          </a:prstGeom>
          <a:noFill/>
          <a:ln w="9525">
            <a:noFill/>
            <a:miter lim="800000"/>
            <a:headEnd/>
            <a:tailEnd/>
          </a:ln>
        </p:spPr>
        <p:txBody>
          <a:bodyPr>
            <a:spAutoFit/>
          </a:bodyPr>
          <a:lstStyle/>
          <a:p>
            <a:pPr algn="ctr"/>
            <a:r>
              <a:rPr lang="el-GR" sz="1500" b="1"/>
              <a:t>Συμμετέχουν σε ομάδες ως «παράγοντες» </a:t>
            </a:r>
            <a:r>
              <a:rPr lang="el-GR" sz="1500" b="1">
                <a:sym typeface="Wingdings" pitchFamily="2" charset="2"/>
              </a:rPr>
              <a:t> </a:t>
            </a:r>
            <a:r>
              <a:rPr lang="el-GR" sz="1500" b="1"/>
              <a:t>υπεύθυνοι σε γραφειοκρατικά, οργανωτικά &amp; προπονητικά θέματα</a:t>
            </a:r>
          </a:p>
        </p:txBody>
      </p:sp>
      <p:cxnSp>
        <p:nvCxnSpPr>
          <p:cNvPr id="30" name="Straight Arrow Connector 29"/>
          <p:cNvCxnSpPr/>
          <p:nvPr/>
        </p:nvCxnSpPr>
        <p:spPr>
          <a:xfrm flipH="1">
            <a:off x="1042988" y="3716338"/>
            <a:ext cx="576262" cy="113823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563938" y="3357563"/>
            <a:ext cx="0" cy="43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0"/>
          <p:cNvSpPr txBox="1">
            <a:spLocks noChangeArrowheads="1"/>
          </p:cNvSpPr>
          <p:nvPr/>
        </p:nvSpPr>
        <p:spPr bwMode="auto">
          <a:xfrm>
            <a:off x="2895600" y="2268538"/>
            <a:ext cx="1316038" cy="1016000"/>
          </a:xfrm>
          <a:prstGeom prst="rect">
            <a:avLst/>
          </a:prstGeom>
          <a:noFill/>
          <a:ln w="9525">
            <a:noFill/>
            <a:miter lim="800000"/>
            <a:headEnd/>
            <a:tailEnd/>
          </a:ln>
        </p:spPr>
        <p:txBody>
          <a:bodyPr>
            <a:spAutoFit/>
          </a:bodyPr>
          <a:lstStyle/>
          <a:p>
            <a:pPr algn="ctr"/>
            <a:r>
              <a:rPr lang="el-GR" sz="1500" b="1"/>
              <a:t>Πηγαίνουν γήπεδο με εισιτήρια διαρκείας </a:t>
            </a:r>
          </a:p>
        </p:txBody>
      </p:sp>
      <p:cxnSp>
        <p:nvCxnSpPr>
          <p:cNvPr id="41" name="Straight Arrow Connector 40"/>
          <p:cNvCxnSpPr/>
          <p:nvPr/>
        </p:nvCxnSpPr>
        <p:spPr>
          <a:xfrm flipH="1">
            <a:off x="4067175" y="3716338"/>
            <a:ext cx="288925" cy="92868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3419475" y="5157788"/>
            <a:ext cx="303213" cy="4191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4498975" y="5186363"/>
            <a:ext cx="288925" cy="37147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2" name="TextBox 41"/>
          <p:cNvSpPr txBox="1">
            <a:spLocks noChangeArrowheads="1"/>
          </p:cNvSpPr>
          <p:nvPr/>
        </p:nvSpPr>
        <p:spPr bwMode="auto">
          <a:xfrm>
            <a:off x="2555875" y="5589588"/>
            <a:ext cx="1655763" cy="1169987"/>
          </a:xfrm>
          <a:prstGeom prst="rect">
            <a:avLst/>
          </a:prstGeom>
          <a:noFill/>
          <a:ln w="9525">
            <a:noFill/>
            <a:miter lim="800000"/>
            <a:headEnd/>
            <a:tailEnd/>
          </a:ln>
        </p:spPr>
        <p:txBody>
          <a:bodyPr>
            <a:spAutoFit/>
          </a:bodyPr>
          <a:lstStyle/>
          <a:p>
            <a:pPr algn="ctr"/>
            <a:r>
              <a:rPr lang="el-GR" sz="1400" b="1"/>
              <a:t>Πηγαίνουν μόνο αν τύχει με παρέα ή σε σημαντικούς αγώνες </a:t>
            </a:r>
          </a:p>
        </p:txBody>
      </p:sp>
      <p:sp>
        <p:nvSpPr>
          <p:cNvPr id="53" name="TextBox 41"/>
          <p:cNvSpPr txBox="1">
            <a:spLocks noChangeArrowheads="1"/>
          </p:cNvSpPr>
          <p:nvPr/>
        </p:nvSpPr>
        <p:spPr bwMode="auto">
          <a:xfrm>
            <a:off x="4067175" y="5589588"/>
            <a:ext cx="1887538" cy="1169987"/>
          </a:xfrm>
          <a:prstGeom prst="rect">
            <a:avLst/>
          </a:prstGeom>
          <a:noFill/>
          <a:ln w="9525">
            <a:noFill/>
            <a:miter lim="800000"/>
            <a:headEnd/>
            <a:tailEnd/>
          </a:ln>
        </p:spPr>
        <p:txBody>
          <a:bodyPr>
            <a:spAutoFit/>
          </a:bodyPr>
          <a:lstStyle/>
          <a:p>
            <a:pPr algn="ctr"/>
            <a:r>
              <a:rPr lang="el-GR" sz="1400" b="1"/>
              <a:t>Πηγαίνουν περιορισμένα λόγω οικονομικής κρίσης σε συνδυασμό με το κακό θέαμα </a:t>
            </a:r>
          </a:p>
        </p:txBody>
      </p:sp>
      <p:cxnSp>
        <p:nvCxnSpPr>
          <p:cNvPr id="35" name="Straight Connector 34"/>
          <p:cNvCxnSpPr/>
          <p:nvPr/>
        </p:nvCxnSpPr>
        <p:spPr bwMode="auto">
          <a:xfrm>
            <a:off x="250825" y="3536950"/>
            <a:ext cx="864235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13"/>
          <p:cNvSpPr txBox="1">
            <a:spLocks noChangeArrowheads="1"/>
          </p:cNvSpPr>
          <p:nvPr/>
        </p:nvSpPr>
        <p:spPr bwMode="auto">
          <a:xfrm>
            <a:off x="-180975" y="3716338"/>
            <a:ext cx="1728788" cy="554037"/>
          </a:xfrm>
          <a:prstGeom prst="rect">
            <a:avLst/>
          </a:prstGeom>
          <a:noFill/>
          <a:ln w="9525">
            <a:noFill/>
            <a:miter lim="800000"/>
            <a:headEnd/>
            <a:tailEnd/>
          </a:ln>
        </p:spPr>
        <p:txBody>
          <a:bodyPr>
            <a:spAutoFit/>
          </a:bodyPr>
          <a:lstStyle/>
          <a:p>
            <a:pPr algn="ctr"/>
            <a:r>
              <a:rPr lang="el-GR" sz="1500" b="1">
                <a:solidFill>
                  <a:srgbClr val="009ED6"/>
                </a:solidFill>
              </a:rPr>
              <a:t>Ενεργητική ενασχόληση </a:t>
            </a:r>
          </a:p>
        </p:txBody>
      </p:sp>
      <p:sp>
        <p:nvSpPr>
          <p:cNvPr id="39" name="TextBox 15"/>
          <p:cNvSpPr txBox="1">
            <a:spLocks noChangeArrowheads="1"/>
          </p:cNvSpPr>
          <p:nvPr/>
        </p:nvSpPr>
        <p:spPr bwMode="auto">
          <a:xfrm>
            <a:off x="7667625" y="3725863"/>
            <a:ext cx="1584325" cy="554037"/>
          </a:xfrm>
          <a:prstGeom prst="rect">
            <a:avLst/>
          </a:prstGeom>
          <a:noFill/>
          <a:ln w="9525">
            <a:noFill/>
            <a:miter lim="800000"/>
            <a:headEnd/>
            <a:tailEnd/>
          </a:ln>
        </p:spPr>
        <p:txBody>
          <a:bodyPr>
            <a:spAutoFit/>
          </a:bodyPr>
          <a:lstStyle/>
          <a:p>
            <a:pPr algn="ctr"/>
            <a:r>
              <a:rPr lang="el-GR" sz="1500" b="1">
                <a:solidFill>
                  <a:srgbClr val="009ED6"/>
                </a:solidFill>
              </a:rPr>
              <a:t>Παθητική ενασχόληση  </a:t>
            </a:r>
          </a:p>
        </p:txBody>
      </p:sp>
      <p:sp>
        <p:nvSpPr>
          <p:cNvPr id="32" name="Rounded Rectangle 31"/>
          <p:cNvSpPr/>
          <p:nvPr/>
        </p:nvSpPr>
        <p:spPr>
          <a:xfrm>
            <a:off x="7560496" y="1268313"/>
            <a:ext cx="1476000" cy="1872000"/>
          </a:xfrm>
          <a:prstGeom prst="roundRect">
            <a:avLst/>
          </a:prstGeom>
          <a:solidFill>
            <a:srgbClr val="C00000"/>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0" hangingPunct="0">
              <a:spcBef>
                <a:spcPts val="300"/>
              </a:spcBef>
              <a:spcAft>
                <a:spcPts val="300"/>
              </a:spcAft>
              <a:buClr>
                <a:srgbClr val="009BD2"/>
              </a:buClr>
              <a:tabLst>
                <a:tab pos="360363" algn="l"/>
              </a:tabLst>
              <a:defRPr/>
            </a:pPr>
            <a:r>
              <a:rPr lang="el-GR" sz="1300" b="1" dirty="0">
                <a:latin typeface="Arial" pitchFamily="34" charset="0"/>
                <a:cs typeface="Arial" pitchFamily="34" charset="0"/>
                <a:sym typeface="Wingdings" pitchFamily="2" charset="2"/>
              </a:rPr>
              <a:t>Λίγοι έχουν συνδρομητικά κανάλια. </a:t>
            </a:r>
            <a:br>
              <a:rPr lang="el-GR" sz="1300" b="1" dirty="0">
                <a:latin typeface="Arial" pitchFamily="34" charset="0"/>
                <a:cs typeface="Arial" pitchFamily="34" charset="0"/>
                <a:sym typeface="Wingdings" pitchFamily="2" charset="2"/>
              </a:rPr>
            </a:br>
            <a:r>
              <a:rPr lang="el-GR" sz="1300" b="1" dirty="0">
                <a:latin typeface="Arial" pitchFamily="34" charset="0"/>
                <a:cs typeface="Arial" pitchFamily="34" charset="0"/>
                <a:sym typeface="Wingdings" pitchFamily="2" charset="2"/>
              </a:rPr>
              <a:t>Οι υπόλοιποι θα τους δουν σε καφετέριες, πρακτορεία, φιλικά σπίτια ή στο </a:t>
            </a:r>
            <a:r>
              <a:rPr lang="en-US" sz="1300" b="1" dirty="0">
                <a:latin typeface="Arial" pitchFamily="34" charset="0"/>
                <a:cs typeface="Arial" pitchFamily="34" charset="0"/>
                <a:sym typeface="Wingdings" pitchFamily="2" charset="2"/>
              </a:rPr>
              <a:t>Internet </a:t>
            </a:r>
            <a:r>
              <a:rPr lang="el-GR" sz="1300" b="1" dirty="0">
                <a:latin typeface="Arial" pitchFamily="34" charset="0"/>
                <a:cs typeface="Arial" pitchFamily="34" charset="0"/>
                <a:sym typeface="Wingdings" pitchFamily="2" charset="2"/>
              </a:rPr>
              <a:t> </a:t>
            </a:r>
          </a:p>
        </p:txBody>
      </p:sp>
      <p:sp>
        <p:nvSpPr>
          <p:cNvPr id="33" name="Rounded Rectangle 32"/>
          <p:cNvSpPr/>
          <p:nvPr/>
        </p:nvSpPr>
        <p:spPr>
          <a:xfrm>
            <a:off x="5004320" y="1196984"/>
            <a:ext cx="2448000" cy="2088000"/>
          </a:xfrm>
          <a:prstGeom prst="roundRect">
            <a:avLst/>
          </a:prstGeom>
          <a:solidFill>
            <a:srgbClr val="C00000"/>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spcBef>
                <a:spcPts val="200"/>
              </a:spcBef>
              <a:spcAft>
                <a:spcPts val="200"/>
              </a:spcAft>
              <a:buClr>
                <a:schemeClr val="bg1"/>
              </a:buClr>
              <a:buFont typeface="Wingdings" pitchFamily="2" charset="2"/>
              <a:buChar char="§"/>
              <a:defRPr/>
            </a:pPr>
            <a:r>
              <a:rPr lang="en-US" sz="1300" b="1" dirty="0">
                <a:latin typeface="Arial" pitchFamily="34" charset="0"/>
                <a:cs typeface="Arial" pitchFamily="34" charset="0"/>
              </a:rPr>
              <a:t>A</a:t>
            </a:r>
            <a:r>
              <a:rPr lang="el-GR" sz="1300" b="1" dirty="0" err="1">
                <a:latin typeface="Arial" pitchFamily="34" charset="0"/>
                <a:cs typeface="Arial" pitchFamily="34" charset="0"/>
              </a:rPr>
              <a:t>θλητικά</a:t>
            </a:r>
            <a:r>
              <a:rPr lang="el-GR" sz="1300" b="1" dirty="0">
                <a:latin typeface="Arial" pitchFamily="34" charset="0"/>
                <a:cs typeface="Arial" pitchFamily="34" charset="0"/>
              </a:rPr>
              <a:t> </a:t>
            </a:r>
            <a:r>
              <a:rPr lang="en-US" sz="1300" b="1" dirty="0">
                <a:latin typeface="Arial" pitchFamily="34" charset="0"/>
                <a:cs typeface="Arial" pitchFamily="34" charset="0"/>
              </a:rPr>
              <a:t>sites </a:t>
            </a:r>
            <a:r>
              <a:rPr lang="el-GR" sz="1300" b="1" dirty="0">
                <a:latin typeface="Arial" pitchFamily="34" charset="0"/>
                <a:cs typeface="Arial" pitchFamily="34" charset="0"/>
              </a:rPr>
              <a:t>(</a:t>
            </a:r>
            <a:r>
              <a:rPr lang="en-US" sz="1300" b="1" dirty="0" err="1">
                <a:latin typeface="Arial" pitchFamily="34" charset="0"/>
                <a:cs typeface="Arial" pitchFamily="34" charset="0"/>
              </a:rPr>
              <a:t>gazeta</a:t>
            </a:r>
            <a:r>
              <a:rPr lang="en-US" sz="1300" b="1" dirty="0">
                <a:latin typeface="Arial" pitchFamily="34" charset="0"/>
                <a:cs typeface="Arial" pitchFamily="34" charset="0"/>
              </a:rPr>
              <a:t>, sport24, nova.gr, </a:t>
            </a:r>
            <a:r>
              <a:rPr lang="en-US" sz="1300" b="1" dirty="0" err="1">
                <a:latin typeface="Arial" pitchFamily="34" charset="0"/>
                <a:cs typeface="Arial" pitchFamily="34" charset="0"/>
              </a:rPr>
              <a:t>kodra</a:t>
            </a:r>
            <a:r>
              <a:rPr lang="en-US" sz="1300" b="1" dirty="0">
                <a:latin typeface="Arial" pitchFamily="34" charset="0"/>
                <a:cs typeface="Arial" pitchFamily="34" charset="0"/>
              </a:rPr>
              <a:t>, sport.gr, </a:t>
            </a:r>
            <a:r>
              <a:rPr lang="en-US" sz="1300" b="1" dirty="0" err="1">
                <a:latin typeface="Arial" pitchFamily="34" charset="0"/>
                <a:cs typeface="Arial" pitchFamily="34" charset="0"/>
              </a:rPr>
              <a:t>redplanet</a:t>
            </a:r>
            <a:r>
              <a:rPr lang="en-US" sz="1300" b="1" dirty="0">
                <a:latin typeface="Arial" pitchFamily="34" charset="0"/>
                <a:cs typeface="Arial" pitchFamily="34" charset="0"/>
              </a:rPr>
              <a:t>, site </a:t>
            </a:r>
            <a:r>
              <a:rPr lang="el-GR" sz="1300" b="1" dirty="0">
                <a:latin typeface="Arial" pitchFamily="34" charset="0"/>
                <a:cs typeface="Arial" pitchFamily="34" charset="0"/>
              </a:rPr>
              <a:t>ομάδων κτλ)</a:t>
            </a:r>
          </a:p>
          <a:p>
            <a:pPr marL="177800" indent="-177800">
              <a:spcBef>
                <a:spcPts val="200"/>
              </a:spcBef>
              <a:spcAft>
                <a:spcPts val="200"/>
              </a:spcAft>
              <a:buClr>
                <a:schemeClr val="bg1"/>
              </a:buClr>
              <a:buFont typeface="Wingdings" pitchFamily="2" charset="2"/>
              <a:buChar char="§"/>
              <a:defRPr/>
            </a:pPr>
            <a:r>
              <a:rPr lang="en-US" sz="1300" b="1" dirty="0">
                <a:latin typeface="Arial" pitchFamily="34" charset="0"/>
                <a:cs typeface="Arial" pitchFamily="34" charset="0"/>
              </a:rPr>
              <a:t>Sites </a:t>
            </a:r>
            <a:r>
              <a:rPr lang="el-GR" sz="1300" b="1" dirty="0">
                <a:latin typeface="Arial" pitchFamily="34" charset="0"/>
                <a:cs typeface="Arial" pitchFamily="34" charset="0"/>
              </a:rPr>
              <a:t>ενημερωτικών εφημερίδων </a:t>
            </a:r>
          </a:p>
          <a:p>
            <a:pPr marL="177800" indent="-177800">
              <a:spcBef>
                <a:spcPts val="200"/>
              </a:spcBef>
              <a:spcAft>
                <a:spcPts val="200"/>
              </a:spcAft>
              <a:buClr>
                <a:schemeClr val="bg1"/>
              </a:buClr>
              <a:buFont typeface="Wingdings" pitchFamily="2" charset="2"/>
              <a:buChar char="§"/>
              <a:defRPr/>
            </a:pPr>
            <a:r>
              <a:rPr lang="el-GR" sz="1300" b="1" dirty="0">
                <a:latin typeface="Arial" pitchFamily="34" charset="0"/>
                <a:cs typeface="Arial" pitchFamily="34" charset="0"/>
              </a:rPr>
              <a:t>Ραδιόφωνο </a:t>
            </a:r>
            <a:endParaRPr lang="en-US" sz="1300" b="1" dirty="0">
              <a:latin typeface="Arial" pitchFamily="34" charset="0"/>
              <a:cs typeface="Arial" pitchFamily="34" charset="0"/>
            </a:endParaRPr>
          </a:p>
          <a:p>
            <a:pPr marL="177800" indent="-177800">
              <a:spcBef>
                <a:spcPts val="200"/>
              </a:spcBef>
              <a:spcAft>
                <a:spcPts val="200"/>
              </a:spcAft>
              <a:buClr>
                <a:schemeClr val="bg1"/>
              </a:buClr>
              <a:buFont typeface="Wingdings" pitchFamily="2" charset="2"/>
              <a:buChar char="§"/>
              <a:defRPr/>
            </a:pPr>
            <a:r>
              <a:rPr lang="el-GR" sz="1300" b="1" dirty="0">
                <a:latin typeface="Arial" pitchFamily="34" charset="0"/>
                <a:cs typeface="Arial" pitchFamily="34" charset="0"/>
              </a:rPr>
              <a:t>Λιγότερο </a:t>
            </a:r>
            <a:r>
              <a:rPr lang="en-US" sz="1300" b="1" dirty="0">
                <a:latin typeface="Arial" pitchFamily="34" charset="0"/>
                <a:cs typeface="Arial" pitchFamily="34" charset="0"/>
              </a:rPr>
              <a:t>TV &amp; </a:t>
            </a:r>
            <a:r>
              <a:rPr lang="el-GR" sz="1300" b="1" dirty="0">
                <a:latin typeface="Arial" pitchFamily="34" charset="0"/>
                <a:cs typeface="Arial" pitchFamily="34" charset="0"/>
              </a:rPr>
              <a:t>έντυπες εφημερίδες</a:t>
            </a:r>
          </a:p>
        </p:txBody>
      </p:sp>
      <p:sp>
        <p:nvSpPr>
          <p:cNvPr id="42" name="Rounded Rectangle 41"/>
          <p:cNvSpPr/>
          <p:nvPr/>
        </p:nvSpPr>
        <p:spPr>
          <a:xfrm>
            <a:off x="179512" y="2132856"/>
            <a:ext cx="2520280" cy="1080120"/>
          </a:xfrm>
          <a:prstGeom prst="roundRect">
            <a:avLst/>
          </a:prstGeom>
          <a:solidFill>
            <a:srgbClr val="C00000"/>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95250" lvl="1" indent="-95250" eaLnBrk="0" hangingPunct="0">
              <a:spcBef>
                <a:spcPts val="200"/>
              </a:spcBef>
              <a:spcAft>
                <a:spcPts val="200"/>
              </a:spcAft>
              <a:buClr>
                <a:schemeClr val="bg1"/>
              </a:buClr>
              <a:buSzPct val="70000"/>
              <a:buFont typeface="Wingdings" pitchFamily="2" charset="2"/>
              <a:buChar char="§"/>
              <a:tabLst>
                <a:tab pos="95250" algn="l"/>
                <a:tab pos="723900" algn="l"/>
              </a:tabLst>
              <a:defRPr/>
            </a:pPr>
            <a:r>
              <a:rPr lang="el-GR" sz="1300" b="1" dirty="0">
                <a:latin typeface="Arial" pitchFamily="34" charset="0"/>
                <a:cs typeface="Arial" pitchFamily="34" charset="0"/>
                <a:sym typeface="Wingdings" pitchFamily="2" charset="2"/>
              </a:rPr>
              <a:t>Σε σχολικές ή  ερασιτεχνικές ομάδες και ομάδες της Γ’ Εθνικής (οι μεγαλύτεροι)</a:t>
            </a:r>
            <a:endParaRPr lang="el-GR" sz="1300" b="1" dirty="0">
              <a:latin typeface="Arial" pitchFamily="34" charset="0"/>
              <a:cs typeface="Arial" pitchFamily="34" charset="0"/>
            </a:endParaRPr>
          </a:p>
        </p:txBody>
      </p:sp>
    </p:spTree>
    <p:extLst>
      <p:ext uri="{BB962C8B-B14F-4D97-AF65-F5344CB8AC3E}">
        <p14:creationId xmlns:p14="http://schemas.microsoft.com/office/powerpoint/2010/main" val="313802507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1+#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1+#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8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8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47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47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47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9468"/>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5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9486"/>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1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9466"/>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16" fill="hold" nodeType="click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box(in)">
                                      <p:cBhvr>
                                        <p:cTn id="87" dur="500"/>
                                        <p:tgtEl>
                                          <p:spTgt spid="3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16" fill="hold" nodeType="click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box(in)">
                                      <p:cBhvr>
                                        <p:cTn id="92" dur="500"/>
                                        <p:tgtEl>
                                          <p:spTgt spid="3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box(in)">
                                      <p:cBhvr>
                                        <p:cTn id="9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p:bldP spid="19468" grpId="0"/>
      <p:bldP spid="19471" grpId="0"/>
      <p:bldP spid="19474" grpId="0"/>
      <p:bldP spid="19477" grpId="0"/>
      <p:bldP spid="19480" grpId="0"/>
      <p:bldP spid="19483" grpId="0"/>
      <p:bldP spid="19486" grpId="0"/>
      <p:bldP spid="40" grpId="0"/>
      <p:bldP spid="52" grpId="0"/>
      <p:bldP spid="53" grpId="0"/>
      <p:bldP spid="37"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7" name="Rectangle 3"/>
          <p:cNvSpPr>
            <a:spLocks noGrp="1" noChangeArrowheads="1"/>
          </p:cNvSpPr>
          <p:nvPr>
            <p:ph idx="1"/>
          </p:nvPr>
        </p:nvSpPr>
        <p:spPr/>
        <p:style>
          <a:lnRef idx="1">
            <a:schemeClr val="accent1"/>
          </a:lnRef>
          <a:fillRef idx="1002">
            <a:schemeClr val="lt2"/>
          </a:fillRef>
          <a:effectRef idx="1">
            <a:schemeClr val="accent1"/>
          </a:effectRef>
          <a:fontRef idx="minor">
            <a:schemeClr val="dk1"/>
          </a:fontRef>
        </p:style>
        <p:txBody>
          <a:bodyPr/>
          <a:lstStyle/>
          <a:p>
            <a:pPr>
              <a:lnSpc>
                <a:spcPct val="90000"/>
              </a:lnSpc>
            </a:pPr>
            <a:r>
              <a:rPr lang="el-GR" dirty="0"/>
              <a:t>Κατεύθυνση της στρατηγικής</a:t>
            </a:r>
          </a:p>
          <a:p>
            <a:pPr>
              <a:lnSpc>
                <a:spcPct val="90000"/>
              </a:lnSpc>
              <a:buFont typeface="Wingdings" pitchFamily="2" charset="2"/>
              <a:buNone/>
            </a:pPr>
            <a:r>
              <a:rPr lang="el-GR" dirty="0"/>
              <a:t>	- Δημιουργία </a:t>
            </a:r>
            <a:r>
              <a:rPr lang="el-GR" dirty="0">
                <a:solidFill>
                  <a:srgbClr val="FF9933"/>
                </a:solidFill>
              </a:rPr>
              <a:t>οράματος</a:t>
            </a:r>
            <a:r>
              <a:rPr lang="el-GR" dirty="0"/>
              <a:t>: που θα εμπνεύσει</a:t>
            </a:r>
          </a:p>
          <a:p>
            <a:pPr>
              <a:lnSpc>
                <a:spcPct val="90000"/>
              </a:lnSpc>
              <a:buFont typeface="Wingdings" pitchFamily="2" charset="2"/>
              <a:buNone/>
            </a:pPr>
            <a:r>
              <a:rPr lang="el-GR" dirty="0"/>
              <a:t>	- Έκφραση </a:t>
            </a:r>
            <a:r>
              <a:rPr lang="el-GR" dirty="0">
                <a:solidFill>
                  <a:srgbClr val="FF9933"/>
                </a:solidFill>
              </a:rPr>
              <a:t>αποστολής</a:t>
            </a:r>
            <a:r>
              <a:rPr lang="el-GR" dirty="0"/>
              <a:t>: που θα κατευθύνει</a:t>
            </a:r>
          </a:p>
          <a:p>
            <a:pPr>
              <a:lnSpc>
                <a:spcPct val="90000"/>
              </a:lnSpc>
              <a:buFont typeface="Wingdings" pitchFamily="2" charset="2"/>
              <a:buNone/>
            </a:pPr>
            <a:r>
              <a:rPr lang="el-GR" dirty="0"/>
              <a:t>	- </a:t>
            </a:r>
            <a:r>
              <a:rPr lang="el-GR" b="1" u="sng" dirty="0"/>
              <a:t>Θέσπιση στόχων: που θα ορίσει τις δραστηριότητες</a:t>
            </a:r>
            <a:endParaRPr lang="en-US" b="1" u="sng" dirty="0"/>
          </a:p>
          <a:p>
            <a:pPr>
              <a:lnSpc>
                <a:spcPct val="90000"/>
              </a:lnSpc>
              <a:buFont typeface="Wingdings" pitchFamily="2" charset="2"/>
              <a:buNone/>
            </a:pPr>
            <a:r>
              <a:rPr lang="en-US" dirty="0"/>
              <a:t>	- </a:t>
            </a:r>
            <a:r>
              <a:rPr lang="el-GR" dirty="0"/>
              <a:t>Τοποθέτηση </a:t>
            </a:r>
            <a:r>
              <a:rPr lang="el-GR" dirty="0">
                <a:solidFill>
                  <a:srgbClr val="FF9933"/>
                </a:solidFill>
              </a:rPr>
              <a:t>επιπέδων απόδοσης</a:t>
            </a:r>
            <a:r>
              <a:rPr lang="el-GR" dirty="0"/>
              <a:t>: που θα αξιολογήσει επιδόσεις</a:t>
            </a:r>
            <a:endParaRPr lang="en-US" dirty="0"/>
          </a:p>
        </p:txBody>
      </p:sp>
      <p:sp>
        <p:nvSpPr>
          <p:cNvPr id="569346" name="Rectangle 2"/>
          <p:cNvSpPr>
            <a:spLocks noGrp="1" noChangeArrowheads="1"/>
          </p:cNvSpPr>
          <p:nvPr>
            <p:ph type="title"/>
          </p:nvPr>
        </p:nvSpPr>
        <p:spPr/>
        <p:txBody>
          <a:bodyPr/>
          <a:lstStyle/>
          <a:p>
            <a:r>
              <a:rPr lang="el-GR" dirty="0">
                <a:solidFill>
                  <a:schemeClr val="folHlink"/>
                </a:solidFill>
              </a:rPr>
              <a:t>Βασικές αρχές στρατηγικής</a:t>
            </a:r>
            <a:endParaRPr lang="en-US" dirty="0">
              <a:solidFill>
                <a:schemeClr val="folHlink"/>
              </a:solidFill>
            </a:endParaRPr>
          </a:p>
        </p:txBody>
      </p:sp>
    </p:spTree>
    <p:extLst>
      <p:ext uri="{BB962C8B-B14F-4D97-AF65-F5344CB8AC3E}">
        <p14:creationId xmlns:p14="http://schemas.microsoft.com/office/powerpoint/2010/main" val="240408295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l-GR" altLang="el-GR" sz="3200" smtClean="0">
                <a:latin typeface="Arial" pitchFamily="34" charset="0"/>
                <a:ea typeface="ＭＳ Ｐゴシック" pitchFamily="34" charset="-128"/>
              </a:rPr>
              <a:t>Η ταυτότητα του ερασιτεχνικού αθλητικού οργανισμού</a:t>
            </a:r>
          </a:p>
        </p:txBody>
      </p:sp>
      <p:sp>
        <p:nvSpPr>
          <p:cNvPr id="65539" name="Rectangle 3"/>
          <p:cNvSpPr>
            <a:spLocks noGrp="1" noChangeArrowheads="1"/>
          </p:cNvSpPr>
          <p:nvPr>
            <p:ph type="body" idx="1"/>
          </p:nvPr>
        </p:nvSpPr>
        <p:spPr>
          <a:xfrm>
            <a:off x="179388" y="1600200"/>
            <a:ext cx="8785225" cy="4495800"/>
          </a:xfrm>
        </p:spPr>
        <p:txBody>
          <a:bodyPr/>
          <a:lstStyle/>
          <a:p>
            <a:pPr eaLnBrk="1" hangingPunct="1">
              <a:buFontTx/>
              <a:buNone/>
            </a:pPr>
            <a:r>
              <a:rPr lang="en-US" altLang="el-GR" sz="2000" smtClean="0">
                <a:latin typeface="Arial" pitchFamily="34" charset="0"/>
                <a:ea typeface="ＭＳ Ｐゴシック" pitchFamily="34" charset="-128"/>
              </a:rPr>
              <a:t>	</a:t>
            </a:r>
            <a:r>
              <a:rPr lang="en-US" altLang="en-US" sz="2000" i="1" smtClean="0">
                <a:latin typeface="Arial" pitchFamily="34" charset="0"/>
                <a:ea typeface="ＭＳ Ｐゴシック" pitchFamily="34" charset="-128"/>
              </a:rPr>
              <a:t>“</a:t>
            </a:r>
            <a:r>
              <a:rPr lang="el-GR" altLang="ja-JP" sz="2000" i="1" smtClean="0">
                <a:latin typeface="Arial" pitchFamily="34" charset="0"/>
                <a:ea typeface="ＭＳ Ｐゴシック" pitchFamily="34" charset="-128"/>
              </a:rPr>
              <a:t>Μια οργανωμένη ομάδα ατόμων, η οποία συγκροτήθηκε για να ικανοποιήσει τις ανάγκες των μελών της, τα οποία εθελοντικά επέλεξαν τη σύνδεση τους με τον οργανισμό, ο οποίος λειτουργεί ανεξάρτητα από το κράτος</a:t>
            </a:r>
            <a:r>
              <a:rPr lang="en-US" altLang="en-US" sz="2000" i="1" smtClean="0">
                <a:latin typeface="Arial" pitchFamily="34" charset="0"/>
                <a:ea typeface="ＭＳ Ｐゴシック" pitchFamily="34" charset="-128"/>
              </a:rPr>
              <a:t>”</a:t>
            </a:r>
            <a:r>
              <a:rPr lang="en-US" altLang="ja-JP" sz="2000" i="1" smtClean="0">
                <a:latin typeface="Arial" pitchFamily="34" charset="0"/>
                <a:ea typeface="ＭＳ Ｐゴシック" pitchFamily="34" charset="-128"/>
              </a:rPr>
              <a:t>  </a:t>
            </a:r>
          </a:p>
          <a:p>
            <a:pPr eaLnBrk="1" hangingPunct="1">
              <a:buFontTx/>
              <a:buNone/>
            </a:pPr>
            <a:r>
              <a:rPr lang="en-US" altLang="el-GR" sz="2000" i="1" smtClean="0">
                <a:latin typeface="Arial" pitchFamily="34" charset="0"/>
                <a:ea typeface="ＭＳ Ｐゴシック" pitchFamily="34" charset="-128"/>
              </a:rPr>
              <a:t>									</a:t>
            </a:r>
            <a:r>
              <a:rPr lang="en-US" altLang="el-GR" sz="1800" smtClean="0">
                <a:latin typeface="Arial" pitchFamily="34" charset="0"/>
                <a:ea typeface="ＭＳ Ｐゴシック" pitchFamily="34" charset="-128"/>
              </a:rPr>
              <a:t>(Sill, 1972)</a:t>
            </a:r>
          </a:p>
          <a:p>
            <a:pPr eaLnBrk="1" hangingPunct="1">
              <a:buFontTx/>
              <a:buNone/>
            </a:pPr>
            <a:endParaRPr lang="el-GR" altLang="el-GR" sz="1800" smtClean="0">
              <a:latin typeface="Arial" pitchFamily="34" charset="0"/>
              <a:ea typeface="ＭＳ Ｐゴシック" pitchFamily="34" charset="-128"/>
            </a:endParaRPr>
          </a:p>
          <a:p>
            <a:pPr eaLnBrk="1" hangingPunct="1">
              <a:buFontTx/>
              <a:buNone/>
            </a:pPr>
            <a:endParaRPr lang="en-US" altLang="el-GR" sz="1800" smtClean="0">
              <a:latin typeface="Arial" pitchFamily="34" charset="0"/>
              <a:ea typeface="ＭＳ Ｐゴシック" pitchFamily="34" charset="-128"/>
            </a:endParaRPr>
          </a:p>
          <a:p>
            <a:pPr eaLnBrk="1" hangingPunct="1">
              <a:buFont typeface="Wingdings" pitchFamily="2" charset="2"/>
              <a:buChar char="q"/>
            </a:pPr>
            <a:r>
              <a:rPr lang="el-GR" altLang="el-GR" sz="2000" smtClean="0">
                <a:latin typeface="Arial" pitchFamily="34" charset="0"/>
                <a:ea typeface="ＭＳ Ｐゴシック" pitchFamily="34" charset="-128"/>
              </a:rPr>
              <a:t>Οι ερασιτεχνικοί αθλητικοί οργανισμοί:</a:t>
            </a:r>
          </a:p>
          <a:p>
            <a:pPr lvl="1" eaLnBrk="1" hangingPunct="1">
              <a:buClr>
                <a:schemeClr val="hlink"/>
              </a:buClr>
              <a:buFont typeface="Wingdings" pitchFamily="2" charset="2"/>
              <a:buChar char="ü"/>
            </a:pPr>
            <a:r>
              <a:rPr lang="el-GR" altLang="el-GR" sz="2000" smtClean="0">
                <a:latin typeface="Arial" pitchFamily="34" charset="0"/>
                <a:ea typeface="ＭＳ Ｐゴシック" pitchFamily="34" charset="-128"/>
              </a:rPr>
              <a:t>Είναι μη κερδοσκοπικού χαρακτήρα</a:t>
            </a:r>
          </a:p>
          <a:p>
            <a:pPr lvl="1" eaLnBrk="1" hangingPunct="1">
              <a:buClr>
                <a:schemeClr val="hlink"/>
              </a:buClr>
              <a:buFont typeface="Wingdings" pitchFamily="2" charset="2"/>
              <a:buChar char="ü"/>
            </a:pPr>
            <a:r>
              <a:rPr lang="el-GR" altLang="el-GR" sz="2000" smtClean="0">
                <a:latin typeface="Arial" pitchFamily="34" charset="0"/>
                <a:ea typeface="ＭＳ Ｐゴシック" pitchFamily="34" charset="-128"/>
              </a:rPr>
              <a:t>Παρέχουν υπηρεσίες που συνδυάζουν την αθλητική απόδοση, τη συμμετοχή, την ικανοποίηση, την κοινωνικότητα</a:t>
            </a:r>
          </a:p>
          <a:p>
            <a:pPr lvl="1" eaLnBrk="1" hangingPunct="1">
              <a:buClr>
                <a:schemeClr val="hlink"/>
              </a:buClr>
              <a:buFont typeface="Wingdings" pitchFamily="2" charset="2"/>
              <a:buChar char="ü"/>
            </a:pPr>
            <a:r>
              <a:rPr lang="el-GR" altLang="el-GR" sz="2000" smtClean="0">
                <a:latin typeface="Arial" pitchFamily="34" charset="0"/>
                <a:ea typeface="ＭＳ Ｐゴシック" pitchFamily="34" charset="-128"/>
              </a:rPr>
              <a:t>Αθλητικοί σύλλογοι, σωματεία, όμιλοι, ενώσεις, ομοσπονδίες</a:t>
            </a:r>
          </a:p>
        </p:txBody>
      </p:sp>
    </p:spTree>
    <p:extLst>
      <p:ext uri="{BB962C8B-B14F-4D97-AF65-F5344CB8AC3E}">
        <p14:creationId xmlns:p14="http://schemas.microsoft.com/office/powerpoint/2010/main" val="3287352778"/>
      </p:ext>
    </p:extLst>
  </p:cSld>
  <p:clrMapOvr>
    <a:masterClrMapping/>
  </p:clrMapOvr>
  <p:timing>
    <p:tnLst>
      <p:par>
        <p:cTn id="1" dur="indefinite" restart="never" nodeType="tmRoot"/>
      </p:par>
    </p:tnLst>
  </p:timing>
</p:sld>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Ομαδική εργασία">
  <a:themeElements>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Ομαδική εργασία">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Ομαδική εργασία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Ομαδική εργασία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Ομαδική εργασία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Ομαδική εργασία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Ομαδική εργασία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Ομαδική εργασία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Ομαδική εργασία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Ομαδική εργασία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Ομαδική εργασία">
  <a:themeElements>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Ομαδική εργασία">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Ομαδική εργασία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Ομαδική εργασία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Ομαδική εργασία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Ομαδική εργασία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Ομαδική εργασία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Ομαδική εργασία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Ομαδική εργασία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Ομαδική εργασία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Ομαδική εργασία">
  <a:themeElements>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Ομαδική εργασία">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Ομαδική εργασία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Ομαδική εργασία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Ομαδική εργασία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Ομαδική εργασία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Ομαδική εργασία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Ομαδική εργασία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Ομαδική εργασία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Ομαδική εργασία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Ομαδική εργασία">
  <a:themeElements>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Ομαδική εργασία">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Ομαδική εργασία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Ομαδική εργασία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Ομαδική εργασία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Ομαδική εργασία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Ομαδική εργασία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Ομαδική εργασία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Ομαδική εργασία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Ομαδική εργασία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2382</Words>
  <Application>Microsoft Office PowerPoint</Application>
  <PresentationFormat>Προβολή στην οθόνη (4:3)</PresentationFormat>
  <Paragraphs>272</Paragraphs>
  <Slides>33</Slides>
  <Notes>2</Notes>
  <HiddenSlides>0</HiddenSlides>
  <MMClips>0</MMClips>
  <ScaleCrop>false</ScaleCrop>
  <HeadingPairs>
    <vt:vector size="8" baseType="variant">
      <vt:variant>
        <vt:lpstr>Γραμματοσειρές που χρησιμοποιούνται</vt:lpstr>
      </vt:variant>
      <vt:variant>
        <vt:i4>12</vt:i4>
      </vt:variant>
      <vt:variant>
        <vt:lpstr>Θέμα</vt:lpstr>
      </vt:variant>
      <vt:variant>
        <vt:i4>7</vt:i4>
      </vt:variant>
      <vt:variant>
        <vt:lpstr>Ενσωματωμένοι διακομιστές OLE</vt:lpstr>
      </vt:variant>
      <vt:variant>
        <vt:i4>1</vt:i4>
      </vt:variant>
      <vt:variant>
        <vt:lpstr>Τίτλοι διαφανειών</vt:lpstr>
      </vt:variant>
      <vt:variant>
        <vt:i4>33</vt:i4>
      </vt:variant>
    </vt:vector>
  </HeadingPairs>
  <TitlesOfParts>
    <vt:vector size="53" baseType="lpstr">
      <vt:lpstr>ＭＳ Ｐゴシック</vt:lpstr>
      <vt:lpstr>Arial</vt:lpstr>
      <vt:lpstr>Calibri</vt:lpstr>
      <vt:lpstr>Franklin Gothic Book</vt:lpstr>
      <vt:lpstr>Garamond</vt:lpstr>
      <vt:lpstr>Lucida Sans Unicode</vt:lpstr>
      <vt:lpstr>Tahoma</vt:lpstr>
      <vt:lpstr>Times New Roman</vt:lpstr>
      <vt:lpstr>Verdana</vt:lpstr>
      <vt:lpstr>Wingdings</vt:lpstr>
      <vt:lpstr>Wingdings 2</vt:lpstr>
      <vt:lpstr>Wingdings 3</vt:lpstr>
      <vt:lpstr>Θέμα του Office</vt:lpstr>
      <vt:lpstr>Ομαδική εργασία</vt:lpstr>
      <vt:lpstr>1_Ομαδική εργασία</vt:lpstr>
      <vt:lpstr>2_Ομαδική εργασία</vt:lpstr>
      <vt:lpstr>3_Ομαδική εργασία</vt:lpstr>
      <vt:lpstr>1_Θέμα του Office</vt:lpstr>
      <vt:lpstr>Συγκέντρωση</vt:lpstr>
      <vt:lpstr>Γράφημα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Σπορ/Αθλήματα που παρακολουθούν συστηματικά </vt:lpstr>
      <vt:lpstr>Παρουσίαση του PowerPoint</vt:lpstr>
      <vt:lpstr>Βασικές αρχές στρατηγικής</vt:lpstr>
      <vt:lpstr>Η ταυτότητα του ερασιτεχνικού αθλητικού οργανισμού</vt:lpstr>
      <vt:lpstr>Η πυραμοειδής δομή του μη κερδοσκοπικού αθλητικού συστήματος</vt:lpstr>
      <vt:lpstr>Η πυραμοειδής δομή του μη κερδοσκοπικού αθλητικού συστήματος (συνέχεια)</vt:lpstr>
      <vt:lpstr>Η ταυτότητα του ερασιτεχνικού αθλητικού οργανισμού (συνέχεια)</vt:lpstr>
      <vt:lpstr>Η ταυτότητα του ερασιτεχνικού αθλητικού οργανισμού (συνέχεια)</vt:lpstr>
      <vt:lpstr>Η ταυτότητα του ερασιτεχνικού αθλητικού οργανισμού (συνέχεια)</vt:lpstr>
      <vt:lpstr>Οι προκλήσεις του ερασιτεχνικού αθλητικού οργανισμού</vt:lpstr>
      <vt:lpstr>Παρουσίαση του PowerPoint</vt:lpstr>
      <vt:lpstr> ΑΝΑΛΥΣΗ ΕΞΩΤΕΡΙΚΟΥ ΠΕΡΙΒΑΛΛΟΝΤΟΣ </vt:lpstr>
      <vt:lpstr>Ανασκόπηση του   Οικονομικού ποδοσφαιρικού  περιβάλλοντος </vt:lpstr>
      <vt:lpstr>Παρουσίαση του PowerPoint</vt:lpstr>
      <vt:lpstr> Το ελληνικό ποδόσφαιρο χθες και σήμερα</vt:lpstr>
      <vt:lpstr>Το ελληνικό ποδόσφαιρο χθες και σήμερα</vt:lpstr>
      <vt:lpstr>Το ελληνικό ποδόσφαιρο χθες και σήμερα</vt:lpstr>
      <vt:lpstr> Γνώσεις Manager ΟΜΑΔΙΚΩΝ ΑΘΛΗΜΑΤΩΝ</vt:lpstr>
      <vt:lpstr>Γνώσεις σχετικές με το Αθλητικό Management</vt:lpstr>
      <vt:lpstr>5 ‘’P’s’’</vt:lpstr>
      <vt:lpstr>Παρουσίαση του PowerPoint</vt:lpstr>
      <vt:lpstr>Παρουσίαση του PowerPoint</vt:lpstr>
      <vt:lpstr>Οι προτεινόμενες αλλαγές θα πρέπει να κινούνται στην κατεύθυνση:</vt:lpstr>
      <vt:lpstr> Δημιουργία Ταμείου Αλληλεγγύης</vt:lpstr>
      <vt:lpstr>Οι προκλήσεις του ερασιτεχνικού αθλητικού οργανισμού</vt:lpstr>
      <vt:lpstr>Οι προκλήσεις του ερασιτεχνικού αθλητισμού </vt:lpstr>
      <vt:lpstr>Παρουσίαση του PowerPoint</vt:lpstr>
      <vt:lpstr>Ευχαριστώ για την προσοχή σας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dc:creator>
  <cp:lastModifiedBy>Dr. ALEX Peter.athens.GR</cp:lastModifiedBy>
  <cp:revision>14</cp:revision>
  <dcterms:created xsi:type="dcterms:W3CDTF">2016-04-22T07:35:21Z</dcterms:created>
  <dcterms:modified xsi:type="dcterms:W3CDTF">2018-11-29T15:41:03Z</dcterms:modified>
</cp:coreProperties>
</file>