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51" r:id="rId2"/>
  </p:sldMasterIdLst>
  <p:sldIdLst>
    <p:sldId id="256" r:id="rId3"/>
    <p:sldId id="284" r:id="rId4"/>
    <p:sldId id="283" r:id="rId5"/>
    <p:sldId id="282" r:id="rId6"/>
    <p:sldId id="281" r:id="rId7"/>
    <p:sldId id="260" r:id="rId8"/>
    <p:sldId id="280" r:id="rId9"/>
    <p:sldId id="279" r:id="rId10"/>
    <p:sldId id="278" r:id="rId11"/>
    <p:sldId id="276" r:id="rId12"/>
    <p:sldId id="277" r:id="rId13"/>
    <p:sldId id="275" r:id="rId14"/>
    <p:sldId id="274" r:id="rId15"/>
    <p:sldId id="273" r:id="rId16"/>
    <p:sldId id="272" r:id="rId17"/>
    <p:sldId id="285" r:id="rId18"/>
    <p:sldId id="271" r:id="rId19"/>
    <p:sldId id="270" r:id="rId20"/>
    <p:sldId id="269" r:id="rId21"/>
    <p:sldId id="268" r:id="rId22"/>
    <p:sldId id="267" r:id="rId23"/>
    <p:sldId id="266" r:id="rId24"/>
    <p:sldId id="265" r:id="rId25"/>
    <p:sldId id="264" r:id="rId26"/>
    <p:sldId id="263" r:id="rId27"/>
    <p:sldId id="262" r:id="rId28"/>
    <p:sldId id="261" r:id="rId29"/>
    <p:sldId id="259" r:id="rId30"/>
    <p:sldId id="286" r:id="rId31"/>
    <p:sldId id="258" r:id="rId3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99D"/>
    <a:srgbClr val="55536C"/>
    <a:srgbClr val="0B364F"/>
    <a:srgbClr val="08A7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720F0C6-20AC-41EB-97A9-F4D49B814E7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E32E3D7A-E6B7-4F3B-A3A4-432551739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5913F9FC-9EB9-4B41-B003-FC4C036B10AF}"/>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3FB8E113-6156-4872-81CC-442E8373B3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6173B9A-A0EA-47D7-8D18-B6E2BD95D9D4}"/>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9922711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CBF383B-9D9C-4567-A73F-3964FF66D08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42568873-5978-4A13-BA12-F77F173EB2AE}"/>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788EFFCE-A34B-4F95-B3D5-603927E16998}"/>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1BE576DF-BE6C-4DE7-BDD8-60E8F026DE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4B323CB-AAB1-4C9E-AE28-C6179CB9C31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996564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E176F3CB-2A60-46CD-8CF9-DD053E08C84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62F4BEC8-6DEB-41E5-B12D-18B14C6B0A0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CC7DD041-7F64-4984-A13C-EE7907028650}"/>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6502BD5F-24B7-4FDD-BD59-39295F5737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4E0B5687-7B67-47CF-995B-36EF0D417F4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971398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A4F669A-4E9E-4B48-9105-818B83EBD57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B7F211DD-60AD-487F-A609-32F1AC4F5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EF506ECF-03AD-4CA0-822E-236A87052C24}"/>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A52BC4EE-C445-494B-A194-FCB1CEB30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0FF0F5C9-B419-4138-A9D2-2E83FC860F7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6341425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C6D2866-D3B0-4A09-9792-F23A10E06E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3C45AD6-9DBB-4ED3-8250-7A84E6C1C2F9}"/>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EA923AA5-A764-4EFC-A159-13D3D794AC3D}"/>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1011D78B-7A03-4581-8B86-48CA6DE851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DD422A63-094F-45D5-ABD2-7D77CCB2F287}"/>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348826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0EC5DFE-EA2B-4DB5-BB7B-827A5109586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E7D1A63A-664A-48E0-970F-72F4C9CFA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BCE55588-E371-477C-9941-13D0CA42F870}"/>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8030F601-8D24-41E0-9410-86155FF8EB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27E6DF85-A4AA-433F-A14A-93D437B2C035}"/>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31747760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3FC1448-F78B-438F-9BC5-20F85B4A3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F4B0FEA-AF1D-402B-8E11-3123851E5709}"/>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00E498C1-9D5C-488E-A9D8-D5EED4B60F2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1601DC17-0383-40AF-B768-F4B3F3D7609A}"/>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6" name="Θέση υποσέλιδου 5">
            <a:extLst>
              <a:ext uri="{FF2B5EF4-FFF2-40B4-BE49-F238E27FC236}">
                <a16:creationId xmlns="" xmlns:a16="http://schemas.microsoft.com/office/drawing/2014/main" id="{8CF7CDEB-9864-4F71-93EF-7DDE667BD4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0DC853C5-9494-43E5-A503-7279DD2180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513730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F6159D4-4CA2-4F62-BBD2-901BA4F3C3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D130E404-392F-4985-A301-40562C24D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7CF66EFD-6855-4FB0-9FF5-A5907FD2B850}"/>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7DCC2B78-6CE0-4287-8DC5-04791757C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AE7B575A-00C4-41C1-94A7-14B9E133B7A8}"/>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27478077-8FD0-489F-B394-464D06C1BEA9}"/>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8" name="Θέση υποσέλιδου 7">
            <a:extLst>
              <a:ext uri="{FF2B5EF4-FFF2-40B4-BE49-F238E27FC236}">
                <a16:creationId xmlns="" xmlns:a16="http://schemas.microsoft.com/office/drawing/2014/main" id="{6912829C-1B19-4711-A9AC-41FDF30935A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FB83AAB5-932E-4714-9BD4-D3B389E525AA}"/>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192356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425FA4A-86C2-4F4B-BCCE-99C08441D5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7847DC46-7FD4-4D50-AAF2-10FD792445A1}"/>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4" name="Θέση υποσέλιδου 3">
            <a:extLst>
              <a:ext uri="{FF2B5EF4-FFF2-40B4-BE49-F238E27FC236}">
                <a16:creationId xmlns="" xmlns:a16="http://schemas.microsoft.com/office/drawing/2014/main" id="{5FD78E8D-793E-4F85-9B89-C06670299CB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20FB9D03-7C8F-49C3-B118-E12DD2AE0D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5698974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2D2F8021-19CB-4030-87E9-B9FDFE9668CD}"/>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3" name="Θέση υποσέλιδου 2">
            <a:extLst>
              <a:ext uri="{FF2B5EF4-FFF2-40B4-BE49-F238E27FC236}">
                <a16:creationId xmlns="" xmlns:a16="http://schemas.microsoft.com/office/drawing/2014/main" id="{65AADC4C-D0A4-4ADF-AE11-45283AC3FF1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B8BAF815-2DA0-4AFF-9C59-DF59A76717FE}"/>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073271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69F9261-0C91-4EFD-BC92-2DBF2F22D7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62937F5C-AC5B-4C62-99DF-E2AEFD557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68B023E4-6356-4A2A-BDF2-0B7471D74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22B97541-B088-4F77-AC4E-71C30732372D}"/>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6" name="Θέση υποσέλιδου 5">
            <a:extLst>
              <a:ext uri="{FF2B5EF4-FFF2-40B4-BE49-F238E27FC236}">
                <a16:creationId xmlns="" xmlns:a16="http://schemas.microsoft.com/office/drawing/2014/main" id="{BFB0CA36-75BC-4682-BFA8-D45C4A46CA6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B21352A-4233-42E3-8268-54FD1F1FAC10}"/>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78643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FF7B4CC-9312-4102-9C7A-DD5776C36E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59207E59-B014-409F-8E39-F07CF6FA4572}"/>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D28C698E-FDE3-406F-AEF7-58C354D6FB0E}"/>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1DBB6EE0-1F7E-4C3D-8524-627F4FAB7F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115A0C17-4537-4F4D-B727-1C89BF11BF9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202150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7287227-6EAF-40BB-9501-5DD402765B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4073FF6F-8679-4C90-9CE3-8CEFD93DD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11A52DF8-2826-405E-A8F7-A524BE16E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31A7E9C2-0C54-4A2E-A8CE-F6F3C30C59DE}"/>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6" name="Θέση υποσέλιδου 5">
            <a:extLst>
              <a:ext uri="{FF2B5EF4-FFF2-40B4-BE49-F238E27FC236}">
                <a16:creationId xmlns="" xmlns:a16="http://schemas.microsoft.com/office/drawing/2014/main" id="{A0E9A9A3-8724-4FA8-8AA6-7920852FAA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1F79014C-2B98-47A5-8504-A4762E221178}"/>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4078232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A571E3-9083-41C7-9B67-25ADA6048F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7B1BAA99-EEB9-4221-8614-040A8E5E6103}"/>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30956C68-8985-4424-B9BF-299A0B6F6286}"/>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F5518F5F-D505-41E8-A8F4-43C8085925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834E69B7-0D86-4141-8CF1-9B38484CA8F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727500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E41AAC1C-17BE-487D-BB33-CAE223E69B0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3E5D90C3-65DF-4269-838C-1C3802E22023}"/>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D2DDD07D-5174-49DA-8C93-45CA8EAE8D40}"/>
              </a:ext>
            </a:extLst>
          </p:cNvPr>
          <p:cNvSpPr>
            <a:spLocks noGrp="1"/>
          </p:cNvSpPr>
          <p:nvPr>
            <p:ph type="dt" sz="half" idx="10"/>
          </p:nvPr>
        </p:nvSpPr>
        <p:spPr/>
        <p:txBody>
          <a:bodyPr/>
          <a:lstStyle/>
          <a:p>
            <a:fld id="{C858F2E9-5724-40D7-A084-8A9A9CED4F62}"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7B543837-7E31-491D-BACF-47309DD209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CBB4864E-F067-49EB-A3A4-497D2A4C5E0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529128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FAD7298-5AF8-4835-97EB-C16ED6D23C1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3D2EC4FE-ACD0-4F71-A34B-36ED90506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0525369C-E8DA-4A41-A021-C2AFFA6BA4A0}"/>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09E6631D-4B2B-42B6-B88C-990FA7605C6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54B4A319-5C9B-46DF-96B8-F30BC39F7913}"/>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417744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DD86A31-D5EC-46FA-A235-F151422FA9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052F68FD-8072-4020-B6C4-C8DEF5ACC9D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CB43AF00-F0E0-4F57-8814-5AB4B0C031DB}"/>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89D9695B-1677-4255-A36B-ADA53963E256}"/>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6" name="Θέση υποσέλιδου 5">
            <a:extLst>
              <a:ext uri="{FF2B5EF4-FFF2-40B4-BE49-F238E27FC236}">
                <a16:creationId xmlns="" xmlns:a16="http://schemas.microsoft.com/office/drawing/2014/main" id="{32F05351-67C2-46C6-A91C-414650F2CC4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D2959A3-E6A4-4BB0-BE95-F23CF5F5668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98740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1550276-9848-4578-8364-691220AD21E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11C9CFA5-81EF-4418-9CE2-C9EB8CE5F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8144BA92-B3F1-426D-9721-D505666C5228}"/>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34964523-2FE6-420B-BF7F-3ED590658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4EE8D821-AC0B-4F1C-AC1B-68CAEA6E8CA5}"/>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0836FDB2-AE28-437A-B450-FC5FA0970633}"/>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8" name="Θέση υποσέλιδου 7">
            <a:extLst>
              <a:ext uri="{FF2B5EF4-FFF2-40B4-BE49-F238E27FC236}">
                <a16:creationId xmlns="" xmlns:a16="http://schemas.microsoft.com/office/drawing/2014/main" id="{3CC56F37-5360-4ED6-9EFB-B4959D6A052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8423FDBB-6E0A-4AD0-AD73-FB22040EE5F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18852397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2BE337C-659B-44A0-815E-1CE7F2FDBE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59D7B6A3-3626-4AD7-97D4-F6210A23721E}"/>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4" name="Θέση υποσέλιδου 3">
            <a:extLst>
              <a:ext uri="{FF2B5EF4-FFF2-40B4-BE49-F238E27FC236}">
                <a16:creationId xmlns="" xmlns:a16="http://schemas.microsoft.com/office/drawing/2014/main" id="{D50B290B-CDC6-4F07-927A-EB7F796E2DA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5AD0E512-8E7A-4A77-8496-D36864CFC6EE}"/>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2446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05F803E6-97F1-4D9B-A18A-566A4A16D1A4}"/>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3" name="Θέση υποσέλιδου 2">
            <a:extLst>
              <a:ext uri="{FF2B5EF4-FFF2-40B4-BE49-F238E27FC236}">
                <a16:creationId xmlns="" xmlns:a16="http://schemas.microsoft.com/office/drawing/2014/main" id="{D16003C0-6EB6-4C9B-A531-7B4E3CE4C6E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2EA301AA-05AA-466A-BB11-E4CEB6F9F9F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706581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EAAEFBB-DCF4-46CF-9FC6-8D65BCEB99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FACB05B-E524-44F7-BF66-694B0E3338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5473C60C-80C9-4542-852E-B22F6BA60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5209058B-2FCA-4D37-A928-B77A09F78313}"/>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6" name="Θέση υποσέλιδου 5">
            <a:extLst>
              <a:ext uri="{FF2B5EF4-FFF2-40B4-BE49-F238E27FC236}">
                <a16:creationId xmlns="" xmlns:a16="http://schemas.microsoft.com/office/drawing/2014/main" id="{2F8D9052-7B1B-4DEA-BE59-76E1CA2060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F7BFCBB-BB2D-41CB-8EF4-1D6154D0585F}"/>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5464404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AA72A12-B4CE-41C0-824E-4DB22C0C50F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4331ABF6-AF41-4DA6-82BC-340BA6382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D4AD854A-F202-4241-AFA5-8F8D5175F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D2D25601-E5C6-4DAA-A438-750D7B0C4393}"/>
              </a:ext>
            </a:extLst>
          </p:cNvPr>
          <p:cNvSpPr>
            <a:spLocks noGrp="1"/>
          </p:cNvSpPr>
          <p:nvPr>
            <p:ph type="dt" sz="half" idx="10"/>
          </p:nvPr>
        </p:nvSpPr>
        <p:spPr/>
        <p:txBody>
          <a:bodyPr/>
          <a:lstStyle/>
          <a:p>
            <a:fld id="{77C47DEE-5753-44EA-A073-053903F4D65C}" type="datetimeFigureOut">
              <a:rPr lang="el-GR" smtClean="0"/>
              <a:t>11/6/2019</a:t>
            </a:fld>
            <a:endParaRPr lang="el-GR"/>
          </a:p>
        </p:txBody>
      </p:sp>
      <p:sp>
        <p:nvSpPr>
          <p:cNvPr id="6" name="Θέση υποσέλιδου 5">
            <a:extLst>
              <a:ext uri="{FF2B5EF4-FFF2-40B4-BE49-F238E27FC236}">
                <a16:creationId xmlns="" xmlns:a16="http://schemas.microsoft.com/office/drawing/2014/main" id="{C1A411BF-7CE1-4136-85D0-CEA759EB38C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EBD64BFB-00A3-49A7-B9AF-C93C938A5D40}"/>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068634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992F1800-E376-4EAC-8DCE-EF767BC9F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93EDA18A-E08C-433A-8864-CE510E638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F5AF37D2-402E-4529-9EEC-414BB35C5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3CF16FB6-3B9A-47F7-BC11-0CD0D4478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1A057F2B-A2D8-4FC1-B53F-4487A3875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1777641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090B047C-531C-430F-8F6D-9B460BA6D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64257425-1B20-436C-B5C5-FBC62A696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7201C9FB-C3C6-4347-862A-4772F84ED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11/6/2019</a:t>
            </a:fld>
            <a:endParaRPr lang="el-GR"/>
          </a:p>
        </p:txBody>
      </p:sp>
      <p:sp>
        <p:nvSpPr>
          <p:cNvPr id="5" name="Θέση υποσέλιδου 4">
            <a:extLst>
              <a:ext uri="{FF2B5EF4-FFF2-40B4-BE49-F238E27FC236}">
                <a16:creationId xmlns="" xmlns:a16="http://schemas.microsoft.com/office/drawing/2014/main" id="{C8F6D420-0324-4E65-BB46-9115938DF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269C83F9-D80A-4FB9-B145-DC33032F36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2635253120"/>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emf"/><Relationship Id="rId1" Type="http://schemas.openxmlformats.org/officeDocument/2006/relationships/slideLayout" Target="../slideLayouts/slideLayout13.xml"/><Relationship Id="rId5" Type="http://schemas.openxmlformats.org/officeDocument/2006/relationships/image" Target="../media/image10.emf"/><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 xmlns:a16="http://schemas.microsoft.com/office/drawing/2014/main" id="{3D7572E8-3EBF-4C0C-8292-5F55C4EF3663}"/>
              </a:ext>
            </a:extLst>
          </p:cNvPr>
          <p:cNvSpPr>
            <a:spLocks noGrp="1"/>
          </p:cNvSpPr>
          <p:nvPr>
            <p:ph type="subTitle" idx="1"/>
          </p:nvPr>
        </p:nvSpPr>
        <p:spPr>
          <a:xfrm>
            <a:off x="4155772" y="3105126"/>
            <a:ext cx="8107681" cy="647745"/>
          </a:xfrm>
        </p:spPr>
        <p:txBody>
          <a:bodyPr>
            <a:normAutofit/>
          </a:bodyPr>
          <a:lstStyle/>
          <a:p>
            <a:r>
              <a:rPr lang="el-GR" dirty="0"/>
              <a:t>Παναγιώτης Δημητρόπουλος </a:t>
            </a:r>
          </a:p>
        </p:txBody>
      </p:sp>
      <p:pic>
        <p:nvPicPr>
          <p:cNvPr id="6" name="Εικόνα 5">
            <a:extLst>
              <a:ext uri="{FF2B5EF4-FFF2-40B4-BE49-F238E27FC236}">
                <a16:creationId xmlns="" xmlns:a16="http://schemas.microsoft.com/office/drawing/2014/main" id="{D2BFA527-E85F-43EC-9143-639D1AA96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7514" y="4834518"/>
            <a:ext cx="1572423" cy="1518682"/>
          </a:xfrm>
          <a:prstGeom prst="rect">
            <a:avLst/>
          </a:prstGeom>
        </p:spPr>
      </p:pic>
      <p:sp>
        <p:nvSpPr>
          <p:cNvPr id="8" name="Υπότιτλος 2">
            <a:extLst>
              <a:ext uri="{FF2B5EF4-FFF2-40B4-BE49-F238E27FC236}">
                <a16:creationId xmlns="" xmlns:a16="http://schemas.microsoft.com/office/drawing/2014/main" id="{999AB7B1-2CA7-4F2E-91BE-62A4C3CC57D6}"/>
              </a:ext>
            </a:extLst>
          </p:cNvPr>
          <p:cNvSpPr txBox="1">
            <a:spLocks/>
          </p:cNvSpPr>
          <p:nvPr/>
        </p:nvSpPr>
        <p:spPr>
          <a:xfrm>
            <a:off x="4634743" y="977001"/>
            <a:ext cx="7149738" cy="2092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5400" dirty="0"/>
              <a:t>Χρηματοοικονομική και Διοικητική Λογιστική</a:t>
            </a:r>
          </a:p>
        </p:txBody>
      </p:sp>
      <p:pic>
        <p:nvPicPr>
          <p:cNvPr id="7" name="Εικόνα 6">
            <a:extLst>
              <a:ext uri="{FF2B5EF4-FFF2-40B4-BE49-F238E27FC236}">
                <a16:creationId xmlns="" xmlns:a16="http://schemas.microsoft.com/office/drawing/2014/main" id="{BBFB01D5-47FA-4559-A424-7785E15D7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08" y="629763"/>
            <a:ext cx="3848950" cy="5598473"/>
          </a:xfrm>
          <a:prstGeom prst="rect">
            <a:avLst/>
          </a:prstGeom>
        </p:spPr>
      </p:pic>
    </p:spTree>
    <p:extLst>
      <p:ext uri="{BB962C8B-B14F-4D97-AF65-F5344CB8AC3E}">
        <p14:creationId xmlns:p14="http://schemas.microsoft.com/office/powerpoint/2010/main" val="7727654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Πηγές και χρήσεις ταμειακών διαθεσίμων</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3912788"/>
              </p:ext>
            </p:extLst>
          </p:nvPr>
        </p:nvGraphicFramePr>
        <p:xfrm>
          <a:off x="1395211" y="2074292"/>
          <a:ext cx="9401578" cy="3689350"/>
        </p:xfrm>
        <a:graphic>
          <a:graphicData uri="http://schemas.openxmlformats.org/drawingml/2006/table">
            <a:tbl>
              <a:tblPr firstRow="1" firstCol="1" lastRow="1" lastCol="1" bandRow="1" bandCol="1"/>
              <a:tblGrid>
                <a:gridCol w="4700789"/>
                <a:gridCol w="4700789"/>
              </a:tblGrid>
              <a:tr h="0">
                <a:tc>
                  <a:txBody>
                    <a:bodyPr/>
                    <a:lstStyle/>
                    <a:p>
                      <a:pPr algn="ctr">
                        <a:lnSpc>
                          <a:spcPct val="150000"/>
                        </a:lnSpc>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ΠΗΓΕΣ-ΑΥΞΗΣΕΙΣ ΤΑΜΕΙΟΥ</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ΧΡΗΣΕΙΣ-ΜΕΙΩΣΕΙΣ ΤΑΜΕΙΟΥ</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Πώληση Εμπορευμάτων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Πληρωμή Υποχρεώσεων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Είσπραξη Απαιτήσεων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Πληρωμή Εξόδων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Αύξηση Μετοχικού Κεφαλαίου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Αγορά Αποθεμάτων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Λήψη Δανείων (Βραχ.-Μακροπρ.)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Εξόφληση Μακροπρόθεσμου Χρέους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Πώληση Παγίων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Αγορά Συμμετοχών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Πώληση Επενδύσεων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Πληρωμή Μερίσματος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Είσπραξη Μερισμάτων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Αγορά Παγίου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Είσπραξη Τόκων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Πληρωμή Τόκων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Είσπραξη Εσόδων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Αγορά Χρεογράφων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0123377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Ταμειακές ροές από λειτουργικές δραστηριότητες</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699878409"/>
              </p:ext>
            </p:extLst>
          </p:nvPr>
        </p:nvGraphicFramePr>
        <p:xfrm>
          <a:off x="1592444" y="1734165"/>
          <a:ext cx="9023584" cy="4339971"/>
        </p:xfrm>
        <a:graphic>
          <a:graphicData uri="http://schemas.openxmlformats.org/drawingml/2006/table">
            <a:tbl>
              <a:tblPr firstRow="1" firstCol="1" lastRow="1" lastCol="1" bandRow="1" bandCol="1"/>
              <a:tblGrid>
                <a:gridCol w="4511792"/>
                <a:gridCol w="4511792"/>
              </a:tblGrid>
              <a:tr h="0">
                <a:tc>
                  <a:txBody>
                    <a:bodyPr/>
                    <a:lstStyle/>
                    <a:p>
                      <a:pPr algn="ctr">
                        <a:lnSpc>
                          <a:spcPct val="150000"/>
                        </a:lnSpc>
                        <a:spcAft>
                          <a:spcPts val="0"/>
                        </a:spcAft>
                      </a:pPr>
                      <a:r>
                        <a:rPr lang="el-GR" sz="1500" b="1" dirty="0">
                          <a:effectLst/>
                          <a:latin typeface="Calibri" panose="020F0502020204030204" pitchFamily="34" charset="0"/>
                          <a:ea typeface="Calibri" panose="020F0502020204030204" pitchFamily="34" charset="0"/>
                          <a:cs typeface="Times New Roman" panose="02020603050405020304" pitchFamily="18" charset="0"/>
                        </a:rPr>
                        <a:t>ΤΑΜΕΙΑΚΕΣ ΕΙΣΡΟΕΣ</a:t>
                      </a:r>
                      <a:endParaRPr lang="el-G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500" b="1">
                          <a:effectLst/>
                          <a:latin typeface="Calibri" panose="020F0502020204030204" pitchFamily="34" charset="0"/>
                          <a:ea typeface="Calibri" panose="020F0502020204030204" pitchFamily="34" charset="0"/>
                          <a:cs typeface="Times New Roman" panose="02020603050405020304" pitchFamily="18" charset="0"/>
                        </a:rPr>
                        <a:t>ΤΑΜΕΙΑΚΕΣ ΕΚΡΟΕΣ</a:t>
                      </a:r>
                      <a:endParaRPr lang="el-GR"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Πωλήσεις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Κόστος Πωληθέντων(μείον Αποσβέσεις και Προβλέψεις)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Έκτακτα και Ανόργανα Έσοδα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Έξοδα Λειτουργίας, Διοικήσεως, Έρευνας, κ.λ.π.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Έσοδα προηγούμενων χρήσεων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Αγορά Αποθεμάτων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Πιστωτικοί Τόκοι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Μείωση Βραχυπρόθεσμων Υποχρεώσεων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Έσοδα Χρεογράφων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Φόροι Εισοδήματος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Πώληση Χρεογράφων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Μείωση υποχρεώσεων από φόρους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Μείωση Απαιτήσεων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Αφαιρούνται: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Αφαιρούνται: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Μείωση Αποθεμάτων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Αγορά Χρεογράφων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Αύξηση Βραχυπρόθεσμων Υποχρεώσεων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l-GR" sz="1500">
                          <a:effectLst/>
                          <a:latin typeface="Calibri" panose="020F0502020204030204" pitchFamily="34" charset="0"/>
                          <a:ea typeface="Calibri" panose="020F0502020204030204" pitchFamily="34" charset="0"/>
                          <a:cs typeface="Times New Roman" panose="02020603050405020304" pitchFamily="18" charset="0"/>
                        </a:rPr>
                        <a:t>Αύξηση Απαιτήσεων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1500" dirty="0">
                          <a:effectLst/>
                          <a:latin typeface="Calibri" panose="020F0502020204030204" pitchFamily="34" charset="0"/>
                          <a:ea typeface="Calibri" panose="020F0502020204030204" pitchFamily="34" charset="0"/>
                          <a:cs typeface="Times New Roman" panose="02020603050405020304" pitchFamily="18" charset="0"/>
                        </a:rPr>
                        <a:t>Αύξηση υποχρεώσεων από φόρους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500" b="1">
                          <a:effectLst/>
                          <a:latin typeface="Calibri" panose="020F0502020204030204" pitchFamily="34" charset="0"/>
                          <a:ea typeface="Calibri" panose="020F0502020204030204" pitchFamily="34" charset="0"/>
                          <a:cs typeface="Times New Roman" panose="02020603050405020304" pitchFamily="18" charset="0"/>
                        </a:rPr>
                        <a:t>ΣΥΝΟΛΟ ΕΙΣΡΟΩΝ (Α1)</a:t>
                      </a:r>
                      <a:endParaRPr lang="el-GR"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500" b="1" dirty="0">
                          <a:effectLst/>
                          <a:latin typeface="Calibri" panose="020F0502020204030204" pitchFamily="34" charset="0"/>
                          <a:ea typeface="Calibri" panose="020F0502020204030204" pitchFamily="34" charset="0"/>
                          <a:cs typeface="Times New Roman" panose="02020603050405020304" pitchFamily="18" charset="0"/>
                        </a:rPr>
                        <a:t>ΣΥΝΟΛΟ ΕΚΡΟΩΝ (Α2)</a:t>
                      </a:r>
                      <a:endParaRPr lang="el-G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algn="ctr">
                        <a:lnSpc>
                          <a:spcPct val="150000"/>
                        </a:lnSpc>
                        <a:spcAft>
                          <a:spcPts val="0"/>
                        </a:spcAft>
                      </a:pPr>
                      <a:r>
                        <a:rPr lang="el-GR" sz="1500" b="1" dirty="0">
                          <a:effectLst/>
                          <a:latin typeface="Calibri" panose="020F0502020204030204" pitchFamily="34" charset="0"/>
                          <a:ea typeface="Calibri" panose="020F0502020204030204" pitchFamily="34" charset="0"/>
                          <a:cs typeface="Times New Roman" panose="02020603050405020304" pitchFamily="18" charset="0"/>
                        </a:rPr>
                        <a:t> ΤΑΜΕΙΑΚΕΣ ΡΟΕΣ ΑΠΟ ΣΥΝΗΘΕΙΣ ΔΡΑΣΤΗΡΙΟΤΗΤΕΣ (Α=Α1-Α2)</a:t>
                      </a:r>
                      <a:endParaRPr lang="el-G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11</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5650686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xfrm>
            <a:off x="838200" y="357696"/>
            <a:ext cx="10515600" cy="1325563"/>
          </a:xfrm>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Ταμειακές ροές από επενδυτικές δραστηριότητες</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888402235"/>
              </p:ext>
            </p:extLst>
          </p:nvPr>
        </p:nvGraphicFramePr>
        <p:xfrm>
          <a:off x="1983345" y="2204319"/>
          <a:ext cx="7598536" cy="3703320"/>
        </p:xfrm>
        <a:graphic>
          <a:graphicData uri="http://schemas.openxmlformats.org/drawingml/2006/table">
            <a:tbl>
              <a:tblPr firstRow="1" firstCol="1" lastRow="1" lastCol="1" bandRow="1" bandCol="1"/>
              <a:tblGrid>
                <a:gridCol w="3799268"/>
                <a:gridCol w="3799268"/>
              </a:tblGrid>
              <a:tr h="0">
                <a:tc>
                  <a:txBody>
                    <a:bodyPr/>
                    <a:lstStyle/>
                    <a:p>
                      <a:pPr algn="ctr">
                        <a:lnSpc>
                          <a:spcPct val="150000"/>
                        </a:lnSpc>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ΤΑΜΕΙΑΚΕΣ ΕΙΣΡΟΕΣ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ΤΑΜΕΙΑΚΕΣ ΕΚΡΟΕΣ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Πώληση Ενσώματων-Ασώματων Παγίων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Αγορά Ενσώματων-Ασώματων Παγίων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Πώληση Συμμετοχών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Αγορά Συμμετοχών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Μείωση Μακροπρόθεσμων Απαιτήσεων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Αύξηση Μακροπρόθεσμων Απαιτήσεων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Έσοδα Συμμετοχών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Αύξηση Εξόδων Εγκατάστασης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ΣΥΝΟΛΟ ΕΙΣΡΟΩΝ (Β1)</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ΣΥΝΟΛΟ ΕΚΡΟΩΝ (Β2)</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algn="ctr">
                        <a:lnSpc>
                          <a:spcPct val="150000"/>
                        </a:lnSpc>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ΤΑΜΕΙΑΚΕΣ ΡΟΕΣ ΑΠΟ ΕΠΕΝΔΥΤΙΚΕΣ ΔΡΑΣΤΗΡΙΟΤΗΤΕΣ (Β=Β1-Β2)</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9575929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Ταμειακές ροές από χρηματοδοτικές δραστηριότητες</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101640854"/>
              </p:ext>
            </p:extLst>
          </p:nvPr>
        </p:nvGraphicFramePr>
        <p:xfrm>
          <a:off x="1592443" y="1880175"/>
          <a:ext cx="8195500" cy="3657600"/>
        </p:xfrm>
        <a:graphic>
          <a:graphicData uri="http://schemas.openxmlformats.org/drawingml/2006/table">
            <a:tbl>
              <a:tblPr firstRow="1" firstCol="1" lastRow="1" lastCol="1" bandRow="1" bandCol="1"/>
              <a:tblGrid>
                <a:gridCol w="4097750"/>
                <a:gridCol w="4097750"/>
              </a:tblGrid>
              <a:tr h="0">
                <a:tc>
                  <a:txBody>
                    <a:bodyPr/>
                    <a:lstStyle/>
                    <a:p>
                      <a:pPr algn="ctr">
                        <a:lnSpc>
                          <a:spcPct val="150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ΤΑΜΕΙΑΚΕΣ ΕΙΣΡΟΕΣ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ΤΑΜΕΙΑΚΕΣ ΕΚΡΟΕΣ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Είσπραξη αύξησης Μετοχικού Κεφαλαίου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Μείωση Μετοχικού Κεφαλαίου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Είσπραξη Επιχορηγήσεων Παγίων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Επιστροφή Επιχορηγήσεων Παγίων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Αύξηση Μακροπρόθεσμων Υποχρεώσεων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Μείωση Μακροπρόθεσμων Υποχρεώσεων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Αύξηση Βραχυπρόθεσμων Υποχρεώσεων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Μείωση Βραχυπρόθεσμων Υποχρεώσεων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Τόκοι Πληρωθέντες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Μερίσματα Πληρωθέντα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Διανομή κερδών στο προσωπικό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ΣΥΝΟΛΟ ΕΙΣΡΟΩΝ (Γ1)</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ΣΥΝΟΛΟ ΕΚΡΟΩΝ (Γ2)</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algn="ctr">
                        <a:lnSpc>
                          <a:spcPct val="150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ΤΑΜΕΙΑΚΕΣ ΡΟΕΣ ΑΠΟ ΧΡΗΜΑΤΟΔΟΤΙΚΕΣ ΔΡΑΣΤΗΡΙΟΤΗΤΕΣ (Γ=Γ1-Γ2)</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5443114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Έμμεση μέθοδος σύνταξης της ΚΤΡ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627290" y="1734165"/>
            <a:ext cx="6864439" cy="4442218"/>
          </a:xfrm>
          <a:prstGeom prst="rect">
            <a:avLst/>
          </a:prstGeom>
        </p:spPr>
      </p:pic>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1687286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Έμμεση </a:t>
            </a:r>
            <a:r>
              <a:rPr lang="el-GR" dirty="0">
                <a:solidFill>
                  <a:schemeClr val="bg1"/>
                </a:solidFill>
              </a:rPr>
              <a:t>μέθοδος σύνταξης της ΚΤΡ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838200" y="1880174"/>
            <a:ext cx="5463647" cy="2614553"/>
          </a:xfrm>
          <a:prstGeom prst="rect">
            <a:avLst/>
          </a:prstGeom>
        </p:spPr>
      </p:pic>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5" name="Εικόνα 4"/>
          <p:cNvPicPr>
            <a:picLocks noChangeAspect="1"/>
          </p:cNvPicPr>
          <p:nvPr/>
        </p:nvPicPr>
        <p:blipFill>
          <a:blip r:embed="rId5"/>
          <a:stretch>
            <a:fillRect/>
          </a:stretch>
        </p:blipFill>
        <p:spPr>
          <a:xfrm>
            <a:off x="4952321" y="1734165"/>
            <a:ext cx="6213662" cy="3616747"/>
          </a:xfrm>
          <a:prstGeom prst="rect">
            <a:avLst/>
          </a:prstGeom>
        </p:spPr>
      </p:pic>
    </p:spTree>
    <p:extLst>
      <p:ext uri="{BB962C8B-B14F-4D97-AF65-F5344CB8AC3E}">
        <p14:creationId xmlns:p14="http://schemas.microsoft.com/office/powerpoint/2010/main" val="29549550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xfrm>
            <a:off x="812442" y="56549"/>
            <a:ext cx="10515600" cy="1325563"/>
          </a:xfrm>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Παράδειγμα έμμεσης μεθόδου σύνταξης της ΚΤΡ  </a:t>
            </a:r>
            <a:endParaRPr lang="el-GR" dirty="0">
              <a:solidFill>
                <a:schemeClr val="bg1"/>
              </a:solidFill>
            </a:endParaRP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3346378377"/>
              </p:ext>
            </p:extLst>
          </p:nvPr>
        </p:nvGraphicFramePr>
        <p:xfrm>
          <a:off x="1775138" y="1535908"/>
          <a:ext cx="8590208" cy="4591312"/>
        </p:xfrm>
        <a:graphic>
          <a:graphicData uri="http://schemas.openxmlformats.org/drawingml/2006/table">
            <a:tbl>
              <a:tblPr firstRow="1" firstCol="1" lastRow="1" lastCol="1" bandRow="1" bandCol="1"/>
              <a:tblGrid>
                <a:gridCol w="5658465"/>
                <a:gridCol w="1459500"/>
                <a:gridCol w="1472243"/>
              </a:tblGrid>
              <a:tr h="272853">
                <a:tc>
                  <a:txBody>
                    <a:bodyPr/>
                    <a:lstStyle/>
                    <a:p>
                      <a:pP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Πωλήσεις</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1396</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 Μείωση Απαιτήσεων</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272853">
                <a:tc>
                  <a:txBody>
                    <a:bodyPr/>
                    <a:lstStyle/>
                    <a:p>
                      <a:pPr>
                        <a:lnSpc>
                          <a:spcPct val="150000"/>
                        </a:lnSpc>
                        <a:spcAft>
                          <a:spcPts val="0"/>
                        </a:spcAft>
                      </a:pPr>
                      <a:r>
                        <a:rPr lang="el-GR" sz="1400" i="1" dirty="0">
                          <a:effectLst/>
                          <a:latin typeface="Calibri" panose="020F0502020204030204" pitchFamily="34" charset="0"/>
                          <a:ea typeface="Calibri" panose="020F0502020204030204" pitchFamily="34" charset="0"/>
                          <a:cs typeface="Times New Roman" panose="02020603050405020304" pitchFamily="18" charset="0"/>
                        </a:rPr>
                        <a:t>Εισπράξεις Από Πωλήσεις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1412</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72853">
                <a:tc>
                  <a:txBody>
                    <a:bodyPr/>
                    <a:lstStyle/>
                    <a:p>
                      <a:pPr>
                        <a:lnSpc>
                          <a:spcPct val="150000"/>
                        </a:lnSpc>
                        <a:spcAft>
                          <a:spcPts val="0"/>
                        </a:spcAft>
                      </a:pPr>
                      <a:r>
                        <a:rPr lang="el-GR" sz="1400" i="1" dirty="0">
                          <a:effectLst/>
                          <a:latin typeface="Calibri" panose="020F0502020204030204" pitchFamily="34" charset="0"/>
                          <a:ea typeface="Calibri" panose="020F0502020204030204" pitchFamily="34" charset="0"/>
                          <a:cs typeface="Times New Roman" panose="02020603050405020304" pitchFamily="18" charset="0"/>
                        </a:rPr>
                        <a:t>-Πληρωμές για Αγορές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(1094)</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Κόστος Πωληθέντων</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1114</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-Αποσβέσεις</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(74)</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+Αύξηση Αποθεμάτων</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68</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-Αύξηση Προμηθευτών</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i="1" dirty="0">
                          <a:effectLst/>
                          <a:latin typeface="Calibri" panose="020F0502020204030204" pitchFamily="34" charset="0"/>
                          <a:ea typeface="Calibri" panose="020F0502020204030204" pitchFamily="34" charset="0"/>
                          <a:cs typeface="Times New Roman" panose="02020603050405020304" pitchFamily="18" charset="0"/>
                        </a:rPr>
                        <a:t>-Πληρωμές για Δαπάνες </a:t>
                      </a:r>
                      <a:r>
                        <a:rPr lang="el-GR" sz="1400" i="1" dirty="0" err="1">
                          <a:effectLst/>
                          <a:latin typeface="Calibri" panose="020F0502020204030204" pitchFamily="34" charset="0"/>
                          <a:ea typeface="Calibri" panose="020F0502020204030204" pitchFamily="34" charset="0"/>
                          <a:cs typeface="Times New Roman" panose="02020603050405020304" pitchFamily="18" charset="0"/>
                        </a:rPr>
                        <a:t>Επ</a:t>
                      </a:r>
                      <a:r>
                        <a:rPr lang="el-GR" sz="1400" i="1" dirty="0">
                          <a:effectLst/>
                          <a:latin typeface="Calibri" panose="020F0502020204030204" pitchFamily="34" charset="0"/>
                          <a:ea typeface="Calibri" panose="020F0502020204030204" pitchFamily="34" charset="0"/>
                          <a:cs typeface="Times New Roman" panose="02020603050405020304" pitchFamily="18" charset="0"/>
                        </a:rPr>
                        <a:t>/</a:t>
                      </a:r>
                      <a:r>
                        <a:rPr lang="el-GR" sz="1400" i="1" dirty="0" err="1">
                          <a:effectLst/>
                          <a:latin typeface="Calibri" panose="020F0502020204030204" pitchFamily="34" charset="0"/>
                          <a:ea typeface="Calibri" panose="020F0502020204030204" pitchFamily="34" charset="0"/>
                          <a:cs typeface="Times New Roman" panose="02020603050405020304" pitchFamily="18" charset="0"/>
                        </a:rPr>
                        <a:t>σεως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(206)</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Έξοδα λειτουργίας</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220</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-Αύξηση Υποχρεώσεων</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-Μείωση Προπληρωθέντων Εξόδων</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i="1">
                          <a:effectLst/>
                          <a:latin typeface="Calibri" panose="020F0502020204030204" pitchFamily="34" charset="0"/>
                          <a:ea typeface="Calibri" panose="020F0502020204030204" pitchFamily="34" charset="0"/>
                          <a:cs typeface="Times New Roman" panose="02020603050405020304" pitchFamily="18" charset="0"/>
                        </a:rPr>
                        <a:t>-Πληρωμές για Φόρο Εισοδήματος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Φόρος Εισοδήματος</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a:noFill/>
                    </a:lnL>
                    <a:lnR>
                      <a:noFill/>
                    </a:lnR>
                    <a:lnT>
                      <a:noFill/>
                    </a:lnT>
                    <a:lnB>
                      <a:noFill/>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r>
              <a:tr h="272853">
                <a:tc>
                  <a:txBody>
                    <a:bodyPr/>
                    <a:lstStyle/>
                    <a:p>
                      <a:pP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+Μείωση υποχρεώσεων από φόρους</a:t>
                      </a:r>
                    </a:p>
                  </a:txBody>
                  <a:tcPr marL="68580" marR="68580" marT="0" marB="0">
                    <a:lnL>
                      <a:noFill/>
                    </a:lnL>
                    <a:lnR>
                      <a:noFill/>
                    </a:lnR>
                    <a:lnT>
                      <a:noFill/>
                    </a:lnT>
                    <a:lnB>
                      <a:noFill/>
                    </a:lnB>
                  </a:tcPr>
                </a:tc>
                <a:tc>
                  <a:txBody>
                    <a:bodyPr/>
                    <a:lstStyle/>
                    <a:p>
                      <a:pPr algn="ctr">
                        <a:lnSpc>
                          <a:spcPct val="150000"/>
                        </a:lnSpc>
                        <a:spcAft>
                          <a:spcPts val="0"/>
                        </a:spcAft>
                      </a:pPr>
                      <a:r>
                        <a:rPr lang="el-GR" sz="14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272853">
                <a:tc>
                  <a:txBody>
                    <a:bodyPr/>
                    <a:lstStyle/>
                    <a:p>
                      <a:pPr>
                        <a:lnSpc>
                          <a:spcPct val="150000"/>
                        </a:lnSpc>
                        <a:spcAft>
                          <a:spcPts val="0"/>
                        </a:spcAft>
                      </a:pPr>
                      <a:r>
                        <a:rPr lang="el-GR" sz="1400" b="1">
                          <a:effectLst/>
                          <a:latin typeface="Calibri" panose="020F0502020204030204" pitchFamily="34" charset="0"/>
                          <a:ea typeface="Calibri" panose="020F0502020204030204" pitchFamily="34" charset="0"/>
                          <a:cs typeface="Times New Roman" panose="02020603050405020304" pitchFamily="18" charset="0"/>
                        </a:rPr>
                        <a:t>Ταμειακές Ροές από Λειτ/κές Δραστηριότητες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l-GR" sz="1400" b="1">
                          <a:effectLst/>
                          <a:latin typeface="Calibri" panose="020F0502020204030204" pitchFamily="34"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94</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4832421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a:t>
            </a:r>
            <a:r>
              <a:rPr lang="el-GR" dirty="0" smtClean="0">
                <a:solidFill>
                  <a:schemeClr val="bg1"/>
                </a:solidFill>
              </a:rPr>
              <a:t>Άμεση </a:t>
            </a:r>
            <a:r>
              <a:rPr lang="el-GR" dirty="0">
                <a:solidFill>
                  <a:schemeClr val="bg1"/>
                </a:solidFill>
              </a:rPr>
              <a:t>μέθοδος σύνταξης της ΚΤΡ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Η άμεση μέθοδος σύνταξης της κατάστασης ταμειακών ροών, είναι περισσότερο κατανοητή διότι ξεχωρίζει απευθείας τις συναλλαγές και τις επιπτώσεις τους στο ταμείο της εταιρείας. </a:t>
            </a:r>
            <a:endParaRPr lang="el-GR" dirty="0" smtClean="0"/>
          </a:p>
          <a:p>
            <a:r>
              <a:rPr lang="el-GR" dirty="0" smtClean="0"/>
              <a:t>Στη </a:t>
            </a:r>
            <a:r>
              <a:rPr lang="el-GR" dirty="0"/>
              <a:t>μέθοδο αυτή δεν ξεκινάμε από τα κέρδη οπότε και δεν χρειάζονται προσαρμογές για να καταλήξουμε στις λειτουργικές ταμειακές ροές. </a:t>
            </a:r>
            <a:endParaRPr lang="el-GR" dirty="0" smtClean="0"/>
          </a:p>
          <a:p>
            <a:r>
              <a:rPr lang="el-GR" dirty="0" smtClean="0"/>
              <a:t>Ουσιαστικά </a:t>
            </a:r>
            <a:r>
              <a:rPr lang="el-GR" dirty="0"/>
              <a:t>στην άμεση μέθοδο λαμβάνουμε τις συναλλαγές που κάνει η επιχείρηση εντός του έτους από την κύρια δραστηριότητά της (λειτουργικές ροές), αγορές ή πωλήσεις παγίων και συμμετοχών (επενδυτικές ροές) και λήψεις ή πληρωμές δανείων, μερισμάτων κλπ. (χρηματοδοτικές ροές). </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725607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smtClean="0">
                <a:solidFill>
                  <a:schemeClr val="bg1"/>
                </a:solidFill>
              </a:rPr>
              <a:t>9</a:t>
            </a:r>
            <a:r>
              <a:rPr lang="el-GR" dirty="0" smtClean="0">
                <a:solidFill>
                  <a:schemeClr val="bg1"/>
                </a:solidFill>
              </a:rPr>
              <a:t>: Παράδειγμα άμεσης </a:t>
            </a:r>
            <a:r>
              <a:rPr lang="el-GR" dirty="0">
                <a:solidFill>
                  <a:schemeClr val="bg1"/>
                </a:solidFill>
              </a:rPr>
              <a:t>μεθόδου σύνταξης της ΚΤΡ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150772" y="1767300"/>
            <a:ext cx="8465255" cy="4418793"/>
          </a:xfrm>
          <a:prstGeom prst="rect">
            <a:avLst/>
          </a:prstGeom>
        </p:spPr>
      </p:pic>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989894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xfrm>
            <a:off x="660349" y="56549"/>
            <a:ext cx="10515600" cy="1325563"/>
          </a:xfrm>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Λύση παραδείγματος</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276794080"/>
              </p:ext>
            </p:extLst>
          </p:nvPr>
        </p:nvGraphicFramePr>
        <p:xfrm>
          <a:off x="1162658" y="1375228"/>
          <a:ext cx="9222808" cy="4943597"/>
        </p:xfrm>
        <a:graphic>
          <a:graphicData uri="http://schemas.openxmlformats.org/drawingml/2006/table">
            <a:tbl>
              <a:tblPr firstRow="1" firstCol="1" bandRow="1"/>
              <a:tblGrid>
                <a:gridCol w="6014434"/>
                <a:gridCol w="1860835"/>
                <a:gridCol w="1347539"/>
              </a:tblGrid>
              <a:tr h="554477">
                <a:tc>
                  <a:txBody>
                    <a:bodyPr/>
                    <a:lstStyle/>
                    <a:p>
                      <a:pPr algn="just">
                        <a:lnSpc>
                          <a:spcPct val="150000"/>
                        </a:lnSpc>
                        <a:spcAft>
                          <a:spcPts val="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Ταμειακές ροές από λειτουργικές δραστηριότητες (Α)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Μερικά ποσά</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Ολικά ποσά</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Μετρητά από πελάτες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150000</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Πληρωμές σε προμηθευτές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(60000)</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Πληρωμές μισθών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(30000)</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Πληρωμές εξόδων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(850)</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59150</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Ταμειακές ροές από επενδυτικές δραστηριότητες (Β)</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Μετρητά από πώληση παγίου</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3000</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Αγορά παγίου</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(4350)</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(1350)</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Ταμειακές ροές από χρηματοδοτικές δραστηριότητες (Γ)</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Εκταμίευση δανείου</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8150</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Είσπραξη τόκων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850</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Πληρωμή τόκων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(400)</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8600</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9">
                <a:tc>
                  <a:txBody>
                    <a:bodyPr/>
                    <a:lstStyle/>
                    <a:p>
                      <a:pPr algn="just">
                        <a:lnSpc>
                          <a:spcPct val="150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Συνολική ταμειακή ροή (Α+Β+Γ)</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i="1" dirty="0">
                          <a:effectLst/>
                          <a:latin typeface="Calibri" panose="020F0502020204030204" pitchFamily="34" charset="0"/>
                          <a:ea typeface="Times New Roman" panose="02020603050405020304" pitchFamily="18" charset="0"/>
                          <a:cs typeface="Times New Roman" panose="02020603050405020304" pitchFamily="18" charset="0"/>
                        </a:rPr>
                        <a:t>66400</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1574027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Η ΚΑΤΑΣΤΑΣΗ ΤΑΜΕΙΑΚΩΝ ΡΟΩΝ ΚΑΙ ΛΟΙΠΕΣ ΟΙΚΟΝΟΜΙΚΕΣ ΚΑΤΑΣΤΑΣΕΙΣ</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r>
              <a:rPr lang="el-GR" dirty="0"/>
              <a:t>ΜΑΘΗΣΙΑΚΟΙ ΣΤΟΧΟΙ ΚΕΦΑΛΑΙΟΥ 9</a:t>
            </a:r>
          </a:p>
          <a:p>
            <a:r>
              <a:rPr lang="el-GR" dirty="0" smtClean="0"/>
              <a:t>Να </a:t>
            </a:r>
            <a:r>
              <a:rPr lang="el-GR" dirty="0"/>
              <a:t>γνωρίζετε το πλαίσιο κατάρτισης της κατάστασης ταμειακών ροών.</a:t>
            </a:r>
          </a:p>
          <a:p>
            <a:r>
              <a:rPr lang="el-GR" dirty="0" smtClean="0"/>
              <a:t>Να </a:t>
            </a:r>
            <a:r>
              <a:rPr lang="el-GR" dirty="0"/>
              <a:t>γνωρίζεται τις βασικές κατηγορίες ταμειακών ροών.</a:t>
            </a:r>
          </a:p>
          <a:p>
            <a:r>
              <a:rPr lang="el-GR" dirty="0" smtClean="0"/>
              <a:t>Να </a:t>
            </a:r>
            <a:r>
              <a:rPr lang="el-GR" dirty="0"/>
              <a:t>γνωρίζετε την σχέση μεταξύ ταμειακών ροών και κερδών.</a:t>
            </a:r>
          </a:p>
          <a:p>
            <a:r>
              <a:rPr lang="el-GR" dirty="0" smtClean="0"/>
              <a:t>Να </a:t>
            </a:r>
            <a:r>
              <a:rPr lang="el-GR" dirty="0"/>
              <a:t>γνωρίζετε την διαδικασία σύνταξης της κατάστασης ταμειακών ροών.</a:t>
            </a:r>
          </a:p>
          <a:p>
            <a:r>
              <a:rPr lang="el-GR" dirty="0" smtClean="0"/>
              <a:t>Να </a:t>
            </a:r>
            <a:r>
              <a:rPr lang="el-GR" dirty="0"/>
              <a:t>γνωρίζετε το πλαίσιο και την διαδικασία κατάρτισης της κατάστασης μεταβολών ιδίων κεφαλαίων.</a:t>
            </a:r>
          </a:p>
          <a:p>
            <a:r>
              <a:rPr lang="el-GR" dirty="0" smtClean="0"/>
              <a:t>Να </a:t>
            </a:r>
            <a:r>
              <a:rPr lang="el-GR" dirty="0"/>
              <a:t>κατανοήσετε την χρησιμότητα των λοιπών οικονομικών καταστάσεων και πληροφοριών που δημοσιοποιούν οι επιχειρήσεις.</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1147933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Άσκηση προς επίλυση #1</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537139" y="1734164"/>
            <a:ext cx="6800044" cy="4657665"/>
          </a:xfrm>
          <a:prstGeom prst="rect">
            <a:avLst/>
          </a:prstGeom>
        </p:spPr>
      </p:pic>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4189999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xfrm>
            <a:off x="838199" y="56549"/>
            <a:ext cx="10515600" cy="1325563"/>
          </a:xfrm>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Άσκηση </a:t>
            </a:r>
            <a:r>
              <a:rPr lang="el-GR" dirty="0">
                <a:solidFill>
                  <a:schemeClr val="bg1"/>
                </a:solidFill>
              </a:rPr>
              <a:t>προς επίλυση </a:t>
            </a:r>
            <a:r>
              <a:rPr lang="el-GR" dirty="0" smtClean="0">
                <a:solidFill>
                  <a:schemeClr val="bg1"/>
                </a:solidFill>
              </a:rPr>
              <a:t>#2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627291" y="1388600"/>
            <a:ext cx="6838682" cy="4913823"/>
          </a:xfrm>
          <a:prstGeom prst="rect">
            <a:avLst/>
          </a:prstGeom>
        </p:spPr>
      </p:pic>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21</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7150091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Άσκηση </a:t>
            </a:r>
            <a:r>
              <a:rPr lang="el-GR" dirty="0">
                <a:solidFill>
                  <a:schemeClr val="bg1"/>
                </a:solidFill>
              </a:rPr>
              <a:t>προς επίλυση </a:t>
            </a:r>
            <a:r>
              <a:rPr lang="el-GR" dirty="0" smtClean="0">
                <a:solidFill>
                  <a:schemeClr val="bg1"/>
                </a:solidFill>
              </a:rPr>
              <a:t>#3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Δίνονται οι ταμειακές εισροές και εκροές της εταιρίας αθλητικών ειδών “GOAL” που αφορούν την χρήση 2005: Αγορά εμπορευμάτων 8420, Πώληση περιουσιακών στοιχείων 3320, Δάνεια σε πελάτες 2130, Πληρωμή αμοιβών εργαζομένων 5050, Αύξηση κεφαλαίου 7500, Πληρωμές προμηθευτών 1980, Πληρωμή τόκων 870, Έσοδα από πωλήσεις 60000, Έκδοση νέων ομολογιών 2150, Αγορά μηχανημάτων 4760. </a:t>
            </a:r>
          </a:p>
          <a:p>
            <a:pPr marL="0" indent="0">
              <a:buNone/>
            </a:pPr>
            <a:r>
              <a:rPr lang="el-GR" dirty="0"/>
              <a:t>Ζητείται: Να υπολογίσετε την καθαρή ταμειακή ροή της επιχειρήσεως με την άμεση μέθοδο.</a:t>
            </a:r>
          </a:p>
          <a:p>
            <a:endParaRPr lang="el-GR" dirty="0"/>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7378590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Ερμηνεύοντας τις ταμειακές ροές και τα καθαρά κέρδη</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Οι ταμειακές ροές από λειτουργικές δραστηριότητες εστιάζουν στο ζήτημα της ρευστότητας των επιχειρήσεων και δεν αποτελούν μέτρο της κερδοφορίας, διότι δεν περιλαμβάνουν σημαντικά κόστη, όπως η χρήση των παγίων περιουσιακών στοιχείων (αποσβέσεις) και άλλα στοιχεία τα οποία δεν έχουν ταμειακή επίπτωση. </a:t>
            </a:r>
            <a:endParaRPr lang="el-GR" dirty="0" smtClean="0"/>
          </a:p>
          <a:p>
            <a:r>
              <a:rPr lang="el-GR" dirty="0"/>
              <a:t>Οι ταμειακές ροές από λειτουργικές δραστηριότητες αποτελούν μια ευρύτερη άποψη των λειτουργικών δραστηριοτήτων </a:t>
            </a:r>
            <a:r>
              <a:rPr lang="el-GR" dirty="0" err="1"/>
              <a:t>απ</a:t>
            </a:r>
            <a:r>
              <a:rPr lang="el-GR" dirty="0"/>
              <a:t> 'ότι είναι το καθαρό κέρδος. Οι ταμειακές ροές από λειτουργικές δραστηριότητες περιλαμβάνουν όλες τις κερδοφόρες δραστηριότητες της εταιρείας και δεν αφορούν μόνο τα έσοδα και τα έξοδα, αλλά και την ζήτηση για μετρητά των εν λόγω δραστηριοτήτων</a:t>
            </a:r>
            <a:r>
              <a:rPr lang="el-GR" dirty="0" smtClean="0"/>
              <a:t>.</a:t>
            </a:r>
          </a:p>
          <a:p>
            <a:r>
              <a:rPr lang="el-GR" dirty="0"/>
              <a:t>Η χρήση των εν λόγω καταστάσεων απαιτεί να λάβουμε υπόψη τους στόχους και περιορισμούς των συγκεκριμένων καταστάσεων.</a:t>
            </a:r>
          </a:p>
          <a:p>
            <a:endParaRPr lang="el-GR" dirty="0"/>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1024331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Κατάσταση μεταβολών ιδίων κεφαλαίων</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Οι καταστάσεις των κερδών εις νέον, του συνολικού εισοδήματος καθώς και των μεταβολών κεφαλαίων συχνά αποκαλούνται και ως καταστάσεις μεταβολών στα ίδια κεφάλαια των μετόχων. (Σε αυτή την ενότητα, θα χρησιμοποιήσουμε τον τίτλο «μεταβολών ιδίων κεφαλαίων»). </a:t>
            </a:r>
            <a:endParaRPr lang="el-GR" dirty="0" smtClean="0"/>
          </a:p>
          <a:p>
            <a:r>
              <a:rPr lang="el-GR" dirty="0" smtClean="0"/>
              <a:t>Αυτή </a:t>
            </a:r>
            <a:r>
              <a:rPr lang="el-GR" dirty="0"/>
              <a:t>η κατάσταση είναι χρήσιμη για τον προσδιορισμό των λόγων (αιτιών) των μεταβολών στις αξιώσεις των κατόχων μετοχών στα περιουσιακά στοιχεία της εταιρείας</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0660787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Παράδειγμα κατάσταση μεταβολών ιδίων κεφαλαίων της </a:t>
            </a:r>
            <a:r>
              <a:rPr lang="en-US" dirty="0" smtClean="0">
                <a:solidFill>
                  <a:schemeClr val="bg1"/>
                </a:solidFill>
              </a:rPr>
              <a:t>COSMOTE</a:t>
            </a:r>
            <a:r>
              <a:rPr lang="el-GR" dirty="0" smtClean="0">
                <a:solidFill>
                  <a:schemeClr val="bg1"/>
                </a:solidFill>
              </a:rPr>
              <a:t>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416676" y="1720536"/>
            <a:ext cx="9199351" cy="4483873"/>
          </a:xfrm>
          <a:prstGeom prst="rect">
            <a:avLst/>
          </a:prstGeom>
        </p:spPr>
      </p:pic>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2748017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a:t>
            </a:r>
            <a:r>
              <a:rPr lang="en-US" dirty="0" smtClean="0">
                <a:solidFill>
                  <a:schemeClr val="bg1"/>
                </a:solidFill>
              </a:rPr>
              <a:t> </a:t>
            </a:r>
            <a:r>
              <a:rPr lang="el-GR" dirty="0" smtClean="0">
                <a:solidFill>
                  <a:schemeClr val="bg1"/>
                </a:solidFill>
              </a:rPr>
              <a:t>Γενική </a:t>
            </a:r>
            <a:r>
              <a:rPr lang="el-GR" dirty="0">
                <a:solidFill>
                  <a:schemeClr val="bg1"/>
                </a:solidFill>
              </a:rPr>
              <a:t>μορφή της κατάστασης μεταβολών ιδίων κεφαλαίων </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177503655"/>
              </p:ext>
            </p:extLst>
          </p:nvPr>
        </p:nvGraphicFramePr>
        <p:xfrm>
          <a:off x="1236372" y="1825625"/>
          <a:ext cx="9981127" cy="3957895"/>
        </p:xfrm>
        <a:graphic>
          <a:graphicData uri="http://schemas.openxmlformats.org/drawingml/2006/table">
            <a:tbl>
              <a:tblPr firstRow="1" firstCol="1" bandRow="1"/>
              <a:tblGrid>
                <a:gridCol w="2034862"/>
                <a:gridCol w="734096"/>
                <a:gridCol w="1030309"/>
                <a:gridCol w="1184857"/>
                <a:gridCol w="1122731"/>
                <a:gridCol w="1440262"/>
                <a:gridCol w="1290533"/>
                <a:gridCol w="1143477"/>
              </a:tblGrid>
              <a:tr h="644643">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Κοινές μετοχές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Επιπρόσθετο κεφάλαιο</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Μη δεδουλευμένα έσοδα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Μετοχές θησαυροφυλακίου</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Παρακρατηθέντα κέρδη</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Συσσωρευμένα λοιπά συνολικά κέρδη (ζημίες)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Αλλότριες δραστηριότητες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21">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Ισοζύγιο 31/12/2010</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161">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Καθαρά κέρδη</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695">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Λοιπό συνολικό εισόδημα προ φόρων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161">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Μερίσματα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238">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Έξοδα αμοιβών μέσω μετοχών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072">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Εκδόσεις μετοχών για δικαιώματα προαίρεσης μετοχών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78">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Εκδόσεις μετοχών για περιορισμένα δικαιώματα προαίρεσης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763">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Μετοχές θησαυροφυλακίου</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161">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Λοιπά</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21">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Ισοζύγιο 31/12/2011</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063" marR="6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1357722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Λοιπές οικονομικές καταστάσεις και πληροφορίες</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Η αναλυτική έκθεση της </a:t>
            </a:r>
            <a:r>
              <a:rPr lang="el-GR" dirty="0" smtClean="0"/>
              <a:t>διοίκησης</a:t>
            </a:r>
            <a:endParaRPr lang="en-US" dirty="0" smtClean="0"/>
          </a:p>
          <a:p>
            <a:r>
              <a:rPr lang="el-GR" dirty="0"/>
              <a:t>Έκθεση του </a:t>
            </a:r>
            <a:r>
              <a:rPr lang="el-GR" dirty="0" smtClean="0"/>
              <a:t>Ελεγκτή</a:t>
            </a:r>
            <a:endParaRPr lang="en-US" dirty="0" smtClean="0"/>
          </a:p>
          <a:p>
            <a:r>
              <a:rPr lang="el-GR" dirty="0"/>
              <a:t>Επεξηγηματικές σημειώσεις</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7806949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Η αναλυτική έκθεση της διοίκησης</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Οι εταιρείες που είναι εισηγμένες σε χρηματιστηριακές αγορές είναι υποχρεωμένες από την Επιτροπή Κεφαλαιαγοράς να καταθέσουν μια αναλυτική έκθεση. </a:t>
            </a:r>
            <a:endParaRPr lang="en-US" dirty="0" smtClean="0"/>
          </a:p>
          <a:p>
            <a:r>
              <a:rPr lang="el-GR" dirty="0" smtClean="0"/>
              <a:t>Η </a:t>
            </a:r>
            <a:r>
              <a:rPr lang="el-GR" dirty="0"/>
              <a:t>διοίκηση θα πρέπει να αναφέρει σε αυτή ευνοϊκές ή δυσμενείς τάσεις του οικονομικού περιβάλλοντος καθώς και σημαντικά γεγονότα και κινδύνους που μπορεί να επηρεάσουν τη ρευστότητα, τις πηγές πόρων της επιχείρησης και την κερδοφορία της. </a:t>
            </a:r>
            <a:endParaRPr lang="en-US" dirty="0" smtClean="0"/>
          </a:p>
          <a:p>
            <a:r>
              <a:rPr lang="el-GR" dirty="0" smtClean="0"/>
              <a:t>Θα </a:t>
            </a:r>
            <a:r>
              <a:rPr lang="el-GR" dirty="0"/>
              <a:t>πρέπει επίσης να γνωστοποιεί μελλοντικές πληροφορίες που αφορούν ουσιώδη γεγονότα που αναμένονται με υψηλό βαθμό βεβαιότητας να προκαλέσουν επιδράσεις στα οικονομικά στοιχεία της. </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414582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xfrm>
            <a:off x="838200" y="354052"/>
            <a:ext cx="10515600" cy="1325563"/>
          </a:xfrm>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Έκθεση του Ελεγκτή</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 εξωτερικός ελεγκτής είναι ένας ανεξάρτητος Ορκωτός Ελεγκτής Λογιστής ο οποίος έχει προσληφθεί από τη διοίκηση προκειμένω να εκφέρει γνώμη σχετικά με το εάν η εταιρεία έχει καταρτίσει τις οικονομικές καταστάσεις σύμφωνα με τις γενικά αποδεκτές λογιστικές αρχές - πρότυπα. </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2377320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Εισαγωγή </a:t>
            </a:r>
            <a:r>
              <a:rPr lang="el-GR" dirty="0">
                <a:solidFill>
                  <a:schemeClr val="bg1"/>
                </a:solidFill>
              </a:rPr>
              <a:t>και πλαίσιο κατάρτισης της κατάστασης ταμειακών ροών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smtClean="0"/>
              <a:t>Με </a:t>
            </a:r>
            <a:r>
              <a:rPr lang="el-GR" dirty="0"/>
              <a:t>την γνώστη φράση «τα μετρητά είναι βασιλιάς» συχνά υποδηλώνεται η σημασία των μετρητών και των ταμειακών ροών γενικότερα για την λειτουργία των επιχειρήσεων. </a:t>
            </a:r>
            <a:endParaRPr lang="el-GR" dirty="0" smtClean="0"/>
          </a:p>
          <a:p>
            <a:r>
              <a:rPr lang="el-GR" dirty="0" smtClean="0"/>
              <a:t>Ακόμα </a:t>
            </a:r>
            <a:r>
              <a:rPr lang="el-GR" dirty="0"/>
              <a:t>και η λογιστική έννοια των μετρητών είναι περισσότερο κατανοητή στον κοινό νου από ότι τα κέρδη</a:t>
            </a:r>
            <a:r>
              <a:rPr lang="el-GR" dirty="0" smtClean="0"/>
              <a:t>.</a:t>
            </a:r>
          </a:p>
          <a:p>
            <a:r>
              <a:rPr lang="el-GR" dirty="0" smtClean="0"/>
              <a:t>Τα </a:t>
            </a:r>
            <a:r>
              <a:rPr lang="el-GR" dirty="0"/>
              <a:t>μετρητά επιτρέπουν στις επιχειρήσεις να καλύπτουν τις άμεσες υποχρεώσεις τους προς τρίτους, να εξασφαλίζουν την συνέχιση της παραγωγικής τους δραστηριότητας αλλά και να εκμεταλλεύονται επιχειρηματικές ευκαιρίες. </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1359060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a:solidFill>
                  <a:schemeClr val="bg1"/>
                </a:solidFill>
              </a:rPr>
              <a:t>: Επεξηγηματικές σημειώσεις</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Οι επεξηγηματικές σημειώσεις που συνοδεύουν τις εκθέσεις της διοίκησης και των ελεγκτών αποτελούν ένα αναπόσπαστο μέρος των οικονομικών </a:t>
            </a:r>
            <a:r>
              <a:rPr lang="el-GR" dirty="0" smtClean="0"/>
              <a:t>καταστάσεων</a:t>
            </a:r>
            <a:r>
              <a:rPr lang="en-US" dirty="0" smtClean="0"/>
              <a:t> </a:t>
            </a:r>
            <a:r>
              <a:rPr lang="el-GR" dirty="0" smtClean="0"/>
              <a:t>και είναι </a:t>
            </a:r>
            <a:r>
              <a:rPr lang="el-GR" dirty="0"/>
              <a:t>ένα μέσο επικοινωνίας πρόσθετων πληροφοριών σχετικά με τα στοιχεία που περιλαμβάνονται ή αποκλείονται από το σώμα των οικονομικών καταστάσεων. </a:t>
            </a:r>
            <a:endParaRPr lang="el-GR" dirty="0" smtClean="0"/>
          </a:p>
          <a:p>
            <a:r>
              <a:rPr lang="el-GR" dirty="0" smtClean="0"/>
              <a:t>Οι </a:t>
            </a:r>
            <a:r>
              <a:rPr lang="el-GR" dirty="0"/>
              <a:t>επεξηγηματικές σημειώσεις περιλαμβάνουν πληροφορίες σχετικά με (1) λογιστικές αρχές και μεθόδους που χρησιμοποιούνται για την κατάρτιση των οικονομικών καταστάσεων, (2) λεπτομέρειες σχετικά με μεμονωμένα στοιχεία των οικονομικών καταστάσεων (περιουσιακά στοιχεία, υποχρεώσεις, έσοδα, έξοδα), (3) δεσμεύσεις της εταιρείας και απρόβλεπτα γεγονότα, (4) συνενώσεις επιχειρήσεων, (5) συναλλαγές με συνδεδεμένα μέρη, (6) προγράμματα αμοιβών στελεχών με χρήση δικαιωμάτων προαίρεσης μετοχών, (7) νομικές διαδικασίες, κυρώσεις και αγωγές και άλλες επιπρόσθετες πληροφορίες.</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9907864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Κατάσταση ταμειακών ροών (ΚΤΡ)</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smtClean="0"/>
              <a:t>Η </a:t>
            </a:r>
            <a:r>
              <a:rPr lang="el-GR" dirty="0"/>
              <a:t>κατάσταση των ταμειακών ροών παρουσιάζει τις εισροές και εκροές μετρητών από τρεις ξεχωριστές κατηγορίες. Οι κατηγορίες είναι οι λειτουργικές, οι επενδυτικές και οι χρηματοδοτικές δραστηριότητες της εταιρείας κατά τη διάρκεια μιας χρονικής περιόδου (συνήθως τη διάρκεια ενός οικονομικού έτους</a:t>
            </a:r>
            <a:r>
              <a:rPr lang="el-GR" dirty="0" smtClean="0"/>
              <a:t>).</a:t>
            </a:r>
          </a:p>
          <a:p>
            <a:r>
              <a:rPr lang="el-GR" dirty="0"/>
              <a:t>Στην βασική της μορφή η κατάσταση ταμειακών ροών συνδέει το υπόλοιπο μετρητών στην αρχή και το τέλος της οικονομικής χρήσης με τον εξής τρόπο:</a:t>
            </a:r>
          </a:p>
          <a:p>
            <a:pPr marL="0" indent="0" algn="ctr">
              <a:buNone/>
            </a:pPr>
            <a:r>
              <a:rPr lang="el-GR" b="1" dirty="0"/>
              <a:t>Αρχικό υπόλοιπο μετρητών  + Ταμειακές εισροές – Ταμειακές εκροές = Τελικό υπόλοιπο μετρητών</a:t>
            </a:r>
          </a:p>
          <a:p>
            <a:endParaRPr lang="el-GR" dirty="0"/>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0197096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Τρόποι σύνταξης της ΚΤΡ </a:t>
            </a:r>
            <a:endParaRPr lang="el-GR" dirty="0">
              <a:solidFill>
                <a:schemeClr val="bg1"/>
              </a:solidFill>
            </a:endParaRPr>
          </a:p>
        </p:txBody>
      </p:sp>
      <p:sp>
        <p:nvSpPr>
          <p:cNvPr id="3" name="Θέση περιεχομένου 2"/>
          <p:cNvSpPr>
            <a:spLocks noGrp="1"/>
          </p:cNvSpPr>
          <p:nvPr>
            <p:ph idx="1"/>
          </p:nvPr>
        </p:nvSpPr>
        <p:spPr>
          <a:xfrm>
            <a:off x="764453" y="1836698"/>
            <a:ext cx="10515600" cy="4351338"/>
          </a:xfrm>
        </p:spPr>
        <p:txBody>
          <a:bodyPr>
            <a:normAutofit fontScale="92500" lnSpcReduction="20000"/>
          </a:bodyPr>
          <a:lstStyle/>
          <a:p>
            <a:r>
              <a:rPr lang="el-GR" dirty="0"/>
              <a:t>Η πρώτη είναι η άμεση μέθοδος (η οποία χρησιμοποιείται από τις λιγότερες επιχειρήσεις και θα αναλύσουμε διεξοδικότερα στο παρόν κεφάλαιο) σύμφωνα με την οποία κατηγοριοποιούνται οι ταμειακές ροές σε κατηγορίες (λειτουργικές, επενδυτικές και χρηματοδοτικές) αναλόγως του είδους τους ή της πηγής τους. Αυτή η μορφή μπορεί να ετοιμαστεί από τους λογαριασμούς και συναλλαγές που είδη έχει καταγράψει η επιχείρηση και είναι περισσότερο κατανοητή, επειδή παρουσιάζει απευθείας και συνολικά τις εισροές και εκροές μετρητών. </a:t>
            </a:r>
            <a:endParaRPr lang="el-GR" dirty="0" smtClean="0"/>
          </a:p>
          <a:p>
            <a:r>
              <a:rPr lang="el-GR" dirty="0" smtClean="0"/>
              <a:t>Η </a:t>
            </a:r>
            <a:r>
              <a:rPr lang="el-GR" dirty="0"/>
              <a:t>δεύτερη μέθοδος είναι η έμμεση, η οποία ξεκινά από το καθαρό αποτέλεσμα χρήσης και πραγματοποιεί προσαρμογές για έξοδα ή έσοδα χωρίς ταμειακή επίπτωση και σταδιακά προσεγγίζει τις ταμειακές ροές. Η κατάσταση ταμειακών ροών που έχει συνταχθεί σύμφωνα με την έμμεση μέθοδο είναι λιγότερο κατανοητή αλλά χρησιμοποιείται από μεγάλο αριθμό επιχειρήσεων.</a:t>
            </a:r>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182832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Autofit/>
          </a:bodyPr>
          <a:lstStyle/>
          <a:p>
            <a:r>
              <a:rPr lang="el-GR" sz="3200" b="1" dirty="0">
                <a:solidFill>
                  <a:schemeClr val="bg1"/>
                </a:solidFill>
              </a:rPr>
              <a:t>Κεφάλαιο </a:t>
            </a:r>
            <a:r>
              <a:rPr lang="en-US" sz="3200" b="1" dirty="0">
                <a:solidFill>
                  <a:schemeClr val="bg1"/>
                </a:solidFill>
              </a:rPr>
              <a:t>9</a:t>
            </a:r>
            <a:r>
              <a:rPr lang="el-GR" sz="3200" dirty="0" smtClean="0">
                <a:solidFill>
                  <a:schemeClr val="bg1"/>
                </a:solidFill>
              </a:rPr>
              <a:t>: παράδειγμα έμμεσης </a:t>
            </a:r>
            <a:r>
              <a:rPr lang="el-GR" sz="3200" dirty="0">
                <a:solidFill>
                  <a:schemeClr val="bg1"/>
                </a:solidFill>
              </a:rPr>
              <a:t>μεθόδου </a:t>
            </a:r>
            <a:r>
              <a:rPr lang="el-GR" sz="3200" dirty="0" smtClean="0">
                <a:solidFill>
                  <a:schemeClr val="bg1"/>
                </a:solidFill>
              </a:rPr>
              <a:t>κατάρτισης της κατάστασης </a:t>
            </a:r>
            <a:r>
              <a:rPr lang="el-GR" sz="3200" dirty="0">
                <a:solidFill>
                  <a:schemeClr val="bg1"/>
                </a:solidFill>
              </a:rPr>
              <a:t>ταμειακών ροών της εταιρείας «</a:t>
            </a:r>
            <a:r>
              <a:rPr lang="el-GR" sz="3200" dirty="0" err="1">
                <a:solidFill>
                  <a:schemeClr val="bg1"/>
                </a:solidFill>
              </a:rPr>
              <a:t>Κρητών</a:t>
            </a:r>
            <a:r>
              <a:rPr lang="el-GR" sz="3200" dirty="0">
                <a:solidFill>
                  <a:schemeClr val="bg1"/>
                </a:solidFill>
              </a:rPr>
              <a:t> Άρτος ΑΕΒΕ</a:t>
            </a:r>
            <a:r>
              <a:rPr lang="el-GR" sz="3200" dirty="0" smtClean="0">
                <a:solidFill>
                  <a:schemeClr val="bg1"/>
                </a:solidFill>
              </a:rPr>
              <a:t>»</a:t>
            </a:r>
            <a:endParaRPr lang="el-GR" sz="3200"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537139" y="1673236"/>
            <a:ext cx="7212168" cy="4760023"/>
          </a:xfrm>
          <a:prstGeom prst="rect">
            <a:avLst/>
          </a:prstGeom>
        </p:spPr>
      </p:pic>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278198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Ταμειακές </a:t>
            </a:r>
            <a:r>
              <a:rPr lang="el-GR" dirty="0">
                <a:solidFill>
                  <a:schemeClr val="bg1"/>
                </a:solidFill>
              </a:rPr>
              <a:t>ροές και κέρδη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3125120" y="1880175"/>
            <a:ext cx="6378740" cy="2099332"/>
          </a:xfrm>
          <a:prstGeom prst="rect">
            <a:avLst/>
          </a:prstGeom>
        </p:spPr>
      </p:pic>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5" name="Εικόνα 4"/>
          <p:cNvPicPr>
            <a:picLocks noChangeAspect="1"/>
          </p:cNvPicPr>
          <p:nvPr/>
        </p:nvPicPr>
        <p:blipFill>
          <a:blip r:embed="rId5"/>
          <a:stretch>
            <a:fillRect/>
          </a:stretch>
        </p:blipFill>
        <p:spPr>
          <a:xfrm>
            <a:off x="3125120" y="4235253"/>
            <a:ext cx="6378740" cy="1915824"/>
          </a:xfrm>
          <a:prstGeom prst="rect">
            <a:avLst/>
          </a:prstGeom>
        </p:spPr>
      </p:pic>
    </p:spTree>
    <p:extLst>
      <p:ext uri="{BB962C8B-B14F-4D97-AF65-F5344CB8AC3E}">
        <p14:creationId xmlns:p14="http://schemas.microsoft.com/office/powerpoint/2010/main" val="5142928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Λογαριασμοί </a:t>
            </a:r>
            <a:r>
              <a:rPr lang="el-GR" dirty="0">
                <a:solidFill>
                  <a:schemeClr val="bg1"/>
                </a:solidFill>
              </a:rPr>
              <a:t>που επηρεάζουν τα αποτελέσματα χρήσης και τις ταμειακές ροές. </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262429536"/>
              </p:ext>
            </p:extLst>
          </p:nvPr>
        </p:nvGraphicFramePr>
        <p:xfrm>
          <a:off x="1030311" y="1863884"/>
          <a:ext cx="10187189" cy="3657600"/>
        </p:xfrm>
        <a:graphic>
          <a:graphicData uri="http://schemas.openxmlformats.org/drawingml/2006/table">
            <a:tbl>
              <a:tblPr firstRow="1" firstCol="1" bandRow="1"/>
              <a:tblGrid>
                <a:gridCol w="3116454"/>
                <a:gridCol w="3486786"/>
                <a:gridCol w="3583949"/>
              </a:tblGrid>
              <a:tr h="0">
                <a:tc>
                  <a:txBody>
                    <a:bodyPr/>
                    <a:lstStyle/>
                    <a:p>
                      <a:pPr algn="just">
                        <a:lnSpc>
                          <a:spcPct val="150000"/>
                        </a:lnSpc>
                        <a:spcAft>
                          <a:spcPts val="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Συναλλαγές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Κατάσταση αποτελεσμάτων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Κατάσταση ταμειακών ροών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Πώληση προϊόντων μετρητοίς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Ναι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Πώληση προϊόντων επί πιστώσει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Όχι</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Οφειλή λογαριασμού τηλεφώνου</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Όχι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Πληρωμή λογαριασμού τηλεφώνου</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Αγορά παγίων μετρητοίς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Όχι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Κέρδη από πώληση παγίων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Όχι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Μετρητά από πώληση παγίων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Όχι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Είσπραξη μετρητών από δάνειο</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Όχι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Είσπραξη ετήσιων τόκων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Ναι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007362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a:solidFill>
                  <a:schemeClr val="bg1"/>
                </a:solidFill>
              </a:rPr>
              <a:t>9</a:t>
            </a:r>
            <a:r>
              <a:rPr lang="el-GR" dirty="0" smtClean="0">
                <a:solidFill>
                  <a:schemeClr val="bg1"/>
                </a:solidFill>
              </a:rPr>
              <a:t>: Κατηγορίες ταμειακών ροών </a:t>
            </a:r>
            <a:endParaRPr lang="el-GR" dirty="0">
              <a:solidFill>
                <a:schemeClr val="bg1"/>
              </a:solidFill>
            </a:endParaRPr>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Η Κατάσταση Ταμειακών Ροών περιλαμβάνει τις εισροές και εκροές ταμειακών διαθεσίμων ταξινομημένες σε τρείς κατηγορίες. Σύμφωνα με το ΔΛΠ 7 οι κατηγορίες αυτές είναι οι εξής:</a:t>
            </a:r>
          </a:p>
          <a:p>
            <a:r>
              <a:rPr lang="el-GR" dirty="0" smtClean="0"/>
              <a:t>Ταμειακές </a:t>
            </a:r>
            <a:r>
              <a:rPr lang="el-GR" dirty="0"/>
              <a:t>ροές από συνήθεις (λειτουργικές) επιχειρηματικές δραστηριότητες: Αυτές δείχνουν κατά πόσο οι κύριες επιχειρηματικές δραστηριότητες έχουν δημιουργήσει εισροές χρήματος ικανές να εξασφαλίσουν την διατήρηση της επιχειρηματικής δραστηριότητας της επιχείρησης, δηλαδή την πληρωμή υποχρεώσεων, την πραγματοποίηση επενδύσεων χωρίς προσφυγή σε δανεισμό </a:t>
            </a:r>
            <a:r>
              <a:rPr lang="el-GR" dirty="0" err="1"/>
              <a:t>κ.λ.π</a:t>
            </a:r>
            <a:r>
              <a:rPr lang="el-GR" dirty="0"/>
              <a:t>.</a:t>
            </a:r>
          </a:p>
          <a:p>
            <a:r>
              <a:rPr lang="el-GR" dirty="0" smtClean="0"/>
              <a:t>Ταμειακές </a:t>
            </a:r>
            <a:r>
              <a:rPr lang="el-GR" dirty="0"/>
              <a:t>ροές από επενδυτικές δραστηριότητες: Αυτές περιλαμβάνουν την χορήγηση δανείων και είσπραξη αυτών, την αγοραπωλησία χρεογράφων καθώς και την αγοραπωλησία παγίων και λοιπών επενδυτικών αγαθών. Η σημασία τους είναι πολλή μεγάλη διότι οι ταμειακές ροές που αφορούν πραγματοποίηση επενδύσεων δημιουργούν τις μελλοντικές πηγές ταμειακών διαθεσίμων.</a:t>
            </a:r>
          </a:p>
          <a:p>
            <a:r>
              <a:rPr lang="el-GR" dirty="0" smtClean="0"/>
              <a:t>Ταμειακές </a:t>
            </a:r>
            <a:r>
              <a:rPr lang="el-GR" dirty="0"/>
              <a:t>ροές από χρηματοδοτικές δραστηριότητες: Στην κατηγορία αυτή περιλαμβάνονται η χρηματοδότηση της επιχείρησης από τους μετόχους της και την απόδοση σε αυτούς των </a:t>
            </a:r>
            <a:r>
              <a:rPr lang="el-GR" dirty="0" err="1"/>
              <a:t>επενδεδυμένων</a:t>
            </a:r>
            <a:r>
              <a:rPr lang="el-GR" dirty="0"/>
              <a:t> κεφαλαίων τους, η ανάληψη και εξόφληση δανείων </a:t>
            </a:r>
            <a:r>
              <a:rPr lang="el-GR" dirty="0" err="1"/>
              <a:t>κ.λ.π</a:t>
            </a:r>
            <a:r>
              <a:rPr lang="el-GR" dirty="0"/>
              <a:t>. Η σημασία τους είναι μεγάλη γιατί προσδιορίζουν την μελλοντική ροή ταμειακών διαθεσίμων.</a:t>
            </a:r>
          </a:p>
          <a:p>
            <a:endParaRPr lang="el-GR" dirty="0"/>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7639333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2174</Words>
  <Application>Microsoft Office PowerPoint</Application>
  <PresentationFormat>Ευρεία οθόνη</PresentationFormat>
  <Paragraphs>438</Paragraphs>
  <Slides>30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30</vt:i4>
      </vt:variant>
    </vt:vector>
  </HeadingPairs>
  <TitlesOfParts>
    <vt:vector size="36" baseType="lpstr">
      <vt:lpstr>Arial</vt:lpstr>
      <vt:lpstr>Calibri</vt:lpstr>
      <vt:lpstr>Calibri Light</vt:lpstr>
      <vt:lpstr>Times New Roman</vt:lpstr>
      <vt:lpstr>Προσαρμοσμένη σχεδίαση</vt:lpstr>
      <vt:lpstr>Θέμα του Office</vt:lpstr>
      <vt:lpstr>Παρουσίαση του PowerPoint</vt:lpstr>
      <vt:lpstr>Κεφάλαιο 9: Η ΚΑΤΑΣΤΑΣΗ ΤΑΜΕΙΑΚΩΝ ΡΟΩΝ ΚΑΙ ΛΟΙΠΕΣ ΟΙΚΟΝΟΜΙΚΕΣ ΚΑΤΑΣΤΑΣΕΙΣ</vt:lpstr>
      <vt:lpstr>Κεφάλαιο 9: Εισαγωγή και πλαίσιο κατάρτισης της κατάστασης ταμειακών ροών </vt:lpstr>
      <vt:lpstr>Κεφάλαιο 9: Κατάσταση ταμειακών ροών (ΚΤΡ)</vt:lpstr>
      <vt:lpstr>Κεφάλαιο 9: Τρόποι σύνταξης της ΚΤΡ </vt:lpstr>
      <vt:lpstr>Κεφάλαιο 9: παράδειγμα έμμεσης μεθόδου κατάρτισης της κατάστασης ταμειακών ροών της εταιρείας «Κρητών Άρτος ΑΕΒΕ»</vt:lpstr>
      <vt:lpstr>Κεφάλαιο 9: Ταμειακές ροές και κέρδη </vt:lpstr>
      <vt:lpstr>Κεφάλαιο 9: Λογαριασμοί που επηρεάζουν τα αποτελέσματα χρήσης και τις ταμειακές ροές. </vt:lpstr>
      <vt:lpstr>Κεφάλαιο 9: Κατηγορίες ταμειακών ροών </vt:lpstr>
      <vt:lpstr>Κεφάλαιο 9: Πηγές και χρήσεις ταμειακών διαθεσίμων</vt:lpstr>
      <vt:lpstr>Κεφάλαιο 9: Ταμειακές ροές από λειτουργικές δραστηριότητες</vt:lpstr>
      <vt:lpstr>Κεφάλαιο 9: Ταμειακές ροές από επενδυτικές δραστηριότητες</vt:lpstr>
      <vt:lpstr>Κεφάλαιο 9: Ταμειακές ροές από χρηματοδοτικές δραστηριότητες</vt:lpstr>
      <vt:lpstr>Κεφάλαιο 9: Έμμεση μέθοδος σύνταξης της ΚΤΡ </vt:lpstr>
      <vt:lpstr>Κεφάλαιο 9: Έμμεση μέθοδος σύνταξης της ΚΤΡ  </vt:lpstr>
      <vt:lpstr>Κεφάλαιο 9: Παράδειγμα έμμεσης μεθόδου σύνταξης της ΚΤΡ  </vt:lpstr>
      <vt:lpstr>Κεφάλαιο 9: Άμεση μέθοδος σύνταξης της ΚΤΡ </vt:lpstr>
      <vt:lpstr>Κεφάλαιο 9: Παράδειγμα άμεσης μεθόδου σύνταξης της ΚΤΡ  </vt:lpstr>
      <vt:lpstr>Κεφάλαιο 9: Λύση παραδείγματος</vt:lpstr>
      <vt:lpstr>Κεφάλαιο 9: Άσκηση προς επίλυση #1</vt:lpstr>
      <vt:lpstr>Κεφάλαιο 9: Άσκηση προς επίλυση #2 </vt:lpstr>
      <vt:lpstr>Κεφάλαιο 9: Άσκηση προς επίλυση #3  </vt:lpstr>
      <vt:lpstr>Κεφάλαιο 9: Ερμηνεύοντας τις ταμειακές ροές και τα καθαρά κέρδη</vt:lpstr>
      <vt:lpstr>Κεφάλαιο 9: Κατάσταση μεταβολών ιδίων κεφαλαίων</vt:lpstr>
      <vt:lpstr>Κεφάλαιο 9: Παράδειγμα κατάσταση μεταβολών ιδίων κεφαλαίων της COSMOTE </vt:lpstr>
      <vt:lpstr>Κεφάλαιο 9: Γενική μορφή της κατάστασης μεταβολών ιδίων κεφαλαίων </vt:lpstr>
      <vt:lpstr>Κεφάλαιο 9: Λοιπές οικονομικές καταστάσεις και πληροφορίες</vt:lpstr>
      <vt:lpstr>Κεφάλαιο 9: Η αναλυτική έκθεση της διοίκησης</vt:lpstr>
      <vt:lpstr>Κεφάλαιο 9: Έκθεση του Ελεγκτή</vt:lpstr>
      <vt:lpstr>Κεφάλαιο 9: Επεξηγηματικές σημειώσεις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ΚΑΙ ΠΟΛΙΤΙΚΗ ΔΙΕΘΝΟΥΣ ΧΡΗΜΑΤΟΣ</dc:title>
  <dc:creator>PCUser</dc:creator>
  <cp:lastModifiedBy>User</cp:lastModifiedBy>
  <cp:revision>24</cp:revision>
  <dcterms:created xsi:type="dcterms:W3CDTF">2017-11-28T07:12:44Z</dcterms:created>
  <dcterms:modified xsi:type="dcterms:W3CDTF">2019-06-11T12:05:26Z</dcterms:modified>
</cp:coreProperties>
</file>