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1" r:id="rId1"/>
  </p:sldMasterIdLst>
  <p:notesMasterIdLst>
    <p:notesMasterId r:id="rId4"/>
  </p:notesMasterIdLst>
  <p:sldIdLst>
    <p:sldId id="387" r:id="rId2"/>
    <p:sldId id="432" r:id="rId3"/>
  </p:sldIdLst>
  <p:sldSz cx="9144000" cy="6858000" type="screen4x3"/>
  <p:notesSz cx="6858000" cy="9144000"/>
  <p:embeddedFontLst>
    <p:embeddedFont>
      <p:font typeface="Verdana" panose="020B0604030504040204" pitchFamily="34" charset="0"/>
      <p:regular r:id="rId5"/>
      <p:bold r:id="rId6"/>
      <p:italic r:id="rId7"/>
      <p:boldItalic r:id="rId8"/>
    </p:embeddedFont>
  </p:embeddedFont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723C"/>
    <a:srgbClr val="E5661F"/>
    <a:srgbClr val="FFCC00"/>
    <a:srgbClr val="45331B"/>
    <a:srgbClr val="FF3300"/>
    <a:srgbClr val="FA32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2692" autoAdjust="0"/>
  </p:normalViewPr>
  <p:slideViewPr>
    <p:cSldViewPr>
      <p:cViewPr varScale="1">
        <p:scale>
          <a:sx n="65" d="100"/>
          <a:sy n="65" d="100"/>
        </p:scale>
        <p:origin x="145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075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l-GR" altLang="el-G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l-GR" altLang="el-G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Click to edit Master text styles</a:t>
            </a:r>
          </a:p>
          <a:p>
            <a:pPr lvl="1"/>
            <a:r>
              <a:rPr lang="el-GR" altLang="el-GR" smtClean="0"/>
              <a:t>Second level</a:t>
            </a:r>
          </a:p>
          <a:p>
            <a:pPr lvl="2"/>
            <a:r>
              <a:rPr lang="el-GR" altLang="el-GR" smtClean="0"/>
              <a:t>Third level</a:t>
            </a:r>
          </a:p>
          <a:p>
            <a:pPr lvl="3"/>
            <a:r>
              <a:rPr lang="el-GR" altLang="el-GR" smtClean="0"/>
              <a:t>Fourth level</a:t>
            </a:r>
          </a:p>
          <a:p>
            <a:pPr lvl="4"/>
            <a:r>
              <a:rPr lang="el-GR" altLang="el-GR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l-GR" altLang="el-G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FEB4E716-E3DA-44FE-BA29-76CE38EB993A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6910241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E46D68-266E-4292-B9E7-429852E5DC17}" type="slidenum">
              <a:rPr lang="el-GR" altLang="el-GR"/>
              <a:pPr/>
              <a:t>2</a:t>
            </a:fld>
            <a:endParaRPr lang="el-GR" altLang="el-GR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5038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210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9421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421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421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grpSp>
          <p:nvGrpSpPr>
            <p:cNvPr id="94214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9421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421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421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421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421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422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422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422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422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422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422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422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422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9422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422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423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423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423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423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423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423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423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423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423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grpSp>
          <p:nvGrpSpPr>
            <p:cNvPr id="9423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9424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424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424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424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424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94245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4246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9424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l-GR" altLang="el-GR" noProof="0" smtClean="0"/>
              <a:t>Click to edit Master title style</a:t>
            </a:r>
          </a:p>
        </p:txBody>
      </p:sp>
      <p:sp>
        <p:nvSpPr>
          <p:cNvPr id="9424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l-GR" altLang="el-GR" noProof="0" smtClean="0"/>
              <a:t>Click to edit Master subtitle style</a:t>
            </a:r>
          </a:p>
        </p:txBody>
      </p:sp>
      <p:sp>
        <p:nvSpPr>
          <p:cNvPr id="94249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94250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94251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936E378-8A01-42C1-8537-9E25C4498F8B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4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4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47" grpId="0"/>
      <p:bldP spid="94248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42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9424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2C9BA-0B5D-4B00-A56D-173C7F4217A1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274272601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C1598-45E6-41B0-BBFE-549AF489720D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7455562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5BEA56-7CC8-42D5-8A5A-32F1CDAA4975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1217306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12512-E934-4130-810E-08CBC0E5A737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46091854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55B226-9C89-48B6-B3B7-0B317C8E6DD7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27946437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E1652-8915-4CA0-9CE9-45D170FDEFB2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72109062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50098-F787-4B1F-A424-969B79193B0A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955321894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6C56A-1E36-48FD-B601-C3F4D8830853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65526456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F9921-4A87-44A8-ABA7-420BB42B634D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38968318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BF467-268A-46F4-8107-74A775829A55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74483748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18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9318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318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318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grpSp>
          <p:nvGrpSpPr>
            <p:cNvPr id="93190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9319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319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319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319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319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319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319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319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319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320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320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320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320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9320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320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320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320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320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320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321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321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321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321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321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grpSp>
          <p:nvGrpSpPr>
            <p:cNvPr id="93215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93216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3217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3218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3219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3220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932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32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9322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Click to edit Master title style</a:t>
            </a:r>
          </a:p>
        </p:txBody>
      </p:sp>
      <p:sp>
        <p:nvSpPr>
          <p:cNvPr id="9322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l-GR" altLang="el-GR"/>
          </a:p>
        </p:txBody>
      </p:sp>
      <p:sp>
        <p:nvSpPr>
          <p:cNvPr id="9322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l-GR" altLang="el-GR"/>
          </a:p>
        </p:txBody>
      </p:sp>
      <p:sp>
        <p:nvSpPr>
          <p:cNvPr id="9322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367D86C-2142-494D-A1EF-5A4874A17FA6}" type="slidenum">
              <a:rPr lang="el-GR" altLang="el-GR"/>
              <a:pPr/>
              <a:t>‹#›</a:t>
            </a:fld>
            <a:endParaRPr lang="el-GR" altLang="el-GR"/>
          </a:p>
        </p:txBody>
      </p:sp>
      <p:sp>
        <p:nvSpPr>
          <p:cNvPr id="9322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Click to edit Master text styles</a:t>
            </a:r>
          </a:p>
          <a:p>
            <a:pPr lvl="1"/>
            <a:r>
              <a:rPr lang="el-GR" altLang="el-GR" smtClean="0"/>
              <a:t>Second level</a:t>
            </a:r>
          </a:p>
          <a:p>
            <a:pPr lvl="2"/>
            <a:r>
              <a:rPr lang="el-GR" altLang="el-GR" smtClean="0"/>
              <a:t>Third level</a:t>
            </a:r>
          </a:p>
          <a:p>
            <a:pPr lvl="3"/>
            <a:r>
              <a:rPr lang="el-GR" altLang="el-GR" smtClean="0"/>
              <a:t>Fourth level</a:t>
            </a:r>
          </a:p>
          <a:p>
            <a:pPr lvl="4"/>
            <a:r>
              <a:rPr lang="el-GR" altLang="el-GR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3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3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23" grpId="0"/>
      <p:bldP spid="9322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32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932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1883" y="188640"/>
            <a:ext cx="8782605" cy="1440160"/>
          </a:xfrm>
        </p:spPr>
        <p:txBody>
          <a:bodyPr>
            <a:normAutofit fontScale="90000"/>
          </a:bodyPr>
          <a:lstStyle/>
          <a:p>
            <a:pPr>
              <a:lnSpc>
                <a:spcPts val="3600"/>
              </a:lnSpc>
            </a:pPr>
            <a:r>
              <a:rPr lang="el-GR" alt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ΕΙΔΙΚΕΣ ΡΥΘΜΙΣΕΙΣ ΕΡΓΑΣΙΑΚΩΝ ΣΧΕΣΕΩΝ ΣΤΟΝ ΑΘΛΗΤΙΣΜΟ ΣΕ ΙΔΙΩΤΙΚΟ ΚΑΙ ΔΗΜΟΣΙΟ ΤΟΜΕΑ</a:t>
            </a:r>
            <a:endParaRPr lang="el-GR" altLang="el-G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512" y="1628800"/>
            <a:ext cx="8784976" cy="5112567"/>
          </a:xfrm>
        </p:spPr>
        <p:txBody>
          <a:bodyPr>
            <a:noAutofit/>
          </a:bodyPr>
          <a:lstStyle/>
          <a:p>
            <a:pPr algn="l">
              <a:lnSpc>
                <a:spcPts val="2800"/>
              </a:lnSpc>
            </a:pPr>
            <a:r>
              <a:rPr lang="el-GR" sz="2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Ειδικές ρυθμίσεις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Αθλητικού Νόμου:</a:t>
            </a:r>
          </a:p>
          <a:p>
            <a:pPr algn="l">
              <a:lnSpc>
                <a:spcPts val="2800"/>
              </a:lnSpc>
              <a:buFont typeface="Wingdings" pitchFamily="2" charset="2"/>
              <a:buChar char="n"/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αθλητές 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που είναι </a:t>
            </a:r>
            <a:r>
              <a:rPr lang="el-GR" sz="22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ανήλικοι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ως προς το κατώτατο όριο εγγραφής, καθώς για την κατάρτιση ειδικού 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συμφωνητικού</a:t>
            </a:r>
          </a:p>
          <a:p>
            <a:pPr algn="l">
              <a:lnSpc>
                <a:spcPts val="2800"/>
              </a:lnSpc>
              <a:buFont typeface="Wingdings" pitchFamily="2" charset="2"/>
              <a:buChar char="n"/>
            </a:pPr>
            <a:r>
              <a:rPr lang="el-GR" altLang="el-GR" sz="22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Στο </a:t>
            </a:r>
            <a:r>
              <a:rPr lang="el-GR" sz="22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Δημόσιο τομέα 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του Αθλητισμού απαντάται 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συμβατική 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σχέση παροχής υπηρεσιών </a:t>
            </a:r>
            <a:r>
              <a:rPr lang="el-GR" sz="2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Φυσικής Αγωγής 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 </a:t>
            </a:r>
            <a:r>
              <a:rPr lang="el-GR" sz="2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Προπονητικής</a:t>
            </a:r>
          </a:p>
          <a:p>
            <a:pPr algn="l">
              <a:lnSpc>
                <a:spcPts val="2800"/>
              </a:lnSpc>
              <a:buFont typeface="Wingdings" pitchFamily="2" charset="2"/>
              <a:buChar char="n"/>
            </a:pPr>
            <a:r>
              <a:rPr lang="el-GR" altLang="el-GR" sz="22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Στο 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χώρο 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της </a:t>
            </a:r>
            <a:r>
              <a:rPr lang="el-GR" sz="2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Εκπαίδευσης 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 το </a:t>
            </a:r>
            <a:r>
              <a:rPr lang="el-GR" sz="22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Δημόσιο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συμβάλλονται καθηγητές φυσικής αγωγής με σύμβαση ορισμένου χρόνου: α) ως αναπληρωτές για την εκτέλεση ειδικού έργου, όπως είναι αυτό της εκπαίδευσης δια </a:t>
            </a:r>
            <a:r>
              <a:rPr lang="el-GR" sz="22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ειδικών αθλημάτων 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 σχολεία με Ειδικές Αθλητικές 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Τάξεις</a:t>
            </a:r>
          </a:p>
          <a:p>
            <a:pPr algn="l">
              <a:lnSpc>
                <a:spcPts val="2800"/>
              </a:lnSpc>
            </a:pP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ως αναπληρωτές </a:t>
            </a:r>
            <a:r>
              <a:rPr lang="el-GR" sz="22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εκπαιδευτικοί Φυσικής Αγωγής 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 ως εκπαιδευτικοί των προγραμμάτων </a:t>
            </a:r>
            <a:r>
              <a:rPr lang="el-GR" sz="22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Ολυμπιακής Παιδείας</a:t>
            </a:r>
            <a:endParaRPr lang="el-GR" altLang="el-GR" sz="220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88133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5" y="188640"/>
            <a:ext cx="8928992" cy="648072"/>
          </a:xfrm>
        </p:spPr>
        <p:txBody>
          <a:bodyPr/>
          <a:lstStyle/>
          <a:p>
            <a:r>
              <a:rPr lang="el-GR" altLang="el-GR" sz="3600" dirty="0" smtClean="0"/>
              <a:t>ΑΠΑΣΧΟΛΗΣΗ ΔΙΑΙΤΗΤΩΝ ΑΘΛΗΜΑΤΩΝ</a:t>
            </a:r>
            <a:endParaRPr lang="el-GR" altLang="el-GR" sz="36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504" y="908720"/>
            <a:ext cx="8928992" cy="5832648"/>
          </a:xfrm>
        </p:spPr>
        <p:txBody>
          <a:bodyPr/>
          <a:lstStyle/>
          <a:p>
            <a:pPr algn="l">
              <a:lnSpc>
                <a:spcPts val="2200"/>
              </a:lnSpc>
              <a:spcBef>
                <a:spcPts val="0"/>
              </a:spcBef>
              <a:buSzPct val="100000"/>
            </a:pPr>
            <a:r>
              <a:rPr lang="el-GR" altLang="el-GR" sz="2400" dirty="0" smtClean="0"/>
              <a:t>Η </a:t>
            </a:r>
            <a:r>
              <a:rPr lang="el-GR" altLang="el-GR" sz="2400" dirty="0">
                <a:solidFill>
                  <a:srgbClr val="FFCC00"/>
                </a:solidFill>
              </a:rPr>
              <a:t>απασχόληση </a:t>
            </a:r>
            <a:r>
              <a:rPr lang="el-GR" altLang="el-GR" sz="2400" dirty="0" smtClean="0">
                <a:solidFill>
                  <a:srgbClr val="FFCC00"/>
                </a:solidFill>
              </a:rPr>
              <a:t>διαιτητών</a:t>
            </a:r>
            <a:r>
              <a:rPr lang="el-GR" altLang="el-GR" sz="2400" dirty="0" smtClean="0"/>
              <a:t> </a:t>
            </a:r>
            <a:r>
              <a:rPr lang="el-GR" altLang="el-GR" sz="2400" dirty="0"/>
              <a:t>αθλημάτων προσιδιάζει στην παροχή </a:t>
            </a:r>
            <a:r>
              <a:rPr lang="el-GR" altLang="el-GR" sz="2400" dirty="0">
                <a:solidFill>
                  <a:srgbClr val="FFCC00"/>
                </a:solidFill>
              </a:rPr>
              <a:t>ανεξάρτητων υπηρεσιών</a:t>
            </a:r>
            <a:r>
              <a:rPr lang="el-GR" altLang="el-GR" sz="2400" dirty="0"/>
              <a:t> για τους εξής </a:t>
            </a:r>
            <a:r>
              <a:rPr lang="el-GR" altLang="el-GR" sz="2400" dirty="0" smtClean="0"/>
              <a:t>λόγους:</a:t>
            </a:r>
          </a:p>
          <a:p>
            <a:pPr algn="l">
              <a:lnSpc>
                <a:spcPts val="1600"/>
              </a:lnSpc>
              <a:spcBef>
                <a:spcPts val="0"/>
              </a:spcBef>
              <a:buSzPct val="100000"/>
            </a:pPr>
            <a:endParaRPr lang="el-GR" altLang="el-GR" sz="2400" dirty="0" smtClean="0"/>
          </a:p>
          <a:p>
            <a:pPr marL="457200" indent="-457200" algn="l">
              <a:lnSpc>
                <a:spcPts val="2600"/>
              </a:lnSpc>
              <a:spcBef>
                <a:spcPts val="0"/>
              </a:spcBef>
              <a:buSzPct val="100000"/>
              <a:buFont typeface="Wingdings" pitchFamily="2" charset="2"/>
              <a:buChar char="§"/>
            </a:pPr>
            <a:r>
              <a:rPr lang="el-GR" altLang="el-GR" sz="2400" dirty="0" smtClean="0"/>
              <a:t>Δεν </a:t>
            </a:r>
            <a:r>
              <a:rPr lang="el-GR" altLang="el-GR" sz="2400" dirty="0"/>
              <a:t>εξαρτάται από το αν θα διεξαχθεί ο αγώνας ή από το </a:t>
            </a:r>
            <a:r>
              <a:rPr lang="el-GR" altLang="el-GR" sz="2400" dirty="0">
                <a:solidFill>
                  <a:srgbClr val="FFCC00"/>
                </a:solidFill>
              </a:rPr>
              <a:t>αποτέλεσμά</a:t>
            </a:r>
            <a:r>
              <a:rPr lang="el-GR" altLang="el-GR" sz="2400" dirty="0"/>
              <a:t> </a:t>
            </a:r>
            <a:r>
              <a:rPr lang="el-GR" altLang="el-GR" sz="2400" dirty="0" smtClean="0"/>
              <a:t>του</a:t>
            </a:r>
          </a:p>
          <a:p>
            <a:pPr marL="457200" indent="-457200" algn="l">
              <a:lnSpc>
                <a:spcPts val="2600"/>
              </a:lnSpc>
              <a:spcBef>
                <a:spcPts val="0"/>
              </a:spcBef>
              <a:buSzPct val="100000"/>
              <a:buFont typeface="Wingdings" pitchFamily="2" charset="2"/>
              <a:buChar char="§"/>
            </a:pPr>
            <a:r>
              <a:rPr lang="el-GR" altLang="el-GR" sz="2400" dirty="0" smtClean="0"/>
              <a:t>Ο </a:t>
            </a:r>
            <a:r>
              <a:rPr lang="el-GR" altLang="el-GR" sz="2400" dirty="0">
                <a:solidFill>
                  <a:srgbClr val="FFCC00"/>
                </a:solidFill>
              </a:rPr>
              <a:t>τρόπος</a:t>
            </a:r>
            <a:r>
              <a:rPr lang="el-GR" altLang="el-GR" sz="2400" dirty="0"/>
              <a:t> διαιτησίας δεν ρυθμίζεται από τον εργοδότη (σωματείο ή </a:t>
            </a:r>
            <a:r>
              <a:rPr lang="el-GR" altLang="el-GR" sz="2400" dirty="0" smtClean="0"/>
              <a:t>εταιρεία</a:t>
            </a:r>
            <a:r>
              <a:rPr lang="el-GR" altLang="el-GR" sz="2400" dirty="0"/>
              <a:t>) αλλά εξαρτάται αποκλειστικά από τις επιστημονικές και τεχνικές γνώσεις του </a:t>
            </a:r>
            <a:r>
              <a:rPr lang="el-GR" altLang="el-GR" sz="2400" dirty="0" smtClean="0"/>
              <a:t>διαιτητή</a:t>
            </a:r>
          </a:p>
          <a:p>
            <a:pPr marL="457200" indent="-457200" algn="l">
              <a:lnSpc>
                <a:spcPts val="2600"/>
              </a:lnSpc>
              <a:spcBef>
                <a:spcPts val="0"/>
              </a:spcBef>
              <a:buSzPct val="100000"/>
              <a:buFont typeface="Wingdings" pitchFamily="2" charset="2"/>
              <a:buChar char="§"/>
            </a:pPr>
            <a:r>
              <a:rPr lang="el-GR" altLang="el-GR" sz="2400" dirty="0" smtClean="0"/>
              <a:t>Η </a:t>
            </a:r>
            <a:r>
              <a:rPr lang="el-GR" altLang="el-GR" sz="2400" dirty="0"/>
              <a:t>υποβολή δήλωσης </a:t>
            </a:r>
            <a:r>
              <a:rPr lang="el-GR" altLang="el-GR" sz="2400" dirty="0">
                <a:solidFill>
                  <a:srgbClr val="FFCC00"/>
                </a:solidFill>
              </a:rPr>
              <a:t>προσφοράς</a:t>
            </a:r>
            <a:r>
              <a:rPr lang="el-GR" altLang="el-GR" sz="2400" dirty="0"/>
              <a:t> υπηρεσιών διαιτητή </a:t>
            </a:r>
            <a:r>
              <a:rPr lang="el-GR" altLang="el-GR" sz="2400" dirty="0">
                <a:solidFill>
                  <a:srgbClr val="FFCC00"/>
                </a:solidFill>
              </a:rPr>
              <a:t>δεν</a:t>
            </a:r>
            <a:r>
              <a:rPr lang="el-GR" altLang="el-GR" sz="2400" dirty="0"/>
              <a:t> συνεπάγεται αυτοδικαίως </a:t>
            </a:r>
            <a:r>
              <a:rPr lang="el-GR" altLang="el-GR" sz="2400" dirty="0">
                <a:solidFill>
                  <a:srgbClr val="FFCC00"/>
                </a:solidFill>
              </a:rPr>
              <a:t>εξάρτηση</a:t>
            </a:r>
            <a:r>
              <a:rPr lang="el-GR" altLang="el-GR" sz="2400" dirty="0"/>
              <a:t> του διαιτητή από τα αγωνιζόμενα σωματεία ή εταιρίες, αλλά δηλώνει ετοιμότητα στο να είναι </a:t>
            </a:r>
            <a:r>
              <a:rPr lang="el-GR" altLang="el-GR" sz="2400" dirty="0" smtClean="0"/>
              <a:t>επιλέξιμος</a:t>
            </a:r>
          </a:p>
          <a:p>
            <a:pPr marL="457200" indent="-457200" algn="l">
              <a:lnSpc>
                <a:spcPts val="2600"/>
              </a:lnSpc>
              <a:spcBef>
                <a:spcPts val="0"/>
              </a:spcBef>
              <a:buSzPct val="100000"/>
              <a:buFont typeface="Wingdings" pitchFamily="2" charset="2"/>
              <a:buChar char="§"/>
            </a:pPr>
            <a:r>
              <a:rPr lang="el-GR" altLang="el-GR" sz="2400" dirty="0" smtClean="0"/>
              <a:t>Ο </a:t>
            </a:r>
            <a:r>
              <a:rPr lang="el-GR" altLang="el-GR" sz="2400" dirty="0"/>
              <a:t>διαιτητής </a:t>
            </a:r>
            <a:r>
              <a:rPr lang="el-GR" altLang="el-GR" sz="2400" dirty="0">
                <a:solidFill>
                  <a:srgbClr val="FFCC00"/>
                </a:solidFill>
              </a:rPr>
              <a:t>δεν είναι υποχρεωμένος </a:t>
            </a:r>
            <a:r>
              <a:rPr lang="el-GR" altLang="el-GR" sz="2400" dirty="0"/>
              <a:t>να συμμετέχει σε όλους τους αγώνες αν </a:t>
            </a:r>
            <a:r>
              <a:rPr lang="el-GR" altLang="el-GR" sz="2400" dirty="0" smtClean="0"/>
              <a:t>κωλύεται</a:t>
            </a:r>
          </a:p>
          <a:p>
            <a:pPr marL="457200" indent="-457200" algn="l">
              <a:lnSpc>
                <a:spcPts val="2600"/>
              </a:lnSpc>
              <a:spcBef>
                <a:spcPts val="0"/>
              </a:spcBef>
              <a:buSzPct val="100000"/>
              <a:buFont typeface="Wingdings" pitchFamily="2" charset="2"/>
              <a:buChar char="§"/>
            </a:pPr>
            <a:r>
              <a:rPr lang="el-GR" altLang="el-GR" sz="2400" dirty="0" smtClean="0"/>
              <a:t>Η </a:t>
            </a:r>
            <a:r>
              <a:rPr lang="el-GR" altLang="el-GR" sz="2400" dirty="0">
                <a:solidFill>
                  <a:srgbClr val="FFCC00"/>
                </a:solidFill>
              </a:rPr>
              <a:t>αμοιβή</a:t>
            </a:r>
            <a:r>
              <a:rPr lang="el-GR" altLang="el-GR" sz="2400" dirty="0"/>
              <a:t> ή αποζημίωση του διαιτητή καθορίζεται από τον οικείο σύνδεσμο διαιτητών και συνήθως </a:t>
            </a:r>
            <a:r>
              <a:rPr lang="el-GR" altLang="el-GR" sz="2400" dirty="0" smtClean="0"/>
              <a:t>προκαταβάλλεται</a:t>
            </a: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27699387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2520</TotalTime>
  <Words>215</Words>
  <Application>Microsoft Office PowerPoint</Application>
  <PresentationFormat>On-screen Show (4:3)</PresentationFormat>
  <Paragraphs>15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Verdana</vt:lpstr>
      <vt:lpstr>Wingdings</vt:lpstr>
      <vt:lpstr>Arial</vt:lpstr>
      <vt:lpstr>Globe</vt:lpstr>
      <vt:lpstr>ΕΙΔΙΚΕΣ ΡΥΘΜΙΣΕΙΣ ΕΡΓΑΣΙΑΚΩΝ ΣΧΕΣΕΩΝ ΣΤΟΝ ΑΘΛΗΤΙΣΜΟ ΣΕ ΙΔΙΩΤΙΚΟ ΚΑΙ ΔΗΜΟΣΙΟ ΤΟΜΕΑ</vt:lpstr>
      <vt:lpstr>ΑΠΑΣΧΟΛΗΣΗ ΔΙΑΙΤΗΤΩΝ ΑΘΛΗΜΑΤΩΝ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4</dc:title>
  <dc:creator>ΙΩΑΝΝΗΣ Κ. ΑΝΑΓΝΩΣΤΟΠΟΥΛΟΣ</dc:creator>
  <cp:lastModifiedBy>User</cp:lastModifiedBy>
  <cp:revision>808</cp:revision>
  <dcterms:created xsi:type="dcterms:W3CDTF">2010-09-08T11:15:00Z</dcterms:created>
  <dcterms:modified xsi:type="dcterms:W3CDTF">2019-03-10T10:32:42Z</dcterms:modified>
</cp:coreProperties>
</file>