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6" r:id="rId2"/>
    <p:sldId id="303" r:id="rId3"/>
    <p:sldId id="304" r:id="rId4"/>
    <p:sldId id="257" r:id="rId5"/>
    <p:sldId id="300" r:id="rId6"/>
    <p:sldId id="301" r:id="rId7"/>
    <p:sldId id="302" r:id="rId8"/>
    <p:sldId id="282" r:id="rId9"/>
    <p:sldId id="283" r:id="rId10"/>
    <p:sldId id="284" r:id="rId11"/>
    <p:sldId id="285" r:id="rId12"/>
    <p:sldId id="286" r:id="rId13"/>
    <p:sldId id="287" r:id="rId14"/>
    <p:sldId id="258" r:id="rId15"/>
    <p:sldId id="322" r:id="rId16"/>
    <p:sldId id="324" r:id="rId17"/>
    <p:sldId id="328" r:id="rId18"/>
    <p:sldId id="325" r:id="rId19"/>
    <p:sldId id="326" r:id="rId20"/>
    <p:sldId id="327" r:id="rId21"/>
    <p:sldId id="329" r:id="rId22"/>
    <p:sldId id="330" r:id="rId23"/>
    <p:sldId id="297" r:id="rId24"/>
    <p:sldId id="261" r:id="rId25"/>
    <p:sldId id="262" r:id="rId26"/>
    <p:sldId id="263" r:id="rId27"/>
    <p:sldId id="288" r:id="rId28"/>
    <p:sldId id="289" r:id="rId29"/>
    <p:sldId id="291" r:id="rId30"/>
    <p:sldId id="298" r:id="rId31"/>
    <p:sldId id="292" r:id="rId32"/>
    <p:sldId id="293" r:id="rId33"/>
    <p:sldId id="296" r:id="rId34"/>
    <p:sldId id="290" r:id="rId35"/>
    <p:sldId id="294" r:id="rId36"/>
    <p:sldId id="295" r:id="rId37"/>
    <p:sldId id="259" r:id="rId38"/>
    <p:sldId id="264" r:id="rId39"/>
    <p:sldId id="265" r:id="rId40"/>
    <p:sldId id="266" r:id="rId41"/>
    <p:sldId id="267" r:id="rId42"/>
    <p:sldId id="268" r:id="rId43"/>
    <p:sldId id="269" r:id="rId44"/>
    <p:sldId id="276" r:id="rId45"/>
    <p:sldId id="277" r:id="rId46"/>
    <p:sldId id="278" r:id="rId47"/>
    <p:sldId id="274" r:id="rId48"/>
    <p:sldId id="275" r:id="rId49"/>
    <p:sldId id="279" r:id="rId50"/>
    <p:sldId id="280" r:id="rId51"/>
    <p:sldId id="281" r:id="rId52"/>
    <p:sldId id="305" r:id="rId53"/>
    <p:sldId id="306" r:id="rId54"/>
    <p:sldId id="313" r:id="rId55"/>
    <p:sldId id="307" r:id="rId56"/>
    <p:sldId id="308" r:id="rId57"/>
    <p:sldId id="309" r:id="rId58"/>
    <p:sldId id="310" r:id="rId59"/>
    <p:sldId id="312" r:id="rId60"/>
    <p:sldId id="317" r:id="rId61"/>
    <p:sldId id="314" r:id="rId62"/>
    <p:sldId id="318" r:id="rId63"/>
    <p:sldId id="319" r:id="rId64"/>
    <p:sldId id="320" r:id="rId65"/>
    <p:sldId id="315" r:id="rId6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615" autoAdjust="0"/>
    <p:restoredTop sz="86364" autoAdjust="0"/>
  </p:normalViewPr>
  <p:slideViewPr>
    <p:cSldViewPr>
      <p:cViewPr>
        <p:scale>
          <a:sx n="86" d="100"/>
          <a:sy n="86" d="100"/>
        </p:scale>
        <p:origin x="-1284" y="246"/>
      </p:cViewPr>
      <p:guideLst>
        <p:guide orient="horz" pos="2160"/>
        <p:guide pos="2880"/>
      </p:guideLst>
    </p:cSldViewPr>
  </p:slideViewPr>
  <p:outlineViewPr>
    <p:cViewPr>
      <p:scale>
        <a:sx n="33" d="100"/>
        <a:sy n="33" d="100"/>
      </p:scale>
      <p:origin x="0" y="168"/>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1CCD74-50DF-414D-A0A9-FB9F42599AF8}" type="datetimeFigureOut">
              <a:rPr lang="en-US" smtClean="0"/>
              <a:pPr/>
              <a:t>1/14/2020</a:t>
            </a:fld>
            <a:endParaRPr lang="en-US"/>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3B7608-B744-4CAB-A394-8EAD387498C9}" type="slidenum">
              <a:rPr lang="en-US" smtClean="0"/>
              <a:pPr/>
              <a:t>‹#›</a:t>
            </a:fld>
            <a:endParaRPr lang="en-US"/>
          </a:p>
        </p:txBody>
      </p:sp>
    </p:spTree>
    <p:extLst>
      <p:ext uri="{BB962C8B-B14F-4D97-AF65-F5344CB8AC3E}">
        <p14:creationId xmlns:p14="http://schemas.microsoft.com/office/powerpoint/2010/main" val="532942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6799AF92-E032-4EE5-AF80-87A52C00134C}" type="datetime1">
              <a:rPr lang="el-GR" smtClean="0"/>
              <a:pPr/>
              <a:t>14/1/2020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0C7E08C-F9B2-421B-A1DA-695C42033159}" type="datetime1">
              <a:rPr lang="el-GR" smtClean="0"/>
              <a:pPr/>
              <a:t>14/1/2020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8A55CE8-A453-494E-8CB0-56772CC69C8D}" type="datetime1">
              <a:rPr lang="el-GR" smtClean="0"/>
              <a:pPr/>
              <a:t>14/1/2020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29BDCCA-AD1C-4DEF-AB7D-230E781A0FA9}" type="datetime1">
              <a:rPr lang="el-GR" smtClean="0"/>
              <a:pPr/>
              <a:t>14/1/2020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F99B27CA-4816-4C29-A3AD-03D0F5D371F4}" type="datetime1">
              <a:rPr lang="el-GR" smtClean="0"/>
              <a:pPr/>
              <a:t>14/1/2020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9D235276-AB4E-4696-8B31-E477FD0DB90B}" type="datetime1">
              <a:rPr lang="el-GR" smtClean="0"/>
              <a:pPr/>
              <a:t>14/1/2020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968C988E-E4CE-4AD4-9E6D-EB15FE9320A6}" type="datetime1">
              <a:rPr lang="el-GR" smtClean="0"/>
              <a:pPr/>
              <a:t>14/1/2020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0FE5E05-ACCD-468A-B9BE-3BF423EB5C16}" type="datetime1">
              <a:rPr lang="el-GR" smtClean="0"/>
              <a:pPr/>
              <a:t>14/1/2020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08955E7-1E30-49AB-B64B-C66FF0419F71}" type="datetime1">
              <a:rPr lang="el-GR" smtClean="0"/>
              <a:pPr/>
              <a:t>14/1/2020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355224C3-CE75-49D0-B930-89EC903B2494}" type="datetime1">
              <a:rPr lang="el-GR" smtClean="0"/>
              <a:pPr/>
              <a:t>14/1/2020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C130350D-F933-437F-8FF9-21B8818751B9}" type="datetime1">
              <a:rPr lang="el-GR" smtClean="0"/>
              <a:pPr/>
              <a:t>14/1/2020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0ECE9F-F8E6-4DAA-89CE-7C5D9CDA478C}" type="datetime1">
              <a:rPr lang="el-GR" smtClean="0"/>
              <a:pPr/>
              <a:t>14/1/2020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el.wiktionary.org/wiki/%CE%B4%CE%B9%CE%AC%CF%81%CE%BA%CE%B5%CE%B9%CE%B1" TargetMode="External"/><Relationship Id="rId2" Type="http://schemas.openxmlformats.org/officeDocument/2006/relationships/hyperlink" Target="https://el.wiktionary.org/wiki/%CF%83%CF%85%CE%BD%CE%AD%CF%87%CE%B5%CE%B9%CE%B1" TargetMode="External"/><Relationship Id="rId1" Type="http://schemas.openxmlformats.org/officeDocument/2006/relationships/slideLayout" Target="../slideLayouts/slideLayout7.xml"/><Relationship Id="rId5" Type="http://schemas.openxmlformats.org/officeDocument/2006/relationships/hyperlink" Target="https://el.wiktionary.org/wiki/%CE%B5%CF%80%CE%B9%CE%BC%CE%AD%CE%BB%CE%B5%CE%B9%CE%B1" TargetMode="External"/><Relationship Id="rId4" Type="http://schemas.openxmlformats.org/officeDocument/2006/relationships/hyperlink" Target="https://el.wiktionary.org/wiki/%CF%86%CF%81%CE%BF%CE%BD%CF%84%CE%AF%CE%B4%CE%B1"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style>
          <a:lnRef idx="1">
            <a:schemeClr val="accent5"/>
          </a:lnRef>
          <a:fillRef idx="2">
            <a:schemeClr val="accent5"/>
          </a:fillRef>
          <a:effectRef idx="1">
            <a:schemeClr val="accent5"/>
          </a:effectRef>
          <a:fontRef idx="minor">
            <a:schemeClr val="dk1"/>
          </a:fontRef>
        </p:style>
        <p:txBody>
          <a:bodyPr/>
          <a:lstStyle/>
          <a:p>
            <a:r>
              <a:rPr lang="el-GR" dirty="0" smtClean="0"/>
              <a:t>Οι Μεταβολές Προτύπων και το σχήμα </a:t>
            </a:r>
            <a:r>
              <a:rPr lang="en-US" dirty="0" smtClean="0"/>
              <a:t>AGIL</a:t>
            </a:r>
            <a:endParaRPr lang="en-US" dirty="0"/>
          </a:p>
        </p:txBody>
      </p:sp>
      <p:sp>
        <p:nvSpPr>
          <p:cNvPr id="3" name="2 - Υπότιτλος"/>
          <p:cNvSpPr>
            <a:spLocks noGrp="1"/>
          </p:cNvSpPr>
          <p:nvPr>
            <p:ph type="subTitle" idx="1"/>
          </p:nvPr>
        </p:nvSpPr>
        <p:spPr>
          <a:xfrm>
            <a:off x="1371600" y="3886200"/>
            <a:ext cx="6400800" cy="910952"/>
          </a:xfrm>
          <a:solidFill>
            <a:schemeClr val="accent6">
              <a:lumMod val="20000"/>
              <a:lumOff val="80000"/>
            </a:schemeClr>
          </a:solidFill>
          <a:ln>
            <a:solidFill>
              <a:schemeClr val="accent6">
                <a:lumMod val="50000"/>
              </a:schemeClr>
            </a:solidFill>
          </a:ln>
        </p:spPr>
        <p:txBody>
          <a:bodyPr>
            <a:normAutofit/>
          </a:bodyPr>
          <a:lstStyle/>
          <a:p>
            <a:r>
              <a:rPr lang="el-GR" sz="3600" i="1" dirty="0" err="1" smtClean="0">
                <a:solidFill>
                  <a:schemeClr val="tx1"/>
                </a:solidFill>
              </a:rPr>
              <a:t>Τάλκοτ</a:t>
            </a:r>
            <a:r>
              <a:rPr lang="el-GR" sz="3600" i="1" dirty="0" smtClean="0">
                <a:solidFill>
                  <a:schemeClr val="tx1"/>
                </a:solidFill>
              </a:rPr>
              <a:t> Πάρσονς/</a:t>
            </a:r>
            <a:r>
              <a:rPr lang="en-US" sz="3600" i="1" dirty="0">
                <a:solidFill>
                  <a:schemeClr val="tx1"/>
                </a:solidFill>
              </a:rPr>
              <a:t>Talcott Parsons</a:t>
            </a:r>
            <a:r>
              <a:rPr lang="el-GR" sz="3600" i="1" dirty="0">
                <a:solidFill>
                  <a:schemeClr val="tx1"/>
                </a:solidFill>
              </a:rPr>
              <a:t> </a:t>
            </a:r>
            <a:endParaRPr lang="en-US" sz="3600" i="1" dirty="0">
              <a:solidFill>
                <a:schemeClr val="tx1"/>
              </a:solidFill>
            </a:endParaRP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a:t>
            </a:fld>
            <a:endParaRPr lang="el-GR"/>
          </a:p>
        </p:txBody>
      </p:sp>
      <p:sp>
        <p:nvSpPr>
          <p:cNvPr id="5" name="4 - Ορθογώνιο"/>
          <p:cNvSpPr/>
          <p:nvPr/>
        </p:nvSpPr>
        <p:spPr>
          <a:xfrm>
            <a:off x="1835696" y="764704"/>
            <a:ext cx="5400600" cy="10081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smtClean="0"/>
              <a:t>Τμήμα ΠΕΔΙΣ</a:t>
            </a:r>
          </a:p>
          <a:p>
            <a:pPr algn="ctr"/>
            <a:r>
              <a:rPr lang="el-GR" sz="2400" dirty="0" smtClean="0"/>
              <a:t>Μάθημα: Πολιτική Κοινωνιολογία ΙΙ</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10</a:t>
            </a:fld>
            <a:endParaRPr lang="el-GR"/>
          </a:p>
        </p:txBody>
      </p:sp>
      <p:sp>
        <p:nvSpPr>
          <p:cNvPr id="3" name="2 - Ορθογώνιο"/>
          <p:cNvSpPr/>
          <p:nvPr/>
        </p:nvSpPr>
        <p:spPr>
          <a:xfrm>
            <a:off x="1115616" y="908720"/>
            <a:ext cx="7200800" cy="35394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l-GR" sz="2800" i="1" u="sng" dirty="0" smtClean="0"/>
              <a:t>Τελεστικά</a:t>
            </a:r>
            <a:r>
              <a:rPr lang="el-GR" sz="2800" dirty="0" smtClean="0"/>
              <a:t> καλούνται τα στοιχεία που συνδέονται με δραστηριότητες που στρέφονται προς την πραγματοποίηση επιθυμητών αποτελεσμάτων (σκοπών), ενώ </a:t>
            </a:r>
          </a:p>
          <a:p>
            <a:pPr algn="just"/>
            <a:r>
              <a:rPr lang="el-GR" sz="2800" i="1" u="sng" dirty="0"/>
              <a:t>Ε</a:t>
            </a:r>
            <a:r>
              <a:rPr lang="el-GR" sz="2800" i="1" u="sng" dirty="0" smtClean="0"/>
              <a:t>ργαλειακά</a:t>
            </a:r>
            <a:r>
              <a:rPr lang="el-GR" sz="2800" dirty="0" smtClean="0"/>
              <a:t> θεωρούνται τα στοιχεία που σχετίζονται με την απόκτηση και ενσωμάτωση των μέσων δια των οποίων επιτυγχάνονται οι σκοποί. </a:t>
            </a:r>
            <a:endParaRPr 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11</a:t>
            </a:fld>
            <a:endParaRPr lang="el-GR" dirty="0"/>
          </a:p>
        </p:txBody>
      </p:sp>
      <p:sp>
        <p:nvSpPr>
          <p:cNvPr id="3" name="2 - Ορθογώνιο"/>
          <p:cNvSpPr/>
          <p:nvPr/>
        </p:nvSpPr>
        <p:spPr>
          <a:xfrm>
            <a:off x="1763688" y="335846"/>
            <a:ext cx="5760640" cy="5693866"/>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just"/>
            <a:endParaRPr lang="el-GR" sz="2800" dirty="0" smtClean="0"/>
          </a:p>
          <a:p>
            <a:pPr algn="just"/>
            <a:r>
              <a:rPr lang="el-GR" sz="2800" dirty="0" smtClean="0"/>
              <a:t>Παράλληλα, κάθε λειτουργικό προαπαιτούμενο ανταποκρίνεται σε κάποια λειτουργική ανάγκη σε </a:t>
            </a:r>
            <a:r>
              <a:rPr lang="el-GR" sz="2800" i="1" dirty="0" smtClean="0"/>
              <a:t>όλα</a:t>
            </a:r>
            <a:r>
              <a:rPr lang="el-GR" sz="2800" dirty="0" smtClean="0"/>
              <a:t> τα επίπεδα του συστήματος δράσης. </a:t>
            </a:r>
          </a:p>
          <a:p>
            <a:pPr algn="just"/>
            <a:endParaRPr lang="el-GR" sz="2800" dirty="0" smtClean="0"/>
          </a:p>
          <a:p>
            <a:pPr algn="just"/>
            <a:r>
              <a:rPr lang="el-GR" sz="2800" dirty="0" smtClean="0"/>
              <a:t>Συνακόλουθα, η </a:t>
            </a:r>
            <a:r>
              <a:rPr lang="el-GR" sz="2800" b="1" i="1" dirty="0" smtClean="0"/>
              <a:t>Προσαρμογή</a:t>
            </a:r>
            <a:r>
              <a:rPr lang="el-GR" sz="2800" i="1" dirty="0" smtClean="0"/>
              <a:t> </a:t>
            </a:r>
            <a:r>
              <a:rPr lang="en-US" sz="2800" dirty="0" smtClean="0"/>
              <a:t>(</a:t>
            </a:r>
            <a:r>
              <a:rPr lang="en-US" sz="2800" b="1" dirty="0" smtClean="0">
                <a:solidFill>
                  <a:srgbClr val="FF0000"/>
                </a:solidFill>
              </a:rPr>
              <a:t>A</a:t>
            </a:r>
            <a:r>
              <a:rPr lang="en-US" sz="2800" dirty="0" smtClean="0"/>
              <a:t>daptation) </a:t>
            </a:r>
            <a:r>
              <a:rPr lang="el-GR" sz="2800" dirty="0" smtClean="0"/>
              <a:t>απαντά στο πρόβλημα της απόκτησης των αναγκαίων πόρων από το «εξωτερικό περιβάλλον» και τη διανομή τους στο «εσωτερικό» του συστήματος. </a:t>
            </a:r>
          </a:p>
          <a:p>
            <a:pPr algn="just"/>
            <a:endParaRPr lang="el-GR" sz="2800"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12</a:t>
            </a:fld>
            <a:endParaRPr lang="el-GR"/>
          </a:p>
        </p:txBody>
      </p:sp>
      <p:sp>
        <p:nvSpPr>
          <p:cNvPr id="3" name="2 - Ορθογώνιο"/>
          <p:cNvSpPr/>
          <p:nvPr/>
        </p:nvSpPr>
        <p:spPr>
          <a:xfrm>
            <a:off x="1763688" y="404664"/>
            <a:ext cx="5904656" cy="5693866"/>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just"/>
            <a:endParaRPr lang="el-GR" sz="2800" dirty="0" smtClean="0"/>
          </a:p>
          <a:p>
            <a:pPr algn="just"/>
            <a:r>
              <a:rPr lang="el-GR" sz="2800" dirty="0" smtClean="0"/>
              <a:t>Η </a:t>
            </a:r>
            <a:r>
              <a:rPr lang="el-GR" sz="2800" b="1" i="1" dirty="0" smtClean="0"/>
              <a:t>Επίτευξη στόχων </a:t>
            </a:r>
            <a:r>
              <a:rPr lang="en-US" sz="2800" dirty="0" smtClean="0"/>
              <a:t>(</a:t>
            </a:r>
            <a:r>
              <a:rPr lang="en-US" sz="2800" b="1" dirty="0" smtClean="0">
                <a:solidFill>
                  <a:srgbClr val="FF0000"/>
                </a:solidFill>
              </a:rPr>
              <a:t>G</a:t>
            </a:r>
            <a:r>
              <a:rPr lang="en-US" sz="2800" dirty="0" smtClean="0"/>
              <a:t>oal attainment) </a:t>
            </a:r>
            <a:r>
              <a:rPr lang="el-GR" sz="2800" dirty="0" smtClean="0"/>
              <a:t>αντιπροσωπεύει τα χαρακτηριστικά εκείνα του συστήματος που καθιστούν δυνατή την κινητοποίηση και τη ροή της ενέργειας προς την επίτευξη στόχων, </a:t>
            </a:r>
          </a:p>
          <a:p>
            <a:pPr algn="just"/>
            <a:endParaRPr lang="el-GR" sz="2800" dirty="0" smtClean="0"/>
          </a:p>
          <a:p>
            <a:pPr algn="just"/>
            <a:r>
              <a:rPr lang="el-GR" sz="2800" dirty="0" smtClean="0"/>
              <a:t>ενώ η συστημική </a:t>
            </a:r>
            <a:r>
              <a:rPr lang="el-GR" sz="2800" b="1" i="1" dirty="0" smtClean="0"/>
              <a:t>Ολοκλήρωση</a:t>
            </a:r>
            <a:r>
              <a:rPr lang="el-GR" sz="2800" i="1" dirty="0" smtClean="0"/>
              <a:t> </a:t>
            </a:r>
            <a:r>
              <a:rPr lang="el-GR" sz="2800" dirty="0" smtClean="0"/>
              <a:t>(ή αλλιώς η </a:t>
            </a:r>
            <a:r>
              <a:rPr lang="el-GR" sz="2800" dirty="0">
                <a:solidFill>
                  <a:prstClr val="black"/>
                </a:solidFill>
              </a:rPr>
              <a:t>συστημική </a:t>
            </a:r>
            <a:r>
              <a:rPr lang="el-GR" sz="2800" dirty="0" smtClean="0"/>
              <a:t>συναρμογή</a:t>
            </a:r>
            <a:r>
              <a:rPr lang="en-US" sz="2800" dirty="0" smtClean="0"/>
              <a:t>), (</a:t>
            </a:r>
            <a:r>
              <a:rPr lang="en-GB" sz="2800" b="1" dirty="0" smtClean="0">
                <a:solidFill>
                  <a:srgbClr val="FF0000"/>
                </a:solidFill>
                <a:ea typeface="Times New Roman"/>
                <a:cs typeface="Times New Roman"/>
              </a:rPr>
              <a:t>I</a:t>
            </a:r>
            <a:r>
              <a:rPr lang="en-GB" sz="2800" dirty="0" smtClean="0">
                <a:solidFill>
                  <a:schemeClr val="tx1"/>
                </a:solidFill>
                <a:ea typeface="Times New Roman"/>
                <a:cs typeface="Times New Roman"/>
              </a:rPr>
              <a:t>ntegration)</a:t>
            </a:r>
            <a:r>
              <a:rPr lang="el-GR" sz="2800" dirty="0" smtClean="0"/>
              <a:t> απαντά στο πρόβλημα της συνοχής και της αλληλεγγύης. </a:t>
            </a:r>
            <a:endParaRPr lang="el-GR" sz="2800" dirty="0"/>
          </a:p>
          <a:p>
            <a:pPr algn="just"/>
            <a:endParaRPr lang="el-GR" sz="280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13</a:t>
            </a:fld>
            <a:endParaRPr lang="el-GR"/>
          </a:p>
        </p:txBody>
      </p:sp>
      <p:sp>
        <p:nvSpPr>
          <p:cNvPr id="3" name="2 - Ορθογώνιο"/>
          <p:cNvSpPr/>
          <p:nvPr/>
        </p:nvSpPr>
        <p:spPr>
          <a:xfrm>
            <a:off x="1763688" y="692696"/>
            <a:ext cx="5832648" cy="5693866"/>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just"/>
            <a:endParaRPr lang="el-GR" sz="2800" dirty="0" smtClean="0"/>
          </a:p>
          <a:p>
            <a:pPr algn="just"/>
            <a:r>
              <a:rPr lang="el-GR" sz="2800" dirty="0" smtClean="0"/>
              <a:t>Τέλος, η </a:t>
            </a:r>
            <a:r>
              <a:rPr lang="el-GR" sz="2800" b="1" i="1" dirty="0" smtClean="0"/>
              <a:t>Διατήρηση λανθάνοντος προτύπου</a:t>
            </a:r>
            <a:r>
              <a:rPr lang="en-US" sz="2800" b="1" i="1" dirty="0" smtClean="0"/>
              <a:t> </a:t>
            </a:r>
            <a:r>
              <a:rPr lang="el-GR" sz="2800" dirty="0" smtClean="0"/>
              <a:t>(η εντελέχεια), </a:t>
            </a:r>
            <a:r>
              <a:rPr lang="en-US" sz="2800" dirty="0" smtClean="0">
                <a:solidFill>
                  <a:schemeClr val="tx1"/>
                </a:solidFill>
              </a:rPr>
              <a:t>(</a:t>
            </a:r>
            <a:r>
              <a:rPr lang="en-GB" sz="2800" b="1" dirty="0" smtClean="0">
                <a:solidFill>
                  <a:srgbClr val="FF0000"/>
                </a:solidFill>
                <a:ea typeface="Times New Roman"/>
                <a:cs typeface="Times New Roman"/>
              </a:rPr>
              <a:t>L</a:t>
            </a:r>
            <a:r>
              <a:rPr lang="en-GB" sz="2800" dirty="0" smtClean="0">
                <a:solidFill>
                  <a:schemeClr val="tx1"/>
                </a:solidFill>
                <a:ea typeface="Times New Roman"/>
                <a:cs typeface="Times New Roman"/>
              </a:rPr>
              <a:t>atency) </a:t>
            </a:r>
            <a:r>
              <a:rPr lang="el-GR" sz="2800" dirty="0" smtClean="0"/>
              <a:t>αναφέρεται στις διαδικασίες μέσω των οποίων η ενέργεια διατηρείται και διοχετεύεται στο σύστημα και σχετίζεται  τόσο με το πρόβλημα της «διατήρησης των προτύπων της δράσης» όσο και την «διαχείριση των εντάσεων» που αναφύονται στα πλαίσια του συστήματος.</a:t>
            </a:r>
          </a:p>
          <a:p>
            <a:pPr algn="r"/>
            <a:r>
              <a:rPr lang="el-GR" sz="2000" dirty="0" smtClean="0"/>
              <a:t>Από κείμενο του Α. </a:t>
            </a:r>
            <a:r>
              <a:rPr lang="el-GR" sz="2000" dirty="0" err="1" smtClean="0"/>
              <a:t>Μουζακίτη</a:t>
            </a:r>
            <a:endParaRPr lang="el-GR" sz="2000" dirty="0" smtClean="0"/>
          </a:p>
          <a:p>
            <a:pPr algn="just"/>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extLst>
              <p:ext uri="{D42A27DB-BD31-4B8C-83A1-F6EECF244321}">
                <p14:modId xmlns:p14="http://schemas.microsoft.com/office/powerpoint/2010/main" val="3560510513"/>
              </p:ext>
            </p:extLst>
          </p:nvPr>
        </p:nvGraphicFramePr>
        <p:xfrm>
          <a:off x="2483768" y="1484784"/>
          <a:ext cx="6048672" cy="4281535"/>
        </p:xfrm>
        <a:graphic>
          <a:graphicData uri="http://schemas.openxmlformats.org/drawingml/2006/table">
            <a:tbl>
              <a:tblPr/>
              <a:tblGrid>
                <a:gridCol w="3096344"/>
                <a:gridCol w="2952328"/>
              </a:tblGrid>
              <a:tr h="1934575">
                <a:tc>
                  <a:txBody>
                    <a:bodyPr/>
                    <a:lstStyle/>
                    <a:p>
                      <a:pPr marL="0" marR="0" algn="ctr">
                        <a:lnSpc>
                          <a:spcPct val="150000"/>
                        </a:lnSpc>
                        <a:spcBef>
                          <a:spcPts val="0"/>
                        </a:spcBef>
                        <a:spcAft>
                          <a:spcPts val="0"/>
                        </a:spcAft>
                      </a:pPr>
                      <a:r>
                        <a:rPr lang="en-GB" sz="2800" b="1" i="1" dirty="0" smtClean="0">
                          <a:solidFill>
                            <a:srgbClr val="FF0000"/>
                          </a:solidFill>
                          <a:latin typeface="+mn-lt"/>
                          <a:ea typeface="Times New Roman"/>
                          <a:cs typeface="Times New Roman"/>
                        </a:rPr>
                        <a:t>A</a:t>
                      </a:r>
                      <a:r>
                        <a:rPr lang="en-GB" sz="2800" b="1" i="1" dirty="0" smtClean="0">
                          <a:latin typeface="+mn-lt"/>
                          <a:ea typeface="Times New Roman"/>
                          <a:cs typeface="Times New Roman"/>
                        </a:rPr>
                        <a:t>daptation</a:t>
                      </a:r>
                      <a:endParaRPr lang="en-US" sz="2800" b="1" i="1" dirty="0">
                        <a:latin typeface="+mn-lt"/>
                        <a:ea typeface="Times New Roman"/>
                        <a:cs typeface="Times New Roman"/>
                      </a:endParaRPr>
                    </a:p>
                    <a:p>
                      <a:pPr marL="0" marR="0" algn="ctr">
                        <a:lnSpc>
                          <a:spcPct val="150000"/>
                        </a:lnSpc>
                        <a:spcBef>
                          <a:spcPts val="0"/>
                        </a:spcBef>
                        <a:spcAft>
                          <a:spcPts val="0"/>
                        </a:spcAft>
                      </a:pPr>
                      <a:r>
                        <a:rPr lang="el-GR" sz="2800" b="1" dirty="0">
                          <a:latin typeface="+mn-lt"/>
                          <a:ea typeface="Times New Roman"/>
                          <a:cs typeface="Times New Roman"/>
                        </a:rPr>
                        <a:t>Προσαρμογή</a:t>
                      </a:r>
                      <a:endParaRPr lang="en-US" sz="2800" b="1"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50000"/>
                        </a:lnSpc>
                        <a:spcBef>
                          <a:spcPts val="0"/>
                        </a:spcBef>
                        <a:spcAft>
                          <a:spcPts val="0"/>
                        </a:spcAft>
                      </a:pPr>
                      <a:r>
                        <a:rPr lang="en-GB" sz="2800" b="1" i="1" dirty="0" smtClean="0">
                          <a:solidFill>
                            <a:srgbClr val="FF0000"/>
                          </a:solidFill>
                          <a:latin typeface="+mn-lt"/>
                          <a:ea typeface="Times New Roman"/>
                          <a:cs typeface="Times New Roman"/>
                        </a:rPr>
                        <a:t>G</a:t>
                      </a:r>
                      <a:r>
                        <a:rPr lang="en-GB" sz="2800" b="1" i="1" dirty="0" smtClean="0">
                          <a:latin typeface="+mn-lt"/>
                          <a:ea typeface="Times New Roman"/>
                          <a:cs typeface="Times New Roman"/>
                        </a:rPr>
                        <a:t>oal-Attainment</a:t>
                      </a:r>
                      <a:endParaRPr lang="en-US" sz="2800" b="1" i="1" dirty="0">
                        <a:latin typeface="+mn-lt"/>
                        <a:ea typeface="Times New Roman"/>
                        <a:cs typeface="Times New Roman"/>
                      </a:endParaRPr>
                    </a:p>
                    <a:p>
                      <a:pPr marL="0" marR="0" algn="ctr">
                        <a:lnSpc>
                          <a:spcPct val="150000"/>
                        </a:lnSpc>
                        <a:spcBef>
                          <a:spcPts val="0"/>
                        </a:spcBef>
                        <a:spcAft>
                          <a:spcPts val="0"/>
                        </a:spcAft>
                      </a:pPr>
                      <a:r>
                        <a:rPr lang="el-GR" sz="2800" b="1" dirty="0">
                          <a:latin typeface="+mn-lt"/>
                          <a:ea typeface="Times New Roman"/>
                          <a:cs typeface="Times New Roman"/>
                        </a:rPr>
                        <a:t>Επίτευξη Στόχων</a:t>
                      </a:r>
                      <a:endParaRPr lang="en-US" sz="2800" b="1"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313897">
                <a:tc>
                  <a:txBody>
                    <a:bodyPr/>
                    <a:lstStyle/>
                    <a:p>
                      <a:pPr marL="0" marR="0" algn="ctr">
                        <a:lnSpc>
                          <a:spcPct val="150000"/>
                        </a:lnSpc>
                        <a:spcBef>
                          <a:spcPts val="0"/>
                        </a:spcBef>
                        <a:spcAft>
                          <a:spcPts val="0"/>
                        </a:spcAft>
                      </a:pPr>
                      <a:r>
                        <a:rPr lang="en-GB" sz="2800" b="1" i="1" dirty="0" smtClean="0">
                          <a:solidFill>
                            <a:srgbClr val="FF0000"/>
                          </a:solidFill>
                          <a:latin typeface="+mn-lt"/>
                          <a:ea typeface="Times New Roman"/>
                          <a:cs typeface="Times New Roman"/>
                        </a:rPr>
                        <a:t>L</a:t>
                      </a:r>
                      <a:r>
                        <a:rPr lang="en-GB" sz="2800" b="1" i="1" dirty="0" smtClean="0">
                          <a:latin typeface="+mn-lt"/>
                          <a:ea typeface="Times New Roman"/>
                          <a:cs typeface="Times New Roman"/>
                        </a:rPr>
                        <a:t>atency</a:t>
                      </a:r>
                      <a:endParaRPr lang="en-US" sz="2800" b="1" i="1" dirty="0">
                        <a:latin typeface="+mn-lt"/>
                        <a:ea typeface="Times New Roman"/>
                        <a:cs typeface="Times New Roman"/>
                      </a:endParaRPr>
                    </a:p>
                    <a:p>
                      <a:pPr marL="0" marR="0" algn="ctr">
                        <a:spcBef>
                          <a:spcPts val="0"/>
                        </a:spcBef>
                        <a:spcAft>
                          <a:spcPts val="0"/>
                        </a:spcAft>
                      </a:pPr>
                      <a:r>
                        <a:rPr lang="el-GR" sz="2800" b="1" dirty="0">
                          <a:latin typeface="+mn-lt"/>
                          <a:ea typeface="Times New Roman"/>
                          <a:cs typeface="Times New Roman"/>
                        </a:rPr>
                        <a:t>Διατήρηση </a:t>
                      </a:r>
                      <a:r>
                        <a:rPr lang="el-GR" sz="2800" b="1" dirty="0" smtClean="0">
                          <a:latin typeface="+mn-lt"/>
                          <a:ea typeface="Times New Roman"/>
                          <a:cs typeface="Times New Roman"/>
                        </a:rPr>
                        <a:t>Λανθάνοντος</a:t>
                      </a:r>
                      <a:endParaRPr lang="en-US" sz="2800" b="1" dirty="0">
                        <a:latin typeface="+mn-lt"/>
                        <a:ea typeface="Times New Roman"/>
                        <a:cs typeface="Times New Roman"/>
                      </a:endParaRPr>
                    </a:p>
                    <a:p>
                      <a:pPr marL="0" marR="0" algn="ctr">
                        <a:spcBef>
                          <a:spcPts val="0"/>
                        </a:spcBef>
                        <a:spcAft>
                          <a:spcPts val="0"/>
                        </a:spcAft>
                      </a:pPr>
                      <a:r>
                        <a:rPr lang="el-GR" sz="2800" b="1" dirty="0" smtClean="0">
                          <a:latin typeface="+mn-lt"/>
                          <a:ea typeface="Times New Roman"/>
                          <a:cs typeface="Times New Roman"/>
                        </a:rPr>
                        <a:t>Προτύπου</a:t>
                      </a:r>
                      <a:endParaRPr lang="en-US" sz="2800" b="1" dirty="0" smtClean="0">
                        <a:latin typeface="+mn-lt"/>
                        <a:ea typeface="Times New Roman"/>
                        <a:cs typeface="Times New Roman"/>
                      </a:endParaRPr>
                    </a:p>
                    <a:p>
                      <a:pPr marL="0" marR="0" algn="ctr">
                        <a:spcBef>
                          <a:spcPts val="0"/>
                        </a:spcBef>
                        <a:spcAft>
                          <a:spcPts val="0"/>
                        </a:spcAft>
                      </a:pPr>
                      <a:r>
                        <a:rPr lang="en-US" sz="2800" b="1" dirty="0" smtClean="0">
                          <a:latin typeface="+mn-lt"/>
                          <a:ea typeface="Times New Roman"/>
                          <a:cs typeface="Times New Roman"/>
                        </a:rPr>
                        <a:t>(</a:t>
                      </a:r>
                      <a:r>
                        <a:rPr lang="el-GR" sz="2800" b="1" dirty="0" smtClean="0">
                          <a:latin typeface="+mn-lt"/>
                          <a:ea typeface="Times New Roman"/>
                          <a:cs typeface="Times New Roman"/>
                        </a:rPr>
                        <a:t>Εντελέχεια</a:t>
                      </a:r>
                      <a:r>
                        <a:rPr lang="en-US" sz="2800" b="1" dirty="0" smtClean="0">
                          <a:latin typeface="+mn-lt"/>
                          <a:ea typeface="Times New Roman"/>
                          <a:cs typeface="Times New Roman"/>
                        </a:rPr>
                        <a:t>)</a:t>
                      </a:r>
                      <a:endParaRPr lang="en-US" sz="28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50000"/>
                        </a:lnSpc>
                        <a:spcBef>
                          <a:spcPts val="0"/>
                        </a:spcBef>
                        <a:spcAft>
                          <a:spcPts val="0"/>
                        </a:spcAft>
                      </a:pPr>
                      <a:r>
                        <a:rPr lang="en-GB" sz="2800" b="1" i="1" dirty="0" smtClean="0">
                          <a:solidFill>
                            <a:srgbClr val="FF0000"/>
                          </a:solidFill>
                          <a:latin typeface="+mn-lt"/>
                          <a:ea typeface="Times New Roman"/>
                          <a:cs typeface="Times New Roman"/>
                        </a:rPr>
                        <a:t>I</a:t>
                      </a:r>
                      <a:r>
                        <a:rPr lang="en-GB" sz="2800" b="1" i="1" dirty="0" smtClean="0">
                          <a:latin typeface="+mn-lt"/>
                          <a:ea typeface="Times New Roman"/>
                          <a:cs typeface="Times New Roman"/>
                        </a:rPr>
                        <a:t>ntegration</a:t>
                      </a:r>
                      <a:endParaRPr lang="en-US" sz="2800" b="1" i="1" dirty="0">
                        <a:latin typeface="+mn-lt"/>
                        <a:ea typeface="Times New Roman"/>
                        <a:cs typeface="Times New Roman"/>
                      </a:endParaRPr>
                    </a:p>
                    <a:p>
                      <a:pPr marL="0" marR="0" algn="ctr">
                        <a:spcBef>
                          <a:spcPts val="0"/>
                        </a:spcBef>
                        <a:spcAft>
                          <a:spcPts val="0"/>
                        </a:spcAft>
                      </a:pPr>
                      <a:r>
                        <a:rPr lang="el-GR" sz="2800" b="1" dirty="0">
                          <a:latin typeface="+mn-lt"/>
                          <a:ea typeface="Times New Roman"/>
                          <a:cs typeface="Times New Roman"/>
                        </a:rPr>
                        <a:t>Ολοκλήρωση</a:t>
                      </a:r>
                      <a:r>
                        <a:rPr lang="el-GR" sz="2800" b="1" dirty="0" smtClean="0">
                          <a:latin typeface="+mn-lt"/>
                          <a:ea typeface="Times New Roman"/>
                          <a:cs typeface="Times New Roman"/>
                        </a:rPr>
                        <a:t>/</a:t>
                      </a:r>
                    </a:p>
                    <a:p>
                      <a:pPr marL="0" marR="0" algn="ctr">
                        <a:spcBef>
                          <a:spcPts val="0"/>
                        </a:spcBef>
                        <a:spcAft>
                          <a:spcPts val="0"/>
                        </a:spcAft>
                      </a:pPr>
                      <a:r>
                        <a:rPr lang="el-GR" sz="2800" b="1" dirty="0" smtClean="0">
                          <a:latin typeface="+mn-lt"/>
                          <a:ea typeface="Times New Roman"/>
                          <a:cs typeface="Times New Roman"/>
                        </a:rPr>
                        <a:t>συναρμογή</a:t>
                      </a:r>
                      <a:endParaRPr lang="en-US" sz="2800" b="1"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bl>
          </a:graphicData>
        </a:graphic>
      </p:graphicFrame>
      <p:sp>
        <p:nvSpPr>
          <p:cNvPr id="1536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4 - Στρογγύλεμα μίας γωνίας ορθογωνίου"/>
          <p:cNvSpPr/>
          <p:nvPr/>
        </p:nvSpPr>
        <p:spPr>
          <a:xfrm>
            <a:off x="323528" y="1844824"/>
            <a:ext cx="2016224" cy="936104"/>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i="1" dirty="0" smtClean="0"/>
              <a:t>Εξωτερικές Σχέσεις</a:t>
            </a:r>
            <a:endParaRPr lang="en-US" sz="2400" b="1" i="1" dirty="0"/>
          </a:p>
        </p:txBody>
      </p:sp>
      <p:sp>
        <p:nvSpPr>
          <p:cNvPr id="6" name="5 - Στρογγύλεμα μίας γωνίας ορθογωνίου"/>
          <p:cNvSpPr/>
          <p:nvPr/>
        </p:nvSpPr>
        <p:spPr>
          <a:xfrm>
            <a:off x="323528" y="3717032"/>
            <a:ext cx="2016224" cy="936104"/>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i="1" dirty="0" smtClean="0"/>
              <a:t>Εσωτερικά</a:t>
            </a:r>
          </a:p>
          <a:p>
            <a:pPr algn="ctr"/>
            <a:r>
              <a:rPr lang="el-GR" sz="2400" b="1" i="1" dirty="0" smtClean="0"/>
              <a:t>στοιχεία</a:t>
            </a:r>
            <a:endParaRPr lang="en-US" sz="2400" b="1" i="1" dirty="0"/>
          </a:p>
        </p:txBody>
      </p:sp>
      <p:sp>
        <p:nvSpPr>
          <p:cNvPr id="7" name="6 - Στρογγύλεμα μίας γωνίας ορθογωνίου"/>
          <p:cNvSpPr/>
          <p:nvPr/>
        </p:nvSpPr>
        <p:spPr>
          <a:xfrm>
            <a:off x="2843808" y="476672"/>
            <a:ext cx="2304256" cy="720080"/>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i="1" dirty="0" smtClean="0"/>
              <a:t>Μέσα</a:t>
            </a:r>
            <a:endParaRPr lang="en-US" sz="2400" b="1" i="1" dirty="0"/>
          </a:p>
        </p:txBody>
      </p:sp>
      <p:sp>
        <p:nvSpPr>
          <p:cNvPr id="9" name="8 - Στρογγύλεμα μίας γωνίας ορθογωνίου"/>
          <p:cNvSpPr/>
          <p:nvPr/>
        </p:nvSpPr>
        <p:spPr>
          <a:xfrm>
            <a:off x="5940152" y="476672"/>
            <a:ext cx="2232248" cy="720080"/>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i="1" dirty="0" smtClean="0"/>
              <a:t>Σκοποί</a:t>
            </a:r>
            <a:endParaRPr lang="en-US" sz="2400" b="1" i="1" dirty="0"/>
          </a:p>
        </p:txBody>
      </p:sp>
      <p:sp>
        <p:nvSpPr>
          <p:cNvPr id="10" name="Rectangle 1"/>
          <p:cNvSpPr>
            <a:spLocks noChangeArrowheads="1"/>
          </p:cNvSpPr>
          <p:nvPr/>
        </p:nvSpPr>
        <p:spPr bwMode="auto">
          <a:xfrm>
            <a:off x="152400" y="152400"/>
            <a:ext cx="9144000" cy="457200"/>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10 - Θέση αριθμού διαφάνειας"/>
          <p:cNvSpPr>
            <a:spLocks noGrp="1"/>
          </p:cNvSpPr>
          <p:nvPr>
            <p:ph type="sldNum" sz="quarter" idx="12"/>
          </p:nvPr>
        </p:nvSpPr>
        <p:spPr/>
        <p:txBody>
          <a:bodyPr/>
          <a:lstStyle/>
          <a:p>
            <a:fld id="{D3F1D1C4-C2D9-4231-9FB2-B2D9D97AA41D}" type="slidenum">
              <a:rPr lang="el-GR" smtClean="0"/>
              <a:pPr/>
              <a:t>14</a:t>
            </a:fld>
            <a:endParaRPr lang="el-GR"/>
          </a:p>
        </p:txBody>
      </p:sp>
      <p:sp>
        <p:nvSpPr>
          <p:cNvPr id="12" name="11 - Στρογγύλεμα μίας γωνίας ορθογωνίου"/>
          <p:cNvSpPr/>
          <p:nvPr/>
        </p:nvSpPr>
        <p:spPr>
          <a:xfrm>
            <a:off x="539552" y="5877272"/>
            <a:ext cx="7992888" cy="792088"/>
          </a:xfrm>
          <a:prstGeom prst="round1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l-GR" sz="2000" b="1" dirty="0" smtClean="0">
                <a:solidFill>
                  <a:schemeClr val="tx1"/>
                </a:solidFill>
              </a:rPr>
              <a:t>ενδελέχεια</a:t>
            </a:r>
            <a:r>
              <a:rPr lang="el-GR" sz="2000" dirty="0" smtClean="0">
                <a:solidFill>
                  <a:schemeClr val="tx1"/>
                </a:solidFill>
              </a:rPr>
              <a:t> </a:t>
            </a:r>
            <a:r>
              <a:rPr lang="el-GR" sz="2000" i="1" dirty="0" smtClean="0">
                <a:solidFill>
                  <a:schemeClr val="tx1"/>
                </a:solidFill>
              </a:rPr>
              <a:t>= </a:t>
            </a:r>
            <a:r>
              <a:rPr lang="el-GR" sz="2000" dirty="0" smtClean="0">
                <a:solidFill>
                  <a:schemeClr val="tx1"/>
                </a:solidFill>
              </a:rPr>
              <a:t>η </a:t>
            </a:r>
            <a:r>
              <a:rPr lang="el-GR" sz="2000" dirty="0" smtClean="0">
                <a:solidFill>
                  <a:schemeClr val="tx1"/>
                </a:solidFill>
                <a:hlinkClick r:id="rId2" tooltip="συνέχεια"/>
              </a:rPr>
              <a:t>συνέχεια</a:t>
            </a:r>
            <a:r>
              <a:rPr lang="el-GR" sz="2000" dirty="0" smtClean="0">
                <a:solidFill>
                  <a:schemeClr val="tx1"/>
                </a:solidFill>
              </a:rPr>
              <a:t>, η </a:t>
            </a:r>
            <a:r>
              <a:rPr lang="el-GR" sz="2000" dirty="0" smtClean="0">
                <a:solidFill>
                  <a:schemeClr val="tx1"/>
                </a:solidFill>
                <a:hlinkClick r:id="rId3" tooltip="διάρκεια"/>
              </a:rPr>
              <a:t>διάρκεια</a:t>
            </a:r>
            <a:r>
              <a:rPr lang="el-GR" sz="2000" dirty="0" smtClean="0">
                <a:solidFill>
                  <a:schemeClr val="tx1"/>
                </a:solidFill>
              </a:rPr>
              <a:t>, η συνεχής και αδιάλειπτη </a:t>
            </a:r>
            <a:r>
              <a:rPr lang="el-GR" sz="2000" dirty="0" smtClean="0">
                <a:solidFill>
                  <a:schemeClr val="tx1"/>
                </a:solidFill>
                <a:hlinkClick r:id="rId4" tooltip="φροντίδα"/>
              </a:rPr>
              <a:t>φροντίδα</a:t>
            </a:r>
            <a:r>
              <a:rPr lang="el-GR" sz="2000" dirty="0" smtClean="0">
                <a:solidFill>
                  <a:schemeClr val="tx1"/>
                </a:solidFill>
              </a:rPr>
              <a:t> ή </a:t>
            </a:r>
            <a:r>
              <a:rPr lang="el-GR" sz="2000" dirty="0" smtClean="0">
                <a:solidFill>
                  <a:schemeClr val="tx1"/>
                </a:solidFill>
                <a:hlinkClick r:id="rId5" tooltip="επιμέλεια"/>
              </a:rPr>
              <a:t>επιμέλεια</a:t>
            </a:r>
            <a:r>
              <a:rPr lang="el-GR" sz="2000" dirty="0" smtClean="0">
                <a:solidFill>
                  <a:schemeClr val="tx1"/>
                </a:solidFill>
              </a:rPr>
              <a:t>.</a:t>
            </a:r>
            <a:endParaRPr lang="el-GR" sz="2000" dirty="0">
              <a:solidFill>
                <a:schemeClr val="tx1"/>
              </a:solidFill>
            </a:endParaRPr>
          </a:p>
        </p:txBody>
      </p:sp>
      <p:sp>
        <p:nvSpPr>
          <p:cNvPr id="13" name="12 - Ορθογώνιο"/>
          <p:cNvSpPr/>
          <p:nvPr/>
        </p:nvSpPr>
        <p:spPr>
          <a:xfrm>
            <a:off x="179512" y="476672"/>
            <a:ext cx="2232248" cy="720080"/>
          </a:xfrm>
          <a:prstGeom prst="rect">
            <a:avLst/>
          </a:prstGeom>
          <a:solidFill>
            <a:srgbClr val="FFFF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l-GR" sz="2800" b="1" dirty="0" smtClean="0">
                <a:solidFill>
                  <a:srgbClr val="FF0000"/>
                </a:solidFill>
              </a:rPr>
              <a:t>Σχήμα  </a:t>
            </a:r>
            <a:r>
              <a:rPr lang="en-US" sz="2800" b="1" dirty="0" smtClean="0">
                <a:solidFill>
                  <a:srgbClr val="FF0000"/>
                </a:solidFill>
              </a:rPr>
              <a:t>AGIL</a:t>
            </a:r>
            <a:endParaRPr lang="en-US" sz="2800" b="1"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3600" i="1" dirty="0" smtClean="0"/>
              <a:t>Το Σχήμα Δράσης του </a:t>
            </a:r>
            <a:r>
              <a:rPr lang="el-GR" sz="3600" i="1" dirty="0" err="1" smtClean="0"/>
              <a:t>Πάρσονς</a:t>
            </a:r>
            <a:r>
              <a:rPr lang="el-GR" sz="3100" b="1" dirty="0" smtClean="0"/>
              <a:t/>
            </a:r>
            <a:br>
              <a:rPr lang="el-GR" sz="3100" b="1" dirty="0" smtClean="0"/>
            </a:br>
            <a:r>
              <a:rPr lang="el-GR" sz="2000" dirty="0" smtClean="0"/>
              <a:t>Από: </a:t>
            </a:r>
            <a:r>
              <a:rPr lang="en-US" sz="2000" dirty="0" smtClean="0"/>
              <a:t>George </a:t>
            </a:r>
            <a:r>
              <a:rPr lang="en-US" sz="2000" dirty="0" err="1" smtClean="0"/>
              <a:t>Ritzer</a:t>
            </a:r>
            <a:r>
              <a:rPr lang="en-US" sz="2000" dirty="0"/>
              <a:t> </a:t>
            </a:r>
            <a:r>
              <a:rPr lang="en-US" sz="2000" dirty="0" smtClean="0"/>
              <a:t>(</a:t>
            </a:r>
            <a:r>
              <a:rPr lang="el-GR" sz="2000" dirty="0" smtClean="0"/>
              <a:t>2012</a:t>
            </a:r>
            <a:r>
              <a:rPr lang="en-US" sz="2000" dirty="0" smtClean="0"/>
              <a:t>), </a:t>
            </a:r>
            <a:r>
              <a:rPr lang="el-GR" sz="2000" i="1" dirty="0" smtClean="0"/>
              <a:t>Σύγχρονη Κοινωνιολογική Θεωρία</a:t>
            </a:r>
            <a:r>
              <a:rPr lang="en-US" sz="2000" dirty="0" smtClean="0"/>
              <a:t>,</a:t>
            </a:r>
            <a:r>
              <a:rPr lang="el-GR" sz="2000" dirty="0" smtClean="0"/>
              <a:t> Αθήνα, εκδόσεις Κριτική, σελ. 152.</a:t>
            </a:r>
            <a:endParaRPr lang="el-GR" sz="2000" dirty="0"/>
          </a:p>
        </p:txBody>
      </p:sp>
      <p:sp>
        <p:nvSpPr>
          <p:cNvPr id="4" name="Θέση αριθμού διαφάνειας 3"/>
          <p:cNvSpPr>
            <a:spLocks noGrp="1"/>
          </p:cNvSpPr>
          <p:nvPr>
            <p:ph type="sldNum" sz="quarter" idx="12"/>
          </p:nvPr>
        </p:nvSpPr>
        <p:spPr/>
        <p:txBody>
          <a:bodyPr/>
          <a:lstStyle/>
          <a:p>
            <a:fld id="{D3F1D1C4-C2D9-4231-9FB2-B2D9D97AA41D}" type="slidenum">
              <a:rPr lang="el-GR" smtClean="0"/>
              <a:pPr/>
              <a:t>15</a:t>
            </a:fld>
            <a:endParaRPr lang="el-GR"/>
          </a:p>
        </p:txBody>
      </p:sp>
      <p:pic>
        <p:nvPicPr>
          <p:cNvPr id="5" name="Picture 2" descr="C:\Users\vaio\Desktop\Imag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3" y="1556792"/>
            <a:ext cx="8856983"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2327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51520" y="332656"/>
            <a:ext cx="8712968" cy="4392488"/>
          </a:xfrm>
        </p:spPr>
        <p:style>
          <a:lnRef idx="1">
            <a:schemeClr val="accent5"/>
          </a:lnRef>
          <a:fillRef idx="2">
            <a:schemeClr val="accent5"/>
          </a:fillRef>
          <a:effectRef idx="1">
            <a:schemeClr val="accent5"/>
          </a:effectRef>
          <a:fontRef idx="minor">
            <a:schemeClr val="dk1"/>
          </a:fontRef>
        </p:style>
        <p:txBody>
          <a:bodyPr>
            <a:normAutofit/>
          </a:bodyPr>
          <a:lstStyle/>
          <a:p>
            <a:pPr marL="0" indent="0" algn="just">
              <a:buNone/>
            </a:pPr>
            <a:r>
              <a:rPr lang="el-GR" sz="2800" dirty="0" smtClean="0"/>
              <a:t>	Ο </a:t>
            </a:r>
            <a:r>
              <a:rPr lang="el-GR" sz="2800" dirty="0" err="1" smtClean="0"/>
              <a:t>Πάρσονς</a:t>
            </a:r>
            <a:r>
              <a:rPr lang="el-GR" sz="2800" dirty="0" smtClean="0"/>
              <a:t> έχει μία σαφή ιδέα για τα επίπεδα της κοινωνικής ανάλυσης καθώς και για τη μεταξύ τους σχέση. Η </a:t>
            </a:r>
            <a:r>
              <a:rPr lang="el-GR" sz="2800" i="1" dirty="0" smtClean="0"/>
              <a:t>ιεραρχική</a:t>
            </a:r>
            <a:r>
              <a:rPr lang="el-GR" sz="2800" dirty="0" smtClean="0"/>
              <a:t> διευθέτηση είναι σαφής, ενώ τα επίπεδα ενσωματώνονται στο σύστημα του </a:t>
            </a:r>
            <a:r>
              <a:rPr lang="el-GR" sz="2800" dirty="0" err="1" smtClean="0"/>
              <a:t>Πάρσονς</a:t>
            </a:r>
            <a:r>
              <a:rPr lang="el-GR" sz="2800" dirty="0" smtClean="0"/>
              <a:t> με δύο τρόπους. Πρώτον, το καθένα από τα χαμηλότερα επίπεδα παρέχει τις συνθήκες και την ενέργεια που χρειάζονται τα ανώτερα επίπεδα. Κατά δεύτερον, τα υψηλοτέρα επίπεδα ελέγχουν αυτά που βρίσκονται σε χαμηλότερη θέση στην ιεραρχία</a:t>
            </a:r>
            <a:r>
              <a:rPr lang="el-GR" sz="2800" dirty="0" smtClean="0"/>
              <a:t>.</a:t>
            </a:r>
            <a:endParaRPr lang="el-GR" sz="2800" dirty="0"/>
          </a:p>
        </p:txBody>
      </p:sp>
      <p:sp>
        <p:nvSpPr>
          <p:cNvPr id="4" name="Θέση αριθμού διαφάνειας 3"/>
          <p:cNvSpPr>
            <a:spLocks noGrp="1"/>
          </p:cNvSpPr>
          <p:nvPr>
            <p:ph type="sldNum" sz="quarter" idx="12"/>
          </p:nvPr>
        </p:nvSpPr>
        <p:spPr/>
        <p:txBody>
          <a:bodyPr/>
          <a:lstStyle/>
          <a:p>
            <a:fld id="{D3F1D1C4-C2D9-4231-9FB2-B2D9D97AA41D}" type="slidenum">
              <a:rPr lang="el-GR" smtClean="0"/>
              <a:pPr/>
              <a:t>16</a:t>
            </a:fld>
            <a:endParaRPr lang="el-GR"/>
          </a:p>
        </p:txBody>
      </p:sp>
    </p:spTree>
    <p:extLst>
      <p:ext uri="{BB962C8B-B14F-4D97-AF65-F5344CB8AC3E}">
        <p14:creationId xmlns:p14="http://schemas.microsoft.com/office/powerpoint/2010/main" val="602496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D3F1D1C4-C2D9-4231-9FB2-B2D9D97AA41D}" type="slidenum">
              <a:rPr lang="el-GR" smtClean="0"/>
              <a:pPr/>
              <a:t>17</a:t>
            </a:fld>
            <a:endParaRPr lang="el-GR"/>
          </a:p>
        </p:txBody>
      </p:sp>
      <p:sp>
        <p:nvSpPr>
          <p:cNvPr id="3" name="Ορθογώνιο 2"/>
          <p:cNvSpPr/>
          <p:nvPr/>
        </p:nvSpPr>
        <p:spPr>
          <a:xfrm>
            <a:off x="395536" y="582067"/>
            <a:ext cx="8424936" cy="578004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lgn="just">
              <a:spcBef>
                <a:spcPct val="20000"/>
              </a:spcBef>
            </a:pPr>
            <a:r>
              <a:rPr lang="en-GB" sz="2800" dirty="0" smtClean="0">
                <a:solidFill>
                  <a:prstClr val="black"/>
                </a:solidFill>
              </a:rPr>
              <a:t>	</a:t>
            </a:r>
            <a:r>
              <a:rPr lang="el-GR" sz="2800" dirty="0" smtClean="0">
                <a:solidFill>
                  <a:prstClr val="black"/>
                </a:solidFill>
              </a:rPr>
              <a:t>Σε </a:t>
            </a:r>
            <a:r>
              <a:rPr lang="el-GR" sz="2800" dirty="0">
                <a:solidFill>
                  <a:prstClr val="black"/>
                </a:solidFill>
              </a:rPr>
              <a:t>ότι αφορά τα περιβάλλοντα του συστήματος δράσης, το χαμηλότερο επίπεδο, το φυσικό και οργανικό περιβάλλον, εκπροσωπεί τις μη συμβολικές πτυχές του ανθρώπινου σώματος, την ανατομία και τη φυσιολογία του. Το υψηλότερο επίπεδο, η υπέρτατη πραγματικότητα, διακρίνεται από μία «μεταφυσική» χροιά.  </a:t>
            </a:r>
            <a:endParaRPr lang="en-GB" sz="2800" dirty="0" smtClean="0">
              <a:solidFill>
                <a:prstClr val="black"/>
              </a:solidFill>
            </a:endParaRPr>
          </a:p>
          <a:p>
            <a:pPr lvl="0" algn="just">
              <a:spcBef>
                <a:spcPct val="20000"/>
              </a:spcBef>
            </a:pPr>
            <a:r>
              <a:rPr lang="en-GB" sz="2800" dirty="0" smtClean="0">
                <a:solidFill>
                  <a:prstClr val="black"/>
                </a:solidFill>
              </a:rPr>
              <a:t>	</a:t>
            </a:r>
            <a:r>
              <a:rPr lang="el-GR" sz="2800" dirty="0" smtClean="0">
                <a:solidFill>
                  <a:prstClr val="black"/>
                </a:solidFill>
              </a:rPr>
              <a:t>Προσοχή όμως! Κατ</a:t>
            </a:r>
            <a:r>
              <a:rPr lang="el-GR" sz="2800" dirty="0">
                <a:solidFill>
                  <a:prstClr val="black"/>
                </a:solidFill>
              </a:rPr>
              <a:t>’ ουσία </a:t>
            </a:r>
            <a:r>
              <a:rPr lang="el-GR" sz="2800" i="1" dirty="0">
                <a:solidFill>
                  <a:prstClr val="black"/>
                </a:solidFill>
              </a:rPr>
              <a:t>δεν</a:t>
            </a:r>
            <a:r>
              <a:rPr lang="el-GR" sz="2800" dirty="0">
                <a:solidFill>
                  <a:prstClr val="black"/>
                </a:solidFill>
              </a:rPr>
              <a:t> αναφέρεται τόσο στο υπερφυσικό όσο σε μία καθολική τάση των κοινωνιών να αντιμετωπίζουν </a:t>
            </a:r>
            <a:r>
              <a:rPr lang="el-GR" sz="2800" i="1" dirty="0">
                <a:solidFill>
                  <a:prstClr val="black"/>
                </a:solidFill>
              </a:rPr>
              <a:t>συμβολικά</a:t>
            </a:r>
            <a:r>
              <a:rPr lang="el-GR" sz="2800" dirty="0">
                <a:solidFill>
                  <a:prstClr val="black"/>
                </a:solidFill>
              </a:rPr>
              <a:t> τις αβεβαιότητες και τις τραγωδίες της ανθρώπινης ύπαρξης που θέτουν σε αμφισβήτηση το νόημα της κοινωνικής οργάνωσης</a:t>
            </a:r>
            <a:r>
              <a:rPr lang="el-GR" sz="2800" dirty="0" smtClean="0">
                <a:solidFill>
                  <a:prstClr val="black"/>
                </a:solidFill>
              </a:rPr>
              <a:t>.</a:t>
            </a:r>
            <a:endParaRPr lang="el-GR" sz="2800" dirty="0">
              <a:solidFill>
                <a:prstClr val="black"/>
              </a:solidFill>
            </a:endParaRPr>
          </a:p>
        </p:txBody>
      </p:sp>
    </p:spTree>
    <p:extLst>
      <p:ext uri="{BB962C8B-B14F-4D97-AF65-F5344CB8AC3E}">
        <p14:creationId xmlns:p14="http://schemas.microsoft.com/office/powerpoint/2010/main" val="3168288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39552" y="332656"/>
            <a:ext cx="8136904" cy="4464496"/>
          </a:xfrm>
        </p:spPr>
        <p:style>
          <a:lnRef idx="1">
            <a:schemeClr val="accent5"/>
          </a:lnRef>
          <a:fillRef idx="2">
            <a:schemeClr val="accent5"/>
          </a:fillRef>
          <a:effectRef idx="1">
            <a:schemeClr val="accent5"/>
          </a:effectRef>
          <a:fontRef idx="minor">
            <a:schemeClr val="dk1"/>
          </a:fontRef>
        </p:style>
        <p:txBody>
          <a:bodyPr>
            <a:noAutofit/>
          </a:bodyPr>
          <a:lstStyle/>
          <a:p>
            <a:pPr marL="0" indent="0" algn="just">
              <a:buNone/>
            </a:pPr>
            <a:r>
              <a:rPr lang="el-GR" sz="2800" dirty="0" smtClean="0"/>
              <a:t>	Η </a:t>
            </a:r>
            <a:r>
              <a:rPr lang="el-GR" sz="2800" dirty="0" smtClean="0"/>
              <a:t>καρδιά του έργου του </a:t>
            </a:r>
            <a:r>
              <a:rPr lang="el-GR" sz="2800" dirty="0" err="1" smtClean="0"/>
              <a:t>Πάρσονς</a:t>
            </a:r>
            <a:r>
              <a:rPr lang="el-GR" sz="2800" dirty="0" smtClean="0"/>
              <a:t> έγκειται στα τέσσερα συστήματα δράσης που διέκρινε. Στις υποθέσεις που διετύπωσε </a:t>
            </a:r>
            <a:r>
              <a:rPr lang="el-GR" sz="2800" dirty="0" smtClean="0"/>
              <a:t>ο </a:t>
            </a:r>
            <a:r>
              <a:rPr lang="el-GR" sz="2800" dirty="0" err="1" smtClean="0"/>
              <a:t>Πάρσονς</a:t>
            </a:r>
            <a:r>
              <a:rPr lang="el-GR" sz="2800" dirty="0" smtClean="0"/>
              <a:t> σχετικά με τα </a:t>
            </a:r>
            <a:r>
              <a:rPr lang="el-GR" sz="2800" b="1" i="1" dirty="0" smtClean="0"/>
              <a:t>συστήματα δράσης</a:t>
            </a:r>
            <a:r>
              <a:rPr lang="el-GR" sz="2800" dirty="0" smtClean="0"/>
              <a:t>, το πρόβλημα της τάξης </a:t>
            </a:r>
            <a:r>
              <a:rPr lang="el-GR" sz="2800" dirty="0" smtClean="0"/>
              <a:t>(</a:t>
            </a:r>
            <a:r>
              <a:rPr lang="en-GB" sz="2800" dirty="0" smtClean="0"/>
              <a:t>order) </a:t>
            </a:r>
            <a:r>
              <a:rPr lang="el-GR" sz="2800" dirty="0" smtClean="0"/>
              <a:t>αναδέχθηκε </a:t>
            </a:r>
            <a:r>
              <a:rPr lang="el-GR" sz="2800" dirty="0" smtClean="0"/>
              <a:t>σε κύριο ενδιαφέρον του αλλά και σε μείζονα πηγή κριτικής στο έργο του. Το </a:t>
            </a:r>
            <a:r>
              <a:rPr lang="el-GR" sz="2800" dirty="0" err="1" smtClean="0"/>
              <a:t>χομπσιανό</a:t>
            </a:r>
            <a:r>
              <a:rPr lang="el-GR" sz="2800" dirty="0" smtClean="0"/>
              <a:t> πρόβλημα της τάξης – τι είναι αυτό που αποτρέπει τον πόλεμο των πάντων κατά πάντων στην κοινωνία – δεν είχε απαντηθεί ικανοποιητικά για τον συγγραφέα αυτόν από του προηγούμενους στοχαστές.  </a:t>
            </a:r>
            <a:endParaRPr lang="el-GR" sz="2800" dirty="0"/>
          </a:p>
        </p:txBody>
      </p:sp>
      <p:sp>
        <p:nvSpPr>
          <p:cNvPr id="4" name="Θέση αριθμού διαφάνειας 3"/>
          <p:cNvSpPr>
            <a:spLocks noGrp="1"/>
          </p:cNvSpPr>
          <p:nvPr>
            <p:ph type="sldNum" sz="quarter" idx="12"/>
          </p:nvPr>
        </p:nvSpPr>
        <p:spPr/>
        <p:txBody>
          <a:bodyPr/>
          <a:lstStyle/>
          <a:p>
            <a:fld id="{D3F1D1C4-C2D9-4231-9FB2-B2D9D97AA41D}" type="slidenum">
              <a:rPr lang="el-GR" smtClean="0"/>
              <a:pPr/>
              <a:t>18</a:t>
            </a:fld>
            <a:endParaRPr lang="el-GR"/>
          </a:p>
        </p:txBody>
      </p:sp>
    </p:spTree>
    <p:extLst>
      <p:ext uri="{BB962C8B-B14F-4D97-AF65-F5344CB8AC3E}">
        <p14:creationId xmlns:p14="http://schemas.microsoft.com/office/powerpoint/2010/main" val="2483175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D3F1D1C4-C2D9-4231-9FB2-B2D9D97AA41D}" type="slidenum">
              <a:rPr lang="el-GR" smtClean="0"/>
              <a:pPr/>
              <a:t>19</a:t>
            </a:fld>
            <a:endParaRPr lang="el-GR"/>
          </a:p>
        </p:txBody>
      </p:sp>
      <p:sp>
        <p:nvSpPr>
          <p:cNvPr id="3" name="Ορθογώνιο 2"/>
          <p:cNvSpPr/>
          <p:nvPr/>
        </p:nvSpPr>
        <p:spPr>
          <a:xfrm>
            <a:off x="251520" y="332656"/>
            <a:ext cx="8640960" cy="569386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l-GR" sz="2800" dirty="0"/>
              <a:t>Ο </a:t>
            </a:r>
            <a:r>
              <a:rPr lang="el-GR" sz="2800" dirty="0" err="1"/>
              <a:t>Πάρσονς</a:t>
            </a:r>
            <a:r>
              <a:rPr lang="el-GR" sz="2800" dirty="0"/>
              <a:t> εντόπισε την απάντηση στο πρόβλημα της τάξης </a:t>
            </a:r>
            <a:r>
              <a:rPr lang="el-GR" sz="2800" dirty="0" smtClean="0"/>
              <a:t>(κατά την έννοια της </a:t>
            </a:r>
            <a:r>
              <a:rPr lang="el-GR" sz="2800" i="1" dirty="0" smtClean="0"/>
              <a:t>ευταξίας</a:t>
            </a:r>
            <a:r>
              <a:rPr lang="el-GR" sz="2800" dirty="0" smtClean="0"/>
              <a:t>) στον </a:t>
            </a:r>
            <a:r>
              <a:rPr lang="el-GR" sz="2800" dirty="0" err="1" smtClean="0"/>
              <a:t>δομολειτουργισμό</a:t>
            </a:r>
            <a:r>
              <a:rPr lang="el-GR" sz="2800" dirty="0"/>
              <a:t>, ο οποίος λειτουργεί κατά την άποψή του με βάση το ακόλουθο σύνολο </a:t>
            </a:r>
            <a:r>
              <a:rPr lang="el-GR" sz="2800" dirty="0" smtClean="0"/>
              <a:t>υποθέσεων:</a:t>
            </a:r>
          </a:p>
          <a:p>
            <a:pPr marL="342900" indent="-342900" algn="just">
              <a:buAutoNum type="arabicPeriod"/>
            </a:pPr>
            <a:r>
              <a:rPr lang="el-GR" sz="2800" dirty="0" smtClean="0"/>
              <a:t>Τα συστήματα διακρίνονται από την τάξη και αλληλεξάρτηση των συστατικών τους στοιχείων</a:t>
            </a:r>
          </a:p>
          <a:p>
            <a:pPr marL="342900" indent="-342900" algn="just">
              <a:buAutoNum type="arabicPeriod"/>
            </a:pPr>
            <a:r>
              <a:rPr lang="el-GR" sz="2800" dirty="0" smtClean="0"/>
              <a:t>Τα συστήματα τείνουν προς μία κατάσταση αυτοτροφοδοτούμενης τάξης ή ισορροπίας.</a:t>
            </a:r>
          </a:p>
          <a:p>
            <a:pPr marL="342900" indent="-342900" algn="just">
              <a:buAutoNum type="arabicPeriod"/>
            </a:pPr>
            <a:r>
              <a:rPr lang="el-GR" sz="2800" dirty="0" smtClean="0"/>
              <a:t>Ένα σύστημα είτε είναι στατικό είτε συμμετέχει σε μία εύτακτη διαδικασία μεταβολής.</a:t>
            </a:r>
          </a:p>
          <a:p>
            <a:pPr marL="342900" indent="-342900" algn="just">
              <a:buAutoNum type="arabicPeriod"/>
            </a:pPr>
            <a:r>
              <a:rPr lang="el-GR" sz="2800" dirty="0" smtClean="0"/>
              <a:t>Η φύση ενός μέρους του συστήματος έχει αντίκτυπο στη μορφή που μπορούν να πάρουν τα άλλα μέρη</a:t>
            </a:r>
            <a:r>
              <a:rPr lang="el-GR" sz="2800" dirty="0" smtClean="0"/>
              <a:t>.</a:t>
            </a:r>
          </a:p>
          <a:p>
            <a:pPr marL="342900" indent="-342900" algn="just">
              <a:buAutoNum type="arabicPeriod"/>
            </a:pPr>
            <a:endParaRPr lang="el-GR" sz="2800" dirty="0" smtClean="0"/>
          </a:p>
        </p:txBody>
      </p:sp>
    </p:spTree>
    <p:extLst>
      <p:ext uri="{BB962C8B-B14F-4D97-AF65-F5344CB8AC3E}">
        <p14:creationId xmlns:p14="http://schemas.microsoft.com/office/powerpoint/2010/main" val="3250925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chemeClr val="accent2">
              <a:lumMod val="20000"/>
              <a:lumOff val="80000"/>
            </a:schemeClr>
          </a:solidFill>
          <a:ln>
            <a:noFill/>
          </a:ln>
          <a:effectLst/>
        </p:spPr>
        <p:txBody>
          <a:bodyPr/>
          <a:lstStyle/>
          <a:p>
            <a:r>
              <a:rPr lang="en-GB" dirty="0" smtClean="0"/>
              <a:t>Talcott Parsons (1902-1979)</a:t>
            </a:r>
            <a:endParaRPr lang="el-GR" dirty="0"/>
          </a:p>
        </p:txBody>
      </p:sp>
      <p:sp>
        <p:nvSpPr>
          <p:cNvPr id="4" name="Θέση αριθμού διαφάνειας 3"/>
          <p:cNvSpPr>
            <a:spLocks noGrp="1"/>
          </p:cNvSpPr>
          <p:nvPr>
            <p:ph type="sldNum" sz="quarter" idx="12"/>
          </p:nvPr>
        </p:nvSpPr>
        <p:spPr/>
        <p:txBody>
          <a:bodyPr/>
          <a:lstStyle/>
          <a:p>
            <a:fld id="{D3F1D1C4-C2D9-4231-9FB2-B2D9D97AA41D}" type="slidenum">
              <a:rPr lang="el-GR" smtClean="0"/>
              <a:pPr/>
              <a:t>2</a:t>
            </a:fld>
            <a:endParaRPr lang="el-GR"/>
          </a:p>
        </p:txBody>
      </p:sp>
      <p:pic>
        <p:nvPicPr>
          <p:cNvPr id="1026" name="Picture 2" descr="C:\Users\vaio\AppData\Local\Microsoft\Windows\INetCache\IE\JY7XUP4D\talcott-parsons[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1345" y="1412777"/>
            <a:ext cx="4618780" cy="50246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vaio\AppData\Local\Microsoft\Windows\INetCache\IE\2FV8Z418\La-sociología-de-Talcott-Parsons-La-teoría-funcionalista-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1476" y="1412776"/>
            <a:ext cx="3376988" cy="5049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2598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D3F1D1C4-C2D9-4231-9FB2-B2D9D97AA41D}" type="slidenum">
              <a:rPr lang="el-GR" smtClean="0"/>
              <a:pPr/>
              <a:t>20</a:t>
            </a:fld>
            <a:endParaRPr lang="el-GR"/>
          </a:p>
        </p:txBody>
      </p:sp>
      <p:sp>
        <p:nvSpPr>
          <p:cNvPr id="3" name="Ορθογώνιο 2"/>
          <p:cNvSpPr/>
          <p:nvPr/>
        </p:nvSpPr>
        <p:spPr>
          <a:xfrm>
            <a:off x="323528" y="404664"/>
            <a:ext cx="8568952" cy="526297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lgn="just"/>
            <a:r>
              <a:rPr lang="el-GR" sz="2800" dirty="0" smtClean="0">
                <a:solidFill>
                  <a:prstClr val="black"/>
                </a:solidFill>
              </a:rPr>
              <a:t>5. Τα </a:t>
            </a:r>
            <a:r>
              <a:rPr lang="el-GR" sz="2800" dirty="0">
                <a:solidFill>
                  <a:prstClr val="black"/>
                </a:solidFill>
              </a:rPr>
              <a:t>συστήματα διατηρούν όρια με τα περιβάλλοντα τους.</a:t>
            </a:r>
            <a:endParaRPr lang="el-GR" dirty="0">
              <a:solidFill>
                <a:prstClr val="black"/>
              </a:solidFill>
            </a:endParaRPr>
          </a:p>
          <a:p>
            <a:pPr algn="just"/>
            <a:r>
              <a:rPr lang="el-GR" sz="2800" dirty="0" smtClean="0"/>
              <a:t>6</a:t>
            </a:r>
            <a:r>
              <a:rPr lang="el-GR" sz="2800" dirty="0" smtClean="0"/>
              <a:t>. Η </a:t>
            </a:r>
            <a:r>
              <a:rPr lang="el-GR" sz="2800" dirty="0"/>
              <a:t>κατανομή και η ενσωμάτωση είναι </a:t>
            </a:r>
            <a:r>
              <a:rPr lang="el-GR" sz="2800" dirty="0" smtClean="0"/>
              <a:t>δύο </a:t>
            </a:r>
            <a:r>
              <a:rPr lang="el-GR" sz="2800" dirty="0"/>
              <a:t>θεμελιώδεις διαδικασίες, που είναι αναγκαίες για κάθε δεδομένη κατάσταση ή ισορροπία ενός συστήματος</a:t>
            </a:r>
            <a:r>
              <a:rPr lang="el-GR" sz="2800" dirty="0" smtClean="0"/>
              <a:t>.</a:t>
            </a:r>
          </a:p>
          <a:p>
            <a:pPr algn="just"/>
            <a:r>
              <a:rPr lang="el-GR" sz="2800" dirty="0" smtClean="0"/>
              <a:t>7. Τα συστήματα τείνουν προς την </a:t>
            </a:r>
            <a:r>
              <a:rPr lang="el-GR" sz="2800" dirty="0" err="1" smtClean="0"/>
              <a:t>αυτοδιατήρηση</a:t>
            </a:r>
            <a:r>
              <a:rPr lang="el-GR" sz="2800" dirty="0" smtClean="0"/>
              <a:t>. Στη διαδικασία αυτή εμπλέκονται η διατήρηση των ορίων και των σχέσεων των συστατικών μερών τους προς το σύνολο, ο έλεγχος των περιβαλλοντικών διαφοροποιήσεων και ο έλεγχος των εσωτερικών τάσεων μεταβολής του συστήματος. </a:t>
            </a:r>
          </a:p>
          <a:p>
            <a:pPr algn="just"/>
            <a:r>
              <a:rPr lang="el-GR" sz="2800" dirty="0"/>
              <a:t>	</a:t>
            </a:r>
          </a:p>
        </p:txBody>
      </p:sp>
    </p:spTree>
    <p:extLst>
      <p:ext uri="{BB962C8B-B14F-4D97-AF65-F5344CB8AC3E}">
        <p14:creationId xmlns:p14="http://schemas.microsoft.com/office/powerpoint/2010/main" val="1473128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D3F1D1C4-C2D9-4231-9FB2-B2D9D97AA41D}" type="slidenum">
              <a:rPr lang="el-GR" smtClean="0"/>
              <a:pPr/>
              <a:t>21</a:t>
            </a:fld>
            <a:endParaRPr lang="el-GR"/>
          </a:p>
        </p:txBody>
      </p:sp>
      <p:sp>
        <p:nvSpPr>
          <p:cNvPr id="3" name="Ορθογώνιο 2"/>
          <p:cNvSpPr/>
          <p:nvPr/>
        </p:nvSpPr>
        <p:spPr>
          <a:xfrm>
            <a:off x="611560" y="582067"/>
            <a:ext cx="7920880" cy="569386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lgn="just"/>
            <a:r>
              <a:rPr lang="el-GR" sz="2800" dirty="0" smtClean="0">
                <a:solidFill>
                  <a:prstClr val="black"/>
                </a:solidFill>
              </a:rPr>
              <a:t>	Οι </a:t>
            </a:r>
            <a:r>
              <a:rPr lang="el-GR" sz="2800" dirty="0">
                <a:solidFill>
                  <a:prstClr val="black"/>
                </a:solidFill>
              </a:rPr>
              <a:t>υποθέσεις αυτές οδήγησαν τον </a:t>
            </a:r>
            <a:r>
              <a:rPr lang="el-GR" sz="2800" dirty="0" err="1">
                <a:solidFill>
                  <a:prstClr val="black"/>
                </a:solidFill>
              </a:rPr>
              <a:t>Πάρσονς</a:t>
            </a:r>
            <a:r>
              <a:rPr lang="el-GR" sz="2800" dirty="0">
                <a:solidFill>
                  <a:prstClr val="black"/>
                </a:solidFill>
              </a:rPr>
              <a:t> να θέσει ως πρώτη του </a:t>
            </a:r>
            <a:r>
              <a:rPr lang="el-GR" sz="2800" i="1" dirty="0">
                <a:solidFill>
                  <a:prstClr val="black"/>
                </a:solidFill>
              </a:rPr>
              <a:t>προτεραιότητα</a:t>
            </a:r>
            <a:r>
              <a:rPr lang="el-GR" sz="2800" dirty="0">
                <a:solidFill>
                  <a:prstClr val="black"/>
                </a:solidFill>
              </a:rPr>
              <a:t> την ανάλυση της </a:t>
            </a:r>
            <a:r>
              <a:rPr lang="el-GR" sz="2800" i="1" dirty="0">
                <a:solidFill>
                  <a:prstClr val="black"/>
                </a:solidFill>
              </a:rPr>
              <a:t>ιεραρχικής δομής</a:t>
            </a:r>
            <a:r>
              <a:rPr lang="el-GR" sz="2800" dirty="0">
                <a:solidFill>
                  <a:prstClr val="black"/>
                </a:solidFill>
              </a:rPr>
              <a:t> της </a:t>
            </a:r>
            <a:r>
              <a:rPr lang="el-GR" sz="2800" dirty="0" smtClean="0">
                <a:solidFill>
                  <a:prstClr val="black"/>
                </a:solidFill>
              </a:rPr>
              <a:t>κοινωνίας και της απαραίτητης </a:t>
            </a:r>
            <a:r>
              <a:rPr lang="el-GR" sz="2800" u="sng" dirty="0" smtClean="0">
                <a:solidFill>
                  <a:prstClr val="black"/>
                </a:solidFill>
              </a:rPr>
              <a:t>σταθερότητάς</a:t>
            </a:r>
            <a:r>
              <a:rPr lang="el-GR" sz="2800" dirty="0" smtClean="0">
                <a:solidFill>
                  <a:prstClr val="black"/>
                </a:solidFill>
              </a:rPr>
              <a:t> της. </a:t>
            </a:r>
          </a:p>
          <a:p>
            <a:pPr lvl="0" algn="just"/>
            <a:endParaRPr lang="el-GR" sz="2800" dirty="0">
              <a:solidFill>
                <a:prstClr val="black"/>
              </a:solidFill>
            </a:endParaRPr>
          </a:p>
          <a:p>
            <a:pPr lvl="0" algn="ctr"/>
            <a:r>
              <a:rPr lang="el-GR" sz="2800" b="1" dirty="0" smtClean="0">
                <a:solidFill>
                  <a:prstClr val="black"/>
                </a:solidFill>
              </a:rPr>
              <a:t>Κριτική</a:t>
            </a:r>
          </a:p>
          <a:p>
            <a:pPr lvl="0" algn="just"/>
            <a:r>
              <a:rPr lang="el-GR" sz="2800" dirty="0" smtClean="0">
                <a:solidFill>
                  <a:prstClr val="black"/>
                </a:solidFill>
              </a:rPr>
              <a:t>Όμως, κάνοντας </a:t>
            </a:r>
            <a:r>
              <a:rPr lang="el-GR" sz="2800" dirty="0">
                <a:solidFill>
                  <a:prstClr val="black"/>
                </a:solidFill>
              </a:rPr>
              <a:t>το αυτό, ασχολήθηκε ελάχιστα με το ζήτημα της </a:t>
            </a:r>
            <a:r>
              <a:rPr lang="el-GR" sz="2800" u="sng" dirty="0">
                <a:solidFill>
                  <a:prstClr val="black"/>
                </a:solidFill>
              </a:rPr>
              <a:t>κοινωνικής αλλαγής</a:t>
            </a:r>
            <a:r>
              <a:rPr lang="el-GR" sz="2800" dirty="0">
                <a:solidFill>
                  <a:prstClr val="black"/>
                </a:solidFill>
              </a:rPr>
              <a:t>, με το οποίο καταπιάστηκε πολύ αργότερα στη σταδιοδρομία του και για το οποίο υπέστη </a:t>
            </a:r>
            <a:r>
              <a:rPr lang="el-GR" sz="2800" i="1" dirty="0">
                <a:solidFill>
                  <a:prstClr val="black"/>
                </a:solidFill>
              </a:rPr>
              <a:t>σφοδρή </a:t>
            </a:r>
            <a:r>
              <a:rPr lang="el-GR" sz="2800" i="1" dirty="0" smtClean="0">
                <a:solidFill>
                  <a:prstClr val="black"/>
                </a:solidFill>
              </a:rPr>
              <a:t>κριτική ως </a:t>
            </a:r>
            <a:r>
              <a:rPr lang="el-GR" sz="2800" dirty="0" smtClean="0">
                <a:solidFill>
                  <a:prstClr val="black"/>
                </a:solidFill>
              </a:rPr>
              <a:t>συντηρητικός, απολογητής του αμερικανικού (καπιταλιστικού) συστήματος.</a:t>
            </a:r>
            <a:endParaRPr lang="en-GB" sz="2800" dirty="0" smtClean="0">
              <a:solidFill>
                <a:prstClr val="black"/>
              </a:solidFill>
            </a:endParaRPr>
          </a:p>
          <a:p>
            <a:pPr lvl="0" algn="just"/>
            <a:r>
              <a:rPr lang="en-GB" sz="2800" dirty="0" smtClean="0">
                <a:solidFill>
                  <a:prstClr val="black"/>
                </a:solidFill>
              </a:rPr>
              <a:t>	</a:t>
            </a:r>
            <a:endParaRPr lang="el-GR" sz="2800" dirty="0">
              <a:solidFill>
                <a:prstClr val="black"/>
              </a:solidFill>
            </a:endParaRPr>
          </a:p>
        </p:txBody>
      </p:sp>
    </p:spTree>
    <p:extLst>
      <p:ext uri="{BB962C8B-B14F-4D97-AF65-F5344CB8AC3E}">
        <p14:creationId xmlns:p14="http://schemas.microsoft.com/office/powerpoint/2010/main" val="731378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D3F1D1C4-C2D9-4231-9FB2-B2D9D97AA41D}" type="slidenum">
              <a:rPr lang="el-GR" smtClean="0"/>
              <a:pPr/>
              <a:t>22</a:t>
            </a:fld>
            <a:endParaRPr lang="el-GR"/>
          </a:p>
        </p:txBody>
      </p:sp>
      <p:sp>
        <p:nvSpPr>
          <p:cNvPr id="3" name="Ορθογώνιο 2"/>
          <p:cNvSpPr/>
          <p:nvPr/>
        </p:nvSpPr>
        <p:spPr>
          <a:xfrm>
            <a:off x="323528" y="548680"/>
            <a:ext cx="8496944" cy="584775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lgn="ctr"/>
            <a:r>
              <a:rPr lang="el-GR" sz="2800" dirty="0" smtClean="0">
                <a:solidFill>
                  <a:prstClr val="black"/>
                </a:solidFill>
              </a:rPr>
              <a:t>Κριτική, συνέχεια</a:t>
            </a:r>
          </a:p>
          <a:p>
            <a:pPr lvl="0" algn="just"/>
            <a:endParaRPr lang="el-GR" sz="1000" dirty="0">
              <a:solidFill>
                <a:prstClr val="black"/>
              </a:solidFill>
            </a:endParaRPr>
          </a:p>
          <a:p>
            <a:pPr lvl="0" algn="just"/>
            <a:r>
              <a:rPr lang="el-GR" sz="2800" dirty="0" smtClean="0">
                <a:solidFill>
                  <a:prstClr val="black"/>
                </a:solidFill>
              </a:rPr>
              <a:t>Εξάλλου </a:t>
            </a:r>
            <a:r>
              <a:rPr lang="el-GR" sz="2800" dirty="0">
                <a:solidFill>
                  <a:prstClr val="black"/>
                </a:solidFill>
              </a:rPr>
              <a:t>του ασκήθηκε κριτική από τον </a:t>
            </a:r>
            <a:r>
              <a:rPr lang="en-GB" sz="2800" dirty="0">
                <a:solidFill>
                  <a:prstClr val="black"/>
                </a:solidFill>
              </a:rPr>
              <a:t>C. W. Mills</a:t>
            </a:r>
            <a:r>
              <a:rPr lang="el-GR" sz="2800" dirty="0">
                <a:solidFill>
                  <a:prstClr val="black"/>
                </a:solidFill>
              </a:rPr>
              <a:t> για το εξαιρετικά αφηρημένο επίπεδο των διατυπώσεών του – αναφερόταν  στη μορφή της εξαιρετικά αφηρημένης θεωρητικής διαμόρφωσης όπου η τυπική οργάνωση και η ρύθμιση των εννοιών έχει προτεραιότητα απέναντι στην κατανόηση της κοινωνικής πραγματικότητας. Κατά τον </a:t>
            </a:r>
            <a:r>
              <a:rPr lang="en-GB" sz="2800" dirty="0">
                <a:solidFill>
                  <a:prstClr val="black"/>
                </a:solidFill>
              </a:rPr>
              <a:t>Mills</a:t>
            </a:r>
            <a:r>
              <a:rPr lang="el-GR" sz="2800" dirty="0">
                <a:solidFill>
                  <a:prstClr val="black"/>
                </a:solidFill>
              </a:rPr>
              <a:t> η σύλληψης του </a:t>
            </a:r>
            <a:r>
              <a:rPr lang="en-GB" sz="2800" dirty="0">
                <a:solidFill>
                  <a:prstClr val="black"/>
                </a:solidFill>
              </a:rPr>
              <a:t>Parsons </a:t>
            </a:r>
            <a:r>
              <a:rPr lang="el-GR" sz="2800" dirty="0">
                <a:solidFill>
                  <a:prstClr val="black"/>
                </a:solidFill>
              </a:rPr>
              <a:t>και λόγω του εύρους της αποκλήθηκε </a:t>
            </a:r>
            <a:r>
              <a:rPr lang="en-GB" sz="2800" dirty="0">
                <a:solidFill>
                  <a:prstClr val="black"/>
                </a:solidFill>
              </a:rPr>
              <a:t>Grand </a:t>
            </a:r>
            <a:r>
              <a:rPr lang="en-GB" sz="2800" dirty="0" smtClean="0">
                <a:solidFill>
                  <a:prstClr val="black"/>
                </a:solidFill>
              </a:rPr>
              <a:t>Theory (</a:t>
            </a:r>
            <a:r>
              <a:rPr lang="el-GR" sz="2800" dirty="0" smtClean="0">
                <a:solidFill>
                  <a:prstClr val="black"/>
                </a:solidFill>
              </a:rPr>
              <a:t>Μεγάλη Θεωρία)! </a:t>
            </a:r>
          </a:p>
          <a:p>
            <a:pPr lvl="0" algn="just"/>
            <a:r>
              <a:rPr lang="el-GR" sz="2800" dirty="0" smtClean="0"/>
              <a:t>Η</a:t>
            </a:r>
            <a:r>
              <a:rPr lang="en-US" sz="2800" dirty="0" smtClean="0"/>
              <a:t> Grand Theory </a:t>
            </a:r>
            <a:r>
              <a:rPr lang="el-GR" sz="2800" dirty="0" smtClean="0"/>
              <a:t>είναι μάλλον ή ήττον αποσπασμένη από τις συγκεκριμένες ανησυχίες (</a:t>
            </a:r>
            <a:r>
              <a:rPr lang="en-US" sz="2800" dirty="0" smtClean="0"/>
              <a:t>concrete concerns</a:t>
            </a:r>
            <a:r>
              <a:rPr lang="el-GR" sz="2800" dirty="0" smtClean="0"/>
              <a:t>)</a:t>
            </a:r>
            <a:r>
              <a:rPr lang="en-US" sz="2800" dirty="0" smtClean="0"/>
              <a:t> </a:t>
            </a:r>
            <a:r>
              <a:rPr lang="el-GR" sz="2800" dirty="0" smtClean="0"/>
              <a:t>της καθημερινής ζωής και τη ποικιλομορφίας που την διακρίνει στον χρόνο και στον χώρο. </a:t>
            </a:r>
            <a:endParaRPr lang="el-GR" sz="2800" dirty="0">
              <a:solidFill>
                <a:prstClr val="black"/>
              </a:solidFill>
            </a:endParaRPr>
          </a:p>
        </p:txBody>
      </p:sp>
    </p:spTree>
    <p:extLst>
      <p:ext uri="{BB962C8B-B14F-4D97-AF65-F5344CB8AC3E}">
        <p14:creationId xmlns:p14="http://schemas.microsoft.com/office/powerpoint/2010/main" val="1138840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23</a:t>
            </a:fld>
            <a:endParaRPr lang="el-GR"/>
          </a:p>
        </p:txBody>
      </p:sp>
      <p:sp>
        <p:nvSpPr>
          <p:cNvPr id="3" name="2 - Ορθογώνιο"/>
          <p:cNvSpPr/>
          <p:nvPr/>
        </p:nvSpPr>
        <p:spPr>
          <a:xfrm>
            <a:off x="323528" y="260648"/>
            <a:ext cx="8496944" cy="640871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l-GR" sz="2800" b="1" u="sng" dirty="0" smtClean="0">
                <a:solidFill>
                  <a:srgbClr val="0070C0"/>
                </a:solidFill>
              </a:rPr>
              <a:t>Προσοχή</a:t>
            </a:r>
            <a:r>
              <a:rPr lang="el-GR" sz="2400" u="sng" dirty="0" smtClean="0"/>
              <a:t>! </a:t>
            </a:r>
          </a:p>
          <a:p>
            <a:pPr algn="just"/>
            <a:r>
              <a:rPr lang="el-GR" sz="2400" dirty="0" smtClean="0"/>
              <a:t>Στο κείμενο του</a:t>
            </a:r>
            <a:r>
              <a:rPr lang="en-US" sz="2400" dirty="0" smtClean="0"/>
              <a:t> </a:t>
            </a:r>
            <a:r>
              <a:rPr lang="en-US" sz="2400" dirty="0" smtClean="0"/>
              <a:t>R. </a:t>
            </a:r>
            <a:r>
              <a:rPr lang="en-US" sz="2400" dirty="0" err="1" smtClean="0"/>
              <a:t>Schwartzenberg</a:t>
            </a:r>
            <a:r>
              <a:rPr lang="en-US" sz="2400" dirty="0" smtClean="0"/>
              <a:t> </a:t>
            </a:r>
            <a:r>
              <a:rPr lang="el-GR" sz="2400" dirty="0" smtClean="0"/>
              <a:t>υπάρχουν μεταφραστικές ατέλειες.  Για να τις διορθώσετε ώστε να μπορέσετε κατανοήσετε το κείμενο σε ότι αναφορά τις απόψεις του </a:t>
            </a:r>
            <a:r>
              <a:rPr lang="en-US" sz="2400" dirty="0" smtClean="0"/>
              <a:t>Parsons</a:t>
            </a:r>
            <a:r>
              <a:rPr lang="el-GR" sz="2400" dirty="0" smtClean="0"/>
              <a:t>, λάβετε υπόψη τα ακόλουθα:</a:t>
            </a:r>
          </a:p>
          <a:p>
            <a:pPr algn="just">
              <a:buFont typeface="Wingdings" pitchFamily="2" charset="2"/>
              <a:buChar char="Ø"/>
            </a:pPr>
            <a:r>
              <a:rPr lang="el-GR" sz="2400" dirty="0" smtClean="0"/>
              <a:t>  Όπου βλέπετε να γίνεται αναφορά σε «</a:t>
            </a:r>
            <a:r>
              <a:rPr lang="el-GR" sz="2400" i="1" dirty="0" smtClean="0"/>
              <a:t>δράστη</a:t>
            </a:r>
            <a:r>
              <a:rPr lang="el-GR" sz="2400" dirty="0" smtClean="0"/>
              <a:t>» ή σε «</a:t>
            </a:r>
            <a:r>
              <a:rPr lang="el-GR" sz="2400" i="1" dirty="0" smtClean="0"/>
              <a:t>δράστες</a:t>
            </a:r>
            <a:r>
              <a:rPr lang="el-GR" sz="2400" dirty="0" smtClean="0"/>
              <a:t>», να θεωρείτε ότι εννοείται ο «</a:t>
            </a:r>
            <a:r>
              <a:rPr lang="el-GR" sz="2400" b="1" i="1" dirty="0" smtClean="0">
                <a:solidFill>
                  <a:srgbClr val="FF0000"/>
                </a:solidFill>
              </a:rPr>
              <a:t>δρών</a:t>
            </a:r>
            <a:r>
              <a:rPr lang="el-GR" sz="2400" dirty="0" smtClean="0"/>
              <a:t>» (αυτός/ή που δρα) ή οι «</a:t>
            </a:r>
            <a:r>
              <a:rPr lang="el-GR" sz="2400" b="1" i="1" dirty="0" smtClean="0">
                <a:solidFill>
                  <a:srgbClr val="FF0000"/>
                </a:solidFill>
              </a:rPr>
              <a:t>δρώντες</a:t>
            </a:r>
            <a:r>
              <a:rPr lang="el-GR" sz="2400" dirty="0" smtClean="0"/>
              <a:t>». Αυτή είναι η ορθή απόδοση της αγγλικής λέξης </a:t>
            </a:r>
            <a:r>
              <a:rPr lang="en-US" sz="2400" dirty="0" smtClean="0"/>
              <a:t>”actor”  </a:t>
            </a:r>
            <a:r>
              <a:rPr lang="el-GR" sz="2400" dirty="0" smtClean="0"/>
              <a:t>που χρησιμοποιεί  ο </a:t>
            </a:r>
            <a:r>
              <a:rPr lang="en-US" sz="2400" dirty="0" smtClean="0"/>
              <a:t>Parsons</a:t>
            </a:r>
            <a:r>
              <a:rPr lang="el-GR" sz="2400" dirty="0" smtClean="0"/>
              <a:t>.</a:t>
            </a:r>
          </a:p>
          <a:p>
            <a:pPr algn="just">
              <a:buFont typeface="Wingdings" pitchFamily="2" charset="2"/>
              <a:buChar char="Ø"/>
            </a:pPr>
            <a:r>
              <a:rPr lang="el-GR" sz="2400" dirty="0" smtClean="0"/>
              <a:t>  Όπου θα βλέπετε τη λέξη «</a:t>
            </a:r>
            <a:r>
              <a:rPr lang="el-GR" sz="2400" i="1" dirty="0" smtClean="0"/>
              <a:t>αλληλεξάρτηση</a:t>
            </a:r>
            <a:r>
              <a:rPr lang="el-GR" sz="2400" dirty="0" smtClean="0"/>
              <a:t>» που αποδίδει την αγγλική λέξη </a:t>
            </a:r>
            <a:r>
              <a:rPr lang="en-US" sz="2400" dirty="0" smtClean="0"/>
              <a:t>“interaction”,</a:t>
            </a:r>
            <a:r>
              <a:rPr lang="el-GR" sz="2400" dirty="0" smtClean="0"/>
              <a:t> η ορθή απόδοσή της είναι  «</a:t>
            </a:r>
            <a:r>
              <a:rPr lang="el-GR" sz="2400" b="1" i="1" dirty="0" err="1" smtClean="0">
                <a:solidFill>
                  <a:srgbClr val="FF0000"/>
                </a:solidFill>
              </a:rPr>
              <a:t>αλληλόδραση</a:t>
            </a:r>
            <a:r>
              <a:rPr lang="el-GR" sz="2400" dirty="0" smtClean="0"/>
              <a:t>»  ή </a:t>
            </a:r>
            <a:r>
              <a:rPr lang="el-GR" sz="2400" b="1" i="1" dirty="0" err="1" smtClean="0">
                <a:solidFill>
                  <a:srgbClr val="FF0000"/>
                </a:solidFill>
              </a:rPr>
              <a:t>διάδραση</a:t>
            </a:r>
            <a:r>
              <a:rPr lang="el-GR" sz="2400" dirty="0" smtClean="0"/>
              <a:t>».</a:t>
            </a:r>
          </a:p>
          <a:p>
            <a:pPr algn="just">
              <a:buFont typeface="Wingdings" pitchFamily="2" charset="2"/>
              <a:buChar char="Ø"/>
            </a:pPr>
            <a:r>
              <a:rPr lang="en-US" sz="2400" dirty="0" smtClean="0"/>
              <a:t> </a:t>
            </a:r>
            <a:r>
              <a:rPr lang="el-GR" sz="2400" dirty="0" smtClean="0"/>
              <a:t> Οι αναφερόμενες «</a:t>
            </a:r>
            <a:r>
              <a:rPr lang="el-GR" sz="2400" i="1" dirty="0" smtClean="0"/>
              <a:t>μονάδες-</a:t>
            </a:r>
            <a:r>
              <a:rPr lang="el-GR" sz="2400" i="1" dirty="0" err="1" smtClean="0"/>
              <a:t>πράξεω</a:t>
            </a:r>
            <a:r>
              <a:rPr lang="el-GR" sz="2400" i="1" dirty="0" smtClean="0"/>
              <a:t>ν</a:t>
            </a:r>
            <a:r>
              <a:rPr lang="el-GR" sz="2400" dirty="0" smtClean="0"/>
              <a:t>» αποτελούν μετάφραση του </a:t>
            </a:r>
            <a:r>
              <a:rPr lang="en-US" sz="2400" dirty="0" smtClean="0"/>
              <a:t>“unit-act”. </a:t>
            </a:r>
            <a:r>
              <a:rPr lang="el-GR" sz="2400" dirty="0" smtClean="0"/>
              <a:t>Θα μπορούσε να αποδοθεί καλύτερα ως </a:t>
            </a:r>
            <a:r>
              <a:rPr lang="el-GR" sz="2400" b="1" i="1" dirty="0" smtClean="0">
                <a:solidFill>
                  <a:srgbClr val="FF0000"/>
                </a:solidFill>
              </a:rPr>
              <a:t>μονάδα δράσης. </a:t>
            </a:r>
            <a:r>
              <a:rPr lang="el-GR" sz="2400" dirty="0" smtClean="0">
                <a:solidFill>
                  <a:schemeClr val="tx1"/>
                </a:solidFill>
              </a:rPr>
              <a:t>Αποτελεί τη βασική μονάδα ανάλυσης και μελέτης της δράσης ενός δρώντος υποκειμένου.</a:t>
            </a:r>
            <a:endParaRPr lang="el-GR" sz="2400"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24</a:t>
            </a:fld>
            <a:endParaRPr lang="el-GR"/>
          </a:p>
        </p:txBody>
      </p:sp>
      <p:pic>
        <p:nvPicPr>
          <p:cNvPr id="38913" name="Picture 1"/>
          <p:cNvPicPr>
            <a:picLocks noChangeAspect="1" noChangeArrowheads="1"/>
          </p:cNvPicPr>
          <p:nvPr/>
        </p:nvPicPr>
        <p:blipFill>
          <a:blip r:embed="rId2" cstate="print"/>
          <a:srcRect/>
          <a:stretch>
            <a:fillRect/>
          </a:stretch>
        </p:blipFill>
        <p:spPr bwMode="auto">
          <a:xfrm>
            <a:off x="566738" y="908720"/>
            <a:ext cx="8010525" cy="3024336"/>
          </a:xfrm>
          <a:prstGeom prst="rect">
            <a:avLst/>
          </a:prstGeom>
          <a:noFill/>
          <a:ln w="9525">
            <a:solidFill>
              <a:schemeClr val="accent2">
                <a:lumMod val="75000"/>
              </a:schemeClr>
            </a:solidFill>
            <a:miter lim="800000"/>
            <a:headEnd/>
            <a:tailEnd/>
          </a:ln>
        </p:spPr>
      </p:pic>
      <p:sp>
        <p:nvSpPr>
          <p:cNvPr id="4" name="3 - Ορθογώνιο"/>
          <p:cNvSpPr/>
          <p:nvPr/>
        </p:nvSpPr>
        <p:spPr>
          <a:xfrm>
            <a:off x="611560" y="4221088"/>
            <a:ext cx="7992888" cy="7200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l-GR" sz="2000" dirty="0" smtClean="0"/>
              <a:t>Τα αποσπάσματα  που ακολουθούν είναι από το κείμενο του </a:t>
            </a:r>
            <a:r>
              <a:rPr lang="en-GB" sz="2000" dirty="0" smtClean="0"/>
              <a:t>Roger </a:t>
            </a:r>
            <a:r>
              <a:rPr lang="en-US" sz="2000" dirty="0" err="1" smtClean="0"/>
              <a:t>Schwartzenberg</a:t>
            </a:r>
            <a:r>
              <a:rPr lang="en-US" sz="2000" dirty="0" smtClean="0"/>
              <a:t> </a:t>
            </a:r>
            <a:endParaRPr lang="en-US"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25</a:t>
            </a:fld>
            <a:endParaRPr lang="el-GR"/>
          </a:p>
        </p:txBody>
      </p:sp>
      <p:pic>
        <p:nvPicPr>
          <p:cNvPr id="37889" name="Picture 1"/>
          <p:cNvPicPr>
            <a:picLocks noChangeAspect="1" noChangeArrowheads="1"/>
          </p:cNvPicPr>
          <p:nvPr/>
        </p:nvPicPr>
        <p:blipFill>
          <a:blip r:embed="rId2" cstate="print"/>
          <a:srcRect/>
          <a:stretch>
            <a:fillRect/>
          </a:stretch>
        </p:blipFill>
        <p:spPr bwMode="auto">
          <a:xfrm>
            <a:off x="539552" y="1052736"/>
            <a:ext cx="7924800" cy="5040560"/>
          </a:xfrm>
          <a:prstGeom prst="rect">
            <a:avLst/>
          </a:prstGeom>
          <a:noFill/>
          <a:ln w="9525">
            <a:solidFill>
              <a:schemeClr val="accent2">
                <a:lumMod val="60000"/>
                <a:lumOff val="40000"/>
              </a:schemeClr>
            </a:solid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26</a:t>
            </a:fld>
            <a:endParaRPr lang="el-GR"/>
          </a:p>
        </p:txBody>
      </p:sp>
      <p:pic>
        <p:nvPicPr>
          <p:cNvPr id="36865" name="Picture 1"/>
          <p:cNvPicPr>
            <a:picLocks noChangeAspect="1" noChangeArrowheads="1"/>
          </p:cNvPicPr>
          <p:nvPr/>
        </p:nvPicPr>
        <p:blipFill>
          <a:blip r:embed="rId2" cstate="print"/>
          <a:srcRect/>
          <a:stretch>
            <a:fillRect/>
          </a:stretch>
        </p:blipFill>
        <p:spPr bwMode="auto">
          <a:xfrm>
            <a:off x="539551" y="548680"/>
            <a:ext cx="8073913" cy="6309320"/>
          </a:xfrm>
          <a:prstGeom prst="rect">
            <a:avLst/>
          </a:prstGeom>
          <a:noFill/>
          <a:ln w="9525">
            <a:noFill/>
            <a:miter lim="800000"/>
            <a:headEnd/>
            <a:tailEnd/>
          </a:ln>
        </p:spPr>
      </p:pic>
      <p:sp>
        <p:nvSpPr>
          <p:cNvPr id="4" name="3 - Ορθογώνιο"/>
          <p:cNvSpPr/>
          <p:nvPr/>
        </p:nvSpPr>
        <p:spPr>
          <a:xfrm>
            <a:off x="539552" y="260648"/>
            <a:ext cx="7992888" cy="43204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l-GR" sz="2000" b="1" dirty="0" smtClean="0"/>
              <a:t>Η κοινωνική δράση περιλαμβάνει τα παρακάτω τέσσερα  στοιχεία:</a:t>
            </a:r>
            <a:endParaRPr lang="en-US" sz="20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27</a:t>
            </a:fld>
            <a:endParaRPr lang="el-GR"/>
          </a:p>
        </p:txBody>
      </p:sp>
      <p:pic>
        <p:nvPicPr>
          <p:cNvPr id="41986" name="Picture 2"/>
          <p:cNvPicPr>
            <a:picLocks noChangeAspect="1" noChangeArrowheads="1"/>
          </p:cNvPicPr>
          <p:nvPr/>
        </p:nvPicPr>
        <p:blipFill>
          <a:blip r:embed="rId2" cstate="print"/>
          <a:srcRect/>
          <a:stretch>
            <a:fillRect/>
          </a:stretch>
        </p:blipFill>
        <p:spPr bwMode="auto">
          <a:xfrm>
            <a:off x="600075" y="980728"/>
            <a:ext cx="7943850" cy="435803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28</a:t>
            </a:fld>
            <a:endParaRPr lang="el-GR"/>
          </a:p>
        </p:txBody>
      </p:sp>
      <p:pic>
        <p:nvPicPr>
          <p:cNvPr id="43010" name="Picture 2"/>
          <p:cNvPicPr>
            <a:picLocks noChangeAspect="1" noChangeArrowheads="1"/>
          </p:cNvPicPr>
          <p:nvPr/>
        </p:nvPicPr>
        <p:blipFill>
          <a:blip r:embed="rId2" cstate="print"/>
          <a:srcRect/>
          <a:stretch>
            <a:fillRect/>
          </a:stretch>
        </p:blipFill>
        <p:spPr bwMode="auto">
          <a:xfrm>
            <a:off x="611560" y="548680"/>
            <a:ext cx="7924800" cy="2253233"/>
          </a:xfrm>
          <a:prstGeom prst="rect">
            <a:avLst/>
          </a:prstGeom>
          <a:noFill/>
          <a:ln w="9525">
            <a:noFill/>
            <a:miter lim="800000"/>
            <a:headEnd/>
            <a:tailEnd/>
          </a:ln>
        </p:spPr>
      </p:pic>
      <p:pic>
        <p:nvPicPr>
          <p:cNvPr id="43011" name="Picture 3"/>
          <p:cNvPicPr>
            <a:picLocks noChangeAspect="1" noChangeArrowheads="1"/>
          </p:cNvPicPr>
          <p:nvPr/>
        </p:nvPicPr>
        <p:blipFill>
          <a:blip r:embed="rId3" cstate="print"/>
          <a:srcRect/>
          <a:stretch>
            <a:fillRect/>
          </a:stretch>
        </p:blipFill>
        <p:spPr bwMode="auto">
          <a:xfrm>
            <a:off x="557213" y="2708919"/>
            <a:ext cx="8029575" cy="576065"/>
          </a:xfrm>
          <a:prstGeom prst="rect">
            <a:avLst/>
          </a:prstGeom>
          <a:noFill/>
          <a:ln w="9525">
            <a:noFill/>
            <a:miter lim="800000"/>
            <a:headEnd/>
            <a:tailEnd/>
          </a:ln>
        </p:spPr>
      </p:pic>
      <p:pic>
        <p:nvPicPr>
          <p:cNvPr id="43012" name="Picture 4"/>
          <p:cNvPicPr>
            <a:picLocks noChangeAspect="1" noChangeArrowheads="1"/>
          </p:cNvPicPr>
          <p:nvPr/>
        </p:nvPicPr>
        <p:blipFill>
          <a:blip r:embed="rId4" cstate="print"/>
          <a:srcRect/>
          <a:stretch>
            <a:fillRect/>
          </a:stretch>
        </p:blipFill>
        <p:spPr bwMode="auto">
          <a:xfrm>
            <a:off x="585788" y="3140968"/>
            <a:ext cx="7972425" cy="864096"/>
          </a:xfrm>
          <a:prstGeom prst="rect">
            <a:avLst/>
          </a:prstGeom>
          <a:noFill/>
          <a:ln w="9525">
            <a:noFill/>
            <a:miter lim="800000"/>
            <a:headEnd/>
            <a:tailEnd/>
          </a:ln>
        </p:spPr>
      </p:pic>
      <p:pic>
        <p:nvPicPr>
          <p:cNvPr id="43013" name="Picture 5"/>
          <p:cNvPicPr>
            <a:picLocks noChangeAspect="1" noChangeArrowheads="1"/>
          </p:cNvPicPr>
          <p:nvPr/>
        </p:nvPicPr>
        <p:blipFill>
          <a:blip r:embed="rId5" cstate="print"/>
          <a:srcRect/>
          <a:stretch>
            <a:fillRect/>
          </a:stretch>
        </p:blipFill>
        <p:spPr bwMode="auto">
          <a:xfrm>
            <a:off x="539552" y="3933056"/>
            <a:ext cx="7839075" cy="108012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29</a:t>
            </a:fld>
            <a:endParaRPr lang="el-GR"/>
          </a:p>
        </p:txBody>
      </p:sp>
      <p:pic>
        <p:nvPicPr>
          <p:cNvPr id="44034" name="Picture 2"/>
          <p:cNvPicPr>
            <a:picLocks noChangeAspect="1" noChangeArrowheads="1"/>
          </p:cNvPicPr>
          <p:nvPr/>
        </p:nvPicPr>
        <p:blipFill>
          <a:blip r:embed="rId2" cstate="print"/>
          <a:srcRect/>
          <a:stretch>
            <a:fillRect/>
          </a:stretch>
        </p:blipFill>
        <p:spPr bwMode="auto">
          <a:xfrm>
            <a:off x="566738" y="908720"/>
            <a:ext cx="8010525" cy="2448272"/>
          </a:xfrm>
          <a:prstGeom prst="rect">
            <a:avLst/>
          </a:prstGeom>
          <a:noFill/>
          <a:ln w="9525">
            <a:solidFill>
              <a:schemeClr val="accent1"/>
            </a:solid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282154"/>
          </a:xfrm>
        </p:spPr>
        <p:txBody>
          <a:bodyPr>
            <a:noAutofit/>
          </a:bodyPr>
          <a:lstStyle/>
          <a:p>
            <a:pPr algn="just"/>
            <a:r>
              <a:rPr lang="el-GR" sz="2400" dirty="0" smtClean="0"/>
              <a:t>«Η θεωρία όχι μόνο διαμορφώνει αυτό το οποίο γνωρίζουμε αλλά και μας λέει αυτό που θέλουμε να γνωρίζουμε, δηλαδή, τα ερωτήματα στα οποία χρειάζεται να δοθεί απάντηση.»</a:t>
            </a:r>
            <a:endParaRPr lang="el-GR" sz="2400" dirty="0"/>
          </a:p>
        </p:txBody>
      </p:sp>
      <p:sp>
        <p:nvSpPr>
          <p:cNvPr id="3" name="Θέση περιεχομένου 2"/>
          <p:cNvSpPr>
            <a:spLocks noGrp="1"/>
          </p:cNvSpPr>
          <p:nvPr>
            <p:ph idx="1"/>
          </p:nvPr>
        </p:nvSpPr>
        <p:spPr/>
        <p:txBody>
          <a:bodyPr/>
          <a:lstStyle/>
          <a:p>
            <a:endParaRPr lang="el-GR" dirty="0"/>
          </a:p>
        </p:txBody>
      </p:sp>
      <p:sp>
        <p:nvSpPr>
          <p:cNvPr id="4" name="Θέση αριθμού διαφάνειας 3"/>
          <p:cNvSpPr>
            <a:spLocks noGrp="1"/>
          </p:cNvSpPr>
          <p:nvPr>
            <p:ph type="sldNum" sz="quarter" idx="12"/>
          </p:nvPr>
        </p:nvSpPr>
        <p:spPr/>
        <p:txBody>
          <a:bodyPr/>
          <a:lstStyle/>
          <a:p>
            <a:fld id="{D3F1D1C4-C2D9-4231-9FB2-B2D9D97AA41D}" type="slidenum">
              <a:rPr lang="el-GR" smtClean="0"/>
              <a:pPr/>
              <a:t>3</a:t>
            </a:fld>
            <a:endParaRPr lang="el-GR"/>
          </a:p>
        </p:txBody>
      </p:sp>
      <p:pic>
        <p:nvPicPr>
          <p:cNvPr id="2050" name="Picture 2" descr="C:\Users\vaio\AppData\Local\Microsoft\Windows\INetCache\IE\2FV8Z418\talcott-parsons-97-0-08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00808"/>
            <a:ext cx="8928992"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7870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30</a:t>
            </a:fld>
            <a:endParaRPr lang="el-GR"/>
          </a:p>
        </p:txBody>
      </p:sp>
      <p:pic>
        <p:nvPicPr>
          <p:cNvPr id="3" name="Picture 3"/>
          <p:cNvPicPr>
            <a:picLocks noChangeAspect="1" noChangeArrowheads="1"/>
          </p:cNvPicPr>
          <p:nvPr/>
        </p:nvPicPr>
        <p:blipFill>
          <a:blip r:embed="rId2" cstate="print"/>
          <a:srcRect/>
          <a:stretch>
            <a:fillRect/>
          </a:stretch>
        </p:blipFill>
        <p:spPr bwMode="auto">
          <a:xfrm>
            <a:off x="539552" y="1052736"/>
            <a:ext cx="8064896" cy="5400600"/>
          </a:xfrm>
          <a:prstGeom prst="rect">
            <a:avLst/>
          </a:prstGeom>
          <a:noFill/>
          <a:ln w="9525">
            <a:solidFill>
              <a:schemeClr val="accent2">
                <a:lumMod val="60000"/>
                <a:lumOff val="40000"/>
              </a:schemeClr>
            </a:solidFill>
            <a:miter lim="800000"/>
            <a:headEnd/>
            <a:tailEnd/>
          </a:ln>
        </p:spPr>
      </p:pic>
      <p:sp>
        <p:nvSpPr>
          <p:cNvPr id="4" name="3 - Ορθογώνιο"/>
          <p:cNvSpPr/>
          <p:nvPr/>
        </p:nvSpPr>
        <p:spPr>
          <a:xfrm>
            <a:off x="899592" y="404664"/>
            <a:ext cx="7200800" cy="504056"/>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smtClean="0"/>
              <a:t>1.  </a:t>
            </a:r>
            <a:r>
              <a:rPr lang="el-GR" sz="2400" b="1" dirty="0" smtClean="0"/>
              <a:t>Προσαρμογή (</a:t>
            </a:r>
            <a:r>
              <a:rPr lang="en-US" sz="2400" b="1" dirty="0" smtClean="0"/>
              <a:t>Adaptation)</a:t>
            </a:r>
            <a:endParaRPr lang="en-US" sz="2400"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31</a:t>
            </a:fld>
            <a:endParaRPr lang="el-GR"/>
          </a:p>
        </p:txBody>
      </p:sp>
      <p:pic>
        <p:nvPicPr>
          <p:cNvPr id="45058" name="Picture 2"/>
          <p:cNvPicPr>
            <a:picLocks noChangeAspect="1" noChangeArrowheads="1"/>
          </p:cNvPicPr>
          <p:nvPr/>
        </p:nvPicPr>
        <p:blipFill>
          <a:blip r:embed="rId2" cstate="print"/>
          <a:srcRect/>
          <a:stretch>
            <a:fillRect/>
          </a:stretch>
        </p:blipFill>
        <p:spPr bwMode="auto">
          <a:xfrm>
            <a:off x="395536" y="1772816"/>
            <a:ext cx="8413130" cy="3816423"/>
          </a:xfrm>
          <a:prstGeom prst="rect">
            <a:avLst/>
          </a:prstGeom>
          <a:noFill/>
          <a:ln w="9525">
            <a:solidFill>
              <a:schemeClr val="accent1">
                <a:lumMod val="75000"/>
              </a:schemeClr>
            </a:solidFill>
            <a:miter lim="800000"/>
            <a:headEnd/>
            <a:tailEnd/>
          </a:ln>
        </p:spPr>
      </p:pic>
      <p:sp>
        <p:nvSpPr>
          <p:cNvPr id="4" name="3 - Ορθογώνιο"/>
          <p:cNvSpPr/>
          <p:nvPr/>
        </p:nvSpPr>
        <p:spPr>
          <a:xfrm>
            <a:off x="899592" y="404664"/>
            <a:ext cx="7200800" cy="1008112"/>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smtClean="0"/>
              <a:t>2. </a:t>
            </a:r>
            <a:r>
              <a:rPr lang="el-GR" sz="2400" b="1" dirty="0" smtClean="0"/>
              <a:t>Επιδίωξη σκοπών</a:t>
            </a:r>
            <a:r>
              <a:rPr lang="en-US" sz="2400" b="1" dirty="0" smtClean="0"/>
              <a:t> (Goal attainment)</a:t>
            </a:r>
            <a:endParaRPr lang="el-GR" sz="2400" b="1" dirty="0" smtClean="0"/>
          </a:p>
          <a:p>
            <a:pPr algn="ctr"/>
            <a:r>
              <a:rPr lang="el-GR" sz="2400" b="1" dirty="0" smtClean="0"/>
              <a:t>3. Ολοκλήρωση (</a:t>
            </a:r>
            <a:r>
              <a:rPr lang="en-US" sz="2400" b="1" dirty="0" smtClean="0"/>
              <a:t>Integration)</a:t>
            </a:r>
            <a:endParaRPr lang="en-US" sz="2400"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32</a:t>
            </a:fld>
            <a:endParaRPr lang="el-GR"/>
          </a:p>
        </p:txBody>
      </p:sp>
      <p:pic>
        <p:nvPicPr>
          <p:cNvPr id="46082" name="Picture 2"/>
          <p:cNvPicPr>
            <a:picLocks noChangeAspect="1" noChangeArrowheads="1"/>
          </p:cNvPicPr>
          <p:nvPr/>
        </p:nvPicPr>
        <p:blipFill>
          <a:blip r:embed="rId2" cstate="print"/>
          <a:srcRect/>
          <a:stretch>
            <a:fillRect/>
          </a:stretch>
        </p:blipFill>
        <p:spPr bwMode="auto">
          <a:xfrm>
            <a:off x="523875" y="1988839"/>
            <a:ext cx="8096250" cy="3672409"/>
          </a:xfrm>
          <a:prstGeom prst="rect">
            <a:avLst/>
          </a:prstGeom>
          <a:noFill/>
          <a:ln w="9525">
            <a:solidFill>
              <a:schemeClr val="accent1">
                <a:lumMod val="75000"/>
              </a:schemeClr>
            </a:solidFill>
            <a:miter lim="800000"/>
            <a:headEnd/>
            <a:tailEnd/>
          </a:ln>
        </p:spPr>
      </p:pic>
      <p:sp>
        <p:nvSpPr>
          <p:cNvPr id="4" name="3 - Ορθογώνιο"/>
          <p:cNvSpPr/>
          <p:nvPr/>
        </p:nvSpPr>
        <p:spPr>
          <a:xfrm>
            <a:off x="899592" y="404664"/>
            <a:ext cx="7200800" cy="936104"/>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smtClean="0"/>
              <a:t>4. </a:t>
            </a:r>
            <a:r>
              <a:rPr lang="el-GR" sz="2400" b="1" dirty="0" smtClean="0"/>
              <a:t>Διατήρηση των (Λανθανόντων) Προτύπων (</a:t>
            </a:r>
            <a:r>
              <a:rPr lang="en-US" sz="2400" b="1" dirty="0" smtClean="0"/>
              <a:t>Pattern maintenance) </a:t>
            </a:r>
            <a:r>
              <a:rPr lang="el-GR" sz="2400" b="1" dirty="0" smtClean="0"/>
              <a:t>– </a:t>
            </a:r>
            <a:r>
              <a:rPr lang="el-GR" sz="2400" b="1" dirty="0" smtClean="0">
                <a:ea typeface="Times New Roman"/>
                <a:cs typeface="Times New Roman"/>
              </a:rPr>
              <a:t>Εντελέχεια (</a:t>
            </a:r>
            <a:r>
              <a:rPr lang="en-US" sz="2400" b="1" dirty="0" smtClean="0"/>
              <a:t>Latency)</a:t>
            </a:r>
            <a:endParaRPr lang="en-US" sz="2400"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33</a:t>
            </a:fld>
            <a:endParaRPr lang="el-GR"/>
          </a:p>
        </p:txBody>
      </p:sp>
      <p:graphicFrame>
        <p:nvGraphicFramePr>
          <p:cNvPr id="5" name="4 - Πίνακας"/>
          <p:cNvGraphicFramePr>
            <a:graphicFrameLocks noGrp="1"/>
          </p:cNvGraphicFramePr>
          <p:nvPr>
            <p:extLst>
              <p:ext uri="{D42A27DB-BD31-4B8C-83A1-F6EECF244321}">
                <p14:modId xmlns:p14="http://schemas.microsoft.com/office/powerpoint/2010/main" val="1503333829"/>
              </p:ext>
            </p:extLst>
          </p:nvPr>
        </p:nvGraphicFramePr>
        <p:xfrm>
          <a:off x="683568" y="476672"/>
          <a:ext cx="7704856" cy="5184576"/>
        </p:xfrm>
        <a:graphic>
          <a:graphicData uri="http://schemas.openxmlformats.org/drawingml/2006/table">
            <a:tbl>
              <a:tblPr>
                <a:effectLst>
                  <a:innerShdw blurRad="114300">
                    <a:prstClr val="black"/>
                  </a:innerShdw>
                </a:effectLst>
              </a:tblPr>
              <a:tblGrid>
                <a:gridCol w="3852428"/>
                <a:gridCol w="3852428"/>
              </a:tblGrid>
              <a:tr h="2504188">
                <a:tc>
                  <a:txBody>
                    <a:bodyPr/>
                    <a:lstStyle/>
                    <a:p>
                      <a:pPr marL="0" marR="0" algn="ctr">
                        <a:lnSpc>
                          <a:spcPct val="150000"/>
                        </a:lnSpc>
                        <a:spcBef>
                          <a:spcPts val="0"/>
                        </a:spcBef>
                        <a:spcAft>
                          <a:spcPts val="0"/>
                        </a:spcAft>
                      </a:pPr>
                      <a:r>
                        <a:rPr lang="el-GR" sz="2800" b="0" dirty="0" smtClean="0">
                          <a:latin typeface="Calibri"/>
                          <a:ea typeface="Times New Roman"/>
                          <a:cs typeface="Times New Roman"/>
                        </a:rPr>
                        <a:t>(</a:t>
                      </a:r>
                      <a:r>
                        <a:rPr lang="en-GB" sz="2800" b="1" dirty="0" smtClean="0">
                          <a:solidFill>
                            <a:srgbClr val="FF0000"/>
                          </a:solidFill>
                          <a:latin typeface="Calibri"/>
                          <a:ea typeface="Times New Roman"/>
                          <a:cs typeface="Times New Roman"/>
                        </a:rPr>
                        <a:t>A</a:t>
                      </a:r>
                      <a:r>
                        <a:rPr lang="en-GB" sz="2800" b="0" dirty="0" smtClean="0">
                          <a:latin typeface="Calibri"/>
                          <a:ea typeface="Times New Roman"/>
                          <a:cs typeface="Times New Roman"/>
                        </a:rPr>
                        <a:t>daptation</a:t>
                      </a:r>
                      <a:r>
                        <a:rPr lang="el-GR" sz="2800" b="0" dirty="0" smtClean="0">
                          <a:latin typeface="Calibri"/>
                          <a:ea typeface="Times New Roman"/>
                          <a:cs typeface="Times New Roman"/>
                        </a:rPr>
                        <a:t>)</a:t>
                      </a:r>
                      <a:endParaRPr lang="en-US" sz="2800" b="0" dirty="0">
                        <a:latin typeface="Calibri"/>
                        <a:ea typeface="Times New Roman"/>
                        <a:cs typeface="Times New Roman"/>
                      </a:endParaRPr>
                    </a:p>
                    <a:p>
                      <a:pPr marL="0" marR="0" algn="ctr">
                        <a:lnSpc>
                          <a:spcPct val="150000"/>
                        </a:lnSpc>
                        <a:spcBef>
                          <a:spcPts val="0"/>
                        </a:spcBef>
                        <a:spcAft>
                          <a:spcPts val="0"/>
                        </a:spcAft>
                      </a:pPr>
                      <a:r>
                        <a:rPr lang="el-GR" sz="2800" b="1" dirty="0">
                          <a:latin typeface="Calibri"/>
                          <a:ea typeface="Times New Roman"/>
                          <a:cs typeface="Times New Roman"/>
                        </a:rPr>
                        <a:t>Προσαρμογή</a:t>
                      </a:r>
                      <a:endParaRPr lang="en-US" sz="28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algn="ctr">
                        <a:lnSpc>
                          <a:spcPct val="150000"/>
                        </a:lnSpc>
                        <a:spcBef>
                          <a:spcPts val="0"/>
                        </a:spcBef>
                        <a:spcAft>
                          <a:spcPts val="0"/>
                        </a:spcAft>
                      </a:pPr>
                      <a:r>
                        <a:rPr lang="el-GR" sz="2800" b="0" dirty="0" smtClean="0">
                          <a:latin typeface="Calibri"/>
                          <a:ea typeface="Times New Roman"/>
                          <a:cs typeface="Times New Roman"/>
                        </a:rPr>
                        <a:t>(</a:t>
                      </a:r>
                      <a:r>
                        <a:rPr lang="en-GB" sz="2800" b="1" dirty="0" smtClean="0">
                          <a:solidFill>
                            <a:srgbClr val="FF0000"/>
                          </a:solidFill>
                          <a:latin typeface="Calibri"/>
                          <a:ea typeface="Times New Roman"/>
                          <a:cs typeface="Times New Roman"/>
                        </a:rPr>
                        <a:t>G</a:t>
                      </a:r>
                      <a:r>
                        <a:rPr lang="en-GB" sz="2800" b="0" dirty="0" smtClean="0">
                          <a:latin typeface="Calibri"/>
                          <a:ea typeface="Times New Roman"/>
                          <a:cs typeface="Times New Roman"/>
                        </a:rPr>
                        <a:t>oal-Attainment</a:t>
                      </a:r>
                      <a:r>
                        <a:rPr lang="el-GR" sz="2800" b="0" dirty="0" smtClean="0">
                          <a:latin typeface="Calibri"/>
                          <a:ea typeface="Times New Roman"/>
                          <a:cs typeface="Times New Roman"/>
                        </a:rPr>
                        <a:t>)</a:t>
                      </a:r>
                      <a:endParaRPr lang="en-US" sz="2800" b="0" dirty="0">
                        <a:latin typeface="Calibri"/>
                        <a:ea typeface="Times New Roman"/>
                        <a:cs typeface="Times New Roman"/>
                      </a:endParaRPr>
                    </a:p>
                    <a:p>
                      <a:pPr marL="0" marR="0" algn="ctr">
                        <a:lnSpc>
                          <a:spcPct val="150000"/>
                        </a:lnSpc>
                        <a:spcBef>
                          <a:spcPts val="0"/>
                        </a:spcBef>
                        <a:spcAft>
                          <a:spcPts val="0"/>
                        </a:spcAft>
                      </a:pPr>
                      <a:r>
                        <a:rPr lang="el-GR" sz="2800" b="1" dirty="0">
                          <a:latin typeface="Calibri"/>
                          <a:ea typeface="Times New Roman"/>
                          <a:cs typeface="Times New Roman"/>
                        </a:rPr>
                        <a:t>Επίτευξη Στόχων</a:t>
                      </a:r>
                      <a:endParaRPr lang="en-US" sz="28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2680388">
                <a:tc>
                  <a:txBody>
                    <a:bodyPr/>
                    <a:lstStyle/>
                    <a:p>
                      <a:pPr marL="0" marR="0" algn="ctr">
                        <a:lnSpc>
                          <a:spcPct val="150000"/>
                        </a:lnSpc>
                        <a:spcBef>
                          <a:spcPts val="0"/>
                        </a:spcBef>
                        <a:spcAft>
                          <a:spcPts val="0"/>
                        </a:spcAft>
                      </a:pPr>
                      <a:r>
                        <a:rPr lang="el-GR" sz="2800" b="0" dirty="0" smtClean="0">
                          <a:latin typeface="Calibri"/>
                          <a:ea typeface="Times New Roman"/>
                          <a:cs typeface="Times New Roman"/>
                        </a:rPr>
                        <a:t>(</a:t>
                      </a:r>
                      <a:r>
                        <a:rPr lang="en-GB" sz="2800" b="1" dirty="0" smtClean="0">
                          <a:solidFill>
                            <a:srgbClr val="FF0000"/>
                          </a:solidFill>
                          <a:latin typeface="Calibri"/>
                          <a:ea typeface="Times New Roman"/>
                          <a:cs typeface="Times New Roman"/>
                        </a:rPr>
                        <a:t>L</a:t>
                      </a:r>
                      <a:r>
                        <a:rPr lang="en-GB" sz="2800" b="0" dirty="0" smtClean="0">
                          <a:latin typeface="Calibri"/>
                          <a:ea typeface="Times New Roman"/>
                          <a:cs typeface="Times New Roman"/>
                        </a:rPr>
                        <a:t>atency</a:t>
                      </a:r>
                      <a:r>
                        <a:rPr lang="el-GR" sz="2800" b="0" dirty="0" smtClean="0">
                          <a:latin typeface="Calibri"/>
                          <a:ea typeface="Times New Roman"/>
                          <a:cs typeface="Times New Roman"/>
                        </a:rPr>
                        <a:t>)</a:t>
                      </a:r>
                      <a:endParaRPr lang="en-US" sz="2800" b="0" dirty="0">
                        <a:latin typeface="Calibri"/>
                        <a:ea typeface="Times New Roman"/>
                        <a:cs typeface="Times New Roman"/>
                      </a:endParaRPr>
                    </a:p>
                    <a:p>
                      <a:pPr marL="0" marR="0" algn="ctr">
                        <a:spcBef>
                          <a:spcPts val="0"/>
                        </a:spcBef>
                        <a:spcAft>
                          <a:spcPts val="0"/>
                        </a:spcAft>
                      </a:pPr>
                      <a:r>
                        <a:rPr lang="el-GR" sz="2800" b="1" dirty="0">
                          <a:latin typeface="+mn-lt"/>
                          <a:ea typeface="Times New Roman"/>
                          <a:cs typeface="Times New Roman"/>
                        </a:rPr>
                        <a:t>Διατήρηση </a:t>
                      </a:r>
                      <a:r>
                        <a:rPr lang="el-GR" sz="2800" b="1" dirty="0" smtClean="0">
                          <a:latin typeface="+mn-lt"/>
                          <a:ea typeface="Times New Roman"/>
                          <a:cs typeface="Times New Roman"/>
                        </a:rPr>
                        <a:t>Λανθάνοντος</a:t>
                      </a:r>
                      <a:endParaRPr lang="en-US" sz="2800" b="1" dirty="0">
                        <a:latin typeface="+mn-lt"/>
                        <a:ea typeface="Times New Roman"/>
                        <a:cs typeface="Times New Roman"/>
                      </a:endParaRPr>
                    </a:p>
                    <a:p>
                      <a:pPr marL="0" marR="0" algn="ctr">
                        <a:spcBef>
                          <a:spcPts val="0"/>
                        </a:spcBef>
                        <a:spcAft>
                          <a:spcPts val="0"/>
                        </a:spcAft>
                      </a:pPr>
                      <a:r>
                        <a:rPr lang="el-GR" sz="2800" b="1" dirty="0">
                          <a:latin typeface="+mn-lt"/>
                          <a:ea typeface="Times New Roman"/>
                          <a:cs typeface="Times New Roman"/>
                        </a:rPr>
                        <a:t>Προτύπου</a:t>
                      </a:r>
                      <a:endParaRPr lang="en-US" sz="2800" b="1"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algn="ctr">
                        <a:lnSpc>
                          <a:spcPct val="150000"/>
                        </a:lnSpc>
                        <a:spcBef>
                          <a:spcPts val="0"/>
                        </a:spcBef>
                        <a:spcAft>
                          <a:spcPts val="0"/>
                        </a:spcAft>
                      </a:pPr>
                      <a:r>
                        <a:rPr lang="el-GR" sz="2800" b="0" dirty="0" smtClean="0">
                          <a:latin typeface="Calibri"/>
                          <a:ea typeface="Times New Roman"/>
                          <a:cs typeface="Times New Roman"/>
                        </a:rPr>
                        <a:t>(</a:t>
                      </a:r>
                      <a:r>
                        <a:rPr lang="en-GB" sz="2800" b="1" dirty="0" smtClean="0">
                          <a:solidFill>
                            <a:srgbClr val="FF0000"/>
                          </a:solidFill>
                          <a:latin typeface="Calibri"/>
                          <a:ea typeface="Times New Roman"/>
                          <a:cs typeface="Times New Roman"/>
                        </a:rPr>
                        <a:t>I</a:t>
                      </a:r>
                      <a:r>
                        <a:rPr lang="en-GB" sz="2800" b="0" dirty="0" smtClean="0">
                          <a:latin typeface="Calibri"/>
                          <a:ea typeface="Times New Roman"/>
                          <a:cs typeface="Times New Roman"/>
                        </a:rPr>
                        <a:t>ntegration</a:t>
                      </a:r>
                      <a:r>
                        <a:rPr lang="el-GR" sz="2800" b="0" dirty="0" smtClean="0">
                          <a:latin typeface="Calibri"/>
                          <a:ea typeface="Times New Roman"/>
                          <a:cs typeface="Times New Roman"/>
                        </a:rPr>
                        <a:t>)</a:t>
                      </a:r>
                      <a:endParaRPr lang="en-US" sz="2800" b="0" dirty="0">
                        <a:latin typeface="Calibri"/>
                        <a:ea typeface="Times New Roman"/>
                        <a:cs typeface="Times New Roman"/>
                      </a:endParaRPr>
                    </a:p>
                    <a:p>
                      <a:pPr marL="0" marR="0" algn="ctr">
                        <a:spcBef>
                          <a:spcPts val="0"/>
                        </a:spcBef>
                        <a:spcAft>
                          <a:spcPts val="0"/>
                        </a:spcAft>
                      </a:pPr>
                      <a:r>
                        <a:rPr lang="el-GR" sz="2800" b="1" dirty="0" smtClean="0">
                          <a:latin typeface="Calibri"/>
                          <a:ea typeface="Times New Roman"/>
                          <a:cs typeface="Times New Roman"/>
                        </a:rPr>
                        <a:t>Ολοκλήρωση/</a:t>
                      </a:r>
                    </a:p>
                    <a:p>
                      <a:pPr marL="0" marR="0" algn="ctr">
                        <a:spcBef>
                          <a:spcPts val="0"/>
                        </a:spcBef>
                        <a:spcAft>
                          <a:spcPts val="0"/>
                        </a:spcAft>
                      </a:pPr>
                      <a:r>
                        <a:rPr lang="el-GR" sz="2800" b="1" dirty="0" smtClean="0">
                          <a:latin typeface="Calibri"/>
                          <a:ea typeface="Times New Roman"/>
                          <a:cs typeface="Times New Roman"/>
                        </a:rPr>
                        <a:t>Συναρμογή</a:t>
                      </a:r>
                      <a:endParaRPr lang="en-US" sz="28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34</a:t>
            </a:fld>
            <a:endParaRPr lang="el-GR"/>
          </a:p>
        </p:txBody>
      </p:sp>
      <p:pic>
        <p:nvPicPr>
          <p:cNvPr id="47106" name="Picture 2"/>
          <p:cNvPicPr>
            <a:picLocks noChangeAspect="1" noChangeArrowheads="1"/>
          </p:cNvPicPr>
          <p:nvPr/>
        </p:nvPicPr>
        <p:blipFill>
          <a:blip r:embed="rId2" cstate="print"/>
          <a:srcRect/>
          <a:stretch>
            <a:fillRect/>
          </a:stretch>
        </p:blipFill>
        <p:spPr bwMode="auto">
          <a:xfrm>
            <a:off x="557213" y="1772816"/>
            <a:ext cx="8029575" cy="2736303"/>
          </a:xfrm>
          <a:prstGeom prst="rect">
            <a:avLst/>
          </a:prstGeom>
          <a:noFill/>
          <a:ln w="9525">
            <a:solidFill>
              <a:schemeClr val="accent2">
                <a:lumMod val="75000"/>
              </a:schemeClr>
            </a:solid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35</a:t>
            </a:fld>
            <a:endParaRPr lang="el-GR"/>
          </a:p>
        </p:txBody>
      </p:sp>
      <p:pic>
        <p:nvPicPr>
          <p:cNvPr id="48130" name="Picture 2"/>
          <p:cNvPicPr>
            <a:picLocks noChangeAspect="1" noChangeArrowheads="1"/>
          </p:cNvPicPr>
          <p:nvPr/>
        </p:nvPicPr>
        <p:blipFill>
          <a:blip r:embed="rId2" cstate="print"/>
          <a:srcRect/>
          <a:stretch>
            <a:fillRect/>
          </a:stretch>
        </p:blipFill>
        <p:spPr bwMode="auto">
          <a:xfrm>
            <a:off x="533400" y="908720"/>
            <a:ext cx="8077200" cy="4752528"/>
          </a:xfrm>
          <a:prstGeom prst="rect">
            <a:avLst/>
          </a:prstGeom>
          <a:noFill/>
          <a:ln w="9525">
            <a:solidFill>
              <a:srgbClr val="C00000"/>
            </a:solid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36</a:t>
            </a:fld>
            <a:endParaRPr lang="el-GR"/>
          </a:p>
        </p:txBody>
      </p:sp>
      <p:graphicFrame>
        <p:nvGraphicFramePr>
          <p:cNvPr id="3" name="2 - Πίνακας"/>
          <p:cNvGraphicFramePr>
            <a:graphicFrameLocks noGrp="1"/>
          </p:cNvGraphicFramePr>
          <p:nvPr>
            <p:extLst>
              <p:ext uri="{D42A27DB-BD31-4B8C-83A1-F6EECF244321}">
                <p14:modId xmlns:p14="http://schemas.microsoft.com/office/powerpoint/2010/main" val="2609945153"/>
              </p:ext>
            </p:extLst>
          </p:nvPr>
        </p:nvGraphicFramePr>
        <p:xfrm>
          <a:off x="683568" y="476672"/>
          <a:ext cx="7848872" cy="6023954"/>
        </p:xfrm>
        <a:graphic>
          <a:graphicData uri="http://schemas.openxmlformats.org/drawingml/2006/table">
            <a:tbl>
              <a:tblPr/>
              <a:tblGrid>
                <a:gridCol w="3924436"/>
                <a:gridCol w="3924436"/>
              </a:tblGrid>
              <a:tr h="2794828">
                <a:tc>
                  <a:txBody>
                    <a:bodyPr/>
                    <a:lstStyle/>
                    <a:p>
                      <a:pPr marL="0" marR="0" algn="ctr">
                        <a:lnSpc>
                          <a:spcPct val="150000"/>
                        </a:lnSpc>
                        <a:spcBef>
                          <a:spcPts val="0"/>
                        </a:spcBef>
                        <a:spcAft>
                          <a:spcPts val="0"/>
                        </a:spcAft>
                      </a:pPr>
                      <a:r>
                        <a:rPr lang="el-GR" sz="2800" b="1" dirty="0" smtClean="0">
                          <a:latin typeface="+mn-lt"/>
                          <a:ea typeface="Times New Roman"/>
                          <a:cs typeface="Times New Roman"/>
                        </a:rPr>
                        <a:t>Ο</a:t>
                      </a:r>
                      <a:r>
                        <a:rPr lang="el-GR" sz="2800" b="1" baseline="0" dirty="0" smtClean="0">
                          <a:latin typeface="+mn-lt"/>
                          <a:ea typeface="Times New Roman"/>
                          <a:cs typeface="Times New Roman"/>
                        </a:rPr>
                        <a:t> βιολογικός οργανισμός</a:t>
                      </a:r>
                      <a:endParaRPr lang="el-GR" sz="2800" b="1" dirty="0">
                        <a:latin typeface="+mn-lt"/>
                        <a:ea typeface="Times New Roman"/>
                        <a:cs typeface="Times New Roman"/>
                      </a:endParaRPr>
                    </a:p>
                    <a:p>
                      <a:pPr marL="0" marR="0" algn="ctr">
                        <a:lnSpc>
                          <a:spcPct val="150000"/>
                        </a:lnSpc>
                        <a:spcBef>
                          <a:spcPts val="0"/>
                        </a:spcBef>
                        <a:spcAft>
                          <a:spcPts val="0"/>
                        </a:spcAft>
                      </a:pPr>
                      <a:r>
                        <a:rPr lang="el-GR" sz="2800" b="0" dirty="0" smtClean="0">
                          <a:latin typeface="Calibri"/>
                          <a:ea typeface="Times New Roman"/>
                          <a:cs typeface="Times New Roman"/>
                        </a:rPr>
                        <a:t>(</a:t>
                      </a:r>
                      <a:r>
                        <a:rPr lang="en-GB" sz="3200" b="1" dirty="0" smtClean="0">
                          <a:solidFill>
                            <a:srgbClr val="FF0000"/>
                          </a:solidFill>
                          <a:latin typeface="Calibri"/>
                          <a:ea typeface="Times New Roman"/>
                          <a:cs typeface="Times New Roman"/>
                        </a:rPr>
                        <a:t>A</a:t>
                      </a:r>
                      <a:r>
                        <a:rPr lang="en-GB" sz="2800" b="0" dirty="0" smtClean="0">
                          <a:latin typeface="Calibri"/>
                          <a:ea typeface="Times New Roman"/>
                          <a:cs typeface="Times New Roman"/>
                        </a:rPr>
                        <a:t>daptation</a:t>
                      </a:r>
                      <a:r>
                        <a:rPr lang="el-GR" sz="2800" b="0" dirty="0" smtClean="0">
                          <a:latin typeface="Calibri"/>
                          <a:ea typeface="Times New Roman"/>
                          <a:cs typeface="Times New Roman"/>
                        </a:rPr>
                        <a:t>)</a:t>
                      </a:r>
                      <a:endParaRPr lang="en-US" sz="2800" b="0" dirty="0">
                        <a:latin typeface="Calibri"/>
                        <a:ea typeface="Times New Roman"/>
                        <a:cs typeface="Times New Roman"/>
                      </a:endParaRPr>
                    </a:p>
                    <a:p>
                      <a:pPr marL="0" marR="0" algn="ctr">
                        <a:lnSpc>
                          <a:spcPct val="150000"/>
                        </a:lnSpc>
                        <a:spcBef>
                          <a:spcPts val="0"/>
                        </a:spcBef>
                        <a:spcAft>
                          <a:spcPts val="0"/>
                        </a:spcAft>
                      </a:pPr>
                      <a:r>
                        <a:rPr lang="el-GR" sz="2800" b="0" dirty="0">
                          <a:latin typeface="Calibri"/>
                          <a:ea typeface="Times New Roman"/>
                          <a:cs typeface="Times New Roman"/>
                        </a:rPr>
                        <a:t>Προσαρμογή</a:t>
                      </a:r>
                      <a:endParaRPr lang="en-US" sz="2800" b="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l-GR" sz="2800" b="1" dirty="0" smtClean="0">
                          <a:latin typeface="+mn-lt"/>
                          <a:ea typeface="Times New Roman"/>
                          <a:cs typeface="Times New Roman"/>
                        </a:rPr>
                        <a:t>Η προσωπικότητα</a:t>
                      </a:r>
                      <a:endParaRPr lang="en-GB" sz="2800" b="1" dirty="0">
                        <a:latin typeface="+mn-lt"/>
                        <a:ea typeface="Times New Roman"/>
                        <a:cs typeface="Times New Roman"/>
                      </a:endParaRPr>
                    </a:p>
                    <a:p>
                      <a:pPr marL="0" marR="0" algn="ctr">
                        <a:lnSpc>
                          <a:spcPct val="150000"/>
                        </a:lnSpc>
                        <a:spcBef>
                          <a:spcPts val="0"/>
                        </a:spcBef>
                        <a:spcAft>
                          <a:spcPts val="0"/>
                        </a:spcAft>
                      </a:pPr>
                      <a:r>
                        <a:rPr lang="el-GR" sz="2800" b="0" dirty="0" smtClean="0">
                          <a:latin typeface="Calibri"/>
                          <a:ea typeface="Times New Roman"/>
                          <a:cs typeface="Times New Roman"/>
                        </a:rPr>
                        <a:t>(</a:t>
                      </a:r>
                      <a:r>
                        <a:rPr lang="en-GB" sz="3200" b="1" dirty="0" smtClean="0">
                          <a:solidFill>
                            <a:srgbClr val="FF0000"/>
                          </a:solidFill>
                          <a:latin typeface="Calibri"/>
                          <a:ea typeface="Times New Roman"/>
                          <a:cs typeface="Times New Roman"/>
                        </a:rPr>
                        <a:t>G</a:t>
                      </a:r>
                      <a:r>
                        <a:rPr lang="en-GB" sz="2800" b="0" dirty="0" smtClean="0">
                          <a:latin typeface="Calibri"/>
                          <a:ea typeface="Times New Roman"/>
                          <a:cs typeface="Times New Roman"/>
                        </a:rPr>
                        <a:t>oal-Attainment</a:t>
                      </a:r>
                      <a:r>
                        <a:rPr lang="el-GR" sz="2800" b="0" dirty="0" smtClean="0">
                          <a:latin typeface="Calibri"/>
                          <a:ea typeface="Times New Roman"/>
                          <a:cs typeface="Times New Roman"/>
                        </a:rPr>
                        <a:t>)</a:t>
                      </a:r>
                      <a:endParaRPr lang="en-US" sz="2800" b="0" dirty="0">
                        <a:latin typeface="Calibri"/>
                        <a:ea typeface="Times New Roman"/>
                        <a:cs typeface="Times New Roman"/>
                      </a:endParaRPr>
                    </a:p>
                    <a:p>
                      <a:pPr marL="0" marR="0" algn="ctr">
                        <a:lnSpc>
                          <a:spcPct val="150000"/>
                        </a:lnSpc>
                        <a:spcBef>
                          <a:spcPts val="0"/>
                        </a:spcBef>
                        <a:spcAft>
                          <a:spcPts val="0"/>
                        </a:spcAft>
                      </a:pPr>
                      <a:r>
                        <a:rPr lang="el-GR" sz="2800" b="0" dirty="0">
                          <a:latin typeface="Calibri"/>
                          <a:ea typeface="Times New Roman"/>
                          <a:cs typeface="Times New Roman"/>
                        </a:rPr>
                        <a:t>Επίτευξη Στόχων</a:t>
                      </a:r>
                      <a:endParaRPr lang="en-US" sz="2800" b="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9126">
                <a:tc>
                  <a:txBody>
                    <a:bodyPr/>
                    <a:lstStyle/>
                    <a:p>
                      <a:pPr marL="0" marR="0" algn="ctr">
                        <a:lnSpc>
                          <a:spcPct val="150000"/>
                        </a:lnSpc>
                        <a:spcBef>
                          <a:spcPts val="0"/>
                        </a:spcBef>
                        <a:spcAft>
                          <a:spcPts val="0"/>
                        </a:spcAft>
                      </a:pPr>
                      <a:r>
                        <a:rPr lang="el-GR" sz="2800" b="1" dirty="0" smtClean="0">
                          <a:latin typeface="+mn-lt"/>
                          <a:ea typeface="Times New Roman"/>
                          <a:cs typeface="Times New Roman"/>
                        </a:rPr>
                        <a:t>Η κουλτούρα</a:t>
                      </a:r>
                      <a:endParaRPr lang="en-GB" sz="2800" b="1" dirty="0">
                        <a:latin typeface="+mn-lt"/>
                        <a:ea typeface="Times New Roman"/>
                        <a:cs typeface="Times New Roman"/>
                      </a:endParaRPr>
                    </a:p>
                    <a:p>
                      <a:pPr marL="0" marR="0" algn="ctr">
                        <a:lnSpc>
                          <a:spcPct val="150000"/>
                        </a:lnSpc>
                        <a:spcBef>
                          <a:spcPts val="0"/>
                        </a:spcBef>
                        <a:spcAft>
                          <a:spcPts val="0"/>
                        </a:spcAft>
                      </a:pPr>
                      <a:r>
                        <a:rPr lang="el-GR" sz="2800" b="0" dirty="0" smtClean="0">
                          <a:latin typeface="Calibri"/>
                          <a:ea typeface="Times New Roman"/>
                          <a:cs typeface="Times New Roman"/>
                        </a:rPr>
                        <a:t>(</a:t>
                      </a:r>
                      <a:r>
                        <a:rPr lang="en-GB" sz="3200" b="1" dirty="0" smtClean="0">
                          <a:solidFill>
                            <a:srgbClr val="FF0000"/>
                          </a:solidFill>
                          <a:latin typeface="Calibri"/>
                          <a:ea typeface="Times New Roman"/>
                          <a:cs typeface="Times New Roman"/>
                        </a:rPr>
                        <a:t>L</a:t>
                      </a:r>
                      <a:r>
                        <a:rPr lang="en-GB" sz="2800" b="0" dirty="0" smtClean="0">
                          <a:latin typeface="Calibri"/>
                          <a:ea typeface="Times New Roman"/>
                          <a:cs typeface="Times New Roman"/>
                        </a:rPr>
                        <a:t>atency</a:t>
                      </a:r>
                      <a:r>
                        <a:rPr lang="el-GR" sz="2800" b="0" dirty="0" smtClean="0">
                          <a:latin typeface="Calibri"/>
                          <a:ea typeface="Times New Roman"/>
                          <a:cs typeface="Times New Roman"/>
                        </a:rPr>
                        <a:t>)</a:t>
                      </a:r>
                      <a:endParaRPr lang="en-US" sz="2800" b="0" dirty="0">
                        <a:latin typeface="Calibri"/>
                        <a:ea typeface="Times New Roman"/>
                        <a:cs typeface="Times New Roman"/>
                      </a:endParaRPr>
                    </a:p>
                    <a:p>
                      <a:pPr marL="0" marR="0" algn="ctr">
                        <a:spcBef>
                          <a:spcPts val="0"/>
                        </a:spcBef>
                        <a:spcAft>
                          <a:spcPts val="0"/>
                        </a:spcAft>
                      </a:pPr>
                      <a:r>
                        <a:rPr lang="el-GR" sz="2800" b="0" dirty="0">
                          <a:latin typeface="Calibri"/>
                          <a:ea typeface="Times New Roman"/>
                          <a:cs typeface="Times New Roman"/>
                        </a:rPr>
                        <a:t>Διατήρηση λανθάνοντος</a:t>
                      </a:r>
                      <a:endParaRPr lang="en-US" sz="2800" b="0" dirty="0">
                        <a:latin typeface="Calibri"/>
                        <a:ea typeface="Times New Roman"/>
                        <a:cs typeface="Times New Roman"/>
                      </a:endParaRPr>
                    </a:p>
                    <a:p>
                      <a:pPr marL="0" marR="0" algn="ctr">
                        <a:spcBef>
                          <a:spcPts val="0"/>
                        </a:spcBef>
                        <a:spcAft>
                          <a:spcPts val="0"/>
                        </a:spcAft>
                      </a:pPr>
                      <a:r>
                        <a:rPr lang="el-GR" sz="2800" b="0" dirty="0" smtClean="0">
                          <a:latin typeface="+mn-lt"/>
                          <a:ea typeface="Times New Roman"/>
                          <a:cs typeface="Times New Roman"/>
                        </a:rPr>
                        <a:t>Προτύπου</a:t>
                      </a:r>
                      <a:endParaRPr lang="en-US" sz="28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l-GR" sz="2800" b="1" dirty="0" smtClean="0">
                          <a:latin typeface="+mn-lt"/>
                          <a:ea typeface="Times New Roman"/>
                          <a:cs typeface="Times New Roman"/>
                        </a:rPr>
                        <a:t>Το κοινωνικό σύστημα</a:t>
                      </a:r>
                      <a:endParaRPr lang="en-GB" sz="2800" b="1" dirty="0">
                        <a:latin typeface="+mn-lt"/>
                        <a:ea typeface="Times New Roman"/>
                        <a:cs typeface="Times New Roman"/>
                      </a:endParaRPr>
                    </a:p>
                    <a:p>
                      <a:pPr marL="0" marR="0" algn="ctr">
                        <a:lnSpc>
                          <a:spcPct val="150000"/>
                        </a:lnSpc>
                        <a:spcBef>
                          <a:spcPts val="0"/>
                        </a:spcBef>
                        <a:spcAft>
                          <a:spcPts val="0"/>
                        </a:spcAft>
                      </a:pPr>
                      <a:r>
                        <a:rPr lang="el-GR" sz="2800" b="0" dirty="0" smtClean="0">
                          <a:latin typeface="Calibri"/>
                          <a:ea typeface="Times New Roman"/>
                          <a:cs typeface="Times New Roman"/>
                        </a:rPr>
                        <a:t>(</a:t>
                      </a:r>
                      <a:r>
                        <a:rPr lang="en-GB" sz="3200" b="1" dirty="0" smtClean="0">
                          <a:solidFill>
                            <a:srgbClr val="FF0000"/>
                          </a:solidFill>
                          <a:latin typeface="Calibri"/>
                          <a:ea typeface="Times New Roman"/>
                          <a:cs typeface="Times New Roman"/>
                        </a:rPr>
                        <a:t>I</a:t>
                      </a:r>
                      <a:r>
                        <a:rPr lang="en-GB" sz="2800" b="0" dirty="0" smtClean="0">
                          <a:latin typeface="Calibri"/>
                          <a:ea typeface="Times New Roman"/>
                          <a:cs typeface="Times New Roman"/>
                        </a:rPr>
                        <a:t>ntegration</a:t>
                      </a:r>
                      <a:r>
                        <a:rPr lang="el-GR" sz="2800" b="0" dirty="0" smtClean="0">
                          <a:latin typeface="Calibri"/>
                          <a:ea typeface="Times New Roman"/>
                          <a:cs typeface="Times New Roman"/>
                        </a:rPr>
                        <a:t>)</a:t>
                      </a:r>
                      <a:endParaRPr lang="en-US" sz="2800" b="0" dirty="0">
                        <a:latin typeface="Calibri"/>
                        <a:ea typeface="Times New Roman"/>
                        <a:cs typeface="Times New Roman"/>
                      </a:endParaRPr>
                    </a:p>
                    <a:p>
                      <a:pPr marL="0" marR="0" algn="ctr">
                        <a:spcBef>
                          <a:spcPts val="0"/>
                        </a:spcBef>
                        <a:spcAft>
                          <a:spcPts val="0"/>
                        </a:spcAft>
                      </a:pPr>
                      <a:r>
                        <a:rPr lang="el-GR" sz="2800" b="0" dirty="0">
                          <a:latin typeface="Calibri"/>
                          <a:ea typeface="Times New Roman"/>
                          <a:cs typeface="Times New Roman"/>
                        </a:rPr>
                        <a:t>Ολοκλήρωση/συναρμογή</a:t>
                      </a:r>
                      <a:endParaRPr lang="en-US" sz="2800" b="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37</a:t>
            </a:fld>
            <a:endParaRPr lang="el-GR"/>
          </a:p>
        </p:txBody>
      </p:sp>
      <p:sp>
        <p:nvSpPr>
          <p:cNvPr id="2" name="TextBox 1"/>
          <p:cNvSpPr txBox="1"/>
          <p:nvPr/>
        </p:nvSpPr>
        <p:spPr>
          <a:xfrm>
            <a:off x="1259632" y="1700808"/>
            <a:ext cx="6787088" cy="707886"/>
          </a:xfrm>
          <a:prstGeom prst="rect">
            <a:avLst/>
          </a:prstGeom>
          <a:noFill/>
        </p:spPr>
        <p:txBody>
          <a:bodyPr wrap="square" rtlCol="0">
            <a:spAutoFit/>
          </a:bodyPr>
          <a:lstStyle/>
          <a:p>
            <a:pPr algn="ctr"/>
            <a:r>
              <a:rPr lang="el-GR" sz="4000" b="1" dirty="0" smtClean="0"/>
              <a:t>ΤΟ ΠΟΛΙΤΙΚΟ ΥΠΟΣΥΣΤΗΜΑ</a:t>
            </a:r>
            <a:endParaRPr lang="el-GR" sz="4000"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179512" y="908720"/>
            <a:ext cx="8650982" cy="4685306"/>
          </a:xfrm>
          <a:prstGeom prst="rect">
            <a:avLst/>
          </a:prstGeom>
          <a:ln>
            <a:headEnd/>
            <a:tailEnd/>
          </a:ln>
        </p:spPr>
        <p:style>
          <a:lnRef idx="1">
            <a:schemeClr val="accent5"/>
          </a:lnRef>
          <a:fillRef idx="2">
            <a:schemeClr val="accent5"/>
          </a:fillRef>
          <a:effectRef idx="1">
            <a:schemeClr val="accent5"/>
          </a:effectRef>
          <a:fontRef idx="minor">
            <a:schemeClr val="dk1"/>
          </a:fontRef>
        </p:style>
      </p:pic>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38</a:t>
            </a:fld>
            <a:endParaRPr lang="el-G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347663" y="1196752"/>
            <a:ext cx="8448675" cy="3289523"/>
          </a:xfrm>
          <a:prstGeom prst="snip2DiagRect">
            <a:avLst/>
          </a:prstGeom>
          <a:noFill/>
          <a:ln w="9525">
            <a:solidFill>
              <a:srgbClr val="FF0000"/>
            </a:solidFill>
            <a:miter lim="800000"/>
            <a:headEnd/>
            <a:tailEnd/>
          </a:ln>
        </p:spPr>
      </p:pic>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39</a:t>
            </a:fld>
            <a:endParaRPr lang="el-G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 Θέση αριθμού διαφάνειας"/>
          <p:cNvSpPr>
            <a:spLocks noGrp="1"/>
          </p:cNvSpPr>
          <p:nvPr>
            <p:ph type="sldNum" sz="quarter" idx="12"/>
          </p:nvPr>
        </p:nvSpPr>
        <p:spPr/>
        <p:txBody>
          <a:bodyPr/>
          <a:lstStyle/>
          <a:p>
            <a:fld id="{D3F1D1C4-C2D9-4231-9FB2-B2D9D97AA41D}" type="slidenum">
              <a:rPr lang="el-GR" smtClean="0"/>
              <a:pPr/>
              <a:t>4</a:t>
            </a:fld>
            <a:endParaRPr lang="el-GR"/>
          </a:p>
        </p:txBody>
      </p:sp>
      <p:sp>
        <p:nvSpPr>
          <p:cNvPr id="1026" name="Rectangle 2"/>
          <p:cNvSpPr>
            <a:spLocks noChangeArrowheads="1"/>
          </p:cNvSpPr>
          <p:nvPr/>
        </p:nvSpPr>
        <p:spPr bwMode="auto">
          <a:xfrm>
            <a:off x="539552" y="-63369"/>
            <a:ext cx="8136904" cy="6555641"/>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800" b="1" i="0" u="none" strike="noStrike" cap="none" normalizeH="0" baseline="0" dirty="0" smtClean="0">
                <a:ln>
                  <a:noFill/>
                </a:ln>
                <a:solidFill>
                  <a:schemeClr val="tx1"/>
                </a:solidFill>
                <a:effectLst/>
                <a:ea typeface="Times New Roman" pitchFamily="18" charset="0"/>
                <a:cs typeface="Arial" pitchFamily="34" charset="0"/>
              </a:rPr>
              <a:t>Το σχήμα </a:t>
            </a:r>
            <a:r>
              <a:rPr kumimoji="0" lang="en-GB" sz="2800" b="1" i="0" u="none" strike="noStrike" cap="none" normalizeH="0" baseline="0" dirty="0" smtClean="0">
                <a:ln>
                  <a:noFill/>
                </a:ln>
                <a:solidFill>
                  <a:schemeClr val="tx1"/>
                </a:solidFill>
                <a:effectLst/>
                <a:ea typeface="Times New Roman" pitchFamily="18" charset="0"/>
                <a:cs typeface="Arial" pitchFamily="34" charset="0"/>
              </a:rPr>
              <a:t>AGIL</a:t>
            </a:r>
            <a:r>
              <a:rPr kumimoji="0" lang="el-GR" sz="2800" b="1" i="0" u="none" strike="noStrike" cap="none" normalizeH="0" baseline="0" dirty="0" smtClean="0">
                <a:ln>
                  <a:noFill/>
                </a:ln>
                <a:solidFill>
                  <a:schemeClr val="tx1"/>
                </a:solidFill>
                <a:effectLst/>
                <a:ea typeface="Times New Roman" pitchFamily="18" charset="0"/>
                <a:cs typeface="Arial" pitchFamily="34" charset="0"/>
              </a:rPr>
              <a:t> </a:t>
            </a:r>
            <a:endParaRPr kumimoji="0" lang="en-US" sz="2800" b="0" i="0" u="none" strike="noStrike" cap="none" normalizeH="0" baseline="0" dirty="0" smtClean="0">
              <a:ln>
                <a:noFill/>
              </a:ln>
              <a:solidFill>
                <a:schemeClr val="tx1"/>
              </a:solidFill>
              <a:effectLst/>
              <a:cs typeface="Arial" pitchFamily="34" charset="0"/>
            </a:endParaRPr>
          </a:p>
          <a:p>
            <a:pPr algn="just" eaLnBrk="0" fontAlgn="base" hangingPunct="0">
              <a:spcBef>
                <a:spcPct val="0"/>
              </a:spcBef>
              <a:spcAft>
                <a:spcPct val="0"/>
              </a:spcAft>
            </a:pPr>
            <a:r>
              <a:rPr lang="el-GR" sz="2800" dirty="0" smtClean="0">
                <a:solidFill>
                  <a:schemeClr val="tx1"/>
                </a:solidFill>
                <a:ea typeface="Times New Roman" pitchFamily="18" charset="0"/>
                <a:cs typeface="Arial" pitchFamily="34" charset="0"/>
              </a:rPr>
              <a:t>Ο </a:t>
            </a:r>
            <a:r>
              <a:rPr lang="el-GR" sz="2800" dirty="0" err="1" smtClean="0">
                <a:solidFill>
                  <a:schemeClr val="tx1"/>
                </a:solidFill>
                <a:ea typeface="Times New Roman" pitchFamily="18" charset="0"/>
                <a:cs typeface="Arial" pitchFamily="34" charset="0"/>
              </a:rPr>
              <a:t>Τάλκοτ</a:t>
            </a:r>
            <a:r>
              <a:rPr lang="el-GR" sz="2800" dirty="0" smtClean="0">
                <a:solidFill>
                  <a:schemeClr val="tx1"/>
                </a:solidFill>
                <a:ea typeface="Times New Roman" pitchFamily="18" charset="0"/>
                <a:cs typeface="Arial" pitchFamily="34" charset="0"/>
              </a:rPr>
              <a:t> Πάρσονς στην οικοδόμηση του σχήματός του αντιλαμβάνεται την κοινωνία ως ένα όλον, δηλαδή ένα </a:t>
            </a:r>
            <a:r>
              <a:rPr lang="el-GR" sz="2800" b="1" i="1" dirty="0" smtClean="0">
                <a:solidFill>
                  <a:schemeClr val="tx1"/>
                </a:solidFill>
                <a:ea typeface="Times New Roman" pitchFamily="18" charset="0"/>
                <a:cs typeface="Arial" pitchFamily="34" charset="0"/>
              </a:rPr>
              <a:t>σύστημα</a:t>
            </a:r>
            <a:r>
              <a:rPr lang="el-GR" sz="2800" dirty="0" smtClean="0">
                <a:solidFill>
                  <a:schemeClr val="tx1"/>
                </a:solidFill>
                <a:ea typeface="Times New Roman" pitchFamily="18" charset="0"/>
                <a:cs typeface="Arial" pitchFamily="34" charset="0"/>
              </a:rPr>
              <a:t>. </a:t>
            </a:r>
            <a:endParaRPr lang="en-US" sz="2800" dirty="0" smtClean="0">
              <a:solidFill>
                <a:schemeClr val="tx1"/>
              </a:solidFill>
              <a:ea typeface="Times New Roman" pitchFamily="18" charset="0"/>
              <a:cs typeface="Arial" pitchFamily="34" charset="0"/>
            </a:endParaRPr>
          </a:p>
          <a:p>
            <a:pPr algn="just" eaLnBrk="0" fontAlgn="base" hangingPunct="0">
              <a:spcBef>
                <a:spcPct val="0"/>
              </a:spcBef>
              <a:spcAft>
                <a:spcPct val="0"/>
              </a:spcAft>
            </a:pPr>
            <a:r>
              <a:rPr lang="el-GR" sz="2800" dirty="0" smtClean="0">
                <a:solidFill>
                  <a:schemeClr val="tx1"/>
                </a:solidFill>
                <a:ea typeface="Times New Roman" pitchFamily="18" charset="0"/>
                <a:cs typeface="Arial" pitchFamily="34" charset="0"/>
              </a:rPr>
              <a:t>Σύστημα </a:t>
            </a:r>
            <a:r>
              <a:rPr lang="el-GR" sz="2800" dirty="0">
                <a:solidFill>
                  <a:schemeClr val="tx1"/>
                </a:solidFill>
                <a:ea typeface="Times New Roman" pitchFamily="18" charset="0"/>
                <a:cs typeface="Arial" pitchFamily="34" charset="0"/>
              </a:rPr>
              <a:t>είναι </a:t>
            </a:r>
            <a:r>
              <a:rPr lang="el-GR" sz="2800" dirty="0" smtClean="0">
                <a:solidFill>
                  <a:schemeClr val="tx1"/>
                </a:solidFill>
                <a:ea typeface="Times New Roman" pitchFamily="18" charset="0"/>
                <a:cs typeface="Arial" pitchFamily="34" charset="0"/>
              </a:rPr>
              <a:t>ακριβώς ένα σύνολο τα μέρη του οποίου το απαρτίζουν και μεταξύ </a:t>
            </a:r>
            <a:r>
              <a:rPr lang="el-GR" sz="2800" dirty="0">
                <a:solidFill>
                  <a:schemeClr val="tx1"/>
                </a:solidFill>
                <a:ea typeface="Times New Roman" pitchFamily="18" charset="0"/>
                <a:cs typeface="Arial" pitchFamily="34" charset="0"/>
              </a:rPr>
              <a:t>τους βρίσκονται </a:t>
            </a:r>
            <a:r>
              <a:rPr lang="el-GR" sz="2800" dirty="0" smtClean="0">
                <a:solidFill>
                  <a:schemeClr val="tx1"/>
                </a:solidFill>
                <a:ea typeface="Times New Roman" pitchFamily="18" charset="0"/>
                <a:cs typeface="Arial" pitchFamily="34" charset="0"/>
              </a:rPr>
              <a:t>σε </a:t>
            </a:r>
            <a:r>
              <a:rPr lang="el-GR" sz="2800" dirty="0" err="1" smtClean="0">
                <a:solidFill>
                  <a:schemeClr val="tx1"/>
                </a:solidFill>
                <a:ea typeface="Times New Roman" pitchFamily="18" charset="0"/>
                <a:cs typeface="Arial" pitchFamily="34" charset="0"/>
              </a:rPr>
              <a:t>αλληλοσχέτιση</a:t>
            </a:r>
            <a:r>
              <a:rPr lang="el-GR" sz="2800" dirty="0" smtClean="0">
                <a:solidFill>
                  <a:schemeClr val="tx1"/>
                </a:solidFill>
                <a:ea typeface="Times New Roman" pitchFamily="18" charset="0"/>
                <a:cs typeface="Arial" pitchFamily="34" charset="0"/>
              </a:rPr>
              <a:t> </a:t>
            </a:r>
            <a:r>
              <a:rPr lang="el-GR" sz="2800" dirty="0">
                <a:solidFill>
                  <a:schemeClr val="tx1"/>
                </a:solidFill>
                <a:ea typeface="Times New Roman" pitchFamily="18" charset="0"/>
                <a:cs typeface="Arial" pitchFamily="34" charset="0"/>
              </a:rPr>
              <a:t>και </a:t>
            </a:r>
            <a:r>
              <a:rPr lang="el-GR" sz="2800" dirty="0" err="1" smtClean="0">
                <a:solidFill>
                  <a:schemeClr val="tx1"/>
                </a:solidFill>
                <a:ea typeface="Times New Roman" pitchFamily="18" charset="0"/>
                <a:cs typeface="Arial" pitchFamily="34" charset="0"/>
              </a:rPr>
              <a:t>αλληλόδραση</a:t>
            </a:r>
            <a:r>
              <a:rPr lang="el-GR" sz="2800" dirty="0" smtClean="0">
                <a:solidFill>
                  <a:schemeClr val="tx1"/>
                </a:solidFill>
                <a:ea typeface="Times New Roman" pitchFamily="18" charset="0"/>
                <a:cs typeface="Arial" pitchFamily="34" charset="0"/>
              </a:rPr>
              <a:t> (ή αλλιώς </a:t>
            </a:r>
            <a:r>
              <a:rPr lang="el-GR" sz="2800" dirty="0" err="1" smtClean="0">
                <a:solidFill>
                  <a:schemeClr val="tx1"/>
                </a:solidFill>
                <a:ea typeface="Times New Roman" pitchFamily="18" charset="0"/>
                <a:cs typeface="Arial" pitchFamily="34" charset="0"/>
              </a:rPr>
              <a:t>διάδραση</a:t>
            </a:r>
            <a:r>
              <a:rPr lang="el-GR" sz="2800" dirty="0" smtClean="0">
                <a:solidFill>
                  <a:schemeClr val="tx1"/>
                </a:solidFill>
                <a:ea typeface="Times New Roman" pitchFamily="18" charset="0"/>
                <a:cs typeface="Arial" pitchFamily="34" charset="0"/>
              </a:rPr>
              <a:t>). Εξάλλου, μεταβολές σε μία πλευρά ή όψη του συστήματος επιφέρουν προσαρμογές και στα λοιπά μέρη. </a:t>
            </a:r>
          </a:p>
          <a:p>
            <a:pPr algn="just" eaLnBrk="0" fontAlgn="base" hangingPunct="0">
              <a:spcBef>
                <a:spcPct val="0"/>
              </a:spcBef>
              <a:spcAft>
                <a:spcPct val="0"/>
              </a:spcAft>
            </a:pPr>
            <a:r>
              <a:rPr lang="el-GR" sz="2800" dirty="0" smtClean="0">
                <a:solidFill>
                  <a:schemeClr val="tx1"/>
                </a:solidFill>
                <a:ea typeface="Times New Roman" pitchFamily="18" charset="0"/>
                <a:cs typeface="Arial" pitchFamily="34" charset="0"/>
              </a:rPr>
              <a:t>Προκαταρκτικά χρειάζεται </a:t>
            </a:r>
            <a:r>
              <a:rPr lang="el-GR" sz="2800" dirty="0">
                <a:solidFill>
                  <a:schemeClr val="tx1"/>
                </a:solidFill>
                <a:ea typeface="Times New Roman" pitchFamily="18" charset="0"/>
                <a:cs typeface="Arial" pitchFamily="34" charset="0"/>
              </a:rPr>
              <a:t>να διευκρινιστεί ότι με </a:t>
            </a:r>
            <a:r>
              <a:rPr lang="el-GR" sz="2800" b="1" i="1" dirty="0">
                <a:solidFill>
                  <a:schemeClr val="tx1"/>
                </a:solidFill>
                <a:ea typeface="Times New Roman" pitchFamily="18" charset="0"/>
                <a:cs typeface="Arial" pitchFamily="34" charset="0"/>
              </a:rPr>
              <a:t>λειτουργία</a:t>
            </a:r>
            <a:r>
              <a:rPr lang="el-GR" sz="2800" dirty="0">
                <a:solidFill>
                  <a:schemeClr val="tx1"/>
                </a:solidFill>
                <a:ea typeface="Times New Roman" pitchFamily="18" charset="0"/>
                <a:cs typeface="Arial" pitchFamily="34" charset="0"/>
              </a:rPr>
              <a:t> ο Πάρσονς </a:t>
            </a:r>
            <a:r>
              <a:rPr lang="el-GR" sz="2800" dirty="0" smtClean="0">
                <a:solidFill>
                  <a:schemeClr val="tx1"/>
                </a:solidFill>
                <a:ea typeface="Times New Roman" pitchFamily="18" charset="0"/>
                <a:cs typeface="Arial" pitchFamily="34" charset="0"/>
              </a:rPr>
              <a:t>εννοεί τη «σύνθεση </a:t>
            </a:r>
            <a:r>
              <a:rPr lang="el-GR" sz="2800" dirty="0">
                <a:solidFill>
                  <a:schemeClr val="tx1"/>
                </a:solidFill>
                <a:ea typeface="Times New Roman" pitchFamily="18" charset="0"/>
                <a:cs typeface="Arial" pitchFamily="34" charset="0"/>
              </a:rPr>
              <a:t>δράσεων που κατευθύνονται προς την επίτευξη κάποιας ανάγκης ή αναγκών ενός συστήματος» (όπως αναφέρεται σε </a:t>
            </a:r>
            <a:r>
              <a:rPr lang="en-US" sz="2800" dirty="0" err="1">
                <a:solidFill>
                  <a:schemeClr val="tx1"/>
                </a:solidFill>
                <a:ea typeface="Times New Roman" pitchFamily="18" charset="0"/>
                <a:cs typeface="Arial" pitchFamily="34" charset="0"/>
              </a:rPr>
              <a:t>Ritzer</a:t>
            </a:r>
            <a:r>
              <a:rPr lang="en-US" sz="2800" dirty="0">
                <a:solidFill>
                  <a:schemeClr val="tx1"/>
                </a:solidFill>
                <a:ea typeface="Times New Roman" pitchFamily="18" charset="0"/>
                <a:cs typeface="Arial" pitchFamily="34" charset="0"/>
              </a:rPr>
              <a:t> </a:t>
            </a:r>
            <a:r>
              <a:rPr lang="el-GR" sz="2800" dirty="0">
                <a:solidFill>
                  <a:schemeClr val="tx1"/>
                </a:solidFill>
                <a:ea typeface="Times New Roman" pitchFamily="18" charset="0"/>
                <a:cs typeface="Arial" pitchFamily="34" charset="0"/>
              </a:rPr>
              <a:t>201</a:t>
            </a:r>
            <a:r>
              <a:rPr lang="en-US" sz="2800" dirty="0">
                <a:solidFill>
                  <a:schemeClr val="tx1"/>
                </a:solidFill>
                <a:ea typeface="Times New Roman" pitchFamily="18" charset="0"/>
                <a:cs typeface="Arial" pitchFamily="34" charset="0"/>
              </a:rPr>
              <a:t>2</a:t>
            </a:r>
            <a:r>
              <a:rPr lang="el-GR" sz="2800" dirty="0">
                <a:solidFill>
                  <a:schemeClr val="tx1"/>
                </a:solidFill>
                <a:ea typeface="Times New Roman" pitchFamily="18" charset="0"/>
                <a:cs typeface="Arial" pitchFamily="34" charset="0"/>
              </a:rPr>
              <a:t>: 150</a:t>
            </a:r>
            <a:r>
              <a:rPr lang="el-GR" sz="2800" dirty="0" smtClean="0">
                <a:solidFill>
                  <a:schemeClr val="tx1"/>
                </a:solidFill>
                <a:ea typeface="Times New Roman" pitchFamily="18" charset="0"/>
                <a:cs typeface="Arial" pitchFamily="34" charset="0"/>
              </a:rPr>
              <a:t>).</a:t>
            </a:r>
            <a:endParaRPr lang="en-US" sz="2800" dirty="0">
              <a:solidFill>
                <a:schemeClr val="tx1"/>
              </a:solidFill>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357188" y="1196752"/>
            <a:ext cx="8429625" cy="3744416"/>
          </a:xfrm>
          <a:prstGeom prst="rect">
            <a:avLst/>
          </a:prstGeom>
          <a:ln>
            <a:headEnd/>
            <a:tailEnd/>
          </a:ln>
        </p:spPr>
        <p:style>
          <a:lnRef idx="1">
            <a:schemeClr val="accent5"/>
          </a:lnRef>
          <a:fillRef idx="2">
            <a:schemeClr val="accent5"/>
          </a:fillRef>
          <a:effectRef idx="1">
            <a:schemeClr val="accent5"/>
          </a:effectRef>
          <a:fontRef idx="minor">
            <a:schemeClr val="dk1"/>
          </a:fontRef>
        </p:style>
      </p:pic>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40</a:t>
            </a:fld>
            <a:endParaRPr lang="el-G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395536" y="1052736"/>
            <a:ext cx="8410575" cy="2664296"/>
          </a:xfrm>
          <a:prstGeom prst="rect">
            <a:avLst/>
          </a:prstGeom>
          <a:solidFill>
            <a:schemeClr val="accent6">
              <a:lumMod val="20000"/>
              <a:lumOff val="80000"/>
            </a:schemeClr>
          </a:solidFill>
          <a:ln w="9525">
            <a:solidFill>
              <a:schemeClr val="accent2"/>
            </a:solidFill>
            <a:miter lim="800000"/>
            <a:headEnd/>
            <a:tailEnd/>
          </a:ln>
        </p:spPr>
      </p:pic>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41</a:t>
            </a:fld>
            <a:endParaRPr lang="el-G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190500" y="1124744"/>
            <a:ext cx="8763000" cy="3960440"/>
          </a:xfrm>
          <a:prstGeom prst="rect">
            <a:avLst/>
          </a:prstGeom>
          <a:noFill/>
          <a:ln w="9525">
            <a:solidFill>
              <a:srgbClr val="0070C0"/>
            </a:solidFill>
            <a:miter lim="800000"/>
            <a:headEnd/>
            <a:tailEnd/>
          </a:ln>
        </p:spPr>
      </p:pic>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42</a:t>
            </a:fld>
            <a:endParaRPr lang="el-G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466725" y="620688"/>
            <a:ext cx="8210550" cy="3672408"/>
          </a:xfrm>
          <a:prstGeom prst="rect">
            <a:avLst/>
          </a:prstGeom>
          <a:noFill/>
          <a:ln w="9525">
            <a:solidFill>
              <a:srgbClr val="00B050"/>
            </a:solidFill>
            <a:miter lim="800000"/>
            <a:headEnd/>
            <a:tailEnd/>
          </a:ln>
        </p:spPr>
      </p:pic>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43</a:t>
            </a:fld>
            <a:endParaRPr lang="el-G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442913" y="764704"/>
            <a:ext cx="8258175" cy="5328592"/>
          </a:xfrm>
          <a:prstGeom prst="rect">
            <a:avLst/>
          </a:prstGeom>
          <a:noFill/>
          <a:ln w="9525">
            <a:solidFill>
              <a:schemeClr val="tx2">
                <a:lumMod val="75000"/>
              </a:schemeClr>
            </a:solidFill>
            <a:miter lim="800000"/>
            <a:headEnd/>
            <a:tailEnd/>
          </a:ln>
        </p:spPr>
      </p:pic>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44</a:t>
            </a:fld>
            <a:endParaRPr lang="el-G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323850" y="1052736"/>
            <a:ext cx="8496300" cy="4824536"/>
          </a:xfrm>
          <a:prstGeom prst="rect">
            <a:avLst/>
          </a:prstGeom>
          <a:noFill/>
          <a:ln w="9525">
            <a:solidFill>
              <a:schemeClr val="accent3">
                <a:lumMod val="75000"/>
              </a:schemeClr>
            </a:solidFill>
            <a:miter lim="800000"/>
            <a:headEnd/>
            <a:tailEnd/>
          </a:ln>
        </p:spPr>
      </p:pic>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45</a:t>
            </a:fld>
            <a:endParaRPr lang="el-G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409575" y="908720"/>
            <a:ext cx="8324850" cy="4608511"/>
          </a:xfrm>
          <a:prstGeom prst="rect">
            <a:avLst/>
          </a:prstGeom>
          <a:noFill/>
          <a:ln w="9525">
            <a:solidFill>
              <a:schemeClr val="accent2">
                <a:lumMod val="60000"/>
                <a:lumOff val="40000"/>
              </a:schemeClr>
            </a:solidFill>
            <a:miter lim="800000"/>
            <a:headEnd/>
            <a:tailEnd/>
          </a:ln>
        </p:spPr>
      </p:pic>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46</a:t>
            </a:fld>
            <a:endParaRPr lang="el-G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395536" y="0"/>
            <a:ext cx="8352928" cy="6726237"/>
          </a:xfrm>
          <a:prstGeom prst="rect">
            <a:avLst/>
          </a:prstGeom>
          <a:noFill/>
          <a:ln w="9525">
            <a:solidFill>
              <a:schemeClr val="accent5">
                <a:lumMod val="75000"/>
              </a:schemeClr>
            </a:solidFill>
            <a:miter lim="800000"/>
            <a:headEnd/>
            <a:tailEnd/>
          </a:ln>
        </p:spPr>
      </p:pic>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47</a:t>
            </a:fld>
            <a:endParaRPr lang="el-G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609600" y="836712"/>
            <a:ext cx="7924800" cy="4464496"/>
          </a:xfrm>
          <a:prstGeom prst="rect">
            <a:avLst/>
          </a:prstGeom>
          <a:ln>
            <a:headEnd/>
            <a:tailEnd/>
          </a:ln>
        </p:spPr>
        <p:style>
          <a:lnRef idx="1">
            <a:schemeClr val="accent6"/>
          </a:lnRef>
          <a:fillRef idx="2">
            <a:schemeClr val="accent6"/>
          </a:fillRef>
          <a:effectRef idx="1">
            <a:schemeClr val="accent6"/>
          </a:effectRef>
          <a:fontRef idx="minor">
            <a:schemeClr val="dk1"/>
          </a:fontRef>
        </p:style>
      </p:pic>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48</a:t>
            </a:fld>
            <a:endParaRPr lang="el-G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rot="161018">
            <a:off x="433388" y="620689"/>
            <a:ext cx="8277225" cy="1728192"/>
          </a:xfrm>
          <a:prstGeom prst="rect">
            <a:avLst/>
          </a:prstGeom>
          <a:noFill/>
          <a:ln w="9525">
            <a:noFill/>
            <a:miter lim="800000"/>
            <a:headEnd/>
            <a:tailEnd/>
          </a:ln>
        </p:spPr>
      </p:pic>
      <p:pic>
        <p:nvPicPr>
          <p:cNvPr id="32771" name="Picture 3"/>
          <p:cNvPicPr>
            <a:picLocks noChangeAspect="1" noChangeArrowheads="1"/>
          </p:cNvPicPr>
          <p:nvPr/>
        </p:nvPicPr>
        <p:blipFill>
          <a:blip r:embed="rId3" cstate="print"/>
          <a:srcRect/>
          <a:stretch>
            <a:fillRect/>
          </a:stretch>
        </p:blipFill>
        <p:spPr bwMode="auto">
          <a:xfrm>
            <a:off x="323528" y="2276872"/>
            <a:ext cx="8515350" cy="3960440"/>
          </a:xfrm>
          <a:prstGeom prst="rect">
            <a:avLst/>
          </a:prstGeom>
          <a:noFill/>
          <a:ln w="9525">
            <a:noFill/>
            <a:miter lim="800000"/>
            <a:headEnd/>
            <a:tailEnd/>
          </a:ln>
        </p:spPr>
      </p:pic>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49</a:t>
            </a:fld>
            <a:endParaRPr lang="el-G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D3F1D1C4-C2D9-4231-9FB2-B2D9D97AA41D}" type="slidenum">
              <a:rPr lang="el-GR" smtClean="0"/>
              <a:pPr/>
              <a:t>5</a:t>
            </a:fld>
            <a:endParaRPr lang="el-GR"/>
          </a:p>
        </p:txBody>
      </p:sp>
      <p:sp>
        <p:nvSpPr>
          <p:cNvPr id="3" name="Ορθογώνιο 2"/>
          <p:cNvSpPr/>
          <p:nvPr/>
        </p:nvSpPr>
        <p:spPr>
          <a:xfrm>
            <a:off x="683568" y="620688"/>
            <a:ext cx="7848872" cy="569386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eaLnBrk="0" fontAlgn="base" hangingPunct="0">
              <a:spcBef>
                <a:spcPct val="0"/>
              </a:spcBef>
              <a:spcAft>
                <a:spcPct val="0"/>
              </a:spcAft>
            </a:pPr>
            <a:r>
              <a:rPr lang="el-GR" sz="2800" dirty="0" smtClean="0">
                <a:solidFill>
                  <a:schemeClr val="tx1"/>
                </a:solidFill>
                <a:ea typeface="Times New Roman" pitchFamily="18" charset="0"/>
                <a:cs typeface="Arial" pitchFamily="34" charset="0"/>
              </a:rPr>
              <a:t>Όλα δε τα συστήματα έχουν ως αναγκαία αλλά και χαρακτηριστική προϋπόθεση για την επιβίωση τους </a:t>
            </a:r>
            <a:r>
              <a:rPr lang="el-GR" sz="2800" b="1" i="1" dirty="0" smtClean="0">
                <a:solidFill>
                  <a:schemeClr val="tx1"/>
                </a:solidFill>
                <a:ea typeface="Times New Roman" pitchFamily="18" charset="0"/>
                <a:cs typeface="Arial" pitchFamily="34" charset="0"/>
              </a:rPr>
              <a:t>τέσσερεις</a:t>
            </a:r>
            <a:r>
              <a:rPr lang="el-GR" sz="2800" dirty="0" smtClean="0">
                <a:solidFill>
                  <a:schemeClr val="tx1"/>
                </a:solidFill>
                <a:ea typeface="Times New Roman" pitchFamily="18" charset="0"/>
                <a:cs typeface="Arial" pitchFamily="34" charset="0"/>
              </a:rPr>
              <a:t> </a:t>
            </a:r>
            <a:r>
              <a:rPr lang="en-US" sz="2800" dirty="0" smtClean="0">
                <a:solidFill>
                  <a:schemeClr val="tx1"/>
                </a:solidFill>
                <a:ea typeface="Times New Roman" pitchFamily="18" charset="0"/>
                <a:cs typeface="Arial" pitchFamily="34" charset="0"/>
              </a:rPr>
              <a:t>(4) </a:t>
            </a:r>
            <a:r>
              <a:rPr lang="el-GR" sz="2800" dirty="0" smtClean="0">
                <a:solidFill>
                  <a:schemeClr val="tx1"/>
                </a:solidFill>
                <a:ea typeface="Times New Roman" pitchFamily="18" charset="0"/>
                <a:cs typeface="Arial" pitchFamily="34" charset="0"/>
              </a:rPr>
              <a:t>λειτουργικές κατηγορίες, τις οποίες εμπεριέχουν. Ο Πάρσονς θεωρεί είναι αυτές που εξασφαλίζουν τη συνέχιση της λειτουργίας του κάθε διακριτού συστήματος. Από δε τα αρχικά γράμματα στην αγγλική των λέξεων που προσδιορίζουν αυτές τις λειτουργίες ονοματίζεται το σύστημα των λειτουργικών προαπαιτούμενων σε </a:t>
            </a:r>
            <a:r>
              <a:rPr lang="en-GB" sz="2800" b="1" dirty="0">
                <a:solidFill>
                  <a:schemeClr val="tx1"/>
                </a:solidFill>
                <a:ea typeface="Times New Roman" pitchFamily="18" charset="0"/>
                <a:cs typeface="Arial" pitchFamily="34" charset="0"/>
              </a:rPr>
              <a:t>AGIL</a:t>
            </a:r>
            <a:r>
              <a:rPr lang="el-GR" sz="2800" dirty="0" smtClean="0">
                <a:solidFill>
                  <a:schemeClr val="tx1"/>
                </a:solidFill>
                <a:ea typeface="Times New Roman" pitchFamily="18" charset="0"/>
                <a:cs typeface="Arial" pitchFamily="34" charset="0"/>
              </a:rPr>
              <a:t>. </a:t>
            </a:r>
            <a:endParaRPr lang="en-US" sz="2800" dirty="0" smtClean="0">
              <a:solidFill>
                <a:schemeClr val="tx1"/>
              </a:solidFill>
              <a:ea typeface="Times New Roman" pitchFamily="18" charset="0"/>
              <a:cs typeface="Arial" pitchFamily="34" charset="0"/>
            </a:endParaRPr>
          </a:p>
          <a:p>
            <a:pPr algn="just" eaLnBrk="0" fontAlgn="base" hangingPunct="0">
              <a:spcBef>
                <a:spcPct val="0"/>
              </a:spcBef>
              <a:spcAft>
                <a:spcPct val="0"/>
              </a:spcAft>
            </a:pPr>
            <a:r>
              <a:rPr lang="el-GR" sz="2800" dirty="0" smtClean="0">
                <a:solidFill>
                  <a:schemeClr val="tx1"/>
                </a:solidFill>
                <a:ea typeface="Times New Roman" pitchFamily="18" charset="0"/>
                <a:cs typeface="Arial" pitchFamily="34" charset="0"/>
              </a:rPr>
              <a:t>Οι ίδιες οι τέσσερεις αυτές λειτουργίες είναι: η </a:t>
            </a:r>
            <a:r>
              <a:rPr lang="el-GR" sz="2800" b="1" i="1" dirty="0">
                <a:solidFill>
                  <a:schemeClr val="tx1"/>
                </a:solidFill>
                <a:ea typeface="Times New Roman" pitchFamily="18" charset="0"/>
                <a:cs typeface="Arial" pitchFamily="34" charset="0"/>
              </a:rPr>
              <a:t>Π</a:t>
            </a:r>
            <a:r>
              <a:rPr lang="el-GR" sz="2800" b="1" i="1" dirty="0" smtClean="0">
                <a:solidFill>
                  <a:schemeClr val="tx1"/>
                </a:solidFill>
                <a:ea typeface="Times New Roman" pitchFamily="18" charset="0"/>
                <a:cs typeface="Arial" pitchFamily="34" charset="0"/>
              </a:rPr>
              <a:t>ροσαρμογή</a:t>
            </a:r>
            <a:r>
              <a:rPr lang="el-GR" sz="2800" dirty="0" smtClean="0">
                <a:solidFill>
                  <a:schemeClr val="tx1"/>
                </a:solidFill>
                <a:ea typeface="Times New Roman" pitchFamily="18" charset="0"/>
                <a:cs typeface="Arial" pitchFamily="34" charset="0"/>
              </a:rPr>
              <a:t> (</a:t>
            </a:r>
            <a:r>
              <a:rPr lang="en-US" sz="2800" dirty="0" smtClean="0">
                <a:solidFill>
                  <a:schemeClr val="tx1"/>
                </a:solidFill>
                <a:ea typeface="Times New Roman" pitchFamily="18" charset="0"/>
                <a:cs typeface="Arial" pitchFamily="34" charset="0"/>
              </a:rPr>
              <a:t>Adaptation </a:t>
            </a:r>
            <a:r>
              <a:rPr lang="en-US" sz="2800" dirty="0">
                <a:solidFill>
                  <a:schemeClr val="tx1"/>
                </a:solidFill>
                <a:ea typeface="Times New Roman" pitchFamily="18" charset="0"/>
                <a:cs typeface="Arial" pitchFamily="34" charset="0"/>
              </a:rPr>
              <a:t>–</a:t>
            </a:r>
            <a:r>
              <a:rPr lang="en-US" sz="2800" dirty="0" smtClean="0">
                <a:solidFill>
                  <a:schemeClr val="tx1"/>
                </a:solidFill>
                <a:ea typeface="Times New Roman" pitchFamily="18" charset="0"/>
                <a:cs typeface="Arial" pitchFamily="34" charset="0"/>
              </a:rPr>
              <a:t> </a:t>
            </a:r>
            <a:r>
              <a:rPr lang="en-US" sz="2800" b="1" dirty="0" smtClean="0">
                <a:solidFill>
                  <a:schemeClr val="tx1"/>
                </a:solidFill>
                <a:ea typeface="Times New Roman" pitchFamily="18" charset="0"/>
                <a:cs typeface="Arial" pitchFamily="34" charset="0"/>
              </a:rPr>
              <a:t>A</a:t>
            </a:r>
            <a:r>
              <a:rPr lang="en-US" sz="2800" dirty="0" smtClean="0">
                <a:solidFill>
                  <a:schemeClr val="tx1"/>
                </a:solidFill>
                <a:ea typeface="Times New Roman" pitchFamily="18" charset="0"/>
                <a:cs typeface="Arial" pitchFamily="34" charset="0"/>
              </a:rPr>
              <a:t>), </a:t>
            </a:r>
            <a:r>
              <a:rPr lang="el-GR" sz="2800" dirty="0" smtClean="0">
                <a:solidFill>
                  <a:schemeClr val="tx1"/>
                </a:solidFill>
                <a:ea typeface="Times New Roman" pitchFamily="18" charset="0"/>
                <a:cs typeface="Arial" pitchFamily="34" charset="0"/>
              </a:rPr>
              <a:t>η </a:t>
            </a:r>
            <a:r>
              <a:rPr lang="el-GR" sz="2800" b="1" i="1" dirty="0" smtClean="0">
                <a:solidFill>
                  <a:schemeClr val="tx1"/>
                </a:solidFill>
                <a:ea typeface="Times New Roman" pitchFamily="18" charset="0"/>
                <a:cs typeface="Arial" pitchFamily="34" charset="0"/>
              </a:rPr>
              <a:t>Επίτευξη Στόχων </a:t>
            </a:r>
            <a:r>
              <a:rPr lang="en-US" sz="2800" dirty="0" smtClean="0">
                <a:solidFill>
                  <a:schemeClr val="tx1"/>
                </a:solidFill>
                <a:ea typeface="Times New Roman" pitchFamily="18" charset="0"/>
                <a:cs typeface="Arial" pitchFamily="34" charset="0"/>
              </a:rPr>
              <a:t>(Goal Attainment </a:t>
            </a:r>
            <a:r>
              <a:rPr lang="en-US" sz="2800" dirty="0">
                <a:solidFill>
                  <a:schemeClr val="tx1"/>
                </a:solidFill>
                <a:ea typeface="Times New Roman" pitchFamily="18" charset="0"/>
                <a:cs typeface="Arial" pitchFamily="34" charset="0"/>
              </a:rPr>
              <a:t>–</a:t>
            </a:r>
            <a:r>
              <a:rPr lang="en-US" sz="2800" dirty="0" smtClean="0">
                <a:solidFill>
                  <a:schemeClr val="tx1"/>
                </a:solidFill>
                <a:ea typeface="Times New Roman" pitchFamily="18" charset="0"/>
                <a:cs typeface="Arial" pitchFamily="34" charset="0"/>
              </a:rPr>
              <a:t> </a:t>
            </a:r>
            <a:r>
              <a:rPr lang="en-US" sz="2800" b="1" dirty="0" smtClean="0">
                <a:solidFill>
                  <a:schemeClr val="tx1"/>
                </a:solidFill>
                <a:ea typeface="Times New Roman" pitchFamily="18" charset="0"/>
                <a:cs typeface="Arial" pitchFamily="34" charset="0"/>
              </a:rPr>
              <a:t>G</a:t>
            </a:r>
            <a:r>
              <a:rPr lang="en-US" sz="2800" dirty="0" smtClean="0">
                <a:solidFill>
                  <a:schemeClr val="tx1"/>
                </a:solidFill>
                <a:ea typeface="Times New Roman" pitchFamily="18" charset="0"/>
                <a:cs typeface="Arial" pitchFamily="34" charset="0"/>
              </a:rPr>
              <a:t>), </a:t>
            </a:r>
            <a:r>
              <a:rPr lang="el-GR" sz="2800" dirty="0" smtClean="0">
                <a:solidFill>
                  <a:schemeClr val="tx1"/>
                </a:solidFill>
                <a:ea typeface="Times New Roman" pitchFamily="18" charset="0"/>
                <a:cs typeface="Arial" pitchFamily="34" charset="0"/>
              </a:rPr>
              <a:t>η </a:t>
            </a:r>
            <a:r>
              <a:rPr lang="el-GR" sz="2800" b="1" i="1" dirty="0" smtClean="0">
                <a:solidFill>
                  <a:schemeClr val="tx1"/>
                </a:solidFill>
                <a:ea typeface="Times New Roman" pitchFamily="18" charset="0"/>
                <a:cs typeface="Arial" pitchFamily="34" charset="0"/>
              </a:rPr>
              <a:t>Ενσωμάτωση</a:t>
            </a:r>
            <a:r>
              <a:rPr lang="el-GR" sz="2800" dirty="0" smtClean="0">
                <a:solidFill>
                  <a:schemeClr val="tx1"/>
                </a:solidFill>
                <a:ea typeface="Times New Roman" pitchFamily="18" charset="0"/>
                <a:cs typeface="Arial" pitchFamily="34" charset="0"/>
              </a:rPr>
              <a:t> </a:t>
            </a:r>
            <a:r>
              <a:rPr lang="en-US" sz="2800" dirty="0" smtClean="0">
                <a:solidFill>
                  <a:schemeClr val="tx1"/>
                </a:solidFill>
                <a:ea typeface="Times New Roman" pitchFamily="18" charset="0"/>
                <a:cs typeface="Arial" pitchFamily="34" charset="0"/>
              </a:rPr>
              <a:t>(Integration – </a:t>
            </a:r>
            <a:r>
              <a:rPr lang="en-US" sz="2800" b="1" dirty="0" smtClean="0">
                <a:solidFill>
                  <a:schemeClr val="tx1"/>
                </a:solidFill>
                <a:ea typeface="Times New Roman" pitchFamily="18" charset="0"/>
                <a:cs typeface="Arial" pitchFamily="34" charset="0"/>
              </a:rPr>
              <a:t>I</a:t>
            </a:r>
            <a:r>
              <a:rPr lang="en-US" sz="2800" dirty="0" smtClean="0">
                <a:solidFill>
                  <a:schemeClr val="tx1"/>
                </a:solidFill>
                <a:ea typeface="Times New Roman" pitchFamily="18" charset="0"/>
                <a:cs typeface="Arial" pitchFamily="34" charset="0"/>
              </a:rPr>
              <a:t>) </a:t>
            </a:r>
            <a:r>
              <a:rPr lang="el-GR" sz="2800" dirty="0" smtClean="0">
                <a:solidFill>
                  <a:schemeClr val="tx1"/>
                </a:solidFill>
                <a:ea typeface="Times New Roman" pitchFamily="18" charset="0"/>
                <a:cs typeface="Arial" pitchFamily="34" charset="0"/>
              </a:rPr>
              <a:t>και η </a:t>
            </a:r>
            <a:r>
              <a:rPr lang="el-GR" sz="2800" b="1" i="1" dirty="0" smtClean="0">
                <a:solidFill>
                  <a:schemeClr val="tx1"/>
                </a:solidFill>
                <a:ea typeface="Times New Roman" pitchFamily="18" charset="0"/>
                <a:cs typeface="Arial" pitchFamily="34" charset="0"/>
              </a:rPr>
              <a:t>Διατήρηση Προτύπων</a:t>
            </a:r>
            <a:r>
              <a:rPr lang="en-US" sz="2800" b="1" i="1" dirty="0" smtClean="0">
                <a:solidFill>
                  <a:schemeClr val="tx1"/>
                </a:solidFill>
                <a:ea typeface="Times New Roman" pitchFamily="18" charset="0"/>
                <a:cs typeface="Arial" pitchFamily="34" charset="0"/>
              </a:rPr>
              <a:t> </a:t>
            </a:r>
            <a:r>
              <a:rPr lang="en-US" sz="2800" dirty="0" smtClean="0">
                <a:solidFill>
                  <a:schemeClr val="tx1"/>
                </a:solidFill>
                <a:ea typeface="Times New Roman" pitchFamily="18" charset="0"/>
                <a:cs typeface="Arial" pitchFamily="34" charset="0"/>
              </a:rPr>
              <a:t>(</a:t>
            </a:r>
            <a:r>
              <a:rPr lang="en-US" sz="2800" dirty="0">
                <a:solidFill>
                  <a:schemeClr val="tx1"/>
                </a:solidFill>
                <a:ea typeface="Times New Roman" pitchFamily="18" charset="0"/>
                <a:cs typeface="Arial" pitchFamily="34" charset="0"/>
              </a:rPr>
              <a:t>L</a:t>
            </a:r>
            <a:r>
              <a:rPr lang="en-US" sz="2800" dirty="0" smtClean="0">
                <a:solidFill>
                  <a:schemeClr val="tx1"/>
                </a:solidFill>
                <a:ea typeface="Times New Roman" pitchFamily="18" charset="0"/>
                <a:cs typeface="Arial" pitchFamily="34" charset="0"/>
              </a:rPr>
              <a:t>atency – </a:t>
            </a:r>
            <a:r>
              <a:rPr lang="en-US" sz="2800" b="1" dirty="0" smtClean="0">
                <a:solidFill>
                  <a:schemeClr val="tx1"/>
                </a:solidFill>
                <a:ea typeface="Times New Roman" pitchFamily="18" charset="0"/>
                <a:cs typeface="Arial" pitchFamily="34" charset="0"/>
              </a:rPr>
              <a:t>L</a:t>
            </a:r>
            <a:r>
              <a:rPr lang="en-US" sz="2800" dirty="0" smtClean="0">
                <a:solidFill>
                  <a:schemeClr val="tx1"/>
                </a:solidFill>
                <a:ea typeface="Times New Roman" pitchFamily="18" charset="0"/>
                <a:cs typeface="Arial" pitchFamily="34" charset="0"/>
              </a:rPr>
              <a:t>)</a:t>
            </a:r>
            <a:r>
              <a:rPr lang="el-GR" sz="2800" dirty="0" smtClean="0">
                <a:solidFill>
                  <a:schemeClr val="tx1"/>
                </a:solidFill>
                <a:ea typeface="Times New Roman" pitchFamily="18" charset="0"/>
                <a:cs typeface="Arial" pitchFamily="34" charset="0"/>
              </a:rPr>
              <a:t>, </a:t>
            </a:r>
            <a:r>
              <a:rPr lang="en-GB" sz="2800" b="1" dirty="0" smtClean="0">
                <a:solidFill>
                  <a:schemeClr val="tx1"/>
                </a:solidFill>
                <a:ea typeface="Times New Roman" pitchFamily="18" charset="0"/>
                <a:cs typeface="Arial" pitchFamily="34" charset="0"/>
              </a:rPr>
              <a:t>AGIL</a:t>
            </a:r>
            <a:r>
              <a:rPr lang="el-GR" sz="2800" dirty="0" smtClean="0">
                <a:solidFill>
                  <a:schemeClr val="tx1"/>
                </a:solidFill>
                <a:ea typeface="Times New Roman" pitchFamily="18" charset="0"/>
                <a:cs typeface="Arial" pitchFamily="34" charset="0"/>
              </a:rPr>
              <a:t>.</a:t>
            </a:r>
            <a:endParaRPr lang="el-GR" sz="2800" dirty="0">
              <a:solidFill>
                <a:schemeClr val="tx1"/>
              </a:solidFill>
              <a:ea typeface="Times New Roman" pitchFamily="18" charset="0"/>
              <a:cs typeface="Arial" pitchFamily="34" charset="0"/>
            </a:endParaRPr>
          </a:p>
        </p:txBody>
      </p:sp>
    </p:spTree>
    <p:extLst>
      <p:ext uri="{BB962C8B-B14F-4D97-AF65-F5344CB8AC3E}">
        <p14:creationId xmlns:p14="http://schemas.microsoft.com/office/powerpoint/2010/main" val="29303304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rot="21444998">
            <a:off x="476250" y="476672"/>
            <a:ext cx="8191500" cy="5832648"/>
          </a:xfrm>
          <a:prstGeom prst="rect">
            <a:avLst/>
          </a:prstGeom>
          <a:noFill/>
          <a:ln w="9525">
            <a:noFill/>
            <a:miter lim="800000"/>
            <a:headEnd/>
            <a:tailEnd/>
          </a:ln>
        </p:spPr>
      </p:pic>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50</a:t>
            </a:fld>
            <a:endParaRPr lang="el-G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rot="21446920">
            <a:off x="357188" y="980728"/>
            <a:ext cx="8429625" cy="3960440"/>
          </a:xfrm>
          <a:prstGeom prst="rect">
            <a:avLst/>
          </a:prstGeom>
          <a:noFill/>
          <a:ln w="9525">
            <a:noFill/>
            <a:miter lim="800000"/>
            <a:headEnd/>
            <a:tailEnd/>
          </a:ln>
        </p:spPr>
      </p:pic>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51</a:t>
            </a:fld>
            <a:endParaRPr lang="el-G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6394722"/>
          </a:xfrm>
        </p:spPr>
        <p:style>
          <a:lnRef idx="1">
            <a:schemeClr val="accent3"/>
          </a:lnRef>
          <a:fillRef idx="2">
            <a:schemeClr val="accent3"/>
          </a:fillRef>
          <a:effectRef idx="1">
            <a:schemeClr val="accent3"/>
          </a:effectRef>
          <a:fontRef idx="minor">
            <a:schemeClr val="dk1"/>
          </a:fontRef>
        </p:style>
        <p:txBody>
          <a:bodyPr>
            <a:noAutofit/>
          </a:bodyPr>
          <a:lstStyle/>
          <a:p>
            <a:pPr algn="l"/>
            <a:r>
              <a:rPr lang="el-GR" sz="2800" b="1" dirty="0" smtClean="0"/>
              <a:t>ΠΡΟΣΘΕΤΑ ΣΤΟΙΧΕΙΑ</a:t>
            </a:r>
            <a:br>
              <a:rPr lang="el-GR" sz="2800" b="1" dirty="0" smtClean="0"/>
            </a:br>
            <a:r>
              <a:rPr lang="el-GR" sz="2800" dirty="0" smtClean="0"/>
              <a:t>Ο </a:t>
            </a:r>
            <a:r>
              <a:rPr lang="el-GR" sz="2800" dirty="0" err="1" smtClean="0"/>
              <a:t>Τάλκοτ</a:t>
            </a:r>
            <a:r>
              <a:rPr lang="el-GR" sz="2800" dirty="0" smtClean="0"/>
              <a:t> Πάρσονς είναι αυτό το πρόσωπο στην κοινωνιολογία που </a:t>
            </a:r>
            <a:r>
              <a:rPr lang="el-GR" sz="2800" dirty="0"/>
              <a:t>ιδιαίτερα ασχολήθηκε με </a:t>
            </a:r>
            <a:r>
              <a:rPr lang="el-GR" sz="2800" dirty="0" smtClean="0"/>
              <a:t>την ανάδειξη των κοινωνικών θεσμών. Για το σκοπό αυτόν ο </a:t>
            </a:r>
            <a:r>
              <a:rPr lang="el-GR" sz="2800" dirty="0"/>
              <a:t>Πάρσονς </a:t>
            </a:r>
            <a:r>
              <a:rPr lang="el-GR" sz="2800" dirty="0" smtClean="0"/>
              <a:t>ανέπτυξε μία σειρά εννοιών που </a:t>
            </a:r>
            <a:r>
              <a:rPr lang="el-GR" sz="2800" dirty="0" err="1" smtClean="0"/>
              <a:t>επικεν</a:t>
            </a:r>
            <a:r>
              <a:rPr lang="el-GR" sz="2800" dirty="0" smtClean="0"/>
              <a:t>-</a:t>
            </a:r>
            <a:r>
              <a:rPr lang="el-GR" sz="2800" dirty="0" err="1" smtClean="0"/>
              <a:t>τρώνοντας</a:t>
            </a:r>
            <a:r>
              <a:rPr lang="el-GR" sz="2800" dirty="0" smtClean="0"/>
              <a:t> στην ιδέα των κοινωνικών «</a:t>
            </a:r>
            <a:r>
              <a:rPr lang="el-GR" sz="2800" i="1" dirty="0" smtClean="0"/>
              <a:t>ρόλων</a:t>
            </a:r>
            <a:r>
              <a:rPr lang="el-GR" sz="2800" dirty="0" smtClean="0"/>
              <a:t>», οι οποίοι διαμορφώνονται μέσω των πολιτισμικών αναμονών και αποτελούν τα βασικά στοιχεία της κοινωνικής δομής.</a:t>
            </a:r>
            <a:br>
              <a:rPr lang="el-GR" sz="2800" dirty="0" smtClean="0"/>
            </a:br>
            <a:r>
              <a:rPr lang="en-GB" sz="800" dirty="0" smtClean="0"/>
              <a:t>  </a:t>
            </a:r>
            <a:r>
              <a:rPr lang="el-GR" sz="800" dirty="0" smtClean="0"/>
              <a:t> </a:t>
            </a:r>
            <a:r>
              <a:rPr lang="el-GR" sz="2800" dirty="0" smtClean="0"/>
              <a:t> 	Για τον Πάρσονς η ατομική δράση </a:t>
            </a:r>
            <a:r>
              <a:rPr lang="el-GR" sz="2800" dirty="0"/>
              <a:t>είναι </a:t>
            </a:r>
            <a:r>
              <a:rPr lang="el-GR" sz="2800" i="1" dirty="0" err="1" smtClean="0"/>
              <a:t>βολονταριστική</a:t>
            </a:r>
            <a:r>
              <a:rPr lang="el-GR" sz="2800" dirty="0" smtClean="0"/>
              <a:t> (που σημαίνει </a:t>
            </a:r>
            <a:r>
              <a:rPr lang="el-GR" sz="2800" i="1" dirty="0" smtClean="0"/>
              <a:t>βουλησιαρχική</a:t>
            </a:r>
            <a:r>
              <a:rPr lang="el-GR" sz="2800" dirty="0" smtClean="0"/>
              <a:t>), </a:t>
            </a:r>
            <a:r>
              <a:rPr lang="el-GR" sz="2800" dirty="0"/>
              <a:t>δηλαδή </a:t>
            </a:r>
            <a:r>
              <a:rPr lang="el-GR" sz="2800" dirty="0" smtClean="0"/>
              <a:t>κατάσταση στην οποία άρχει </a:t>
            </a:r>
            <a:r>
              <a:rPr lang="el-GR" sz="2800" dirty="0"/>
              <a:t>(εξουσιάζει, κυριαρχεί) η βούληση ενός ατόμου ή μιας ομάδας. Ε</a:t>
            </a:r>
            <a:r>
              <a:rPr lang="el-GR" sz="2800" dirty="0" smtClean="0"/>
              <a:t>ίναι δε βολονταριστική γιατί θεωρεί ότι τα άτομα έχουν την ικανότητα να επιλέγουν πως θα δράσουν.</a:t>
            </a:r>
            <a:endParaRPr lang="el-GR" sz="2800" dirty="0"/>
          </a:p>
        </p:txBody>
      </p:sp>
      <p:sp>
        <p:nvSpPr>
          <p:cNvPr id="3" name="Θέση αριθμού διαφάνειας 2"/>
          <p:cNvSpPr>
            <a:spLocks noGrp="1"/>
          </p:cNvSpPr>
          <p:nvPr>
            <p:ph type="sldNum" sz="quarter" idx="12"/>
          </p:nvPr>
        </p:nvSpPr>
        <p:spPr/>
        <p:txBody>
          <a:bodyPr/>
          <a:lstStyle/>
          <a:p>
            <a:fld id="{D3F1D1C4-C2D9-4231-9FB2-B2D9D97AA41D}" type="slidenum">
              <a:rPr lang="el-GR" smtClean="0"/>
              <a:pPr/>
              <a:t>52</a:t>
            </a:fld>
            <a:endParaRPr lang="el-GR"/>
          </a:p>
        </p:txBody>
      </p:sp>
    </p:spTree>
    <p:extLst>
      <p:ext uri="{BB962C8B-B14F-4D97-AF65-F5344CB8AC3E}">
        <p14:creationId xmlns:p14="http://schemas.microsoft.com/office/powerpoint/2010/main" val="41730387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6106690"/>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just"/>
            <a:r>
              <a:rPr lang="el-GR" sz="3100" dirty="0" smtClean="0"/>
              <a:t>	Πάντως, οι επιλογές που τα άτομα κάνουν δεν είναι απλές δράσεις απρόσκοπτης ελευθέρας βούλησης αλλά </a:t>
            </a:r>
            <a:r>
              <a:rPr lang="el-GR" sz="3100" i="1" dirty="0" smtClean="0"/>
              <a:t>περιορίζονται</a:t>
            </a:r>
            <a:r>
              <a:rPr lang="el-GR" sz="3100" dirty="0" smtClean="0"/>
              <a:t> από πολιτισμικά νοήματα. Αυτά τα τελευταία δεν είναι τα ίδια παντού και πάντοτε αλλά σχετίζονται με τις διαδρομές, τις παραδόσεις και τις πρακτικές της κάθε κοινωνίας και αναλόγως δημιουργούν αντιληπτικά σχήματα και νοήματα στους κοινωνούς, στα μέλη της κοινωνίας. </a:t>
            </a:r>
            <a:r>
              <a:rPr lang="en-GB" sz="3100" dirty="0" smtClean="0"/>
              <a:t/>
            </a:r>
            <a:br>
              <a:rPr lang="en-GB" sz="3100" dirty="0" smtClean="0"/>
            </a:br>
            <a:r>
              <a:rPr lang="en-GB" sz="3100" dirty="0"/>
              <a:t>	</a:t>
            </a:r>
            <a:r>
              <a:rPr lang="el-GR" sz="3100" dirty="0" smtClean="0"/>
              <a:t>Μία </a:t>
            </a:r>
            <a:r>
              <a:rPr lang="el-GR" sz="3100" dirty="0"/>
              <a:t>βασική διάκριση </a:t>
            </a:r>
            <a:r>
              <a:rPr lang="el-GR" sz="3100" dirty="0" smtClean="0"/>
              <a:t>στην κοινωνιολογία είναι ανάμεσα στην </a:t>
            </a:r>
            <a:r>
              <a:rPr lang="el-GR" sz="3100" i="1" dirty="0" smtClean="0"/>
              <a:t>κουλτούρα</a:t>
            </a:r>
            <a:r>
              <a:rPr lang="el-GR" sz="3100" dirty="0" smtClean="0"/>
              <a:t> (</a:t>
            </a:r>
            <a:r>
              <a:rPr lang="en-GB" sz="3100" dirty="0" smtClean="0"/>
              <a:t>culture)</a:t>
            </a:r>
            <a:r>
              <a:rPr lang="el-GR" sz="3100" dirty="0" smtClean="0"/>
              <a:t>, και στην </a:t>
            </a:r>
            <a:r>
              <a:rPr lang="el-GR" sz="3100" i="1" dirty="0" smtClean="0"/>
              <a:t>κοινωνία</a:t>
            </a:r>
            <a:r>
              <a:rPr lang="el-GR" sz="3100" dirty="0" smtClean="0"/>
              <a:t>. Η πρώτη αναφέρεται στον </a:t>
            </a:r>
            <a:r>
              <a:rPr lang="el-GR" sz="3100" i="1" dirty="0"/>
              <a:t>τρόπο </a:t>
            </a:r>
            <a:r>
              <a:rPr lang="el-GR" sz="3100" i="1" dirty="0" smtClean="0"/>
              <a:t>ζωής </a:t>
            </a:r>
            <a:r>
              <a:rPr lang="el-GR" sz="3100" dirty="0" smtClean="0"/>
              <a:t>και όταν αντιμετωπίζεται με τρόπο συνολικό στον </a:t>
            </a:r>
            <a:r>
              <a:rPr lang="el-GR" sz="3100" i="1" dirty="0" smtClean="0"/>
              <a:t>πολιτισμό, </a:t>
            </a:r>
            <a:r>
              <a:rPr lang="el-GR" sz="3100" dirty="0" smtClean="0"/>
              <a:t>ενώ η δεύτερη στις</a:t>
            </a:r>
            <a:r>
              <a:rPr lang="el-GR" sz="3100" i="1" dirty="0" smtClean="0"/>
              <a:t> κοινωνικές σχέσεις</a:t>
            </a:r>
            <a:r>
              <a:rPr lang="el-GR" sz="3100" dirty="0" smtClean="0"/>
              <a:t>. Η διάκριση ανάμεσα στις δύο αυτές διαστάσεις είναι αναλυτική. </a:t>
            </a:r>
            <a:endParaRPr lang="el-GR" sz="2800" dirty="0"/>
          </a:p>
        </p:txBody>
      </p:sp>
      <p:sp>
        <p:nvSpPr>
          <p:cNvPr id="3" name="Θέση αριθμού διαφάνειας 2"/>
          <p:cNvSpPr>
            <a:spLocks noGrp="1"/>
          </p:cNvSpPr>
          <p:nvPr>
            <p:ph type="sldNum" sz="quarter" idx="12"/>
          </p:nvPr>
        </p:nvSpPr>
        <p:spPr/>
        <p:txBody>
          <a:bodyPr/>
          <a:lstStyle/>
          <a:p>
            <a:fld id="{D3F1D1C4-C2D9-4231-9FB2-B2D9D97AA41D}" type="slidenum">
              <a:rPr lang="el-GR" smtClean="0"/>
              <a:pPr/>
              <a:t>53</a:t>
            </a:fld>
            <a:endParaRPr lang="el-GR" dirty="0"/>
          </a:p>
        </p:txBody>
      </p:sp>
    </p:spTree>
    <p:extLst>
      <p:ext uri="{BB962C8B-B14F-4D97-AF65-F5344CB8AC3E}">
        <p14:creationId xmlns:p14="http://schemas.microsoft.com/office/powerpoint/2010/main" val="31594752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D3F1D1C4-C2D9-4231-9FB2-B2D9D97AA41D}" type="slidenum">
              <a:rPr lang="el-GR" smtClean="0"/>
              <a:pPr/>
              <a:t>54</a:t>
            </a:fld>
            <a:endParaRPr lang="el-GR" dirty="0"/>
          </a:p>
        </p:txBody>
      </p:sp>
      <p:sp>
        <p:nvSpPr>
          <p:cNvPr id="4" name="Ορθογώνιο 3"/>
          <p:cNvSpPr/>
          <p:nvPr/>
        </p:nvSpPr>
        <p:spPr>
          <a:xfrm>
            <a:off x="395536" y="332656"/>
            <a:ext cx="8352928" cy="655564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l-GR" sz="2800" dirty="0" smtClean="0"/>
              <a:t>	Έτσι, στην πρακτική κοινωνική ζωή </a:t>
            </a:r>
            <a:r>
              <a:rPr lang="el-GR" sz="2800" dirty="0"/>
              <a:t>αποτελούν δύο όψεις του ίδιου </a:t>
            </a:r>
            <a:r>
              <a:rPr lang="el-GR" sz="2800" dirty="0" smtClean="0"/>
              <a:t>νομίσματος και είναι αδιαχώριστες.</a:t>
            </a:r>
          </a:p>
          <a:p>
            <a:pPr algn="just"/>
            <a:r>
              <a:rPr lang="el-GR" sz="2800" dirty="0"/>
              <a:t>	</a:t>
            </a:r>
            <a:r>
              <a:rPr lang="el-GR" sz="2800" dirty="0" smtClean="0"/>
              <a:t>Η/οι </a:t>
            </a:r>
            <a:r>
              <a:rPr lang="el-GR" sz="2800" i="1" dirty="0"/>
              <a:t>κουλτούρα/ες</a:t>
            </a:r>
            <a:r>
              <a:rPr lang="el-GR" sz="2800" dirty="0"/>
              <a:t> αποτελούνται από σημάδια και σύμβολα διατεταγμένα στις συλλογικές αναπαρασ-τάσεις μέσω των οποίων μπορούν να οργανωθούν οι </a:t>
            </a:r>
            <a:r>
              <a:rPr lang="el-GR" sz="2800" dirty="0" smtClean="0"/>
              <a:t>δράσεις των μελών της κοινωνίας. </a:t>
            </a:r>
            <a:r>
              <a:rPr lang="el-GR" sz="2800" dirty="0"/>
              <a:t>Τα</a:t>
            </a:r>
            <a:r>
              <a:rPr lang="en-GB" sz="2800" dirty="0"/>
              <a:t> </a:t>
            </a:r>
            <a:r>
              <a:rPr lang="el-GR" sz="2800" dirty="0"/>
              <a:t>δε </a:t>
            </a:r>
            <a:r>
              <a:rPr lang="el-GR" sz="2800" i="1" dirty="0"/>
              <a:t>σύμβολα</a:t>
            </a:r>
            <a:r>
              <a:rPr lang="en-GB" sz="2800" dirty="0"/>
              <a:t> </a:t>
            </a:r>
            <a:r>
              <a:rPr lang="el-GR" sz="2800" dirty="0"/>
              <a:t>είναι</a:t>
            </a:r>
            <a:r>
              <a:rPr lang="en-GB" sz="2800" dirty="0"/>
              <a:t> </a:t>
            </a:r>
            <a:r>
              <a:rPr lang="el-GR" sz="2800" dirty="0" smtClean="0"/>
              <a:t>(</a:t>
            </a:r>
            <a:r>
              <a:rPr lang="el-GR" sz="2800" dirty="0" err="1" smtClean="0"/>
              <a:t>διαμέσω</a:t>
            </a:r>
            <a:r>
              <a:rPr lang="el-GR" sz="2800" dirty="0" smtClean="0"/>
              <a:t> της διαδικασίας της κοινωνικοποίησης) </a:t>
            </a:r>
            <a:r>
              <a:rPr lang="el-GR" sz="2800" i="1" dirty="0" err="1" smtClean="0"/>
              <a:t>εσωτερικευμένα</a:t>
            </a:r>
            <a:r>
              <a:rPr lang="el-GR" sz="2800" dirty="0" smtClean="0"/>
              <a:t> αντικείμενα, </a:t>
            </a:r>
            <a:r>
              <a:rPr lang="el-GR" sz="2800" dirty="0"/>
              <a:t>τα οποία μπορούν να μεταδοθούν με ελάχιστη απόκλιση από το ένα άτομο</a:t>
            </a:r>
            <a:r>
              <a:rPr lang="en-GB" sz="2800" dirty="0"/>
              <a:t> </a:t>
            </a:r>
            <a:r>
              <a:rPr lang="el-GR" sz="2800" dirty="0"/>
              <a:t>στο</a:t>
            </a:r>
            <a:r>
              <a:rPr lang="en-GB" sz="2800" dirty="0"/>
              <a:t> </a:t>
            </a:r>
            <a:r>
              <a:rPr lang="el-GR" sz="2800" dirty="0"/>
              <a:t>άλλο.</a:t>
            </a:r>
            <a:r>
              <a:rPr lang="en-GB" sz="2800" dirty="0"/>
              <a:t> </a:t>
            </a:r>
            <a:r>
              <a:rPr lang="el-GR" sz="2800" dirty="0"/>
              <a:t>Τα συμβολικά πρότυπα (μοτίβα</a:t>
            </a:r>
            <a:r>
              <a:rPr lang="en-US" sz="2800" dirty="0"/>
              <a:t>) </a:t>
            </a:r>
            <a:r>
              <a:rPr lang="el-GR" sz="2800" dirty="0"/>
              <a:t>μιας κουλτούρας είναι </a:t>
            </a:r>
            <a:r>
              <a:rPr lang="el-GR" sz="2800" i="1" dirty="0"/>
              <a:t>ανάλογα</a:t>
            </a:r>
            <a:r>
              <a:rPr lang="el-GR" sz="2800" dirty="0"/>
              <a:t> με τα γενετικά πρότυπα ενός οργανισμού και ο Πάρσονς αναγνώρισε </a:t>
            </a:r>
            <a:r>
              <a:rPr lang="el-GR" sz="2800" dirty="0" smtClean="0"/>
              <a:t>ρητά </a:t>
            </a:r>
            <a:r>
              <a:rPr lang="el-GR" sz="2800" dirty="0"/>
              <a:t>μία παραλληλότητα μεταξύ των συμβόλων και των γονιδίων.</a:t>
            </a:r>
            <a:r>
              <a:rPr lang="en-US" sz="2800" dirty="0"/>
              <a:t> </a:t>
            </a:r>
            <a:endParaRPr lang="el-GR" sz="2800" dirty="0"/>
          </a:p>
        </p:txBody>
      </p:sp>
    </p:spTree>
    <p:extLst>
      <p:ext uri="{BB962C8B-B14F-4D97-AF65-F5344CB8AC3E}">
        <p14:creationId xmlns:p14="http://schemas.microsoft.com/office/powerpoint/2010/main" val="19321785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D3F1D1C4-C2D9-4231-9FB2-B2D9D97AA41D}" type="slidenum">
              <a:rPr lang="el-GR" smtClean="0"/>
              <a:pPr/>
              <a:t>55</a:t>
            </a:fld>
            <a:endParaRPr lang="el-GR" dirty="0"/>
          </a:p>
        </p:txBody>
      </p:sp>
      <p:sp>
        <p:nvSpPr>
          <p:cNvPr id="3" name="Ορθογώνιο 2"/>
          <p:cNvSpPr/>
          <p:nvPr/>
        </p:nvSpPr>
        <p:spPr>
          <a:xfrm>
            <a:off x="395536" y="620688"/>
            <a:ext cx="8280920" cy="612475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GB" sz="2800" dirty="0" smtClean="0"/>
              <a:t>	</a:t>
            </a:r>
            <a:r>
              <a:rPr lang="el-GR" sz="2800" dirty="0" smtClean="0"/>
              <a:t>Σύμφωνα μ’ αυτήν την οπτική εκεί όπου το </a:t>
            </a:r>
            <a:r>
              <a:rPr lang="el-GR" sz="2800" i="1" dirty="0" smtClean="0"/>
              <a:t>γονίδιο</a:t>
            </a:r>
            <a:r>
              <a:rPr lang="el-GR" sz="2800" dirty="0" smtClean="0"/>
              <a:t> </a:t>
            </a:r>
            <a:r>
              <a:rPr lang="el-GR" sz="2800" dirty="0"/>
              <a:t>είναι η μονάδα κληρονομικότητας </a:t>
            </a:r>
            <a:r>
              <a:rPr lang="el-GR" sz="2800" dirty="0" smtClean="0"/>
              <a:t>στα </a:t>
            </a:r>
            <a:r>
              <a:rPr lang="el-GR" sz="2800" dirty="0"/>
              <a:t>βιολογικά συστήματα, το </a:t>
            </a:r>
            <a:r>
              <a:rPr lang="el-GR" sz="2800" i="1" dirty="0"/>
              <a:t>σύμβολο</a:t>
            </a:r>
            <a:r>
              <a:rPr lang="el-GR" sz="2800" dirty="0"/>
              <a:t> </a:t>
            </a:r>
            <a:r>
              <a:rPr lang="el-GR" sz="2800" dirty="0" smtClean="0"/>
              <a:t>αποτελεί, είναι, </a:t>
            </a:r>
            <a:r>
              <a:rPr lang="el-GR" sz="2800" dirty="0"/>
              <a:t>η μονάδα κληρονομιάς στα πολιτιστικά συστήματα</a:t>
            </a:r>
            <a:r>
              <a:rPr lang="el-GR" sz="2800" dirty="0" smtClean="0"/>
              <a:t>.</a:t>
            </a:r>
            <a:endParaRPr lang="en-US" sz="2800" dirty="0" smtClean="0"/>
          </a:p>
          <a:p>
            <a:pPr algn="just"/>
            <a:r>
              <a:rPr lang="en-GB" sz="2800" dirty="0" smtClean="0"/>
              <a:t>	</a:t>
            </a:r>
            <a:r>
              <a:rPr lang="el-GR" sz="2800" dirty="0" smtClean="0"/>
              <a:t>Ο παραλληλισμός ανάμεσα στο γονίδιο και στο πολιτισμικό σύμβολο κατέστη κεντρικής σημασίας στην Παρσονική πολιτισμική ανάλυση. Έτσι, αν η ανάπτυξη και συμπεριφορά των βιολογικών οργανισμών, όπως αποδεχόταν, εξαρτάται από τον γενετικό κώδικα του οργανισμού που είναι αποθηκευμένος στο </a:t>
            </a:r>
            <a:r>
              <a:rPr lang="en-GB" sz="2800" dirty="0" smtClean="0"/>
              <a:t>DNA </a:t>
            </a:r>
            <a:r>
              <a:rPr lang="el-GR" sz="2800" dirty="0" smtClean="0"/>
              <a:t>του, τότε για τον Πάρσονς η ανάπτυξη και η συμπεριφορά των κοινωνικών συστημάτων αποτελεί, είναι, το αποτέλεσμα των πολιτισμικών κωδίκων, τους οποίους οι κοινωνίες διατηρούν εν ζωή. </a:t>
            </a:r>
            <a:endParaRPr lang="el-GR" sz="2800" dirty="0"/>
          </a:p>
        </p:txBody>
      </p:sp>
    </p:spTree>
    <p:extLst>
      <p:ext uri="{BB962C8B-B14F-4D97-AF65-F5344CB8AC3E}">
        <p14:creationId xmlns:p14="http://schemas.microsoft.com/office/powerpoint/2010/main" val="1911971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D3F1D1C4-C2D9-4231-9FB2-B2D9D97AA41D}" type="slidenum">
              <a:rPr lang="el-GR" smtClean="0"/>
              <a:pPr/>
              <a:t>56</a:t>
            </a:fld>
            <a:endParaRPr lang="el-GR" dirty="0"/>
          </a:p>
        </p:txBody>
      </p:sp>
      <p:sp>
        <p:nvSpPr>
          <p:cNvPr id="3" name="Ορθογώνιο 2"/>
          <p:cNvSpPr/>
          <p:nvPr/>
        </p:nvSpPr>
        <p:spPr>
          <a:xfrm>
            <a:off x="323528" y="332656"/>
            <a:ext cx="8496944" cy="612475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GB" sz="2800" dirty="0" smtClean="0"/>
              <a:t>	</a:t>
            </a:r>
            <a:r>
              <a:rPr lang="el-GR" sz="2800" dirty="0" smtClean="0"/>
              <a:t>Δέχεται δε ότι ένας </a:t>
            </a:r>
            <a:r>
              <a:rPr lang="el-GR" sz="2800" dirty="0"/>
              <a:t>πολιτισμικός κώδικας είναι μία ομάδα κανόνων που προσδιορίζει την χρήση και τον συνδυασμό </a:t>
            </a:r>
            <a:r>
              <a:rPr lang="el-GR" sz="2800" dirty="0" smtClean="0"/>
              <a:t>των </a:t>
            </a:r>
            <a:r>
              <a:rPr lang="el-GR" sz="2800" dirty="0"/>
              <a:t>συμβόλων </a:t>
            </a:r>
            <a:r>
              <a:rPr lang="el-GR" sz="2800" dirty="0" smtClean="0"/>
              <a:t>και </a:t>
            </a:r>
            <a:r>
              <a:rPr lang="el-GR" sz="2800" dirty="0"/>
              <a:t>ότι, ως εκ τούτου</a:t>
            </a:r>
            <a:r>
              <a:rPr lang="el-GR" sz="2800" dirty="0" smtClean="0"/>
              <a:t>, </a:t>
            </a:r>
            <a:r>
              <a:rPr lang="el-GR" sz="2800" dirty="0" err="1" smtClean="0"/>
              <a:t>επιτρέ</a:t>
            </a:r>
            <a:r>
              <a:rPr lang="el-GR" sz="2800" dirty="0" smtClean="0"/>
              <a:t>-πει την δημιουργία των </a:t>
            </a:r>
            <a:r>
              <a:rPr lang="el-GR" sz="2800" dirty="0"/>
              <a:t>συλλογικών </a:t>
            </a:r>
            <a:r>
              <a:rPr lang="el-GR" sz="2800" dirty="0" smtClean="0"/>
              <a:t>αναπαραστάσεων</a:t>
            </a:r>
            <a:r>
              <a:rPr lang="el-GR" sz="2800" dirty="0"/>
              <a:t>. </a:t>
            </a:r>
            <a:r>
              <a:rPr lang="el-GR" dirty="0"/>
              <a:t/>
            </a:r>
            <a:br>
              <a:rPr lang="el-GR" dirty="0"/>
            </a:br>
            <a:r>
              <a:rPr lang="en-GB" dirty="0" smtClean="0"/>
              <a:t>	</a:t>
            </a:r>
            <a:r>
              <a:rPr lang="el-GR" sz="2800" dirty="0" smtClean="0"/>
              <a:t>Για παράδειγμα, ένας γλωσσικός κώδικας αποτελεί έναν ιδιαίτερο τύπο πολιτισμικού κώδικα και περιλαμβάνει τους κανόνες που καθορίζουν την ορθή διάρθρωση των προτάσεων και έτσι επιτρέπει το σχηματισμό και μεταβίβαση των ομιλούμενων και γραπτών μηνυμάτων</a:t>
            </a:r>
            <a:r>
              <a:rPr lang="el-GR" sz="2800" dirty="0"/>
              <a:t>. </a:t>
            </a:r>
            <a:r>
              <a:rPr lang="el-GR" sz="2800" dirty="0" smtClean="0"/>
              <a:t>Τα δε πολιτιστικά </a:t>
            </a:r>
            <a:r>
              <a:rPr lang="el-GR" sz="2800" dirty="0"/>
              <a:t>πρότυπα μιας κοινωνίας περιλαμβάνουν μια ολόκληρη σειρά τέτοιων </a:t>
            </a:r>
            <a:r>
              <a:rPr lang="el-GR" sz="2800" dirty="0" smtClean="0"/>
              <a:t>κωδίκων, σύμφωνα με τον Πάρσονς</a:t>
            </a:r>
            <a:r>
              <a:rPr lang="en-GB" sz="2800" dirty="0" smtClean="0"/>
              <a:t>.</a:t>
            </a:r>
            <a:endParaRPr lang="el-GR" sz="2800" dirty="0" smtClean="0"/>
          </a:p>
          <a:p>
            <a:pPr algn="just"/>
            <a:r>
              <a:rPr lang="el-GR" sz="2800" dirty="0" smtClean="0"/>
              <a:t>	Τώρα, αναλόγως του εύρους της, μία κουλτούρα αφορά σε μία πολιτισμική ή </a:t>
            </a:r>
            <a:r>
              <a:rPr lang="el-GR" sz="2800" dirty="0" err="1" smtClean="0"/>
              <a:t>υπο</a:t>
            </a:r>
            <a:r>
              <a:rPr lang="el-GR" sz="2800" dirty="0" smtClean="0"/>
              <a:t>-πολιτισμική ομάδα.</a:t>
            </a:r>
            <a:endParaRPr lang="el-GR" sz="2800" dirty="0"/>
          </a:p>
        </p:txBody>
      </p:sp>
    </p:spTree>
    <p:extLst>
      <p:ext uri="{BB962C8B-B14F-4D97-AF65-F5344CB8AC3E}">
        <p14:creationId xmlns:p14="http://schemas.microsoft.com/office/powerpoint/2010/main" val="27065685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D3F1D1C4-C2D9-4231-9FB2-B2D9D97AA41D}" type="slidenum">
              <a:rPr lang="el-GR" smtClean="0"/>
              <a:pPr/>
              <a:t>57</a:t>
            </a:fld>
            <a:endParaRPr lang="el-GR" dirty="0"/>
          </a:p>
        </p:txBody>
      </p:sp>
      <p:sp>
        <p:nvSpPr>
          <p:cNvPr id="3" name="Ορθογώνιο 2"/>
          <p:cNvSpPr/>
          <p:nvPr/>
        </p:nvSpPr>
        <p:spPr>
          <a:xfrm>
            <a:off x="251520" y="253040"/>
            <a:ext cx="8640960" cy="655564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l-GR" sz="2800" dirty="0" smtClean="0"/>
              <a:t>	Οι κουλτούρες μπορούν </a:t>
            </a:r>
            <a:r>
              <a:rPr lang="el-GR" sz="2800" dirty="0"/>
              <a:t>να </a:t>
            </a:r>
            <a:r>
              <a:rPr lang="el-GR" sz="2800" dirty="0" smtClean="0"/>
              <a:t>συγκριθούν, με τον προσδιορισμό των «</a:t>
            </a:r>
            <a:r>
              <a:rPr lang="el-GR" sz="2800" dirty="0" err="1" smtClean="0"/>
              <a:t>αξιακών</a:t>
            </a:r>
            <a:r>
              <a:rPr lang="el-GR" sz="2800" dirty="0" smtClean="0"/>
              <a:t> προτύπων» </a:t>
            </a:r>
            <a:r>
              <a:rPr lang="el-GR" sz="2800" dirty="0"/>
              <a:t>γύρω από τα οποία είναι </a:t>
            </a:r>
            <a:r>
              <a:rPr lang="el-GR" sz="2800" dirty="0" smtClean="0"/>
              <a:t>οργανωμένες. Τέτοια </a:t>
            </a:r>
            <a:r>
              <a:rPr lang="el-GR" sz="2800" dirty="0" err="1" smtClean="0"/>
              <a:t>αξιακά</a:t>
            </a:r>
            <a:r>
              <a:rPr lang="el-GR" sz="2800" dirty="0" smtClean="0"/>
              <a:t> πρότυπα </a:t>
            </a:r>
            <a:r>
              <a:rPr lang="el-GR" sz="2800" dirty="0"/>
              <a:t>είναι </a:t>
            </a:r>
            <a:r>
              <a:rPr lang="el-GR" sz="2800" dirty="0" smtClean="0"/>
              <a:t>καθορισμένοι συνδυασμοί </a:t>
            </a:r>
            <a:r>
              <a:rPr lang="el-GR" sz="2800" dirty="0"/>
              <a:t>ορισμένων </a:t>
            </a:r>
            <a:r>
              <a:rPr lang="el-GR" sz="2800" dirty="0" smtClean="0"/>
              <a:t>συνολικών-</a:t>
            </a:r>
            <a:r>
              <a:rPr lang="el-GR" sz="2800" i="1" dirty="0" smtClean="0"/>
              <a:t>καθολικών</a:t>
            </a:r>
            <a:r>
              <a:rPr lang="el-GR" sz="2800" dirty="0" smtClean="0"/>
              <a:t> </a:t>
            </a:r>
            <a:r>
              <a:rPr lang="el-GR" sz="2800" i="1" dirty="0" err="1" smtClean="0"/>
              <a:t>αξιακών</a:t>
            </a:r>
            <a:r>
              <a:rPr lang="el-GR" sz="2800" i="1" dirty="0" smtClean="0"/>
              <a:t> προσανατολισμών</a:t>
            </a:r>
            <a:r>
              <a:rPr lang="el-GR" sz="2800" dirty="0" smtClean="0"/>
              <a:t>, </a:t>
            </a:r>
            <a:r>
              <a:rPr lang="el-GR" sz="2800" dirty="0"/>
              <a:t>που ποικίλουν </a:t>
            </a:r>
            <a:r>
              <a:rPr lang="el-GR" sz="2800" dirty="0" smtClean="0"/>
              <a:t>ως προς την ισχύ/εύρος </a:t>
            </a:r>
            <a:r>
              <a:rPr lang="el-GR" sz="2800" dirty="0"/>
              <a:t>από τη μια </a:t>
            </a:r>
            <a:r>
              <a:rPr lang="el-GR" sz="2800" dirty="0" smtClean="0"/>
              <a:t>κουλτούρα στην άλλη.  </a:t>
            </a:r>
            <a:r>
              <a:rPr lang="el-GR" sz="2800" dirty="0"/>
              <a:t>Αυτοί οι </a:t>
            </a:r>
            <a:r>
              <a:rPr lang="el-GR" sz="2800" dirty="0" err="1" smtClean="0"/>
              <a:t>αξιακοί</a:t>
            </a:r>
            <a:r>
              <a:rPr lang="el-GR" sz="2800" dirty="0" smtClean="0"/>
              <a:t> προσανατολισμοί περιγράφονται </a:t>
            </a:r>
            <a:r>
              <a:rPr lang="el-GR" sz="2800" dirty="0"/>
              <a:t>σε σχέση με τις </a:t>
            </a:r>
            <a:r>
              <a:rPr lang="el-GR" sz="2800" dirty="0" smtClean="0"/>
              <a:t>«</a:t>
            </a:r>
            <a:r>
              <a:rPr lang="el-GR" sz="2800" i="1" dirty="0" smtClean="0"/>
              <a:t>μεταβλητές προτύπων</a:t>
            </a:r>
            <a:r>
              <a:rPr lang="el-GR" sz="2800" dirty="0" smtClean="0"/>
              <a:t>» </a:t>
            </a:r>
            <a:r>
              <a:rPr lang="el-GR" sz="2800" dirty="0"/>
              <a:t>που καθορίζουν τα όρια εντός των οποίων </a:t>
            </a:r>
            <a:r>
              <a:rPr lang="el-GR" sz="2800" dirty="0" smtClean="0"/>
              <a:t>οι διακριτές κουλτούρες (</a:t>
            </a:r>
            <a:r>
              <a:rPr lang="el-GR" sz="2800" dirty="0" err="1" smtClean="0"/>
              <a:t>υποπολιτισμικές</a:t>
            </a:r>
            <a:r>
              <a:rPr lang="el-GR" sz="2800" dirty="0" smtClean="0"/>
              <a:t> ομάδες) </a:t>
            </a:r>
            <a:r>
              <a:rPr lang="el-GR" sz="2800" dirty="0"/>
              <a:t>μπορούν να ποικίλουν</a:t>
            </a:r>
            <a:r>
              <a:rPr lang="el-GR" sz="2800" dirty="0" smtClean="0"/>
              <a:t>.</a:t>
            </a:r>
            <a:endParaRPr lang="el-GR" sz="2800" dirty="0"/>
          </a:p>
          <a:p>
            <a:pPr algn="just"/>
            <a:r>
              <a:rPr lang="el-GR" sz="2800" dirty="0" smtClean="0"/>
              <a:t>	Έτσι</a:t>
            </a:r>
            <a:r>
              <a:rPr lang="el-GR" sz="2800" dirty="0"/>
              <a:t>, ο </a:t>
            </a:r>
            <a:r>
              <a:rPr lang="el-GR" sz="2800" i="1" dirty="0"/>
              <a:t>πολιτιστικός σχετικισμός </a:t>
            </a:r>
            <a:r>
              <a:rPr lang="el-GR" sz="2800" dirty="0"/>
              <a:t>μπορεί να θεωρηθεί ως διαφοροποίηση και διακύμανση </a:t>
            </a:r>
            <a:r>
              <a:rPr lang="el-GR" sz="2800" dirty="0" smtClean="0"/>
              <a:t>εντός </a:t>
            </a:r>
            <a:r>
              <a:rPr lang="el-GR" sz="2800" dirty="0"/>
              <a:t>καθορισμένων </a:t>
            </a:r>
            <a:r>
              <a:rPr lang="el-GR" sz="2800" dirty="0" err="1" smtClean="0"/>
              <a:t>ορίων∙</a:t>
            </a:r>
            <a:r>
              <a:rPr lang="el-GR" sz="2800" dirty="0" smtClean="0"/>
              <a:t> περιλαμβάνουν </a:t>
            </a:r>
            <a:r>
              <a:rPr lang="el-GR" sz="2800" dirty="0"/>
              <a:t>το εύρος των πιθανών </a:t>
            </a:r>
            <a:r>
              <a:rPr lang="el-GR" sz="2800" dirty="0" err="1" smtClean="0"/>
              <a:t>αξιακών</a:t>
            </a:r>
            <a:r>
              <a:rPr lang="el-GR" sz="2800" dirty="0" smtClean="0"/>
              <a:t> προσανατολισμών τους οποίους μπορούν </a:t>
            </a:r>
            <a:r>
              <a:rPr lang="el-GR" sz="2800" dirty="0"/>
              <a:t>να </a:t>
            </a:r>
            <a:r>
              <a:rPr lang="el-GR" sz="2800" dirty="0" smtClean="0"/>
              <a:t>πάρουν οι </a:t>
            </a:r>
            <a:r>
              <a:rPr lang="el-GR" sz="2800" dirty="0"/>
              <a:t>άνθρωποι προς τον κόσμο</a:t>
            </a:r>
            <a:r>
              <a:rPr lang="el-GR" sz="2800" dirty="0" smtClean="0"/>
              <a:t>.</a:t>
            </a:r>
            <a:endParaRPr lang="el-GR" dirty="0"/>
          </a:p>
        </p:txBody>
      </p:sp>
    </p:spTree>
    <p:extLst>
      <p:ext uri="{BB962C8B-B14F-4D97-AF65-F5344CB8AC3E}">
        <p14:creationId xmlns:p14="http://schemas.microsoft.com/office/powerpoint/2010/main" val="9170410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D3F1D1C4-C2D9-4231-9FB2-B2D9D97AA41D}" type="slidenum">
              <a:rPr lang="el-GR" smtClean="0"/>
              <a:pPr/>
              <a:t>58</a:t>
            </a:fld>
            <a:endParaRPr lang="el-GR"/>
          </a:p>
        </p:txBody>
      </p:sp>
      <p:sp>
        <p:nvSpPr>
          <p:cNvPr id="3" name="Ορθογώνιο 2"/>
          <p:cNvSpPr/>
          <p:nvPr/>
        </p:nvSpPr>
        <p:spPr>
          <a:xfrm>
            <a:off x="251520" y="260648"/>
            <a:ext cx="8640960" cy="655564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l-GR" sz="2800" dirty="0" smtClean="0"/>
              <a:t>	Οι πολιτισμικοί κώδικες αποτελούν τη βάση των κοινωνικών θεσμών δια των οποίων οι δράσεις ρυθμίζονται κατά τρόπο συγκεκριμένο. Οι κοινωνικοί θεσμοί έχουν από μακρού αναγνωρισθεί ως κεντρικής σημασίας για την κοινωνική ευταξία και η κύρια συνεισφορά του Πάρσονς ήταν να δείξει πως επακριβώς σχηματίζονται και πως λειτουργούν. </a:t>
            </a:r>
          </a:p>
          <a:p>
            <a:pPr algn="just"/>
            <a:r>
              <a:rPr lang="el-GR" sz="2800" dirty="0"/>
              <a:t>	</a:t>
            </a:r>
            <a:r>
              <a:rPr lang="el-GR" sz="2800" dirty="0" smtClean="0"/>
              <a:t>Οι </a:t>
            </a:r>
            <a:r>
              <a:rPr lang="el-GR" sz="2800" dirty="0"/>
              <a:t>θεσμοί οικοδομούνται από </a:t>
            </a:r>
            <a:r>
              <a:rPr lang="el-GR" sz="2800" dirty="0" smtClean="0"/>
              <a:t>νοηματικά σύμβολα </a:t>
            </a:r>
            <a:r>
              <a:rPr lang="el-GR" sz="2800" dirty="0"/>
              <a:t>πολλών </a:t>
            </a:r>
            <a:r>
              <a:rPr lang="el-GR" sz="2800" dirty="0" smtClean="0"/>
              <a:t>ειδών, αλλά αυτά στα οποία ο Πάρσονς έδωσε ιδιαίτερη προσοχή είναι οι αξίες που απαρτίζουν ένα «κοινό </a:t>
            </a:r>
            <a:r>
              <a:rPr lang="el-GR" sz="2800" dirty="0" err="1" smtClean="0"/>
              <a:t>αξιακό</a:t>
            </a:r>
            <a:r>
              <a:rPr lang="el-GR" sz="2800" dirty="0" smtClean="0"/>
              <a:t> σύστημα».</a:t>
            </a:r>
            <a:r>
              <a:rPr lang="el-GR" sz="2800" dirty="0"/>
              <a:t> Οι αξίες αυτές αποτελούν τη βάση των δεσμεύσεων που έχουν οι άνθρωποι προς ευρύτερα πολιτισμικά πρότυπα και καθορίζουν τις νόμιμες «προσδοκίες» που θέλουν να δημιουργήσουν σχετικά με τη συμπεριφορά ο ένας του άλλου</a:t>
            </a:r>
            <a:r>
              <a:rPr lang="el-GR" sz="2800" dirty="0" smtClean="0"/>
              <a:t>.</a:t>
            </a:r>
            <a:endParaRPr lang="el-GR" sz="2800" dirty="0"/>
          </a:p>
        </p:txBody>
      </p:sp>
    </p:spTree>
    <p:extLst>
      <p:ext uri="{BB962C8B-B14F-4D97-AF65-F5344CB8AC3E}">
        <p14:creationId xmlns:p14="http://schemas.microsoft.com/office/powerpoint/2010/main" val="22433205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D3F1D1C4-C2D9-4231-9FB2-B2D9D97AA41D}" type="slidenum">
              <a:rPr lang="el-GR" smtClean="0"/>
              <a:pPr/>
              <a:t>59</a:t>
            </a:fld>
            <a:endParaRPr lang="el-GR"/>
          </a:p>
        </p:txBody>
      </p:sp>
      <p:sp>
        <p:nvSpPr>
          <p:cNvPr id="3" name="Ορθογώνιο 2"/>
          <p:cNvSpPr/>
          <p:nvPr/>
        </p:nvSpPr>
        <p:spPr>
          <a:xfrm>
            <a:off x="107504" y="548680"/>
            <a:ext cx="8928992" cy="612475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l-GR" sz="2800" dirty="0" smtClean="0"/>
              <a:t>Οι  </a:t>
            </a:r>
            <a:r>
              <a:rPr lang="el-GR" sz="2800" dirty="0"/>
              <a:t>δρώντες μπορούν να προβλέψουν τις ενέργειες των άλλων με καθαρά ρεαλιστικούς, </a:t>
            </a:r>
            <a:r>
              <a:rPr lang="el-GR" sz="2800" dirty="0" err="1" smtClean="0"/>
              <a:t>γνωσιακούς</a:t>
            </a:r>
            <a:r>
              <a:rPr lang="el-GR" sz="2800" dirty="0" smtClean="0"/>
              <a:t> </a:t>
            </a:r>
            <a:r>
              <a:rPr lang="el-GR" sz="2800" dirty="0"/>
              <a:t>όρους </a:t>
            </a:r>
            <a:r>
              <a:rPr lang="el-GR" sz="2800" dirty="0" smtClean="0"/>
              <a:t>− </a:t>
            </a:r>
            <a:r>
              <a:rPr lang="el-GR" sz="2800" dirty="0"/>
              <a:t>με βάση το τι έχουν κάνει στο παρελθόν ή τι είναι προς το συμφέρον τους − </a:t>
            </a:r>
            <a:r>
              <a:rPr lang="el-GR" sz="2800" dirty="0" smtClean="0"/>
              <a:t>και </a:t>
            </a:r>
            <a:r>
              <a:rPr lang="el-GR" sz="2800" dirty="0"/>
              <a:t>να βασίζουν τις δικές τους ενέργειες σε αυτές τις </a:t>
            </a:r>
            <a:r>
              <a:rPr lang="el-GR" sz="2800" dirty="0" err="1" smtClean="0"/>
              <a:t>γνωσιακές</a:t>
            </a:r>
            <a:r>
              <a:rPr lang="el-GR" sz="2800" dirty="0" smtClean="0"/>
              <a:t> </a:t>
            </a:r>
            <a:r>
              <a:rPr lang="el-GR" sz="2800" dirty="0"/>
              <a:t>προσδοκίες. Ωστόσο, οι σημαντικότερες προσδοκίες είναι </a:t>
            </a:r>
            <a:r>
              <a:rPr lang="el-GR" sz="2800" dirty="0" smtClean="0"/>
              <a:t>«κανονιστικές» (καθορίζουν, ρυθμίζουν ή προσδιορίζουν). </a:t>
            </a:r>
            <a:r>
              <a:rPr lang="el-GR" sz="2800" dirty="0"/>
              <a:t>Μέσω της κοινής χρήσης ορισμένων αξιών, οι δρώντες μαθαίνουν ότι μπορούν να προσδοκούν νόμιμα από άλλους να επιτελούν, όπως και τι είναι οι ίδιοι υποχρεωμένοι να κάνουν σε αντάλλαγμα. Η κανονιστική δομή της δράσης διασφαλίζει ότι η δύναμη και ο εξαναγκασμός πρέπει πάντα να αποτελούν δευτερεύοντα στοιχεία στην κοινωνική τάξη </a:t>
            </a:r>
            <a:r>
              <a:rPr lang="el-GR" sz="2800" dirty="0" smtClean="0"/>
              <a:t>(</a:t>
            </a:r>
            <a:r>
              <a:rPr lang="en-GB" sz="2800" i="1" dirty="0" smtClean="0"/>
              <a:t>order</a:t>
            </a:r>
            <a:r>
              <a:rPr lang="el-GR" sz="2800" dirty="0" smtClean="0"/>
              <a:t>) </a:t>
            </a:r>
            <a:r>
              <a:rPr lang="el-GR" sz="2800" dirty="0"/>
              <a:t>(</a:t>
            </a:r>
            <a:r>
              <a:rPr lang="el-GR" sz="2800" dirty="0" err="1"/>
              <a:t>Parsons</a:t>
            </a:r>
            <a:r>
              <a:rPr lang="el-GR" sz="2800" dirty="0"/>
              <a:t> 1951: 15). </a:t>
            </a:r>
            <a:endParaRPr lang="el-GR" sz="2800" dirty="0" smtClean="0"/>
          </a:p>
        </p:txBody>
      </p:sp>
    </p:spTree>
    <p:extLst>
      <p:ext uri="{BB962C8B-B14F-4D97-AF65-F5344CB8AC3E}">
        <p14:creationId xmlns:p14="http://schemas.microsoft.com/office/powerpoint/2010/main" val="16333619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D3F1D1C4-C2D9-4231-9FB2-B2D9D97AA41D}" type="slidenum">
              <a:rPr lang="el-GR" smtClean="0"/>
              <a:pPr/>
              <a:t>6</a:t>
            </a:fld>
            <a:endParaRPr lang="el-GR"/>
          </a:p>
        </p:txBody>
      </p:sp>
      <p:sp>
        <p:nvSpPr>
          <p:cNvPr id="3" name="Ορθογώνιο 2"/>
          <p:cNvSpPr/>
          <p:nvPr/>
        </p:nvSpPr>
        <p:spPr>
          <a:xfrm>
            <a:off x="467544" y="463297"/>
            <a:ext cx="8176584" cy="612475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just" eaLnBrk="0" fontAlgn="base" hangingPunct="0">
              <a:spcBef>
                <a:spcPct val="0"/>
              </a:spcBef>
              <a:spcAft>
                <a:spcPct val="0"/>
              </a:spcAft>
            </a:pPr>
            <a:r>
              <a:rPr lang="el-GR" sz="2800" dirty="0" smtClean="0">
                <a:ea typeface="Times New Roman" pitchFamily="18" charset="0"/>
                <a:cs typeface="Arial" pitchFamily="34" charset="0"/>
              </a:rPr>
              <a:t>Ιδωμένο από άλλη οπτική γωνία, μπορεί να ειπωθεί ότι ένα </a:t>
            </a:r>
            <a:r>
              <a:rPr lang="el-GR" sz="2800" u="sng" dirty="0">
                <a:ea typeface="Times New Roman" pitchFamily="18" charset="0"/>
                <a:cs typeface="Arial" pitchFamily="34" charset="0"/>
              </a:rPr>
              <a:t>λειτουργικό κοινωνικό σύστημα</a:t>
            </a:r>
            <a:r>
              <a:rPr lang="el-GR" sz="2800" dirty="0">
                <a:ea typeface="Times New Roman" pitchFamily="18" charset="0"/>
                <a:cs typeface="Arial" pitchFamily="34" charset="0"/>
              </a:rPr>
              <a:t> πρέπει, προκειμένου να εξασφαλίσει τη συνέχιση της λειτουργίας του, να επιλύσει </a:t>
            </a:r>
            <a:r>
              <a:rPr lang="el-GR" sz="2800" b="1" i="1" dirty="0">
                <a:ea typeface="Times New Roman" pitchFamily="18" charset="0"/>
                <a:cs typeface="Arial" pitchFamily="34" charset="0"/>
              </a:rPr>
              <a:t>τέσσερα</a:t>
            </a:r>
            <a:r>
              <a:rPr lang="el-GR" sz="2800" dirty="0">
                <a:ea typeface="Times New Roman" pitchFamily="18" charset="0"/>
                <a:cs typeface="Arial" pitchFamily="34" charset="0"/>
              </a:rPr>
              <a:t> κύρια «</a:t>
            </a:r>
            <a:r>
              <a:rPr lang="el-GR" sz="2800" i="1" dirty="0">
                <a:ea typeface="Times New Roman" pitchFamily="18" charset="0"/>
                <a:cs typeface="Arial" pitchFamily="34" charset="0"/>
              </a:rPr>
              <a:t>λειτουργικά προβλήματα</a:t>
            </a:r>
            <a:r>
              <a:rPr lang="el-GR" sz="2800" dirty="0">
                <a:ea typeface="Times New Roman" pitchFamily="18" charset="0"/>
                <a:cs typeface="Arial" pitchFamily="34" charset="0"/>
              </a:rPr>
              <a:t>». </a:t>
            </a:r>
            <a:r>
              <a:rPr lang="el-GR" sz="2800" dirty="0" smtClean="0">
                <a:ea typeface="Times New Roman" pitchFamily="18" charset="0"/>
                <a:cs typeface="Arial" pitchFamily="34" charset="0"/>
              </a:rPr>
              <a:t>Αυτά </a:t>
            </a:r>
            <a:r>
              <a:rPr lang="el-GR" sz="2800" dirty="0">
                <a:ea typeface="Times New Roman" pitchFamily="18" charset="0"/>
                <a:cs typeface="Arial" pitchFamily="34" charset="0"/>
              </a:rPr>
              <a:t>είναι:</a:t>
            </a:r>
          </a:p>
          <a:p>
            <a:pPr lvl="0" algn="just" eaLnBrk="0" fontAlgn="base" hangingPunct="0">
              <a:spcBef>
                <a:spcPct val="0"/>
              </a:spcBef>
              <a:spcAft>
                <a:spcPct val="0"/>
              </a:spcAft>
              <a:buFont typeface="Wingdings" pitchFamily="2" charset="2"/>
              <a:buChar char="Ø"/>
            </a:pPr>
            <a:r>
              <a:rPr lang="el-GR" sz="2800" dirty="0">
                <a:ea typeface="Times New Roman" pitchFamily="18" charset="0"/>
                <a:cs typeface="Arial" pitchFamily="34" charset="0"/>
              </a:rPr>
              <a:t> η </a:t>
            </a:r>
            <a:r>
              <a:rPr lang="el-GR" sz="2800" b="1" i="1" dirty="0" smtClean="0">
                <a:ea typeface="Times New Roman" pitchFamily="18" charset="0"/>
                <a:cs typeface="Arial" pitchFamily="34" charset="0"/>
              </a:rPr>
              <a:t>Προσαρμογή</a:t>
            </a:r>
            <a:r>
              <a:rPr lang="el-GR" sz="2800" dirty="0" smtClean="0">
                <a:ea typeface="Times New Roman" pitchFamily="18" charset="0"/>
                <a:cs typeface="Arial" pitchFamily="34" charset="0"/>
              </a:rPr>
              <a:t> </a:t>
            </a:r>
            <a:r>
              <a:rPr lang="el-GR" sz="2800" dirty="0">
                <a:ea typeface="Times New Roman" pitchFamily="18" charset="0"/>
                <a:cs typeface="Arial" pitchFamily="34" charset="0"/>
              </a:rPr>
              <a:t>προς τις εξωτερικές προς το σύστημα καταστάσεις, </a:t>
            </a:r>
          </a:p>
          <a:p>
            <a:pPr lvl="0" algn="just" eaLnBrk="0" fontAlgn="base" hangingPunct="0">
              <a:spcBef>
                <a:spcPct val="0"/>
              </a:spcBef>
              <a:spcAft>
                <a:spcPct val="0"/>
              </a:spcAft>
              <a:buFont typeface="Wingdings" pitchFamily="2" charset="2"/>
              <a:buChar char="Ø"/>
            </a:pPr>
            <a:r>
              <a:rPr lang="el-GR" sz="2800" dirty="0" smtClean="0">
                <a:ea typeface="Times New Roman" pitchFamily="18" charset="0"/>
                <a:cs typeface="Arial" pitchFamily="34" charset="0"/>
              </a:rPr>
              <a:t>ο </a:t>
            </a:r>
            <a:r>
              <a:rPr lang="el-GR" sz="2800" dirty="0">
                <a:ea typeface="Times New Roman" pitchFamily="18" charset="0"/>
                <a:cs typeface="Arial" pitchFamily="34" charset="0"/>
              </a:rPr>
              <a:t>έλεγχος </a:t>
            </a:r>
            <a:r>
              <a:rPr lang="el-GR" sz="2800" dirty="0"/>
              <a:t>των δράσεων που προσανατολίζονται προς  την </a:t>
            </a:r>
            <a:r>
              <a:rPr lang="el-GR" sz="2800" b="1" i="1" dirty="0" smtClean="0"/>
              <a:t>Επίτευξη Στόχων</a:t>
            </a:r>
            <a:r>
              <a:rPr lang="el-GR" sz="2800" dirty="0"/>
              <a:t>, </a:t>
            </a:r>
          </a:p>
          <a:p>
            <a:pPr lvl="0" algn="just" eaLnBrk="0" fontAlgn="base" hangingPunct="0">
              <a:spcBef>
                <a:spcPct val="0"/>
              </a:spcBef>
              <a:spcAft>
                <a:spcPct val="0"/>
              </a:spcAft>
              <a:buFont typeface="Wingdings" pitchFamily="2" charset="2"/>
              <a:buChar char="Ø"/>
            </a:pPr>
            <a:r>
              <a:rPr lang="el-GR" sz="2800" dirty="0"/>
              <a:t>«η διαχείριση και έκφραση των συναισθημάτων και των εντάσεων μεταξύ των μελών» του συστήματος </a:t>
            </a:r>
            <a:r>
              <a:rPr lang="el-GR" sz="2800" dirty="0" smtClean="0"/>
              <a:t>(</a:t>
            </a:r>
            <a:r>
              <a:rPr lang="el-GR" sz="2800" b="1" i="1" dirty="0" smtClean="0"/>
              <a:t>Ενσωμάτωση</a:t>
            </a:r>
            <a:r>
              <a:rPr lang="el-GR" sz="2800" dirty="0" smtClean="0"/>
              <a:t>) και τέλος, </a:t>
            </a:r>
            <a:endParaRPr lang="el-GR" sz="2800" dirty="0"/>
          </a:p>
          <a:p>
            <a:pPr lvl="0" algn="just" eaLnBrk="0" fontAlgn="base" hangingPunct="0">
              <a:spcBef>
                <a:spcPct val="0"/>
              </a:spcBef>
              <a:spcAft>
                <a:spcPct val="0"/>
              </a:spcAft>
              <a:buFont typeface="Wingdings" pitchFamily="2" charset="2"/>
              <a:buChar char="Ø"/>
            </a:pPr>
            <a:r>
              <a:rPr lang="el-GR" sz="2800" dirty="0">
                <a:ea typeface="Times New Roman" pitchFamily="18" charset="0"/>
                <a:cs typeface="Arial" pitchFamily="34" charset="0"/>
              </a:rPr>
              <a:t> </a:t>
            </a:r>
            <a:r>
              <a:rPr lang="el-GR" sz="2800" dirty="0"/>
              <a:t>η </a:t>
            </a:r>
            <a:r>
              <a:rPr lang="el-GR" sz="2800" b="1" i="1" dirty="0" smtClean="0"/>
              <a:t>Διατήρηση</a:t>
            </a:r>
            <a:r>
              <a:rPr lang="el-GR" sz="2800" dirty="0" smtClean="0"/>
              <a:t> </a:t>
            </a:r>
            <a:r>
              <a:rPr lang="el-GR" sz="2800" dirty="0"/>
              <a:t>της κοινωνικής </a:t>
            </a:r>
            <a:r>
              <a:rPr lang="el-GR" sz="2800" dirty="0" smtClean="0"/>
              <a:t>συνοχής (Διατήρηση Προτύπων). </a:t>
            </a:r>
            <a:endParaRPr lang="el-GR" sz="2800" dirty="0">
              <a:cs typeface="Arial" pitchFamily="34" charset="0"/>
            </a:endParaRPr>
          </a:p>
        </p:txBody>
      </p:sp>
    </p:spTree>
    <p:extLst>
      <p:ext uri="{BB962C8B-B14F-4D97-AF65-F5344CB8AC3E}">
        <p14:creationId xmlns:p14="http://schemas.microsoft.com/office/powerpoint/2010/main" val="34087591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D3F1D1C4-C2D9-4231-9FB2-B2D9D97AA41D}" type="slidenum">
              <a:rPr lang="el-GR" smtClean="0"/>
              <a:pPr/>
              <a:t>60</a:t>
            </a:fld>
            <a:endParaRPr lang="el-GR"/>
          </a:p>
        </p:txBody>
      </p:sp>
      <p:sp>
        <p:nvSpPr>
          <p:cNvPr id="3" name="Ορθογώνιο 2"/>
          <p:cNvSpPr/>
          <p:nvPr/>
        </p:nvSpPr>
        <p:spPr>
          <a:xfrm>
            <a:off x="179512" y="188640"/>
            <a:ext cx="8784976" cy="655564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l-GR" sz="2800" dirty="0" smtClean="0"/>
              <a:t>	Η </a:t>
            </a:r>
            <a:r>
              <a:rPr lang="el-GR" sz="2800" dirty="0"/>
              <a:t>κοινωνικοποίηση των ατόμων σε ένα κοινό σύστημα αξιών τους παρέχει μια συνολική εικόνα της κοινωνίας τους από την οποία μπορούν να προσδιορίσουν πώς πρέπει να ενεργούν σε συγκεκριμένες καταστάσεις και πώς μπορούν να περιμένουν συγκεκριμένους άλλους να ενεργούν προς τους ίδιους. Με αυτόν τον τρόπο, οι ενέργειές τους καθοδηγούνται από </a:t>
            </a:r>
            <a:r>
              <a:rPr lang="el-GR" sz="2800" dirty="0" smtClean="0"/>
              <a:t>«πρότυπα» </a:t>
            </a:r>
            <a:r>
              <a:rPr lang="el-GR" sz="2800" dirty="0"/>
              <a:t>ή κανόνες συμπεριφοράς. </a:t>
            </a:r>
            <a:endParaRPr lang="el-GR" sz="2800" dirty="0" smtClean="0"/>
          </a:p>
          <a:p>
            <a:pPr algn="just"/>
            <a:r>
              <a:rPr lang="el-GR" sz="2800" dirty="0"/>
              <a:t>	Οι προσδοκίες τείνουν να διαμορφώνονται σε δέσμες συμπληρωματικών προσδοκιών και αυτό διασφαλίζει ότι οι δράσεις </a:t>
            </a:r>
            <a:r>
              <a:rPr lang="el-GR" sz="2800" dirty="0" smtClean="0"/>
              <a:t>θα </a:t>
            </a:r>
            <a:r>
              <a:rPr lang="el-GR" sz="2800" dirty="0"/>
              <a:t>αλληλοσυνδέονται ή θα αλληλεπιδρούν ομαλά. Για παράδειγμα, οι προσδοκίες σχετικά με τις ενέργειες των μαθητών προς τους εκπαιδευτικούς, συμπληρώνουν τις δράσεις των εκπαιδευτικών απέναντί τους. </a:t>
            </a:r>
            <a:r>
              <a:rPr lang="el-GR" sz="2800" dirty="0" smtClean="0"/>
              <a:t> </a:t>
            </a:r>
            <a:endParaRPr lang="el-GR" sz="2800" dirty="0"/>
          </a:p>
        </p:txBody>
      </p:sp>
    </p:spTree>
    <p:extLst>
      <p:ext uri="{BB962C8B-B14F-4D97-AF65-F5344CB8AC3E}">
        <p14:creationId xmlns:p14="http://schemas.microsoft.com/office/powerpoint/2010/main" val="18926634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D3F1D1C4-C2D9-4231-9FB2-B2D9D97AA41D}" type="slidenum">
              <a:rPr lang="el-GR" smtClean="0"/>
              <a:pPr/>
              <a:t>61</a:t>
            </a:fld>
            <a:endParaRPr lang="el-GR"/>
          </a:p>
        </p:txBody>
      </p:sp>
      <p:sp>
        <p:nvSpPr>
          <p:cNvPr id="3" name="Ορθογώνιο 2"/>
          <p:cNvSpPr/>
          <p:nvPr/>
        </p:nvSpPr>
        <p:spPr>
          <a:xfrm>
            <a:off x="107504" y="188640"/>
            <a:ext cx="8856984" cy="526297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l-GR" sz="2800" dirty="0" smtClean="0"/>
              <a:t>	Συνεπώς</a:t>
            </a:r>
            <a:r>
              <a:rPr lang="el-GR" sz="2800" dirty="0"/>
              <a:t>, οι συμπληρωματικές κανονιστικές προσδοκίες ορίζουν συμπληρωματικούς </a:t>
            </a:r>
            <a:r>
              <a:rPr lang="el-GR" sz="2800" dirty="0" smtClean="0"/>
              <a:t>«ρόλους»: τις </a:t>
            </a:r>
            <a:r>
              <a:rPr lang="el-GR" sz="2800" dirty="0"/>
              <a:t>προσδοκίες σχετικά με τη κατάλληλη συμπεριφορά για όσους ασχολούνται με συγκεκριμένα είδη δραστηριοτήτων και καταλαμβάνουν ιδιαίτερες κοινωνικές θέσεις. </a:t>
            </a:r>
            <a:endParaRPr lang="el-GR" sz="2800" dirty="0" smtClean="0"/>
          </a:p>
          <a:p>
            <a:pPr algn="just"/>
            <a:r>
              <a:rPr lang="el-GR" sz="2800" dirty="0" smtClean="0"/>
              <a:t>	Με </a:t>
            </a:r>
            <a:r>
              <a:rPr lang="el-GR" sz="2800" dirty="0"/>
              <a:t>τη σειρά </a:t>
            </a:r>
            <a:r>
              <a:rPr lang="el-GR" sz="2800" dirty="0" smtClean="0"/>
              <a:t>τους, οι ρόλοι, </a:t>
            </a:r>
            <a:r>
              <a:rPr lang="el-GR" sz="2800" dirty="0"/>
              <a:t>συγκεντρώνονται στους κοινωνικούς θεσμούς (σχολεία, οικογένειες, επιχειρήσεις, </a:t>
            </a:r>
            <a:r>
              <a:rPr lang="el-GR" sz="2800" dirty="0" smtClean="0"/>
              <a:t>κράτη, </a:t>
            </a:r>
            <a:r>
              <a:rPr lang="el-GR" sz="2800" dirty="0"/>
              <a:t>κ.λπ.) των οποίων οι διασυνδέσεις αποτελούν την κοινωνική δομή. Είναι τα θεμελιώδη </a:t>
            </a:r>
            <a:r>
              <a:rPr lang="el-GR" sz="2800" dirty="0" smtClean="0"/>
              <a:t>«μέρη» </a:t>
            </a:r>
            <a:r>
              <a:rPr lang="el-GR" sz="2800" dirty="0"/>
              <a:t>ή τμήματα του κάθε κοινωνικού συστήματος, και είναι σ’ αυτή τη βάση που ένας βαθμός </a:t>
            </a:r>
            <a:r>
              <a:rPr lang="el-GR" sz="2800" dirty="0" err="1"/>
              <a:t>προβλεψιμότητας</a:t>
            </a:r>
            <a:r>
              <a:rPr lang="el-GR" sz="2800" dirty="0"/>
              <a:t> και τάξης στην κοινωνική ζωή είναι εφικτός. </a:t>
            </a:r>
          </a:p>
        </p:txBody>
      </p:sp>
    </p:spTree>
    <p:extLst>
      <p:ext uri="{BB962C8B-B14F-4D97-AF65-F5344CB8AC3E}">
        <p14:creationId xmlns:p14="http://schemas.microsoft.com/office/powerpoint/2010/main" val="17645577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D3F1D1C4-C2D9-4231-9FB2-B2D9D97AA41D}" type="slidenum">
              <a:rPr lang="el-GR" smtClean="0"/>
              <a:pPr/>
              <a:t>62</a:t>
            </a:fld>
            <a:endParaRPr lang="el-GR"/>
          </a:p>
        </p:txBody>
      </p:sp>
      <p:sp>
        <p:nvSpPr>
          <p:cNvPr id="3" name="Ορθογώνιο 2"/>
          <p:cNvSpPr/>
          <p:nvPr/>
        </p:nvSpPr>
        <p:spPr>
          <a:xfrm>
            <a:off x="179512" y="188640"/>
            <a:ext cx="8784976" cy="655564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l-GR" sz="2800" dirty="0" smtClean="0"/>
              <a:t>Η </a:t>
            </a:r>
            <a:r>
              <a:rPr lang="el-GR" sz="2800" dirty="0"/>
              <a:t>ιδέα αναπτύχθηκε περαιτέρω από τον </a:t>
            </a:r>
            <a:r>
              <a:rPr lang="el-GR" sz="2800" dirty="0" err="1"/>
              <a:t>Merton</a:t>
            </a:r>
            <a:r>
              <a:rPr lang="el-GR" sz="2800" dirty="0"/>
              <a:t> (1957), </a:t>
            </a:r>
            <a:r>
              <a:rPr lang="el-GR" sz="2800" dirty="0" err="1"/>
              <a:t>Gross</a:t>
            </a:r>
            <a:r>
              <a:rPr lang="el-GR" sz="2800" dirty="0"/>
              <a:t> </a:t>
            </a:r>
            <a:r>
              <a:rPr lang="el-GR" sz="2800" i="1" dirty="0" err="1"/>
              <a:t>et</a:t>
            </a:r>
            <a:r>
              <a:rPr lang="el-GR" sz="2800" i="1" dirty="0"/>
              <a:t> </a:t>
            </a:r>
            <a:r>
              <a:rPr lang="el-GR" sz="2800" i="1" dirty="0" err="1"/>
              <a:t>al</a:t>
            </a:r>
            <a:r>
              <a:rPr lang="el-GR" sz="2800" dirty="0"/>
              <a:t>. (1985) και </a:t>
            </a:r>
            <a:r>
              <a:rPr lang="el-GR" sz="2800" dirty="0" err="1"/>
              <a:t>Dahrendorf</a:t>
            </a:r>
            <a:r>
              <a:rPr lang="el-GR" sz="2800" dirty="0"/>
              <a:t> (1958). </a:t>
            </a:r>
            <a:endParaRPr lang="el-GR" sz="2800" dirty="0" smtClean="0"/>
          </a:p>
          <a:p>
            <a:pPr algn="just"/>
            <a:r>
              <a:rPr lang="el-GR" sz="2800" dirty="0"/>
              <a:t>	</a:t>
            </a:r>
            <a:r>
              <a:rPr lang="el-GR" sz="2800" dirty="0" smtClean="0"/>
              <a:t>Είναι </a:t>
            </a:r>
            <a:r>
              <a:rPr lang="el-GR" sz="2800" dirty="0"/>
              <a:t>αυτή η κοινωνικοποίηση που δίνει στους κοινωνικούς θεσμούς τη σταθερότητα και τον εκλαμβανόμενο ως δεδομένο χαρακτήρα τους μέσω του οποίου μπορεί να διασφαλιστεί η συμμόρφωση με τις καθιερωμένες πρακτικές. Η εξάρτηση του </a:t>
            </a:r>
            <a:r>
              <a:rPr lang="el-GR" sz="2800" dirty="0" smtClean="0"/>
              <a:t>Πάρσονς από </a:t>
            </a:r>
            <a:r>
              <a:rPr lang="el-GR" sz="2800" dirty="0"/>
              <a:t>μια κοινωνικοποιημένη συμμόρφωση προς τα κληρονομικά ήθη και έθιμα έχει οδηγήσει σε επικρίσεις για την «</a:t>
            </a:r>
            <a:r>
              <a:rPr lang="el-GR" sz="2800" i="1" dirty="0" err="1"/>
              <a:t>υπερ</a:t>
            </a:r>
            <a:r>
              <a:rPr lang="el-GR" sz="2800" i="1" dirty="0"/>
              <a:t>-κοινωνικοποιημένη</a:t>
            </a:r>
            <a:r>
              <a:rPr lang="el-GR" sz="2800" dirty="0"/>
              <a:t>» του άποψη των ατόμων και των πράξεών τους (</a:t>
            </a:r>
            <a:r>
              <a:rPr lang="el-GR" sz="2800" dirty="0" err="1"/>
              <a:t>Wrong</a:t>
            </a:r>
            <a:r>
              <a:rPr lang="el-GR" sz="2800" dirty="0"/>
              <a:t> 1961). Θεωρήθηκε ότι έχει δυσκολίες στην εξήγηση της παρεκκλίνουσας συμπεριφοράς, των συγκρούσεων και της καινοτομίας λόγω της έμφασης που δίνει στη συμμόρφωση που προκύπτει από την κοινωνικοποίηση σε κοινές αξίες. </a:t>
            </a:r>
          </a:p>
        </p:txBody>
      </p:sp>
    </p:spTree>
    <p:extLst>
      <p:ext uri="{BB962C8B-B14F-4D97-AF65-F5344CB8AC3E}">
        <p14:creationId xmlns:p14="http://schemas.microsoft.com/office/powerpoint/2010/main" val="149693022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D3F1D1C4-C2D9-4231-9FB2-B2D9D97AA41D}" type="slidenum">
              <a:rPr lang="el-GR" smtClean="0"/>
              <a:pPr/>
              <a:t>63</a:t>
            </a:fld>
            <a:endParaRPr lang="el-GR"/>
          </a:p>
        </p:txBody>
      </p:sp>
      <p:sp>
        <p:nvSpPr>
          <p:cNvPr id="3" name="Ορθογώνιο 2"/>
          <p:cNvSpPr/>
          <p:nvPr/>
        </p:nvSpPr>
        <p:spPr>
          <a:xfrm>
            <a:off x="107504" y="188640"/>
            <a:ext cx="8856984" cy="655564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l-GR" sz="2800" dirty="0" smtClean="0"/>
              <a:t>	Ωστόσο</a:t>
            </a:r>
            <a:r>
              <a:rPr lang="el-GR" sz="2800" dirty="0"/>
              <a:t>, ο Πάρσονς δεν εννοούσε ότι όλες οι κοινωνίες θα έπρεπε να αντιμετωπίζονται ως τελείως ολοκληρωμένα κοινωνικά συστήματα. Τα μέλη μιας κοινωνίας μοιράζονται από κοινού μια ομάδα συλλογικών αναπαραστάσεων, απέναντι στις οποίες μπορεί να έχουν διαφορετική δέσμευση. Αυτοί είναι οι συμβολικοί τρόποι με τους οποίους οι κουλτούρες/πολιτισμοί ρυθμίζουν τις σχέσεις τους και διασαφηνίζουν για κάθε τυχόν αξιολογική κρίση που κάνουν</a:t>
            </a:r>
            <a:r>
              <a:rPr lang="el-GR" sz="2800" dirty="0" smtClean="0"/>
              <a:t>.</a:t>
            </a:r>
          </a:p>
          <a:p>
            <a:pPr algn="just"/>
            <a:r>
              <a:rPr lang="el-GR" sz="2800" dirty="0" smtClean="0"/>
              <a:t>	Η </a:t>
            </a:r>
            <a:r>
              <a:rPr lang="el-GR" sz="2800" dirty="0"/>
              <a:t>διερεύνηση των συνθηκών υπό τις οποίες μπορεί να συμβεί </a:t>
            </a:r>
            <a:r>
              <a:rPr lang="el-GR" sz="2800" dirty="0" smtClean="0"/>
              <a:t>η τέλεια </a:t>
            </a:r>
            <a:r>
              <a:rPr lang="el-GR" sz="2800" dirty="0"/>
              <a:t>ολοκλήρωση </a:t>
            </a:r>
            <a:r>
              <a:rPr lang="el-GR" sz="2800" dirty="0" smtClean="0"/>
              <a:t>− </a:t>
            </a:r>
            <a:r>
              <a:rPr lang="el-GR" sz="2800" dirty="0" err="1"/>
              <a:t>αξιακή</a:t>
            </a:r>
            <a:r>
              <a:rPr lang="el-GR" sz="2800" dirty="0"/>
              <a:t> συναίνεση, ολοκληρωμένες αναμονές ρόλων και τέλεια κοινωνικοποίηση </a:t>
            </a:r>
            <a:r>
              <a:rPr lang="el-GR" sz="2800" dirty="0" smtClean="0"/>
              <a:t>− </a:t>
            </a:r>
            <a:r>
              <a:rPr lang="el-GR" sz="2800" dirty="0"/>
              <a:t>φωτίζει τις πιο τυπικές καταστάσεις στις οποίες δεν ισχύουν μία ή περισσότερες από αυτές τις </a:t>
            </a:r>
            <a:r>
              <a:rPr lang="el-GR" sz="2800" dirty="0" smtClean="0"/>
              <a:t>συνθήκες ή καταστάσεις. </a:t>
            </a:r>
            <a:endParaRPr lang="el-GR" sz="2800" dirty="0"/>
          </a:p>
        </p:txBody>
      </p:sp>
    </p:spTree>
    <p:extLst>
      <p:ext uri="{BB962C8B-B14F-4D97-AF65-F5344CB8AC3E}">
        <p14:creationId xmlns:p14="http://schemas.microsoft.com/office/powerpoint/2010/main" val="16844864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D3F1D1C4-C2D9-4231-9FB2-B2D9D97AA41D}" type="slidenum">
              <a:rPr lang="el-GR" smtClean="0"/>
              <a:pPr/>
              <a:t>64</a:t>
            </a:fld>
            <a:endParaRPr lang="el-GR"/>
          </a:p>
        </p:txBody>
      </p:sp>
      <p:sp>
        <p:nvSpPr>
          <p:cNvPr id="3" name="Ορθογώνιο 2"/>
          <p:cNvSpPr/>
          <p:nvPr/>
        </p:nvSpPr>
        <p:spPr>
          <a:xfrm>
            <a:off x="179512" y="260649"/>
            <a:ext cx="8784976" cy="655564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l-GR" sz="2800" dirty="0" smtClean="0"/>
              <a:t>	Η </a:t>
            </a:r>
            <a:r>
              <a:rPr lang="el-GR" sz="2800" dirty="0"/>
              <a:t>εφαρμογή της γενικής θεωρίας του </a:t>
            </a:r>
            <a:r>
              <a:rPr lang="el-GR" sz="2800" dirty="0" err="1"/>
              <a:t>Πάρσονς</a:t>
            </a:r>
            <a:r>
              <a:rPr lang="el-GR" sz="2800" dirty="0"/>
              <a:t> </a:t>
            </a:r>
            <a:r>
              <a:rPr lang="el-GR" sz="2800" dirty="0" smtClean="0"/>
              <a:t>− </a:t>
            </a:r>
            <a:r>
              <a:rPr lang="el-GR" sz="2800" dirty="0"/>
              <a:t>για παράδειγμα στο </a:t>
            </a:r>
            <a:r>
              <a:rPr lang="el-GR" sz="2800" dirty="0" err="1"/>
              <a:t>Parsons</a:t>
            </a:r>
            <a:r>
              <a:rPr lang="el-GR" sz="2800" dirty="0"/>
              <a:t> (1954) </a:t>
            </a:r>
            <a:r>
              <a:rPr lang="el-GR" sz="2800" dirty="0" smtClean="0"/>
              <a:t>− </a:t>
            </a:r>
            <a:r>
              <a:rPr lang="el-GR" sz="2800" dirty="0"/>
              <a:t>χρησιμοποιεί το γενικό πρότυπο της κοινωνικής τάξης </a:t>
            </a:r>
            <a:r>
              <a:rPr lang="el-GR" sz="2800" dirty="0" smtClean="0"/>
              <a:t>(</a:t>
            </a:r>
            <a:r>
              <a:rPr lang="en-US" sz="2800" dirty="0" smtClean="0"/>
              <a:t>order</a:t>
            </a:r>
            <a:r>
              <a:rPr lang="el-GR" sz="2800" dirty="0" smtClean="0"/>
              <a:t>) για </a:t>
            </a:r>
            <a:r>
              <a:rPr lang="el-GR" sz="2800" dirty="0"/>
              <a:t>να εξετάσει την απόκλιση και τη σύγκρουση καθώς και τη συναίνεση.</a:t>
            </a:r>
          </a:p>
          <a:p>
            <a:pPr algn="just"/>
            <a:r>
              <a:rPr lang="el-GR" sz="2800" dirty="0" smtClean="0"/>
              <a:t>	Τα </a:t>
            </a:r>
            <a:r>
              <a:rPr lang="el-GR" sz="2800" dirty="0"/>
              <a:t>πολιτισμικά </a:t>
            </a:r>
            <a:r>
              <a:rPr lang="el-GR" sz="2800" dirty="0" err="1"/>
              <a:t>αξιακά</a:t>
            </a:r>
            <a:r>
              <a:rPr lang="el-GR" sz="2800" dirty="0"/>
              <a:t> πρότυπα, υποστήριξε ο Πάρσονς, είναι δύσκολο να παρατηρηθούν. </a:t>
            </a:r>
            <a:r>
              <a:rPr lang="el-GR" sz="2800" dirty="0" smtClean="0"/>
              <a:t>Βρίσκονται σε </a:t>
            </a:r>
            <a:r>
              <a:rPr lang="el-GR" sz="2800" dirty="0"/>
              <a:t>«</a:t>
            </a:r>
            <a:r>
              <a:rPr lang="el-GR" sz="2800" i="1" dirty="0"/>
              <a:t>λανθάνουσα</a:t>
            </a:r>
            <a:r>
              <a:rPr lang="el-GR" sz="2800" dirty="0"/>
              <a:t>» κατάσταση στους κοινωνικούς θεσμούς της κοινωνίας και σπάνια εκδηλώνονται με οποιοδήποτε άμεσο τρόπο. Είναι «γενότυποι» που αποτελούν απλώς τα πρότυπα από τα οποία παράγεται ο «</a:t>
            </a:r>
            <a:r>
              <a:rPr lang="el-GR" sz="2800" dirty="0" err="1"/>
              <a:t>φαινοτυπικός</a:t>
            </a:r>
            <a:r>
              <a:rPr lang="el-GR" sz="2800" dirty="0"/>
              <a:t>» χαρακτήρας των κοινωνικών συστημάτων στα οποία είναι θεσμοθετημένα και οι προσωπικότητες με τις οποίες έχουν εσωτερικευθεί</a:t>
            </a:r>
            <a:r>
              <a:rPr lang="el-GR" sz="2800" dirty="0" smtClean="0"/>
              <a:t>.</a:t>
            </a:r>
            <a:r>
              <a:rPr lang="el-GR" sz="2800" dirty="0"/>
              <a:t> Ως λανθάνουσες, εικονικές </a:t>
            </a:r>
            <a:r>
              <a:rPr lang="el-GR" sz="2800" dirty="0" err="1" smtClean="0"/>
              <a:t>πραγματι</a:t>
            </a:r>
            <a:r>
              <a:rPr lang="el-GR" sz="2800" dirty="0" smtClean="0"/>
              <a:t>-</a:t>
            </a:r>
            <a:r>
              <a:rPr lang="el-GR" sz="2800" dirty="0" err="1" smtClean="0"/>
              <a:t>κότητες</a:t>
            </a:r>
            <a:r>
              <a:rPr lang="el-GR" sz="2800" dirty="0"/>
              <a:t>, νομιμοποιούν επαναλαμβανόμενες ενέργειες, αλλά δεν αξιοποιούνται συνειδητά σε ατομικές ενέργειες. </a:t>
            </a:r>
            <a:r>
              <a:rPr lang="el-GR" sz="2800" dirty="0" smtClean="0"/>
              <a:t> </a:t>
            </a:r>
            <a:endParaRPr lang="el-GR" sz="2800" dirty="0"/>
          </a:p>
        </p:txBody>
      </p:sp>
    </p:spTree>
    <p:extLst>
      <p:ext uri="{BB962C8B-B14F-4D97-AF65-F5344CB8AC3E}">
        <p14:creationId xmlns:p14="http://schemas.microsoft.com/office/powerpoint/2010/main" val="266228946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D3F1D1C4-C2D9-4231-9FB2-B2D9D97AA41D}" type="slidenum">
              <a:rPr lang="el-GR" smtClean="0"/>
              <a:pPr/>
              <a:t>65</a:t>
            </a:fld>
            <a:endParaRPr lang="el-GR"/>
          </a:p>
        </p:txBody>
      </p:sp>
      <p:sp>
        <p:nvSpPr>
          <p:cNvPr id="3" name="Ορθογώνιο 2"/>
          <p:cNvSpPr/>
          <p:nvPr/>
        </p:nvSpPr>
        <p:spPr>
          <a:xfrm>
            <a:off x="179512" y="260648"/>
            <a:ext cx="8784976" cy="655564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l-GR" sz="2800" smtClean="0"/>
              <a:t>	Είναι </a:t>
            </a:r>
            <a:r>
              <a:rPr lang="el-GR" sz="2800" dirty="0"/>
              <a:t>μάλλον εγγενείς σε αυτές τις ενέργειες, που έχουν βαθιές ρίζες στο ασυνείδητο ως πρότυπα για την ανάληψη δράσης. </a:t>
            </a:r>
            <a:endParaRPr lang="el-GR" sz="2800" dirty="0" smtClean="0"/>
          </a:p>
          <a:p>
            <a:pPr algn="just"/>
            <a:r>
              <a:rPr lang="el-GR" sz="2800" dirty="0"/>
              <a:t>	</a:t>
            </a:r>
            <a:r>
              <a:rPr lang="el-GR" sz="2800" dirty="0" smtClean="0"/>
              <a:t>Η </a:t>
            </a:r>
            <a:r>
              <a:rPr lang="el-GR" sz="2800" dirty="0"/>
              <a:t>πιο σημαντική κριτική κατά της πολιτιστικής ανάλυσης του Πάρσονς υιοθέτησε ακριβώς αυτή την άποψη, υποστηρίζοντας ότι η ανάλυσή του για τους μηχανισμούς της πολιτιστικής οργάνωσης κλονίζεται ακριβώς στο πιο κρίσιμο σημείο του: ο </a:t>
            </a:r>
            <a:r>
              <a:rPr lang="el-GR" sz="2800" dirty="0" smtClean="0"/>
              <a:t>Πάρσονς απέτυχε </a:t>
            </a:r>
            <a:r>
              <a:rPr lang="el-GR" sz="2800" dirty="0"/>
              <a:t>να δείξει τους μηχανισμούς μέσω των οποίων τα λανθάνοντα πολιτισμικά πρότυπα μπορούν να δομήσουν κοινωνικές δράσεις. Ο </a:t>
            </a:r>
            <a:r>
              <a:rPr lang="el-GR" sz="2800" dirty="0" err="1"/>
              <a:t>Claude</a:t>
            </a:r>
            <a:r>
              <a:rPr lang="el-GR" sz="2800" dirty="0"/>
              <a:t> </a:t>
            </a:r>
            <a:r>
              <a:rPr lang="el-GR" sz="2800" dirty="0" err="1"/>
              <a:t>Levi</a:t>
            </a:r>
            <a:r>
              <a:rPr lang="el-GR" sz="2800" dirty="0"/>
              <a:t>-</a:t>
            </a:r>
            <a:r>
              <a:rPr lang="el-GR" sz="2800" dirty="0" err="1"/>
              <a:t>Strauss</a:t>
            </a:r>
            <a:r>
              <a:rPr lang="el-GR" sz="2800" dirty="0"/>
              <a:t>, ο </a:t>
            </a:r>
            <a:r>
              <a:rPr lang="el-GR" sz="2800" dirty="0" err="1"/>
              <a:t>Ronald</a:t>
            </a:r>
            <a:r>
              <a:rPr lang="el-GR" sz="2800" dirty="0"/>
              <a:t> </a:t>
            </a:r>
            <a:r>
              <a:rPr lang="el-GR" sz="2800" dirty="0" err="1"/>
              <a:t>Barthes</a:t>
            </a:r>
            <a:r>
              <a:rPr lang="el-GR" sz="2800" dirty="0"/>
              <a:t>, ο </a:t>
            </a:r>
            <a:r>
              <a:rPr lang="el-GR" sz="2800" dirty="0" err="1"/>
              <a:t>Alfred</a:t>
            </a:r>
            <a:r>
              <a:rPr lang="el-GR" sz="2800" dirty="0"/>
              <a:t> </a:t>
            </a:r>
            <a:r>
              <a:rPr lang="el-GR" sz="2800" dirty="0" err="1"/>
              <a:t>Schutz</a:t>
            </a:r>
            <a:r>
              <a:rPr lang="el-GR" sz="2800" dirty="0"/>
              <a:t> και ο </a:t>
            </a:r>
            <a:r>
              <a:rPr lang="el-GR" sz="2800" dirty="0" err="1"/>
              <a:t>Harold</a:t>
            </a:r>
            <a:r>
              <a:rPr lang="el-GR" sz="2800" dirty="0"/>
              <a:t> </a:t>
            </a:r>
            <a:r>
              <a:rPr lang="el-GR" sz="2800" dirty="0" err="1"/>
              <a:t>Garfinkel</a:t>
            </a:r>
            <a:r>
              <a:rPr lang="el-GR" sz="2800" dirty="0"/>
              <a:t> επιχείρησαν με διαφορετικούς τρόπους να επιλύσουν αυτό το πρόβλημα της δομικής ικανότητας που υπάρχει στα λανθάνοντα πολιτιστικά πρότυπα.</a:t>
            </a:r>
          </a:p>
        </p:txBody>
      </p:sp>
    </p:spTree>
    <p:extLst>
      <p:ext uri="{BB962C8B-B14F-4D97-AF65-F5344CB8AC3E}">
        <p14:creationId xmlns:p14="http://schemas.microsoft.com/office/powerpoint/2010/main" val="1075799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D3F1D1C4-C2D9-4231-9FB2-B2D9D97AA41D}" type="slidenum">
              <a:rPr lang="el-GR" smtClean="0"/>
              <a:pPr/>
              <a:t>7</a:t>
            </a:fld>
            <a:endParaRPr lang="el-GR"/>
          </a:p>
        </p:txBody>
      </p:sp>
      <p:sp>
        <p:nvSpPr>
          <p:cNvPr id="3" name="Ορθογώνιο 2"/>
          <p:cNvSpPr/>
          <p:nvPr/>
        </p:nvSpPr>
        <p:spPr>
          <a:xfrm>
            <a:off x="573024" y="414528"/>
            <a:ext cx="8031424" cy="612475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l-GR" sz="2800" dirty="0" smtClean="0">
                <a:ea typeface="Times New Roman" pitchFamily="18" charset="0"/>
                <a:cs typeface="Arial" pitchFamily="34" charset="0"/>
              </a:rPr>
              <a:t>Πιο αναλυτικά:</a:t>
            </a:r>
          </a:p>
          <a:p>
            <a:pPr marL="514350" indent="-514350">
              <a:buAutoNum type="arabicPeriod"/>
            </a:pPr>
            <a:r>
              <a:rPr lang="el-GR" sz="2800" b="1" i="1" dirty="0" smtClean="0">
                <a:cs typeface="Arial" pitchFamily="34" charset="0"/>
              </a:rPr>
              <a:t>Προσαρμογή</a:t>
            </a:r>
            <a:r>
              <a:rPr lang="el-GR" sz="2800" dirty="0" smtClean="0">
                <a:cs typeface="Arial" pitchFamily="34" charset="0"/>
              </a:rPr>
              <a:t> (</a:t>
            </a:r>
            <a:r>
              <a:rPr lang="en-US" sz="2800" b="1" dirty="0" smtClean="0">
                <a:solidFill>
                  <a:srgbClr val="FF0000"/>
                </a:solidFill>
                <a:cs typeface="Arial" pitchFamily="34" charset="0"/>
              </a:rPr>
              <a:t>A</a:t>
            </a:r>
            <a:r>
              <a:rPr lang="en-US" sz="2800" dirty="0" smtClean="0">
                <a:cs typeface="Arial" pitchFamily="34" charset="0"/>
              </a:rPr>
              <a:t>daptation</a:t>
            </a:r>
            <a:r>
              <a:rPr lang="el-GR" sz="2800" dirty="0" smtClean="0">
                <a:cs typeface="Arial" pitchFamily="34" charset="0"/>
              </a:rPr>
              <a:t>): ένα σύστημα οφείλει να ανταπεξέρχεται στις εξωτερικές επιτακτικές ανάγκες που εγείρουν οι περιστάσεις. Οφείλει να προσαρμόζεται στο περιβάλλον του και να προσαρμόζει το περιβάλλον στις ανάγκες του.</a:t>
            </a:r>
            <a:endParaRPr lang="en-US" sz="2800" dirty="0">
              <a:cs typeface="Arial" pitchFamily="34" charset="0"/>
            </a:endParaRPr>
          </a:p>
          <a:p>
            <a:pPr marL="514350" indent="-514350">
              <a:buAutoNum type="arabicPeriod"/>
            </a:pPr>
            <a:r>
              <a:rPr lang="el-GR" sz="2800" b="1" i="1" dirty="0" smtClean="0">
                <a:cs typeface="Arial" pitchFamily="34" charset="0"/>
              </a:rPr>
              <a:t>Επίτευξη Στόχου </a:t>
            </a:r>
            <a:r>
              <a:rPr lang="en-US" sz="2800" dirty="0" smtClean="0">
                <a:cs typeface="Arial" pitchFamily="34" charset="0"/>
              </a:rPr>
              <a:t>(</a:t>
            </a:r>
            <a:r>
              <a:rPr lang="en-US" sz="2800" b="1" dirty="0" smtClean="0">
                <a:solidFill>
                  <a:srgbClr val="FF0000"/>
                </a:solidFill>
                <a:cs typeface="Arial" pitchFamily="34" charset="0"/>
              </a:rPr>
              <a:t>G</a:t>
            </a:r>
            <a:r>
              <a:rPr lang="en-US" sz="2800" dirty="0" smtClean="0">
                <a:cs typeface="Arial" pitchFamily="34" charset="0"/>
              </a:rPr>
              <a:t>oal Attainment):</a:t>
            </a:r>
            <a:r>
              <a:rPr lang="el-GR" sz="2800" dirty="0" smtClean="0">
                <a:cs typeface="Arial" pitchFamily="34" charset="0"/>
              </a:rPr>
              <a:t> ένα σύστημα οφείλει να προσδιορίζει και να επιτυγχάνει τους πρωτεύοντες στόχους του.</a:t>
            </a:r>
          </a:p>
          <a:p>
            <a:pPr marL="514350" indent="-514350">
              <a:buAutoNum type="arabicPeriod"/>
            </a:pPr>
            <a:r>
              <a:rPr lang="el-GR" sz="2800" b="1" i="1" dirty="0" smtClean="0">
                <a:cs typeface="Arial" pitchFamily="34" charset="0"/>
              </a:rPr>
              <a:t>Ενσωμάτωση</a:t>
            </a:r>
            <a:r>
              <a:rPr lang="el-GR" sz="2800" dirty="0" smtClean="0">
                <a:cs typeface="Arial" pitchFamily="34" charset="0"/>
              </a:rPr>
              <a:t> (</a:t>
            </a:r>
            <a:r>
              <a:rPr lang="en-GB" sz="2800" b="1" dirty="0" smtClean="0">
                <a:solidFill>
                  <a:srgbClr val="FF0000"/>
                </a:solidFill>
                <a:cs typeface="Arial" pitchFamily="34" charset="0"/>
              </a:rPr>
              <a:t>I</a:t>
            </a:r>
            <a:r>
              <a:rPr lang="en-US" sz="2800" dirty="0" err="1" smtClean="0">
                <a:ea typeface="Times New Roman" pitchFamily="18" charset="0"/>
                <a:cs typeface="Arial" pitchFamily="34" charset="0"/>
              </a:rPr>
              <a:t>ntegration</a:t>
            </a:r>
            <a:r>
              <a:rPr lang="el-GR" sz="2800" dirty="0" smtClean="0">
                <a:cs typeface="Arial" pitchFamily="34" charset="0"/>
              </a:rPr>
              <a:t>): </a:t>
            </a:r>
            <a:r>
              <a:rPr lang="el-GR" sz="2800" dirty="0">
                <a:cs typeface="Arial" pitchFamily="34" charset="0"/>
              </a:rPr>
              <a:t>ένα σύστημα οφείλει να </a:t>
            </a:r>
            <a:r>
              <a:rPr lang="el-GR" sz="2800" dirty="0" smtClean="0">
                <a:cs typeface="Arial" pitchFamily="34" charset="0"/>
              </a:rPr>
              <a:t>συντονίζει τα διάφορα συστατικά του μέρη και τη μεταξύ τους διαντίδραση. Οφείλει επίσης να διαχειρίζεται τη σχέση ανάμεσα στα τρία άλλα λειτουργικά προαπαιτούμεν</a:t>
            </a:r>
            <a:r>
              <a:rPr lang="el-GR" sz="2800" dirty="0">
                <a:cs typeface="Arial" pitchFamily="34" charset="0"/>
              </a:rPr>
              <a:t>α</a:t>
            </a:r>
            <a:r>
              <a:rPr lang="el-GR" sz="2800" dirty="0" smtClean="0">
                <a:cs typeface="Arial" pitchFamily="34" charset="0"/>
              </a:rPr>
              <a:t> (</a:t>
            </a:r>
            <a:r>
              <a:rPr lang="en-GB" sz="2800" dirty="0" smtClean="0">
                <a:cs typeface="Arial" pitchFamily="34" charset="0"/>
              </a:rPr>
              <a:t>A, G, L)</a:t>
            </a:r>
            <a:r>
              <a:rPr lang="el-GR" sz="2800" dirty="0" smtClean="0">
                <a:cs typeface="Arial" pitchFamily="34" charset="0"/>
              </a:rPr>
              <a:t>.</a:t>
            </a:r>
            <a:endParaRPr lang="en-US" sz="2800" dirty="0" smtClean="0"/>
          </a:p>
        </p:txBody>
      </p:sp>
    </p:spTree>
    <p:extLst>
      <p:ext uri="{BB962C8B-B14F-4D97-AF65-F5344CB8AC3E}">
        <p14:creationId xmlns:p14="http://schemas.microsoft.com/office/powerpoint/2010/main" val="3084486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8</a:t>
            </a:fld>
            <a:endParaRPr lang="el-GR"/>
          </a:p>
        </p:txBody>
      </p:sp>
      <p:sp>
        <p:nvSpPr>
          <p:cNvPr id="40961" name="Rectangle 1"/>
          <p:cNvSpPr>
            <a:spLocks noChangeArrowheads="1"/>
          </p:cNvSpPr>
          <p:nvPr/>
        </p:nvSpPr>
        <p:spPr bwMode="auto">
          <a:xfrm>
            <a:off x="539552" y="208350"/>
            <a:ext cx="8064896" cy="612475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l-GR" sz="2800" b="0" i="0" u="none" strike="noStrike" cap="none" normalizeH="0" baseline="0" dirty="0" smtClean="0">
                <a:ln>
                  <a:noFill/>
                </a:ln>
                <a:solidFill>
                  <a:schemeClr val="tx1"/>
                </a:solidFill>
                <a:effectLst/>
                <a:ea typeface="Times New Roman" pitchFamily="18" charset="0"/>
                <a:cs typeface="Arial" pitchFamily="34" charset="0"/>
              </a:rPr>
              <a:t>4. </a:t>
            </a:r>
            <a:r>
              <a:rPr kumimoji="0" lang="el-GR" sz="2800" b="1" i="1" u="none" strike="noStrike" cap="none" normalizeH="0" baseline="0" dirty="0" smtClean="0">
                <a:ln>
                  <a:noFill/>
                </a:ln>
                <a:solidFill>
                  <a:schemeClr val="tx1"/>
                </a:solidFill>
                <a:effectLst/>
                <a:ea typeface="Times New Roman" pitchFamily="18" charset="0"/>
                <a:cs typeface="Arial" pitchFamily="34" charset="0"/>
              </a:rPr>
              <a:t>Διατήρηση προτύπων </a:t>
            </a:r>
            <a:r>
              <a:rPr kumimoji="0" lang="el-GR" sz="2800" b="0" i="0" u="none" strike="noStrike" cap="none" normalizeH="0" baseline="0" dirty="0" smtClean="0">
                <a:ln>
                  <a:noFill/>
                </a:ln>
                <a:solidFill>
                  <a:schemeClr val="tx1"/>
                </a:solidFill>
                <a:effectLst/>
                <a:ea typeface="Times New Roman" pitchFamily="18" charset="0"/>
                <a:cs typeface="Arial" pitchFamily="34" charset="0"/>
              </a:rPr>
              <a:t>(</a:t>
            </a:r>
            <a:r>
              <a:rPr lang="en-US" sz="2800" b="1" dirty="0" smtClean="0">
                <a:solidFill>
                  <a:srgbClr val="FF0000"/>
                </a:solidFill>
                <a:ea typeface="Times New Roman" pitchFamily="18" charset="0"/>
                <a:cs typeface="Arial" pitchFamily="34" charset="0"/>
              </a:rPr>
              <a:t>L</a:t>
            </a:r>
            <a:r>
              <a:rPr lang="en-US" sz="2800" dirty="0" smtClean="0">
                <a:solidFill>
                  <a:schemeClr val="tx1"/>
                </a:solidFill>
                <a:ea typeface="Times New Roman" pitchFamily="18" charset="0"/>
                <a:cs typeface="Arial" pitchFamily="34" charset="0"/>
              </a:rPr>
              <a:t>atency</a:t>
            </a:r>
            <a:r>
              <a:rPr kumimoji="0" lang="el-GR" sz="2800" b="0" i="0" u="none" strike="noStrike" cap="none" normalizeH="0" baseline="0" dirty="0" smtClean="0">
                <a:ln>
                  <a:noFill/>
                </a:ln>
                <a:solidFill>
                  <a:schemeClr val="tx1"/>
                </a:solidFill>
                <a:effectLst/>
                <a:ea typeface="Times New Roman" pitchFamily="18" charset="0"/>
                <a:cs typeface="Arial" pitchFamily="34" charset="0"/>
              </a:rPr>
              <a:t>):</a:t>
            </a:r>
            <a:r>
              <a:rPr kumimoji="0" lang="el-GR" sz="2800" b="0" i="0" u="none" strike="noStrike" cap="none" normalizeH="0" dirty="0" smtClean="0">
                <a:ln>
                  <a:noFill/>
                </a:ln>
                <a:solidFill>
                  <a:schemeClr val="tx1"/>
                </a:solidFill>
                <a:effectLst/>
                <a:ea typeface="Times New Roman" pitchFamily="18" charset="0"/>
                <a:cs typeface="Arial" pitchFamily="34" charset="0"/>
              </a:rPr>
              <a:t> </a:t>
            </a:r>
            <a:r>
              <a:rPr kumimoji="0" lang="el-GR" sz="2800" b="0" i="0" u="none" strike="noStrike" cap="none" normalizeH="0" baseline="0" dirty="0" smtClean="0">
                <a:ln>
                  <a:noFill/>
                </a:ln>
                <a:solidFill>
                  <a:schemeClr val="tx1"/>
                </a:solidFill>
                <a:effectLst/>
                <a:ea typeface="Times New Roman" pitchFamily="18" charset="0"/>
                <a:cs typeface="Arial" pitchFamily="34" charset="0"/>
              </a:rPr>
              <a:t>ένα σύστημα οφείλει να παρέχει, να διατηρεί και να ανανεώνει τα κίνητρα προς</a:t>
            </a:r>
            <a:r>
              <a:rPr kumimoji="0" lang="el-GR" sz="2800" b="0" i="0" u="none" strike="noStrike" cap="none" normalizeH="0" dirty="0" smtClean="0">
                <a:ln>
                  <a:noFill/>
                </a:ln>
                <a:solidFill>
                  <a:schemeClr val="tx1"/>
                </a:solidFill>
                <a:effectLst/>
                <a:ea typeface="Times New Roman" pitchFamily="18" charset="0"/>
                <a:cs typeface="Arial" pitchFamily="34" charset="0"/>
              </a:rPr>
              <a:t> τα άτομα </a:t>
            </a:r>
            <a:r>
              <a:rPr kumimoji="0" lang="el-GR" sz="2800" b="0" i="0" u="none" strike="noStrike" cap="none" normalizeH="0" baseline="0" dirty="0" smtClean="0">
                <a:ln>
                  <a:noFill/>
                </a:ln>
                <a:solidFill>
                  <a:schemeClr val="tx1"/>
                </a:solidFill>
                <a:effectLst/>
                <a:ea typeface="Times New Roman" pitchFamily="18" charset="0"/>
                <a:cs typeface="Arial" pitchFamily="34" charset="0"/>
              </a:rPr>
              <a:t>όσο</a:t>
            </a:r>
            <a:r>
              <a:rPr kumimoji="0" lang="el-GR" sz="2800" b="0" i="0" u="none" strike="noStrike" cap="none" normalizeH="0" dirty="0" smtClean="0">
                <a:ln>
                  <a:noFill/>
                </a:ln>
                <a:solidFill>
                  <a:schemeClr val="tx1"/>
                </a:solidFill>
                <a:effectLst/>
                <a:ea typeface="Times New Roman" pitchFamily="18" charset="0"/>
                <a:cs typeface="Arial" pitchFamily="34" charset="0"/>
              </a:rPr>
              <a:t> </a:t>
            </a:r>
            <a:r>
              <a:rPr kumimoji="0" lang="el-GR" sz="2800" b="0" i="0" u="none" strike="noStrike" cap="none" normalizeH="0" baseline="0" dirty="0" smtClean="0">
                <a:ln>
                  <a:noFill/>
                </a:ln>
                <a:solidFill>
                  <a:schemeClr val="tx1"/>
                </a:solidFill>
                <a:effectLst/>
                <a:ea typeface="Times New Roman" pitchFamily="18" charset="0"/>
                <a:cs typeface="Arial" pitchFamily="34" charset="0"/>
              </a:rPr>
              <a:t>και</a:t>
            </a:r>
            <a:r>
              <a:rPr kumimoji="0" lang="el-GR" sz="2800" b="0" i="0" u="none" strike="noStrike" cap="none" normalizeH="0" dirty="0" smtClean="0">
                <a:ln>
                  <a:noFill/>
                </a:ln>
                <a:solidFill>
                  <a:schemeClr val="tx1"/>
                </a:solidFill>
                <a:effectLst/>
                <a:ea typeface="Times New Roman" pitchFamily="18" charset="0"/>
                <a:cs typeface="Arial" pitchFamily="34" charset="0"/>
              </a:rPr>
              <a:t> τα  πολιτισμικά πρότυπα που καλλιεργούν αυτά τα </a:t>
            </a:r>
            <a:r>
              <a:rPr kumimoji="0" lang="el-GR" sz="2800" b="0" i="0" u="none" strike="noStrike" cap="none" normalizeH="0" dirty="0" smtClean="0">
                <a:ln>
                  <a:noFill/>
                </a:ln>
                <a:solidFill>
                  <a:schemeClr val="tx1"/>
                </a:solidFill>
                <a:effectLst/>
                <a:ea typeface="Times New Roman" pitchFamily="18" charset="0"/>
                <a:cs typeface="Arial" pitchFamily="34" charset="0"/>
              </a:rPr>
              <a:t>κίνητρα </a:t>
            </a:r>
            <a:r>
              <a:rPr kumimoji="0" lang="el-GR" sz="2800" b="0" i="0" u="none" strike="noStrike" cap="none" normalizeH="0" dirty="0" smtClean="0">
                <a:ln>
                  <a:noFill/>
                </a:ln>
                <a:solidFill>
                  <a:schemeClr val="tx1"/>
                </a:solidFill>
                <a:effectLst/>
                <a:ea typeface="Times New Roman" pitchFamily="18" charset="0"/>
                <a:cs typeface="Arial" pitchFamily="34" charset="0"/>
              </a:rPr>
              <a:t>(</a:t>
            </a:r>
            <a:r>
              <a:rPr kumimoji="0" lang="en-GB" sz="2800" b="0" i="0" u="none" strike="noStrike" cap="none" normalizeH="0" dirty="0" err="1" smtClean="0">
                <a:ln>
                  <a:noFill/>
                </a:ln>
                <a:solidFill>
                  <a:schemeClr val="tx1"/>
                </a:solidFill>
                <a:effectLst/>
                <a:ea typeface="Times New Roman" pitchFamily="18" charset="0"/>
                <a:cs typeface="Arial" pitchFamily="34" charset="0"/>
              </a:rPr>
              <a:t>Ritzer</a:t>
            </a:r>
            <a:r>
              <a:rPr kumimoji="0" lang="en-GB" sz="2800" b="0" i="0" u="none" strike="noStrike" cap="none" normalizeH="0" dirty="0" smtClean="0">
                <a:ln>
                  <a:noFill/>
                </a:ln>
                <a:solidFill>
                  <a:schemeClr val="tx1"/>
                </a:solidFill>
                <a:effectLst/>
                <a:ea typeface="Times New Roman" pitchFamily="18" charset="0"/>
                <a:cs typeface="Arial" pitchFamily="34" charset="0"/>
              </a:rPr>
              <a:t> 2012: 150-1).</a:t>
            </a:r>
            <a:endParaRPr kumimoji="0" lang="el-GR" sz="2800" b="0" i="0" u="none" strike="noStrike" cap="none" normalizeH="0" dirty="0" smtClean="0">
              <a:ln>
                <a:noFill/>
              </a:ln>
              <a:solidFill>
                <a:schemeClr val="tx1"/>
              </a:solidFill>
              <a:effectLst/>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ea typeface="Times New Roman" pitchFamily="18" charset="0"/>
                <a:cs typeface="Arial" pitchFamily="34" charset="0"/>
              </a:rPr>
              <a:t>Όπως παρατηρεί ο </a:t>
            </a:r>
            <a:r>
              <a:rPr kumimoji="0" lang="en-GB" sz="2800" b="0" i="0" u="none" strike="noStrike" cap="none" normalizeH="0" baseline="0" dirty="0" smtClean="0">
                <a:ln>
                  <a:noFill/>
                </a:ln>
                <a:solidFill>
                  <a:schemeClr val="tx1"/>
                </a:solidFill>
                <a:effectLst/>
                <a:ea typeface="Times New Roman" pitchFamily="18" charset="0"/>
                <a:cs typeface="Arial" pitchFamily="34" charset="0"/>
              </a:rPr>
              <a:t>Hamilton</a:t>
            </a:r>
            <a:r>
              <a:rPr kumimoji="0" lang="el-GR" sz="2800" b="0" i="0" u="none" strike="noStrike" cap="none" normalizeH="0" baseline="0" dirty="0" smtClean="0">
                <a:ln>
                  <a:noFill/>
                </a:ln>
                <a:solidFill>
                  <a:schemeClr val="tx1"/>
                </a:solidFill>
                <a:effectLst/>
                <a:ea typeface="Times New Roman" pitchFamily="18" charset="0"/>
                <a:cs typeface="Arial" pitchFamily="34" charset="0"/>
              </a:rPr>
              <a:t> τα </a:t>
            </a:r>
            <a:r>
              <a:rPr kumimoji="0" lang="el-GR" sz="2800" b="1" i="1" u="none" strike="noStrike" cap="none" normalizeH="0" baseline="0" dirty="0" smtClean="0">
                <a:ln>
                  <a:noFill/>
                </a:ln>
                <a:solidFill>
                  <a:schemeClr val="tx1"/>
                </a:solidFill>
                <a:effectLst/>
                <a:ea typeface="Times New Roman" pitchFamily="18" charset="0"/>
                <a:cs typeface="Arial" pitchFamily="34" charset="0"/>
              </a:rPr>
              <a:t>λειτουργικά προβλήματα</a:t>
            </a:r>
            <a:r>
              <a:rPr kumimoji="0" lang="el-GR" sz="2800" b="0" i="0" u="none" strike="noStrike" cap="none" normalizeH="0" baseline="0" dirty="0" smtClean="0">
                <a:ln>
                  <a:noFill/>
                </a:ln>
                <a:solidFill>
                  <a:schemeClr val="tx1"/>
                </a:solidFill>
                <a:effectLst/>
                <a:ea typeface="Times New Roman" pitchFamily="18" charset="0"/>
                <a:cs typeface="Arial" pitchFamily="34" charset="0"/>
              </a:rPr>
              <a:t> αποτελούν την βάση της διατύπωσης της θέσης περί των αναγκαίων για τη επιβίωση κάθε συστήματος </a:t>
            </a:r>
            <a:r>
              <a:rPr kumimoji="0" lang="el-GR" sz="2800" b="0" i="0" u="sng" strike="noStrike" cap="none" normalizeH="0" baseline="0" dirty="0" smtClean="0">
                <a:ln>
                  <a:noFill/>
                </a:ln>
                <a:solidFill>
                  <a:schemeClr val="tx1"/>
                </a:solidFill>
                <a:effectLst/>
                <a:ea typeface="Times New Roman" pitchFamily="18" charset="0"/>
                <a:cs typeface="Arial" pitchFamily="34" charset="0"/>
              </a:rPr>
              <a:t>λειτουργικών</a:t>
            </a:r>
            <a:r>
              <a:rPr kumimoji="0" lang="el-GR" sz="2800" b="0" i="0" u="none" strike="noStrike" cap="none" normalizeH="0" baseline="0" dirty="0" smtClean="0">
                <a:ln>
                  <a:noFill/>
                </a:ln>
                <a:solidFill>
                  <a:schemeClr val="tx1"/>
                </a:solidFill>
                <a:effectLst/>
                <a:ea typeface="Times New Roman" pitchFamily="18" charset="0"/>
                <a:cs typeface="Arial" pitchFamily="34" charset="0"/>
              </a:rPr>
              <a:t> </a:t>
            </a:r>
            <a:r>
              <a:rPr kumimoji="0" lang="el-GR" sz="2800" b="0" i="0" u="sng" strike="noStrike" cap="none" normalizeH="0" baseline="0" dirty="0" smtClean="0">
                <a:ln>
                  <a:noFill/>
                </a:ln>
                <a:solidFill>
                  <a:schemeClr val="tx1"/>
                </a:solidFill>
                <a:effectLst/>
                <a:ea typeface="Times New Roman" pitchFamily="18" charset="0"/>
                <a:cs typeface="Arial" pitchFamily="34" charset="0"/>
              </a:rPr>
              <a:t>στοιχείων</a:t>
            </a:r>
            <a:r>
              <a:rPr kumimoji="0" lang="el-GR" sz="2800" b="0" i="0" u="none" strike="noStrike" cap="none" normalizeH="0" baseline="0" dirty="0" smtClean="0">
                <a:ln>
                  <a:noFill/>
                </a:ln>
                <a:solidFill>
                  <a:schemeClr val="tx1"/>
                </a:solidFill>
                <a:effectLst/>
                <a:ea typeface="Times New Roman" pitchFamily="18" charset="0"/>
                <a:cs typeface="Arial" pitchFamily="34" charset="0"/>
              </a:rPr>
              <a:t> ή </a:t>
            </a:r>
            <a:r>
              <a:rPr kumimoji="0" lang="el-GR" sz="2800" b="0" i="0" u="sng" strike="noStrike" cap="none" normalizeH="0" baseline="0" dirty="0" smtClean="0">
                <a:ln>
                  <a:noFill/>
                </a:ln>
                <a:solidFill>
                  <a:schemeClr val="tx1"/>
                </a:solidFill>
                <a:effectLst/>
                <a:ea typeface="Times New Roman" pitchFamily="18" charset="0"/>
                <a:cs typeface="Arial" pitchFamily="34" charset="0"/>
              </a:rPr>
              <a:t>προαπαιτούμενων</a:t>
            </a:r>
            <a:r>
              <a:rPr kumimoji="0" lang="el-GR" sz="2800" b="0" i="0" u="none" strike="noStrike" cap="none" normalizeH="0" baseline="0" dirty="0" smtClean="0">
                <a:ln>
                  <a:noFill/>
                </a:ln>
                <a:solidFill>
                  <a:schemeClr val="tx1"/>
                </a:solidFill>
                <a:effectLst/>
                <a:ea typeface="Times New Roman" pitchFamily="18" charset="0"/>
                <a:cs typeface="Arial" pitchFamily="34" charset="0"/>
              </a:rPr>
              <a:t> (</a:t>
            </a:r>
            <a:r>
              <a:rPr kumimoji="0" lang="en-GB" sz="2800" b="0" i="0" u="none" strike="noStrike" cap="none" normalizeH="0" baseline="0" dirty="0" smtClean="0">
                <a:ln>
                  <a:noFill/>
                </a:ln>
                <a:solidFill>
                  <a:schemeClr val="tx1"/>
                </a:solidFill>
                <a:effectLst/>
                <a:ea typeface="Times New Roman" pitchFamily="18" charset="0"/>
                <a:cs typeface="Arial" pitchFamily="34" charset="0"/>
              </a:rPr>
              <a:t>functional imperatives</a:t>
            </a:r>
            <a:r>
              <a:rPr kumimoji="0" lang="el-GR" sz="2800" b="0" i="0" u="none" strike="noStrike" cap="none" normalizeH="0" baseline="0" dirty="0" smtClean="0">
                <a:ln>
                  <a:noFill/>
                </a:ln>
                <a:solidFill>
                  <a:schemeClr val="tx1"/>
                </a:solidFill>
                <a:effectLst/>
                <a:ea typeface="Times New Roman" pitchFamily="18" charset="0"/>
                <a:cs typeface="Arial" pitchFamily="34" charset="0"/>
              </a:rPr>
              <a:t>), τα οποία από εξετάζονται πλέον υπό το πρίσμα του σχήματος </a:t>
            </a:r>
            <a:r>
              <a:rPr kumimoji="0" lang="en-GB" sz="2800" b="0" i="0" u="none" strike="noStrike" cap="none" normalizeH="0" baseline="0" dirty="0" smtClean="0">
                <a:ln>
                  <a:noFill/>
                </a:ln>
                <a:solidFill>
                  <a:schemeClr val="tx1"/>
                </a:solidFill>
                <a:effectLst/>
                <a:ea typeface="Times New Roman" pitchFamily="18" charset="0"/>
                <a:cs typeface="Arial" pitchFamily="34" charset="0"/>
              </a:rPr>
              <a:t>AGIL</a:t>
            </a:r>
            <a:r>
              <a:rPr kumimoji="0" lang="el-GR" sz="2800" b="0" i="0" u="none" strike="noStrike" cap="none" normalizeH="0" baseline="0" dirty="0" smtClean="0">
                <a:ln>
                  <a:noFill/>
                </a:ln>
                <a:solidFill>
                  <a:schemeClr val="tx1"/>
                </a:solidFill>
                <a:effectLst/>
                <a:ea typeface="Times New Roman" pitchFamily="18" charset="0"/>
                <a:cs typeface="Arial" pitchFamily="34" charset="0"/>
              </a:rPr>
              <a:t>. Η «τυπική» σχηματική αναπαράσταση της εννοιολογικής αυτής σύλληψης είναι η ακόλουθη:</a:t>
            </a:r>
            <a:endParaRPr kumimoji="0" lang="el-GR" sz="28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9</a:t>
            </a:fld>
            <a:endParaRPr lang="el-GR"/>
          </a:p>
        </p:txBody>
      </p:sp>
      <p:sp>
        <p:nvSpPr>
          <p:cNvPr id="3" name="2 - Ορθογώνιο"/>
          <p:cNvSpPr/>
          <p:nvPr/>
        </p:nvSpPr>
        <p:spPr>
          <a:xfrm>
            <a:off x="467544" y="751344"/>
            <a:ext cx="8280920" cy="483209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l-GR" sz="2800" dirty="0" smtClean="0"/>
              <a:t>	Εδώ θα πρέπει να σημειωθεί η ύπαρξη τόσο «εξωτερικών» όσο και «εσωτερικών» </a:t>
            </a:r>
            <a:r>
              <a:rPr lang="el-GR" sz="2800" i="1" dirty="0" smtClean="0"/>
              <a:t>λειτουργικών προαπαιτούμενων</a:t>
            </a:r>
            <a:r>
              <a:rPr lang="el-GR" sz="2800" dirty="0" smtClean="0"/>
              <a:t>, στο μέτρο που σε κάθε σύστημα συναντούμε δύο είδη δραστηριοτήτων. </a:t>
            </a:r>
          </a:p>
          <a:p>
            <a:pPr algn="just"/>
            <a:r>
              <a:rPr lang="el-GR" sz="2800" dirty="0" smtClean="0"/>
              <a:t>	Τα πρώτα αφορούν στη σχέση του συστήματος με το </a:t>
            </a:r>
            <a:r>
              <a:rPr lang="en-GB" sz="2800" dirty="0" smtClean="0"/>
              <a:t>(</a:t>
            </a:r>
            <a:r>
              <a:rPr lang="el-GR" sz="2800" dirty="0" err="1" smtClean="0"/>
              <a:t>Ε</a:t>
            </a:r>
            <a:r>
              <a:rPr lang="el-GR" sz="2800" cap="small" dirty="0" err="1" smtClean="0"/>
              <a:t>ξωτερικο</a:t>
            </a:r>
            <a:r>
              <a:rPr lang="el-GR" sz="2800" dirty="0" smtClean="0"/>
              <a:t> ως προς αυτό) περιβάλλον του, ενώ τα τελευταία στην διάρθρωση των ίδιων των (</a:t>
            </a:r>
            <a:r>
              <a:rPr lang="el-GR" sz="2800" cap="small" dirty="0" err="1" smtClean="0"/>
              <a:t>Εσωτερικων</a:t>
            </a:r>
            <a:r>
              <a:rPr lang="el-GR" sz="2800" dirty="0" smtClean="0"/>
              <a:t> του) οργανωτικών προϋποθέσεων. </a:t>
            </a:r>
          </a:p>
          <a:p>
            <a:pPr algn="just"/>
            <a:r>
              <a:rPr lang="el-GR" sz="2800" dirty="0" smtClean="0"/>
              <a:t>	Παράλληλα, θα πρέπει να επισημάνουμε την διάκριση μεταξύ των «τελεστικών» (</a:t>
            </a:r>
            <a:r>
              <a:rPr lang="en-GB" sz="2800" dirty="0" err="1" smtClean="0"/>
              <a:t>consummatory</a:t>
            </a:r>
            <a:r>
              <a:rPr lang="el-GR" sz="2800" dirty="0" smtClean="0"/>
              <a:t>) και «</a:t>
            </a:r>
            <a:r>
              <a:rPr lang="el-GR" sz="2800" dirty="0" err="1" smtClean="0"/>
              <a:t>εργαλειακών</a:t>
            </a:r>
            <a:r>
              <a:rPr lang="el-GR" sz="2800" dirty="0" smtClean="0"/>
              <a:t>» στοιχείων των συστημάτων δράσης. </a:t>
            </a:r>
            <a:endParaRPr lang="en-US" sz="2800"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1108</TotalTime>
  <Words>1520</Words>
  <Application>Microsoft Office PowerPoint</Application>
  <PresentationFormat>Προβολή στην οθόνη (4:3)</PresentationFormat>
  <Paragraphs>206</Paragraphs>
  <Slides>65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65</vt:i4>
      </vt:variant>
    </vt:vector>
  </HeadingPairs>
  <TitlesOfParts>
    <vt:vector size="66" baseType="lpstr">
      <vt:lpstr>Θέμα του Office</vt:lpstr>
      <vt:lpstr>Οι Μεταβολές Προτύπων και το σχήμα AGIL</vt:lpstr>
      <vt:lpstr>Talcott Parsons (1902-1979)</vt:lpstr>
      <vt:lpstr>«Η θεωρία όχι μόνο διαμορφώνει αυτό το οποίο γνωρίζουμε αλλά και μας λέει αυτό που θέλουμε να γνωρίζουμε, δηλαδή, τα ερωτήματα στα οποία χρειάζεται να δοθεί απάντηση.»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Το Σχήμα Δράσης του Πάρσονς Από: George Ritzer (2012), Σύγχρονη Κοινωνιολογική Θεωρία, Αθήνα, εκδόσεις Κριτική, σελ. 152.</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ΠΡΟΣΘΕΤΑ ΣΤΟΙΧΕΙΑ Ο Τάλκοτ Πάρσονς είναι αυτό το πρόσωπο στην κοινωνιολογία που ιδιαίτερα ασχολήθηκε με την ανάδειξη των κοινωνικών θεσμών. Για το σκοπό αυτόν ο Πάρσονς ανέπτυξε μία σειρά εννοιών που επικεν-τρώνοντας στην ιδέα των κοινωνικών «ρόλων», οι οποίοι διαμορφώνονται μέσω των πολιτισμικών αναμονών και αποτελούν τα βασικά στοιχεία της κοινωνικής δομής.      Για τον Πάρσονς η ατομική δράση είναι βολονταριστική (που σημαίνει βουλησιαρχική), δηλαδή κατάσταση στην οποία άρχει (εξουσιάζει, κυριαρχεί) η βούληση ενός ατόμου ή μιας ομάδας. Είναι δε βολονταριστική γιατί θεωρεί ότι τα άτομα έχουν την ικανότητα να επιλέγουν πως θα δράσουν.</vt:lpstr>
      <vt:lpstr> Πάντως, οι επιλογές που τα άτομα κάνουν δεν είναι απλές δράσεις απρόσκοπτης ελευθέρας βούλησης αλλά περιορίζονται από πολιτισμικά νοήματα. Αυτά τα τελευταία δεν είναι τα ίδια παντού και πάντοτε αλλά σχετίζονται με τις διαδρομές, τις παραδόσεις και τις πρακτικές της κάθε κοινωνίας και αναλόγως δημιουργούν αντιληπτικά σχήματα και νοήματα στους κοινωνούς, στα μέλη της κοινωνίας.   Μία βασική διάκριση στην κοινωνιολογία είναι ανάμεσα στην κουλτούρα (culture), και στην κοινωνία. Η πρώτη αναφέρεται στον τρόπο ζωής και όταν αντιμετωπίζεται με τρόπο συνολικό στον πολιτισμό, ενώ η δεύτερη στις κοινωνικές σχέσεις. Η διάκριση ανάμεσα στις δύο αυτές διαστάσεις είναι αναλυτική.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 μεταβολές προτύπων και τα σχήμα AGIL</dc:title>
  <dc:creator>vaio</dc:creator>
  <cp:lastModifiedBy>vaio</cp:lastModifiedBy>
  <cp:revision>222</cp:revision>
  <dcterms:created xsi:type="dcterms:W3CDTF">2017-12-14T21:00:40Z</dcterms:created>
  <dcterms:modified xsi:type="dcterms:W3CDTF">2020-01-14T06:00:46Z</dcterms:modified>
</cp:coreProperties>
</file>