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sldIdLst>
    <p:sldId id="260" r:id="rId2"/>
    <p:sldId id="404" r:id="rId3"/>
    <p:sldId id="374" r:id="rId4"/>
    <p:sldId id="417" r:id="rId5"/>
    <p:sldId id="421" r:id="rId6"/>
    <p:sldId id="422" r:id="rId7"/>
    <p:sldId id="449" r:id="rId8"/>
    <p:sldId id="425" r:id="rId9"/>
    <p:sldId id="435" r:id="rId10"/>
    <p:sldId id="436" r:id="rId11"/>
    <p:sldId id="437" r:id="rId12"/>
    <p:sldId id="438" r:id="rId13"/>
    <p:sldId id="439" r:id="rId14"/>
    <p:sldId id="441" r:id="rId15"/>
    <p:sldId id="442" r:id="rId16"/>
    <p:sldId id="448" r:id="rId17"/>
    <p:sldId id="465" r:id="rId18"/>
    <p:sldId id="400" r:id="rId19"/>
    <p:sldId id="458" r:id="rId20"/>
    <p:sldId id="459" r:id="rId21"/>
    <p:sldId id="466" r:id="rId22"/>
    <p:sldId id="396" r:id="rId23"/>
    <p:sldId id="399" r:id="rId24"/>
    <p:sldId id="409" r:id="rId25"/>
    <p:sldId id="410" r:id="rId26"/>
    <p:sldId id="416" r:id="rId27"/>
    <p:sldId id="464" r:id="rId28"/>
    <p:sldId id="411" r:id="rId29"/>
    <p:sldId id="413" r:id="rId30"/>
    <p:sldId id="414" r:id="rId31"/>
    <p:sldId id="461" r:id="rId32"/>
    <p:sldId id="462" r:id="rId33"/>
    <p:sldId id="463" r:id="rId34"/>
    <p:sldId id="408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3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A5EA-C9C7-43DC-9B2C-81A60D1C550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A2C8-35FA-4A89-B5F3-F7271C2F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84AA2C-7BAB-443E-A7C7-E8FB93729F5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PPPSH@WEO/RUS" TargetMode="External"/><Relationship Id="rId2" Type="http://schemas.openxmlformats.org/officeDocument/2006/relationships/hyperlink" Target="https://www.imf.org/external/datamapper/GGXWDG_NGDP@WEO/OEMDC/RU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Αναδυόμενες δυνάμεις &amp; Παγκόσμια Διακυβέρνηση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Δρ. Σωτήρης Πετρόπουλος</a:t>
            </a:r>
          </a:p>
          <a:p>
            <a:r>
              <a:rPr lang="en-US" dirty="0" smtClean="0"/>
              <a:t>spetrop@uop.gr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7263"/>
            <a:ext cx="9144000" cy="556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0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45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4011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6672"/>
            <a:ext cx="904875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7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1020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4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rookings.edu/%7E/media/Blogs/future-development/2015/11/nov-3-fig-1.pn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620688"/>
            <a:ext cx="902449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5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93503"/>
              </p:ext>
            </p:extLst>
          </p:nvPr>
        </p:nvGraphicFramePr>
        <p:xfrm>
          <a:off x="755576" y="1196752"/>
          <a:ext cx="7344816" cy="525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73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+mj-lt"/>
                        </a:rPr>
                        <a:t>Κατάταξη </a:t>
                      </a:r>
                      <a:endParaRPr lang="el-G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Χώρα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Συν. Αποθέματα</a:t>
                      </a:r>
                      <a:br>
                        <a:rPr lang="el-GR" sz="2400">
                          <a:effectLst/>
                          <a:latin typeface="+mj-lt"/>
                        </a:rPr>
                      </a:br>
                      <a:r>
                        <a:rPr lang="el-GR" sz="2400">
                          <a:effectLst/>
                          <a:latin typeface="+mj-lt"/>
                        </a:rPr>
                        <a:t>(Εκατ. $)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1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Κίνα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+mj-lt"/>
                        </a:rPr>
                        <a:t>3,311,589</a:t>
                      </a:r>
                      <a:endParaRPr lang="el-G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4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Ρωσία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+mj-lt"/>
                        </a:rPr>
                        <a:t>475,650</a:t>
                      </a:r>
                      <a:endParaRPr lang="el-G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…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 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2400">
                        <a:effectLst/>
                        <a:latin typeface="+mj-lt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7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Βραζιλία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370,310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…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 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 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7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10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  <a:latin typeface="+mj-lt"/>
                        </a:rPr>
                        <a:t>Ινδία</a:t>
                      </a:r>
                      <a:endParaRPr lang="el-GR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  <a:latin typeface="+mj-lt"/>
                        </a:rPr>
                        <a:t>264,620</a:t>
                      </a:r>
                      <a:endParaRPr lang="el-G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22" y="0"/>
            <a:ext cx="92343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599"/>
            <a:ext cx="5334000" cy="344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1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1" y="304800"/>
            <a:ext cx="8553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3657600"/>
            <a:ext cx="88392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8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207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ssi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360"/>
            <a:ext cx="7848600" cy="58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9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33400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023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www.imf.org/external/datamapper/GGXWDG_NGDP@WEO/OEMDC/RUS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www.imf.org/external/datamapper/PPPSH@WEO/RUS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0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Ρωσία και ΟΗΕ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Μέλος από το 1945</a:t>
            </a:r>
          </a:p>
          <a:p>
            <a:endParaRPr lang="el-GR" dirty="0"/>
          </a:p>
          <a:p>
            <a:r>
              <a:rPr lang="el-GR" dirty="0" smtClean="0"/>
              <a:t>Μόνιμο μέλος του Σ.Α.</a:t>
            </a:r>
          </a:p>
          <a:p>
            <a:endParaRPr lang="el-GR" dirty="0"/>
          </a:p>
          <a:p>
            <a:r>
              <a:rPr lang="el-GR" dirty="0" smtClean="0"/>
              <a:t>Νομικό ζήτημα η μετάβαση από ΕΣΣΔ σε Ρωσία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6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Ρωσία και Παγκόσμια Τράπεζα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Μέλος από το 19</a:t>
            </a:r>
            <a:r>
              <a:rPr lang="en-US" dirty="0" smtClean="0"/>
              <a:t>92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Έχει προσφέρει </a:t>
            </a:r>
            <a:r>
              <a:rPr lang="en-US" dirty="0" smtClean="0"/>
              <a:t>6</a:t>
            </a:r>
            <a:r>
              <a:rPr lang="el-GR" dirty="0" smtClean="0"/>
              <a:t>+ δις στο </a:t>
            </a:r>
            <a:r>
              <a:rPr lang="en-US" dirty="0" smtClean="0"/>
              <a:t>IBRD </a:t>
            </a:r>
            <a:r>
              <a:rPr lang="el-GR" dirty="0" smtClean="0"/>
              <a:t>και διαθέτει 2.</a:t>
            </a:r>
            <a:r>
              <a:rPr lang="en-US" dirty="0" smtClean="0"/>
              <a:t>77</a:t>
            </a:r>
            <a:r>
              <a:rPr lang="el-GR" dirty="0" smtClean="0"/>
              <a:t>% των ψήφων (ο Καναδάς έχει 2.94%)</a:t>
            </a:r>
          </a:p>
          <a:p>
            <a:endParaRPr lang="el-GR" dirty="0"/>
          </a:p>
          <a:p>
            <a:r>
              <a:rPr lang="en-US" dirty="0" smtClean="0"/>
              <a:t>0.32% </a:t>
            </a:r>
            <a:r>
              <a:rPr lang="el-GR" dirty="0" smtClean="0"/>
              <a:t>των ψήφων στο </a:t>
            </a:r>
            <a:r>
              <a:rPr lang="en-US" dirty="0" smtClean="0"/>
              <a:t>IDA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93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Ρωσία και ΔΝΤ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Μέλος από το 19</a:t>
            </a:r>
            <a:r>
              <a:rPr lang="en-US" dirty="0" smtClean="0"/>
              <a:t>92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Έχει προστρέξει στην υποστήριξη του ΔΝΤ όλη τη δεκαετία του 1990 (1992-9)</a:t>
            </a:r>
          </a:p>
          <a:p>
            <a:endParaRPr lang="el-GR" dirty="0"/>
          </a:p>
          <a:p>
            <a:r>
              <a:rPr lang="el-GR" dirty="0" smtClean="0"/>
              <a:t>Αναμένεται πρόσθετος δανεισμός προς το ΔΝΤ 336 περίπου εκατ.</a:t>
            </a:r>
          </a:p>
          <a:p>
            <a:endParaRPr lang="el-GR" dirty="0" smtClean="0"/>
          </a:p>
          <a:p>
            <a:r>
              <a:rPr lang="el-GR" dirty="0" smtClean="0"/>
              <a:t>2.58 </a:t>
            </a:r>
            <a:r>
              <a:rPr lang="en-US" dirty="0" smtClean="0"/>
              <a:t>voting rights </a:t>
            </a:r>
            <a:r>
              <a:rPr lang="el-GR" dirty="0" smtClean="0"/>
              <a:t>(μικρότερο από παλαιότερα)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424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rea chart of Brazil Foreign Exchange Reserves from November 2000 to June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rea chart of Brazil Foreign Exchange Reserves from November 2000 to June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area chart of Brazil Foreign Exchange Reserves from November 2000 to June 2018"/>
          <p:cNvSpPr>
            <a:spLocks noChangeAspect="1" noChangeArrowheads="1"/>
          </p:cNvSpPr>
          <p:nvPr/>
        </p:nvSpPr>
        <p:spPr bwMode="auto">
          <a:xfrm>
            <a:off x="155575" y="-3794125"/>
            <a:ext cx="7905750" cy="79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russian foreign exchange res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955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4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russian foreign exchange reserves"/>
          <p:cNvSpPr>
            <a:spLocks noChangeAspect="1" noChangeArrowheads="1"/>
          </p:cNvSpPr>
          <p:nvPr/>
        </p:nvSpPr>
        <p:spPr bwMode="auto">
          <a:xfrm>
            <a:off x="155575" y="-1562100"/>
            <a:ext cx="7810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ussian foreign exchange reserves"/>
          <p:cNvSpPr>
            <a:spLocks noChangeAspect="1" noChangeArrowheads="1"/>
          </p:cNvSpPr>
          <p:nvPr/>
        </p:nvSpPr>
        <p:spPr bwMode="auto">
          <a:xfrm>
            <a:off x="307975" y="-1409700"/>
            <a:ext cx="7810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ssian foreign exchange reserves"/>
          <p:cNvSpPr>
            <a:spLocks noChangeAspect="1" noChangeArrowheads="1"/>
          </p:cNvSpPr>
          <p:nvPr/>
        </p:nvSpPr>
        <p:spPr bwMode="auto">
          <a:xfrm>
            <a:off x="460375" y="-1257300"/>
            <a:ext cx="7810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Russia Foreign Exchange Reserves: % of GD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74788"/>
            <a:ext cx="835501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95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Ρωσία και ΠΟΕ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Μέλος από το </a:t>
            </a:r>
            <a:r>
              <a:rPr lang="en-US" dirty="0" smtClean="0"/>
              <a:t>201</a:t>
            </a:r>
            <a:r>
              <a:rPr lang="el-GR" dirty="0" smtClean="0"/>
              <a:t>2</a:t>
            </a:r>
            <a:r>
              <a:rPr lang="en-US" dirty="0" smtClean="0"/>
              <a:t> – </a:t>
            </a:r>
            <a:r>
              <a:rPr lang="el-GR" dirty="0" smtClean="0"/>
              <a:t>μια διαδικασία από το 1993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590800"/>
            <a:ext cx="93943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4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48600" cy="577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9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Ρωσία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Πληθυσμός: 144</a:t>
            </a:r>
            <a:r>
              <a:rPr lang="en-US" dirty="0" smtClean="0"/>
              <a:t>,5</a:t>
            </a:r>
            <a:r>
              <a:rPr lang="el-GR" dirty="0" smtClean="0"/>
              <a:t> εκατ.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ΑΕΠ: 1,</a:t>
            </a:r>
            <a:r>
              <a:rPr lang="en-US" dirty="0" smtClean="0"/>
              <a:t>65</a:t>
            </a:r>
            <a:r>
              <a:rPr lang="el-GR" dirty="0" smtClean="0"/>
              <a:t> τρις (</a:t>
            </a:r>
            <a:r>
              <a:rPr lang="en-US" dirty="0" smtClean="0"/>
              <a:t>11</a:t>
            </a:r>
            <a:r>
              <a:rPr lang="el-GR" baseline="30000" dirty="0" smtClean="0"/>
              <a:t>η</a:t>
            </a:r>
            <a:r>
              <a:rPr lang="el-GR" dirty="0" smtClean="0"/>
              <a:t> οικονομία στον κόσμο)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Κατά κεφαλήν: </a:t>
            </a:r>
            <a:r>
              <a:rPr lang="en-US" dirty="0" smtClean="0"/>
              <a:t>11.288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Ανεργία: </a:t>
            </a:r>
            <a:r>
              <a:rPr lang="en-US" dirty="0" smtClean="0"/>
              <a:t>4,</a:t>
            </a:r>
            <a:r>
              <a:rPr lang="en-US" dirty="0"/>
              <a:t>8</a:t>
            </a:r>
            <a:r>
              <a:rPr lang="el-GR" dirty="0" smtClean="0"/>
              <a:t>%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Πληθωρισμός: </a:t>
            </a:r>
            <a:r>
              <a:rPr lang="en-US" dirty="0" smtClean="0"/>
              <a:t>4,5</a:t>
            </a:r>
            <a:r>
              <a:rPr lang="el-GR" dirty="0" smtClean="0"/>
              <a:t>%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chemeClr val="tx1">
                    <a:lumMod val="85000"/>
                  </a:schemeClr>
                </a:solidFill>
              </a:rPr>
              <a:t>Εξαγωγές: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509 </a:t>
            </a:r>
            <a:r>
              <a:rPr lang="el-GR" dirty="0" smtClean="0">
                <a:solidFill>
                  <a:schemeClr val="tx1">
                    <a:lumMod val="85000"/>
                  </a:schemeClr>
                </a:solidFill>
              </a:rPr>
              <a:t>δις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ΑΞΕ: </a:t>
            </a:r>
            <a:r>
              <a:rPr lang="en-US" dirty="0"/>
              <a:t>circa 35</a:t>
            </a:r>
            <a:r>
              <a:rPr lang="el-GR" dirty="0"/>
              <a:t> </a:t>
            </a:r>
            <a:r>
              <a:rPr lang="el-GR" dirty="0" smtClean="0"/>
              <a:t>δις/έτος</a:t>
            </a:r>
            <a:r>
              <a:rPr lang="en-US" dirty="0" smtClean="0"/>
              <a:t> </a:t>
            </a:r>
            <a:r>
              <a:rPr lang="en-US" smtClean="0"/>
              <a:t>– 8,8 </a:t>
            </a:r>
            <a:r>
              <a:rPr lang="el-GR" dirty="0" smtClean="0"/>
              <a:t>το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64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058"/>
            <a:ext cx="4876800" cy="677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72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629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4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3246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0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0664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9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ενδιαφέροντα σημεία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5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nkaliningrad.com/english/wp-content/uploads/2008/03/map-kali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121400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oreignpolicyblogs.com/wp-content/uploads/russian-gas-pipe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82563"/>
            <a:ext cx="8569325" cy="849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6725" y="26035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(2007) 44</a:t>
            </a:r>
            <a:r>
              <a:rPr lang="en-US" dirty="0" smtClean="0"/>
              <a:t>.</a:t>
            </a:r>
            <a:r>
              <a:rPr lang="el-GR" dirty="0" smtClean="0"/>
              <a:t>5</a:t>
            </a:r>
            <a:r>
              <a:rPr lang="en-US" dirty="0" smtClean="0"/>
              <a:t>% </a:t>
            </a:r>
            <a:r>
              <a:rPr lang="el-GR" dirty="0" smtClean="0"/>
              <a:t>φυσικού αερίου, 33.05% πετρελαίου &amp; 28% άνθρακα προήλθε από τη Ρωσία</a:t>
            </a:r>
          </a:p>
          <a:p>
            <a:pPr>
              <a:defRPr/>
            </a:pPr>
            <a:r>
              <a:rPr lang="en-US" dirty="0" smtClean="0"/>
              <a:t>12 </a:t>
            </a:r>
            <a:r>
              <a:rPr lang="el-GR" dirty="0" smtClean="0"/>
              <a:t>αγωγοί (5 μέσα από την Ουκρανία)</a:t>
            </a:r>
          </a:p>
          <a:p>
            <a:pPr>
              <a:defRPr/>
            </a:pPr>
            <a:r>
              <a:rPr lang="el-GR" dirty="0" smtClean="0"/>
              <a:t>1 αγωγός (</a:t>
            </a:r>
            <a:r>
              <a:rPr lang="en-US" dirty="0" smtClean="0"/>
              <a:t>Nord Stream) </a:t>
            </a:r>
            <a:r>
              <a:rPr lang="el-GR" dirty="0" smtClean="0"/>
              <a:t>συνδέει άμεσα Ρωσία με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Γερμανία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68638"/>
            <a:ext cx="91122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4"/>
          <p:cNvSpPr>
            <a:spLocks noChangeShapeType="1"/>
          </p:cNvSpPr>
          <p:nvPr/>
        </p:nvSpPr>
        <p:spPr bwMode="auto">
          <a:xfrm>
            <a:off x="7451725" y="2420938"/>
            <a:ext cx="0" cy="259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59" name="Rectangle 59"/>
          <p:cNvSpPr>
            <a:spLocks noChangeArrowheads="1"/>
          </p:cNvSpPr>
          <p:nvPr/>
        </p:nvSpPr>
        <p:spPr bwMode="auto">
          <a:xfrm>
            <a:off x="2268538" y="981075"/>
            <a:ext cx="4572000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zh-CN" sz="14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Coordinators</a:t>
            </a:r>
          </a:p>
          <a:p>
            <a:pPr algn="ctr"/>
            <a:r>
              <a:rPr lang="en-GB" altLang="zh-CN" sz="14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S. Shmatko – Minister of Energy of the Russian Federation</a:t>
            </a:r>
          </a:p>
          <a:p>
            <a:pPr algn="ctr"/>
            <a:r>
              <a:rPr lang="en-GB" altLang="zh-CN" sz="14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G. H. Oettinger – Commissioner for Energy</a:t>
            </a:r>
            <a:endParaRPr lang="en-GB" altLang="el-GR" sz="1400" b="1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0" name="Rectangle 60"/>
          <p:cNvSpPr>
            <a:spLocks noChangeArrowheads="1"/>
          </p:cNvSpPr>
          <p:nvPr/>
        </p:nvSpPr>
        <p:spPr bwMode="auto">
          <a:xfrm>
            <a:off x="2124075" y="2146300"/>
            <a:ext cx="4824413" cy="649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Delegated Coordinators</a:t>
            </a:r>
          </a:p>
          <a:p>
            <a:pPr algn="ctr"/>
            <a:r>
              <a:rPr lang="en-GB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A. Yanovsky – Deputy Minister of Energy of the Russian Federation</a:t>
            </a:r>
          </a:p>
          <a:p>
            <a:pPr algn="ctr"/>
            <a:r>
              <a:rPr lang="en-GB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P. Lowe – Director General, DG Energy</a:t>
            </a:r>
            <a:endParaRPr lang="en-GB" altLang="el-GR" sz="1200" b="1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262" name="Text Box 166"/>
          <p:cNvSpPr txBox="1">
            <a:spLocks noChangeArrowheads="1"/>
          </p:cNvSpPr>
          <p:nvPr/>
        </p:nvSpPr>
        <p:spPr bwMode="auto">
          <a:xfrm>
            <a:off x="179388" y="3357563"/>
            <a:ext cx="1439862" cy="12319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Gas Advisory Council</a:t>
            </a:r>
          </a:p>
          <a:p>
            <a:pPr>
              <a:spcBef>
                <a:spcPct val="50000"/>
              </a:spcBef>
              <a:defRPr/>
            </a:pPr>
            <a:r>
              <a:rPr lang="fr-BE" sz="1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EU speaker: J. Stern (UK)</a:t>
            </a:r>
          </a:p>
          <a:p>
            <a:pPr>
              <a:spcBef>
                <a:spcPct val="50000"/>
              </a:spcBef>
              <a:defRPr/>
            </a:pPr>
            <a:r>
              <a:rPr lang="fr-BE" sz="1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RF speaker: V. </a:t>
            </a:r>
            <a:r>
              <a:rPr lang="fr-BE" sz="10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Feigin</a:t>
            </a:r>
            <a:r>
              <a:rPr lang="fr-BE" sz="1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, Institute of </a:t>
            </a:r>
            <a:r>
              <a:rPr lang="fr-BE" sz="10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Energy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2" name="Text Box 167"/>
          <p:cNvSpPr txBox="1">
            <a:spLocks noChangeArrowheads="1"/>
          </p:cNvSpPr>
          <p:nvPr/>
        </p:nvSpPr>
        <p:spPr bwMode="auto">
          <a:xfrm>
            <a:off x="1908175" y="3357563"/>
            <a:ext cx="2089150" cy="1431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Thematic Group on Energy Markets and Strategies</a:t>
            </a:r>
          </a:p>
          <a:p>
            <a:pPr eaLnBrk="1" hangingPunct="1">
              <a:spcBef>
                <a:spcPct val="50000"/>
              </a:spcBef>
            </a:pPr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EU Co-chair: R. Lavergne (FR)</a:t>
            </a:r>
            <a:b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</a:br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COM: M. Wörsdörfer (Strategies), P. Abreu (Markets)</a:t>
            </a:r>
          </a:p>
          <a:p>
            <a:pPr eaLnBrk="1" hangingPunct="1">
              <a:spcBef>
                <a:spcPct val="50000"/>
              </a:spcBef>
            </a:pPr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RF: Y. Baron, Ministry of Energy</a:t>
            </a:r>
          </a:p>
          <a:p>
            <a:pPr eaLnBrk="1" hangingPunct="1">
              <a:spcBef>
                <a:spcPct val="50000"/>
              </a:spcBef>
            </a:pPr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Subgroup Scenarios</a:t>
            </a:r>
            <a:endParaRPr lang="en-GB" altLang="el-GR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3" name="Rectangle 168"/>
          <p:cNvSpPr>
            <a:spLocks noChangeArrowheads="1"/>
          </p:cNvSpPr>
          <p:nvPr/>
        </p:nvSpPr>
        <p:spPr bwMode="auto">
          <a:xfrm>
            <a:off x="4211638" y="3357563"/>
            <a:ext cx="1368425" cy="15081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Thematic Group </a:t>
            </a:r>
          </a:p>
          <a:p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on Electricity</a:t>
            </a:r>
          </a:p>
          <a:p>
            <a:endParaRPr lang="en-GB" altLang="zh-CN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EU Co-chair:  D. Dobbeni </a:t>
            </a:r>
          </a:p>
          <a:p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COM: J. Vinois</a:t>
            </a:r>
          </a:p>
          <a:p>
            <a:r>
              <a:rPr lang="fr-BE" altLang="el-GR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RF: B. Ayuyev , Chairman of "SO UES"</a:t>
            </a:r>
            <a:endParaRPr lang="en-GB" altLang="el-GR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4" name="Rectangle 170"/>
          <p:cNvSpPr>
            <a:spLocks noChangeArrowheads="1"/>
          </p:cNvSpPr>
          <p:nvPr/>
        </p:nvSpPr>
        <p:spPr bwMode="auto">
          <a:xfrm>
            <a:off x="7451725" y="3357563"/>
            <a:ext cx="1692275" cy="1216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Thematic Group on Energy Efficiency and Innovation</a:t>
            </a:r>
          </a:p>
          <a:p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EU Co-chair: U. Borak (DE)</a:t>
            </a:r>
          </a:p>
          <a:p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COM: L. Koskimaki</a:t>
            </a:r>
            <a:b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</a:br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RF: P. Svistunov, Director, Ministry of Energy</a:t>
            </a:r>
            <a:endParaRPr lang="en-GB" altLang="zh-CN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5" name="Text Box 173"/>
          <p:cNvSpPr txBox="1">
            <a:spLocks noChangeArrowheads="1"/>
          </p:cNvSpPr>
          <p:nvPr/>
        </p:nvSpPr>
        <p:spPr bwMode="auto">
          <a:xfrm>
            <a:off x="2627313" y="5030788"/>
            <a:ext cx="1439862" cy="774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altLang="zh-CN" sz="11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“Roadmap” of the EU-Russia Energy Cooperation until 2050</a:t>
            </a:r>
          </a:p>
        </p:txBody>
      </p:sp>
      <p:sp>
        <p:nvSpPr>
          <p:cNvPr id="45066" name="Text Box 174"/>
          <p:cNvSpPr txBox="1">
            <a:spLocks noChangeArrowheads="1"/>
          </p:cNvSpPr>
          <p:nvPr/>
        </p:nvSpPr>
        <p:spPr bwMode="auto">
          <a:xfrm>
            <a:off x="6516688" y="5002213"/>
            <a:ext cx="2374900" cy="476250"/>
          </a:xfrm>
          <a:prstGeom prst="rect">
            <a:avLst/>
          </a:prstGeom>
          <a:noFill/>
          <a:ln w="19050" cmpd="thickThin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GB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Partnership for modernisation</a:t>
            </a:r>
          </a:p>
          <a:p>
            <a:pPr algn="ctr" eaLnBrk="1" hangingPunct="1"/>
            <a:endParaRPr lang="en-GB" altLang="el-GR" sz="1200" b="1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67" name="Line 178"/>
          <p:cNvSpPr>
            <a:spLocks noChangeShapeType="1"/>
          </p:cNvSpPr>
          <p:nvPr/>
        </p:nvSpPr>
        <p:spPr bwMode="auto">
          <a:xfrm flipV="1">
            <a:off x="4572000" y="18446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79"/>
          <p:cNvSpPr>
            <a:spLocks noChangeShapeType="1"/>
          </p:cNvSpPr>
          <p:nvPr/>
        </p:nvSpPr>
        <p:spPr bwMode="auto">
          <a:xfrm>
            <a:off x="4572000" y="27813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80"/>
          <p:cNvSpPr>
            <a:spLocks noChangeShapeType="1"/>
          </p:cNvSpPr>
          <p:nvPr/>
        </p:nvSpPr>
        <p:spPr bwMode="auto">
          <a:xfrm>
            <a:off x="3203575" y="3068638"/>
            <a:ext cx="518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81"/>
          <p:cNvSpPr>
            <a:spLocks noChangeShapeType="1"/>
          </p:cNvSpPr>
          <p:nvPr/>
        </p:nvSpPr>
        <p:spPr bwMode="auto">
          <a:xfrm>
            <a:off x="3203575" y="306863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82"/>
          <p:cNvSpPr>
            <a:spLocks noChangeShapeType="1"/>
          </p:cNvSpPr>
          <p:nvPr/>
        </p:nvSpPr>
        <p:spPr bwMode="auto">
          <a:xfrm>
            <a:off x="4859338" y="306863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83"/>
          <p:cNvSpPr>
            <a:spLocks noChangeShapeType="1"/>
          </p:cNvSpPr>
          <p:nvPr/>
        </p:nvSpPr>
        <p:spPr bwMode="auto">
          <a:xfrm>
            <a:off x="8388350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4"/>
          <p:cNvSpPr>
            <a:spLocks noChangeShapeType="1"/>
          </p:cNvSpPr>
          <p:nvPr/>
        </p:nvSpPr>
        <p:spPr bwMode="auto">
          <a:xfrm>
            <a:off x="6732588" y="306863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5"/>
          <p:cNvSpPr>
            <a:spLocks noChangeShapeType="1"/>
          </p:cNvSpPr>
          <p:nvPr/>
        </p:nvSpPr>
        <p:spPr bwMode="auto">
          <a:xfrm flipH="1">
            <a:off x="971550" y="1557338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5" name="Line 186"/>
          <p:cNvSpPr>
            <a:spLocks noChangeShapeType="1"/>
          </p:cNvSpPr>
          <p:nvPr/>
        </p:nvSpPr>
        <p:spPr bwMode="auto">
          <a:xfrm>
            <a:off x="971550" y="1557338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6" name="Line 187"/>
          <p:cNvSpPr>
            <a:spLocks noChangeShapeType="1"/>
          </p:cNvSpPr>
          <p:nvPr/>
        </p:nvSpPr>
        <p:spPr bwMode="auto">
          <a:xfrm flipH="1">
            <a:off x="971550" y="2492375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7" name="Line 193"/>
          <p:cNvSpPr>
            <a:spLocks noChangeShapeType="1"/>
          </p:cNvSpPr>
          <p:nvPr/>
        </p:nvSpPr>
        <p:spPr bwMode="auto">
          <a:xfrm>
            <a:off x="6948488" y="2420938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78" name="Picture 198" descr="Layout_Kopfze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9" name="Rectangle 199"/>
          <p:cNvSpPr>
            <a:spLocks noChangeArrowheads="1"/>
          </p:cNvSpPr>
          <p:nvPr/>
        </p:nvSpPr>
        <p:spPr bwMode="auto">
          <a:xfrm>
            <a:off x="2051050" y="0"/>
            <a:ext cx="431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zh-CN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Structure of the EU-Russia Energy Dialogue</a:t>
            </a:r>
            <a:endParaRPr lang="en-GB" altLang="el-GR" b="1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5080" name="Rectangle 169"/>
          <p:cNvSpPr>
            <a:spLocks noChangeArrowheads="1"/>
          </p:cNvSpPr>
          <p:nvPr/>
        </p:nvSpPr>
        <p:spPr bwMode="auto">
          <a:xfrm>
            <a:off x="5722938" y="3357563"/>
            <a:ext cx="1657350" cy="1231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Thematic Group </a:t>
            </a:r>
          </a:p>
          <a:p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on Nuclear Energy</a:t>
            </a:r>
          </a:p>
          <a:p>
            <a:endParaRPr lang="fr-BE" altLang="zh-CN" sz="1100" b="1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EU Co- chair: H. Plit (FIN)</a:t>
            </a:r>
            <a:r>
              <a:rPr lang="en-GB" altLang="zh-CN" sz="11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fr-BE" altLang="zh-CN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COM: M. Garribba</a:t>
            </a:r>
            <a:b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</a:br>
            <a:r>
              <a:rPr lang="fr-BE" altLang="zh-CN" sz="1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RF: M. Lysenko, Director, Rosatom</a:t>
            </a:r>
            <a:endParaRPr lang="en-GB" altLang="zh-CN" sz="10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45081" name="Straight Connector 2"/>
          <p:cNvCxnSpPr>
            <a:cxnSpLocks noChangeShapeType="1"/>
            <a:stCxn id="45064" idx="2"/>
          </p:cNvCxnSpPr>
          <p:nvPr/>
        </p:nvCxnSpPr>
        <p:spPr bwMode="auto">
          <a:xfrm>
            <a:off x="8297863" y="4573588"/>
            <a:ext cx="0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82" name="Straight Connector 4"/>
          <p:cNvCxnSpPr>
            <a:cxnSpLocks noChangeShapeType="1"/>
            <a:endCxn id="45065" idx="0"/>
          </p:cNvCxnSpPr>
          <p:nvPr/>
        </p:nvCxnSpPr>
        <p:spPr bwMode="auto">
          <a:xfrm>
            <a:off x="3348038" y="4791075"/>
            <a:ext cx="0" cy="2397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77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-SIFEQOSXBmY/TSZmLgvte6I/AAAAAAAAAEQ/Kt-U4icK9jg/s1600/gazprom_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12700"/>
            <a:ext cx="692943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Βασικές περίοδοι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Έως 1991: ΕΣΣΔ</a:t>
            </a:r>
          </a:p>
          <a:p>
            <a:endParaRPr lang="el-GR" dirty="0" smtClean="0"/>
          </a:p>
          <a:p>
            <a:r>
              <a:rPr lang="el-GR" dirty="0" smtClean="0"/>
              <a:t>1991-1998: θεραπεία σοκ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1998</a:t>
            </a:r>
            <a:r>
              <a:rPr lang="en-US" dirty="0" smtClean="0"/>
              <a:t>:</a:t>
            </a:r>
            <a:r>
              <a:rPr lang="el-GR" dirty="0" smtClean="0"/>
              <a:t> οικονομική κρίση</a:t>
            </a:r>
            <a:endParaRPr lang="en-US" dirty="0" smtClean="0"/>
          </a:p>
          <a:p>
            <a:pPr lvl="1"/>
            <a:r>
              <a:rPr lang="el-GR" dirty="0" smtClean="0"/>
              <a:t>Στάση πληρωμών</a:t>
            </a:r>
          </a:p>
          <a:p>
            <a:pPr lvl="1"/>
            <a:r>
              <a:rPr lang="el-GR" dirty="0" smtClean="0"/>
              <a:t>80+% πληθωρισμός</a:t>
            </a:r>
          </a:p>
          <a:p>
            <a:pPr lvl="1"/>
            <a:r>
              <a:rPr lang="el-GR" dirty="0" smtClean="0"/>
              <a:t>Υποτίμηση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1</a:t>
            </a:r>
            <a:r>
              <a:rPr lang="el-GR" dirty="0" smtClean="0"/>
              <a:t>998-:</a:t>
            </a:r>
            <a:r>
              <a:rPr lang="en-US" dirty="0" smtClean="0"/>
              <a:t> </a:t>
            </a:r>
            <a:r>
              <a:rPr lang="el-GR" dirty="0" smtClean="0"/>
              <a:t>γρήγορη ανάπτυξη της οικονομίας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1999: </a:t>
            </a:r>
            <a:r>
              <a:rPr lang="el-GR" dirty="0" smtClean="0"/>
              <a:t>Βλαντιμίρ Πούτιν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2008-2009: οικονομική κρίση</a:t>
            </a:r>
          </a:p>
          <a:p>
            <a:endParaRPr lang="el-GR" dirty="0" smtClean="0"/>
          </a:p>
          <a:p>
            <a:r>
              <a:rPr lang="el-GR" dirty="0" smtClean="0"/>
              <a:t>201</a:t>
            </a:r>
            <a:r>
              <a:rPr lang="en-US" dirty="0" smtClean="0"/>
              <a:t>4</a:t>
            </a:r>
            <a:r>
              <a:rPr lang="el-GR" dirty="0" smtClean="0"/>
              <a:t>-2017: οικονομική Κρίση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5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edia.cagle.com/78/2014/03/27/14633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media.cagle.com/205/2014/03/18/14590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media.cagle.com/12/2014/03/23/14612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10662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l-GR" dirty="0" smtClean="0"/>
              <a:t>Σας ευχαριστώ για την προσοχή σας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/>
          <a:lstStyle/>
          <a:p>
            <a:r>
              <a:rPr lang="el-GR" dirty="0" smtClean="0"/>
              <a:t>Περαιτέρω οικονομικά σημεία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844824"/>
            <a:ext cx="7315200" cy="3539527"/>
          </a:xfrm>
        </p:spPr>
        <p:txBody>
          <a:bodyPr>
            <a:noAutofit/>
          </a:bodyPr>
          <a:lstStyle/>
          <a:p>
            <a:r>
              <a:rPr lang="el-GR" sz="2400" dirty="0" smtClean="0"/>
              <a:t>1990: ελάχιστες επενδύσεις 2013: $576 δις</a:t>
            </a:r>
          </a:p>
          <a:p>
            <a:endParaRPr lang="el-GR" sz="2400" dirty="0" smtClean="0"/>
          </a:p>
          <a:p>
            <a:r>
              <a:rPr lang="el-GR" sz="2400" dirty="0" smtClean="0"/>
              <a:t>2014: -50% επενδύσεις λόγω πολιτικού ρίσκου</a:t>
            </a:r>
          </a:p>
          <a:p>
            <a:endParaRPr lang="el-GR" sz="2400" dirty="0"/>
          </a:p>
          <a:p>
            <a:r>
              <a:rPr lang="en-US" sz="2400" dirty="0"/>
              <a:t>1999 Federal Law No. </a:t>
            </a:r>
            <a:r>
              <a:rPr lang="en-US" sz="2400" dirty="0" smtClean="0"/>
              <a:t>160</a:t>
            </a:r>
            <a:r>
              <a:rPr lang="el-GR" sz="2400" dirty="0" smtClean="0"/>
              <a:t> και </a:t>
            </a:r>
            <a:r>
              <a:rPr lang="en-US" sz="2400" dirty="0" smtClean="0"/>
              <a:t>1991 </a:t>
            </a:r>
            <a:r>
              <a:rPr lang="en-US" sz="2400" dirty="0"/>
              <a:t>Investment </a:t>
            </a:r>
            <a:r>
              <a:rPr lang="en-US" sz="2400" dirty="0" smtClean="0"/>
              <a:t>Code</a:t>
            </a:r>
            <a:r>
              <a:rPr lang="el-GR" sz="2400" dirty="0" smtClean="0"/>
              <a:t> καθορίζουν υψηλή προστασία στους επενδυτές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2008: Law </a:t>
            </a:r>
            <a:r>
              <a:rPr lang="en-US" sz="2400" dirty="0"/>
              <a:t>on the Procedure of Foreign Investment in Business Entities Having Strategic Importance for the </a:t>
            </a:r>
            <a:r>
              <a:rPr lang="en-US" sz="2400" dirty="0" err="1"/>
              <a:t>Defence</a:t>
            </a:r>
            <a:r>
              <a:rPr lang="en-US" sz="2400" dirty="0"/>
              <a:t> of the Country and the Security of the State–often referred to as the "Strategic Law".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075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l-GR" sz="2400" dirty="0" smtClean="0"/>
              <a:t>+ πρώτες ύλες</a:t>
            </a:r>
          </a:p>
          <a:p>
            <a:pPr marL="45720" indent="0">
              <a:buNone/>
            </a:pPr>
            <a:r>
              <a:rPr lang="el-GR" sz="2400" dirty="0" smtClean="0"/>
              <a:t>+ ανθρώπινο δυναμικό</a:t>
            </a:r>
          </a:p>
          <a:p>
            <a:pPr marL="45720" indent="0">
              <a:buNone/>
            </a:pPr>
            <a:endParaRPr lang="el-GR" sz="2400" dirty="0"/>
          </a:p>
          <a:p>
            <a:pPr marL="45720" indent="0">
              <a:buNone/>
            </a:pPr>
            <a:r>
              <a:rPr lang="el-GR" sz="2400" dirty="0" smtClean="0"/>
              <a:t>- Διαφθορά</a:t>
            </a:r>
          </a:p>
          <a:p>
            <a:pPr marL="45720" indent="0">
              <a:buNone/>
            </a:pPr>
            <a:r>
              <a:rPr lang="el-GR" sz="2400" dirty="0" smtClean="0"/>
              <a:t>- Πολιτικό ρίσκο</a:t>
            </a:r>
          </a:p>
          <a:p>
            <a:pPr marL="45720" indent="0">
              <a:buNone/>
            </a:pPr>
            <a:r>
              <a:rPr lang="el-GR" sz="2400" dirty="0" smtClean="0"/>
              <a:t>- Συναλλαγματικές ισοτιμίες</a:t>
            </a:r>
          </a:p>
          <a:p>
            <a:pPr marL="45720" indent="0">
              <a:buNone/>
            </a:pPr>
            <a:r>
              <a:rPr lang="el-GR" sz="2400" dirty="0" smtClean="0"/>
              <a:t>-  Χρηματοδότηση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3598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ΑΕΠ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1624"/>
            <a:ext cx="8686800" cy="507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9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948069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9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824"/>
            <a:ext cx="9144000" cy="42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6968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4444</TotalTime>
  <Words>538</Words>
  <Application>Microsoft Office PowerPoint</Application>
  <PresentationFormat>On-screen Show (4:3)</PresentationFormat>
  <Paragraphs>134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Thatch</vt:lpstr>
      <vt:lpstr>Αναδυόμενες δυνάμεις &amp; Παγκόσμια Διακυβέρνηση</vt:lpstr>
      <vt:lpstr>PowerPoint Presentation</vt:lpstr>
      <vt:lpstr>Η Ρωσία</vt:lpstr>
      <vt:lpstr>Βασικές περίοδοι</vt:lpstr>
      <vt:lpstr>Περαιτέρω οικονομικά σημεία</vt:lpstr>
      <vt:lpstr>Χαρακτηριστικά</vt:lpstr>
      <vt:lpstr>ΑΕΠ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Ρωσία και ΟΗΕ</vt:lpstr>
      <vt:lpstr>Ρωσία και Παγκόσμια Τράπεζα</vt:lpstr>
      <vt:lpstr>Ρωσία και ΔΝΤ</vt:lpstr>
      <vt:lpstr>PowerPoint Presentation</vt:lpstr>
      <vt:lpstr>PowerPoint Presentation</vt:lpstr>
      <vt:lpstr>Ρωσία και ΠΟΕ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Άλλα ενδιαφέροντα σημεία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Σας ευχαριστώ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Διεθνής Αναπτυξιακή Συνεργασία</dc:title>
  <dc:creator>HIGGS HIGGS</dc:creator>
  <cp:lastModifiedBy>HIGGS</cp:lastModifiedBy>
  <cp:revision>85</cp:revision>
  <dcterms:created xsi:type="dcterms:W3CDTF">2018-02-24T06:57:21Z</dcterms:created>
  <dcterms:modified xsi:type="dcterms:W3CDTF">2020-04-12T20:26:56Z</dcterms:modified>
</cp:coreProperties>
</file>