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55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1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02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690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2450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89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518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74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22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154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3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39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520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6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343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5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4A03E-15D5-4941-8C66-7CBCB0F80479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B040747-B11C-42F1-9CDF-5774218D37C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7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Γεωπολιτικές εξελίξεις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l-GR" dirty="0" smtClean="0"/>
              <a:t>Πόλεμοι του 1967 και 1973 διαλύουν τις προσδοκίες ότι το Ισραήλ ήταν  μια εφήμερη οντότητα.</a:t>
            </a:r>
          </a:p>
          <a:p>
            <a:r>
              <a:rPr lang="el-GR" dirty="0" smtClean="0"/>
              <a:t>Κατοχή </a:t>
            </a:r>
            <a:r>
              <a:rPr lang="el-GR" dirty="0" err="1" smtClean="0"/>
              <a:t>Δυτ</a:t>
            </a:r>
            <a:r>
              <a:rPr lang="el-GR" dirty="0" smtClean="0"/>
              <a:t>. Όχθης, Λωρίδας της Γάζας και Υψιπέδων </a:t>
            </a:r>
            <a:r>
              <a:rPr lang="el-GR" dirty="0" err="1" smtClean="0"/>
              <a:t>Γκολάν</a:t>
            </a:r>
            <a:endParaRPr lang="el-GR" dirty="0" smtClean="0"/>
          </a:p>
          <a:p>
            <a:r>
              <a:rPr lang="el-GR" dirty="0" smtClean="0"/>
              <a:t>Σταδιακή αποχώρηση της ΕΣΣΔ από την </a:t>
            </a:r>
            <a:r>
              <a:rPr lang="el-GR" dirty="0" err="1" smtClean="0"/>
              <a:t>αραβο</a:t>
            </a:r>
            <a:r>
              <a:rPr lang="el-GR" dirty="0" smtClean="0"/>
              <a:t>-ισραηλινή διαμάχη</a:t>
            </a:r>
          </a:p>
          <a:p>
            <a:r>
              <a:rPr lang="el-GR" dirty="0" smtClean="0"/>
              <a:t>Στρατηγική Κίσινγκερ για διμερείς συμφωνίες ειρήνης Ισραήλ και αραβικών κρατών</a:t>
            </a:r>
          </a:p>
          <a:p>
            <a:r>
              <a:rPr lang="el-GR" dirty="0" smtClean="0"/>
              <a:t>Συμφωνία ειρήνης του Καμπ Ντέιβιντ (1978)</a:t>
            </a:r>
          </a:p>
          <a:p>
            <a:r>
              <a:rPr lang="el-GR" dirty="0" smtClean="0"/>
              <a:t>ΟΑΠ περιφερειακός γεωπολιτικός παράγοντας/ Μαύρος Σεπτέμβρης (1970)</a:t>
            </a:r>
          </a:p>
          <a:p>
            <a:r>
              <a:rPr lang="el-GR" dirty="0" smtClean="0"/>
              <a:t>Ιούνιος 1982: εισβολή Ισραήλ στον Λίβανο/αποχώρηση Παλαιστινίων από τον Λίβανο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6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2800" dirty="0" smtClean="0"/>
              <a:t>Βασικοί στόχοι νέας στρατηγικής στα Κατεχόμενα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Υποστήριξη κοινωνικής συνοχής και συγκρότηση ισχυρής εθνικής ταυτότητας</a:t>
            </a:r>
          </a:p>
          <a:p>
            <a:r>
              <a:rPr lang="el-GR" dirty="0" smtClean="0"/>
              <a:t>Ανάπτυξη παλαιστινιακής εκπαίδευσης (δημιουργία πανεπιστημίων)</a:t>
            </a:r>
          </a:p>
          <a:p>
            <a:r>
              <a:rPr lang="el-GR" dirty="0" smtClean="0"/>
              <a:t>Κοινωνική αλληλεγγύη</a:t>
            </a:r>
          </a:p>
          <a:p>
            <a:r>
              <a:rPr lang="el-GR" dirty="0" smtClean="0"/>
              <a:t>Αποδυνάμωση τοπικιστικών αντιλήψεων και δημιουργία περιφερειακών δικτύων</a:t>
            </a:r>
          </a:p>
          <a:p>
            <a:r>
              <a:rPr lang="el-GR" dirty="0" smtClean="0"/>
              <a:t>Κεντρική θέση της γης, της περιφρούρησης και της αξιοποίησης της</a:t>
            </a:r>
          </a:p>
          <a:p>
            <a:r>
              <a:rPr lang="el-GR" dirty="0" smtClean="0"/>
              <a:t>Δημιουργία πολιτικής καθοδήγησης της </a:t>
            </a:r>
            <a:r>
              <a:rPr lang="el-GR" dirty="0" err="1" smtClean="0"/>
              <a:t>Φατάχ</a:t>
            </a:r>
            <a:r>
              <a:rPr lang="el-GR" dirty="0" smtClean="0"/>
              <a:t> εντός των Κατεχομένων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6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Φορείς της νέας στρατηγικής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Φοιτητές : στην δεκαετία του 1970 αύξηση των Παλαιστινίων στα Κατεχόμενα κατά 300%.</a:t>
            </a:r>
          </a:p>
          <a:p>
            <a:r>
              <a:rPr lang="el-GR" dirty="0" smtClean="0"/>
              <a:t>Επιτροπές Νεολαίας: προστασία των κοινοτήτων –κοινωνική εργασία- κοινωνικές δομές- πολιτισμός</a:t>
            </a:r>
          </a:p>
          <a:p>
            <a:r>
              <a:rPr lang="el-GR" dirty="0" smtClean="0"/>
              <a:t>Οικονομική υποστήριξη από εξωτερικό.</a:t>
            </a:r>
          </a:p>
          <a:p>
            <a:r>
              <a:rPr lang="el-GR" dirty="0" smtClean="0"/>
              <a:t>Ενώσεις Επαγγελματιών: γιατροί, δικηγόροι, μηχανικοί, γεωπόνοι.</a:t>
            </a:r>
          </a:p>
          <a:p>
            <a:r>
              <a:rPr lang="el-GR" dirty="0" err="1" smtClean="0"/>
              <a:t>Ισλαμιστικές</a:t>
            </a:r>
            <a:r>
              <a:rPr lang="el-GR" dirty="0" smtClean="0"/>
              <a:t> ομάδες </a:t>
            </a:r>
            <a:r>
              <a:rPr lang="el-GR" dirty="0"/>
              <a:t>εκτός ΟΑΠ </a:t>
            </a:r>
            <a:r>
              <a:rPr lang="en-US" dirty="0" smtClean="0"/>
              <a:t>(</a:t>
            </a:r>
            <a:r>
              <a:rPr lang="el-GR" dirty="0" smtClean="0"/>
              <a:t>προερχόμενες από Αδελφούς Μουσουλμάνους) που αποκτούν δυναμική μετά την Ιρανική Επανάσταση (1979).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22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Ισραηλινή επέκταση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439" y="2285738"/>
            <a:ext cx="6684135" cy="40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Εισβολή στον Λίβανο (1982)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5974080"/>
            <a:ext cx="6094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5" y="1907997"/>
            <a:ext cx="4910113" cy="45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59854"/>
            <a:ext cx="8761413" cy="920778"/>
          </a:xfrm>
        </p:spPr>
        <p:txBody>
          <a:bodyPr/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3200" dirty="0" smtClean="0"/>
              <a:t>Ισραηλινές στρατηγικές στα Κατεχόμενα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Στρατηγική υπέρ προσάρτησης: </a:t>
            </a:r>
          </a:p>
          <a:p>
            <a:pPr>
              <a:buAutoNum type="arabicPeriod"/>
            </a:pPr>
            <a:r>
              <a:rPr lang="el-GR" dirty="0" smtClean="0"/>
              <a:t>Στρατηγικός βάθος</a:t>
            </a:r>
          </a:p>
          <a:p>
            <a:pPr>
              <a:buAutoNum type="arabicPeriod"/>
            </a:pPr>
            <a:r>
              <a:rPr lang="el-GR" dirty="0" smtClean="0"/>
              <a:t>Δημογραφική ανάπτυξη Ισραήλ (ιδιαίτερα μετά το 1980)</a:t>
            </a:r>
          </a:p>
          <a:p>
            <a:pPr>
              <a:buAutoNum type="arabicPeriod"/>
            </a:pPr>
            <a:r>
              <a:rPr lang="el-GR" dirty="0" smtClean="0"/>
              <a:t>Οικονομική</a:t>
            </a:r>
            <a:r>
              <a:rPr lang="en-US" dirty="0" smtClean="0"/>
              <a:t>, </a:t>
            </a:r>
            <a:r>
              <a:rPr lang="el-GR" dirty="0" smtClean="0"/>
              <a:t>κοινωνική και πολεοδομική ενσωμάτωση</a:t>
            </a:r>
            <a:r>
              <a:rPr lang="en-US" dirty="0" smtClean="0"/>
              <a:t>.</a:t>
            </a:r>
            <a:r>
              <a:rPr lang="el-GR" dirty="0" smtClean="0"/>
              <a:t> Σημείο χωρίς επιστροφή</a:t>
            </a:r>
          </a:p>
          <a:p>
            <a:pPr>
              <a:buAutoNum type="arabicPeriod"/>
            </a:pPr>
            <a:r>
              <a:rPr lang="el-GR" dirty="0" smtClean="0"/>
              <a:t>Ανάπτυξη θρησκευτικού σιωνισμού (</a:t>
            </a:r>
            <a:r>
              <a:rPr lang="en-US" dirty="0" smtClean="0"/>
              <a:t>Gush </a:t>
            </a:r>
            <a:r>
              <a:rPr lang="en-US" dirty="0" err="1" smtClean="0"/>
              <a:t>Emunim</a:t>
            </a:r>
            <a:r>
              <a:rPr lang="en-US" dirty="0" smtClean="0"/>
              <a:t>)</a:t>
            </a:r>
          </a:p>
          <a:p>
            <a:r>
              <a:rPr lang="el-GR" dirty="0" smtClean="0"/>
              <a:t>Στρατηγική κατά προσάρτησης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Πρόσθετα προβλήματα ασφάλειας (τρομοκρατία)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Μη αναγκαίο στρατηγικό βάθος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Δημογραφική εξέλιξη εις βάρος του σιωνιστικού χαρακτήρα του Ισραήλ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Απειλή για Εβραίους εργάτες η αθρόα προσφορά φθηνής αραβικής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12653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Κυριαρχία της Ισραηλινής Δεξιάς </a:t>
            </a:r>
            <a:br>
              <a:rPr lang="el-GR" sz="3200" dirty="0" smtClean="0"/>
            </a:br>
            <a:r>
              <a:rPr lang="el-GR" sz="2000" dirty="0" smtClean="0"/>
              <a:t>(μετά το 1973)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πολιτική χειραφέτηση των «ανατολιτών» Εβραίων και η στοίχισή τους στην Δεξιά (</a:t>
            </a:r>
            <a:r>
              <a:rPr lang="el-GR" dirty="0" err="1" smtClean="0"/>
              <a:t>Λικούντ</a:t>
            </a:r>
            <a:r>
              <a:rPr lang="el-GR" dirty="0" smtClean="0"/>
              <a:t>) – αντίδραση προς την Αριστερά (Εργατικό) των </a:t>
            </a:r>
            <a:r>
              <a:rPr lang="el-GR" dirty="0" err="1" smtClean="0"/>
              <a:t>Ασκεναζίμ</a:t>
            </a:r>
            <a:endParaRPr lang="el-GR" dirty="0" smtClean="0"/>
          </a:p>
          <a:p>
            <a:r>
              <a:rPr lang="el-GR" dirty="0" smtClean="0"/>
              <a:t>Εικόνα αποτυχίας για τους Εργατικούς που κυβερνούν από το 1948 λόγω της αρχικής νίκης Αιγυπτίων στον πόλεμο του 1973</a:t>
            </a:r>
          </a:p>
          <a:p>
            <a:r>
              <a:rPr lang="el-GR" dirty="0" smtClean="0"/>
              <a:t>Κοινωνικά και οικονομικά προβλήματα από την διεθνή ύφεση της δεκαετίας του 1970</a:t>
            </a:r>
          </a:p>
          <a:p>
            <a:r>
              <a:rPr lang="el-GR" dirty="0" smtClean="0"/>
              <a:t>Σημαντική ιδεολογική επιρροή της θρησκευτικής Δεξιάς στην νεολαία </a:t>
            </a:r>
            <a:r>
              <a:rPr lang="el-GR" dirty="0" err="1" smtClean="0"/>
              <a:t>μ΄σεω</a:t>
            </a:r>
            <a:r>
              <a:rPr lang="el-GR" dirty="0" smtClean="0"/>
              <a:t> του εποικιστικού κινήματος </a:t>
            </a:r>
            <a:r>
              <a:rPr lang="en-US" dirty="0" smtClean="0"/>
              <a:t>Gush </a:t>
            </a:r>
            <a:r>
              <a:rPr lang="en-US" dirty="0" err="1" smtClean="0"/>
              <a:t>Emunim</a:t>
            </a:r>
            <a:endParaRPr lang="en-US" dirty="0" smtClean="0"/>
          </a:p>
          <a:p>
            <a:r>
              <a:rPr lang="el-GR" dirty="0" smtClean="0"/>
              <a:t>Επικράτηση της στρατηγικής επέκτασης των </a:t>
            </a:r>
            <a:r>
              <a:rPr lang="el-GR" dirty="0" err="1" smtClean="0"/>
              <a:t>επικισμών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1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Παλαιστινιακές στρατηγικές (1967-1970)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Απελευθέρωση της Παλαιστίνης μέσω ενότητας με Ιορδανία </a:t>
            </a:r>
          </a:p>
          <a:p>
            <a:pPr marL="0" indent="0">
              <a:buNone/>
            </a:pPr>
            <a:r>
              <a:rPr lang="el-GR" dirty="0" smtClean="0"/>
              <a:t>Υποστηρικτές: </a:t>
            </a:r>
          </a:p>
          <a:p>
            <a:pPr>
              <a:buAutoNum type="arabicPeriod"/>
            </a:pPr>
            <a:r>
              <a:rPr lang="el-GR" dirty="0" smtClean="0"/>
              <a:t>Παναραβιστές και κομμουνιστές: αγώνας που ξεπερνά τα στενά όρια της Παλαιστίνης </a:t>
            </a:r>
          </a:p>
          <a:p>
            <a:pPr>
              <a:buAutoNum type="arabicPeriod"/>
            </a:pPr>
            <a:r>
              <a:rPr lang="el-GR" dirty="0" smtClean="0"/>
              <a:t>Παραδοσιακές ελίτ που είχαν συγκροτήσει προνομιακές σχέσεις με ιορδανικό κράτος</a:t>
            </a:r>
          </a:p>
          <a:p>
            <a:r>
              <a:rPr lang="el-GR" dirty="0" smtClean="0"/>
              <a:t>Ανεξάρτητο κράτος σε </a:t>
            </a:r>
            <a:r>
              <a:rPr lang="el-GR" dirty="0" err="1" smtClean="0"/>
              <a:t>Δυτ</a:t>
            </a:r>
            <a:r>
              <a:rPr lang="el-GR" dirty="0" smtClean="0"/>
              <a:t>. Όχθη και </a:t>
            </a:r>
            <a:r>
              <a:rPr lang="el-GR" dirty="0" err="1" smtClean="0"/>
              <a:t>Λωρ</a:t>
            </a:r>
            <a:r>
              <a:rPr lang="el-GR" dirty="0" smtClean="0"/>
              <a:t>. Γάζας</a:t>
            </a:r>
          </a:p>
          <a:p>
            <a:pPr>
              <a:buAutoNum type="arabicPeriod"/>
            </a:pPr>
            <a:r>
              <a:rPr lang="el-GR" dirty="0" smtClean="0"/>
              <a:t>Νέες ηγεσίες που άρχισαν να αναδεικνύονται στην πρώτη περίοδο της κατοχής</a:t>
            </a:r>
          </a:p>
          <a:p>
            <a:pPr>
              <a:buAutoNum type="arabicPeriod"/>
            </a:pPr>
            <a:r>
              <a:rPr lang="el-GR" dirty="0" smtClean="0"/>
              <a:t>Παραδοσιακές ελίτ που δεν είχαν προνομιακή σχέση με Ιορδανία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Στρατηγικές αντίστασης (1972-1977)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Ένοπλη αντίσταση από Λίβανο ( Παλαιστινιακή Επανάσταση επηρεασμένη από Βιετνάμ και </a:t>
            </a:r>
            <a:r>
              <a:rPr lang="el-GR" dirty="0" err="1" smtClean="0"/>
              <a:t>Γκεβαρισμό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Εκλογή τοπικών οργάνων αυτοδιοίκησης στην </a:t>
            </a:r>
            <a:r>
              <a:rPr lang="el-GR" dirty="0" err="1" smtClean="0"/>
              <a:t>Δυτ</a:t>
            </a:r>
            <a:r>
              <a:rPr lang="el-GR" dirty="0" smtClean="0"/>
              <a:t>. Όχθη </a:t>
            </a:r>
          </a:p>
          <a:p>
            <a:r>
              <a:rPr lang="el-GR" dirty="0" smtClean="0"/>
              <a:t>Νίκη εναντίον παραδοσιακών </a:t>
            </a:r>
            <a:r>
              <a:rPr lang="el-GR" dirty="0" err="1" smtClean="0"/>
              <a:t>φιλο</a:t>
            </a:r>
            <a:r>
              <a:rPr lang="el-GR" dirty="0" smtClean="0"/>
              <a:t>-ιορδανικών ελίτ</a:t>
            </a:r>
          </a:p>
          <a:p>
            <a:r>
              <a:rPr lang="el-GR" dirty="0" smtClean="0"/>
              <a:t>Νέοι τοπικοί άρχοντες δεν αμφισβητούν ηγετικό ρόλο </a:t>
            </a:r>
            <a:r>
              <a:rPr lang="el-GR" dirty="0" smtClean="0"/>
              <a:t>ΟΑΠ</a:t>
            </a:r>
          </a:p>
          <a:p>
            <a:r>
              <a:rPr lang="el-GR" dirty="0" err="1" smtClean="0"/>
              <a:t>Απονομιμοποίηση</a:t>
            </a:r>
            <a:r>
              <a:rPr lang="el-GR" dirty="0" smtClean="0"/>
              <a:t> </a:t>
            </a:r>
            <a:r>
              <a:rPr lang="el-GR" dirty="0" smtClean="0"/>
              <a:t>όσων συνεργάζονται με </a:t>
            </a:r>
            <a:r>
              <a:rPr lang="el-GR" dirty="0" smtClean="0"/>
              <a:t>Ισραήλ/αντίδραση σε </a:t>
            </a:r>
            <a:r>
              <a:rPr lang="el-GR" dirty="0" err="1" smtClean="0"/>
              <a:t>ισρηλινά</a:t>
            </a:r>
            <a:r>
              <a:rPr lang="el-GR" dirty="0" smtClean="0"/>
              <a:t> σχέδια δημιουργίας τοπικών ελίτ εκτ</a:t>
            </a:r>
            <a:r>
              <a:rPr lang="el-GR" dirty="0" smtClean="0"/>
              <a:t>ός ΟΑΠ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9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Επίκεντρο τα Κατεχόμενα (1977-1987)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Τέλη δεκαετίας του 1970 και αρχές 1980 έντονος εποικισμός. 100.000 νέοι Ισραηλινοί έποικοι στην τετραετία 1981-1984.</a:t>
            </a:r>
          </a:p>
          <a:p>
            <a:r>
              <a:rPr lang="el-GR" dirty="0" smtClean="0"/>
              <a:t>Αραφάτ και ΟΑΠ εκτός Λιβάνου και μακριά από Ισραήλ και Ιορδανία</a:t>
            </a:r>
          </a:p>
          <a:p>
            <a:r>
              <a:rPr lang="el-GR" dirty="0" smtClean="0"/>
              <a:t>Συμφωνία ΟΑΠ με Ιορδανία για συνεργασία (</a:t>
            </a:r>
            <a:r>
              <a:rPr lang="en-US" dirty="0" smtClean="0"/>
              <a:t>Joint Committee)</a:t>
            </a:r>
            <a:endParaRPr lang="el-GR" dirty="0" smtClean="0"/>
          </a:p>
          <a:p>
            <a:r>
              <a:rPr lang="el-GR" dirty="0" smtClean="0"/>
              <a:t>Οικονομική στήριξη των Κατεχομένων από ΟΑΠ</a:t>
            </a:r>
          </a:p>
          <a:p>
            <a:r>
              <a:rPr lang="el-GR" dirty="0" smtClean="0"/>
              <a:t>Απεξάρτηση Κατεχομένων από Ισραήλ</a:t>
            </a:r>
          </a:p>
          <a:p>
            <a:r>
              <a:rPr lang="el-GR" dirty="0" smtClean="0"/>
              <a:t>Υποστήριξη αντίσταση εντός Κατεχομένων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897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3200" dirty="0" smtClean="0"/>
              <a:t>Εξέλιξη ισραηλινών εποικισμών </a:t>
            </a:r>
            <a:r>
              <a:rPr lang="el-GR" sz="2000" dirty="0" smtClean="0"/>
              <a:t>(πηγή </a:t>
            </a:r>
            <a:r>
              <a:rPr lang="en-US" sz="2000" dirty="0" smtClean="0"/>
              <a:t>OHE)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113" y="2279562"/>
            <a:ext cx="7633035" cy="42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94</TotalTime>
  <Words>533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Γεωπολιτικές εξελίξεις</vt:lpstr>
      <vt:lpstr>Ισραηλινή επέκταση</vt:lpstr>
      <vt:lpstr>Εισβολή στον Λίβανο (1982)</vt:lpstr>
      <vt:lpstr> Ισραηλινές στρατηγικές στα Κατεχόμενα </vt:lpstr>
      <vt:lpstr>Κυριαρχία της Ισραηλινής Δεξιάς  (μετά το 1973)</vt:lpstr>
      <vt:lpstr>Παλαιστινιακές στρατηγικές (1967-1970)</vt:lpstr>
      <vt:lpstr>Στρατηγικές αντίστασης (1972-1977)</vt:lpstr>
      <vt:lpstr>Επίκεντρο τα Κατεχόμενα (1977-1987)</vt:lpstr>
      <vt:lpstr>Εξέλιξη ισραηλινών εποικισμών (πηγή OHE) </vt:lpstr>
      <vt:lpstr>Βασικοί στόχοι νέας στρατηγικής στα Κατεχόμενα</vt:lpstr>
      <vt:lpstr>Φορείς της νέας στρατηγικής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Γεωπολιτικές εξελίξεις</dc:title>
  <dc:creator>sroussos</dc:creator>
  <cp:lastModifiedBy>sroussos</cp:lastModifiedBy>
  <cp:revision>13</cp:revision>
  <dcterms:created xsi:type="dcterms:W3CDTF">2020-04-14T08:39:05Z</dcterms:created>
  <dcterms:modified xsi:type="dcterms:W3CDTF">2020-04-14T10:23:22Z</dcterms:modified>
</cp:coreProperties>
</file>