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56" r:id="rId2"/>
    <p:sldId id="293" r:id="rId3"/>
    <p:sldId id="302" r:id="rId4"/>
    <p:sldId id="339" r:id="rId5"/>
    <p:sldId id="340" r:id="rId6"/>
    <p:sldId id="341" r:id="rId7"/>
    <p:sldId id="351" r:id="rId8"/>
    <p:sldId id="342" r:id="rId9"/>
    <p:sldId id="350" r:id="rId10"/>
    <p:sldId id="344" r:id="rId11"/>
    <p:sldId id="345" r:id="rId12"/>
    <p:sldId id="343" r:id="rId13"/>
    <p:sldId id="346" r:id="rId14"/>
    <p:sldId id="347" r:id="rId15"/>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s koutsampelas" initials="ck" lastIdx="1" clrIdx="0">
    <p:extLst>
      <p:ext uri="{19B8F6BF-5375-455C-9EA6-DF929625EA0E}">
        <p15:presenceInfo xmlns:p15="http://schemas.microsoft.com/office/powerpoint/2012/main" userId="3a6b06193111f8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924" autoAdjust="0"/>
  </p:normalViewPr>
  <p:slideViewPr>
    <p:cSldViewPr>
      <p:cViewPr varScale="1">
        <p:scale>
          <a:sx n="89" d="100"/>
          <a:sy n="89" d="100"/>
        </p:scale>
        <p:origin x="131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1D39B8-1D4A-4E33-9905-BD19933B0AA2}" type="doc">
      <dgm:prSet loTypeId="urn:microsoft.com/office/officeart/2005/8/layout/bProcess3" loCatId="process" qsTypeId="urn:microsoft.com/office/officeart/2005/8/quickstyle/simple1" qsCatId="simple" csTypeId="urn:microsoft.com/office/officeart/2005/8/colors/accent1_2" csCatId="accent1" phldr="1"/>
      <dgm:spPr/>
    </dgm:pt>
    <dgm:pt modelId="{38140453-CCFE-44A5-9C4D-98A0C3316E4A}">
      <dgm:prSet phldrT="[Text]" custT="1"/>
      <dgm:spPr/>
      <dgm:t>
        <a:bodyPr/>
        <a:lstStyle/>
        <a:p>
          <a:r>
            <a:rPr lang="el-GR" sz="1600" dirty="0" smtClean="0"/>
            <a:t>Εκπαίδευση</a:t>
          </a:r>
          <a:r>
            <a:rPr lang="en-GB" sz="1600" dirty="0" smtClean="0"/>
            <a:t> &amp; </a:t>
          </a:r>
        </a:p>
        <a:p>
          <a:r>
            <a:rPr lang="el-GR" sz="1600" dirty="0" smtClean="0"/>
            <a:t>Κατάρτιση</a:t>
          </a:r>
          <a:endParaRPr lang="en-GB" sz="1600" dirty="0"/>
        </a:p>
      </dgm:t>
    </dgm:pt>
    <dgm:pt modelId="{2FAD9862-22AE-4FDB-B07E-0E2D686C07AA}" type="parTrans" cxnId="{D7EDA7CD-B368-4A82-99B9-5452CE3FA32F}">
      <dgm:prSet/>
      <dgm:spPr/>
      <dgm:t>
        <a:bodyPr/>
        <a:lstStyle/>
        <a:p>
          <a:endParaRPr lang="en-GB"/>
        </a:p>
      </dgm:t>
    </dgm:pt>
    <dgm:pt modelId="{D47E9124-0EC5-4990-97EC-687CE2B31DD1}" type="sibTrans" cxnId="{D7EDA7CD-B368-4A82-99B9-5452CE3FA32F}">
      <dgm:prSet/>
      <dgm:spPr/>
      <dgm:t>
        <a:bodyPr/>
        <a:lstStyle/>
        <a:p>
          <a:endParaRPr lang="en-GB"/>
        </a:p>
      </dgm:t>
    </dgm:pt>
    <dgm:pt modelId="{1F2A46C8-8D2F-4E43-80AC-E57CC65D70E4}">
      <dgm:prSet phldrT="[Text]" custT="1"/>
      <dgm:spPr/>
      <dgm:t>
        <a:bodyPr/>
        <a:lstStyle/>
        <a:p>
          <a:r>
            <a:rPr lang="el-GR" sz="1600" dirty="0" smtClean="0"/>
            <a:t>Ανθρώπινο κεφάλαιο</a:t>
          </a:r>
          <a:endParaRPr lang="en-GB" sz="1600" dirty="0"/>
        </a:p>
      </dgm:t>
    </dgm:pt>
    <dgm:pt modelId="{0C6AC23B-9FD9-420B-B341-19901D2B51E0}" type="parTrans" cxnId="{3389741C-A7D6-49D8-9C76-47996C77AD4D}">
      <dgm:prSet/>
      <dgm:spPr/>
      <dgm:t>
        <a:bodyPr/>
        <a:lstStyle/>
        <a:p>
          <a:endParaRPr lang="en-GB"/>
        </a:p>
      </dgm:t>
    </dgm:pt>
    <dgm:pt modelId="{0765A806-DE34-4D86-AF32-58BCB1D6EC46}" type="sibTrans" cxnId="{3389741C-A7D6-49D8-9C76-47996C77AD4D}">
      <dgm:prSet/>
      <dgm:spPr/>
      <dgm:t>
        <a:bodyPr/>
        <a:lstStyle/>
        <a:p>
          <a:endParaRPr lang="en-GB"/>
        </a:p>
      </dgm:t>
    </dgm:pt>
    <dgm:pt modelId="{AAA0C119-5B12-43B2-A973-413E6D0D6194}">
      <dgm:prSet phldrT="[Text]" custT="1"/>
      <dgm:spPr/>
      <dgm:t>
        <a:bodyPr/>
        <a:lstStyle/>
        <a:p>
          <a:r>
            <a:rPr lang="el-GR" sz="1600" dirty="0" smtClean="0"/>
            <a:t>Παραγωγικότητα</a:t>
          </a:r>
          <a:endParaRPr lang="en-GB" sz="1600" dirty="0"/>
        </a:p>
      </dgm:t>
    </dgm:pt>
    <dgm:pt modelId="{83C4D745-8156-4094-9A20-DC5925666049}" type="parTrans" cxnId="{C45A21B2-13D9-4B68-9C89-035EEDA54861}">
      <dgm:prSet/>
      <dgm:spPr/>
      <dgm:t>
        <a:bodyPr/>
        <a:lstStyle/>
        <a:p>
          <a:endParaRPr lang="en-GB"/>
        </a:p>
      </dgm:t>
    </dgm:pt>
    <dgm:pt modelId="{AE73512C-03F1-4501-B071-0D611DE38FCB}" type="sibTrans" cxnId="{C45A21B2-13D9-4B68-9C89-035EEDA54861}">
      <dgm:prSet/>
      <dgm:spPr/>
      <dgm:t>
        <a:bodyPr/>
        <a:lstStyle/>
        <a:p>
          <a:endParaRPr lang="en-GB"/>
        </a:p>
      </dgm:t>
    </dgm:pt>
    <dgm:pt modelId="{CE9E752F-7C28-40B4-A7CA-2743D3E5A523}">
      <dgm:prSet custT="1"/>
      <dgm:spPr/>
      <dgm:t>
        <a:bodyPr/>
        <a:lstStyle/>
        <a:p>
          <a:r>
            <a:rPr lang="el-GR" sz="1600" dirty="0" smtClean="0"/>
            <a:t>Μισθοί</a:t>
          </a:r>
          <a:endParaRPr lang="en-GB" sz="1600" dirty="0"/>
        </a:p>
      </dgm:t>
    </dgm:pt>
    <dgm:pt modelId="{5319D3EC-42C2-4238-B2EA-7BB81664F282}" type="parTrans" cxnId="{4A428543-BBCE-455A-AA15-8D854CDE5775}">
      <dgm:prSet/>
      <dgm:spPr/>
      <dgm:t>
        <a:bodyPr/>
        <a:lstStyle/>
        <a:p>
          <a:endParaRPr lang="en-GB"/>
        </a:p>
      </dgm:t>
    </dgm:pt>
    <dgm:pt modelId="{37D4D9B6-7DE2-4BF3-BA82-92D9DAC4A718}" type="sibTrans" cxnId="{4A428543-BBCE-455A-AA15-8D854CDE5775}">
      <dgm:prSet/>
      <dgm:spPr/>
      <dgm:t>
        <a:bodyPr/>
        <a:lstStyle/>
        <a:p>
          <a:endParaRPr lang="en-GB"/>
        </a:p>
      </dgm:t>
    </dgm:pt>
    <dgm:pt modelId="{31B97D1C-BDB7-4452-84E4-608BF04FA126}">
      <dgm:prSet custT="1"/>
      <dgm:spPr/>
      <dgm:t>
        <a:bodyPr/>
        <a:lstStyle/>
        <a:p>
          <a:r>
            <a:rPr lang="el-GR" sz="1600" dirty="0" smtClean="0"/>
            <a:t>Ευημερία</a:t>
          </a:r>
          <a:endParaRPr lang="en-GB" sz="1600" dirty="0"/>
        </a:p>
      </dgm:t>
    </dgm:pt>
    <dgm:pt modelId="{E5A3ACA5-26DC-4DED-ADA1-51F3B27065D3}" type="parTrans" cxnId="{7E0FC665-21B8-47F3-A1B4-D1164EA4FADD}">
      <dgm:prSet/>
      <dgm:spPr/>
      <dgm:t>
        <a:bodyPr/>
        <a:lstStyle/>
        <a:p>
          <a:endParaRPr lang="en-GB"/>
        </a:p>
      </dgm:t>
    </dgm:pt>
    <dgm:pt modelId="{7F1F3243-452C-42E8-BE34-8A9FF289684C}" type="sibTrans" cxnId="{7E0FC665-21B8-47F3-A1B4-D1164EA4FADD}">
      <dgm:prSet/>
      <dgm:spPr/>
      <dgm:t>
        <a:bodyPr/>
        <a:lstStyle/>
        <a:p>
          <a:endParaRPr lang="en-GB"/>
        </a:p>
      </dgm:t>
    </dgm:pt>
    <dgm:pt modelId="{C3FE7408-CC6D-4712-B564-489EC6299813}" type="pres">
      <dgm:prSet presAssocID="{A31D39B8-1D4A-4E33-9905-BD19933B0AA2}" presName="Name0" presStyleCnt="0">
        <dgm:presLayoutVars>
          <dgm:dir/>
          <dgm:resizeHandles val="exact"/>
        </dgm:presLayoutVars>
      </dgm:prSet>
      <dgm:spPr/>
    </dgm:pt>
    <dgm:pt modelId="{BBB50C2C-3309-4087-98E8-C2A332A49EFE}" type="pres">
      <dgm:prSet presAssocID="{38140453-CCFE-44A5-9C4D-98A0C3316E4A}" presName="node" presStyleLbl="node1" presStyleIdx="0" presStyleCnt="5">
        <dgm:presLayoutVars>
          <dgm:bulletEnabled val="1"/>
        </dgm:presLayoutVars>
      </dgm:prSet>
      <dgm:spPr/>
      <dgm:t>
        <a:bodyPr/>
        <a:lstStyle/>
        <a:p>
          <a:endParaRPr lang="en-GB"/>
        </a:p>
      </dgm:t>
    </dgm:pt>
    <dgm:pt modelId="{C07478DD-0DD0-4EFF-AA41-A5757B7C70FB}" type="pres">
      <dgm:prSet presAssocID="{D47E9124-0EC5-4990-97EC-687CE2B31DD1}" presName="sibTrans" presStyleLbl="sibTrans1D1" presStyleIdx="0" presStyleCnt="4"/>
      <dgm:spPr/>
      <dgm:t>
        <a:bodyPr/>
        <a:lstStyle/>
        <a:p>
          <a:endParaRPr lang="en-GB"/>
        </a:p>
      </dgm:t>
    </dgm:pt>
    <dgm:pt modelId="{3F9ADB0C-E94F-410F-90C2-FD5AB25CA9CF}" type="pres">
      <dgm:prSet presAssocID="{D47E9124-0EC5-4990-97EC-687CE2B31DD1}" presName="connectorText" presStyleLbl="sibTrans1D1" presStyleIdx="0" presStyleCnt="4"/>
      <dgm:spPr/>
      <dgm:t>
        <a:bodyPr/>
        <a:lstStyle/>
        <a:p>
          <a:endParaRPr lang="en-GB"/>
        </a:p>
      </dgm:t>
    </dgm:pt>
    <dgm:pt modelId="{F69A2EB0-7272-4342-97C1-453E9FB0E928}" type="pres">
      <dgm:prSet presAssocID="{1F2A46C8-8D2F-4E43-80AC-E57CC65D70E4}" presName="node" presStyleLbl="node1" presStyleIdx="1" presStyleCnt="5">
        <dgm:presLayoutVars>
          <dgm:bulletEnabled val="1"/>
        </dgm:presLayoutVars>
      </dgm:prSet>
      <dgm:spPr/>
      <dgm:t>
        <a:bodyPr/>
        <a:lstStyle/>
        <a:p>
          <a:endParaRPr lang="en-GB"/>
        </a:p>
      </dgm:t>
    </dgm:pt>
    <dgm:pt modelId="{0461B86D-4327-424D-9068-F08C5EF5366A}" type="pres">
      <dgm:prSet presAssocID="{0765A806-DE34-4D86-AF32-58BCB1D6EC46}" presName="sibTrans" presStyleLbl="sibTrans1D1" presStyleIdx="1" presStyleCnt="4"/>
      <dgm:spPr/>
      <dgm:t>
        <a:bodyPr/>
        <a:lstStyle/>
        <a:p>
          <a:endParaRPr lang="en-GB"/>
        </a:p>
      </dgm:t>
    </dgm:pt>
    <dgm:pt modelId="{9DA0171E-37CE-4D37-8428-169EFAE19D3C}" type="pres">
      <dgm:prSet presAssocID="{0765A806-DE34-4D86-AF32-58BCB1D6EC46}" presName="connectorText" presStyleLbl="sibTrans1D1" presStyleIdx="1" presStyleCnt="4"/>
      <dgm:spPr/>
      <dgm:t>
        <a:bodyPr/>
        <a:lstStyle/>
        <a:p>
          <a:endParaRPr lang="en-GB"/>
        </a:p>
      </dgm:t>
    </dgm:pt>
    <dgm:pt modelId="{7D0F21A8-48F1-40E6-946B-AFB9F844E51A}" type="pres">
      <dgm:prSet presAssocID="{AAA0C119-5B12-43B2-A973-413E6D0D6194}" presName="node" presStyleLbl="node1" presStyleIdx="2" presStyleCnt="5">
        <dgm:presLayoutVars>
          <dgm:bulletEnabled val="1"/>
        </dgm:presLayoutVars>
      </dgm:prSet>
      <dgm:spPr/>
      <dgm:t>
        <a:bodyPr/>
        <a:lstStyle/>
        <a:p>
          <a:endParaRPr lang="en-GB"/>
        </a:p>
      </dgm:t>
    </dgm:pt>
    <dgm:pt modelId="{66D7622C-A0A3-4D73-9B3F-D1711BD84214}" type="pres">
      <dgm:prSet presAssocID="{AE73512C-03F1-4501-B071-0D611DE38FCB}" presName="sibTrans" presStyleLbl="sibTrans1D1" presStyleIdx="2" presStyleCnt="4"/>
      <dgm:spPr/>
      <dgm:t>
        <a:bodyPr/>
        <a:lstStyle/>
        <a:p>
          <a:endParaRPr lang="en-GB"/>
        </a:p>
      </dgm:t>
    </dgm:pt>
    <dgm:pt modelId="{D21B2CDB-5AEB-449A-A00F-59084A45B900}" type="pres">
      <dgm:prSet presAssocID="{AE73512C-03F1-4501-B071-0D611DE38FCB}" presName="connectorText" presStyleLbl="sibTrans1D1" presStyleIdx="2" presStyleCnt="4"/>
      <dgm:spPr/>
      <dgm:t>
        <a:bodyPr/>
        <a:lstStyle/>
        <a:p>
          <a:endParaRPr lang="en-GB"/>
        </a:p>
      </dgm:t>
    </dgm:pt>
    <dgm:pt modelId="{9180720A-A818-444E-82B7-7745C9A0D169}" type="pres">
      <dgm:prSet presAssocID="{CE9E752F-7C28-40B4-A7CA-2743D3E5A523}" presName="node" presStyleLbl="node1" presStyleIdx="3" presStyleCnt="5">
        <dgm:presLayoutVars>
          <dgm:bulletEnabled val="1"/>
        </dgm:presLayoutVars>
      </dgm:prSet>
      <dgm:spPr/>
      <dgm:t>
        <a:bodyPr/>
        <a:lstStyle/>
        <a:p>
          <a:endParaRPr lang="en-GB"/>
        </a:p>
      </dgm:t>
    </dgm:pt>
    <dgm:pt modelId="{C8500C98-5AE0-43F0-B0C3-00AA02346924}" type="pres">
      <dgm:prSet presAssocID="{37D4D9B6-7DE2-4BF3-BA82-92D9DAC4A718}" presName="sibTrans" presStyleLbl="sibTrans1D1" presStyleIdx="3" presStyleCnt="4"/>
      <dgm:spPr/>
      <dgm:t>
        <a:bodyPr/>
        <a:lstStyle/>
        <a:p>
          <a:endParaRPr lang="en-GB"/>
        </a:p>
      </dgm:t>
    </dgm:pt>
    <dgm:pt modelId="{9CA47934-1F36-46FB-8DF6-AE505C1CFA22}" type="pres">
      <dgm:prSet presAssocID="{37D4D9B6-7DE2-4BF3-BA82-92D9DAC4A718}" presName="connectorText" presStyleLbl="sibTrans1D1" presStyleIdx="3" presStyleCnt="4"/>
      <dgm:spPr/>
      <dgm:t>
        <a:bodyPr/>
        <a:lstStyle/>
        <a:p>
          <a:endParaRPr lang="en-GB"/>
        </a:p>
      </dgm:t>
    </dgm:pt>
    <dgm:pt modelId="{CD952D26-FD7D-4437-91E0-6C3834953383}" type="pres">
      <dgm:prSet presAssocID="{31B97D1C-BDB7-4452-84E4-608BF04FA126}" presName="node" presStyleLbl="node1" presStyleIdx="4" presStyleCnt="5">
        <dgm:presLayoutVars>
          <dgm:bulletEnabled val="1"/>
        </dgm:presLayoutVars>
      </dgm:prSet>
      <dgm:spPr/>
      <dgm:t>
        <a:bodyPr/>
        <a:lstStyle/>
        <a:p>
          <a:endParaRPr lang="en-GB"/>
        </a:p>
      </dgm:t>
    </dgm:pt>
  </dgm:ptLst>
  <dgm:cxnLst>
    <dgm:cxn modelId="{D01643A2-FD6A-473A-ACB0-98FB335D66B8}" type="presOf" srcId="{0765A806-DE34-4D86-AF32-58BCB1D6EC46}" destId="{9DA0171E-37CE-4D37-8428-169EFAE19D3C}" srcOrd="1" destOrd="0" presId="urn:microsoft.com/office/officeart/2005/8/layout/bProcess3"/>
    <dgm:cxn modelId="{D7EDA7CD-B368-4A82-99B9-5452CE3FA32F}" srcId="{A31D39B8-1D4A-4E33-9905-BD19933B0AA2}" destId="{38140453-CCFE-44A5-9C4D-98A0C3316E4A}" srcOrd="0" destOrd="0" parTransId="{2FAD9862-22AE-4FDB-B07E-0E2D686C07AA}" sibTransId="{D47E9124-0EC5-4990-97EC-687CE2B31DD1}"/>
    <dgm:cxn modelId="{CCFABD43-D47D-47E8-B09C-87B3D6BFE579}" type="presOf" srcId="{AE73512C-03F1-4501-B071-0D611DE38FCB}" destId="{66D7622C-A0A3-4D73-9B3F-D1711BD84214}" srcOrd="0" destOrd="0" presId="urn:microsoft.com/office/officeart/2005/8/layout/bProcess3"/>
    <dgm:cxn modelId="{7E0FC665-21B8-47F3-A1B4-D1164EA4FADD}" srcId="{A31D39B8-1D4A-4E33-9905-BD19933B0AA2}" destId="{31B97D1C-BDB7-4452-84E4-608BF04FA126}" srcOrd="4" destOrd="0" parTransId="{E5A3ACA5-26DC-4DED-ADA1-51F3B27065D3}" sibTransId="{7F1F3243-452C-42E8-BE34-8A9FF289684C}"/>
    <dgm:cxn modelId="{DBCDC1D0-EB2F-4131-83E6-C8157F31D6A8}" type="presOf" srcId="{37D4D9B6-7DE2-4BF3-BA82-92D9DAC4A718}" destId="{C8500C98-5AE0-43F0-B0C3-00AA02346924}" srcOrd="0" destOrd="0" presId="urn:microsoft.com/office/officeart/2005/8/layout/bProcess3"/>
    <dgm:cxn modelId="{7D63BDD9-7896-4BC1-A47A-AB46673A9100}" type="presOf" srcId="{37D4D9B6-7DE2-4BF3-BA82-92D9DAC4A718}" destId="{9CA47934-1F36-46FB-8DF6-AE505C1CFA22}" srcOrd="1" destOrd="0" presId="urn:microsoft.com/office/officeart/2005/8/layout/bProcess3"/>
    <dgm:cxn modelId="{B5F4EC91-61BC-4B21-A1F1-72265E277F42}" type="presOf" srcId="{38140453-CCFE-44A5-9C4D-98A0C3316E4A}" destId="{BBB50C2C-3309-4087-98E8-C2A332A49EFE}" srcOrd="0" destOrd="0" presId="urn:microsoft.com/office/officeart/2005/8/layout/bProcess3"/>
    <dgm:cxn modelId="{C83EB309-C8EC-4363-B402-629B1624B334}" type="presOf" srcId="{1F2A46C8-8D2F-4E43-80AC-E57CC65D70E4}" destId="{F69A2EB0-7272-4342-97C1-453E9FB0E928}" srcOrd="0" destOrd="0" presId="urn:microsoft.com/office/officeart/2005/8/layout/bProcess3"/>
    <dgm:cxn modelId="{C45A21B2-13D9-4B68-9C89-035EEDA54861}" srcId="{A31D39B8-1D4A-4E33-9905-BD19933B0AA2}" destId="{AAA0C119-5B12-43B2-A973-413E6D0D6194}" srcOrd="2" destOrd="0" parTransId="{83C4D745-8156-4094-9A20-DC5925666049}" sibTransId="{AE73512C-03F1-4501-B071-0D611DE38FCB}"/>
    <dgm:cxn modelId="{3389741C-A7D6-49D8-9C76-47996C77AD4D}" srcId="{A31D39B8-1D4A-4E33-9905-BD19933B0AA2}" destId="{1F2A46C8-8D2F-4E43-80AC-E57CC65D70E4}" srcOrd="1" destOrd="0" parTransId="{0C6AC23B-9FD9-420B-B341-19901D2B51E0}" sibTransId="{0765A806-DE34-4D86-AF32-58BCB1D6EC46}"/>
    <dgm:cxn modelId="{5A9FEC6B-8F02-410D-8AD5-AD153F74307C}" type="presOf" srcId="{0765A806-DE34-4D86-AF32-58BCB1D6EC46}" destId="{0461B86D-4327-424D-9068-F08C5EF5366A}" srcOrd="0" destOrd="0" presId="urn:microsoft.com/office/officeart/2005/8/layout/bProcess3"/>
    <dgm:cxn modelId="{768E72F1-A80A-4A25-BC91-FE0918BAE9A4}" type="presOf" srcId="{31B97D1C-BDB7-4452-84E4-608BF04FA126}" destId="{CD952D26-FD7D-4437-91E0-6C3834953383}" srcOrd="0" destOrd="0" presId="urn:microsoft.com/office/officeart/2005/8/layout/bProcess3"/>
    <dgm:cxn modelId="{4279829D-2177-4FD5-8361-B7944D52E802}" type="presOf" srcId="{CE9E752F-7C28-40B4-A7CA-2743D3E5A523}" destId="{9180720A-A818-444E-82B7-7745C9A0D169}" srcOrd="0" destOrd="0" presId="urn:microsoft.com/office/officeart/2005/8/layout/bProcess3"/>
    <dgm:cxn modelId="{96BB415C-A66B-4A33-91C7-819D500ED9BB}" type="presOf" srcId="{AE73512C-03F1-4501-B071-0D611DE38FCB}" destId="{D21B2CDB-5AEB-449A-A00F-59084A45B900}" srcOrd="1" destOrd="0" presId="urn:microsoft.com/office/officeart/2005/8/layout/bProcess3"/>
    <dgm:cxn modelId="{32F226B4-E106-4B31-B858-9C8619B244B9}" type="presOf" srcId="{AAA0C119-5B12-43B2-A973-413E6D0D6194}" destId="{7D0F21A8-48F1-40E6-946B-AFB9F844E51A}" srcOrd="0" destOrd="0" presId="urn:microsoft.com/office/officeart/2005/8/layout/bProcess3"/>
    <dgm:cxn modelId="{82ABC32C-B9A2-4D03-B342-6D379214516E}" type="presOf" srcId="{D47E9124-0EC5-4990-97EC-687CE2B31DD1}" destId="{C07478DD-0DD0-4EFF-AA41-A5757B7C70FB}" srcOrd="0" destOrd="0" presId="urn:microsoft.com/office/officeart/2005/8/layout/bProcess3"/>
    <dgm:cxn modelId="{4A428543-BBCE-455A-AA15-8D854CDE5775}" srcId="{A31D39B8-1D4A-4E33-9905-BD19933B0AA2}" destId="{CE9E752F-7C28-40B4-A7CA-2743D3E5A523}" srcOrd="3" destOrd="0" parTransId="{5319D3EC-42C2-4238-B2EA-7BB81664F282}" sibTransId="{37D4D9B6-7DE2-4BF3-BA82-92D9DAC4A718}"/>
    <dgm:cxn modelId="{360C9E88-4793-4BFF-B41C-E002EBAC3AEF}" type="presOf" srcId="{A31D39B8-1D4A-4E33-9905-BD19933B0AA2}" destId="{C3FE7408-CC6D-4712-B564-489EC6299813}" srcOrd="0" destOrd="0" presId="urn:microsoft.com/office/officeart/2005/8/layout/bProcess3"/>
    <dgm:cxn modelId="{F3BEC011-EFC2-4920-84DF-BC49352A2BB2}" type="presOf" srcId="{D47E9124-0EC5-4990-97EC-687CE2B31DD1}" destId="{3F9ADB0C-E94F-410F-90C2-FD5AB25CA9CF}" srcOrd="1" destOrd="0" presId="urn:microsoft.com/office/officeart/2005/8/layout/bProcess3"/>
    <dgm:cxn modelId="{67023C6D-924B-4221-A5DC-F2AC535ECD9F}" type="presParOf" srcId="{C3FE7408-CC6D-4712-B564-489EC6299813}" destId="{BBB50C2C-3309-4087-98E8-C2A332A49EFE}" srcOrd="0" destOrd="0" presId="urn:microsoft.com/office/officeart/2005/8/layout/bProcess3"/>
    <dgm:cxn modelId="{03722F31-5B4C-497F-9AB4-10364072D975}" type="presParOf" srcId="{C3FE7408-CC6D-4712-B564-489EC6299813}" destId="{C07478DD-0DD0-4EFF-AA41-A5757B7C70FB}" srcOrd="1" destOrd="0" presId="urn:microsoft.com/office/officeart/2005/8/layout/bProcess3"/>
    <dgm:cxn modelId="{9E8E3482-2155-4C39-B91A-2BCAB3581AA4}" type="presParOf" srcId="{C07478DD-0DD0-4EFF-AA41-A5757B7C70FB}" destId="{3F9ADB0C-E94F-410F-90C2-FD5AB25CA9CF}" srcOrd="0" destOrd="0" presId="urn:microsoft.com/office/officeart/2005/8/layout/bProcess3"/>
    <dgm:cxn modelId="{DCDFCA71-8B37-4008-B7E4-2B8A75B64814}" type="presParOf" srcId="{C3FE7408-CC6D-4712-B564-489EC6299813}" destId="{F69A2EB0-7272-4342-97C1-453E9FB0E928}" srcOrd="2" destOrd="0" presId="urn:microsoft.com/office/officeart/2005/8/layout/bProcess3"/>
    <dgm:cxn modelId="{39E27CAC-CDCD-4CC1-BD0C-3ABCBE1A6A2D}" type="presParOf" srcId="{C3FE7408-CC6D-4712-B564-489EC6299813}" destId="{0461B86D-4327-424D-9068-F08C5EF5366A}" srcOrd="3" destOrd="0" presId="urn:microsoft.com/office/officeart/2005/8/layout/bProcess3"/>
    <dgm:cxn modelId="{B3584E82-869F-441F-8F08-28610301E1A1}" type="presParOf" srcId="{0461B86D-4327-424D-9068-F08C5EF5366A}" destId="{9DA0171E-37CE-4D37-8428-169EFAE19D3C}" srcOrd="0" destOrd="0" presId="urn:microsoft.com/office/officeart/2005/8/layout/bProcess3"/>
    <dgm:cxn modelId="{6618F4CB-2F75-45F7-98C7-F149A11AFBC8}" type="presParOf" srcId="{C3FE7408-CC6D-4712-B564-489EC6299813}" destId="{7D0F21A8-48F1-40E6-946B-AFB9F844E51A}" srcOrd="4" destOrd="0" presId="urn:microsoft.com/office/officeart/2005/8/layout/bProcess3"/>
    <dgm:cxn modelId="{54903FC1-4460-410C-97B2-1CFFAEE1DBC5}" type="presParOf" srcId="{C3FE7408-CC6D-4712-B564-489EC6299813}" destId="{66D7622C-A0A3-4D73-9B3F-D1711BD84214}" srcOrd="5" destOrd="0" presId="urn:microsoft.com/office/officeart/2005/8/layout/bProcess3"/>
    <dgm:cxn modelId="{DD536614-EAA6-42CF-85B6-C79097898770}" type="presParOf" srcId="{66D7622C-A0A3-4D73-9B3F-D1711BD84214}" destId="{D21B2CDB-5AEB-449A-A00F-59084A45B900}" srcOrd="0" destOrd="0" presId="urn:microsoft.com/office/officeart/2005/8/layout/bProcess3"/>
    <dgm:cxn modelId="{7837083B-8EF6-48EC-B66B-541424985C07}" type="presParOf" srcId="{C3FE7408-CC6D-4712-B564-489EC6299813}" destId="{9180720A-A818-444E-82B7-7745C9A0D169}" srcOrd="6" destOrd="0" presId="urn:microsoft.com/office/officeart/2005/8/layout/bProcess3"/>
    <dgm:cxn modelId="{A906068D-3518-4131-A703-EF26D1F1BD7F}" type="presParOf" srcId="{C3FE7408-CC6D-4712-B564-489EC6299813}" destId="{C8500C98-5AE0-43F0-B0C3-00AA02346924}" srcOrd="7" destOrd="0" presId="urn:microsoft.com/office/officeart/2005/8/layout/bProcess3"/>
    <dgm:cxn modelId="{B08DB656-9560-4D87-A287-50E62628BA2B}" type="presParOf" srcId="{C8500C98-5AE0-43F0-B0C3-00AA02346924}" destId="{9CA47934-1F36-46FB-8DF6-AE505C1CFA22}" srcOrd="0" destOrd="0" presId="urn:microsoft.com/office/officeart/2005/8/layout/bProcess3"/>
    <dgm:cxn modelId="{DB45BA46-A159-47BF-BE06-C52EBB3B10E5}" type="presParOf" srcId="{C3FE7408-CC6D-4712-B564-489EC6299813}" destId="{CD952D26-FD7D-4437-91E0-6C3834953383}"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478DD-0DD0-4EFF-AA41-A5757B7C70FB}">
      <dsp:nvSpPr>
        <dsp:cNvPr id="0" name=""/>
        <dsp:cNvSpPr/>
      </dsp:nvSpPr>
      <dsp:spPr>
        <a:xfrm>
          <a:off x="2423454" y="1161853"/>
          <a:ext cx="525730" cy="91440"/>
        </a:xfrm>
        <a:custGeom>
          <a:avLst/>
          <a:gdLst/>
          <a:ahLst/>
          <a:cxnLst/>
          <a:rect l="0" t="0" r="0" b="0"/>
          <a:pathLst>
            <a:path>
              <a:moveTo>
                <a:pt x="0" y="45720"/>
              </a:moveTo>
              <a:lnTo>
                <a:pt x="52573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672411" y="1204791"/>
        <a:ext cx="27816" cy="5563"/>
      </dsp:txXfrm>
    </dsp:sp>
    <dsp:sp modelId="{BBB50C2C-3309-4087-98E8-C2A332A49EFE}">
      <dsp:nvSpPr>
        <dsp:cNvPr id="0" name=""/>
        <dsp:cNvSpPr/>
      </dsp:nvSpPr>
      <dsp:spPr>
        <a:xfrm>
          <a:off x="6425" y="481924"/>
          <a:ext cx="2418829" cy="1451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kern="1200" dirty="0" smtClean="0"/>
            <a:t>Εκπαίδευση</a:t>
          </a:r>
          <a:r>
            <a:rPr lang="en-GB" sz="1600" kern="1200" dirty="0" smtClean="0"/>
            <a:t> &amp; </a:t>
          </a:r>
        </a:p>
        <a:p>
          <a:pPr lvl="0" algn="ctr" defTabSz="711200">
            <a:lnSpc>
              <a:spcPct val="90000"/>
            </a:lnSpc>
            <a:spcBef>
              <a:spcPct val="0"/>
            </a:spcBef>
            <a:spcAft>
              <a:spcPct val="35000"/>
            </a:spcAft>
          </a:pPr>
          <a:r>
            <a:rPr lang="el-GR" sz="1600" kern="1200" dirty="0" smtClean="0"/>
            <a:t>Κατάρτιση</a:t>
          </a:r>
          <a:endParaRPr lang="en-GB" sz="1600" kern="1200" dirty="0"/>
        </a:p>
      </dsp:txBody>
      <dsp:txXfrm>
        <a:off x="6425" y="481924"/>
        <a:ext cx="2418829" cy="1451297"/>
      </dsp:txXfrm>
    </dsp:sp>
    <dsp:sp modelId="{0461B86D-4327-424D-9068-F08C5EF5366A}">
      <dsp:nvSpPr>
        <dsp:cNvPr id="0" name=""/>
        <dsp:cNvSpPr/>
      </dsp:nvSpPr>
      <dsp:spPr>
        <a:xfrm>
          <a:off x="5398614" y="1161853"/>
          <a:ext cx="525730" cy="91440"/>
        </a:xfrm>
        <a:custGeom>
          <a:avLst/>
          <a:gdLst/>
          <a:ahLst/>
          <a:cxnLst/>
          <a:rect l="0" t="0" r="0" b="0"/>
          <a:pathLst>
            <a:path>
              <a:moveTo>
                <a:pt x="0" y="45720"/>
              </a:moveTo>
              <a:lnTo>
                <a:pt x="52573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647571" y="1204791"/>
        <a:ext cx="27816" cy="5563"/>
      </dsp:txXfrm>
    </dsp:sp>
    <dsp:sp modelId="{F69A2EB0-7272-4342-97C1-453E9FB0E928}">
      <dsp:nvSpPr>
        <dsp:cNvPr id="0" name=""/>
        <dsp:cNvSpPr/>
      </dsp:nvSpPr>
      <dsp:spPr>
        <a:xfrm>
          <a:off x="2981585" y="481924"/>
          <a:ext cx="2418829" cy="1451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kern="1200" dirty="0" smtClean="0"/>
            <a:t>Ανθρώπινο κεφάλαιο</a:t>
          </a:r>
          <a:endParaRPr lang="en-GB" sz="1600" kern="1200" dirty="0"/>
        </a:p>
      </dsp:txBody>
      <dsp:txXfrm>
        <a:off x="2981585" y="481924"/>
        <a:ext cx="2418829" cy="1451297"/>
      </dsp:txXfrm>
    </dsp:sp>
    <dsp:sp modelId="{66D7622C-A0A3-4D73-9B3F-D1711BD84214}">
      <dsp:nvSpPr>
        <dsp:cNvPr id="0" name=""/>
        <dsp:cNvSpPr/>
      </dsp:nvSpPr>
      <dsp:spPr>
        <a:xfrm>
          <a:off x="1215840" y="1931422"/>
          <a:ext cx="5950319" cy="525730"/>
        </a:xfrm>
        <a:custGeom>
          <a:avLst/>
          <a:gdLst/>
          <a:ahLst/>
          <a:cxnLst/>
          <a:rect l="0" t="0" r="0" b="0"/>
          <a:pathLst>
            <a:path>
              <a:moveTo>
                <a:pt x="5950319" y="0"/>
              </a:moveTo>
              <a:lnTo>
                <a:pt x="5950319" y="279965"/>
              </a:lnTo>
              <a:lnTo>
                <a:pt x="0" y="279965"/>
              </a:lnTo>
              <a:lnTo>
                <a:pt x="0" y="52573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41593" y="2191505"/>
        <a:ext cx="298813" cy="5563"/>
      </dsp:txXfrm>
    </dsp:sp>
    <dsp:sp modelId="{7D0F21A8-48F1-40E6-946B-AFB9F844E51A}">
      <dsp:nvSpPr>
        <dsp:cNvPr id="0" name=""/>
        <dsp:cNvSpPr/>
      </dsp:nvSpPr>
      <dsp:spPr>
        <a:xfrm>
          <a:off x="5956745" y="481924"/>
          <a:ext cx="2418829" cy="1451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kern="1200" dirty="0" smtClean="0"/>
            <a:t>Παραγωγικότητα</a:t>
          </a:r>
          <a:endParaRPr lang="en-GB" sz="1600" kern="1200" dirty="0"/>
        </a:p>
      </dsp:txBody>
      <dsp:txXfrm>
        <a:off x="5956745" y="481924"/>
        <a:ext cx="2418829" cy="1451297"/>
      </dsp:txXfrm>
    </dsp:sp>
    <dsp:sp modelId="{C8500C98-5AE0-43F0-B0C3-00AA02346924}">
      <dsp:nvSpPr>
        <dsp:cNvPr id="0" name=""/>
        <dsp:cNvSpPr/>
      </dsp:nvSpPr>
      <dsp:spPr>
        <a:xfrm>
          <a:off x="2423454" y="3169481"/>
          <a:ext cx="525730" cy="91440"/>
        </a:xfrm>
        <a:custGeom>
          <a:avLst/>
          <a:gdLst/>
          <a:ahLst/>
          <a:cxnLst/>
          <a:rect l="0" t="0" r="0" b="0"/>
          <a:pathLst>
            <a:path>
              <a:moveTo>
                <a:pt x="0" y="45720"/>
              </a:moveTo>
              <a:lnTo>
                <a:pt x="52573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672411" y="3212419"/>
        <a:ext cx="27816" cy="5563"/>
      </dsp:txXfrm>
    </dsp:sp>
    <dsp:sp modelId="{9180720A-A818-444E-82B7-7745C9A0D169}">
      <dsp:nvSpPr>
        <dsp:cNvPr id="0" name=""/>
        <dsp:cNvSpPr/>
      </dsp:nvSpPr>
      <dsp:spPr>
        <a:xfrm>
          <a:off x="6425" y="2489552"/>
          <a:ext cx="2418829" cy="1451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kern="1200" dirty="0" smtClean="0"/>
            <a:t>Μισθοί</a:t>
          </a:r>
          <a:endParaRPr lang="en-GB" sz="1600" kern="1200" dirty="0"/>
        </a:p>
      </dsp:txBody>
      <dsp:txXfrm>
        <a:off x="6425" y="2489552"/>
        <a:ext cx="2418829" cy="1451297"/>
      </dsp:txXfrm>
    </dsp:sp>
    <dsp:sp modelId="{CD952D26-FD7D-4437-91E0-6C3834953383}">
      <dsp:nvSpPr>
        <dsp:cNvPr id="0" name=""/>
        <dsp:cNvSpPr/>
      </dsp:nvSpPr>
      <dsp:spPr>
        <a:xfrm>
          <a:off x="2981585" y="2489552"/>
          <a:ext cx="2418829" cy="1451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kern="1200" dirty="0" smtClean="0"/>
            <a:t>Ευημερία</a:t>
          </a:r>
          <a:endParaRPr lang="en-GB" sz="1600" kern="1200" dirty="0"/>
        </a:p>
      </dsp:txBody>
      <dsp:txXfrm>
        <a:off x="2981585" y="2489552"/>
        <a:ext cx="2418829" cy="145129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DD4F526C-FECF-4E7D-8100-E5342554725B}" type="datetimeFigureOut">
              <a:rPr lang="en-GB" smtClean="0"/>
              <a:t>20/12/2019</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67A88305-C981-4661-A1C3-E3B70126FBBD}" type="slidenum">
              <a:rPr lang="en-GB" smtClean="0"/>
              <a:t>‹#›</a:t>
            </a:fld>
            <a:endParaRPr lang="en-GB"/>
          </a:p>
        </p:txBody>
      </p:sp>
    </p:spTree>
    <p:extLst>
      <p:ext uri="{BB962C8B-B14F-4D97-AF65-F5344CB8AC3E}">
        <p14:creationId xmlns:p14="http://schemas.microsoft.com/office/powerpoint/2010/main" val="56032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952500" y="752475"/>
            <a:ext cx="4953000" cy="3716338"/>
          </a:xfrm>
          <a:ln/>
        </p:spPr>
      </p:sp>
      <p:sp>
        <p:nvSpPr>
          <p:cNvPr id="105475" name="Rectangle 3"/>
          <p:cNvSpPr>
            <a:spLocks noGrp="1" noChangeArrowheads="1"/>
          </p:cNvSpPr>
          <p:nvPr>
            <p:ph type="body" idx="1"/>
          </p:nvPr>
        </p:nvSpPr>
        <p:spPr/>
        <p:txBody>
          <a:bodyPr/>
          <a:lstStyle/>
          <a:p>
            <a:pPr>
              <a:buFontTx/>
              <a:buChar char="•"/>
            </a:pPr>
            <a:r>
              <a:rPr lang="en-US" altLang="en-US" sz="1800"/>
              <a:t>Add the direct and indirect costs together during each year of the investment</a:t>
            </a:r>
          </a:p>
          <a:p>
            <a:pPr>
              <a:buFontTx/>
              <a:buChar char="•"/>
            </a:pPr>
            <a:r>
              <a:rPr lang="en-US" altLang="en-US" sz="1800"/>
              <a:t>Although not shown, there may even be foregone earnings after the individual gets out of university, if earnings at that point would have been higher than the starting salary upon graduation</a:t>
            </a:r>
          </a:p>
        </p:txBody>
      </p:sp>
    </p:spTree>
    <p:extLst>
      <p:ext uri="{BB962C8B-B14F-4D97-AF65-F5344CB8AC3E}">
        <p14:creationId xmlns:p14="http://schemas.microsoft.com/office/powerpoint/2010/main" val="2931860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952500" y="752475"/>
            <a:ext cx="4953000" cy="3716338"/>
          </a:xfrm>
          <a:ln/>
        </p:spPr>
      </p:sp>
      <p:sp>
        <p:nvSpPr>
          <p:cNvPr id="107523" name="Rectangle 3"/>
          <p:cNvSpPr>
            <a:spLocks noGrp="1" noChangeArrowheads="1"/>
          </p:cNvSpPr>
          <p:nvPr>
            <p:ph type="body" idx="1"/>
          </p:nvPr>
        </p:nvSpPr>
        <p:spPr/>
        <p:txBody>
          <a:bodyPr/>
          <a:lstStyle/>
          <a:p>
            <a:pPr>
              <a:buFontTx/>
              <a:buChar char="•"/>
            </a:pPr>
            <a:r>
              <a:rPr lang="en-US" altLang="en-US" sz="1800"/>
              <a:t>But to estimate the returns to investment in one level of education (or one year of education), must also know what the average individual would have earned without having made this investment</a:t>
            </a:r>
          </a:p>
          <a:p>
            <a:pPr>
              <a:buFontTx/>
              <a:buChar char="•"/>
            </a:pPr>
            <a:r>
              <a:rPr lang="en-US" altLang="en-US" sz="1800"/>
              <a:t>Difference are the returns to that investment</a:t>
            </a:r>
          </a:p>
          <a:p>
            <a:pPr>
              <a:buFontTx/>
              <a:buChar char="•"/>
            </a:pPr>
            <a:r>
              <a:rPr lang="en-US" altLang="en-US" sz="1800"/>
              <a:t>While at school, these returns are negative</a:t>
            </a:r>
          </a:p>
          <a:p>
            <a:pPr>
              <a:buFontTx/>
              <a:buChar char="•"/>
            </a:pPr>
            <a:r>
              <a:rPr lang="en-US" altLang="en-US" sz="1800"/>
              <a:t>Negative returns = costs</a:t>
            </a:r>
          </a:p>
          <a:p>
            <a:pPr>
              <a:buFontTx/>
              <a:buChar char="•"/>
            </a:pPr>
            <a:r>
              <a:rPr lang="en-US" altLang="en-US" sz="1800"/>
              <a:t>Opportunity costs or foregone earnings</a:t>
            </a:r>
          </a:p>
        </p:txBody>
      </p:sp>
    </p:spTree>
    <p:extLst>
      <p:ext uri="{BB962C8B-B14F-4D97-AF65-F5344CB8AC3E}">
        <p14:creationId xmlns:p14="http://schemas.microsoft.com/office/powerpoint/2010/main" val="1670497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952500" y="752475"/>
            <a:ext cx="4953000" cy="3716338"/>
          </a:xfrm>
          <a:ln/>
        </p:spPr>
      </p:sp>
      <p:sp>
        <p:nvSpPr>
          <p:cNvPr id="105475" name="Rectangle 3"/>
          <p:cNvSpPr>
            <a:spLocks noGrp="1" noChangeArrowheads="1"/>
          </p:cNvSpPr>
          <p:nvPr>
            <p:ph type="body" idx="1"/>
          </p:nvPr>
        </p:nvSpPr>
        <p:spPr/>
        <p:txBody>
          <a:bodyPr/>
          <a:lstStyle/>
          <a:p>
            <a:pPr>
              <a:buFontTx/>
              <a:buChar char="•"/>
            </a:pPr>
            <a:r>
              <a:rPr lang="en-US" altLang="en-US" sz="1800"/>
              <a:t>Add the direct and indirect costs together during each year of the investment</a:t>
            </a:r>
          </a:p>
          <a:p>
            <a:pPr>
              <a:buFontTx/>
              <a:buChar char="•"/>
            </a:pPr>
            <a:r>
              <a:rPr lang="en-US" altLang="en-US" sz="1800"/>
              <a:t>Although not shown, there may even be foregone earnings after the individual gets out of university, if earnings at that point would have been higher than the starting salary upon graduation</a:t>
            </a:r>
          </a:p>
        </p:txBody>
      </p:sp>
    </p:spTree>
    <p:extLst>
      <p:ext uri="{BB962C8B-B14F-4D97-AF65-F5344CB8AC3E}">
        <p14:creationId xmlns:p14="http://schemas.microsoft.com/office/powerpoint/2010/main" val="3864215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952500" y="752475"/>
            <a:ext cx="4953000" cy="3716338"/>
          </a:xfrm>
          <a:ln/>
        </p:spPr>
      </p:sp>
      <p:sp>
        <p:nvSpPr>
          <p:cNvPr id="105475" name="Rectangle 3"/>
          <p:cNvSpPr>
            <a:spLocks noGrp="1" noChangeArrowheads="1"/>
          </p:cNvSpPr>
          <p:nvPr>
            <p:ph type="body" idx="1"/>
          </p:nvPr>
        </p:nvSpPr>
        <p:spPr/>
        <p:txBody>
          <a:bodyPr/>
          <a:lstStyle/>
          <a:p>
            <a:pPr>
              <a:buFontTx/>
              <a:buChar char="•"/>
            </a:pPr>
            <a:r>
              <a:rPr lang="en-US" altLang="en-US" sz="1800"/>
              <a:t>Add the direct and indirect costs together during each year of the investment</a:t>
            </a:r>
          </a:p>
          <a:p>
            <a:pPr>
              <a:buFontTx/>
              <a:buChar char="•"/>
            </a:pPr>
            <a:r>
              <a:rPr lang="en-US" altLang="en-US" sz="1800"/>
              <a:t>Although not shown, there may even be foregone earnings after the individual gets out of university, if earnings at that point would have been higher than the starting salary upon graduation</a:t>
            </a:r>
          </a:p>
        </p:txBody>
      </p:sp>
    </p:spTree>
    <p:extLst>
      <p:ext uri="{BB962C8B-B14F-4D97-AF65-F5344CB8AC3E}">
        <p14:creationId xmlns:p14="http://schemas.microsoft.com/office/powerpoint/2010/main" val="339406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952500" y="752475"/>
            <a:ext cx="4953000" cy="3716338"/>
          </a:xfrm>
          <a:ln/>
        </p:spPr>
      </p:sp>
      <p:sp>
        <p:nvSpPr>
          <p:cNvPr id="108547" name="Rectangle 3"/>
          <p:cNvSpPr>
            <a:spLocks noGrp="1" noChangeArrowheads="1"/>
          </p:cNvSpPr>
          <p:nvPr>
            <p:ph type="body" idx="1"/>
          </p:nvPr>
        </p:nvSpPr>
        <p:spPr>
          <a:xfrm>
            <a:off x="304800" y="4724202"/>
            <a:ext cx="6172200" cy="4475560"/>
          </a:xfrm>
        </p:spPr>
        <p:txBody>
          <a:bodyPr/>
          <a:lstStyle/>
          <a:p>
            <a:pPr>
              <a:buFontTx/>
              <a:buChar char="•"/>
            </a:pPr>
            <a:r>
              <a:rPr lang="en-US" altLang="en-US" sz="1800"/>
              <a:t>To measure the private returns to education, in many studies economists look only at the market returns -- because the non-market returns are too hard to quantify</a:t>
            </a:r>
          </a:p>
          <a:p>
            <a:pPr>
              <a:buFontTx/>
              <a:buChar char="•"/>
            </a:pPr>
            <a:r>
              <a:rPr lang="en-US" altLang="en-US" sz="1800"/>
              <a:t>To do this, it is necessary to predict what an individual will earn over his or her entire lifetime</a:t>
            </a:r>
          </a:p>
          <a:p>
            <a:pPr>
              <a:buFontTx/>
              <a:buChar char="•"/>
            </a:pPr>
            <a:r>
              <a:rPr lang="en-US" altLang="en-US" sz="1800"/>
              <a:t>Economists are not fortune-tellers -- they don’t know what people will earn in the future</a:t>
            </a:r>
          </a:p>
          <a:p>
            <a:pPr>
              <a:buFontTx/>
              <a:buChar char="•"/>
            </a:pPr>
            <a:r>
              <a:rPr lang="en-US" altLang="en-US" sz="1800"/>
              <a:t>Especially, not know what any particular individual will earn in the future -- there will always be variation</a:t>
            </a:r>
          </a:p>
          <a:p>
            <a:pPr>
              <a:buFontTx/>
              <a:buChar char="•"/>
            </a:pPr>
            <a:r>
              <a:rPr lang="en-US" altLang="en-US" sz="1800"/>
              <a:t>To estimate what the average person will earn in the future, look at what a sample (the larger the better) of individuals are earning now or have earned in the past</a:t>
            </a:r>
          </a:p>
          <a:p>
            <a:pPr>
              <a:buFontTx/>
              <a:buChar char="•"/>
            </a:pPr>
            <a:r>
              <a:rPr lang="en-US" altLang="en-US" sz="1800"/>
              <a:t>Longitudinal study -- follow a group over time, but to know what they earn at retirement age, must follow over 40 years</a:t>
            </a:r>
          </a:p>
          <a:p>
            <a:pPr>
              <a:buFontTx/>
              <a:buChar char="•"/>
            </a:pPr>
            <a:r>
              <a:rPr lang="en-US" altLang="en-US" sz="1800"/>
              <a:t>Cross-sectional studies more common</a:t>
            </a:r>
          </a:p>
        </p:txBody>
      </p:sp>
    </p:spTree>
    <p:extLst>
      <p:ext uri="{BB962C8B-B14F-4D97-AF65-F5344CB8AC3E}">
        <p14:creationId xmlns:p14="http://schemas.microsoft.com/office/powerpoint/2010/main" val="24734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2F3F97-9767-44D8-BA0B-49CCED138928}" type="datetime1">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3783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2F8925-65F7-47EE-A89A-1CD391FF648A}" type="datetime1">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639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E547FA-94A6-4B3E-BA08-7E3B62A3EB89}" type="datetime1">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6235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A104F5-B4E0-4246-80B2-C9FC2AC0C0FB}" type="datetime1">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341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32240-FF4E-4313-8AEC-7B373AAA19CD}" type="datetime1">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75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B76A75-1719-4AE2-8D5F-5362A3958119}" type="datetime1">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134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0BE189-0461-4D5B-8C89-6CC8E9DD3CF6}" type="datetime1">
              <a:rPr lang="en-US" smtClean="0"/>
              <a:t>12/20/2019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4883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33F1EC-489B-41E1-A47C-D783BB6AD15C}" type="datetime1">
              <a:rPr lang="en-US" smtClean="0"/>
              <a:t>12/20/2019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586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5878F-C09B-4DD1-B48D-BAC0D1DD20C5}" type="datetime1">
              <a:rPr lang="en-US" smtClean="0"/>
              <a:t>12/20/2019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8298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963A0-00F0-42B4-B051-F3BD774AE861}" type="datetime1">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188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C05C9-930F-4DBD-BFF7-103CB23A4E80}" type="datetime1">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1358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4A1A34-E407-487C-98F9-B3557DD9F78B}" type="datetime1">
              <a:rPr lang="en-US" smtClean="0"/>
              <a:t>12/20/2019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0990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154237"/>
          </a:xfrm>
        </p:spPr>
        <p:txBody>
          <a:bodyPr>
            <a:normAutofit fontScale="90000"/>
          </a:bodyPr>
          <a:lstStyle/>
          <a:p>
            <a:r>
              <a:rPr lang="el-GR" b="1" dirty="0"/>
              <a:t>Ο</a:t>
            </a:r>
            <a:r>
              <a:rPr lang="el-GR" b="1" dirty="0" smtClean="0"/>
              <a:t>ικονομικά της Εκπαίδευσης και Κοινωνικές Ανισότητες</a:t>
            </a:r>
            <a:br>
              <a:rPr lang="el-GR" b="1" dirty="0" smtClean="0"/>
            </a:br>
            <a:r>
              <a:rPr lang="en-GB" sz="3600" dirty="0"/>
              <a:t>3</a:t>
            </a:r>
            <a:r>
              <a:rPr lang="el-GR" sz="3600" baseline="30000" dirty="0" smtClean="0"/>
              <a:t>η</a:t>
            </a:r>
            <a:r>
              <a:rPr lang="el-GR" sz="3600" dirty="0" smtClean="0"/>
              <a:t> διάλεξη</a:t>
            </a:r>
            <a:br>
              <a:rPr lang="el-GR" sz="3600" dirty="0" smtClean="0"/>
            </a:br>
            <a:r>
              <a:rPr lang="el-GR" sz="3600" dirty="0" smtClean="0"/>
              <a:t>1</a:t>
            </a:r>
            <a:r>
              <a:rPr lang="en-GB" sz="3600" dirty="0" smtClean="0"/>
              <a:t>8</a:t>
            </a:r>
            <a:r>
              <a:rPr lang="el-GR" sz="3600" dirty="0" smtClean="0"/>
              <a:t>/12/2019</a:t>
            </a:r>
            <a:endParaRPr lang="en-GB" sz="3600" dirty="0"/>
          </a:p>
        </p:txBody>
      </p:sp>
      <p:sp>
        <p:nvSpPr>
          <p:cNvPr id="3" name="Subtitle 2"/>
          <p:cNvSpPr>
            <a:spLocks noGrp="1"/>
          </p:cNvSpPr>
          <p:nvPr>
            <p:ph type="subTitle" idx="1"/>
          </p:nvPr>
        </p:nvSpPr>
        <p:spPr/>
        <p:txBody>
          <a:bodyPr>
            <a:normAutofit fontScale="92500" lnSpcReduction="10000"/>
          </a:bodyPr>
          <a:lstStyle/>
          <a:p>
            <a:r>
              <a:rPr lang="el-GR" dirty="0" smtClean="0"/>
              <a:t>Χρήστος Κουτσαμπέλας</a:t>
            </a:r>
          </a:p>
          <a:p>
            <a:r>
              <a:rPr lang="el-GR" dirty="0" smtClean="0"/>
              <a:t>Επίκουρος Καθηγητής</a:t>
            </a:r>
          </a:p>
          <a:p>
            <a:r>
              <a:rPr lang="el-GR" dirty="0" smtClean="0"/>
              <a:t>Τμήμα Κοινωνικής και Εκπαιδευτικής Πολιτικής</a:t>
            </a:r>
          </a:p>
          <a:p>
            <a:endParaRPr lang="el-GR" dirty="0" smtClean="0"/>
          </a:p>
          <a:p>
            <a:r>
              <a:rPr lang="el-GR" dirty="0" smtClean="0"/>
              <a:t>Ακαδημαϊκό έτος 2019-2020</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929326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152400"/>
            <a:ext cx="7772400" cy="1011183"/>
          </a:xfrm>
          <a:noFill/>
          <a:ln/>
        </p:spPr>
        <p:txBody>
          <a:bodyPr/>
          <a:lstStyle/>
          <a:p>
            <a:pPr algn="ctr"/>
            <a:r>
              <a:rPr lang="el-GR" altLang="en-US" sz="3200" b="1" dirty="0" smtClean="0"/>
              <a:t>Ελλιπής πληροφόρηση του ατόμου</a:t>
            </a:r>
            <a:r>
              <a:rPr lang="en-GB" altLang="en-US" sz="3200" b="1" dirty="0" smtClean="0"/>
              <a:t> (asymmetric information)</a:t>
            </a:r>
            <a:endParaRPr lang="en-US" altLang="en-US" sz="3200" b="1" dirty="0"/>
          </a:p>
        </p:txBody>
      </p:sp>
      <p:sp>
        <p:nvSpPr>
          <p:cNvPr id="21507" name="Rectangle 3"/>
          <p:cNvSpPr>
            <a:spLocks noGrp="1" noChangeArrowheads="1"/>
          </p:cNvSpPr>
          <p:nvPr>
            <p:ph type="body" idx="1"/>
          </p:nvPr>
        </p:nvSpPr>
        <p:spPr>
          <a:xfrm>
            <a:off x="628650" y="1682750"/>
            <a:ext cx="7886700" cy="4494213"/>
          </a:xfrm>
          <a:noFill/>
          <a:ln/>
        </p:spPr>
        <p:txBody>
          <a:bodyPr/>
          <a:lstStyle/>
          <a:p>
            <a:pPr>
              <a:buFont typeface="Monotype Sorts" pitchFamily="2" charset="2"/>
              <a:buNone/>
            </a:pPr>
            <a:r>
              <a:rPr lang="en-US" altLang="en-US" dirty="0"/>
              <a:t>                               </a:t>
            </a:r>
          </a:p>
        </p:txBody>
      </p:sp>
      <p:sp>
        <p:nvSpPr>
          <p:cNvPr id="21508" name="Line 4"/>
          <p:cNvSpPr>
            <a:spLocks noChangeShapeType="1"/>
          </p:cNvSpPr>
          <p:nvPr/>
        </p:nvSpPr>
        <p:spPr bwMode="auto">
          <a:xfrm>
            <a:off x="1143000" y="1682750"/>
            <a:ext cx="0" cy="410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09" name="Line 5"/>
          <p:cNvSpPr>
            <a:spLocks noChangeShapeType="1"/>
          </p:cNvSpPr>
          <p:nvPr/>
        </p:nvSpPr>
        <p:spPr bwMode="auto">
          <a:xfrm flipV="1">
            <a:off x="7010400" y="2051050"/>
            <a:ext cx="0" cy="2984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0" name="Line 6"/>
          <p:cNvSpPr>
            <a:spLocks noChangeShapeType="1"/>
          </p:cNvSpPr>
          <p:nvPr/>
        </p:nvSpPr>
        <p:spPr bwMode="auto">
          <a:xfrm flipV="1">
            <a:off x="2370138" y="4108450"/>
            <a:ext cx="0" cy="927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1" name="Line 7"/>
          <p:cNvSpPr>
            <a:spLocks noChangeShapeType="1"/>
          </p:cNvSpPr>
          <p:nvPr/>
        </p:nvSpPr>
        <p:spPr bwMode="auto">
          <a:xfrm flipH="1" flipV="1">
            <a:off x="2793478" y="3647595"/>
            <a:ext cx="8603" cy="14413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2" name="Rectangle 8"/>
          <p:cNvSpPr>
            <a:spLocks noChangeArrowheads="1"/>
          </p:cNvSpPr>
          <p:nvPr/>
        </p:nvSpPr>
        <p:spPr bwMode="auto">
          <a:xfrm>
            <a:off x="2331605" y="3954596"/>
            <a:ext cx="774700"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n-US" altLang="en-US" sz="2000" dirty="0"/>
              <a:t>- - -</a:t>
            </a:r>
          </a:p>
          <a:p>
            <a:pPr algn="l"/>
            <a:r>
              <a:rPr lang="en-US" altLang="en-US" sz="2000" dirty="0" smtClean="0"/>
              <a:t>- -</a:t>
            </a:r>
            <a:r>
              <a:rPr lang="el-GR" altLang="en-US" sz="2000" dirty="0" smtClean="0"/>
              <a:t> -</a:t>
            </a:r>
            <a:endParaRPr lang="en-US" altLang="en-US" sz="2000" dirty="0"/>
          </a:p>
        </p:txBody>
      </p:sp>
      <p:sp>
        <p:nvSpPr>
          <p:cNvPr id="21513" name="Rectangle 9"/>
          <p:cNvSpPr>
            <a:spLocks noChangeArrowheads="1"/>
          </p:cNvSpPr>
          <p:nvPr/>
        </p:nvSpPr>
        <p:spPr bwMode="auto">
          <a:xfrm>
            <a:off x="4298950" y="2820988"/>
            <a:ext cx="195263"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endParaRPr lang="en-US" altLang="en-US" sz="2400"/>
          </a:p>
          <a:p>
            <a:pPr algn="l" eaLnBrk="1" hangingPunct="1"/>
            <a:endParaRPr lang="en-US" altLang="en-US" sz="2400"/>
          </a:p>
        </p:txBody>
      </p:sp>
      <p:sp>
        <p:nvSpPr>
          <p:cNvPr id="21514" name="Rectangle 10"/>
          <p:cNvSpPr>
            <a:spLocks noChangeArrowheads="1"/>
          </p:cNvSpPr>
          <p:nvPr/>
        </p:nvSpPr>
        <p:spPr bwMode="auto">
          <a:xfrm>
            <a:off x="5106988" y="2119313"/>
            <a:ext cx="19145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 + + + + + + </a:t>
            </a:r>
          </a:p>
        </p:txBody>
      </p:sp>
      <p:sp>
        <p:nvSpPr>
          <p:cNvPr id="21515" name="Rectangle 11"/>
          <p:cNvSpPr>
            <a:spLocks noChangeArrowheads="1"/>
          </p:cNvSpPr>
          <p:nvPr/>
        </p:nvSpPr>
        <p:spPr bwMode="auto">
          <a:xfrm>
            <a:off x="3641725" y="2879725"/>
            <a:ext cx="85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6" name="Rectangle 12"/>
          <p:cNvSpPr>
            <a:spLocks noChangeArrowheads="1"/>
          </p:cNvSpPr>
          <p:nvPr/>
        </p:nvSpPr>
        <p:spPr bwMode="auto">
          <a:xfrm>
            <a:off x="3106306" y="2973388"/>
            <a:ext cx="1095808"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n-US" altLang="en-US" sz="2400" dirty="0"/>
              <a:t>+ + +</a:t>
            </a:r>
          </a:p>
        </p:txBody>
      </p:sp>
      <p:sp>
        <p:nvSpPr>
          <p:cNvPr id="21517" name="Rectangle 13"/>
          <p:cNvSpPr>
            <a:spLocks noChangeArrowheads="1"/>
          </p:cNvSpPr>
          <p:nvPr/>
        </p:nvSpPr>
        <p:spPr bwMode="auto">
          <a:xfrm>
            <a:off x="3948113" y="2424113"/>
            <a:ext cx="31527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 + + + + + + + + + + + +</a:t>
            </a:r>
          </a:p>
        </p:txBody>
      </p:sp>
      <p:sp>
        <p:nvSpPr>
          <p:cNvPr id="21518" name="Rectangle 14"/>
          <p:cNvSpPr>
            <a:spLocks noChangeArrowheads="1"/>
          </p:cNvSpPr>
          <p:nvPr/>
        </p:nvSpPr>
        <p:spPr bwMode="auto">
          <a:xfrm>
            <a:off x="3641725" y="2879725"/>
            <a:ext cx="1100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9" name="Rectangle 15"/>
          <p:cNvSpPr>
            <a:spLocks noChangeArrowheads="1"/>
          </p:cNvSpPr>
          <p:nvPr/>
        </p:nvSpPr>
        <p:spPr bwMode="auto">
          <a:xfrm>
            <a:off x="3641725" y="2879725"/>
            <a:ext cx="85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0" name="Rectangle 16"/>
          <p:cNvSpPr>
            <a:spLocks noChangeArrowheads="1"/>
          </p:cNvSpPr>
          <p:nvPr/>
        </p:nvSpPr>
        <p:spPr bwMode="auto">
          <a:xfrm>
            <a:off x="3643313" y="2728913"/>
            <a:ext cx="35179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altLang="en-US" sz="2400" dirty="0"/>
              <a:t>+ + + + + + + + + + + + + </a:t>
            </a:r>
          </a:p>
        </p:txBody>
      </p:sp>
      <p:sp>
        <p:nvSpPr>
          <p:cNvPr id="21521" name="Rectangle 17"/>
          <p:cNvSpPr>
            <a:spLocks noChangeArrowheads="1"/>
          </p:cNvSpPr>
          <p:nvPr/>
        </p:nvSpPr>
        <p:spPr bwMode="auto">
          <a:xfrm>
            <a:off x="6689725" y="28797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2" name="Rectangle 18"/>
          <p:cNvSpPr>
            <a:spLocks noChangeArrowheads="1"/>
          </p:cNvSpPr>
          <p:nvPr/>
        </p:nvSpPr>
        <p:spPr bwMode="auto">
          <a:xfrm>
            <a:off x="6765925" y="29559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3" name="Arc 19"/>
          <p:cNvSpPr>
            <a:spLocks/>
          </p:cNvSpPr>
          <p:nvPr/>
        </p:nvSpPr>
        <p:spPr bwMode="auto">
          <a:xfrm>
            <a:off x="2802081" y="2191013"/>
            <a:ext cx="4209114" cy="1455787"/>
          </a:xfrm>
          <a:custGeom>
            <a:avLst/>
            <a:gdLst>
              <a:gd name="G0" fmla="+- 21600 0 0"/>
              <a:gd name="G1" fmla="+- 21600 0 0"/>
              <a:gd name="G2" fmla="+- 21600 0 0"/>
              <a:gd name="T0" fmla="*/ 0 w 21600"/>
              <a:gd name="T1" fmla="*/ 21600 h 21600"/>
              <a:gd name="T2" fmla="*/ 2159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5" y="4"/>
                  <a:pt x="21592" y="0"/>
                </a:cubicBezTo>
              </a:path>
              <a:path w="21600" h="21600" stroke="0" extrusionOk="0">
                <a:moveTo>
                  <a:pt x="0" y="21599"/>
                </a:moveTo>
                <a:cubicBezTo>
                  <a:pt x="0" y="9673"/>
                  <a:pt x="9665" y="4"/>
                  <a:pt x="21592" y="0"/>
                </a:cubicBezTo>
                <a:lnTo>
                  <a:pt x="2160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4" name="Arc 20"/>
          <p:cNvSpPr>
            <a:spLocks/>
          </p:cNvSpPr>
          <p:nvPr/>
        </p:nvSpPr>
        <p:spPr bwMode="auto">
          <a:xfrm>
            <a:off x="2370138" y="3055938"/>
            <a:ext cx="4641850" cy="1060450"/>
          </a:xfrm>
          <a:custGeom>
            <a:avLst/>
            <a:gdLst>
              <a:gd name="G0" fmla="+- 21600 0 0"/>
              <a:gd name="G1" fmla="+- 21600 0 0"/>
              <a:gd name="G2" fmla="+- 21600 0 0"/>
              <a:gd name="T0" fmla="*/ 0 w 21600"/>
              <a:gd name="T1" fmla="*/ 21600 h 21600"/>
              <a:gd name="T2" fmla="*/ 2159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6" y="3"/>
                  <a:pt x="21593" y="0"/>
                </a:cubicBezTo>
              </a:path>
              <a:path w="21600" h="21600" stroke="0" extrusionOk="0">
                <a:moveTo>
                  <a:pt x="0" y="21599"/>
                </a:moveTo>
                <a:cubicBezTo>
                  <a:pt x="0" y="9673"/>
                  <a:pt x="9666" y="3"/>
                  <a:pt x="21593" y="0"/>
                </a:cubicBezTo>
                <a:lnTo>
                  <a:pt x="2160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6" name="Rectangle 22"/>
          <p:cNvSpPr>
            <a:spLocks noChangeArrowheads="1"/>
          </p:cNvSpPr>
          <p:nvPr/>
        </p:nvSpPr>
        <p:spPr bwMode="auto">
          <a:xfrm>
            <a:off x="4937125" y="2697163"/>
            <a:ext cx="1841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31" name="Rectangle 27"/>
          <p:cNvSpPr>
            <a:spLocks noChangeArrowheads="1"/>
          </p:cNvSpPr>
          <p:nvPr/>
        </p:nvSpPr>
        <p:spPr bwMode="auto">
          <a:xfrm>
            <a:off x="4176713" y="1814513"/>
            <a:ext cx="118321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2400" b="1" dirty="0" smtClean="0"/>
              <a:t>Όφελος</a:t>
            </a:r>
            <a:endParaRPr lang="en-US" altLang="en-US" sz="2400" b="1" dirty="0"/>
          </a:p>
        </p:txBody>
      </p:sp>
      <p:sp>
        <p:nvSpPr>
          <p:cNvPr id="21532" name="Rectangle 28"/>
          <p:cNvSpPr>
            <a:spLocks noChangeArrowheads="1"/>
          </p:cNvSpPr>
          <p:nvPr/>
        </p:nvSpPr>
        <p:spPr bwMode="auto">
          <a:xfrm>
            <a:off x="1371600" y="4648200"/>
            <a:ext cx="108779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2400" b="1" dirty="0" smtClean="0"/>
              <a:t>Κόστος</a:t>
            </a:r>
            <a:endParaRPr lang="en-US" altLang="en-US" sz="2400" b="1" dirty="0"/>
          </a:p>
        </p:txBody>
      </p:sp>
      <p:sp>
        <p:nvSpPr>
          <p:cNvPr id="21533" name="Rectangle 29"/>
          <p:cNvSpPr>
            <a:spLocks noChangeArrowheads="1"/>
          </p:cNvSpPr>
          <p:nvPr/>
        </p:nvSpPr>
        <p:spPr bwMode="auto">
          <a:xfrm>
            <a:off x="7072313" y="1631950"/>
            <a:ext cx="1766887"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l-GR" altLang="en-US" sz="1600" dirty="0" smtClean="0"/>
              <a:t>Απόφοιτοι πανεπιστημίου</a:t>
            </a:r>
            <a:endParaRPr lang="en-US" altLang="en-US" sz="1600" dirty="0"/>
          </a:p>
        </p:txBody>
      </p:sp>
      <p:sp>
        <p:nvSpPr>
          <p:cNvPr id="21534" name="Rectangle 30"/>
          <p:cNvSpPr>
            <a:spLocks noChangeArrowheads="1"/>
          </p:cNvSpPr>
          <p:nvPr/>
        </p:nvSpPr>
        <p:spPr bwMode="auto">
          <a:xfrm>
            <a:off x="7072313" y="2546350"/>
            <a:ext cx="1588565"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l-GR" altLang="en-US" sz="1600" dirty="0" smtClean="0"/>
              <a:t>Απόφοιτοι λυκείου</a:t>
            </a:r>
            <a:endParaRPr lang="en-US" altLang="en-US" sz="1600" dirty="0"/>
          </a:p>
        </p:txBody>
      </p:sp>
      <p:sp>
        <p:nvSpPr>
          <p:cNvPr id="21536" name="Line 32"/>
          <p:cNvSpPr>
            <a:spLocks noChangeShapeType="1"/>
          </p:cNvSpPr>
          <p:nvPr/>
        </p:nvSpPr>
        <p:spPr bwMode="auto">
          <a:xfrm>
            <a:off x="6940550" y="3048000"/>
            <a:ext cx="139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37" name="Line 33"/>
          <p:cNvSpPr>
            <a:spLocks noChangeShapeType="1"/>
          </p:cNvSpPr>
          <p:nvPr/>
        </p:nvSpPr>
        <p:spPr bwMode="auto">
          <a:xfrm>
            <a:off x="1143000" y="5068618"/>
            <a:ext cx="6311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38" name="Rectangle 34"/>
          <p:cNvSpPr>
            <a:spLocks noChangeArrowheads="1"/>
          </p:cNvSpPr>
          <p:nvPr/>
        </p:nvSpPr>
        <p:spPr bwMode="auto">
          <a:xfrm>
            <a:off x="7529513" y="4832350"/>
            <a:ext cx="79400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dirty="0" smtClean="0"/>
              <a:t>Ηλικία</a:t>
            </a:r>
            <a:endParaRPr lang="en-US" altLang="en-US" dirty="0"/>
          </a:p>
        </p:txBody>
      </p:sp>
      <p:sp>
        <p:nvSpPr>
          <p:cNvPr id="21542" name="Line 38"/>
          <p:cNvSpPr>
            <a:spLocks noChangeShapeType="1"/>
          </p:cNvSpPr>
          <p:nvPr/>
        </p:nvSpPr>
        <p:spPr bwMode="auto">
          <a:xfrm>
            <a:off x="2799228" y="5035550"/>
            <a:ext cx="0" cy="139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67" name="Line 63"/>
          <p:cNvSpPr>
            <a:spLocks noChangeShapeType="1"/>
          </p:cNvSpPr>
          <p:nvPr/>
        </p:nvSpPr>
        <p:spPr bwMode="auto">
          <a:xfrm>
            <a:off x="1143000" y="5797550"/>
            <a:ext cx="0" cy="444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 name="Line 38"/>
          <p:cNvSpPr>
            <a:spLocks noChangeShapeType="1"/>
          </p:cNvSpPr>
          <p:nvPr/>
        </p:nvSpPr>
        <p:spPr bwMode="auto">
          <a:xfrm>
            <a:off x="2795583" y="5168291"/>
            <a:ext cx="11906" cy="4078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 name="Line 38"/>
          <p:cNvSpPr>
            <a:spLocks noChangeShapeType="1"/>
          </p:cNvSpPr>
          <p:nvPr/>
        </p:nvSpPr>
        <p:spPr bwMode="auto">
          <a:xfrm>
            <a:off x="2370136" y="5035550"/>
            <a:ext cx="0" cy="5495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 name="Line 38"/>
          <p:cNvSpPr>
            <a:spLocks noChangeShapeType="1"/>
          </p:cNvSpPr>
          <p:nvPr/>
        </p:nvSpPr>
        <p:spPr bwMode="auto">
          <a:xfrm flipH="1" flipV="1">
            <a:off x="2370136" y="5569219"/>
            <a:ext cx="434976"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 name="Rectangle 8"/>
          <p:cNvSpPr>
            <a:spLocks noChangeArrowheads="1"/>
          </p:cNvSpPr>
          <p:nvPr/>
        </p:nvSpPr>
        <p:spPr bwMode="auto">
          <a:xfrm>
            <a:off x="2309251" y="4623899"/>
            <a:ext cx="640125" cy="101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n-US" altLang="en-US" sz="2000" dirty="0"/>
              <a:t>- - -</a:t>
            </a:r>
          </a:p>
          <a:p>
            <a:pPr algn="l"/>
            <a:r>
              <a:rPr lang="en-US" altLang="en-US" sz="2000" dirty="0"/>
              <a:t>- - -</a:t>
            </a:r>
          </a:p>
          <a:p>
            <a:pPr algn="l"/>
            <a:r>
              <a:rPr lang="en-US" altLang="en-US" sz="2000" dirty="0"/>
              <a:t>- - -</a:t>
            </a:r>
          </a:p>
        </p:txBody>
      </p:sp>
      <p:sp>
        <p:nvSpPr>
          <p:cNvPr id="44" name="Rectangle 30"/>
          <p:cNvSpPr>
            <a:spLocks noChangeArrowheads="1"/>
          </p:cNvSpPr>
          <p:nvPr/>
        </p:nvSpPr>
        <p:spPr bwMode="auto">
          <a:xfrm>
            <a:off x="722744" y="1300108"/>
            <a:ext cx="90730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dirty="0" smtClean="0"/>
              <a:t>Μισθός</a:t>
            </a:r>
            <a:endParaRPr lang="en-US" altLang="en-US" dirty="0"/>
          </a:p>
        </p:txBody>
      </p:sp>
      <p:sp>
        <p:nvSpPr>
          <p:cNvPr id="45" name="Text Box 69"/>
          <p:cNvSpPr txBox="1">
            <a:spLocks noChangeArrowheads="1"/>
          </p:cNvSpPr>
          <p:nvPr/>
        </p:nvSpPr>
        <p:spPr bwMode="auto">
          <a:xfrm>
            <a:off x="1541328" y="3527500"/>
            <a:ext cx="10099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200" dirty="0" smtClean="0"/>
              <a:t>Διαφυγόντα εισοδήματα</a:t>
            </a:r>
            <a:endParaRPr lang="en-US" altLang="en-US" sz="1400" dirty="0"/>
          </a:p>
        </p:txBody>
      </p:sp>
      <p:sp>
        <p:nvSpPr>
          <p:cNvPr id="48" name="Text Box 69"/>
          <p:cNvSpPr txBox="1">
            <a:spLocks noChangeArrowheads="1"/>
          </p:cNvSpPr>
          <p:nvPr/>
        </p:nvSpPr>
        <p:spPr bwMode="auto">
          <a:xfrm>
            <a:off x="2178640" y="5604260"/>
            <a:ext cx="9624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400" dirty="0" smtClean="0"/>
              <a:t>Κόστος σπουδών</a:t>
            </a:r>
            <a:endParaRPr lang="en-US" altLang="en-US" sz="1600" dirty="0"/>
          </a:p>
        </p:txBody>
      </p:sp>
      <p:sp>
        <p:nvSpPr>
          <p:cNvPr id="50" name="Text Box 69"/>
          <p:cNvSpPr txBox="1">
            <a:spLocks noChangeArrowheads="1"/>
          </p:cNvSpPr>
          <p:nvPr/>
        </p:nvSpPr>
        <p:spPr bwMode="auto">
          <a:xfrm>
            <a:off x="2767013" y="1858909"/>
            <a:ext cx="150653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050" dirty="0" smtClean="0"/>
              <a:t>Αυξημένες μισθολογικές απολαβές</a:t>
            </a:r>
            <a:endParaRPr lang="en-US" altLang="en-US" sz="1100" dirty="0"/>
          </a:p>
        </p:txBody>
      </p:sp>
      <p:sp>
        <p:nvSpPr>
          <p:cNvPr id="51" name="Text Box 69"/>
          <p:cNvSpPr txBox="1">
            <a:spLocks noChangeArrowheads="1"/>
          </p:cNvSpPr>
          <p:nvPr/>
        </p:nvSpPr>
        <p:spPr bwMode="auto">
          <a:xfrm>
            <a:off x="4905358" y="5350334"/>
            <a:ext cx="262415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600" b="1" dirty="0" smtClean="0"/>
              <a:t>Το άτομο δεν αντιλαμβάνεται τα οφέλη της συνέχισης των σπουδών.</a:t>
            </a:r>
            <a:endParaRPr lang="en-US" altLang="en-US" b="1" dirty="0"/>
          </a:p>
        </p:txBody>
      </p:sp>
    </p:spTree>
    <p:extLst>
      <p:ext uri="{BB962C8B-B14F-4D97-AF65-F5344CB8AC3E}">
        <p14:creationId xmlns:p14="http://schemas.microsoft.com/office/powerpoint/2010/main" val="2562046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1514"/>
                                        </p:tgtEl>
                                      </p:cBhvr>
                                    </p:animEffect>
                                    <p:anim calcmode="lin" valueType="num">
                                      <p:cBhvr>
                                        <p:cTn id="7" dur="1000"/>
                                        <p:tgtEl>
                                          <p:spTgt spid="21514"/>
                                        </p:tgtEl>
                                        <p:attrNameLst>
                                          <p:attrName>ppt_x</p:attrName>
                                        </p:attrNameLst>
                                      </p:cBhvr>
                                      <p:tavLst>
                                        <p:tav tm="0">
                                          <p:val>
                                            <p:strVal val="ppt_x"/>
                                          </p:val>
                                        </p:tav>
                                        <p:tav tm="100000">
                                          <p:val>
                                            <p:strVal val="ppt_x"/>
                                          </p:val>
                                        </p:tav>
                                      </p:tavLst>
                                    </p:anim>
                                    <p:anim calcmode="lin" valueType="num">
                                      <p:cBhvr>
                                        <p:cTn id="8" dur="1000"/>
                                        <p:tgtEl>
                                          <p:spTgt spid="21514"/>
                                        </p:tgtEl>
                                        <p:attrNameLst>
                                          <p:attrName>ppt_y</p:attrName>
                                        </p:attrNameLst>
                                      </p:cBhvr>
                                      <p:tavLst>
                                        <p:tav tm="0">
                                          <p:val>
                                            <p:strVal val="ppt_y"/>
                                          </p:val>
                                        </p:tav>
                                        <p:tav tm="100000">
                                          <p:val>
                                            <p:strVal val="ppt_y+.1"/>
                                          </p:val>
                                        </p:tav>
                                      </p:tavLst>
                                    </p:anim>
                                    <p:set>
                                      <p:cBhvr>
                                        <p:cTn id="9" dur="1" fill="hold">
                                          <p:stCondLst>
                                            <p:cond delay="999"/>
                                          </p:stCondLst>
                                        </p:cTn>
                                        <p:tgtEl>
                                          <p:spTgt spid="2151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21523"/>
                                        </p:tgtEl>
                                      </p:cBhvr>
                                    </p:animEffect>
                                    <p:anim calcmode="lin" valueType="num">
                                      <p:cBhvr>
                                        <p:cTn id="14" dur="1000"/>
                                        <p:tgtEl>
                                          <p:spTgt spid="21523"/>
                                        </p:tgtEl>
                                        <p:attrNameLst>
                                          <p:attrName>ppt_x</p:attrName>
                                        </p:attrNameLst>
                                      </p:cBhvr>
                                      <p:tavLst>
                                        <p:tav tm="0">
                                          <p:val>
                                            <p:strVal val="ppt_x"/>
                                          </p:val>
                                        </p:tav>
                                        <p:tav tm="100000">
                                          <p:val>
                                            <p:strVal val="ppt_x"/>
                                          </p:val>
                                        </p:tav>
                                      </p:tavLst>
                                    </p:anim>
                                    <p:anim calcmode="lin" valueType="num">
                                      <p:cBhvr>
                                        <p:cTn id="15" dur="1000"/>
                                        <p:tgtEl>
                                          <p:spTgt spid="21523"/>
                                        </p:tgtEl>
                                        <p:attrNameLst>
                                          <p:attrName>ppt_y</p:attrName>
                                        </p:attrNameLst>
                                      </p:cBhvr>
                                      <p:tavLst>
                                        <p:tav tm="0">
                                          <p:val>
                                            <p:strVal val="ppt_y"/>
                                          </p:val>
                                        </p:tav>
                                        <p:tav tm="100000">
                                          <p:val>
                                            <p:strVal val="ppt_y+.1"/>
                                          </p:val>
                                        </p:tav>
                                      </p:tavLst>
                                    </p:anim>
                                    <p:set>
                                      <p:cBhvr>
                                        <p:cTn id="16" dur="1" fill="hold">
                                          <p:stCondLst>
                                            <p:cond delay="999"/>
                                          </p:stCondLst>
                                        </p:cTn>
                                        <p:tgtEl>
                                          <p:spTgt spid="2152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21520"/>
                                        </p:tgtEl>
                                      </p:cBhvr>
                                    </p:animEffect>
                                    <p:anim calcmode="lin" valueType="num">
                                      <p:cBhvr>
                                        <p:cTn id="21" dur="1000"/>
                                        <p:tgtEl>
                                          <p:spTgt spid="21520"/>
                                        </p:tgtEl>
                                        <p:attrNameLst>
                                          <p:attrName>ppt_x</p:attrName>
                                        </p:attrNameLst>
                                      </p:cBhvr>
                                      <p:tavLst>
                                        <p:tav tm="0">
                                          <p:val>
                                            <p:strVal val="ppt_x"/>
                                          </p:val>
                                        </p:tav>
                                        <p:tav tm="100000">
                                          <p:val>
                                            <p:strVal val="ppt_x"/>
                                          </p:val>
                                        </p:tav>
                                      </p:tavLst>
                                    </p:anim>
                                    <p:anim calcmode="lin" valueType="num">
                                      <p:cBhvr>
                                        <p:cTn id="22" dur="1000"/>
                                        <p:tgtEl>
                                          <p:spTgt spid="21520"/>
                                        </p:tgtEl>
                                        <p:attrNameLst>
                                          <p:attrName>ppt_y</p:attrName>
                                        </p:attrNameLst>
                                      </p:cBhvr>
                                      <p:tavLst>
                                        <p:tav tm="0">
                                          <p:val>
                                            <p:strVal val="ppt_y"/>
                                          </p:val>
                                        </p:tav>
                                        <p:tav tm="100000">
                                          <p:val>
                                            <p:strVal val="ppt_y+.1"/>
                                          </p:val>
                                        </p:tav>
                                      </p:tavLst>
                                    </p:anim>
                                    <p:set>
                                      <p:cBhvr>
                                        <p:cTn id="23" dur="1" fill="hold">
                                          <p:stCondLst>
                                            <p:cond delay="999"/>
                                          </p:stCondLst>
                                        </p:cTn>
                                        <p:tgtEl>
                                          <p:spTgt spid="215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21531"/>
                                        </p:tgtEl>
                                      </p:cBhvr>
                                    </p:animEffect>
                                    <p:anim calcmode="lin" valueType="num">
                                      <p:cBhvr>
                                        <p:cTn id="28" dur="1000"/>
                                        <p:tgtEl>
                                          <p:spTgt spid="21531"/>
                                        </p:tgtEl>
                                        <p:attrNameLst>
                                          <p:attrName>ppt_x</p:attrName>
                                        </p:attrNameLst>
                                      </p:cBhvr>
                                      <p:tavLst>
                                        <p:tav tm="0">
                                          <p:val>
                                            <p:strVal val="ppt_x"/>
                                          </p:val>
                                        </p:tav>
                                        <p:tav tm="100000">
                                          <p:val>
                                            <p:strVal val="ppt_x"/>
                                          </p:val>
                                        </p:tav>
                                      </p:tavLst>
                                    </p:anim>
                                    <p:anim calcmode="lin" valueType="num">
                                      <p:cBhvr>
                                        <p:cTn id="29" dur="1000"/>
                                        <p:tgtEl>
                                          <p:spTgt spid="21531"/>
                                        </p:tgtEl>
                                        <p:attrNameLst>
                                          <p:attrName>ppt_y</p:attrName>
                                        </p:attrNameLst>
                                      </p:cBhvr>
                                      <p:tavLst>
                                        <p:tav tm="0">
                                          <p:val>
                                            <p:strVal val="ppt_y"/>
                                          </p:val>
                                        </p:tav>
                                        <p:tav tm="100000">
                                          <p:val>
                                            <p:strVal val="ppt_y+.1"/>
                                          </p:val>
                                        </p:tav>
                                      </p:tavLst>
                                    </p:anim>
                                    <p:set>
                                      <p:cBhvr>
                                        <p:cTn id="30" dur="1" fill="hold">
                                          <p:stCondLst>
                                            <p:cond delay="999"/>
                                          </p:stCondLst>
                                        </p:cTn>
                                        <p:tgtEl>
                                          <p:spTgt spid="2153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21517"/>
                                        </p:tgtEl>
                                      </p:cBhvr>
                                    </p:animEffect>
                                    <p:anim calcmode="lin" valueType="num">
                                      <p:cBhvr>
                                        <p:cTn id="35" dur="1000"/>
                                        <p:tgtEl>
                                          <p:spTgt spid="21517"/>
                                        </p:tgtEl>
                                        <p:attrNameLst>
                                          <p:attrName>ppt_x</p:attrName>
                                        </p:attrNameLst>
                                      </p:cBhvr>
                                      <p:tavLst>
                                        <p:tav tm="0">
                                          <p:val>
                                            <p:strVal val="ppt_x"/>
                                          </p:val>
                                        </p:tav>
                                        <p:tav tm="100000">
                                          <p:val>
                                            <p:strVal val="ppt_x"/>
                                          </p:val>
                                        </p:tav>
                                      </p:tavLst>
                                    </p:anim>
                                    <p:anim calcmode="lin" valueType="num">
                                      <p:cBhvr>
                                        <p:cTn id="36" dur="1000"/>
                                        <p:tgtEl>
                                          <p:spTgt spid="21517"/>
                                        </p:tgtEl>
                                        <p:attrNameLst>
                                          <p:attrName>ppt_y</p:attrName>
                                        </p:attrNameLst>
                                      </p:cBhvr>
                                      <p:tavLst>
                                        <p:tav tm="0">
                                          <p:val>
                                            <p:strVal val="ppt_y"/>
                                          </p:val>
                                        </p:tav>
                                        <p:tav tm="100000">
                                          <p:val>
                                            <p:strVal val="ppt_y+.1"/>
                                          </p:val>
                                        </p:tav>
                                      </p:tavLst>
                                    </p:anim>
                                    <p:set>
                                      <p:cBhvr>
                                        <p:cTn id="37" dur="1" fill="hold">
                                          <p:stCondLst>
                                            <p:cond delay="999"/>
                                          </p:stCondLst>
                                        </p:cTn>
                                        <p:tgtEl>
                                          <p:spTgt spid="215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0" nodeType="clickEffect">
                                  <p:stCondLst>
                                    <p:cond delay="0"/>
                                  </p:stCondLst>
                                  <p:childTnLst>
                                    <p:animEffect transition="out" filter="fade">
                                      <p:cBhvr>
                                        <p:cTn id="41" dur="1000"/>
                                        <p:tgtEl>
                                          <p:spTgt spid="21516"/>
                                        </p:tgtEl>
                                      </p:cBhvr>
                                    </p:animEffect>
                                    <p:anim calcmode="lin" valueType="num">
                                      <p:cBhvr>
                                        <p:cTn id="42" dur="1000"/>
                                        <p:tgtEl>
                                          <p:spTgt spid="21516"/>
                                        </p:tgtEl>
                                        <p:attrNameLst>
                                          <p:attrName>ppt_x</p:attrName>
                                        </p:attrNameLst>
                                      </p:cBhvr>
                                      <p:tavLst>
                                        <p:tav tm="0">
                                          <p:val>
                                            <p:strVal val="ppt_x"/>
                                          </p:val>
                                        </p:tav>
                                        <p:tav tm="100000">
                                          <p:val>
                                            <p:strVal val="ppt_x"/>
                                          </p:val>
                                        </p:tav>
                                      </p:tavLst>
                                    </p:anim>
                                    <p:anim calcmode="lin" valueType="num">
                                      <p:cBhvr>
                                        <p:cTn id="43" dur="1000"/>
                                        <p:tgtEl>
                                          <p:spTgt spid="21516"/>
                                        </p:tgtEl>
                                        <p:attrNameLst>
                                          <p:attrName>ppt_y</p:attrName>
                                        </p:attrNameLst>
                                      </p:cBhvr>
                                      <p:tavLst>
                                        <p:tav tm="0">
                                          <p:val>
                                            <p:strVal val="ppt_y"/>
                                          </p:val>
                                        </p:tav>
                                        <p:tav tm="100000">
                                          <p:val>
                                            <p:strVal val="ppt_y+.1"/>
                                          </p:val>
                                        </p:tav>
                                      </p:tavLst>
                                    </p:anim>
                                    <p:set>
                                      <p:cBhvr>
                                        <p:cTn id="44" dur="1" fill="hold">
                                          <p:stCondLst>
                                            <p:cond delay="999"/>
                                          </p:stCondLst>
                                        </p:cTn>
                                        <p:tgtEl>
                                          <p:spTgt spid="215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grpId="0" nodeType="clickEffect">
                                  <p:stCondLst>
                                    <p:cond delay="0"/>
                                  </p:stCondLst>
                                  <p:childTnLst>
                                    <p:animEffect transition="out" filter="fade">
                                      <p:cBhvr>
                                        <p:cTn id="48" dur="1000"/>
                                        <p:tgtEl>
                                          <p:spTgt spid="50"/>
                                        </p:tgtEl>
                                      </p:cBhvr>
                                    </p:animEffect>
                                    <p:anim calcmode="lin" valueType="num">
                                      <p:cBhvr>
                                        <p:cTn id="49" dur="1000"/>
                                        <p:tgtEl>
                                          <p:spTgt spid="50"/>
                                        </p:tgtEl>
                                        <p:attrNameLst>
                                          <p:attrName>ppt_x</p:attrName>
                                        </p:attrNameLst>
                                      </p:cBhvr>
                                      <p:tavLst>
                                        <p:tav tm="0">
                                          <p:val>
                                            <p:strVal val="ppt_x"/>
                                          </p:val>
                                        </p:tav>
                                        <p:tav tm="100000">
                                          <p:val>
                                            <p:strVal val="ppt_x"/>
                                          </p:val>
                                        </p:tav>
                                      </p:tavLst>
                                    </p:anim>
                                    <p:anim calcmode="lin" valueType="num">
                                      <p:cBhvr>
                                        <p:cTn id="50" dur="1000"/>
                                        <p:tgtEl>
                                          <p:spTgt spid="50"/>
                                        </p:tgtEl>
                                        <p:attrNameLst>
                                          <p:attrName>ppt_y</p:attrName>
                                        </p:attrNameLst>
                                      </p:cBhvr>
                                      <p:tavLst>
                                        <p:tav tm="0">
                                          <p:val>
                                            <p:strVal val="ppt_y"/>
                                          </p:val>
                                        </p:tav>
                                        <p:tav tm="100000">
                                          <p:val>
                                            <p:strVal val="ppt_y+.1"/>
                                          </p:val>
                                        </p:tav>
                                      </p:tavLst>
                                    </p:anim>
                                    <p:set>
                                      <p:cBhvr>
                                        <p:cTn id="51" dur="1" fill="hold">
                                          <p:stCondLst>
                                            <p:cond delay="999"/>
                                          </p:stCondLst>
                                        </p:cTn>
                                        <p:tgtEl>
                                          <p:spTgt spid="5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0" nodeType="clickEffect">
                                  <p:stCondLst>
                                    <p:cond delay="0"/>
                                  </p:stCondLst>
                                  <p:childTnLst>
                                    <p:animMotion origin="layout" path="M -0.0033 0.00047 L 0.09635 0.13774 " pathEditMode="relative" rAng="0" ptsTypes="AA">
                                      <p:cBhvr>
                                        <p:cTn id="55" dur="2000" fill="hold"/>
                                        <p:tgtEl>
                                          <p:spTgt spid="21533"/>
                                        </p:tgtEl>
                                        <p:attrNameLst>
                                          <p:attrName>ppt_x</p:attrName>
                                          <p:attrName>ppt_y</p:attrName>
                                        </p:attrNameLst>
                                      </p:cBhvr>
                                      <p:rCtr x="4983" y="6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P spid="21516" grpId="0"/>
      <p:bldP spid="21517" grpId="0"/>
      <p:bldP spid="21520" grpId="0"/>
      <p:bldP spid="21523" grpId="0" animBg="1"/>
      <p:bldP spid="21531" grpId="0"/>
      <p:bldP spid="21533"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152400"/>
            <a:ext cx="7772400" cy="1143000"/>
          </a:xfrm>
          <a:noFill/>
          <a:ln/>
        </p:spPr>
        <p:txBody>
          <a:bodyPr/>
          <a:lstStyle/>
          <a:p>
            <a:pPr algn="ctr"/>
            <a:r>
              <a:rPr lang="el-GR" altLang="en-US" sz="3200" b="1" dirty="0" smtClean="0"/>
              <a:t>Περιορισμοί ρευστότητας (</a:t>
            </a:r>
            <a:r>
              <a:rPr lang="en-GB" altLang="en-US" sz="3200" b="1" dirty="0" smtClean="0"/>
              <a:t>liquidity constraints)</a:t>
            </a:r>
            <a:endParaRPr lang="en-US" altLang="en-US" sz="3200" b="1" dirty="0"/>
          </a:p>
        </p:txBody>
      </p:sp>
      <p:sp>
        <p:nvSpPr>
          <p:cNvPr id="21507" name="Rectangle 3"/>
          <p:cNvSpPr>
            <a:spLocks noGrp="1" noChangeArrowheads="1"/>
          </p:cNvSpPr>
          <p:nvPr>
            <p:ph type="body" idx="1"/>
          </p:nvPr>
        </p:nvSpPr>
        <p:spPr>
          <a:xfrm>
            <a:off x="628650" y="1682750"/>
            <a:ext cx="7886700" cy="4494213"/>
          </a:xfrm>
          <a:noFill/>
          <a:ln/>
        </p:spPr>
        <p:txBody>
          <a:bodyPr/>
          <a:lstStyle/>
          <a:p>
            <a:pPr>
              <a:buFont typeface="Monotype Sorts" pitchFamily="2" charset="2"/>
              <a:buNone/>
            </a:pPr>
            <a:r>
              <a:rPr lang="en-US" altLang="en-US" dirty="0"/>
              <a:t>                               </a:t>
            </a:r>
          </a:p>
        </p:txBody>
      </p:sp>
      <p:sp>
        <p:nvSpPr>
          <p:cNvPr id="21508" name="Line 4"/>
          <p:cNvSpPr>
            <a:spLocks noChangeShapeType="1"/>
          </p:cNvSpPr>
          <p:nvPr/>
        </p:nvSpPr>
        <p:spPr bwMode="auto">
          <a:xfrm>
            <a:off x="1143000" y="1682750"/>
            <a:ext cx="0" cy="410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09" name="Line 5"/>
          <p:cNvSpPr>
            <a:spLocks noChangeShapeType="1"/>
          </p:cNvSpPr>
          <p:nvPr/>
        </p:nvSpPr>
        <p:spPr bwMode="auto">
          <a:xfrm flipV="1">
            <a:off x="7010400" y="2051050"/>
            <a:ext cx="0" cy="2984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0" name="Line 6"/>
          <p:cNvSpPr>
            <a:spLocks noChangeShapeType="1"/>
          </p:cNvSpPr>
          <p:nvPr/>
        </p:nvSpPr>
        <p:spPr bwMode="auto">
          <a:xfrm flipV="1">
            <a:off x="2370138" y="4108450"/>
            <a:ext cx="0" cy="927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1" name="Line 7"/>
          <p:cNvSpPr>
            <a:spLocks noChangeShapeType="1"/>
          </p:cNvSpPr>
          <p:nvPr/>
        </p:nvSpPr>
        <p:spPr bwMode="auto">
          <a:xfrm flipV="1">
            <a:off x="2793207" y="3563938"/>
            <a:ext cx="33338" cy="1471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2" name="Rectangle 8"/>
          <p:cNvSpPr>
            <a:spLocks noChangeArrowheads="1"/>
          </p:cNvSpPr>
          <p:nvPr/>
        </p:nvSpPr>
        <p:spPr bwMode="auto">
          <a:xfrm>
            <a:off x="2331605" y="3954596"/>
            <a:ext cx="774700"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n-US" altLang="en-US" sz="2000" dirty="0"/>
              <a:t>- - -</a:t>
            </a:r>
          </a:p>
          <a:p>
            <a:pPr algn="l"/>
            <a:r>
              <a:rPr lang="en-US" altLang="en-US" sz="2000" dirty="0" smtClean="0"/>
              <a:t>- -</a:t>
            </a:r>
            <a:r>
              <a:rPr lang="el-GR" altLang="en-US" sz="2000" dirty="0" smtClean="0"/>
              <a:t> -</a:t>
            </a:r>
            <a:endParaRPr lang="en-US" altLang="en-US" sz="2000" dirty="0"/>
          </a:p>
        </p:txBody>
      </p:sp>
      <p:sp>
        <p:nvSpPr>
          <p:cNvPr id="21513" name="Rectangle 9"/>
          <p:cNvSpPr>
            <a:spLocks noChangeArrowheads="1"/>
          </p:cNvSpPr>
          <p:nvPr/>
        </p:nvSpPr>
        <p:spPr bwMode="auto">
          <a:xfrm>
            <a:off x="4298950" y="2820988"/>
            <a:ext cx="195263"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endParaRPr lang="en-US" altLang="en-US" sz="2400"/>
          </a:p>
          <a:p>
            <a:pPr algn="l" eaLnBrk="1" hangingPunct="1"/>
            <a:endParaRPr lang="en-US" altLang="en-US" sz="2400"/>
          </a:p>
        </p:txBody>
      </p:sp>
      <p:sp>
        <p:nvSpPr>
          <p:cNvPr id="21514" name="Rectangle 10"/>
          <p:cNvSpPr>
            <a:spLocks noChangeArrowheads="1"/>
          </p:cNvSpPr>
          <p:nvPr/>
        </p:nvSpPr>
        <p:spPr bwMode="auto">
          <a:xfrm>
            <a:off x="5106988" y="2119313"/>
            <a:ext cx="19145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 + + + + + + </a:t>
            </a:r>
          </a:p>
        </p:txBody>
      </p:sp>
      <p:sp>
        <p:nvSpPr>
          <p:cNvPr id="21515" name="Rectangle 11"/>
          <p:cNvSpPr>
            <a:spLocks noChangeArrowheads="1"/>
          </p:cNvSpPr>
          <p:nvPr/>
        </p:nvSpPr>
        <p:spPr bwMode="auto">
          <a:xfrm>
            <a:off x="3641725" y="2879725"/>
            <a:ext cx="85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6" name="Rectangle 12"/>
          <p:cNvSpPr>
            <a:spLocks noChangeArrowheads="1"/>
          </p:cNvSpPr>
          <p:nvPr/>
        </p:nvSpPr>
        <p:spPr bwMode="auto">
          <a:xfrm>
            <a:off x="3354388" y="2973388"/>
            <a:ext cx="8477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 + +</a:t>
            </a:r>
          </a:p>
        </p:txBody>
      </p:sp>
      <p:sp>
        <p:nvSpPr>
          <p:cNvPr id="21517" name="Rectangle 13"/>
          <p:cNvSpPr>
            <a:spLocks noChangeArrowheads="1"/>
          </p:cNvSpPr>
          <p:nvPr/>
        </p:nvSpPr>
        <p:spPr bwMode="auto">
          <a:xfrm>
            <a:off x="3948113" y="2424113"/>
            <a:ext cx="31527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 + + + + + + + + + + + +</a:t>
            </a:r>
          </a:p>
        </p:txBody>
      </p:sp>
      <p:sp>
        <p:nvSpPr>
          <p:cNvPr id="21518" name="Rectangle 14"/>
          <p:cNvSpPr>
            <a:spLocks noChangeArrowheads="1"/>
          </p:cNvSpPr>
          <p:nvPr/>
        </p:nvSpPr>
        <p:spPr bwMode="auto">
          <a:xfrm>
            <a:off x="3641725" y="2879725"/>
            <a:ext cx="1100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9" name="Rectangle 15"/>
          <p:cNvSpPr>
            <a:spLocks noChangeArrowheads="1"/>
          </p:cNvSpPr>
          <p:nvPr/>
        </p:nvSpPr>
        <p:spPr bwMode="auto">
          <a:xfrm>
            <a:off x="3641725" y="2879725"/>
            <a:ext cx="85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0" name="Rectangle 16"/>
          <p:cNvSpPr>
            <a:spLocks noChangeArrowheads="1"/>
          </p:cNvSpPr>
          <p:nvPr/>
        </p:nvSpPr>
        <p:spPr bwMode="auto">
          <a:xfrm>
            <a:off x="3643313" y="2728913"/>
            <a:ext cx="35179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altLang="en-US" sz="2400" dirty="0"/>
              <a:t>+ + + + + + + + + + + + + </a:t>
            </a:r>
          </a:p>
        </p:txBody>
      </p:sp>
      <p:sp>
        <p:nvSpPr>
          <p:cNvPr id="21521" name="Rectangle 17"/>
          <p:cNvSpPr>
            <a:spLocks noChangeArrowheads="1"/>
          </p:cNvSpPr>
          <p:nvPr/>
        </p:nvSpPr>
        <p:spPr bwMode="auto">
          <a:xfrm>
            <a:off x="6689725" y="28797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2" name="Rectangle 18"/>
          <p:cNvSpPr>
            <a:spLocks noChangeArrowheads="1"/>
          </p:cNvSpPr>
          <p:nvPr/>
        </p:nvSpPr>
        <p:spPr bwMode="auto">
          <a:xfrm>
            <a:off x="6765925" y="29559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3" name="Arc 19"/>
          <p:cNvSpPr>
            <a:spLocks/>
          </p:cNvSpPr>
          <p:nvPr/>
        </p:nvSpPr>
        <p:spPr bwMode="auto">
          <a:xfrm>
            <a:off x="2827338" y="2141538"/>
            <a:ext cx="4184650" cy="1441450"/>
          </a:xfrm>
          <a:custGeom>
            <a:avLst/>
            <a:gdLst>
              <a:gd name="G0" fmla="+- 21600 0 0"/>
              <a:gd name="G1" fmla="+- 21600 0 0"/>
              <a:gd name="G2" fmla="+- 21600 0 0"/>
              <a:gd name="T0" fmla="*/ 0 w 21600"/>
              <a:gd name="T1" fmla="*/ 21600 h 21600"/>
              <a:gd name="T2" fmla="*/ 2159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5" y="4"/>
                  <a:pt x="21592" y="0"/>
                </a:cubicBezTo>
              </a:path>
              <a:path w="21600" h="21600" stroke="0" extrusionOk="0">
                <a:moveTo>
                  <a:pt x="0" y="21599"/>
                </a:moveTo>
                <a:cubicBezTo>
                  <a:pt x="0" y="9673"/>
                  <a:pt x="9665" y="4"/>
                  <a:pt x="21592" y="0"/>
                </a:cubicBezTo>
                <a:lnTo>
                  <a:pt x="2160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4" name="Arc 20"/>
          <p:cNvSpPr>
            <a:spLocks/>
          </p:cNvSpPr>
          <p:nvPr/>
        </p:nvSpPr>
        <p:spPr bwMode="auto">
          <a:xfrm>
            <a:off x="2370138" y="3055938"/>
            <a:ext cx="4641850" cy="1060450"/>
          </a:xfrm>
          <a:custGeom>
            <a:avLst/>
            <a:gdLst>
              <a:gd name="G0" fmla="+- 21600 0 0"/>
              <a:gd name="G1" fmla="+- 21600 0 0"/>
              <a:gd name="G2" fmla="+- 21600 0 0"/>
              <a:gd name="T0" fmla="*/ 0 w 21600"/>
              <a:gd name="T1" fmla="*/ 21600 h 21600"/>
              <a:gd name="T2" fmla="*/ 2159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6" y="3"/>
                  <a:pt x="21593" y="0"/>
                </a:cubicBezTo>
              </a:path>
              <a:path w="21600" h="21600" stroke="0" extrusionOk="0">
                <a:moveTo>
                  <a:pt x="0" y="21599"/>
                </a:moveTo>
                <a:cubicBezTo>
                  <a:pt x="0" y="9673"/>
                  <a:pt x="9666" y="3"/>
                  <a:pt x="21593" y="0"/>
                </a:cubicBezTo>
                <a:lnTo>
                  <a:pt x="2160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5" name="Rectangle 21"/>
          <p:cNvSpPr>
            <a:spLocks noChangeArrowheads="1"/>
          </p:cNvSpPr>
          <p:nvPr/>
        </p:nvSpPr>
        <p:spPr bwMode="auto">
          <a:xfrm>
            <a:off x="3109913" y="2881313"/>
            <a:ext cx="3524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a:t>+</a:t>
            </a:r>
          </a:p>
        </p:txBody>
      </p:sp>
      <p:sp>
        <p:nvSpPr>
          <p:cNvPr id="21526" name="Rectangle 22"/>
          <p:cNvSpPr>
            <a:spLocks noChangeArrowheads="1"/>
          </p:cNvSpPr>
          <p:nvPr/>
        </p:nvSpPr>
        <p:spPr bwMode="auto">
          <a:xfrm>
            <a:off x="4937125" y="2697163"/>
            <a:ext cx="1841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7" name="Rectangle 23"/>
          <p:cNvSpPr>
            <a:spLocks noChangeArrowheads="1"/>
          </p:cNvSpPr>
          <p:nvPr/>
        </p:nvSpPr>
        <p:spPr bwMode="auto">
          <a:xfrm>
            <a:off x="3033713" y="3109913"/>
            <a:ext cx="3524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a:t>
            </a:r>
          </a:p>
        </p:txBody>
      </p:sp>
      <p:sp>
        <p:nvSpPr>
          <p:cNvPr id="21528" name="Rectangle 24"/>
          <p:cNvSpPr>
            <a:spLocks noChangeArrowheads="1"/>
          </p:cNvSpPr>
          <p:nvPr/>
        </p:nvSpPr>
        <p:spPr bwMode="auto">
          <a:xfrm>
            <a:off x="2805113" y="3186113"/>
            <a:ext cx="3524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a:t>+</a:t>
            </a:r>
          </a:p>
        </p:txBody>
      </p:sp>
      <p:sp>
        <p:nvSpPr>
          <p:cNvPr id="21529" name="Rectangle 25"/>
          <p:cNvSpPr>
            <a:spLocks noChangeArrowheads="1"/>
          </p:cNvSpPr>
          <p:nvPr/>
        </p:nvSpPr>
        <p:spPr bwMode="auto">
          <a:xfrm>
            <a:off x="3338513" y="2728913"/>
            <a:ext cx="3524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a:t>+</a:t>
            </a:r>
          </a:p>
        </p:txBody>
      </p:sp>
      <p:sp>
        <p:nvSpPr>
          <p:cNvPr id="21531" name="Rectangle 27"/>
          <p:cNvSpPr>
            <a:spLocks noChangeArrowheads="1"/>
          </p:cNvSpPr>
          <p:nvPr/>
        </p:nvSpPr>
        <p:spPr bwMode="auto">
          <a:xfrm>
            <a:off x="4176713" y="1814513"/>
            <a:ext cx="118321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2400" b="1" dirty="0" smtClean="0"/>
              <a:t>Όφελος</a:t>
            </a:r>
            <a:endParaRPr lang="en-US" altLang="en-US" sz="2400" b="1" dirty="0"/>
          </a:p>
        </p:txBody>
      </p:sp>
      <p:sp>
        <p:nvSpPr>
          <p:cNvPr id="21532" name="Rectangle 28"/>
          <p:cNvSpPr>
            <a:spLocks noChangeArrowheads="1"/>
          </p:cNvSpPr>
          <p:nvPr/>
        </p:nvSpPr>
        <p:spPr bwMode="auto">
          <a:xfrm>
            <a:off x="1371600" y="4648200"/>
            <a:ext cx="108779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2400" b="1" dirty="0" smtClean="0"/>
              <a:t>Κόστος</a:t>
            </a:r>
            <a:endParaRPr lang="en-US" altLang="en-US" sz="2400" b="1" dirty="0"/>
          </a:p>
        </p:txBody>
      </p:sp>
      <p:sp>
        <p:nvSpPr>
          <p:cNvPr id="21533" name="Rectangle 29"/>
          <p:cNvSpPr>
            <a:spLocks noChangeArrowheads="1"/>
          </p:cNvSpPr>
          <p:nvPr/>
        </p:nvSpPr>
        <p:spPr bwMode="auto">
          <a:xfrm>
            <a:off x="7072313" y="1631950"/>
            <a:ext cx="1766887"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l-GR" altLang="en-US" sz="1600" dirty="0" smtClean="0"/>
              <a:t>Απόφοιτοι πανεπιστημίου</a:t>
            </a:r>
            <a:endParaRPr lang="en-US" altLang="en-US" sz="1600" dirty="0"/>
          </a:p>
        </p:txBody>
      </p:sp>
      <p:sp>
        <p:nvSpPr>
          <p:cNvPr id="21534" name="Rectangle 30"/>
          <p:cNvSpPr>
            <a:spLocks noChangeArrowheads="1"/>
          </p:cNvSpPr>
          <p:nvPr/>
        </p:nvSpPr>
        <p:spPr bwMode="auto">
          <a:xfrm>
            <a:off x="7072313" y="2546350"/>
            <a:ext cx="1588565"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l-GR" altLang="en-US" sz="1600" dirty="0" smtClean="0"/>
              <a:t>Απόφοιτοι λυκείου</a:t>
            </a:r>
            <a:endParaRPr lang="en-US" altLang="en-US" sz="1600" dirty="0"/>
          </a:p>
        </p:txBody>
      </p:sp>
      <p:sp>
        <p:nvSpPr>
          <p:cNvPr id="21535" name="Line 31"/>
          <p:cNvSpPr>
            <a:spLocks noChangeShapeType="1"/>
          </p:cNvSpPr>
          <p:nvPr/>
        </p:nvSpPr>
        <p:spPr bwMode="auto">
          <a:xfrm>
            <a:off x="7016750" y="2133600"/>
            <a:ext cx="63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36" name="Line 32"/>
          <p:cNvSpPr>
            <a:spLocks noChangeShapeType="1"/>
          </p:cNvSpPr>
          <p:nvPr/>
        </p:nvSpPr>
        <p:spPr bwMode="auto">
          <a:xfrm>
            <a:off x="6940550" y="3048000"/>
            <a:ext cx="139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37" name="Line 33"/>
          <p:cNvSpPr>
            <a:spLocks noChangeShapeType="1"/>
          </p:cNvSpPr>
          <p:nvPr/>
        </p:nvSpPr>
        <p:spPr bwMode="auto">
          <a:xfrm>
            <a:off x="1143000" y="5068618"/>
            <a:ext cx="6311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38" name="Rectangle 34"/>
          <p:cNvSpPr>
            <a:spLocks noChangeArrowheads="1"/>
          </p:cNvSpPr>
          <p:nvPr/>
        </p:nvSpPr>
        <p:spPr bwMode="auto">
          <a:xfrm>
            <a:off x="7529513" y="4832350"/>
            <a:ext cx="79400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dirty="0" smtClean="0"/>
              <a:t>Ηλικία</a:t>
            </a:r>
            <a:endParaRPr lang="en-US" altLang="en-US" dirty="0"/>
          </a:p>
        </p:txBody>
      </p:sp>
      <p:sp>
        <p:nvSpPr>
          <p:cNvPr id="21542" name="Line 38"/>
          <p:cNvSpPr>
            <a:spLocks noChangeShapeType="1"/>
          </p:cNvSpPr>
          <p:nvPr/>
        </p:nvSpPr>
        <p:spPr bwMode="auto">
          <a:xfrm>
            <a:off x="2799228" y="5035550"/>
            <a:ext cx="0" cy="139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67" name="Line 63"/>
          <p:cNvSpPr>
            <a:spLocks noChangeShapeType="1"/>
          </p:cNvSpPr>
          <p:nvPr/>
        </p:nvSpPr>
        <p:spPr bwMode="auto">
          <a:xfrm>
            <a:off x="1143000" y="5797550"/>
            <a:ext cx="0" cy="444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 name="Line 38"/>
          <p:cNvSpPr>
            <a:spLocks noChangeShapeType="1"/>
          </p:cNvSpPr>
          <p:nvPr/>
        </p:nvSpPr>
        <p:spPr bwMode="auto">
          <a:xfrm>
            <a:off x="2795583" y="5168291"/>
            <a:ext cx="11906" cy="4078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 name="Line 38"/>
          <p:cNvSpPr>
            <a:spLocks noChangeShapeType="1"/>
          </p:cNvSpPr>
          <p:nvPr/>
        </p:nvSpPr>
        <p:spPr bwMode="auto">
          <a:xfrm>
            <a:off x="2370136" y="5035550"/>
            <a:ext cx="0" cy="5495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 name="Line 38"/>
          <p:cNvSpPr>
            <a:spLocks noChangeShapeType="1"/>
          </p:cNvSpPr>
          <p:nvPr/>
        </p:nvSpPr>
        <p:spPr bwMode="auto">
          <a:xfrm flipH="1" flipV="1">
            <a:off x="2370136" y="5569219"/>
            <a:ext cx="434976"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 name="Rectangle 8"/>
          <p:cNvSpPr>
            <a:spLocks noChangeArrowheads="1"/>
          </p:cNvSpPr>
          <p:nvPr/>
        </p:nvSpPr>
        <p:spPr bwMode="auto">
          <a:xfrm>
            <a:off x="2309251" y="4623899"/>
            <a:ext cx="640125" cy="101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n-US" altLang="en-US" sz="2000" dirty="0"/>
              <a:t>- - -</a:t>
            </a:r>
          </a:p>
          <a:p>
            <a:pPr algn="l"/>
            <a:r>
              <a:rPr lang="en-US" altLang="en-US" sz="2000" dirty="0"/>
              <a:t>- - -</a:t>
            </a:r>
          </a:p>
          <a:p>
            <a:pPr algn="l"/>
            <a:r>
              <a:rPr lang="en-US" altLang="en-US" sz="2000" dirty="0"/>
              <a:t>- - -</a:t>
            </a:r>
          </a:p>
        </p:txBody>
      </p:sp>
      <p:sp>
        <p:nvSpPr>
          <p:cNvPr id="44" name="Rectangle 30"/>
          <p:cNvSpPr>
            <a:spLocks noChangeArrowheads="1"/>
          </p:cNvSpPr>
          <p:nvPr/>
        </p:nvSpPr>
        <p:spPr bwMode="auto">
          <a:xfrm>
            <a:off x="722744" y="1300108"/>
            <a:ext cx="90730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dirty="0" smtClean="0"/>
              <a:t>Μισθός</a:t>
            </a:r>
            <a:endParaRPr lang="en-US" altLang="en-US" dirty="0"/>
          </a:p>
        </p:txBody>
      </p:sp>
      <p:sp>
        <p:nvSpPr>
          <p:cNvPr id="45" name="Text Box 69"/>
          <p:cNvSpPr txBox="1">
            <a:spLocks noChangeArrowheads="1"/>
          </p:cNvSpPr>
          <p:nvPr/>
        </p:nvSpPr>
        <p:spPr bwMode="auto">
          <a:xfrm>
            <a:off x="1541328" y="3527500"/>
            <a:ext cx="10099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200" dirty="0" smtClean="0"/>
              <a:t>Διαφυγόντα εισοδήματα</a:t>
            </a:r>
            <a:endParaRPr lang="en-US" altLang="en-US" sz="1400" dirty="0"/>
          </a:p>
        </p:txBody>
      </p:sp>
      <p:sp>
        <p:nvSpPr>
          <p:cNvPr id="47" name="Line 70"/>
          <p:cNvSpPr>
            <a:spLocks noChangeShapeType="1"/>
          </p:cNvSpPr>
          <p:nvPr/>
        </p:nvSpPr>
        <p:spPr bwMode="auto">
          <a:xfrm flipH="1" flipV="1">
            <a:off x="2640374" y="4556126"/>
            <a:ext cx="2296750" cy="111277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 name="Text Box 69"/>
          <p:cNvSpPr txBox="1">
            <a:spLocks noChangeArrowheads="1"/>
          </p:cNvSpPr>
          <p:nvPr/>
        </p:nvSpPr>
        <p:spPr bwMode="auto">
          <a:xfrm>
            <a:off x="2178640" y="5604260"/>
            <a:ext cx="9624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400" dirty="0" smtClean="0"/>
              <a:t>Κόστος σπουδών</a:t>
            </a:r>
            <a:endParaRPr lang="en-US" altLang="en-US" sz="1600" dirty="0"/>
          </a:p>
        </p:txBody>
      </p:sp>
      <p:sp>
        <p:nvSpPr>
          <p:cNvPr id="49" name="Line 70"/>
          <p:cNvSpPr>
            <a:spLocks noChangeShapeType="1"/>
          </p:cNvSpPr>
          <p:nvPr/>
        </p:nvSpPr>
        <p:spPr bwMode="auto">
          <a:xfrm flipH="1" flipV="1">
            <a:off x="4780708" y="2783289"/>
            <a:ext cx="969219" cy="250195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Text Box 69"/>
          <p:cNvSpPr txBox="1">
            <a:spLocks noChangeArrowheads="1"/>
          </p:cNvSpPr>
          <p:nvPr/>
        </p:nvSpPr>
        <p:spPr bwMode="auto">
          <a:xfrm>
            <a:off x="2767013" y="1858909"/>
            <a:ext cx="150653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050" dirty="0" smtClean="0"/>
              <a:t>Αυξημένες μισθολογικές απολαβές</a:t>
            </a:r>
            <a:endParaRPr lang="en-US" altLang="en-US" sz="1100" dirty="0"/>
          </a:p>
        </p:txBody>
      </p:sp>
      <p:sp>
        <p:nvSpPr>
          <p:cNvPr id="51" name="Text Box 69"/>
          <p:cNvSpPr txBox="1">
            <a:spLocks noChangeArrowheads="1"/>
          </p:cNvSpPr>
          <p:nvPr/>
        </p:nvSpPr>
        <p:spPr bwMode="auto">
          <a:xfrm>
            <a:off x="4905358" y="5350334"/>
            <a:ext cx="262415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600" b="1" dirty="0" smtClean="0"/>
              <a:t>Το άτομο αντιλαμβάνεται τα οφέλη και τα κόστη αλλά δεν μπορεί να επωμιστεί το κόστος.</a:t>
            </a:r>
            <a:endParaRPr lang="en-US" altLang="en-US" b="1" dirty="0"/>
          </a:p>
        </p:txBody>
      </p:sp>
    </p:spTree>
    <p:extLst>
      <p:ext uri="{BB962C8B-B14F-4D97-AF65-F5344CB8AC3E}">
        <p14:creationId xmlns:p14="http://schemas.microsoft.com/office/powerpoint/2010/main" val="2638229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animBg="1"/>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152400"/>
            <a:ext cx="7772400" cy="1041401"/>
          </a:xfrm>
          <a:noFill/>
          <a:ln/>
        </p:spPr>
        <p:txBody>
          <a:bodyPr>
            <a:normAutofit/>
          </a:bodyPr>
          <a:lstStyle/>
          <a:p>
            <a:pPr algn="ctr"/>
            <a:r>
              <a:rPr lang="el-GR" altLang="en-US" sz="2400" dirty="0" smtClean="0">
                <a:latin typeface="+mn-lt"/>
              </a:rPr>
              <a:t>Έμφυλες ανισότητες: προφίλ εισοδήματος-ηλικίας απόφοιτων πανεπιστημίου (άνδρες-γυναίκες)</a:t>
            </a:r>
            <a:endParaRPr lang="en-US" altLang="en-US" sz="2400" dirty="0">
              <a:latin typeface="+mn-lt"/>
            </a:endParaRPr>
          </a:p>
        </p:txBody>
      </p:sp>
      <p:sp>
        <p:nvSpPr>
          <p:cNvPr id="19459" name="Rectangle 3"/>
          <p:cNvSpPr>
            <a:spLocks noGrp="1" noChangeArrowheads="1"/>
          </p:cNvSpPr>
          <p:nvPr>
            <p:ph type="body" idx="1"/>
          </p:nvPr>
        </p:nvSpPr>
        <p:spPr>
          <a:xfrm>
            <a:off x="152400" y="1825625"/>
            <a:ext cx="8362950" cy="4351338"/>
          </a:xfrm>
          <a:noFill/>
          <a:ln/>
        </p:spPr>
        <p:txBody>
          <a:bodyPr/>
          <a:lstStyle/>
          <a:p>
            <a:pPr>
              <a:buFont typeface="Monotype Sorts" pitchFamily="2" charset="2"/>
              <a:buNone/>
            </a:pPr>
            <a:r>
              <a:rPr lang="en-US" altLang="en-US" dirty="0"/>
              <a:t>                               </a:t>
            </a:r>
          </a:p>
          <a:p>
            <a:pPr>
              <a:buFont typeface="Monotype Sorts" pitchFamily="2" charset="2"/>
              <a:buNone/>
            </a:pPr>
            <a:endParaRPr lang="en-US" altLang="en-US" dirty="0"/>
          </a:p>
        </p:txBody>
      </p:sp>
      <p:sp>
        <p:nvSpPr>
          <p:cNvPr id="19460" name="Line 4"/>
          <p:cNvSpPr>
            <a:spLocks noChangeShapeType="1"/>
          </p:cNvSpPr>
          <p:nvPr/>
        </p:nvSpPr>
        <p:spPr bwMode="auto">
          <a:xfrm>
            <a:off x="1143000" y="1682750"/>
            <a:ext cx="0" cy="410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1" name="Line 5"/>
          <p:cNvSpPr>
            <a:spLocks noChangeShapeType="1"/>
          </p:cNvSpPr>
          <p:nvPr/>
        </p:nvSpPr>
        <p:spPr bwMode="auto">
          <a:xfrm flipH="1" flipV="1">
            <a:off x="7002461" y="1885950"/>
            <a:ext cx="15081" cy="32416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2" name="Line 6"/>
          <p:cNvSpPr>
            <a:spLocks noChangeShapeType="1"/>
          </p:cNvSpPr>
          <p:nvPr/>
        </p:nvSpPr>
        <p:spPr bwMode="auto">
          <a:xfrm flipV="1">
            <a:off x="2803525" y="3582988"/>
            <a:ext cx="0" cy="15208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5" name="Rectangle 9"/>
          <p:cNvSpPr>
            <a:spLocks noChangeArrowheads="1"/>
          </p:cNvSpPr>
          <p:nvPr/>
        </p:nvSpPr>
        <p:spPr bwMode="auto">
          <a:xfrm>
            <a:off x="3641725" y="2879725"/>
            <a:ext cx="85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6" name="Rectangle 10"/>
          <p:cNvSpPr>
            <a:spLocks noChangeArrowheads="1"/>
          </p:cNvSpPr>
          <p:nvPr/>
        </p:nvSpPr>
        <p:spPr bwMode="auto">
          <a:xfrm>
            <a:off x="3352800" y="2971800"/>
            <a:ext cx="85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70" name="Rectangle 14"/>
          <p:cNvSpPr>
            <a:spLocks noChangeArrowheads="1"/>
          </p:cNvSpPr>
          <p:nvPr/>
        </p:nvSpPr>
        <p:spPr bwMode="auto">
          <a:xfrm>
            <a:off x="6689725" y="28797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71" name="Rectangle 15"/>
          <p:cNvSpPr>
            <a:spLocks noChangeArrowheads="1"/>
          </p:cNvSpPr>
          <p:nvPr/>
        </p:nvSpPr>
        <p:spPr bwMode="auto">
          <a:xfrm>
            <a:off x="6765925" y="29559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72" name="Arc 16"/>
          <p:cNvSpPr>
            <a:spLocks/>
          </p:cNvSpPr>
          <p:nvPr/>
        </p:nvSpPr>
        <p:spPr bwMode="auto">
          <a:xfrm>
            <a:off x="2803526" y="2306960"/>
            <a:ext cx="4214016" cy="1276028"/>
          </a:xfrm>
          <a:custGeom>
            <a:avLst/>
            <a:gdLst>
              <a:gd name="G0" fmla="+- 21600 0 0"/>
              <a:gd name="G1" fmla="+- 21600 0 0"/>
              <a:gd name="G2" fmla="+- 21600 0 0"/>
              <a:gd name="T0" fmla="*/ 0 w 21600"/>
              <a:gd name="T1" fmla="*/ 21600 h 21600"/>
              <a:gd name="T2" fmla="*/ 2159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5" y="4"/>
                  <a:pt x="21592" y="0"/>
                </a:cubicBezTo>
              </a:path>
              <a:path w="21600" h="21600" stroke="0" extrusionOk="0">
                <a:moveTo>
                  <a:pt x="0" y="21599"/>
                </a:moveTo>
                <a:cubicBezTo>
                  <a:pt x="0" y="9673"/>
                  <a:pt x="9665" y="4"/>
                  <a:pt x="21592" y="0"/>
                </a:cubicBezTo>
                <a:lnTo>
                  <a:pt x="21600" y="21600"/>
                </a:lnTo>
                <a:close/>
              </a:path>
            </a:pathLst>
          </a:custGeom>
          <a:noFill/>
          <a:ln w="12700" cap="rnd">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73" name="Rectangle 17"/>
          <p:cNvSpPr>
            <a:spLocks noChangeArrowheads="1"/>
          </p:cNvSpPr>
          <p:nvPr/>
        </p:nvSpPr>
        <p:spPr bwMode="auto">
          <a:xfrm>
            <a:off x="3108325" y="28797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74" name="Rectangle 18"/>
          <p:cNvSpPr>
            <a:spLocks noChangeArrowheads="1"/>
          </p:cNvSpPr>
          <p:nvPr/>
        </p:nvSpPr>
        <p:spPr bwMode="auto">
          <a:xfrm>
            <a:off x="4937125" y="2697163"/>
            <a:ext cx="1841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75" name="Rectangle 19"/>
          <p:cNvSpPr>
            <a:spLocks noChangeArrowheads="1"/>
          </p:cNvSpPr>
          <p:nvPr/>
        </p:nvSpPr>
        <p:spPr bwMode="auto">
          <a:xfrm>
            <a:off x="2803525" y="31845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77" name="Rectangle 21"/>
          <p:cNvSpPr>
            <a:spLocks noChangeArrowheads="1"/>
          </p:cNvSpPr>
          <p:nvPr/>
        </p:nvSpPr>
        <p:spPr bwMode="auto">
          <a:xfrm>
            <a:off x="2424113" y="3871913"/>
            <a:ext cx="4603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altLang="en-US" sz="2400"/>
              <a:t> </a:t>
            </a:r>
          </a:p>
        </p:txBody>
      </p:sp>
      <p:sp>
        <p:nvSpPr>
          <p:cNvPr id="19478" name="Rectangle 22"/>
          <p:cNvSpPr>
            <a:spLocks noChangeArrowheads="1"/>
          </p:cNvSpPr>
          <p:nvPr/>
        </p:nvSpPr>
        <p:spPr bwMode="auto">
          <a:xfrm>
            <a:off x="4175125" y="1812925"/>
            <a:ext cx="1233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79" name="Rectangle 23"/>
          <p:cNvSpPr>
            <a:spLocks noChangeArrowheads="1"/>
          </p:cNvSpPr>
          <p:nvPr/>
        </p:nvSpPr>
        <p:spPr bwMode="auto">
          <a:xfrm>
            <a:off x="7205662" y="1798637"/>
            <a:ext cx="1618714"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dirty="0" smtClean="0"/>
              <a:t>Απόφοιτοι</a:t>
            </a:r>
            <a:r>
              <a:rPr lang="en-GB" altLang="en-US" dirty="0" smtClean="0"/>
              <a:t> </a:t>
            </a:r>
            <a:endParaRPr lang="el-GR" altLang="en-US" dirty="0" smtClean="0"/>
          </a:p>
          <a:p>
            <a:pPr algn="l"/>
            <a:r>
              <a:rPr lang="el-GR" altLang="en-US" dirty="0" smtClean="0"/>
              <a:t>πανεπιστημίου</a:t>
            </a:r>
            <a:endParaRPr lang="en-US" altLang="en-US" dirty="0"/>
          </a:p>
        </p:txBody>
      </p:sp>
      <p:sp>
        <p:nvSpPr>
          <p:cNvPr id="19480" name="Rectangle 24"/>
          <p:cNvSpPr>
            <a:spLocks noChangeArrowheads="1"/>
          </p:cNvSpPr>
          <p:nvPr/>
        </p:nvSpPr>
        <p:spPr bwMode="auto">
          <a:xfrm>
            <a:off x="7070725" y="2544763"/>
            <a:ext cx="16303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82" name="Line 26"/>
          <p:cNvSpPr>
            <a:spLocks noChangeShapeType="1"/>
          </p:cNvSpPr>
          <p:nvPr/>
        </p:nvSpPr>
        <p:spPr bwMode="auto">
          <a:xfrm>
            <a:off x="1149350" y="5105400"/>
            <a:ext cx="6311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83" name="Rectangle 27"/>
          <p:cNvSpPr>
            <a:spLocks noChangeArrowheads="1"/>
          </p:cNvSpPr>
          <p:nvPr/>
        </p:nvSpPr>
        <p:spPr bwMode="auto">
          <a:xfrm>
            <a:off x="7529513" y="4832350"/>
            <a:ext cx="86087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2000" dirty="0" smtClean="0"/>
              <a:t>Ηλικία</a:t>
            </a:r>
            <a:endParaRPr lang="en-US" altLang="en-US" sz="2000" dirty="0"/>
          </a:p>
        </p:txBody>
      </p:sp>
      <p:sp>
        <p:nvSpPr>
          <p:cNvPr id="19488" name="Rectangle 32"/>
          <p:cNvSpPr>
            <a:spLocks noChangeArrowheads="1"/>
          </p:cNvSpPr>
          <p:nvPr/>
        </p:nvSpPr>
        <p:spPr bwMode="auto">
          <a:xfrm>
            <a:off x="7604125" y="5364163"/>
            <a:ext cx="1489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89" name="Rectangle 33"/>
          <p:cNvSpPr>
            <a:spLocks noChangeArrowheads="1"/>
          </p:cNvSpPr>
          <p:nvPr/>
        </p:nvSpPr>
        <p:spPr bwMode="auto">
          <a:xfrm>
            <a:off x="2193925" y="5127625"/>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90" name="Rectangle 34"/>
          <p:cNvSpPr>
            <a:spLocks noChangeArrowheads="1"/>
          </p:cNvSpPr>
          <p:nvPr/>
        </p:nvSpPr>
        <p:spPr bwMode="auto">
          <a:xfrm>
            <a:off x="2652713" y="5129213"/>
            <a:ext cx="3587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400" dirty="0"/>
              <a:t>22</a:t>
            </a:r>
          </a:p>
        </p:txBody>
      </p:sp>
      <p:sp>
        <p:nvSpPr>
          <p:cNvPr id="19492" name="Rectangle 36"/>
          <p:cNvSpPr>
            <a:spLocks noChangeArrowheads="1"/>
          </p:cNvSpPr>
          <p:nvPr/>
        </p:nvSpPr>
        <p:spPr bwMode="auto">
          <a:xfrm>
            <a:off x="4403725" y="5562600"/>
            <a:ext cx="9318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94" name="Rectangle 38"/>
          <p:cNvSpPr>
            <a:spLocks noChangeArrowheads="1"/>
          </p:cNvSpPr>
          <p:nvPr/>
        </p:nvSpPr>
        <p:spPr bwMode="auto">
          <a:xfrm>
            <a:off x="6846887" y="5129212"/>
            <a:ext cx="3587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400" dirty="0"/>
              <a:t>65</a:t>
            </a:r>
          </a:p>
        </p:txBody>
      </p:sp>
      <p:sp>
        <p:nvSpPr>
          <p:cNvPr id="19497" name="Line 41"/>
          <p:cNvSpPr>
            <a:spLocks noChangeShapeType="1"/>
          </p:cNvSpPr>
          <p:nvPr/>
        </p:nvSpPr>
        <p:spPr bwMode="auto">
          <a:xfrm>
            <a:off x="1143000" y="5797550"/>
            <a:ext cx="0" cy="444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98" name="Rectangle 42"/>
          <p:cNvSpPr>
            <a:spLocks noChangeArrowheads="1"/>
          </p:cNvSpPr>
          <p:nvPr/>
        </p:nvSpPr>
        <p:spPr bwMode="auto">
          <a:xfrm>
            <a:off x="60325" y="6202363"/>
            <a:ext cx="282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01" name="Text Box 45"/>
          <p:cNvSpPr txBox="1">
            <a:spLocks noChangeArrowheads="1"/>
          </p:cNvSpPr>
          <p:nvPr/>
        </p:nvSpPr>
        <p:spPr bwMode="auto">
          <a:xfrm>
            <a:off x="271939" y="1419458"/>
            <a:ext cx="11325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dirty="0" smtClean="0"/>
              <a:t>Μισθός</a:t>
            </a:r>
            <a:endParaRPr lang="en-US" altLang="en-US" dirty="0"/>
          </a:p>
        </p:txBody>
      </p:sp>
      <p:sp>
        <p:nvSpPr>
          <p:cNvPr id="34" name="Arc 16"/>
          <p:cNvSpPr>
            <a:spLocks/>
          </p:cNvSpPr>
          <p:nvPr/>
        </p:nvSpPr>
        <p:spPr bwMode="auto">
          <a:xfrm>
            <a:off x="2817901" y="1885950"/>
            <a:ext cx="4206876" cy="1565276"/>
          </a:xfrm>
          <a:custGeom>
            <a:avLst/>
            <a:gdLst>
              <a:gd name="G0" fmla="+- 21600 0 0"/>
              <a:gd name="G1" fmla="+- 21600 0 0"/>
              <a:gd name="G2" fmla="+- 21600 0 0"/>
              <a:gd name="T0" fmla="*/ 0 w 21600"/>
              <a:gd name="T1" fmla="*/ 21600 h 21600"/>
              <a:gd name="T2" fmla="*/ 2159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5" y="4"/>
                  <a:pt x="21592" y="0"/>
                </a:cubicBezTo>
              </a:path>
              <a:path w="21600" h="21600" stroke="0" extrusionOk="0">
                <a:moveTo>
                  <a:pt x="0" y="21599"/>
                </a:moveTo>
                <a:cubicBezTo>
                  <a:pt x="0" y="9673"/>
                  <a:pt x="9665" y="4"/>
                  <a:pt x="21592" y="0"/>
                </a:cubicBezTo>
                <a:lnTo>
                  <a:pt x="21600" y="21600"/>
                </a:lnTo>
                <a:close/>
              </a:path>
            </a:pathLst>
          </a:custGeom>
          <a:noFill/>
          <a:ln w="12700" cap="rnd">
            <a:solidFill>
              <a:srgbClr val="00206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 name="Text Box 45"/>
          <p:cNvSpPr txBox="1">
            <a:spLocks noChangeArrowheads="1"/>
          </p:cNvSpPr>
          <p:nvPr/>
        </p:nvSpPr>
        <p:spPr bwMode="auto">
          <a:xfrm>
            <a:off x="3829527" y="1893877"/>
            <a:ext cx="751522" cy="30777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a:spAutoFit/>
          </a:bodyPr>
          <a:lstStyle/>
          <a:p>
            <a:pPr>
              <a:spcBef>
                <a:spcPct val="50000"/>
              </a:spcBef>
            </a:pPr>
            <a:r>
              <a:rPr lang="el-GR" altLang="en-US" sz="1400" dirty="0" smtClean="0">
                <a:solidFill>
                  <a:srgbClr val="0070C0"/>
                </a:solidFill>
              </a:rPr>
              <a:t>Άνδρες</a:t>
            </a:r>
            <a:endParaRPr lang="en-US" altLang="en-US" sz="1400" dirty="0">
              <a:solidFill>
                <a:srgbClr val="0070C0"/>
              </a:solidFill>
            </a:endParaRPr>
          </a:p>
        </p:txBody>
      </p:sp>
      <p:sp>
        <p:nvSpPr>
          <p:cNvPr id="37" name="Text Box 45"/>
          <p:cNvSpPr txBox="1">
            <a:spLocks noChangeArrowheads="1"/>
          </p:cNvSpPr>
          <p:nvPr/>
        </p:nvSpPr>
        <p:spPr bwMode="auto">
          <a:xfrm>
            <a:off x="4463694" y="2554867"/>
            <a:ext cx="8936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400" dirty="0" smtClean="0">
                <a:solidFill>
                  <a:srgbClr val="FF0000"/>
                </a:solidFill>
              </a:rPr>
              <a:t>Γυναίκες</a:t>
            </a:r>
            <a:endParaRPr lang="en-US" altLang="en-US" sz="1400" dirty="0">
              <a:solidFill>
                <a:srgbClr val="FF0000"/>
              </a:solidFill>
            </a:endParaRPr>
          </a:p>
        </p:txBody>
      </p:sp>
    </p:spTree>
    <p:extLst>
      <p:ext uri="{BB962C8B-B14F-4D97-AF65-F5344CB8AC3E}">
        <p14:creationId xmlns:p14="http://schemas.microsoft.com/office/powerpoint/2010/main" val="35951857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67" y="2416811"/>
            <a:ext cx="8590478" cy="1614169"/>
          </a:xfrm>
        </p:spPr>
        <p:txBody>
          <a:bodyPr>
            <a:normAutofit fontScale="90000"/>
          </a:bodyPr>
          <a:lstStyle/>
          <a:p>
            <a:pPr algn="just"/>
            <a:r>
              <a:rPr lang="el-GR" sz="2400" dirty="0" smtClean="0"/>
              <a:t>3. Μεγαλύτερη αναλογία γυναικών σε τύπους σπουδών που συσχετίζονται με χαμηλότερες μισθολογικές απολαβές</a:t>
            </a:r>
            <a:br>
              <a:rPr lang="el-GR" sz="2400" dirty="0" smtClean="0"/>
            </a:br>
            <a:r>
              <a:rPr lang="el-GR" sz="2400" dirty="0"/>
              <a:t/>
            </a:r>
            <a:br>
              <a:rPr lang="el-GR" sz="2400" dirty="0"/>
            </a:br>
            <a:r>
              <a:rPr lang="el-GR" sz="2400" dirty="0" smtClean="0"/>
              <a:t>Πίνακας 1: Αναλογία γυναικών – ανδρών αποφοίτων ανά πεδίο σπουδών (Στοιχεία ΟΟΣΑ 2014)</a:t>
            </a:r>
            <a:endParaRPr lang="en-GB"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graphicFrame>
        <p:nvGraphicFramePr>
          <p:cNvPr id="5" name="Table 4"/>
          <p:cNvGraphicFramePr>
            <a:graphicFrameLocks noGrp="1"/>
          </p:cNvGraphicFramePr>
          <p:nvPr>
            <p:extLst/>
          </p:nvPr>
        </p:nvGraphicFramePr>
        <p:xfrm>
          <a:off x="389626" y="4343400"/>
          <a:ext cx="8610606" cy="1866237"/>
        </p:xfrm>
        <a:graphic>
          <a:graphicData uri="http://schemas.openxmlformats.org/drawingml/2006/table">
            <a:tbl>
              <a:tblPr firstRow="1" bandRow="1">
                <a:tableStyleId>{5C22544A-7EE6-4342-B048-85BDC9FD1C3A}</a:tableStyleId>
              </a:tblPr>
              <a:tblGrid>
                <a:gridCol w="956734"/>
                <a:gridCol w="956734"/>
                <a:gridCol w="956734"/>
                <a:gridCol w="956734"/>
                <a:gridCol w="812638"/>
                <a:gridCol w="1219200"/>
                <a:gridCol w="838364"/>
                <a:gridCol w="956734"/>
                <a:gridCol w="956734"/>
              </a:tblGrid>
              <a:tr h="1066800">
                <a:tc>
                  <a:txBody>
                    <a:bodyPr/>
                    <a:lstStyle/>
                    <a:p>
                      <a:endParaRPr lang="en-GB" sz="1100" dirty="0"/>
                    </a:p>
                  </a:txBody>
                  <a:tcPr/>
                </a:tc>
                <a:tc>
                  <a:txBody>
                    <a:bodyPr/>
                    <a:lstStyle/>
                    <a:p>
                      <a:pPr algn="ctr"/>
                      <a:r>
                        <a:rPr lang="en-GB" sz="1200" dirty="0" smtClean="0">
                          <a:solidFill>
                            <a:schemeClr val="tx1"/>
                          </a:solidFill>
                        </a:rPr>
                        <a:t>Education</a:t>
                      </a:r>
                      <a:endParaRPr lang="en-GB" sz="1200" dirty="0">
                        <a:solidFill>
                          <a:schemeClr val="tx1"/>
                        </a:solidFill>
                      </a:endParaRPr>
                    </a:p>
                  </a:txBody>
                  <a:tcPr anchor="ctr"/>
                </a:tc>
                <a:tc>
                  <a:txBody>
                    <a:bodyPr/>
                    <a:lstStyle/>
                    <a:p>
                      <a:pPr algn="ctr"/>
                      <a:r>
                        <a:rPr lang="en-GB" sz="1200" dirty="0" smtClean="0">
                          <a:solidFill>
                            <a:schemeClr val="tx1"/>
                          </a:solidFill>
                        </a:rPr>
                        <a:t>Humanities</a:t>
                      </a:r>
                      <a:r>
                        <a:rPr lang="en-GB" sz="1200" baseline="0" dirty="0" smtClean="0">
                          <a:solidFill>
                            <a:schemeClr val="tx1"/>
                          </a:solidFill>
                        </a:rPr>
                        <a:t> </a:t>
                      </a:r>
                      <a:r>
                        <a:rPr lang="en-GB" sz="1200" dirty="0" smtClean="0">
                          <a:solidFill>
                            <a:schemeClr val="tx1"/>
                          </a:solidFill>
                        </a:rPr>
                        <a:t>and arts</a:t>
                      </a:r>
                      <a:endParaRPr lang="en-GB" sz="1200" dirty="0">
                        <a:solidFill>
                          <a:schemeClr val="tx1"/>
                        </a:solidFill>
                      </a:endParaRPr>
                    </a:p>
                  </a:txBody>
                  <a:tcPr anchor="ctr"/>
                </a:tc>
                <a:tc>
                  <a:txBody>
                    <a:bodyPr/>
                    <a:lstStyle/>
                    <a:p>
                      <a:pPr algn="ctr"/>
                      <a:r>
                        <a:rPr lang="en-GB" sz="1200" dirty="0" smtClean="0">
                          <a:solidFill>
                            <a:schemeClr val="tx1"/>
                          </a:solidFill>
                        </a:rPr>
                        <a:t>Social sciences, business and law</a:t>
                      </a:r>
                      <a:endParaRPr lang="en-GB" sz="1200" dirty="0">
                        <a:solidFill>
                          <a:schemeClr val="tx1"/>
                        </a:solidFill>
                      </a:endParaRPr>
                    </a:p>
                  </a:txBody>
                  <a:tcPr anchor="ctr"/>
                </a:tc>
                <a:tc>
                  <a:txBody>
                    <a:bodyPr/>
                    <a:lstStyle/>
                    <a:p>
                      <a:pPr algn="ctr"/>
                      <a:r>
                        <a:rPr lang="en-GB" sz="1200" dirty="0" smtClean="0">
                          <a:solidFill>
                            <a:schemeClr val="tx1"/>
                          </a:solidFill>
                        </a:rPr>
                        <a:t> Sciences</a:t>
                      </a:r>
                      <a:endParaRPr lang="en-GB" sz="1200" dirty="0">
                        <a:solidFill>
                          <a:schemeClr val="tx1"/>
                        </a:solidFill>
                      </a:endParaRPr>
                    </a:p>
                  </a:txBody>
                  <a:tcPr anchor="ctr"/>
                </a:tc>
                <a:tc>
                  <a:txBody>
                    <a:bodyPr/>
                    <a:lstStyle/>
                    <a:p>
                      <a:pPr algn="ctr"/>
                      <a:r>
                        <a:rPr lang="en-GB" sz="1200" dirty="0" smtClean="0">
                          <a:solidFill>
                            <a:schemeClr val="tx1"/>
                          </a:solidFill>
                        </a:rPr>
                        <a:t>Engineering, manufacturing and construction </a:t>
                      </a:r>
                    </a:p>
                  </a:txBody>
                  <a:tcPr anchor="ctr"/>
                </a:tc>
                <a:tc>
                  <a:txBody>
                    <a:bodyPr/>
                    <a:lstStyle/>
                    <a:p>
                      <a:r>
                        <a:rPr lang="en-GB" sz="1200" dirty="0" smtClean="0">
                          <a:solidFill>
                            <a:schemeClr val="tx1"/>
                          </a:solidFill>
                        </a:rPr>
                        <a:t>Agriculture</a:t>
                      </a:r>
                      <a:endParaRPr lang="en-GB" sz="1200" dirty="0">
                        <a:solidFill>
                          <a:schemeClr val="tx1"/>
                        </a:solidFill>
                      </a:endParaRPr>
                    </a:p>
                  </a:txBody>
                  <a:tcPr/>
                </a:tc>
                <a:tc>
                  <a:txBody>
                    <a:bodyPr/>
                    <a:lstStyle/>
                    <a:p>
                      <a:r>
                        <a:rPr lang="en-GB" sz="1200" dirty="0" smtClean="0">
                          <a:solidFill>
                            <a:schemeClr val="tx1"/>
                          </a:solidFill>
                        </a:rPr>
                        <a:t>Health and welfare</a:t>
                      </a:r>
                    </a:p>
                  </a:txBody>
                  <a:tcPr/>
                </a:tc>
                <a:tc>
                  <a:txBody>
                    <a:bodyPr/>
                    <a:lstStyle/>
                    <a:p>
                      <a:r>
                        <a:rPr lang="en-GB" sz="1200" dirty="0" smtClean="0">
                          <a:solidFill>
                            <a:schemeClr val="tx1"/>
                          </a:solidFill>
                        </a:rPr>
                        <a:t>Services</a:t>
                      </a:r>
                    </a:p>
                  </a:txBody>
                  <a:tcPr/>
                </a:tc>
              </a:tr>
              <a:tr h="799437">
                <a:tc>
                  <a:txBody>
                    <a:bodyPr/>
                    <a:lstStyle/>
                    <a:p>
                      <a:r>
                        <a:rPr lang="en-GB" sz="1600" dirty="0" smtClean="0"/>
                        <a:t>OECD average</a:t>
                      </a:r>
                      <a:endParaRPr lang="en-GB" sz="1600" dirty="0"/>
                    </a:p>
                  </a:txBody>
                  <a:tcPr/>
                </a:tc>
                <a:tc>
                  <a:txBody>
                    <a:bodyPr/>
                    <a:lstStyle/>
                    <a:p>
                      <a:pPr algn="ctr"/>
                      <a:r>
                        <a:rPr lang="en-GB" sz="2000" dirty="0" smtClean="0"/>
                        <a:t>4.2</a:t>
                      </a:r>
                      <a:endParaRPr lang="en-GB" sz="2000" dirty="0"/>
                    </a:p>
                  </a:txBody>
                  <a:tcPr/>
                </a:tc>
                <a:tc>
                  <a:txBody>
                    <a:bodyPr/>
                    <a:lstStyle/>
                    <a:p>
                      <a:pPr algn="ctr"/>
                      <a:r>
                        <a:rPr lang="en-GB" sz="2000" dirty="0" smtClean="0"/>
                        <a:t>2.0</a:t>
                      </a:r>
                      <a:endParaRPr lang="en-GB" sz="2000" dirty="0"/>
                    </a:p>
                  </a:txBody>
                  <a:tcPr/>
                </a:tc>
                <a:tc>
                  <a:txBody>
                    <a:bodyPr/>
                    <a:lstStyle/>
                    <a:p>
                      <a:pPr algn="ctr"/>
                      <a:r>
                        <a:rPr lang="en-GB" sz="2000" dirty="0" smtClean="0"/>
                        <a:t>1.5</a:t>
                      </a:r>
                      <a:endParaRPr lang="en-GB" sz="2000" dirty="0"/>
                    </a:p>
                  </a:txBody>
                  <a:tcPr/>
                </a:tc>
                <a:tc>
                  <a:txBody>
                    <a:bodyPr/>
                    <a:lstStyle/>
                    <a:p>
                      <a:pPr algn="ctr"/>
                      <a:r>
                        <a:rPr lang="en-GB" sz="2000" dirty="0" smtClean="0"/>
                        <a:t>0.7</a:t>
                      </a:r>
                      <a:endParaRPr lang="en-GB" sz="2000" dirty="0"/>
                    </a:p>
                  </a:txBody>
                  <a:tcPr/>
                </a:tc>
                <a:tc>
                  <a:txBody>
                    <a:bodyPr/>
                    <a:lstStyle/>
                    <a:p>
                      <a:pPr algn="ctr"/>
                      <a:r>
                        <a:rPr lang="en-GB" sz="2000" dirty="0" smtClean="0"/>
                        <a:t>0.3</a:t>
                      </a:r>
                      <a:endParaRPr lang="en-GB" sz="2000" dirty="0"/>
                    </a:p>
                  </a:txBody>
                  <a:tcPr/>
                </a:tc>
                <a:tc>
                  <a:txBody>
                    <a:bodyPr/>
                    <a:lstStyle/>
                    <a:p>
                      <a:pPr algn="ctr"/>
                      <a:r>
                        <a:rPr lang="en-GB" sz="2000" dirty="0" smtClean="0"/>
                        <a:t>1.2</a:t>
                      </a:r>
                      <a:endParaRPr lang="en-GB" sz="2000" dirty="0"/>
                    </a:p>
                  </a:txBody>
                  <a:tcPr/>
                </a:tc>
                <a:tc>
                  <a:txBody>
                    <a:bodyPr/>
                    <a:lstStyle/>
                    <a:p>
                      <a:pPr algn="ctr"/>
                      <a:r>
                        <a:rPr lang="en-GB" sz="2000" dirty="0" smtClean="0"/>
                        <a:t>3.7</a:t>
                      </a:r>
                      <a:endParaRPr lang="en-GB" sz="2000" dirty="0"/>
                    </a:p>
                  </a:txBody>
                  <a:tcPr/>
                </a:tc>
                <a:tc>
                  <a:txBody>
                    <a:bodyPr/>
                    <a:lstStyle/>
                    <a:p>
                      <a:pPr algn="ctr"/>
                      <a:r>
                        <a:rPr lang="en-GB" sz="2000" dirty="0" smtClean="0"/>
                        <a:t>1.2</a:t>
                      </a:r>
                      <a:endParaRPr lang="en-GB" sz="2000" dirty="0"/>
                    </a:p>
                  </a:txBody>
                  <a:tcPr/>
                </a:tc>
              </a:tr>
            </a:tbl>
          </a:graphicData>
        </a:graphic>
      </p:graphicFrame>
      <p:sp>
        <p:nvSpPr>
          <p:cNvPr id="7" name="Title 1"/>
          <p:cNvSpPr txBox="1">
            <a:spLocks/>
          </p:cNvSpPr>
          <p:nvPr/>
        </p:nvSpPr>
        <p:spPr>
          <a:xfrm>
            <a:off x="490267" y="609600"/>
            <a:ext cx="8409324" cy="6096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el-GR" sz="2400" dirty="0" smtClean="0"/>
              <a:t>1. Διακρίσεις στην αγορά εργασίας</a:t>
            </a:r>
            <a:endParaRPr lang="en-GB" sz="2400" dirty="0"/>
          </a:p>
        </p:txBody>
      </p:sp>
      <p:sp>
        <p:nvSpPr>
          <p:cNvPr id="8" name="Title 1"/>
          <p:cNvSpPr txBox="1">
            <a:spLocks/>
          </p:cNvSpPr>
          <p:nvPr/>
        </p:nvSpPr>
        <p:spPr>
          <a:xfrm>
            <a:off x="490267" y="1562100"/>
            <a:ext cx="8590478" cy="609600"/>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el-GR" sz="2400" dirty="0" smtClean="0"/>
              <a:t>2. Δυσκολίες συμφιλίωσης οικογενειακών – επαγγελματικών υποχρεώσεων</a:t>
            </a:r>
            <a:endParaRPr lang="en-GB" sz="2400" dirty="0"/>
          </a:p>
        </p:txBody>
      </p:sp>
    </p:spTree>
    <p:extLst>
      <p:ext uri="{BB962C8B-B14F-4D97-AF65-F5344CB8AC3E}">
        <p14:creationId xmlns:p14="http://schemas.microsoft.com/office/powerpoint/2010/main" val="4140583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3"/>
          </a:xfrm>
        </p:spPr>
        <p:txBody>
          <a:bodyPr>
            <a:normAutofit fontScale="90000"/>
          </a:bodyPr>
          <a:lstStyle/>
          <a:p>
            <a:pPr algn="ctr"/>
            <a:r>
              <a:rPr lang="el-GR" dirty="0" smtClean="0">
                <a:latin typeface="+mn-lt"/>
              </a:rPr>
              <a:t>Ανθρώπινο κεφάλαιο και </a:t>
            </a:r>
            <a:r>
              <a:rPr lang="el-GR" dirty="0" smtClean="0">
                <a:latin typeface="+mn-lt"/>
              </a:rPr>
              <a:t>οικονομικές </a:t>
            </a:r>
            <a:r>
              <a:rPr lang="el-GR" dirty="0" smtClean="0">
                <a:latin typeface="+mn-lt"/>
              </a:rPr>
              <a:t>ανισότητες</a:t>
            </a:r>
            <a:r>
              <a:rPr lang="el-GR" dirty="0" smtClean="0">
                <a:latin typeface="+mn-lt"/>
              </a:rPr>
              <a:t>: Μερικά συμπεράσματα</a:t>
            </a:r>
            <a:endParaRPr lang="en-GB" dirty="0">
              <a:latin typeface="+mn-lt"/>
            </a:endParaRPr>
          </a:p>
        </p:txBody>
      </p:sp>
      <p:sp>
        <p:nvSpPr>
          <p:cNvPr id="3" name="Content Placeholder 2"/>
          <p:cNvSpPr>
            <a:spLocks noGrp="1"/>
          </p:cNvSpPr>
          <p:nvPr>
            <p:ph idx="1"/>
          </p:nvPr>
        </p:nvSpPr>
        <p:spPr>
          <a:xfrm>
            <a:off x="628650" y="1447799"/>
            <a:ext cx="7886700" cy="4908551"/>
          </a:xfrm>
        </p:spPr>
        <p:txBody>
          <a:bodyPr>
            <a:noAutofit/>
          </a:bodyPr>
          <a:lstStyle/>
          <a:p>
            <a:pPr algn="just">
              <a:lnSpc>
                <a:spcPct val="110000"/>
              </a:lnSpc>
              <a:spcAft>
                <a:spcPts val="600"/>
              </a:spcAft>
            </a:pPr>
            <a:r>
              <a:rPr lang="el-GR" sz="2200" dirty="0" smtClean="0"/>
              <a:t>Διαφορές στο ανθρώπινο κεφάλαιο μεταφράζονται σε διαφορές στα εισοδήματα.</a:t>
            </a:r>
          </a:p>
          <a:p>
            <a:pPr algn="just">
              <a:lnSpc>
                <a:spcPct val="110000"/>
              </a:lnSpc>
              <a:spcAft>
                <a:spcPts val="600"/>
              </a:spcAft>
            </a:pPr>
            <a:r>
              <a:rPr lang="el-GR" sz="2200" dirty="0" smtClean="0"/>
              <a:t>Για παράδειγμα, οι </a:t>
            </a:r>
            <a:r>
              <a:rPr lang="en-GB" sz="2200" dirty="0" smtClean="0"/>
              <a:t>Cuhna &amp; Heckman </a:t>
            </a:r>
            <a:r>
              <a:rPr lang="el-GR" sz="2200" dirty="0" smtClean="0"/>
              <a:t>βρίσκουν ότι 50% της παρατηρούμενης αύξησης των οικονομικών ανισοτήτων εξηγείται στη βάση διαφορών στο ανθρώπινο κεφάλαιο των ατόμων.</a:t>
            </a:r>
          </a:p>
          <a:p>
            <a:pPr algn="just">
              <a:lnSpc>
                <a:spcPct val="110000"/>
              </a:lnSpc>
              <a:spcAft>
                <a:spcPts val="600"/>
              </a:spcAft>
            </a:pPr>
            <a:r>
              <a:rPr lang="el-GR" sz="2200" dirty="0" smtClean="0"/>
              <a:t>Οι αιτίες που παράγουν τις διαφορές στο ανθρώπινο κεφάλαιο μπορεί να είναι οικονομικές (περιορισμοί ρευστότητας) αλλά και μη-οικονομικές (ασύμμετρη πληροφόρηση).</a:t>
            </a:r>
          </a:p>
          <a:p>
            <a:pPr algn="just">
              <a:lnSpc>
                <a:spcPct val="110000"/>
              </a:lnSpc>
              <a:spcAft>
                <a:spcPts val="600"/>
              </a:spcAft>
            </a:pPr>
            <a:r>
              <a:rPr lang="el-GR" sz="2200" dirty="0" smtClean="0"/>
              <a:t>Γενικό συμπέρασμα εκπαιδευτικής πολιτικής: Ανάγκη επένδυσης στο ανθρώπινο κεφάλαιο των παιδιών από ευάλωτες κοινωνικές ομάδες.</a:t>
            </a:r>
            <a:endParaRPr lang="en-GB" sz="2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777255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Θεωρία του Ανθρώπινου Κεφαλαίου</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91587556"/>
              </p:ext>
            </p:extLst>
          </p:nvPr>
        </p:nvGraphicFramePr>
        <p:xfrm>
          <a:off x="381000" y="1825624"/>
          <a:ext cx="8382000" cy="4422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766018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8001000" cy="1146175"/>
          </a:xfrm>
        </p:spPr>
        <p:txBody>
          <a:bodyPr/>
          <a:lstStyle/>
          <a:p>
            <a:pPr algn="just">
              <a:spcAft>
                <a:spcPts val="600"/>
              </a:spcAft>
            </a:pPr>
            <a:r>
              <a:rPr lang="el-GR" dirty="0" smtClean="0"/>
              <a:t>Αθροίζουμε τα κόστη και τα συγκρίνουμε με τα οφέλη.</a:t>
            </a:r>
          </a:p>
          <a:p>
            <a:pPr algn="just"/>
            <a:r>
              <a:rPr lang="el-GR" dirty="0" smtClean="0"/>
              <a:t>Αν ισχύει Συνολικό Όφελος &gt; Συνολικό Κόστος η φοίτηση είναι </a:t>
            </a:r>
            <a:r>
              <a:rPr lang="el-GR" u="sng" dirty="0" smtClean="0"/>
              <a:t>οικονομικά</a:t>
            </a:r>
            <a:r>
              <a:rPr lang="el-GR" dirty="0" smtClean="0"/>
              <a:t> επωφελής.</a:t>
            </a:r>
          </a:p>
          <a:p>
            <a:pPr marL="0" indent="0">
              <a:buNone/>
            </a:pPr>
            <a:endParaRPr lang="el-GR"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2" name="Picture 1"/>
          <p:cNvPicPr>
            <a:picLocks noChangeAspect="1"/>
          </p:cNvPicPr>
          <p:nvPr/>
        </p:nvPicPr>
        <p:blipFill>
          <a:blip r:embed="rId2"/>
          <a:stretch>
            <a:fillRect/>
          </a:stretch>
        </p:blipFill>
        <p:spPr>
          <a:xfrm>
            <a:off x="1066800" y="2209800"/>
            <a:ext cx="7239000" cy="3581400"/>
          </a:xfrm>
          <a:prstGeom prst="rect">
            <a:avLst/>
          </a:prstGeom>
        </p:spPr>
      </p:pic>
    </p:spTree>
    <p:extLst>
      <p:ext uri="{BB962C8B-B14F-4D97-AF65-F5344CB8AC3E}">
        <p14:creationId xmlns:p14="http://schemas.microsoft.com/office/powerpoint/2010/main" val="3866523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05668" y="256841"/>
            <a:ext cx="7772400" cy="849647"/>
          </a:xfrm>
          <a:noFill/>
          <a:ln/>
        </p:spPr>
        <p:txBody>
          <a:bodyPr>
            <a:normAutofit/>
          </a:bodyPr>
          <a:lstStyle/>
          <a:p>
            <a:pPr algn="ctr">
              <a:spcBef>
                <a:spcPts val="600"/>
              </a:spcBef>
            </a:pPr>
            <a:r>
              <a:rPr lang="el-GR" altLang="en-US" sz="3200" b="1" dirty="0" smtClean="0"/>
              <a:t>Σύγκριση κόστους και οφέλους  των σπουδών</a:t>
            </a:r>
            <a:endParaRPr lang="en-US" altLang="en-US" sz="2100" b="1" dirty="0"/>
          </a:p>
        </p:txBody>
      </p:sp>
      <p:sp>
        <p:nvSpPr>
          <p:cNvPr id="21507" name="Rectangle 3"/>
          <p:cNvSpPr>
            <a:spLocks noGrp="1" noChangeArrowheads="1"/>
          </p:cNvSpPr>
          <p:nvPr>
            <p:ph type="body" idx="1"/>
          </p:nvPr>
        </p:nvSpPr>
        <p:spPr>
          <a:xfrm>
            <a:off x="628650" y="1682750"/>
            <a:ext cx="7886700" cy="4494213"/>
          </a:xfrm>
          <a:noFill/>
          <a:ln/>
        </p:spPr>
        <p:txBody>
          <a:bodyPr/>
          <a:lstStyle/>
          <a:p>
            <a:pPr>
              <a:buFont typeface="Monotype Sorts" pitchFamily="2" charset="2"/>
              <a:buNone/>
            </a:pPr>
            <a:r>
              <a:rPr lang="en-US" altLang="en-US" dirty="0"/>
              <a:t>                               </a:t>
            </a:r>
          </a:p>
        </p:txBody>
      </p:sp>
      <p:sp>
        <p:nvSpPr>
          <p:cNvPr id="21508" name="Line 4"/>
          <p:cNvSpPr>
            <a:spLocks noChangeShapeType="1"/>
          </p:cNvSpPr>
          <p:nvPr/>
        </p:nvSpPr>
        <p:spPr bwMode="auto">
          <a:xfrm>
            <a:off x="1143000" y="1682750"/>
            <a:ext cx="0" cy="410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09" name="Line 5"/>
          <p:cNvSpPr>
            <a:spLocks noChangeShapeType="1"/>
          </p:cNvSpPr>
          <p:nvPr/>
        </p:nvSpPr>
        <p:spPr bwMode="auto">
          <a:xfrm flipV="1">
            <a:off x="7010400" y="2051050"/>
            <a:ext cx="0" cy="2984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0" name="Line 6"/>
          <p:cNvSpPr>
            <a:spLocks noChangeShapeType="1"/>
          </p:cNvSpPr>
          <p:nvPr/>
        </p:nvSpPr>
        <p:spPr bwMode="auto">
          <a:xfrm flipV="1">
            <a:off x="2370138" y="4108450"/>
            <a:ext cx="0" cy="927100"/>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1" name="Line 7"/>
          <p:cNvSpPr>
            <a:spLocks noChangeShapeType="1"/>
          </p:cNvSpPr>
          <p:nvPr/>
        </p:nvSpPr>
        <p:spPr bwMode="auto">
          <a:xfrm flipV="1">
            <a:off x="2793207" y="3563938"/>
            <a:ext cx="33338" cy="1471612"/>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2" name="Rectangle 8"/>
          <p:cNvSpPr>
            <a:spLocks noChangeArrowheads="1"/>
          </p:cNvSpPr>
          <p:nvPr/>
        </p:nvSpPr>
        <p:spPr bwMode="auto">
          <a:xfrm>
            <a:off x="2331605" y="3954596"/>
            <a:ext cx="774700"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n-US" altLang="en-US" sz="2000" dirty="0"/>
              <a:t>- - -</a:t>
            </a:r>
          </a:p>
          <a:p>
            <a:pPr algn="l"/>
            <a:r>
              <a:rPr lang="en-US" altLang="en-US" sz="2000" dirty="0" smtClean="0"/>
              <a:t>- -</a:t>
            </a:r>
            <a:r>
              <a:rPr lang="el-GR" altLang="en-US" sz="2000" dirty="0" smtClean="0"/>
              <a:t> -</a:t>
            </a:r>
            <a:endParaRPr lang="en-US" altLang="en-US" sz="2000" dirty="0"/>
          </a:p>
        </p:txBody>
      </p:sp>
      <p:sp>
        <p:nvSpPr>
          <p:cNvPr id="21513" name="Rectangle 9"/>
          <p:cNvSpPr>
            <a:spLocks noChangeArrowheads="1"/>
          </p:cNvSpPr>
          <p:nvPr/>
        </p:nvSpPr>
        <p:spPr bwMode="auto">
          <a:xfrm>
            <a:off x="4298950" y="2820988"/>
            <a:ext cx="195263"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endParaRPr lang="en-US" altLang="en-US" sz="2400"/>
          </a:p>
          <a:p>
            <a:pPr algn="l" eaLnBrk="1" hangingPunct="1"/>
            <a:endParaRPr lang="en-US" altLang="en-US" sz="2400"/>
          </a:p>
        </p:txBody>
      </p:sp>
      <p:sp>
        <p:nvSpPr>
          <p:cNvPr id="21514" name="Rectangle 10"/>
          <p:cNvSpPr>
            <a:spLocks noChangeArrowheads="1"/>
          </p:cNvSpPr>
          <p:nvPr/>
        </p:nvSpPr>
        <p:spPr bwMode="auto">
          <a:xfrm>
            <a:off x="5106988" y="2119313"/>
            <a:ext cx="19145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 + + + + + + </a:t>
            </a:r>
          </a:p>
        </p:txBody>
      </p:sp>
      <p:sp>
        <p:nvSpPr>
          <p:cNvPr id="21515" name="Rectangle 11"/>
          <p:cNvSpPr>
            <a:spLocks noChangeArrowheads="1"/>
          </p:cNvSpPr>
          <p:nvPr/>
        </p:nvSpPr>
        <p:spPr bwMode="auto">
          <a:xfrm>
            <a:off x="3641725" y="2879725"/>
            <a:ext cx="85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6" name="Rectangle 12"/>
          <p:cNvSpPr>
            <a:spLocks noChangeArrowheads="1"/>
          </p:cNvSpPr>
          <p:nvPr/>
        </p:nvSpPr>
        <p:spPr bwMode="auto">
          <a:xfrm>
            <a:off x="3354388" y="2973388"/>
            <a:ext cx="8477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 + +</a:t>
            </a:r>
          </a:p>
        </p:txBody>
      </p:sp>
      <p:sp>
        <p:nvSpPr>
          <p:cNvPr id="21517" name="Rectangle 13"/>
          <p:cNvSpPr>
            <a:spLocks noChangeArrowheads="1"/>
          </p:cNvSpPr>
          <p:nvPr/>
        </p:nvSpPr>
        <p:spPr bwMode="auto">
          <a:xfrm>
            <a:off x="3948113" y="2424113"/>
            <a:ext cx="31527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 + + + + + + + + + + + +</a:t>
            </a:r>
          </a:p>
        </p:txBody>
      </p:sp>
      <p:sp>
        <p:nvSpPr>
          <p:cNvPr id="21518" name="Rectangle 14"/>
          <p:cNvSpPr>
            <a:spLocks noChangeArrowheads="1"/>
          </p:cNvSpPr>
          <p:nvPr/>
        </p:nvSpPr>
        <p:spPr bwMode="auto">
          <a:xfrm>
            <a:off x="3641725" y="2879725"/>
            <a:ext cx="1100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9" name="Rectangle 15"/>
          <p:cNvSpPr>
            <a:spLocks noChangeArrowheads="1"/>
          </p:cNvSpPr>
          <p:nvPr/>
        </p:nvSpPr>
        <p:spPr bwMode="auto">
          <a:xfrm>
            <a:off x="3641725" y="2879725"/>
            <a:ext cx="85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0" name="Rectangle 16"/>
          <p:cNvSpPr>
            <a:spLocks noChangeArrowheads="1"/>
          </p:cNvSpPr>
          <p:nvPr/>
        </p:nvSpPr>
        <p:spPr bwMode="auto">
          <a:xfrm>
            <a:off x="3643313" y="2728913"/>
            <a:ext cx="35179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altLang="en-US" sz="2400" dirty="0"/>
              <a:t>+ + + + + + + + + + + + + </a:t>
            </a:r>
          </a:p>
        </p:txBody>
      </p:sp>
      <p:sp>
        <p:nvSpPr>
          <p:cNvPr id="21521" name="Rectangle 17"/>
          <p:cNvSpPr>
            <a:spLocks noChangeArrowheads="1"/>
          </p:cNvSpPr>
          <p:nvPr/>
        </p:nvSpPr>
        <p:spPr bwMode="auto">
          <a:xfrm>
            <a:off x="6689725" y="28797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2" name="Rectangle 18"/>
          <p:cNvSpPr>
            <a:spLocks noChangeArrowheads="1"/>
          </p:cNvSpPr>
          <p:nvPr/>
        </p:nvSpPr>
        <p:spPr bwMode="auto">
          <a:xfrm>
            <a:off x="6765925" y="29559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3" name="Arc 19"/>
          <p:cNvSpPr>
            <a:spLocks/>
          </p:cNvSpPr>
          <p:nvPr/>
        </p:nvSpPr>
        <p:spPr bwMode="auto">
          <a:xfrm>
            <a:off x="2827338" y="2141538"/>
            <a:ext cx="4184650" cy="1441450"/>
          </a:xfrm>
          <a:custGeom>
            <a:avLst/>
            <a:gdLst>
              <a:gd name="G0" fmla="+- 21600 0 0"/>
              <a:gd name="G1" fmla="+- 21600 0 0"/>
              <a:gd name="G2" fmla="+- 21600 0 0"/>
              <a:gd name="T0" fmla="*/ 0 w 21600"/>
              <a:gd name="T1" fmla="*/ 21600 h 21600"/>
              <a:gd name="T2" fmla="*/ 2159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5" y="4"/>
                  <a:pt x="21592" y="0"/>
                </a:cubicBezTo>
              </a:path>
              <a:path w="21600" h="21600" stroke="0" extrusionOk="0">
                <a:moveTo>
                  <a:pt x="0" y="21599"/>
                </a:moveTo>
                <a:cubicBezTo>
                  <a:pt x="0" y="9673"/>
                  <a:pt x="9665" y="4"/>
                  <a:pt x="21592" y="0"/>
                </a:cubicBezTo>
                <a:lnTo>
                  <a:pt x="21600" y="21600"/>
                </a:lnTo>
                <a:close/>
              </a:path>
            </a:pathLst>
          </a:custGeom>
          <a:noFill/>
          <a:ln w="127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4" name="Arc 20"/>
          <p:cNvSpPr>
            <a:spLocks/>
          </p:cNvSpPr>
          <p:nvPr/>
        </p:nvSpPr>
        <p:spPr bwMode="auto">
          <a:xfrm>
            <a:off x="2370138" y="3055938"/>
            <a:ext cx="4641850" cy="1060450"/>
          </a:xfrm>
          <a:custGeom>
            <a:avLst/>
            <a:gdLst>
              <a:gd name="G0" fmla="+- 21600 0 0"/>
              <a:gd name="G1" fmla="+- 21600 0 0"/>
              <a:gd name="G2" fmla="+- 21600 0 0"/>
              <a:gd name="T0" fmla="*/ 0 w 21600"/>
              <a:gd name="T1" fmla="*/ 21600 h 21600"/>
              <a:gd name="T2" fmla="*/ 2159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6" y="3"/>
                  <a:pt x="21593" y="0"/>
                </a:cubicBezTo>
              </a:path>
              <a:path w="21600" h="21600" stroke="0" extrusionOk="0">
                <a:moveTo>
                  <a:pt x="0" y="21599"/>
                </a:moveTo>
                <a:cubicBezTo>
                  <a:pt x="0" y="9673"/>
                  <a:pt x="9666" y="3"/>
                  <a:pt x="21593" y="0"/>
                </a:cubicBezTo>
                <a:lnTo>
                  <a:pt x="21600" y="21600"/>
                </a:lnTo>
                <a:close/>
              </a:path>
            </a:pathLst>
          </a:custGeom>
          <a:noFill/>
          <a:ln w="12700" cap="rnd">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5" name="Rectangle 21"/>
          <p:cNvSpPr>
            <a:spLocks noChangeArrowheads="1"/>
          </p:cNvSpPr>
          <p:nvPr/>
        </p:nvSpPr>
        <p:spPr bwMode="auto">
          <a:xfrm>
            <a:off x="3109913" y="2881313"/>
            <a:ext cx="3524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a:t>
            </a:r>
          </a:p>
        </p:txBody>
      </p:sp>
      <p:sp>
        <p:nvSpPr>
          <p:cNvPr id="21526" name="Rectangle 22"/>
          <p:cNvSpPr>
            <a:spLocks noChangeArrowheads="1"/>
          </p:cNvSpPr>
          <p:nvPr/>
        </p:nvSpPr>
        <p:spPr bwMode="auto">
          <a:xfrm>
            <a:off x="4937125" y="2697163"/>
            <a:ext cx="18415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7" name="Rectangle 23"/>
          <p:cNvSpPr>
            <a:spLocks noChangeArrowheads="1"/>
          </p:cNvSpPr>
          <p:nvPr/>
        </p:nvSpPr>
        <p:spPr bwMode="auto">
          <a:xfrm>
            <a:off x="3033713" y="3109913"/>
            <a:ext cx="3524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a:t>+</a:t>
            </a:r>
          </a:p>
        </p:txBody>
      </p:sp>
      <p:sp>
        <p:nvSpPr>
          <p:cNvPr id="21528" name="Rectangle 24"/>
          <p:cNvSpPr>
            <a:spLocks noChangeArrowheads="1"/>
          </p:cNvSpPr>
          <p:nvPr/>
        </p:nvSpPr>
        <p:spPr bwMode="auto">
          <a:xfrm>
            <a:off x="2805113" y="3186113"/>
            <a:ext cx="3524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dirty="0"/>
              <a:t>+</a:t>
            </a:r>
          </a:p>
        </p:txBody>
      </p:sp>
      <p:sp>
        <p:nvSpPr>
          <p:cNvPr id="21529" name="Rectangle 25"/>
          <p:cNvSpPr>
            <a:spLocks noChangeArrowheads="1"/>
          </p:cNvSpPr>
          <p:nvPr/>
        </p:nvSpPr>
        <p:spPr bwMode="auto">
          <a:xfrm>
            <a:off x="3338513" y="2728913"/>
            <a:ext cx="3524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a:t>+</a:t>
            </a:r>
          </a:p>
        </p:txBody>
      </p:sp>
      <p:sp>
        <p:nvSpPr>
          <p:cNvPr id="21531" name="Rectangle 27"/>
          <p:cNvSpPr>
            <a:spLocks noChangeArrowheads="1"/>
          </p:cNvSpPr>
          <p:nvPr/>
        </p:nvSpPr>
        <p:spPr bwMode="auto">
          <a:xfrm>
            <a:off x="4176713" y="1814513"/>
            <a:ext cx="118321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2400" b="1" dirty="0" smtClean="0"/>
              <a:t>Όφελος</a:t>
            </a:r>
            <a:endParaRPr lang="en-US" altLang="en-US" sz="2400" b="1" dirty="0"/>
          </a:p>
        </p:txBody>
      </p:sp>
      <p:sp>
        <p:nvSpPr>
          <p:cNvPr id="21532" name="Rectangle 28"/>
          <p:cNvSpPr>
            <a:spLocks noChangeArrowheads="1"/>
          </p:cNvSpPr>
          <p:nvPr/>
        </p:nvSpPr>
        <p:spPr bwMode="auto">
          <a:xfrm>
            <a:off x="1371600" y="4648200"/>
            <a:ext cx="108779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2400" b="1" dirty="0" smtClean="0"/>
              <a:t>Κόστος</a:t>
            </a:r>
            <a:endParaRPr lang="en-US" altLang="en-US" sz="2400" b="1" dirty="0"/>
          </a:p>
        </p:txBody>
      </p:sp>
      <p:sp>
        <p:nvSpPr>
          <p:cNvPr id="21533" name="Rectangle 29"/>
          <p:cNvSpPr>
            <a:spLocks noChangeArrowheads="1"/>
          </p:cNvSpPr>
          <p:nvPr/>
        </p:nvSpPr>
        <p:spPr bwMode="auto">
          <a:xfrm>
            <a:off x="7072313" y="1631950"/>
            <a:ext cx="1766887"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l-GR" altLang="en-US" sz="1600" dirty="0" smtClean="0">
                <a:solidFill>
                  <a:schemeClr val="accent1">
                    <a:lumMod val="50000"/>
                  </a:schemeClr>
                </a:solidFill>
              </a:rPr>
              <a:t>Απόφοιτοι πανεπιστημίου</a:t>
            </a:r>
            <a:endParaRPr lang="en-US" altLang="en-US" sz="1600" dirty="0">
              <a:solidFill>
                <a:schemeClr val="accent1">
                  <a:lumMod val="50000"/>
                </a:schemeClr>
              </a:solidFill>
            </a:endParaRPr>
          </a:p>
        </p:txBody>
      </p:sp>
      <p:sp>
        <p:nvSpPr>
          <p:cNvPr id="21534" name="Rectangle 30"/>
          <p:cNvSpPr>
            <a:spLocks noChangeArrowheads="1"/>
          </p:cNvSpPr>
          <p:nvPr/>
        </p:nvSpPr>
        <p:spPr bwMode="auto">
          <a:xfrm>
            <a:off x="7089503" y="2735998"/>
            <a:ext cx="1588565"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l-GR" altLang="en-US" sz="1600" dirty="0" smtClean="0">
                <a:solidFill>
                  <a:srgbClr val="FF0000"/>
                </a:solidFill>
              </a:rPr>
              <a:t>Απόφοιτοι λυκείου</a:t>
            </a:r>
            <a:endParaRPr lang="en-US" altLang="en-US" sz="1600" dirty="0">
              <a:solidFill>
                <a:srgbClr val="FF0000"/>
              </a:solidFill>
            </a:endParaRPr>
          </a:p>
        </p:txBody>
      </p:sp>
      <p:sp>
        <p:nvSpPr>
          <p:cNvPr id="21537" name="Line 33"/>
          <p:cNvSpPr>
            <a:spLocks noChangeShapeType="1"/>
          </p:cNvSpPr>
          <p:nvPr/>
        </p:nvSpPr>
        <p:spPr bwMode="auto">
          <a:xfrm>
            <a:off x="1143000" y="5068618"/>
            <a:ext cx="6311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38" name="Rectangle 34"/>
          <p:cNvSpPr>
            <a:spLocks noChangeArrowheads="1"/>
          </p:cNvSpPr>
          <p:nvPr/>
        </p:nvSpPr>
        <p:spPr bwMode="auto">
          <a:xfrm>
            <a:off x="7529513" y="4832350"/>
            <a:ext cx="79400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dirty="0" smtClean="0"/>
              <a:t>Ηλικία</a:t>
            </a:r>
            <a:endParaRPr lang="en-US" altLang="en-US" dirty="0"/>
          </a:p>
        </p:txBody>
      </p:sp>
      <p:sp>
        <p:nvSpPr>
          <p:cNvPr id="21542" name="Line 38"/>
          <p:cNvSpPr>
            <a:spLocks noChangeShapeType="1"/>
          </p:cNvSpPr>
          <p:nvPr/>
        </p:nvSpPr>
        <p:spPr bwMode="auto">
          <a:xfrm>
            <a:off x="2799228" y="5035550"/>
            <a:ext cx="0" cy="139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67" name="Line 63"/>
          <p:cNvSpPr>
            <a:spLocks noChangeShapeType="1"/>
          </p:cNvSpPr>
          <p:nvPr/>
        </p:nvSpPr>
        <p:spPr bwMode="auto">
          <a:xfrm>
            <a:off x="1143000" y="5797550"/>
            <a:ext cx="0" cy="444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 name="Line 38"/>
          <p:cNvSpPr>
            <a:spLocks noChangeShapeType="1"/>
          </p:cNvSpPr>
          <p:nvPr/>
        </p:nvSpPr>
        <p:spPr bwMode="auto">
          <a:xfrm>
            <a:off x="2795583" y="5168291"/>
            <a:ext cx="11906" cy="4078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 name="Line 38"/>
          <p:cNvSpPr>
            <a:spLocks noChangeShapeType="1"/>
          </p:cNvSpPr>
          <p:nvPr/>
        </p:nvSpPr>
        <p:spPr bwMode="auto">
          <a:xfrm>
            <a:off x="2370136" y="5035550"/>
            <a:ext cx="3648" cy="5406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 name="Line 38"/>
          <p:cNvSpPr>
            <a:spLocks noChangeShapeType="1"/>
          </p:cNvSpPr>
          <p:nvPr/>
        </p:nvSpPr>
        <p:spPr bwMode="auto">
          <a:xfrm flipH="1">
            <a:off x="2378464" y="5569220"/>
            <a:ext cx="426648" cy="69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 name="Rectangle 8"/>
          <p:cNvSpPr>
            <a:spLocks noChangeArrowheads="1"/>
          </p:cNvSpPr>
          <p:nvPr/>
        </p:nvSpPr>
        <p:spPr bwMode="auto">
          <a:xfrm>
            <a:off x="2372086" y="4688547"/>
            <a:ext cx="638175"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altLang="en-US" sz="2000" dirty="0"/>
              <a:t>- - -</a:t>
            </a:r>
          </a:p>
          <a:p>
            <a:pPr algn="l"/>
            <a:r>
              <a:rPr lang="en-US" altLang="en-US" sz="2000" dirty="0"/>
              <a:t>- - -</a:t>
            </a:r>
          </a:p>
          <a:p>
            <a:pPr algn="l"/>
            <a:r>
              <a:rPr lang="en-US" altLang="en-US" sz="2000" dirty="0"/>
              <a:t>- - -</a:t>
            </a:r>
          </a:p>
        </p:txBody>
      </p:sp>
      <p:sp>
        <p:nvSpPr>
          <p:cNvPr id="44" name="Rectangle 30"/>
          <p:cNvSpPr>
            <a:spLocks noChangeArrowheads="1"/>
          </p:cNvSpPr>
          <p:nvPr/>
        </p:nvSpPr>
        <p:spPr bwMode="auto">
          <a:xfrm>
            <a:off x="722744" y="1300108"/>
            <a:ext cx="90730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dirty="0" smtClean="0"/>
              <a:t>Μισθός</a:t>
            </a:r>
            <a:endParaRPr lang="en-US" altLang="en-US" dirty="0"/>
          </a:p>
        </p:txBody>
      </p:sp>
      <p:sp>
        <p:nvSpPr>
          <p:cNvPr id="45" name="Text Box 69"/>
          <p:cNvSpPr txBox="1">
            <a:spLocks noChangeArrowheads="1"/>
          </p:cNvSpPr>
          <p:nvPr/>
        </p:nvSpPr>
        <p:spPr bwMode="auto">
          <a:xfrm>
            <a:off x="1438876" y="3385445"/>
            <a:ext cx="10099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200" dirty="0" smtClean="0"/>
              <a:t>Διαφυγόντα εισοδήματα</a:t>
            </a:r>
            <a:endParaRPr lang="en-US" altLang="en-US" sz="1400" dirty="0"/>
          </a:p>
        </p:txBody>
      </p:sp>
      <p:sp>
        <p:nvSpPr>
          <p:cNvPr id="46" name="Line 70"/>
          <p:cNvSpPr>
            <a:spLocks noChangeShapeType="1"/>
          </p:cNvSpPr>
          <p:nvPr/>
        </p:nvSpPr>
        <p:spPr bwMode="auto">
          <a:xfrm>
            <a:off x="1927225" y="3840295"/>
            <a:ext cx="708327" cy="51209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 name="Line 70"/>
          <p:cNvSpPr>
            <a:spLocks noChangeShapeType="1"/>
          </p:cNvSpPr>
          <p:nvPr/>
        </p:nvSpPr>
        <p:spPr bwMode="auto">
          <a:xfrm flipH="1" flipV="1">
            <a:off x="2635551" y="5342970"/>
            <a:ext cx="826785" cy="2449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 name="Text Box 69"/>
          <p:cNvSpPr txBox="1">
            <a:spLocks noChangeArrowheads="1"/>
          </p:cNvSpPr>
          <p:nvPr/>
        </p:nvSpPr>
        <p:spPr bwMode="auto">
          <a:xfrm>
            <a:off x="3514725" y="5178276"/>
            <a:ext cx="9794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200" dirty="0" smtClean="0"/>
              <a:t>Κόστος σπουδών</a:t>
            </a:r>
          </a:p>
        </p:txBody>
      </p:sp>
      <p:sp>
        <p:nvSpPr>
          <p:cNvPr id="49" name="Line 70"/>
          <p:cNvSpPr>
            <a:spLocks noChangeShapeType="1"/>
          </p:cNvSpPr>
          <p:nvPr/>
        </p:nvSpPr>
        <p:spPr bwMode="auto">
          <a:xfrm flipH="1" flipV="1">
            <a:off x="4529138" y="3096210"/>
            <a:ext cx="160335" cy="66933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Text Box 69"/>
          <p:cNvSpPr txBox="1">
            <a:spLocks noChangeArrowheads="1"/>
          </p:cNvSpPr>
          <p:nvPr/>
        </p:nvSpPr>
        <p:spPr bwMode="auto">
          <a:xfrm>
            <a:off x="4437062" y="3801061"/>
            <a:ext cx="150653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1050" dirty="0" smtClean="0"/>
              <a:t>Αυξημένες μισθολογικές απολαβές</a:t>
            </a:r>
          </a:p>
        </p:txBody>
      </p:sp>
      <p:sp>
        <p:nvSpPr>
          <p:cNvPr id="51" name="Rectangle 52"/>
          <p:cNvSpPr>
            <a:spLocks noChangeArrowheads="1"/>
          </p:cNvSpPr>
          <p:nvPr/>
        </p:nvSpPr>
        <p:spPr bwMode="auto">
          <a:xfrm>
            <a:off x="6846888" y="5111750"/>
            <a:ext cx="3587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400" dirty="0"/>
              <a:t>65</a:t>
            </a:r>
          </a:p>
        </p:txBody>
      </p:sp>
      <p:sp>
        <p:nvSpPr>
          <p:cNvPr id="52" name="Rectangle 52"/>
          <p:cNvSpPr>
            <a:spLocks noChangeArrowheads="1"/>
          </p:cNvSpPr>
          <p:nvPr/>
        </p:nvSpPr>
        <p:spPr bwMode="auto">
          <a:xfrm>
            <a:off x="2758740" y="5068537"/>
            <a:ext cx="33983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1200" dirty="0" smtClean="0"/>
              <a:t>22</a:t>
            </a:r>
            <a:endParaRPr lang="en-US" altLang="en-US" sz="1200" dirty="0"/>
          </a:p>
        </p:txBody>
      </p:sp>
      <p:sp>
        <p:nvSpPr>
          <p:cNvPr id="53" name="Rectangle 52"/>
          <p:cNvSpPr>
            <a:spLocks noChangeArrowheads="1"/>
          </p:cNvSpPr>
          <p:nvPr/>
        </p:nvSpPr>
        <p:spPr bwMode="auto">
          <a:xfrm>
            <a:off x="2090162" y="5086117"/>
            <a:ext cx="33983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1200" dirty="0" smtClean="0"/>
              <a:t>18</a:t>
            </a:r>
            <a:endParaRPr lang="en-US" altLang="en-US" sz="1200" dirty="0"/>
          </a:p>
        </p:txBody>
      </p:sp>
    </p:spTree>
    <p:extLst>
      <p:ext uri="{BB962C8B-B14F-4D97-AF65-F5344CB8AC3E}">
        <p14:creationId xmlns:p14="http://schemas.microsoft.com/office/powerpoint/2010/main" val="33397538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077200" cy="1072018"/>
          </a:xfrm>
          <a:solidFill>
            <a:schemeClr val="bg2"/>
          </a:solidFill>
        </p:spPr>
        <p:txBody>
          <a:bodyPr>
            <a:noAutofit/>
          </a:bodyPr>
          <a:lstStyle/>
          <a:p>
            <a:pPr algn="just"/>
            <a:r>
              <a:rPr lang="el-GR" sz="2800" dirty="0" smtClean="0">
                <a:latin typeface="+mn-lt"/>
              </a:rPr>
              <a:t>Θεωρία ανθρώπινου κεφαλαίου και οικονομικές ανισότητες</a:t>
            </a:r>
            <a:r>
              <a:rPr lang="el-GR" sz="2400" dirty="0" smtClean="0">
                <a:latin typeface="+mn-lt"/>
              </a:rPr>
              <a:t/>
            </a:r>
            <a:br>
              <a:rPr lang="el-GR" sz="2400" dirty="0" smtClean="0">
                <a:latin typeface="+mn-lt"/>
              </a:rPr>
            </a:br>
            <a:endParaRPr lang="en-GB" sz="2400" dirty="0">
              <a:latin typeface="+mn-l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
        <p:nvSpPr>
          <p:cNvPr id="4" name="TextBox 3"/>
          <p:cNvSpPr txBox="1"/>
          <p:nvPr/>
        </p:nvSpPr>
        <p:spPr>
          <a:xfrm>
            <a:off x="533400" y="3124200"/>
            <a:ext cx="8077200" cy="2477601"/>
          </a:xfrm>
          <a:prstGeom prst="rect">
            <a:avLst/>
          </a:prstGeom>
          <a:solidFill>
            <a:schemeClr val="accent4">
              <a:lumMod val="40000"/>
              <a:lumOff val="60000"/>
            </a:schemeClr>
          </a:solidFill>
        </p:spPr>
        <p:txBody>
          <a:bodyPr wrap="square" rtlCol="0">
            <a:spAutoFit/>
          </a:bodyPr>
          <a:lstStyle/>
          <a:p>
            <a:pPr marL="342900" indent="-342900" algn="just">
              <a:spcBef>
                <a:spcPts val="600"/>
              </a:spcBef>
              <a:spcAft>
                <a:spcPts val="1200"/>
              </a:spcAft>
              <a:buFont typeface="Arial" panose="020B0604020202020204" pitchFamily="34" charset="0"/>
              <a:buChar char="•"/>
            </a:pPr>
            <a:r>
              <a:rPr lang="el-GR" sz="2500" dirty="0"/>
              <a:t>Πως διαφορές στο ανθρώπινο κεφάλαιο παράγουν διαφορές στα οικονομικά </a:t>
            </a:r>
            <a:r>
              <a:rPr lang="el-GR" sz="2500" dirty="0" smtClean="0"/>
              <a:t>αποτελέσματα;</a:t>
            </a:r>
          </a:p>
          <a:p>
            <a:pPr marL="342900" indent="-342900" algn="just">
              <a:spcBef>
                <a:spcPts val="600"/>
              </a:spcBef>
              <a:spcAft>
                <a:spcPts val="1200"/>
              </a:spcAft>
              <a:buFont typeface="Arial" panose="020B0604020202020204" pitchFamily="34" charset="0"/>
              <a:buChar char="•"/>
            </a:pPr>
            <a:r>
              <a:rPr lang="el-GR" sz="2500" dirty="0" smtClean="0"/>
              <a:t>Που </a:t>
            </a:r>
            <a:r>
              <a:rPr lang="el-GR" sz="2500" dirty="0"/>
              <a:t>οφείλονται οι διαφορές στο ανθρώπινο </a:t>
            </a:r>
            <a:r>
              <a:rPr lang="el-GR" sz="2500" dirty="0" smtClean="0"/>
              <a:t>κεφάλαιο;</a:t>
            </a:r>
          </a:p>
          <a:p>
            <a:pPr marL="342900" indent="-342900" algn="just">
              <a:spcBef>
                <a:spcPts val="600"/>
              </a:spcBef>
              <a:spcAft>
                <a:spcPts val="1200"/>
              </a:spcAft>
              <a:buFont typeface="Arial" panose="020B0604020202020204" pitchFamily="34" charset="0"/>
              <a:buChar char="•"/>
            </a:pPr>
            <a:r>
              <a:rPr lang="el-GR" sz="2500" dirty="0" smtClean="0"/>
              <a:t>Προκαλούνται πάντα οι διαφορές στα οικονομικά αποτελέσματα από διαφορές </a:t>
            </a:r>
            <a:r>
              <a:rPr lang="el-GR" sz="2500" dirty="0"/>
              <a:t>στο ανθρώπινο </a:t>
            </a:r>
            <a:r>
              <a:rPr lang="el-GR" sz="2500" dirty="0" smtClean="0"/>
              <a:t>κεφάλαιο;</a:t>
            </a:r>
            <a:endParaRPr lang="en-GB" sz="2500" dirty="0"/>
          </a:p>
        </p:txBody>
      </p:sp>
    </p:spTree>
    <p:extLst>
      <p:ext uri="{BB962C8B-B14F-4D97-AF65-F5344CB8AC3E}">
        <p14:creationId xmlns:p14="http://schemas.microsoft.com/office/powerpoint/2010/main" val="352785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63518" y="197840"/>
            <a:ext cx="6718599" cy="935037"/>
          </a:xfrm>
          <a:noFill/>
          <a:ln/>
        </p:spPr>
        <p:txBody>
          <a:bodyPr>
            <a:normAutofit fontScale="90000"/>
          </a:bodyPr>
          <a:lstStyle/>
          <a:p>
            <a:pPr algn="ctr"/>
            <a:r>
              <a:rPr lang="el-GR" altLang="en-US" sz="3200" b="1" dirty="0" smtClean="0"/>
              <a:t>Πρόωρη εγκατάλειψη σχολείου και φτώχεια</a:t>
            </a:r>
            <a:endParaRPr lang="en-US" altLang="en-US" sz="3200" b="1" dirty="0"/>
          </a:p>
        </p:txBody>
      </p:sp>
      <p:sp>
        <p:nvSpPr>
          <p:cNvPr id="20483" name="Rectangle 3"/>
          <p:cNvSpPr>
            <a:spLocks noGrp="1" noChangeArrowheads="1"/>
          </p:cNvSpPr>
          <p:nvPr>
            <p:ph type="body" idx="1"/>
          </p:nvPr>
        </p:nvSpPr>
        <p:spPr>
          <a:xfrm>
            <a:off x="750997" y="1705423"/>
            <a:ext cx="7886700" cy="4351338"/>
          </a:xfrm>
          <a:noFill/>
          <a:ln/>
        </p:spPr>
        <p:txBody>
          <a:bodyPr/>
          <a:lstStyle/>
          <a:p>
            <a:pPr>
              <a:buFont typeface="Monotype Sorts" pitchFamily="2" charset="2"/>
              <a:buNone/>
            </a:pPr>
            <a:r>
              <a:rPr lang="en-US" altLang="en-US" dirty="0"/>
              <a:t>                               </a:t>
            </a:r>
          </a:p>
          <a:p>
            <a:pPr>
              <a:buFont typeface="Monotype Sorts" pitchFamily="2" charset="2"/>
              <a:buNone/>
            </a:pPr>
            <a:endParaRPr lang="en-US" altLang="en-US" dirty="0"/>
          </a:p>
        </p:txBody>
      </p:sp>
      <p:sp>
        <p:nvSpPr>
          <p:cNvPr id="20484" name="Line 4"/>
          <p:cNvSpPr>
            <a:spLocks noChangeShapeType="1"/>
          </p:cNvSpPr>
          <p:nvPr/>
        </p:nvSpPr>
        <p:spPr bwMode="auto">
          <a:xfrm>
            <a:off x="1143000" y="1682750"/>
            <a:ext cx="0" cy="410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5" name="Line 5"/>
          <p:cNvSpPr>
            <a:spLocks noChangeShapeType="1"/>
          </p:cNvSpPr>
          <p:nvPr/>
        </p:nvSpPr>
        <p:spPr bwMode="auto">
          <a:xfrm flipH="1" flipV="1">
            <a:off x="7010400" y="2051050"/>
            <a:ext cx="21476" cy="3054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6" name="Line 6"/>
          <p:cNvSpPr>
            <a:spLocks noChangeShapeType="1"/>
          </p:cNvSpPr>
          <p:nvPr/>
        </p:nvSpPr>
        <p:spPr bwMode="auto">
          <a:xfrm flipV="1">
            <a:off x="2361451" y="4116388"/>
            <a:ext cx="7099" cy="98266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7" name="Line 7"/>
          <p:cNvSpPr>
            <a:spLocks noChangeShapeType="1"/>
          </p:cNvSpPr>
          <p:nvPr/>
        </p:nvSpPr>
        <p:spPr bwMode="auto">
          <a:xfrm flipV="1">
            <a:off x="2809962" y="3582986"/>
            <a:ext cx="16628" cy="1546226"/>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8" name="Rectangle 8"/>
          <p:cNvSpPr>
            <a:spLocks noChangeArrowheads="1"/>
          </p:cNvSpPr>
          <p:nvPr/>
        </p:nvSpPr>
        <p:spPr bwMode="auto">
          <a:xfrm>
            <a:off x="2346325" y="3886200"/>
            <a:ext cx="6413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3" name="Rectangle 13"/>
          <p:cNvSpPr>
            <a:spLocks noChangeArrowheads="1"/>
          </p:cNvSpPr>
          <p:nvPr/>
        </p:nvSpPr>
        <p:spPr bwMode="auto">
          <a:xfrm>
            <a:off x="3948113" y="2424113"/>
            <a:ext cx="2571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a:t> </a:t>
            </a:r>
          </a:p>
        </p:txBody>
      </p:sp>
      <p:sp>
        <p:nvSpPr>
          <p:cNvPr id="20497" name="Rectangle 17"/>
          <p:cNvSpPr>
            <a:spLocks noChangeArrowheads="1"/>
          </p:cNvSpPr>
          <p:nvPr/>
        </p:nvSpPr>
        <p:spPr bwMode="auto">
          <a:xfrm>
            <a:off x="6689725" y="28797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8" name="Rectangle 18"/>
          <p:cNvSpPr>
            <a:spLocks noChangeArrowheads="1"/>
          </p:cNvSpPr>
          <p:nvPr/>
        </p:nvSpPr>
        <p:spPr bwMode="auto">
          <a:xfrm>
            <a:off x="6765925" y="29559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9" name="Arc 19"/>
          <p:cNvSpPr>
            <a:spLocks/>
          </p:cNvSpPr>
          <p:nvPr/>
        </p:nvSpPr>
        <p:spPr bwMode="auto">
          <a:xfrm>
            <a:off x="2827338" y="2141538"/>
            <a:ext cx="4184650" cy="1441450"/>
          </a:xfrm>
          <a:custGeom>
            <a:avLst/>
            <a:gdLst>
              <a:gd name="G0" fmla="+- 21600 0 0"/>
              <a:gd name="G1" fmla="+- 21600 0 0"/>
              <a:gd name="G2" fmla="+- 21600 0 0"/>
              <a:gd name="T0" fmla="*/ 0 w 21600"/>
              <a:gd name="T1" fmla="*/ 21600 h 21600"/>
              <a:gd name="T2" fmla="*/ 2159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5" y="4"/>
                  <a:pt x="21592" y="0"/>
                </a:cubicBezTo>
              </a:path>
              <a:path w="21600" h="21600" stroke="0" extrusionOk="0">
                <a:moveTo>
                  <a:pt x="0" y="21599"/>
                </a:moveTo>
                <a:cubicBezTo>
                  <a:pt x="0" y="9673"/>
                  <a:pt x="9665" y="4"/>
                  <a:pt x="21592" y="0"/>
                </a:cubicBezTo>
                <a:lnTo>
                  <a:pt x="2160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00" name="Arc 20"/>
          <p:cNvSpPr>
            <a:spLocks/>
          </p:cNvSpPr>
          <p:nvPr/>
        </p:nvSpPr>
        <p:spPr bwMode="auto">
          <a:xfrm>
            <a:off x="2370138" y="3055938"/>
            <a:ext cx="4641850" cy="1060450"/>
          </a:xfrm>
          <a:custGeom>
            <a:avLst/>
            <a:gdLst>
              <a:gd name="G0" fmla="+- 21600 0 0"/>
              <a:gd name="G1" fmla="+- 21600 0 0"/>
              <a:gd name="G2" fmla="+- 21600 0 0"/>
              <a:gd name="T0" fmla="*/ 0 w 21600"/>
              <a:gd name="T1" fmla="*/ 21600 h 21600"/>
              <a:gd name="T2" fmla="*/ 2159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6" y="3"/>
                  <a:pt x="21593" y="0"/>
                </a:cubicBezTo>
              </a:path>
              <a:path w="21600" h="21600" stroke="0" extrusionOk="0">
                <a:moveTo>
                  <a:pt x="0" y="21599"/>
                </a:moveTo>
                <a:cubicBezTo>
                  <a:pt x="0" y="9673"/>
                  <a:pt x="9666" y="3"/>
                  <a:pt x="21593" y="0"/>
                </a:cubicBezTo>
                <a:lnTo>
                  <a:pt x="2160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04" name="Rectangle 24"/>
          <p:cNvSpPr>
            <a:spLocks noChangeArrowheads="1"/>
          </p:cNvSpPr>
          <p:nvPr/>
        </p:nvSpPr>
        <p:spPr bwMode="auto">
          <a:xfrm>
            <a:off x="2803525" y="3184525"/>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06" name="Rectangle 26"/>
          <p:cNvSpPr>
            <a:spLocks noChangeArrowheads="1"/>
          </p:cNvSpPr>
          <p:nvPr/>
        </p:nvSpPr>
        <p:spPr bwMode="auto">
          <a:xfrm>
            <a:off x="2424113" y="3871913"/>
            <a:ext cx="4603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altLang="en-US" sz="2400"/>
              <a:t> </a:t>
            </a:r>
          </a:p>
        </p:txBody>
      </p:sp>
      <p:sp>
        <p:nvSpPr>
          <p:cNvPr id="20508" name="Rectangle 28"/>
          <p:cNvSpPr>
            <a:spLocks noChangeArrowheads="1"/>
          </p:cNvSpPr>
          <p:nvPr/>
        </p:nvSpPr>
        <p:spPr bwMode="auto">
          <a:xfrm>
            <a:off x="1584325" y="4479925"/>
            <a:ext cx="89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09" name="Rectangle 29"/>
          <p:cNvSpPr>
            <a:spLocks noChangeArrowheads="1"/>
          </p:cNvSpPr>
          <p:nvPr/>
        </p:nvSpPr>
        <p:spPr bwMode="auto">
          <a:xfrm>
            <a:off x="7085648" y="1800225"/>
            <a:ext cx="1298242"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1400" dirty="0" smtClean="0"/>
              <a:t>Απόφοιτος </a:t>
            </a:r>
          </a:p>
          <a:p>
            <a:pPr algn="l"/>
            <a:r>
              <a:rPr lang="el-GR" altLang="en-US" sz="1400" dirty="0" smtClean="0"/>
              <a:t>πανεπιστημίου</a:t>
            </a:r>
            <a:endParaRPr lang="en-US" altLang="en-US" sz="1400" dirty="0"/>
          </a:p>
        </p:txBody>
      </p:sp>
      <p:sp>
        <p:nvSpPr>
          <p:cNvPr id="20510" name="Rectangle 30"/>
          <p:cNvSpPr>
            <a:spLocks noChangeArrowheads="1"/>
          </p:cNvSpPr>
          <p:nvPr/>
        </p:nvSpPr>
        <p:spPr bwMode="auto">
          <a:xfrm>
            <a:off x="7040207" y="2821699"/>
            <a:ext cx="159749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1400" dirty="0" smtClean="0"/>
              <a:t>Απόφοιτος λυκείου</a:t>
            </a:r>
            <a:endParaRPr lang="en-US" altLang="en-US" sz="1400" dirty="0"/>
          </a:p>
        </p:txBody>
      </p:sp>
      <p:sp>
        <p:nvSpPr>
          <p:cNvPr id="20513" name="Line 33"/>
          <p:cNvSpPr>
            <a:spLocks noChangeShapeType="1"/>
          </p:cNvSpPr>
          <p:nvPr/>
        </p:nvSpPr>
        <p:spPr bwMode="auto">
          <a:xfrm>
            <a:off x="1149350" y="5105400"/>
            <a:ext cx="6311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14" name="Rectangle 34"/>
          <p:cNvSpPr>
            <a:spLocks noChangeArrowheads="1"/>
          </p:cNvSpPr>
          <p:nvPr/>
        </p:nvSpPr>
        <p:spPr bwMode="auto">
          <a:xfrm>
            <a:off x="7556799" y="4942805"/>
            <a:ext cx="86087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2000" dirty="0" smtClean="0"/>
              <a:t>Ηλικία</a:t>
            </a:r>
            <a:endParaRPr lang="en-US" altLang="en-US" sz="2000" dirty="0"/>
          </a:p>
        </p:txBody>
      </p:sp>
      <p:sp>
        <p:nvSpPr>
          <p:cNvPr id="20525" name="Rectangle 45"/>
          <p:cNvSpPr>
            <a:spLocks noChangeArrowheads="1"/>
          </p:cNvSpPr>
          <p:nvPr/>
        </p:nvSpPr>
        <p:spPr bwMode="auto">
          <a:xfrm>
            <a:off x="2198052" y="5103484"/>
            <a:ext cx="33983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200" dirty="0"/>
              <a:t>18</a:t>
            </a:r>
          </a:p>
        </p:txBody>
      </p:sp>
      <p:sp>
        <p:nvSpPr>
          <p:cNvPr id="20526" name="Rectangle 46"/>
          <p:cNvSpPr>
            <a:spLocks noChangeArrowheads="1"/>
          </p:cNvSpPr>
          <p:nvPr/>
        </p:nvSpPr>
        <p:spPr bwMode="auto">
          <a:xfrm>
            <a:off x="2667000" y="5113783"/>
            <a:ext cx="33983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200" dirty="0"/>
              <a:t>22</a:t>
            </a:r>
          </a:p>
        </p:txBody>
      </p:sp>
      <p:sp>
        <p:nvSpPr>
          <p:cNvPr id="20531" name="Rectangle 51"/>
          <p:cNvSpPr>
            <a:spLocks noChangeArrowheads="1"/>
          </p:cNvSpPr>
          <p:nvPr/>
        </p:nvSpPr>
        <p:spPr bwMode="auto">
          <a:xfrm>
            <a:off x="2803525" y="1203325"/>
            <a:ext cx="3748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32" name="Rectangle 52"/>
          <p:cNvSpPr>
            <a:spLocks noChangeArrowheads="1"/>
          </p:cNvSpPr>
          <p:nvPr/>
        </p:nvSpPr>
        <p:spPr bwMode="auto">
          <a:xfrm>
            <a:off x="6877739" y="5129213"/>
            <a:ext cx="3587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400" dirty="0"/>
              <a:t>65</a:t>
            </a:r>
          </a:p>
        </p:txBody>
      </p:sp>
      <p:sp>
        <p:nvSpPr>
          <p:cNvPr id="20543" name="Line 63"/>
          <p:cNvSpPr>
            <a:spLocks noChangeShapeType="1"/>
          </p:cNvSpPr>
          <p:nvPr/>
        </p:nvSpPr>
        <p:spPr bwMode="auto">
          <a:xfrm>
            <a:off x="1143000" y="5797550"/>
            <a:ext cx="0" cy="444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44" name="Rectangle 64"/>
          <p:cNvSpPr>
            <a:spLocks noChangeArrowheads="1"/>
          </p:cNvSpPr>
          <p:nvPr/>
        </p:nvSpPr>
        <p:spPr bwMode="auto">
          <a:xfrm>
            <a:off x="60325" y="6202363"/>
            <a:ext cx="282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 name="Rectangle 30"/>
          <p:cNvSpPr>
            <a:spLocks noChangeArrowheads="1"/>
          </p:cNvSpPr>
          <p:nvPr/>
        </p:nvSpPr>
        <p:spPr bwMode="auto">
          <a:xfrm>
            <a:off x="722744" y="1300108"/>
            <a:ext cx="90730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dirty="0" smtClean="0"/>
              <a:t>Μισθός</a:t>
            </a:r>
            <a:endParaRPr lang="en-US" altLang="en-US" dirty="0"/>
          </a:p>
        </p:txBody>
      </p:sp>
      <p:sp>
        <p:nvSpPr>
          <p:cNvPr id="67" name="Line 6"/>
          <p:cNvSpPr>
            <a:spLocks noChangeShapeType="1"/>
          </p:cNvSpPr>
          <p:nvPr/>
        </p:nvSpPr>
        <p:spPr bwMode="auto">
          <a:xfrm flipV="1">
            <a:off x="1904998" y="4491831"/>
            <a:ext cx="2" cy="61356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 name="Arc 20"/>
          <p:cNvSpPr>
            <a:spLocks/>
          </p:cNvSpPr>
          <p:nvPr/>
        </p:nvSpPr>
        <p:spPr bwMode="auto">
          <a:xfrm>
            <a:off x="1920362" y="3886199"/>
            <a:ext cx="5090038" cy="605632"/>
          </a:xfrm>
          <a:custGeom>
            <a:avLst/>
            <a:gdLst>
              <a:gd name="G0" fmla="+- 21600 0 0"/>
              <a:gd name="G1" fmla="+- 21600 0 0"/>
              <a:gd name="G2" fmla="+- 21600 0 0"/>
              <a:gd name="T0" fmla="*/ 0 w 21600"/>
              <a:gd name="T1" fmla="*/ 21600 h 21600"/>
              <a:gd name="T2" fmla="*/ 2159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6" y="3"/>
                  <a:pt x="21593" y="0"/>
                </a:cubicBezTo>
              </a:path>
              <a:path w="21600" h="21600" stroke="0" extrusionOk="0">
                <a:moveTo>
                  <a:pt x="0" y="21599"/>
                </a:moveTo>
                <a:cubicBezTo>
                  <a:pt x="0" y="9673"/>
                  <a:pt x="9666" y="3"/>
                  <a:pt x="21593" y="0"/>
                </a:cubicBezTo>
                <a:lnTo>
                  <a:pt x="2160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 name="Rectangle 30"/>
          <p:cNvSpPr>
            <a:spLocks noChangeArrowheads="1"/>
          </p:cNvSpPr>
          <p:nvPr/>
        </p:nvSpPr>
        <p:spPr bwMode="auto">
          <a:xfrm>
            <a:off x="1362477" y="2743683"/>
            <a:ext cx="95896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l-GR" altLang="en-US" sz="1200" dirty="0" smtClean="0"/>
              <a:t>Γραμμή της φτώχειας</a:t>
            </a:r>
            <a:endParaRPr lang="en-US" altLang="en-US" sz="1200" dirty="0"/>
          </a:p>
        </p:txBody>
      </p:sp>
      <p:sp>
        <p:nvSpPr>
          <p:cNvPr id="71" name="Rectangle 45"/>
          <p:cNvSpPr>
            <a:spLocks noChangeArrowheads="1"/>
          </p:cNvSpPr>
          <p:nvPr/>
        </p:nvSpPr>
        <p:spPr bwMode="auto">
          <a:xfrm>
            <a:off x="1723093" y="5110115"/>
            <a:ext cx="33983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1200" dirty="0" smtClean="0"/>
              <a:t>1</a:t>
            </a:r>
            <a:r>
              <a:rPr lang="el-GR" altLang="en-US" sz="1200" dirty="0" smtClean="0"/>
              <a:t>2</a:t>
            </a:r>
            <a:endParaRPr lang="en-US" altLang="en-US" sz="1200" dirty="0"/>
          </a:p>
        </p:txBody>
      </p:sp>
      <p:cxnSp>
        <p:nvCxnSpPr>
          <p:cNvPr id="3" name="Straight Connector 2"/>
          <p:cNvCxnSpPr/>
          <p:nvPr/>
        </p:nvCxnSpPr>
        <p:spPr>
          <a:xfrm>
            <a:off x="1143001" y="3783012"/>
            <a:ext cx="5873749" cy="12701"/>
          </a:xfrm>
          <a:prstGeom prst="line">
            <a:avLst/>
          </a:prstGeom>
        </p:spPr>
        <p:style>
          <a:lnRef idx="1">
            <a:schemeClr val="accent1"/>
          </a:lnRef>
          <a:fillRef idx="0">
            <a:schemeClr val="accent1"/>
          </a:fillRef>
          <a:effectRef idx="0">
            <a:schemeClr val="accent1"/>
          </a:effectRef>
          <a:fontRef idx="minor">
            <a:schemeClr val="tx1"/>
          </a:fontRef>
        </p:style>
      </p:cxnSp>
      <p:sp>
        <p:nvSpPr>
          <p:cNvPr id="74" name="Rectangle 30"/>
          <p:cNvSpPr>
            <a:spLocks noChangeArrowheads="1"/>
          </p:cNvSpPr>
          <p:nvPr/>
        </p:nvSpPr>
        <p:spPr bwMode="auto">
          <a:xfrm>
            <a:off x="7050257" y="3832967"/>
            <a:ext cx="1778590" cy="73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r>
              <a:rPr lang="el-GR" altLang="en-US" sz="1400" dirty="0" smtClean="0"/>
              <a:t>Μαθητής που εγκατάλειψε</a:t>
            </a:r>
          </a:p>
          <a:p>
            <a:pPr algn="l"/>
            <a:r>
              <a:rPr lang="el-GR" altLang="en-US" sz="1400" dirty="0"/>
              <a:t>π</a:t>
            </a:r>
            <a:r>
              <a:rPr lang="el-GR" altLang="en-US" sz="1400" dirty="0" smtClean="0"/>
              <a:t>ρόωρα το σχολείο</a:t>
            </a:r>
            <a:endParaRPr lang="en-US" altLang="en-US" sz="1400" dirty="0"/>
          </a:p>
        </p:txBody>
      </p:sp>
      <p:sp>
        <p:nvSpPr>
          <p:cNvPr id="75" name="Line 72"/>
          <p:cNvSpPr>
            <a:spLocks noChangeShapeType="1"/>
          </p:cNvSpPr>
          <p:nvPr/>
        </p:nvSpPr>
        <p:spPr bwMode="auto">
          <a:xfrm>
            <a:off x="1741635" y="3167765"/>
            <a:ext cx="3122" cy="559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8" name="Arc 20"/>
          <p:cNvSpPr>
            <a:spLocks/>
          </p:cNvSpPr>
          <p:nvPr/>
        </p:nvSpPr>
        <p:spPr bwMode="auto">
          <a:xfrm>
            <a:off x="2197852" y="3541712"/>
            <a:ext cx="4797422" cy="769938"/>
          </a:xfrm>
          <a:custGeom>
            <a:avLst/>
            <a:gdLst>
              <a:gd name="G0" fmla="+- 21600 0 0"/>
              <a:gd name="G1" fmla="+- 21600 0 0"/>
              <a:gd name="G2" fmla="+- 21600 0 0"/>
              <a:gd name="T0" fmla="*/ 0 w 21600"/>
              <a:gd name="T1" fmla="*/ 21600 h 21600"/>
              <a:gd name="T2" fmla="*/ 2159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3"/>
                  <a:pt x="9666" y="3"/>
                  <a:pt x="21593" y="0"/>
                </a:cubicBezTo>
              </a:path>
              <a:path w="21600" h="21600" stroke="0" extrusionOk="0">
                <a:moveTo>
                  <a:pt x="0" y="21599"/>
                </a:moveTo>
                <a:cubicBezTo>
                  <a:pt x="0" y="9673"/>
                  <a:pt x="9666" y="3"/>
                  <a:pt x="21593" y="0"/>
                </a:cubicBezTo>
                <a:lnTo>
                  <a:pt x="2160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9" name="Rectangle 30"/>
          <p:cNvSpPr>
            <a:spLocks noChangeArrowheads="1"/>
          </p:cNvSpPr>
          <p:nvPr/>
        </p:nvSpPr>
        <p:spPr bwMode="auto">
          <a:xfrm>
            <a:off x="7018727" y="3225181"/>
            <a:ext cx="2052294"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l-GR" altLang="en-US" sz="1400" dirty="0" smtClean="0"/>
              <a:t>Απόφοιτος υποχρεωτικής</a:t>
            </a:r>
          </a:p>
          <a:p>
            <a:pPr algn="l"/>
            <a:r>
              <a:rPr lang="el-GR" altLang="en-US" sz="1400" dirty="0" smtClean="0"/>
              <a:t> εκπαίδευσης</a:t>
            </a:r>
            <a:endParaRPr lang="en-US" altLang="en-US" sz="1400" dirty="0"/>
          </a:p>
        </p:txBody>
      </p:sp>
      <p:sp>
        <p:nvSpPr>
          <p:cNvPr id="80" name="Line 6"/>
          <p:cNvSpPr>
            <a:spLocks noChangeShapeType="1"/>
          </p:cNvSpPr>
          <p:nvPr/>
        </p:nvSpPr>
        <p:spPr bwMode="auto">
          <a:xfrm flipV="1">
            <a:off x="2196264" y="4287375"/>
            <a:ext cx="7099" cy="81802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 name="Rectangle 45"/>
          <p:cNvSpPr>
            <a:spLocks noChangeArrowheads="1"/>
          </p:cNvSpPr>
          <p:nvPr/>
        </p:nvSpPr>
        <p:spPr bwMode="auto">
          <a:xfrm>
            <a:off x="2032000" y="5133198"/>
            <a:ext cx="298160" cy="22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900" dirty="0" smtClean="0"/>
              <a:t>1</a:t>
            </a:r>
            <a:r>
              <a:rPr lang="en-GB" altLang="en-US" sz="900" dirty="0"/>
              <a:t>5</a:t>
            </a:r>
            <a:endParaRPr lang="en-US" altLang="en-US" sz="900" dirty="0"/>
          </a:p>
        </p:txBody>
      </p:sp>
    </p:spTree>
    <p:extLst>
      <p:ext uri="{BB962C8B-B14F-4D97-AF65-F5344CB8AC3E}">
        <p14:creationId xmlns:p14="http://schemas.microsoft.com/office/powerpoint/2010/main" val="307682517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47752771"/>
              </p:ext>
            </p:extLst>
          </p:nvPr>
        </p:nvGraphicFramePr>
        <p:xfrm>
          <a:off x="609600" y="762000"/>
          <a:ext cx="8077202" cy="5839662"/>
        </p:xfrm>
        <a:graphic>
          <a:graphicData uri="http://schemas.openxmlformats.org/drawingml/2006/table">
            <a:tbl>
              <a:tblPr/>
              <a:tblGrid>
                <a:gridCol w="1752600"/>
                <a:gridCol w="1986824"/>
                <a:gridCol w="2168889"/>
                <a:gridCol w="2168889"/>
              </a:tblGrid>
              <a:tr h="578322">
                <a:tc>
                  <a:txBody>
                    <a:bodyPr/>
                    <a:lstStyle/>
                    <a:p>
                      <a:pPr algn="l" fontAlgn="b"/>
                      <a:r>
                        <a:rPr lang="en-GB" sz="900" b="0" i="0" u="none" strike="noStrike" dirty="0">
                          <a:effectLst/>
                          <a:latin typeface="Arial" panose="020B0604020202020204" pitchFamily="34" charset="0"/>
                        </a:rPr>
                        <a:t>GEO/TIME</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en-GB" sz="1000" b="0" i="0" u="none" strike="noStrike" dirty="0">
                          <a:effectLst/>
                          <a:latin typeface="Arial" panose="020B0604020202020204" pitchFamily="34" charset="0"/>
                        </a:rPr>
                        <a:t>Less than primary, primary and lower secondary education (levels 0-2)</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en-GB" sz="1000" b="0" i="0" u="none" strike="noStrike" dirty="0">
                          <a:effectLst/>
                          <a:latin typeface="Arial" panose="020B0604020202020204" pitchFamily="34" charset="0"/>
                        </a:rPr>
                        <a:t>Upper </a:t>
                      </a:r>
                      <a:r>
                        <a:rPr lang="en-GB" sz="1000" b="0" i="0" u="none" strike="noStrike" dirty="0" smtClean="0">
                          <a:effectLst/>
                          <a:latin typeface="Arial" panose="020B0604020202020204" pitchFamily="34" charset="0"/>
                        </a:rPr>
                        <a:t>secondary</a:t>
                      </a:r>
                      <a:r>
                        <a:rPr lang="el-GR" sz="1000" b="0" i="0" u="none" strike="noStrike" dirty="0" smtClean="0">
                          <a:effectLst/>
                          <a:latin typeface="Arial" panose="020B0604020202020204" pitchFamily="34" charset="0"/>
                        </a:rPr>
                        <a:t> </a:t>
                      </a:r>
                      <a:r>
                        <a:rPr lang="en-GB" sz="1000" b="0" i="0" u="none" strike="noStrike" dirty="0" smtClean="0">
                          <a:effectLst/>
                          <a:latin typeface="Arial" panose="020B0604020202020204" pitchFamily="34" charset="0"/>
                        </a:rPr>
                        <a:t>or</a:t>
                      </a:r>
                      <a:r>
                        <a:rPr lang="en-GB" sz="1000" b="0" i="0" u="none" strike="noStrike" baseline="0" dirty="0" smtClean="0">
                          <a:effectLst/>
                          <a:latin typeface="Arial" panose="020B0604020202020204" pitchFamily="34" charset="0"/>
                        </a:rPr>
                        <a:t> post-secondary non-tertiary (levels 3-4)</a:t>
                      </a:r>
                      <a:endParaRPr lang="en-GB" sz="1000" b="0" i="0" u="none" strike="noStrike" dirty="0">
                        <a:effectLst/>
                        <a:latin typeface="Arial" panose="020B0604020202020204" pitchFamily="34"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en-GB" sz="1000" b="0" i="0" u="none" strike="noStrike" dirty="0">
                          <a:effectLst/>
                          <a:latin typeface="Arial" panose="020B0604020202020204" pitchFamily="34" charset="0"/>
                        </a:rPr>
                        <a:t>Tertiary education (levels 5-8)</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163496">
                <a:tc>
                  <a:txBody>
                    <a:bodyPr/>
                    <a:lstStyle/>
                    <a:p>
                      <a:pPr algn="l" fontAlgn="b"/>
                      <a:r>
                        <a:rPr lang="en-GB" sz="1200" b="1" i="0" u="none" strike="noStrike" dirty="0">
                          <a:effectLst/>
                          <a:latin typeface="Arial" panose="020B0604020202020204" pitchFamily="34" charset="0"/>
                        </a:rPr>
                        <a:t>European Union </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GB" sz="1200" b="1" i="0" u="none" strike="noStrike" dirty="0">
                          <a:effectLst/>
                          <a:latin typeface="Arial" panose="020B0604020202020204" pitchFamily="34" charset="0"/>
                        </a:rPr>
                        <a:t>30.1</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GB" sz="1200" b="1" i="0" u="none" strike="noStrike" dirty="0">
                          <a:effectLst/>
                          <a:latin typeface="Arial" panose="020B0604020202020204" pitchFamily="34" charset="0"/>
                        </a:rPr>
                        <a:t>15.6</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GB" sz="1200" b="1" i="0" u="none" strike="noStrike" dirty="0">
                          <a:effectLst/>
                          <a:latin typeface="Arial" panose="020B0604020202020204" pitchFamily="34" charset="0"/>
                        </a:rPr>
                        <a:t>8.3</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163496">
                <a:tc>
                  <a:txBody>
                    <a:bodyPr/>
                    <a:lstStyle/>
                    <a:p>
                      <a:pPr algn="l" fontAlgn="b"/>
                      <a:r>
                        <a:rPr lang="en-GB" sz="1200" b="0" i="0" u="none" strike="noStrike" dirty="0">
                          <a:effectLst/>
                          <a:latin typeface="Arial" panose="020B0604020202020204" pitchFamily="34" charset="0"/>
                        </a:rPr>
                        <a:t>Belgium</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dirty="0">
                          <a:effectLst/>
                          <a:latin typeface="Arial" panose="020B0604020202020204" pitchFamily="34" charset="0"/>
                        </a:rPr>
                        <a:t>32.1</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14.5</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5.8</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Bulgaria</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49.5</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13.4</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4.4</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Czechia</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dirty="0">
                          <a:effectLst/>
                          <a:latin typeface="Arial" panose="020B0604020202020204" pitchFamily="34" charset="0"/>
                        </a:rPr>
                        <a:t>23.5</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7.3</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3</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Denmark</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dirty="0">
                          <a:effectLst/>
                          <a:latin typeface="Arial" panose="020B0604020202020204" pitchFamily="34" charset="0"/>
                        </a:rPr>
                        <a:t>18.0</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15.5</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11.2</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smtClean="0">
                          <a:effectLst/>
                          <a:latin typeface="Arial" panose="020B0604020202020204" pitchFamily="34" charset="0"/>
                        </a:rPr>
                        <a:t>Germany</a:t>
                      </a:r>
                      <a:endParaRPr lang="en-GB" sz="1200" b="0" i="0" u="none" strike="noStrike" dirty="0">
                        <a:effectLst/>
                        <a:latin typeface="Arial" panose="020B0604020202020204" pitchFamily="34" charset="0"/>
                      </a:endParaRP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31.7</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15.5</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10</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Estonia</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29.4</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20.4</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7.7</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Ireland</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29.4</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13.4</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7.4</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1" i="0" u="none" strike="noStrike" dirty="0">
                          <a:effectLst/>
                          <a:latin typeface="Arial" panose="020B0604020202020204" pitchFamily="34" charset="0"/>
                        </a:rPr>
                        <a:t>Greece</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GB" sz="1200" b="1" i="0" u="none" strike="noStrike" dirty="0">
                          <a:effectLst/>
                          <a:latin typeface="Arial" panose="020B0604020202020204" pitchFamily="34" charset="0"/>
                        </a:rPr>
                        <a:t>31.9</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GB" sz="1200" b="1" i="0" u="none" strike="noStrike" dirty="0">
                          <a:effectLst/>
                          <a:latin typeface="Arial" panose="020B0604020202020204" pitchFamily="34" charset="0"/>
                        </a:rPr>
                        <a:t>20.1</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GB" sz="1200" b="1" i="0" u="none" strike="noStrike" dirty="0">
                          <a:effectLst/>
                          <a:latin typeface="Arial" panose="020B0604020202020204" pitchFamily="34" charset="0"/>
                        </a:rPr>
                        <a:t>9.2</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163496">
                <a:tc>
                  <a:txBody>
                    <a:bodyPr/>
                    <a:lstStyle/>
                    <a:p>
                      <a:pPr algn="l" fontAlgn="b"/>
                      <a:r>
                        <a:rPr lang="en-GB" sz="1200" b="0" i="0" u="none" strike="noStrike" dirty="0">
                          <a:effectLst/>
                          <a:latin typeface="Arial" panose="020B0604020202020204" pitchFamily="34" charset="0"/>
                        </a:rPr>
                        <a:t>Spain</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33.3</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21.8</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9.8</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a:effectLst/>
                          <a:latin typeface="Arial" panose="020B0604020202020204" pitchFamily="34" charset="0"/>
                        </a:rPr>
                        <a:t>France</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22.9</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12.9</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6.5</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Croatia</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35.5</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15.4</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4.7</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Italy</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30.4</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17.3</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9.4</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Cyprus</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31.0</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13.7</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4.5</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Latvia</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36.1</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21.2</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5.4</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Lithuania</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40.8</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21.6</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7</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Luxembourg</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27.7</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16.1</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11.5</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Hungary</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29.7</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10.4</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5</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Malta</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20.8</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9.6</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3</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Netherlands</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17.3</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16</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9.8</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Austria</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23.2</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11.7</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10.6</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Poland</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31.5</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17.1</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4.8</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Portugal</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23.9</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13.2</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4.9</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Romania</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50.2</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15.6</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1.3</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Slovenia</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24.2</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12.9</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5.7</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Slovakia</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34.2</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9.7</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6.6</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Finland</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20.1</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14.1</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5.2</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96">
                <a:tc>
                  <a:txBody>
                    <a:bodyPr/>
                    <a:lstStyle/>
                    <a:p>
                      <a:pPr algn="l" fontAlgn="b"/>
                      <a:r>
                        <a:rPr lang="en-GB" sz="1200" b="0" i="0" u="none" strike="noStrike" dirty="0">
                          <a:effectLst/>
                          <a:latin typeface="Arial" panose="020B0604020202020204" pitchFamily="34" charset="0"/>
                        </a:rPr>
                        <a:t>Sweden</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effectLst/>
                          <a:latin typeface="Arial" panose="020B0604020202020204" pitchFamily="34" charset="0"/>
                        </a:rPr>
                        <a:t>29.7</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effectLst/>
                          <a:latin typeface="Arial" panose="020B0604020202020204" pitchFamily="34" charset="0"/>
                        </a:rPr>
                        <a:t>12.8</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effectLst/>
                          <a:latin typeface="Arial" panose="020B0604020202020204" pitchFamily="34" charset="0"/>
                        </a:rPr>
                        <a:t>10.4</a:t>
                      </a:r>
                    </a:p>
                  </a:txBody>
                  <a:tcPr marL="5025" marR="5025" marT="50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1219200" y="304800"/>
            <a:ext cx="6509667" cy="369332"/>
          </a:xfrm>
          <a:prstGeom prst="rect">
            <a:avLst/>
          </a:prstGeom>
          <a:noFill/>
        </p:spPr>
        <p:txBody>
          <a:bodyPr wrap="none" rtlCol="0">
            <a:spAutoFit/>
          </a:bodyPr>
          <a:lstStyle/>
          <a:p>
            <a:r>
              <a:rPr lang="el-GR" b="1" dirty="0" smtClean="0"/>
              <a:t>Κίνδυνος Φτώχειας στις χώρες της Ε.Ε. ανά εκπαιδευτικό επίπεδο</a:t>
            </a:r>
            <a:endParaRPr lang="en-GB" b="1" dirty="0"/>
          </a:p>
        </p:txBody>
      </p:sp>
    </p:spTree>
    <p:extLst>
      <p:ext uri="{BB962C8B-B14F-4D97-AF65-F5344CB8AC3E}">
        <p14:creationId xmlns:p14="http://schemas.microsoft.com/office/powerpoint/2010/main" val="1238753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11" name="Picture 10"/>
          <p:cNvPicPr>
            <a:picLocks noChangeAspect="1"/>
          </p:cNvPicPr>
          <p:nvPr/>
        </p:nvPicPr>
        <p:blipFill>
          <a:blip r:embed="rId2"/>
          <a:stretch>
            <a:fillRect/>
          </a:stretch>
        </p:blipFill>
        <p:spPr>
          <a:xfrm>
            <a:off x="457200" y="381000"/>
            <a:ext cx="8153400" cy="6096000"/>
          </a:xfrm>
          <a:prstGeom prst="rect">
            <a:avLst/>
          </a:prstGeom>
        </p:spPr>
      </p:pic>
    </p:spTree>
    <p:extLst>
      <p:ext uri="{BB962C8B-B14F-4D97-AF65-F5344CB8AC3E}">
        <p14:creationId xmlns:p14="http://schemas.microsoft.com/office/powerpoint/2010/main" val="1854196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3"/>
          </a:xfrm>
        </p:spPr>
        <p:txBody>
          <a:bodyPr>
            <a:normAutofit fontScale="90000"/>
          </a:bodyPr>
          <a:lstStyle/>
          <a:p>
            <a:pPr algn="ctr"/>
            <a:r>
              <a:rPr lang="el-GR" dirty="0" smtClean="0">
                <a:latin typeface="+mn-lt"/>
              </a:rPr>
              <a:t>Τεχνολογία, παγκοσμιοποίηση και μεροληψία δεξιοτήτων στη ζήτηση για εργασία</a:t>
            </a:r>
            <a:endParaRPr lang="en-GB" dirty="0">
              <a:latin typeface="+mn-lt"/>
            </a:endParaRPr>
          </a:p>
        </p:txBody>
      </p:sp>
      <p:sp>
        <p:nvSpPr>
          <p:cNvPr id="3" name="Content Placeholder 2"/>
          <p:cNvSpPr>
            <a:spLocks noGrp="1"/>
          </p:cNvSpPr>
          <p:nvPr>
            <p:ph idx="1"/>
          </p:nvPr>
        </p:nvSpPr>
        <p:spPr>
          <a:xfrm>
            <a:off x="382438" y="1708151"/>
            <a:ext cx="8132912" cy="4648200"/>
          </a:xfrm>
        </p:spPr>
        <p:txBody>
          <a:bodyPr>
            <a:noAutofit/>
          </a:bodyPr>
          <a:lstStyle/>
          <a:p>
            <a:pPr algn="just">
              <a:lnSpc>
                <a:spcPct val="110000"/>
              </a:lnSpc>
              <a:spcAft>
                <a:spcPts val="300"/>
              </a:spcAft>
            </a:pPr>
            <a:r>
              <a:rPr lang="el-GR" sz="2200" dirty="0" smtClean="0"/>
              <a:t>Γενικά φαίνεται ότι η παγκοσμιοποίηση και η εισαγωγή νέων τεχνολογιών οδηγούν στη διαμόρφωση μίας μεροληψίας δεξιοτήτων (</a:t>
            </a:r>
            <a:r>
              <a:rPr lang="en-GB" sz="2200" b="1" dirty="0" smtClean="0"/>
              <a:t>skill bias</a:t>
            </a:r>
            <a:r>
              <a:rPr lang="el-GR" sz="2200" dirty="0" smtClean="0"/>
              <a:t>)</a:t>
            </a:r>
            <a:r>
              <a:rPr lang="en-GB" sz="2200" dirty="0" smtClean="0"/>
              <a:t> </a:t>
            </a:r>
            <a:r>
              <a:rPr lang="el-GR" sz="2200" dirty="0" smtClean="0"/>
              <a:t>στη ζήτηση για εργασία.</a:t>
            </a:r>
          </a:p>
          <a:p>
            <a:pPr algn="just">
              <a:lnSpc>
                <a:spcPct val="110000"/>
              </a:lnSpc>
              <a:spcAft>
                <a:spcPts val="300"/>
              </a:spcAft>
            </a:pPr>
            <a:r>
              <a:rPr lang="el-GR" sz="2200" dirty="0" smtClean="0"/>
              <a:t>Δημιουργία θέσεων εργασίας (</a:t>
            </a:r>
            <a:r>
              <a:rPr lang="en-GB" sz="2200" b="1" dirty="0" smtClean="0"/>
              <a:t>job creation</a:t>
            </a:r>
            <a:r>
              <a:rPr lang="en-GB" sz="2200" dirty="0" smtClean="0"/>
              <a:t>) </a:t>
            </a:r>
            <a:r>
              <a:rPr lang="el-GR" sz="2200" dirty="0" smtClean="0"/>
              <a:t>στο άνω τμήμα της κατανομής δεξιοτήτων.</a:t>
            </a:r>
          </a:p>
          <a:p>
            <a:pPr algn="just">
              <a:lnSpc>
                <a:spcPct val="110000"/>
              </a:lnSpc>
              <a:spcAft>
                <a:spcPts val="300"/>
              </a:spcAft>
            </a:pPr>
            <a:r>
              <a:rPr lang="el-GR" sz="2200" dirty="0" smtClean="0"/>
              <a:t>Καταστροφή θέσεων εργασίας (</a:t>
            </a:r>
            <a:r>
              <a:rPr lang="en-GB" sz="2200" b="1" dirty="0" smtClean="0"/>
              <a:t>job destruction</a:t>
            </a:r>
            <a:r>
              <a:rPr lang="en-GB" sz="2200" dirty="0" smtClean="0"/>
              <a:t>) </a:t>
            </a:r>
            <a:r>
              <a:rPr lang="el-GR" sz="2200" dirty="0" smtClean="0"/>
              <a:t>στο κάτω τμήμα της κατανομής δεξιοτήτων.</a:t>
            </a:r>
          </a:p>
          <a:p>
            <a:pPr algn="just">
              <a:lnSpc>
                <a:spcPct val="110000"/>
              </a:lnSpc>
              <a:spcAft>
                <a:spcPts val="300"/>
              </a:spcAft>
            </a:pPr>
            <a:r>
              <a:rPr lang="el-GR" sz="2200" dirty="0" smtClean="0"/>
              <a:t>Η ζήτηση εργασίας για χαμηλής ειδίκευσης εργασίας μειώνεται.</a:t>
            </a:r>
          </a:p>
          <a:p>
            <a:pPr algn="just">
              <a:lnSpc>
                <a:spcPct val="110000"/>
              </a:lnSpc>
              <a:spcAft>
                <a:spcPts val="300"/>
              </a:spcAft>
            </a:pPr>
            <a:r>
              <a:rPr lang="el-GR" sz="2200" dirty="0" smtClean="0"/>
              <a:t>Η ζήτηση εργασίας για υψηλής ειδίκευσης εργασίας αυξάνεται.</a:t>
            </a:r>
          </a:p>
          <a:p>
            <a:pPr algn="just">
              <a:lnSpc>
                <a:spcPct val="110000"/>
              </a:lnSpc>
              <a:spcAft>
                <a:spcPts val="300"/>
              </a:spcAft>
            </a:pPr>
            <a:r>
              <a:rPr lang="el-GR" sz="2200" dirty="0" smtClean="0"/>
              <a:t>Αύξηση του μισθολογικού χάσματος εξειδικευμένων-ανειδίκευτων.</a:t>
            </a:r>
            <a:endParaRPr lang="en-GB" sz="2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674682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11186</TotalTime>
  <Words>1138</Words>
  <Application>Microsoft Office PowerPoint</Application>
  <PresentationFormat>On-screen Show (4:3)</PresentationFormat>
  <Paragraphs>298</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Monotype Sorts</vt:lpstr>
      <vt:lpstr>Office Theme</vt:lpstr>
      <vt:lpstr>Οικονομικά της Εκπαίδευσης και Κοινωνικές Ανισότητες 3η διάλεξη 18/12/2019</vt:lpstr>
      <vt:lpstr>Θεωρία του Ανθρώπινου Κεφαλαίου</vt:lpstr>
      <vt:lpstr>PowerPoint Presentation</vt:lpstr>
      <vt:lpstr>Σύγκριση κόστους και οφέλους  των σπουδών</vt:lpstr>
      <vt:lpstr>Θεωρία ανθρώπινου κεφαλαίου και οικονομικές ανισότητες </vt:lpstr>
      <vt:lpstr>Πρόωρη εγκατάλειψη σχολείου και φτώχεια</vt:lpstr>
      <vt:lpstr>PowerPoint Presentation</vt:lpstr>
      <vt:lpstr>PowerPoint Presentation</vt:lpstr>
      <vt:lpstr>Τεχνολογία, παγκοσμιοποίηση και μεροληψία δεξιοτήτων στη ζήτηση για εργασία</vt:lpstr>
      <vt:lpstr>Ελλιπής πληροφόρηση του ατόμου (asymmetric information)</vt:lpstr>
      <vt:lpstr>Περιορισμοί ρευστότητας (liquidity constraints)</vt:lpstr>
      <vt:lpstr>Έμφυλες ανισότητες: προφίλ εισοδήματος-ηλικίας απόφοιτων πανεπιστημίου (άνδρες-γυναίκες)</vt:lpstr>
      <vt:lpstr>3. Μεγαλύτερη αναλογία γυναικών σε τύπους σπουδών που συσχετίζονται με χαμηλότερες μισθολογικές απολαβές  Πίνακας 1: Αναλογία γυναικών – ανδρών αποφοίτων ανά πεδίο σπουδών (Στοιχεία ΟΟΣΑ 2014)</vt:lpstr>
      <vt:lpstr>Ανθρώπινο κεφάλαιο και οικονομικές ανισότητες: Μερικά συμπεράσματα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στα οικονομικά της εκπαίδευσης</dc:title>
  <dc:creator>ck</dc:creator>
  <cp:lastModifiedBy>christos koutsampelas</cp:lastModifiedBy>
  <cp:revision>258</cp:revision>
  <cp:lastPrinted>2019-12-18T11:28:10Z</cp:lastPrinted>
  <dcterms:created xsi:type="dcterms:W3CDTF">2006-08-16T00:00:00Z</dcterms:created>
  <dcterms:modified xsi:type="dcterms:W3CDTF">2019-12-20T11:12:41Z</dcterms:modified>
</cp:coreProperties>
</file>