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9" r:id="rId2"/>
    <p:sldId id="283" r:id="rId3"/>
    <p:sldId id="292" r:id="rId4"/>
    <p:sldId id="293" r:id="rId5"/>
    <p:sldId id="294" r:id="rId6"/>
    <p:sldId id="295" r:id="rId7"/>
    <p:sldId id="296" r:id="rId8"/>
    <p:sldId id="297" r:id="rId9"/>
    <p:sldId id="290" r:id="rId10"/>
    <p:sldId id="298" r:id="rId11"/>
    <p:sldId id="291" r:id="rId12"/>
    <p:sldId id="299" r:id="rId13"/>
    <p:sldId id="312" r:id="rId14"/>
    <p:sldId id="301" r:id="rId15"/>
    <p:sldId id="303" r:id="rId16"/>
    <p:sldId id="302" r:id="rId17"/>
    <p:sldId id="306" r:id="rId18"/>
    <p:sldId id="304" r:id="rId19"/>
    <p:sldId id="307" r:id="rId20"/>
    <p:sldId id="313" r:id="rId21"/>
    <p:sldId id="308" r:id="rId22"/>
    <p:sldId id="309" r:id="rId23"/>
    <p:sldId id="305" r:id="rId24"/>
    <p:sldId id="310" r:id="rId25"/>
    <p:sldId id="31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664600-F4F9-4976-B15A-7E50B3919EF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BDC9F0-6457-435D-A716-E07E907F9ACB}">
      <dgm:prSet phldrT="[Text]" custT="1"/>
      <dgm:spPr/>
      <dgm:t>
        <a:bodyPr/>
        <a:lstStyle/>
        <a:p>
          <a:r>
            <a:rPr lang="el-GR" sz="4400" b="1" dirty="0" smtClean="0">
              <a:solidFill>
                <a:schemeClr val="tx1"/>
              </a:solidFill>
            </a:rPr>
            <a:t>Περιγραφική στατιστική</a:t>
          </a:r>
          <a:endParaRPr lang="en-GB" sz="4800" b="1" dirty="0">
            <a:solidFill>
              <a:schemeClr val="tx1"/>
            </a:solidFill>
          </a:endParaRPr>
        </a:p>
      </dgm:t>
    </dgm:pt>
    <dgm:pt modelId="{862DAADF-9603-4A67-A82C-7A43B169234B}" type="parTrans" cxnId="{45F86A76-7E5D-478E-B2AE-0A2417B162EE}">
      <dgm:prSet/>
      <dgm:spPr/>
      <dgm:t>
        <a:bodyPr/>
        <a:lstStyle/>
        <a:p>
          <a:endParaRPr lang="en-GB"/>
        </a:p>
      </dgm:t>
    </dgm:pt>
    <dgm:pt modelId="{E1C8C26A-C9E1-47CE-8742-820B7E815F79}" type="sibTrans" cxnId="{45F86A76-7E5D-478E-B2AE-0A2417B162EE}">
      <dgm:prSet/>
      <dgm:spPr/>
      <dgm:t>
        <a:bodyPr/>
        <a:lstStyle/>
        <a:p>
          <a:endParaRPr lang="en-GB"/>
        </a:p>
      </dgm:t>
    </dgm:pt>
    <dgm:pt modelId="{B0CC7AE2-4345-4635-B584-AF7CDAF2EB87}">
      <dgm:prSet phldrT="[Text]" custT="1"/>
      <dgm:spPr/>
      <dgm:t>
        <a:bodyPr/>
        <a:lstStyle/>
        <a:p>
          <a:r>
            <a:rPr lang="el-GR" sz="3100" b="1" dirty="0" smtClean="0">
              <a:solidFill>
                <a:schemeClr val="tx1"/>
              </a:solidFill>
            </a:rPr>
            <a:t>Αριθμητικές μέθοδοι</a:t>
          </a:r>
        </a:p>
        <a:p>
          <a:r>
            <a:rPr lang="el-GR" sz="2400" dirty="0" smtClean="0"/>
            <a:t>Πίνακες συχνοτήτων, μέτρα κεντρικής τάσης, μέτρα διασποράς, κ.α.</a:t>
          </a:r>
          <a:endParaRPr lang="en-GB" sz="2400" dirty="0"/>
        </a:p>
      </dgm:t>
    </dgm:pt>
    <dgm:pt modelId="{9445A647-1DD6-4E77-93D1-3C691323D6C3}" type="parTrans" cxnId="{4ACD7E76-BB18-405B-853E-FFE4E8C839CD}">
      <dgm:prSet/>
      <dgm:spPr/>
      <dgm:t>
        <a:bodyPr/>
        <a:lstStyle/>
        <a:p>
          <a:endParaRPr lang="en-GB"/>
        </a:p>
      </dgm:t>
    </dgm:pt>
    <dgm:pt modelId="{46FE9C32-5CDD-42EC-8038-0C49828F76B4}" type="sibTrans" cxnId="{4ACD7E76-BB18-405B-853E-FFE4E8C839CD}">
      <dgm:prSet/>
      <dgm:spPr/>
      <dgm:t>
        <a:bodyPr/>
        <a:lstStyle/>
        <a:p>
          <a:endParaRPr lang="en-GB"/>
        </a:p>
      </dgm:t>
    </dgm:pt>
    <dgm:pt modelId="{704ECF6F-5B21-4341-8D56-39D9D56A8D2E}">
      <dgm:prSet phldrT="[Text]" custT="1"/>
      <dgm:spPr/>
      <dgm:t>
        <a:bodyPr/>
        <a:lstStyle/>
        <a:p>
          <a:r>
            <a:rPr lang="el-GR" sz="3100" b="1" dirty="0" smtClean="0">
              <a:solidFill>
                <a:schemeClr val="tx1"/>
              </a:solidFill>
            </a:rPr>
            <a:t>Γραφικές μέθοδοι</a:t>
          </a:r>
        </a:p>
        <a:p>
          <a:r>
            <a:rPr lang="el-GR" sz="2400" dirty="0" smtClean="0"/>
            <a:t>Ιστόγραμμα, διάγραμμα σκεδασμού, ραβδόγραμμα, κ.α.</a:t>
          </a:r>
          <a:endParaRPr lang="en-GB" sz="2400" dirty="0"/>
        </a:p>
      </dgm:t>
    </dgm:pt>
    <dgm:pt modelId="{73AF158A-0C06-4510-A76B-2E6E8CB3D066}" type="parTrans" cxnId="{68A0B591-68EB-477A-94AE-D48B280BEA1F}">
      <dgm:prSet/>
      <dgm:spPr/>
      <dgm:t>
        <a:bodyPr/>
        <a:lstStyle/>
        <a:p>
          <a:endParaRPr lang="en-GB"/>
        </a:p>
      </dgm:t>
    </dgm:pt>
    <dgm:pt modelId="{4096AE25-AFDB-4BDA-B44E-B998BCE340D1}" type="sibTrans" cxnId="{68A0B591-68EB-477A-94AE-D48B280BEA1F}">
      <dgm:prSet/>
      <dgm:spPr/>
      <dgm:t>
        <a:bodyPr/>
        <a:lstStyle/>
        <a:p>
          <a:endParaRPr lang="en-GB"/>
        </a:p>
      </dgm:t>
    </dgm:pt>
    <dgm:pt modelId="{98C9566F-62B0-4E0F-82F0-3AA5B7AD5E31}" type="pres">
      <dgm:prSet presAssocID="{D4664600-F4F9-4976-B15A-7E50B3919E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455729-E651-42AF-AB5B-2FDF886370DB}" type="pres">
      <dgm:prSet presAssocID="{11BDC9F0-6457-435D-A716-E07E907F9ACB}" presName="hierRoot1" presStyleCnt="0">
        <dgm:presLayoutVars>
          <dgm:hierBranch val="init"/>
        </dgm:presLayoutVars>
      </dgm:prSet>
      <dgm:spPr/>
    </dgm:pt>
    <dgm:pt modelId="{0E2023B6-96EE-47B5-857F-2155F3AC8140}" type="pres">
      <dgm:prSet presAssocID="{11BDC9F0-6457-435D-A716-E07E907F9ACB}" presName="rootComposite1" presStyleCnt="0"/>
      <dgm:spPr/>
    </dgm:pt>
    <dgm:pt modelId="{04DFEB20-7462-48F3-AA7E-C7A616FE8FCD}" type="pres">
      <dgm:prSet presAssocID="{11BDC9F0-6457-435D-A716-E07E907F9ACB}" presName="rootText1" presStyleLbl="node0" presStyleIdx="0" presStyleCnt="1" custScaleY="58084">
        <dgm:presLayoutVars>
          <dgm:chPref val="3"/>
        </dgm:presLayoutVars>
      </dgm:prSet>
      <dgm:spPr/>
    </dgm:pt>
    <dgm:pt modelId="{27C82FC0-8357-41DB-BAB8-703BDD05E8B2}" type="pres">
      <dgm:prSet presAssocID="{11BDC9F0-6457-435D-A716-E07E907F9ACB}" presName="rootConnector1" presStyleLbl="node1" presStyleIdx="0" presStyleCnt="0"/>
      <dgm:spPr/>
    </dgm:pt>
    <dgm:pt modelId="{1EE3E7C6-0EE2-4345-90C8-4865D0682976}" type="pres">
      <dgm:prSet presAssocID="{11BDC9F0-6457-435D-A716-E07E907F9ACB}" presName="hierChild2" presStyleCnt="0"/>
      <dgm:spPr/>
    </dgm:pt>
    <dgm:pt modelId="{CA57BA32-A59A-4803-9087-42CEA6639281}" type="pres">
      <dgm:prSet presAssocID="{9445A647-1DD6-4E77-93D1-3C691323D6C3}" presName="Name37" presStyleLbl="parChTrans1D2" presStyleIdx="0" presStyleCnt="2"/>
      <dgm:spPr/>
    </dgm:pt>
    <dgm:pt modelId="{34B1C058-393A-4B90-8598-3E7FD7FB5A17}" type="pres">
      <dgm:prSet presAssocID="{B0CC7AE2-4345-4635-B584-AF7CDAF2EB87}" presName="hierRoot2" presStyleCnt="0">
        <dgm:presLayoutVars>
          <dgm:hierBranch val="init"/>
        </dgm:presLayoutVars>
      </dgm:prSet>
      <dgm:spPr/>
    </dgm:pt>
    <dgm:pt modelId="{050BA898-06E7-4923-BE5B-48862FC114AE}" type="pres">
      <dgm:prSet presAssocID="{B0CC7AE2-4345-4635-B584-AF7CDAF2EB87}" presName="rootComposite" presStyleCnt="0"/>
      <dgm:spPr/>
    </dgm:pt>
    <dgm:pt modelId="{1D89C285-DA65-4DA1-BE86-F97533D4B826}" type="pres">
      <dgm:prSet presAssocID="{B0CC7AE2-4345-4635-B584-AF7CDAF2EB8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167F730-6CA6-4C90-8DB6-B4BA881A2B7F}" type="pres">
      <dgm:prSet presAssocID="{B0CC7AE2-4345-4635-B584-AF7CDAF2EB87}" presName="rootConnector" presStyleLbl="node2" presStyleIdx="0" presStyleCnt="2"/>
      <dgm:spPr/>
    </dgm:pt>
    <dgm:pt modelId="{B20AFFC2-6623-4635-B0EF-FED3DF646BCA}" type="pres">
      <dgm:prSet presAssocID="{B0CC7AE2-4345-4635-B584-AF7CDAF2EB87}" presName="hierChild4" presStyleCnt="0"/>
      <dgm:spPr/>
    </dgm:pt>
    <dgm:pt modelId="{39B2FB39-6CD8-4C8A-B1F7-0207771E8E50}" type="pres">
      <dgm:prSet presAssocID="{B0CC7AE2-4345-4635-B584-AF7CDAF2EB87}" presName="hierChild5" presStyleCnt="0"/>
      <dgm:spPr/>
    </dgm:pt>
    <dgm:pt modelId="{1DE68DB6-4362-4E2F-B607-D7EEF996BEB7}" type="pres">
      <dgm:prSet presAssocID="{73AF158A-0C06-4510-A76B-2E6E8CB3D066}" presName="Name37" presStyleLbl="parChTrans1D2" presStyleIdx="1" presStyleCnt="2"/>
      <dgm:spPr/>
    </dgm:pt>
    <dgm:pt modelId="{9F76915D-B0D8-46A0-9A22-5A3EA12F0F52}" type="pres">
      <dgm:prSet presAssocID="{704ECF6F-5B21-4341-8D56-39D9D56A8D2E}" presName="hierRoot2" presStyleCnt="0">
        <dgm:presLayoutVars>
          <dgm:hierBranch val="init"/>
        </dgm:presLayoutVars>
      </dgm:prSet>
      <dgm:spPr/>
    </dgm:pt>
    <dgm:pt modelId="{85774AD4-48F9-4146-8DD1-05ECC0801D36}" type="pres">
      <dgm:prSet presAssocID="{704ECF6F-5B21-4341-8D56-39D9D56A8D2E}" presName="rootComposite" presStyleCnt="0"/>
      <dgm:spPr/>
    </dgm:pt>
    <dgm:pt modelId="{BCA0754B-B573-4F7D-90E4-71AB5775BD8B}" type="pres">
      <dgm:prSet presAssocID="{704ECF6F-5B21-4341-8D56-39D9D56A8D2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40F5ABE-0568-43AB-821C-DAF57FAAA6BE}" type="pres">
      <dgm:prSet presAssocID="{704ECF6F-5B21-4341-8D56-39D9D56A8D2E}" presName="rootConnector" presStyleLbl="node2" presStyleIdx="1" presStyleCnt="2"/>
      <dgm:spPr/>
    </dgm:pt>
    <dgm:pt modelId="{969BF685-DA39-4E57-877B-0E25B11A55DE}" type="pres">
      <dgm:prSet presAssocID="{704ECF6F-5B21-4341-8D56-39D9D56A8D2E}" presName="hierChild4" presStyleCnt="0"/>
      <dgm:spPr/>
    </dgm:pt>
    <dgm:pt modelId="{4D3D3A4B-062F-43AF-829B-16875672BDB4}" type="pres">
      <dgm:prSet presAssocID="{704ECF6F-5B21-4341-8D56-39D9D56A8D2E}" presName="hierChild5" presStyleCnt="0"/>
      <dgm:spPr/>
    </dgm:pt>
    <dgm:pt modelId="{68FCA77B-35BB-47F9-B32F-23C2BDD27377}" type="pres">
      <dgm:prSet presAssocID="{11BDC9F0-6457-435D-A716-E07E907F9ACB}" presName="hierChild3" presStyleCnt="0"/>
      <dgm:spPr/>
    </dgm:pt>
  </dgm:ptLst>
  <dgm:cxnLst>
    <dgm:cxn modelId="{79DCB05A-1955-4CC2-B9AA-79843A8922E4}" type="presOf" srcId="{704ECF6F-5B21-4341-8D56-39D9D56A8D2E}" destId="{BCA0754B-B573-4F7D-90E4-71AB5775BD8B}" srcOrd="0" destOrd="0" presId="urn:microsoft.com/office/officeart/2005/8/layout/orgChart1"/>
    <dgm:cxn modelId="{1E94E9E0-4171-48D7-897F-C41E878FF7C4}" type="presOf" srcId="{B0CC7AE2-4345-4635-B584-AF7CDAF2EB87}" destId="{6167F730-6CA6-4C90-8DB6-B4BA881A2B7F}" srcOrd="1" destOrd="0" presId="urn:microsoft.com/office/officeart/2005/8/layout/orgChart1"/>
    <dgm:cxn modelId="{1E63909A-0F40-4116-AE6D-265FF75F4438}" type="presOf" srcId="{73AF158A-0C06-4510-A76B-2E6E8CB3D066}" destId="{1DE68DB6-4362-4E2F-B607-D7EEF996BEB7}" srcOrd="0" destOrd="0" presId="urn:microsoft.com/office/officeart/2005/8/layout/orgChart1"/>
    <dgm:cxn modelId="{4ACD7E76-BB18-405B-853E-FFE4E8C839CD}" srcId="{11BDC9F0-6457-435D-A716-E07E907F9ACB}" destId="{B0CC7AE2-4345-4635-B584-AF7CDAF2EB87}" srcOrd="0" destOrd="0" parTransId="{9445A647-1DD6-4E77-93D1-3C691323D6C3}" sibTransId="{46FE9C32-5CDD-42EC-8038-0C49828F76B4}"/>
    <dgm:cxn modelId="{F51630D4-C247-42B6-90D3-880EF5848EA8}" type="presOf" srcId="{9445A647-1DD6-4E77-93D1-3C691323D6C3}" destId="{CA57BA32-A59A-4803-9087-42CEA6639281}" srcOrd="0" destOrd="0" presId="urn:microsoft.com/office/officeart/2005/8/layout/orgChart1"/>
    <dgm:cxn modelId="{AA07400E-BF48-4E04-AA63-16F133070EAF}" type="presOf" srcId="{11BDC9F0-6457-435D-A716-E07E907F9ACB}" destId="{27C82FC0-8357-41DB-BAB8-703BDD05E8B2}" srcOrd="1" destOrd="0" presId="urn:microsoft.com/office/officeart/2005/8/layout/orgChart1"/>
    <dgm:cxn modelId="{5D669CF7-E620-462D-A4A5-BA31B58DC705}" type="presOf" srcId="{D4664600-F4F9-4976-B15A-7E50B3919EF2}" destId="{98C9566F-62B0-4E0F-82F0-3AA5B7AD5E31}" srcOrd="0" destOrd="0" presId="urn:microsoft.com/office/officeart/2005/8/layout/orgChart1"/>
    <dgm:cxn modelId="{68A0B591-68EB-477A-94AE-D48B280BEA1F}" srcId="{11BDC9F0-6457-435D-A716-E07E907F9ACB}" destId="{704ECF6F-5B21-4341-8D56-39D9D56A8D2E}" srcOrd="1" destOrd="0" parTransId="{73AF158A-0C06-4510-A76B-2E6E8CB3D066}" sibTransId="{4096AE25-AFDB-4BDA-B44E-B998BCE340D1}"/>
    <dgm:cxn modelId="{282C361D-41FB-42BB-A322-25534005B3EA}" type="presOf" srcId="{704ECF6F-5B21-4341-8D56-39D9D56A8D2E}" destId="{B40F5ABE-0568-43AB-821C-DAF57FAAA6BE}" srcOrd="1" destOrd="0" presId="urn:microsoft.com/office/officeart/2005/8/layout/orgChart1"/>
    <dgm:cxn modelId="{45F86A76-7E5D-478E-B2AE-0A2417B162EE}" srcId="{D4664600-F4F9-4976-B15A-7E50B3919EF2}" destId="{11BDC9F0-6457-435D-A716-E07E907F9ACB}" srcOrd="0" destOrd="0" parTransId="{862DAADF-9603-4A67-A82C-7A43B169234B}" sibTransId="{E1C8C26A-C9E1-47CE-8742-820B7E815F79}"/>
    <dgm:cxn modelId="{68E720C5-1C66-4663-8A7C-90AF783444B1}" type="presOf" srcId="{11BDC9F0-6457-435D-A716-E07E907F9ACB}" destId="{04DFEB20-7462-48F3-AA7E-C7A616FE8FCD}" srcOrd="0" destOrd="0" presId="urn:microsoft.com/office/officeart/2005/8/layout/orgChart1"/>
    <dgm:cxn modelId="{1BA73108-6449-4626-B6B5-834935689791}" type="presOf" srcId="{B0CC7AE2-4345-4635-B584-AF7CDAF2EB87}" destId="{1D89C285-DA65-4DA1-BE86-F97533D4B826}" srcOrd="0" destOrd="0" presId="urn:microsoft.com/office/officeart/2005/8/layout/orgChart1"/>
    <dgm:cxn modelId="{4D54C324-FBCE-4980-997B-A7E828F19CFA}" type="presParOf" srcId="{98C9566F-62B0-4E0F-82F0-3AA5B7AD5E31}" destId="{97455729-E651-42AF-AB5B-2FDF886370DB}" srcOrd="0" destOrd="0" presId="urn:microsoft.com/office/officeart/2005/8/layout/orgChart1"/>
    <dgm:cxn modelId="{E888173E-8188-4CD0-AE74-1A3807C3020B}" type="presParOf" srcId="{97455729-E651-42AF-AB5B-2FDF886370DB}" destId="{0E2023B6-96EE-47B5-857F-2155F3AC8140}" srcOrd="0" destOrd="0" presId="urn:microsoft.com/office/officeart/2005/8/layout/orgChart1"/>
    <dgm:cxn modelId="{170EF972-F4B7-4837-A405-1BAEC0FD99D3}" type="presParOf" srcId="{0E2023B6-96EE-47B5-857F-2155F3AC8140}" destId="{04DFEB20-7462-48F3-AA7E-C7A616FE8FCD}" srcOrd="0" destOrd="0" presId="urn:microsoft.com/office/officeart/2005/8/layout/orgChart1"/>
    <dgm:cxn modelId="{314D4B61-25C0-4D64-BDD2-40C545DE5D58}" type="presParOf" srcId="{0E2023B6-96EE-47B5-857F-2155F3AC8140}" destId="{27C82FC0-8357-41DB-BAB8-703BDD05E8B2}" srcOrd="1" destOrd="0" presId="urn:microsoft.com/office/officeart/2005/8/layout/orgChart1"/>
    <dgm:cxn modelId="{118C4E88-006F-47D5-8000-60E1D6E69494}" type="presParOf" srcId="{97455729-E651-42AF-AB5B-2FDF886370DB}" destId="{1EE3E7C6-0EE2-4345-90C8-4865D0682976}" srcOrd="1" destOrd="0" presId="urn:microsoft.com/office/officeart/2005/8/layout/orgChart1"/>
    <dgm:cxn modelId="{329B4877-865E-47E6-AD40-E51D78FB0523}" type="presParOf" srcId="{1EE3E7C6-0EE2-4345-90C8-4865D0682976}" destId="{CA57BA32-A59A-4803-9087-42CEA6639281}" srcOrd="0" destOrd="0" presId="urn:microsoft.com/office/officeart/2005/8/layout/orgChart1"/>
    <dgm:cxn modelId="{38B556D4-0DBE-49DD-BD03-967685740530}" type="presParOf" srcId="{1EE3E7C6-0EE2-4345-90C8-4865D0682976}" destId="{34B1C058-393A-4B90-8598-3E7FD7FB5A17}" srcOrd="1" destOrd="0" presId="urn:microsoft.com/office/officeart/2005/8/layout/orgChart1"/>
    <dgm:cxn modelId="{5DE52222-616A-4103-9579-BB46DEB54634}" type="presParOf" srcId="{34B1C058-393A-4B90-8598-3E7FD7FB5A17}" destId="{050BA898-06E7-4923-BE5B-48862FC114AE}" srcOrd="0" destOrd="0" presId="urn:microsoft.com/office/officeart/2005/8/layout/orgChart1"/>
    <dgm:cxn modelId="{258EF1BD-5BC0-42C4-8BA3-7FFEF441B6DF}" type="presParOf" srcId="{050BA898-06E7-4923-BE5B-48862FC114AE}" destId="{1D89C285-DA65-4DA1-BE86-F97533D4B826}" srcOrd="0" destOrd="0" presId="urn:microsoft.com/office/officeart/2005/8/layout/orgChart1"/>
    <dgm:cxn modelId="{9662B2C8-90E7-4F3F-8658-FB50269F6088}" type="presParOf" srcId="{050BA898-06E7-4923-BE5B-48862FC114AE}" destId="{6167F730-6CA6-4C90-8DB6-B4BA881A2B7F}" srcOrd="1" destOrd="0" presId="urn:microsoft.com/office/officeart/2005/8/layout/orgChart1"/>
    <dgm:cxn modelId="{64343D62-DE6C-4A48-BB90-0EA11007D8E3}" type="presParOf" srcId="{34B1C058-393A-4B90-8598-3E7FD7FB5A17}" destId="{B20AFFC2-6623-4635-B0EF-FED3DF646BCA}" srcOrd="1" destOrd="0" presId="urn:microsoft.com/office/officeart/2005/8/layout/orgChart1"/>
    <dgm:cxn modelId="{4736B741-ACF1-401E-9B57-A92D891F10A8}" type="presParOf" srcId="{34B1C058-393A-4B90-8598-3E7FD7FB5A17}" destId="{39B2FB39-6CD8-4C8A-B1F7-0207771E8E50}" srcOrd="2" destOrd="0" presId="urn:microsoft.com/office/officeart/2005/8/layout/orgChart1"/>
    <dgm:cxn modelId="{91D8D02B-1C7F-4027-A941-35878D604A86}" type="presParOf" srcId="{1EE3E7C6-0EE2-4345-90C8-4865D0682976}" destId="{1DE68DB6-4362-4E2F-B607-D7EEF996BEB7}" srcOrd="2" destOrd="0" presId="urn:microsoft.com/office/officeart/2005/8/layout/orgChart1"/>
    <dgm:cxn modelId="{7D66D2B9-0EA8-4A54-B3A9-564E436BAAEB}" type="presParOf" srcId="{1EE3E7C6-0EE2-4345-90C8-4865D0682976}" destId="{9F76915D-B0D8-46A0-9A22-5A3EA12F0F52}" srcOrd="3" destOrd="0" presId="urn:microsoft.com/office/officeart/2005/8/layout/orgChart1"/>
    <dgm:cxn modelId="{9B26F27A-FB9E-4651-A5F8-51FE7ED789D9}" type="presParOf" srcId="{9F76915D-B0D8-46A0-9A22-5A3EA12F0F52}" destId="{85774AD4-48F9-4146-8DD1-05ECC0801D36}" srcOrd="0" destOrd="0" presId="urn:microsoft.com/office/officeart/2005/8/layout/orgChart1"/>
    <dgm:cxn modelId="{A8B2178F-1A7F-40E1-BCB9-696AEB9080E1}" type="presParOf" srcId="{85774AD4-48F9-4146-8DD1-05ECC0801D36}" destId="{BCA0754B-B573-4F7D-90E4-71AB5775BD8B}" srcOrd="0" destOrd="0" presId="urn:microsoft.com/office/officeart/2005/8/layout/orgChart1"/>
    <dgm:cxn modelId="{F524860E-3CFA-4D43-A6B7-8978CE4F16DA}" type="presParOf" srcId="{85774AD4-48F9-4146-8DD1-05ECC0801D36}" destId="{B40F5ABE-0568-43AB-821C-DAF57FAAA6BE}" srcOrd="1" destOrd="0" presId="urn:microsoft.com/office/officeart/2005/8/layout/orgChart1"/>
    <dgm:cxn modelId="{1D0F9023-CD66-4643-8C6D-E70300845F7B}" type="presParOf" srcId="{9F76915D-B0D8-46A0-9A22-5A3EA12F0F52}" destId="{969BF685-DA39-4E57-877B-0E25B11A55DE}" srcOrd="1" destOrd="0" presId="urn:microsoft.com/office/officeart/2005/8/layout/orgChart1"/>
    <dgm:cxn modelId="{E0F66F50-7BB7-4970-AF3E-B2AA6365BABA}" type="presParOf" srcId="{9F76915D-B0D8-46A0-9A22-5A3EA12F0F52}" destId="{4D3D3A4B-062F-43AF-829B-16875672BDB4}" srcOrd="2" destOrd="0" presId="urn:microsoft.com/office/officeart/2005/8/layout/orgChart1"/>
    <dgm:cxn modelId="{A430C625-C305-4B21-8614-B8394F36AF6E}" type="presParOf" srcId="{97455729-E651-42AF-AB5B-2FDF886370DB}" destId="{68FCA77B-35BB-47F9-B32F-23C2BDD273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68DB6-4362-4E2F-B607-D7EEF996BEB7}">
      <dsp:nvSpPr>
        <dsp:cNvPr id="0" name=""/>
        <dsp:cNvSpPr/>
      </dsp:nvSpPr>
      <dsp:spPr>
        <a:xfrm>
          <a:off x="5257800" y="1724029"/>
          <a:ext cx="2877316" cy="998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369"/>
              </a:lnTo>
              <a:lnTo>
                <a:pt x="2877316" y="499369"/>
              </a:lnTo>
              <a:lnTo>
                <a:pt x="2877316" y="9987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7BA32-A59A-4803-9087-42CEA6639281}">
      <dsp:nvSpPr>
        <dsp:cNvPr id="0" name=""/>
        <dsp:cNvSpPr/>
      </dsp:nvSpPr>
      <dsp:spPr>
        <a:xfrm>
          <a:off x="2380483" y="1724029"/>
          <a:ext cx="2877316" cy="998738"/>
        </a:xfrm>
        <a:custGeom>
          <a:avLst/>
          <a:gdLst/>
          <a:ahLst/>
          <a:cxnLst/>
          <a:rect l="0" t="0" r="0" b="0"/>
          <a:pathLst>
            <a:path>
              <a:moveTo>
                <a:pt x="2877316" y="0"/>
              </a:moveTo>
              <a:lnTo>
                <a:pt x="2877316" y="499369"/>
              </a:lnTo>
              <a:lnTo>
                <a:pt x="0" y="499369"/>
              </a:lnTo>
              <a:lnTo>
                <a:pt x="0" y="9987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FEB20-7462-48F3-AA7E-C7A616FE8FCD}">
      <dsp:nvSpPr>
        <dsp:cNvPr id="0" name=""/>
        <dsp:cNvSpPr/>
      </dsp:nvSpPr>
      <dsp:spPr>
        <a:xfrm>
          <a:off x="2879852" y="342822"/>
          <a:ext cx="4755895" cy="1381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400" b="1" kern="1200" dirty="0" smtClean="0">
              <a:solidFill>
                <a:schemeClr val="tx1"/>
              </a:solidFill>
            </a:rPr>
            <a:t>Περιγραφική στατιστική</a:t>
          </a:r>
          <a:endParaRPr lang="en-GB" sz="4800" b="1" kern="1200" dirty="0">
            <a:solidFill>
              <a:schemeClr val="tx1"/>
            </a:solidFill>
          </a:endParaRPr>
        </a:p>
      </dsp:txBody>
      <dsp:txXfrm>
        <a:off x="2879852" y="342822"/>
        <a:ext cx="4755895" cy="1381207"/>
      </dsp:txXfrm>
    </dsp:sp>
    <dsp:sp modelId="{1D89C285-DA65-4DA1-BE86-F97533D4B826}">
      <dsp:nvSpPr>
        <dsp:cNvPr id="0" name=""/>
        <dsp:cNvSpPr/>
      </dsp:nvSpPr>
      <dsp:spPr>
        <a:xfrm>
          <a:off x="2535" y="2722767"/>
          <a:ext cx="4755895" cy="2377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b="1" kern="1200" dirty="0" smtClean="0">
              <a:solidFill>
                <a:schemeClr val="tx1"/>
              </a:solidFill>
            </a:rPr>
            <a:t>Αριθμητικές μέθοδοι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Πίνακες συχνοτήτων, μέτρα κεντρικής τάσης, μέτρα διασποράς, κ.α.</a:t>
          </a:r>
          <a:endParaRPr lang="en-GB" sz="2400" kern="1200" dirty="0"/>
        </a:p>
      </dsp:txBody>
      <dsp:txXfrm>
        <a:off x="2535" y="2722767"/>
        <a:ext cx="4755895" cy="2377947"/>
      </dsp:txXfrm>
    </dsp:sp>
    <dsp:sp modelId="{BCA0754B-B573-4F7D-90E4-71AB5775BD8B}">
      <dsp:nvSpPr>
        <dsp:cNvPr id="0" name=""/>
        <dsp:cNvSpPr/>
      </dsp:nvSpPr>
      <dsp:spPr>
        <a:xfrm>
          <a:off x="5757169" y="2722767"/>
          <a:ext cx="4755895" cy="2377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b="1" kern="1200" dirty="0" smtClean="0">
              <a:solidFill>
                <a:schemeClr val="tx1"/>
              </a:solidFill>
            </a:rPr>
            <a:t>Γραφικές μέθοδοι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Ιστόγραμμα, διάγραμμα σκεδασμού, ραβδόγραμμα, κ.α.</a:t>
          </a:r>
          <a:endParaRPr lang="en-GB" sz="2400" kern="1200" dirty="0"/>
        </a:p>
      </dsp:txBody>
      <dsp:txXfrm>
        <a:off x="5757169" y="2722767"/>
        <a:ext cx="4755895" cy="2377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C0F9E-4A85-4A2B-88BA-5554E6DA82A7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A03EC-1E91-4020-97ED-BD125B8B8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8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5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6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70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05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3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9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5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30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8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9F89-1A9C-45D7-A28F-0D61B5ABF6E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5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09F89-1A9C-45D7-A28F-0D61B5ABF6E5}" type="datetimeFigureOut">
              <a:rPr lang="en-GB" smtClean="0"/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2670-1E83-437A-B410-ADC3975ED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5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93595"/>
            <a:ext cx="7772400" cy="2438399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Μεθοδολογία κοινωνικής και εκπαιδευτικής έρευνας</a:t>
            </a:r>
            <a:br>
              <a:rPr lang="el-GR" dirty="0" smtClean="0"/>
            </a:br>
            <a:r>
              <a:rPr lang="el-GR" sz="3600" dirty="0"/>
              <a:t>8</a:t>
            </a:r>
            <a:r>
              <a:rPr lang="el-GR" sz="3600" baseline="30000" dirty="0" smtClean="0"/>
              <a:t>η</a:t>
            </a:r>
            <a:r>
              <a:rPr lang="el-GR" sz="3600" dirty="0" smtClean="0"/>
              <a:t> </a:t>
            </a:r>
            <a:r>
              <a:rPr lang="el-GR" sz="3600" dirty="0"/>
              <a:t>διάλεξη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3535363"/>
            <a:ext cx="9144000" cy="1655762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Ακαδημαϊκό έτος 2018-2019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1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" t="-6369" r="-685" b="6979"/>
          <a:stretch/>
        </p:blipFill>
        <p:spPr>
          <a:xfrm>
            <a:off x="710062" y="0"/>
            <a:ext cx="10692000" cy="6629400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5400000" flipH="1">
            <a:off x="3436143" y="2369343"/>
            <a:ext cx="395287" cy="4257675"/>
          </a:xfrm>
          <a:prstGeom prst="lef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943225" y="4962525"/>
            <a:ext cx="144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 </a:t>
            </a:r>
            <a:r>
              <a:rPr lang="el-GR" dirty="0" smtClean="0"/>
              <a:t>μεταβλητές</a:t>
            </a:r>
            <a:endParaRPr lang="en-GB" dirty="0"/>
          </a:p>
        </p:txBody>
      </p:sp>
      <p:sp>
        <p:nvSpPr>
          <p:cNvPr id="7" name="Left Brace 6"/>
          <p:cNvSpPr/>
          <p:nvPr/>
        </p:nvSpPr>
        <p:spPr>
          <a:xfrm flipH="1">
            <a:off x="6056062" y="1735931"/>
            <a:ext cx="395287" cy="2155032"/>
          </a:xfrm>
          <a:prstGeom prst="lef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848475" y="2628781"/>
            <a:ext cx="181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15 παρατηρήσεις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9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365126"/>
            <a:ext cx="10906125" cy="768349"/>
          </a:xfrm>
        </p:spPr>
        <p:txBody>
          <a:bodyPr/>
          <a:lstStyle/>
          <a:p>
            <a:pPr algn="ctr"/>
            <a:r>
              <a:rPr lang="el-GR" dirty="0" smtClean="0"/>
              <a:t>Καθαρισμός βάσης δεδομένων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514475"/>
            <a:ext cx="11306175" cy="475773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Τα δεδομένα μας μπορεί να περιέχουν λάθη ή δεδομένα που λείπουν (</a:t>
            </a:r>
            <a:r>
              <a:rPr lang="en-GB" dirty="0" smtClean="0"/>
              <a:t>missing data).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Για παράδειγμα, οι συμμετέχοντες μπορεί να αρνηθούν ή να παραβλέψουν να απαντήσουν ορισμένες ερωτήσεις.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Επίσης μπορεί να γίνουν λάθη στην εισαγωγή των δεδομένων.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Συνήθως με έναν πίνακα συχνοτήτων μπορούμε να εντοπίσουμε αυτά τα λάθη.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Οι ερευνητές οφείλουν </a:t>
            </a:r>
            <a:r>
              <a:rPr lang="el-GR" b="1" u="sng" dirty="0" smtClean="0"/>
              <a:t>να αναφέρουν πως διαχειρίστηκαν</a:t>
            </a:r>
            <a:r>
              <a:rPr lang="el-GR" dirty="0" smtClean="0"/>
              <a:t> αυτές τις περιπτώσεις.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1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62" y="288925"/>
            <a:ext cx="10858500" cy="808067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/>
              <a:t>Χειρισμός </a:t>
            </a:r>
            <a:r>
              <a:rPr lang="el-GR" sz="3600" dirty="0" smtClean="0"/>
              <a:t>ελλειπουσών τιμών (</a:t>
            </a:r>
            <a:r>
              <a:rPr lang="en-GB" sz="3600" dirty="0" smtClean="0"/>
              <a:t>missing values)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162" y="1314450"/>
            <a:ext cx="10858500" cy="509587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l-GR" dirty="0" smtClean="0"/>
              <a:t>Το ιδανικό θα είναι να μην υπάρχουν δεδομένα που λείπουν</a:t>
            </a:r>
            <a:r>
              <a:rPr lang="el-GR" dirty="0" smtClean="0"/>
              <a:t>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l-GR" dirty="0" smtClean="0"/>
              <a:t>Δηλαδή οι ερωτώμενοι να έχουν απαντήσει όλα τα ερωτήματα.</a:t>
            </a:r>
            <a:endParaRPr lang="el-GR" dirty="0" smtClean="0"/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l-GR" dirty="0" smtClean="0"/>
              <a:t>Ένα καλά σχεδιασμένο ερωτηματολόγιο ελαχιστοποιεί τη συχνότητα των ελλειπόντων δεδομένων.</a:t>
            </a:r>
          </a:p>
          <a:p>
            <a:pPr lvl="1" algn="just">
              <a:lnSpc>
                <a:spcPct val="120000"/>
              </a:lnSpc>
              <a:spcAft>
                <a:spcPts val="1200"/>
              </a:spcAft>
            </a:pPr>
            <a:r>
              <a:rPr lang="el-GR" dirty="0" smtClean="0"/>
              <a:t>Τα άτομα θέλουν ή/και είναι ικανά να απαντήσουν όλες τις ερωτήσεις</a:t>
            </a:r>
            <a:r>
              <a:rPr lang="el-GR" dirty="0" smtClean="0"/>
              <a:t>.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5619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62" y="222250"/>
            <a:ext cx="10858500" cy="808067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/>
              <a:t>Χειρισμός </a:t>
            </a:r>
            <a:r>
              <a:rPr lang="el-GR" sz="3600" dirty="0" smtClean="0"/>
              <a:t>ελλειπουσών τιμών </a:t>
            </a:r>
            <a:r>
              <a:rPr lang="el-GR" sz="3600" dirty="0" smtClean="0"/>
              <a:t>(</a:t>
            </a:r>
            <a:r>
              <a:rPr lang="en-GB" sz="3600" dirty="0" smtClean="0"/>
              <a:t>missing values)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62" y="1171575"/>
            <a:ext cx="10858500" cy="544883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l-GR" dirty="0" smtClean="0"/>
              <a:t>Σε </a:t>
            </a:r>
            <a:r>
              <a:rPr lang="el-GR" dirty="0" smtClean="0"/>
              <a:t>περίπτωση που λείπουν δεδομένα μπορούμε να:</a:t>
            </a:r>
          </a:p>
          <a:p>
            <a:pPr lvl="1" algn="just">
              <a:lnSpc>
                <a:spcPct val="110000"/>
              </a:lnSpc>
              <a:spcAft>
                <a:spcPts val="1000"/>
              </a:spcAft>
            </a:pPr>
            <a:r>
              <a:rPr lang="el-GR" sz="2800" dirty="0" smtClean="0"/>
              <a:t>Να αφαιρέσουμε αυτές τις παρατηρήσεις από το δείγμα.</a:t>
            </a:r>
          </a:p>
          <a:p>
            <a:pPr lvl="1" algn="just">
              <a:lnSpc>
                <a:spcPct val="110000"/>
              </a:lnSpc>
              <a:spcAft>
                <a:spcPts val="1000"/>
              </a:spcAft>
            </a:pPr>
            <a:r>
              <a:rPr lang="el-GR" sz="2800" dirty="0" smtClean="0"/>
              <a:t>Να αντικαταστήσουμε τις </a:t>
            </a:r>
            <a:r>
              <a:rPr lang="el-GR" sz="2800" dirty="0" smtClean="0"/>
              <a:t>τιμές που λείπουν με </a:t>
            </a:r>
            <a:r>
              <a:rPr lang="el-GR" sz="2800" dirty="0" smtClean="0"/>
              <a:t>εύλογες τιμές (πχ. κάθε τιμή που λείπει να αντικατασταθεί με το μέσο όρο της μεταβλητής</a:t>
            </a:r>
            <a:r>
              <a:rPr lang="el-GR" sz="2800" dirty="0" smtClean="0"/>
              <a:t>).</a:t>
            </a:r>
          </a:p>
          <a:p>
            <a:pPr lvl="1" algn="just">
              <a:lnSpc>
                <a:spcPct val="110000"/>
              </a:lnSpc>
              <a:spcAft>
                <a:spcPts val="1000"/>
              </a:spcAft>
            </a:pPr>
            <a:r>
              <a:rPr lang="el-GR" sz="2800" dirty="0" smtClean="0"/>
              <a:t>Η προσπάθεια εκτίμησης των ελλειπουσών τιμών με την βοήθεια των υπόλοιπων τιμών ή/και εξωγενούς πληροφόρησης περιγράφεται με τον όρο </a:t>
            </a:r>
            <a:r>
              <a:rPr lang="en-GB" sz="2800" b="1" dirty="0" smtClean="0"/>
              <a:t>imputation</a:t>
            </a:r>
            <a:r>
              <a:rPr lang="en-GB" sz="2800" dirty="0" smtClean="0"/>
              <a:t>.</a:t>
            </a:r>
            <a:endParaRPr lang="el-GR" sz="2800" dirty="0" smtClean="0"/>
          </a:p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el-GR" dirty="0" smtClean="0"/>
              <a:t>Σε περίπτωση που το πρόβλημα είναι σημαντικό μπορούμε να διεξάγουμε ανάλυση ευαισθησίας.</a:t>
            </a:r>
          </a:p>
          <a:p>
            <a:pPr lvl="1" algn="just">
              <a:lnSpc>
                <a:spcPct val="110000"/>
              </a:lnSpc>
              <a:spcAft>
                <a:spcPts val="1000"/>
              </a:spcAft>
            </a:pPr>
            <a:r>
              <a:rPr lang="el-GR" sz="2800" dirty="0" smtClean="0"/>
              <a:t>Δηλαδή να εξετάσουμε πως ο διαφορετικός χειρισμός των ελλειπουσών τιμών επηρεάζει τα αποτελέσματα μας.</a:t>
            </a:r>
            <a:endParaRPr lang="el-GR" sz="2800" dirty="0"/>
          </a:p>
          <a:p>
            <a:pPr lvl="1"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3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304799"/>
            <a:ext cx="10315574" cy="868362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latin typeface="+mn-lt"/>
              </a:rPr>
              <a:t>Ανάλυση δεδομένων: Περιγραφική </a:t>
            </a:r>
            <a:r>
              <a:rPr lang="el-GR" sz="3200" b="1" dirty="0">
                <a:latin typeface="+mn-lt"/>
              </a:rPr>
              <a:t>και επαγωγική στατιστική</a:t>
            </a:r>
            <a:endParaRPr lang="en-GB" sz="32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7" y="1211260"/>
            <a:ext cx="4040188" cy="639762"/>
          </a:xfrm>
        </p:spPr>
        <p:txBody>
          <a:bodyPr>
            <a:normAutofit/>
          </a:bodyPr>
          <a:lstStyle/>
          <a:p>
            <a:r>
              <a:rPr lang="el-GR" sz="2800" b="0" dirty="0" smtClean="0"/>
              <a:t>Περιγραφική στατιστική</a:t>
            </a:r>
            <a:endParaRPr lang="en-GB" sz="28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057400"/>
            <a:ext cx="5097463" cy="4068763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l-GR" dirty="0"/>
              <a:t>Η περιγραφική στατιστική ασχολείται με την οργάνωση, περιγραφή και παρουσίαση των στατιστικών δεδομένων.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l-GR" dirty="0" smtClean="0"/>
              <a:t>Πίνακες συχνοτήτων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l-GR" dirty="0" smtClean="0"/>
              <a:t>Δείκτες (πχ. μέσος όρος)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l-GR" dirty="0" smtClean="0"/>
              <a:t>Οπτική απεικόνιση (διαγράμματα)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0326" y="1201734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l-GR" sz="2800" b="0" dirty="0" smtClean="0"/>
              <a:t>Επαγωγική στατιστική</a:t>
            </a:r>
            <a:endParaRPr lang="en-GB" sz="28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025" y="2057401"/>
            <a:ext cx="5232399" cy="4068763"/>
          </a:xfrm>
        </p:spPr>
        <p:txBody>
          <a:bodyPr/>
          <a:lstStyle/>
          <a:p>
            <a:pPr algn="just"/>
            <a:r>
              <a:rPr lang="el-GR" dirty="0" smtClean="0"/>
              <a:t>Η επαγωγική στατιστική ασχολείται κατά κύριο λόγο με την εξαγωγή συμπερασμάτων από ένα δείγμα για τον συνολικό πληθυσμό.</a:t>
            </a:r>
            <a:endParaRPr lang="en-US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4518122"/>
            <a:ext cx="3829050" cy="162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2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412496"/>
              </p:ext>
            </p:extLst>
          </p:nvPr>
        </p:nvGraphicFramePr>
        <p:xfrm>
          <a:off x="838200" y="733425"/>
          <a:ext cx="10515600" cy="544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162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5601"/>
            <a:ext cx="10515600" cy="939800"/>
          </a:xfrm>
        </p:spPr>
        <p:txBody>
          <a:bodyPr/>
          <a:lstStyle/>
          <a:p>
            <a:pPr algn="ctr"/>
            <a:r>
              <a:rPr lang="el-GR" b="1" dirty="0" smtClean="0"/>
              <a:t>Μέτρα κεντρικής τάσης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581152"/>
            <a:ext cx="10515600" cy="48815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>
                <a:solidFill>
                  <a:schemeClr val="accent1"/>
                </a:solidFill>
              </a:rPr>
              <a:t>Γύρω </a:t>
            </a:r>
            <a:r>
              <a:rPr lang="el-GR" dirty="0">
                <a:solidFill>
                  <a:schemeClr val="accent1"/>
                </a:solidFill>
              </a:rPr>
              <a:t>από ποια τιμή είναι συγκεντρωμένα τα δεδομένα</a:t>
            </a:r>
            <a:r>
              <a:rPr lang="el-GR" dirty="0" smtClean="0">
                <a:solidFill>
                  <a:schemeClr val="accent1"/>
                </a:solidFill>
              </a:rPr>
              <a:t>;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Μέσος όρος (</a:t>
            </a:r>
            <a:r>
              <a:rPr lang="en-GB" dirty="0" smtClean="0"/>
              <a:t>mean)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l-GR" dirty="0"/>
              <a:t>Αθροίζουμε τις τιμές των δεδομένων και διαιρούμε με το πλήθος των παρατηρήσεων</a:t>
            </a:r>
            <a:r>
              <a:rPr lang="el-GR" dirty="0" smtClean="0"/>
              <a:t>.</a:t>
            </a:r>
            <a:endParaRPr lang="en-GB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Διάμεσος (</a:t>
            </a:r>
            <a:r>
              <a:rPr lang="en-GB" dirty="0" smtClean="0"/>
              <a:t>median)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l-GR" dirty="0"/>
              <a:t>Η παρατήρηση που χωρίζει το δείγμα σε δύο ίσα μέρη.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Διατάσσουμε </a:t>
            </a:r>
            <a:r>
              <a:rPr lang="el-GR" dirty="0"/>
              <a:t>τα δεδομένα από τη μικρότερη στη μεγαλύτερη τιμή. Η μεσαία παρατήρηση είναι η </a:t>
            </a:r>
            <a:r>
              <a:rPr lang="el-GR" dirty="0" smtClean="0"/>
              <a:t>διάμεσος</a:t>
            </a:r>
            <a:r>
              <a:rPr lang="en-GB" dirty="0" smtClean="0"/>
              <a:t>.</a:t>
            </a:r>
            <a:endParaRPr lang="el-GR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Επικρατούσα τιμή (</a:t>
            </a:r>
            <a:r>
              <a:rPr lang="en-GB" dirty="0" smtClean="0"/>
              <a:t>mode)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l-GR" dirty="0"/>
              <a:t>Η </a:t>
            </a:r>
            <a:r>
              <a:rPr lang="el-GR" dirty="0" smtClean="0"/>
              <a:t>συχνότερη τιμή που εμφανίζει μια μεταβλητή στο δείγμα</a:t>
            </a:r>
            <a:r>
              <a:rPr lang="en-GB" dirty="0" smtClean="0"/>
              <a:t>.</a:t>
            </a:r>
            <a:endParaRPr lang="el-GR" dirty="0"/>
          </a:p>
          <a:p>
            <a:pPr lvl="1"/>
            <a:endParaRPr lang="en-GB" dirty="0" smtClean="0"/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8426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63" y="1293963"/>
            <a:ext cx="8302132" cy="31718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484" y="4878820"/>
            <a:ext cx="7935813" cy="45230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26875" y="5469147"/>
            <a:ext cx="3441940" cy="1112808"/>
          </a:xfrm>
          <a:prstGeom prst="wedgeRoundRectCallout">
            <a:avLst>
              <a:gd name="adj1" fmla="val 48591"/>
              <a:gd name="adj2" fmla="val -139055"/>
              <a:gd name="adj3" fmla="val 16667"/>
            </a:avLst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Θα είχε νόημα να υπολογίζαμε το μέσο όρο της μεταβλητής </a:t>
            </a:r>
            <a:r>
              <a:rPr lang="en-GB" b="1" dirty="0" smtClean="0">
                <a:solidFill>
                  <a:schemeClr val="tx1"/>
                </a:solidFill>
              </a:rPr>
              <a:t>“peer group affiliation”;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33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79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Μέτρα διασποράς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935" y="1302589"/>
            <a:ext cx="10897140" cy="49946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l-GR" dirty="0">
                <a:solidFill>
                  <a:schemeClr val="accent1"/>
                </a:solidFill>
              </a:rPr>
              <a:t>Πόσο «μακριά» βρίσκονται τα δεδομένα από το κέντρο τους</a:t>
            </a:r>
            <a:r>
              <a:rPr lang="el-GR" dirty="0" smtClean="0">
                <a:solidFill>
                  <a:schemeClr val="accent1"/>
                </a:solidFill>
              </a:rPr>
              <a:t>;</a:t>
            </a: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l-GR" dirty="0" smtClean="0"/>
              <a:t>Διακύμανση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l-GR" dirty="0"/>
              <a:t>H διακύμανση μετράει πόσο </a:t>
            </a:r>
            <a:r>
              <a:rPr lang="el-GR" dirty="0" smtClean="0"/>
              <a:t>«μακριά» </a:t>
            </a:r>
            <a:r>
              <a:rPr lang="el-GR" dirty="0"/>
              <a:t>βρίσκονται οι παρατηρήσεις από το μέσο όρο</a:t>
            </a:r>
            <a:r>
              <a:rPr lang="el-GR" dirty="0" smtClean="0"/>
              <a:t>.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l-GR" dirty="0" smtClean="0"/>
              <a:t>Όσο μεγαλύτερη η διακύμανση τόσο μεγαλύτερη η μεταβλητότητα.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l-GR" dirty="0" smtClean="0"/>
              <a:t>Μόνο θετικές τιμές</a:t>
            </a: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l-GR" dirty="0" smtClean="0"/>
              <a:t>Τυπική απόκλιση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l-GR" dirty="0" smtClean="0"/>
              <a:t>Υπολογίζεται ως το τετράγωνο της διακύμανσης.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l-GR" dirty="0" smtClean="0"/>
              <a:t>Προτιμάται επειδή εκφράζεται στις ίδιες μονάδες με αυτές των δεδομένων.</a:t>
            </a: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l-GR" dirty="0" smtClean="0"/>
              <a:t>Εύρος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l-GR" dirty="0"/>
              <a:t>Είναι η διαφορά μεταξύ της μικρότερης και της μεγαλύτερης παρατήρησης</a:t>
            </a:r>
            <a:r>
              <a:rPr lang="el-GR" dirty="0" smtClean="0"/>
              <a:t>.</a:t>
            </a:r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722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0" y="2508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/>
              <a:t>Τα δύο δείγματα έχουν τον ίδιο μέσο όρο αλλά το μπλε δείγμα έχει πολύ μεγαλύτερη τυπική </a:t>
            </a:r>
            <a:r>
              <a:rPr lang="el-GR" sz="2800" b="1" dirty="0" smtClean="0"/>
              <a:t>διακύμανση/τυπική </a:t>
            </a:r>
            <a:r>
              <a:rPr lang="el-GR" sz="2800" b="1" dirty="0" smtClean="0"/>
              <a:t>απόκλιση</a:t>
            </a:r>
            <a:endParaRPr lang="en-GB" sz="2800" b="1" dirty="0"/>
          </a:p>
        </p:txBody>
      </p:sp>
      <p:pic>
        <p:nvPicPr>
          <p:cNvPr id="1026" name="Picture 2" descr="https://upload.wikimedia.org/wikipedia/commons/thumb/f/f9/Comparison_standard_deviations.svg/612px-Comparison_standard_deviation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24050"/>
            <a:ext cx="67818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75" y="2384425"/>
            <a:ext cx="10515600" cy="1520825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l-GR" dirty="0" smtClean="0"/>
              <a:t>Ανάλυση και ερμηνεία ποσοτικών δεδομένων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9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0075"/>
            <a:ext cx="11229975" cy="54864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10112" y="2403476"/>
            <a:ext cx="3833813" cy="825500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H </a:t>
            </a:r>
            <a:r>
              <a:rPr lang="el-GR" sz="2400" b="1" dirty="0" smtClean="0">
                <a:solidFill>
                  <a:srgbClr val="FF0000"/>
                </a:solidFill>
              </a:rPr>
              <a:t>διακύμανση/τυπική απόκλιση της Χ είναι πολύ μεγαλύτερη της </a:t>
            </a:r>
            <a:r>
              <a:rPr lang="en-GB" sz="2400" b="1" dirty="0" smtClean="0">
                <a:solidFill>
                  <a:srgbClr val="FF0000"/>
                </a:solidFill>
              </a:rPr>
              <a:t>Y.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552825" y="2497710"/>
            <a:ext cx="1311783" cy="637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81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/>
          <a:lstStyle/>
          <a:p>
            <a:pPr algn="ctr"/>
            <a:r>
              <a:rPr lang="el-GR" b="1" dirty="0" smtClean="0"/>
              <a:t>Ο κανόνας του 68-95-100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04975"/>
            <a:ext cx="10848975" cy="44719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Σε μια κανονική κατανομή: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68% των παρατηρήσεων βρίσκεται στο διάστημα </a:t>
            </a:r>
            <a:r>
              <a:rPr lang="el-GR" b="1" dirty="0" smtClean="0"/>
              <a:t>1 τυπικής απόκλισης </a:t>
            </a:r>
            <a:r>
              <a:rPr lang="el-GR" dirty="0" smtClean="0"/>
              <a:t>πάνω και κάτω από το μέσο όρο.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95% των παρατηρήσεων βρίσκεται στο διάστημα </a:t>
            </a:r>
            <a:r>
              <a:rPr lang="el-GR" b="1" dirty="0" smtClean="0"/>
              <a:t>2 τυπικών αποκλίσεων</a:t>
            </a:r>
            <a:r>
              <a:rPr lang="el-GR" dirty="0" smtClean="0"/>
              <a:t> πάνω και κάτω από το μέσο όρο.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Και σχεδόν όλες οι παρατηρήσεις (για την ακρίβεια το 99.7%) βρίσκονται στο </a:t>
            </a:r>
            <a:r>
              <a:rPr lang="el-GR" b="1" dirty="0" smtClean="0"/>
              <a:t>διάστημα 3 τυπικών αποκλίσεων</a:t>
            </a:r>
            <a:r>
              <a:rPr lang="el-GR" dirty="0" smtClean="0"/>
              <a:t> πάνω και κάτω από το μέσο όρο.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508"/>
          </a:xfrm>
        </p:spPr>
        <p:txBody>
          <a:bodyPr/>
          <a:lstStyle/>
          <a:p>
            <a:pPr algn="ctr"/>
            <a:r>
              <a:rPr lang="el-GR" b="1" dirty="0"/>
              <a:t>Ο κανόνας του 68-95-100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409701"/>
            <a:ext cx="9182100" cy="44961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10100" y="1609725"/>
            <a:ext cx="3124200" cy="27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85925" y="2433241"/>
            <a:ext cx="3048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876"/>
            <a:ext cx="10515600" cy="930274"/>
          </a:xfrm>
        </p:spPr>
        <p:txBody>
          <a:bodyPr/>
          <a:lstStyle/>
          <a:p>
            <a:pPr algn="ctr"/>
            <a:r>
              <a:rPr lang="el-GR" b="1" dirty="0" smtClean="0"/>
              <a:t>Μέτρα </a:t>
            </a:r>
            <a:r>
              <a:rPr lang="el-GR" b="1" dirty="0" smtClean="0"/>
              <a:t>θέσης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850"/>
            <a:ext cx="10801350" cy="4953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l-GR" dirty="0" smtClean="0"/>
              <a:t>Μας </a:t>
            </a:r>
            <a:r>
              <a:rPr lang="el-GR" dirty="0"/>
              <a:t>δίνουν πληροφορίες για τη θέση </a:t>
            </a:r>
            <a:r>
              <a:rPr lang="el-GR" dirty="0" smtClean="0"/>
              <a:t>μιας παρατήρησης στην κατανομή </a:t>
            </a:r>
            <a:r>
              <a:rPr lang="el-GR" dirty="0"/>
              <a:t>των </a:t>
            </a:r>
            <a:r>
              <a:rPr lang="el-GR" dirty="0" smtClean="0"/>
              <a:t>παρατηρήσεων.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l-GR" dirty="0"/>
              <a:t>Τα </a:t>
            </a:r>
            <a:r>
              <a:rPr lang="el-GR" b="1" dirty="0" smtClean="0"/>
              <a:t>ποσοστιαία σημεία</a:t>
            </a:r>
            <a:r>
              <a:rPr lang="el-GR" dirty="0" smtClean="0"/>
              <a:t> ή </a:t>
            </a:r>
            <a:r>
              <a:rPr lang="el-GR" b="1" dirty="0" smtClean="0"/>
              <a:t>ποσοστημόρια</a:t>
            </a:r>
            <a:r>
              <a:rPr lang="en-GB" b="1" dirty="0" smtClean="0"/>
              <a:t> </a:t>
            </a:r>
            <a:r>
              <a:rPr lang="el-GR" dirty="0" smtClean="0"/>
              <a:t>του </a:t>
            </a:r>
            <a:r>
              <a:rPr lang="el-GR" dirty="0"/>
              <a:t>δείγματος συμβολίζονται με </a:t>
            </a:r>
            <a:r>
              <a:rPr lang="en-GB" dirty="0" smtClean="0"/>
              <a:t>P</a:t>
            </a:r>
            <a:r>
              <a:rPr lang="el-GR" dirty="0" smtClean="0"/>
              <a:t>α.</a:t>
            </a:r>
            <a:endParaRPr lang="en-GB" dirty="0" smtClean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l-GR" dirty="0"/>
              <a:t>Το </a:t>
            </a:r>
            <a:r>
              <a:rPr lang="el-GR" b="1" dirty="0"/>
              <a:t>ποσοστημόριο</a:t>
            </a:r>
            <a:r>
              <a:rPr lang="el-GR" dirty="0"/>
              <a:t> </a:t>
            </a:r>
            <a:r>
              <a:rPr lang="en-GB" dirty="0" err="1" smtClean="0"/>
              <a:t>P</a:t>
            </a:r>
            <a:r>
              <a:rPr lang="el-GR" dirty="0" smtClean="0"/>
              <a:t>α </a:t>
            </a:r>
            <a:r>
              <a:rPr lang="el-GR" dirty="0"/>
              <a:t>είναι η τιμή </a:t>
            </a:r>
            <a:r>
              <a:rPr lang="el-GR" dirty="0" smtClean="0"/>
              <a:t>εκείνη για </a:t>
            </a:r>
            <a:r>
              <a:rPr lang="el-GR" dirty="0"/>
              <a:t>την οποία ισχύει </a:t>
            </a:r>
            <a:r>
              <a:rPr lang="el-GR" dirty="0" smtClean="0"/>
              <a:t>ότι το </a:t>
            </a:r>
            <a:r>
              <a:rPr lang="el-GR" dirty="0"/>
              <a:t>α% </a:t>
            </a:r>
            <a:r>
              <a:rPr lang="el-GR" dirty="0" smtClean="0"/>
              <a:t>των παρατηρήσεων </a:t>
            </a:r>
            <a:r>
              <a:rPr lang="el-GR" dirty="0"/>
              <a:t>είναι μικρότερες </a:t>
            </a:r>
            <a:r>
              <a:rPr lang="el-GR" dirty="0" smtClean="0"/>
              <a:t>ή ίσες </a:t>
            </a:r>
            <a:r>
              <a:rPr lang="el-GR" dirty="0" smtClean="0"/>
              <a:t>από </a:t>
            </a:r>
            <a:r>
              <a:rPr lang="el-GR" dirty="0"/>
              <a:t>αυτή </a:t>
            </a:r>
            <a:r>
              <a:rPr lang="el-GR" dirty="0" smtClean="0"/>
              <a:t>την τιμή και </a:t>
            </a:r>
            <a:r>
              <a:rPr lang="el-GR" dirty="0"/>
              <a:t>το υπόλοιπο (1-α)% </a:t>
            </a:r>
            <a:r>
              <a:rPr lang="el-GR" dirty="0" smtClean="0"/>
              <a:t>των παρατηρήσεων </a:t>
            </a:r>
            <a:r>
              <a:rPr lang="el-GR" dirty="0"/>
              <a:t>είναι μεγαλύτερες </a:t>
            </a:r>
            <a:r>
              <a:rPr lang="el-GR" dirty="0" smtClean="0"/>
              <a:t>από αυτή.</a:t>
            </a: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7571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026"/>
            <a:ext cx="10515600" cy="882649"/>
          </a:xfrm>
        </p:spPr>
        <p:txBody>
          <a:bodyPr/>
          <a:lstStyle/>
          <a:p>
            <a:pPr algn="ctr"/>
            <a:r>
              <a:rPr lang="el-GR" b="1" dirty="0" smtClean="0"/>
              <a:t>Μέτρα </a:t>
            </a:r>
            <a:r>
              <a:rPr lang="el-GR" b="1" dirty="0" smtClean="0"/>
              <a:t>θέσης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419225"/>
            <a:ext cx="11020425" cy="503872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el-GR" dirty="0" smtClean="0"/>
              <a:t>Παράδειγμα, σε </a:t>
            </a:r>
            <a:r>
              <a:rPr lang="el-GR" dirty="0"/>
              <a:t>μια κατανομή βαθμολογίας φοιτητών, </a:t>
            </a:r>
            <a:r>
              <a:rPr lang="el-GR" dirty="0" smtClean="0"/>
              <a:t>έχουμε ότι:</a:t>
            </a:r>
            <a:r>
              <a:rPr lang="en-GB" dirty="0" smtClean="0"/>
              <a:t> P</a:t>
            </a:r>
            <a:r>
              <a:rPr lang="en-GB" sz="1800" dirty="0" smtClean="0"/>
              <a:t>95</a:t>
            </a:r>
            <a:r>
              <a:rPr lang="en-GB" dirty="0" smtClean="0"/>
              <a:t>=8</a:t>
            </a: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el-GR" dirty="0" smtClean="0"/>
              <a:t>Αυτό σημαίνει ότι το 95% των φοιτητών έγραψε </a:t>
            </a:r>
            <a:r>
              <a:rPr lang="el-GR" dirty="0" smtClean="0"/>
              <a:t>8 ή κάτω </a:t>
            </a:r>
            <a:r>
              <a:rPr lang="el-GR" dirty="0" smtClean="0"/>
              <a:t>από 8 και το υπόλοιπο 5% έγραψε πάνω από 8.</a:t>
            </a: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el-GR" dirty="0" smtClean="0"/>
              <a:t>Αν πχ ένας φοιτητής έχει γράψει 9 τότε ανήκει στο 5% των καλύτερων επιδόσεων στην τάξη του.</a:t>
            </a:r>
            <a:endParaRPr lang="el-GR" dirty="0"/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el-GR" dirty="0" smtClean="0"/>
              <a:t>Τα </a:t>
            </a:r>
            <a:r>
              <a:rPr lang="el-GR" b="1" dirty="0" smtClean="0"/>
              <a:t>ποσοστημόρια</a:t>
            </a:r>
            <a:r>
              <a:rPr lang="el-GR" dirty="0" smtClean="0"/>
              <a:t> διακρίνονται σε:</a:t>
            </a: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el-GR" b="1" dirty="0" smtClean="0"/>
              <a:t>Εκατοστημόρια</a:t>
            </a:r>
            <a:r>
              <a:rPr lang="el-GR" dirty="0" smtClean="0"/>
              <a:t> (</a:t>
            </a:r>
            <a:r>
              <a:rPr lang="en-GB" dirty="0" smtClean="0"/>
              <a:t>percentiles):p1, p2, p3, p4,….</a:t>
            </a:r>
            <a:r>
              <a:rPr lang="en-GB" dirty="0" smtClean="0"/>
              <a:t>p99</a:t>
            </a:r>
            <a:endParaRPr lang="en-GB" dirty="0" smtClean="0"/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el-GR" b="1" dirty="0" smtClean="0"/>
              <a:t>Δεκατημόρια</a:t>
            </a:r>
            <a:r>
              <a:rPr lang="el-GR" dirty="0" smtClean="0"/>
              <a:t> (</a:t>
            </a:r>
            <a:r>
              <a:rPr lang="en-GB" dirty="0" smtClean="0"/>
              <a:t>deciles): p10, p20, p30, p40,….p90</a:t>
            </a: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el-GR" b="1" dirty="0" smtClean="0"/>
              <a:t>Τεταρτημόρια</a:t>
            </a:r>
            <a:r>
              <a:rPr lang="el-GR" dirty="0" smtClean="0"/>
              <a:t> (</a:t>
            </a:r>
            <a:r>
              <a:rPr lang="en-GB" dirty="0" smtClean="0"/>
              <a:t>quartiles): p25, p50, p75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3703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tatisticshowto.datasciencecentral.com/wp-content/uploads/2013/09/percent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1028700"/>
            <a:ext cx="8620124" cy="57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1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983"/>
            <a:ext cx="10515600" cy="721802"/>
          </a:xfrm>
        </p:spPr>
        <p:txBody>
          <a:bodyPr/>
          <a:lstStyle/>
          <a:p>
            <a:pPr algn="ctr"/>
            <a:r>
              <a:rPr lang="el-GR" b="1" dirty="0" smtClean="0"/>
              <a:t>Βήματα στην Ποσοτική Ανάλυση Δεδομένων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81820"/>
            <a:ext cx="10963275" cy="53523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l-GR" sz="2100" b="1" dirty="0" smtClean="0"/>
              <a:t>Προετοιμασία των δεδομένων</a:t>
            </a:r>
          </a:p>
          <a:p>
            <a:pPr lvl="1">
              <a:lnSpc>
                <a:spcPct val="100000"/>
              </a:lnSpc>
            </a:pPr>
            <a:r>
              <a:rPr lang="el-GR" sz="2100" dirty="0" smtClean="0"/>
              <a:t>Κωδικοποίηση δεδομένων</a:t>
            </a:r>
            <a:endParaRPr lang="en-GB" sz="2100" dirty="0" smtClean="0"/>
          </a:p>
          <a:p>
            <a:pPr lvl="1">
              <a:lnSpc>
                <a:spcPct val="100000"/>
              </a:lnSpc>
            </a:pPr>
            <a:r>
              <a:rPr lang="el-GR" sz="2100" dirty="0" smtClean="0"/>
              <a:t>Επιλογή </a:t>
            </a:r>
            <a:r>
              <a:rPr lang="el-GR" sz="2100" dirty="0" smtClean="0"/>
              <a:t>λογισμικού και εισαγωγή </a:t>
            </a:r>
            <a:r>
              <a:rPr lang="el-GR" sz="2100" dirty="0" smtClean="0"/>
              <a:t>δεδομένων</a:t>
            </a:r>
          </a:p>
          <a:p>
            <a:pPr lvl="1">
              <a:lnSpc>
                <a:spcPct val="100000"/>
              </a:lnSpc>
            </a:pPr>
            <a:r>
              <a:rPr lang="el-GR" sz="2100" dirty="0" smtClean="0"/>
              <a:t>«Καθαρισμός» </a:t>
            </a:r>
            <a:r>
              <a:rPr lang="el-GR" sz="2100" dirty="0" smtClean="0"/>
              <a:t>βάσης δεδομένων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sz="2100" b="1" dirty="0" smtClean="0"/>
              <a:t>Ανάλυση των δεδομένων</a:t>
            </a:r>
          </a:p>
          <a:p>
            <a:pPr lvl="1">
              <a:lnSpc>
                <a:spcPct val="100000"/>
              </a:lnSpc>
            </a:pPr>
            <a:r>
              <a:rPr lang="el-GR" sz="2100" dirty="0" smtClean="0"/>
              <a:t>Περιγραφική στατιστική</a:t>
            </a:r>
          </a:p>
          <a:p>
            <a:pPr lvl="1">
              <a:lnSpc>
                <a:spcPct val="100000"/>
              </a:lnSpc>
            </a:pPr>
            <a:r>
              <a:rPr lang="el-GR" sz="2100" dirty="0" smtClean="0"/>
              <a:t>Επαγωγική στατιστική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sz="2100" b="1" dirty="0" smtClean="0"/>
              <a:t>Ερμηνεία των αποτελεσμάτων</a:t>
            </a:r>
          </a:p>
          <a:p>
            <a:pPr lvl="1">
              <a:lnSpc>
                <a:spcPct val="100000"/>
              </a:lnSpc>
            </a:pPr>
            <a:r>
              <a:rPr lang="el-GR" sz="2100" dirty="0" smtClean="0"/>
              <a:t>Σύνοψη των αποτελεσμάτων</a:t>
            </a:r>
          </a:p>
          <a:p>
            <a:pPr lvl="1">
              <a:lnSpc>
                <a:spcPct val="100000"/>
              </a:lnSpc>
            </a:pPr>
            <a:r>
              <a:rPr lang="el-GR" sz="2100" dirty="0" smtClean="0"/>
              <a:t>Σύγκριση με άλλες εμπειρικές μελέτες ή/και τη θεωρία</a:t>
            </a:r>
          </a:p>
          <a:p>
            <a:pPr lvl="1">
              <a:lnSpc>
                <a:spcPct val="100000"/>
              </a:lnSpc>
            </a:pPr>
            <a:r>
              <a:rPr lang="el-GR" sz="2100" dirty="0" smtClean="0"/>
              <a:t>Αδυναμίες της μελέτης </a:t>
            </a:r>
          </a:p>
          <a:p>
            <a:pPr lvl="1">
              <a:lnSpc>
                <a:spcPct val="100000"/>
              </a:lnSpc>
            </a:pPr>
            <a:r>
              <a:rPr lang="el-GR" sz="2100" dirty="0" smtClean="0"/>
              <a:t>Ιδέες για μελλοντική έρευνα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4198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596"/>
          </a:xfrm>
        </p:spPr>
        <p:txBody>
          <a:bodyPr/>
          <a:lstStyle/>
          <a:p>
            <a:pPr algn="ctr"/>
            <a:r>
              <a:rPr lang="el-GR" dirty="0" smtClean="0"/>
              <a:t>Κωδικοποίηση δεδομένων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4732"/>
            <a:ext cx="10515600" cy="47622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dirty="0" smtClean="0"/>
              <a:t>Ορίζουμε αριθμητικές τιμές για κάθε απάντηση σε κάθε ερώτηση. Πχ.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l-GR" dirty="0" smtClean="0"/>
              <a:t>Οι γονείς θα πρέπει να έχουν δικαίωμα επιλογής του σχολείου των παιδιών τους.</a:t>
            </a:r>
          </a:p>
          <a:p>
            <a:r>
              <a:rPr lang="el-GR" dirty="0" smtClean="0"/>
              <a:t>Συμφωνώ απόλυτα</a:t>
            </a:r>
          </a:p>
          <a:p>
            <a:r>
              <a:rPr lang="el-GR" dirty="0" smtClean="0"/>
              <a:t>Συμφωνώ</a:t>
            </a:r>
          </a:p>
          <a:p>
            <a:r>
              <a:rPr lang="el-GR" dirty="0" smtClean="0"/>
              <a:t>Ούτε συμφωνώ ούτε διαφωνώ</a:t>
            </a:r>
          </a:p>
          <a:p>
            <a:r>
              <a:rPr lang="el-GR" dirty="0" smtClean="0"/>
              <a:t>Διαφωνώ</a:t>
            </a:r>
          </a:p>
          <a:p>
            <a:r>
              <a:rPr lang="el-GR" dirty="0" smtClean="0"/>
              <a:t>Διαφωνώ απόλυτα</a:t>
            </a:r>
          </a:p>
          <a:p>
            <a:endParaRPr lang="el-GR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155059" y="3612227"/>
            <a:ext cx="1570006" cy="8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886976" y="4101057"/>
            <a:ext cx="1570006" cy="8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794078" y="4612891"/>
            <a:ext cx="1570006" cy="8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783458" y="5152043"/>
            <a:ext cx="1570006" cy="8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16762" y="5663877"/>
            <a:ext cx="1570006" cy="8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23474" y="34361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0079" y="39163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4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3060" y="44368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9236" y="49747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4317" y="54878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1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3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860"/>
          </a:xfrm>
        </p:spPr>
        <p:txBody>
          <a:bodyPr/>
          <a:lstStyle/>
          <a:p>
            <a:pPr algn="ctr"/>
            <a:r>
              <a:rPr lang="el-GR" dirty="0"/>
              <a:t>Κωδικοποίηση δεδομένων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dirty="0" smtClean="0"/>
              <a:t>Φύλο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l-GR" dirty="0" smtClean="0"/>
              <a:t>Άνδρας</a:t>
            </a:r>
          </a:p>
          <a:p>
            <a:pPr lvl="1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l-GR" dirty="0" smtClean="0"/>
              <a:t>Γυναίκα</a:t>
            </a:r>
          </a:p>
          <a:p>
            <a:pPr>
              <a:lnSpc>
                <a:spcPct val="100000"/>
              </a:lnSpc>
            </a:pPr>
            <a:r>
              <a:rPr lang="el-GR" dirty="0" smtClean="0"/>
              <a:t>Επίπεδο εκπαίδευσης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l-GR" dirty="0" smtClean="0"/>
              <a:t>Τριτοβάθμια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l-GR" dirty="0" smtClean="0"/>
              <a:t>Δευτεροβάθμια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l-GR" dirty="0" smtClean="0"/>
              <a:t>Πρωτοβάθμια</a:t>
            </a:r>
          </a:p>
          <a:p>
            <a:endParaRPr lang="el-GR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812212" y="2562045"/>
            <a:ext cx="1069675" cy="8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812212" y="2964311"/>
            <a:ext cx="1069675" cy="8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686356" y="4196825"/>
            <a:ext cx="1069675" cy="8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694982" y="4623157"/>
            <a:ext cx="1069675" cy="8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694982" y="5129240"/>
            <a:ext cx="1069675" cy="8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70350" y="23773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8976" y="28107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7369" y="40121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7369" y="44517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47369" y="49445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073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5"/>
          </a:xfrm>
        </p:spPr>
        <p:txBody>
          <a:bodyPr/>
          <a:lstStyle/>
          <a:p>
            <a:pPr algn="ctr"/>
            <a:r>
              <a:rPr lang="el-GR" dirty="0" smtClean="0"/>
              <a:t>Βιβλίο κωδικοποίησης (</a:t>
            </a:r>
            <a:r>
              <a:rPr lang="en-GB" dirty="0" smtClean="0"/>
              <a:t>codebook)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879894"/>
          </a:xfrm>
        </p:spPr>
        <p:txBody>
          <a:bodyPr/>
          <a:lstStyle/>
          <a:p>
            <a:pPr algn="just"/>
            <a:r>
              <a:rPr lang="el-GR" dirty="0" smtClean="0"/>
              <a:t>Κατάλογος </a:t>
            </a:r>
            <a:r>
              <a:rPr lang="el-GR" dirty="0"/>
              <a:t>των μεταβλητών </a:t>
            </a:r>
            <a:r>
              <a:rPr lang="el-GR" dirty="0" smtClean="0"/>
              <a:t>που </a:t>
            </a:r>
            <a:r>
              <a:rPr lang="el-GR" dirty="0"/>
              <a:t>δείχνει πως έχουμε κωδικοποιήσει τις απαντήσεις στα ερωτήματα</a:t>
            </a:r>
            <a:r>
              <a:rPr lang="el-GR" dirty="0" smtClean="0"/>
              <a:t>. Πχ.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60" y="2424024"/>
            <a:ext cx="10120223" cy="38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986" b="6986"/>
          <a:stretch/>
        </p:blipFill>
        <p:spPr>
          <a:xfrm>
            <a:off x="603847" y="586595"/>
            <a:ext cx="10808899" cy="566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276224"/>
            <a:ext cx="9905999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356"/>
            <a:ext cx="10515600" cy="65279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Εισαγωγή δεδομένων (</a:t>
            </a:r>
            <a:r>
              <a:rPr lang="en-GB" dirty="0" smtClean="0"/>
              <a:t>Data Input)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675"/>
            <a:ext cx="10515600" cy="522760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GB" sz="2900" dirty="0" smtClean="0"/>
              <a:t>H </a:t>
            </a:r>
            <a:r>
              <a:rPr lang="el-GR" sz="2900" dirty="0" smtClean="0"/>
              <a:t>διαδικασία μέσω της οποίας ο ερευνητής μεταφέρει τα δεδομένα από τις απαντήσεις του ερευνητικού εργαλείου (ερωτηματολόγιο) στο αρχείο ενός υπολογιστή</a:t>
            </a:r>
            <a:r>
              <a:rPr lang="el-GR" sz="2900" dirty="0" smtClean="0"/>
              <a:t>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l-GR" sz="2900" dirty="0"/>
              <a:t>Τα δεδομένα </a:t>
            </a:r>
            <a:r>
              <a:rPr lang="el-GR" sz="2900" dirty="0" smtClean="0"/>
              <a:t>κωδικοποιούνται με </a:t>
            </a:r>
            <a:r>
              <a:rPr lang="el-GR" sz="2900" dirty="0"/>
              <a:t>την βοήθεια ενός </a:t>
            </a:r>
            <a:r>
              <a:rPr lang="el-GR" sz="2900" b="1" dirty="0" smtClean="0"/>
              <a:t>Ν</a:t>
            </a:r>
            <a:r>
              <a:rPr lang="el-GR" sz="1800" b="1" dirty="0" smtClean="0"/>
              <a:t>Χ</a:t>
            </a:r>
            <a:r>
              <a:rPr lang="el-GR" sz="2900" b="1" dirty="0" smtClean="0"/>
              <a:t>Κ πίνακα</a:t>
            </a:r>
            <a:r>
              <a:rPr lang="el-GR" sz="2900" dirty="0"/>
              <a:t>, του οποίου οι γραμμές </a:t>
            </a:r>
            <a:r>
              <a:rPr lang="el-GR" sz="2900" dirty="0" smtClean="0"/>
              <a:t>αποτελούν τα </a:t>
            </a:r>
            <a:r>
              <a:rPr lang="el-GR" sz="2900" dirty="0"/>
              <a:t>αποτελέσματα που προέκυψαν από </a:t>
            </a:r>
            <a:r>
              <a:rPr lang="el-GR" sz="2900" dirty="0" smtClean="0"/>
              <a:t>κάθε μονάδα </a:t>
            </a:r>
            <a:r>
              <a:rPr lang="el-GR" sz="2900" dirty="0"/>
              <a:t>του δείγματος και οι </a:t>
            </a:r>
            <a:r>
              <a:rPr lang="el-GR" sz="2900" dirty="0" smtClean="0"/>
              <a:t>στήλες αντιπροσωπεύουν </a:t>
            </a:r>
            <a:r>
              <a:rPr lang="el-GR" sz="2900" dirty="0"/>
              <a:t>τις </a:t>
            </a:r>
            <a:r>
              <a:rPr lang="el-GR" sz="2900" dirty="0" smtClean="0"/>
              <a:t>μεταβλητές (χαρακτηριστικά </a:t>
            </a:r>
            <a:r>
              <a:rPr lang="el-GR" sz="2900" dirty="0"/>
              <a:t>του πληθυσμού) για </a:t>
            </a:r>
            <a:r>
              <a:rPr lang="el-GR" sz="2900" dirty="0" smtClean="0"/>
              <a:t>τις οποίες έχουμε συγκεντρώσει πληροφορία.</a:t>
            </a:r>
            <a:endParaRPr lang="el-GR" sz="2900" dirty="0" smtClean="0"/>
          </a:p>
        </p:txBody>
      </p:sp>
    </p:spTree>
    <p:extLst>
      <p:ext uri="{BB962C8B-B14F-4D97-AF65-F5344CB8AC3E}">
        <p14:creationId xmlns:p14="http://schemas.microsoft.com/office/powerpoint/2010/main" val="29332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10910</TotalTime>
  <Words>952</Words>
  <Application>Microsoft Office PowerPoint</Application>
  <PresentationFormat>Widescreen</PresentationFormat>
  <Paragraphs>124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Wingdings</vt:lpstr>
      <vt:lpstr>Office Theme</vt:lpstr>
      <vt:lpstr>Μεθοδολογία κοινωνικής και εκπαιδευτικής έρευνας 8η διάλεξη</vt:lpstr>
      <vt:lpstr>Ανάλυση και ερμηνεία ποσοτικών δεδομένων</vt:lpstr>
      <vt:lpstr>Βήματα στην Ποσοτική Ανάλυση Δεδομένων</vt:lpstr>
      <vt:lpstr>Κωδικοποίηση δεδομένων</vt:lpstr>
      <vt:lpstr>Κωδικοποίηση δεδομένων</vt:lpstr>
      <vt:lpstr>Βιβλίο κωδικοποίησης (codebook)</vt:lpstr>
      <vt:lpstr>PowerPoint Presentation</vt:lpstr>
      <vt:lpstr>PowerPoint Presentation</vt:lpstr>
      <vt:lpstr>Εισαγωγή δεδομένων (Data Input)</vt:lpstr>
      <vt:lpstr>PowerPoint Presentation</vt:lpstr>
      <vt:lpstr>Καθαρισμός βάσης δεδομένων</vt:lpstr>
      <vt:lpstr>Χειρισμός ελλειπουσών τιμών (missing values)</vt:lpstr>
      <vt:lpstr>Χειρισμός ελλειπουσών τιμών (missing values)</vt:lpstr>
      <vt:lpstr>Ανάλυση δεδομένων: Περιγραφική και επαγωγική στατιστική</vt:lpstr>
      <vt:lpstr>PowerPoint Presentation</vt:lpstr>
      <vt:lpstr>Μέτρα κεντρικής τάσης</vt:lpstr>
      <vt:lpstr>PowerPoint Presentation</vt:lpstr>
      <vt:lpstr>Μέτρα διασποράς</vt:lpstr>
      <vt:lpstr>Τα δύο δείγματα έχουν τον ίδιο μέσο όρο αλλά το μπλε δείγμα έχει πολύ μεγαλύτερη τυπική διακύμανση/τυπική απόκλιση</vt:lpstr>
      <vt:lpstr>H διακύμανση/τυπική απόκλιση της Χ είναι πολύ μεγαλύτερη της Y.</vt:lpstr>
      <vt:lpstr>Ο κανόνας του 68-95-100</vt:lpstr>
      <vt:lpstr>Ο κανόνας του 68-95-100</vt:lpstr>
      <vt:lpstr>Μέτρα θέσης</vt:lpstr>
      <vt:lpstr>Μέτρα θέσης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christos koutsampelas</dc:creator>
  <cp:lastModifiedBy>christos koutsampelas</cp:lastModifiedBy>
  <cp:revision>121</cp:revision>
  <dcterms:created xsi:type="dcterms:W3CDTF">2019-04-10T11:06:56Z</dcterms:created>
  <dcterms:modified xsi:type="dcterms:W3CDTF">2019-05-06T11:46:32Z</dcterms:modified>
</cp:coreProperties>
</file>