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260" r:id="rId2"/>
    <p:sldId id="270" r:id="rId3"/>
    <p:sldId id="261" r:id="rId4"/>
    <p:sldId id="263" r:id="rId5"/>
    <p:sldId id="264" r:id="rId6"/>
    <p:sldId id="266" r:id="rId7"/>
    <p:sldId id="267" r:id="rId8"/>
    <p:sldId id="281" r:id="rId9"/>
    <p:sldId id="283" r:id="rId10"/>
    <p:sldId id="269" r:id="rId11"/>
    <p:sldId id="276" r:id="rId12"/>
    <p:sldId id="277" r:id="rId13"/>
    <p:sldId id="278" r:id="rId14"/>
    <p:sldId id="268" r:id="rId15"/>
    <p:sldId id="271" r:id="rId16"/>
    <p:sldId id="272" r:id="rId17"/>
    <p:sldId id="273" r:id="rId18"/>
    <p:sldId id="274" r:id="rId19"/>
    <p:sldId id="279" r:id="rId20"/>
    <p:sldId id="280" r:id="rId21"/>
    <p:sldId id="275" r:id="rId22"/>
    <p:sldId id="290" r:id="rId23"/>
    <p:sldId id="284" r:id="rId24"/>
    <p:sldId id="297" r:id="rId25"/>
    <p:sldId id="298" r:id="rId26"/>
    <p:sldId id="292" r:id="rId27"/>
    <p:sldId id="293" r:id="rId28"/>
    <p:sldId id="294" r:id="rId29"/>
    <p:sldId id="295" r:id="rId30"/>
    <p:sldId id="296" r:id="rId31"/>
    <p:sldId id="301" r:id="rId32"/>
    <p:sldId id="286" r:id="rId33"/>
    <p:sldId id="287" r:id="rId34"/>
    <p:sldId id="288" r:id="rId35"/>
    <p:sldId id="299" r:id="rId36"/>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6" d="100"/>
          <a:sy n="66" d="100"/>
        </p:scale>
        <p:origin x="-432" y="-3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DAD5D9A-65D4-4C84-A3BD-07F7B5883A5E}" type="datetimeFigureOut">
              <a:rPr lang="el-GR" smtClean="0"/>
              <a:t>13/4/2020</a:t>
            </a:fld>
            <a:endParaRPr lang="el-G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4C6BFE7-F78E-4B71-9C8B-E22D9A7C0BD8}" type="slidenum">
              <a:rPr lang="el-GR" smtClean="0"/>
              <a:t>‹#›</a:t>
            </a:fld>
            <a:endParaRPr lang="el-GR"/>
          </a:p>
        </p:txBody>
      </p:sp>
    </p:spTree>
    <p:extLst>
      <p:ext uri="{BB962C8B-B14F-4D97-AF65-F5344CB8AC3E}">
        <p14:creationId xmlns:p14="http://schemas.microsoft.com/office/powerpoint/2010/main" val="17804183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smtClean="0"/>
          </a:p>
          <a:p>
            <a:endParaRPr lang="el-GR" dirty="0"/>
          </a:p>
        </p:txBody>
      </p:sp>
      <p:sp>
        <p:nvSpPr>
          <p:cNvPr id="4" name="Slide Number Placeholder 3"/>
          <p:cNvSpPr>
            <a:spLocks noGrp="1"/>
          </p:cNvSpPr>
          <p:nvPr>
            <p:ph type="sldNum" sz="quarter" idx="10"/>
          </p:nvPr>
        </p:nvSpPr>
        <p:spPr/>
        <p:txBody>
          <a:bodyPr/>
          <a:lstStyle/>
          <a:p>
            <a:fld id="{34C6BFE7-F78E-4B71-9C8B-E22D9A7C0BD8}" type="slidenum">
              <a:rPr lang="el-GR" smtClean="0"/>
              <a:t>21</a:t>
            </a:fld>
            <a:endParaRPr lang="el-GR"/>
          </a:p>
        </p:txBody>
      </p:sp>
    </p:spTree>
    <p:extLst>
      <p:ext uri="{BB962C8B-B14F-4D97-AF65-F5344CB8AC3E}">
        <p14:creationId xmlns:p14="http://schemas.microsoft.com/office/powerpoint/2010/main" val="6321525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l-G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fld id="{561D50B4-2053-49EB-94D1-C0911D114867}" type="datetimeFigureOut">
              <a:rPr lang="el-GR" smtClean="0"/>
              <a:t>13/4/2020</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CA9232FC-EC75-49FA-9183-572FE0E2A14F}" type="slidenum">
              <a:rPr lang="el-GR" smtClean="0"/>
              <a:t>‹#›</a:t>
            </a:fld>
            <a:endParaRPr lang="el-GR"/>
          </a:p>
        </p:txBody>
      </p:sp>
    </p:spTree>
    <p:extLst>
      <p:ext uri="{BB962C8B-B14F-4D97-AF65-F5344CB8AC3E}">
        <p14:creationId xmlns:p14="http://schemas.microsoft.com/office/powerpoint/2010/main" val="25483984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561D50B4-2053-49EB-94D1-C0911D114867}" type="datetimeFigureOut">
              <a:rPr lang="el-GR" smtClean="0"/>
              <a:t>13/4/2020</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CA9232FC-EC75-49FA-9183-572FE0E2A14F}" type="slidenum">
              <a:rPr lang="el-GR" smtClean="0"/>
              <a:t>‹#›</a:t>
            </a:fld>
            <a:endParaRPr lang="el-GR"/>
          </a:p>
        </p:txBody>
      </p:sp>
    </p:spTree>
    <p:extLst>
      <p:ext uri="{BB962C8B-B14F-4D97-AF65-F5344CB8AC3E}">
        <p14:creationId xmlns:p14="http://schemas.microsoft.com/office/powerpoint/2010/main" val="2283144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561D50B4-2053-49EB-94D1-C0911D114867}" type="datetimeFigureOut">
              <a:rPr lang="el-GR" smtClean="0"/>
              <a:t>13/4/2020</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CA9232FC-EC75-49FA-9183-572FE0E2A14F}" type="slidenum">
              <a:rPr lang="el-GR" smtClean="0"/>
              <a:t>‹#›</a:t>
            </a:fld>
            <a:endParaRPr lang="el-GR"/>
          </a:p>
        </p:txBody>
      </p:sp>
    </p:spTree>
    <p:extLst>
      <p:ext uri="{BB962C8B-B14F-4D97-AF65-F5344CB8AC3E}">
        <p14:creationId xmlns:p14="http://schemas.microsoft.com/office/powerpoint/2010/main" val="26323747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561D50B4-2053-49EB-94D1-C0911D114867}" type="datetimeFigureOut">
              <a:rPr lang="el-GR" smtClean="0"/>
              <a:t>13/4/2020</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CA9232FC-EC75-49FA-9183-572FE0E2A14F}" type="slidenum">
              <a:rPr lang="el-GR" smtClean="0"/>
              <a:t>‹#›</a:t>
            </a:fld>
            <a:endParaRPr lang="el-GR"/>
          </a:p>
        </p:txBody>
      </p:sp>
    </p:spTree>
    <p:extLst>
      <p:ext uri="{BB962C8B-B14F-4D97-AF65-F5344CB8AC3E}">
        <p14:creationId xmlns:p14="http://schemas.microsoft.com/office/powerpoint/2010/main" val="12291404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l-G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61D50B4-2053-49EB-94D1-C0911D114867}" type="datetimeFigureOut">
              <a:rPr lang="el-GR" smtClean="0"/>
              <a:t>13/4/2020</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CA9232FC-EC75-49FA-9183-572FE0E2A14F}" type="slidenum">
              <a:rPr lang="el-GR" smtClean="0"/>
              <a:t>‹#›</a:t>
            </a:fld>
            <a:endParaRPr lang="el-GR"/>
          </a:p>
        </p:txBody>
      </p:sp>
    </p:spTree>
    <p:extLst>
      <p:ext uri="{BB962C8B-B14F-4D97-AF65-F5344CB8AC3E}">
        <p14:creationId xmlns:p14="http://schemas.microsoft.com/office/powerpoint/2010/main" val="1946999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Date Placeholder 4"/>
          <p:cNvSpPr>
            <a:spLocks noGrp="1"/>
          </p:cNvSpPr>
          <p:nvPr>
            <p:ph type="dt" sz="half" idx="10"/>
          </p:nvPr>
        </p:nvSpPr>
        <p:spPr/>
        <p:txBody>
          <a:bodyPr/>
          <a:lstStyle/>
          <a:p>
            <a:fld id="{561D50B4-2053-49EB-94D1-C0911D114867}" type="datetimeFigureOut">
              <a:rPr lang="el-GR" smtClean="0"/>
              <a:t>13/4/2020</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CA9232FC-EC75-49FA-9183-572FE0E2A14F}" type="slidenum">
              <a:rPr lang="el-GR" smtClean="0"/>
              <a:t>‹#›</a:t>
            </a:fld>
            <a:endParaRPr lang="el-GR"/>
          </a:p>
        </p:txBody>
      </p:sp>
    </p:spTree>
    <p:extLst>
      <p:ext uri="{BB962C8B-B14F-4D97-AF65-F5344CB8AC3E}">
        <p14:creationId xmlns:p14="http://schemas.microsoft.com/office/powerpoint/2010/main" val="14288485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fld id="{561D50B4-2053-49EB-94D1-C0911D114867}" type="datetimeFigureOut">
              <a:rPr lang="el-GR" smtClean="0"/>
              <a:t>13/4/2020</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CA9232FC-EC75-49FA-9183-572FE0E2A14F}" type="slidenum">
              <a:rPr lang="el-GR" smtClean="0"/>
              <a:t>‹#›</a:t>
            </a:fld>
            <a:endParaRPr lang="el-GR"/>
          </a:p>
        </p:txBody>
      </p:sp>
    </p:spTree>
    <p:extLst>
      <p:ext uri="{BB962C8B-B14F-4D97-AF65-F5344CB8AC3E}">
        <p14:creationId xmlns:p14="http://schemas.microsoft.com/office/powerpoint/2010/main" val="3778375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Date Placeholder 2"/>
          <p:cNvSpPr>
            <a:spLocks noGrp="1"/>
          </p:cNvSpPr>
          <p:nvPr>
            <p:ph type="dt" sz="half" idx="10"/>
          </p:nvPr>
        </p:nvSpPr>
        <p:spPr/>
        <p:txBody>
          <a:bodyPr/>
          <a:lstStyle/>
          <a:p>
            <a:fld id="{561D50B4-2053-49EB-94D1-C0911D114867}" type="datetimeFigureOut">
              <a:rPr lang="el-GR" smtClean="0"/>
              <a:t>13/4/2020</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CA9232FC-EC75-49FA-9183-572FE0E2A14F}" type="slidenum">
              <a:rPr lang="el-GR" smtClean="0"/>
              <a:t>‹#›</a:t>
            </a:fld>
            <a:endParaRPr lang="el-GR"/>
          </a:p>
        </p:txBody>
      </p:sp>
    </p:spTree>
    <p:extLst>
      <p:ext uri="{BB962C8B-B14F-4D97-AF65-F5344CB8AC3E}">
        <p14:creationId xmlns:p14="http://schemas.microsoft.com/office/powerpoint/2010/main" val="32279346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1D50B4-2053-49EB-94D1-C0911D114867}" type="datetimeFigureOut">
              <a:rPr lang="el-GR" smtClean="0"/>
              <a:t>13/4/2020</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CA9232FC-EC75-49FA-9183-572FE0E2A14F}" type="slidenum">
              <a:rPr lang="el-GR" smtClean="0"/>
              <a:t>‹#›</a:t>
            </a:fld>
            <a:endParaRPr lang="el-GR"/>
          </a:p>
        </p:txBody>
      </p:sp>
    </p:spTree>
    <p:extLst>
      <p:ext uri="{BB962C8B-B14F-4D97-AF65-F5344CB8AC3E}">
        <p14:creationId xmlns:p14="http://schemas.microsoft.com/office/powerpoint/2010/main" val="6392813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61D50B4-2053-49EB-94D1-C0911D114867}" type="datetimeFigureOut">
              <a:rPr lang="el-GR" smtClean="0"/>
              <a:t>13/4/2020</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CA9232FC-EC75-49FA-9183-572FE0E2A14F}" type="slidenum">
              <a:rPr lang="el-GR" smtClean="0"/>
              <a:t>‹#›</a:t>
            </a:fld>
            <a:endParaRPr lang="el-GR"/>
          </a:p>
        </p:txBody>
      </p:sp>
    </p:spTree>
    <p:extLst>
      <p:ext uri="{BB962C8B-B14F-4D97-AF65-F5344CB8AC3E}">
        <p14:creationId xmlns:p14="http://schemas.microsoft.com/office/powerpoint/2010/main" val="17140824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61D50B4-2053-49EB-94D1-C0911D114867}" type="datetimeFigureOut">
              <a:rPr lang="el-GR" smtClean="0"/>
              <a:t>13/4/2020</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CA9232FC-EC75-49FA-9183-572FE0E2A14F}" type="slidenum">
              <a:rPr lang="el-GR" smtClean="0"/>
              <a:t>‹#›</a:t>
            </a:fld>
            <a:endParaRPr lang="el-GR"/>
          </a:p>
        </p:txBody>
      </p:sp>
    </p:spTree>
    <p:extLst>
      <p:ext uri="{BB962C8B-B14F-4D97-AF65-F5344CB8AC3E}">
        <p14:creationId xmlns:p14="http://schemas.microsoft.com/office/powerpoint/2010/main" val="13597648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l-G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1D50B4-2053-49EB-94D1-C0911D114867}" type="datetimeFigureOut">
              <a:rPr lang="el-GR" smtClean="0"/>
              <a:t>13/4/2020</a:t>
            </a:fld>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9232FC-EC75-49FA-9183-572FE0E2A14F}" type="slidenum">
              <a:rPr lang="el-GR" smtClean="0"/>
              <a:t>‹#›</a:t>
            </a:fld>
            <a:endParaRPr lang="el-GR"/>
          </a:p>
        </p:txBody>
      </p:sp>
    </p:spTree>
    <p:extLst>
      <p:ext uri="{BB962C8B-B14F-4D97-AF65-F5344CB8AC3E}">
        <p14:creationId xmlns:p14="http://schemas.microsoft.com/office/powerpoint/2010/main" val="2038963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smtClean="0"/>
              <a:t>Οι αρχές του σύγχρονου θεάτρου</a:t>
            </a:r>
            <a:endParaRPr lang="el-GR" b="1" dirty="0"/>
          </a:p>
        </p:txBody>
      </p:sp>
      <p:sp>
        <p:nvSpPr>
          <p:cNvPr id="3" name="Content Placeholder 2"/>
          <p:cNvSpPr>
            <a:spLocks noGrp="1"/>
          </p:cNvSpPr>
          <p:nvPr>
            <p:ph idx="1"/>
          </p:nvPr>
        </p:nvSpPr>
        <p:spPr/>
        <p:txBody>
          <a:bodyPr>
            <a:normAutofit fontScale="92500" lnSpcReduction="10000"/>
          </a:bodyPr>
          <a:lstStyle/>
          <a:p>
            <a:pPr marL="0" indent="0">
              <a:buNone/>
            </a:pPr>
            <a:r>
              <a:rPr lang="el-GR" dirty="0" smtClean="0"/>
              <a:t>Δύο αντιφατικές απόψεις για τον άνθρωπο και τη σχέση του με τον κόσμο διαμορφώνουν την εξέλιξη του ευρωπαϊκού θεάτρου:</a:t>
            </a:r>
          </a:p>
          <a:p>
            <a:pPr marL="0" indent="0">
              <a:buNone/>
            </a:pPr>
            <a:r>
              <a:rPr lang="el-GR" dirty="0" smtClean="0"/>
              <a:t>1)  Η δυναμική ανάπτυξη των επιστημών επαναπροσδιορίζει τη σχέση του ανθρώπου με τον κόσμο (θετικισμός)</a:t>
            </a:r>
          </a:p>
          <a:p>
            <a:pPr marL="0" indent="0">
              <a:buNone/>
            </a:pPr>
            <a:r>
              <a:rPr lang="el-GR" dirty="0" smtClean="0"/>
              <a:t>2) Ερμηνεία του κόσμου μέσα από έργα όπως του Φρόυντ, του Μαρξ, του Νίτσε που υπονομεύει την ακλόνητη πίστη για την παντοδυναμία του επιστημονικού λόγου</a:t>
            </a:r>
            <a:endParaRPr lang="el-GR" dirty="0"/>
          </a:p>
        </p:txBody>
      </p:sp>
    </p:spTree>
    <p:extLst>
      <p:ext uri="{BB962C8B-B14F-4D97-AF65-F5344CB8AC3E}">
        <p14:creationId xmlns:p14="http://schemas.microsoft.com/office/powerpoint/2010/main" val="6057941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20688"/>
          </a:xfrm>
        </p:spPr>
        <p:txBody>
          <a:bodyPr>
            <a:normAutofit fontScale="90000"/>
          </a:bodyPr>
          <a:lstStyle/>
          <a:p>
            <a:r>
              <a:rPr lang="el-GR" sz="2800" b="1" dirty="0" smtClean="0"/>
              <a:t>Αντρέ Αντουάν</a:t>
            </a:r>
            <a:r>
              <a:rPr lang="el-GR" sz="2800" b="1" dirty="0"/>
              <a:t>:</a:t>
            </a:r>
            <a:r>
              <a:rPr lang="el-GR" sz="2800" b="1" dirty="0" smtClean="0"/>
              <a:t> </a:t>
            </a:r>
            <a:r>
              <a:rPr lang="en-US" sz="2800" b="1" dirty="0" err="1" smtClean="0"/>
              <a:t>Théâtre</a:t>
            </a:r>
            <a:r>
              <a:rPr lang="en-US" sz="2800" b="1" dirty="0" smtClean="0"/>
              <a:t> </a:t>
            </a:r>
            <a:r>
              <a:rPr lang="en-US" sz="2800" b="1" dirty="0" err="1" smtClean="0"/>
              <a:t>Libre</a:t>
            </a:r>
            <a:r>
              <a:rPr lang="en-US" sz="2800" b="1" dirty="0" smtClean="0"/>
              <a:t> 1887</a:t>
            </a:r>
            <a:r>
              <a:rPr lang="el-GR" sz="2800" b="1" dirty="0" smtClean="0"/>
              <a:t>-1894 / </a:t>
            </a:r>
            <a:r>
              <a:rPr lang="en-US" sz="2800" b="1" dirty="0" err="1" smtClean="0"/>
              <a:t>Théâtre</a:t>
            </a:r>
            <a:r>
              <a:rPr lang="el-GR" sz="2800" b="1" dirty="0" smtClean="0"/>
              <a:t> </a:t>
            </a:r>
            <a:r>
              <a:rPr lang="en-US" sz="2800" b="1" dirty="0" smtClean="0"/>
              <a:t>Antoine</a:t>
            </a:r>
            <a:r>
              <a:rPr lang="el-GR" sz="2800" b="1" dirty="0" smtClean="0"/>
              <a:t> 1897</a:t>
            </a:r>
            <a:endParaRPr lang="el-GR" sz="2800" b="1" dirty="0"/>
          </a:p>
        </p:txBody>
      </p:sp>
      <p:sp>
        <p:nvSpPr>
          <p:cNvPr id="3" name="Content Placeholder 2"/>
          <p:cNvSpPr>
            <a:spLocks noGrp="1"/>
          </p:cNvSpPr>
          <p:nvPr>
            <p:ph idx="1"/>
          </p:nvPr>
        </p:nvSpPr>
        <p:spPr>
          <a:xfrm>
            <a:off x="107504" y="764704"/>
            <a:ext cx="9036496" cy="6093296"/>
          </a:xfrm>
        </p:spPr>
        <p:txBody>
          <a:bodyPr>
            <a:normAutofit fontScale="47500" lnSpcReduction="20000"/>
          </a:bodyPr>
          <a:lstStyle/>
          <a:p>
            <a:r>
              <a:rPr lang="el-GR" dirty="0" smtClean="0"/>
              <a:t>Πρώτη παράσταση </a:t>
            </a:r>
            <a:r>
              <a:rPr lang="en-US" dirty="0" smtClean="0"/>
              <a:t>Jacques </a:t>
            </a:r>
            <a:r>
              <a:rPr lang="en-US" dirty="0" err="1" smtClean="0"/>
              <a:t>Damour</a:t>
            </a:r>
            <a:r>
              <a:rPr lang="en-US" dirty="0" smtClean="0"/>
              <a:t> </a:t>
            </a:r>
            <a:r>
              <a:rPr lang="el-GR" dirty="0" smtClean="0"/>
              <a:t>του </a:t>
            </a:r>
            <a:r>
              <a:rPr lang="en-US" dirty="0" smtClean="0"/>
              <a:t>Emil Zola</a:t>
            </a:r>
            <a:r>
              <a:rPr lang="el-GR" dirty="0" smtClean="0"/>
              <a:t>. Δημιουργεί το θέατρο του μετά από άρνηση της ερασιτεχνικής θεατρικής ομάδας που συμμετείχε, να ανεβάσουν το έργο του Ζολά.</a:t>
            </a:r>
            <a:r>
              <a:rPr lang="en-US" dirty="0" smtClean="0"/>
              <a:t> </a:t>
            </a:r>
          </a:p>
          <a:p>
            <a:r>
              <a:rPr lang="el-GR" dirty="0" smtClean="0"/>
              <a:t>Ρεπερτόριο που εμπεριείχε και ένα ξένο δράμα κάθε χρόνο, όπως: Το κράτος του ζόφου (Τολστόι), </a:t>
            </a:r>
            <a:r>
              <a:rPr lang="el-GR" i="1" dirty="0" smtClean="0"/>
              <a:t>Βρικόλακες, Αγριόπαπια </a:t>
            </a:r>
            <a:r>
              <a:rPr lang="el-GR" dirty="0" smtClean="0"/>
              <a:t>(</a:t>
            </a:r>
            <a:r>
              <a:rPr lang="el-GR" dirty="0" err="1" smtClean="0"/>
              <a:t>Ίψεν</a:t>
            </a:r>
            <a:r>
              <a:rPr lang="el-GR" dirty="0" smtClean="0"/>
              <a:t>), έργα του Χάουπτμαν και επίσης νατουραλιστές συγγραφείς όπως Ζολά, </a:t>
            </a:r>
            <a:r>
              <a:rPr lang="el-GR" dirty="0" err="1" smtClean="0"/>
              <a:t>Γκονκούρ</a:t>
            </a:r>
            <a:r>
              <a:rPr lang="el-GR" dirty="0" smtClean="0"/>
              <a:t>, </a:t>
            </a:r>
            <a:r>
              <a:rPr lang="el-GR" dirty="0" err="1" smtClean="0"/>
              <a:t>Ντωντέ</a:t>
            </a:r>
            <a:r>
              <a:rPr lang="el-GR" dirty="0" smtClean="0"/>
              <a:t>, </a:t>
            </a:r>
            <a:r>
              <a:rPr lang="el-GR" dirty="0" err="1" smtClean="0"/>
              <a:t>Μπεκ</a:t>
            </a:r>
            <a:r>
              <a:rPr lang="el-GR" dirty="0" smtClean="0"/>
              <a:t>.</a:t>
            </a:r>
          </a:p>
          <a:p>
            <a:r>
              <a:rPr lang="el-GR" dirty="0" smtClean="0"/>
              <a:t>Στην </a:t>
            </a:r>
            <a:r>
              <a:rPr lang="en-US" dirty="0" err="1" smtClean="0"/>
              <a:t>Comédie</a:t>
            </a:r>
            <a:r>
              <a:rPr lang="en-US" dirty="0" smtClean="0"/>
              <a:t> </a:t>
            </a:r>
            <a:r>
              <a:rPr lang="en-US" dirty="0" err="1" smtClean="0"/>
              <a:t>Française</a:t>
            </a:r>
            <a:r>
              <a:rPr lang="el-GR" dirty="0" smtClean="0"/>
              <a:t> γιουχάρουν τα ρεαλιστικά δράματα γιατί ανεβαίνουν με σκηνικά και αισθητική αταίριαστη. Επίσης έχουν κακή φήμη λόγο ενός είδους κωμωδίας αμφίβολης ηθικής.</a:t>
            </a:r>
          </a:p>
          <a:p>
            <a:r>
              <a:rPr lang="el-GR" dirty="0" smtClean="0"/>
              <a:t>Ερασιτέχνες ηθοποιοί.</a:t>
            </a:r>
          </a:p>
          <a:p>
            <a:r>
              <a:rPr lang="el-GR" dirty="0" smtClean="0"/>
              <a:t>Επίδραση από τους </a:t>
            </a:r>
            <a:r>
              <a:rPr lang="en-US" dirty="0" smtClean="0"/>
              <a:t>Meininger (</a:t>
            </a:r>
            <a:r>
              <a:rPr lang="el-GR" dirty="0" smtClean="0"/>
              <a:t>από το 1888 και μετά) οπότε γίνεται μανιώδης της ιστορικής ακρίβειας. Η σημασία του σκηνικού </a:t>
            </a:r>
          </a:p>
          <a:p>
            <a:r>
              <a:rPr lang="el-GR" dirty="0" smtClean="0"/>
              <a:t>Κάθε έργο το δικό του σκηνικό</a:t>
            </a:r>
          </a:p>
          <a:p>
            <a:r>
              <a:rPr lang="el-GR" dirty="0" smtClean="0"/>
              <a:t>Θεωρεί πως ο σκηνοθέτης είναι επιφορτισμένος να κάνει δύο δουλειές βασικές: να φροντίζει για το στήσιμο των σκηνικών και για τις κινήσεις των ανθρώπων πάνω στη σκηνή. Θεωρεί πως ο ηθοποιός παίζει φυσικά όταν έχει το κατάλληλο τρισδιάστατο σκηνικό. Μετά προσθέτει τον φωτισμό. </a:t>
            </a:r>
          </a:p>
          <a:p>
            <a:r>
              <a:rPr lang="el-GR" dirty="0" smtClean="0"/>
              <a:t>Ομαδικό παίξιμο. Κόβονται ή περιορίζονται οι ρητορείες. Γενικά εκπαιδεύει ηθοποιούς που μετά βρίσκουν αλλού δουλειά…  Ονειρεύεται από το 1897 θίασο 30 ηθοποιών όχι όμως βεντέτες.</a:t>
            </a:r>
            <a:endParaRPr lang="en-US" dirty="0" smtClean="0"/>
          </a:p>
          <a:p>
            <a:r>
              <a:rPr lang="el-GR" dirty="0" smtClean="0"/>
              <a:t>Ο τέταρτος τοίχος. Στη λογική του τέταρτου τοίχου δουλεύει ως εξής: σκηνοθετεί απόλυτα φυσικά και μετά αποφασίζει ποιον τοίχο θα αφαιρέσει.</a:t>
            </a:r>
          </a:p>
          <a:p>
            <a:r>
              <a:rPr lang="el-GR" dirty="0" smtClean="0"/>
              <a:t>Το θέατρό του καθιέρωσε τους συγγραφείς: </a:t>
            </a:r>
            <a:r>
              <a:rPr lang="en-US" dirty="0" smtClean="0"/>
              <a:t>Porto-Riche, </a:t>
            </a:r>
            <a:r>
              <a:rPr lang="el-GR" dirty="0" err="1" smtClean="0"/>
              <a:t>Κουρέλ</a:t>
            </a:r>
            <a:r>
              <a:rPr lang="el-GR" dirty="0" smtClean="0"/>
              <a:t>, </a:t>
            </a:r>
            <a:r>
              <a:rPr lang="el-GR" dirty="0" err="1" smtClean="0"/>
              <a:t>Μπριέ</a:t>
            </a:r>
            <a:r>
              <a:rPr lang="el-GR" dirty="0" smtClean="0"/>
              <a:t>.</a:t>
            </a:r>
          </a:p>
          <a:p>
            <a:r>
              <a:rPr lang="el-GR" dirty="0" smtClean="0"/>
              <a:t>Κάθε έργο παιζόταν το πολύ για τρεις παραστάσεις</a:t>
            </a:r>
          </a:p>
          <a:p>
            <a:r>
              <a:rPr lang="el-GR" dirty="0" smtClean="0"/>
              <a:t>Αρνητικά: επέβαλε στον θεατή οριστική άποψη, δεν το άφηνε να χρησιμοποιήσει τη φαντασία του. Ο ρεαλισμός του ήταν μίμηση ορατών πραγμάτων.</a:t>
            </a:r>
          </a:p>
          <a:p>
            <a:r>
              <a:rPr lang="el-GR" dirty="0" smtClean="0"/>
              <a:t>Ο Αντουάν βοήθησε στην εξέλιξη του θεάτρου με το να εναντιώνεται στο σκηνικό ψέμα. Αργότερα ωστόσο έγινε κατανοητό πως για να δείξει το πραγματικό κανείς δεν ήταν καθόλου απαραίτητο να απαρνηθεί τη θεατρικότητα.</a:t>
            </a:r>
          </a:p>
          <a:p>
            <a:r>
              <a:rPr lang="el-GR" dirty="0" smtClean="0"/>
              <a:t>Κάποιες φορές ανεβάζει έργα με κοστούμια της εποχής που γράφτηκε το έργο και όχι της εποχής που η ιστορία επιτάσσει.</a:t>
            </a:r>
          </a:p>
          <a:p>
            <a:endParaRPr lang="el-GR" dirty="0" smtClean="0"/>
          </a:p>
          <a:p>
            <a:endParaRPr lang="en-US" dirty="0" smtClean="0"/>
          </a:p>
          <a:p>
            <a:endParaRPr lang="el-GR" dirty="0"/>
          </a:p>
        </p:txBody>
      </p:sp>
    </p:spTree>
    <p:extLst>
      <p:ext uri="{BB962C8B-B14F-4D97-AF65-F5344CB8AC3E}">
        <p14:creationId xmlns:p14="http://schemas.microsoft.com/office/powerpoint/2010/main" val="30847250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90066"/>
          </a:xfrm>
        </p:spPr>
        <p:txBody>
          <a:bodyPr>
            <a:normAutofit fontScale="90000"/>
          </a:bodyPr>
          <a:lstStyle/>
          <a:p>
            <a:r>
              <a:rPr lang="el-GR" dirty="0" err="1" smtClean="0"/>
              <a:t>Εμίλ</a:t>
            </a:r>
            <a:r>
              <a:rPr lang="el-GR" dirty="0" smtClean="0"/>
              <a:t> Ζολά </a:t>
            </a:r>
            <a:r>
              <a:rPr lang="el-GR" i="1" dirty="0" smtClean="0"/>
              <a:t>Η γη </a:t>
            </a:r>
            <a:endParaRPr lang="el-GR" i="1"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043608" y="980052"/>
            <a:ext cx="6984775" cy="5707420"/>
          </a:xfrm>
        </p:spPr>
      </p:pic>
    </p:spTree>
    <p:extLst>
      <p:ext uri="{BB962C8B-B14F-4D97-AF65-F5344CB8AC3E}">
        <p14:creationId xmlns:p14="http://schemas.microsoft.com/office/powerpoint/2010/main" val="3325568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0"/>
            <a:ext cx="8229600" cy="260648"/>
          </a:xfrm>
        </p:spPr>
        <p:txBody>
          <a:bodyPr>
            <a:noAutofit/>
          </a:bodyPr>
          <a:lstStyle/>
          <a:p>
            <a:r>
              <a:rPr lang="el-GR" sz="1800" dirty="0" err="1" smtClean="0"/>
              <a:t>Γκέρχαρτ</a:t>
            </a:r>
            <a:r>
              <a:rPr lang="el-GR" sz="1800" dirty="0" smtClean="0"/>
              <a:t> Χάουπτμαν </a:t>
            </a:r>
            <a:r>
              <a:rPr lang="el-GR" sz="1800" i="1" dirty="0" smtClean="0"/>
              <a:t>Οι υφαντές</a:t>
            </a:r>
            <a:endParaRPr lang="el-GR" sz="1800" i="1" dirty="0"/>
          </a:p>
        </p:txBody>
      </p:sp>
      <p:pic>
        <p:nvPicPr>
          <p:cNvPr id="7" name="Content Placeholder 6"/>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1979712" y="3284984"/>
            <a:ext cx="4614664" cy="3460998"/>
          </a:xfrm>
        </p:spPr>
      </p:pic>
      <p:pic>
        <p:nvPicPr>
          <p:cNvPr id="8" name="Content Placeholder 7"/>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1835696" y="260648"/>
            <a:ext cx="4968552" cy="2842012"/>
          </a:xfrm>
        </p:spPr>
      </p:pic>
    </p:spTree>
    <p:extLst>
      <p:ext uri="{BB962C8B-B14F-4D97-AF65-F5344CB8AC3E}">
        <p14:creationId xmlns:p14="http://schemas.microsoft.com/office/powerpoint/2010/main" val="2030968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16216" y="274638"/>
            <a:ext cx="2170584" cy="346050"/>
          </a:xfrm>
        </p:spPr>
        <p:txBody>
          <a:bodyPr>
            <a:normAutofit/>
          </a:bodyPr>
          <a:lstStyle/>
          <a:p>
            <a:r>
              <a:rPr lang="en-US" sz="1600" dirty="0" smtClean="0"/>
              <a:t>Andre Antoine</a:t>
            </a:r>
            <a:endParaRPr lang="el-GR" sz="1600" dirty="0"/>
          </a:p>
        </p:txBody>
      </p:sp>
      <p:pic>
        <p:nvPicPr>
          <p:cNvPr id="5" name="Content Placeholder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3759041" y="3501008"/>
            <a:ext cx="5414503" cy="3356992"/>
          </a:xfrm>
        </p:spPr>
      </p:pic>
      <p:pic>
        <p:nvPicPr>
          <p:cNvPr id="8" name="Content Placeholder 7"/>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3270" y="0"/>
            <a:ext cx="6310036" cy="3600400"/>
          </a:xfrm>
        </p:spPr>
      </p:pic>
    </p:spTree>
    <p:extLst>
      <p:ext uri="{BB962C8B-B14F-4D97-AF65-F5344CB8AC3E}">
        <p14:creationId xmlns:p14="http://schemas.microsoft.com/office/powerpoint/2010/main" val="6555323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92696"/>
          </a:xfrm>
        </p:spPr>
        <p:txBody>
          <a:bodyPr>
            <a:normAutofit fontScale="90000"/>
          </a:bodyPr>
          <a:lstStyle/>
          <a:p>
            <a:r>
              <a:rPr lang="el-GR" b="1" dirty="0" err="1" smtClean="0"/>
              <a:t>Εμίλ</a:t>
            </a:r>
            <a:r>
              <a:rPr lang="el-GR" b="1" dirty="0" smtClean="0"/>
              <a:t> Ζολά και νατουραλισμός </a:t>
            </a:r>
            <a:endParaRPr lang="el-GR" b="1" dirty="0"/>
          </a:p>
        </p:txBody>
      </p:sp>
      <p:sp>
        <p:nvSpPr>
          <p:cNvPr id="3" name="Content Placeholder 2"/>
          <p:cNvSpPr>
            <a:spLocks noGrp="1"/>
          </p:cNvSpPr>
          <p:nvPr>
            <p:ph idx="1"/>
          </p:nvPr>
        </p:nvSpPr>
        <p:spPr>
          <a:xfrm>
            <a:off x="0" y="620688"/>
            <a:ext cx="9144000" cy="6120680"/>
          </a:xfrm>
        </p:spPr>
        <p:txBody>
          <a:bodyPr>
            <a:noAutofit/>
          </a:bodyPr>
          <a:lstStyle/>
          <a:p>
            <a:r>
              <a:rPr lang="el-GR" sz="1800" dirty="0" smtClean="0"/>
              <a:t>Οι νατουραλιστές δουλεύουν παράλληλα με τον </a:t>
            </a:r>
            <a:r>
              <a:rPr lang="el-GR" sz="1800" dirty="0" err="1" smtClean="0"/>
              <a:t>Ίψεν</a:t>
            </a:r>
            <a:r>
              <a:rPr lang="el-GR" sz="1800" dirty="0" smtClean="0"/>
              <a:t> αλλά ξεχωριστά, και ζητούν επίσης αναμόρφωση του δράματος. Οι ίδιοι είναι μορφωμένοι και ανήκουν στη μεσαία και ανώτερη αστική τάξη. Τα έργα τους όμως δεν είναι σπουδαία. </a:t>
            </a:r>
          </a:p>
          <a:p>
            <a:r>
              <a:rPr lang="el-GR" sz="1800" dirty="0" smtClean="0"/>
              <a:t>Τους επηρεάζει η θεωρία του Δαρβίνου όπως κατατίθεται στο </a:t>
            </a:r>
            <a:r>
              <a:rPr lang="el-GR" sz="1800" i="1" dirty="0" smtClean="0"/>
              <a:t>Περί της εξέλιξης των ειδών </a:t>
            </a:r>
            <a:r>
              <a:rPr lang="el-GR" sz="1800" dirty="0" smtClean="0"/>
              <a:t>(1859). Επιβίωση του ισχυρότερου (συσχετίζεται κληρονομικότητα και περιβάλλον)</a:t>
            </a:r>
          </a:p>
          <a:p>
            <a:r>
              <a:rPr lang="el-GR" sz="1800" dirty="0"/>
              <a:t>Ο Νατουραλισμός ένωσε τον φωτογραφικό ρεαλισμό και τον θετικισμό με τον κοινωνικό δαρβινισμό</a:t>
            </a:r>
            <a:r>
              <a:rPr lang="el-GR" sz="1800" dirty="0" smtClean="0"/>
              <a:t>. Οι νατουραλιστές πίστευαν πως μια ακριβής καταγραφή της αντικειμενικής, εξωτερικής πραγματικότητας απαιτούσε τη χρήση της θετικιστικής  αιτίας και του κοινωνικού δαρβινισμού, που όπως είδαμε συνδέει την ουσία του ‘λογικού εαυτού’ με το ‘παράλογο άλλο’. </a:t>
            </a:r>
          </a:p>
          <a:p>
            <a:r>
              <a:rPr lang="el-GR" sz="1800" dirty="0" smtClean="0"/>
              <a:t>Το μανιφέστο του Νατουραλισμού εμφανίζεται στον πρόλογο του μυθιστορήματος του </a:t>
            </a:r>
            <a:r>
              <a:rPr lang="el-GR" sz="1800" dirty="0" err="1" smtClean="0"/>
              <a:t>Εμίλ</a:t>
            </a:r>
            <a:r>
              <a:rPr lang="el-GR" sz="1800" dirty="0" smtClean="0"/>
              <a:t> Ζολά </a:t>
            </a:r>
            <a:r>
              <a:rPr lang="el-GR" sz="1800" i="1" dirty="0" smtClean="0"/>
              <a:t>Τερέζα </a:t>
            </a:r>
            <a:r>
              <a:rPr lang="el-GR" sz="1800" i="1" dirty="0" err="1" smtClean="0"/>
              <a:t>Ρακέν</a:t>
            </a:r>
            <a:r>
              <a:rPr lang="el-GR" sz="1800" i="1" dirty="0" smtClean="0"/>
              <a:t> </a:t>
            </a:r>
            <a:r>
              <a:rPr lang="el-GR" sz="1800" dirty="0" smtClean="0"/>
              <a:t>(1876). Η ανθρώπινη συμπεριφορά διαμορφώνεται </a:t>
            </a:r>
            <a:r>
              <a:rPr lang="el-GR" sz="1800" dirty="0"/>
              <a:t>α</a:t>
            </a:r>
            <a:r>
              <a:rPr lang="el-GR" sz="1800" dirty="0" smtClean="0"/>
              <a:t>πό το </a:t>
            </a:r>
            <a:r>
              <a:rPr lang="el-GR" sz="1800" dirty="0" err="1" smtClean="0"/>
              <a:t>κοινωνικο</a:t>
            </a:r>
            <a:r>
              <a:rPr lang="el-GR" sz="1800" dirty="0" smtClean="0"/>
              <a:t>-οικονομικό περιβάλλον.</a:t>
            </a:r>
          </a:p>
          <a:p>
            <a:r>
              <a:rPr lang="el-GR" sz="1800" dirty="0"/>
              <a:t>Ο Ζολά επέμενε στη χρήση λογικών και επιστημονικών μεθόδων για να αποτυπώσει χαρακτήρες που ανήκαν στο ‘Άλλο’ και το ‘παράλογο’: γυναίκες σπρωγμένες στην πορνεία, αλήτες που υπέφεραν από ανίατες ασθένειες, αναλφάβητοι, άνεργοι, </a:t>
            </a:r>
            <a:r>
              <a:rPr lang="el-GR" sz="1800" dirty="0" smtClean="0"/>
              <a:t>άστεγοι</a:t>
            </a:r>
          </a:p>
          <a:p>
            <a:r>
              <a:rPr lang="el-GR" sz="1800" dirty="0" smtClean="0"/>
              <a:t>Ο συγγραφέας πρέπει να πράττει ως παθολόγος: να στηρίζει τη δουλειά του στο πείραμα και να γιατρεύει. Το έργο πρέπει να είναι φέτα ζωής.</a:t>
            </a:r>
          </a:p>
          <a:p>
            <a:r>
              <a:rPr lang="el-GR" sz="1800" dirty="0" smtClean="0"/>
              <a:t>Έλεγε ο Ζολά το 1901: «Δεν μπορείς να ισχυριστείς ότι έχεις πράγματι δει κάτι έως τη στιγμή που το έχεις φωτογραφίσει».</a:t>
            </a:r>
          </a:p>
          <a:p>
            <a:r>
              <a:rPr lang="el-GR" sz="1800" dirty="0" smtClean="0"/>
              <a:t>Ο Ζολά δραματοποίησε μυθιστορήματά του, αλλά μεγαλύτερη επιτυχία είχε ο </a:t>
            </a:r>
            <a:r>
              <a:rPr lang="el-GR" sz="1800" dirty="0" err="1" smtClean="0"/>
              <a:t>Μπεκ</a:t>
            </a:r>
            <a:r>
              <a:rPr lang="el-GR" sz="1800" dirty="0" smtClean="0"/>
              <a:t>.</a:t>
            </a:r>
          </a:p>
          <a:p>
            <a:endParaRPr lang="el-GR" sz="1800" dirty="0" smtClean="0"/>
          </a:p>
          <a:p>
            <a:endParaRPr lang="el-GR" sz="1800" dirty="0" smtClean="0"/>
          </a:p>
        </p:txBody>
      </p:sp>
    </p:spTree>
    <p:extLst>
      <p:ext uri="{BB962C8B-B14F-4D97-AF65-F5344CB8AC3E}">
        <p14:creationId xmlns:p14="http://schemas.microsoft.com/office/powerpoint/2010/main" val="21459550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576064"/>
          </a:xfrm>
        </p:spPr>
        <p:txBody>
          <a:bodyPr>
            <a:normAutofit/>
          </a:bodyPr>
          <a:lstStyle/>
          <a:p>
            <a:r>
              <a:rPr lang="el-GR" sz="2800" b="1" dirty="0" smtClean="0"/>
              <a:t>Ρεαλιστικό, Νατουραλιστικό, Σοσιαλιστικό δράμα</a:t>
            </a:r>
            <a:endParaRPr lang="el-GR" sz="2800" b="1" dirty="0"/>
          </a:p>
        </p:txBody>
      </p:sp>
      <p:sp>
        <p:nvSpPr>
          <p:cNvPr id="3" name="Content Placeholder 2"/>
          <p:cNvSpPr>
            <a:spLocks noGrp="1"/>
          </p:cNvSpPr>
          <p:nvPr>
            <p:ph idx="1"/>
          </p:nvPr>
        </p:nvSpPr>
        <p:spPr>
          <a:xfrm>
            <a:off x="0" y="692696"/>
            <a:ext cx="9144000" cy="6165304"/>
          </a:xfrm>
        </p:spPr>
        <p:txBody>
          <a:bodyPr>
            <a:normAutofit fontScale="62500" lnSpcReduction="20000"/>
          </a:bodyPr>
          <a:lstStyle/>
          <a:p>
            <a:pPr marL="0" indent="0">
              <a:buNone/>
            </a:pPr>
            <a:endParaRPr lang="el-GR" dirty="0" smtClean="0"/>
          </a:p>
          <a:p>
            <a:pPr marL="0" indent="0">
              <a:buNone/>
            </a:pPr>
            <a:r>
              <a:rPr lang="el-GR" dirty="0" smtClean="0"/>
              <a:t>Αυτό που στερείται επί της ουσίας ο ρεαλισμός είναι η ενέργεια να ωθήσει τα πράγματα προς τα εμπρός. Μιλά για αλλαγή αλλά απεικονίζει ένα ακίνητο παρόν.</a:t>
            </a:r>
          </a:p>
          <a:p>
            <a:pPr marL="0" indent="0">
              <a:buNone/>
            </a:pPr>
            <a:r>
              <a:rPr lang="el-GR" dirty="0" smtClean="0"/>
              <a:t>Κριτικάρει την κοινωνία αλλά ταυτόχρονα στηρίζει το </a:t>
            </a:r>
            <a:r>
              <a:rPr lang="en-US" dirty="0" smtClean="0"/>
              <a:t>status quo</a:t>
            </a:r>
            <a:r>
              <a:rPr lang="el-GR" dirty="0" smtClean="0"/>
              <a:t>.</a:t>
            </a:r>
          </a:p>
          <a:p>
            <a:pPr marL="0" indent="0">
              <a:buNone/>
            </a:pPr>
            <a:r>
              <a:rPr lang="el-GR" dirty="0" smtClean="0"/>
              <a:t>Οι συγγραφείς κατέγραφαν </a:t>
            </a:r>
            <a:r>
              <a:rPr lang="el-GR" dirty="0" err="1" smtClean="0"/>
              <a:t>ό,τι</a:t>
            </a:r>
            <a:r>
              <a:rPr lang="el-GR" dirty="0" smtClean="0"/>
              <a:t> τους περιέβαλε ζητώντας ριζοσπαστική ή λιγότερο ριζοσπαστική αλλαγή προς τον σοσιαλισμό/ κομμουνισμό ή προς τον φιλελευθερισμό. </a:t>
            </a:r>
            <a:r>
              <a:rPr lang="el-GR" dirty="0" smtClean="0">
                <a:solidFill>
                  <a:srgbClr val="FF0000"/>
                </a:solidFill>
              </a:rPr>
              <a:t>Επίδραση είχαν ασκήσει εν μέρει και οι φωτογραφίες που κατέγραφαν τις συνθήκες διαβίωσης στις φτωχογειτονιές των πόλεων. </a:t>
            </a:r>
          </a:p>
          <a:p>
            <a:pPr marL="0" indent="0">
              <a:buNone/>
            </a:pPr>
            <a:r>
              <a:rPr lang="el-GR" dirty="0"/>
              <a:t>Δεν </a:t>
            </a:r>
            <a:r>
              <a:rPr lang="el-GR" dirty="0" smtClean="0"/>
              <a:t>ήταν, όμως, </a:t>
            </a:r>
            <a:r>
              <a:rPr lang="el-GR" dirty="0"/>
              <a:t>ξεκάθαρο τι επιδίωκαν οι συγγραφείς του ρεαλιστικού-νατουραλιστικού ρεύματος μέσα από το έργο τους έως το 1917</a:t>
            </a:r>
            <a:r>
              <a:rPr lang="el-GR" dirty="0" smtClean="0"/>
              <a:t>.  </a:t>
            </a:r>
          </a:p>
          <a:p>
            <a:pPr marL="0" indent="0">
              <a:buNone/>
            </a:pPr>
            <a:r>
              <a:rPr lang="el-GR" dirty="0" smtClean="0"/>
              <a:t>Φιλελεύθεροι: αυτοί που δεν ήθελαν ούτε τον κρατικό ούτε τον παρεμβατισμό των ευγενών. (αίτημα της Γαλλικής Επανάστασης που είχε υλοποιηθεί έως το 1850). Ορισμένα φιλελεύθερα νατουραλιστικά έργα μετά το 1880 στράφηκαν στην κοινωνική δικαιοσύνη. </a:t>
            </a:r>
          </a:p>
          <a:p>
            <a:pPr marL="0" indent="0">
              <a:buNone/>
            </a:pPr>
            <a:r>
              <a:rPr lang="el-GR" dirty="0" smtClean="0"/>
              <a:t>Σοσιαλιστές: αυτοί που έλεγαν πως οι κοινωνικές ανάγκες και η ισότητα πρέπει να ορίζουν τους κανόνες της οικονομίας, ενστερνιζόμενοι τον λόγο του Μαρξ.</a:t>
            </a:r>
          </a:p>
          <a:p>
            <a:pPr marL="0" indent="0">
              <a:buNone/>
            </a:pPr>
            <a:r>
              <a:rPr lang="el-GR" dirty="0" smtClean="0"/>
              <a:t>Κομμουνιστές: όσοι από τους σοσιαλιστές ενστερνίστηκαν την ιδέα της επανάστασης. </a:t>
            </a:r>
          </a:p>
          <a:p>
            <a:pPr marL="0" indent="0">
              <a:buNone/>
            </a:pPr>
            <a:r>
              <a:rPr lang="el-GR" dirty="0" smtClean="0"/>
              <a:t>Σοσιαλιστικό έργο είναι ο </a:t>
            </a:r>
            <a:r>
              <a:rPr lang="el-GR" i="1" dirty="0" smtClean="0"/>
              <a:t>Βυθός</a:t>
            </a:r>
            <a:r>
              <a:rPr lang="el-GR" dirty="0" smtClean="0"/>
              <a:t> του </a:t>
            </a:r>
            <a:r>
              <a:rPr lang="el-GR" dirty="0" err="1" smtClean="0"/>
              <a:t>Μαξίμ</a:t>
            </a:r>
            <a:r>
              <a:rPr lang="el-GR" dirty="0" smtClean="0"/>
              <a:t> </a:t>
            </a:r>
            <a:r>
              <a:rPr lang="el-GR" dirty="0" err="1" smtClean="0"/>
              <a:t>Γκόρκι</a:t>
            </a:r>
            <a:r>
              <a:rPr lang="el-GR" dirty="0" smtClean="0"/>
              <a:t>. </a:t>
            </a:r>
            <a:r>
              <a:rPr lang="el-GR" dirty="0" smtClean="0">
                <a:solidFill>
                  <a:srgbClr val="FF0000"/>
                </a:solidFill>
              </a:rPr>
              <a:t>Πρόκειται για ένα έργο γραμμένο στα πρότυπα του νατουραλισμού, «μία φέτα ζωής», που δείχνει τον αναχρονισμό, τον κυνισμό και τον συναισθηματισμό και τη βία του προλεταριάτου. Η υπόθεση εκτυλίσσεται σε ένα υπνωτήριο της Μόσχας στην αρχή του 20ού αιώνα.</a:t>
            </a:r>
            <a:r>
              <a:rPr lang="el-GR" dirty="0" smtClean="0"/>
              <a:t> [βλ. πρόγραμμα παράστασης του Εθνικού Θεάτρου 1981 σκηνοθεσία </a:t>
            </a:r>
            <a:r>
              <a:rPr lang="el-GR" dirty="0" err="1" smtClean="0"/>
              <a:t>Σεβαστίκογλου</a:t>
            </a:r>
            <a:r>
              <a:rPr lang="el-GR" dirty="0" smtClean="0"/>
              <a:t>].</a:t>
            </a:r>
            <a:endParaRPr lang="el-GR" dirty="0"/>
          </a:p>
        </p:txBody>
      </p:sp>
    </p:spTree>
    <p:extLst>
      <p:ext uri="{BB962C8B-B14F-4D97-AF65-F5344CB8AC3E}">
        <p14:creationId xmlns:p14="http://schemas.microsoft.com/office/powerpoint/2010/main" val="36204050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548680"/>
          </a:xfrm>
        </p:spPr>
        <p:txBody>
          <a:bodyPr>
            <a:noAutofit/>
          </a:bodyPr>
          <a:lstStyle/>
          <a:p>
            <a:r>
              <a:rPr lang="en-US" sz="3200" b="1" dirty="0" err="1" smtClean="0"/>
              <a:t>Freie</a:t>
            </a:r>
            <a:r>
              <a:rPr lang="en-US" sz="3200" b="1" dirty="0" smtClean="0"/>
              <a:t> </a:t>
            </a:r>
            <a:r>
              <a:rPr lang="en-US" sz="3200" b="1" dirty="0" err="1" smtClean="0"/>
              <a:t>Bühne</a:t>
            </a:r>
            <a:r>
              <a:rPr lang="el-GR" sz="3200" b="1" dirty="0" smtClean="0"/>
              <a:t> (</a:t>
            </a:r>
            <a:r>
              <a:rPr lang="el-GR" sz="3200" b="1" dirty="0"/>
              <a:t>Ε</a:t>
            </a:r>
            <a:r>
              <a:rPr lang="el-GR" sz="3200" b="1" dirty="0" smtClean="0"/>
              <a:t>λεύθερη </a:t>
            </a:r>
            <a:r>
              <a:rPr lang="el-GR" sz="3200" b="1" dirty="0"/>
              <a:t>Σ</a:t>
            </a:r>
            <a:r>
              <a:rPr lang="el-GR" sz="3200" b="1" dirty="0" smtClean="0"/>
              <a:t>κηνή)</a:t>
            </a:r>
            <a:r>
              <a:rPr lang="en-US" sz="3200" b="1" dirty="0" smtClean="0"/>
              <a:t>-Otto </a:t>
            </a:r>
            <a:r>
              <a:rPr lang="en-US" sz="3200" b="1" dirty="0" err="1" smtClean="0"/>
              <a:t>Brahm</a:t>
            </a:r>
            <a:r>
              <a:rPr lang="en-US" sz="3200" b="1" dirty="0" smtClean="0"/>
              <a:t> </a:t>
            </a:r>
            <a:endParaRPr lang="el-GR" sz="3200" b="1" dirty="0"/>
          </a:p>
        </p:txBody>
      </p:sp>
      <p:sp>
        <p:nvSpPr>
          <p:cNvPr id="3" name="Content Placeholder 2"/>
          <p:cNvSpPr>
            <a:spLocks noGrp="1"/>
          </p:cNvSpPr>
          <p:nvPr>
            <p:ph idx="1"/>
          </p:nvPr>
        </p:nvSpPr>
        <p:spPr>
          <a:xfrm>
            <a:off x="107504" y="620688"/>
            <a:ext cx="9036496" cy="6120680"/>
          </a:xfrm>
        </p:spPr>
        <p:txBody>
          <a:bodyPr>
            <a:normAutofit fontScale="62500" lnSpcReduction="20000"/>
          </a:bodyPr>
          <a:lstStyle/>
          <a:p>
            <a:r>
              <a:rPr lang="el-GR" dirty="0" smtClean="0"/>
              <a:t>Η νέα θεατρική πρακτική</a:t>
            </a:r>
            <a:r>
              <a:rPr lang="en-US" dirty="0" smtClean="0"/>
              <a:t> (</a:t>
            </a:r>
            <a:r>
              <a:rPr lang="el-GR" dirty="0" smtClean="0"/>
              <a:t>ρεαλιστική σκηνή) μεταφέρθηκε από τη Γαλλία στη Γερμανία.</a:t>
            </a:r>
          </a:p>
          <a:p>
            <a:r>
              <a:rPr lang="el-GR" dirty="0" smtClean="0"/>
              <a:t>Υπάρχουν πολλοί ιδιωτικοί θίασοι που έχουν καλή φήμη αλλά υπάρχει πρόβλημα ρεπερτορίου εξαιτίας λογοκρισίας: Το ‘</a:t>
            </a:r>
            <a:r>
              <a:rPr lang="en-US" dirty="0" err="1" smtClean="0"/>
              <a:t>Deutsches</a:t>
            </a:r>
            <a:r>
              <a:rPr lang="en-US" dirty="0" smtClean="0"/>
              <a:t> Theater</a:t>
            </a:r>
            <a:r>
              <a:rPr lang="el-GR" dirty="0" smtClean="0"/>
              <a:t>’</a:t>
            </a:r>
            <a:r>
              <a:rPr lang="en-US" dirty="0" smtClean="0"/>
              <a:t> </a:t>
            </a:r>
            <a:r>
              <a:rPr lang="el-GR" dirty="0" smtClean="0"/>
              <a:t>στα πρότυπα του θιάσου των </a:t>
            </a:r>
            <a:r>
              <a:rPr lang="en-US" dirty="0" smtClean="0"/>
              <a:t>Meininger</a:t>
            </a:r>
            <a:r>
              <a:rPr lang="el-GR" dirty="0"/>
              <a:t>,</a:t>
            </a:r>
            <a:r>
              <a:rPr lang="en-US" dirty="0" smtClean="0"/>
              <a:t> </a:t>
            </a:r>
            <a:r>
              <a:rPr lang="el-GR" dirty="0" smtClean="0"/>
              <a:t>το ‘</a:t>
            </a:r>
            <a:r>
              <a:rPr lang="en-US" dirty="0" smtClean="0"/>
              <a:t>Berliner Theater</a:t>
            </a:r>
            <a:r>
              <a:rPr lang="el-GR" dirty="0" smtClean="0"/>
              <a:t>’, και η ‘Νεότατη Γερμανία’, και το ‘</a:t>
            </a:r>
            <a:r>
              <a:rPr lang="en-US" dirty="0" err="1" smtClean="0"/>
              <a:t>Durch</a:t>
            </a:r>
            <a:r>
              <a:rPr lang="el-GR" dirty="0" smtClean="0"/>
              <a:t>’ που έχουν δεχθεί την επίδραση του έργου του </a:t>
            </a:r>
            <a:r>
              <a:rPr lang="el-GR" dirty="0" err="1" smtClean="0"/>
              <a:t>Ίψεν</a:t>
            </a:r>
            <a:r>
              <a:rPr lang="el-GR" dirty="0" smtClean="0"/>
              <a:t>: κανένα τους δεν έχει στόχο.</a:t>
            </a:r>
          </a:p>
          <a:p>
            <a:r>
              <a:rPr lang="el-GR" dirty="0" smtClean="0"/>
              <a:t>Ο θεατρικός κριτικός </a:t>
            </a:r>
            <a:r>
              <a:rPr lang="en-US" dirty="0" smtClean="0"/>
              <a:t>Otto </a:t>
            </a:r>
            <a:r>
              <a:rPr lang="en-US" dirty="0" err="1" smtClean="0"/>
              <a:t>Brahm</a:t>
            </a:r>
            <a:r>
              <a:rPr lang="el-GR" dirty="0" smtClean="0"/>
              <a:t> ιδρύει τη ‘</a:t>
            </a:r>
            <a:r>
              <a:rPr lang="en-US" dirty="0" err="1"/>
              <a:t>Freie</a:t>
            </a:r>
            <a:r>
              <a:rPr lang="en-US" dirty="0"/>
              <a:t> </a:t>
            </a:r>
            <a:r>
              <a:rPr lang="en-US" dirty="0" err="1"/>
              <a:t>Bühne</a:t>
            </a:r>
            <a:r>
              <a:rPr lang="el-GR" dirty="0"/>
              <a:t> </a:t>
            </a:r>
            <a:r>
              <a:rPr lang="el-GR" dirty="0" smtClean="0"/>
              <a:t>’:</a:t>
            </a:r>
          </a:p>
          <a:p>
            <a:pPr marL="0" indent="0">
              <a:buNone/>
            </a:pPr>
            <a:r>
              <a:rPr lang="el-GR" dirty="0" smtClean="0"/>
              <a:t>Παίζει κάθε Κυριακή με ‘δανεικούς’ ηθοποιούς, κι αυτό σημαίνει πως δεν τους ελέγχει. Η πραγματική του επιτυχία είναι η δυνατότητα να ανεβάζει τα απαγορευμένα έργα.</a:t>
            </a:r>
          </a:p>
          <a:p>
            <a:pPr marL="0" indent="0">
              <a:buNone/>
            </a:pPr>
            <a:r>
              <a:rPr lang="el-GR" dirty="0" smtClean="0"/>
              <a:t>Είναι κατά της </a:t>
            </a:r>
            <a:r>
              <a:rPr lang="el-GR" dirty="0" err="1" smtClean="0"/>
              <a:t>επιδειξιομανίας</a:t>
            </a:r>
            <a:r>
              <a:rPr lang="el-GR" dirty="0" smtClean="0"/>
              <a:t>, υπέρ του ομαδικού παιξίματος, του «συνόλου».</a:t>
            </a:r>
          </a:p>
          <a:p>
            <a:pPr marL="0" indent="0">
              <a:buNone/>
            </a:pPr>
            <a:r>
              <a:rPr lang="el-GR" dirty="0" smtClean="0"/>
              <a:t>Πρώτη παράσταση οι ιψενικοί </a:t>
            </a:r>
            <a:r>
              <a:rPr lang="el-GR" i="1" dirty="0" smtClean="0"/>
              <a:t>Βρικόλακες</a:t>
            </a:r>
            <a:r>
              <a:rPr lang="el-GR" dirty="0" smtClean="0"/>
              <a:t>. Μετά το </a:t>
            </a:r>
            <a:r>
              <a:rPr lang="el-GR" i="1" dirty="0" smtClean="0"/>
              <a:t>Πριν την Αυγή</a:t>
            </a:r>
            <a:r>
              <a:rPr lang="el-GR" dirty="0" smtClean="0"/>
              <a:t> του </a:t>
            </a:r>
            <a:r>
              <a:rPr lang="el-GR" dirty="0" err="1" smtClean="0"/>
              <a:t>Γκέρχαρτ</a:t>
            </a:r>
            <a:r>
              <a:rPr lang="el-GR" dirty="0" smtClean="0"/>
              <a:t> Χάουπτμαν. Ο συγκεκριμένος συγγραφέας ξεχωρίζει, αλλά με τα χρόνια έχασε τη φήμη του γιατί έδειξε ανοχή στο ναζιστικό καθεστώς. </a:t>
            </a:r>
            <a:r>
              <a:rPr lang="el-GR" dirty="0" smtClean="0">
                <a:solidFill>
                  <a:srgbClr val="FF0000"/>
                </a:solidFill>
              </a:rPr>
              <a:t>Στο έργο του </a:t>
            </a:r>
            <a:r>
              <a:rPr lang="el-GR" i="1" dirty="0" smtClean="0">
                <a:solidFill>
                  <a:srgbClr val="FF0000"/>
                </a:solidFill>
              </a:rPr>
              <a:t>Υφαντές</a:t>
            </a:r>
            <a:r>
              <a:rPr lang="el-GR" dirty="0" smtClean="0">
                <a:solidFill>
                  <a:srgbClr val="FF0000"/>
                </a:solidFill>
              </a:rPr>
              <a:t> μιλά για την εκμετάλλευση και τη βία που υφίστανται οι Γερμανοί εργάτες.</a:t>
            </a:r>
            <a:r>
              <a:rPr lang="el-GR" dirty="0" smtClean="0"/>
              <a:t>  Άλλοι δημιουργοί που το έργο τους ανέβηκε στη</a:t>
            </a:r>
            <a:r>
              <a:rPr lang="en-US" b="1" dirty="0"/>
              <a:t> </a:t>
            </a:r>
            <a:r>
              <a:rPr lang="el-GR" b="1" dirty="0" smtClean="0"/>
              <a:t>‘</a:t>
            </a:r>
            <a:r>
              <a:rPr lang="en-US" dirty="0" err="1" smtClean="0"/>
              <a:t>Freie</a:t>
            </a:r>
            <a:r>
              <a:rPr lang="en-US" dirty="0" smtClean="0"/>
              <a:t> </a:t>
            </a:r>
            <a:r>
              <a:rPr lang="en-US" dirty="0" err="1" smtClean="0"/>
              <a:t>Bühne</a:t>
            </a:r>
            <a:r>
              <a:rPr lang="el-GR" dirty="0" smtClean="0"/>
              <a:t>’ : Ζολά, Αδελφοί </a:t>
            </a:r>
            <a:r>
              <a:rPr lang="el-GR" dirty="0" err="1" smtClean="0"/>
              <a:t>Γκονκούρ</a:t>
            </a:r>
            <a:r>
              <a:rPr lang="el-GR" dirty="0" smtClean="0"/>
              <a:t>, </a:t>
            </a:r>
            <a:r>
              <a:rPr lang="el-GR" dirty="0" err="1" smtClean="0"/>
              <a:t>Μπεκ</a:t>
            </a:r>
            <a:r>
              <a:rPr lang="el-GR" dirty="0" smtClean="0"/>
              <a:t>, Τολστόι.</a:t>
            </a:r>
          </a:p>
          <a:p>
            <a:pPr marL="0" indent="0">
              <a:buNone/>
            </a:pPr>
            <a:r>
              <a:rPr lang="el-GR" dirty="0" smtClean="0"/>
              <a:t>Η δραστηριότητα της </a:t>
            </a:r>
            <a:r>
              <a:rPr lang="en-US" dirty="0" smtClean="0"/>
              <a:t>‘</a:t>
            </a:r>
            <a:r>
              <a:rPr lang="en-US" dirty="0" err="1" smtClean="0"/>
              <a:t>Freie</a:t>
            </a:r>
            <a:r>
              <a:rPr lang="en-US" dirty="0" smtClean="0"/>
              <a:t> </a:t>
            </a:r>
            <a:r>
              <a:rPr lang="en-US" dirty="0" err="1" smtClean="0"/>
              <a:t>Bühne</a:t>
            </a:r>
            <a:r>
              <a:rPr lang="en-US" dirty="0" smtClean="0"/>
              <a:t>’</a:t>
            </a:r>
            <a:r>
              <a:rPr lang="el-GR" dirty="0" smtClean="0"/>
              <a:t> σταμάτησε το 1894, οπότε ο </a:t>
            </a:r>
            <a:r>
              <a:rPr lang="en-US" dirty="0" err="1" smtClean="0"/>
              <a:t>Brahm</a:t>
            </a:r>
            <a:r>
              <a:rPr lang="en-US" dirty="0" smtClean="0"/>
              <a:t> </a:t>
            </a:r>
            <a:r>
              <a:rPr lang="el-GR" dirty="0" smtClean="0"/>
              <a:t>έγινε διευθυντής του </a:t>
            </a:r>
            <a:r>
              <a:rPr lang="en-US" dirty="0" smtClean="0"/>
              <a:t>‘</a:t>
            </a:r>
            <a:r>
              <a:rPr lang="en-US" dirty="0" err="1" smtClean="0"/>
              <a:t>Deutsches</a:t>
            </a:r>
            <a:r>
              <a:rPr lang="en-US" dirty="0" smtClean="0"/>
              <a:t> Theater’.</a:t>
            </a:r>
            <a:endParaRPr lang="el-GR" dirty="0" smtClean="0"/>
          </a:p>
          <a:p>
            <a:endParaRPr lang="el-GR" dirty="0"/>
          </a:p>
        </p:txBody>
      </p:sp>
    </p:spTree>
    <p:extLst>
      <p:ext uri="{BB962C8B-B14F-4D97-AF65-F5344CB8AC3E}">
        <p14:creationId xmlns:p14="http://schemas.microsoft.com/office/powerpoint/2010/main" val="37683928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6712"/>
          </a:xfrm>
        </p:spPr>
        <p:txBody>
          <a:bodyPr>
            <a:noAutofit/>
          </a:bodyPr>
          <a:lstStyle/>
          <a:p>
            <a:r>
              <a:rPr lang="el-GR" sz="3200" b="1" dirty="0" smtClean="0"/>
              <a:t>Το ρεαλιστικό θέατρο στην Μ. Βρετανία και το ‘</a:t>
            </a:r>
            <a:r>
              <a:rPr lang="en-US" sz="3200" b="1" dirty="0" smtClean="0"/>
              <a:t>Independent Theatre</a:t>
            </a:r>
            <a:r>
              <a:rPr lang="el-GR" sz="3200" b="1" dirty="0" smtClean="0"/>
              <a:t>’ (</a:t>
            </a:r>
            <a:r>
              <a:rPr lang="el-GR" sz="3200" b="1" dirty="0"/>
              <a:t>Α</a:t>
            </a:r>
            <a:r>
              <a:rPr lang="el-GR" sz="3200" b="1" dirty="0" smtClean="0"/>
              <a:t>νεξάρτητο </a:t>
            </a:r>
            <a:r>
              <a:rPr lang="el-GR" sz="3200" b="1" dirty="0"/>
              <a:t>Θ</a:t>
            </a:r>
            <a:r>
              <a:rPr lang="el-GR" sz="3200" b="1" dirty="0" smtClean="0"/>
              <a:t>έατρο)</a:t>
            </a:r>
            <a:endParaRPr lang="el-GR" sz="3200" b="1" dirty="0"/>
          </a:p>
        </p:txBody>
      </p:sp>
      <p:sp>
        <p:nvSpPr>
          <p:cNvPr id="3" name="Content Placeholder 2"/>
          <p:cNvSpPr>
            <a:spLocks noGrp="1"/>
          </p:cNvSpPr>
          <p:nvPr>
            <p:ph idx="1"/>
          </p:nvPr>
        </p:nvSpPr>
        <p:spPr>
          <a:xfrm>
            <a:off x="457200" y="1124744"/>
            <a:ext cx="8229600" cy="5733256"/>
          </a:xfrm>
        </p:spPr>
        <p:txBody>
          <a:bodyPr>
            <a:normAutofit fontScale="70000" lnSpcReduction="20000"/>
          </a:bodyPr>
          <a:lstStyle/>
          <a:p>
            <a:pPr marL="0" indent="0">
              <a:buNone/>
            </a:pPr>
            <a:r>
              <a:rPr lang="el-GR" sz="2800" dirty="0" smtClean="0"/>
              <a:t>Μέχρι το 1890 στην Αγγλία παίζονται έργα στην παράδοση του </a:t>
            </a:r>
            <a:r>
              <a:rPr lang="en-US" sz="2800" dirty="0" smtClean="0"/>
              <a:t>Sardou</a:t>
            </a:r>
            <a:r>
              <a:rPr lang="el-GR" sz="2800" dirty="0" smtClean="0"/>
              <a:t> και του </a:t>
            </a:r>
            <a:r>
              <a:rPr lang="en-US" sz="2800" dirty="0" smtClean="0"/>
              <a:t>Boucicault</a:t>
            </a:r>
            <a:r>
              <a:rPr lang="el-GR" sz="2800" dirty="0" smtClean="0"/>
              <a:t> </a:t>
            </a:r>
            <a:r>
              <a:rPr lang="en-US" sz="2800" dirty="0" smtClean="0"/>
              <a:t>(</a:t>
            </a:r>
            <a:r>
              <a:rPr lang="el-GR" sz="2800" dirty="0" err="1" smtClean="0"/>
              <a:t>Μπουσικό</a:t>
            </a:r>
            <a:r>
              <a:rPr lang="en-US" sz="2800" dirty="0" smtClean="0"/>
              <a:t>)</a:t>
            </a:r>
            <a:r>
              <a:rPr lang="el-GR" sz="2800" dirty="0" smtClean="0"/>
              <a:t>  ή ανεβαίνουν παραστάσεις κλασικών έργων. </a:t>
            </a:r>
          </a:p>
          <a:p>
            <a:pPr marL="0" indent="0">
              <a:buNone/>
            </a:pPr>
            <a:r>
              <a:rPr lang="el-GR" sz="2800" dirty="0" smtClean="0">
                <a:solidFill>
                  <a:srgbClr val="FF0000"/>
                </a:solidFill>
              </a:rPr>
              <a:t>[Ο </a:t>
            </a:r>
            <a:r>
              <a:rPr lang="en-US" sz="2800" dirty="0" err="1" smtClean="0">
                <a:solidFill>
                  <a:srgbClr val="FF0000"/>
                </a:solidFill>
              </a:rPr>
              <a:t>Victorien</a:t>
            </a:r>
            <a:r>
              <a:rPr lang="en-US" sz="2800" dirty="0" smtClean="0">
                <a:solidFill>
                  <a:srgbClr val="FF0000"/>
                </a:solidFill>
              </a:rPr>
              <a:t> Sardou </a:t>
            </a:r>
            <a:r>
              <a:rPr lang="el-GR" sz="2800" dirty="0" smtClean="0">
                <a:solidFill>
                  <a:srgbClr val="FF0000"/>
                </a:solidFill>
              </a:rPr>
              <a:t>μαζί με τον </a:t>
            </a:r>
            <a:r>
              <a:rPr lang="en-US" sz="2800" dirty="0" err="1" smtClean="0">
                <a:solidFill>
                  <a:srgbClr val="FF0000"/>
                </a:solidFill>
              </a:rPr>
              <a:t>Eugène</a:t>
            </a:r>
            <a:r>
              <a:rPr lang="en-US" sz="2800" dirty="0" smtClean="0">
                <a:solidFill>
                  <a:srgbClr val="FF0000"/>
                </a:solidFill>
              </a:rPr>
              <a:t> Scribe </a:t>
            </a:r>
            <a:r>
              <a:rPr lang="el-GR" sz="2800" dirty="0" smtClean="0">
                <a:solidFill>
                  <a:srgbClr val="FF0000"/>
                </a:solidFill>
              </a:rPr>
              <a:t>είναι οι πιο τυπικοί εκπρόσωποι στη Γαλλία το καλοφτιαγμένου έργου</a:t>
            </a:r>
            <a:r>
              <a:rPr lang="en-US" sz="2800" dirty="0" smtClean="0">
                <a:solidFill>
                  <a:srgbClr val="FF0000"/>
                </a:solidFill>
              </a:rPr>
              <a:t>.</a:t>
            </a:r>
            <a:r>
              <a:rPr lang="el-GR" sz="2800" dirty="0" smtClean="0">
                <a:solidFill>
                  <a:srgbClr val="FF0000"/>
                </a:solidFill>
              </a:rPr>
              <a:t>]</a:t>
            </a:r>
          </a:p>
          <a:p>
            <a:pPr marL="0" indent="0">
              <a:buNone/>
            </a:pPr>
            <a:r>
              <a:rPr lang="el-GR" sz="2800" dirty="0" smtClean="0"/>
              <a:t>Στη δεκαετία του 1890 εμφανίζονται οι</a:t>
            </a:r>
            <a:r>
              <a:rPr lang="en-US" sz="2800" dirty="0" smtClean="0"/>
              <a:t> </a:t>
            </a:r>
            <a:r>
              <a:rPr lang="el-GR" sz="2800" dirty="0" smtClean="0"/>
              <a:t>αρκετά συμβατικοί θεατρικοί συγγραφείς του ρεαλισμού </a:t>
            </a:r>
            <a:r>
              <a:rPr lang="en-US" sz="2800" dirty="0" smtClean="0"/>
              <a:t>Henry Arthur Jones </a:t>
            </a:r>
            <a:r>
              <a:rPr lang="el-GR" sz="2800" dirty="0" smtClean="0"/>
              <a:t>και </a:t>
            </a:r>
            <a:r>
              <a:rPr lang="en-US" sz="2800" dirty="0" smtClean="0"/>
              <a:t>Arthur Wing Pinero</a:t>
            </a:r>
            <a:r>
              <a:rPr lang="el-GR" sz="2800" dirty="0" smtClean="0"/>
              <a:t>, αντίστοιχοι του Δουμά υιού. </a:t>
            </a:r>
          </a:p>
          <a:p>
            <a:pPr marL="0" indent="0">
              <a:buNone/>
            </a:pPr>
            <a:r>
              <a:rPr lang="el-GR" sz="2800" dirty="0" smtClean="0"/>
              <a:t>Ο </a:t>
            </a:r>
            <a:r>
              <a:rPr lang="en-US" sz="2800" dirty="0" smtClean="0"/>
              <a:t>Pinero </a:t>
            </a:r>
            <a:r>
              <a:rPr lang="el-GR" sz="2800" dirty="0" smtClean="0"/>
              <a:t>γράφει φάρσες και ένα δράμα ιδεών που έχει επιτυχία </a:t>
            </a:r>
            <a:r>
              <a:rPr lang="en-US" sz="2800" i="1" dirty="0" smtClean="0"/>
              <a:t>The Second </a:t>
            </a:r>
            <a:r>
              <a:rPr lang="en-US" sz="2800" i="1" dirty="0" err="1" smtClean="0"/>
              <a:t>Mrs</a:t>
            </a:r>
            <a:r>
              <a:rPr lang="en-US" sz="2800" i="1" dirty="0" smtClean="0"/>
              <a:t> Tanqueray </a:t>
            </a:r>
            <a:r>
              <a:rPr lang="en-US" sz="2800" dirty="0" smtClean="0"/>
              <a:t>(1893), </a:t>
            </a:r>
            <a:r>
              <a:rPr lang="el-GR" sz="2800" dirty="0" smtClean="0"/>
              <a:t>που ανοίγει τον δρόμο για τον </a:t>
            </a:r>
            <a:r>
              <a:rPr lang="el-GR" sz="2800" dirty="0" err="1" smtClean="0"/>
              <a:t>Ίψεν</a:t>
            </a:r>
            <a:r>
              <a:rPr lang="el-GR" sz="2800" dirty="0" smtClean="0"/>
              <a:t>, καθώς η θεματολογία του έργου στρέφεται γύρω από μια γυναίκα με παρελθόν.</a:t>
            </a:r>
          </a:p>
          <a:p>
            <a:pPr marL="0" indent="0">
              <a:buNone/>
            </a:pPr>
            <a:r>
              <a:rPr lang="el-GR" sz="2800" dirty="0" smtClean="0"/>
              <a:t>Ο </a:t>
            </a:r>
            <a:r>
              <a:rPr lang="en-US" sz="2800" dirty="0" smtClean="0"/>
              <a:t>William Archer </a:t>
            </a:r>
            <a:r>
              <a:rPr lang="el-GR" sz="2800" dirty="0" smtClean="0"/>
              <a:t>μεταφράζει όλα τα έργα του </a:t>
            </a:r>
            <a:r>
              <a:rPr lang="el-GR" sz="2800" dirty="0" err="1" smtClean="0"/>
              <a:t>Ίψεν</a:t>
            </a:r>
            <a:r>
              <a:rPr lang="el-GR" sz="2800" dirty="0" smtClean="0"/>
              <a:t>. </a:t>
            </a:r>
          </a:p>
          <a:p>
            <a:pPr marL="0" indent="0">
              <a:buNone/>
            </a:pPr>
            <a:r>
              <a:rPr lang="el-GR" sz="2800" i="1" dirty="0" smtClean="0"/>
              <a:t>Το κουκλόσπιτο </a:t>
            </a:r>
            <a:r>
              <a:rPr lang="el-GR" sz="2800" dirty="0" smtClean="0"/>
              <a:t>(1889) με την</a:t>
            </a:r>
            <a:r>
              <a:rPr lang="en-US" sz="2800" dirty="0" smtClean="0"/>
              <a:t> </a:t>
            </a:r>
            <a:r>
              <a:rPr lang="el-GR" sz="2800" dirty="0" smtClean="0"/>
              <a:t>ηθοποιό </a:t>
            </a:r>
            <a:r>
              <a:rPr lang="en-US" sz="2800" dirty="0" smtClean="0"/>
              <a:t>Janet </a:t>
            </a:r>
            <a:r>
              <a:rPr lang="en-US" sz="2800" dirty="0" err="1" smtClean="0"/>
              <a:t>Achurch</a:t>
            </a:r>
            <a:r>
              <a:rPr lang="el-GR" sz="2800" dirty="0" smtClean="0"/>
              <a:t> είναι η αιτία που αρχίζει να γίνεται κατανοητό πως η Αγγλία έπρεπε να εκσυγχρονιστεί θεατρικά. </a:t>
            </a:r>
            <a:endParaRPr lang="en-US" sz="2800" dirty="0" smtClean="0"/>
          </a:p>
          <a:p>
            <a:pPr marL="0" indent="0">
              <a:buNone/>
            </a:pPr>
            <a:r>
              <a:rPr lang="en-US" sz="2800" dirty="0" smtClean="0"/>
              <a:t>O</a:t>
            </a:r>
            <a:r>
              <a:rPr lang="el-GR" sz="2800" dirty="0" smtClean="0"/>
              <a:t> ολλανδικής καταγωγής κριτικός </a:t>
            </a:r>
            <a:r>
              <a:rPr lang="en-US" sz="2800" dirty="0" err="1" smtClean="0"/>
              <a:t>J.T.Grein</a:t>
            </a:r>
            <a:r>
              <a:rPr lang="el-GR" sz="2800" dirty="0" smtClean="0"/>
              <a:t> δημιουργεί το 1891 το ‘</a:t>
            </a:r>
            <a:r>
              <a:rPr lang="en-US" sz="2800" dirty="0" smtClean="0"/>
              <a:t>Independent Theatre</a:t>
            </a:r>
            <a:r>
              <a:rPr lang="el-GR" sz="2800" dirty="0" smtClean="0"/>
              <a:t>’</a:t>
            </a:r>
            <a:r>
              <a:rPr lang="en-US" sz="2800" dirty="0" smtClean="0"/>
              <a:t> </a:t>
            </a:r>
            <a:r>
              <a:rPr lang="el-GR" sz="2800" dirty="0" smtClean="0"/>
              <a:t>και ξεκινά με τους </a:t>
            </a:r>
            <a:r>
              <a:rPr lang="el-GR" sz="2800" i="1" dirty="0" smtClean="0"/>
              <a:t>Βρικόλακες</a:t>
            </a:r>
            <a:r>
              <a:rPr lang="el-GR" sz="2800" dirty="0" smtClean="0"/>
              <a:t> του </a:t>
            </a:r>
            <a:r>
              <a:rPr lang="el-GR" sz="2800" dirty="0" err="1" smtClean="0"/>
              <a:t>Ίψεν</a:t>
            </a:r>
            <a:r>
              <a:rPr lang="el-GR" sz="2800" dirty="0" smtClean="0"/>
              <a:t>.</a:t>
            </a:r>
            <a:r>
              <a:rPr lang="en-US" sz="2800" dirty="0" smtClean="0"/>
              <a:t> </a:t>
            </a:r>
            <a:r>
              <a:rPr lang="el-GR" sz="2800" dirty="0" smtClean="0"/>
              <a:t>Οργανώνεται βάση της λογικής των συνδρομητών. Παίζει μόνο τις Κυριακές.</a:t>
            </a:r>
            <a:r>
              <a:rPr lang="en-US" sz="2800" dirty="0" smtClean="0"/>
              <a:t> </a:t>
            </a:r>
            <a:r>
              <a:rPr lang="el-GR" sz="2800" dirty="0" smtClean="0"/>
              <a:t>Ήθελε να δώσει ευκαιρία σε νέα αγγλικά έργα να ανέβουν στη σκηνή, τα οποία πίστευε πως υπήρχαν αλλά δεν έβρισκαν την υποστήριξη της παραγωγής. Κάτω από αυτό το πρίσμα σπρώχνει το </a:t>
            </a:r>
            <a:r>
              <a:rPr lang="en-US" sz="2800" dirty="0" smtClean="0"/>
              <a:t>Bernard Shaw </a:t>
            </a:r>
            <a:r>
              <a:rPr lang="el-GR" sz="2800" dirty="0" smtClean="0"/>
              <a:t>να γράψει θέατρο.</a:t>
            </a:r>
          </a:p>
          <a:p>
            <a:pPr marL="0" indent="0">
              <a:buNone/>
            </a:pPr>
            <a:r>
              <a:rPr lang="el-GR" sz="2800" dirty="0" smtClean="0"/>
              <a:t>Συμβά</a:t>
            </a:r>
            <a:r>
              <a:rPr lang="el-GR" sz="2800" dirty="0"/>
              <a:t>λ</a:t>
            </a:r>
            <a:r>
              <a:rPr lang="el-GR" sz="2800" dirty="0" smtClean="0"/>
              <a:t>λει κυρίως στην ανανέωση ρεπερτορίου όχι στη σκηνική διατύπωση.  </a:t>
            </a:r>
            <a:endParaRPr lang="el-GR" sz="2800" dirty="0"/>
          </a:p>
        </p:txBody>
      </p:sp>
    </p:spTree>
    <p:extLst>
      <p:ext uri="{BB962C8B-B14F-4D97-AF65-F5344CB8AC3E}">
        <p14:creationId xmlns:p14="http://schemas.microsoft.com/office/powerpoint/2010/main" val="5789187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80728"/>
          </a:xfrm>
        </p:spPr>
        <p:txBody>
          <a:bodyPr>
            <a:normAutofit fontScale="90000"/>
          </a:bodyPr>
          <a:lstStyle/>
          <a:p>
            <a:r>
              <a:rPr lang="el-GR" b="1" dirty="0" smtClean="0"/>
              <a:t>Το θέατρο Τέχνης της Μόσχας (</a:t>
            </a:r>
            <a:r>
              <a:rPr lang="en-US" b="1" dirty="0" smtClean="0"/>
              <a:t>MAT</a:t>
            </a:r>
            <a:r>
              <a:rPr lang="el-GR" b="1" dirty="0" smtClean="0"/>
              <a:t>)</a:t>
            </a:r>
            <a:endParaRPr lang="el-GR" b="1" dirty="0"/>
          </a:p>
        </p:txBody>
      </p:sp>
      <p:sp>
        <p:nvSpPr>
          <p:cNvPr id="3" name="Content Placeholder 2"/>
          <p:cNvSpPr>
            <a:spLocks noGrp="1"/>
          </p:cNvSpPr>
          <p:nvPr>
            <p:ph idx="1"/>
          </p:nvPr>
        </p:nvSpPr>
        <p:spPr>
          <a:xfrm>
            <a:off x="457200" y="908720"/>
            <a:ext cx="8229600" cy="5616624"/>
          </a:xfrm>
        </p:spPr>
        <p:txBody>
          <a:bodyPr>
            <a:normAutofit fontScale="70000" lnSpcReduction="20000"/>
          </a:bodyPr>
          <a:lstStyle/>
          <a:p>
            <a:r>
              <a:rPr lang="el-GR" dirty="0" smtClean="0"/>
              <a:t>Αν και υπήρχαν συγγραφείς (</a:t>
            </a:r>
            <a:r>
              <a:rPr lang="el-GR" dirty="0" err="1" smtClean="0"/>
              <a:t>Τουργκένιεφ</a:t>
            </a:r>
            <a:r>
              <a:rPr lang="el-GR" dirty="0" smtClean="0"/>
              <a:t>, Οστρόφσκι…) του ρεαλιστικού κινήματος, θεατρικά η Ρωσία ήταν πίσω. Οι επισκέψεις των </a:t>
            </a:r>
            <a:r>
              <a:rPr lang="en-US" dirty="0" smtClean="0"/>
              <a:t>Meininger</a:t>
            </a:r>
            <a:r>
              <a:rPr lang="el-GR" dirty="0" smtClean="0"/>
              <a:t> (1885 και 1890)</a:t>
            </a:r>
            <a:r>
              <a:rPr lang="en-US" dirty="0" smtClean="0"/>
              <a:t> </a:t>
            </a:r>
            <a:r>
              <a:rPr lang="el-GR" dirty="0" smtClean="0"/>
              <a:t>απλώς κατέδειξαν το πόσο πίσω είχε μείνει η χώρα.</a:t>
            </a:r>
          </a:p>
          <a:p>
            <a:r>
              <a:rPr lang="el-GR" dirty="0" smtClean="0"/>
              <a:t>Το ΜΑΤ (1898)ιδρύεται από τους </a:t>
            </a:r>
            <a:r>
              <a:rPr lang="el-GR" dirty="0" err="1" smtClean="0"/>
              <a:t>Κονσταντίν</a:t>
            </a:r>
            <a:r>
              <a:rPr lang="el-GR" dirty="0" smtClean="0"/>
              <a:t> </a:t>
            </a:r>
            <a:r>
              <a:rPr lang="el-GR" dirty="0" err="1" smtClean="0"/>
              <a:t>Σεργκεγιεβιτς</a:t>
            </a:r>
            <a:r>
              <a:rPr lang="el-GR" dirty="0" smtClean="0"/>
              <a:t> </a:t>
            </a:r>
            <a:r>
              <a:rPr lang="el-GR" dirty="0" err="1" smtClean="0"/>
              <a:t>Στανισλάφσκι</a:t>
            </a:r>
            <a:r>
              <a:rPr lang="el-GR" dirty="0" smtClean="0"/>
              <a:t> και τον </a:t>
            </a:r>
            <a:r>
              <a:rPr lang="el-GR" dirty="0" err="1" smtClean="0"/>
              <a:t>Βλαντιμίρ</a:t>
            </a:r>
            <a:r>
              <a:rPr lang="el-GR" dirty="0" smtClean="0"/>
              <a:t> </a:t>
            </a:r>
            <a:r>
              <a:rPr lang="el-GR" dirty="0" err="1" smtClean="0"/>
              <a:t>Νεμίροβιτς</a:t>
            </a:r>
            <a:r>
              <a:rPr lang="el-GR" dirty="0" smtClean="0"/>
              <a:t>-</a:t>
            </a:r>
            <a:r>
              <a:rPr lang="el-GR" dirty="0" err="1" smtClean="0"/>
              <a:t>Νταντσένκο</a:t>
            </a:r>
            <a:r>
              <a:rPr lang="el-GR" dirty="0" smtClean="0"/>
              <a:t>. </a:t>
            </a:r>
          </a:p>
          <a:p>
            <a:r>
              <a:rPr lang="el-GR" dirty="0" smtClean="0"/>
              <a:t>Στόχος είναι η ανάδειξη της θεατρικής παραγωγής όχι τα νέα έργα. </a:t>
            </a:r>
          </a:p>
          <a:p>
            <a:r>
              <a:rPr lang="el-GR" dirty="0" smtClean="0"/>
              <a:t>Αντίθετα από τα άλλα ανεξάρτητα θέατρα, αυτός είναι ένας επαγγελματικός οργανισμός. </a:t>
            </a:r>
          </a:p>
          <a:p>
            <a:r>
              <a:rPr lang="el-GR" dirty="0" smtClean="0"/>
              <a:t>Πρώτη παραγωγή ο </a:t>
            </a:r>
            <a:r>
              <a:rPr lang="el-GR" i="1" dirty="0" smtClean="0"/>
              <a:t>Τσάρος </a:t>
            </a:r>
            <a:r>
              <a:rPr lang="el-GR" i="1" dirty="0" err="1" smtClean="0"/>
              <a:t>Φεοντόρ</a:t>
            </a:r>
            <a:r>
              <a:rPr lang="el-GR" i="1" dirty="0" smtClean="0"/>
              <a:t> </a:t>
            </a:r>
            <a:r>
              <a:rPr lang="el-GR" i="1" dirty="0" err="1" smtClean="0"/>
              <a:t>Ιβάνοβιτς</a:t>
            </a:r>
            <a:r>
              <a:rPr lang="el-GR" i="1" dirty="0" smtClean="0"/>
              <a:t> </a:t>
            </a:r>
            <a:r>
              <a:rPr lang="el-GR" dirty="0" smtClean="0"/>
              <a:t>του </a:t>
            </a:r>
            <a:r>
              <a:rPr lang="el-GR" dirty="0" err="1" smtClean="0"/>
              <a:t>Αλεξέι</a:t>
            </a:r>
            <a:r>
              <a:rPr lang="el-GR" dirty="0" smtClean="0"/>
              <a:t> Τολστόι. Λεπτομερέστατη αναπαράσταση της Ρωσίας.</a:t>
            </a:r>
          </a:p>
          <a:p>
            <a:r>
              <a:rPr lang="el-GR" dirty="0" smtClean="0"/>
              <a:t>Ο </a:t>
            </a:r>
            <a:r>
              <a:rPr lang="el-GR" i="1" dirty="0" smtClean="0"/>
              <a:t>Γλάρος</a:t>
            </a:r>
            <a:r>
              <a:rPr lang="el-GR" dirty="0" smtClean="0"/>
              <a:t> του </a:t>
            </a:r>
            <a:r>
              <a:rPr lang="el-GR" dirty="0" err="1" smtClean="0"/>
              <a:t>Τσέχωφ</a:t>
            </a:r>
            <a:r>
              <a:rPr lang="el-GR" dirty="0" smtClean="0"/>
              <a:t> και η συνεργασία του με το ΜΑΤ.</a:t>
            </a:r>
          </a:p>
          <a:p>
            <a:r>
              <a:rPr lang="el-GR" dirty="0" smtClean="0"/>
              <a:t>Ο </a:t>
            </a:r>
            <a:r>
              <a:rPr lang="el-GR" i="1" dirty="0" smtClean="0"/>
              <a:t>Βυθός</a:t>
            </a:r>
            <a:r>
              <a:rPr lang="el-GR" dirty="0" smtClean="0"/>
              <a:t> του </a:t>
            </a:r>
            <a:r>
              <a:rPr lang="el-GR" dirty="0" err="1" smtClean="0"/>
              <a:t>Γκόρκι</a:t>
            </a:r>
            <a:r>
              <a:rPr lang="el-GR" dirty="0" smtClean="0"/>
              <a:t> και η συνεργασία του με το ΜΑΤ. [βλ. πρόγραμμα Εθνικού Θεάτρου 1981, εμπεριέχει φωτογραφίες].</a:t>
            </a:r>
          </a:p>
          <a:p>
            <a:r>
              <a:rPr lang="el-GR" dirty="0" smtClean="0"/>
              <a:t>Ο </a:t>
            </a:r>
            <a:r>
              <a:rPr lang="el-GR" dirty="0" err="1" smtClean="0"/>
              <a:t>Στανισλάφσκι</a:t>
            </a:r>
            <a:r>
              <a:rPr lang="el-GR" dirty="0" smtClean="0"/>
              <a:t> προσπαθεί να δώσει άλλη διάσταση στην υποκριτική δουλεύοντας τον ρόλο και στήνοντας ένα πιστικό υπόβαθρο</a:t>
            </a:r>
            <a:endParaRPr lang="el-GR" dirty="0"/>
          </a:p>
        </p:txBody>
      </p:sp>
    </p:spTree>
    <p:extLst>
      <p:ext uri="{BB962C8B-B14F-4D97-AF65-F5344CB8AC3E}">
        <p14:creationId xmlns:p14="http://schemas.microsoft.com/office/powerpoint/2010/main" val="42589052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endParaRPr lang="el-GR"/>
          </a:p>
        </p:txBody>
      </p:sp>
      <p:pic>
        <p:nvPicPr>
          <p:cNvPr id="10" name="Content Placeholder 9"/>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648200" y="2118243"/>
            <a:ext cx="4038600" cy="3489877"/>
          </a:xfrm>
        </p:spPr>
      </p:pic>
      <p:pic>
        <p:nvPicPr>
          <p:cNvPr id="12" name="Content Placeholder 11"/>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944355" y="1600200"/>
            <a:ext cx="3064290" cy="4525963"/>
          </a:xfrm>
        </p:spPr>
      </p:pic>
    </p:spTree>
    <p:extLst>
      <p:ext uri="{BB962C8B-B14F-4D97-AF65-F5344CB8AC3E}">
        <p14:creationId xmlns:p14="http://schemas.microsoft.com/office/powerpoint/2010/main" val="31388243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548680"/>
          </a:xfrm>
        </p:spPr>
        <p:txBody>
          <a:bodyPr>
            <a:noAutofit/>
          </a:bodyPr>
          <a:lstStyle/>
          <a:p>
            <a:r>
              <a:rPr lang="el-GR" sz="3200" b="1" dirty="0" smtClean="0"/>
              <a:t>Ιστορικά στοιχεία</a:t>
            </a:r>
            <a:endParaRPr lang="el-GR" sz="3200" b="1" dirty="0"/>
          </a:p>
        </p:txBody>
      </p:sp>
      <p:sp>
        <p:nvSpPr>
          <p:cNvPr id="3" name="Content Placeholder 2"/>
          <p:cNvSpPr>
            <a:spLocks noGrp="1"/>
          </p:cNvSpPr>
          <p:nvPr>
            <p:ph idx="1"/>
          </p:nvPr>
        </p:nvSpPr>
        <p:spPr>
          <a:xfrm>
            <a:off x="107504" y="476672"/>
            <a:ext cx="8928992" cy="6381328"/>
          </a:xfrm>
        </p:spPr>
        <p:txBody>
          <a:bodyPr>
            <a:normAutofit fontScale="55000" lnSpcReduction="20000"/>
          </a:bodyPr>
          <a:lstStyle/>
          <a:p>
            <a:pPr marL="0" indent="0">
              <a:buNone/>
            </a:pPr>
            <a:r>
              <a:rPr lang="el-GR" dirty="0"/>
              <a:t>*</a:t>
            </a:r>
            <a:r>
              <a:rPr lang="el-GR" dirty="0" smtClean="0"/>
              <a:t>Ο </a:t>
            </a:r>
            <a:r>
              <a:rPr lang="el-GR" b="1" dirty="0" smtClean="0"/>
              <a:t>εθνικισμός</a:t>
            </a:r>
            <a:r>
              <a:rPr lang="el-GR" dirty="0" smtClean="0"/>
              <a:t> υφίσταται μεταλλάξεις μετά το 1870: </a:t>
            </a:r>
          </a:p>
          <a:p>
            <a:pPr marL="514350" indent="-514350">
              <a:buAutoNum type="arabicPeriod"/>
            </a:pPr>
            <a:r>
              <a:rPr lang="el-GR" dirty="0" smtClean="0"/>
              <a:t>ταυτίζεται με τη δεξιά, ενώ οι ριζοσπάστες και οι σοσιαλιστές χαρακτηρίζονται ως ‘προδότες’, δηλαδή μη πατριώτες. Ο πατριωτισμός, είναι το πρώτο στάδιο του εθνικισμού σε ένα απελευθερωμένο κράτος. Ακραία έκφανσή του ο φασισμός. </a:t>
            </a:r>
          </a:p>
          <a:p>
            <a:pPr marL="514350" indent="-514350">
              <a:buAutoNum type="arabicPeriod"/>
            </a:pPr>
            <a:r>
              <a:rPr lang="el-GR" dirty="0" smtClean="0"/>
              <a:t>Η </a:t>
            </a:r>
            <a:r>
              <a:rPr lang="el-GR" b="1" dirty="0" smtClean="0"/>
              <a:t>εθνική αυτοδιάθεση </a:t>
            </a:r>
            <a:r>
              <a:rPr lang="el-GR" dirty="0" smtClean="0"/>
              <a:t>δεν αποτελεί προνόμιο των ολίγων. </a:t>
            </a:r>
            <a:r>
              <a:rPr lang="el-GR" b="1" dirty="0" smtClean="0"/>
              <a:t>Η πίστη στο έθνος </a:t>
            </a:r>
            <a:r>
              <a:rPr lang="el-GR" dirty="0" smtClean="0"/>
              <a:t>αντικαθιστά κάθε άλλη πίστη και </a:t>
            </a:r>
            <a:r>
              <a:rPr lang="el-GR" b="1" dirty="0" smtClean="0"/>
              <a:t>ομογενοποιεί την κοινότητα</a:t>
            </a:r>
            <a:r>
              <a:rPr lang="el-GR" dirty="0" smtClean="0"/>
              <a:t>. Ταυτόχρονα λειτουργεί αποκλειστικά, ξενοφοβικά ενισχύοντας την </a:t>
            </a:r>
            <a:r>
              <a:rPr lang="el-GR" b="1" dirty="0" smtClean="0"/>
              <a:t>εθνική ταυτότητα</a:t>
            </a:r>
            <a:r>
              <a:rPr lang="el-GR" dirty="0" smtClean="0"/>
              <a:t>. Άλλωστε εκείνα τα χρόνια η οικονομική κρίση δεν επιτρέπει  </a:t>
            </a:r>
          </a:p>
          <a:p>
            <a:pPr marL="514350" indent="-514350">
              <a:buAutoNum type="arabicPeriod"/>
            </a:pPr>
            <a:r>
              <a:rPr lang="el-GR" dirty="0" smtClean="0"/>
              <a:t>Μόνο </a:t>
            </a:r>
            <a:r>
              <a:rPr lang="el-GR" b="1" dirty="0" smtClean="0"/>
              <a:t>ανεξάρτητο κράτος </a:t>
            </a:r>
            <a:r>
              <a:rPr lang="el-GR" dirty="0" smtClean="0"/>
              <a:t>είναι ο κατάλληλος τόπος για να κατοικήσει ένα </a:t>
            </a:r>
            <a:r>
              <a:rPr lang="el-GR" b="1" dirty="0" smtClean="0"/>
              <a:t>έθνος</a:t>
            </a:r>
            <a:r>
              <a:rPr lang="el-GR" dirty="0" smtClean="0"/>
              <a:t>.</a:t>
            </a:r>
          </a:p>
          <a:p>
            <a:pPr marL="514350" indent="-514350">
              <a:buAutoNum type="arabicPeriod"/>
            </a:pPr>
            <a:r>
              <a:rPr lang="el-GR" dirty="0" smtClean="0"/>
              <a:t>Στο πλαίσιο της συγκρότησης του έθνους </a:t>
            </a:r>
            <a:r>
              <a:rPr lang="el-GR" b="1" dirty="0" smtClean="0"/>
              <a:t>η γλώσσα </a:t>
            </a:r>
            <a:r>
              <a:rPr lang="el-GR" dirty="0" smtClean="0"/>
              <a:t>αντιμετωπίζεται ως </a:t>
            </a:r>
            <a:r>
              <a:rPr lang="el-GR" b="1" dirty="0" smtClean="0"/>
              <a:t>εθνικό χαρακτηριστικό</a:t>
            </a:r>
            <a:r>
              <a:rPr lang="el-GR" dirty="0" smtClean="0"/>
              <a:t>. Η κατασκευασμένη τις περισσότερες φορές εθνική γλώσσα είναι επινόηση των εγγράμματων του ύστερου 19ου αιώνα.   </a:t>
            </a:r>
          </a:p>
          <a:p>
            <a:pPr marL="0" indent="0">
              <a:buNone/>
            </a:pPr>
            <a:r>
              <a:rPr lang="el-GR" dirty="0" smtClean="0"/>
              <a:t>*</a:t>
            </a:r>
            <a:r>
              <a:rPr lang="el-GR" b="1" dirty="0" smtClean="0"/>
              <a:t>Ο θρίαμβος της αστικής τάξης</a:t>
            </a:r>
            <a:r>
              <a:rPr lang="el-GR" dirty="0" smtClean="0"/>
              <a:t>. Οι αστοί ηγούνται της κοινωνίας </a:t>
            </a:r>
            <a:r>
              <a:rPr lang="el-GR" dirty="0"/>
              <a:t>α</a:t>
            </a:r>
            <a:r>
              <a:rPr lang="el-GR" dirty="0" smtClean="0"/>
              <a:t>λλά με τον δικό τους τρόπο. Ο φόβος μην παραβιαστούν τα όρια της τάξης τους από τους αριστοκράτες και από τους προλετάριους. Ο ρόλος της παιδείας στην κοινωνική ανέλιξή τους. Η ζωή στα προάστια. Η αναγνώριση της νεότητας ανάμεσα στην εφηβεία και την ενηλικίωση</a:t>
            </a:r>
            <a:r>
              <a:rPr lang="el-GR" dirty="0"/>
              <a:t> </a:t>
            </a:r>
            <a:r>
              <a:rPr lang="el-GR" dirty="0" smtClean="0"/>
              <a:t>και η ταύτισή της με τη </a:t>
            </a:r>
            <a:r>
              <a:rPr lang="el-GR" dirty="0" err="1" smtClean="0"/>
              <a:t>νεοτερικότητα</a:t>
            </a:r>
            <a:r>
              <a:rPr lang="el-GR" dirty="0" smtClean="0"/>
              <a:t>. </a:t>
            </a:r>
            <a:endParaRPr lang="en-US" dirty="0" smtClean="0"/>
          </a:p>
          <a:p>
            <a:pPr marL="0" indent="0">
              <a:buNone/>
            </a:pPr>
            <a:r>
              <a:rPr lang="el-GR" dirty="0" smtClean="0"/>
              <a:t>*Τα σπορ ενασχόληση των ευγενών πατριωτών (ιππασία και φόνος), τα </a:t>
            </a:r>
            <a:r>
              <a:rPr lang="el-GR" dirty="0" err="1" smtClean="0"/>
              <a:t>χόμπυ</a:t>
            </a:r>
            <a:r>
              <a:rPr lang="el-GR" dirty="0" smtClean="0"/>
              <a:t> η ενασχόληση των αστών (αθλητισμός). </a:t>
            </a:r>
          </a:p>
          <a:p>
            <a:pPr marL="0" indent="0">
              <a:buNone/>
            </a:pPr>
            <a:r>
              <a:rPr lang="el-GR" dirty="0" smtClean="0"/>
              <a:t>*</a:t>
            </a:r>
            <a:r>
              <a:rPr lang="el-GR" b="1" dirty="0" smtClean="0"/>
              <a:t>Η </a:t>
            </a:r>
            <a:r>
              <a:rPr lang="en-US" b="1" dirty="0" smtClean="0"/>
              <a:t>Bell’ </a:t>
            </a:r>
            <a:r>
              <a:rPr lang="en-US" b="1" dirty="0" err="1" smtClean="0"/>
              <a:t>Epoque</a:t>
            </a:r>
            <a:r>
              <a:rPr lang="en-US" dirty="0" smtClean="0"/>
              <a:t>.</a:t>
            </a:r>
            <a:r>
              <a:rPr lang="el-GR" dirty="0" smtClean="0"/>
              <a:t> Η εποχή πριν τον πρώτο παγκόσμιο πόλεμο. </a:t>
            </a:r>
            <a:r>
              <a:rPr lang="el-GR" b="1" dirty="0" smtClean="0"/>
              <a:t>Περίοδος αισιοδοξίας </a:t>
            </a:r>
            <a:r>
              <a:rPr lang="el-GR" dirty="0" smtClean="0"/>
              <a:t>και πλούτου για την αστική τάξη. Η γυναικεία χειραφέτηση (πρώτες γυναίκες με εισοδήματα). Φιλανθρωπία και συλλογή έργων τέχνης.</a:t>
            </a:r>
          </a:p>
          <a:p>
            <a:pPr marL="0" indent="0">
              <a:buNone/>
            </a:pPr>
            <a:r>
              <a:rPr lang="el-GR" dirty="0" smtClean="0"/>
              <a:t>Δύο πράγματα θέτουν σε κίνδυνο τη φιλελεύθερη κοινωνία: </a:t>
            </a:r>
          </a:p>
          <a:p>
            <a:pPr marL="514350" indent="-514350">
              <a:buAutoNum type="arabicPeriod"/>
            </a:pPr>
            <a:r>
              <a:rPr lang="el-GR" dirty="0" smtClean="0"/>
              <a:t>Η άνοδος του </a:t>
            </a:r>
            <a:r>
              <a:rPr lang="el-GR" b="1" dirty="0" smtClean="0"/>
              <a:t>σοσιαλισμού</a:t>
            </a:r>
          </a:p>
          <a:p>
            <a:pPr marL="514350" indent="-514350">
              <a:buAutoNum type="arabicPeriod"/>
            </a:pPr>
            <a:r>
              <a:rPr lang="el-GR" dirty="0" smtClean="0"/>
              <a:t>Η διάβρωση της </a:t>
            </a:r>
            <a:r>
              <a:rPr lang="el-GR" b="1" dirty="0" smtClean="0"/>
              <a:t>αστικής οικογένειας</a:t>
            </a:r>
            <a:r>
              <a:rPr lang="el-GR" dirty="0" smtClean="0"/>
              <a:t>. Η αστική τάξη ακόμα πίστευε πως η υπόληψη ήταν ταυτόσημη με την ηθική και αυτή εξαρτιόταν από τη </a:t>
            </a:r>
            <a:r>
              <a:rPr lang="el-GR" b="1" dirty="0" smtClean="0"/>
              <a:t>συμπεριφορά των γυναικών</a:t>
            </a:r>
            <a:r>
              <a:rPr lang="el-GR" dirty="0" smtClean="0"/>
              <a:t>. </a:t>
            </a:r>
          </a:p>
          <a:p>
            <a:endParaRPr lang="el-GR" dirty="0"/>
          </a:p>
        </p:txBody>
      </p:sp>
    </p:spTree>
    <p:extLst>
      <p:ext uri="{BB962C8B-B14F-4D97-AF65-F5344CB8AC3E}">
        <p14:creationId xmlns:p14="http://schemas.microsoft.com/office/powerpoint/2010/main" val="29372419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endParaRPr lang="el-GR"/>
          </a:p>
        </p:txBody>
      </p:sp>
      <p:pic>
        <p:nvPicPr>
          <p:cNvPr id="12" name="Content Placeholder 11"/>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457200" y="2502272"/>
            <a:ext cx="4038600" cy="2721818"/>
          </a:xfrm>
        </p:spPr>
      </p:pic>
      <p:pic>
        <p:nvPicPr>
          <p:cNvPr id="13" name="Content Placeholder 12"/>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648200" y="2724851"/>
            <a:ext cx="4038600" cy="2276661"/>
          </a:xfrm>
        </p:spPr>
      </p:pic>
    </p:spTree>
    <p:extLst>
      <p:ext uri="{BB962C8B-B14F-4D97-AF65-F5344CB8AC3E}">
        <p14:creationId xmlns:p14="http://schemas.microsoft.com/office/powerpoint/2010/main" val="33578947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432048"/>
          </a:xfrm>
        </p:spPr>
        <p:txBody>
          <a:bodyPr>
            <a:normAutofit fontScale="90000"/>
          </a:bodyPr>
          <a:lstStyle/>
          <a:p>
            <a:r>
              <a:rPr lang="el-GR" sz="2800" b="1" dirty="0" smtClean="0"/>
              <a:t>Ερρίκος </a:t>
            </a:r>
            <a:r>
              <a:rPr lang="el-GR" sz="2800" b="1" dirty="0" err="1" smtClean="0"/>
              <a:t>Ίψεν</a:t>
            </a:r>
            <a:endParaRPr lang="el-GR" sz="2800" b="1" dirty="0"/>
          </a:p>
        </p:txBody>
      </p:sp>
      <p:sp>
        <p:nvSpPr>
          <p:cNvPr id="3" name="Content Placeholder 2"/>
          <p:cNvSpPr>
            <a:spLocks noGrp="1"/>
          </p:cNvSpPr>
          <p:nvPr>
            <p:ph idx="1"/>
          </p:nvPr>
        </p:nvSpPr>
        <p:spPr>
          <a:xfrm>
            <a:off x="107504" y="548680"/>
            <a:ext cx="9036496" cy="6309320"/>
          </a:xfrm>
        </p:spPr>
        <p:txBody>
          <a:bodyPr>
            <a:normAutofit fontScale="55000" lnSpcReduction="20000"/>
          </a:bodyPr>
          <a:lstStyle/>
          <a:p>
            <a:r>
              <a:rPr lang="el-GR" dirty="0" smtClean="0"/>
              <a:t>Επιρροή του </a:t>
            </a:r>
            <a:r>
              <a:rPr lang="el-GR" dirty="0" err="1" smtClean="0"/>
              <a:t>Ίψεν</a:t>
            </a:r>
            <a:r>
              <a:rPr lang="el-GR" dirty="0" smtClean="0"/>
              <a:t> από τον ιδεαλιστή φιλόσοφο Χέγκελ, </a:t>
            </a:r>
            <a:r>
              <a:rPr lang="el-GR" i="1" dirty="0" smtClean="0"/>
              <a:t>Φαινομενολογία του πνεύματος </a:t>
            </a:r>
            <a:r>
              <a:rPr lang="el-GR" dirty="0" smtClean="0"/>
              <a:t>(1807):  για τον </a:t>
            </a:r>
            <a:r>
              <a:rPr lang="en-US" dirty="0" smtClean="0"/>
              <a:t>Hegel, </a:t>
            </a:r>
            <a:r>
              <a:rPr lang="el-GR" dirty="0" smtClean="0"/>
              <a:t>η φυσική και ανθρώπινη ύπαρξη εναπόκειται στον αυτοέλεγχο και την αυτό-εξέλιξη του ατόμου (στη δυνατότητά του). Στα ανθρώπινα όντα (σε ατομικό και κοινωνικό επίπεδο) η αιτία ψάχνει την αυτό-ικανοποίηση και ελευθερώνει το πνεύμα. Ο </a:t>
            </a:r>
            <a:r>
              <a:rPr lang="en-US" dirty="0" smtClean="0"/>
              <a:t>Hegel </a:t>
            </a:r>
            <a:r>
              <a:rPr lang="el-GR" dirty="0" smtClean="0"/>
              <a:t>είναι ιδεαλιστής, τοποθετεί δηλαδή τις ιδέες ως βασικό στοιχείο ή καθοδηγητική δύναμη της πραγματικότητας (παρόμοια ο Πλάτων και ο Καντ).</a:t>
            </a:r>
          </a:p>
          <a:p>
            <a:pPr marL="0" indent="0">
              <a:buNone/>
            </a:pPr>
            <a:r>
              <a:rPr lang="el-GR" b="1" dirty="0" smtClean="0"/>
              <a:t>Πρώτα δράματα </a:t>
            </a:r>
          </a:p>
          <a:p>
            <a:r>
              <a:rPr lang="el-GR" dirty="0" smtClean="0"/>
              <a:t>Ρομαντικός ιδεαλισμός: Τα έργα του </a:t>
            </a:r>
            <a:r>
              <a:rPr lang="en-US" i="1" dirty="0" smtClean="0"/>
              <a:t>Peer </a:t>
            </a:r>
            <a:r>
              <a:rPr lang="en-US" i="1" dirty="0" err="1" smtClean="0"/>
              <a:t>Gyd</a:t>
            </a:r>
            <a:r>
              <a:rPr lang="en-US" i="1" dirty="0" smtClean="0"/>
              <a:t> </a:t>
            </a:r>
            <a:r>
              <a:rPr lang="el-GR" dirty="0" smtClean="0"/>
              <a:t>και </a:t>
            </a:r>
            <a:r>
              <a:rPr lang="en-US" i="1" dirty="0" smtClean="0"/>
              <a:t>Brand </a:t>
            </a:r>
            <a:r>
              <a:rPr lang="el-GR" dirty="0" smtClean="0"/>
              <a:t>βασίζονται στις </a:t>
            </a:r>
            <a:r>
              <a:rPr lang="el-GR" dirty="0" err="1" smtClean="0"/>
              <a:t>εγελιανές</a:t>
            </a:r>
            <a:r>
              <a:rPr lang="el-GR" dirty="0" smtClean="0"/>
              <a:t> ιδέες. Και στα δύο έργα ο </a:t>
            </a:r>
            <a:r>
              <a:rPr lang="el-GR" dirty="0" err="1" smtClean="0"/>
              <a:t>Ίψεν</a:t>
            </a:r>
            <a:r>
              <a:rPr lang="el-GR" dirty="0" smtClean="0"/>
              <a:t> αναγνωρίζει πως η αυτό-ικανοποίηση είναι αναγκαίο στοιχείο για να οδηγήσει κάποιον στον αγώνα για κάτι, αλλά δεν είναι ικανή ωστόσο να οδηγήσει και σε μια ολοκλήρωση της προσπάθειας, σε ένα κατόρθωμα.  </a:t>
            </a:r>
          </a:p>
          <a:p>
            <a:pPr marL="0" indent="0">
              <a:buNone/>
            </a:pPr>
            <a:r>
              <a:rPr lang="el-GR" b="1" dirty="0" smtClean="0"/>
              <a:t>Ο </a:t>
            </a:r>
            <a:r>
              <a:rPr lang="el-GR" b="1" dirty="0"/>
              <a:t>ψ</a:t>
            </a:r>
            <a:r>
              <a:rPr lang="el-GR" b="1" dirty="0" smtClean="0"/>
              <a:t>υχολογικός ρεαλισμός</a:t>
            </a:r>
          </a:p>
          <a:p>
            <a:r>
              <a:rPr lang="el-GR" dirty="0" smtClean="0"/>
              <a:t>Ο Δανός κριτικός </a:t>
            </a:r>
            <a:r>
              <a:rPr lang="el-GR" dirty="0" err="1" smtClean="0"/>
              <a:t>Γκέοργκ</a:t>
            </a:r>
            <a:r>
              <a:rPr lang="el-GR" dirty="0" smtClean="0"/>
              <a:t> </a:t>
            </a:r>
            <a:r>
              <a:rPr lang="el-GR" dirty="0" err="1" smtClean="0"/>
              <a:t>Μπράντες</a:t>
            </a:r>
            <a:r>
              <a:rPr lang="el-GR" dirty="0" smtClean="0"/>
              <a:t> (έχοντας στο νου τους Γάλλους) καλεί τους σκανδιναβούς συγγραφείς να γράψουν ρεαλιστικά, αυτός πείθει και τον </a:t>
            </a:r>
            <a:r>
              <a:rPr lang="el-GR" dirty="0" err="1" smtClean="0"/>
              <a:t>Ίψεν</a:t>
            </a:r>
            <a:r>
              <a:rPr lang="el-GR" dirty="0"/>
              <a:t> </a:t>
            </a:r>
            <a:r>
              <a:rPr lang="el-GR" dirty="0" smtClean="0"/>
              <a:t>παρόλο που ο τελευταίος είχε δει και παραστάσεις των </a:t>
            </a:r>
            <a:r>
              <a:rPr lang="en-US" dirty="0" err="1" smtClean="0"/>
              <a:t>Meininger</a:t>
            </a:r>
            <a:r>
              <a:rPr lang="el-GR" dirty="0" smtClean="0"/>
              <a:t>. Τα πρώτα έργα του που γράφονται στο πλαίσιο του ρεαλισμού, σχεδόν αγγίζουν τον νατουραλισμό αφού η θεματολογία τους σχετίζεται με ζητήματα κληρονομικότητας (</a:t>
            </a:r>
            <a:r>
              <a:rPr lang="el-GR" i="1" dirty="0" smtClean="0"/>
              <a:t>Βρικόλακες,</a:t>
            </a:r>
            <a:r>
              <a:rPr lang="el-GR" dirty="0" smtClean="0"/>
              <a:t> </a:t>
            </a:r>
            <a:r>
              <a:rPr lang="el-GR" i="1" dirty="0" smtClean="0"/>
              <a:t>Κουκλόσπιτο</a:t>
            </a:r>
            <a:r>
              <a:rPr lang="el-GR" dirty="0" smtClean="0"/>
              <a:t>).</a:t>
            </a:r>
          </a:p>
          <a:p>
            <a:pPr marL="0" indent="0">
              <a:buNone/>
            </a:pPr>
            <a:r>
              <a:rPr lang="el-GR" b="1" dirty="0" smtClean="0"/>
              <a:t>Χαρακτηριστικά της  νέας γραφής</a:t>
            </a:r>
          </a:p>
          <a:p>
            <a:r>
              <a:rPr lang="el-GR" dirty="0" smtClean="0"/>
              <a:t>Εγκαταλείπει τα </a:t>
            </a:r>
            <a:r>
              <a:rPr lang="en-US" dirty="0" smtClean="0"/>
              <a:t>asides, </a:t>
            </a:r>
            <a:r>
              <a:rPr lang="el-GR" dirty="0" smtClean="0"/>
              <a:t>τους μονολόγους και τα μη ρεαλιστικά τεχνάσματα. Η βάση είναι το καλογραμμένο έργο του </a:t>
            </a:r>
            <a:r>
              <a:rPr lang="el-GR" dirty="0" err="1" smtClean="0"/>
              <a:t>Σκρίμπ</a:t>
            </a:r>
            <a:r>
              <a:rPr lang="el-GR" dirty="0" smtClean="0"/>
              <a:t>.</a:t>
            </a:r>
            <a:r>
              <a:rPr lang="el-GR" dirty="0">
                <a:solidFill>
                  <a:srgbClr val="FF0000"/>
                </a:solidFill>
              </a:rPr>
              <a:t> </a:t>
            </a:r>
            <a:r>
              <a:rPr lang="el-GR" dirty="0"/>
              <a:t>[Ο </a:t>
            </a:r>
            <a:r>
              <a:rPr lang="en-US" dirty="0" err="1"/>
              <a:t>Victorien</a:t>
            </a:r>
            <a:r>
              <a:rPr lang="en-US" dirty="0"/>
              <a:t> Sardou </a:t>
            </a:r>
            <a:r>
              <a:rPr lang="el-GR" dirty="0"/>
              <a:t>μαζί με τον </a:t>
            </a:r>
            <a:r>
              <a:rPr lang="en-US" dirty="0" err="1"/>
              <a:t>Eugène</a:t>
            </a:r>
            <a:r>
              <a:rPr lang="en-US" dirty="0"/>
              <a:t> Scribe </a:t>
            </a:r>
            <a:r>
              <a:rPr lang="el-GR" dirty="0"/>
              <a:t>είναι οι πιο τυπικοί εκπρόσωποι στη Γαλλία το καλοφτιαγμένου έργου</a:t>
            </a:r>
            <a:r>
              <a:rPr lang="en-US" dirty="0" smtClean="0"/>
              <a:t>. </a:t>
            </a:r>
            <a:r>
              <a:rPr lang="el-GR" dirty="0" smtClean="0"/>
              <a:t>Έργο του νεοκλασικισμού έχει τεχνικές φάρσας, δηλαδή αιτιοκρατία, ανατροπές και επιστροφή στα νενομισμένα και αποδεκτά] Όμως ο </a:t>
            </a:r>
            <a:r>
              <a:rPr lang="el-GR" dirty="0" err="1" smtClean="0"/>
              <a:t>Ίψεν</a:t>
            </a:r>
            <a:r>
              <a:rPr lang="el-GR" dirty="0" smtClean="0"/>
              <a:t> στο τέλος των έργων του δεν ξαναστήνει τον υπάρχοντα κόσμο και το υπάρχον σύστημα.</a:t>
            </a:r>
          </a:p>
          <a:p>
            <a:endParaRPr lang="el-GR" dirty="0"/>
          </a:p>
        </p:txBody>
      </p:sp>
    </p:spTree>
    <p:extLst>
      <p:ext uri="{BB962C8B-B14F-4D97-AF65-F5344CB8AC3E}">
        <p14:creationId xmlns:p14="http://schemas.microsoft.com/office/powerpoint/2010/main" val="11856909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0"/>
            <a:ext cx="8229600" cy="836712"/>
          </a:xfrm>
        </p:spPr>
        <p:txBody>
          <a:bodyPr>
            <a:normAutofit/>
          </a:bodyPr>
          <a:lstStyle/>
          <a:p>
            <a:r>
              <a:rPr lang="el-GR" sz="3200" b="1" dirty="0" smtClean="0"/>
              <a:t>Συνέχεια…</a:t>
            </a:r>
            <a:endParaRPr lang="el-GR" sz="3200" b="1" dirty="0"/>
          </a:p>
        </p:txBody>
      </p:sp>
      <p:sp>
        <p:nvSpPr>
          <p:cNvPr id="3" name="Θέση περιεχομένου 2"/>
          <p:cNvSpPr>
            <a:spLocks noGrp="1"/>
          </p:cNvSpPr>
          <p:nvPr>
            <p:ph idx="1"/>
          </p:nvPr>
        </p:nvSpPr>
        <p:spPr>
          <a:xfrm>
            <a:off x="457200" y="908720"/>
            <a:ext cx="8229600" cy="5544616"/>
          </a:xfrm>
        </p:spPr>
        <p:txBody>
          <a:bodyPr>
            <a:normAutofit fontScale="55000" lnSpcReduction="20000"/>
          </a:bodyPr>
          <a:lstStyle/>
          <a:p>
            <a:pPr marL="0" indent="0">
              <a:buNone/>
            </a:pPr>
            <a:r>
              <a:rPr lang="el-GR" b="1" dirty="0"/>
              <a:t>Οι </a:t>
            </a:r>
            <a:r>
              <a:rPr lang="el-GR" b="1" dirty="0" smtClean="0"/>
              <a:t> δραματικοί χαρακτήρες</a:t>
            </a:r>
            <a:endParaRPr lang="el-GR" b="1" dirty="0"/>
          </a:p>
          <a:p>
            <a:r>
              <a:rPr lang="el-GR" dirty="0"/>
              <a:t>Κάθε χαρακτήρας έχει συλληφθεί ως μια προσωπικότητα της οποίας η συμπεριφορά μπορεί να αναχθεί σε κληρονομικούς ή κοινωνικούς λόγους.</a:t>
            </a:r>
          </a:p>
          <a:p>
            <a:r>
              <a:rPr lang="el-GR" dirty="0"/>
              <a:t>Δίδεται ωστόσο έμφαση στα ψυχολογικά κίνητρα παρά στις εξωτερικές λεπτομέρειες της όψης</a:t>
            </a:r>
            <a:r>
              <a:rPr lang="el-GR" dirty="0" smtClean="0"/>
              <a:t>.</a:t>
            </a:r>
            <a:endParaRPr lang="el-GR" b="1" dirty="0" smtClean="0"/>
          </a:p>
          <a:p>
            <a:pPr marL="0" indent="0">
              <a:buNone/>
            </a:pPr>
            <a:r>
              <a:rPr lang="el-GR" b="1" dirty="0" smtClean="0"/>
              <a:t>Τα  </a:t>
            </a:r>
            <a:r>
              <a:rPr lang="el-GR" b="1" dirty="0"/>
              <a:t>δράματα της ρεαλιστικής περιόδου (1877-1882)</a:t>
            </a:r>
          </a:p>
          <a:p>
            <a:r>
              <a:rPr lang="el-GR" dirty="0"/>
              <a:t>Δράμα φαινομενικά στα όρια του Νατουραλισμού, ουσιαστικά η επίδραση είναι </a:t>
            </a:r>
            <a:r>
              <a:rPr lang="el-GR" dirty="0" err="1" smtClean="0"/>
              <a:t>εγελιανή</a:t>
            </a:r>
            <a:r>
              <a:rPr lang="el-GR" dirty="0"/>
              <a:t>: </a:t>
            </a:r>
            <a:r>
              <a:rPr lang="el-GR" i="1" dirty="0"/>
              <a:t>Οι στυλοβάτες της κοινωνίας, Οι Βρικόλακες, Το κουκλόσπιτο, Ο εχθρός του λαού</a:t>
            </a:r>
            <a:r>
              <a:rPr lang="el-GR" dirty="0"/>
              <a:t>. Αμφισβητεί μάλιστα τη φωτογραφία ως μέσον καταγραφής της αλήθειας (</a:t>
            </a:r>
            <a:r>
              <a:rPr lang="el-GR" i="1" dirty="0" smtClean="0"/>
              <a:t>Αγριόπαπια)</a:t>
            </a:r>
            <a:r>
              <a:rPr lang="el-GR" dirty="0" smtClean="0"/>
              <a:t>.</a:t>
            </a:r>
          </a:p>
          <a:p>
            <a:pPr marL="0" indent="0">
              <a:buNone/>
            </a:pPr>
            <a:r>
              <a:rPr lang="el-GR" b="1" dirty="0" smtClean="0"/>
              <a:t>Τα τελευταία δράματα</a:t>
            </a:r>
          </a:p>
          <a:p>
            <a:r>
              <a:rPr lang="el-GR" dirty="0" smtClean="0"/>
              <a:t>Τα </a:t>
            </a:r>
            <a:r>
              <a:rPr lang="el-GR" dirty="0"/>
              <a:t>τελευταία δράματά του έχουν συμβολικό ύφος (</a:t>
            </a:r>
            <a:r>
              <a:rPr lang="el-GR" i="1" dirty="0"/>
              <a:t>Αγριόπαπια, Μικρός </a:t>
            </a:r>
            <a:r>
              <a:rPr lang="el-GR" i="1" dirty="0" err="1"/>
              <a:t>Έγιολφ</a:t>
            </a:r>
            <a:r>
              <a:rPr lang="el-GR" dirty="0"/>
              <a:t>…).</a:t>
            </a:r>
          </a:p>
          <a:p>
            <a:r>
              <a:rPr lang="el-GR" dirty="0"/>
              <a:t>Υπάρχει η αίσθηση πως επιδρούν μυστηριώδης δυνάμεις στα ανθρώπινα πεπρωμένα, στοιχείο του συμβολισμού</a:t>
            </a:r>
          </a:p>
          <a:p>
            <a:pPr marL="0" indent="0">
              <a:buNone/>
            </a:pPr>
            <a:r>
              <a:rPr lang="el-GR" b="1" dirty="0"/>
              <a:t>Η τοποθέτηση των έργων του </a:t>
            </a:r>
            <a:r>
              <a:rPr lang="el-GR" b="1" dirty="0" err="1"/>
              <a:t>Ίψεν</a:t>
            </a:r>
            <a:endParaRPr lang="el-GR" b="1" dirty="0"/>
          </a:p>
          <a:p>
            <a:r>
              <a:rPr lang="el-GR" dirty="0"/>
              <a:t>Τα δράματα του </a:t>
            </a:r>
            <a:r>
              <a:rPr lang="el-GR" dirty="0" err="1"/>
              <a:t>Ίψεν</a:t>
            </a:r>
            <a:r>
              <a:rPr lang="el-GR" dirty="0"/>
              <a:t> εκτυλίσσονται σε ένα άκρως σκανδιναβικό περιβάλλον, με το άγριο και επιβλητικό τοπίο των βουνών και των φιόρδ. Εκεί βρίσκονται μικρές απομονωμένες πόλεις.</a:t>
            </a:r>
          </a:p>
          <a:p>
            <a:r>
              <a:rPr lang="el-GR" dirty="0"/>
              <a:t>Εκεί ο στείρος καλβινισμός μαζί με τον εθνικό χαρακτήρα και τις ανασφάλειες της αστικής τάξης, μην τυχόν και παρεισφρήσουν οι κατώτερες τάξεις  κάνει τα ηθικά ζητήματα να γίνονται πιο επιτακτικά και άγρια.</a:t>
            </a:r>
          </a:p>
          <a:p>
            <a:endParaRPr lang="el-GR" dirty="0"/>
          </a:p>
        </p:txBody>
      </p:sp>
    </p:spTree>
    <p:extLst>
      <p:ext uri="{BB962C8B-B14F-4D97-AF65-F5344CB8AC3E}">
        <p14:creationId xmlns:p14="http://schemas.microsoft.com/office/powerpoint/2010/main" val="34013997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8058"/>
          </a:xfrm>
        </p:spPr>
        <p:txBody>
          <a:bodyPr>
            <a:noAutofit/>
          </a:bodyPr>
          <a:lstStyle/>
          <a:p>
            <a:r>
              <a:rPr lang="el-GR" sz="3200" b="1" dirty="0" smtClean="0"/>
              <a:t>Προτεσταντισμός-Καλβινισμός</a:t>
            </a:r>
            <a:endParaRPr lang="el-GR" sz="3200" b="1" dirty="0"/>
          </a:p>
        </p:txBody>
      </p:sp>
      <p:sp>
        <p:nvSpPr>
          <p:cNvPr id="3" name="Content Placeholder 2"/>
          <p:cNvSpPr>
            <a:spLocks noGrp="1"/>
          </p:cNvSpPr>
          <p:nvPr>
            <p:ph idx="1"/>
          </p:nvPr>
        </p:nvSpPr>
        <p:spPr>
          <a:xfrm>
            <a:off x="457200" y="836712"/>
            <a:ext cx="8229600" cy="6021288"/>
          </a:xfrm>
        </p:spPr>
        <p:txBody>
          <a:bodyPr>
            <a:normAutofit fontScale="47500" lnSpcReduction="20000"/>
          </a:bodyPr>
          <a:lstStyle/>
          <a:p>
            <a:r>
              <a:rPr lang="el-GR" dirty="0" smtClean="0"/>
              <a:t>Ο Λούθηρος και οι μεταρρυθμιστές. Δεν ήθελε να επιβάλει άλλη θρησκεία. Δεν ήταν επαναστάτης, αλλά παρανοήθηκε η στάση του και τα λεγόμενά του όταν διατύπωνε τη θέση πως επανάσταση είναι το Ατομικό Ήθος.</a:t>
            </a:r>
          </a:p>
          <a:p>
            <a:r>
              <a:rPr lang="el-GR" dirty="0" smtClean="0"/>
              <a:t>Η σωτηρία του ατόμου προσωπική υπόθεση. Δεν χρειάζονται οι διαμεσολαβητές (ιερά πρόσωπα και η παρουσία του </a:t>
            </a:r>
            <a:r>
              <a:rPr lang="el-GR" dirty="0"/>
              <a:t>Α</a:t>
            </a:r>
            <a:r>
              <a:rPr lang="el-GR" dirty="0" smtClean="0"/>
              <a:t>γίου </a:t>
            </a:r>
            <a:r>
              <a:rPr lang="el-GR" dirty="0"/>
              <a:t>Π</a:t>
            </a:r>
            <a:r>
              <a:rPr lang="el-GR" dirty="0" smtClean="0"/>
              <a:t>νεύματος).</a:t>
            </a:r>
          </a:p>
          <a:p>
            <a:r>
              <a:rPr lang="el-GR" dirty="0" smtClean="0"/>
              <a:t>Έμφαση στην ατομική πρωτοβουλία, τον προσωπικό αγώνα και την ελευθερία, απόψεις που αγκάλιασαν οι αστοί.</a:t>
            </a:r>
          </a:p>
          <a:p>
            <a:r>
              <a:rPr lang="el-GR" dirty="0" smtClean="0"/>
              <a:t>Η θρησκεία αποκτά πολιτική διάσταση: η μοναξιά του πιστού ταυτίζεται με εκείνη του επιχειρηματία και του εμπόρου που πρέπει να πάρει μια απόφαση. Στην εξέλιξή του ο προτεσταντισμός έγινε κοινωνικό, πολιτικό και οικονομικό σύστημα.</a:t>
            </a:r>
          </a:p>
          <a:p>
            <a:r>
              <a:rPr lang="el-GR" dirty="0" smtClean="0"/>
              <a:t>Στον προτεσταντισμό η εκπαίδευση είναι θεολογική επιταγή.</a:t>
            </a:r>
          </a:p>
          <a:p>
            <a:r>
              <a:rPr lang="el-GR" dirty="0" smtClean="0"/>
              <a:t>Πολλές γλώσσες απέκτησαν γραπτή μορφή μετά την έλευση του Προτεσταντισμού.</a:t>
            </a:r>
          </a:p>
          <a:p>
            <a:r>
              <a:rPr lang="el-GR" dirty="0" smtClean="0"/>
              <a:t>Το άτομο οφείλει να είναι δημιουργός. Αυτό σημαίνει κατ’ εικόνα και ομοίωσή του Κυρίου. Η εργασία είναι η βασική ασχολία του πιστού. Άμα εργάζεσαι σε αγαπάει ο Θεός.</a:t>
            </a:r>
          </a:p>
          <a:p>
            <a:r>
              <a:rPr lang="el-GR" dirty="0" smtClean="0"/>
              <a:t>Τα χρήματα που κερδίζεις δεν πρέπει να τα σπαταλάς αλλά να τα επενδύεις στη δουλειά σου. Όχι πολυτέλειες και μαλθακότητα.</a:t>
            </a:r>
          </a:p>
          <a:p>
            <a:r>
              <a:rPr lang="el-GR" dirty="0" smtClean="0"/>
              <a:t>Το </a:t>
            </a:r>
            <a:r>
              <a:rPr lang="el-GR" dirty="0" err="1" smtClean="0"/>
              <a:t>επιχειρείν</a:t>
            </a:r>
            <a:r>
              <a:rPr lang="el-GR" dirty="0" smtClean="0"/>
              <a:t> στον προτεσταντισμό είναι κυρίως θεϊκή επιταγή.</a:t>
            </a:r>
          </a:p>
          <a:p>
            <a:r>
              <a:rPr lang="el-GR" dirty="0" smtClean="0"/>
              <a:t>Ο προτεσταντισμός βρίσκεται στην καρδιά του καπιταλισμού. Βλ. Μαξ Βέμπερ, </a:t>
            </a:r>
            <a:r>
              <a:rPr lang="el-GR" i="1" dirty="0" smtClean="0"/>
              <a:t>Η προτεσταντική ηθική και το πνεύμα του καπιταλισμού</a:t>
            </a:r>
            <a:r>
              <a:rPr lang="el-GR" dirty="0" smtClean="0"/>
              <a:t>.</a:t>
            </a:r>
          </a:p>
          <a:p>
            <a:r>
              <a:rPr lang="el-GR" dirty="0" smtClean="0"/>
              <a:t>Η λογική των </a:t>
            </a:r>
            <a:r>
              <a:rPr lang="en-US" dirty="0" smtClean="0"/>
              <a:t>Club. </a:t>
            </a:r>
            <a:r>
              <a:rPr lang="el-GR" dirty="0" smtClean="0"/>
              <a:t>‘</a:t>
            </a:r>
            <a:r>
              <a:rPr lang="el-GR" dirty="0" err="1" smtClean="0"/>
              <a:t>Παρεΐστικη</a:t>
            </a:r>
            <a:r>
              <a:rPr lang="el-GR" dirty="0" smtClean="0"/>
              <a:t>’ πρόνοια για να μην μπαίνει στον κόπο το κράτος να νοιάζεται για όλα.</a:t>
            </a:r>
          </a:p>
          <a:p>
            <a:r>
              <a:rPr lang="el-GR" dirty="0" smtClean="0"/>
              <a:t>Το ψέμα είναι θανάσιμο αμάρτημα.</a:t>
            </a:r>
          </a:p>
          <a:p>
            <a:r>
              <a:rPr lang="el-GR" dirty="0" smtClean="0"/>
              <a:t>Η άνοδος της γυναίκας είναι κύριο χαρακτηριστικό στον προτεσταντισμό. Τον διαφοροποιεί από τις άλλες θρησκείες αλλά και από τον γεωργικό πολιτισμό, όπου αυτός έχει επιβληθεί. </a:t>
            </a:r>
          </a:p>
          <a:p>
            <a:r>
              <a:rPr lang="el-GR" dirty="0" smtClean="0"/>
              <a:t>Αλαζονεία και ταπεινοφροσύνη.</a:t>
            </a:r>
          </a:p>
          <a:p>
            <a:r>
              <a:rPr lang="el-GR" dirty="0" smtClean="0"/>
              <a:t>Κοινωνική πίεση-Ψυχολογικά προβλήματα.</a:t>
            </a:r>
          </a:p>
          <a:p>
            <a:r>
              <a:rPr lang="el-GR" dirty="0" smtClean="0"/>
              <a:t>Ο «Καλβινισμός» είναι όλα τα παραπάνω πολύ πιο έντονα και ανελαστικά.</a:t>
            </a:r>
          </a:p>
          <a:p>
            <a:pPr marL="0" indent="0">
              <a:buNone/>
            </a:pPr>
            <a:endParaRPr lang="el-GR" dirty="0"/>
          </a:p>
        </p:txBody>
      </p:sp>
    </p:spTree>
    <p:extLst>
      <p:ext uri="{BB962C8B-B14F-4D97-AF65-F5344CB8AC3E}">
        <p14:creationId xmlns:p14="http://schemas.microsoft.com/office/powerpoint/2010/main" val="22975105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0"/>
            <a:ext cx="8229600" cy="548680"/>
          </a:xfrm>
        </p:spPr>
        <p:txBody>
          <a:bodyPr>
            <a:normAutofit fontScale="90000"/>
          </a:bodyPr>
          <a:lstStyle/>
          <a:p>
            <a:r>
              <a:rPr lang="el-GR" sz="3200" b="1" dirty="0" smtClean="0"/>
              <a:t>Ο θεσμός της οικογένειας στα έργα του </a:t>
            </a:r>
            <a:r>
              <a:rPr lang="el-GR" sz="3200" b="1" dirty="0" err="1" smtClean="0"/>
              <a:t>Ίψεν</a:t>
            </a:r>
            <a:endParaRPr lang="el-GR" sz="3200" b="1" dirty="0"/>
          </a:p>
        </p:txBody>
      </p:sp>
      <p:sp>
        <p:nvSpPr>
          <p:cNvPr id="3" name="Θέση περιεχομένου 2"/>
          <p:cNvSpPr>
            <a:spLocks noGrp="1"/>
          </p:cNvSpPr>
          <p:nvPr>
            <p:ph idx="1"/>
          </p:nvPr>
        </p:nvSpPr>
        <p:spPr>
          <a:xfrm>
            <a:off x="0" y="476672"/>
            <a:ext cx="9144000" cy="6381328"/>
          </a:xfrm>
        </p:spPr>
        <p:txBody>
          <a:bodyPr>
            <a:normAutofit fontScale="70000" lnSpcReduction="20000"/>
          </a:bodyPr>
          <a:lstStyle/>
          <a:p>
            <a:r>
              <a:rPr lang="el-GR" dirty="0"/>
              <a:t> Η οικογένεια είναι ο θεσμός που λάτρεψε ο αστικός κόσμος. Η οικογένεια αντιμετωπίστηκε εκείνη την περίοδο ως η «στοργική κοινότητα».  Η οικογένεια, όσο η εκβιομηχάνιση της κοινωνίας προχωρά, γίνεται το άσυλο του ατόμου που θα το προστατέψει από την ανασφάλεια που του δημιουργούν οι αλλαγές στον δημόσιο βίο, οι οποίες αποσταθεροποιούν το εγώ. Αλλά η οικογένεια πολύ απείχε από αυτόν τον ρόλο. Και γι’ αυτό οι επιθέσεις γινόντουσαν από δύο πλευρές κυρίως. Από τη μια ο </a:t>
            </a:r>
            <a:r>
              <a:rPr lang="el-GR" b="1" dirty="0"/>
              <a:t>ριζοσπαστικός φεμινισμός</a:t>
            </a:r>
            <a:r>
              <a:rPr lang="el-GR" dirty="0"/>
              <a:t>, που θεωρούσε πως μπορούσε να προχωρήσει ο κόσμος και χωρίς τον διαβρωτικό θεσμό της οικογένειας, από την άλλη </a:t>
            </a:r>
            <a:r>
              <a:rPr lang="el-GR" b="1" dirty="0"/>
              <a:t>ο σοσιαλισμός </a:t>
            </a:r>
            <a:r>
              <a:rPr lang="el-GR" dirty="0"/>
              <a:t>που προσπαθούσε να την αντικαταστήσει αφού έβρισκε σε αυτήν έναν παροδικό, υποκριτικό χαρακτήρα. Σε αυτές τις ομάδες η οικογένεια εμφανιζόταν ως ιστορικά παρωχημένο και γι’ αυτό περιττό φαινόμενο.  </a:t>
            </a:r>
            <a:endParaRPr lang="el-GR" dirty="0" smtClean="0"/>
          </a:p>
          <a:p>
            <a:r>
              <a:rPr lang="el-GR" dirty="0" smtClean="0"/>
              <a:t>Ταυτόχρονα </a:t>
            </a:r>
            <a:r>
              <a:rPr lang="el-GR" dirty="0"/>
              <a:t>και </a:t>
            </a:r>
            <a:r>
              <a:rPr lang="el-GR" b="1" dirty="0"/>
              <a:t>οι συντηρητικοί </a:t>
            </a:r>
            <a:r>
              <a:rPr lang="el-GR" dirty="0"/>
              <a:t>την </a:t>
            </a:r>
            <a:r>
              <a:rPr lang="el-GR" dirty="0" err="1"/>
              <a:t>στοχοποιούν</a:t>
            </a:r>
            <a:r>
              <a:rPr lang="el-GR" dirty="0"/>
              <a:t> αφού βρίσκουν πως έχει μολυνθεί από τον υλισμό, την ανηθικότητα και προτρέπουν  τον κόσμο να αντισταθεί σε αυτή τη διαφθορά.  Αυτό παροτρύνει να κάνουν στο βιβλίο του </a:t>
            </a:r>
            <a:r>
              <a:rPr lang="el-GR" i="1" dirty="0"/>
              <a:t>Η οικογένεια </a:t>
            </a:r>
            <a:r>
              <a:rPr lang="el-GR" dirty="0"/>
              <a:t>ο κοινωνιολόγος </a:t>
            </a:r>
            <a:r>
              <a:rPr lang="el-GR" dirty="0" err="1"/>
              <a:t>Χάιντριχ</a:t>
            </a:r>
            <a:r>
              <a:rPr lang="el-GR" dirty="0"/>
              <a:t> </a:t>
            </a:r>
            <a:r>
              <a:rPr lang="el-GR" dirty="0" err="1"/>
              <a:t>Ρήλ</a:t>
            </a:r>
            <a:r>
              <a:rPr lang="el-GR" dirty="0"/>
              <a:t>.  Για τον συγγραφέα αυτού του βιβλίου το πρόβλημα είναι η αμφισβήτηση απέναντι στην πατριαρχεία που προέρχεται κυρίως από τις προσπάθειες για χειραφέτηση των γυναικών. Ίδια άποψη και ο κοινωνιολόγος Φ. Λε </a:t>
            </a:r>
            <a:r>
              <a:rPr lang="el-GR" dirty="0" err="1"/>
              <a:t>Πλε</a:t>
            </a:r>
            <a:r>
              <a:rPr lang="el-GR" dirty="0"/>
              <a:t>. Σε αυτό το κλίμα γράφει ο </a:t>
            </a:r>
            <a:r>
              <a:rPr lang="el-GR" dirty="0" err="1"/>
              <a:t>Ίψεν</a:t>
            </a:r>
            <a:r>
              <a:rPr lang="el-GR" dirty="0"/>
              <a:t> τα έργα: </a:t>
            </a:r>
            <a:r>
              <a:rPr lang="el-GR" i="1" dirty="0"/>
              <a:t>Το κουκλόσπιτο</a:t>
            </a:r>
            <a:r>
              <a:rPr lang="el-GR" dirty="0"/>
              <a:t>(1879), </a:t>
            </a:r>
            <a:r>
              <a:rPr lang="el-GR" i="1" dirty="0"/>
              <a:t>Βρικόλακες</a:t>
            </a:r>
            <a:r>
              <a:rPr lang="el-GR" dirty="0"/>
              <a:t> (1881), </a:t>
            </a:r>
            <a:r>
              <a:rPr lang="el-GR" i="1" dirty="0"/>
              <a:t>Αγριόπαπια</a:t>
            </a:r>
            <a:r>
              <a:rPr lang="el-GR" dirty="0"/>
              <a:t> (1884</a:t>
            </a:r>
            <a:r>
              <a:rPr lang="el-GR" dirty="0" smtClean="0"/>
              <a:t>).</a:t>
            </a:r>
          </a:p>
          <a:p>
            <a:endParaRPr lang="el-GR" dirty="0"/>
          </a:p>
        </p:txBody>
      </p:sp>
    </p:spTree>
    <p:extLst>
      <p:ext uri="{BB962C8B-B14F-4D97-AF65-F5344CB8AC3E}">
        <p14:creationId xmlns:p14="http://schemas.microsoft.com/office/powerpoint/2010/main" val="28702998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0"/>
            <a:ext cx="8229600" cy="548680"/>
          </a:xfrm>
        </p:spPr>
        <p:txBody>
          <a:bodyPr>
            <a:normAutofit fontScale="90000"/>
          </a:bodyPr>
          <a:lstStyle/>
          <a:p>
            <a:r>
              <a:rPr lang="el-GR" sz="3200" b="1" dirty="0" smtClean="0"/>
              <a:t>Συνεχεία…</a:t>
            </a:r>
            <a:endParaRPr lang="el-GR" sz="3200" b="1" dirty="0"/>
          </a:p>
        </p:txBody>
      </p:sp>
      <p:sp>
        <p:nvSpPr>
          <p:cNvPr id="3" name="Θέση περιεχομένου 2"/>
          <p:cNvSpPr>
            <a:spLocks noGrp="1"/>
          </p:cNvSpPr>
          <p:nvPr>
            <p:ph idx="1"/>
          </p:nvPr>
        </p:nvSpPr>
        <p:spPr>
          <a:xfrm>
            <a:off x="107504" y="548680"/>
            <a:ext cx="8579296" cy="5577483"/>
          </a:xfrm>
        </p:spPr>
        <p:txBody>
          <a:bodyPr>
            <a:normAutofit fontScale="62500" lnSpcReduction="20000"/>
          </a:bodyPr>
          <a:lstStyle/>
          <a:p>
            <a:r>
              <a:rPr lang="el-GR" dirty="0"/>
              <a:t>Στην έρευνα </a:t>
            </a:r>
            <a:r>
              <a:rPr lang="el-GR" i="1" dirty="0"/>
              <a:t>Τα συμβατικά ψεύδη της πολιτισμένης ανθρωπότητας</a:t>
            </a:r>
            <a:r>
              <a:rPr lang="el-GR" dirty="0"/>
              <a:t> (1883) ο Μαξ </a:t>
            </a:r>
            <a:r>
              <a:rPr lang="el-GR" dirty="0" err="1"/>
              <a:t>Νόρνταου</a:t>
            </a:r>
            <a:r>
              <a:rPr lang="el-GR" dirty="0"/>
              <a:t> διατυπώνει τη θέση πως «κάθε κοινωνική επικοινωνία [έχει] αυτόν τον χαρακτήρα της υποκρισίας» ότι όλα όσα μας περιβάλλουν είναι ψέματα και υποκρισία «και ότι παίζουμε μια βαθιά ανήθικη κωμωδία». Αναπτύσσει αυτή τη θέση όσον αφορά το «θρησκευτικό ψεύδος» και το «ψεύδος του γάμου». Το ζωτικό ψεύδος ο </a:t>
            </a:r>
            <a:r>
              <a:rPr lang="el-GR" dirty="0" err="1"/>
              <a:t>Ίψεν</a:t>
            </a:r>
            <a:r>
              <a:rPr lang="el-GR" dirty="0"/>
              <a:t> το παρουσιάζει ως κάτι που προέρχεται απ’ έξω από την αστική κοινωνία. Αυτό το ζωτικό ψεύδος για τα παιδιά είναι καταστροφικό.</a:t>
            </a:r>
          </a:p>
          <a:p>
            <a:r>
              <a:rPr lang="el-GR" dirty="0"/>
              <a:t>Ενώ τον 18ο αιώνα η οικογένεια είναι αυτή που θα βοηθήσει τα μέλη της να </a:t>
            </a:r>
            <a:r>
              <a:rPr lang="el-GR" dirty="0" err="1"/>
              <a:t>αυτοπραγματωθούν</a:t>
            </a:r>
            <a:r>
              <a:rPr lang="el-GR" dirty="0"/>
              <a:t>,  στα τέλη του 19 ου τα μέλη της εμποδίζονται να </a:t>
            </a:r>
            <a:r>
              <a:rPr lang="el-GR" dirty="0" err="1"/>
              <a:t>αυτοπραγματωθούν</a:t>
            </a:r>
            <a:r>
              <a:rPr lang="el-GR" dirty="0"/>
              <a:t> επειδή είναι μέλη της. Αυτή η οικογένεια ευθύνεται για τον ψυχικό και ηθικό τους ακρωτηριασμό και την καταστροφή τους που φτάνει έως τη σωματική τους εξόντωση. Στα οικογενειακά δράματα του </a:t>
            </a:r>
            <a:r>
              <a:rPr lang="el-GR" dirty="0" err="1"/>
              <a:t>Ίψεν</a:t>
            </a:r>
            <a:r>
              <a:rPr lang="el-GR" dirty="0"/>
              <a:t> μόνο η </a:t>
            </a:r>
            <a:r>
              <a:rPr lang="el-GR" dirty="0" err="1"/>
              <a:t>Νόρα</a:t>
            </a:r>
            <a:r>
              <a:rPr lang="el-GR" dirty="0"/>
              <a:t> καταφέρνει να φύγει από την οικογένεια. Μόνο γι’ αυτήν υπάρχει ελπίδα να πραγματώσει τον εαυτό της. Για όλους τους άλλους η οικογένεια γίνεται ένα πεπρωμένο, το οποίο καταστρέφει οριστικά τον εαυτό τους.</a:t>
            </a:r>
          </a:p>
          <a:p>
            <a:r>
              <a:rPr lang="el-GR" dirty="0"/>
              <a:t>Το ύψιστο που μπορεί να επιτύχει ένας άνθρωπος, θα πει ο </a:t>
            </a:r>
            <a:r>
              <a:rPr lang="el-GR" dirty="0" err="1"/>
              <a:t>Ίψεν</a:t>
            </a:r>
            <a:r>
              <a:rPr lang="el-GR" dirty="0"/>
              <a:t> σε επιστολή του, είναι να πραγματώσει τον εαυτό του. Κι επειδή βασική αιτία της αποτυχίας αυτής της αποστολής είναι η πατριαρχική οικογένεια, πρέπει να μεταβληθεί οριστικά διότι έτσι είναι χρεοκοπημένη</a:t>
            </a:r>
          </a:p>
          <a:p>
            <a:endParaRPr lang="el-GR" dirty="0"/>
          </a:p>
        </p:txBody>
      </p:sp>
    </p:spTree>
    <p:extLst>
      <p:ext uri="{BB962C8B-B14F-4D97-AF65-F5344CB8AC3E}">
        <p14:creationId xmlns:p14="http://schemas.microsoft.com/office/powerpoint/2010/main" val="41486398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0"/>
            <a:ext cx="8229600" cy="836712"/>
          </a:xfrm>
        </p:spPr>
        <p:txBody>
          <a:bodyPr>
            <a:normAutofit/>
          </a:bodyPr>
          <a:lstStyle/>
          <a:p>
            <a:r>
              <a:rPr lang="el-GR" sz="3200" b="1" i="1" dirty="0"/>
              <a:t>Το κουκλόσπιτο </a:t>
            </a:r>
            <a:r>
              <a:rPr lang="el-GR" sz="3200" b="1" dirty="0"/>
              <a:t>(1879)</a:t>
            </a:r>
          </a:p>
        </p:txBody>
      </p:sp>
      <p:sp>
        <p:nvSpPr>
          <p:cNvPr id="3" name="Θέση περιεχομένου 2"/>
          <p:cNvSpPr>
            <a:spLocks noGrp="1"/>
          </p:cNvSpPr>
          <p:nvPr>
            <p:ph idx="1"/>
          </p:nvPr>
        </p:nvSpPr>
        <p:spPr>
          <a:xfrm>
            <a:off x="0" y="548680"/>
            <a:ext cx="9144000" cy="6309320"/>
          </a:xfrm>
        </p:spPr>
        <p:txBody>
          <a:bodyPr>
            <a:normAutofit fontScale="47500" lnSpcReduction="20000"/>
          </a:bodyPr>
          <a:lstStyle/>
          <a:p>
            <a:pPr marL="0" indent="0">
              <a:buNone/>
            </a:pPr>
            <a:r>
              <a:rPr lang="el-GR" sz="3400" b="1" dirty="0" smtClean="0"/>
              <a:t>Υπόθεση του έργου</a:t>
            </a:r>
          </a:p>
          <a:p>
            <a:r>
              <a:rPr lang="el-GR" sz="3400" dirty="0" smtClean="0">
                <a:solidFill>
                  <a:srgbClr val="FF0000"/>
                </a:solidFill>
              </a:rPr>
              <a:t>Μια γυναίκα παρανομεί υπογράφοντας αντί για τον πατέρα της ένα ομόλογο προκειμένου να σώσει τον σύζυγό της από τη χρεωκοπία. Πέφτει θύμα εκβιασμού από τον δανειστή της και βρίσκεται </a:t>
            </a:r>
            <a:r>
              <a:rPr lang="el-GR" sz="3400" dirty="0" err="1" smtClean="0">
                <a:solidFill>
                  <a:srgbClr val="FF0000"/>
                </a:solidFill>
              </a:rPr>
              <a:t>υπόλογη</a:t>
            </a:r>
            <a:r>
              <a:rPr lang="el-GR" sz="3400" dirty="0" smtClean="0">
                <a:solidFill>
                  <a:srgbClr val="FF0000"/>
                </a:solidFill>
              </a:rPr>
              <a:t> και απέναντι στον ίδιο της τον σύζυγο καθώς την κατηγορεί ότι τον ντρόπιασε αναλαμβάνοντας μια ανδρική δουλειά στην ανδροκρατούμενη κοινωνία. Αυτή η γυναίκα, όταν συνειδητοποιεί πως όλη της ζωή ήταν μια κούκλα, αρχικά στα χέρια του πατέρα της και μετά του συζύγου, ενώ και ο τρόπος που μεγαλώνει τα παιδιά της είναι πάνω σε αυτή τη λογική,  ανοίγει την πόρτα και φεύγει. Εγκαταλείπει την οικογένεια. </a:t>
            </a:r>
          </a:p>
          <a:p>
            <a:endParaRPr lang="el-GR" sz="3400" dirty="0" smtClean="0"/>
          </a:p>
          <a:p>
            <a:pPr marL="0" indent="0">
              <a:buNone/>
            </a:pPr>
            <a:r>
              <a:rPr lang="el-GR" sz="3400" b="1" dirty="0" smtClean="0"/>
              <a:t>1. Ανάλυση </a:t>
            </a:r>
            <a:r>
              <a:rPr lang="el-GR" sz="3400" b="1" dirty="0"/>
              <a:t>και περιγραφή του δραματικού </a:t>
            </a:r>
            <a:r>
              <a:rPr lang="el-GR" sz="3400" b="1" dirty="0" smtClean="0"/>
              <a:t>κειμένου</a:t>
            </a:r>
            <a:endParaRPr lang="el-GR" sz="3400" dirty="0" smtClean="0"/>
          </a:p>
          <a:p>
            <a:r>
              <a:rPr lang="el-GR" sz="3400" dirty="0"/>
              <a:t>1. </a:t>
            </a:r>
            <a:r>
              <a:rPr lang="el-GR" sz="3400" b="1" dirty="0"/>
              <a:t>Ο </a:t>
            </a:r>
            <a:r>
              <a:rPr lang="el-GR" sz="3400" b="1" dirty="0" smtClean="0"/>
              <a:t>τίτλος: </a:t>
            </a:r>
            <a:r>
              <a:rPr lang="el-GR" sz="3400" b="1" i="1" dirty="0" smtClean="0">
                <a:solidFill>
                  <a:srgbClr val="FF0000"/>
                </a:solidFill>
              </a:rPr>
              <a:t>Το κουκλόσπιτο</a:t>
            </a:r>
            <a:r>
              <a:rPr lang="el-GR" sz="3400" b="1" dirty="0" smtClean="0"/>
              <a:t>. </a:t>
            </a:r>
            <a:r>
              <a:rPr lang="el-GR" sz="3400" dirty="0" smtClean="0"/>
              <a:t>Φορέας σημασίας. Στην Αμερική ο τίτλος άλλαξε σε </a:t>
            </a:r>
            <a:r>
              <a:rPr lang="el-GR" sz="3400" b="1" i="1" dirty="0" smtClean="0">
                <a:solidFill>
                  <a:srgbClr val="FF0000"/>
                </a:solidFill>
              </a:rPr>
              <a:t>Ένα κουκλόσπιτο</a:t>
            </a:r>
            <a:r>
              <a:rPr lang="el-GR" sz="3400" b="1" dirty="0" smtClean="0"/>
              <a:t>. </a:t>
            </a:r>
            <a:r>
              <a:rPr lang="el-GR" sz="3400" b="1" dirty="0" smtClean="0">
                <a:solidFill>
                  <a:srgbClr val="FF0000"/>
                </a:solidFill>
              </a:rPr>
              <a:t>Αυτή η επιλογή στον τίτλο δείχνει τον τρόπο που προσέλαβαν εκεί το έργο: κούκλες είναι όλοι του οι ένοικοι.</a:t>
            </a:r>
            <a:endParaRPr lang="el-GR" sz="3400" b="1" dirty="0">
              <a:solidFill>
                <a:srgbClr val="FF0000"/>
              </a:solidFill>
            </a:endParaRPr>
          </a:p>
          <a:p>
            <a:r>
              <a:rPr lang="el-GR" sz="3400" dirty="0"/>
              <a:t>2. </a:t>
            </a:r>
            <a:r>
              <a:rPr lang="el-GR" sz="3400" b="1" dirty="0"/>
              <a:t>Το είδος</a:t>
            </a:r>
            <a:r>
              <a:rPr lang="el-GR" sz="3400" dirty="0"/>
              <a:t>: </a:t>
            </a:r>
            <a:r>
              <a:rPr lang="el-GR" sz="3400" b="1" dirty="0" smtClean="0">
                <a:solidFill>
                  <a:srgbClr val="FF0000"/>
                </a:solidFill>
              </a:rPr>
              <a:t>ρεαλιστικό είδος</a:t>
            </a:r>
            <a:r>
              <a:rPr lang="el-GR" sz="3400" dirty="0" smtClean="0"/>
              <a:t>. Ακολουθεί τις συμβάσεις της εποχής.</a:t>
            </a:r>
            <a:endParaRPr lang="el-GR" sz="3400" dirty="0"/>
          </a:p>
          <a:p>
            <a:r>
              <a:rPr lang="el-GR" sz="3400" dirty="0"/>
              <a:t>3. </a:t>
            </a:r>
            <a:r>
              <a:rPr lang="el-GR" sz="3400" b="1" dirty="0"/>
              <a:t>Τα μέρη</a:t>
            </a:r>
            <a:r>
              <a:rPr lang="el-GR" sz="3400" dirty="0">
                <a:solidFill>
                  <a:srgbClr val="FF0000"/>
                </a:solidFill>
              </a:rPr>
              <a:t>: </a:t>
            </a:r>
            <a:r>
              <a:rPr lang="el-GR" sz="3400" b="1" dirty="0" smtClean="0">
                <a:solidFill>
                  <a:srgbClr val="FF0000"/>
                </a:solidFill>
              </a:rPr>
              <a:t>χωρίζεται σε τρεις πράξεις όπως συνήθως συμβαίνει συχνά στα δραματικά έργα του ρεαλισμού</a:t>
            </a:r>
            <a:r>
              <a:rPr lang="el-GR" sz="3400" dirty="0" smtClean="0"/>
              <a:t>. Εδώ, στο πλαίσιο του ρεαλισμού, η παρουσίαση των γεγονότων ακολουθούν μια </a:t>
            </a:r>
            <a:r>
              <a:rPr lang="el-GR" sz="3400" b="1" dirty="0" smtClean="0">
                <a:solidFill>
                  <a:srgbClr val="FF0000"/>
                </a:solidFill>
              </a:rPr>
              <a:t>αιτιοκρατική αντίληψη.  </a:t>
            </a:r>
            <a:endParaRPr lang="el-GR" sz="3400" b="1" dirty="0">
              <a:solidFill>
                <a:srgbClr val="FF0000"/>
              </a:solidFill>
            </a:endParaRPr>
          </a:p>
          <a:p>
            <a:r>
              <a:rPr lang="el-GR" sz="3400" dirty="0"/>
              <a:t>4. </a:t>
            </a:r>
            <a:r>
              <a:rPr lang="el-GR" sz="3400" b="1" dirty="0"/>
              <a:t>Το </a:t>
            </a:r>
            <a:r>
              <a:rPr lang="el-GR" sz="3400" b="1" dirty="0" err="1"/>
              <a:t>κειμενικό</a:t>
            </a:r>
            <a:r>
              <a:rPr lang="el-GR" sz="3400" b="1" dirty="0"/>
              <a:t> υλικό</a:t>
            </a:r>
            <a:r>
              <a:rPr lang="el-GR" sz="3400" dirty="0"/>
              <a:t>: </a:t>
            </a:r>
            <a:r>
              <a:rPr lang="el-GR" sz="3400" b="1" dirty="0" smtClean="0">
                <a:solidFill>
                  <a:srgbClr val="FF0000"/>
                </a:solidFill>
              </a:rPr>
              <a:t>υπάρχουν διάλογοι. Οι μονόλογοι και τα </a:t>
            </a:r>
            <a:r>
              <a:rPr lang="en-US" sz="3400" b="1" dirty="0" smtClean="0">
                <a:solidFill>
                  <a:srgbClr val="FF0000"/>
                </a:solidFill>
              </a:rPr>
              <a:t>asides </a:t>
            </a:r>
            <a:r>
              <a:rPr lang="el-GR" sz="3400" b="1" dirty="0" smtClean="0">
                <a:solidFill>
                  <a:srgbClr val="FF0000"/>
                </a:solidFill>
              </a:rPr>
              <a:t>δεν υπάρχουν. Στις συμβάσεις του ρεαλιστικού έργου και επιδιώκοντας την καθημερινή γλώσσα επιλέγεται ο  πεζός λόγος</a:t>
            </a:r>
            <a:r>
              <a:rPr lang="el-GR" sz="3400" dirty="0" smtClean="0"/>
              <a:t>. </a:t>
            </a:r>
          </a:p>
          <a:p>
            <a:r>
              <a:rPr lang="el-GR" sz="3400" b="1" dirty="0" smtClean="0">
                <a:solidFill>
                  <a:srgbClr val="FF0000"/>
                </a:solidFill>
              </a:rPr>
              <a:t>Μεγάλη σημασία δίδεται στις σκηνικές οδηγίες που από την εποχή των ρεαλιστικών έργων εμφανίζονται πολύ λεπτομερειακές καθώς επιδιώκουν να αποτυπώσουν με μεγαλύτερη ακρίβεια την πραγματικότητα</a:t>
            </a:r>
            <a:r>
              <a:rPr lang="el-GR" sz="3400" dirty="0" smtClean="0"/>
              <a:t>. Το περιεχόμενό της μπορεί να σχετίζεται με την εξέλιξη της πλοκής ή να δίνει στοιχεία για το παρουσιαστικό των δραματικών προσώπων </a:t>
            </a:r>
            <a:r>
              <a:rPr lang="el-GR" sz="3400" dirty="0" err="1" smtClean="0"/>
              <a:t>κ.ο.κ</a:t>
            </a:r>
            <a:r>
              <a:rPr lang="el-GR" sz="3400" dirty="0" smtClean="0"/>
              <a:t>.</a:t>
            </a:r>
          </a:p>
          <a:p>
            <a:pPr marL="0" indent="0">
              <a:buNone/>
            </a:pPr>
            <a:endParaRPr lang="el-GR" sz="3400" dirty="0"/>
          </a:p>
          <a:p>
            <a:r>
              <a:rPr lang="el-GR" sz="3400" dirty="0" smtClean="0"/>
              <a:t>Οι </a:t>
            </a:r>
            <a:r>
              <a:rPr lang="el-GR" sz="3400" dirty="0"/>
              <a:t>θεατρολόγοι μιλούν για: κυρίως κείμενο (των δραματικών προσώπων) και για δευτερεύον ή </a:t>
            </a:r>
            <a:r>
              <a:rPr lang="el-GR" sz="3400" dirty="0" err="1"/>
              <a:t>μετα</a:t>
            </a:r>
            <a:r>
              <a:rPr lang="el-GR" sz="3400" dirty="0"/>
              <a:t>-κείμενο (που ο συγγραφέας αρθρώνει τη δική του φωνή). </a:t>
            </a:r>
          </a:p>
          <a:p>
            <a:r>
              <a:rPr lang="el-GR" sz="3400" dirty="0"/>
              <a:t>Έξω-διαλογικές και </a:t>
            </a:r>
            <a:r>
              <a:rPr lang="el-GR" sz="3400" dirty="0" err="1"/>
              <a:t>ενδο</a:t>
            </a:r>
            <a:r>
              <a:rPr lang="el-GR" sz="3400" dirty="0"/>
              <a:t>-διαλογικές οδηγίες</a:t>
            </a:r>
            <a:r>
              <a:rPr lang="el-GR" sz="3400" dirty="0" smtClean="0"/>
              <a:t>.</a:t>
            </a:r>
          </a:p>
          <a:p>
            <a:endParaRPr lang="el-GR" sz="3400" dirty="0"/>
          </a:p>
          <a:p>
            <a:pPr marL="0" indent="0">
              <a:buNone/>
            </a:pPr>
            <a:endParaRPr lang="el-GR" sz="3400" dirty="0"/>
          </a:p>
          <a:p>
            <a:pPr marL="0" indent="0">
              <a:buNone/>
            </a:pPr>
            <a:endParaRPr lang="el-GR" sz="3400" dirty="0" smtClean="0"/>
          </a:p>
          <a:p>
            <a:endParaRPr lang="el-GR" dirty="0"/>
          </a:p>
        </p:txBody>
      </p:sp>
    </p:spTree>
    <p:extLst>
      <p:ext uri="{BB962C8B-B14F-4D97-AF65-F5344CB8AC3E}">
        <p14:creationId xmlns:p14="http://schemas.microsoft.com/office/powerpoint/2010/main" val="23723513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0"/>
            <a:ext cx="8229600" cy="620688"/>
          </a:xfrm>
        </p:spPr>
        <p:txBody>
          <a:bodyPr>
            <a:normAutofit/>
          </a:bodyPr>
          <a:lstStyle/>
          <a:p>
            <a:r>
              <a:rPr lang="el-GR" sz="3200" dirty="0" smtClean="0"/>
              <a:t>Συνέχεια…</a:t>
            </a:r>
            <a:endParaRPr lang="el-GR" sz="3200" dirty="0"/>
          </a:p>
        </p:txBody>
      </p:sp>
      <p:sp>
        <p:nvSpPr>
          <p:cNvPr id="3" name="Θέση περιεχομένου 2"/>
          <p:cNvSpPr>
            <a:spLocks noGrp="1"/>
          </p:cNvSpPr>
          <p:nvPr>
            <p:ph idx="1"/>
          </p:nvPr>
        </p:nvSpPr>
        <p:spPr>
          <a:xfrm>
            <a:off x="0" y="548680"/>
            <a:ext cx="8686800" cy="6309320"/>
          </a:xfrm>
        </p:spPr>
        <p:txBody>
          <a:bodyPr>
            <a:normAutofit fontScale="47500" lnSpcReduction="20000"/>
          </a:bodyPr>
          <a:lstStyle/>
          <a:p>
            <a:pPr marL="0" indent="0">
              <a:buNone/>
            </a:pPr>
            <a:r>
              <a:rPr lang="el-GR" b="1" dirty="0" smtClean="0"/>
              <a:t>2. Οργάνωση δραματικού μύθου</a:t>
            </a:r>
          </a:p>
          <a:p>
            <a:r>
              <a:rPr lang="el-GR" b="1" dirty="0" smtClean="0"/>
              <a:t>Δραματικός </a:t>
            </a:r>
            <a:r>
              <a:rPr lang="el-GR" b="1" dirty="0"/>
              <a:t>μύθος: </a:t>
            </a:r>
            <a:r>
              <a:rPr lang="el-GR" dirty="0"/>
              <a:t>γεγονότα επί σκηνής και γεγονότα που τα διηγούνται τα δραματικά πρόσωπα.</a:t>
            </a:r>
          </a:p>
          <a:p>
            <a:pPr marL="0" indent="0">
              <a:buNone/>
            </a:pPr>
            <a:r>
              <a:rPr lang="el-GR" b="1" dirty="0"/>
              <a:t>Πηγές του μύθου</a:t>
            </a:r>
            <a:r>
              <a:rPr lang="el-GR" dirty="0"/>
              <a:t>: </a:t>
            </a:r>
            <a:r>
              <a:rPr lang="el-GR" dirty="0" err="1"/>
              <a:t>εξωθεατρικές</a:t>
            </a:r>
            <a:r>
              <a:rPr lang="el-GR" dirty="0"/>
              <a:t> ή από προηγούμενα θεατρικά κείμενα (διακειμενικές αναφορές). Στη σύγχρονη δραματουργία συχνά έχουμε απουσία ειρμού, οπότε ο αναγνώστης ανασυνθέτει μια ‘υποθετική’ εκδοχή του μύθου</a:t>
            </a:r>
            <a:r>
              <a:rPr lang="el-GR" dirty="0" smtClean="0"/>
              <a:t>.</a:t>
            </a:r>
          </a:p>
          <a:p>
            <a:pPr marL="0" indent="0">
              <a:buNone/>
            </a:pPr>
            <a:r>
              <a:rPr lang="el-GR" b="1" dirty="0" smtClean="0">
                <a:solidFill>
                  <a:srgbClr val="FF0000"/>
                </a:solidFill>
              </a:rPr>
              <a:t>Η ιστορία μιας γυναίκας</a:t>
            </a:r>
            <a:r>
              <a:rPr lang="en-US" b="1" dirty="0" smtClean="0">
                <a:solidFill>
                  <a:srgbClr val="FF0000"/>
                </a:solidFill>
              </a:rPr>
              <a:t> (Laura </a:t>
            </a:r>
            <a:r>
              <a:rPr lang="en-US" b="1" dirty="0" err="1" smtClean="0">
                <a:solidFill>
                  <a:srgbClr val="FF0000"/>
                </a:solidFill>
              </a:rPr>
              <a:t>Kieler</a:t>
            </a:r>
            <a:r>
              <a:rPr lang="en-US" b="1" dirty="0" smtClean="0">
                <a:solidFill>
                  <a:srgbClr val="FF0000"/>
                </a:solidFill>
              </a:rPr>
              <a:t>)</a:t>
            </a:r>
            <a:r>
              <a:rPr lang="el-GR" b="1" dirty="0" smtClean="0">
                <a:solidFill>
                  <a:srgbClr val="FF0000"/>
                </a:solidFill>
              </a:rPr>
              <a:t> που τον ενέπνευσε να γράψει το κουκλόσπιτο. Στην ιστορία της κατέφυγε και πάλι ο </a:t>
            </a:r>
            <a:r>
              <a:rPr lang="el-GR" b="1" dirty="0" err="1" smtClean="0">
                <a:solidFill>
                  <a:srgbClr val="FF0000"/>
                </a:solidFill>
              </a:rPr>
              <a:t>Ίψεν</a:t>
            </a:r>
            <a:r>
              <a:rPr lang="el-GR" b="1" dirty="0" smtClean="0">
                <a:solidFill>
                  <a:srgbClr val="FF0000"/>
                </a:solidFill>
              </a:rPr>
              <a:t> όταν αναγκάστηκε να τροποποιήσει το τέλος του έργου για να ξεπεράσει το εμπόδιο της λογοκρισίας.</a:t>
            </a:r>
          </a:p>
          <a:p>
            <a:pPr marL="0" indent="0">
              <a:buNone/>
            </a:pPr>
            <a:r>
              <a:rPr lang="el-GR" b="1" dirty="0" smtClean="0"/>
              <a:t>Προτάσεις </a:t>
            </a:r>
            <a:r>
              <a:rPr lang="el-GR" b="1" dirty="0"/>
              <a:t>για αναλυτική προσέγγιση του μύθου</a:t>
            </a:r>
            <a:r>
              <a:rPr lang="el-GR" dirty="0"/>
              <a:t>: καταγραφή γεγονότων της ιστορίας, χρονολογική ταξινόμηση, αφαίρεση της οπτικής των δραματικών προσώπων, εντοπισμός της οπτικής του συγγραφέα, ερμηνεία του μύθου με βάση τα παραπάνω</a:t>
            </a:r>
          </a:p>
          <a:p>
            <a:r>
              <a:rPr lang="el-GR" b="1" dirty="0"/>
              <a:t>Η πλοκή: </a:t>
            </a:r>
            <a:r>
              <a:rPr lang="el-GR" dirty="0"/>
              <a:t>ο τρόπος που ο μύθος αποκτά δραματική </a:t>
            </a:r>
            <a:r>
              <a:rPr lang="el-GR" dirty="0" smtClean="0"/>
              <a:t>μορφή.</a:t>
            </a:r>
            <a:endParaRPr lang="el-GR" dirty="0"/>
          </a:p>
          <a:p>
            <a:pPr marL="0" indent="0">
              <a:buNone/>
            </a:pPr>
            <a:r>
              <a:rPr lang="el-GR" dirty="0"/>
              <a:t>Η πλοκή συμπυκνώνει τον μύθο με βάση τις κυρίαρχες για την κάθε εποχή συμβάσεις. Συχνά παρέχει αιτιοκρατική σύνδεση των γεγονότων. </a:t>
            </a:r>
            <a:r>
              <a:rPr lang="el-GR" dirty="0" smtClean="0"/>
              <a:t> </a:t>
            </a:r>
            <a:r>
              <a:rPr lang="el-GR" b="1" dirty="0" smtClean="0">
                <a:solidFill>
                  <a:srgbClr val="FF0000"/>
                </a:solidFill>
              </a:rPr>
              <a:t>Στον </a:t>
            </a:r>
            <a:r>
              <a:rPr lang="el-GR" b="1" dirty="0" err="1" smtClean="0">
                <a:solidFill>
                  <a:srgbClr val="FF0000"/>
                </a:solidFill>
              </a:rPr>
              <a:t>Ίψεν</a:t>
            </a:r>
            <a:r>
              <a:rPr lang="el-GR" b="1" dirty="0" smtClean="0">
                <a:solidFill>
                  <a:srgbClr val="FF0000"/>
                </a:solidFill>
              </a:rPr>
              <a:t> η δομή του έργου στηρίζεται στο καλοφτιαγμένο έργο του </a:t>
            </a:r>
            <a:r>
              <a:rPr lang="el-GR" b="1" dirty="0" err="1" smtClean="0">
                <a:solidFill>
                  <a:srgbClr val="FF0000"/>
                </a:solidFill>
              </a:rPr>
              <a:t>Σκρίμπ</a:t>
            </a:r>
            <a:r>
              <a:rPr lang="el-GR" b="1" dirty="0" smtClean="0">
                <a:solidFill>
                  <a:srgbClr val="FF0000"/>
                </a:solidFill>
              </a:rPr>
              <a:t>, αλλά διαφοροποιείται από τα έργα του είδους ως προς το τέλος που δεν επιβεβαιώνει το ισχύον σύστημα.</a:t>
            </a:r>
            <a:r>
              <a:rPr lang="el-GR" b="1" dirty="0" smtClean="0"/>
              <a:t> </a:t>
            </a:r>
            <a:endParaRPr lang="el-GR" b="1" dirty="0"/>
          </a:p>
          <a:p>
            <a:r>
              <a:rPr lang="el-GR" b="1" dirty="0"/>
              <a:t>Το μοντέλο δράσης </a:t>
            </a:r>
            <a:r>
              <a:rPr lang="el-GR" dirty="0"/>
              <a:t>(γραμματική της αφήγησης).</a:t>
            </a:r>
          </a:p>
          <a:p>
            <a:pPr marL="0" indent="0">
              <a:buNone/>
            </a:pPr>
            <a:r>
              <a:rPr lang="el-GR" dirty="0" smtClean="0">
                <a:solidFill>
                  <a:srgbClr val="FF0000"/>
                </a:solidFill>
              </a:rPr>
              <a:t>Ο </a:t>
            </a:r>
            <a:r>
              <a:rPr lang="el-GR" dirty="0" err="1" smtClean="0">
                <a:solidFill>
                  <a:srgbClr val="FF0000"/>
                </a:solidFill>
              </a:rPr>
              <a:t>Ίψεν</a:t>
            </a:r>
            <a:r>
              <a:rPr lang="el-GR" dirty="0" smtClean="0">
                <a:solidFill>
                  <a:srgbClr val="FF0000"/>
                </a:solidFill>
              </a:rPr>
              <a:t> ακολουθεί το </a:t>
            </a:r>
            <a:r>
              <a:rPr lang="el-GR" b="1" dirty="0" smtClean="0">
                <a:solidFill>
                  <a:srgbClr val="FF0000"/>
                </a:solidFill>
              </a:rPr>
              <a:t>μοντέλο των αστικών δραμάτων </a:t>
            </a:r>
            <a:r>
              <a:rPr lang="el-GR" dirty="0" smtClean="0">
                <a:solidFill>
                  <a:srgbClr val="FF0000"/>
                </a:solidFill>
              </a:rPr>
              <a:t>του 18ου αιώνα. Σε άλλα του έργα αυτό είναι περισσότερο εμφανές, αλλά και εδώ κρίνεται ως θεσμός η οικογένεια και διερευνώνται οι σχέσεις των μελών της ενώ ως δράση επιλέγεται το μοτίβο της απειθαρχίας απέναντι στον νόμο της πατριαρχίας. Ο σύζυγος </a:t>
            </a:r>
            <a:r>
              <a:rPr lang="el-GR" dirty="0" err="1" smtClean="0">
                <a:solidFill>
                  <a:srgbClr val="FF0000"/>
                </a:solidFill>
              </a:rPr>
              <a:t>Χέλμερ</a:t>
            </a:r>
            <a:r>
              <a:rPr lang="el-GR" dirty="0" smtClean="0">
                <a:solidFill>
                  <a:srgbClr val="FF0000"/>
                </a:solidFill>
              </a:rPr>
              <a:t> </a:t>
            </a:r>
            <a:r>
              <a:rPr lang="el-GR" dirty="0" err="1" smtClean="0">
                <a:solidFill>
                  <a:srgbClr val="FF0000"/>
                </a:solidFill>
              </a:rPr>
              <a:t>Τόρβαλτ</a:t>
            </a:r>
            <a:r>
              <a:rPr lang="el-GR" dirty="0" smtClean="0">
                <a:solidFill>
                  <a:srgbClr val="FF0000"/>
                </a:solidFill>
              </a:rPr>
              <a:t>, η σύζυγος </a:t>
            </a:r>
            <a:r>
              <a:rPr lang="el-GR" dirty="0" err="1" smtClean="0">
                <a:solidFill>
                  <a:srgbClr val="FF0000"/>
                </a:solidFill>
              </a:rPr>
              <a:t>Νόρα</a:t>
            </a:r>
            <a:r>
              <a:rPr lang="el-GR" dirty="0" smtClean="0">
                <a:solidFill>
                  <a:srgbClr val="FF0000"/>
                </a:solidFill>
              </a:rPr>
              <a:t>, τα παιδιά και η εκπαίδευσή τους.</a:t>
            </a:r>
            <a:r>
              <a:rPr lang="el-GR" dirty="0" smtClean="0"/>
              <a:t>  </a:t>
            </a:r>
          </a:p>
          <a:p>
            <a:pPr marL="0" indent="0">
              <a:buNone/>
            </a:pPr>
            <a:r>
              <a:rPr lang="el-GR" dirty="0">
                <a:solidFill>
                  <a:srgbClr val="FF0000"/>
                </a:solidFill>
              </a:rPr>
              <a:t>Από ορισμένες απόψεις ο </a:t>
            </a:r>
            <a:r>
              <a:rPr lang="el-GR" dirty="0" err="1">
                <a:solidFill>
                  <a:srgbClr val="FF0000"/>
                </a:solidFill>
              </a:rPr>
              <a:t>Ίψεν</a:t>
            </a:r>
            <a:r>
              <a:rPr lang="el-GR" dirty="0">
                <a:solidFill>
                  <a:srgbClr val="FF0000"/>
                </a:solidFill>
              </a:rPr>
              <a:t> αναφέρεται στην παράδοση του αστικού θεάτρου όπως τη θεμελίωσαν ο Διαφωτισμός και η Θύελλα και Ορμή. Κι αυτός συλλαμβάνει το θέατρο ως θεσμό ηθικής, στο πλαίσιο του οποίου η αστική κοινωνία οφείλει να πραγματεύεται τους κανόνες και τις αξίες που ισχύουν εντός της. Αλλά ενώ κατά τον 18ο αιώνα ο </a:t>
            </a:r>
            <a:r>
              <a:rPr lang="el-GR" dirty="0" err="1">
                <a:solidFill>
                  <a:srgbClr val="FF0000"/>
                </a:solidFill>
              </a:rPr>
              <a:t>Λέσινγκ</a:t>
            </a:r>
            <a:r>
              <a:rPr lang="el-GR" dirty="0">
                <a:solidFill>
                  <a:srgbClr val="FF0000"/>
                </a:solidFill>
              </a:rPr>
              <a:t> και ο Ντιντερό μετέτρεψαν τη σκηνή σε δημόσιο φόρουμ, στη βάση του οποίου θα προπαγανδίζονταν και θα διαδιδόταν η αστική- οικογενειακή μορφή ζωής, ο </a:t>
            </a:r>
            <a:r>
              <a:rPr lang="el-GR" dirty="0" err="1">
                <a:solidFill>
                  <a:srgbClr val="FF0000"/>
                </a:solidFill>
              </a:rPr>
              <a:t>Ίψεν</a:t>
            </a:r>
            <a:r>
              <a:rPr lang="el-GR" dirty="0">
                <a:solidFill>
                  <a:srgbClr val="FF0000"/>
                </a:solidFill>
              </a:rPr>
              <a:t> αποκαλύπτει το φόρουμ της σκηνής την υποκρισία αυτής ακριβώς της ζωής. </a:t>
            </a:r>
          </a:p>
          <a:p>
            <a:pPr marL="0" indent="0">
              <a:buNone/>
            </a:pPr>
            <a:endParaRPr lang="el-GR" dirty="0"/>
          </a:p>
          <a:p>
            <a:endParaRPr lang="el-GR" dirty="0"/>
          </a:p>
        </p:txBody>
      </p:sp>
    </p:spTree>
    <p:extLst>
      <p:ext uri="{BB962C8B-B14F-4D97-AF65-F5344CB8AC3E}">
        <p14:creationId xmlns:p14="http://schemas.microsoft.com/office/powerpoint/2010/main" val="28185611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0"/>
            <a:ext cx="8229600" cy="404664"/>
          </a:xfrm>
        </p:spPr>
        <p:txBody>
          <a:bodyPr>
            <a:normAutofit fontScale="90000"/>
          </a:bodyPr>
          <a:lstStyle/>
          <a:p>
            <a:r>
              <a:rPr lang="el-GR" sz="3200" b="1" dirty="0" smtClean="0"/>
              <a:t>Συνέχεια…</a:t>
            </a:r>
            <a:endParaRPr lang="el-GR" sz="3200" b="1" dirty="0"/>
          </a:p>
        </p:txBody>
      </p:sp>
      <p:sp>
        <p:nvSpPr>
          <p:cNvPr id="3" name="Θέση περιεχομένου 2"/>
          <p:cNvSpPr>
            <a:spLocks noGrp="1"/>
          </p:cNvSpPr>
          <p:nvPr>
            <p:ph idx="1"/>
          </p:nvPr>
        </p:nvSpPr>
        <p:spPr>
          <a:xfrm>
            <a:off x="0" y="476672"/>
            <a:ext cx="9144000" cy="6381328"/>
          </a:xfrm>
        </p:spPr>
        <p:txBody>
          <a:bodyPr>
            <a:normAutofit fontScale="47500" lnSpcReduction="20000"/>
          </a:bodyPr>
          <a:lstStyle/>
          <a:p>
            <a:pPr marL="0" indent="0">
              <a:buNone/>
            </a:pPr>
            <a:r>
              <a:rPr lang="el-GR" sz="5100" b="1" dirty="0" smtClean="0"/>
              <a:t>3. Ο χώρος και ο χρόνος</a:t>
            </a:r>
            <a:endParaRPr lang="el-GR" dirty="0" smtClean="0"/>
          </a:p>
          <a:p>
            <a:r>
              <a:rPr lang="el-GR" sz="3800" dirty="0" smtClean="0"/>
              <a:t>Οι </a:t>
            </a:r>
            <a:r>
              <a:rPr lang="el-GR" sz="3800" dirty="0"/>
              <a:t>δομές του χώρου και του χρόνου είναι συνυφασμένες με την αισθητική του συγγραφέα, την αντίληψή του για την πραγματικότητα και τις θεατρικές συμβάσεις της εποχής</a:t>
            </a:r>
            <a:r>
              <a:rPr lang="el-GR" sz="3800" dirty="0" smtClean="0"/>
              <a:t>. </a:t>
            </a:r>
            <a:endParaRPr lang="el-GR" sz="3800" dirty="0"/>
          </a:p>
          <a:p>
            <a:r>
              <a:rPr lang="el-GR" sz="3800" dirty="0"/>
              <a:t>Ο χώρος και ο χρόνος ανήκουν στον </a:t>
            </a:r>
            <a:r>
              <a:rPr lang="el-GR" sz="3800" b="1" dirty="0">
                <a:solidFill>
                  <a:srgbClr val="FF0000"/>
                </a:solidFill>
              </a:rPr>
              <a:t>φανταστικό κόσμο </a:t>
            </a:r>
            <a:r>
              <a:rPr lang="el-GR" sz="3800" dirty="0"/>
              <a:t>και έχουν και μια μεταφορική έκφανση (σχετίζονται με το βάθος του δραματικού μύθου)</a:t>
            </a:r>
          </a:p>
          <a:p>
            <a:pPr marL="0" indent="0">
              <a:buNone/>
            </a:pPr>
            <a:r>
              <a:rPr lang="el-GR" sz="3800" b="1" dirty="0"/>
              <a:t>Δομές χώρου</a:t>
            </a:r>
          </a:p>
          <a:p>
            <a:r>
              <a:rPr lang="el-GR" sz="3800" dirty="0"/>
              <a:t>Σκηνικός μιμητικός </a:t>
            </a:r>
            <a:r>
              <a:rPr lang="el-GR" sz="3800" dirty="0" smtClean="0"/>
              <a:t>χώρος: </a:t>
            </a:r>
            <a:r>
              <a:rPr lang="el-GR" sz="3800" b="1" dirty="0" smtClean="0">
                <a:solidFill>
                  <a:srgbClr val="FF0000"/>
                </a:solidFill>
              </a:rPr>
              <a:t>τα όσα διαδραματίζονται μπροστά στα μάτια μας στο σπίτι του </a:t>
            </a:r>
            <a:r>
              <a:rPr lang="el-GR" sz="3800" b="1" dirty="0" err="1" smtClean="0">
                <a:solidFill>
                  <a:srgbClr val="FF0000"/>
                </a:solidFill>
              </a:rPr>
              <a:t>Τόρβαλτ</a:t>
            </a:r>
            <a:r>
              <a:rPr lang="el-GR" sz="3800" dirty="0" smtClean="0">
                <a:solidFill>
                  <a:srgbClr val="FF0000"/>
                </a:solidFill>
              </a:rPr>
              <a:t>.</a:t>
            </a:r>
            <a:endParaRPr lang="el-GR" sz="3800" dirty="0">
              <a:solidFill>
                <a:srgbClr val="FF0000"/>
              </a:solidFill>
            </a:endParaRPr>
          </a:p>
          <a:p>
            <a:r>
              <a:rPr lang="el-GR" sz="3800" dirty="0" err="1"/>
              <a:t>Εξω</a:t>
            </a:r>
            <a:r>
              <a:rPr lang="el-GR" sz="3800" dirty="0"/>
              <a:t>-σκηνικός (διηγηματικός) </a:t>
            </a:r>
            <a:r>
              <a:rPr lang="el-GR" sz="3800" dirty="0" smtClean="0"/>
              <a:t>χώρος. </a:t>
            </a:r>
            <a:r>
              <a:rPr lang="el-GR" sz="3800" b="1" dirty="0" smtClean="0">
                <a:solidFill>
                  <a:srgbClr val="FF0000"/>
                </a:solidFill>
              </a:rPr>
              <a:t>Τα όσα μας διηγούνται τα πρόσωπα του έργου</a:t>
            </a:r>
            <a:r>
              <a:rPr lang="el-GR" sz="3800" dirty="0" smtClean="0">
                <a:solidFill>
                  <a:srgbClr val="FF0000"/>
                </a:solidFill>
              </a:rPr>
              <a:t>.</a:t>
            </a:r>
            <a:endParaRPr lang="el-GR" sz="3800" dirty="0">
              <a:solidFill>
                <a:srgbClr val="FF0000"/>
              </a:solidFill>
            </a:endParaRPr>
          </a:p>
          <a:p>
            <a:r>
              <a:rPr lang="el-GR" sz="3800" dirty="0"/>
              <a:t>Μεταφορικός </a:t>
            </a:r>
            <a:r>
              <a:rPr lang="el-GR" sz="3800" dirty="0" smtClean="0"/>
              <a:t>χώρος. </a:t>
            </a:r>
            <a:r>
              <a:rPr lang="el-GR" sz="3800" b="1" dirty="0" smtClean="0">
                <a:solidFill>
                  <a:srgbClr val="FF0000"/>
                </a:solidFill>
              </a:rPr>
              <a:t>Εδώ είναι μια χώρα του ευρωπαϊκού βορρά αλλά μετατοπισμένη όπως λέει η </a:t>
            </a:r>
            <a:r>
              <a:rPr lang="en-US" sz="3800" b="1" dirty="0" smtClean="0">
                <a:solidFill>
                  <a:srgbClr val="FF0000"/>
                </a:solidFill>
              </a:rPr>
              <a:t>Fuchs </a:t>
            </a:r>
            <a:r>
              <a:rPr lang="el-GR" sz="3800" b="1" dirty="0" smtClean="0">
                <a:solidFill>
                  <a:srgbClr val="FF0000"/>
                </a:solidFill>
              </a:rPr>
              <a:t>σε έναν άλλο πλανήτη… ένας τόπος ούτε πολύ μικρός ούτε πολύ μεγάλος για να μπορούμε να τον ελέγχουμε…</a:t>
            </a:r>
            <a:endParaRPr lang="el-GR" sz="3800" b="1" dirty="0">
              <a:solidFill>
                <a:srgbClr val="FF0000"/>
              </a:solidFill>
            </a:endParaRPr>
          </a:p>
          <a:p>
            <a:pPr marL="0" indent="0">
              <a:buNone/>
            </a:pPr>
            <a:r>
              <a:rPr lang="el-GR" sz="3800" b="1" dirty="0"/>
              <a:t>Δομές χρόνου</a:t>
            </a:r>
          </a:p>
          <a:p>
            <a:r>
              <a:rPr lang="el-GR" sz="3800" dirty="0"/>
              <a:t>Χρονολογία δραματικού </a:t>
            </a:r>
            <a:r>
              <a:rPr lang="el-GR" sz="3800" dirty="0" smtClean="0"/>
              <a:t>μύθου: </a:t>
            </a:r>
            <a:r>
              <a:rPr lang="el-GR" sz="3800" b="1" dirty="0" smtClean="0">
                <a:solidFill>
                  <a:srgbClr val="FF0000"/>
                </a:solidFill>
              </a:rPr>
              <a:t>από την εποχή που η </a:t>
            </a:r>
            <a:r>
              <a:rPr lang="el-GR" sz="3800" b="1" dirty="0" err="1" smtClean="0">
                <a:solidFill>
                  <a:srgbClr val="FF0000"/>
                </a:solidFill>
              </a:rPr>
              <a:t>Νόρα</a:t>
            </a:r>
            <a:r>
              <a:rPr lang="el-GR" sz="3800" b="1" dirty="0" smtClean="0">
                <a:solidFill>
                  <a:srgbClr val="FF0000"/>
                </a:solidFill>
              </a:rPr>
              <a:t> βρίσκεται στο σπίτι του πατέρα της, που ο πατέρας της βρέθηκε να έχει κάνει ατασθαλίες στη διαχείριση δημόσιου χρήματος.</a:t>
            </a:r>
            <a:endParaRPr lang="el-GR" sz="3800" b="1" dirty="0">
              <a:solidFill>
                <a:srgbClr val="FF0000"/>
              </a:solidFill>
            </a:endParaRPr>
          </a:p>
          <a:p>
            <a:r>
              <a:rPr lang="el-GR" sz="3800" dirty="0"/>
              <a:t>Ο χρόνος που αναφέρεται στην ευθύγραμμη ανάπτυξη της </a:t>
            </a:r>
            <a:r>
              <a:rPr lang="el-GR" sz="3800" dirty="0" smtClean="0"/>
              <a:t>πλοκής: </a:t>
            </a:r>
            <a:r>
              <a:rPr lang="el-GR" sz="3800" b="1" dirty="0" smtClean="0">
                <a:solidFill>
                  <a:srgbClr val="FF0000"/>
                </a:solidFill>
              </a:rPr>
              <a:t>οι δύο μέρες μέσα στις οποίες εξελίσσεται το δράμα. Παραμονή Χριστουγέννων, ανήμερα της γιορτής και η </a:t>
            </a:r>
            <a:r>
              <a:rPr lang="el-GR" sz="3800" b="1" smtClean="0">
                <a:solidFill>
                  <a:srgbClr val="FF0000"/>
                </a:solidFill>
              </a:rPr>
              <a:t>επομένη νύχτα </a:t>
            </a:r>
            <a:r>
              <a:rPr lang="el-GR" sz="3800" b="1" dirty="0" smtClean="0">
                <a:solidFill>
                  <a:srgbClr val="FF0000"/>
                </a:solidFill>
              </a:rPr>
              <a:t>του χορού.</a:t>
            </a:r>
            <a:r>
              <a:rPr lang="el-GR" sz="3800" b="1" dirty="0" smtClean="0"/>
              <a:t> </a:t>
            </a:r>
            <a:endParaRPr lang="el-GR" sz="3800" b="1" dirty="0"/>
          </a:p>
          <a:p>
            <a:r>
              <a:rPr lang="el-GR" sz="3800" dirty="0"/>
              <a:t>Ο μεταφορικός χρόνος (υποκειμενική αντίληψη του χρόνου που έχουν τα δραματικά πρόσωπα</a:t>
            </a:r>
            <a:r>
              <a:rPr lang="el-GR" sz="3800" dirty="0" smtClean="0"/>
              <a:t>). </a:t>
            </a:r>
            <a:r>
              <a:rPr lang="el-GR" sz="3800" b="1" dirty="0" smtClean="0">
                <a:solidFill>
                  <a:srgbClr val="FF0000"/>
                </a:solidFill>
              </a:rPr>
              <a:t>Σε αυτό τον «άλλο πλανήτη», τον οποίο έχει υποδείξει η </a:t>
            </a:r>
            <a:r>
              <a:rPr lang="en-US" sz="3800" b="1" dirty="0" smtClean="0">
                <a:solidFill>
                  <a:srgbClr val="FF0000"/>
                </a:solidFill>
              </a:rPr>
              <a:t>Fuchs, </a:t>
            </a:r>
            <a:r>
              <a:rPr lang="el-GR" sz="3800" b="1" dirty="0" smtClean="0">
                <a:solidFill>
                  <a:srgbClr val="FF0000"/>
                </a:solidFill>
              </a:rPr>
              <a:t>πως αντιλαμβάνονται, τον χρόνο τα δραματικά πρόσωπα</a:t>
            </a:r>
            <a:r>
              <a:rPr lang="el-GR" sz="3800" dirty="0" smtClean="0"/>
              <a:t>.</a:t>
            </a:r>
            <a:endParaRPr lang="el-GR" sz="3800" dirty="0"/>
          </a:p>
          <a:p>
            <a:r>
              <a:rPr lang="el-GR" sz="3800" dirty="0"/>
              <a:t>Διάρκεια </a:t>
            </a:r>
            <a:r>
              <a:rPr lang="el-GR" sz="3800" dirty="0" smtClean="0"/>
              <a:t>παράστασης: </a:t>
            </a:r>
            <a:r>
              <a:rPr lang="el-GR" sz="3800" b="1" dirty="0" smtClean="0">
                <a:solidFill>
                  <a:srgbClr val="FF0000"/>
                </a:solidFill>
              </a:rPr>
              <a:t>σχεδόν 2 ώρες</a:t>
            </a:r>
            <a:endParaRPr lang="el-GR" sz="3800" b="1" dirty="0">
              <a:solidFill>
                <a:srgbClr val="FF0000"/>
              </a:solidFill>
            </a:endParaRPr>
          </a:p>
          <a:p>
            <a:r>
              <a:rPr lang="el-GR" sz="3800" dirty="0"/>
              <a:t>Εντοπισμός χρονικών </a:t>
            </a:r>
            <a:r>
              <a:rPr lang="el-GR" sz="3800" dirty="0" smtClean="0"/>
              <a:t>δεικτών εντός του κειμένου (ρολόι, εποχή του χρόνου,)</a:t>
            </a:r>
            <a:endParaRPr lang="el-GR" sz="3800" dirty="0"/>
          </a:p>
          <a:p>
            <a:r>
              <a:rPr lang="el-GR" sz="3800" dirty="0"/>
              <a:t>Στη σύγχρονη δραματουργία τα επίπεδα του χρόνου συγχέονται</a:t>
            </a:r>
          </a:p>
          <a:p>
            <a:endParaRPr lang="el-GR" dirty="0"/>
          </a:p>
        </p:txBody>
      </p:sp>
    </p:spTree>
    <p:extLst>
      <p:ext uri="{BB962C8B-B14F-4D97-AF65-F5344CB8AC3E}">
        <p14:creationId xmlns:p14="http://schemas.microsoft.com/office/powerpoint/2010/main" val="30605208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0"/>
            <a:ext cx="8229600" cy="620688"/>
          </a:xfrm>
        </p:spPr>
        <p:txBody>
          <a:bodyPr>
            <a:normAutofit/>
          </a:bodyPr>
          <a:lstStyle/>
          <a:p>
            <a:r>
              <a:rPr lang="el-GR" sz="3200" b="1" dirty="0" smtClean="0"/>
              <a:t>Συνέχεια…</a:t>
            </a:r>
            <a:endParaRPr lang="el-GR" sz="3200" b="1" dirty="0"/>
          </a:p>
        </p:txBody>
      </p:sp>
      <p:sp>
        <p:nvSpPr>
          <p:cNvPr id="3" name="Θέση περιεχομένου 2"/>
          <p:cNvSpPr>
            <a:spLocks noGrp="1"/>
          </p:cNvSpPr>
          <p:nvPr>
            <p:ph idx="1"/>
          </p:nvPr>
        </p:nvSpPr>
        <p:spPr>
          <a:xfrm>
            <a:off x="0" y="620688"/>
            <a:ext cx="9144000" cy="6237312"/>
          </a:xfrm>
        </p:spPr>
        <p:txBody>
          <a:bodyPr>
            <a:normAutofit fontScale="47500" lnSpcReduction="20000"/>
          </a:bodyPr>
          <a:lstStyle/>
          <a:p>
            <a:pPr marL="0" indent="0">
              <a:buNone/>
            </a:pPr>
            <a:r>
              <a:rPr lang="el-GR" sz="3800" b="1" dirty="0"/>
              <a:t>4. Δραματικός λόγος</a:t>
            </a:r>
            <a:endParaRPr lang="el-GR" sz="3800" b="1" dirty="0" smtClean="0"/>
          </a:p>
          <a:p>
            <a:pPr marL="0" indent="0">
              <a:buNone/>
            </a:pPr>
            <a:r>
              <a:rPr lang="el-GR" b="1" dirty="0" smtClean="0"/>
              <a:t>Χαρακτηριστικά </a:t>
            </a:r>
            <a:r>
              <a:rPr lang="el-GR" b="1" dirty="0"/>
              <a:t>του δραματικού λόγου</a:t>
            </a:r>
          </a:p>
          <a:p>
            <a:r>
              <a:rPr lang="el-GR" dirty="0"/>
              <a:t>Εξωτερικά χαρακτηριστικά: διάλογοι, μονόλογοι βάσει της αισθητικής του συγγραφέα και τις συμβάσεις της </a:t>
            </a:r>
            <a:r>
              <a:rPr lang="el-GR" dirty="0" smtClean="0"/>
              <a:t>εποχής. </a:t>
            </a:r>
            <a:r>
              <a:rPr lang="el-GR" b="1" dirty="0" smtClean="0">
                <a:solidFill>
                  <a:srgbClr val="FF0000"/>
                </a:solidFill>
              </a:rPr>
              <a:t>Διάλογοι. Δεν υπάρχουν μονόλογοι και </a:t>
            </a:r>
            <a:r>
              <a:rPr lang="en-US" b="1" dirty="0" smtClean="0">
                <a:solidFill>
                  <a:srgbClr val="FF0000"/>
                </a:solidFill>
              </a:rPr>
              <a:t>asides</a:t>
            </a:r>
            <a:r>
              <a:rPr lang="en-US" dirty="0" smtClean="0">
                <a:solidFill>
                  <a:srgbClr val="FF0000"/>
                </a:solidFill>
              </a:rPr>
              <a:t>.</a:t>
            </a:r>
            <a:endParaRPr lang="el-GR" dirty="0">
              <a:solidFill>
                <a:srgbClr val="FF0000"/>
              </a:solidFill>
            </a:endParaRPr>
          </a:p>
          <a:p>
            <a:r>
              <a:rPr lang="el-GR" dirty="0"/>
              <a:t>Ο δραματικός λόγος μελετάται ως </a:t>
            </a:r>
            <a:r>
              <a:rPr lang="el-GR" dirty="0" smtClean="0"/>
              <a:t>πράξη: (α) ως όργανο επιτέλεσης (β) είτε ως πράξεις καθαυτές.</a:t>
            </a:r>
            <a:endParaRPr lang="el-GR" dirty="0"/>
          </a:p>
          <a:p>
            <a:r>
              <a:rPr lang="el-GR" dirty="0"/>
              <a:t>Ίσως υπάρχουν σκηνικές </a:t>
            </a:r>
            <a:r>
              <a:rPr lang="el-GR" dirty="0" smtClean="0"/>
              <a:t>οδηγίες που να παρεμβάλλονται του διαλόγου</a:t>
            </a:r>
            <a:endParaRPr lang="el-GR" dirty="0"/>
          </a:p>
          <a:p>
            <a:pPr marL="0" indent="0">
              <a:buNone/>
            </a:pPr>
            <a:r>
              <a:rPr lang="el-GR" b="1" dirty="0"/>
              <a:t>Συνθήκες παραγωγής και πρόσληψης δραματικού λόγου</a:t>
            </a:r>
            <a:r>
              <a:rPr lang="el-GR" dirty="0"/>
              <a:t>:</a:t>
            </a:r>
          </a:p>
          <a:p>
            <a:r>
              <a:rPr lang="el-GR" dirty="0"/>
              <a:t>Πράξη επικοινωνίας: γλωσσική ανταλλαγή και κινησιολογία σχετική που ενισχύουν την κατανόηση του </a:t>
            </a:r>
            <a:r>
              <a:rPr lang="el-GR" dirty="0" smtClean="0"/>
              <a:t>νοήματος. Η γλωσσική ανταλλαγή δεν επικεντρώνεται στο μήνυμα που εκπέμπεται, όπως συμβαίνει στην καθημερινότητά μας, αλλά κυρίως δίδεται έμφαση στη </a:t>
            </a:r>
            <a:r>
              <a:rPr lang="el-GR" b="1" dirty="0" smtClean="0">
                <a:solidFill>
                  <a:srgbClr val="FF0000"/>
                </a:solidFill>
              </a:rPr>
              <a:t>δεικτική λειτουργία της γλώσσας</a:t>
            </a:r>
            <a:r>
              <a:rPr lang="el-GR" dirty="0" smtClean="0"/>
              <a:t>. Σημασία δίδεται στης </a:t>
            </a:r>
            <a:r>
              <a:rPr lang="el-GR" dirty="0" err="1" smtClean="0"/>
              <a:t>εξω</a:t>
            </a:r>
            <a:r>
              <a:rPr lang="el-GR" dirty="0" smtClean="0"/>
              <a:t>-γλωσσικές (κοινωνικές, πολιτισμικές, ή συμβατικές) παραμέτρους. Όλες αυτές οι παράμετροι θα καθορίσουν το ύφος τη στάση της χειρονομίας του πομπού και την αντίδραση του αποδέκτη. Η ανάλυση των </a:t>
            </a:r>
            <a:r>
              <a:rPr lang="el-GR" dirty="0" err="1" smtClean="0"/>
              <a:t>εξω</a:t>
            </a:r>
            <a:r>
              <a:rPr lang="el-GR" dirty="0" smtClean="0"/>
              <a:t>-γλωσσικών παραμέτρων που καθορίζουν το πλαίσιο της επικοινωνιακής διαδικασίας και κατευθύνουν τις επιλογές των συνομιλητών είναι σημαντική επειδή μπορεί να μας δώσει μια πληρέστερη εικόνα των νοηματικών αποχρώσεων του μηνύματος.</a:t>
            </a:r>
            <a:endParaRPr lang="el-GR" dirty="0"/>
          </a:p>
          <a:p>
            <a:r>
              <a:rPr lang="el-GR" dirty="0"/>
              <a:t>Ανάλυση δραματικού διαλόγου βάσει της θεωρίας των γλωσσικών πράξεων του </a:t>
            </a:r>
            <a:r>
              <a:rPr lang="en-US" dirty="0"/>
              <a:t>Austin</a:t>
            </a:r>
            <a:r>
              <a:rPr lang="el-GR" dirty="0"/>
              <a:t> και του επικοινωνιακού μοντέλου του </a:t>
            </a:r>
            <a:r>
              <a:rPr lang="en-US" dirty="0" err="1"/>
              <a:t>Jakobson</a:t>
            </a:r>
            <a:endParaRPr lang="en-US" dirty="0"/>
          </a:p>
          <a:p>
            <a:r>
              <a:rPr lang="el-GR" dirty="0"/>
              <a:t>Ο κριτικός οφείλει να συνυπολογίζει την απόκλιση της θεατρικής από την πραγματική ομιλία</a:t>
            </a:r>
            <a:r>
              <a:rPr lang="el-GR" dirty="0" smtClean="0"/>
              <a:t>. Δηλαδή αυτό που τελικά έχει σημασία είναι πως κάθε τι επί σκηνής έχει ως στόχο τον θεατή. </a:t>
            </a:r>
            <a:endParaRPr lang="el-GR" dirty="0"/>
          </a:p>
          <a:p>
            <a:pPr marL="0" indent="0">
              <a:buNone/>
            </a:pPr>
            <a:r>
              <a:rPr lang="el-GR" b="1" dirty="0"/>
              <a:t>Η μελέτη του δραματικού λόγου</a:t>
            </a:r>
          </a:p>
          <a:p>
            <a:r>
              <a:rPr lang="el-GR" dirty="0"/>
              <a:t>Θέματα και ταξινόμηση για την εύρεση αξόνων στο </a:t>
            </a:r>
            <a:r>
              <a:rPr lang="el-GR" dirty="0" smtClean="0"/>
              <a:t>έργο: </a:t>
            </a:r>
            <a:r>
              <a:rPr lang="el-GR" b="1" dirty="0" smtClean="0">
                <a:solidFill>
                  <a:srgbClr val="FF0000"/>
                </a:solidFill>
              </a:rPr>
              <a:t>Η οικογένεια. Το ζωτικό ψεύδος, η γυναικεία χειραφέτηση…</a:t>
            </a:r>
          </a:p>
          <a:p>
            <a:r>
              <a:rPr lang="el-GR" b="1" dirty="0" smtClean="0"/>
              <a:t>Εξέταση </a:t>
            </a:r>
            <a:r>
              <a:rPr lang="el-GR" b="1" dirty="0"/>
              <a:t>λειτουργίας και υπονόμευσης των επικοινωνιακών κανόνων </a:t>
            </a:r>
            <a:r>
              <a:rPr lang="el-GR" dirty="0"/>
              <a:t>και </a:t>
            </a:r>
            <a:r>
              <a:rPr lang="el-GR" b="1" dirty="0"/>
              <a:t>γλωσσικής συμπεριφοράς </a:t>
            </a:r>
            <a:r>
              <a:rPr lang="el-GR" dirty="0"/>
              <a:t>των δραματικών προσώπων με κριτήρια: ευρύτερους κώδικες συμπεριφοράς, δυναμική των μεταξύ τους σχέσεων, παρεμβάσεις του </a:t>
            </a:r>
            <a:r>
              <a:rPr lang="el-GR" dirty="0" smtClean="0"/>
              <a:t>συγγραφέα. </a:t>
            </a:r>
            <a:r>
              <a:rPr lang="el-GR" dirty="0" smtClean="0">
                <a:solidFill>
                  <a:srgbClr val="FF0000"/>
                </a:solidFill>
              </a:rPr>
              <a:t>[το από κάτω κείμενο στους Βρικόλακες μεταξύ του αιδεσιμότατου και της </a:t>
            </a:r>
            <a:r>
              <a:rPr lang="el-GR" dirty="0" err="1" smtClean="0">
                <a:solidFill>
                  <a:srgbClr val="FF0000"/>
                </a:solidFill>
              </a:rPr>
              <a:t>κας</a:t>
            </a:r>
            <a:r>
              <a:rPr lang="el-GR" dirty="0" smtClean="0">
                <a:solidFill>
                  <a:srgbClr val="FF0000"/>
                </a:solidFill>
              </a:rPr>
              <a:t> </a:t>
            </a:r>
            <a:r>
              <a:rPr lang="el-GR" dirty="0" err="1" smtClean="0">
                <a:solidFill>
                  <a:srgbClr val="FF0000"/>
                </a:solidFill>
              </a:rPr>
              <a:t>Άλβινγκ</a:t>
            </a:r>
            <a:r>
              <a:rPr lang="el-GR" dirty="0">
                <a:solidFill>
                  <a:srgbClr val="FF0000"/>
                </a:solidFill>
              </a:rPr>
              <a:t>]</a:t>
            </a:r>
            <a:r>
              <a:rPr lang="el-GR" dirty="0" smtClean="0"/>
              <a:t> </a:t>
            </a:r>
            <a:endParaRPr lang="el-GR" dirty="0"/>
          </a:p>
          <a:p>
            <a:r>
              <a:rPr lang="el-GR" b="1" dirty="0"/>
              <a:t>Μελέτη στρατηγικών πληροφόρησης του συγγραφέα</a:t>
            </a:r>
            <a:r>
              <a:rPr lang="el-GR" dirty="0"/>
              <a:t>, δηλαδή ο τρόπος που μεταδίδει τις πληροφορίες (αισθητικές, ιδεολογικές, καλλιτεχνικές επιλογές</a:t>
            </a:r>
            <a:r>
              <a:rPr lang="el-GR" dirty="0" smtClean="0"/>
              <a:t>). </a:t>
            </a:r>
            <a:r>
              <a:rPr lang="el-GR" b="1" dirty="0" smtClean="0">
                <a:solidFill>
                  <a:srgbClr val="FF0000"/>
                </a:solidFill>
              </a:rPr>
              <a:t>Ο </a:t>
            </a:r>
            <a:r>
              <a:rPr lang="el-GR" b="1" dirty="0" err="1" smtClean="0">
                <a:solidFill>
                  <a:srgbClr val="FF0000"/>
                </a:solidFill>
              </a:rPr>
              <a:t>Ίψεν</a:t>
            </a:r>
            <a:r>
              <a:rPr lang="el-GR" b="1" dirty="0" smtClean="0">
                <a:solidFill>
                  <a:srgbClr val="FF0000"/>
                </a:solidFill>
              </a:rPr>
              <a:t> χρησιμοποιεί ένα πρόσωπο με μακρά απουσία που χρειάζεται να ενημερωθεί για όσα έχουν μεσολαβήσει στα χρόνια αυτά. </a:t>
            </a:r>
            <a:endParaRPr lang="el-GR" b="1" dirty="0">
              <a:solidFill>
                <a:srgbClr val="FF0000"/>
              </a:solidFill>
            </a:endParaRPr>
          </a:p>
          <a:p>
            <a:r>
              <a:rPr lang="el-GR" b="1" dirty="0"/>
              <a:t>Περιγραφή και αξιολόγηση της ποιητικής του </a:t>
            </a:r>
            <a:r>
              <a:rPr lang="el-GR" b="1" dirty="0" smtClean="0"/>
              <a:t>κειμένου.</a:t>
            </a:r>
            <a:endParaRPr lang="el-GR" b="1" dirty="0"/>
          </a:p>
        </p:txBody>
      </p:sp>
    </p:spTree>
    <p:extLst>
      <p:ext uri="{BB962C8B-B14F-4D97-AF65-F5344CB8AC3E}">
        <p14:creationId xmlns:p14="http://schemas.microsoft.com/office/powerpoint/2010/main" val="16316091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20688"/>
          </a:xfrm>
        </p:spPr>
        <p:txBody>
          <a:bodyPr>
            <a:normAutofit/>
          </a:bodyPr>
          <a:lstStyle/>
          <a:p>
            <a:r>
              <a:rPr lang="el-GR" sz="3200" b="1" dirty="0" smtClean="0"/>
              <a:t>Θετικισμός</a:t>
            </a:r>
            <a:r>
              <a:rPr lang="el-GR" sz="3200" dirty="0" smtClean="0"/>
              <a:t>- </a:t>
            </a:r>
            <a:r>
              <a:rPr lang="el-GR" sz="2800" b="1" dirty="0" smtClean="0"/>
              <a:t>Ορθολογισμός και Αισιοδοξία</a:t>
            </a:r>
            <a:endParaRPr lang="el-GR" sz="2800" b="1" dirty="0"/>
          </a:p>
        </p:txBody>
      </p:sp>
      <p:sp>
        <p:nvSpPr>
          <p:cNvPr id="3" name="Content Placeholder 2"/>
          <p:cNvSpPr>
            <a:spLocks noGrp="1"/>
          </p:cNvSpPr>
          <p:nvPr>
            <p:ph idx="1"/>
          </p:nvPr>
        </p:nvSpPr>
        <p:spPr>
          <a:xfrm>
            <a:off x="0" y="476672"/>
            <a:ext cx="9144000" cy="6381328"/>
          </a:xfrm>
        </p:spPr>
        <p:txBody>
          <a:bodyPr>
            <a:normAutofit fontScale="47500" lnSpcReduction="20000"/>
          </a:bodyPr>
          <a:lstStyle/>
          <a:p>
            <a:pPr marL="0" indent="0">
              <a:buNone/>
            </a:pPr>
            <a:endParaRPr lang="el-GR" b="1" dirty="0" smtClean="0"/>
          </a:p>
          <a:p>
            <a:pPr marL="0" indent="0">
              <a:buNone/>
            </a:pPr>
            <a:r>
              <a:rPr lang="el-GR" b="1" dirty="0" smtClean="0"/>
              <a:t>Η κοσμοθεωρία του θετικισμού </a:t>
            </a:r>
            <a:r>
              <a:rPr lang="el-GR" dirty="0" smtClean="0"/>
              <a:t>αντανακλά μια αισιόδοξη και δυναμική άποψη που θέλει τον άνθρωπο σχεδόν παντοδύναμο, να ελέγχει τον κόσμο με τη βοήθεια των επιστημονικών ανακαλύψεων και τη δύναμη του ορθολογισμού. </a:t>
            </a:r>
          </a:p>
          <a:p>
            <a:pPr marL="0" indent="0">
              <a:buNone/>
            </a:pPr>
            <a:r>
              <a:rPr lang="el-GR" dirty="0" smtClean="0"/>
              <a:t>Εισηγητής του θετικισμού είναι ο </a:t>
            </a:r>
            <a:r>
              <a:rPr lang="en-US" dirty="0" smtClean="0"/>
              <a:t>August Comte</a:t>
            </a:r>
            <a:r>
              <a:rPr lang="el-GR" dirty="0" smtClean="0"/>
              <a:t>, που τοποθετεί την </a:t>
            </a:r>
            <a:r>
              <a:rPr lang="el-GR" b="1" dirty="0"/>
              <a:t>Κ</a:t>
            </a:r>
            <a:r>
              <a:rPr lang="el-GR" b="1" dirty="0" smtClean="0"/>
              <a:t>οινωνιολογία </a:t>
            </a:r>
            <a:r>
              <a:rPr lang="el-GR" dirty="0" smtClean="0"/>
              <a:t>πάνω από όλες τις επιστήμες, οι οποίες πρέπει να συνεισφέρουν σε αυτήν. </a:t>
            </a:r>
          </a:p>
          <a:p>
            <a:pPr marL="0" indent="0">
              <a:buNone/>
            </a:pPr>
            <a:r>
              <a:rPr lang="el-GR" dirty="0" smtClean="0"/>
              <a:t>Η Κοινωνιολογία, όταν εφαρμόσει </a:t>
            </a:r>
            <a:r>
              <a:rPr lang="el-GR" b="1" dirty="0" smtClean="0"/>
              <a:t>αυστηρή επιστημονική μεθοδολογία </a:t>
            </a:r>
            <a:r>
              <a:rPr lang="el-GR" dirty="0" smtClean="0"/>
              <a:t>στην ερευνά της, θα φτάσει και στη λύση των προβλημάτων που έχει κάθε κοινωνία. Πάνω από όλα λοιπόν </a:t>
            </a:r>
            <a:r>
              <a:rPr lang="el-GR" b="1" dirty="0" smtClean="0"/>
              <a:t>το πείραμα</a:t>
            </a:r>
            <a:r>
              <a:rPr lang="el-GR" dirty="0" smtClean="0"/>
              <a:t>, </a:t>
            </a:r>
            <a:r>
              <a:rPr lang="el-GR" dirty="0"/>
              <a:t>η</a:t>
            </a:r>
            <a:r>
              <a:rPr lang="el-GR" dirty="0" smtClean="0"/>
              <a:t> εμπειρία και </a:t>
            </a:r>
            <a:r>
              <a:rPr lang="el-GR" dirty="0"/>
              <a:t>ο</a:t>
            </a:r>
            <a:r>
              <a:rPr lang="el-GR" dirty="0" smtClean="0"/>
              <a:t> υλισμός, η μεταφυσική αγνοείται.</a:t>
            </a:r>
          </a:p>
          <a:p>
            <a:pPr marL="0" indent="0">
              <a:buNone/>
            </a:pPr>
            <a:r>
              <a:rPr lang="el-GR" b="1" dirty="0" smtClean="0"/>
              <a:t>Φορέας της αλήθειας είναι η εμπειρία </a:t>
            </a:r>
            <a:r>
              <a:rPr lang="el-GR" dirty="0" smtClean="0"/>
              <a:t>που γίνεται αντιληπτή από τις αισθήσεις. Τα συναισθήματα και η διαίσθηση είναι φορείς υποκειμενικότητας. Αυτή η αντίληψη προχώρησε και στην ιδέα των κοινωνιών, οι οποίες υπόκεινται σε φυσικούς νόμους και οι οποίοι παρόμοια λειτουργούν με τους επιστημονικούς νόμους. </a:t>
            </a:r>
          </a:p>
          <a:p>
            <a:pPr marL="0" indent="0">
              <a:buNone/>
            </a:pPr>
            <a:r>
              <a:rPr lang="el-GR" dirty="0" smtClean="0"/>
              <a:t>Η </a:t>
            </a:r>
            <a:r>
              <a:rPr lang="el-GR" b="1" dirty="0" smtClean="0"/>
              <a:t>ανθρώπινη διάνοια υπόκειται στο ίδιο σκεπτικό της εξέλιξης</a:t>
            </a:r>
            <a:r>
              <a:rPr lang="el-GR" dirty="0" smtClean="0"/>
              <a:t>, οπότε θα γίνει κοινωνός της απόλυτης αλήθειας. Αυτή η άποψη ενισχύθηκε και από τη δαρβινική </a:t>
            </a:r>
            <a:r>
              <a:rPr lang="el-GR" dirty="0"/>
              <a:t>θ</a:t>
            </a:r>
            <a:r>
              <a:rPr lang="el-GR" dirty="0" smtClean="0"/>
              <a:t>εωρία που καταγράφηκε στο βιβλίο </a:t>
            </a:r>
            <a:r>
              <a:rPr lang="el-GR" i="1" dirty="0" smtClean="0"/>
              <a:t>Περί προέλευσης των ειδών μέσω της φυσικής επιλογής </a:t>
            </a:r>
            <a:r>
              <a:rPr lang="el-GR" dirty="0" smtClean="0"/>
              <a:t>(1859). Υποστήριζε πως υπήρχε </a:t>
            </a:r>
            <a:r>
              <a:rPr lang="el-GR" dirty="0"/>
              <a:t>κοινή ρίζα για όλες τις μορφές ζωής, </a:t>
            </a:r>
            <a:r>
              <a:rPr lang="el-GR" dirty="0" smtClean="0"/>
              <a:t>και επίσης πως επιβίωνε ο ισχυρότερος.</a:t>
            </a:r>
            <a:endParaRPr lang="el-GR" dirty="0"/>
          </a:p>
          <a:p>
            <a:pPr marL="0" indent="0">
              <a:buNone/>
            </a:pPr>
            <a:r>
              <a:rPr lang="el-GR" dirty="0" smtClean="0"/>
              <a:t>Η δαρβινική θεωρία διαστρεβλώθηκε κατά την προσαρμογή της  από το φυσικό στο κοινωνικό πλαίσιο: </a:t>
            </a:r>
            <a:r>
              <a:rPr lang="el-GR" b="1" dirty="0" smtClean="0"/>
              <a:t>Ο κοινωνικός δαρβινισμός </a:t>
            </a:r>
            <a:r>
              <a:rPr lang="el-GR" dirty="0" smtClean="0"/>
              <a:t>μιλούσε για τη φυλή εκείνη που έδειχνε περισσότερα σημάδια προσαρμοστικότητας σχετικά με έναν τρόπο ζωής που επιδιώκεται η απόκτηση υλικών αγαθών. Μεταλλάχθηκε η θεωρία του δαρβινισμού για να εξυπηρετήσει την αποικιοκρατία.</a:t>
            </a:r>
          </a:p>
          <a:p>
            <a:pPr marL="0" indent="0">
              <a:buNone/>
            </a:pPr>
            <a:r>
              <a:rPr lang="el-GR" dirty="0" smtClean="0"/>
              <a:t>Ο θετικισμός συσχετίζεται με την εξέλιξη του </a:t>
            </a:r>
            <a:r>
              <a:rPr lang="el-GR" b="1" dirty="0" smtClean="0"/>
              <a:t>νέου ιμπεριαλισμού</a:t>
            </a:r>
            <a:r>
              <a:rPr lang="el-GR" dirty="0" smtClean="0"/>
              <a:t>, της </a:t>
            </a:r>
            <a:r>
              <a:rPr lang="el-GR" b="1" dirty="0" smtClean="0"/>
              <a:t>αποικιοκρατίας (σύνδεση και με τον </a:t>
            </a:r>
            <a:r>
              <a:rPr lang="el-GR" b="1" dirty="0" err="1" smtClean="0"/>
              <a:t>οριενταλισμό</a:t>
            </a:r>
            <a:r>
              <a:rPr lang="el-GR" b="1" dirty="0" smtClean="0"/>
              <a:t>) </a:t>
            </a:r>
            <a:r>
              <a:rPr lang="el-GR" dirty="0" smtClean="0"/>
              <a:t>και του </a:t>
            </a:r>
            <a:r>
              <a:rPr lang="el-GR" b="1" dirty="0" smtClean="0"/>
              <a:t>καπιταλισμού</a:t>
            </a:r>
            <a:r>
              <a:rPr lang="el-GR" dirty="0" smtClean="0"/>
              <a:t>. Επίσης συνδέεται και με τις βασικές θέσεις του </a:t>
            </a:r>
            <a:r>
              <a:rPr lang="el-GR" b="1" dirty="0" smtClean="0"/>
              <a:t>προτεσταντισμού.</a:t>
            </a:r>
          </a:p>
          <a:p>
            <a:pPr marL="0" indent="0">
              <a:buNone/>
            </a:pPr>
            <a:r>
              <a:rPr lang="el-GR" b="1" dirty="0" smtClean="0"/>
              <a:t>Η Επιστημονική επανάσταση </a:t>
            </a:r>
            <a:r>
              <a:rPr lang="el-GR" dirty="0" smtClean="0"/>
              <a:t>περιελάμβανε επίσης εκτός από την κοινωνιολογική ματιά του </a:t>
            </a:r>
            <a:r>
              <a:rPr lang="el-GR" dirty="0" err="1" smtClean="0"/>
              <a:t>Κόντ</a:t>
            </a:r>
            <a:r>
              <a:rPr lang="el-GR" dirty="0" smtClean="0"/>
              <a:t> και τη βιολογική θεωρία του Δαρβίνου, το έργου </a:t>
            </a:r>
            <a:r>
              <a:rPr lang="el-GR" b="1" dirty="0" smtClean="0"/>
              <a:t>του ιστορικού της Αγγλικής λογοτεχνίας </a:t>
            </a:r>
            <a:r>
              <a:rPr lang="en-US" b="1" dirty="0" err="1" smtClean="0"/>
              <a:t>Hyppolite</a:t>
            </a:r>
            <a:r>
              <a:rPr lang="en-US" b="1" dirty="0" smtClean="0"/>
              <a:t> Taine</a:t>
            </a:r>
            <a:r>
              <a:rPr lang="en-US" dirty="0" smtClean="0"/>
              <a:t>, </a:t>
            </a:r>
            <a:r>
              <a:rPr lang="el-GR" dirty="0" smtClean="0"/>
              <a:t>του </a:t>
            </a:r>
            <a:r>
              <a:rPr lang="el-GR" b="1" dirty="0" smtClean="0"/>
              <a:t>ψυχολόγου </a:t>
            </a:r>
            <a:r>
              <a:rPr lang="en-US" b="1" dirty="0" smtClean="0"/>
              <a:t>Claude Bernard.</a:t>
            </a:r>
            <a:endParaRPr lang="el-GR" b="1" dirty="0" smtClean="0"/>
          </a:p>
          <a:p>
            <a:pPr marL="0" indent="0">
              <a:buNone/>
            </a:pPr>
            <a:r>
              <a:rPr lang="el-GR" b="1" dirty="0" smtClean="0"/>
              <a:t>Επιστημονικά επιτεύγματα της εποχής</a:t>
            </a:r>
            <a:r>
              <a:rPr lang="el-GR" dirty="0" smtClean="0"/>
              <a:t>: Φωτογραφία, ατμόπλοιο, τηλέγραφος , ΜΜΕ, ηλεκτρικός φωτισμός (τέλη του ‘70) ιατρικές ανακαλύψεις (ασπιρίνη, αντιβιοτικά, παστερίωση…), επίσης μπήκαν στο οπλοστάσιο της δύσης για την επικράτηση των ευρωπαϊκών κρατών σε όλο τον κόσμο.</a:t>
            </a:r>
          </a:p>
          <a:p>
            <a:pPr marL="0" indent="0">
              <a:buNone/>
            </a:pPr>
            <a:endParaRPr lang="el-GR" dirty="0" smtClean="0"/>
          </a:p>
          <a:p>
            <a:pPr marL="0" indent="0">
              <a:buNone/>
            </a:pPr>
            <a:r>
              <a:rPr lang="el-GR" dirty="0" smtClean="0"/>
              <a:t>Το θέατρο συνενώνει τη θετικιστική φιλοσοφία με την πραγματικότητα.</a:t>
            </a:r>
            <a:endParaRPr lang="el-GR" dirty="0"/>
          </a:p>
        </p:txBody>
      </p:sp>
    </p:spTree>
    <p:extLst>
      <p:ext uri="{BB962C8B-B14F-4D97-AF65-F5344CB8AC3E}">
        <p14:creationId xmlns:p14="http://schemas.microsoft.com/office/powerpoint/2010/main" val="48503493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0"/>
            <a:ext cx="8229600" cy="620688"/>
          </a:xfrm>
        </p:spPr>
        <p:txBody>
          <a:bodyPr>
            <a:normAutofit/>
          </a:bodyPr>
          <a:lstStyle/>
          <a:p>
            <a:r>
              <a:rPr lang="el-GR" sz="3200" b="1" dirty="0"/>
              <a:t>Συνέχεια…</a:t>
            </a:r>
            <a:endParaRPr lang="el-GR" sz="3200" dirty="0"/>
          </a:p>
        </p:txBody>
      </p:sp>
      <p:sp>
        <p:nvSpPr>
          <p:cNvPr id="3" name="Θέση περιεχομένου 2"/>
          <p:cNvSpPr>
            <a:spLocks noGrp="1"/>
          </p:cNvSpPr>
          <p:nvPr>
            <p:ph idx="1"/>
          </p:nvPr>
        </p:nvSpPr>
        <p:spPr>
          <a:xfrm>
            <a:off x="0" y="620688"/>
            <a:ext cx="9144000" cy="6309320"/>
          </a:xfrm>
        </p:spPr>
        <p:txBody>
          <a:bodyPr>
            <a:normAutofit fontScale="47500" lnSpcReduction="20000"/>
          </a:bodyPr>
          <a:lstStyle/>
          <a:p>
            <a:pPr marL="0" indent="0">
              <a:buNone/>
            </a:pPr>
            <a:r>
              <a:rPr lang="el-GR" sz="3800" b="1" dirty="0" smtClean="0"/>
              <a:t>5. Τα δραματικά πρόσωπα</a:t>
            </a:r>
          </a:p>
          <a:p>
            <a:pPr marL="0" indent="0">
              <a:buNone/>
            </a:pPr>
            <a:r>
              <a:rPr lang="el-GR" b="1" dirty="0" smtClean="0"/>
              <a:t>Α</a:t>
            </a:r>
            <a:r>
              <a:rPr lang="el-GR" b="1" dirty="0"/>
              <a:t>. Οι κυρίαρχες αντιλήψεις για τα δραματικά πρόσωπα:</a:t>
            </a:r>
          </a:p>
          <a:p>
            <a:r>
              <a:rPr lang="el-GR" dirty="0"/>
              <a:t>1. Απρόσωπη μάσκα, εκφραστής υψηλών ηθικών, πολιτικών, φιλοσοφικών νοημάτων</a:t>
            </a:r>
          </a:p>
          <a:p>
            <a:r>
              <a:rPr lang="el-GR" dirty="0"/>
              <a:t>2. Φορέας της δράσης: αναπαριστά </a:t>
            </a:r>
            <a:r>
              <a:rPr lang="el-GR" dirty="0" err="1"/>
              <a:t>ό,τι</a:t>
            </a:r>
            <a:r>
              <a:rPr lang="el-GR" dirty="0"/>
              <a:t> το κείμενο αφηγείται</a:t>
            </a:r>
          </a:p>
          <a:p>
            <a:r>
              <a:rPr lang="el-GR" dirty="0"/>
              <a:t>3. Γνωρίσματα του προσώπου με ψυχολογική </a:t>
            </a:r>
            <a:r>
              <a:rPr lang="el-GR" dirty="0" smtClean="0"/>
              <a:t>υπόσταση: </a:t>
            </a:r>
            <a:r>
              <a:rPr lang="el-GR" dirty="0" smtClean="0">
                <a:solidFill>
                  <a:srgbClr val="FF0000"/>
                </a:solidFill>
              </a:rPr>
              <a:t>το θέατρο του ρεαλισμού προσπαθεί να δώσει ψυχολογικό βάθος στους </a:t>
            </a:r>
            <a:r>
              <a:rPr lang="el-GR" dirty="0" err="1" smtClean="0">
                <a:solidFill>
                  <a:srgbClr val="FF0000"/>
                </a:solidFill>
              </a:rPr>
              <a:t>ήρωές</a:t>
            </a:r>
            <a:r>
              <a:rPr lang="el-GR" dirty="0" smtClean="0">
                <a:solidFill>
                  <a:srgbClr val="FF0000"/>
                </a:solidFill>
              </a:rPr>
              <a:t> του. Στο κουκλόσπιτο οι βασικοί ήρωες έχουν ψυχολογικό βάθος. Στον </a:t>
            </a:r>
            <a:r>
              <a:rPr lang="el-GR" dirty="0" err="1" smtClean="0">
                <a:solidFill>
                  <a:srgbClr val="FF0000"/>
                </a:solidFill>
              </a:rPr>
              <a:t>Τσέχωφ</a:t>
            </a:r>
            <a:r>
              <a:rPr lang="el-GR" dirty="0" smtClean="0">
                <a:solidFill>
                  <a:srgbClr val="FF0000"/>
                </a:solidFill>
              </a:rPr>
              <a:t> έχουμε ψυχολογικό βάθος και σε δευτερεύοντες ρόλους.</a:t>
            </a:r>
            <a:endParaRPr lang="el-GR" dirty="0"/>
          </a:p>
          <a:p>
            <a:r>
              <a:rPr lang="el-GR" dirty="0"/>
              <a:t>4. Η σύγχρονη εποχή </a:t>
            </a:r>
            <a:r>
              <a:rPr lang="el-GR" dirty="0" err="1"/>
              <a:t>αποδομεί</a:t>
            </a:r>
            <a:r>
              <a:rPr lang="el-GR" dirty="0"/>
              <a:t> το δραματικό πρόσωπο</a:t>
            </a:r>
          </a:p>
          <a:p>
            <a:pPr marL="0" indent="0">
              <a:buNone/>
            </a:pPr>
            <a:r>
              <a:rPr lang="el-GR" b="1" dirty="0"/>
              <a:t>Β. Το δραματικό πρόσωπο στο σταυροδρόμι του νοήματος του κειμένου</a:t>
            </a:r>
            <a:r>
              <a:rPr lang="el-GR" dirty="0"/>
              <a:t>: δεν είναι σωστό να αντιπαραβάλουμε ένα δραματικό με ένα πραγματικό πρόσωπο. Τα δραματικά πρόσωπα είναι ένα σύνολο σημαινόντων αλλά </a:t>
            </a:r>
            <a:r>
              <a:rPr lang="el-GR" b="1" dirty="0"/>
              <a:t>το σημαινόμενο διαμορφώνεται μέσα από την ερμηνευτική διαδικασία του αναγνώστη/σκηνοθέτη/ηθοποιού/θεατή</a:t>
            </a:r>
            <a:r>
              <a:rPr lang="el-GR" dirty="0"/>
              <a:t>. </a:t>
            </a:r>
          </a:p>
          <a:p>
            <a:pPr marL="0" indent="0">
              <a:buNone/>
            </a:pPr>
            <a:r>
              <a:rPr lang="el-GR" b="1" dirty="0"/>
              <a:t>Γ. Η μελέτη των δραματικών προσώπων:</a:t>
            </a:r>
          </a:p>
          <a:p>
            <a:r>
              <a:rPr lang="el-GR" dirty="0"/>
              <a:t>Ταυτότητα δραματικού προσώπου (βιογραφικά στοιχεία, πράξεις</a:t>
            </a:r>
            <a:r>
              <a:rPr lang="el-GR" dirty="0" smtClean="0"/>
              <a:t>)… </a:t>
            </a:r>
            <a:r>
              <a:rPr lang="el-GR" dirty="0" smtClean="0">
                <a:solidFill>
                  <a:srgbClr val="FF0000"/>
                </a:solidFill>
              </a:rPr>
              <a:t>τι ρόλο παίζει ο </a:t>
            </a:r>
            <a:r>
              <a:rPr lang="el-GR" dirty="0" err="1" smtClean="0">
                <a:solidFill>
                  <a:srgbClr val="FF0000"/>
                </a:solidFill>
              </a:rPr>
              <a:t>Τόρβαλτ</a:t>
            </a:r>
            <a:r>
              <a:rPr lang="el-GR" dirty="0" smtClean="0">
                <a:solidFill>
                  <a:srgbClr val="FF0000"/>
                </a:solidFill>
              </a:rPr>
              <a:t> της κεφαλής μια πατριαρχικής οικογένειας, είναι τραπεζικός υπάλληλος, είναι μεσήλικος, έχει κλονισμένη υγεία… Στην ουσία παρατηρούμε ποια θέση έχει στην κοινωνία, τι χαρακτηριστικά φέρει… Ακόμα πως είναι ντυμένος… Επίσης προσέχουμε τη διακειμενική υπόσταση του ήρωα αν υπάρχει, οι ρόλοι που του έχουν κληροδοτηθεί. Η </a:t>
            </a:r>
            <a:r>
              <a:rPr lang="el-GR" dirty="0" err="1" smtClean="0">
                <a:solidFill>
                  <a:srgbClr val="FF0000"/>
                </a:solidFill>
              </a:rPr>
              <a:t>Νόρα</a:t>
            </a:r>
            <a:r>
              <a:rPr lang="el-GR" dirty="0" smtClean="0">
                <a:solidFill>
                  <a:srgbClr val="FF0000"/>
                </a:solidFill>
              </a:rPr>
              <a:t> για παράδειγμα φέρει στοιχεία από τις δραματικές φιγούρες του αστικού δράματος του 18ου αιώνα; σε ποιο βαθμό; </a:t>
            </a:r>
            <a:r>
              <a:rPr lang="el-GR" b="1" dirty="0" smtClean="0">
                <a:solidFill>
                  <a:srgbClr val="FF0000"/>
                </a:solidFill>
              </a:rPr>
              <a:t>Ποιος ο ρόλος των γιατρών στα ρεαλιστικά δράματα</a:t>
            </a:r>
            <a:r>
              <a:rPr lang="el-GR" dirty="0" smtClean="0">
                <a:solidFill>
                  <a:srgbClr val="FF0000"/>
                </a:solidFill>
              </a:rPr>
              <a:t>;</a:t>
            </a:r>
            <a:endParaRPr lang="el-GR" dirty="0">
              <a:solidFill>
                <a:srgbClr val="FF0000"/>
              </a:solidFill>
            </a:endParaRPr>
          </a:p>
          <a:p>
            <a:r>
              <a:rPr lang="el-GR" dirty="0"/>
              <a:t>Τα δραματικά πρόσωπα ως δρώσες δυνάμεις που προωθούν την </a:t>
            </a:r>
            <a:r>
              <a:rPr lang="el-GR" dirty="0" smtClean="0"/>
              <a:t>πλοκή: </a:t>
            </a:r>
            <a:r>
              <a:rPr lang="el-GR" dirty="0" smtClean="0">
                <a:solidFill>
                  <a:srgbClr val="FF0000"/>
                </a:solidFill>
              </a:rPr>
              <a:t>προωθεί την πλοκή η </a:t>
            </a:r>
            <a:r>
              <a:rPr lang="el-GR" dirty="0" err="1" smtClean="0">
                <a:solidFill>
                  <a:srgbClr val="FF0000"/>
                </a:solidFill>
              </a:rPr>
              <a:t>Νόρα</a:t>
            </a:r>
            <a:r>
              <a:rPr lang="el-GR" dirty="0" smtClean="0">
                <a:solidFill>
                  <a:srgbClr val="FF0000"/>
                </a:solidFill>
              </a:rPr>
              <a:t>, ο γιατρός </a:t>
            </a:r>
            <a:r>
              <a:rPr lang="el-GR" dirty="0" err="1" smtClean="0">
                <a:solidFill>
                  <a:srgbClr val="FF0000"/>
                </a:solidFill>
              </a:rPr>
              <a:t>Ρανκ</a:t>
            </a:r>
            <a:r>
              <a:rPr lang="el-GR" dirty="0" smtClean="0">
                <a:solidFill>
                  <a:srgbClr val="FF0000"/>
                </a:solidFill>
              </a:rPr>
              <a:t> ή ο </a:t>
            </a:r>
            <a:r>
              <a:rPr lang="el-GR" dirty="0" err="1" smtClean="0">
                <a:solidFill>
                  <a:srgbClr val="FF0000"/>
                </a:solidFill>
              </a:rPr>
              <a:t>Κρόγκσταδ</a:t>
            </a:r>
            <a:r>
              <a:rPr lang="el-GR" dirty="0" smtClean="0">
                <a:solidFill>
                  <a:srgbClr val="FF0000"/>
                </a:solidFill>
              </a:rPr>
              <a:t>, είναι δρώντες ή παθητικοί παράγοντες των επιμέρους πράξεων του έργου;</a:t>
            </a:r>
            <a:endParaRPr lang="el-GR" dirty="0">
              <a:solidFill>
                <a:srgbClr val="FF0000"/>
              </a:solidFill>
            </a:endParaRPr>
          </a:p>
          <a:p>
            <a:r>
              <a:rPr lang="el-GR" dirty="0"/>
              <a:t>Τα δραματικά πρόσωπα ως υποκείμενα ή αντικείμενα λόγου. Ανάλυση της γλωσσικής τους συμπεριφοράς και των σχέσεων που αναπτύσσουν μεταξύ τους αλλά και του τρόπου που επιλέγει ο συγγραφέας να μεταδώσει τις πληροφορίες για τον δραματικό μύθο</a:t>
            </a:r>
            <a:r>
              <a:rPr lang="el-GR" dirty="0" smtClean="0"/>
              <a:t>. </a:t>
            </a:r>
            <a:r>
              <a:rPr lang="el-GR" dirty="0" smtClean="0">
                <a:solidFill>
                  <a:srgbClr val="FF0000"/>
                </a:solidFill>
              </a:rPr>
              <a:t>Πως μιλά ο ήρωας, πως απευθύνεται στα διάφορα πρόσωπα που έρχεται σε επαφή. </a:t>
            </a:r>
            <a:endParaRPr lang="el-GR" dirty="0">
              <a:solidFill>
                <a:srgbClr val="FF0000"/>
              </a:solidFill>
            </a:endParaRPr>
          </a:p>
          <a:p>
            <a:r>
              <a:rPr lang="el-GR" dirty="0"/>
              <a:t>Ο προσδιορισμός του δραματικού προσώπου στο πλαίσιο των συγκεκριμένων δραματουργικών συμβάσεων: για περιπτώσεις που η συμμετοχή στον μύθο είναι ‘κωδικοποιημένη’ </a:t>
            </a:r>
            <a:r>
              <a:rPr lang="el-GR" dirty="0" smtClean="0">
                <a:solidFill>
                  <a:srgbClr val="FF0000"/>
                </a:solidFill>
              </a:rPr>
              <a:t>: π.χ. σε παλιότερες δραματουργίες ο ρομαντικός ήρωας, ο κακός, ο τρελός, ο καυχησιάρης, το θύμα…</a:t>
            </a:r>
            <a:endParaRPr lang="el-GR" dirty="0"/>
          </a:p>
          <a:p>
            <a:endParaRPr lang="el-GR" dirty="0"/>
          </a:p>
        </p:txBody>
      </p:sp>
    </p:spTree>
    <p:extLst>
      <p:ext uri="{BB962C8B-B14F-4D97-AF65-F5344CB8AC3E}">
        <p14:creationId xmlns:p14="http://schemas.microsoft.com/office/powerpoint/2010/main" val="1789333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0"/>
            <a:ext cx="8229600" cy="764704"/>
          </a:xfrm>
        </p:spPr>
        <p:txBody>
          <a:bodyPr>
            <a:normAutofit/>
          </a:bodyPr>
          <a:lstStyle/>
          <a:p>
            <a:r>
              <a:rPr lang="en-US" dirty="0"/>
              <a:t>	</a:t>
            </a:r>
            <a:r>
              <a:rPr lang="el-GR" sz="3200" b="1" dirty="0"/>
              <a:t>Λ</a:t>
            </a:r>
            <a:r>
              <a:rPr lang="el-GR" sz="3200" b="1" dirty="0" smtClean="0"/>
              <a:t>ίγα </a:t>
            </a:r>
            <a:r>
              <a:rPr lang="el-GR" sz="3200" b="1" dirty="0" smtClean="0"/>
              <a:t>τελευταία για το </a:t>
            </a:r>
            <a:r>
              <a:rPr lang="el-GR" sz="3200" b="1" i="1" dirty="0" smtClean="0"/>
              <a:t>Κουκλόσπιτο</a:t>
            </a:r>
            <a:r>
              <a:rPr lang="el-GR" sz="3200" b="1" dirty="0" smtClean="0"/>
              <a:t>…</a:t>
            </a:r>
            <a:endParaRPr lang="el-GR" sz="3200" b="1" dirty="0"/>
          </a:p>
        </p:txBody>
      </p:sp>
      <p:sp>
        <p:nvSpPr>
          <p:cNvPr id="3" name="Θέση περιεχομένου 2"/>
          <p:cNvSpPr>
            <a:spLocks noGrp="1"/>
          </p:cNvSpPr>
          <p:nvPr>
            <p:ph idx="1"/>
          </p:nvPr>
        </p:nvSpPr>
        <p:spPr>
          <a:xfrm>
            <a:off x="457200" y="2348880"/>
            <a:ext cx="8229600" cy="3777283"/>
          </a:xfrm>
        </p:spPr>
        <p:txBody>
          <a:bodyPr>
            <a:normAutofit fontScale="77500" lnSpcReduction="20000"/>
          </a:bodyPr>
          <a:lstStyle/>
          <a:p>
            <a:r>
              <a:rPr lang="el-GR" sz="2900" dirty="0" smtClean="0"/>
              <a:t>Ηθικοπλαστικές παρεμβάσεις </a:t>
            </a:r>
            <a:r>
              <a:rPr lang="el-GR" sz="2900" dirty="0"/>
              <a:t>στο </a:t>
            </a:r>
            <a:r>
              <a:rPr lang="el-GR" sz="2900" i="1" dirty="0" smtClean="0"/>
              <a:t>Κουκλόσπιτο </a:t>
            </a:r>
            <a:r>
              <a:rPr lang="el-GR" sz="2900" dirty="0" smtClean="0"/>
              <a:t>από παραγωγούς και ανθρώπους του θεάτρου </a:t>
            </a:r>
            <a:r>
              <a:rPr lang="el-GR" sz="2900" dirty="0"/>
              <a:t>γιατί ήταν αδύνατον να δεχθούν πως η </a:t>
            </a:r>
            <a:r>
              <a:rPr lang="el-GR" sz="2900" dirty="0" err="1"/>
              <a:t>Νόρα</a:t>
            </a:r>
            <a:r>
              <a:rPr lang="el-GR" sz="2900" dirty="0"/>
              <a:t> θα άνοιγε την πόρτα και θα εγκατέλειπε την οικογένεια για την προσωπική της αυτοπραγμάτωση.</a:t>
            </a:r>
            <a:endParaRPr lang="el-GR" sz="2900" dirty="0" smtClean="0"/>
          </a:p>
          <a:p>
            <a:r>
              <a:rPr lang="el-GR" sz="2900" i="1" dirty="0" smtClean="0"/>
              <a:t>Το </a:t>
            </a:r>
            <a:r>
              <a:rPr lang="el-GR" sz="2900" i="1" dirty="0"/>
              <a:t>κουκλόσπιτο </a:t>
            </a:r>
            <a:r>
              <a:rPr lang="el-GR" sz="2900" dirty="0"/>
              <a:t>το 1888 γίνεται η αιτία να δημιουργηθούν πολλά ιδιωτικά και ανεξάρτητα θέατρα, καθώς η λογοκρισία δεν επέτρεπε να ανεβεί χωρίς τροποποιήσεις στις επίσημες σκηνές της Ευρώπης.</a:t>
            </a:r>
          </a:p>
          <a:p>
            <a:r>
              <a:rPr lang="el-GR" sz="2900" dirty="0"/>
              <a:t>Χαρακτηρίστηκε ως έργο για την απελευθέρωση της </a:t>
            </a:r>
            <a:r>
              <a:rPr lang="el-GR" sz="2900" dirty="0" smtClean="0"/>
              <a:t>γυναίκας… </a:t>
            </a:r>
            <a:endParaRPr lang="el-GR" sz="2900" dirty="0"/>
          </a:p>
          <a:p>
            <a:r>
              <a:rPr lang="el-GR" sz="2900" dirty="0"/>
              <a:t>Ο </a:t>
            </a:r>
            <a:r>
              <a:rPr lang="el-GR" sz="2900" dirty="0" err="1"/>
              <a:t>Ίψεν</a:t>
            </a:r>
            <a:r>
              <a:rPr lang="el-GR" sz="2900" dirty="0"/>
              <a:t> ωστόσο μιλά για έργο που απεικονίζει τον αγώνα της ανθρωπότητας.  </a:t>
            </a:r>
          </a:p>
          <a:p>
            <a:endParaRPr lang="el-GR" dirty="0" smtClean="0"/>
          </a:p>
          <a:p>
            <a:endParaRPr lang="el-GR" dirty="0" smtClean="0"/>
          </a:p>
          <a:p>
            <a:endParaRPr lang="el-GR" dirty="0"/>
          </a:p>
        </p:txBody>
      </p:sp>
    </p:spTree>
    <p:extLst>
      <p:ext uri="{BB962C8B-B14F-4D97-AF65-F5344CB8AC3E}">
        <p14:creationId xmlns:p14="http://schemas.microsoft.com/office/powerpoint/2010/main" val="42042189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Ερρίκος </a:t>
            </a:r>
            <a:r>
              <a:rPr lang="el-GR" dirty="0" err="1" smtClean="0"/>
              <a:t>Ίψεν</a:t>
            </a:r>
            <a:r>
              <a:rPr lang="el-GR" dirty="0" smtClean="0"/>
              <a:t>:</a:t>
            </a:r>
            <a:endParaRPr lang="el-GR" dirty="0"/>
          </a:p>
        </p:txBody>
      </p:sp>
      <p:sp>
        <p:nvSpPr>
          <p:cNvPr id="3" name="Content Placeholder 2"/>
          <p:cNvSpPr>
            <a:spLocks noGrp="1"/>
          </p:cNvSpPr>
          <p:nvPr>
            <p:ph idx="1"/>
          </p:nvPr>
        </p:nvSpPr>
        <p:spPr/>
        <p:txBody>
          <a:bodyPr/>
          <a:lstStyle/>
          <a:p>
            <a:pPr marL="0" indent="0">
              <a:buNone/>
            </a:pPr>
            <a:r>
              <a:rPr lang="el-GR" dirty="0" smtClean="0"/>
              <a:t>«Το σχέδιό μου είναι αυτό: θα αφοσιωθώ στη φωτογράφηση, να τοποθετήσω τους σύγχρονούς μου έναν προς έναν, μπροστά στον φακό μου. Κάθε φορά που θα συναντώ μια ψυχή άξια για να αναπαραχθεί, δεν θα κάνω ούτε μια σκέψη ούτε θα υπολογίζω τις φευγαλέες προθέσεις που θα κρύβουν οι λέξεις. Δεν θα υπολογίσω ούτε το μικρό παιδί που βρίσκεται στο στήθος της μητέρας του».</a:t>
            </a:r>
            <a:endParaRPr lang="el-GR" dirty="0"/>
          </a:p>
        </p:txBody>
      </p:sp>
    </p:spTree>
    <p:extLst>
      <p:ext uri="{BB962C8B-B14F-4D97-AF65-F5344CB8AC3E}">
        <p14:creationId xmlns:p14="http://schemas.microsoft.com/office/powerpoint/2010/main" val="1386258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43808" y="274638"/>
            <a:ext cx="3096344" cy="1143000"/>
          </a:xfrm>
        </p:spPr>
        <p:txBody>
          <a:bodyPr/>
          <a:lstStyle/>
          <a:p>
            <a:endParaRPr lang="el-GR"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555776" y="10080"/>
            <a:ext cx="3600399" cy="6880540"/>
          </a:xfrm>
        </p:spPr>
      </p:pic>
    </p:spTree>
    <p:extLst>
      <p:ext uri="{BB962C8B-B14F-4D97-AF65-F5344CB8AC3E}">
        <p14:creationId xmlns:p14="http://schemas.microsoft.com/office/powerpoint/2010/main" val="354881010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73590"/>
            <a:ext cx="9120936" cy="5952574"/>
          </a:xfrm>
        </p:spPr>
      </p:pic>
    </p:spTree>
    <p:extLst>
      <p:ext uri="{BB962C8B-B14F-4D97-AF65-F5344CB8AC3E}">
        <p14:creationId xmlns:p14="http://schemas.microsoft.com/office/powerpoint/2010/main" val="228164642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0"/>
            <a:ext cx="8229600" cy="764704"/>
          </a:xfrm>
        </p:spPr>
        <p:txBody>
          <a:bodyPr>
            <a:normAutofit/>
          </a:bodyPr>
          <a:lstStyle/>
          <a:p>
            <a:r>
              <a:rPr lang="el-GR" sz="3200" b="1" dirty="0" smtClean="0"/>
              <a:t>Άλλα έργα του </a:t>
            </a:r>
            <a:r>
              <a:rPr lang="el-GR" sz="3200" b="1" dirty="0" err="1" smtClean="0"/>
              <a:t>Ίψεν</a:t>
            </a:r>
            <a:endParaRPr lang="el-GR" sz="3200" b="1" dirty="0"/>
          </a:p>
        </p:txBody>
      </p:sp>
      <p:sp>
        <p:nvSpPr>
          <p:cNvPr id="3" name="Θέση περιεχομένου 2"/>
          <p:cNvSpPr>
            <a:spLocks noGrp="1"/>
          </p:cNvSpPr>
          <p:nvPr>
            <p:ph idx="1"/>
          </p:nvPr>
        </p:nvSpPr>
        <p:spPr>
          <a:xfrm>
            <a:off x="0" y="620688"/>
            <a:ext cx="9144000" cy="6237312"/>
          </a:xfrm>
        </p:spPr>
        <p:txBody>
          <a:bodyPr>
            <a:normAutofit fontScale="47500" lnSpcReduction="20000"/>
          </a:bodyPr>
          <a:lstStyle/>
          <a:p>
            <a:pPr marL="0" indent="0">
              <a:buNone/>
            </a:pPr>
            <a:r>
              <a:rPr lang="el-GR" b="1" dirty="0" smtClean="0"/>
              <a:t>Ο αρχιμάστορας </a:t>
            </a:r>
            <a:r>
              <a:rPr lang="el-GR" b="1" dirty="0" err="1" smtClean="0"/>
              <a:t>Σόλνες</a:t>
            </a:r>
            <a:endParaRPr lang="el-GR" b="1" dirty="0" smtClean="0"/>
          </a:p>
          <a:p>
            <a:r>
              <a:rPr lang="el-GR" dirty="0" smtClean="0"/>
              <a:t>Η </a:t>
            </a:r>
            <a:r>
              <a:rPr lang="el-GR" dirty="0"/>
              <a:t>αστική εποχή δεν λάτρευε μόνο την οικογένεια αλλά και τη μεγάλη προσωπικότητα. Ότι ξεκίνησε με τη Θύελλα και Ορμή ως λατρεία της ιδιοφυίας μετεξελίχθηκε σταδιακά κατά τη διάρκεια του </a:t>
            </a:r>
            <a:r>
              <a:rPr lang="el-GR" dirty="0" smtClean="0"/>
              <a:t>19ου </a:t>
            </a:r>
            <a:r>
              <a:rPr lang="el-GR" dirty="0"/>
              <a:t>αιώνα σε λατρεία της αινιγματικής μεγάλης προσωπικότητας. Με βάση αυτό το είδος δράματος ο </a:t>
            </a:r>
            <a:r>
              <a:rPr lang="el-GR" dirty="0" err="1"/>
              <a:t>Ίψεν</a:t>
            </a:r>
            <a:r>
              <a:rPr lang="el-GR" dirty="0"/>
              <a:t> γράφει τον Αρχιμάστορα </a:t>
            </a:r>
            <a:r>
              <a:rPr lang="el-GR" dirty="0" err="1"/>
              <a:t>Σόλνες</a:t>
            </a:r>
            <a:r>
              <a:rPr lang="el-GR" dirty="0"/>
              <a:t> (1892). Όμως το χάσμα μεταξύ ατόμου και κοινωνίας, βασικό θέμα στα έργα του ρομαντισμού εδώ έχει μεταλλαχθεί σε κάτι άλλο. Ο ήρωας αυτός διακατέχεται από ενοχής αφού έχει αφομοιώσει πλήρως τις επιταγές της αστικής κοινωνίας και τις έχει κάνει συνείδησή του. Έτσι μόνο κάποια στιγμή καταφέρνει να απαλλαγεί από αυτές να ανέβει ψηλά (χωρίς ιλίγγους-ενοχές) να αναμετρηθεί με τον Θεό και να νιώσει ισάξιός του. Κατά τα άλλα η ζωή του κυλά ως μεν εκλεκτός αλλά σε μια εποχή που δεν βοηθά να είσαι εκλεκτός για να </a:t>
            </a:r>
            <a:r>
              <a:rPr lang="el-GR" dirty="0" err="1"/>
              <a:t>αυτοπραγματωθείς</a:t>
            </a:r>
            <a:r>
              <a:rPr lang="el-GR" dirty="0"/>
              <a:t>.</a:t>
            </a:r>
          </a:p>
          <a:p>
            <a:r>
              <a:rPr lang="el-GR" dirty="0"/>
              <a:t>Έτσι στο πλαίσιο της αστικής κοινωνίας ο μύθος της μεγάλης προσωπικότητας αποκαλύπτεται ως ψευδαίσθηση. Δεν είναι η κοινωνία, ως εξωτερική, αντίθετη δύναμη που αρνείται στον </a:t>
            </a:r>
            <a:r>
              <a:rPr lang="el-GR" dirty="0" err="1"/>
              <a:t>Σόλνες</a:t>
            </a:r>
            <a:r>
              <a:rPr lang="el-GR" dirty="0"/>
              <a:t> την αυτοπραγμάτωση όπως συνέβαινε με τους </a:t>
            </a:r>
            <a:r>
              <a:rPr lang="el-GR" dirty="0" err="1"/>
              <a:t>βυρωνικούς</a:t>
            </a:r>
            <a:r>
              <a:rPr lang="el-GR" dirty="0"/>
              <a:t> ήρωες, τους ήρωες του ρομαντικού δράματος. Αντίθετα ο </a:t>
            </a:r>
            <a:r>
              <a:rPr lang="el-GR" dirty="0" err="1"/>
              <a:t>Σόλνες</a:t>
            </a:r>
            <a:r>
              <a:rPr lang="el-GR" dirty="0"/>
              <a:t> έχει εσωτερικεύσει σε τέτοιο βαθμό τις επιταγές που αφορούν την οικογένεια, ώστε δεν τις βιώνει πλέον ως εξωτερική επιταγή αλλά ως επιταγή της ίδιας της συνείδησής του. Έτσι η παραβίασή τους του δημιουργεί αισθήματα ενοχής για την αποτυχία και την παρέκκλισή του, οι οποίες εμποδίζουν την ελεύθερη ανάπτυξη της προσωπικότητάς του. Υπό αυτές τις συνθήκες η ιδέα μιας μεγάλης προσωπικότητας δεν μπορεί παρά να είναι ψευδαίσθηση. </a:t>
            </a:r>
          </a:p>
          <a:p>
            <a:r>
              <a:rPr lang="el-GR" dirty="0"/>
              <a:t>Ο </a:t>
            </a:r>
            <a:r>
              <a:rPr lang="el-GR" dirty="0" err="1"/>
              <a:t>Σόλνες</a:t>
            </a:r>
            <a:r>
              <a:rPr lang="el-GR" dirty="0"/>
              <a:t> φοβάται μην πάψει να επιθυμεί σφοδρά, μην πάψει δηλαδή να επιβάλλει την παρουσία του ως εκλεκτού στου άλλους μέσα από αυτήν του τη δυνατότητα να ελέγχει τους άλλους βάσει της επιθυμίας του.  Η </a:t>
            </a:r>
            <a:r>
              <a:rPr lang="el-GR" dirty="0" err="1"/>
              <a:t>Χίλντε</a:t>
            </a:r>
            <a:r>
              <a:rPr lang="el-GR" dirty="0"/>
              <a:t> είναι μια ηρωίδα μεταλλαγμένη που έρχεται από την εποχή του ρομαντισμού, είναι μια </a:t>
            </a:r>
            <a:r>
              <a:rPr lang="el-GR" dirty="0" err="1"/>
              <a:t>φάμ</a:t>
            </a:r>
            <a:r>
              <a:rPr lang="el-GR" dirty="0"/>
              <a:t> </a:t>
            </a:r>
            <a:r>
              <a:rPr lang="el-GR" dirty="0" err="1"/>
              <a:t>φατάλ</a:t>
            </a:r>
            <a:r>
              <a:rPr lang="el-GR" dirty="0"/>
              <a:t>. Μια γυναίκα που υπονομεύει την εξουσία και την κυριαρχία του άνδρα. Αυτός ο τύπος γυναίκας ενώ εμφανίζεται στα μυθιστορήματα, στα θεατρικά αργεί. Το θέατρο είναι «επικίνδυνο» για την κοινωνική ηθική. Αλλά η </a:t>
            </a:r>
            <a:r>
              <a:rPr lang="el-GR" dirty="0" err="1"/>
              <a:t>Χίλντε</a:t>
            </a:r>
            <a:r>
              <a:rPr lang="el-GR" dirty="0"/>
              <a:t> δεν φαίνεται να είναι ακριβώς μια </a:t>
            </a:r>
            <a:r>
              <a:rPr lang="el-GR" dirty="0" err="1"/>
              <a:t>φαμ</a:t>
            </a:r>
            <a:r>
              <a:rPr lang="el-GR" dirty="0"/>
              <a:t> </a:t>
            </a:r>
            <a:r>
              <a:rPr lang="el-GR" dirty="0" err="1"/>
              <a:t>φατάλ</a:t>
            </a:r>
            <a:r>
              <a:rPr lang="el-GR" dirty="0"/>
              <a:t>. Αυτό που κάνει είναι να οδηγήσει τον </a:t>
            </a:r>
            <a:r>
              <a:rPr lang="el-GR" dirty="0" err="1"/>
              <a:t>Σόλνες</a:t>
            </a:r>
            <a:r>
              <a:rPr lang="el-GR" dirty="0"/>
              <a:t> εκεί που ό ίδιος είχε κάποτε τοποθετήσει τον εαυτό του δίπλα στον Θεό. </a:t>
            </a:r>
          </a:p>
          <a:p>
            <a:r>
              <a:rPr lang="el-GR" dirty="0"/>
              <a:t>Τώρα όμως με άλλη συνείδηση αυτός έχει βρει πως ο μόνος τρόπος να </a:t>
            </a:r>
            <a:r>
              <a:rPr lang="el-GR" dirty="0" err="1"/>
              <a:t>αυτοπραγματωθεί</a:t>
            </a:r>
            <a:r>
              <a:rPr lang="el-GR" dirty="0"/>
              <a:t> είναι να μεταθέσει τη διαδικασία αυτοπραγμάτωσης του από την κοινωνική ζωή στην τέχνη. Αλλά και εκεί δεν μπορεί να </a:t>
            </a:r>
            <a:r>
              <a:rPr lang="el-GR" dirty="0" err="1"/>
              <a:t>αυτοπραγματωθεί</a:t>
            </a:r>
            <a:r>
              <a:rPr lang="el-GR" dirty="0"/>
              <a:t> ως μεγάλη προσωπικότητα, γιατί τώρα πια στην εποχή του ρεαλισμού και των αστών ο καλλιτέχνης δεν αντιμετωπίζεται ως μεγάλη προσωπικότητα.</a:t>
            </a:r>
          </a:p>
          <a:p>
            <a:endParaRPr lang="el-GR" dirty="0"/>
          </a:p>
        </p:txBody>
      </p:sp>
    </p:spTree>
    <p:extLst>
      <p:ext uri="{BB962C8B-B14F-4D97-AF65-F5344CB8AC3E}">
        <p14:creationId xmlns:p14="http://schemas.microsoft.com/office/powerpoint/2010/main" val="13678696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txBody>
          <a:bodyPr>
            <a:normAutofit fontScale="90000"/>
          </a:bodyPr>
          <a:lstStyle/>
          <a:p>
            <a:r>
              <a:rPr lang="el-GR" b="1" dirty="0" smtClean="0"/>
              <a:t>Ρεαλισμός στην τέχνη</a:t>
            </a:r>
            <a:endParaRPr lang="el-GR" b="1" dirty="0"/>
          </a:p>
        </p:txBody>
      </p:sp>
      <p:sp>
        <p:nvSpPr>
          <p:cNvPr id="3" name="Content Placeholder 2"/>
          <p:cNvSpPr>
            <a:spLocks noGrp="1"/>
          </p:cNvSpPr>
          <p:nvPr>
            <p:ph idx="1"/>
          </p:nvPr>
        </p:nvSpPr>
        <p:spPr>
          <a:xfrm>
            <a:off x="457200" y="980728"/>
            <a:ext cx="8229600" cy="5688632"/>
          </a:xfrm>
        </p:spPr>
        <p:txBody>
          <a:bodyPr>
            <a:normAutofit fontScale="62500" lnSpcReduction="20000"/>
          </a:bodyPr>
          <a:lstStyle/>
          <a:p>
            <a:endParaRPr lang="el-GR" dirty="0" smtClean="0"/>
          </a:p>
          <a:p>
            <a:r>
              <a:rPr lang="el-GR" dirty="0" smtClean="0"/>
              <a:t>Ο ρεαλισμός στηρίζεται στις αρχές του θετικισμού και την επιστημονική επανάσταση</a:t>
            </a:r>
          </a:p>
          <a:p>
            <a:r>
              <a:rPr lang="el-GR" dirty="0" smtClean="0"/>
              <a:t>Κάποιοι κριτικοί αρχίζουν </a:t>
            </a:r>
            <a:r>
              <a:rPr lang="el-GR" dirty="0"/>
              <a:t>ν</a:t>
            </a:r>
            <a:r>
              <a:rPr lang="el-GR" dirty="0" smtClean="0"/>
              <a:t>α παρατηρούν από κοντά την πραγματικότητα, όσο όμορφη ή άσχημη και αν είναι. Έτσι γεννιέται το κίνημα του ρεαλισμού που εμφανίζεται ως συνειδητό κίνημα στη Γαλλία το 1853.</a:t>
            </a:r>
          </a:p>
          <a:p>
            <a:r>
              <a:rPr lang="el-GR" b="1" dirty="0" smtClean="0"/>
              <a:t>Βασικό αίτημα</a:t>
            </a:r>
            <a:r>
              <a:rPr lang="el-GR" dirty="0" smtClean="0"/>
              <a:t>: η τέχνη πρέπει να απεικονίζει αληθινά τον πραγματικό, φυσικό κόσμο. Η καλή παρατήρηση του κόσμου, με αντικειμενικότητα μας οδηγεί στην αλήθεια.</a:t>
            </a:r>
          </a:p>
          <a:p>
            <a:r>
              <a:rPr lang="el-GR" dirty="0" smtClean="0"/>
              <a:t>Υπάρχει πρόβλημα απεικόνισης της πραγματικότητας στη σκηνή, ενώ στο μυθιστόρημα όλα είναι πιο εύκολα.</a:t>
            </a:r>
          </a:p>
          <a:p>
            <a:r>
              <a:rPr lang="el-GR" dirty="0" smtClean="0"/>
              <a:t>Η φωτογραφία ώθησε τον ρεαλισμό προς τον νατουραλισμό. </a:t>
            </a:r>
            <a:r>
              <a:rPr lang="el-GR" dirty="0" smtClean="0">
                <a:solidFill>
                  <a:srgbClr val="FF0000"/>
                </a:solidFill>
              </a:rPr>
              <a:t>Ωστόσο, τα μη οπτικά επιτεύγματα του πολιτισμού εκείνα τα χρόνια, όπως ο φωνόγραφος, ο τηλέγραφος και το τηλέφωνο, βοήθησαν να αναπτυχθεί η υποκειμενική και πνευματική πλευρά της πραγματικότητας, που συγκρούεται με τη </a:t>
            </a:r>
            <a:r>
              <a:rPr lang="el-GR" dirty="0" err="1" smtClean="0">
                <a:solidFill>
                  <a:srgbClr val="FF0000"/>
                </a:solidFill>
              </a:rPr>
              <a:t>φωτογραφικότητα</a:t>
            </a:r>
            <a:r>
              <a:rPr lang="el-GR" dirty="0" smtClean="0">
                <a:solidFill>
                  <a:srgbClr val="FF0000"/>
                </a:solidFill>
              </a:rPr>
              <a:t>.</a:t>
            </a:r>
            <a:r>
              <a:rPr lang="el-GR" dirty="0" smtClean="0"/>
              <a:t> </a:t>
            </a:r>
          </a:p>
          <a:p>
            <a:r>
              <a:rPr lang="el-GR" dirty="0" smtClean="0"/>
              <a:t>Ο νατουραλισμός διεύρυνε το πεδίο της λογοτεχνίας ως αναπαράσταση της πραγματικότητας εμπλουτίζοντας τη θεματολογία της, συμπεριλαμβάνοντας κυρίως τους φτωχούς και τη σεξουαλικότητα.</a:t>
            </a:r>
          </a:p>
          <a:p>
            <a:r>
              <a:rPr lang="el-GR" dirty="0" smtClean="0"/>
              <a:t>Το μελόδραμα ήταν η βάση πάνω στην οποία κτίστηκε το ρεαλιστικό δράμα. </a:t>
            </a:r>
          </a:p>
          <a:p>
            <a:pPr marL="0" indent="0">
              <a:buNone/>
            </a:pPr>
            <a:endParaRPr lang="el-GR" dirty="0" smtClean="0"/>
          </a:p>
          <a:p>
            <a:endParaRPr lang="el-GR" dirty="0"/>
          </a:p>
        </p:txBody>
      </p:sp>
    </p:spTree>
    <p:extLst>
      <p:ext uri="{BB962C8B-B14F-4D97-AF65-F5344CB8AC3E}">
        <p14:creationId xmlns:p14="http://schemas.microsoft.com/office/powerpoint/2010/main" val="30535235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4082"/>
          </a:xfrm>
        </p:spPr>
        <p:txBody>
          <a:bodyPr>
            <a:normAutofit fontScale="90000"/>
          </a:bodyPr>
          <a:lstStyle/>
          <a:p>
            <a:r>
              <a:rPr lang="el-GR" b="1" dirty="0" smtClean="0"/>
              <a:t>Το θέατρο την εποχή του ρεαλισμού</a:t>
            </a:r>
            <a:endParaRPr lang="el-GR" b="1" dirty="0"/>
          </a:p>
        </p:txBody>
      </p:sp>
      <p:sp>
        <p:nvSpPr>
          <p:cNvPr id="3" name="Content Placeholder 2"/>
          <p:cNvSpPr>
            <a:spLocks noGrp="1"/>
          </p:cNvSpPr>
          <p:nvPr>
            <p:ph idx="1"/>
          </p:nvPr>
        </p:nvSpPr>
        <p:spPr>
          <a:xfrm>
            <a:off x="467544" y="1124744"/>
            <a:ext cx="8229600" cy="5544616"/>
          </a:xfrm>
        </p:spPr>
        <p:txBody>
          <a:bodyPr>
            <a:normAutofit fontScale="70000" lnSpcReduction="20000"/>
          </a:bodyPr>
          <a:lstStyle/>
          <a:p>
            <a:pPr marL="0" indent="0">
              <a:buNone/>
            </a:pPr>
            <a:r>
              <a:rPr lang="el-GR" b="1" dirty="0" smtClean="0"/>
              <a:t>Οι τρεις βασικοί διαμορφωτές του ρεύματος</a:t>
            </a:r>
            <a:r>
              <a:rPr lang="el-GR" dirty="0" smtClean="0"/>
              <a:t>:</a:t>
            </a:r>
          </a:p>
          <a:p>
            <a:pPr marL="0" indent="0">
              <a:buNone/>
            </a:pPr>
            <a:r>
              <a:rPr lang="el-GR" dirty="0" smtClean="0"/>
              <a:t>1. </a:t>
            </a:r>
            <a:r>
              <a:rPr lang="el-GR" b="1" dirty="0" smtClean="0"/>
              <a:t>Βάγκνερ και </a:t>
            </a:r>
            <a:r>
              <a:rPr lang="el-GR" b="1" dirty="0" err="1" smtClean="0"/>
              <a:t>Μπαιρόυτ</a:t>
            </a:r>
            <a:r>
              <a:rPr lang="el-GR" b="1" dirty="0" smtClean="0"/>
              <a:t> </a:t>
            </a:r>
            <a:r>
              <a:rPr lang="el-GR" dirty="0" smtClean="0"/>
              <a:t>(1872-1876)</a:t>
            </a:r>
          </a:p>
          <a:p>
            <a:pPr marL="0" indent="0">
              <a:buNone/>
            </a:pPr>
            <a:r>
              <a:rPr lang="el-GR" dirty="0" smtClean="0"/>
              <a:t>2. </a:t>
            </a:r>
            <a:r>
              <a:rPr lang="el-GR" b="1" dirty="0" smtClean="0"/>
              <a:t>Θίασος του </a:t>
            </a:r>
            <a:r>
              <a:rPr lang="el-GR" b="1" dirty="0" err="1" smtClean="0"/>
              <a:t>Μάινιγκεν</a:t>
            </a:r>
            <a:r>
              <a:rPr lang="el-GR" b="1" dirty="0" smtClean="0"/>
              <a:t> </a:t>
            </a:r>
            <a:r>
              <a:rPr lang="el-GR" dirty="0" smtClean="0"/>
              <a:t>(1866-1890)</a:t>
            </a:r>
          </a:p>
          <a:p>
            <a:pPr marL="0" indent="0">
              <a:buNone/>
            </a:pPr>
            <a:r>
              <a:rPr lang="el-GR" dirty="0" smtClean="0"/>
              <a:t>3.</a:t>
            </a:r>
            <a:r>
              <a:rPr lang="el-GR" b="1" dirty="0" smtClean="0"/>
              <a:t> </a:t>
            </a:r>
            <a:r>
              <a:rPr lang="el-GR" b="1" dirty="0" err="1" smtClean="0"/>
              <a:t>Ίψεν</a:t>
            </a:r>
            <a:r>
              <a:rPr lang="el-GR" b="1" dirty="0" smtClean="0"/>
              <a:t> </a:t>
            </a:r>
            <a:r>
              <a:rPr lang="el-GR" dirty="0" smtClean="0"/>
              <a:t>(1877-1899)</a:t>
            </a:r>
          </a:p>
          <a:p>
            <a:pPr marL="0" indent="0">
              <a:buNone/>
            </a:pPr>
            <a:r>
              <a:rPr lang="el-GR" b="1" dirty="0" smtClean="0"/>
              <a:t>Το ρεαλιστικό και νατουραλιστικό δράμα βασίστηκε στη συμβατική μακρόβια τριάδα</a:t>
            </a:r>
            <a:r>
              <a:rPr lang="el-GR" dirty="0" smtClean="0"/>
              <a:t>: (α) της </a:t>
            </a:r>
            <a:r>
              <a:rPr lang="el-GR" b="1" dirty="0" smtClean="0"/>
              <a:t>ψυχολογίας </a:t>
            </a:r>
            <a:r>
              <a:rPr lang="el-GR" dirty="0" smtClean="0"/>
              <a:t>(ή του κινήτρου), (β) </a:t>
            </a:r>
            <a:r>
              <a:rPr lang="el-GR" b="1" dirty="0" smtClean="0"/>
              <a:t>της αιτιότητας </a:t>
            </a:r>
            <a:r>
              <a:rPr lang="el-GR" dirty="0" smtClean="0"/>
              <a:t>(ή της σύνδεσης) και </a:t>
            </a:r>
            <a:r>
              <a:rPr lang="el-GR" b="1" dirty="0" smtClean="0"/>
              <a:t>της ηθικής </a:t>
            </a:r>
            <a:r>
              <a:rPr lang="el-GR" dirty="0" smtClean="0"/>
              <a:t>( ή του θεόσταλτου </a:t>
            </a:r>
            <a:r>
              <a:rPr lang="el-GR" dirty="0" err="1" smtClean="0"/>
              <a:t>προνοιακού</a:t>
            </a:r>
            <a:r>
              <a:rPr lang="el-GR" dirty="0" smtClean="0"/>
              <a:t> σχεδίου). Σε αυτά τα έργα δεν έχουμε τη σύνδεση του ατόμου με τον θεό, ή του υπηκόου με τον μονάρχη.</a:t>
            </a:r>
          </a:p>
          <a:p>
            <a:pPr marL="0" indent="0">
              <a:buNone/>
            </a:pPr>
            <a:r>
              <a:rPr lang="el-GR" b="1" dirty="0" smtClean="0"/>
              <a:t>Διδακτικό</a:t>
            </a:r>
            <a:r>
              <a:rPr lang="el-GR" dirty="0" smtClean="0"/>
              <a:t> παρά ψυχαγωγικό το αποτέλεσμα.</a:t>
            </a:r>
          </a:p>
          <a:p>
            <a:pPr marL="0" indent="0">
              <a:buNone/>
            </a:pPr>
            <a:r>
              <a:rPr lang="el-GR" dirty="0" smtClean="0"/>
              <a:t>Όσοι ακολούθησαν:</a:t>
            </a:r>
          </a:p>
          <a:p>
            <a:pPr marL="0" indent="0">
              <a:buNone/>
            </a:pPr>
            <a:r>
              <a:rPr lang="el-GR" dirty="0" err="1" smtClean="0"/>
              <a:t>Εμίλ</a:t>
            </a:r>
            <a:r>
              <a:rPr lang="el-GR" dirty="0" smtClean="0"/>
              <a:t> Ζολά και νατουραλιστές  (</a:t>
            </a:r>
            <a:r>
              <a:rPr lang="el-GR" i="1" dirty="0" smtClean="0"/>
              <a:t>Τερέζα </a:t>
            </a:r>
            <a:r>
              <a:rPr lang="el-GR" i="1" dirty="0" err="1" smtClean="0"/>
              <a:t>Ρακέν</a:t>
            </a:r>
            <a:r>
              <a:rPr lang="el-GR" dirty="0" smtClean="0"/>
              <a:t>, 1876)</a:t>
            </a:r>
          </a:p>
          <a:p>
            <a:pPr marL="0" indent="0">
              <a:buNone/>
            </a:pPr>
            <a:r>
              <a:rPr lang="el-GR" dirty="0" smtClean="0"/>
              <a:t>Αντρέ Αντουάν και ‘</a:t>
            </a:r>
            <a:r>
              <a:rPr lang="en-US" dirty="0" smtClean="0"/>
              <a:t>Theatre </a:t>
            </a:r>
            <a:r>
              <a:rPr lang="en-US" dirty="0" err="1" smtClean="0"/>
              <a:t>Libre</a:t>
            </a:r>
            <a:r>
              <a:rPr lang="el-GR" dirty="0" smtClean="0"/>
              <a:t>’ (1887-1894)</a:t>
            </a:r>
            <a:endParaRPr lang="en-US" dirty="0" smtClean="0"/>
          </a:p>
          <a:p>
            <a:pPr marL="0" indent="0">
              <a:buNone/>
            </a:pPr>
            <a:r>
              <a:rPr lang="el-GR" dirty="0" smtClean="0"/>
              <a:t>‘</a:t>
            </a:r>
            <a:r>
              <a:rPr lang="en-US" dirty="0" err="1" smtClean="0"/>
              <a:t>Freie</a:t>
            </a:r>
            <a:r>
              <a:rPr lang="en-US" dirty="0" smtClean="0"/>
              <a:t> </a:t>
            </a:r>
            <a:r>
              <a:rPr lang="en-US" dirty="0" err="1" smtClean="0"/>
              <a:t>Buhne</a:t>
            </a:r>
            <a:r>
              <a:rPr lang="el-GR" dirty="0" smtClean="0"/>
              <a:t>’</a:t>
            </a:r>
            <a:r>
              <a:rPr lang="en-US" dirty="0" smtClean="0"/>
              <a:t> </a:t>
            </a:r>
            <a:r>
              <a:rPr lang="el-GR" dirty="0" smtClean="0"/>
              <a:t>και γερμανικός ρεαλισμός</a:t>
            </a:r>
          </a:p>
          <a:p>
            <a:pPr marL="0" indent="0">
              <a:buNone/>
            </a:pPr>
            <a:r>
              <a:rPr lang="el-GR" dirty="0" smtClean="0"/>
              <a:t>‘</a:t>
            </a:r>
            <a:r>
              <a:rPr lang="en-US" dirty="0" err="1" smtClean="0"/>
              <a:t>Indipendent</a:t>
            </a:r>
            <a:r>
              <a:rPr lang="en-US" dirty="0" smtClean="0"/>
              <a:t> Theatre</a:t>
            </a:r>
            <a:r>
              <a:rPr lang="el-GR" dirty="0" smtClean="0"/>
              <a:t>’</a:t>
            </a:r>
          </a:p>
          <a:p>
            <a:pPr marL="0" indent="0">
              <a:buNone/>
            </a:pPr>
            <a:r>
              <a:rPr lang="en-US" dirty="0" smtClean="0"/>
              <a:t>Moscow Art Theatre - </a:t>
            </a:r>
            <a:r>
              <a:rPr lang="el-GR" dirty="0" err="1" smtClean="0"/>
              <a:t>Στανισλάφσκι</a:t>
            </a:r>
            <a:endParaRPr lang="el-GR" dirty="0"/>
          </a:p>
        </p:txBody>
      </p:sp>
    </p:spTree>
    <p:extLst>
      <p:ext uri="{BB962C8B-B14F-4D97-AF65-F5344CB8AC3E}">
        <p14:creationId xmlns:p14="http://schemas.microsoft.com/office/powerpoint/2010/main" val="7245341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548680"/>
          </a:xfrm>
        </p:spPr>
        <p:txBody>
          <a:bodyPr>
            <a:normAutofit/>
          </a:bodyPr>
          <a:lstStyle/>
          <a:p>
            <a:r>
              <a:rPr lang="el-GR" sz="2800" b="1" dirty="0" smtClean="0"/>
              <a:t>Βάγκνερ και Φεστιβάλ του </a:t>
            </a:r>
            <a:r>
              <a:rPr lang="en-US" sz="2800" b="1" dirty="0" smtClean="0"/>
              <a:t>Bayreuth</a:t>
            </a:r>
            <a:r>
              <a:rPr lang="el-GR" sz="2800" b="1" dirty="0" smtClean="0"/>
              <a:t> 1872-1876</a:t>
            </a:r>
            <a:endParaRPr lang="el-GR" sz="2800" b="1" dirty="0"/>
          </a:p>
        </p:txBody>
      </p:sp>
      <p:sp>
        <p:nvSpPr>
          <p:cNvPr id="3" name="Content Placeholder 2"/>
          <p:cNvSpPr>
            <a:spLocks noGrp="1"/>
          </p:cNvSpPr>
          <p:nvPr>
            <p:ph idx="1"/>
          </p:nvPr>
        </p:nvSpPr>
        <p:spPr>
          <a:xfrm>
            <a:off x="457200" y="548680"/>
            <a:ext cx="8229600" cy="6309320"/>
          </a:xfrm>
        </p:spPr>
        <p:txBody>
          <a:bodyPr>
            <a:normAutofit fontScale="70000" lnSpcReduction="20000"/>
          </a:bodyPr>
          <a:lstStyle/>
          <a:p>
            <a:r>
              <a:rPr lang="el-GR" dirty="0" smtClean="0"/>
              <a:t>Η θεωρία του δεν υποστηρίζει την ψευδαίσθηση, οι παραστάσεις του, ωστόσο, έτειναν προς αυτό το σκηνοθετικό ύφος.</a:t>
            </a:r>
          </a:p>
          <a:p>
            <a:r>
              <a:rPr lang="el-GR" dirty="0" err="1" smtClean="0"/>
              <a:t>Θεματολογικά</a:t>
            </a:r>
            <a:r>
              <a:rPr lang="el-GR" dirty="0" smtClean="0"/>
              <a:t> </a:t>
            </a:r>
            <a:r>
              <a:rPr lang="el-GR" dirty="0"/>
              <a:t>υ</a:t>
            </a:r>
            <a:r>
              <a:rPr lang="el-GR" dirty="0" smtClean="0"/>
              <a:t>ποστηρίζει τον μύθο, όχι τα καθημερινά θέματα.</a:t>
            </a:r>
          </a:p>
          <a:p>
            <a:r>
              <a:rPr lang="el-GR" dirty="0" smtClean="0"/>
              <a:t>Προκρίνει το ποιητικό έργο και όχι την πρόζα. </a:t>
            </a:r>
          </a:p>
          <a:p>
            <a:r>
              <a:rPr lang="en-US" dirty="0" err="1" smtClean="0"/>
              <a:t>Gesamptkunstwerk</a:t>
            </a:r>
            <a:r>
              <a:rPr lang="en-US" dirty="0" smtClean="0"/>
              <a:t> </a:t>
            </a:r>
            <a:r>
              <a:rPr lang="el-GR" dirty="0" smtClean="0"/>
              <a:t>αλλά η μουσική πάνω απ’ όλα.</a:t>
            </a:r>
          </a:p>
          <a:p>
            <a:r>
              <a:rPr lang="el-GR" dirty="0" smtClean="0"/>
              <a:t>Ατμόσφαιρα, με τη βοήθεια του φωτισμού και της μουσικής που ακούγεται από μια αθέατη ορχήστρα (μουσικό ρήγμα). Απαγορευόταν να κουρδίζουν τα όργανά τους μέσα στην αίθουσα του θεάτρου.</a:t>
            </a:r>
          </a:p>
          <a:p>
            <a:r>
              <a:rPr lang="el-GR" dirty="0" smtClean="0"/>
              <a:t>Σκηνικά και κοστούμια με απόλυτη ιστορική ακρίβεια.</a:t>
            </a:r>
          </a:p>
          <a:p>
            <a:r>
              <a:rPr lang="el-GR" dirty="0"/>
              <a:t>Η αρχιτεκτονική </a:t>
            </a:r>
            <a:r>
              <a:rPr lang="el-GR" dirty="0" smtClean="0"/>
              <a:t>υποστήριξε την ατμόσφαιρα και έδωσε άλλη προοπτική στον σκηνικό χώρο:</a:t>
            </a:r>
          </a:p>
          <a:p>
            <a:r>
              <a:rPr lang="el-GR" dirty="0" smtClean="0"/>
              <a:t>Το πάτωμα της σκηνής επικλινές, ανοδικό προς τα πίσω. Δεν υπάρχει αυλαία μόνο καπνός που βοηθά να αλλάζει το σκηνικό.</a:t>
            </a:r>
          </a:p>
          <a:p>
            <a:r>
              <a:rPr lang="el-GR" dirty="0" smtClean="0"/>
              <a:t>Το θέατρό του, σε σχήμα βεντάλιας και χωρίς θεωρεία στο </a:t>
            </a:r>
            <a:r>
              <a:rPr lang="en-US" dirty="0" smtClean="0"/>
              <a:t>Bayreuth</a:t>
            </a:r>
            <a:r>
              <a:rPr lang="el-GR" dirty="0" smtClean="0"/>
              <a:t> το κτίζει πέρα από ταξικές διακρίσεις. Ενιαίο εισιτήριο. </a:t>
            </a:r>
          </a:p>
          <a:p>
            <a:r>
              <a:rPr lang="el-GR" dirty="0" smtClean="0"/>
              <a:t>Το κτίριο εκτός από τα καμαρίνια, είχε αποθηκευτικούς χώρους και αίθουσα προβολών.</a:t>
            </a:r>
          </a:p>
          <a:p>
            <a:r>
              <a:rPr lang="el-GR" dirty="0" smtClean="0"/>
              <a:t>Οι θεωρίες του ενέπνευσαν τους πρωτοπόρους του σύγχρονου θεάματος</a:t>
            </a:r>
            <a:endParaRPr lang="el-GR" dirty="0"/>
          </a:p>
        </p:txBody>
      </p:sp>
    </p:spTree>
    <p:extLst>
      <p:ext uri="{BB962C8B-B14F-4D97-AF65-F5344CB8AC3E}">
        <p14:creationId xmlns:p14="http://schemas.microsoft.com/office/powerpoint/2010/main" val="32797098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404664"/>
          </a:xfrm>
        </p:spPr>
        <p:txBody>
          <a:bodyPr>
            <a:noAutofit/>
          </a:bodyPr>
          <a:lstStyle/>
          <a:p>
            <a:r>
              <a:rPr lang="el-GR" sz="2800" b="1" dirty="0" smtClean="0"/>
              <a:t>Ο θίασος του</a:t>
            </a:r>
            <a:r>
              <a:rPr lang="en-US" sz="2800" b="1" dirty="0" smtClean="0"/>
              <a:t> </a:t>
            </a:r>
            <a:r>
              <a:rPr lang="el-GR" sz="2800" b="1" dirty="0" smtClean="0"/>
              <a:t>Δούκα Γεωργίου Β</a:t>
            </a:r>
            <a:r>
              <a:rPr lang="el-GR" sz="2800" b="1" dirty="0"/>
              <a:t>΄</a:t>
            </a:r>
            <a:r>
              <a:rPr lang="el-GR" sz="2800" b="1" dirty="0" smtClean="0"/>
              <a:t> του </a:t>
            </a:r>
            <a:r>
              <a:rPr lang="en-US" sz="2800" b="1" dirty="0" err="1" smtClean="0"/>
              <a:t>Meiningen</a:t>
            </a:r>
            <a:r>
              <a:rPr lang="el-GR" sz="2800" b="1" dirty="0" smtClean="0"/>
              <a:t> 1866</a:t>
            </a:r>
            <a:endParaRPr lang="el-GR" sz="2800" b="1" dirty="0"/>
          </a:p>
        </p:txBody>
      </p:sp>
      <p:sp>
        <p:nvSpPr>
          <p:cNvPr id="3" name="Content Placeholder 2"/>
          <p:cNvSpPr>
            <a:spLocks noGrp="1"/>
          </p:cNvSpPr>
          <p:nvPr>
            <p:ph idx="1"/>
          </p:nvPr>
        </p:nvSpPr>
        <p:spPr>
          <a:xfrm>
            <a:off x="-13855" y="476672"/>
            <a:ext cx="9144000" cy="6348001"/>
          </a:xfrm>
        </p:spPr>
        <p:txBody>
          <a:bodyPr>
            <a:normAutofit fontScale="40000" lnSpcReduction="20000"/>
          </a:bodyPr>
          <a:lstStyle/>
          <a:p>
            <a:pPr marL="0" indent="0">
              <a:buNone/>
            </a:pPr>
            <a:r>
              <a:rPr lang="el-GR" sz="4600" dirty="0" smtClean="0"/>
              <a:t>Παίρνει τον θρόνο το 1866 και αναδομεί με τη βοήθεια πολύτιμων συνεργατών (</a:t>
            </a:r>
            <a:r>
              <a:rPr lang="en-US" sz="4600" dirty="0" smtClean="0"/>
              <a:t>Friedrich von </a:t>
            </a:r>
            <a:r>
              <a:rPr lang="en-US" sz="4600" dirty="0" err="1" smtClean="0"/>
              <a:t>Bodenstedt</a:t>
            </a:r>
            <a:r>
              <a:rPr lang="en-US" sz="4600" dirty="0" smtClean="0"/>
              <a:t>, Ludwig </a:t>
            </a:r>
            <a:r>
              <a:rPr lang="en-US" sz="4600" dirty="0" err="1" smtClean="0"/>
              <a:t>Chronegk</a:t>
            </a:r>
            <a:r>
              <a:rPr lang="en-US" sz="4600" dirty="0" smtClean="0"/>
              <a:t>, Ellen Franz)</a:t>
            </a:r>
            <a:r>
              <a:rPr lang="el-GR" sz="4600" dirty="0" smtClean="0"/>
              <a:t> το </a:t>
            </a:r>
            <a:r>
              <a:rPr lang="el-GR" sz="5000" dirty="0" smtClean="0"/>
              <a:t>μόνιμο</a:t>
            </a:r>
            <a:r>
              <a:rPr lang="el-GR" sz="4600" dirty="0" smtClean="0"/>
              <a:t> θέατρο του κρατιδίου:</a:t>
            </a:r>
          </a:p>
          <a:p>
            <a:pPr marL="0" indent="0">
              <a:buNone/>
            </a:pPr>
            <a:endParaRPr lang="el-GR" sz="4600" dirty="0" smtClean="0"/>
          </a:p>
          <a:p>
            <a:pPr marL="0" indent="0">
              <a:buNone/>
            </a:pPr>
            <a:r>
              <a:rPr lang="el-GR" sz="4600" dirty="0" smtClean="0"/>
              <a:t>Αλλάζει ρεπερτόριο. Παίζει παραστάσεις στο θέατρο της πόλης από το 1866-1874. Στο Βερολίνο πρωτοπαίζει το 1874. Από το 1874 έως το 1890 παίζει σε 9 χώρες και 38 πόλεις της Ευρώπης, όχι όμως στη Γαλλία. Σύνολο παραστάσεων 2600.</a:t>
            </a:r>
          </a:p>
          <a:p>
            <a:pPr marL="0" indent="0">
              <a:buNone/>
            </a:pPr>
            <a:endParaRPr lang="el-GR" sz="4600" dirty="0" smtClean="0"/>
          </a:p>
          <a:p>
            <a:pPr marL="0" indent="0">
              <a:buNone/>
            </a:pPr>
            <a:r>
              <a:rPr lang="el-GR" sz="4600" dirty="0" smtClean="0"/>
              <a:t>Ανεβάζει: Σαίξπηρ, </a:t>
            </a:r>
            <a:r>
              <a:rPr lang="el-GR" sz="4600" dirty="0" err="1" smtClean="0"/>
              <a:t>Σίλλερ</a:t>
            </a:r>
            <a:r>
              <a:rPr lang="el-GR" sz="4600" dirty="0" smtClean="0"/>
              <a:t>, και κυρίως ποιητικό ρομαντικό δράμα. Μόνη εξαίρεση οι </a:t>
            </a:r>
            <a:r>
              <a:rPr lang="el-GR" sz="4600" i="1" dirty="0" smtClean="0"/>
              <a:t>Βρικόλακες</a:t>
            </a:r>
            <a:r>
              <a:rPr lang="el-GR" sz="4600" dirty="0" smtClean="0"/>
              <a:t> του </a:t>
            </a:r>
            <a:r>
              <a:rPr lang="el-GR" sz="4600" dirty="0" err="1" smtClean="0"/>
              <a:t>Ίψεν</a:t>
            </a:r>
            <a:r>
              <a:rPr lang="el-GR" sz="4600" dirty="0" smtClean="0"/>
              <a:t>. </a:t>
            </a:r>
          </a:p>
          <a:p>
            <a:pPr marL="0" indent="0">
              <a:buNone/>
            </a:pPr>
            <a:endParaRPr lang="el-GR" sz="4600" dirty="0" smtClean="0"/>
          </a:p>
          <a:p>
            <a:pPr marL="0" indent="0">
              <a:buNone/>
            </a:pPr>
            <a:r>
              <a:rPr lang="el-GR" sz="4600" dirty="0" smtClean="0"/>
              <a:t>Στόχος όχι η ιστορική ακρίβεια αλλά η σωστή απόδοση των κειμένων. </a:t>
            </a:r>
          </a:p>
          <a:p>
            <a:pPr marL="0" indent="0">
              <a:buNone/>
            </a:pPr>
            <a:r>
              <a:rPr lang="el-GR" sz="4600" dirty="0" smtClean="0"/>
              <a:t>Χώριζε κάθε αιώνα σε τρία μέρη, και σύμφωνα με το ύφος που πίστευε πως η κάθε εποχή είχε έφτιαχνε και τα σκηνικά και τα κοστούμια. Σχεδίαζε μόνος τα κοστούμια. Τα σκηνικά τα σχεδίαζαν οι αφοί </a:t>
            </a:r>
            <a:r>
              <a:rPr lang="en-US" sz="4600" dirty="0" err="1" smtClean="0"/>
              <a:t>Brück</a:t>
            </a:r>
            <a:r>
              <a:rPr lang="en-US" sz="4600" dirty="0" err="1"/>
              <a:t>n</a:t>
            </a:r>
            <a:r>
              <a:rPr lang="en-US" sz="4600" dirty="0" err="1" smtClean="0"/>
              <a:t>er</a:t>
            </a:r>
            <a:r>
              <a:rPr lang="el-GR" sz="4600" dirty="0" smtClean="0"/>
              <a:t>, οι ίδιοι κατασκεύαζαν και εκείνα του Βάγκνερ.</a:t>
            </a:r>
          </a:p>
          <a:p>
            <a:pPr marL="0" indent="0">
              <a:buNone/>
            </a:pPr>
            <a:r>
              <a:rPr lang="el-GR" sz="4600" dirty="0" smtClean="0"/>
              <a:t>Τα ζωγραφιστά δισδιάστατα σκηνικά είχαν έντονο χρώμα και συνδυάζονταν με τα τρισδιάστατα. Τα σκηνικά αντικείμενα ήταν αυθεντικά και όχι απομιμήσεις.</a:t>
            </a:r>
          </a:p>
          <a:p>
            <a:pPr marL="0" indent="0">
              <a:buNone/>
            </a:pPr>
            <a:endParaRPr lang="el-GR" sz="4600" dirty="0" smtClean="0"/>
          </a:p>
          <a:p>
            <a:pPr marL="0" indent="0">
              <a:buNone/>
            </a:pPr>
            <a:r>
              <a:rPr lang="el-GR" sz="4600" dirty="0" smtClean="0"/>
              <a:t>Ομαδικό παίξιμο. Οι μόνιμοι ηθοποιοί ήταν άσημοι. Φιλοξενούμενοι οι διάσημοι ηθοποιοί αλλά υπό τον όρο ότι δεν θα υπήρχε βεντετισμός.</a:t>
            </a:r>
          </a:p>
          <a:p>
            <a:pPr marL="0" indent="0">
              <a:buNone/>
            </a:pPr>
            <a:r>
              <a:rPr lang="el-GR" sz="4600" dirty="0" smtClean="0"/>
              <a:t>Ο χειρισμός του πλήθους εντυπωσίαζε. Ο ολιγομελής θίασος φάνταζε πολυπληθής.</a:t>
            </a:r>
          </a:p>
          <a:p>
            <a:pPr marL="0" indent="0">
              <a:buNone/>
            </a:pPr>
            <a:endParaRPr lang="el-GR" sz="4600" dirty="0" smtClean="0"/>
          </a:p>
          <a:p>
            <a:pPr marL="0" indent="0">
              <a:buNone/>
            </a:pPr>
            <a:r>
              <a:rPr lang="el-GR" sz="4600" dirty="0" smtClean="0"/>
              <a:t>Γινόντουσαν πολλές πρόβες και μάλιστα φρόντιζε ο σκηνοθέτης να γίνονται από νωρίς εντός των σκηνικών και με τη χρήση των κοστουμιών. </a:t>
            </a:r>
          </a:p>
          <a:p>
            <a:pPr marL="0" indent="0">
              <a:buNone/>
            </a:pPr>
            <a:r>
              <a:rPr lang="el-GR" sz="4600" dirty="0" smtClean="0"/>
              <a:t>Ο σκηνοθέτης παίρνει από τον ηθοποιό τον έλεγχο της παράστασης. </a:t>
            </a:r>
            <a:r>
              <a:rPr lang="el-GR" sz="3600" dirty="0" smtClean="0"/>
              <a:t>  </a:t>
            </a:r>
            <a:endParaRPr lang="el-GR" sz="3600" dirty="0"/>
          </a:p>
        </p:txBody>
      </p:sp>
    </p:spTree>
    <p:extLst>
      <p:ext uri="{BB962C8B-B14F-4D97-AF65-F5344CB8AC3E}">
        <p14:creationId xmlns:p14="http://schemas.microsoft.com/office/powerpoint/2010/main" val="16780269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2074"/>
          </a:xfrm>
        </p:spPr>
        <p:txBody>
          <a:bodyPr>
            <a:normAutofit fontScale="90000"/>
          </a:bodyPr>
          <a:lstStyle/>
          <a:p>
            <a:r>
              <a:rPr lang="el-GR" dirty="0" smtClean="0"/>
              <a:t>Σκηνή πλήθους</a:t>
            </a:r>
            <a:endParaRPr lang="el-GR"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845780"/>
            <a:ext cx="8964488" cy="6012220"/>
          </a:xfrm>
        </p:spPr>
      </p:pic>
    </p:spTree>
    <p:extLst>
      <p:ext uri="{BB962C8B-B14F-4D97-AF65-F5344CB8AC3E}">
        <p14:creationId xmlns:p14="http://schemas.microsoft.com/office/powerpoint/2010/main" val="80654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139952" y="274638"/>
            <a:ext cx="4546848" cy="1143000"/>
          </a:xfrm>
        </p:spPr>
        <p:txBody>
          <a:bodyPr/>
          <a:lstStyle/>
          <a:p>
            <a:r>
              <a:rPr lang="el-GR" i="1" dirty="0" smtClean="0"/>
              <a:t>Ιούλιος Καίσαρας</a:t>
            </a:r>
            <a:endParaRPr lang="el-GR" i="1" dirty="0"/>
          </a:p>
        </p:txBody>
      </p:sp>
      <p:pic>
        <p:nvPicPr>
          <p:cNvPr id="9" name="Content Placeholder 8"/>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29261" y="260648"/>
            <a:ext cx="3906425" cy="5865515"/>
          </a:xfrm>
        </p:spPr>
      </p:pic>
      <p:pic>
        <p:nvPicPr>
          <p:cNvPr id="10" name="Content Placeholder 9"/>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048291" y="2420888"/>
            <a:ext cx="4807816" cy="3168351"/>
          </a:xfrm>
        </p:spPr>
      </p:pic>
    </p:spTree>
    <p:extLst>
      <p:ext uri="{BB962C8B-B14F-4D97-AF65-F5344CB8AC3E}">
        <p14:creationId xmlns:p14="http://schemas.microsoft.com/office/powerpoint/2010/main" val="82582271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4586</TotalTime>
  <Words>6545</Words>
  <Application>Microsoft Office PowerPoint</Application>
  <PresentationFormat>Προβολή στην οθόνη (4:3)</PresentationFormat>
  <Paragraphs>273</Paragraphs>
  <Slides>35</Slides>
  <Notes>1</Notes>
  <HiddenSlides>0</HiddenSlides>
  <MMClips>0</MMClips>
  <ScaleCrop>false</ScaleCrop>
  <HeadingPairs>
    <vt:vector size="4" baseType="variant">
      <vt:variant>
        <vt:lpstr>Θέμα</vt:lpstr>
      </vt:variant>
      <vt:variant>
        <vt:i4>1</vt:i4>
      </vt:variant>
      <vt:variant>
        <vt:lpstr>Τίτλοι διαφανειών</vt:lpstr>
      </vt:variant>
      <vt:variant>
        <vt:i4>35</vt:i4>
      </vt:variant>
    </vt:vector>
  </HeadingPairs>
  <TitlesOfParts>
    <vt:vector size="36" baseType="lpstr">
      <vt:lpstr>Office Theme</vt:lpstr>
      <vt:lpstr>Οι αρχές του σύγχρονου θεάτρου</vt:lpstr>
      <vt:lpstr>Ιστορικά στοιχεία</vt:lpstr>
      <vt:lpstr>Θετικισμός- Ορθολογισμός και Αισιοδοξία</vt:lpstr>
      <vt:lpstr>Ρεαλισμός στην τέχνη</vt:lpstr>
      <vt:lpstr>Το θέατρο την εποχή του ρεαλισμού</vt:lpstr>
      <vt:lpstr>Βάγκνερ και Φεστιβάλ του Bayreuth 1872-1876</vt:lpstr>
      <vt:lpstr>Ο θίασος του Δούκα Γεωργίου Β΄ του Meiningen 1866</vt:lpstr>
      <vt:lpstr>Σκηνή πλήθους</vt:lpstr>
      <vt:lpstr>Ιούλιος Καίσαρας</vt:lpstr>
      <vt:lpstr>Αντρέ Αντουάν: Théâtre Libre 1887-1894 / Théâtre Antoine 1897</vt:lpstr>
      <vt:lpstr>Εμίλ Ζολά Η γη </vt:lpstr>
      <vt:lpstr>Γκέρχαρτ Χάουπτμαν Οι υφαντές</vt:lpstr>
      <vt:lpstr>Andre Antoine</vt:lpstr>
      <vt:lpstr>Εμίλ Ζολά και νατουραλισμός </vt:lpstr>
      <vt:lpstr>Ρεαλιστικό, Νατουραλιστικό, Σοσιαλιστικό δράμα</vt:lpstr>
      <vt:lpstr>Freie Bühne (Ελεύθερη Σκηνή)-Otto Brahm </vt:lpstr>
      <vt:lpstr>Το ρεαλιστικό θέατρο στην Μ. Βρετανία και το ‘Independent Theatre’ (Ανεξάρτητο Θέατρο)</vt:lpstr>
      <vt:lpstr>Το θέατρο Τέχνης της Μόσχας (MAT)</vt:lpstr>
      <vt:lpstr>Παρουσίαση του PowerPoint</vt:lpstr>
      <vt:lpstr>Παρουσίαση του PowerPoint</vt:lpstr>
      <vt:lpstr>Ερρίκος Ίψεν</vt:lpstr>
      <vt:lpstr>Συνέχεια…</vt:lpstr>
      <vt:lpstr>Προτεσταντισμός-Καλβινισμός</vt:lpstr>
      <vt:lpstr>Ο θεσμός της οικογένειας στα έργα του Ίψεν</vt:lpstr>
      <vt:lpstr>Συνεχεία…</vt:lpstr>
      <vt:lpstr>Το κουκλόσπιτο (1879)</vt:lpstr>
      <vt:lpstr>Συνέχεια…</vt:lpstr>
      <vt:lpstr>Συνέχεια…</vt:lpstr>
      <vt:lpstr>Συνέχεια…</vt:lpstr>
      <vt:lpstr>Συνέχεια…</vt:lpstr>
      <vt:lpstr> Λίγα τελευταία για το Κουκλόσπιτο…</vt:lpstr>
      <vt:lpstr>Ερρίκος Ίψεν:</vt:lpstr>
      <vt:lpstr>Παρουσίαση του PowerPoint</vt:lpstr>
      <vt:lpstr>Παρουσίαση του PowerPoint</vt:lpstr>
      <vt:lpstr>Άλλα έργα του Ίψεν</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Το θέατρο στον δυτικό κόσμο από την αρχαιότητα έως σήμερα</dc:title>
  <dc:creator>Natali</dc:creator>
  <cp:lastModifiedBy>NATALY</cp:lastModifiedBy>
  <cp:revision>178</cp:revision>
  <dcterms:created xsi:type="dcterms:W3CDTF">2019-02-20T15:01:57Z</dcterms:created>
  <dcterms:modified xsi:type="dcterms:W3CDTF">2020-04-13T04:39:16Z</dcterms:modified>
</cp:coreProperties>
</file>