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89" r:id="rId3"/>
    <p:sldId id="256" r:id="rId4"/>
    <p:sldId id="257" r:id="rId5"/>
    <p:sldId id="297" r:id="rId6"/>
    <p:sldId id="300" r:id="rId7"/>
    <p:sldId id="307" r:id="rId8"/>
    <p:sldId id="301" r:id="rId9"/>
    <p:sldId id="308" r:id="rId10"/>
    <p:sldId id="262" r:id="rId11"/>
    <p:sldId id="261" r:id="rId12"/>
    <p:sldId id="267" r:id="rId13"/>
    <p:sldId id="270" r:id="rId14"/>
    <p:sldId id="271" r:id="rId15"/>
    <p:sldId id="309" r:id="rId16"/>
    <p:sldId id="260" r:id="rId17"/>
    <p:sldId id="263" r:id="rId18"/>
    <p:sldId id="268" r:id="rId19"/>
    <p:sldId id="269" r:id="rId20"/>
    <p:sldId id="264" r:id="rId21"/>
    <p:sldId id="265" r:id="rId22"/>
    <p:sldId id="266" r:id="rId23"/>
    <p:sldId id="259" r:id="rId24"/>
    <p:sldId id="295" r:id="rId25"/>
    <p:sldId id="258" r:id="rId26"/>
    <p:sldId id="305" r:id="rId27"/>
    <p:sldId id="273" r:id="rId28"/>
    <p:sldId id="272" r:id="rId29"/>
    <p:sldId id="274" r:id="rId30"/>
    <p:sldId id="310" r:id="rId31"/>
    <p:sldId id="311" r:id="rId32"/>
    <p:sldId id="312" r:id="rId33"/>
    <p:sldId id="313" r:id="rId34"/>
    <p:sldId id="314" r:id="rId35"/>
    <p:sldId id="315" r:id="rId36"/>
    <p:sldId id="316" r:id="rId37"/>
    <p:sldId id="275" r:id="rId38"/>
    <p:sldId id="317" r:id="rId39"/>
    <p:sldId id="276" r:id="rId40"/>
    <p:sldId id="277" r:id="rId41"/>
    <p:sldId id="278" r:id="rId42"/>
    <p:sldId id="318" r:id="rId43"/>
    <p:sldId id="319" r:id="rId44"/>
    <p:sldId id="279" r:id="rId45"/>
    <p:sldId id="320" r:id="rId46"/>
    <p:sldId id="280" r:id="rId47"/>
    <p:sldId id="281" r:id="rId48"/>
    <p:sldId id="282" r:id="rId49"/>
    <p:sldId id="283" r:id="rId50"/>
    <p:sldId id="284" r:id="rId51"/>
    <p:sldId id="285" r:id="rId52"/>
    <p:sldId id="293" r:id="rId53"/>
    <p:sldId id="294" r:id="rId5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9F938717-C01E-4939-87FB-5031AE2DF31C}" type="datetimeFigureOut">
              <a:rPr lang="el-GR" smtClean="0"/>
              <a:t>5/6/2020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B6EFA1C-FC48-4CCA-ACA3-E305B8523CB2}" type="slidenum">
              <a:rPr lang="el-GR" smtClean="0"/>
              <a:t>‹#›</a:t>
            </a:fld>
            <a:endParaRPr lang="el-GR"/>
          </a:p>
        </p:txBody>
      </p:sp>
    </p:spTree>
    <p:extLst>
      <p:ext uri="{BB962C8B-B14F-4D97-AF65-F5344CB8AC3E}">
        <p14:creationId xmlns:p14="http://schemas.microsoft.com/office/powerpoint/2010/main" val="3208343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F938717-C01E-4939-87FB-5031AE2DF31C}" type="datetimeFigureOut">
              <a:rPr lang="el-GR" smtClean="0"/>
              <a:t>5/6/2020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B6EFA1C-FC48-4CCA-ACA3-E305B8523CB2}" type="slidenum">
              <a:rPr lang="el-GR" smtClean="0"/>
              <a:t>‹#›</a:t>
            </a:fld>
            <a:endParaRPr lang="el-GR"/>
          </a:p>
        </p:txBody>
      </p:sp>
    </p:spTree>
    <p:extLst>
      <p:ext uri="{BB962C8B-B14F-4D97-AF65-F5344CB8AC3E}">
        <p14:creationId xmlns:p14="http://schemas.microsoft.com/office/powerpoint/2010/main" val="1963621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F938717-C01E-4939-87FB-5031AE2DF31C}" type="datetimeFigureOut">
              <a:rPr lang="el-GR" smtClean="0"/>
              <a:t>5/6/2020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B6EFA1C-FC48-4CCA-ACA3-E305B8523CB2}" type="slidenum">
              <a:rPr lang="el-GR" smtClean="0"/>
              <a:t>‹#›</a:t>
            </a:fld>
            <a:endParaRPr lang="el-GR"/>
          </a:p>
        </p:txBody>
      </p:sp>
    </p:spTree>
    <p:extLst>
      <p:ext uri="{BB962C8B-B14F-4D97-AF65-F5344CB8AC3E}">
        <p14:creationId xmlns:p14="http://schemas.microsoft.com/office/powerpoint/2010/main" val="3737735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F938717-C01E-4939-87FB-5031AE2DF31C}" type="datetimeFigureOut">
              <a:rPr lang="el-GR" smtClean="0"/>
              <a:t>5/6/2020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B6EFA1C-FC48-4CCA-ACA3-E305B8523CB2}" type="slidenum">
              <a:rPr lang="el-GR" smtClean="0"/>
              <a:t>‹#›</a:t>
            </a:fld>
            <a:endParaRPr lang="el-GR"/>
          </a:p>
        </p:txBody>
      </p:sp>
    </p:spTree>
    <p:extLst>
      <p:ext uri="{BB962C8B-B14F-4D97-AF65-F5344CB8AC3E}">
        <p14:creationId xmlns:p14="http://schemas.microsoft.com/office/powerpoint/2010/main" val="3050246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9F938717-C01E-4939-87FB-5031AE2DF31C}" type="datetimeFigureOut">
              <a:rPr lang="el-GR" smtClean="0"/>
              <a:t>5/6/2020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B6EFA1C-FC48-4CCA-ACA3-E305B8523CB2}" type="slidenum">
              <a:rPr lang="el-GR" smtClean="0"/>
              <a:t>‹#›</a:t>
            </a:fld>
            <a:endParaRPr lang="el-GR"/>
          </a:p>
        </p:txBody>
      </p:sp>
    </p:spTree>
    <p:extLst>
      <p:ext uri="{BB962C8B-B14F-4D97-AF65-F5344CB8AC3E}">
        <p14:creationId xmlns:p14="http://schemas.microsoft.com/office/powerpoint/2010/main" val="1048386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9F938717-C01E-4939-87FB-5031AE2DF31C}" type="datetimeFigureOut">
              <a:rPr lang="el-GR" smtClean="0"/>
              <a:t>5/6/2020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B6EFA1C-FC48-4CCA-ACA3-E305B8523CB2}" type="slidenum">
              <a:rPr lang="el-GR" smtClean="0"/>
              <a:t>‹#›</a:t>
            </a:fld>
            <a:endParaRPr lang="el-GR"/>
          </a:p>
        </p:txBody>
      </p:sp>
    </p:spTree>
    <p:extLst>
      <p:ext uri="{BB962C8B-B14F-4D97-AF65-F5344CB8AC3E}">
        <p14:creationId xmlns:p14="http://schemas.microsoft.com/office/powerpoint/2010/main" val="2439601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9F938717-C01E-4939-87FB-5031AE2DF31C}" type="datetimeFigureOut">
              <a:rPr lang="el-GR" smtClean="0"/>
              <a:t>5/6/2020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AB6EFA1C-FC48-4CCA-ACA3-E305B8523CB2}" type="slidenum">
              <a:rPr lang="el-GR" smtClean="0"/>
              <a:t>‹#›</a:t>
            </a:fld>
            <a:endParaRPr lang="el-GR"/>
          </a:p>
        </p:txBody>
      </p:sp>
    </p:spTree>
    <p:extLst>
      <p:ext uri="{BB962C8B-B14F-4D97-AF65-F5344CB8AC3E}">
        <p14:creationId xmlns:p14="http://schemas.microsoft.com/office/powerpoint/2010/main" val="1720427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9F938717-C01E-4939-87FB-5031AE2DF31C}" type="datetimeFigureOut">
              <a:rPr lang="el-GR" smtClean="0"/>
              <a:t>5/6/2020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AB6EFA1C-FC48-4CCA-ACA3-E305B8523CB2}" type="slidenum">
              <a:rPr lang="el-GR" smtClean="0"/>
              <a:t>‹#›</a:t>
            </a:fld>
            <a:endParaRPr lang="el-GR"/>
          </a:p>
        </p:txBody>
      </p:sp>
    </p:spTree>
    <p:extLst>
      <p:ext uri="{BB962C8B-B14F-4D97-AF65-F5344CB8AC3E}">
        <p14:creationId xmlns:p14="http://schemas.microsoft.com/office/powerpoint/2010/main" val="395566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9F938717-C01E-4939-87FB-5031AE2DF31C}" type="datetimeFigureOut">
              <a:rPr lang="el-GR" smtClean="0"/>
              <a:t>5/6/2020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AB6EFA1C-FC48-4CCA-ACA3-E305B8523CB2}" type="slidenum">
              <a:rPr lang="el-GR" smtClean="0"/>
              <a:t>‹#›</a:t>
            </a:fld>
            <a:endParaRPr lang="el-GR"/>
          </a:p>
        </p:txBody>
      </p:sp>
    </p:spTree>
    <p:extLst>
      <p:ext uri="{BB962C8B-B14F-4D97-AF65-F5344CB8AC3E}">
        <p14:creationId xmlns:p14="http://schemas.microsoft.com/office/powerpoint/2010/main" val="1531354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9F938717-C01E-4939-87FB-5031AE2DF31C}" type="datetimeFigureOut">
              <a:rPr lang="el-GR" smtClean="0"/>
              <a:t>5/6/2020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B6EFA1C-FC48-4CCA-ACA3-E305B8523CB2}" type="slidenum">
              <a:rPr lang="el-GR" smtClean="0"/>
              <a:t>‹#›</a:t>
            </a:fld>
            <a:endParaRPr lang="el-GR"/>
          </a:p>
        </p:txBody>
      </p:sp>
    </p:spTree>
    <p:extLst>
      <p:ext uri="{BB962C8B-B14F-4D97-AF65-F5344CB8AC3E}">
        <p14:creationId xmlns:p14="http://schemas.microsoft.com/office/powerpoint/2010/main" val="477801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9F938717-C01E-4939-87FB-5031AE2DF31C}" type="datetimeFigureOut">
              <a:rPr lang="el-GR" smtClean="0"/>
              <a:t>5/6/2020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B6EFA1C-FC48-4CCA-ACA3-E305B8523CB2}" type="slidenum">
              <a:rPr lang="el-GR" smtClean="0"/>
              <a:t>‹#›</a:t>
            </a:fld>
            <a:endParaRPr lang="el-GR"/>
          </a:p>
        </p:txBody>
      </p:sp>
    </p:spTree>
    <p:extLst>
      <p:ext uri="{BB962C8B-B14F-4D97-AF65-F5344CB8AC3E}">
        <p14:creationId xmlns:p14="http://schemas.microsoft.com/office/powerpoint/2010/main" val="1282467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38717-C01E-4939-87FB-5031AE2DF31C}" type="datetimeFigureOut">
              <a:rPr lang="el-GR" smtClean="0"/>
              <a:t>5/6/2020</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EFA1C-FC48-4CCA-ACA3-E305B8523CB2}" type="slidenum">
              <a:rPr lang="el-GR" smtClean="0"/>
              <a:t>‹#›</a:t>
            </a:fld>
            <a:endParaRPr lang="el-GR"/>
          </a:p>
        </p:txBody>
      </p:sp>
    </p:spTree>
    <p:extLst>
      <p:ext uri="{BB962C8B-B14F-4D97-AF65-F5344CB8AC3E}">
        <p14:creationId xmlns:p14="http://schemas.microsoft.com/office/powerpoint/2010/main" val="3617778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0"/>
            <a:ext cx="8229600" cy="764704"/>
          </a:xfrm>
        </p:spPr>
        <p:txBody>
          <a:bodyPr>
            <a:normAutofit fontScale="90000"/>
          </a:bodyPr>
          <a:lstStyle/>
          <a:p>
            <a:r>
              <a:rPr lang="el-GR" sz="2800" b="1" dirty="0" smtClean="0">
                <a:solidFill>
                  <a:srgbClr val="C00000"/>
                </a:solidFill>
              </a:rPr>
              <a:t>Ιστορία της Ρωσίας στην αρχή του 20ού αιώνα και ο αντίκτυπος της Επανάστασης των μπολσεβίκων στην τέχνη</a:t>
            </a:r>
            <a:endParaRPr lang="el-GR" sz="2800" b="1" dirty="0">
              <a:solidFill>
                <a:srgbClr val="C00000"/>
              </a:solidFill>
            </a:endParaRPr>
          </a:p>
        </p:txBody>
      </p:sp>
      <p:sp>
        <p:nvSpPr>
          <p:cNvPr id="5" name="Θέση περιεχομένου 4"/>
          <p:cNvSpPr>
            <a:spLocks noGrp="1"/>
          </p:cNvSpPr>
          <p:nvPr>
            <p:ph idx="1"/>
          </p:nvPr>
        </p:nvSpPr>
        <p:spPr>
          <a:xfrm>
            <a:off x="0" y="764704"/>
            <a:ext cx="9144000" cy="6093296"/>
          </a:xfrm>
        </p:spPr>
        <p:txBody>
          <a:bodyPr>
            <a:normAutofit fontScale="62500" lnSpcReduction="20000"/>
          </a:bodyPr>
          <a:lstStyle/>
          <a:p>
            <a:r>
              <a:rPr lang="el-GR" dirty="0" smtClean="0"/>
              <a:t>1905 η Ρωσία ηττάται από το «λιοντάρι του Ειρηνικού» την Ιαπωνία.  </a:t>
            </a:r>
          </a:p>
          <a:p>
            <a:r>
              <a:rPr lang="el-GR" dirty="0" smtClean="0"/>
              <a:t>Φοβερός κοινωνικός αντίκτυπος </a:t>
            </a:r>
            <a:r>
              <a:rPr lang="el-GR" dirty="0"/>
              <a:t>αφού προκάλεσε την εξέγερση του </a:t>
            </a:r>
            <a:r>
              <a:rPr lang="el-GR" dirty="0" smtClean="0"/>
              <a:t>πλήθους </a:t>
            </a:r>
            <a:r>
              <a:rPr lang="el-GR" dirty="0"/>
              <a:t>στην Αγία Πετρούπολη η οποία έμεινε στην ιστορία με το όνομα </a:t>
            </a:r>
            <a:r>
              <a:rPr lang="el-GR" i="1" dirty="0"/>
              <a:t>Ματωμένη Κυριακή</a:t>
            </a:r>
            <a:r>
              <a:rPr lang="el-GR" dirty="0"/>
              <a:t>, καθώς χτυπήθηκαν σε ανοιχτό πυρ πολλοί διαδηλωτές. </a:t>
            </a:r>
            <a:endParaRPr lang="el-GR" dirty="0" smtClean="0"/>
          </a:p>
          <a:p>
            <a:r>
              <a:rPr lang="el-GR" dirty="0" smtClean="0"/>
              <a:t>Αρχηγός </a:t>
            </a:r>
            <a:r>
              <a:rPr lang="el-GR" dirty="0"/>
              <a:t>της εξέγερσης ήταν ένας ιερωμένος με το όνομα </a:t>
            </a:r>
            <a:r>
              <a:rPr lang="el-GR" dirty="0" smtClean="0"/>
              <a:t>Παπά-Γκαμπόν, ο οποίος </a:t>
            </a:r>
            <a:r>
              <a:rPr lang="el-GR" dirty="0"/>
              <a:t>έψελνε μαζί με τη μάζα των διαδηλωτών τον ύμνο του </a:t>
            </a:r>
            <a:r>
              <a:rPr lang="el-GR" dirty="0" smtClean="0"/>
              <a:t>Τσάρου </a:t>
            </a:r>
            <a:r>
              <a:rPr lang="el-GR" dirty="0"/>
              <a:t>κρατώντας στα χέρια εκκλησιαστικά </a:t>
            </a:r>
            <a:r>
              <a:rPr lang="el-GR" dirty="0" smtClean="0"/>
              <a:t>σύμβολα και την εικόνα του Τσάρου.</a:t>
            </a:r>
          </a:p>
          <a:p>
            <a:r>
              <a:rPr lang="el-GR" dirty="0" smtClean="0"/>
              <a:t>Το αποτέλεσμα </a:t>
            </a:r>
            <a:r>
              <a:rPr lang="el-GR" dirty="0"/>
              <a:t>ήταν ο Τσάρος να προχωρήσει στη δημιουργία της </a:t>
            </a:r>
            <a:r>
              <a:rPr lang="el-GR" dirty="0" err="1"/>
              <a:t>Δούμας</a:t>
            </a:r>
            <a:r>
              <a:rPr lang="el-GR" dirty="0"/>
              <a:t> (το πρώτο κοινοβούλιο της </a:t>
            </a:r>
            <a:r>
              <a:rPr lang="el-GR" dirty="0" smtClean="0"/>
              <a:t>Ρωσίας). Η </a:t>
            </a:r>
            <a:r>
              <a:rPr lang="el-GR" dirty="0"/>
              <a:t>ρώσικη επανάσταση διασώζει από τις στάχτες του Α΄ Παγκοσμίου πολέμου τις ιδέες της γαλλικής </a:t>
            </a:r>
            <a:r>
              <a:rPr lang="el-GR" dirty="0" smtClean="0"/>
              <a:t>επανάστασης.</a:t>
            </a:r>
          </a:p>
          <a:p>
            <a:r>
              <a:rPr lang="el-GR" dirty="0" smtClean="0"/>
              <a:t>Έναρξη Α Παγκοσμίου πολέμου. Η Ρωσία με την </a:t>
            </a:r>
            <a:r>
              <a:rPr lang="el-GR" dirty="0" err="1" smtClean="0"/>
              <a:t>Αντάντ</a:t>
            </a:r>
            <a:r>
              <a:rPr lang="el-GR" dirty="0" smtClean="0"/>
              <a:t> έως το 1918, μετά επιλέγει να συνθηκολογήσει με Γερμανία και Αυστροουγγαρία, προκειμένου να ασχοληθεί με τα προβλήματα στο εσωτερικό της και την επανάσταση των Μπολσεβίκων. </a:t>
            </a:r>
          </a:p>
          <a:p>
            <a:r>
              <a:rPr lang="el-GR" dirty="0" smtClean="0"/>
              <a:t>Αυτά που έχασε ήταν πάρα πολλά με τη συνθήκη </a:t>
            </a:r>
            <a:r>
              <a:rPr lang="el-GR" dirty="0" err="1"/>
              <a:t>Μπέρστ</a:t>
            </a:r>
            <a:r>
              <a:rPr lang="el-GR" dirty="0"/>
              <a:t> </a:t>
            </a:r>
            <a:r>
              <a:rPr lang="el-GR" dirty="0" err="1" smtClean="0"/>
              <a:t>Λιτοφσκ</a:t>
            </a:r>
            <a:r>
              <a:rPr lang="el-GR" dirty="0" smtClean="0"/>
              <a:t>: 1 Το </a:t>
            </a:r>
            <a:r>
              <a:rPr lang="el-GR" dirty="0"/>
              <a:t>ένα τρίτο της γεωργικής της </a:t>
            </a:r>
            <a:r>
              <a:rPr lang="el-GR" dirty="0" smtClean="0"/>
              <a:t>γης. 2 Το </a:t>
            </a:r>
            <a:r>
              <a:rPr lang="el-GR" dirty="0"/>
              <a:t>ένα τρίτο του πληθυσμού </a:t>
            </a:r>
            <a:r>
              <a:rPr lang="el-GR" dirty="0" smtClean="0"/>
              <a:t>της. 3 Τα </a:t>
            </a:r>
            <a:r>
              <a:rPr lang="el-GR" dirty="0"/>
              <a:t>τέσσερα πέμπτα των ανθρακωρυχείων </a:t>
            </a:r>
            <a:r>
              <a:rPr lang="el-GR" dirty="0" smtClean="0"/>
              <a:t>της. 4 Το </a:t>
            </a:r>
            <a:r>
              <a:rPr lang="el-GR" dirty="0"/>
              <a:t>ένα τέταρτο του σιδηροδρομικού της </a:t>
            </a:r>
            <a:r>
              <a:rPr lang="el-GR" dirty="0" smtClean="0"/>
              <a:t>δικτύου. 5 Το </a:t>
            </a:r>
            <a:r>
              <a:rPr lang="el-GR" dirty="0"/>
              <a:t>ένα τρίτο των εργοστασίων </a:t>
            </a:r>
            <a:r>
              <a:rPr lang="el-GR" dirty="0" smtClean="0"/>
              <a:t>της.</a:t>
            </a:r>
          </a:p>
          <a:p>
            <a:r>
              <a:rPr lang="el-GR" dirty="0"/>
              <a:t>Μετά από αυτήν την απεχθέστατη συνθήκη, και μάλιστα μπροστά σε μια προοπτική νίκης, όπως φαινόταν για τους συμμετέχοντες στην πλευρά της </a:t>
            </a:r>
            <a:r>
              <a:rPr lang="el-GR" dirty="0" err="1"/>
              <a:t>Αντάντ</a:t>
            </a:r>
            <a:r>
              <a:rPr lang="el-GR" dirty="0"/>
              <a:t>, ξεσηκώνονται στην Ρωσία και αρχίζει ο εμφύλιος πόλεμος μεταξύ των </a:t>
            </a:r>
            <a:r>
              <a:rPr lang="el-GR" dirty="0" smtClean="0"/>
              <a:t>κόκκινων (μπολσεβίκων) </a:t>
            </a:r>
            <a:r>
              <a:rPr lang="el-GR" dirty="0"/>
              <a:t>και των </a:t>
            </a:r>
            <a:r>
              <a:rPr lang="el-GR" dirty="0" smtClean="0"/>
              <a:t>λευκών (οπαδών του τσαρικού καθεστώτος). Το 1922 επικρατούν οριστικά οι Κόκκινοι.</a:t>
            </a:r>
          </a:p>
          <a:p>
            <a:endParaRPr lang="el-GR" dirty="0"/>
          </a:p>
          <a:p>
            <a:endParaRPr lang="el-GR" dirty="0"/>
          </a:p>
        </p:txBody>
      </p:sp>
    </p:spTree>
    <p:extLst>
      <p:ext uri="{BB962C8B-B14F-4D97-AF65-F5344CB8AC3E}">
        <p14:creationId xmlns:p14="http://schemas.microsoft.com/office/powerpoint/2010/main" val="3937361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rgbClr val="C00000"/>
                </a:solidFill>
              </a:rPr>
              <a:t>Μέθοδος </a:t>
            </a:r>
            <a:r>
              <a:rPr lang="el-GR" b="1" dirty="0" err="1" smtClean="0">
                <a:solidFill>
                  <a:srgbClr val="C00000"/>
                </a:solidFill>
              </a:rPr>
              <a:t>Μέγερχολντ</a:t>
            </a:r>
            <a:endParaRPr lang="el-GR" b="1" dirty="0">
              <a:solidFill>
                <a:srgbClr val="C00000"/>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7624" y="1429814"/>
            <a:ext cx="7200800" cy="5177375"/>
          </a:xfrm>
        </p:spPr>
      </p:pic>
    </p:spTree>
    <p:extLst>
      <p:ext uri="{BB962C8B-B14F-4D97-AF65-F5344CB8AC3E}">
        <p14:creationId xmlns:p14="http://schemas.microsoft.com/office/powerpoint/2010/main" val="3500937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i="1" dirty="0" smtClean="0"/>
              <a:t>Υπέροχος </a:t>
            </a:r>
            <a:r>
              <a:rPr lang="el-GR" i="1" dirty="0" err="1" smtClean="0"/>
              <a:t>κερατάς</a:t>
            </a:r>
            <a:r>
              <a:rPr lang="el-GR" i="1" dirty="0" smtClean="0"/>
              <a:t> </a:t>
            </a:r>
            <a:r>
              <a:rPr lang="el-GR" dirty="0" smtClean="0"/>
              <a:t>σκηνογραφία </a:t>
            </a:r>
            <a:r>
              <a:rPr lang="el-GR" dirty="0" err="1" smtClean="0"/>
              <a:t>Πόποβα</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0750" y="2348706"/>
            <a:ext cx="4762500" cy="3028950"/>
          </a:xfrm>
        </p:spPr>
      </p:pic>
    </p:spTree>
    <p:extLst>
      <p:ext uri="{BB962C8B-B14F-4D97-AF65-F5344CB8AC3E}">
        <p14:creationId xmlns:p14="http://schemas.microsoft.com/office/powerpoint/2010/main" val="1282425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i="1" dirty="0" smtClean="0">
                <a:solidFill>
                  <a:srgbClr val="C00000"/>
                </a:solidFill>
              </a:rPr>
              <a:t>Ο Επιθεωρητής</a:t>
            </a:r>
            <a:endParaRPr lang="el-GR" b="1" i="1" dirty="0">
              <a:solidFill>
                <a:srgbClr val="C00000"/>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5616" y="1707982"/>
            <a:ext cx="6408712" cy="4678359"/>
          </a:xfrm>
        </p:spPr>
      </p:pic>
    </p:spTree>
    <p:extLst>
      <p:ext uri="{BB962C8B-B14F-4D97-AF65-F5344CB8AC3E}">
        <p14:creationId xmlns:p14="http://schemas.microsoft.com/office/powerpoint/2010/main" val="788544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1230" y="1600200"/>
            <a:ext cx="7241540" cy="4525963"/>
          </a:xfrm>
        </p:spPr>
      </p:pic>
    </p:spTree>
    <p:extLst>
      <p:ext uri="{BB962C8B-B14F-4D97-AF65-F5344CB8AC3E}">
        <p14:creationId xmlns:p14="http://schemas.microsoft.com/office/powerpoint/2010/main" val="1731001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2912" y="1394952"/>
            <a:ext cx="8315552" cy="4914367"/>
          </a:xfrm>
        </p:spPr>
      </p:pic>
    </p:spTree>
    <p:extLst>
      <p:ext uri="{BB962C8B-B14F-4D97-AF65-F5344CB8AC3E}">
        <p14:creationId xmlns:p14="http://schemas.microsoft.com/office/powerpoint/2010/main" val="1748775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62074"/>
          </a:xfrm>
        </p:spPr>
        <p:txBody>
          <a:bodyPr>
            <a:normAutofit fontScale="90000"/>
          </a:bodyPr>
          <a:lstStyle/>
          <a:p>
            <a:r>
              <a:rPr lang="el-GR" b="1" i="1" dirty="0">
                <a:solidFill>
                  <a:srgbClr val="C00000"/>
                </a:solidFill>
              </a:rPr>
              <a:t>Ο φουτουρισμός στη Ρωσία </a:t>
            </a:r>
            <a:r>
              <a:rPr lang="el-GR" dirty="0"/>
              <a:t/>
            </a:r>
            <a:br>
              <a:rPr lang="el-GR" dirty="0"/>
            </a:br>
            <a:endParaRPr lang="el-GR" dirty="0"/>
          </a:p>
        </p:txBody>
      </p:sp>
      <p:sp>
        <p:nvSpPr>
          <p:cNvPr id="3" name="Θέση περιεχομένου 2"/>
          <p:cNvSpPr>
            <a:spLocks noGrp="1"/>
          </p:cNvSpPr>
          <p:nvPr>
            <p:ph idx="1"/>
          </p:nvPr>
        </p:nvSpPr>
        <p:spPr>
          <a:xfrm>
            <a:off x="457200" y="764704"/>
            <a:ext cx="8229600" cy="5361459"/>
          </a:xfrm>
        </p:spPr>
        <p:txBody>
          <a:bodyPr>
            <a:normAutofit fontScale="77500" lnSpcReduction="20000"/>
          </a:bodyPr>
          <a:lstStyle/>
          <a:p>
            <a:r>
              <a:rPr lang="el-GR" dirty="0" smtClean="0"/>
              <a:t>Δεν συνδέθηκε με τον πόλεμο όπως στην Ιταλία. Αποτέλεσε μία από τις πηγές της φιλολογικής σχολής των ρώσων φορμαλιστών, του </a:t>
            </a:r>
            <a:r>
              <a:rPr lang="el-GR" dirty="0" err="1" smtClean="0"/>
              <a:t>σουπρεματισμού</a:t>
            </a:r>
            <a:r>
              <a:rPr lang="el-GR" dirty="0" smtClean="0"/>
              <a:t> και του κονστρουκτιβισμού.</a:t>
            </a:r>
          </a:p>
          <a:p>
            <a:r>
              <a:rPr lang="el-GR" dirty="0" smtClean="0"/>
              <a:t>Το </a:t>
            </a:r>
            <a:r>
              <a:rPr lang="en-US" b="1" dirty="0" err="1" smtClean="0"/>
              <a:t>Oberiu</a:t>
            </a:r>
            <a:r>
              <a:rPr lang="el-GR" dirty="0" smtClean="0"/>
              <a:t>, υπήρξε μια εκδοχή του ρώσικου φουτουρισμού. </a:t>
            </a:r>
            <a:r>
              <a:rPr lang="el-GR" dirty="0"/>
              <a:t>Α</a:t>
            </a:r>
            <a:r>
              <a:rPr lang="el-GR" dirty="0" smtClean="0"/>
              <a:t>ντίθετα </a:t>
            </a:r>
            <a:r>
              <a:rPr lang="el-GR" dirty="0"/>
              <a:t>από πολλές ομάδες της πρωτοπορίας, όπως οι ακραίοι </a:t>
            </a:r>
            <a:r>
              <a:rPr lang="el-GR" dirty="0" err="1" smtClean="0"/>
              <a:t>ντανταϊστές</a:t>
            </a:r>
            <a:r>
              <a:rPr lang="el-GR" dirty="0" smtClean="0"/>
              <a:t> </a:t>
            </a:r>
            <a:r>
              <a:rPr lang="el-GR" dirty="0"/>
              <a:t>και </a:t>
            </a:r>
            <a:r>
              <a:rPr lang="el-GR" dirty="0" smtClean="0"/>
              <a:t>υπερρεαλιστές</a:t>
            </a:r>
            <a:r>
              <a:rPr lang="el-GR" dirty="0"/>
              <a:t>, δεν ήθελε το διαζύγιο της τέχνης από τη ζωή, αλλά μόνο </a:t>
            </a:r>
            <a:r>
              <a:rPr lang="el-GR" b="1" dirty="0"/>
              <a:t>να αποδώσει το παράλογο</a:t>
            </a:r>
            <a:r>
              <a:rPr lang="el-GR" dirty="0"/>
              <a:t>, το αποσπασματικό και το χάος της ζωής με έναν διαφορετικό, μη συμβατικό τρόπο.  </a:t>
            </a:r>
            <a:r>
              <a:rPr lang="el-GR" b="1" dirty="0"/>
              <a:t>Δημιουργούσε</a:t>
            </a:r>
            <a:r>
              <a:rPr lang="el-GR" dirty="0"/>
              <a:t> </a:t>
            </a:r>
            <a:r>
              <a:rPr lang="el-GR" b="1" dirty="0"/>
              <a:t>ασύνδετες συνθέσεις της πραγματικότητας και τις ανακάτευε  με στοιχεία μη πραγματικά</a:t>
            </a:r>
            <a:r>
              <a:rPr lang="el-GR" dirty="0"/>
              <a:t>. Κι αυτό που προέκυπτε το κατεύθυνε προς το </a:t>
            </a:r>
            <a:r>
              <a:rPr lang="el-GR" b="1" dirty="0"/>
              <a:t>να προκαλέσει </a:t>
            </a:r>
            <a:r>
              <a:rPr lang="el-GR" b="1" dirty="0" smtClean="0"/>
              <a:t>στον </a:t>
            </a:r>
            <a:r>
              <a:rPr lang="el-GR" b="1" dirty="0"/>
              <a:t>θεατή </a:t>
            </a:r>
            <a:r>
              <a:rPr lang="el-GR" b="1" dirty="0" smtClean="0"/>
              <a:t>σοκ και </a:t>
            </a:r>
            <a:r>
              <a:rPr lang="el-GR" b="1" dirty="0"/>
              <a:t>αναστάτωση αλλά με χιουμοριστική διάθεση.</a:t>
            </a:r>
          </a:p>
          <a:p>
            <a:endParaRPr lang="el-GR" dirty="0"/>
          </a:p>
        </p:txBody>
      </p:sp>
    </p:spTree>
    <p:extLst>
      <p:ext uri="{BB962C8B-B14F-4D97-AF65-F5344CB8AC3E}">
        <p14:creationId xmlns:p14="http://schemas.microsoft.com/office/powerpoint/2010/main" val="4275564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490066"/>
          </a:xfrm>
        </p:spPr>
        <p:txBody>
          <a:bodyPr>
            <a:noAutofit/>
          </a:bodyPr>
          <a:lstStyle/>
          <a:p>
            <a:r>
              <a:rPr lang="el-GR" sz="3200" b="1" dirty="0" smtClean="0">
                <a:solidFill>
                  <a:srgbClr val="C00000"/>
                </a:solidFill>
              </a:rPr>
              <a:t>Το θέατρο του </a:t>
            </a:r>
            <a:r>
              <a:rPr lang="en-US" sz="3200" b="1" dirty="0" smtClean="0">
                <a:solidFill>
                  <a:srgbClr val="C00000"/>
                </a:solidFill>
              </a:rPr>
              <a:t>Bauhaus</a:t>
            </a:r>
            <a:endParaRPr lang="el-GR" sz="3200" b="1" dirty="0">
              <a:solidFill>
                <a:srgbClr val="C00000"/>
              </a:solidFill>
            </a:endParaRPr>
          </a:p>
        </p:txBody>
      </p:sp>
      <p:sp>
        <p:nvSpPr>
          <p:cNvPr id="3" name="Θέση περιεχομένου 2"/>
          <p:cNvSpPr>
            <a:spLocks noGrp="1"/>
          </p:cNvSpPr>
          <p:nvPr>
            <p:ph idx="1"/>
          </p:nvPr>
        </p:nvSpPr>
        <p:spPr>
          <a:xfrm>
            <a:off x="0" y="908720"/>
            <a:ext cx="9144000" cy="5949280"/>
          </a:xfrm>
        </p:spPr>
        <p:txBody>
          <a:bodyPr>
            <a:normAutofit fontScale="70000" lnSpcReduction="20000"/>
          </a:bodyPr>
          <a:lstStyle/>
          <a:p>
            <a:r>
              <a:rPr lang="el-GR" dirty="0" smtClean="0"/>
              <a:t>«</a:t>
            </a:r>
            <a:r>
              <a:rPr lang="el-GR" b="1" dirty="0" smtClean="0"/>
              <a:t>Δεν υπάρχει ειδολογική διαφορά ανάμεσα στον καλλιτέχνη και τον τεχνίτη. Ο καλλιτέχνης είναι ένας εμπνευσμένος τεχνίτης</a:t>
            </a:r>
            <a:r>
              <a:rPr lang="el-GR" dirty="0" smtClean="0"/>
              <a:t>» (Γκρόπιους)</a:t>
            </a:r>
          </a:p>
          <a:p>
            <a:r>
              <a:rPr lang="el-GR" dirty="0" smtClean="0"/>
              <a:t>Η πρώτη περίοδος του ζωγράφου και συγγραφέα </a:t>
            </a:r>
            <a:r>
              <a:rPr lang="el-GR" dirty="0" err="1" smtClean="0"/>
              <a:t>Λόταρ</a:t>
            </a:r>
            <a:r>
              <a:rPr lang="el-GR" dirty="0" smtClean="0"/>
              <a:t> </a:t>
            </a:r>
            <a:r>
              <a:rPr lang="el-GR" dirty="0" err="1" smtClean="0"/>
              <a:t>Σρέγερ</a:t>
            </a:r>
            <a:r>
              <a:rPr lang="el-GR" dirty="0" smtClean="0"/>
              <a:t> (1919-1923): εξπρεσιονιστική και μυστικιστική. Η σκηνή είναι γυμνή και οι ηθοποιοί φορούν μάσκες συχνά πολύ μεγάλες που καλύπτουν το σώμα τους. Χρησιμοποιεί σύμβολα-μάσκες π.χ. το σύμβολο του αρσενικού και του θηλυκού. Όλα τα στοιχεία στη σκηνοθεσία ρυθμίζονται από μια παρτιτούρα. Φως, ήχος, κίνηση… Κι αυτό παραπέμπει σε κάτι το πνευματικό, μια ιδέα, ένα όν… Σχεδόν το αποτέλεσμα μοιάζει με ιεροτελεστία και το κοινό σχεδόν πάντα είναι μυημένο σε τέτοια θεάματα. </a:t>
            </a:r>
          </a:p>
          <a:p>
            <a:r>
              <a:rPr lang="el-GR" dirty="0" smtClean="0"/>
              <a:t>Το 1922 η Διεθνής ομάδα μελέτης των κονστρουκτιβιστών δημιουργών αποφασίζει να αντιδράσει μέσω της συλλογικής δημιουργίας και όχι μέσω της ατομικής δημιουργίας, έτσι απομακρύνεται ο </a:t>
            </a:r>
            <a:r>
              <a:rPr lang="el-GR" dirty="0" err="1" smtClean="0"/>
              <a:t>Λόταρ</a:t>
            </a:r>
            <a:r>
              <a:rPr lang="el-GR" dirty="0" smtClean="0"/>
              <a:t> </a:t>
            </a:r>
            <a:r>
              <a:rPr lang="el-GR" dirty="0" err="1" smtClean="0"/>
              <a:t>Σρέγερ</a:t>
            </a:r>
            <a:r>
              <a:rPr lang="el-GR" dirty="0" smtClean="0"/>
              <a:t>.</a:t>
            </a:r>
          </a:p>
          <a:p>
            <a:r>
              <a:rPr lang="el-GR" dirty="0" smtClean="0"/>
              <a:t>Η δεύτερη περίοδος του </a:t>
            </a:r>
            <a:r>
              <a:rPr lang="el-GR" dirty="0" err="1" smtClean="0"/>
              <a:t>Όσκαρ</a:t>
            </a:r>
            <a:r>
              <a:rPr lang="el-GR" dirty="0" smtClean="0"/>
              <a:t> </a:t>
            </a:r>
            <a:r>
              <a:rPr lang="el-GR" dirty="0" err="1" smtClean="0"/>
              <a:t>Σλέμερ</a:t>
            </a:r>
            <a:r>
              <a:rPr lang="el-GR" dirty="0" smtClean="0"/>
              <a:t> (γλύπτης και ζωγράφος): πρωταρχική ευχαρίστηση της φόρμας, του χρώματος και των υλικών. Έργο του το </a:t>
            </a:r>
            <a:r>
              <a:rPr lang="el-GR" i="1" dirty="0" smtClean="0"/>
              <a:t>Τριαδικό Μπαλέτο</a:t>
            </a:r>
            <a:r>
              <a:rPr lang="el-GR" dirty="0" smtClean="0"/>
              <a:t>. Εκτελείται από τρεις χορευτές. Η συλλογικότητα πάνω από το άτομο. Ο </a:t>
            </a:r>
            <a:r>
              <a:rPr lang="el-GR" dirty="0" err="1" smtClean="0"/>
              <a:t>Σλέμερ</a:t>
            </a:r>
            <a:r>
              <a:rPr lang="el-GR" dirty="0" smtClean="0"/>
              <a:t> ήταν δύσπιστος απέναντι στο κείμενο. Έλεγε πως «ο χορός σημαίνει τα πάντα χωρίς να πει τίποτα». Αν και ο ίδιος δεν υιοθέτησε τη μηχανιστική κίνηση των φουτουριστών, ορισμένοι καλλιτέχνες του </a:t>
            </a:r>
            <a:r>
              <a:rPr lang="en-US" dirty="0" smtClean="0"/>
              <a:t>Bauhaus </a:t>
            </a:r>
            <a:r>
              <a:rPr lang="el-GR" dirty="0" smtClean="0"/>
              <a:t> επέλεξαν τη φουτουριστική αισθητική του ρομπότ, με τα ηλεκτρικά μπαλέτα. </a:t>
            </a:r>
            <a:endParaRPr lang="el-GR" dirty="0"/>
          </a:p>
        </p:txBody>
      </p:sp>
    </p:spTree>
    <p:extLst>
      <p:ext uri="{BB962C8B-B14F-4D97-AF65-F5344CB8AC3E}">
        <p14:creationId xmlns:p14="http://schemas.microsoft.com/office/powerpoint/2010/main" val="3799570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7000" y="1748631"/>
            <a:ext cx="6350000" cy="4229100"/>
          </a:xfrm>
        </p:spPr>
      </p:pic>
    </p:spTree>
    <p:extLst>
      <p:ext uri="{BB962C8B-B14F-4D97-AF65-F5344CB8AC3E}">
        <p14:creationId xmlns:p14="http://schemas.microsoft.com/office/powerpoint/2010/main" val="829793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7000" y="1748631"/>
            <a:ext cx="6350000" cy="4229100"/>
          </a:xfrm>
        </p:spPr>
      </p:pic>
    </p:spTree>
    <p:extLst>
      <p:ext uri="{BB962C8B-B14F-4D97-AF65-F5344CB8AC3E}">
        <p14:creationId xmlns:p14="http://schemas.microsoft.com/office/powerpoint/2010/main" val="4100651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5414" y="1700808"/>
            <a:ext cx="7073010" cy="4696478"/>
          </a:xfrm>
        </p:spPr>
      </p:pic>
    </p:spTree>
    <p:extLst>
      <p:ext uri="{BB962C8B-B14F-4D97-AF65-F5344CB8AC3E}">
        <p14:creationId xmlns:p14="http://schemas.microsoft.com/office/powerpoint/2010/main" val="1967022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548680"/>
          </a:xfrm>
        </p:spPr>
        <p:txBody>
          <a:bodyPr>
            <a:normAutofit/>
          </a:bodyPr>
          <a:lstStyle/>
          <a:p>
            <a:r>
              <a:rPr lang="el-GR" sz="2800" b="1" dirty="0" smtClean="0">
                <a:solidFill>
                  <a:srgbClr val="C00000"/>
                </a:solidFill>
              </a:rPr>
              <a:t>Συνέχεια…</a:t>
            </a:r>
            <a:endParaRPr lang="el-GR" sz="2800" b="1" dirty="0">
              <a:solidFill>
                <a:srgbClr val="C00000"/>
              </a:solidFill>
            </a:endParaRPr>
          </a:p>
        </p:txBody>
      </p:sp>
      <p:sp>
        <p:nvSpPr>
          <p:cNvPr id="3" name="Θέση περιεχομένου 2"/>
          <p:cNvSpPr>
            <a:spLocks noGrp="1"/>
          </p:cNvSpPr>
          <p:nvPr>
            <p:ph idx="1"/>
          </p:nvPr>
        </p:nvSpPr>
        <p:spPr>
          <a:xfrm>
            <a:off x="0" y="620688"/>
            <a:ext cx="9144000" cy="6237312"/>
          </a:xfrm>
        </p:spPr>
        <p:txBody>
          <a:bodyPr>
            <a:normAutofit fontScale="62500" lnSpcReduction="20000"/>
          </a:bodyPr>
          <a:lstStyle/>
          <a:p>
            <a:r>
              <a:rPr lang="el-GR" dirty="0"/>
              <a:t>Για την ευρωπαϊκή αριστερά η ρώσικη επανάσταση ήταν η επιβεβαίωση της εξέλιξης της ιστορίας.</a:t>
            </a:r>
          </a:p>
          <a:p>
            <a:r>
              <a:rPr lang="el-GR" dirty="0"/>
              <a:t>Σίγουρα ο διεθνής κομμουνισμός με τον ταξικό του εχθρό και ο ναζισμός με τον φυλετικό του δεν θα είχαν κάνει καριέρα αν η αστική τάξη δεν είχε μόνη της καταστραφεί. Ο κομμουνισμός χρησιμοποίησε όσα η δημοκρατία διακήρυττε και δεν τα υλοποιούσε, ειδικά το θέμα της ισοκατανομής του πλούτου. </a:t>
            </a:r>
          </a:p>
          <a:p>
            <a:r>
              <a:rPr lang="el-GR" dirty="0"/>
              <a:t>Μεταξύ άλλων ο κομμουνισμός μίλησε για το χρήμα που διαφθείρει αντιτιθέμενος στον καπιταλισμό.</a:t>
            </a:r>
          </a:p>
          <a:p>
            <a:r>
              <a:rPr lang="el-GR" dirty="0"/>
              <a:t>Η </a:t>
            </a:r>
            <a:r>
              <a:rPr lang="el-GR" b="1" dirty="0"/>
              <a:t>μπολσεβίκικη επανάσταση </a:t>
            </a:r>
            <a:r>
              <a:rPr lang="el-GR" dirty="0"/>
              <a:t>και η </a:t>
            </a:r>
            <a:r>
              <a:rPr lang="el-GR" b="1" dirty="0"/>
              <a:t>φροϋδική ψυχανάλυση </a:t>
            </a:r>
            <a:r>
              <a:rPr lang="el-GR" dirty="0"/>
              <a:t>έσκισαν τις επιφανειακές  συμβάσεις της κοινωνίας και τους τοίχους του εαυτού. </a:t>
            </a:r>
          </a:p>
          <a:p>
            <a:r>
              <a:rPr lang="el-GR" dirty="0"/>
              <a:t>Οι ψυχαναλυτές έδειξαν πως </a:t>
            </a:r>
            <a:r>
              <a:rPr lang="el-GR" b="1" dirty="0"/>
              <a:t>η ανθρώπινη ψυχή είναι ένας σωρός από θραύσματα</a:t>
            </a:r>
            <a:r>
              <a:rPr lang="el-GR" dirty="0"/>
              <a:t>.</a:t>
            </a:r>
          </a:p>
          <a:p>
            <a:r>
              <a:rPr lang="el-GR" dirty="0"/>
              <a:t>Οι μπολσεβίκοι απέδειξαν πως </a:t>
            </a:r>
            <a:r>
              <a:rPr lang="el-GR" b="1" dirty="0"/>
              <a:t>μια ολόκληρη κοινωνία μπορεί να τιναχθεί στον αέρα</a:t>
            </a:r>
            <a:r>
              <a:rPr lang="el-GR" dirty="0"/>
              <a:t> και μαζί της κάθε αξία και πίστη στις οποίες στηριζόταν. </a:t>
            </a:r>
          </a:p>
          <a:p>
            <a:r>
              <a:rPr lang="el-GR" b="1" dirty="0"/>
              <a:t>Η Σοβιετική Ένωση γίνεται ο χώρος των πειραματισμών</a:t>
            </a:r>
            <a:r>
              <a:rPr lang="el-GR" dirty="0"/>
              <a:t>, όλοι οι δρόμοι της τέχνης οδηγούν </a:t>
            </a:r>
            <a:r>
              <a:rPr lang="el-GR" dirty="0" smtClean="0"/>
              <a:t>εκεί. Δημιουργείται το </a:t>
            </a:r>
            <a:r>
              <a:rPr lang="el-GR" b="1" dirty="0"/>
              <a:t>κίνημα </a:t>
            </a:r>
            <a:r>
              <a:rPr lang="en-US" b="1" dirty="0" err="1"/>
              <a:t>Oberiuty</a:t>
            </a:r>
            <a:r>
              <a:rPr lang="el-GR" dirty="0" smtClean="0"/>
              <a:t>. Το οποίο θα γίνει γνωστό στη Δύση μόλις το 1970.</a:t>
            </a:r>
          </a:p>
          <a:p>
            <a:r>
              <a:rPr lang="el-GR" dirty="0" smtClean="0"/>
              <a:t>1924 </a:t>
            </a:r>
            <a:r>
              <a:rPr lang="el-GR" dirty="0"/>
              <a:t>Ανεβαίνει στην εξουσία ο </a:t>
            </a:r>
            <a:r>
              <a:rPr lang="el-GR" dirty="0" smtClean="0"/>
              <a:t>Στάλιν.</a:t>
            </a:r>
          </a:p>
          <a:p>
            <a:r>
              <a:rPr lang="el-GR" dirty="0" smtClean="0"/>
              <a:t>Αρχίζει η περιορισμός στην ελεύθερη και πειραματική καλλιτεχνική έκφραση.</a:t>
            </a:r>
            <a:endParaRPr lang="el-GR" dirty="0"/>
          </a:p>
          <a:p>
            <a:r>
              <a:rPr lang="el-GR" dirty="0"/>
              <a:t>1934 Επίσημη τέχνη στη Σοβιετική Ένωση ο </a:t>
            </a:r>
            <a:r>
              <a:rPr lang="el-GR" b="1" dirty="0"/>
              <a:t>Σοσιαλιστικός Ρεαλισμός</a:t>
            </a:r>
            <a:r>
              <a:rPr lang="el-GR" dirty="0"/>
              <a:t>. </a:t>
            </a:r>
            <a:r>
              <a:rPr lang="el-GR" dirty="0" smtClean="0"/>
              <a:t>Απαγόρευση οποιασδήποτε άλλης καλλιτεχνικής έκφρασης. </a:t>
            </a:r>
            <a:endParaRPr lang="el-GR" dirty="0"/>
          </a:p>
          <a:p>
            <a:endParaRPr lang="el-GR" dirty="0"/>
          </a:p>
        </p:txBody>
      </p:sp>
    </p:spTree>
    <p:extLst>
      <p:ext uri="{BB962C8B-B14F-4D97-AF65-F5344CB8AC3E}">
        <p14:creationId xmlns:p14="http://schemas.microsoft.com/office/powerpoint/2010/main" val="3452234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0750" y="2329656"/>
            <a:ext cx="4762500" cy="3067050"/>
          </a:xfrm>
        </p:spPr>
      </p:pic>
    </p:spTree>
    <p:extLst>
      <p:ext uri="{BB962C8B-B14F-4D97-AF65-F5344CB8AC3E}">
        <p14:creationId xmlns:p14="http://schemas.microsoft.com/office/powerpoint/2010/main" val="3441628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8875" y="2320131"/>
            <a:ext cx="4286250" cy="3086100"/>
          </a:xfrm>
        </p:spPr>
      </p:pic>
    </p:spTree>
    <p:extLst>
      <p:ext uri="{BB962C8B-B14F-4D97-AF65-F5344CB8AC3E}">
        <p14:creationId xmlns:p14="http://schemas.microsoft.com/office/powerpoint/2010/main" val="4098934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0588" y="1600200"/>
            <a:ext cx="6162823" cy="4525963"/>
          </a:xfrm>
        </p:spPr>
      </p:pic>
    </p:spTree>
    <p:extLst>
      <p:ext uri="{BB962C8B-B14F-4D97-AF65-F5344CB8AC3E}">
        <p14:creationId xmlns:p14="http://schemas.microsoft.com/office/powerpoint/2010/main" val="254730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692696"/>
          </a:xfrm>
        </p:spPr>
        <p:txBody>
          <a:bodyPr>
            <a:normAutofit fontScale="90000"/>
          </a:bodyPr>
          <a:lstStyle/>
          <a:p>
            <a:r>
              <a:rPr lang="el-GR" b="1" dirty="0" smtClean="0">
                <a:solidFill>
                  <a:srgbClr val="C00000"/>
                </a:solidFill>
              </a:rPr>
              <a:t>Ιστορία της Ιταλίας</a:t>
            </a:r>
            <a:endParaRPr lang="el-GR" b="1" dirty="0">
              <a:solidFill>
                <a:srgbClr val="C00000"/>
              </a:solidFill>
            </a:endParaRPr>
          </a:p>
        </p:txBody>
      </p:sp>
      <p:sp>
        <p:nvSpPr>
          <p:cNvPr id="3" name="Θέση περιεχομένου 2"/>
          <p:cNvSpPr>
            <a:spLocks noGrp="1"/>
          </p:cNvSpPr>
          <p:nvPr>
            <p:ph idx="1"/>
          </p:nvPr>
        </p:nvSpPr>
        <p:spPr>
          <a:xfrm>
            <a:off x="0" y="620688"/>
            <a:ext cx="9144000" cy="6237312"/>
          </a:xfrm>
        </p:spPr>
        <p:txBody>
          <a:bodyPr>
            <a:normAutofit fontScale="70000" lnSpcReduction="20000"/>
          </a:bodyPr>
          <a:lstStyle/>
          <a:p>
            <a:pPr marL="0" indent="0">
              <a:buNone/>
            </a:pPr>
            <a:r>
              <a:rPr lang="el-GR" dirty="0" smtClean="0"/>
              <a:t>1860-1861 Αγώνες για την ενοποίηση του Ιταλικού Έθνους «Παλιγγενεσία». Ο ρόλος της Καθολικής Εκκλησίας έως το 1929 και η απαρχή της μαφίας.</a:t>
            </a:r>
          </a:p>
          <a:p>
            <a:pPr marL="0" indent="0">
              <a:buNone/>
            </a:pPr>
            <a:r>
              <a:rPr lang="el-GR" dirty="0" smtClean="0"/>
              <a:t>1870 η μεταφορά της πρωτεύουσας στη Ρώμη.</a:t>
            </a:r>
          </a:p>
          <a:p>
            <a:pPr marL="0" indent="0">
              <a:buNone/>
            </a:pPr>
            <a:r>
              <a:rPr lang="el-GR" dirty="0" smtClean="0"/>
              <a:t>Αρχές 1900 Το φιλελεύθερο κόμμα βρίσκεται στην εξουσία με αρχηγό τον </a:t>
            </a:r>
            <a:r>
              <a:rPr lang="en-US" dirty="0" err="1" smtClean="0"/>
              <a:t>Giolitti</a:t>
            </a:r>
            <a:r>
              <a:rPr lang="el-GR" dirty="0" smtClean="0"/>
              <a:t>.</a:t>
            </a:r>
          </a:p>
          <a:p>
            <a:pPr marL="0" indent="0">
              <a:buNone/>
            </a:pPr>
            <a:r>
              <a:rPr lang="el-GR" dirty="0" smtClean="0"/>
              <a:t>1911 Εορτασμοί για τα 50 χρόνια του ιταλικού κράτους.</a:t>
            </a:r>
            <a:endParaRPr lang="en-US" dirty="0" smtClean="0"/>
          </a:p>
          <a:p>
            <a:pPr marL="0" indent="0">
              <a:buNone/>
            </a:pPr>
            <a:r>
              <a:rPr lang="el-GR" dirty="0" smtClean="0"/>
              <a:t>1912 </a:t>
            </a:r>
            <a:r>
              <a:rPr lang="el-GR" dirty="0" err="1" smtClean="0"/>
              <a:t>Ιταλο</a:t>
            </a:r>
            <a:r>
              <a:rPr lang="el-GR" dirty="0" smtClean="0"/>
              <a:t>-τουρκικός πόλεμος. Προσάρτηση της Λιβύης και των Δωδεκανήσων.</a:t>
            </a:r>
            <a:r>
              <a:rPr lang="en-US" dirty="0" smtClean="0"/>
              <a:t> </a:t>
            </a:r>
          </a:p>
          <a:p>
            <a:pPr marL="0" indent="0">
              <a:buNone/>
            </a:pPr>
            <a:r>
              <a:rPr lang="el-GR" dirty="0" smtClean="0"/>
              <a:t>1914-1918 Πρώτος παγκόσμιος</a:t>
            </a:r>
            <a:r>
              <a:rPr lang="en-US" dirty="0" smtClean="0"/>
              <a:t>. </a:t>
            </a:r>
            <a:r>
              <a:rPr lang="el-GR" dirty="0" smtClean="0"/>
              <a:t> Η μεγάλες απώλειες στη μάχη του </a:t>
            </a:r>
            <a:r>
              <a:rPr lang="en-US" dirty="0" err="1" smtClean="0"/>
              <a:t>Caporetto</a:t>
            </a:r>
            <a:r>
              <a:rPr lang="el-GR" dirty="0" smtClean="0"/>
              <a:t> το 1917</a:t>
            </a:r>
            <a:r>
              <a:rPr lang="en-US" dirty="0" smtClean="0"/>
              <a:t>.</a:t>
            </a:r>
            <a:r>
              <a:rPr lang="el-GR" dirty="0" smtClean="0"/>
              <a:t> </a:t>
            </a:r>
          </a:p>
          <a:p>
            <a:pPr marL="0" indent="0">
              <a:buNone/>
            </a:pPr>
            <a:r>
              <a:rPr lang="el-GR" dirty="0" smtClean="0"/>
              <a:t>1919 Η υπόθεση του </a:t>
            </a:r>
            <a:r>
              <a:rPr lang="en-US" dirty="0" smtClean="0"/>
              <a:t>Fiume. Gabriele D’ </a:t>
            </a:r>
            <a:r>
              <a:rPr lang="en-US" dirty="0" err="1" smtClean="0"/>
              <a:t>Annunzio</a:t>
            </a:r>
            <a:endParaRPr lang="el-GR" dirty="0" smtClean="0"/>
          </a:p>
          <a:p>
            <a:pPr marL="0" indent="0">
              <a:buNone/>
            </a:pPr>
            <a:r>
              <a:rPr lang="el-GR" dirty="0" smtClean="0"/>
              <a:t>Μουσολίνι.</a:t>
            </a:r>
          </a:p>
          <a:p>
            <a:pPr marL="0" indent="0">
              <a:buNone/>
            </a:pPr>
            <a:r>
              <a:rPr lang="el-GR" dirty="0" smtClean="0"/>
              <a:t>1919 Δημιουργία του φασιστικού κόμματος.</a:t>
            </a:r>
          </a:p>
          <a:p>
            <a:pPr marL="0" indent="0">
              <a:buNone/>
            </a:pPr>
            <a:r>
              <a:rPr lang="el-GR" dirty="0" smtClean="0"/>
              <a:t>1922 Η πορεία προς τη Ρώμη (28/10) και οι φασίστες σχεδόν πραξικοπηματικά στην εξουσία.</a:t>
            </a:r>
          </a:p>
          <a:p>
            <a:pPr marL="0" indent="0">
              <a:buNone/>
            </a:pPr>
            <a:r>
              <a:rPr lang="el-GR" dirty="0" smtClean="0"/>
              <a:t>1924 Οι φασίστες με εκλογές νομιμοποιούνται στη εξουσία.</a:t>
            </a:r>
          </a:p>
          <a:p>
            <a:pPr marL="0" indent="0">
              <a:buNone/>
            </a:pPr>
            <a:r>
              <a:rPr lang="el-GR" dirty="0" smtClean="0"/>
              <a:t>1936 Ο Μουσολίνι τάσσεται ξεκάθαρα υπέρ του Φράνκο στον εμφύλιο της Ισπανίας.</a:t>
            </a:r>
          </a:p>
          <a:p>
            <a:pPr marL="0" indent="0">
              <a:buNone/>
            </a:pPr>
            <a:r>
              <a:rPr lang="el-GR" dirty="0" smtClean="0"/>
              <a:t>1938 Εναρμονίζει απόλυτα τη χώρα του με τη ναζιστική Γερμανία.</a:t>
            </a:r>
          </a:p>
          <a:p>
            <a:pPr marL="0" indent="0">
              <a:buNone/>
            </a:pPr>
            <a:endParaRPr lang="el-GR" dirty="0" smtClean="0"/>
          </a:p>
          <a:p>
            <a:pPr marL="0" indent="0">
              <a:buNone/>
            </a:pPr>
            <a:endParaRPr lang="el-GR" dirty="0" smtClean="0"/>
          </a:p>
          <a:p>
            <a:pPr marL="0" indent="0">
              <a:buNone/>
            </a:pPr>
            <a:endParaRPr lang="el-GR" dirty="0"/>
          </a:p>
        </p:txBody>
      </p:sp>
    </p:spTree>
    <p:extLst>
      <p:ext uri="{BB962C8B-B14F-4D97-AF65-F5344CB8AC3E}">
        <p14:creationId xmlns:p14="http://schemas.microsoft.com/office/powerpoint/2010/main" val="2272103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0"/>
            <a:ext cx="8229600" cy="692696"/>
          </a:xfrm>
        </p:spPr>
        <p:txBody>
          <a:bodyPr>
            <a:normAutofit/>
          </a:bodyPr>
          <a:lstStyle/>
          <a:p>
            <a:r>
              <a:rPr lang="el-GR" sz="3200" b="1" dirty="0" smtClean="0">
                <a:solidFill>
                  <a:srgbClr val="C00000"/>
                </a:solidFill>
              </a:rPr>
              <a:t>Το θέατρο στην Ιταλία</a:t>
            </a:r>
            <a:endParaRPr lang="el-GR" sz="3200" b="1" dirty="0">
              <a:solidFill>
                <a:srgbClr val="C00000"/>
              </a:solidFill>
            </a:endParaRPr>
          </a:p>
        </p:txBody>
      </p:sp>
      <p:sp>
        <p:nvSpPr>
          <p:cNvPr id="5" name="Θέση περιεχομένου 4"/>
          <p:cNvSpPr>
            <a:spLocks noGrp="1"/>
          </p:cNvSpPr>
          <p:nvPr>
            <p:ph idx="1"/>
          </p:nvPr>
        </p:nvSpPr>
        <p:spPr>
          <a:xfrm>
            <a:off x="0" y="764704"/>
            <a:ext cx="9144000" cy="6093296"/>
          </a:xfrm>
        </p:spPr>
        <p:txBody>
          <a:bodyPr>
            <a:normAutofit fontScale="85000" lnSpcReduction="20000"/>
          </a:bodyPr>
          <a:lstStyle/>
          <a:p>
            <a:r>
              <a:rPr lang="el-GR" dirty="0" smtClean="0"/>
              <a:t>Οι βεντέτες ηθοποιοί</a:t>
            </a:r>
            <a:r>
              <a:rPr lang="en-US" dirty="0" smtClean="0"/>
              <a:t>: </a:t>
            </a:r>
            <a:r>
              <a:rPr lang="en-US" dirty="0" err="1" smtClean="0"/>
              <a:t>Ermete</a:t>
            </a:r>
            <a:r>
              <a:rPr lang="en-US" dirty="0" smtClean="0"/>
              <a:t> </a:t>
            </a:r>
            <a:r>
              <a:rPr lang="en-US" dirty="0" err="1" smtClean="0"/>
              <a:t>Zacconi</a:t>
            </a:r>
            <a:r>
              <a:rPr lang="en-US" dirty="0" smtClean="0"/>
              <a:t>, </a:t>
            </a:r>
            <a:r>
              <a:rPr lang="en-US" dirty="0" err="1" smtClean="0"/>
              <a:t>Eleonora</a:t>
            </a:r>
            <a:r>
              <a:rPr lang="en-US" dirty="0" smtClean="0"/>
              <a:t> Duse</a:t>
            </a:r>
            <a:r>
              <a:rPr lang="el-GR" dirty="0" smtClean="0"/>
              <a:t>, ανεβάζουν </a:t>
            </a:r>
            <a:r>
              <a:rPr lang="el-GR" dirty="0" err="1" smtClean="0"/>
              <a:t>Ίψεν</a:t>
            </a:r>
            <a:r>
              <a:rPr lang="el-GR" dirty="0"/>
              <a:t>,</a:t>
            </a:r>
            <a:r>
              <a:rPr lang="el-GR" dirty="0" smtClean="0"/>
              <a:t> συμβολιστικά και </a:t>
            </a:r>
            <a:r>
              <a:rPr lang="el-GR" dirty="0" err="1" smtClean="0"/>
              <a:t>μεταρομαντικά</a:t>
            </a:r>
            <a:r>
              <a:rPr lang="el-GR" dirty="0" smtClean="0"/>
              <a:t> έργα. </a:t>
            </a:r>
          </a:p>
          <a:p>
            <a:r>
              <a:rPr lang="el-GR" dirty="0" smtClean="0"/>
              <a:t>Ο </a:t>
            </a:r>
            <a:r>
              <a:rPr lang="en-US" dirty="0" smtClean="0"/>
              <a:t>Gabriele D’ </a:t>
            </a:r>
            <a:r>
              <a:rPr lang="en-US" dirty="0" err="1" smtClean="0"/>
              <a:t>Annunzio</a:t>
            </a:r>
            <a:r>
              <a:rPr lang="el-GR" dirty="0" smtClean="0"/>
              <a:t> είναι ο πρώτος που εναντιώνεται στο θέατρο του νατουραλισμού και προωθεί το θέατρο του συμβολισμού. Έχει δεχθεί επιδράσεις από το έργο του Βάγκνερ και από τη θεωρία του Νίτσε. Μελετά την ελληνική τραγωδία και επηρεάζεται από τις ανασκαφές στις Μυκήνες και την Τροία του Σλήμαν, αλλά και τις παραστάσεις στην Οράγγη. Γράφει το έργο του </a:t>
            </a:r>
            <a:r>
              <a:rPr lang="en-US" i="1" dirty="0" smtClean="0"/>
              <a:t>La </a:t>
            </a:r>
            <a:r>
              <a:rPr lang="en-US" i="1" dirty="0" err="1" smtClean="0"/>
              <a:t>città</a:t>
            </a:r>
            <a:r>
              <a:rPr lang="en-US" i="1" dirty="0" smtClean="0"/>
              <a:t> </a:t>
            </a:r>
            <a:r>
              <a:rPr lang="en-US" i="1" dirty="0" err="1" smtClean="0"/>
              <a:t>morta</a:t>
            </a:r>
            <a:r>
              <a:rPr lang="el-GR" i="1" dirty="0" smtClean="0"/>
              <a:t> </a:t>
            </a:r>
            <a:r>
              <a:rPr lang="el-GR" dirty="0" smtClean="0"/>
              <a:t>(1898)</a:t>
            </a:r>
            <a:r>
              <a:rPr lang="en-US" dirty="0" smtClean="0"/>
              <a:t>, </a:t>
            </a:r>
            <a:r>
              <a:rPr lang="el-GR" dirty="0" smtClean="0"/>
              <a:t>εμπνευσμένο από τις ανασκαφές στις Μυκήνες. Διάσημο έργο του και η </a:t>
            </a:r>
            <a:r>
              <a:rPr lang="en-US" i="1" dirty="0" smtClean="0"/>
              <a:t>La </a:t>
            </a:r>
            <a:r>
              <a:rPr lang="en-US" i="1" dirty="0" err="1" smtClean="0"/>
              <a:t>figlia</a:t>
            </a:r>
            <a:r>
              <a:rPr lang="en-US" i="1" dirty="0" smtClean="0"/>
              <a:t> di </a:t>
            </a:r>
            <a:r>
              <a:rPr lang="en-US" i="1" dirty="0" err="1" smtClean="0"/>
              <a:t>Iorio</a:t>
            </a:r>
            <a:r>
              <a:rPr lang="en-US" dirty="0" smtClean="0"/>
              <a:t>.</a:t>
            </a:r>
            <a:r>
              <a:rPr lang="el-GR" dirty="0"/>
              <a:t> </a:t>
            </a:r>
            <a:r>
              <a:rPr lang="el-GR" dirty="0" smtClean="0"/>
              <a:t>Η αντίδρασή του στον νατουραλισμό </a:t>
            </a:r>
            <a:r>
              <a:rPr lang="el-GR" dirty="0"/>
              <a:t>επιδρά σε καλλιτέχνες όπως ο </a:t>
            </a:r>
            <a:r>
              <a:rPr lang="el-GR" dirty="0" err="1"/>
              <a:t>Πιραντέλλο</a:t>
            </a:r>
            <a:r>
              <a:rPr lang="el-GR" dirty="0"/>
              <a:t>. </a:t>
            </a:r>
            <a:endParaRPr lang="en-US" dirty="0" smtClean="0"/>
          </a:p>
          <a:p>
            <a:r>
              <a:rPr lang="el-GR" dirty="0" smtClean="0"/>
              <a:t>Το θέατρο του Λουίτζι </a:t>
            </a:r>
            <a:r>
              <a:rPr lang="el-GR" dirty="0" err="1" smtClean="0"/>
              <a:t>Κιαρέλλι</a:t>
            </a:r>
            <a:r>
              <a:rPr lang="el-GR" dirty="0" smtClean="0"/>
              <a:t> ανήκει στο ύφος του </a:t>
            </a:r>
            <a:r>
              <a:rPr lang="el-GR" dirty="0" err="1" smtClean="0"/>
              <a:t>γκροτέσκ</a:t>
            </a:r>
            <a:r>
              <a:rPr lang="el-GR" dirty="0" smtClean="0"/>
              <a:t> . Επίσης ορισμένοι εντάσσουν το έργο του </a:t>
            </a:r>
            <a:r>
              <a:rPr lang="el-GR" dirty="0" err="1" smtClean="0"/>
              <a:t>Πιραντέλλο</a:t>
            </a:r>
            <a:r>
              <a:rPr lang="el-GR" dirty="0" smtClean="0"/>
              <a:t> σε αυτό το ύφος.</a:t>
            </a:r>
          </a:p>
          <a:p>
            <a:r>
              <a:rPr lang="el-GR" dirty="0" smtClean="0"/>
              <a:t>Το θέατρο του φουτουρισμού έχει διάδοση στην Ιταλία.</a:t>
            </a:r>
          </a:p>
          <a:p>
            <a:r>
              <a:rPr lang="el-GR" dirty="0" smtClean="0"/>
              <a:t>Το θέατρο του </a:t>
            </a:r>
            <a:r>
              <a:rPr lang="en-US" dirty="0" smtClean="0"/>
              <a:t>Luigi Pirandello</a:t>
            </a:r>
            <a:endParaRPr lang="el-GR" dirty="0"/>
          </a:p>
        </p:txBody>
      </p:sp>
    </p:spTree>
    <p:extLst>
      <p:ext uri="{BB962C8B-B14F-4D97-AF65-F5344CB8AC3E}">
        <p14:creationId xmlns:p14="http://schemas.microsoft.com/office/powerpoint/2010/main" val="2478961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548680"/>
          </a:xfrm>
        </p:spPr>
        <p:txBody>
          <a:bodyPr>
            <a:normAutofit/>
          </a:bodyPr>
          <a:lstStyle/>
          <a:p>
            <a:r>
              <a:rPr lang="el-GR" sz="2800" b="1" dirty="0" smtClean="0">
                <a:solidFill>
                  <a:srgbClr val="C00000"/>
                </a:solidFill>
              </a:rPr>
              <a:t>Φουτουριστικό θέατρο (1913)</a:t>
            </a:r>
            <a:endParaRPr lang="el-GR" sz="2800" b="1" dirty="0">
              <a:solidFill>
                <a:srgbClr val="C00000"/>
              </a:solidFill>
            </a:endParaRPr>
          </a:p>
        </p:txBody>
      </p:sp>
      <p:sp>
        <p:nvSpPr>
          <p:cNvPr id="3" name="Θέση περιεχομένου 2"/>
          <p:cNvSpPr>
            <a:spLocks noGrp="1"/>
          </p:cNvSpPr>
          <p:nvPr>
            <p:ph idx="1"/>
          </p:nvPr>
        </p:nvSpPr>
        <p:spPr>
          <a:xfrm>
            <a:off x="0" y="476672"/>
            <a:ext cx="9144000" cy="6381328"/>
          </a:xfrm>
        </p:spPr>
        <p:txBody>
          <a:bodyPr>
            <a:normAutofit fontScale="70000" lnSpcReduction="20000"/>
          </a:bodyPr>
          <a:lstStyle/>
          <a:p>
            <a:r>
              <a:rPr lang="el-GR" b="1" dirty="0" smtClean="0"/>
              <a:t>Συνθετικό θέαμα</a:t>
            </a:r>
            <a:r>
              <a:rPr lang="el-GR" dirty="0" smtClean="0"/>
              <a:t>: η σύνθεση για τους φουτουριστές παρέπεμπε στην άμεση επικοινωνία των θεατών και των ηθοποιών (πύκνωση νοήματος και άμεση εκπομπή του (συμπύκνωση σε λίγο χρόνο μεγάλου αριθμού εικόνων και καταστάσεων): Πιο χαρακτηριστικό θέαμα του το Βαριετέ.</a:t>
            </a:r>
          </a:p>
          <a:p>
            <a:r>
              <a:rPr lang="el-GR" dirty="0" smtClean="0"/>
              <a:t>Ο φουτουρισμός ζητά να περάσει </a:t>
            </a:r>
            <a:r>
              <a:rPr lang="el-GR" b="1" dirty="0" smtClean="0"/>
              <a:t>από το στιγμιαίο των ιμπρεσιονιστών σε μια σύνθεση πολλών στιγμών</a:t>
            </a:r>
            <a:r>
              <a:rPr lang="el-GR" dirty="0" smtClean="0"/>
              <a:t> και κατακτήσεων με καθολικό χαρακτήρα και </a:t>
            </a:r>
            <a:r>
              <a:rPr lang="el-GR" b="1" dirty="0" smtClean="0"/>
              <a:t>από το στατικό και ακίνητο των κυβιστών στην αποθέωση της κίνησης</a:t>
            </a:r>
            <a:r>
              <a:rPr lang="el-GR" dirty="0" smtClean="0"/>
              <a:t>, στην οποία </a:t>
            </a:r>
            <a:r>
              <a:rPr lang="el-GR" b="1" dirty="0" smtClean="0"/>
              <a:t>συνδυάζεται ο χώρος με τον χρόνο, το φως με το χρώμα και η χρονική διαδοχή μεταβάλλεται σε ταυτόχρονη και παράλληλη</a:t>
            </a:r>
            <a:r>
              <a:rPr lang="el-GR" dirty="0" smtClean="0"/>
              <a:t>.</a:t>
            </a:r>
          </a:p>
          <a:p>
            <a:r>
              <a:rPr lang="el-GR" dirty="0" smtClean="0"/>
              <a:t>Το φουτουριστικό θέαμα δεν είχε τρεις πράξεις αλλά </a:t>
            </a:r>
            <a:r>
              <a:rPr lang="el-GR" b="1" dirty="0" smtClean="0"/>
              <a:t>τρεις στιγμές </a:t>
            </a:r>
            <a:r>
              <a:rPr lang="el-GR" dirty="0" smtClean="0"/>
              <a:t>που εμπεριείχαν ή προσπαθούσαν να εμπεριέχουν: </a:t>
            </a:r>
            <a:r>
              <a:rPr lang="el-GR" b="1" dirty="0" smtClean="0"/>
              <a:t>την ατμόσφαιρα του γεγονότος, την ουσία, τη συγκίνηση</a:t>
            </a:r>
            <a:r>
              <a:rPr lang="el-GR" dirty="0" smtClean="0"/>
              <a:t>. </a:t>
            </a:r>
            <a:r>
              <a:rPr lang="el-GR" b="1" dirty="0" smtClean="0"/>
              <a:t>Η κίνηση, η χειρονομία, ο ήχος και το φως</a:t>
            </a:r>
            <a:r>
              <a:rPr lang="el-GR" dirty="0" smtClean="0"/>
              <a:t> ήταν σημαντικά όσο και τα λόγια.</a:t>
            </a:r>
          </a:p>
          <a:p>
            <a:r>
              <a:rPr lang="el-GR" dirty="0" smtClean="0"/>
              <a:t>Το αποτέλεσμα του θεάματος </a:t>
            </a:r>
            <a:r>
              <a:rPr lang="el-GR" b="1" dirty="0" smtClean="0"/>
              <a:t>υποκινούσε τους θεατές σε αντίδραση</a:t>
            </a:r>
            <a:r>
              <a:rPr lang="el-GR" dirty="0" smtClean="0"/>
              <a:t> γιατί </a:t>
            </a:r>
            <a:r>
              <a:rPr lang="el-GR" b="1" dirty="0" smtClean="0"/>
              <a:t>η ένταση ήταν μεγάλη εξαιτίας της πύκνωσης </a:t>
            </a:r>
            <a:r>
              <a:rPr lang="el-GR" dirty="0" smtClean="0"/>
              <a:t>(μηνύματα, δράση, δυναμικό, </a:t>
            </a:r>
            <a:r>
              <a:rPr lang="el-GR" dirty="0" err="1" smtClean="0"/>
              <a:t>υπερ</a:t>
            </a:r>
            <a:r>
              <a:rPr lang="el-GR" dirty="0" smtClean="0"/>
              <a:t>-τεχνολογικό, ασύνδετο, ασυνεχές, αυτόνομο, μη κυριολεκτούν και μη πραγματικό).</a:t>
            </a:r>
          </a:p>
          <a:p>
            <a:r>
              <a:rPr lang="el-GR" dirty="0" smtClean="0"/>
              <a:t>Το σκηνικό είναι </a:t>
            </a:r>
            <a:r>
              <a:rPr lang="el-GR" b="1" dirty="0" smtClean="0"/>
              <a:t>γεωμετρικά διαμορφωμένο και φωτισμένο</a:t>
            </a:r>
            <a:r>
              <a:rPr lang="el-GR" dirty="0" smtClean="0"/>
              <a:t>. </a:t>
            </a:r>
          </a:p>
        </p:txBody>
      </p:sp>
    </p:spTree>
    <p:extLst>
      <p:ext uri="{BB962C8B-B14F-4D97-AF65-F5344CB8AC3E}">
        <p14:creationId xmlns:p14="http://schemas.microsoft.com/office/powerpoint/2010/main" val="54821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476672"/>
          </a:xfrm>
        </p:spPr>
        <p:txBody>
          <a:bodyPr>
            <a:normAutofit fontScale="90000"/>
          </a:bodyPr>
          <a:lstStyle/>
          <a:p>
            <a:r>
              <a:rPr lang="el-GR" sz="2800" b="1" dirty="0" smtClean="0">
                <a:solidFill>
                  <a:srgbClr val="C00000"/>
                </a:solidFill>
              </a:rPr>
              <a:t>Συνέχεια…</a:t>
            </a:r>
            <a:endParaRPr lang="el-GR" sz="2800" b="1" dirty="0">
              <a:solidFill>
                <a:srgbClr val="C00000"/>
              </a:solidFill>
            </a:endParaRPr>
          </a:p>
        </p:txBody>
      </p:sp>
      <p:sp>
        <p:nvSpPr>
          <p:cNvPr id="3" name="Θέση περιεχομένου 2"/>
          <p:cNvSpPr>
            <a:spLocks noGrp="1"/>
          </p:cNvSpPr>
          <p:nvPr>
            <p:ph idx="1"/>
          </p:nvPr>
        </p:nvSpPr>
        <p:spPr>
          <a:xfrm>
            <a:off x="0" y="476672"/>
            <a:ext cx="9144000" cy="6381328"/>
          </a:xfrm>
        </p:spPr>
        <p:txBody>
          <a:bodyPr>
            <a:normAutofit fontScale="70000" lnSpcReduction="20000"/>
          </a:bodyPr>
          <a:lstStyle/>
          <a:p>
            <a:r>
              <a:rPr lang="el-GR" dirty="0"/>
              <a:t>Οι ηθοποιοί εμφανίζονται ως </a:t>
            </a:r>
            <a:r>
              <a:rPr lang="el-GR" b="1" dirty="0"/>
              <a:t>κινούμενα σχήματα, χορεύουν, κινούνται σαν μηχανές και με χρήση θορύβων</a:t>
            </a:r>
            <a:r>
              <a:rPr lang="el-GR" dirty="0"/>
              <a:t>. Εκφέρουν </a:t>
            </a:r>
            <a:r>
              <a:rPr lang="el-GR" b="1" dirty="0"/>
              <a:t>αποσπασματικό λόγο</a:t>
            </a:r>
            <a:r>
              <a:rPr lang="el-GR" dirty="0" smtClean="0"/>
              <a:t>.</a:t>
            </a:r>
          </a:p>
          <a:p>
            <a:r>
              <a:rPr lang="el-GR" dirty="0" smtClean="0"/>
              <a:t>Η </a:t>
            </a:r>
            <a:r>
              <a:rPr lang="el-GR" dirty="0"/>
              <a:t>σχέση με τον χρόνο απέκτησε μεταφυσικές διαστάσεις. Η </a:t>
            </a:r>
            <a:r>
              <a:rPr lang="el-GR" b="1" dirty="0" err="1"/>
              <a:t>ταυτοχρονία</a:t>
            </a:r>
            <a:r>
              <a:rPr lang="el-GR" b="1" dirty="0"/>
              <a:t> </a:t>
            </a:r>
            <a:r>
              <a:rPr lang="el-GR" dirty="0"/>
              <a:t>συνώνυμο της ταχύτητας αλλά και του πανταχού παρόντος.</a:t>
            </a:r>
          </a:p>
          <a:p>
            <a:r>
              <a:rPr lang="el-GR" dirty="0"/>
              <a:t>Ο φουτουρισμός εμπνέεται από τα </a:t>
            </a:r>
            <a:r>
              <a:rPr lang="el-GR" b="1" dirty="0"/>
              <a:t>επιτεύγματα της τεχνολογίας </a:t>
            </a:r>
            <a:r>
              <a:rPr lang="el-GR" dirty="0"/>
              <a:t>που είχαν αλλάξει το φυσικό περιβάλλον.</a:t>
            </a:r>
          </a:p>
          <a:p>
            <a:r>
              <a:rPr lang="el-GR" dirty="0"/>
              <a:t>Οι φουτουριστές ταυτίζονται με τον </a:t>
            </a:r>
            <a:r>
              <a:rPr lang="el-GR" b="1" dirty="0"/>
              <a:t>αστισμό, την τεχνολογία και τη δυνατότητα επικοινωνίας</a:t>
            </a:r>
            <a:r>
              <a:rPr lang="el-GR" dirty="0"/>
              <a:t>.</a:t>
            </a:r>
          </a:p>
          <a:p>
            <a:r>
              <a:rPr lang="el-GR" dirty="0"/>
              <a:t>Εμπνέεται από τον </a:t>
            </a:r>
            <a:r>
              <a:rPr lang="el-GR" b="1" dirty="0"/>
              <a:t>υπεράνθρωπο</a:t>
            </a:r>
            <a:r>
              <a:rPr lang="el-GR" dirty="0"/>
              <a:t> του </a:t>
            </a:r>
            <a:r>
              <a:rPr lang="en-US" dirty="0"/>
              <a:t>Nietzsche</a:t>
            </a:r>
            <a:r>
              <a:rPr lang="el-GR" dirty="0"/>
              <a:t> και του </a:t>
            </a:r>
            <a:r>
              <a:rPr lang="en-US" dirty="0"/>
              <a:t>D’ </a:t>
            </a:r>
            <a:r>
              <a:rPr lang="en-US" dirty="0" err="1"/>
              <a:t>Annunzio</a:t>
            </a:r>
            <a:endParaRPr lang="el-GR" dirty="0"/>
          </a:p>
          <a:p>
            <a:r>
              <a:rPr lang="el-GR" dirty="0"/>
              <a:t>Τα ανθρώπινα όντα έπρεπε να </a:t>
            </a:r>
            <a:r>
              <a:rPr lang="el-GR" b="1" dirty="0"/>
              <a:t>αποβάλουν κάθε συναισθηματισμό </a:t>
            </a:r>
            <a:r>
              <a:rPr lang="el-GR" dirty="0"/>
              <a:t>και να είναι ανεπηρέαστοι σαν τις </a:t>
            </a:r>
            <a:r>
              <a:rPr lang="el-GR" b="1" dirty="0"/>
              <a:t>μηχανές</a:t>
            </a:r>
            <a:r>
              <a:rPr lang="el-GR" dirty="0"/>
              <a:t>.</a:t>
            </a:r>
          </a:p>
          <a:p>
            <a:r>
              <a:rPr lang="el-GR" b="1" dirty="0"/>
              <a:t>Βασική αρχή του φουτουρισμού ο πόλεμος, </a:t>
            </a:r>
            <a:r>
              <a:rPr lang="el-GR" dirty="0"/>
              <a:t>ο οποίος θεωρείται μια απόλυτα φυσική αντίδραση. Το </a:t>
            </a:r>
            <a:r>
              <a:rPr lang="el-GR" b="1" dirty="0"/>
              <a:t>θεόμορφο ον είναι επιθετικό</a:t>
            </a:r>
            <a:r>
              <a:rPr lang="el-GR" dirty="0"/>
              <a:t>, </a:t>
            </a:r>
            <a:r>
              <a:rPr lang="el-GR" b="1" dirty="0"/>
              <a:t>ακούραστο θαρραλέο, απάνθρωπο</a:t>
            </a:r>
            <a:r>
              <a:rPr lang="el-GR" dirty="0"/>
              <a:t>. Οι ήρωες ήταν κάτι ανάμεσα σε ανθρώπους και </a:t>
            </a:r>
            <a:r>
              <a:rPr lang="el-GR" b="1" dirty="0"/>
              <a:t>μηχανές</a:t>
            </a:r>
            <a:r>
              <a:rPr lang="el-GR" dirty="0"/>
              <a:t>, όπου υπήρχε εξασφαλισμένη αθανασία καθώς αυτή τη δυνατότητα την εξασφάλιζαν </a:t>
            </a:r>
            <a:r>
              <a:rPr lang="el-GR" b="1" dirty="0"/>
              <a:t>τα ανταλλακτικά</a:t>
            </a:r>
            <a:r>
              <a:rPr lang="el-GR" dirty="0"/>
              <a:t>. </a:t>
            </a:r>
          </a:p>
          <a:p>
            <a:endParaRPr lang="el-GR" dirty="0"/>
          </a:p>
        </p:txBody>
      </p:sp>
    </p:spTree>
    <p:extLst>
      <p:ext uri="{BB962C8B-B14F-4D97-AF65-F5344CB8AC3E}">
        <p14:creationId xmlns:p14="http://schemas.microsoft.com/office/powerpoint/2010/main" val="1577297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smtClean="0"/>
              <a:t>Bragaglia</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9058" y="1600200"/>
            <a:ext cx="5685883" cy="4525963"/>
          </a:xfrm>
        </p:spPr>
      </p:pic>
    </p:spTree>
    <p:extLst>
      <p:ext uri="{BB962C8B-B14F-4D97-AF65-F5344CB8AC3E}">
        <p14:creationId xmlns:p14="http://schemas.microsoft.com/office/powerpoint/2010/main" val="1875436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dirty="0" err="1" smtClean="0"/>
              <a:t>Balla</a:t>
            </a:r>
            <a:r>
              <a:rPr lang="en-US" dirty="0" smtClean="0"/>
              <a:t>, </a:t>
            </a:r>
            <a:r>
              <a:rPr lang="el-GR" dirty="0" smtClean="0"/>
              <a:t>Ταχύτητα αυτοκινήτου</a:t>
            </a:r>
            <a:endParaRPr lang="el-GR" dirty="0"/>
          </a:p>
        </p:txBody>
      </p:sp>
      <p:pic>
        <p:nvPicPr>
          <p:cNvPr id="6" name="Θέση περιεχομένου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2444849"/>
            <a:ext cx="3810000" cy="3000375"/>
          </a:xfrm>
        </p:spPr>
      </p:pic>
    </p:spTree>
    <p:extLst>
      <p:ext uri="{BB962C8B-B14F-4D97-AF65-F5344CB8AC3E}">
        <p14:creationId xmlns:p14="http://schemas.microsoft.com/office/powerpoint/2010/main" val="3742218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smtClean="0"/>
              <a:t>Balla</a:t>
            </a:r>
            <a:r>
              <a:rPr lang="en-US" dirty="0" smtClean="0"/>
              <a:t>, </a:t>
            </a:r>
            <a:r>
              <a:rPr lang="el-GR" dirty="0" smtClean="0"/>
              <a:t>Ταχύτητα αυτοκινήτου</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2377281"/>
            <a:ext cx="3810000" cy="2971800"/>
          </a:xfrm>
        </p:spPr>
      </p:pic>
    </p:spTree>
    <p:extLst>
      <p:ext uri="{BB962C8B-B14F-4D97-AF65-F5344CB8AC3E}">
        <p14:creationId xmlns:p14="http://schemas.microsoft.com/office/powerpoint/2010/main" val="3510511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0"/>
            <a:ext cx="8229600" cy="476672"/>
          </a:xfrm>
        </p:spPr>
        <p:txBody>
          <a:bodyPr>
            <a:noAutofit/>
          </a:bodyPr>
          <a:lstStyle/>
          <a:p>
            <a:r>
              <a:rPr lang="en-US" sz="2800" b="1" dirty="0" err="1" smtClean="0">
                <a:solidFill>
                  <a:srgbClr val="C00000"/>
                </a:solidFill>
              </a:rPr>
              <a:t>Meyerhold</a:t>
            </a:r>
            <a:endParaRPr lang="el-GR" sz="2800" b="1" dirty="0">
              <a:solidFill>
                <a:srgbClr val="C00000"/>
              </a:solidFill>
            </a:endParaRPr>
          </a:p>
        </p:txBody>
      </p:sp>
      <p:sp>
        <p:nvSpPr>
          <p:cNvPr id="5" name="Θέση περιεχομένου 4"/>
          <p:cNvSpPr>
            <a:spLocks noGrp="1"/>
          </p:cNvSpPr>
          <p:nvPr>
            <p:ph idx="1"/>
          </p:nvPr>
        </p:nvSpPr>
        <p:spPr>
          <a:xfrm>
            <a:off x="107504" y="476672"/>
            <a:ext cx="9036496" cy="6381328"/>
          </a:xfrm>
        </p:spPr>
        <p:txBody>
          <a:bodyPr>
            <a:normAutofit fontScale="55000" lnSpcReduction="20000"/>
          </a:bodyPr>
          <a:lstStyle/>
          <a:p>
            <a:r>
              <a:rPr lang="el-GR" dirty="0" smtClean="0"/>
              <a:t>Οι εξελίξεις στην Ευρώπη (εξαφάνιση των Αυτοκρατοριών και στη θέση τους ανάδυση διαφόρων εθνικών κρατών) και στη Ρωσία ακόμα περισσότερο (με την πτώση του τσαρικού καθεστώτος και την εμφάνιση των Εργατικών και Στρατιωτικών Συμβουλίων), έφεραν </a:t>
            </a:r>
            <a:r>
              <a:rPr lang="el-GR" dirty="0"/>
              <a:t> </a:t>
            </a:r>
            <a:r>
              <a:rPr lang="el-GR" dirty="0" smtClean="0"/>
              <a:t>πιο έντονα την ανάγκη για ένα </a:t>
            </a:r>
            <a:r>
              <a:rPr lang="el-GR" b="1" dirty="0" smtClean="0"/>
              <a:t>νέο θέατρο</a:t>
            </a:r>
            <a:r>
              <a:rPr lang="el-GR" dirty="0" smtClean="0"/>
              <a:t>. </a:t>
            </a:r>
          </a:p>
          <a:p>
            <a:r>
              <a:rPr lang="el-GR" dirty="0"/>
              <a:t>Θεωρεί πως το Νατουραλιστικό θέατρο εκδίωξε την εξουσία του μυστηρίου από το θέατρο</a:t>
            </a:r>
            <a:r>
              <a:rPr lang="el-GR" dirty="0" smtClean="0"/>
              <a:t>.</a:t>
            </a:r>
          </a:p>
          <a:p>
            <a:pPr lvl="0"/>
            <a:r>
              <a:rPr lang="el-GR" dirty="0"/>
              <a:t>Οι παραγωγές του </a:t>
            </a:r>
            <a:r>
              <a:rPr lang="el-GR" dirty="0" err="1"/>
              <a:t>Μέγερχολντ</a:t>
            </a:r>
            <a:r>
              <a:rPr lang="el-GR" dirty="0"/>
              <a:t> έως το 1917 παρουσίαζαν τον άνθρωπο όχι ως άτομο αλλά ως </a:t>
            </a:r>
            <a:r>
              <a:rPr lang="el-GR" b="1" dirty="0"/>
              <a:t>τύπο</a:t>
            </a:r>
            <a:r>
              <a:rPr lang="el-GR" dirty="0"/>
              <a:t>, ως </a:t>
            </a:r>
            <a:r>
              <a:rPr lang="el-GR" b="1" dirty="0"/>
              <a:t>φορέα μιας λειτουργίας </a:t>
            </a:r>
            <a:r>
              <a:rPr lang="el-GR" dirty="0"/>
              <a:t>ή ως </a:t>
            </a:r>
            <a:r>
              <a:rPr lang="el-GR" b="1" dirty="0"/>
              <a:t>λειτουργία πλοκής</a:t>
            </a:r>
            <a:r>
              <a:rPr lang="el-GR" dirty="0" smtClean="0"/>
              <a:t>.</a:t>
            </a:r>
          </a:p>
          <a:p>
            <a:r>
              <a:rPr lang="el-GR" dirty="0"/>
              <a:t>Ο</a:t>
            </a:r>
            <a:r>
              <a:rPr lang="el-GR" dirty="0" smtClean="0"/>
              <a:t> </a:t>
            </a:r>
            <a:r>
              <a:rPr lang="en-US" dirty="0" err="1" smtClean="0"/>
              <a:t>Meyerhold</a:t>
            </a:r>
            <a:r>
              <a:rPr lang="el-GR" dirty="0" smtClean="0"/>
              <a:t>, που λέει πως το θέατρο οφείλει να είναι </a:t>
            </a:r>
            <a:r>
              <a:rPr lang="el-GR" b="1" dirty="0" smtClean="0"/>
              <a:t>πρωτοπόρο</a:t>
            </a:r>
            <a:r>
              <a:rPr lang="el-GR" dirty="0" smtClean="0"/>
              <a:t>, κινείται στα χνάρια του </a:t>
            </a:r>
            <a:r>
              <a:rPr lang="en-US" dirty="0" smtClean="0"/>
              <a:t>Craig </a:t>
            </a:r>
            <a:r>
              <a:rPr lang="el-GR" dirty="0" smtClean="0"/>
              <a:t>και ωθεί τα πράγματα ακόμα πιο πέρα: </a:t>
            </a:r>
          </a:p>
          <a:p>
            <a:r>
              <a:rPr lang="el-GR" dirty="0" smtClean="0"/>
              <a:t>Δίνει έμφαση στις </a:t>
            </a:r>
            <a:r>
              <a:rPr lang="el-GR" b="1" dirty="0" smtClean="0"/>
              <a:t>σχέσεις μεταξύ των ανθρώπων </a:t>
            </a:r>
            <a:r>
              <a:rPr lang="el-GR" dirty="0" smtClean="0"/>
              <a:t>και όχι στις ψυχικές καταστάσεις του ατόμου. Οι </a:t>
            </a:r>
            <a:r>
              <a:rPr lang="el-GR" b="1" dirty="0" smtClean="0"/>
              <a:t>κινήσεις</a:t>
            </a:r>
            <a:r>
              <a:rPr lang="el-GR" dirty="0" smtClean="0"/>
              <a:t> του ηθοποιού δεν χρησιμοποιούνται ως σημεία στα οποία αντιστοιχεί μια ορισμένη σημασία. Αντίθετα αντιμετωπίζονται ως</a:t>
            </a:r>
            <a:r>
              <a:rPr lang="el-GR" b="1" dirty="0" smtClean="0"/>
              <a:t> φορείς σημείων </a:t>
            </a:r>
            <a:r>
              <a:rPr lang="el-GR" dirty="0" smtClean="0"/>
              <a:t>ώστε, ανάλογα με τη σχέση στην οποία κάθε φορά εισέρχεται ο ηθοποιός, να τους δοθεί </a:t>
            </a:r>
            <a:r>
              <a:rPr lang="el-GR" b="1" dirty="0" smtClean="0"/>
              <a:t>διαφορετική σημασία</a:t>
            </a:r>
            <a:r>
              <a:rPr lang="el-GR" dirty="0" smtClean="0"/>
              <a:t>. </a:t>
            </a:r>
            <a:r>
              <a:rPr lang="el-GR" dirty="0"/>
              <a:t>.  Αυτό σχετίζεται και με το γεγονός ότι ο  ηθοποιός διατηρεί κάποιες ατομικές ιδιαιτερότητες στην κίνηση και αυτές δεν μπορούν να διαβαστούν πάντα με έναν και μόνο τρόπο. Επηρεάζονται από άλλους ή από αντικείμενα. Έτσι </a:t>
            </a:r>
            <a:r>
              <a:rPr lang="el-GR" b="1" dirty="0" smtClean="0"/>
              <a:t>ο άνθρωπος </a:t>
            </a:r>
            <a:r>
              <a:rPr lang="el-GR" dirty="0" smtClean="0"/>
              <a:t>που παρουσιάζεται με αυτόν τον τρόπο </a:t>
            </a:r>
            <a:r>
              <a:rPr lang="el-GR" b="1" dirty="0" smtClean="0"/>
              <a:t>ορίζεται </a:t>
            </a:r>
            <a:r>
              <a:rPr lang="el-GR" dirty="0" smtClean="0"/>
              <a:t>αποκλειστικά  </a:t>
            </a:r>
            <a:r>
              <a:rPr lang="el-GR" b="1" dirty="0" smtClean="0"/>
              <a:t>με βάση τις σχέσεις </a:t>
            </a:r>
            <a:r>
              <a:rPr lang="el-GR" dirty="0" smtClean="0"/>
              <a:t>που συνάπτει και σε αυτές που εξωθείται.</a:t>
            </a:r>
          </a:p>
          <a:p>
            <a:r>
              <a:rPr lang="el-GR" dirty="0"/>
              <a:t>Ο ηθοποιός του σε όλες τις παραγωγές του έως το 1917 παρουσίαζαν τον άνθρωπο όχι ως άτομο αλλά ως </a:t>
            </a:r>
            <a:r>
              <a:rPr lang="el-GR" b="1" dirty="0"/>
              <a:t>τύπο</a:t>
            </a:r>
            <a:r>
              <a:rPr lang="el-GR" dirty="0"/>
              <a:t>, ως </a:t>
            </a:r>
            <a:r>
              <a:rPr lang="el-GR" b="1" dirty="0"/>
              <a:t>φορέα μιας λειτουργίας </a:t>
            </a:r>
            <a:r>
              <a:rPr lang="el-GR" dirty="0"/>
              <a:t>ή ως </a:t>
            </a:r>
            <a:r>
              <a:rPr lang="el-GR" b="1" dirty="0"/>
              <a:t>λειτουργία πλοκής</a:t>
            </a:r>
            <a:r>
              <a:rPr lang="el-GR" dirty="0" smtClean="0"/>
              <a:t>.</a:t>
            </a:r>
          </a:p>
          <a:p>
            <a:r>
              <a:rPr lang="el-GR" dirty="0"/>
              <a:t>Ανάγκη για γενίκευση και </a:t>
            </a:r>
            <a:r>
              <a:rPr lang="el-GR" dirty="0" smtClean="0"/>
              <a:t>στυλιζάρισμα.</a:t>
            </a:r>
          </a:p>
          <a:p>
            <a:r>
              <a:rPr lang="el-GR" dirty="0" smtClean="0"/>
              <a:t>Ο ηθοποιός δίνει το </a:t>
            </a:r>
            <a:r>
              <a:rPr lang="el-GR" b="1" dirty="0" smtClean="0"/>
              <a:t>«δομικό προσχέδιο» </a:t>
            </a:r>
            <a:r>
              <a:rPr lang="el-GR" dirty="0" smtClean="0"/>
              <a:t>του χαρακτήρα στη σκηνή, αφήνοντας χώρο στη </a:t>
            </a:r>
            <a:r>
              <a:rPr lang="el-GR" b="1" dirty="0" smtClean="0"/>
              <a:t>φαντασία του θεατή </a:t>
            </a:r>
            <a:r>
              <a:rPr lang="el-GR" dirty="0" smtClean="0"/>
              <a:t>με την </a:t>
            </a:r>
            <a:r>
              <a:rPr lang="el-GR" b="1" dirty="0" smtClean="0"/>
              <a:t>υποκριτική των νύξεων </a:t>
            </a:r>
            <a:r>
              <a:rPr lang="el-GR" dirty="0" smtClean="0"/>
              <a:t>και το συνειδητά </a:t>
            </a:r>
            <a:r>
              <a:rPr lang="el-GR" b="1" dirty="0" smtClean="0"/>
              <a:t>υποτονικό παίξιμο </a:t>
            </a:r>
            <a:r>
              <a:rPr lang="el-GR" dirty="0" smtClean="0"/>
              <a:t>(το θέατρο πρέπει να αφυπνίζει και να μην ναρκώνει τη φαντασία του θεατή).</a:t>
            </a:r>
          </a:p>
        </p:txBody>
      </p:sp>
    </p:spTree>
    <p:extLst>
      <p:ext uri="{BB962C8B-B14F-4D97-AF65-F5344CB8AC3E}">
        <p14:creationId xmlns:p14="http://schemas.microsoft.com/office/powerpoint/2010/main" val="1068684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764704"/>
          </a:xfrm>
        </p:spPr>
        <p:txBody>
          <a:bodyPr>
            <a:normAutofit/>
          </a:bodyPr>
          <a:lstStyle/>
          <a:p>
            <a:r>
              <a:rPr lang="el-GR" sz="2800" b="1" dirty="0">
                <a:solidFill>
                  <a:srgbClr val="C00000"/>
                </a:solidFill>
              </a:rPr>
              <a:t>Λουίτζι </a:t>
            </a:r>
            <a:r>
              <a:rPr lang="el-GR" sz="2800" b="1" dirty="0" err="1">
                <a:solidFill>
                  <a:srgbClr val="C00000"/>
                </a:solidFill>
              </a:rPr>
              <a:t>Πιραντέλλο</a:t>
            </a:r>
            <a:endParaRPr lang="el-GR" sz="2800" dirty="0">
              <a:solidFill>
                <a:srgbClr val="C00000"/>
              </a:solidFill>
            </a:endParaRPr>
          </a:p>
        </p:txBody>
      </p:sp>
      <p:sp>
        <p:nvSpPr>
          <p:cNvPr id="3" name="Θέση περιεχομένου 2"/>
          <p:cNvSpPr>
            <a:spLocks noGrp="1"/>
          </p:cNvSpPr>
          <p:nvPr>
            <p:ph idx="1"/>
          </p:nvPr>
        </p:nvSpPr>
        <p:spPr>
          <a:xfrm>
            <a:off x="0" y="692696"/>
            <a:ext cx="9144000" cy="6165304"/>
          </a:xfrm>
        </p:spPr>
        <p:txBody>
          <a:bodyPr>
            <a:normAutofit fontScale="77500" lnSpcReduction="20000"/>
          </a:bodyPr>
          <a:lstStyle/>
          <a:p>
            <a:r>
              <a:rPr lang="el-GR" dirty="0"/>
              <a:t>Ο </a:t>
            </a:r>
            <a:r>
              <a:rPr lang="el-GR" dirty="0" err="1"/>
              <a:t>Nino</a:t>
            </a:r>
            <a:r>
              <a:rPr lang="el-GR" dirty="0"/>
              <a:t> </a:t>
            </a:r>
            <a:r>
              <a:rPr lang="el-GR" dirty="0" err="1"/>
              <a:t>Martoglio</a:t>
            </a:r>
            <a:r>
              <a:rPr lang="el-GR" dirty="0"/>
              <a:t> και το </a:t>
            </a:r>
            <a:r>
              <a:rPr lang="el-GR" dirty="0" err="1"/>
              <a:t>Teatro</a:t>
            </a:r>
            <a:r>
              <a:rPr lang="el-GR" dirty="0"/>
              <a:t> </a:t>
            </a:r>
            <a:r>
              <a:rPr lang="el-GR" dirty="0" err="1"/>
              <a:t>Intimo</a:t>
            </a:r>
            <a:r>
              <a:rPr lang="el-GR" dirty="0"/>
              <a:t> που προωθεί το σικελικό ρεπερτόριο, ωθεί τον </a:t>
            </a:r>
            <a:r>
              <a:rPr lang="el-GR" dirty="0" err="1"/>
              <a:t>Πιραντέλλο</a:t>
            </a:r>
            <a:r>
              <a:rPr lang="el-GR" dirty="0"/>
              <a:t> στη συγγραφή θεατρικών μονόπρακτων, που τα συγγράφει βασιζόμενος σε προηγούμενες νουβέλες του. Ο ηθοποιός </a:t>
            </a:r>
            <a:r>
              <a:rPr lang="el-GR" dirty="0" err="1"/>
              <a:t>Angelo</a:t>
            </a:r>
            <a:r>
              <a:rPr lang="el-GR" dirty="0"/>
              <a:t> </a:t>
            </a:r>
            <a:r>
              <a:rPr lang="el-GR" dirty="0" err="1"/>
              <a:t>Musco</a:t>
            </a:r>
            <a:r>
              <a:rPr lang="el-GR" dirty="0"/>
              <a:t> έως το 1920 θα είναι ο βασικός ηθοποιός των κωμωδιών του. Αργότερα κάποια από αυτά τα έργα όπως το </a:t>
            </a:r>
            <a:r>
              <a:rPr lang="en-US" i="1" dirty="0" err="1"/>
              <a:t>Pensaci</a:t>
            </a:r>
            <a:r>
              <a:rPr lang="en-US" i="1" dirty="0"/>
              <a:t> </a:t>
            </a:r>
            <a:r>
              <a:rPr lang="en-US" i="1" dirty="0" err="1"/>
              <a:t>Giacomino</a:t>
            </a:r>
            <a:r>
              <a:rPr lang="el-GR" i="1" dirty="0"/>
              <a:t> </a:t>
            </a:r>
            <a:r>
              <a:rPr lang="el-GR" dirty="0"/>
              <a:t>θα μεταγραφούν στα ιταλικά. </a:t>
            </a:r>
          </a:p>
          <a:p>
            <a:r>
              <a:rPr lang="el-GR" dirty="0"/>
              <a:t>Στην πρώτη περίοδο το </a:t>
            </a:r>
            <a:r>
              <a:rPr lang="el-GR" dirty="0" err="1"/>
              <a:t>πιραντελλικό</a:t>
            </a:r>
            <a:r>
              <a:rPr lang="el-GR" dirty="0"/>
              <a:t> θέατρο (1916-1920) ευελπιστούσε να καταρρίψει τα ιδανικά και τις αρχές του αστικού δράματος, κινούμενο εντός του.</a:t>
            </a:r>
          </a:p>
          <a:p>
            <a:r>
              <a:rPr lang="el-GR" dirty="0"/>
              <a:t>Χώρος τα αστικά σαλόνια των επαρχιακών καλών οικογενειών. Σε ένα πλαίσιο παιχνιδιού παρεξηγήσεων μεταξύ ψευδαίσθησης και αλήθειας ο </a:t>
            </a:r>
            <a:r>
              <a:rPr lang="el-GR" dirty="0" err="1"/>
              <a:t>Πιραντέλλο</a:t>
            </a:r>
            <a:r>
              <a:rPr lang="el-GR" dirty="0"/>
              <a:t> οδηγούσε το κοινό του στο να δει τα πράγματα από διαφορετικά οπτικά πρίσματα κάθε φορά. Έτσι τα ίδια τα γεγονότα άλλαζαν σύμφωνα με την οπτική υπό την οποία εξετάζονταν κάθε φορά μέχρι που έχαναν τον προσανατολισμό τους φτάνοντας στην έκρηξη ενός απομυθοποιημένου και βίαιου φινάλε.   Σε αυτό το είδος δράματος δεν υπάρχει καμιά εμπιστοσύνη στην αντικειμενική αναπαράσταση της πραγματικότητας.</a:t>
            </a:r>
          </a:p>
          <a:p>
            <a:endParaRPr lang="el-GR" dirty="0"/>
          </a:p>
        </p:txBody>
      </p:sp>
    </p:spTree>
    <p:extLst>
      <p:ext uri="{BB962C8B-B14F-4D97-AF65-F5344CB8AC3E}">
        <p14:creationId xmlns:p14="http://schemas.microsoft.com/office/powerpoint/2010/main" val="2448949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9398"/>
            <a:ext cx="8229600" cy="764704"/>
          </a:xfrm>
        </p:spPr>
        <p:txBody>
          <a:bodyPr>
            <a:normAutofit/>
          </a:bodyPr>
          <a:lstStyle/>
          <a:p>
            <a:r>
              <a:rPr lang="el-GR" sz="2800" b="1" dirty="0" smtClean="0">
                <a:solidFill>
                  <a:srgbClr val="C00000"/>
                </a:solidFill>
              </a:rPr>
              <a:t>Συνέχεια…</a:t>
            </a:r>
            <a:endParaRPr lang="el-GR" sz="2800" b="1" dirty="0">
              <a:solidFill>
                <a:srgbClr val="C00000"/>
              </a:solidFill>
            </a:endParaRPr>
          </a:p>
        </p:txBody>
      </p:sp>
      <p:sp>
        <p:nvSpPr>
          <p:cNvPr id="3" name="Θέση περιεχομένου 2"/>
          <p:cNvSpPr>
            <a:spLocks noGrp="1"/>
          </p:cNvSpPr>
          <p:nvPr>
            <p:ph idx="1"/>
          </p:nvPr>
        </p:nvSpPr>
        <p:spPr>
          <a:xfrm>
            <a:off x="0" y="692696"/>
            <a:ext cx="9144000" cy="6165304"/>
          </a:xfrm>
        </p:spPr>
        <p:txBody>
          <a:bodyPr>
            <a:normAutofit fontScale="70000" lnSpcReduction="20000"/>
          </a:bodyPr>
          <a:lstStyle/>
          <a:p>
            <a:r>
              <a:rPr lang="el-GR" dirty="0"/>
              <a:t>Υπάρχει συχνά </a:t>
            </a:r>
            <a:r>
              <a:rPr lang="el-GR" b="1" dirty="0"/>
              <a:t>ο </a:t>
            </a:r>
            <a:r>
              <a:rPr lang="el-GR" b="1" dirty="0" err="1"/>
              <a:t>raisonneur</a:t>
            </a:r>
            <a:r>
              <a:rPr lang="el-GR" dirty="0"/>
              <a:t>, του οποίου ο λόγος μπορεί να ταυτιστεί με εκείνον του </a:t>
            </a:r>
            <a:r>
              <a:rPr lang="el-GR" dirty="0" err="1"/>
              <a:t>Πιραντέλλο</a:t>
            </a:r>
            <a:r>
              <a:rPr lang="el-GR" dirty="0"/>
              <a:t>. Αυτός υπογράμμιζε την αδυναμία ουσιαστικής προσέγγισης της αλήθειας και των τύψεων που πρέπει κανείς να έχει αν πιέζει τα πράγματα προς τέτοιου είδους τελικά συμπεράσματα. Χαρακτηριστικό έργο της περιόδου το </a:t>
            </a:r>
            <a:r>
              <a:rPr lang="el-GR" i="1" dirty="0"/>
              <a:t>Έτσι είναι αν έτσι νομίζετε</a:t>
            </a:r>
            <a:r>
              <a:rPr lang="el-GR" dirty="0"/>
              <a:t> (1917). Το θέμα είναι η ταυτότητα της μυστηριώδους κυρίας </a:t>
            </a:r>
            <a:r>
              <a:rPr lang="el-GR" dirty="0" err="1"/>
              <a:t>Ponza</a:t>
            </a:r>
            <a:r>
              <a:rPr lang="el-GR" dirty="0"/>
              <a:t>: όπως προέκυπτε από τα σχόλια των γειτόνων. Καθίστατο αδύνατη η εξακρίβωση της αλήθειας, διότι αλλοιωνόταν διαρκώς και συνδεόταν με την υποκειμενικότητα του καθενός που την έκρινε ή την παρατηρούσε.  Άλλα έργα της περιόδου είναι </a:t>
            </a:r>
            <a:r>
              <a:rPr lang="el-GR" i="1" dirty="0"/>
              <a:t>Η ηδονή της τιμιότητας </a:t>
            </a:r>
            <a:r>
              <a:rPr lang="el-GR" dirty="0"/>
              <a:t>και </a:t>
            </a:r>
            <a:r>
              <a:rPr lang="el-GR" i="1" dirty="0"/>
              <a:t>Το παιχνίδι των ρόλων</a:t>
            </a:r>
            <a:r>
              <a:rPr lang="el-GR" dirty="0"/>
              <a:t>. </a:t>
            </a:r>
            <a:endParaRPr lang="el-GR" dirty="0" smtClean="0"/>
          </a:p>
          <a:p>
            <a:r>
              <a:rPr lang="el-GR" b="1" dirty="0"/>
              <a:t>Μεταστροφή</a:t>
            </a:r>
            <a:r>
              <a:rPr lang="el-GR" dirty="0"/>
              <a:t> της δραματουργίας του το 1921 με το έργο </a:t>
            </a:r>
            <a:r>
              <a:rPr lang="el-GR" i="1" dirty="0"/>
              <a:t>Έξι πρόσωπα ζητούν συγγραφέα</a:t>
            </a:r>
            <a:r>
              <a:rPr lang="el-GR" dirty="0"/>
              <a:t>. Κείμενο που συντρίβει τις θεατρικές συμβατότητες. Βλέπουμε ένα δράμα κατά τη δημιουργία του. Φανερώνονται το θέατρο και οι μηχανισμοί του, οι οποίοι έρχονται σε σύγκρουση με τα δραματικά πρόσωπα που έφτιαξε η φαντασία του συγγραφέα. Τα τυποποιημένα δραματικά πρόσωπα έρχονται σε σύγκρουση με τους ανθρώπους-ηθοποιούς που υποβάλλονται σε συνεχείς αλλαγές λόγω της καθημερινής τους ζωής. Τα δραματικά πρόσωπα επιπλέον επέβαλαν στο θέατρο την επιθυμία τους για μια επίμοχθη ζωή που να επαναλαμβάνεται, ενώ οι ηθοποιοί  φάνηκε να μην μπορούν να ερμηνεύσουν τους ρόλους, δηλαδή να μεταδώσουν τα μηνύματα της πραγματικότητας στη σκηνή. Έτσι το θέατρο έγινε το ίδιο ο χώρος για τη διαπραγμάτευση της πραγματικότητας.</a:t>
            </a:r>
          </a:p>
          <a:p>
            <a:endParaRPr lang="el-GR" dirty="0"/>
          </a:p>
          <a:p>
            <a:endParaRPr lang="el-GR" dirty="0"/>
          </a:p>
        </p:txBody>
      </p:sp>
    </p:spTree>
    <p:extLst>
      <p:ext uri="{BB962C8B-B14F-4D97-AF65-F5344CB8AC3E}">
        <p14:creationId xmlns:p14="http://schemas.microsoft.com/office/powerpoint/2010/main" val="3139062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0"/>
            <a:ext cx="8229600" cy="692696"/>
          </a:xfrm>
        </p:spPr>
        <p:txBody>
          <a:bodyPr>
            <a:normAutofit/>
          </a:bodyPr>
          <a:lstStyle/>
          <a:p>
            <a:r>
              <a:rPr lang="el-GR" sz="2800" b="1" dirty="0" smtClean="0">
                <a:solidFill>
                  <a:srgbClr val="C00000"/>
                </a:solidFill>
              </a:rPr>
              <a:t>Συνέχεια…</a:t>
            </a:r>
            <a:endParaRPr lang="el-GR" sz="2800" b="1" dirty="0">
              <a:solidFill>
                <a:srgbClr val="C00000"/>
              </a:solidFill>
            </a:endParaRPr>
          </a:p>
        </p:txBody>
      </p:sp>
      <p:sp>
        <p:nvSpPr>
          <p:cNvPr id="5" name="Θέση περιεχομένου 4"/>
          <p:cNvSpPr>
            <a:spLocks noGrp="1"/>
          </p:cNvSpPr>
          <p:nvPr>
            <p:ph idx="1"/>
          </p:nvPr>
        </p:nvSpPr>
        <p:spPr>
          <a:xfrm>
            <a:off x="107504" y="692696"/>
            <a:ext cx="9036496" cy="6048672"/>
          </a:xfrm>
        </p:spPr>
        <p:txBody>
          <a:bodyPr>
            <a:normAutofit fontScale="85000" lnSpcReduction="10000"/>
          </a:bodyPr>
          <a:lstStyle/>
          <a:p>
            <a:r>
              <a:rPr lang="el-GR" b="1" dirty="0" smtClean="0"/>
              <a:t>Η </a:t>
            </a:r>
            <a:r>
              <a:rPr lang="el-GR" b="1" dirty="0"/>
              <a:t>τριλογία του θεάτρου εν </a:t>
            </a:r>
            <a:r>
              <a:rPr lang="el-GR" b="1" dirty="0" err="1"/>
              <a:t>θεάτρω</a:t>
            </a:r>
            <a:r>
              <a:rPr lang="el-GR" dirty="0"/>
              <a:t>:  εκτός από τα </a:t>
            </a:r>
            <a:r>
              <a:rPr lang="el-GR" i="1" dirty="0"/>
              <a:t>Έξι </a:t>
            </a:r>
            <a:r>
              <a:rPr lang="el-GR" i="1" dirty="0" smtClean="0"/>
              <a:t>πρόσωπα ζητούν συγγραφέα </a:t>
            </a:r>
            <a:r>
              <a:rPr lang="el-GR" dirty="0"/>
              <a:t>είναι το </a:t>
            </a:r>
            <a:r>
              <a:rPr lang="el-GR" i="1" dirty="0"/>
              <a:t>Ο καθένας με τον τρόπο του</a:t>
            </a:r>
            <a:r>
              <a:rPr lang="el-GR" dirty="0"/>
              <a:t> και το </a:t>
            </a:r>
            <a:r>
              <a:rPr lang="el-GR" i="1" dirty="0"/>
              <a:t>Απόψε αυτοσχεδιάζουμε</a:t>
            </a:r>
            <a:r>
              <a:rPr lang="el-GR" dirty="0"/>
              <a:t>.  Σε αυτά κατά μία έννοια μπορεί να προστεθεί ο </a:t>
            </a:r>
            <a:r>
              <a:rPr lang="el-GR" i="1" dirty="0"/>
              <a:t>Ερρίκος Δ΄</a:t>
            </a:r>
            <a:r>
              <a:rPr lang="el-GR" dirty="0"/>
              <a:t>. Καθένα από αυτά εξετάζει διαφορετικές όψεις της θεατρικής επινόησης και τα δημιουργικά της στάδια, </a:t>
            </a:r>
            <a:r>
              <a:rPr lang="el-GR" dirty="0" smtClean="0"/>
              <a:t>π.χ. </a:t>
            </a:r>
            <a:r>
              <a:rPr lang="el-GR" dirty="0"/>
              <a:t>στο </a:t>
            </a:r>
            <a:r>
              <a:rPr lang="el-GR" i="1" dirty="0"/>
              <a:t>Απόψε αυτοσχεδιάζουμε</a:t>
            </a:r>
            <a:r>
              <a:rPr lang="el-GR" dirty="0"/>
              <a:t> εξετάζεται η σκηνοθετική αυτονομία μέσω της λεπτής σχέσης σκηνοθέτη και ηθοποιού, δραματικής πράξης και υποκριτικής ερμηνείας. </a:t>
            </a:r>
          </a:p>
          <a:p>
            <a:r>
              <a:rPr lang="el-GR" b="1" dirty="0" err="1"/>
              <a:t>Teatro</a:t>
            </a:r>
            <a:r>
              <a:rPr lang="el-GR" b="1" dirty="0"/>
              <a:t> d’ </a:t>
            </a:r>
            <a:r>
              <a:rPr lang="el-GR" b="1" dirty="0" err="1"/>
              <a:t>Arte</a:t>
            </a:r>
            <a:r>
              <a:rPr lang="el-GR" dirty="0"/>
              <a:t> στη Ρώμη. Πειραματίζεται στη δραματουργία και λιγότερο στο ανέβασμα των έργων (εκεί μάλλον είναι κοντά στα χνάρια του </a:t>
            </a:r>
            <a:r>
              <a:rPr lang="el-GR" dirty="0" err="1"/>
              <a:t>Στανισλάβσκι</a:t>
            </a:r>
            <a:r>
              <a:rPr lang="el-GR" dirty="0"/>
              <a:t>). Ασχολείται με τους μύθους και την αλληγορική γραφή. Σε αυτόν τον χώρο των μύθων είναι και το τελευταίο του έργο </a:t>
            </a:r>
            <a:r>
              <a:rPr lang="el-GR" i="1" dirty="0"/>
              <a:t>I </a:t>
            </a:r>
            <a:r>
              <a:rPr lang="el-GR" i="1" dirty="0" err="1"/>
              <a:t>giganti</a:t>
            </a:r>
            <a:r>
              <a:rPr lang="el-GR" i="1" dirty="0"/>
              <a:t> </a:t>
            </a:r>
            <a:r>
              <a:rPr lang="el-GR" i="1" dirty="0" err="1"/>
              <a:t>della</a:t>
            </a:r>
            <a:r>
              <a:rPr lang="el-GR" i="1" dirty="0"/>
              <a:t> </a:t>
            </a:r>
            <a:r>
              <a:rPr lang="el-GR" i="1" dirty="0" err="1"/>
              <a:t>montagna</a:t>
            </a:r>
            <a:r>
              <a:rPr lang="el-GR" dirty="0"/>
              <a:t>.</a:t>
            </a:r>
          </a:p>
        </p:txBody>
      </p:sp>
    </p:spTree>
    <p:extLst>
      <p:ext uri="{BB962C8B-B14F-4D97-AF65-F5344CB8AC3E}">
        <p14:creationId xmlns:p14="http://schemas.microsoft.com/office/powerpoint/2010/main" val="3030293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836712"/>
          </a:xfrm>
        </p:spPr>
        <p:txBody>
          <a:bodyPr>
            <a:noAutofit/>
          </a:bodyPr>
          <a:lstStyle/>
          <a:p>
            <a:r>
              <a:rPr lang="it-IT" sz="2800" b="1" i="1" dirty="0">
                <a:solidFill>
                  <a:srgbClr val="C00000"/>
                </a:solidFill>
              </a:rPr>
              <a:t>Εξι πρόσωπα ζητούν συγγραφέα </a:t>
            </a:r>
            <a:r>
              <a:rPr lang="el-GR" sz="2800" b="1" dirty="0" smtClean="0">
                <a:solidFill>
                  <a:srgbClr val="C00000"/>
                </a:solidFill>
              </a:rPr>
              <a:t/>
            </a:r>
            <a:br>
              <a:rPr lang="el-GR" sz="2800" b="1" dirty="0" smtClean="0">
                <a:solidFill>
                  <a:srgbClr val="C00000"/>
                </a:solidFill>
              </a:rPr>
            </a:br>
            <a:r>
              <a:rPr lang="it-IT" sz="2800" b="1" dirty="0" smtClean="0">
                <a:solidFill>
                  <a:srgbClr val="C00000"/>
                </a:solidFill>
              </a:rPr>
              <a:t>(</a:t>
            </a:r>
            <a:r>
              <a:rPr lang="it-IT" sz="2800" b="1" dirty="0">
                <a:solidFill>
                  <a:srgbClr val="C00000"/>
                </a:solidFill>
              </a:rPr>
              <a:t>Sei personaggi in cerca d’ autore )</a:t>
            </a:r>
            <a:endParaRPr lang="el-GR" sz="2800" b="1" dirty="0">
              <a:solidFill>
                <a:srgbClr val="C00000"/>
              </a:solidFill>
            </a:endParaRPr>
          </a:p>
        </p:txBody>
      </p:sp>
      <p:sp>
        <p:nvSpPr>
          <p:cNvPr id="3" name="Θέση περιεχομένου 2"/>
          <p:cNvSpPr>
            <a:spLocks noGrp="1"/>
          </p:cNvSpPr>
          <p:nvPr>
            <p:ph idx="1"/>
          </p:nvPr>
        </p:nvSpPr>
        <p:spPr>
          <a:xfrm>
            <a:off x="0" y="836712"/>
            <a:ext cx="9144000" cy="6021288"/>
          </a:xfrm>
        </p:spPr>
        <p:txBody>
          <a:bodyPr>
            <a:normAutofit fontScale="77500" lnSpcReduction="20000"/>
          </a:bodyPr>
          <a:lstStyle/>
          <a:p>
            <a:r>
              <a:rPr lang="el-GR" dirty="0"/>
              <a:t>Τα έξι πρόσωπα που ο συγγραφέας τους αρνήθηκε να γράψει το έργο τους, διότι δεν κατόρθωσε να ανακαλύψει κάποιο νόημα όσο κι αν </a:t>
            </a:r>
            <a:r>
              <a:rPr lang="el-GR" dirty="0" smtClean="0"/>
              <a:t>προσπάθησε, απευθύνονταν </a:t>
            </a:r>
            <a:r>
              <a:rPr lang="el-GR" dirty="0"/>
              <a:t>σε έναν θίασο – που εκείνη τη στιγμή κάνει πρόβα για το </a:t>
            </a:r>
            <a:r>
              <a:rPr lang="el-GR" i="1" dirty="0"/>
              <a:t>Παιχνίδι των ρόλων </a:t>
            </a:r>
            <a:r>
              <a:rPr lang="el-GR" dirty="0"/>
              <a:t>του </a:t>
            </a:r>
            <a:r>
              <a:rPr lang="el-GR" dirty="0" err="1"/>
              <a:t>Πιραντέλλο</a:t>
            </a:r>
            <a:r>
              <a:rPr lang="el-GR" dirty="0"/>
              <a:t>- με σκοπό να τον πείσουν να ανεβάσει το έργο.  Αρχικά ξεκινούν την προσπάθεια αλλά σύντομα σταματούν καθώς το έργο δεν δύναται να πραγματοποιηθεί ούτε ως χειρόγραφο ούτε ως παράσταση. Το ερώτημα που γεννάται σε κάθε αναγνώστη/ θεατή αφορά στους λόγους για τους οποίους υποτίθεται πως είναι </a:t>
            </a:r>
            <a:r>
              <a:rPr lang="el-GR" dirty="0" smtClean="0"/>
              <a:t>αδύνατον </a:t>
            </a:r>
            <a:r>
              <a:rPr lang="el-GR" dirty="0"/>
              <a:t>να γραφτεί και να σκηνοθετηθεί το δράμα των έξι προσώπων. Το δράμα που ούτε γράφεται ούτε παίζεται είναι ένα μελοδραματικό οικογενειακό έργο. Εκεί ο πατέρας-πατριός ως πάτερ φαμίλιας </a:t>
            </a:r>
            <a:r>
              <a:rPr lang="el-GR" dirty="0" smtClean="0"/>
              <a:t>(όπως συμβαίνει στα έργα του </a:t>
            </a:r>
            <a:r>
              <a:rPr lang="el-GR" dirty="0" err="1"/>
              <a:t>Ίψεν</a:t>
            </a:r>
            <a:r>
              <a:rPr lang="el-GR" dirty="0"/>
              <a:t>) προσπαθεί να τακτοποιήσει τους πάντες, αλλά αυτό είναι </a:t>
            </a:r>
            <a:r>
              <a:rPr lang="el-GR" dirty="0" smtClean="0"/>
              <a:t>επόμενο </a:t>
            </a:r>
            <a:r>
              <a:rPr lang="el-GR" dirty="0"/>
              <a:t>να οδηγήσει στην καταστροφή την οικογένεια. </a:t>
            </a:r>
          </a:p>
          <a:p>
            <a:r>
              <a:rPr lang="el-GR" i="1" dirty="0"/>
              <a:t>Τα έξι πρόσωπα  </a:t>
            </a:r>
            <a:r>
              <a:rPr lang="el-GR" dirty="0"/>
              <a:t>είναι μια ιστορία δραματική στο βαθμό που μπορεί να </a:t>
            </a:r>
            <a:r>
              <a:rPr lang="el-GR" dirty="0" err="1"/>
              <a:t>ανακατασευαστεί</a:t>
            </a:r>
            <a:r>
              <a:rPr lang="el-GR" dirty="0"/>
              <a:t> ως μια αλληλουχία ενεργειών μεμονωμένων ατόμων, οι οποίες θα μπορούσαν να θεωρηθούν ως πράξεις σύμφωνα με την έννοια του Χέγκελ.</a:t>
            </a:r>
          </a:p>
          <a:p>
            <a:endParaRPr lang="el-GR" dirty="0"/>
          </a:p>
        </p:txBody>
      </p:sp>
    </p:spTree>
    <p:extLst>
      <p:ext uri="{BB962C8B-B14F-4D97-AF65-F5344CB8AC3E}">
        <p14:creationId xmlns:p14="http://schemas.microsoft.com/office/powerpoint/2010/main" val="611648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548680"/>
          </a:xfrm>
        </p:spPr>
        <p:txBody>
          <a:bodyPr>
            <a:normAutofit/>
          </a:bodyPr>
          <a:lstStyle/>
          <a:p>
            <a:r>
              <a:rPr lang="el-GR" sz="2800" b="1" dirty="0" smtClean="0">
                <a:solidFill>
                  <a:srgbClr val="C00000"/>
                </a:solidFill>
              </a:rPr>
              <a:t>Συνέχεια…</a:t>
            </a:r>
            <a:endParaRPr lang="el-GR" sz="2800" b="1" dirty="0">
              <a:solidFill>
                <a:srgbClr val="C00000"/>
              </a:solidFill>
            </a:endParaRPr>
          </a:p>
        </p:txBody>
      </p:sp>
      <p:sp>
        <p:nvSpPr>
          <p:cNvPr id="3" name="Θέση περιεχομένου 2"/>
          <p:cNvSpPr>
            <a:spLocks noGrp="1"/>
          </p:cNvSpPr>
          <p:nvPr>
            <p:ph idx="1"/>
          </p:nvPr>
        </p:nvSpPr>
        <p:spPr>
          <a:xfrm>
            <a:off x="0" y="548680"/>
            <a:ext cx="9144000" cy="6309320"/>
          </a:xfrm>
        </p:spPr>
        <p:txBody>
          <a:bodyPr>
            <a:normAutofit fontScale="77500" lnSpcReduction="20000"/>
          </a:bodyPr>
          <a:lstStyle/>
          <a:p>
            <a:r>
              <a:rPr lang="el-GR" dirty="0"/>
              <a:t>Ο Χέγκελ υποστηρίζει πως </a:t>
            </a:r>
            <a:r>
              <a:rPr lang="el-GR" b="1" dirty="0"/>
              <a:t>κάθε πράξη έχει μία ταυτότητα</a:t>
            </a:r>
            <a:r>
              <a:rPr lang="el-GR" dirty="0"/>
              <a:t>. Βάση αυτής της λογικής γράφονται τα έργα από τον Σαίξπηρ και μετά. </a:t>
            </a:r>
            <a:r>
              <a:rPr lang="el-GR" b="1" dirty="0"/>
              <a:t>Το άτομο είναι οι πράξεις του</a:t>
            </a:r>
            <a:r>
              <a:rPr lang="el-GR" dirty="0" smtClean="0"/>
              <a:t>.</a:t>
            </a:r>
          </a:p>
          <a:p>
            <a:r>
              <a:rPr lang="el-GR" dirty="0" smtClean="0"/>
              <a:t>Ο </a:t>
            </a:r>
            <a:r>
              <a:rPr lang="el-GR" dirty="0" err="1" smtClean="0"/>
              <a:t>Πιραντέλλο</a:t>
            </a:r>
            <a:r>
              <a:rPr lang="el-GR" dirty="0" smtClean="0"/>
              <a:t> μέσω των προσώπων του αποδεικνύει πως μια πράξη δεν είναι κάτι το απλώς προσδιορισμένο αλλά </a:t>
            </a:r>
            <a:r>
              <a:rPr lang="el-GR" b="1" dirty="0" smtClean="0"/>
              <a:t>πολλαπλώς</a:t>
            </a:r>
            <a:r>
              <a:rPr lang="el-GR" dirty="0" smtClean="0"/>
              <a:t>.</a:t>
            </a:r>
          </a:p>
          <a:p>
            <a:r>
              <a:rPr lang="el-GR" b="1" dirty="0" smtClean="0"/>
              <a:t>Η πράξη </a:t>
            </a:r>
            <a:r>
              <a:rPr lang="el-GR" dirty="0" smtClean="0"/>
              <a:t>λοιπόν </a:t>
            </a:r>
            <a:r>
              <a:rPr lang="el-GR" b="1" dirty="0" smtClean="0"/>
              <a:t>δεν επιτρέπει οριστικό συμπέρασμα </a:t>
            </a:r>
            <a:r>
              <a:rPr lang="el-GR" dirty="0" smtClean="0"/>
              <a:t>σχετικά με τον υπαίτιο και τα κίνητρά του. (Αντίθετα δηλαδή από το μελόδραμα που έχει αυτό στη βάση του). </a:t>
            </a:r>
          </a:p>
          <a:p>
            <a:r>
              <a:rPr lang="el-GR" dirty="0" smtClean="0"/>
              <a:t>Στη βάση των </a:t>
            </a:r>
            <a:r>
              <a:rPr lang="el-GR" i="1" dirty="0" smtClean="0"/>
              <a:t>Έξι προσώπων </a:t>
            </a:r>
            <a:r>
              <a:rPr lang="el-GR" dirty="0" smtClean="0"/>
              <a:t>συναντάμε ένα σχόλιο για το έργο του </a:t>
            </a:r>
            <a:r>
              <a:rPr lang="el-GR" dirty="0" err="1" smtClean="0"/>
              <a:t>Καλντερόν</a:t>
            </a:r>
            <a:r>
              <a:rPr lang="el-GR" dirty="0" smtClean="0"/>
              <a:t> </a:t>
            </a:r>
            <a:r>
              <a:rPr lang="el-GR" i="1" dirty="0" smtClean="0"/>
              <a:t>Το μεγάλο θέατρο του κόσμου</a:t>
            </a:r>
            <a:r>
              <a:rPr lang="el-GR" dirty="0" smtClean="0"/>
              <a:t>: οι ρόλοι που ανατίθενται στα άτομα είναι το </a:t>
            </a:r>
            <a:r>
              <a:rPr lang="el-GR" b="1" dirty="0" err="1" smtClean="0"/>
              <a:t>φαίνεσθαι</a:t>
            </a:r>
            <a:r>
              <a:rPr lang="el-GR" dirty="0" smtClean="0"/>
              <a:t> και το </a:t>
            </a:r>
            <a:r>
              <a:rPr lang="el-GR" b="1" dirty="0" smtClean="0"/>
              <a:t>είναι</a:t>
            </a:r>
            <a:r>
              <a:rPr lang="el-GR" dirty="0" smtClean="0"/>
              <a:t> της ψυχής, είναι αυτό που θα κρίνει με γνώμονα ωστόσο τις πράξεις τους. Ο </a:t>
            </a:r>
            <a:r>
              <a:rPr lang="el-GR" dirty="0" err="1" smtClean="0"/>
              <a:t>Πιραντέλλο</a:t>
            </a:r>
            <a:r>
              <a:rPr lang="el-GR" dirty="0" smtClean="0"/>
              <a:t> θέτει σε αμφισβήτηση αυτή την ιδέα καθώς </a:t>
            </a:r>
            <a:r>
              <a:rPr lang="el-GR" b="1" dirty="0" smtClean="0"/>
              <a:t>αρνείται να «γράψει» ένα έργο όπου τα πρόσωπα θα είναι </a:t>
            </a:r>
            <a:r>
              <a:rPr lang="el-GR" b="1" dirty="0" err="1" smtClean="0"/>
              <a:t>προσδεδεμένα</a:t>
            </a:r>
            <a:r>
              <a:rPr lang="el-GR" b="1" dirty="0" smtClean="0"/>
              <a:t> στις πράξεις τους και θα κρίνονται με βάση αυτές</a:t>
            </a:r>
            <a:r>
              <a:rPr lang="el-GR" dirty="0" smtClean="0"/>
              <a:t>, διότι το είναι τους δεν είναι ταυτόσημο μαζί τους: </a:t>
            </a:r>
            <a:r>
              <a:rPr lang="el-GR" b="1" dirty="0" smtClean="0"/>
              <a:t>οι πράξεις τους είναι απλώς </a:t>
            </a:r>
            <a:r>
              <a:rPr lang="el-GR" b="1" dirty="0" err="1" smtClean="0"/>
              <a:t>φαίνεσθαι</a:t>
            </a:r>
            <a:r>
              <a:rPr lang="el-GR" dirty="0" smtClean="0"/>
              <a:t> αλλά συμβαίνουν μέσα την ποικιλία των ρόλων στους οποίους μπορούν να παίξουν «αναλόγως με όλες τις δυνατότητες της ύπαρξης που διαθέτουν».</a:t>
            </a:r>
          </a:p>
        </p:txBody>
      </p:sp>
    </p:spTree>
    <p:extLst>
      <p:ext uri="{BB962C8B-B14F-4D97-AF65-F5344CB8AC3E}">
        <p14:creationId xmlns:p14="http://schemas.microsoft.com/office/powerpoint/2010/main" val="4122116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692696"/>
          </a:xfrm>
        </p:spPr>
        <p:txBody>
          <a:bodyPr>
            <a:normAutofit/>
          </a:bodyPr>
          <a:lstStyle/>
          <a:p>
            <a:r>
              <a:rPr lang="el-GR" sz="2800" b="1" dirty="0" smtClean="0">
                <a:solidFill>
                  <a:srgbClr val="C00000"/>
                </a:solidFill>
              </a:rPr>
              <a:t>Συνέχεια…</a:t>
            </a:r>
            <a:endParaRPr lang="el-GR" sz="2800" b="1" dirty="0">
              <a:solidFill>
                <a:srgbClr val="C00000"/>
              </a:solidFill>
            </a:endParaRPr>
          </a:p>
        </p:txBody>
      </p:sp>
      <p:sp>
        <p:nvSpPr>
          <p:cNvPr id="3" name="Θέση περιεχομένου 2"/>
          <p:cNvSpPr>
            <a:spLocks noGrp="1"/>
          </p:cNvSpPr>
          <p:nvPr>
            <p:ph idx="1"/>
          </p:nvPr>
        </p:nvSpPr>
        <p:spPr>
          <a:xfrm>
            <a:off x="0" y="692696"/>
            <a:ext cx="9144000" cy="6165304"/>
          </a:xfrm>
        </p:spPr>
        <p:txBody>
          <a:bodyPr>
            <a:normAutofit fontScale="85000" lnSpcReduction="20000"/>
          </a:bodyPr>
          <a:lstStyle/>
          <a:p>
            <a:r>
              <a:rPr lang="el-GR" dirty="0"/>
              <a:t>Στα </a:t>
            </a:r>
            <a:r>
              <a:rPr lang="el-GR" i="1" dirty="0" smtClean="0"/>
              <a:t>Έξι </a:t>
            </a:r>
            <a:r>
              <a:rPr lang="el-GR" i="1" dirty="0"/>
              <a:t>πρόσωπα </a:t>
            </a:r>
            <a:r>
              <a:rPr lang="el-GR" b="1" dirty="0"/>
              <a:t>ο ηθοποιός αντιμετωπίζεται ως ένα ξένο βλέμμα</a:t>
            </a:r>
            <a:r>
              <a:rPr lang="el-GR" dirty="0"/>
              <a:t> που βλέπει τον ρόλο «απ’ έξω» και αυτό σημαίνει πως θα </a:t>
            </a:r>
            <a:r>
              <a:rPr lang="el-GR" b="1" dirty="0"/>
              <a:t>διαστρεβλώσει το εγώ του δραματικού προσώπου </a:t>
            </a:r>
            <a:r>
              <a:rPr lang="el-GR" dirty="0"/>
              <a:t>(του μη ενσαρκωμένου δηλαδή) το οποίο είναι και το πραγματικό </a:t>
            </a:r>
            <a:r>
              <a:rPr lang="el-GR" dirty="0" smtClean="0"/>
              <a:t>‘εγώ’ </a:t>
            </a:r>
            <a:r>
              <a:rPr lang="el-GR" dirty="0"/>
              <a:t>κατά το δραματικό πρόσωπο. Τελικά για να μπορεί να παιχτεί το δράμα αυτό θα έπρεπε οι ρόλοι να παίξουν, δηλαδή να μπορούσαν να ταυτιστούν με τους ηθοποιούς. Αλλά αν ταυτιστεί ο ρόλος με τον ηθοποιό τότε το ίδιο το θεατρικό φαινόμενο παύει να ισχύει.</a:t>
            </a:r>
          </a:p>
          <a:p>
            <a:r>
              <a:rPr lang="el-GR" dirty="0"/>
              <a:t>Το πρόβλημα της διανομής των ρόλων και η σχιζοειδής μορφή του </a:t>
            </a:r>
            <a:r>
              <a:rPr lang="el-GR" dirty="0" err="1"/>
              <a:t>Ρόναλντ</a:t>
            </a:r>
            <a:r>
              <a:rPr lang="el-GR" dirty="0"/>
              <a:t> Ντ. </a:t>
            </a:r>
            <a:r>
              <a:rPr lang="el-GR" dirty="0" err="1"/>
              <a:t>Λαινγκ</a:t>
            </a:r>
            <a:r>
              <a:rPr lang="el-GR" dirty="0"/>
              <a:t>: </a:t>
            </a:r>
            <a:r>
              <a:rPr lang="el-GR" b="1" dirty="0"/>
              <a:t>ένας αληθινός μη ενσαρκωμένος εαυτός και ένας ψεύτικος ενσαρκωμένος</a:t>
            </a:r>
            <a:r>
              <a:rPr lang="el-GR" dirty="0"/>
              <a:t>. Αυτή η </a:t>
            </a:r>
            <a:r>
              <a:rPr lang="el-GR" dirty="0" smtClean="0"/>
              <a:t>‘ανωμαλία’ </a:t>
            </a:r>
            <a:r>
              <a:rPr lang="el-GR" dirty="0"/>
              <a:t>θα </a:t>
            </a:r>
            <a:r>
              <a:rPr lang="el-GR" dirty="0" smtClean="0"/>
              <a:t>αρθεί, ισχυρίζεται ο </a:t>
            </a:r>
            <a:r>
              <a:rPr lang="el-GR" dirty="0" err="1" smtClean="0"/>
              <a:t>Λαινγκ</a:t>
            </a:r>
            <a:r>
              <a:rPr lang="el-GR" dirty="0"/>
              <a:t>,</a:t>
            </a:r>
            <a:r>
              <a:rPr lang="el-GR" dirty="0" smtClean="0"/>
              <a:t> </a:t>
            </a:r>
            <a:r>
              <a:rPr lang="el-GR" dirty="0"/>
              <a:t>αν νιώσουμε ξανά το σώμα μας ως πυρήνα του ίδιου μας του είναι. Άμα όμως το δεχτούμε αυτό τότε θα βρούμε προβληματική τη σχέση ηθοποιός-δραματικός ρόλος. </a:t>
            </a:r>
            <a:r>
              <a:rPr lang="el-GR" dirty="0" smtClean="0"/>
              <a:t>Κάτι δηλαδή στο οποίο κατέληξε και ο συγγραφέας, αφού τελικά δεν φαίνεται να προτείνει λύση στο τέλος του έργου του.</a:t>
            </a:r>
            <a:endParaRPr lang="el-GR" dirty="0"/>
          </a:p>
          <a:p>
            <a:endParaRPr lang="el-GR" dirty="0"/>
          </a:p>
        </p:txBody>
      </p:sp>
    </p:spTree>
    <p:extLst>
      <p:ext uri="{BB962C8B-B14F-4D97-AF65-F5344CB8AC3E}">
        <p14:creationId xmlns:p14="http://schemas.microsoft.com/office/powerpoint/2010/main" val="33361400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548680"/>
          </a:xfrm>
        </p:spPr>
        <p:txBody>
          <a:bodyPr>
            <a:normAutofit/>
          </a:bodyPr>
          <a:lstStyle/>
          <a:p>
            <a:r>
              <a:rPr lang="el-GR" sz="2800" b="1" dirty="0">
                <a:solidFill>
                  <a:srgbClr val="C00000"/>
                </a:solidFill>
              </a:rPr>
              <a:t>Το θέατρο του Νταντά (1916-1917)</a:t>
            </a:r>
            <a:endParaRPr lang="el-GR" sz="2800" b="1" dirty="0"/>
          </a:p>
        </p:txBody>
      </p:sp>
      <p:sp>
        <p:nvSpPr>
          <p:cNvPr id="3" name="Θέση περιεχομένου 2"/>
          <p:cNvSpPr>
            <a:spLocks noGrp="1"/>
          </p:cNvSpPr>
          <p:nvPr>
            <p:ph idx="1"/>
          </p:nvPr>
        </p:nvSpPr>
        <p:spPr>
          <a:xfrm>
            <a:off x="0" y="548680"/>
            <a:ext cx="9144000" cy="6309320"/>
          </a:xfrm>
        </p:spPr>
        <p:txBody>
          <a:bodyPr>
            <a:normAutofit fontScale="92500" lnSpcReduction="10000"/>
          </a:bodyPr>
          <a:lstStyle/>
          <a:p>
            <a:r>
              <a:rPr lang="el-GR" dirty="0"/>
              <a:t>Το θέατρο του Νταντά είναι κι αυτό </a:t>
            </a:r>
            <a:r>
              <a:rPr lang="el-GR" b="1" dirty="0"/>
              <a:t>συνθετικό</a:t>
            </a:r>
            <a:r>
              <a:rPr lang="en-US" dirty="0"/>
              <a:t>,</a:t>
            </a:r>
            <a:r>
              <a:rPr lang="el-GR" dirty="0"/>
              <a:t> όπως και το φουτουριστικό</a:t>
            </a:r>
            <a:r>
              <a:rPr lang="en-US" dirty="0"/>
              <a:t>,</a:t>
            </a:r>
            <a:r>
              <a:rPr lang="el-GR" dirty="0"/>
              <a:t> με </a:t>
            </a:r>
            <a:r>
              <a:rPr lang="el-GR" dirty="0" smtClean="0"/>
              <a:t>πολλές, όμως, διαφοροποιήσεις. Ανάμεσα σε αυτές ότι η </a:t>
            </a:r>
          </a:p>
          <a:p>
            <a:r>
              <a:rPr lang="el-GR" sz="2600" b="1" dirty="0" smtClean="0">
                <a:solidFill>
                  <a:srgbClr val="C00000"/>
                </a:solidFill>
              </a:rPr>
              <a:t>ΤΕΧΝΗ </a:t>
            </a:r>
            <a:r>
              <a:rPr lang="el-GR" sz="2600" b="1" dirty="0">
                <a:solidFill>
                  <a:srgbClr val="C00000"/>
                </a:solidFill>
              </a:rPr>
              <a:t>ΕΙΝΑΙ Η ΚΑΛΛΙΤΕΧΝΙΚΗ ΠΡΑΞΗ </a:t>
            </a:r>
            <a:r>
              <a:rPr lang="el-GR" sz="2600" b="1" dirty="0"/>
              <a:t>ΚΙ ΟΧΙ ΑΠΟΚΛΕΙΣΤΙΚΑ ΤΟ ΑΠΟΤΕΛΕΣΜΑ ΑΥΤΗΣ, ΔΗΛΑΔΗ ΤΟ ΕΡΓΟ ΤΕΧΝΗΣ</a:t>
            </a:r>
            <a:r>
              <a:rPr lang="el-GR" sz="2600" b="1" dirty="0" smtClean="0"/>
              <a:t>.</a:t>
            </a:r>
            <a:r>
              <a:rPr lang="en-US" sz="2600" dirty="0"/>
              <a:t> </a:t>
            </a:r>
            <a:endParaRPr lang="el-GR" sz="2600" dirty="0" smtClean="0"/>
          </a:p>
          <a:p>
            <a:r>
              <a:rPr lang="en-US" dirty="0" smtClean="0"/>
              <a:t>T</a:t>
            </a:r>
            <a:r>
              <a:rPr lang="el-GR" dirty="0"/>
              <a:t>ο </a:t>
            </a:r>
            <a:r>
              <a:rPr lang="el-GR" b="1" dirty="0"/>
              <a:t>άυλο και στιγμιαίο </a:t>
            </a:r>
            <a:r>
              <a:rPr lang="el-GR" dirty="0"/>
              <a:t>ήταν και </a:t>
            </a:r>
            <a:r>
              <a:rPr lang="el-GR" b="1" dirty="0"/>
              <a:t>μη εμπορεύσιμο</a:t>
            </a:r>
            <a:r>
              <a:rPr lang="el-GR" dirty="0"/>
              <a:t>. </a:t>
            </a:r>
          </a:p>
          <a:p>
            <a:endParaRPr lang="el-GR" b="1" dirty="0"/>
          </a:p>
          <a:p>
            <a:r>
              <a:rPr lang="el-GR" b="1" dirty="0"/>
              <a:t>Βασικά </a:t>
            </a:r>
            <a:r>
              <a:rPr lang="el-GR" b="1" dirty="0" smtClean="0"/>
              <a:t>γνωρίσματα του θεάτρου του Νταντά</a:t>
            </a:r>
            <a:r>
              <a:rPr lang="el-GR" dirty="0" smtClean="0"/>
              <a:t>:</a:t>
            </a:r>
            <a:endParaRPr lang="el-GR" dirty="0"/>
          </a:p>
          <a:p>
            <a:r>
              <a:rPr lang="el-GR" dirty="0"/>
              <a:t>1. </a:t>
            </a:r>
            <a:r>
              <a:rPr lang="el-GR" b="1" dirty="0"/>
              <a:t>Εξέγερση εναντίον κάθε μορφής παράδοσης</a:t>
            </a:r>
            <a:r>
              <a:rPr lang="el-GR" dirty="0"/>
              <a:t>: καλλιτεχνικής, ηθικής, κοινωνικής, ιδεολογικής. </a:t>
            </a:r>
          </a:p>
          <a:p>
            <a:r>
              <a:rPr lang="el-GR" dirty="0"/>
              <a:t>2. </a:t>
            </a:r>
            <a:r>
              <a:rPr lang="el-GR" b="1" dirty="0"/>
              <a:t>Αυθορμητισμός.</a:t>
            </a:r>
            <a:r>
              <a:rPr lang="el-GR" dirty="0"/>
              <a:t> </a:t>
            </a:r>
          </a:p>
          <a:p>
            <a:r>
              <a:rPr lang="el-GR" dirty="0"/>
              <a:t>3. </a:t>
            </a:r>
            <a:r>
              <a:rPr lang="el-GR" b="1" dirty="0"/>
              <a:t>Αυτοματισμός στην έκφραση</a:t>
            </a:r>
            <a:r>
              <a:rPr lang="el-GR" dirty="0"/>
              <a:t>. </a:t>
            </a:r>
          </a:p>
          <a:p>
            <a:r>
              <a:rPr lang="el-GR" dirty="0"/>
              <a:t>4. Η λειτουργία του </a:t>
            </a:r>
            <a:r>
              <a:rPr lang="el-GR" b="1" dirty="0"/>
              <a:t>τυχαίου</a:t>
            </a:r>
            <a:r>
              <a:rPr lang="el-GR" dirty="0"/>
              <a:t>.</a:t>
            </a:r>
          </a:p>
          <a:p>
            <a:endParaRPr lang="el-GR" dirty="0" smtClean="0"/>
          </a:p>
          <a:p>
            <a:endParaRPr lang="el-GR" dirty="0"/>
          </a:p>
        </p:txBody>
      </p:sp>
    </p:spTree>
    <p:extLst>
      <p:ext uri="{BB962C8B-B14F-4D97-AF65-F5344CB8AC3E}">
        <p14:creationId xmlns:p14="http://schemas.microsoft.com/office/powerpoint/2010/main" val="954797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476672"/>
          </a:xfrm>
        </p:spPr>
        <p:txBody>
          <a:bodyPr>
            <a:noAutofit/>
          </a:bodyPr>
          <a:lstStyle/>
          <a:p>
            <a:r>
              <a:rPr lang="el-GR" sz="2800" b="1" dirty="0" smtClean="0">
                <a:solidFill>
                  <a:srgbClr val="C00000"/>
                </a:solidFill>
              </a:rPr>
              <a:t>Συνέχεια…</a:t>
            </a:r>
            <a:endParaRPr lang="el-GR" sz="2800" b="1" dirty="0">
              <a:solidFill>
                <a:srgbClr val="C00000"/>
              </a:solidFill>
            </a:endParaRPr>
          </a:p>
        </p:txBody>
      </p:sp>
      <p:sp>
        <p:nvSpPr>
          <p:cNvPr id="3" name="Θέση περιεχομένου 2"/>
          <p:cNvSpPr>
            <a:spLocks noGrp="1"/>
          </p:cNvSpPr>
          <p:nvPr>
            <p:ph idx="1"/>
          </p:nvPr>
        </p:nvSpPr>
        <p:spPr>
          <a:xfrm>
            <a:off x="0" y="476672"/>
            <a:ext cx="9144000" cy="6381328"/>
          </a:xfrm>
        </p:spPr>
        <p:txBody>
          <a:bodyPr>
            <a:normAutofit fontScale="70000" lnSpcReduction="20000"/>
          </a:bodyPr>
          <a:lstStyle/>
          <a:p>
            <a:r>
              <a:rPr lang="el-GR" b="1" dirty="0" smtClean="0"/>
              <a:t>Θεατρική σκηνή</a:t>
            </a:r>
            <a:r>
              <a:rPr lang="el-GR" dirty="0" smtClean="0"/>
              <a:t>: </a:t>
            </a:r>
          </a:p>
          <a:p>
            <a:r>
              <a:rPr lang="el-GR" dirty="0" smtClean="0"/>
              <a:t>1. </a:t>
            </a:r>
            <a:r>
              <a:rPr lang="el-GR" dirty="0"/>
              <a:t>Π</a:t>
            </a:r>
            <a:r>
              <a:rPr lang="el-GR" dirty="0" smtClean="0"/>
              <a:t>αραστατική λογική διέπει όλες τις εκδηλώσεις του Νταντά.  </a:t>
            </a:r>
          </a:p>
          <a:p>
            <a:r>
              <a:rPr lang="el-GR" dirty="0" smtClean="0"/>
              <a:t>2. Χρήση στοιχείων από μορφές λαϊκού θεάματος και αισθητή παρουσία της αισθητικής του πρωτογονισμού.</a:t>
            </a:r>
          </a:p>
          <a:p>
            <a:r>
              <a:rPr lang="el-GR" dirty="0" smtClean="0"/>
              <a:t>3. Η άμεση επαφή και η επιθετική διάθεση απέναντι στο κοινό .</a:t>
            </a:r>
          </a:p>
          <a:p>
            <a:r>
              <a:rPr lang="el-GR" dirty="0" smtClean="0"/>
              <a:t>4. Εκδηλώσεις συνοδεύουν τις παραστάσεις.</a:t>
            </a:r>
          </a:p>
          <a:p>
            <a:r>
              <a:rPr lang="el-GR" dirty="0" smtClean="0"/>
              <a:t>5. Ο ρόλος του </a:t>
            </a:r>
            <a:r>
              <a:rPr lang="el-GR" dirty="0" err="1" smtClean="0"/>
              <a:t>υπερ</a:t>
            </a:r>
            <a:r>
              <a:rPr lang="el-GR" dirty="0" smtClean="0"/>
              <a:t>-καλλιτέχνη (</a:t>
            </a:r>
            <a:r>
              <a:rPr lang="el-GR" dirty="0" err="1" smtClean="0"/>
              <a:t>περφόρμερ</a:t>
            </a:r>
            <a:r>
              <a:rPr lang="el-GR" dirty="0" smtClean="0"/>
              <a:t>, επώνυμου ηθοποιού, συγγραφέα, σκηνοθέτη). Ο πρώτος </a:t>
            </a:r>
            <a:r>
              <a:rPr lang="el-GR" b="1" dirty="0" smtClean="0"/>
              <a:t>καλλιτέχνης </a:t>
            </a:r>
            <a:r>
              <a:rPr lang="el-GR" b="1" dirty="0" err="1" smtClean="0"/>
              <a:t>περφόρμερ</a:t>
            </a:r>
            <a:r>
              <a:rPr lang="el-GR" dirty="0" smtClean="0"/>
              <a:t>, εμφανίζεται εντός του ντανταϊσμού. σε </a:t>
            </a:r>
            <a:r>
              <a:rPr lang="el-GR" dirty="0"/>
              <a:t>αντίθεση με τον </a:t>
            </a:r>
            <a:r>
              <a:rPr lang="el-GR" b="1" dirty="0"/>
              <a:t>ηθοποιό ως χαρακτήρα </a:t>
            </a:r>
            <a:r>
              <a:rPr lang="el-GR" dirty="0"/>
              <a:t>(</a:t>
            </a:r>
            <a:r>
              <a:rPr lang="en-US" b="1" dirty="0"/>
              <a:t>artist as performer </a:t>
            </a:r>
            <a:r>
              <a:rPr lang="en-US" b="1" dirty="0" err="1"/>
              <a:t>vs</a:t>
            </a:r>
            <a:r>
              <a:rPr lang="en-US" b="1" dirty="0"/>
              <a:t> actor as character</a:t>
            </a:r>
            <a:r>
              <a:rPr lang="el-GR" dirty="0"/>
              <a:t>).  </a:t>
            </a:r>
            <a:endParaRPr lang="el-GR" dirty="0" smtClean="0"/>
          </a:p>
          <a:p>
            <a:r>
              <a:rPr lang="el-GR" dirty="0" smtClean="0"/>
              <a:t>6. Σκηνικός χώρος: ένα αδιαμόρφωτο περιβάλλον που ζωντανεύει με τους ήχους, τις λέξεις, τις κινήσεις και τις εικαστικές παρεμβάσεις του ηθοποιού/ καλλιτέχνη και των συναδέλφων του. Σκηνικός χρόνος: το παρόν του γεγονότος. </a:t>
            </a:r>
          </a:p>
          <a:p>
            <a:r>
              <a:rPr lang="el-GR" dirty="0" smtClean="0"/>
              <a:t>7. Στοιχεία δραματουργίας: </a:t>
            </a:r>
            <a:r>
              <a:rPr lang="el-GR" b="1" dirty="0" smtClean="0"/>
              <a:t>(α) γλώσσα: </a:t>
            </a:r>
            <a:r>
              <a:rPr lang="el-GR" dirty="0" smtClean="0"/>
              <a:t>η εκρηκτική αποδόμηση της γλώσσας, η μετατροπή της γλώσσας σε ήχους που δεν παράγουν αναγνωρίσιμο νόημα, </a:t>
            </a:r>
            <a:r>
              <a:rPr lang="el-GR" b="1" dirty="0" smtClean="0"/>
              <a:t>(β) πρόσωπα: </a:t>
            </a:r>
            <a:r>
              <a:rPr lang="el-GR" dirty="0" smtClean="0"/>
              <a:t>η αυθόρμητη έκφραση των προσώπων (που συχνά ταυτίζονται με τους ηθοποιούς-καλλιτέχνες που εμφανίζονται με το όνομά τους), τα οποία δεν διατηρούν κανένα στοιχείο αληθοφάνειας ή σύνδεσης με τα συμφραζόμενα κάποιας υπόθεσης.</a:t>
            </a:r>
            <a:endParaRPr lang="el-GR" dirty="0"/>
          </a:p>
        </p:txBody>
      </p:sp>
    </p:spTree>
    <p:extLst>
      <p:ext uri="{BB962C8B-B14F-4D97-AF65-F5344CB8AC3E}">
        <p14:creationId xmlns:p14="http://schemas.microsoft.com/office/powerpoint/2010/main" val="18824269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692696"/>
          </a:xfrm>
        </p:spPr>
        <p:txBody>
          <a:bodyPr>
            <a:normAutofit/>
          </a:bodyPr>
          <a:lstStyle/>
          <a:p>
            <a:r>
              <a:rPr lang="el-GR" sz="3200" b="1" dirty="0" smtClean="0">
                <a:solidFill>
                  <a:srgbClr val="C00000"/>
                </a:solidFill>
              </a:rPr>
              <a:t>Η χρήση της γλώσσας</a:t>
            </a:r>
            <a:endParaRPr lang="el-GR" sz="3200" b="1" dirty="0">
              <a:solidFill>
                <a:srgbClr val="C00000"/>
              </a:solidFill>
            </a:endParaRPr>
          </a:p>
        </p:txBody>
      </p:sp>
      <p:sp>
        <p:nvSpPr>
          <p:cNvPr id="3" name="Θέση περιεχομένου 2"/>
          <p:cNvSpPr>
            <a:spLocks noGrp="1"/>
          </p:cNvSpPr>
          <p:nvPr>
            <p:ph idx="1"/>
          </p:nvPr>
        </p:nvSpPr>
        <p:spPr>
          <a:xfrm>
            <a:off x="0" y="548680"/>
            <a:ext cx="9144000" cy="6309320"/>
          </a:xfrm>
        </p:spPr>
        <p:txBody>
          <a:bodyPr>
            <a:normAutofit fontScale="77500" lnSpcReduction="20000"/>
          </a:bodyPr>
          <a:lstStyle/>
          <a:p>
            <a:r>
              <a:rPr lang="el-GR" dirty="0" smtClean="0"/>
              <a:t>Η διερεύνηση </a:t>
            </a:r>
            <a:r>
              <a:rPr lang="el-GR" b="1" dirty="0"/>
              <a:t>του μηχανισμού λειτουργίας της γλώσσας </a:t>
            </a:r>
            <a:r>
              <a:rPr lang="el-GR" dirty="0"/>
              <a:t>(του φορέα του αρθρωμένου νοήματος</a:t>
            </a:r>
            <a:r>
              <a:rPr lang="el-GR" dirty="0" smtClean="0"/>
              <a:t>) αρχίζει </a:t>
            </a:r>
            <a:r>
              <a:rPr lang="el-GR" b="1" dirty="0"/>
              <a:t>όταν αυτή αποτυγχάνει να μεταδώσει τον νόημα</a:t>
            </a:r>
            <a:r>
              <a:rPr lang="el-GR" dirty="0" smtClean="0"/>
              <a:t>. Σε αυτό το πλαίσιο (1) </a:t>
            </a:r>
            <a:r>
              <a:rPr lang="el-GR" dirty="0"/>
              <a:t>ο </a:t>
            </a:r>
            <a:r>
              <a:rPr lang="en-US" dirty="0" err="1"/>
              <a:t>Artaud</a:t>
            </a:r>
            <a:r>
              <a:rPr lang="en-US" dirty="0"/>
              <a:t> </a:t>
            </a:r>
            <a:r>
              <a:rPr lang="el-GR" dirty="0" smtClean="0"/>
              <a:t>δημιουργεί την </a:t>
            </a:r>
            <a:r>
              <a:rPr lang="el-GR" dirty="0"/>
              <a:t>άναρθρη </a:t>
            </a:r>
            <a:r>
              <a:rPr lang="el-GR" dirty="0" smtClean="0"/>
              <a:t>γλώσσα </a:t>
            </a:r>
            <a:r>
              <a:rPr lang="el-GR" dirty="0"/>
              <a:t>και τη γλώσσα του </a:t>
            </a:r>
            <a:r>
              <a:rPr lang="el-GR" dirty="0" smtClean="0"/>
              <a:t>σώματος και στο ίδιο πλαίσιο (2) οι </a:t>
            </a:r>
            <a:r>
              <a:rPr lang="el-GR" dirty="0" err="1"/>
              <a:t>ντανταϊστές</a:t>
            </a:r>
            <a:r>
              <a:rPr lang="el-GR" dirty="0"/>
              <a:t> χρησιμοποιούν τις λέξεις σαν αντικείμενα, δηλαδή πραγματοποιούν μια αποσύνδεση τους από το νόημα της πρότασης. </a:t>
            </a:r>
            <a:endParaRPr lang="el-GR" dirty="0" smtClean="0"/>
          </a:p>
          <a:p>
            <a:r>
              <a:rPr lang="el-GR" dirty="0" smtClean="0"/>
              <a:t>Είτε ως </a:t>
            </a:r>
            <a:r>
              <a:rPr lang="en-US" dirty="0" smtClean="0"/>
              <a:t>‘</a:t>
            </a:r>
            <a:r>
              <a:rPr lang="el-GR" dirty="0" err="1" smtClean="0"/>
              <a:t>επιτελεστική</a:t>
            </a:r>
            <a:r>
              <a:rPr lang="el-GR" dirty="0" smtClean="0"/>
              <a:t> πράξη’ (</a:t>
            </a:r>
            <a:r>
              <a:rPr lang="el-GR" dirty="0" err="1" smtClean="0"/>
              <a:t>περφόρμανς</a:t>
            </a:r>
            <a:r>
              <a:rPr lang="el-GR" dirty="0" smtClean="0"/>
              <a:t>) είτε </a:t>
            </a:r>
            <a:r>
              <a:rPr lang="el-GR" dirty="0"/>
              <a:t>ως δραματική </a:t>
            </a:r>
            <a:r>
              <a:rPr lang="el-GR" dirty="0" smtClean="0"/>
              <a:t>τέχνη, </a:t>
            </a:r>
            <a:r>
              <a:rPr lang="el-GR" dirty="0"/>
              <a:t>το </a:t>
            </a:r>
            <a:r>
              <a:rPr lang="en-US" dirty="0"/>
              <a:t>Dada</a:t>
            </a:r>
            <a:r>
              <a:rPr lang="el-GR" dirty="0"/>
              <a:t> </a:t>
            </a:r>
            <a:r>
              <a:rPr lang="el-GR" b="1" dirty="0"/>
              <a:t>αφαίρεσε από τη γλώσσα όλα τα στοιχεία που παρέπεμπαν στον επικοινωνιακό της χαρακτήρα</a:t>
            </a:r>
            <a:r>
              <a:rPr lang="el-GR" dirty="0"/>
              <a:t>. </a:t>
            </a:r>
            <a:endParaRPr lang="el-GR" dirty="0" smtClean="0"/>
          </a:p>
          <a:p>
            <a:r>
              <a:rPr lang="el-GR" b="1" dirty="0" smtClean="0"/>
              <a:t>Η </a:t>
            </a:r>
            <a:r>
              <a:rPr lang="el-GR" b="1" dirty="0"/>
              <a:t>γλώσσα </a:t>
            </a:r>
            <a:r>
              <a:rPr lang="el-GR" dirty="0"/>
              <a:t>είχε χάσει την καλλιτεχνική της αξία και </a:t>
            </a:r>
            <a:r>
              <a:rPr lang="el-GR" b="1" dirty="0"/>
              <a:t>εξυπηρετούσε την πολιτική προπαγάνδα και την αληθοφάνεια του καθημερινού λόγου</a:t>
            </a:r>
            <a:r>
              <a:rPr lang="el-GR" dirty="0"/>
              <a:t>. </a:t>
            </a:r>
            <a:r>
              <a:rPr lang="el-GR" dirty="0" smtClean="0"/>
              <a:t>Σε άλλες περιπτώσεις είχε υιοθετήσει ένα </a:t>
            </a:r>
            <a:r>
              <a:rPr lang="el-GR" b="1" dirty="0"/>
              <a:t>άψυχο διανοουμενίστικο </a:t>
            </a:r>
            <a:r>
              <a:rPr lang="el-GR" b="1" dirty="0" smtClean="0"/>
              <a:t>ύφος. </a:t>
            </a:r>
            <a:endParaRPr lang="el-GR" dirty="0" smtClean="0"/>
          </a:p>
          <a:p>
            <a:r>
              <a:rPr lang="el-GR" dirty="0" smtClean="0"/>
              <a:t>Μέχρι την προσέγγιση που επιχείρησε το Νταντά, </a:t>
            </a:r>
            <a:r>
              <a:rPr lang="el-GR" dirty="0"/>
              <a:t>η λέξη </a:t>
            </a:r>
            <a:r>
              <a:rPr lang="el-GR" dirty="0" smtClean="0"/>
              <a:t>αν και χρησιμοποιούταν </a:t>
            </a:r>
            <a:r>
              <a:rPr lang="el-GR" dirty="0"/>
              <a:t>και ως </a:t>
            </a:r>
            <a:r>
              <a:rPr lang="el-GR" dirty="0" smtClean="0"/>
              <a:t>σχήμα, </a:t>
            </a:r>
            <a:r>
              <a:rPr lang="el-GR" dirty="0"/>
              <a:t>δηλαδή ρυθμικά στον έμμετρο λόγο</a:t>
            </a:r>
            <a:r>
              <a:rPr lang="el-GR" dirty="0" smtClean="0"/>
              <a:t>, </a:t>
            </a:r>
            <a:r>
              <a:rPr lang="el-GR" dirty="0"/>
              <a:t>ποτέ </a:t>
            </a:r>
            <a:r>
              <a:rPr lang="el-GR" dirty="0" smtClean="0"/>
              <a:t>δεν είχε μείνει </a:t>
            </a:r>
            <a:r>
              <a:rPr lang="el-GR" b="1" dirty="0" smtClean="0"/>
              <a:t>«άδεια» </a:t>
            </a:r>
            <a:r>
              <a:rPr lang="el-GR" b="1" dirty="0"/>
              <a:t>από νόημα</a:t>
            </a:r>
            <a:r>
              <a:rPr lang="el-GR" dirty="0" smtClean="0"/>
              <a:t>. </a:t>
            </a:r>
            <a:endParaRPr lang="el-GR" dirty="0"/>
          </a:p>
          <a:p>
            <a:endParaRPr lang="el-GR" dirty="0"/>
          </a:p>
        </p:txBody>
      </p:sp>
    </p:spTree>
    <p:extLst>
      <p:ext uri="{BB962C8B-B14F-4D97-AF65-F5344CB8AC3E}">
        <p14:creationId xmlns:p14="http://schemas.microsoft.com/office/powerpoint/2010/main" val="22369763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smtClean="0"/>
              <a:t>Duscamp</a:t>
            </a:r>
            <a:r>
              <a:rPr lang="en-US" dirty="0" smtClean="0"/>
              <a:t>, Urinal 1917 Fountain</a:t>
            </a:r>
            <a:endParaRPr lang="el-GR"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7664" y="1238056"/>
            <a:ext cx="6408712" cy="5562763"/>
          </a:xfrm>
        </p:spPr>
      </p:pic>
    </p:spTree>
    <p:extLst>
      <p:ext uri="{BB962C8B-B14F-4D97-AF65-F5344CB8AC3E}">
        <p14:creationId xmlns:p14="http://schemas.microsoft.com/office/powerpoint/2010/main" val="2492609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404664"/>
          </a:xfrm>
        </p:spPr>
        <p:txBody>
          <a:bodyPr>
            <a:noAutofit/>
          </a:bodyPr>
          <a:lstStyle/>
          <a:p>
            <a:r>
              <a:rPr lang="en-US" sz="2800" b="1" dirty="0" smtClean="0"/>
              <a:t> </a:t>
            </a:r>
            <a:r>
              <a:rPr lang="el-GR" sz="2800" b="1" dirty="0" smtClean="0">
                <a:solidFill>
                  <a:srgbClr val="C00000"/>
                </a:solidFill>
              </a:rPr>
              <a:t>Συνέχεια…</a:t>
            </a:r>
            <a:endParaRPr lang="el-GR" sz="2800" b="1" dirty="0">
              <a:solidFill>
                <a:srgbClr val="C00000"/>
              </a:solidFill>
            </a:endParaRPr>
          </a:p>
        </p:txBody>
      </p:sp>
      <p:sp>
        <p:nvSpPr>
          <p:cNvPr id="3" name="Θέση περιεχομένου 2"/>
          <p:cNvSpPr>
            <a:spLocks noGrp="1"/>
          </p:cNvSpPr>
          <p:nvPr>
            <p:ph idx="1"/>
          </p:nvPr>
        </p:nvSpPr>
        <p:spPr>
          <a:xfrm>
            <a:off x="0" y="476672"/>
            <a:ext cx="9144000" cy="6381328"/>
          </a:xfrm>
        </p:spPr>
        <p:txBody>
          <a:bodyPr>
            <a:normAutofit fontScale="62500" lnSpcReduction="20000"/>
          </a:bodyPr>
          <a:lstStyle/>
          <a:p>
            <a:r>
              <a:rPr lang="el-GR" dirty="0" smtClean="0"/>
              <a:t>Στις μελέτες του συμπεριλαμβάνει τον </a:t>
            </a:r>
            <a:r>
              <a:rPr lang="el-GR" b="1" dirty="0" smtClean="0"/>
              <a:t>θεατή</a:t>
            </a:r>
            <a:r>
              <a:rPr lang="el-GR" dirty="0" smtClean="0"/>
              <a:t>: τον θεωρεί </a:t>
            </a:r>
            <a:r>
              <a:rPr lang="el-GR" dirty="0" err="1" smtClean="0"/>
              <a:t>συνδημιουργό</a:t>
            </a:r>
            <a:r>
              <a:rPr lang="el-GR" dirty="0" smtClean="0"/>
              <a:t> του νέου νοήματος του έργου, αφού καλείται κάθε φορά να δίνει νέες ερμηνείες στις κινήσεις των ηθοποιών. </a:t>
            </a:r>
            <a:r>
              <a:rPr lang="el-GR" dirty="0"/>
              <a:t>(Ο </a:t>
            </a:r>
            <a:r>
              <a:rPr lang="el-GR" dirty="0" err="1"/>
              <a:t>Κρέιγκ</a:t>
            </a:r>
            <a:r>
              <a:rPr lang="el-GR" dirty="0"/>
              <a:t> δεν ενδιαφέρεται τόσο άμεσα για τον θεατή). </a:t>
            </a:r>
            <a:endParaRPr lang="el-GR" dirty="0" smtClean="0"/>
          </a:p>
          <a:p>
            <a:pPr marL="0" indent="0">
              <a:buNone/>
            </a:pPr>
            <a:endParaRPr lang="el-GR" dirty="0" smtClean="0"/>
          </a:p>
          <a:p>
            <a:pPr marL="0" indent="0" algn="ctr">
              <a:buNone/>
            </a:pPr>
            <a:r>
              <a:rPr lang="el-GR" b="1" dirty="0" smtClean="0"/>
              <a:t>ΜΕΘΟΔΟΣ:</a:t>
            </a:r>
            <a:r>
              <a:rPr lang="el-GR" dirty="0" smtClean="0"/>
              <a:t> </a:t>
            </a:r>
          </a:p>
          <a:p>
            <a:r>
              <a:rPr lang="el-GR" dirty="0" smtClean="0"/>
              <a:t>Με την Οκτωβριανή επανάσταση μπόρεσε να αναπτυχθεί </a:t>
            </a:r>
            <a:r>
              <a:rPr lang="el-GR" b="1" dirty="0" smtClean="0"/>
              <a:t>η μέθοδός του</a:t>
            </a:r>
            <a:r>
              <a:rPr lang="el-GR" dirty="0" smtClean="0"/>
              <a:t>, </a:t>
            </a:r>
            <a:r>
              <a:rPr lang="el-GR" b="1" dirty="0" smtClean="0"/>
              <a:t>η </a:t>
            </a:r>
            <a:r>
              <a:rPr lang="el-GR" b="1" dirty="0" err="1" smtClean="0"/>
              <a:t>Βιο</a:t>
            </a:r>
            <a:r>
              <a:rPr lang="el-GR" b="1" dirty="0" smtClean="0"/>
              <a:t>-μηχανική</a:t>
            </a:r>
            <a:r>
              <a:rPr lang="el-GR" dirty="0" smtClean="0"/>
              <a:t> στη βάση της οποίας βρίσκουμε τον </a:t>
            </a:r>
            <a:r>
              <a:rPr lang="el-GR" b="1" dirty="0" err="1" smtClean="0"/>
              <a:t>τεϊλορισμό</a:t>
            </a:r>
            <a:r>
              <a:rPr lang="el-GR" dirty="0" smtClean="0"/>
              <a:t> και τη </a:t>
            </a:r>
            <a:r>
              <a:rPr lang="el-GR" b="1" dirty="0" err="1" smtClean="0"/>
              <a:t>ρεφλεξιολογία</a:t>
            </a:r>
            <a:r>
              <a:rPr lang="el-GR" dirty="0" smtClean="0"/>
              <a:t>.</a:t>
            </a:r>
          </a:p>
          <a:p>
            <a:endParaRPr lang="el-GR" dirty="0" smtClean="0">
              <a:solidFill>
                <a:srgbClr val="C00000"/>
              </a:solidFill>
            </a:endParaRPr>
          </a:p>
          <a:p>
            <a:pPr marL="0" indent="0">
              <a:buNone/>
            </a:pPr>
            <a:r>
              <a:rPr lang="el-GR" dirty="0" smtClean="0">
                <a:solidFill>
                  <a:srgbClr val="C00000"/>
                </a:solidFill>
              </a:rPr>
              <a:t>Ο </a:t>
            </a:r>
            <a:r>
              <a:rPr lang="el-GR" b="1" dirty="0" err="1" smtClean="0">
                <a:solidFill>
                  <a:srgbClr val="C00000"/>
                </a:solidFill>
              </a:rPr>
              <a:t>τεϊλορισμός</a:t>
            </a:r>
            <a:r>
              <a:rPr lang="el-GR" dirty="0" smtClean="0">
                <a:solidFill>
                  <a:srgbClr val="C00000"/>
                </a:solidFill>
              </a:rPr>
              <a:t> </a:t>
            </a:r>
            <a:r>
              <a:rPr lang="el-GR" dirty="0">
                <a:solidFill>
                  <a:srgbClr val="C00000"/>
                </a:solidFill>
              </a:rPr>
              <a:t>ήταν ένα σύστημα επιστημονικής </a:t>
            </a:r>
            <a:r>
              <a:rPr lang="el-GR" dirty="0" err="1">
                <a:solidFill>
                  <a:srgbClr val="C00000"/>
                </a:solidFill>
              </a:rPr>
              <a:t>οργάνωσηςτης</a:t>
            </a:r>
            <a:r>
              <a:rPr lang="el-GR" dirty="0">
                <a:solidFill>
                  <a:srgbClr val="C00000"/>
                </a:solidFill>
              </a:rPr>
              <a:t> εργασίας το οποίο δημιούργησε ο αμερικανός μηχανικός </a:t>
            </a:r>
            <a:r>
              <a:rPr lang="el-GR" dirty="0" err="1">
                <a:solidFill>
                  <a:srgbClr val="C00000"/>
                </a:solidFill>
              </a:rPr>
              <a:t>Φρέντρικ</a:t>
            </a:r>
            <a:r>
              <a:rPr lang="el-GR" dirty="0">
                <a:solidFill>
                  <a:srgbClr val="C00000"/>
                </a:solidFill>
              </a:rPr>
              <a:t> </a:t>
            </a:r>
            <a:r>
              <a:rPr lang="el-GR" dirty="0" err="1">
                <a:solidFill>
                  <a:srgbClr val="C00000"/>
                </a:solidFill>
              </a:rPr>
              <a:t>Τέιλορ</a:t>
            </a:r>
            <a:r>
              <a:rPr lang="el-GR" dirty="0">
                <a:solidFill>
                  <a:srgbClr val="C00000"/>
                </a:solidFill>
              </a:rPr>
              <a:t>, προκειμένου να πετύχει τη μεγαλύτερη δυνατή αύξηση εργασιακής αποτελεσματικότητας στη βάση του ακριβούς υπολογισμού του χρόνου εργασίας και των διαλειμμάτων ανάπαυσης.  Το σύστημα αυτό προπαγανδιζόταν από το 1920 στη ΕΣΣΡ. Έτσι θα μετασχηματιζόταν η χώρα από καθυστερημένη σε </a:t>
            </a:r>
            <a:r>
              <a:rPr lang="el-GR" dirty="0" err="1">
                <a:solidFill>
                  <a:srgbClr val="C00000"/>
                </a:solidFill>
              </a:rPr>
              <a:t>εξηλεκτρισμένο</a:t>
            </a:r>
            <a:r>
              <a:rPr lang="el-GR" dirty="0">
                <a:solidFill>
                  <a:srgbClr val="C00000"/>
                </a:solidFill>
              </a:rPr>
              <a:t> βιομηχανικό κράτος, το οποίο θα ανέτρεφε τον ‘νέο άνθρωπο’ με τις ‘νέες πολιτιστικές τάσεις</a:t>
            </a:r>
            <a:r>
              <a:rPr lang="el-GR" dirty="0" smtClean="0">
                <a:solidFill>
                  <a:srgbClr val="C00000"/>
                </a:solidFill>
              </a:rPr>
              <a:t>’.</a:t>
            </a:r>
          </a:p>
          <a:p>
            <a:pPr marL="0" indent="0">
              <a:buNone/>
            </a:pPr>
            <a:endParaRPr lang="el-GR" dirty="0">
              <a:solidFill>
                <a:srgbClr val="C00000"/>
              </a:solidFill>
            </a:endParaRPr>
          </a:p>
          <a:p>
            <a:pPr marL="0" indent="0">
              <a:buNone/>
            </a:pPr>
            <a:r>
              <a:rPr lang="el-GR" dirty="0">
                <a:solidFill>
                  <a:srgbClr val="C00000"/>
                </a:solidFill>
              </a:rPr>
              <a:t>Η </a:t>
            </a:r>
            <a:r>
              <a:rPr lang="el-GR" b="1" dirty="0" err="1">
                <a:solidFill>
                  <a:srgbClr val="C00000"/>
                </a:solidFill>
              </a:rPr>
              <a:t>ρεφλεξιολογία</a:t>
            </a:r>
            <a:r>
              <a:rPr lang="el-GR" dirty="0">
                <a:solidFill>
                  <a:srgbClr val="C00000"/>
                </a:solidFill>
              </a:rPr>
              <a:t> συνέβαλε και αυτή στον ίδιο στόχο καθώς διερευνούσε τους νόμους που προσδιορίζουν την ανθρώπινη αντανακλαστική πράξη και συμπεριφορά. Ο </a:t>
            </a:r>
            <a:r>
              <a:rPr lang="el-GR" dirty="0" err="1">
                <a:solidFill>
                  <a:srgbClr val="C00000"/>
                </a:solidFill>
              </a:rPr>
              <a:t>Μπεχτέρεφ</a:t>
            </a:r>
            <a:r>
              <a:rPr lang="el-GR" dirty="0">
                <a:solidFill>
                  <a:srgbClr val="C00000"/>
                </a:solidFill>
              </a:rPr>
              <a:t> επιδίωκε να αντικαταστήσει την ψυχολογία με την </a:t>
            </a:r>
            <a:r>
              <a:rPr lang="el-GR" dirty="0" err="1">
                <a:solidFill>
                  <a:srgbClr val="C00000"/>
                </a:solidFill>
              </a:rPr>
              <a:t>ρεφολεξιολογία</a:t>
            </a:r>
            <a:r>
              <a:rPr lang="el-GR" dirty="0">
                <a:solidFill>
                  <a:srgbClr val="C00000"/>
                </a:solidFill>
              </a:rPr>
              <a:t>, καθώς αυτή καθιστούσε δυνατή την κατανόηση και την πρόβλεψη των ανθρώπινων κινήτρων και συμπεριφοράς  σύμφωνα με τους αμετάβλητους βιολογικούς και κοινωνιολογικούς νόμους, αλλά και θα επέφερε τη μεταβολή τους υπό εργαστηριακές συνθήκες. </a:t>
            </a:r>
          </a:p>
          <a:p>
            <a:endParaRPr lang="en-US" dirty="0" smtClean="0"/>
          </a:p>
          <a:p>
            <a:endParaRPr lang="el-GR" dirty="0" smtClean="0"/>
          </a:p>
        </p:txBody>
      </p:sp>
    </p:spTree>
    <p:extLst>
      <p:ext uri="{BB962C8B-B14F-4D97-AF65-F5344CB8AC3E}">
        <p14:creationId xmlns:p14="http://schemas.microsoft.com/office/powerpoint/2010/main" val="28059087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smtClean="0"/>
              <a:t>Tzara</a:t>
            </a:r>
            <a:r>
              <a:rPr lang="en-US" dirty="0" smtClean="0"/>
              <a:t>, </a:t>
            </a:r>
            <a:r>
              <a:rPr lang="en-US" dirty="0" err="1" smtClean="0"/>
              <a:t>Gazheart</a:t>
            </a:r>
            <a:endParaRPr lang="el-GR"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5696" y="1293881"/>
            <a:ext cx="5472608" cy="5138600"/>
          </a:xfrm>
        </p:spPr>
      </p:pic>
    </p:spTree>
    <p:extLst>
      <p:ext uri="{BB962C8B-B14F-4D97-AF65-F5344CB8AC3E}">
        <p14:creationId xmlns:p14="http://schemas.microsoft.com/office/powerpoint/2010/main" val="30824374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smtClean="0"/>
              <a:t>Tzara</a:t>
            </a:r>
            <a:r>
              <a:rPr lang="en-US" dirty="0" smtClean="0"/>
              <a:t>, </a:t>
            </a:r>
            <a:r>
              <a:rPr lang="en-US" dirty="0" err="1" smtClean="0"/>
              <a:t>Gazheart</a:t>
            </a:r>
            <a:r>
              <a:rPr lang="en-US" dirty="0" smtClean="0"/>
              <a:t> backstage</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4215" y="2132856"/>
            <a:ext cx="7972241" cy="3566529"/>
          </a:xfrm>
        </p:spPr>
      </p:pic>
    </p:spTree>
    <p:extLst>
      <p:ext uri="{BB962C8B-B14F-4D97-AF65-F5344CB8AC3E}">
        <p14:creationId xmlns:p14="http://schemas.microsoft.com/office/powerpoint/2010/main" val="21025919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620688"/>
          </a:xfrm>
        </p:spPr>
        <p:txBody>
          <a:bodyPr>
            <a:normAutofit/>
          </a:bodyPr>
          <a:lstStyle/>
          <a:p>
            <a:r>
              <a:rPr lang="el-GR" sz="3200" b="1" dirty="0" smtClean="0">
                <a:solidFill>
                  <a:srgbClr val="C00000"/>
                </a:solidFill>
              </a:rPr>
              <a:t>Σουρεαλισμός/υπερρεαλισμός</a:t>
            </a:r>
            <a:endParaRPr lang="el-GR" sz="3200" b="1" dirty="0">
              <a:solidFill>
                <a:srgbClr val="C00000"/>
              </a:solidFill>
            </a:endParaRPr>
          </a:p>
        </p:txBody>
      </p:sp>
      <p:sp>
        <p:nvSpPr>
          <p:cNvPr id="3" name="Θέση περιεχομένου 2"/>
          <p:cNvSpPr>
            <a:spLocks noGrp="1"/>
          </p:cNvSpPr>
          <p:nvPr>
            <p:ph idx="1"/>
          </p:nvPr>
        </p:nvSpPr>
        <p:spPr>
          <a:xfrm>
            <a:off x="0" y="548680"/>
            <a:ext cx="9144000" cy="6309320"/>
          </a:xfrm>
        </p:spPr>
        <p:txBody>
          <a:bodyPr>
            <a:normAutofit fontScale="62500" lnSpcReduction="20000"/>
          </a:bodyPr>
          <a:lstStyle/>
          <a:p>
            <a:r>
              <a:rPr lang="el-GR" dirty="0"/>
              <a:t>Η λέξη </a:t>
            </a:r>
            <a:r>
              <a:rPr lang="el-GR" dirty="0" err="1"/>
              <a:t>σουρρεαλισμός</a:t>
            </a:r>
            <a:r>
              <a:rPr lang="el-GR" dirty="0"/>
              <a:t> εμφανίσθηκε για πρώτη φορά στο παράλογο έργο του </a:t>
            </a:r>
            <a:r>
              <a:rPr lang="el-GR" dirty="0" err="1"/>
              <a:t>Απολλιναίρ</a:t>
            </a:r>
            <a:r>
              <a:rPr lang="el-GR" dirty="0"/>
              <a:t> </a:t>
            </a:r>
            <a:r>
              <a:rPr lang="el-GR" i="1" dirty="0"/>
              <a:t>Οι μαστοί του </a:t>
            </a:r>
            <a:r>
              <a:rPr lang="el-GR" i="1" dirty="0" smtClean="0"/>
              <a:t>Τειρεσία</a:t>
            </a:r>
            <a:r>
              <a:rPr lang="el-GR" dirty="0"/>
              <a:t>,</a:t>
            </a:r>
            <a:r>
              <a:rPr lang="el-GR" dirty="0" smtClean="0"/>
              <a:t> </a:t>
            </a:r>
            <a:r>
              <a:rPr lang="el-GR" dirty="0"/>
              <a:t>το 1917. Το έργο είχε τον υπότιτλο </a:t>
            </a:r>
            <a:r>
              <a:rPr lang="el-GR" b="1" dirty="0" smtClean="0"/>
              <a:t>«σουρεαλιστικό δράμα»</a:t>
            </a:r>
            <a:r>
              <a:rPr lang="el-GR" dirty="0" smtClean="0"/>
              <a:t>. Δηλαδή </a:t>
            </a:r>
            <a:r>
              <a:rPr lang="el-GR" b="1" dirty="0" smtClean="0"/>
              <a:t>η μετάδοση </a:t>
            </a:r>
            <a:r>
              <a:rPr lang="el-GR" b="1" dirty="0"/>
              <a:t>της ουσιώδους πραγματικότητας</a:t>
            </a:r>
            <a:r>
              <a:rPr lang="el-GR" dirty="0" smtClean="0"/>
              <a:t>. Αργότερα θα την χρησιμοποιήσει ο Μπρετόν για να ονομάσει το νέο κίνημα το 1924.  </a:t>
            </a:r>
          </a:p>
          <a:p>
            <a:r>
              <a:rPr lang="el-GR" b="1" dirty="0" smtClean="0"/>
              <a:t>Όπως επισήμανε ο </a:t>
            </a:r>
            <a:r>
              <a:rPr lang="el-GR" b="1" dirty="0" err="1" smtClean="0"/>
              <a:t>Απολλιναίρ</a:t>
            </a:r>
            <a:r>
              <a:rPr lang="el-GR" b="1" dirty="0" smtClean="0"/>
              <a:t>, </a:t>
            </a:r>
            <a:r>
              <a:rPr lang="el-GR" b="1" dirty="0"/>
              <a:t>όταν ο άνθρωπος θέλησε να μιμηθεί το βάδισμα, επινόησε τον τροχό κι όχι μηχανικά πόδια. Έτσι ο καλλιτέχνης όταν θέλει να μεταδώσει τη θεμελιώδη αλήθεια της ύπαρξης, στρέφεται όχι στο κομμάτι ζωής του νατουραλιστή αλλά στη δημιουργική φαντασία του ποιητή</a:t>
            </a:r>
            <a:r>
              <a:rPr lang="el-GR" b="1" dirty="0" smtClean="0"/>
              <a:t>.</a:t>
            </a:r>
          </a:p>
          <a:p>
            <a:r>
              <a:rPr lang="el-GR" b="1" dirty="0"/>
              <a:t>Ιδρυτική ομάδα</a:t>
            </a:r>
            <a:r>
              <a:rPr lang="el-GR" dirty="0"/>
              <a:t>: Αντρέ Μπρετόν, Λουί </a:t>
            </a:r>
            <a:r>
              <a:rPr lang="el-GR" dirty="0" err="1"/>
              <a:t>Αραγκόν</a:t>
            </a:r>
            <a:r>
              <a:rPr lang="el-GR" dirty="0"/>
              <a:t>, Πωλ </a:t>
            </a:r>
            <a:r>
              <a:rPr lang="el-GR" dirty="0" err="1"/>
              <a:t>Ελυάρ</a:t>
            </a:r>
            <a:r>
              <a:rPr lang="el-GR" dirty="0"/>
              <a:t>, </a:t>
            </a:r>
            <a:r>
              <a:rPr lang="el-GR" dirty="0" err="1"/>
              <a:t>Φιλίπ</a:t>
            </a:r>
            <a:r>
              <a:rPr lang="el-GR" dirty="0"/>
              <a:t> </a:t>
            </a:r>
            <a:r>
              <a:rPr lang="el-GR" dirty="0" err="1"/>
              <a:t>Σπουπώ</a:t>
            </a:r>
            <a:r>
              <a:rPr lang="el-GR" dirty="0"/>
              <a:t>, Ρομπέρ </a:t>
            </a:r>
            <a:r>
              <a:rPr lang="el-GR" dirty="0" err="1"/>
              <a:t>Ντεσνό</a:t>
            </a:r>
            <a:r>
              <a:rPr lang="el-GR" dirty="0" smtClean="0"/>
              <a:t>.</a:t>
            </a:r>
          </a:p>
          <a:p>
            <a:r>
              <a:rPr lang="el-GR" dirty="0"/>
              <a:t>Ο</a:t>
            </a:r>
            <a:r>
              <a:rPr lang="el-GR" dirty="0" smtClean="0"/>
              <a:t>ι </a:t>
            </a:r>
            <a:r>
              <a:rPr lang="el-GR" dirty="0"/>
              <a:t>βασικοί εκπρόσωποι του ρεύματος του </a:t>
            </a:r>
            <a:r>
              <a:rPr lang="el-GR" dirty="0" smtClean="0"/>
              <a:t>σουρεαλισμού </a:t>
            </a:r>
            <a:r>
              <a:rPr lang="el-GR" dirty="0"/>
              <a:t>εντάχθηκαν στους κόλπους του </a:t>
            </a:r>
            <a:r>
              <a:rPr lang="el-GR" b="1" dirty="0"/>
              <a:t>κομουνιστικού κόμματος της </a:t>
            </a:r>
            <a:r>
              <a:rPr lang="el-GR" b="1" dirty="0" smtClean="0"/>
              <a:t>Γαλλίας</a:t>
            </a:r>
            <a:r>
              <a:rPr lang="el-GR" dirty="0" smtClean="0"/>
              <a:t>. </a:t>
            </a:r>
            <a:r>
              <a:rPr lang="el-GR" dirty="0"/>
              <a:t>Ο</a:t>
            </a:r>
            <a:r>
              <a:rPr lang="el-GR" dirty="0" smtClean="0"/>
              <a:t>ι διαφορές, όμως, </a:t>
            </a:r>
            <a:r>
              <a:rPr lang="el-GR" dirty="0"/>
              <a:t>στον τρόπο προσέγγισης και ερμηνείας της κοινωνίας και του ρόλου της τέχνης </a:t>
            </a:r>
            <a:r>
              <a:rPr lang="el-GR" dirty="0" smtClean="0"/>
              <a:t>καθώς και η </a:t>
            </a:r>
            <a:r>
              <a:rPr lang="el-GR" dirty="0"/>
              <a:t>ντετερμινιστική εξέλιξη του </a:t>
            </a:r>
            <a:r>
              <a:rPr lang="el-GR" dirty="0" smtClean="0"/>
              <a:t>κομμουνιστικού κόμματος, </a:t>
            </a:r>
            <a:r>
              <a:rPr lang="el-GR" dirty="0"/>
              <a:t>όχι μόνο «πέταξε» έξω την όποια </a:t>
            </a:r>
            <a:r>
              <a:rPr lang="el-GR" b="1" dirty="0"/>
              <a:t>καλλιτεχνική πρωτοπορία </a:t>
            </a:r>
            <a:r>
              <a:rPr lang="el-GR" dirty="0"/>
              <a:t>αλλά ακόμα και κάποια </a:t>
            </a:r>
            <a:r>
              <a:rPr lang="el-GR" b="1" dirty="0"/>
              <a:t>ανοιχτά πολιτικά πνεύματα </a:t>
            </a:r>
            <a:r>
              <a:rPr lang="el-GR" dirty="0"/>
              <a:t>όπως ο Τρότσκι. </a:t>
            </a:r>
            <a:r>
              <a:rPr lang="el-GR" dirty="0" smtClean="0"/>
              <a:t>Οι φαντασιακοί, </a:t>
            </a:r>
            <a:r>
              <a:rPr lang="el-GR" dirty="0"/>
              <a:t>και όχι μόνο, </a:t>
            </a:r>
            <a:r>
              <a:rPr lang="el-GR" dirty="0" smtClean="0"/>
              <a:t>όροι </a:t>
            </a:r>
            <a:r>
              <a:rPr lang="el-GR" dirty="0"/>
              <a:t>του κινήματος του </a:t>
            </a:r>
            <a:r>
              <a:rPr lang="el-GR" dirty="0" smtClean="0"/>
              <a:t>σουρεαλισμού</a:t>
            </a:r>
            <a:r>
              <a:rPr lang="el-GR" dirty="0"/>
              <a:t>, ήταν σε άλλους δρόμους από αυτούς που πήγαινε ο </a:t>
            </a:r>
            <a:r>
              <a:rPr lang="el-GR" dirty="0" smtClean="0"/>
              <a:t>κομμουνισμός.</a:t>
            </a:r>
          </a:p>
          <a:p>
            <a:r>
              <a:rPr lang="el-GR" dirty="0"/>
              <a:t>Η σχέση του </a:t>
            </a:r>
            <a:r>
              <a:rPr lang="el-GR" b="1" dirty="0" smtClean="0"/>
              <a:t>σουρεαλισμού</a:t>
            </a:r>
            <a:r>
              <a:rPr lang="el-GR" dirty="0" smtClean="0"/>
              <a:t> </a:t>
            </a:r>
            <a:r>
              <a:rPr lang="el-GR" dirty="0"/>
              <a:t>και του </a:t>
            </a:r>
            <a:r>
              <a:rPr lang="el-GR" b="1" dirty="0"/>
              <a:t>ρομαντισμού</a:t>
            </a:r>
            <a:r>
              <a:rPr lang="el-GR" dirty="0"/>
              <a:t> είναι στενή αλλά και οι διαφορές είναι εξίσου πραγματικές και αποκαλυπτικές.  </a:t>
            </a:r>
            <a:r>
              <a:rPr lang="el-GR" b="1" dirty="0"/>
              <a:t>Οι ρομαντικοί είχαν την τάση να βλέπουν τη φαντασία να χαράζει τον δρόμο προς τις μεγάλες αφαιρέσεις: τον Θεό, την Ομορφιά, την Αλήθεια.</a:t>
            </a:r>
            <a:endParaRPr lang="el-GR" b="1" dirty="0" smtClean="0"/>
          </a:p>
          <a:p>
            <a:endParaRPr lang="el-GR" dirty="0"/>
          </a:p>
          <a:p>
            <a:endParaRPr lang="el-GR" b="1" dirty="0"/>
          </a:p>
          <a:p>
            <a:endParaRPr lang="el-GR" dirty="0"/>
          </a:p>
        </p:txBody>
      </p:sp>
    </p:spTree>
    <p:extLst>
      <p:ext uri="{BB962C8B-B14F-4D97-AF65-F5344CB8AC3E}">
        <p14:creationId xmlns:p14="http://schemas.microsoft.com/office/powerpoint/2010/main" val="18470970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620688"/>
          </a:xfrm>
        </p:spPr>
        <p:txBody>
          <a:bodyPr>
            <a:normAutofit/>
          </a:bodyPr>
          <a:lstStyle/>
          <a:p>
            <a:r>
              <a:rPr lang="el-GR" sz="3200" b="1" dirty="0" smtClean="0">
                <a:solidFill>
                  <a:srgbClr val="C00000"/>
                </a:solidFill>
              </a:rPr>
              <a:t>Συνέχεια…</a:t>
            </a:r>
            <a:endParaRPr lang="el-GR" sz="3200" b="1" dirty="0">
              <a:solidFill>
                <a:srgbClr val="C00000"/>
              </a:solidFill>
            </a:endParaRPr>
          </a:p>
        </p:txBody>
      </p:sp>
      <p:sp>
        <p:nvSpPr>
          <p:cNvPr id="3" name="Θέση περιεχομένου 2"/>
          <p:cNvSpPr>
            <a:spLocks noGrp="1"/>
          </p:cNvSpPr>
          <p:nvPr>
            <p:ph idx="1"/>
          </p:nvPr>
        </p:nvSpPr>
        <p:spPr>
          <a:xfrm>
            <a:off x="0" y="476672"/>
            <a:ext cx="9144000" cy="5649491"/>
          </a:xfrm>
        </p:spPr>
        <p:txBody>
          <a:bodyPr>
            <a:normAutofit fontScale="70000" lnSpcReduction="20000"/>
          </a:bodyPr>
          <a:lstStyle/>
          <a:p>
            <a:r>
              <a:rPr lang="el-GR" dirty="0"/>
              <a:t>Οι </a:t>
            </a:r>
            <a:r>
              <a:rPr lang="el-GR" dirty="0" smtClean="0"/>
              <a:t>σουρεαλιστές </a:t>
            </a:r>
            <a:r>
              <a:rPr lang="el-GR" dirty="0"/>
              <a:t>την έβλεπαν να </a:t>
            </a:r>
            <a:r>
              <a:rPr lang="el-GR" b="1" dirty="0"/>
              <a:t>τους απελευθερώνει από μια δεσμευτική λογική</a:t>
            </a:r>
            <a:r>
              <a:rPr lang="el-GR" dirty="0"/>
              <a:t>. Για τους </a:t>
            </a:r>
            <a:r>
              <a:rPr lang="el-GR" dirty="0" smtClean="0"/>
              <a:t>σουρεαλιστές </a:t>
            </a:r>
            <a:r>
              <a:rPr lang="el-GR" dirty="0"/>
              <a:t>η ίδια </a:t>
            </a:r>
            <a:r>
              <a:rPr lang="el-GR" b="1" dirty="0"/>
              <a:t>η ποίηση </a:t>
            </a:r>
            <a:r>
              <a:rPr lang="el-GR" dirty="0"/>
              <a:t>δεν ήταν μια δεσμευτική δομή</a:t>
            </a:r>
            <a:r>
              <a:rPr lang="el-GR" b="1" dirty="0"/>
              <a:t>. Ήταν μια ιδιότητα ανεξάρτητα από τον τρόπο που εκφραζόταν</a:t>
            </a:r>
            <a:r>
              <a:rPr lang="el-GR" dirty="0"/>
              <a:t>. Και πραγματικά αφού </a:t>
            </a:r>
            <a:r>
              <a:rPr lang="el-GR" b="1" dirty="0"/>
              <a:t>επρόκειτο για μια δραστηριότητα διανοητική </a:t>
            </a:r>
            <a:r>
              <a:rPr lang="el-GR" dirty="0"/>
              <a:t>θα μπορούσε </a:t>
            </a:r>
            <a:r>
              <a:rPr lang="el-GR" b="1" dirty="0" smtClean="0"/>
              <a:t>καθένας </a:t>
            </a:r>
            <a:r>
              <a:rPr lang="el-GR" b="1" dirty="0"/>
              <a:t>να είναι ποιητής χωρίς να γράφει ποίηση.</a:t>
            </a:r>
            <a:r>
              <a:rPr lang="el-GR" dirty="0"/>
              <a:t> Οι </a:t>
            </a:r>
            <a:r>
              <a:rPr lang="el-GR" dirty="0" smtClean="0"/>
              <a:t>σουρεαλιστές </a:t>
            </a:r>
            <a:r>
              <a:rPr lang="el-GR" dirty="0"/>
              <a:t>δεν θεωρούσαν εαυτούς ως ένα πρωτοποριακό κίνημα στη λογοτεχνία ή την ζωγραφική αλλά ως επαναστάτες που είχαν αφοσιωθεί στο </a:t>
            </a:r>
            <a:r>
              <a:rPr lang="el-GR" b="1" dirty="0"/>
              <a:t>να αλλάξουν τη φύση της συνείδησης και να αλλοιώσουν την αντίληψη μας για τη φύση της πραγματικότητας</a:t>
            </a:r>
            <a:r>
              <a:rPr lang="el-GR" dirty="0" smtClean="0"/>
              <a:t>.</a:t>
            </a:r>
          </a:p>
          <a:p>
            <a:r>
              <a:rPr lang="el-GR" b="1" dirty="0"/>
              <a:t>Η</a:t>
            </a:r>
            <a:r>
              <a:rPr lang="el-GR" b="1" dirty="0" smtClean="0"/>
              <a:t> </a:t>
            </a:r>
            <a:r>
              <a:rPr lang="el-GR" b="1" dirty="0"/>
              <a:t>τέχνη </a:t>
            </a:r>
            <a:r>
              <a:rPr lang="el-GR" dirty="0"/>
              <a:t>για τον </a:t>
            </a:r>
            <a:r>
              <a:rPr lang="el-GR" dirty="0" smtClean="0"/>
              <a:t>σουρεαλιστή </a:t>
            </a:r>
            <a:r>
              <a:rPr lang="el-GR" dirty="0"/>
              <a:t>δεν είναι απλό κοινωνικό μέσο βελτίωσης ή τέχνασμα για να αποφύγει κανείς την </a:t>
            </a:r>
            <a:r>
              <a:rPr lang="el-GR" dirty="0" smtClean="0"/>
              <a:t>πραγματικότητα, </a:t>
            </a:r>
            <a:r>
              <a:rPr lang="el-GR" b="1" dirty="0"/>
              <a:t>είναι το μέσο για να προκαλέσει μια ριζική επανάσταση της συνείδησης</a:t>
            </a:r>
            <a:r>
              <a:rPr lang="el-GR" dirty="0"/>
              <a:t>. </a:t>
            </a:r>
            <a:endParaRPr lang="el-GR" dirty="0" smtClean="0"/>
          </a:p>
          <a:p>
            <a:r>
              <a:rPr lang="el-GR" dirty="0" smtClean="0"/>
              <a:t>Έτσι </a:t>
            </a:r>
            <a:r>
              <a:rPr lang="el-GR" dirty="0"/>
              <a:t>βλέπουμε τον </a:t>
            </a:r>
            <a:r>
              <a:rPr lang="el-GR" dirty="0" smtClean="0"/>
              <a:t>σουρεαλισμό </a:t>
            </a:r>
            <a:r>
              <a:rPr lang="el-GR" dirty="0"/>
              <a:t>να συνεχίζει την πορεία του, με την </a:t>
            </a:r>
            <a:r>
              <a:rPr lang="el-GR" dirty="0" err="1"/>
              <a:t>ανθρωποπλαστική</a:t>
            </a:r>
            <a:r>
              <a:rPr lang="el-GR" dirty="0"/>
              <a:t> του επίδραση ακόμα και στη δεκαετία του 1960, στην </a:t>
            </a:r>
            <a:r>
              <a:rPr lang="en-US" dirty="0"/>
              <a:t>pop art</a:t>
            </a:r>
            <a:r>
              <a:rPr lang="el-GR" dirty="0"/>
              <a:t> και πως αυτή ασχολείται με το αντικείμενο, στη μουσική, ως μια δράση </a:t>
            </a:r>
            <a:r>
              <a:rPr lang="en-US" dirty="0"/>
              <a:t>happening</a:t>
            </a:r>
            <a:r>
              <a:rPr lang="el-GR" dirty="0"/>
              <a:t>, του </a:t>
            </a:r>
            <a:r>
              <a:rPr lang="en-US" dirty="0"/>
              <a:t>John Cage </a:t>
            </a:r>
            <a:r>
              <a:rPr lang="el-GR" dirty="0"/>
              <a:t>αλλά ακόμα και στην παρουσία του </a:t>
            </a:r>
            <a:r>
              <a:rPr lang="el-GR" dirty="0" err="1"/>
              <a:t>Αρτώ</a:t>
            </a:r>
            <a:r>
              <a:rPr lang="el-GR" dirty="0"/>
              <a:t> στη θεατρική τέχνη.</a:t>
            </a:r>
            <a:endParaRPr lang="el-GR" dirty="0" smtClean="0"/>
          </a:p>
          <a:p>
            <a:endParaRPr lang="el-GR" dirty="0" smtClean="0"/>
          </a:p>
          <a:p>
            <a:endParaRPr lang="el-GR" dirty="0"/>
          </a:p>
        </p:txBody>
      </p:sp>
    </p:spTree>
    <p:extLst>
      <p:ext uri="{BB962C8B-B14F-4D97-AF65-F5344CB8AC3E}">
        <p14:creationId xmlns:p14="http://schemas.microsoft.com/office/powerpoint/2010/main" val="35089694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548680"/>
          </a:xfrm>
        </p:spPr>
        <p:txBody>
          <a:bodyPr>
            <a:noAutofit/>
          </a:bodyPr>
          <a:lstStyle/>
          <a:p>
            <a:r>
              <a:rPr lang="el-GR" sz="3200" b="1" dirty="0" smtClean="0">
                <a:solidFill>
                  <a:srgbClr val="C00000"/>
                </a:solidFill>
              </a:rPr>
              <a:t>Σουρεαλισμός / υπερρεαλισμός στο θέατρο</a:t>
            </a:r>
            <a:endParaRPr lang="el-GR" sz="3200" b="1" dirty="0">
              <a:solidFill>
                <a:srgbClr val="C00000"/>
              </a:solidFill>
            </a:endParaRPr>
          </a:p>
        </p:txBody>
      </p:sp>
      <p:sp>
        <p:nvSpPr>
          <p:cNvPr id="3" name="Θέση περιεχομένου 2"/>
          <p:cNvSpPr>
            <a:spLocks noGrp="1"/>
          </p:cNvSpPr>
          <p:nvPr>
            <p:ph idx="1"/>
          </p:nvPr>
        </p:nvSpPr>
        <p:spPr>
          <a:xfrm>
            <a:off x="0" y="548680"/>
            <a:ext cx="9144000" cy="6309320"/>
          </a:xfrm>
        </p:spPr>
        <p:txBody>
          <a:bodyPr>
            <a:normAutofit fontScale="62500" lnSpcReduction="20000"/>
          </a:bodyPr>
          <a:lstStyle/>
          <a:p>
            <a:r>
              <a:rPr lang="el-GR" b="1" dirty="0" smtClean="0"/>
              <a:t>Βασικές αρχές: </a:t>
            </a:r>
          </a:p>
          <a:p>
            <a:r>
              <a:rPr lang="el-GR" dirty="0" smtClean="0"/>
              <a:t>1 Η ψυχανάλυση (ερμηνεία ονείρων, έκφραση του υποσυνείδητου). </a:t>
            </a:r>
          </a:p>
          <a:p>
            <a:r>
              <a:rPr lang="el-GR" dirty="0" smtClean="0"/>
              <a:t>2. Μέθοδος της αυτόματης γραφής, η άμεση καταγραφή της διαδικασίας της σκέψης χωρίς την παρέμβαση έλλογων μηχανισμών που επιβάλλει η συνείδηση.</a:t>
            </a:r>
          </a:p>
          <a:p>
            <a:r>
              <a:rPr lang="el-GR" dirty="0" smtClean="0"/>
              <a:t>3. Η απελευθέρωση της γλώσσας από τα δεσμά της «επιβεβλημένης» (συμβατικής) σημασίας.</a:t>
            </a:r>
          </a:p>
          <a:p>
            <a:r>
              <a:rPr lang="el-GR" b="1" dirty="0" smtClean="0"/>
              <a:t>Στο θέατρο</a:t>
            </a:r>
            <a:r>
              <a:rPr lang="el-GR" dirty="0" smtClean="0"/>
              <a:t>:  Η κατάργηση των ειδολογικών διακρίσεων. Η απόρριψη των θεατρικών συμβάσεων και της εμπορικής διάστασης με σκοπό την ψυχαγωγία. Επιλογή συγκεκριμένων συγγραφέων και έργων που ανταποκρίνονται στις αναζητήσεις τους. </a:t>
            </a:r>
          </a:p>
          <a:p>
            <a:r>
              <a:rPr lang="el-GR" dirty="0" smtClean="0"/>
              <a:t>Εμπειρία των μελών της ομάδας από το</a:t>
            </a:r>
            <a:r>
              <a:rPr lang="el-GR" b="1" dirty="0" smtClean="0"/>
              <a:t> ρεύμα του Νταντά </a:t>
            </a:r>
            <a:r>
              <a:rPr lang="el-GR" dirty="0" smtClean="0"/>
              <a:t>στο Παρίσι.</a:t>
            </a:r>
          </a:p>
          <a:p>
            <a:r>
              <a:rPr lang="el-GR" b="1" dirty="0" smtClean="0"/>
              <a:t>Πρόδρομοι του υπερρεαλισμού</a:t>
            </a:r>
            <a:r>
              <a:rPr lang="el-GR" dirty="0" smtClean="0"/>
              <a:t>:</a:t>
            </a:r>
          </a:p>
          <a:p>
            <a:r>
              <a:rPr lang="el-GR" dirty="0" smtClean="0"/>
              <a:t>Ο </a:t>
            </a:r>
            <a:r>
              <a:rPr lang="el-GR" dirty="0" err="1" smtClean="0"/>
              <a:t>Αλφρέντ</a:t>
            </a:r>
            <a:r>
              <a:rPr lang="el-GR" dirty="0" smtClean="0"/>
              <a:t> </a:t>
            </a:r>
            <a:r>
              <a:rPr lang="el-GR" dirty="0" err="1" smtClean="0"/>
              <a:t>Ζαρρύ</a:t>
            </a:r>
            <a:r>
              <a:rPr lang="en-US" dirty="0" smtClean="0"/>
              <a:t> </a:t>
            </a:r>
            <a:r>
              <a:rPr lang="el-GR" dirty="0" smtClean="0"/>
              <a:t>και η ‘</a:t>
            </a:r>
            <a:r>
              <a:rPr lang="el-GR" dirty="0" err="1" smtClean="0"/>
              <a:t>Παταφυσική</a:t>
            </a:r>
            <a:r>
              <a:rPr lang="el-GR" dirty="0" smtClean="0"/>
              <a:t>’ και </a:t>
            </a:r>
            <a:r>
              <a:rPr lang="el-GR" b="1" i="1" dirty="0" smtClean="0"/>
              <a:t>Ο βασιλιάς </a:t>
            </a:r>
            <a:r>
              <a:rPr lang="el-GR" b="1" i="1" dirty="0" err="1" smtClean="0"/>
              <a:t>Υμπύ</a:t>
            </a:r>
            <a:r>
              <a:rPr lang="el-GR" b="1" dirty="0"/>
              <a:t> </a:t>
            </a:r>
            <a:r>
              <a:rPr lang="el-GR" dirty="0" smtClean="0"/>
              <a:t>(βλ. συμβολισμός)</a:t>
            </a:r>
          </a:p>
          <a:p>
            <a:r>
              <a:rPr lang="el-GR" dirty="0" smtClean="0"/>
              <a:t>Η παράσταση του ρεαλιστικού μπαλέτου </a:t>
            </a:r>
            <a:r>
              <a:rPr lang="el-GR" b="1" i="1" dirty="0" smtClean="0"/>
              <a:t>Παρέλαση</a:t>
            </a:r>
            <a:r>
              <a:rPr lang="el-GR" dirty="0" smtClean="0"/>
              <a:t> (1917) (</a:t>
            </a:r>
            <a:r>
              <a:rPr lang="el-GR" dirty="0" err="1" smtClean="0"/>
              <a:t>Κοκτώ</a:t>
            </a:r>
            <a:r>
              <a:rPr lang="el-GR" dirty="0" smtClean="0"/>
              <a:t>, Πικάσο, </a:t>
            </a:r>
            <a:r>
              <a:rPr lang="el-GR" dirty="0" err="1" smtClean="0"/>
              <a:t>Σατί</a:t>
            </a:r>
            <a:r>
              <a:rPr lang="el-GR" dirty="0" smtClean="0"/>
              <a:t>)</a:t>
            </a:r>
            <a:r>
              <a:rPr lang="en-US" dirty="0"/>
              <a:t> https://melittag.wordpress.com/2014/10/28/28-%CE%BF%CE%BA%CF%84%CF%89%CE%B2%CF%81%CE%AF%CE%BF%CF%85-20014-%CE%BC%CE%B9%CE%B1-%CE%B1%CF%80%CF%8C-%CF%84%CE%B9%CF%82-%CE%BB%CE%AF%CE%B3%CE%B5%CF%82-%CF%80%CE%B1%CF%81%CE%B5%CE%BB%CE%AC%CF%83/</a:t>
            </a:r>
            <a:endParaRPr lang="el-GR" dirty="0" smtClean="0"/>
          </a:p>
          <a:p>
            <a:r>
              <a:rPr lang="el-GR" dirty="0" err="1" smtClean="0"/>
              <a:t>Γκιγιόμ</a:t>
            </a:r>
            <a:r>
              <a:rPr lang="el-GR" dirty="0" smtClean="0"/>
              <a:t> </a:t>
            </a:r>
            <a:r>
              <a:rPr lang="el-GR" dirty="0" err="1" smtClean="0"/>
              <a:t>Απολιναίρ</a:t>
            </a:r>
            <a:r>
              <a:rPr lang="el-GR" dirty="0" smtClean="0"/>
              <a:t>, </a:t>
            </a:r>
            <a:r>
              <a:rPr lang="el-GR" b="1" i="1" dirty="0" smtClean="0"/>
              <a:t>Οι μαστοί του Τειρεσία </a:t>
            </a:r>
            <a:r>
              <a:rPr lang="el-GR" dirty="0" smtClean="0"/>
              <a:t>(1917). Προτείνει μια νέα και ανατρεπτική δραματουργία και σκηνική πρακτική που θα βασίζεται στο στοιχείο της έκπληξης και της ελεύθερης έκφρασης της φαντασίας.</a:t>
            </a:r>
          </a:p>
          <a:p>
            <a:endParaRPr lang="el-GR" dirty="0" smtClean="0"/>
          </a:p>
        </p:txBody>
      </p:sp>
    </p:spTree>
    <p:extLst>
      <p:ext uri="{BB962C8B-B14F-4D97-AF65-F5344CB8AC3E}">
        <p14:creationId xmlns:p14="http://schemas.microsoft.com/office/powerpoint/2010/main" val="30782561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548680"/>
          </a:xfrm>
        </p:spPr>
        <p:txBody>
          <a:bodyPr>
            <a:noAutofit/>
          </a:bodyPr>
          <a:lstStyle/>
          <a:p>
            <a:r>
              <a:rPr lang="el-GR" sz="3200" b="1" dirty="0" smtClean="0">
                <a:solidFill>
                  <a:srgbClr val="C00000"/>
                </a:solidFill>
              </a:rPr>
              <a:t>Συνέχεια…</a:t>
            </a:r>
            <a:endParaRPr lang="el-GR" sz="3200" b="1" dirty="0">
              <a:solidFill>
                <a:srgbClr val="C00000"/>
              </a:solidFill>
            </a:endParaRPr>
          </a:p>
        </p:txBody>
      </p:sp>
      <p:sp>
        <p:nvSpPr>
          <p:cNvPr id="3" name="Θέση περιεχομένου 2"/>
          <p:cNvSpPr>
            <a:spLocks noGrp="1"/>
          </p:cNvSpPr>
          <p:nvPr>
            <p:ph idx="1"/>
          </p:nvPr>
        </p:nvSpPr>
        <p:spPr>
          <a:xfrm>
            <a:off x="0" y="548680"/>
            <a:ext cx="9144000" cy="6309320"/>
          </a:xfrm>
        </p:spPr>
        <p:txBody>
          <a:bodyPr>
            <a:normAutofit fontScale="70000" lnSpcReduction="20000"/>
          </a:bodyPr>
          <a:lstStyle/>
          <a:p>
            <a:r>
              <a:rPr lang="el-GR" b="1" u="sng" dirty="0" smtClean="0"/>
              <a:t>Θεατρικές εκφράσεις του Υπερρεαλισμού</a:t>
            </a:r>
            <a:r>
              <a:rPr lang="el-GR" u="sng" dirty="0" smtClean="0"/>
              <a:t>:</a:t>
            </a:r>
          </a:p>
          <a:p>
            <a:r>
              <a:rPr lang="el-GR" b="1" dirty="0" smtClean="0"/>
              <a:t>Θεατρικά σκετς </a:t>
            </a:r>
            <a:r>
              <a:rPr lang="el-GR" dirty="0" smtClean="0"/>
              <a:t>δηλαδή κείμενα γραμμένα σε συνεργασία, όχι ενός συγγραφέα, με στόχο την σκηνική τους παρουσίαση και στα οποία επιχειρείται, σε μια πειραματική μορφή, η εφαρμογή της </a:t>
            </a:r>
            <a:r>
              <a:rPr lang="el-GR" b="1" dirty="0" smtClean="0"/>
              <a:t>αυτόματης γραφής</a:t>
            </a:r>
            <a:r>
              <a:rPr lang="el-GR" dirty="0" smtClean="0"/>
              <a:t>. Η </a:t>
            </a:r>
            <a:r>
              <a:rPr lang="el-GR" b="1" dirty="0" smtClean="0"/>
              <a:t>πραγματικότητα </a:t>
            </a:r>
            <a:r>
              <a:rPr lang="el-GR" dirty="0" smtClean="0"/>
              <a:t>που παρουσιάζουν μοιάζει με εκείνη </a:t>
            </a:r>
            <a:r>
              <a:rPr lang="el-GR" b="1" dirty="0" smtClean="0"/>
              <a:t>των ονείρων</a:t>
            </a:r>
            <a:r>
              <a:rPr lang="el-GR" dirty="0" smtClean="0"/>
              <a:t>. </a:t>
            </a:r>
          </a:p>
          <a:p>
            <a:r>
              <a:rPr lang="el-GR" dirty="0" smtClean="0"/>
              <a:t>Ο κόσμος του υπερρεαλιστικού έργου χαρακτηρίζεται από το στοιχείο της  </a:t>
            </a:r>
            <a:r>
              <a:rPr lang="el-GR" b="1" dirty="0" smtClean="0"/>
              <a:t>υπερβολής  και της παραμόρφωσης. </a:t>
            </a:r>
            <a:r>
              <a:rPr lang="el-GR" dirty="0" smtClean="0"/>
              <a:t>Πρόσωπα και καταστάσεις ακολουθούν το παιχνίδι της φαντασίας. Η </a:t>
            </a:r>
            <a:r>
              <a:rPr lang="el-GR" b="1" dirty="0" smtClean="0"/>
              <a:t>σύνδεση </a:t>
            </a:r>
            <a:r>
              <a:rPr lang="el-GR" dirty="0" smtClean="0"/>
              <a:t>των δρώμενων ακολουθεί τη λογική του </a:t>
            </a:r>
            <a:r>
              <a:rPr lang="el-GR" b="1" dirty="0" smtClean="0"/>
              <a:t>ελεύθερου συνειρμού</a:t>
            </a:r>
            <a:r>
              <a:rPr lang="el-GR" dirty="0" smtClean="0"/>
              <a:t>. Στόχος είναι να παρουσιαστούν οι </a:t>
            </a:r>
            <a:r>
              <a:rPr lang="el-GR" b="1" dirty="0" smtClean="0"/>
              <a:t>ανατρεπτικές δυνάμεις του υποσυνείδητου</a:t>
            </a:r>
            <a:r>
              <a:rPr lang="el-GR" dirty="0" smtClean="0"/>
              <a:t> που μπορούν να οδηγήσουν τον θεατή σε μια πιο </a:t>
            </a:r>
            <a:r>
              <a:rPr lang="el-GR" b="1" dirty="0" smtClean="0"/>
              <a:t>‘αληθινή’ αντίληψη </a:t>
            </a:r>
            <a:r>
              <a:rPr lang="el-GR" dirty="0" smtClean="0"/>
              <a:t>για τον κόσμο. Πρωταγωνιστικό ρόλο έχει </a:t>
            </a:r>
            <a:r>
              <a:rPr lang="el-GR" b="1" dirty="0" smtClean="0"/>
              <a:t>η χρήση της γλώσσας, όπου η παρέμβαση γίνεται στο επίπεδο της σημασιολογίας.</a:t>
            </a:r>
          </a:p>
          <a:p>
            <a:r>
              <a:rPr lang="el-GR" dirty="0" smtClean="0"/>
              <a:t>Στη σκηνή κυριαρχεί </a:t>
            </a:r>
            <a:r>
              <a:rPr lang="el-GR" b="1" dirty="0" smtClean="0"/>
              <a:t>η εικαστική λογική </a:t>
            </a:r>
            <a:r>
              <a:rPr lang="el-GR" dirty="0" smtClean="0"/>
              <a:t>και σύνδεση βασισμένη σε </a:t>
            </a:r>
            <a:r>
              <a:rPr lang="el-GR" b="1" dirty="0" smtClean="0"/>
              <a:t>κανόνες του μοντάζ (κινηματογράφος)</a:t>
            </a:r>
            <a:r>
              <a:rPr lang="el-GR" dirty="0" smtClean="0"/>
              <a:t>.</a:t>
            </a:r>
            <a:r>
              <a:rPr lang="el-GR" dirty="0"/>
              <a:t> </a:t>
            </a:r>
            <a:r>
              <a:rPr lang="el-GR" dirty="0" smtClean="0"/>
              <a:t>Σκηνικό κοστούμια μουσική φωτισμός δημιουργούν ένα ονειρικό περιβάλλον.</a:t>
            </a:r>
          </a:p>
          <a:p>
            <a:r>
              <a:rPr lang="el-GR" dirty="0"/>
              <a:t>Ροζέ </a:t>
            </a:r>
            <a:r>
              <a:rPr lang="el-GR" dirty="0" err="1"/>
              <a:t>Βιτράκ</a:t>
            </a:r>
            <a:r>
              <a:rPr lang="el-GR" i="1" dirty="0"/>
              <a:t>, </a:t>
            </a:r>
            <a:r>
              <a:rPr lang="el-GR" b="1" i="1" dirty="0" err="1"/>
              <a:t>Βικτόρ</a:t>
            </a:r>
            <a:r>
              <a:rPr lang="el-GR" b="1" i="1" dirty="0"/>
              <a:t> ή τα παιδιά στην </a:t>
            </a:r>
            <a:r>
              <a:rPr lang="el-GR" b="1" i="1" dirty="0" smtClean="0"/>
              <a:t>εξουσία</a:t>
            </a:r>
            <a:r>
              <a:rPr lang="el-GR" b="1" dirty="0" smtClean="0"/>
              <a:t> </a:t>
            </a:r>
            <a:r>
              <a:rPr lang="el-GR" dirty="0" smtClean="0"/>
              <a:t>(1928). Ήρωας ένα παιδί με υπερφυσικές ιδιότητες. Η δύναμη της αθώας αλλά και χωρίς ενδοιασμούς αφέλειας του </a:t>
            </a:r>
            <a:r>
              <a:rPr lang="el-GR" dirty="0" err="1" smtClean="0"/>
              <a:t>Βικτόρ</a:t>
            </a:r>
            <a:r>
              <a:rPr lang="el-GR" dirty="0" smtClean="0"/>
              <a:t>, </a:t>
            </a:r>
            <a:r>
              <a:rPr lang="el-GR" dirty="0" err="1" smtClean="0"/>
              <a:t>στοχοποιεί</a:t>
            </a:r>
            <a:r>
              <a:rPr lang="el-GR" dirty="0" smtClean="0"/>
              <a:t> και καταρρίπτει τις συμβατικότητες της «οικογενειακής τάξης» των ενηλίκων.</a:t>
            </a:r>
            <a:endParaRPr lang="el-GR" i="1" dirty="0"/>
          </a:p>
          <a:p>
            <a:endParaRPr lang="el-GR" dirty="0" smtClean="0"/>
          </a:p>
        </p:txBody>
      </p:sp>
    </p:spTree>
    <p:extLst>
      <p:ext uri="{BB962C8B-B14F-4D97-AF65-F5344CB8AC3E}">
        <p14:creationId xmlns:p14="http://schemas.microsoft.com/office/powerpoint/2010/main" val="38227418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1350" y="1958181"/>
            <a:ext cx="2781300" cy="3810000"/>
          </a:xfrm>
        </p:spPr>
      </p:pic>
    </p:spTree>
    <p:extLst>
      <p:ext uri="{BB962C8B-B14F-4D97-AF65-F5344CB8AC3E}">
        <p14:creationId xmlns:p14="http://schemas.microsoft.com/office/powerpoint/2010/main" val="7392965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Μαγκρίτ</a:t>
            </a:r>
            <a:endParaRPr lang="el-GR"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1340768"/>
            <a:ext cx="6192688" cy="5241980"/>
          </a:xfrm>
        </p:spPr>
      </p:pic>
    </p:spTree>
    <p:extLst>
      <p:ext uri="{BB962C8B-B14F-4D97-AF65-F5344CB8AC3E}">
        <p14:creationId xmlns:p14="http://schemas.microsoft.com/office/powerpoint/2010/main" val="40694052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4492" y="1600200"/>
            <a:ext cx="5275015" cy="4525963"/>
          </a:xfrm>
        </p:spPr>
      </p:pic>
    </p:spTree>
    <p:extLst>
      <p:ext uri="{BB962C8B-B14F-4D97-AF65-F5344CB8AC3E}">
        <p14:creationId xmlns:p14="http://schemas.microsoft.com/office/powerpoint/2010/main" val="40098408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2149955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620688"/>
          </a:xfrm>
        </p:spPr>
        <p:txBody>
          <a:bodyPr>
            <a:normAutofit/>
          </a:bodyPr>
          <a:lstStyle/>
          <a:p>
            <a:r>
              <a:rPr lang="el-GR" sz="3200" b="1" dirty="0" smtClean="0">
                <a:solidFill>
                  <a:srgbClr val="C00000"/>
                </a:solidFill>
              </a:rPr>
              <a:t>Συνέχεια…</a:t>
            </a:r>
            <a:endParaRPr lang="el-GR" sz="3200" b="1" dirty="0">
              <a:solidFill>
                <a:srgbClr val="C00000"/>
              </a:solidFill>
            </a:endParaRPr>
          </a:p>
        </p:txBody>
      </p:sp>
      <p:sp>
        <p:nvSpPr>
          <p:cNvPr id="3" name="Θέση περιεχομένου 2"/>
          <p:cNvSpPr>
            <a:spLocks noGrp="1"/>
          </p:cNvSpPr>
          <p:nvPr>
            <p:ph idx="1"/>
          </p:nvPr>
        </p:nvSpPr>
        <p:spPr>
          <a:xfrm>
            <a:off x="0" y="764704"/>
            <a:ext cx="9144000" cy="6093296"/>
          </a:xfrm>
        </p:spPr>
        <p:txBody>
          <a:bodyPr>
            <a:normAutofit fontScale="70000" lnSpcReduction="20000"/>
          </a:bodyPr>
          <a:lstStyle/>
          <a:p>
            <a:r>
              <a:rPr lang="el-GR" dirty="0"/>
              <a:t>Ο ηθοποιός οφείλει (α) να είναι αιρετικός και να αναζητεί νέους δρόμους, (β) να μετατρέψει με ειδική άσκηση το σώμα του σε «εργασιακή μηχανή» οικονομική και αξιόπιστη στον χειρισμό της, η οποία θα είναι έτοιμη ανά πάσα στιγμή να παράγει οποιαδήποτε κίνηση του ζητηθεί.</a:t>
            </a:r>
          </a:p>
          <a:p>
            <a:r>
              <a:rPr lang="el-GR" dirty="0"/>
              <a:t>Οι βιομηχανικές ασκήσεις δεν είχαν σκοπό τη σκηνική αναπαραγωγή (έστω κι αν αυτό συνέβαινε καμιά φορά), αλλά είχαν σκοπό να παράσχουν στον ηθοποιό την ικανότητα να παράγει κατά βούληση οποιαδήποτε κίνηση. </a:t>
            </a:r>
          </a:p>
          <a:p>
            <a:r>
              <a:rPr lang="el-GR" dirty="0"/>
              <a:t>Η υποκριτική που ανέπτυξε παρουσίαζε σχέσεις μεταξύ ανθρώπων. Μαζί με το </a:t>
            </a:r>
            <a:r>
              <a:rPr lang="el-GR" dirty="0" err="1"/>
              <a:t>κονστρουκτιβιστικό</a:t>
            </a:r>
            <a:r>
              <a:rPr lang="el-GR" dirty="0"/>
              <a:t> σκηνικό της </a:t>
            </a:r>
            <a:r>
              <a:rPr lang="el-GR" dirty="0" err="1"/>
              <a:t>Λιούμποβ</a:t>
            </a:r>
            <a:r>
              <a:rPr lang="el-GR" dirty="0"/>
              <a:t> </a:t>
            </a:r>
            <a:r>
              <a:rPr lang="el-GR" dirty="0" err="1"/>
              <a:t>Πόποβα</a:t>
            </a:r>
            <a:r>
              <a:rPr lang="el-GR" dirty="0"/>
              <a:t> στον </a:t>
            </a:r>
            <a:r>
              <a:rPr lang="el-GR" i="1" dirty="0"/>
              <a:t>Υπέροχο </a:t>
            </a:r>
            <a:r>
              <a:rPr lang="el-GR" i="1" dirty="0" err="1"/>
              <a:t>Κερατά</a:t>
            </a:r>
            <a:r>
              <a:rPr lang="el-GR" dirty="0"/>
              <a:t> του </a:t>
            </a:r>
            <a:r>
              <a:rPr lang="el-GR" dirty="0" err="1" smtClean="0"/>
              <a:t>Φερνάν</a:t>
            </a:r>
            <a:r>
              <a:rPr lang="el-GR" dirty="0" smtClean="0"/>
              <a:t> </a:t>
            </a:r>
            <a:r>
              <a:rPr lang="el-GR" dirty="0" err="1" smtClean="0"/>
              <a:t>Κρομλένκ</a:t>
            </a:r>
            <a:r>
              <a:rPr lang="el-GR" dirty="0" smtClean="0"/>
              <a:t> </a:t>
            </a:r>
            <a:r>
              <a:rPr lang="el-GR" dirty="0"/>
              <a:t>(1922) λειτούργησε υπέροχα. </a:t>
            </a:r>
          </a:p>
          <a:p>
            <a:r>
              <a:rPr lang="el-GR" dirty="0"/>
              <a:t>Το θέατρό του ανατρέχει στις ποικίλες παραδόσεις: στους ρώσους </a:t>
            </a:r>
            <a:r>
              <a:rPr lang="el-GR" dirty="0" err="1"/>
              <a:t>σκομορότσκι</a:t>
            </a:r>
            <a:r>
              <a:rPr lang="el-GR" dirty="0"/>
              <a:t>, στο γερμανικό λαϊκό θέατρο, στο θέατρο της μάσκας της αρχαιότητας και στα μεσαιωνικά θρησκευτικά δράματα, στο ελισαβετιανό θέατρο στο θέατρο του </a:t>
            </a:r>
            <a:r>
              <a:rPr lang="el-GR" dirty="0" err="1"/>
              <a:t>siglo</a:t>
            </a:r>
            <a:r>
              <a:rPr lang="el-GR" dirty="0"/>
              <a:t> d’ </a:t>
            </a:r>
            <a:r>
              <a:rPr lang="el-GR" dirty="0" err="1"/>
              <a:t>oro</a:t>
            </a:r>
            <a:r>
              <a:rPr lang="el-GR" dirty="0"/>
              <a:t>, στην </a:t>
            </a:r>
            <a:r>
              <a:rPr lang="el-GR" dirty="0" err="1"/>
              <a:t>commedia</a:t>
            </a:r>
            <a:r>
              <a:rPr lang="el-GR" dirty="0"/>
              <a:t> </a:t>
            </a:r>
            <a:r>
              <a:rPr lang="el-GR" dirty="0" err="1"/>
              <a:t>dell</a:t>
            </a:r>
            <a:r>
              <a:rPr lang="el-GR" dirty="0"/>
              <a:t>’ </a:t>
            </a:r>
            <a:r>
              <a:rPr lang="el-GR" dirty="0" err="1"/>
              <a:t>arte</a:t>
            </a:r>
            <a:r>
              <a:rPr lang="el-GR" dirty="0"/>
              <a:t>, στο ιαπωνικό και το κινέζικο θέατρο. Ξεχώρισαν τα πειράματά του με την </a:t>
            </a:r>
            <a:r>
              <a:rPr lang="el-GR" dirty="0" err="1"/>
              <a:t>commedia</a:t>
            </a:r>
            <a:r>
              <a:rPr lang="el-GR" dirty="0"/>
              <a:t> και το ιαπωνικό θέατρο. Από το τελευταίο πήρε την ιδέα των μαυροφορεμένων βοηθών σκηνής. [Θέατρο </a:t>
            </a:r>
            <a:r>
              <a:rPr lang="el-GR" dirty="0" err="1"/>
              <a:t>σκομορότσκι</a:t>
            </a:r>
            <a:r>
              <a:rPr lang="el-GR" dirty="0"/>
              <a:t>: Συγκροτημένοι σε μεγάλες ομάδες ακροβάτες, ταχυδακτυλουργοί, αρκουδιάρηδες, τραγουδιστές, μουσικοί, κωμικοί ηθοποιοί. Ως πλανόδιοι κάλυπταν την ανάγκη ψυχαγωγίας των κοινωνικών τάξεων από 11ο έως 17ο αι. Η αθυροστομία τους ενοχλούσε την εκκλησία και την τσαρική εξουσία].</a:t>
            </a:r>
          </a:p>
          <a:p>
            <a:endParaRPr lang="el-GR" dirty="0"/>
          </a:p>
        </p:txBody>
      </p:sp>
    </p:spTree>
    <p:extLst>
      <p:ext uri="{BB962C8B-B14F-4D97-AF65-F5344CB8AC3E}">
        <p14:creationId xmlns:p14="http://schemas.microsoft.com/office/powerpoint/2010/main" val="37863645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Satie, Picasso, Cocteau, Parade</a:t>
            </a:r>
            <a:endParaRPr lang="el-GR"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31840" y="1366904"/>
            <a:ext cx="3024336" cy="5242182"/>
          </a:xfrm>
        </p:spPr>
      </p:pic>
    </p:spTree>
    <p:extLst>
      <p:ext uri="{BB962C8B-B14F-4D97-AF65-F5344CB8AC3E}">
        <p14:creationId xmlns:p14="http://schemas.microsoft.com/office/powerpoint/2010/main" val="6745567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 Βασιλιάς </a:t>
            </a:r>
            <a:r>
              <a:rPr lang="el-GR" dirty="0" err="1" smtClean="0"/>
              <a:t>Υμπύ</a:t>
            </a:r>
            <a:endParaRPr lang="el-GR"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55776" y="1336574"/>
            <a:ext cx="4255546" cy="5332786"/>
          </a:xfrm>
        </p:spPr>
      </p:pic>
    </p:spTree>
    <p:extLst>
      <p:ext uri="{BB962C8B-B14F-4D97-AF65-F5344CB8AC3E}">
        <p14:creationId xmlns:p14="http://schemas.microsoft.com/office/powerpoint/2010/main" val="14117063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0"/>
            <a:ext cx="9144000" cy="54868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l-GR" sz="2800" dirty="0" err="1" smtClean="0"/>
              <a:t>Αντονέν</a:t>
            </a:r>
            <a:r>
              <a:rPr lang="el-GR" sz="2800" b="1" dirty="0" smtClean="0"/>
              <a:t> </a:t>
            </a:r>
            <a:r>
              <a:rPr lang="el-GR" sz="2800" b="1" dirty="0" err="1" smtClean="0"/>
              <a:t>Αρτώ</a:t>
            </a:r>
            <a:endParaRPr lang="el-GR" sz="2800" b="1" dirty="0"/>
          </a:p>
        </p:txBody>
      </p:sp>
      <p:sp>
        <p:nvSpPr>
          <p:cNvPr id="5" name="Θέση περιεχομένου 4"/>
          <p:cNvSpPr>
            <a:spLocks noGrp="1"/>
          </p:cNvSpPr>
          <p:nvPr>
            <p:ph idx="1"/>
          </p:nvPr>
        </p:nvSpPr>
        <p:spPr>
          <a:xfrm>
            <a:off x="18164" y="548680"/>
            <a:ext cx="9125835" cy="6309320"/>
          </a:xfrm>
        </p:spPr>
        <p:style>
          <a:lnRef idx="1">
            <a:schemeClr val="accent1"/>
          </a:lnRef>
          <a:fillRef idx="2">
            <a:schemeClr val="accent1"/>
          </a:fillRef>
          <a:effectRef idx="1">
            <a:schemeClr val="accent1"/>
          </a:effectRef>
          <a:fontRef idx="minor">
            <a:schemeClr val="dk1"/>
          </a:fontRef>
        </p:style>
        <p:txBody>
          <a:bodyPr>
            <a:normAutofit fontScale="55000" lnSpcReduction="20000"/>
          </a:bodyPr>
          <a:lstStyle/>
          <a:p>
            <a:r>
              <a:rPr lang="el-GR" dirty="0" smtClean="0"/>
              <a:t>Προτείνει την </a:t>
            </a:r>
            <a:r>
              <a:rPr lang="el-GR" b="1" dirty="0" err="1" smtClean="0"/>
              <a:t>επαναθεατρικοποίηση</a:t>
            </a:r>
            <a:r>
              <a:rPr lang="el-GR" dirty="0" smtClean="0"/>
              <a:t> του θεάτρου προκειμένου να αντιμετωπίσει τον </a:t>
            </a:r>
            <a:r>
              <a:rPr lang="el-GR" dirty="0" err="1" smtClean="0">
                <a:solidFill>
                  <a:schemeClr val="tx1"/>
                </a:solidFill>
              </a:rPr>
              <a:t>λογοκεντρισμό</a:t>
            </a:r>
            <a:r>
              <a:rPr lang="el-GR" dirty="0" smtClean="0">
                <a:solidFill>
                  <a:schemeClr val="tx1"/>
                </a:solidFill>
              </a:rPr>
              <a:t>*, τον ορθολογισμό** και τον ατομικισμό</a:t>
            </a:r>
            <a:r>
              <a:rPr lang="el-GR" dirty="0" smtClean="0"/>
              <a:t>***, γιατί αυτή θα φέρει τον άνθρωπο στις προ-λογικές, προ-ορθολογικές, προ-ατομιστικές απαρχές του. </a:t>
            </a:r>
          </a:p>
          <a:p>
            <a:r>
              <a:rPr lang="el-GR" dirty="0" smtClean="0"/>
              <a:t>Οδηγείται έτσι στη </a:t>
            </a:r>
            <a:r>
              <a:rPr lang="el-GR" b="1" dirty="0" smtClean="0"/>
              <a:t>μαγική τελετουργία </a:t>
            </a:r>
            <a:r>
              <a:rPr lang="el-GR" dirty="0" smtClean="0"/>
              <a:t>που </a:t>
            </a:r>
            <a:r>
              <a:rPr lang="el-GR" b="1" dirty="0" smtClean="0"/>
              <a:t>θεραπεύει τον θεατή</a:t>
            </a:r>
            <a:r>
              <a:rPr lang="el-GR" dirty="0" smtClean="0"/>
              <a:t>: Ο </a:t>
            </a:r>
            <a:r>
              <a:rPr lang="el-GR" dirty="0" err="1" smtClean="0"/>
              <a:t>Αρτώ</a:t>
            </a:r>
            <a:r>
              <a:rPr lang="el-GR" dirty="0" smtClean="0"/>
              <a:t>, στην πραγματικότητα, προτείνει τον </a:t>
            </a:r>
            <a:r>
              <a:rPr lang="el-GR" b="1" dirty="0" smtClean="0"/>
              <a:t>θάνατο του παλιού κοινωνικού, ψυχολογικού ατόμου </a:t>
            </a:r>
            <a:r>
              <a:rPr lang="el-GR" dirty="0" smtClean="0"/>
              <a:t>και την αναγέννηση ενός </a:t>
            </a:r>
            <a:r>
              <a:rPr lang="el-GR" b="1" dirty="0" smtClean="0"/>
              <a:t>«ολικού ανθρώπου»</a:t>
            </a:r>
            <a:r>
              <a:rPr lang="el-GR" dirty="0" smtClean="0"/>
              <a:t>, ενωμένου με τη φύση και τους θεούς της.</a:t>
            </a:r>
          </a:p>
          <a:p>
            <a:r>
              <a:rPr lang="el-GR" dirty="0" smtClean="0"/>
              <a:t>Για να καταφέρει το θέατρο να κάνει τον θεατή να μπει σε αυτή τη διαδικασία πρέπει να του προκαλέσει </a:t>
            </a:r>
            <a:r>
              <a:rPr lang="el-GR" b="1" dirty="0" smtClean="0"/>
              <a:t>εκστατικές καταστάσεις </a:t>
            </a:r>
            <a:r>
              <a:rPr lang="el-GR" dirty="0" smtClean="0"/>
              <a:t>για να αποκτήσει </a:t>
            </a:r>
            <a:r>
              <a:rPr lang="el-GR" b="1" dirty="0" smtClean="0"/>
              <a:t>πρόσβαση στο ασυνείδητο </a:t>
            </a:r>
            <a:r>
              <a:rPr lang="el-GR" dirty="0" smtClean="0"/>
              <a:t>και τη δυνατότητα να επέμβει και </a:t>
            </a:r>
            <a:r>
              <a:rPr lang="el-GR" b="1" dirty="0" smtClean="0"/>
              <a:t>να θεραπεύσει τους «δαίμονές» του</a:t>
            </a:r>
            <a:r>
              <a:rPr lang="el-GR" dirty="0" smtClean="0"/>
              <a:t>. Έτσι ώστε να προκληθεί μια </a:t>
            </a:r>
            <a:r>
              <a:rPr lang="el-GR" b="1" dirty="0" smtClean="0"/>
              <a:t>εικονική επανάσταση</a:t>
            </a:r>
            <a:r>
              <a:rPr lang="el-GR" dirty="0" smtClean="0"/>
              <a:t>, η οποία ωστόσο θα πρέπει να παραμείνει εικονική για να έχει αξία. Αλλάζει την τυποποιημένη διάταξη του θεατρικού χώρου και βάζει τον </a:t>
            </a:r>
            <a:r>
              <a:rPr lang="el-GR" b="1" dirty="0" smtClean="0"/>
              <a:t>θεατή στο κέντρο των δρώμενων</a:t>
            </a:r>
            <a:r>
              <a:rPr lang="el-GR" dirty="0" smtClean="0"/>
              <a:t>, καθισμένο σε περιστρεφόμενη καρέκλα που να μπορεί να παρακολουθεί τα τεκταινόμενα που συμβαίνουν γύρω του. Ο ηθοποιός λειτουργεί ως </a:t>
            </a:r>
            <a:r>
              <a:rPr lang="el-GR" b="1" dirty="0" smtClean="0"/>
              <a:t>ζωντανό ιερογλυφικό – ένα σύμβολο </a:t>
            </a:r>
            <a:r>
              <a:rPr lang="el-GR" dirty="0" smtClean="0"/>
              <a:t>που ξυπνά το ασυνείδητο του θεατή. Εκεί ο θεατής βρίσκει τις παρορμήσεις του (σεξουαλικές, βίας) για να τις θεραπεύει. Ουσιαστικά η παράσταση λειτουργούσε ως μια «διαβατήρια τελετή». «Το θέατρο είναι μια χολέρα που όταν τελειώνει ο θεατής είτε πεθαίνει είτε γίνεται καλά».</a:t>
            </a:r>
          </a:p>
          <a:p>
            <a:endParaRPr lang="el-GR" dirty="0"/>
          </a:p>
          <a:p>
            <a:endParaRPr lang="el-GR" dirty="0" smtClean="0"/>
          </a:p>
          <a:p>
            <a:pPr marL="0" indent="0">
              <a:buNone/>
            </a:pPr>
            <a:r>
              <a:rPr lang="el-GR" i="1" dirty="0" smtClean="0">
                <a:solidFill>
                  <a:schemeClr val="tx1"/>
                </a:solidFill>
              </a:rPr>
              <a:t>* Η λέξη ακινητοποιεί τη σκέψη, αφού την απολιθώνει σε μια έννοια μέσα από τον γραπτό λόγο. Η λέξη στο θέατρο οφείλει να διατηρεί την </a:t>
            </a:r>
            <a:r>
              <a:rPr lang="el-GR" i="1" dirty="0" err="1" smtClean="0">
                <a:solidFill>
                  <a:schemeClr val="tx1"/>
                </a:solidFill>
              </a:rPr>
              <a:t>προφορικότητά</a:t>
            </a:r>
            <a:r>
              <a:rPr lang="el-GR" i="1" dirty="0" smtClean="0">
                <a:solidFill>
                  <a:schemeClr val="tx1"/>
                </a:solidFill>
              </a:rPr>
              <a:t> της οπότε τη δυνατότητα να μεταβάλλεται.</a:t>
            </a:r>
          </a:p>
          <a:p>
            <a:pPr marL="0" indent="0">
              <a:buNone/>
            </a:pPr>
            <a:r>
              <a:rPr lang="el-GR" i="1" dirty="0" smtClean="0">
                <a:solidFill>
                  <a:schemeClr val="tx1"/>
                </a:solidFill>
              </a:rPr>
              <a:t>** Ο  ορθολογισμός οδήγησε στη μηχανιστική επιστήμη.</a:t>
            </a:r>
          </a:p>
          <a:p>
            <a:pPr marL="0" indent="0">
              <a:buNone/>
            </a:pPr>
            <a:r>
              <a:rPr lang="el-GR" i="1" dirty="0" smtClean="0">
                <a:solidFill>
                  <a:schemeClr val="tx1"/>
                </a:solidFill>
              </a:rPr>
              <a:t>*** Ο ατομικισμός συρρικνώνει  τον άνθρωπο , τον κάνει από μεγάλο μικρό, γεμάτο ψυχολογικά προβλήματα, αυτό προέρχεται εξαιτίας της απομόνωσής του. </a:t>
            </a:r>
          </a:p>
          <a:p>
            <a:pPr marL="0" indent="0">
              <a:buNone/>
            </a:pPr>
            <a:r>
              <a:rPr lang="el-GR" i="1" dirty="0" smtClean="0">
                <a:solidFill>
                  <a:schemeClr val="tx1"/>
                </a:solidFill>
              </a:rPr>
              <a:t>Και οι τρεις παραπάνω έννοιες είναι κληροδοτήματα της Αναγέννησης.</a:t>
            </a:r>
          </a:p>
        </p:txBody>
      </p:sp>
    </p:spTree>
    <p:extLst>
      <p:ext uri="{BB962C8B-B14F-4D97-AF65-F5344CB8AC3E}">
        <p14:creationId xmlns:p14="http://schemas.microsoft.com/office/powerpoint/2010/main" val="25083646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908720"/>
          </a:xfrm>
        </p:spPr>
        <p:style>
          <a:lnRef idx="3">
            <a:schemeClr val="lt1"/>
          </a:lnRef>
          <a:fillRef idx="1">
            <a:schemeClr val="accent1"/>
          </a:fillRef>
          <a:effectRef idx="1">
            <a:schemeClr val="accent1"/>
          </a:effectRef>
          <a:fontRef idx="minor">
            <a:schemeClr val="lt1"/>
          </a:fontRef>
        </p:style>
        <p:txBody>
          <a:bodyPr>
            <a:normAutofit/>
          </a:bodyPr>
          <a:lstStyle/>
          <a:p>
            <a:r>
              <a:rPr lang="el-GR" sz="2800" b="1" dirty="0" smtClean="0"/>
              <a:t>Συνέχεια…</a:t>
            </a:r>
            <a:endParaRPr lang="el-GR" sz="2800" b="1" dirty="0"/>
          </a:p>
        </p:txBody>
      </p:sp>
      <p:sp>
        <p:nvSpPr>
          <p:cNvPr id="3" name="Θέση περιεχομένου 2"/>
          <p:cNvSpPr>
            <a:spLocks noGrp="1"/>
          </p:cNvSpPr>
          <p:nvPr>
            <p:ph idx="1"/>
          </p:nvPr>
        </p:nvSpPr>
        <p:spPr>
          <a:xfrm>
            <a:off x="0" y="980728"/>
            <a:ext cx="9144000" cy="5877272"/>
          </a:xfrm>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r>
              <a:rPr lang="el-GR" dirty="0" smtClean="0"/>
              <a:t>Το ερώτημα που διατύπωσαν οι σύγχρονοί του για τις θεωρίες του ήταν: οπισθοδρόμηση στο πρωτόγονο (φόβος των επικριτών του) ή προφητεία μιας νέας εποχής (άποψη των υποστηρικτών του); </a:t>
            </a:r>
          </a:p>
          <a:p>
            <a:r>
              <a:rPr lang="el-GR" dirty="0" smtClean="0"/>
              <a:t>Συνέχισε, αδιαμφισβήτητα ωστόσο, τον δρόμο των </a:t>
            </a:r>
            <a:r>
              <a:rPr lang="el-GR" dirty="0" err="1" smtClean="0"/>
              <a:t>Κρέιγκ</a:t>
            </a:r>
            <a:r>
              <a:rPr lang="el-GR" dirty="0" smtClean="0"/>
              <a:t> και </a:t>
            </a:r>
            <a:r>
              <a:rPr lang="el-GR" dirty="0" err="1" smtClean="0"/>
              <a:t>Μέγερχολντ</a:t>
            </a:r>
            <a:r>
              <a:rPr lang="el-GR" dirty="0" smtClean="0"/>
              <a:t>.  Από τον </a:t>
            </a:r>
            <a:r>
              <a:rPr lang="el-GR" dirty="0" err="1" smtClean="0"/>
              <a:t>Κρέιγκ</a:t>
            </a:r>
            <a:r>
              <a:rPr lang="el-GR" dirty="0" smtClean="0"/>
              <a:t> πήρε την </a:t>
            </a:r>
            <a:r>
              <a:rPr lang="el-GR" b="1" dirty="0" smtClean="0"/>
              <a:t>άρνηση της προσωπικότητας </a:t>
            </a:r>
            <a:r>
              <a:rPr lang="el-GR" dirty="0" smtClean="0"/>
              <a:t>και την </a:t>
            </a:r>
            <a:r>
              <a:rPr lang="el-GR" b="1" dirty="0" smtClean="0"/>
              <a:t>προσφυγή σε πολιτισμούς έξω από τον ευρωπαϊκό</a:t>
            </a:r>
            <a:r>
              <a:rPr lang="el-GR" dirty="0" smtClean="0"/>
              <a:t>, ενώ επέμεινε, </a:t>
            </a:r>
            <a:r>
              <a:rPr lang="el-GR" b="1" dirty="0" smtClean="0"/>
              <a:t>όχι στην αισθητική της παράστασης όπως ο </a:t>
            </a:r>
            <a:r>
              <a:rPr lang="el-GR" b="1" dirty="0" err="1" smtClean="0"/>
              <a:t>Κρέιγκ</a:t>
            </a:r>
            <a:r>
              <a:rPr lang="el-GR" b="1" dirty="0" smtClean="0"/>
              <a:t>, αλλά της επίδρασής της στον θεατή</a:t>
            </a:r>
            <a:r>
              <a:rPr lang="el-GR" dirty="0" smtClean="0"/>
              <a:t>. Κι αυτή φαίνεται να ήταν η επίδραση που άσκησε η θεωρία του </a:t>
            </a:r>
            <a:r>
              <a:rPr lang="el-GR" dirty="0" err="1" smtClean="0"/>
              <a:t>Μέγερχολντ</a:t>
            </a:r>
            <a:r>
              <a:rPr lang="el-GR" dirty="0" smtClean="0"/>
              <a:t> πάνω του. Εδώ όμως ο </a:t>
            </a:r>
            <a:r>
              <a:rPr lang="el-GR" dirty="0" err="1" smtClean="0"/>
              <a:t>Αρτώ</a:t>
            </a:r>
            <a:r>
              <a:rPr lang="el-GR" dirty="0" smtClean="0"/>
              <a:t> γίνεται ριζοσπαστικότερος από τον προκάτοχό του, καθώς λέει πως το θέατρο οφείλει να επιδρά στον θεατή με τέτοιον τρόπο ώστε να τον οδηγεί όχι μόνο πέρα από την ιδέα του ατόμου, πέρα από το νεωτερικό υποκείμενο</a:t>
            </a:r>
            <a:r>
              <a:rPr lang="el-GR" b="1" dirty="0" smtClean="0"/>
              <a:t>, αλλά στη συνειδησιακή κατάσταση ενός νέου «ανθρώπινου είναι».</a:t>
            </a:r>
            <a:r>
              <a:rPr lang="el-GR" dirty="0" smtClean="0"/>
              <a:t> </a:t>
            </a:r>
          </a:p>
          <a:p>
            <a:r>
              <a:rPr lang="el-GR" dirty="0" smtClean="0"/>
              <a:t>Ο πρωτοπόρος </a:t>
            </a:r>
            <a:r>
              <a:rPr lang="el-GR" dirty="0" err="1" smtClean="0"/>
              <a:t>Αρτώ</a:t>
            </a:r>
            <a:r>
              <a:rPr lang="el-GR" dirty="0" smtClean="0"/>
              <a:t> βρήκε συνεχιστές μετά τον πόλεμο από τον </a:t>
            </a:r>
            <a:r>
              <a:rPr lang="el-GR" dirty="0" err="1" smtClean="0"/>
              <a:t>Γκροτόβσκι</a:t>
            </a:r>
            <a:r>
              <a:rPr lang="el-GR" dirty="0" smtClean="0"/>
              <a:t> και τον </a:t>
            </a:r>
            <a:r>
              <a:rPr lang="el-GR" dirty="0" err="1" smtClean="0"/>
              <a:t>Τζούλιαν</a:t>
            </a:r>
            <a:r>
              <a:rPr lang="el-GR" dirty="0" smtClean="0"/>
              <a:t> </a:t>
            </a:r>
            <a:r>
              <a:rPr lang="el-GR" dirty="0" err="1" smtClean="0"/>
              <a:t>Μπεκ</a:t>
            </a:r>
            <a:r>
              <a:rPr lang="el-GR" dirty="0" smtClean="0"/>
              <a:t> (</a:t>
            </a:r>
            <a:r>
              <a:rPr lang="en-US" dirty="0" smtClean="0"/>
              <a:t>Living Theatre)</a:t>
            </a:r>
            <a:r>
              <a:rPr lang="el-GR" dirty="0"/>
              <a:t> </a:t>
            </a:r>
            <a:r>
              <a:rPr lang="el-GR" dirty="0" smtClean="0"/>
              <a:t>έως τον </a:t>
            </a:r>
            <a:r>
              <a:rPr lang="en-US" dirty="0" smtClean="0"/>
              <a:t>Robert Wilson </a:t>
            </a:r>
            <a:r>
              <a:rPr lang="el-GR" dirty="0" smtClean="0"/>
              <a:t>(το θέατρο των εικόνων).</a:t>
            </a:r>
          </a:p>
          <a:p>
            <a:endParaRPr lang="el-GR" dirty="0"/>
          </a:p>
          <a:p>
            <a:endParaRPr lang="el-GR" dirty="0" smtClean="0"/>
          </a:p>
          <a:p>
            <a:endParaRPr lang="el-GR" dirty="0"/>
          </a:p>
          <a:p>
            <a:pPr marL="0" indent="0">
              <a:buNone/>
            </a:pPr>
            <a:r>
              <a:rPr lang="en-US" sz="2900" dirty="0" smtClean="0"/>
              <a:t>Erika Fischer-</a:t>
            </a:r>
            <a:r>
              <a:rPr lang="en-US" sz="2900" dirty="0" err="1" smtClean="0"/>
              <a:t>Lichte</a:t>
            </a:r>
            <a:r>
              <a:rPr lang="en-US" sz="2900" dirty="0" smtClean="0"/>
              <a:t>, </a:t>
            </a:r>
            <a:r>
              <a:rPr lang="el-GR" sz="2900" dirty="0" smtClean="0"/>
              <a:t>«</a:t>
            </a:r>
            <a:r>
              <a:rPr lang="el-GR" sz="2900" dirty="0" err="1" smtClean="0"/>
              <a:t>Επαναθεατρικοποίση</a:t>
            </a:r>
            <a:r>
              <a:rPr lang="el-GR" sz="2900" dirty="0" smtClean="0"/>
              <a:t> του θεάτρου», στο </a:t>
            </a:r>
            <a:r>
              <a:rPr lang="el-GR" sz="2900" i="1" dirty="0" smtClean="0"/>
              <a:t>Ιστορία Ευρωπαϊκού Δράματος και Θεάτρου</a:t>
            </a:r>
            <a:r>
              <a:rPr lang="el-GR" sz="2900" dirty="0" smtClean="0"/>
              <a:t>, τμ. 2, μτφ. Γιώργος </a:t>
            </a:r>
            <a:r>
              <a:rPr lang="el-GR" sz="2900" dirty="0" err="1" smtClean="0"/>
              <a:t>Σαγκριώτης</a:t>
            </a:r>
            <a:r>
              <a:rPr lang="el-GR" sz="2900" dirty="0" smtClean="0"/>
              <a:t>, </a:t>
            </a:r>
            <a:r>
              <a:rPr lang="el-GR" sz="2900" dirty="0" err="1" smtClean="0"/>
              <a:t>Πλέθρον</a:t>
            </a:r>
            <a:r>
              <a:rPr lang="el-GR" sz="2900" dirty="0" smtClean="0"/>
              <a:t>, Αθήνα 2012, σ. </a:t>
            </a:r>
            <a:r>
              <a:rPr lang="en-US" sz="2900" dirty="0" smtClean="0"/>
              <a:t>185-193</a:t>
            </a:r>
            <a:r>
              <a:rPr lang="el-GR" sz="2900" dirty="0" smtClean="0"/>
              <a:t>.</a:t>
            </a:r>
          </a:p>
          <a:p>
            <a:endParaRPr lang="el-GR" dirty="0"/>
          </a:p>
        </p:txBody>
      </p:sp>
    </p:spTree>
    <p:extLst>
      <p:ext uri="{BB962C8B-B14F-4D97-AF65-F5344CB8AC3E}">
        <p14:creationId xmlns:p14="http://schemas.microsoft.com/office/powerpoint/2010/main" val="2363268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836712"/>
          </a:xfrm>
        </p:spPr>
        <p:txBody>
          <a:bodyPr>
            <a:normAutofit/>
          </a:bodyPr>
          <a:lstStyle/>
          <a:p>
            <a:r>
              <a:rPr lang="el-GR" sz="2800" b="1" dirty="0" smtClean="0">
                <a:solidFill>
                  <a:srgbClr val="C00000"/>
                </a:solidFill>
              </a:rPr>
              <a:t>Σκηνοθεσίες του </a:t>
            </a:r>
            <a:r>
              <a:rPr lang="el-GR" sz="2800" b="1" dirty="0" err="1" smtClean="0">
                <a:solidFill>
                  <a:srgbClr val="C00000"/>
                </a:solidFill>
              </a:rPr>
              <a:t>Μέγερχολντ</a:t>
            </a:r>
            <a:endParaRPr lang="el-GR" sz="2800" b="1" dirty="0">
              <a:solidFill>
                <a:srgbClr val="C00000"/>
              </a:solidFill>
            </a:endParaRPr>
          </a:p>
        </p:txBody>
      </p:sp>
      <p:sp>
        <p:nvSpPr>
          <p:cNvPr id="3" name="Θέση περιεχομένου 2"/>
          <p:cNvSpPr>
            <a:spLocks noGrp="1"/>
          </p:cNvSpPr>
          <p:nvPr>
            <p:ph idx="1"/>
          </p:nvPr>
        </p:nvSpPr>
        <p:spPr>
          <a:xfrm>
            <a:off x="0" y="764704"/>
            <a:ext cx="9144000" cy="6093296"/>
          </a:xfrm>
        </p:spPr>
        <p:txBody>
          <a:bodyPr>
            <a:normAutofit fontScale="85000" lnSpcReduction="20000"/>
          </a:bodyPr>
          <a:lstStyle/>
          <a:p>
            <a:endParaRPr lang="el-GR" dirty="0" smtClean="0"/>
          </a:p>
          <a:p>
            <a:r>
              <a:rPr lang="el-GR" dirty="0" err="1" smtClean="0"/>
              <a:t>Μαγιακόφσκι</a:t>
            </a:r>
            <a:r>
              <a:rPr lang="el-GR" dirty="0" smtClean="0"/>
              <a:t>, </a:t>
            </a:r>
            <a:r>
              <a:rPr lang="en-US" i="1" dirty="0" err="1" smtClean="0"/>
              <a:t>Mistero</a:t>
            </a:r>
            <a:r>
              <a:rPr lang="en-US" i="1" dirty="0" smtClean="0"/>
              <a:t> Buffo</a:t>
            </a:r>
            <a:r>
              <a:rPr lang="en-US" dirty="0" smtClean="0"/>
              <a:t>, </a:t>
            </a:r>
            <a:r>
              <a:rPr lang="el-GR" dirty="0" smtClean="0"/>
              <a:t>σκηνικά </a:t>
            </a:r>
            <a:r>
              <a:rPr lang="el-GR" dirty="0" err="1" smtClean="0"/>
              <a:t>Μάλεβιτς</a:t>
            </a:r>
            <a:r>
              <a:rPr lang="el-GR" dirty="0" smtClean="0"/>
              <a:t> (</a:t>
            </a:r>
            <a:r>
              <a:rPr lang="el-GR" dirty="0" err="1" smtClean="0"/>
              <a:t>σουπρεματισμός</a:t>
            </a:r>
            <a:r>
              <a:rPr lang="el-GR" dirty="0" smtClean="0"/>
              <a:t>): είχε συνδυάσει αρχιτεκτονικά στοιχεία και διακοσμητικές πάνινες πλάτες. Ένα γαλαζωπό ημισφαίριο παρίστανε τη γη και ένα κόκκινο και πράσινο γοτθικό δωμάτιο που παρίστανε την κόλαση. Στον παράδεισο υπήρχαν πολύχρωμες φούσκες, δηλαδή τα σύννεφα. Ένας </a:t>
            </a:r>
            <a:r>
              <a:rPr lang="el-GR" dirty="0" err="1" smtClean="0"/>
              <a:t>σουπρεματιστικός</a:t>
            </a:r>
            <a:r>
              <a:rPr lang="el-GR" dirty="0" smtClean="0"/>
              <a:t> πίνακας, ένας σκελετός αυτοκινήτου και μια τεράστια αψίδα συμβόλιζαν τη Γη της Επαγγελίας.</a:t>
            </a:r>
            <a:endParaRPr lang="en-US" dirty="0" smtClean="0"/>
          </a:p>
          <a:p>
            <a:r>
              <a:rPr lang="el-GR" dirty="0" smtClean="0"/>
              <a:t>Η επιτυχία του εγχειρήματος ήταν πως συγχώνευσε φουτουριστικές εικόνες και ευρήματα αντλημένα από τη λαϊκή παράδοση. Δοκίμασε στην πράξη τις αντιλήψεις του για το θέατρο του πανηγυριού και του </a:t>
            </a:r>
            <a:r>
              <a:rPr lang="el-GR" dirty="0" err="1" smtClean="0"/>
              <a:t>γκροτέσκ</a:t>
            </a:r>
            <a:r>
              <a:rPr lang="el-GR" dirty="0" smtClean="0"/>
              <a:t>: ως </a:t>
            </a:r>
            <a:r>
              <a:rPr lang="el-GR" dirty="0" err="1" smtClean="0"/>
              <a:t>μπουφόνοι</a:t>
            </a:r>
            <a:r>
              <a:rPr lang="el-GR" dirty="0" smtClean="0"/>
              <a:t> παρουσιάζονταν οι βασιλιάδες, οι πολιτικάντηδες της Δύσης και οι αστοί, ενώ το ανώνυμο πλήθος των εργατών ήταν ντυμένο ομοιόμορφα με την εργατική φόρμα.</a:t>
            </a:r>
            <a:endParaRPr lang="en-US" dirty="0" smtClean="0"/>
          </a:p>
          <a:p>
            <a:endParaRPr lang="el-GR" dirty="0"/>
          </a:p>
        </p:txBody>
      </p:sp>
    </p:spTree>
    <p:extLst>
      <p:ext uri="{BB962C8B-B14F-4D97-AF65-F5344CB8AC3E}">
        <p14:creationId xmlns:p14="http://schemas.microsoft.com/office/powerpoint/2010/main" val="379867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620688"/>
          </a:xfrm>
        </p:spPr>
        <p:txBody>
          <a:bodyPr>
            <a:normAutofit/>
          </a:bodyPr>
          <a:lstStyle/>
          <a:p>
            <a:r>
              <a:rPr lang="el-GR" sz="2800" b="1" dirty="0" smtClean="0">
                <a:solidFill>
                  <a:srgbClr val="C00000"/>
                </a:solidFill>
              </a:rPr>
              <a:t>Συνέχεια…</a:t>
            </a:r>
            <a:endParaRPr lang="el-GR" sz="2800" b="1" dirty="0">
              <a:solidFill>
                <a:srgbClr val="C00000"/>
              </a:solidFill>
            </a:endParaRPr>
          </a:p>
        </p:txBody>
      </p:sp>
      <p:sp>
        <p:nvSpPr>
          <p:cNvPr id="3" name="Θέση περιεχομένου 2"/>
          <p:cNvSpPr>
            <a:spLocks noGrp="1"/>
          </p:cNvSpPr>
          <p:nvPr>
            <p:ph idx="1"/>
          </p:nvPr>
        </p:nvSpPr>
        <p:spPr>
          <a:xfrm>
            <a:off x="107504" y="764704"/>
            <a:ext cx="9036496" cy="5976664"/>
          </a:xfrm>
        </p:spPr>
        <p:txBody>
          <a:bodyPr>
            <a:normAutofit fontScale="85000" lnSpcReduction="20000"/>
          </a:bodyPr>
          <a:lstStyle/>
          <a:p>
            <a:r>
              <a:rPr lang="el-GR" dirty="0" err="1"/>
              <a:t>Βερχάερεν</a:t>
            </a:r>
            <a:r>
              <a:rPr lang="el-GR" dirty="0"/>
              <a:t>,</a:t>
            </a:r>
            <a:r>
              <a:rPr lang="el-GR" i="1" dirty="0"/>
              <a:t> Χαράματα</a:t>
            </a:r>
            <a:r>
              <a:rPr lang="el-GR" dirty="0"/>
              <a:t>, σκηνικά </a:t>
            </a:r>
            <a:r>
              <a:rPr lang="el-GR" dirty="0" err="1" smtClean="0"/>
              <a:t>Ντμίτριεφ</a:t>
            </a:r>
            <a:r>
              <a:rPr lang="el-GR" dirty="0" smtClean="0"/>
              <a:t> </a:t>
            </a:r>
            <a:r>
              <a:rPr lang="el-GR" dirty="0"/>
              <a:t>(φουτουριστής ζωγράφος): η σκηνή γεμάτη επιφάνειες, πατάρια, όγκους. Στις δύο πλευρές της σκηνής ορθώνονται πάσσαλοι όπου έχουν αναρτηθεί υπό διάφορες γωνίες κύκλοι και μεταλλικές επιφάνειες. Από ψηλά κρέμονται τρίγωνα, χρωματιστοί κύκλοι που θυμίζουν τις κατασκευές του </a:t>
            </a:r>
            <a:r>
              <a:rPr lang="el-GR" dirty="0" err="1"/>
              <a:t>Τάτλιν</a:t>
            </a:r>
            <a:r>
              <a:rPr lang="el-GR" dirty="0"/>
              <a:t>. Καραβόσκοινα που σχημάτιζαν βεντάλια που πηγαίνουν από τη σκηνή στα </a:t>
            </a:r>
            <a:r>
              <a:rPr lang="el-GR" dirty="0" err="1"/>
              <a:t>σταγκόνια</a:t>
            </a:r>
            <a:r>
              <a:rPr lang="el-GR" dirty="0"/>
              <a:t>. Οι ηθοποιοί αμακιγιάριστοι φορούν ομοιόμορφα κοστούμια. Τα υλικά παρουσιάζονται εντελώς απογυμνωμένα ώστε να προβάλλονται οι φυσικές ιδιότητες και όχι οι ψευδαισθητικές τους.</a:t>
            </a:r>
          </a:p>
          <a:p>
            <a:r>
              <a:rPr lang="el-GR" dirty="0"/>
              <a:t>Ο </a:t>
            </a:r>
            <a:r>
              <a:rPr lang="el-GR" dirty="0" err="1"/>
              <a:t>Μέγερχολντ</a:t>
            </a:r>
            <a:r>
              <a:rPr lang="el-GR" dirty="0"/>
              <a:t> τρέπει το πλήθος από παθητικό σε ενεργητικό προλεταριακό, ενώ ο ήρωας εξαφανίζεται. Ο σκηνοθέτης χρήζεται </a:t>
            </a:r>
            <a:r>
              <a:rPr lang="el-GR" dirty="0" err="1"/>
              <a:t>συνδημιουργός</a:t>
            </a:r>
            <a:r>
              <a:rPr lang="el-GR" dirty="0"/>
              <a:t> του συγγραφέα, δηλαδή το κείμενο παύει να αντιμετωπίζεται ως «ιερό», οπότε μπορεί να «αναγνωστεί» ελεύθερα από τον σκηνοθέτη. </a:t>
            </a:r>
          </a:p>
          <a:p>
            <a:endParaRPr lang="el-GR" dirty="0"/>
          </a:p>
        </p:txBody>
      </p:sp>
    </p:spTree>
    <p:extLst>
      <p:ext uri="{BB962C8B-B14F-4D97-AF65-F5344CB8AC3E}">
        <p14:creationId xmlns:p14="http://schemas.microsoft.com/office/powerpoint/2010/main" val="846651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634082"/>
          </a:xfrm>
        </p:spPr>
        <p:txBody>
          <a:bodyPr>
            <a:normAutofit fontScale="90000"/>
          </a:bodyPr>
          <a:lstStyle/>
          <a:p>
            <a:r>
              <a:rPr lang="el-GR" b="1" dirty="0" smtClean="0">
                <a:solidFill>
                  <a:srgbClr val="C00000"/>
                </a:solidFill>
              </a:rPr>
              <a:t>Συνέχεια…</a:t>
            </a:r>
            <a:endParaRPr lang="el-GR" b="1" dirty="0">
              <a:solidFill>
                <a:srgbClr val="C00000"/>
              </a:solidFill>
            </a:endParaRPr>
          </a:p>
        </p:txBody>
      </p:sp>
      <p:sp>
        <p:nvSpPr>
          <p:cNvPr id="3" name="Θέση περιεχομένου 2"/>
          <p:cNvSpPr>
            <a:spLocks noGrp="1"/>
          </p:cNvSpPr>
          <p:nvPr>
            <p:ph idx="1"/>
          </p:nvPr>
        </p:nvSpPr>
        <p:spPr>
          <a:xfrm>
            <a:off x="0" y="980728"/>
            <a:ext cx="9144000" cy="5877272"/>
          </a:xfrm>
        </p:spPr>
        <p:txBody>
          <a:bodyPr>
            <a:normAutofit fontScale="77500" lnSpcReduction="20000"/>
          </a:bodyPr>
          <a:lstStyle/>
          <a:p>
            <a:r>
              <a:rPr lang="el-GR" b="1" dirty="0"/>
              <a:t>Ο σκηνικός κονστρουκτιβισμός: </a:t>
            </a:r>
            <a:r>
              <a:rPr lang="el-GR" dirty="0"/>
              <a:t>Ξεκινά από τους </a:t>
            </a:r>
            <a:r>
              <a:rPr lang="el-GR" dirty="0" err="1"/>
              <a:t>Ροντσένκο</a:t>
            </a:r>
            <a:r>
              <a:rPr lang="el-GR" dirty="0"/>
              <a:t>, </a:t>
            </a:r>
            <a:r>
              <a:rPr lang="el-GR" dirty="0" err="1"/>
              <a:t>Πόποβα</a:t>
            </a:r>
            <a:r>
              <a:rPr lang="el-GR" dirty="0"/>
              <a:t>… το φθινόπωρο του 1921. Αποκήρυσσε κάθε απεικονιστική προσπάθεια, εκθείαζε τη χρήση του ακατέργαστου υλικού και διακήρυσσε πως πρεσβεύει κάθε ωφελιμιστική τέχνη. </a:t>
            </a:r>
            <a:endParaRPr lang="el-GR" b="1" dirty="0" smtClean="0"/>
          </a:p>
          <a:p>
            <a:r>
              <a:rPr lang="el-GR" b="1" dirty="0" err="1"/>
              <a:t>Φερνάν</a:t>
            </a:r>
            <a:r>
              <a:rPr lang="el-GR" b="1" dirty="0"/>
              <a:t> </a:t>
            </a:r>
            <a:r>
              <a:rPr lang="el-GR" b="1" dirty="0" err="1" smtClean="0"/>
              <a:t>Κρομλένκ</a:t>
            </a:r>
            <a:r>
              <a:rPr lang="el-GR" b="1" dirty="0" smtClean="0"/>
              <a:t>, </a:t>
            </a:r>
            <a:r>
              <a:rPr lang="el-GR" b="1" i="1" dirty="0" smtClean="0"/>
              <a:t>Ο </a:t>
            </a:r>
            <a:r>
              <a:rPr lang="el-GR" b="1" i="1" dirty="0"/>
              <a:t>υπέροχος </a:t>
            </a:r>
            <a:r>
              <a:rPr lang="el-GR" b="1" i="1" dirty="0" err="1" smtClean="0"/>
              <a:t>κερατάς</a:t>
            </a:r>
            <a:r>
              <a:rPr lang="el-GR" b="1" dirty="0" smtClean="0"/>
              <a:t>: </a:t>
            </a:r>
            <a:r>
              <a:rPr lang="el-GR" dirty="0" smtClean="0"/>
              <a:t>θέμα η βασανιστική ζήλια του μυλωνά </a:t>
            </a:r>
            <a:r>
              <a:rPr lang="el-GR" dirty="0" err="1" smtClean="0"/>
              <a:t>Μπρούνο</a:t>
            </a:r>
            <a:r>
              <a:rPr lang="el-GR" dirty="0" smtClean="0"/>
              <a:t> για τη γυναίκα του Στέλλα. Η </a:t>
            </a:r>
            <a:r>
              <a:rPr lang="el-GR" dirty="0" err="1" smtClean="0"/>
              <a:t>Λιούμποβ</a:t>
            </a:r>
            <a:r>
              <a:rPr lang="el-GR" dirty="0" smtClean="0"/>
              <a:t> </a:t>
            </a:r>
            <a:r>
              <a:rPr lang="el-GR" dirty="0" err="1" smtClean="0"/>
              <a:t>Πόποβα</a:t>
            </a:r>
            <a:r>
              <a:rPr lang="el-GR" dirty="0" smtClean="0"/>
              <a:t> δημιουργεί το διάσημο σκηνικό. Μπροστά σε έναν τούβλινο τοίχο ένα λειτουργικό μηχάνημα (σκηνικό εργαλείο) εξυπηρετεί στην κίνηση των ηθοποιών αλλά δεν συνδέεται με τα </a:t>
            </a:r>
            <a:r>
              <a:rPr lang="el-GR" dirty="0" err="1" smtClean="0"/>
              <a:t>σταγκόνια</a:t>
            </a:r>
            <a:r>
              <a:rPr lang="el-GR" dirty="0" smtClean="0"/>
              <a:t> (μηχανισμός ανάρτησης σκηνικών). Σε κρίσιμες στιγμές του έργου η όλη κίνηση άλλαζε ρυθμό. Οι ηθοποιοί ήταν ντυμένοι με φόρμες και έπαιζαν σύμφωνα με τη βιομηχανική μέθοδο. Δηλαδή βρισκόντουσαν στον αντίποδα της μεθόδου του </a:t>
            </a:r>
            <a:r>
              <a:rPr lang="el-GR" dirty="0" err="1" smtClean="0"/>
              <a:t>Στανισλάβσκι</a:t>
            </a:r>
            <a:r>
              <a:rPr lang="el-GR" dirty="0" smtClean="0"/>
              <a:t>, καθώς το παίξιμό τους ήταν κάτι μεταξύ κλόουν και κασκαντέρ.</a:t>
            </a:r>
            <a:endParaRPr lang="el-GR" dirty="0"/>
          </a:p>
          <a:p>
            <a:r>
              <a:rPr lang="el-GR" dirty="0" smtClean="0"/>
              <a:t>Ο </a:t>
            </a:r>
            <a:r>
              <a:rPr lang="el-GR" dirty="0" err="1"/>
              <a:t>Μέγερχολντ</a:t>
            </a:r>
            <a:r>
              <a:rPr lang="el-GR" dirty="0"/>
              <a:t> σκηνοθετεί σε αυτό το πλαίσιο τον </a:t>
            </a:r>
            <a:r>
              <a:rPr lang="el-GR" i="1" dirty="0"/>
              <a:t>Υπέροχο </a:t>
            </a:r>
            <a:r>
              <a:rPr lang="el-GR" i="1" dirty="0" err="1"/>
              <a:t>Κερατά</a:t>
            </a:r>
            <a:r>
              <a:rPr lang="el-GR" dirty="0"/>
              <a:t>. </a:t>
            </a:r>
          </a:p>
          <a:p>
            <a:endParaRPr lang="el-GR" dirty="0"/>
          </a:p>
        </p:txBody>
      </p:sp>
    </p:spTree>
    <p:extLst>
      <p:ext uri="{BB962C8B-B14F-4D97-AF65-F5344CB8AC3E}">
        <p14:creationId xmlns:p14="http://schemas.microsoft.com/office/powerpoint/2010/main" val="3184420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06090"/>
          </a:xfrm>
        </p:spPr>
        <p:txBody>
          <a:bodyPr>
            <a:normAutofit/>
          </a:bodyPr>
          <a:lstStyle/>
          <a:p>
            <a:r>
              <a:rPr lang="el-GR" sz="2800" b="1" dirty="0">
                <a:solidFill>
                  <a:srgbClr val="C00000"/>
                </a:solidFill>
              </a:rPr>
              <a:t>Συνέχεια…</a:t>
            </a:r>
            <a:endParaRPr lang="el-GR" sz="2800" dirty="0">
              <a:solidFill>
                <a:srgbClr val="C00000"/>
              </a:solidFill>
            </a:endParaRPr>
          </a:p>
        </p:txBody>
      </p:sp>
      <p:sp>
        <p:nvSpPr>
          <p:cNvPr id="3" name="Θέση περιεχομένου 2"/>
          <p:cNvSpPr>
            <a:spLocks noGrp="1"/>
          </p:cNvSpPr>
          <p:nvPr>
            <p:ph idx="1"/>
          </p:nvPr>
        </p:nvSpPr>
        <p:spPr>
          <a:xfrm>
            <a:off x="107504" y="980728"/>
            <a:ext cx="8928992" cy="5760640"/>
          </a:xfrm>
        </p:spPr>
        <p:txBody>
          <a:bodyPr>
            <a:normAutofit fontScale="77500" lnSpcReduction="20000"/>
          </a:bodyPr>
          <a:lstStyle/>
          <a:p>
            <a:r>
              <a:rPr lang="el-GR" b="1" dirty="0"/>
              <a:t>Παράσταση απολογισμός για τον </a:t>
            </a:r>
            <a:r>
              <a:rPr lang="el-GR" b="1" dirty="0" err="1"/>
              <a:t>Μέγερχολντ</a:t>
            </a:r>
            <a:r>
              <a:rPr lang="el-GR" b="1" dirty="0"/>
              <a:t>: </a:t>
            </a:r>
          </a:p>
          <a:p>
            <a:r>
              <a:rPr lang="el-GR" b="1" i="1" dirty="0"/>
              <a:t>Ο επιθεωρητής </a:t>
            </a:r>
            <a:r>
              <a:rPr lang="el-GR" b="1" dirty="0"/>
              <a:t>του </a:t>
            </a:r>
            <a:r>
              <a:rPr lang="el-GR" b="1" dirty="0" err="1"/>
              <a:t>Γκόγκολ</a:t>
            </a:r>
            <a:r>
              <a:rPr lang="el-GR" b="1" dirty="0"/>
              <a:t>.</a:t>
            </a:r>
          </a:p>
          <a:p>
            <a:r>
              <a:rPr lang="el-GR" dirty="0"/>
              <a:t>Σκηνοθεσία στηριγμένη στον μουσικό ρεαλισμό. Ανασυνθέτει το έργο το μοιράζει σε 15 εικόνες φέτες ζωής των δημοσίων υπαλλήλων του 19 ου αιώνα. Το σκηνικό ένα μεγάλο ημικύκλιο ακαζού (είδος αφηρημένου φόντου) με 15 πόρτες. Τον περισσότερο χρόνο η δράση εκτυλίσσεται πάνω σε ένα πατάρι επικλινές που κυλά σε ράγες και φτάνει μέχρι το προσκήνιο. Σε κάθε σκηνή το πατάρι πλημμυρίζει από ρεαλιστικά στην όψη και σουρεαλιστικά στο μέγεθος αντικείμενα που εμποδίζουν την κίνηση των ηθοποιών κι αυτό τονίζει το μιμικό τους παίξιμο που υιοθέτησε ο σκηνοθέτης για αυτή την </a:t>
            </a:r>
            <a:r>
              <a:rPr lang="el-GR" dirty="0" err="1"/>
              <a:t>μπουφονική</a:t>
            </a:r>
            <a:r>
              <a:rPr lang="el-GR" dirty="0"/>
              <a:t> τραγωδία. Η έμπνευση προέρχεται από το αμερικάνικο σινεμά. Όλα σαν μια παντομίμα που υπακούει σε έναν μουσικό καμβά. Η χρήση του φωτισμού έδινε την εντύπωση καλειδοσκόπιου. Άνθρωποι και αντικείμενα εμφανίζονται σαν χρωματιστές γκραβούρες που διαδέχονται η μία την άλλη σε ένα δυναμικό θέαμα χωρίς </a:t>
            </a:r>
            <a:r>
              <a:rPr lang="el-GR" dirty="0" smtClean="0"/>
              <a:t>ανάπαυλα. </a:t>
            </a:r>
            <a:endParaRPr lang="el-GR" dirty="0"/>
          </a:p>
          <a:p>
            <a:endParaRPr lang="el-GR" dirty="0"/>
          </a:p>
        </p:txBody>
      </p:sp>
    </p:spTree>
    <p:extLst>
      <p:ext uri="{BB962C8B-B14F-4D97-AF65-F5344CB8AC3E}">
        <p14:creationId xmlns:p14="http://schemas.microsoft.com/office/powerpoint/2010/main" val="351881782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1749</TotalTime>
  <Words>5792</Words>
  <Application>Microsoft Office PowerPoint</Application>
  <PresentationFormat>Προβολή στην οθόνη (4:3)</PresentationFormat>
  <Paragraphs>203</Paragraphs>
  <Slides>53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53</vt:i4>
      </vt:variant>
    </vt:vector>
  </HeadingPairs>
  <TitlesOfParts>
    <vt:vector size="54" baseType="lpstr">
      <vt:lpstr>Θέμα του Office</vt:lpstr>
      <vt:lpstr>Ιστορία της Ρωσίας στην αρχή του 20ού αιώνα και ο αντίκτυπος της Επανάστασης των μπολσεβίκων στην τέχνη</vt:lpstr>
      <vt:lpstr>Συνέχεια…</vt:lpstr>
      <vt:lpstr>Meyerhold</vt:lpstr>
      <vt:lpstr> Συνέχεια…</vt:lpstr>
      <vt:lpstr>Συνέχεια…</vt:lpstr>
      <vt:lpstr>Σκηνοθεσίες του Μέγερχολντ</vt:lpstr>
      <vt:lpstr>Συνέχεια…</vt:lpstr>
      <vt:lpstr>Συνέχεια…</vt:lpstr>
      <vt:lpstr>Συνέχεια…</vt:lpstr>
      <vt:lpstr>Μέθοδος Μέγερχολντ</vt:lpstr>
      <vt:lpstr>Υπέροχος κερατάς σκηνογραφία Πόποβα</vt:lpstr>
      <vt:lpstr>Ο Επιθεωρητής</vt:lpstr>
      <vt:lpstr>Παρουσίαση του PowerPoint</vt:lpstr>
      <vt:lpstr>Παρουσίαση του PowerPoint</vt:lpstr>
      <vt:lpstr>Ο φουτουρισμός στη Ρωσία  </vt:lpstr>
      <vt:lpstr>Το θέατρο του Bauhaus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Ιστορία της Ιταλίας</vt:lpstr>
      <vt:lpstr>Το θέατρο στην Ιταλία</vt:lpstr>
      <vt:lpstr>Φουτουριστικό θέατρο (1913)</vt:lpstr>
      <vt:lpstr>Συνέχεια…</vt:lpstr>
      <vt:lpstr>Bragaglia</vt:lpstr>
      <vt:lpstr>Balla, Ταχύτητα αυτοκινήτου</vt:lpstr>
      <vt:lpstr>Balla, Ταχύτητα αυτοκινήτου</vt:lpstr>
      <vt:lpstr>Λουίτζι Πιραντέλλο</vt:lpstr>
      <vt:lpstr>Συνέχεια…</vt:lpstr>
      <vt:lpstr>Συνέχεια…</vt:lpstr>
      <vt:lpstr>Εξι πρόσωπα ζητούν συγγραφέα  (Sei personaggi in cerca d’ autore )</vt:lpstr>
      <vt:lpstr>Συνέχεια…</vt:lpstr>
      <vt:lpstr>Συνέχεια…</vt:lpstr>
      <vt:lpstr>Το θέατρο του Νταντά (1916-1917)</vt:lpstr>
      <vt:lpstr>Συνέχεια…</vt:lpstr>
      <vt:lpstr>Η χρήση της γλώσσας</vt:lpstr>
      <vt:lpstr>Duscamp, Urinal 1917 Fountain</vt:lpstr>
      <vt:lpstr>Tzara, Gazheart</vt:lpstr>
      <vt:lpstr>Tzara, Gazheart backstage</vt:lpstr>
      <vt:lpstr>Σουρεαλισμός/υπερρεαλισμός</vt:lpstr>
      <vt:lpstr>Συνέχεια…</vt:lpstr>
      <vt:lpstr>Σουρεαλισμός / υπερρεαλισμός στο θέατρο</vt:lpstr>
      <vt:lpstr>Συνέχεια…</vt:lpstr>
      <vt:lpstr>Παρουσίαση του PowerPoint</vt:lpstr>
      <vt:lpstr>Μαγκρίτ</vt:lpstr>
      <vt:lpstr>Παρουσίαση του PowerPoint</vt:lpstr>
      <vt:lpstr>Παρουσίαση του PowerPoint</vt:lpstr>
      <vt:lpstr>Satie, Picasso, Cocteau, Parade</vt:lpstr>
      <vt:lpstr>Ο Βασιλιάς Υμπύ</vt:lpstr>
      <vt:lpstr>Αντονέν Αρτώ</vt:lpstr>
      <vt:lpstr>Συνέχεια…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Meyerhold</dc:title>
  <dc:creator>NATALY</dc:creator>
  <cp:lastModifiedBy>NATALY</cp:lastModifiedBy>
  <cp:revision>100</cp:revision>
  <dcterms:created xsi:type="dcterms:W3CDTF">2019-05-16T12:58:01Z</dcterms:created>
  <dcterms:modified xsi:type="dcterms:W3CDTF">2020-06-05T07:50:56Z</dcterms:modified>
</cp:coreProperties>
</file>