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9" r:id="rId4"/>
    <p:sldId id="281" r:id="rId5"/>
    <p:sldId id="278" r:id="rId6"/>
    <p:sldId id="276" r:id="rId7"/>
    <p:sldId id="277" r:id="rId8"/>
    <p:sldId id="256" r:id="rId9"/>
    <p:sldId id="259" r:id="rId10"/>
    <p:sldId id="260" r:id="rId11"/>
    <p:sldId id="261" r:id="rId12"/>
    <p:sldId id="262" r:id="rId13"/>
    <p:sldId id="263" r:id="rId14"/>
    <p:sldId id="291" r:id="rId15"/>
    <p:sldId id="271" r:id="rId16"/>
    <p:sldId id="282" r:id="rId17"/>
    <p:sldId id="290" r:id="rId18"/>
    <p:sldId id="283" r:id="rId19"/>
    <p:sldId id="284" r:id="rId20"/>
    <p:sldId id="285" r:id="rId21"/>
    <p:sldId id="286" r:id="rId22"/>
    <p:sldId id="287" r:id="rId23"/>
    <p:sldId id="288" r:id="rId24"/>
    <p:sldId id="28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21/5/2019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0059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21/5/2019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3623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21/5/2019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0809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21/5/2019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08582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30B5C-5C10-4420-A23E-172D9EE81A70}" type="datetimeFigureOut">
              <a:rPr lang="el-GR" smtClean="0"/>
              <a:t>21/5/2019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51567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6430B5C-5C10-4420-A23E-172D9EE81A70}" type="datetimeFigureOut">
              <a:rPr lang="el-GR" smtClean="0"/>
              <a:t>21/5/2019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62998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6430B5C-5C10-4420-A23E-172D9EE81A70}" type="datetimeFigureOut">
              <a:rPr lang="el-GR" smtClean="0"/>
              <a:t>21/5/2019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61981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6430B5C-5C10-4420-A23E-172D9EE81A70}" type="datetimeFigureOut">
              <a:rPr lang="el-GR" smtClean="0"/>
              <a:t>21/5/2019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49957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0B5C-5C10-4420-A23E-172D9EE81A70}" type="datetimeFigureOut">
              <a:rPr lang="el-GR" smtClean="0"/>
              <a:t>21/5/2019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75760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30B5C-5C10-4420-A23E-172D9EE81A70}" type="datetimeFigureOut">
              <a:rPr lang="el-GR" smtClean="0"/>
              <a:t>21/5/2019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42971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30B5C-5C10-4420-A23E-172D9EE81A70}" type="datetimeFigureOut">
              <a:rPr lang="el-GR" smtClean="0"/>
              <a:t>21/5/2019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81093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30B5C-5C10-4420-A23E-172D9EE81A70}" type="datetimeFigureOut">
              <a:rPr lang="el-GR" smtClean="0"/>
              <a:t>21/5/2019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4BC6E-AA0A-4465-864E-A158AD46EFB3}" type="slidenum">
              <a:rPr lang="el-GR" smtClean="0"/>
              <a:t>‹#›</a:t>
            </a:fld>
            <a:endParaRPr lang="el-GR"/>
          </a:p>
        </p:txBody>
      </p:sp>
    </p:spTree>
    <p:extLst>
      <p:ext uri="{BB962C8B-B14F-4D97-AF65-F5344CB8AC3E}">
        <p14:creationId xmlns:p14="http://schemas.microsoft.com/office/powerpoint/2010/main" val="96539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20688"/>
          </a:xfrm>
        </p:spPr>
        <p:txBody>
          <a:bodyPr>
            <a:normAutofit/>
          </a:bodyPr>
          <a:lstStyle/>
          <a:p>
            <a:r>
              <a:rPr lang="el-GR" sz="2800" b="1" dirty="0"/>
              <a:t>ΕΞΠΡΕΣΙΟΝΙΣΜΟΣ</a:t>
            </a:r>
            <a:endParaRPr lang="el-GR" sz="2800" dirty="0"/>
          </a:p>
        </p:txBody>
      </p:sp>
      <p:sp>
        <p:nvSpPr>
          <p:cNvPr id="5" name="Content Placeholder 4"/>
          <p:cNvSpPr>
            <a:spLocks noGrp="1"/>
          </p:cNvSpPr>
          <p:nvPr>
            <p:ph idx="1"/>
          </p:nvPr>
        </p:nvSpPr>
        <p:spPr>
          <a:xfrm>
            <a:off x="0" y="548680"/>
            <a:ext cx="9144000" cy="6309320"/>
          </a:xfrm>
        </p:spPr>
        <p:txBody>
          <a:bodyPr>
            <a:normAutofit fontScale="55000" lnSpcReduction="20000"/>
          </a:bodyPr>
          <a:lstStyle/>
          <a:p>
            <a:pPr marL="0" indent="0">
              <a:buNone/>
            </a:pPr>
            <a:r>
              <a:rPr lang="el-GR" dirty="0"/>
              <a:t>Δ</a:t>
            </a:r>
            <a:r>
              <a:rPr lang="el-GR" dirty="0" smtClean="0"/>
              <a:t>ιάφορες </a:t>
            </a:r>
            <a:r>
              <a:rPr lang="el-GR" dirty="0"/>
              <a:t>τάσεις που έχουν κάποια </a:t>
            </a:r>
            <a:r>
              <a:rPr lang="el-GR" b="1" dirty="0"/>
              <a:t>κοινά γνωρίσματα</a:t>
            </a:r>
            <a:r>
              <a:rPr lang="el-GR" dirty="0" smtClean="0"/>
              <a:t>:</a:t>
            </a:r>
            <a:r>
              <a:rPr lang="el-GR" dirty="0"/>
              <a:t> </a:t>
            </a:r>
          </a:p>
          <a:p>
            <a:pPr lvl="0"/>
            <a:r>
              <a:rPr lang="el-GR" dirty="0" smtClean="0"/>
              <a:t>(α)</a:t>
            </a:r>
            <a:r>
              <a:rPr lang="el-GR" b="1" dirty="0" smtClean="0"/>
              <a:t> υποκειμενική </a:t>
            </a:r>
            <a:r>
              <a:rPr lang="el-GR" b="1" dirty="0"/>
              <a:t>έκφραση </a:t>
            </a:r>
            <a:r>
              <a:rPr lang="el-GR" dirty="0"/>
              <a:t>του καλλιτέχνη με στόχο την πρόσληψη και μετάδοση στον θεατή των έντονων έως και βίαιων αισθήσεων που γεννά η επαφή με την πραγματικότητα.</a:t>
            </a:r>
          </a:p>
          <a:p>
            <a:pPr lvl="0"/>
            <a:r>
              <a:rPr lang="el-GR" dirty="0" smtClean="0"/>
              <a:t>(β) εξέγερση </a:t>
            </a:r>
            <a:r>
              <a:rPr lang="el-GR" b="1" dirty="0"/>
              <a:t>ενάντια στην μιμητική αναπαράσταση </a:t>
            </a:r>
            <a:r>
              <a:rPr lang="el-GR" dirty="0"/>
              <a:t>της πραγματικότητας</a:t>
            </a:r>
          </a:p>
          <a:p>
            <a:pPr lvl="0"/>
            <a:r>
              <a:rPr lang="el-GR" dirty="0" smtClean="0"/>
              <a:t>(</a:t>
            </a:r>
            <a:r>
              <a:rPr lang="el-GR" dirty="0" err="1" smtClean="0"/>
              <a:t>γ)αναζήτηση</a:t>
            </a:r>
            <a:r>
              <a:rPr lang="el-GR" dirty="0" smtClean="0"/>
              <a:t> </a:t>
            </a:r>
            <a:r>
              <a:rPr lang="el-GR" dirty="0"/>
              <a:t>νέων τρόπων απεικόνισης που </a:t>
            </a:r>
            <a:r>
              <a:rPr lang="el-GR" b="1" dirty="0"/>
              <a:t>παραμορφώνουν</a:t>
            </a:r>
            <a:r>
              <a:rPr lang="el-GR" dirty="0"/>
              <a:t> τις παραδοσιακές αντιλήψεις για την καλαίσθητη ή βασισμένη σε κανόνες αναπαράσταση και προκαλούν την έντονη ή βίαια αντίδραση του θεατή. </a:t>
            </a:r>
          </a:p>
          <a:p>
            <a:pPr lvl="0"/>
            <a:r>
              <a:rPr lang="el-GR" dirty="0" smtClean="0"/>
              <a:t>(δ) βασικό </a:t>
            </a:r>
            <a:r>
              <a:rPr lang="el-GR" dirty="0"/>
              <a:t>στοιχείο του κινήματος η έννοια του </a:t>
            </a:r>
            <a:r>
              <a:rPr lang="el-GR" b="1" dirty="0"/>
              <a:t>ΝΕΟΥ ΑΝΘΡΩΠΟΥ </a:t>
            </a:r>
            <a:r>
              <a:rPr lang="el-GR" dirty="0"/>
              <a:t>η επανάσταση της νέας γενιάς ενάντια στο κοινωνικό και πολιτικό κατεστημένο και στην κυρίαρχη κουλτούρα που το στηρίζει</a:t>
            </a:r>
            <a:r>
              <a:rPr lang="el-GR" dirty="0" smtClean="0"/>
              <a:t>.</a:t>
            </a:r>
          </a:p>
          <a:p>
            <a:pPr marL="0" indent="0">
              <a:buNone/>
            </a:pPr>
            <a:r>
              <a:rPr lang="el-GR" dirty="0"/>
              <a:t>Μετά τη λήξη του πολέμου το κίνημα αποκτά σαφή </a:t>
            </a:r>
            <a:r>
              <a:rPr lang="el-GR" b="1" dirty="0"/>
              <a:t>πολιτικό προσανατολισμό</a:t>
            </a:r>
            <a:r>
              <a:rPr lang="el-GR" dirty="0"/>
              <a:t>:</a:t>
            </a:r>
          </a:p>
          <a:p>
            <a:r>
              <a:rPr lang="el-GR" dirty="0"/>
              <a:t>Α) ορισμένοι υιοθετούν των </a:t>
            </a:r>
            <a:r>
              <a:rPr lang="el-GR" b="1" dirty="0"/>
              <a:t>μαρξιστική επαναστατική κοσμοθεωρία</a:t>
            </a:r>
          </a:p>
          <a:p>
            <a:r>
              <a:rPr lang="el-GR" dirty="0"/>
              <a:t>Β) ορισμένοι αντιδρούν με </a:t>
            </a:r>
            <a:r>
              <a:rPr lang="el-GR" b="1" dirty="0"/>
              <a:t>κυνισμό</a:t>
            </a:r>
            <a:r>
              <a:rPr lang="el-GR" dirty="0"/>
              <a:t> ή προβάλλουν ένα περισσότερο </a:t>
            </a:r>
            <a:r>
              <a:rPr lang="el-GR" b="1" dirty="0"/>
              <a:t>μεταφυσικό όραμα </a:t>
            </a:r>
            <a:r>
              <a:rPr lang="el-GR" dirty="0"/>
              <a:t>για την αναγέννηση της γερμανικής κοινωνίας</a:t>
            </a:r>
            <a:r>
              <a:rPr lang="el-GR" dirty="0" smtClean="0"/>
              <a:t>.</a:t>
            </a:r>
            <a:endParaRPr lang="el-GR" dirty="0"/>
          </a:p>
          <a:p>
            <a:pPr marL="0" indent="0" algn="ctr">
              <a:buNone/>
            </a:pPr>
            <a:r>
              <a:rPr lang="el-GR" b="1" u="sng" dirty="0"/>
              <a:t>Το εξπρεσιονιστικό </a:t>
            </a:r>
            <a:r>
              <a:rPr lang="el-GR" b="1" u="sng" dirty="0" smtClean="0"/>
              <a:t>θέατρο</a:t>
            </a:r>
            <a:r>
              <a:rPr lang="el-GR" dirty="0"/>
              <a:t> </a:t>
            </a:r>
          </a:p>
          <a:p>
            <a:r>
              <a:rPr lang="el-GR" dirty="0"/>
              <a:t>Οι εξπρεσιονιστές δέχονται επιδράσεις από: α) την φιλοσοφική σχολή του γερμανικού </a:t>
            </a:r>
            <a:r>
              <a:rPr lang="el-GR" b="1" dirty="0"/>
              <a:t>ιδεαλισμού </a:t>
            </a:r>
            <a:r>
              <a:rPr lang="el-GR" dirty="0"/>
              <a:t>(Καντ, Χέγκελ) και ειδικότερα από τον </a:t>
            </a:r>
            <a:r>
              <a:rPr lang="el-GR" b="1" dirty="0"/>
              <a:t>Σοπενχάουερ</a:t>
            </a:r>
            <a:r>
              <a:rPr lang="el-GR" dirty="0"/>
              <a:t>, β) τον </a:t>
            </a:r>
            <a:r>
              <a:rPr lang="el-GR" b="1" dirty="0"/>
              <a:t>Νίτσε</a:t>
            </a:r>
            <a:r>
              <a:rPr lang="el-GR" dirty="0"/>
              <a:t> και τις απόψεις για τον υπεράνθρωπο, το διονυσιακό στοιχείο και τη θεωρία του βιταλισμού, γ) από το γάλλο διανοητή </a:t>
            </a:r>
            <a:r>
              <a:rPr lang="el-GR" b="1" dirty="0" err="1"/>
              <a:t>Ανρί</a:t>
            </a:r>
            <a:r>
              <a:rPr lang="el-GR" b="1" dirty="0"/>
              <a:t> </a:t>
            </a:r>
            <a:r>
              <a:rPr lang="el-GR" b="1" dirty="0" err="1"/>
              <a:t>Μπεργκσόν</a:t>
            </a:r>
            <a:r>
              <a:rPr lang="el-GR" b="1" dirty="0"/>
              <a:t> </a:t>
            </a:r>
            <a:r>
              <a:rPr lang="el-GR" dirty="0"/>
              <a:t>και ειδικά στην έννοια της </a:t>
            </a:r>
            <a:r>
              <a:rPr lang="el-GR" b="1" dirty="0"/>
              <a:t>ζωτικής ορμής </a:t>
            </a:r>
            <a:r>
              <a:rPr lang="el-GR" dirty="0"/>
              <a:t>(é</a:t>
            </a:r>
            <a:r>
              <a:rPr lang="en-US" dirty="0" err="1"/>
              <a:t>lan</a:t>
            </a:r>
            <a:r>
              <a:rPr lang="en-US" dirty="0"/>
              <a:t> vital</a:t>
            </a:r>
            <a:r>
              <a:rPr lang="el-GR" dirty="0"/>
              <a:t>), δ) επίδραση της </a:t>
            </a:r>
            <a:r>
              <a:rPr lang="el-GR" b="1" dirty="0"/>
              <a:t>ψυχανάλυσης</a:t>
            </a:r>
            <a:r>
              <a:rPr lang="el-GR" dirty="0"/>
              <a:t> κυρίως στον τομέα της διερεύνησης του </a:t>
            </a:r>
            <a:r>
              <a:rPr lang="el-GR" b="1" dirty="0"/>
              <a:t>υποσυνείδητου</a:t>
            </a:r>
            <a:r>
              <a:rPr lang="el-GR" dirty="0"/>
              <a:t> και της </a:t>
            </a:r>
            <a:r>
              <a:rPr lang="el-GR" b="1" dirty="0"/>
              <a:t>ερμηνείας των ονείρων</a:t>
            </a:r>
            <a:r>
              <a:rPr lang="el-GR" dirty="0"/>
              <a:t>. </a:t>
            </a:r>
            <a:endParaRPr lang="el-GR" dirty="0" smtClean="0"/>
          </a:p>
          <a:p>
            <a:pPr marL="0" indent="0">
              <a:buNone/>
            </a:pPr>
            <a:endParaRPr lang="el-GR" dirty="0"/>
          </a:p>
          <a:p>
            <a:r>
              <a:rPr lang="el-GR" sz="2900" i="1" dirty="0"/>
              <a:t>Ζωτικοκρατία: θεωρία που αποδίδει τα φαινόμενα της ζωής στην ύπαρξη μιας ζωτικής αρχής, η οποία διαφοροποιείται από τις φυσικές και χημικές δυνάμεις που παρεμβαίνουν στις διαδικασίες της ζωής.</a:t>
            </a:r>
          </a:p>
          <a:p>
            <a:endParaRPr lang="el-GR" dirty="0"/>
          </a:p>
        </p:txBody>
      </p:sp>
    </p:spTree>
    <p:extLst>
      <p:ext uri="{BB962C8B-B14F-4D97-AF65-F5344CB8AC3E}">
        <p14:creationId xmlns:p14="http://schemas.microsoft.com/office/powerpoint/2010/main" val="378389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normAutofit/>
          </a:bodyPr>
          <a:lstStyle/>
          <a:p>
            <a:r>
              <a:rPr lang="el-GR" sz="3600" dirty="0" err="1" smtClean="0"/>
              <a:t>Χάζενκλεβερ</a:t>
            </a:r>
            <a:r>
              <a:rPr lang="el-GR" sz="3600" dirty="0" smtClean="0"/>
              <a:t>,</a:t>
            </a:r>
            <a:r>
              <a:rPr lang="en-US" sz="3600" dirty="0" smtClean="0"/>
              <a:t> </a:t>
            </a:r>
            <a:r>
              <a:rPr lang="el-GR" sz="3600" i="1" dirty="0" smtClean="0"/>
              <a:t>Γιος</a:t>
            </a:r>
            <a:r>
              <a:rPr lang="en-US" sz="3600" dirty="0" smtClean="0"/>
              <a:t> </a:t>
            </a:r>
            <a:r>
              <a:rPr lang="el-GR" sz="3600" dirty="0" smtClean="0"/>
              <a:t>(</a:t>
            </a:r>
            <a:r>
              <a:rPr lang="en-US" sz="3600" dirty="0" smtClean="0"/>
              <a:t>1919</a:t>
            </a:r>
            <a:r>
              <a:rPr lang="el-GR" sz="3600" dirty="0" smtClean="0"/>
              <a:t>)</a:t>
            </a:r>
            <a:r>
              <a:rPr lang="en-US" sz="3600" dirty="0" smtClean="0"/>
              <a:t>, </a:t>
            </a:r>
            <a:r>
              <a:rPr lang="el-GR" sz="3600" dirty="0" smtClean="0"/>
              <a:t>σκίτσο: </a:t>
            </a:r>
            <a:r>
              <a:rPr lang="el-GR" sz="3600" dirty="0" err="1" smtClean="0"/>
              <a:t>Ρίεγκμπερτ</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374584"/>
            <a:ext cx="4896544" cy="5288267"/>
          </a:xfrm>
        </p:spPr>
      </p:pic>
    </p:spTree>
    <p:extLst>
      <p:ext uri="{BB962C8B-B14F-4D97-AF65-F5344CB8AC3E}">
        <p14:creationId xmlns:p14="http://schemas.microsoft.com/office/powerpoint/2010/main" val="417013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706090"/>
          </a:xfrm>
        </p:spPr>
        <p:txBody>
          <a:bodyPr>
            <a:normAutofit fontScale="90000"/>
          </a:bodyPr>
          <a:lstStyle/>
          <a:p>
            <a:r>
              <a:rPr lang="el-GR" sz="3600" dirty="0" smtClean="0"/>
              <a:t>Σίλερ</a:t>
            </a:r>
            <a:r>
              <a:rPr lang="en-US" sz="3600" dirty="0" smtClean="0"/>
              <a:t>, </a:t>
            </a:r>
            <a:r>
              <a:rPr lang="el-GR" sz="3600" i="1" dirty="0" smtClean="0"/>
              <a:t>Γουλιέλμος </a:t>
            </a:r>
            <a:r>
              <a:rPr lang="el-GR" sz="3600" i="1" dirty="0" err="1" smtClean="0"/>
              <a:t>Τέλλος</a:t>
            </a:r>
            <a:r>
              <a:rPr lang="en-US" sz="3600" dirty="0" smtClean="0"/>
              <a:t> </a:t>
            </a:r>
            <a:r>
              <a:rPr lang="en-US" sz="3600" dirty="0" smtClean="0"/>
              <a:t>(1919)</a:t>
            </a:r>
            <a:r>
              <a:rPr lang="el-GR" sz="3600" dirty="0"/>
              <a:t> </a:t>
            </a:r>
            <a:r>
              <a:rPr lang="el-GR" sz="3600" dirty="0" smtClean="0"/>
              <a:t>Σκηνικά: Ε. </a:t>
            </a:r>
            <a:r>
              <a:rPr lang="el-GR" sz="3600" dirty="0" err="1" smtClean="0"/>
              <a:t>Πίρχαν</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48526"/>
            <a:ext cx="7416824" cy="5332696"/>
          </a:xfrm>
        </p:spPr>
      </p:pic>
    </p:spTree>
    <p:extLst>
      <p:ext uri="{BB962C8B-B14F-4D97-AF65-F5344CB8AC3E}">
        <p14:creationId xmlns:p14="http://schemas.microsoft.com/office/powerpoint/2010/main" val="239879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smtClean="0"/>
              <a:t>Σκην</a:t>
            </a:r>
            <a:r>
              <a:rPr lang="el-GR" sz="2800" dirty="0" smtClean="0"/>
              <a:t>. </a:t>
            </a:r>
            <a:r>
              <a:rPr lang="el-GR" sz="2800" dirty="0" err="1" smtClean="0"/>
              <a:t>Γιέσνερ</a:t>
            </a:r>
            <a:r>
              <a:rPr lang="en-US" sz="2800" dirty="0" smtClean="0"/>
              <a:t>, </a:t>
            </a:r>
            <a:r>
              <a:rPr lang="el-GR" sz="2800" i="1" dirty="0" smtClean="0"/>
              <a:t>Ριχάρδος Γ΄</a:t>
            </a:r>
            <a:r>
              <a:rPr lang="en-US" sz="2800" i="1" dirty="0" smtClean="0"/>
              <a:t> </a:t>
            </a:r>
            <a:r>
              <a:rPr lang="en-US" sz="2800" dirty="0" smtClean="0"/>
              <a:t>(1919)</a:t>
            </a:r>
            <a:r>
              <a:rPr lang="el-GR" sz="2800" dirty="0"/>
              <a:t> </a:t>
            </a:r>
            <a:r>
              <a:rPr lang="el-GR" sz="2800" dirty="0" smtClean="0"/>
              <a:t>Σκηνικά: </a:t>
            </a:r>
            <a:r>
              <a:rPr lang="el-GR" sz="2800" dirty="0" err="1" smtClean="0"/>
              <a:t>Πίρχαν</a:t>
            </a:r>
            <a:r>
              <a:rPr lang="en-US" sz="2800" dirty="0" smtClean="0"/>
              <a:t> </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22720"/>
            <a:ext cx="7416824" cy="5332696"/>
          </a:xfrm>
        </p:spPr>
      </p:pic>
    </p:spTree>
    <p:extLst>
      <p:ext uri="{BB962C8B-B14F-4D97-AF65-F5344CB8AC3E}">
        <p14:creationId xmlns:p14="http://schemas.microsoft.com/office/powerpoint/2010/main" val="358433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l-GR" sz="3200" dirty="0" err="1" smtClean="0"/>
              <a:t>Τόλερ</a:t>
            </a:r>
            <a:r>
              <a:rPr lang="el-GR" sz="3200" dirty="0" smtClean="0"/>
              <a:t>,</a:t>
            </a:r>
            <a:r>
              <a:rPr lang="en-US" sz="3200" dirty="0" smtClean="0"/>
              <a:t> </a:t>
            </a:r>
            <a:r>
              <a:rPr lang="en-US" sz="3200" i="1" dirty="0" smtClean="0"/>
              <a:t>Transformation</a:t>
            </a:r>
            <a:r>
              <a:rPr lang="el-GR" sz="3200" i="1" dirty="0" smtClean="0"/>
              <a:t>/ Μεταστροφή</a:t>
            </a:r>
            <a:r>
              <a:rPr lang="en-US" sz="3200" dirty="0" smtClean="0"/>
              <a:t> (1919), </a:t>
            </a:r>
            <a:r>
              <a:rPr lang="el-GR" sz="3200" dirty="0" smtClean="0"/>
              <a:t>σκηνικά </a:t>
            </a:r>
            <a:r>
              <a:rPr lang="el-GR" sz="3200" dirty="0" err="1" smtClean="0"/>
              <a:t>Ναππάχ</a:t>
            </a:r>
            <a:r>
              <a:rPr lang="en-US" sz="3200" dirty="0" smtClean="0"/>
              <a:t>, </a:t>
            </a:r>
            <a:r>
              <a:rPr lang="el-GR" sz="3200" dirty="0" smtClean="0"/>
              <a:t>σκηνοθεσία </a:t>
            </a:r>
            <a:r>
              <a:rPr lang="el-GR" sz="3200" dirty="0" err="1" smtClean="0"/>
              <a:t>Κάρλ</a:t>
            </a:r>
            <a:r>
              <a:rPr lang="el-GR" sz="3200" dirty="0" smtClean="0"/>
              <a:t> </a:t>
            </a:r>
            <a:r>
              <a:rPr lang="el-GR" sz="3200" dirty="0" err="1" smtClean="0"/>
              <a:t>Χαίντς</a:t>
            </a:r>
            <a:r>
              <a:rPr lang="el-GR" sz="3200" dirty="0" smtClean="0"/>
              <a:t> Μάρτιν</a:t>
            </a:r>
            <a:endParaRPr lang="el-GR" sz="3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43352"/>
            <a:ext cx="8064896" cy="4927652"/>
          </a:xfrm>
        </p:spPr>
      </p:pic>
    </p:spTree>
    <p:extLst>
      <p:ext uri="{BB962C8B-B14F-4D97-AF65-F5344CB8AC3E}">
        <p14:creationId xmlns:p14="http://schemas.microsoft.com/office/powerpoint/2010/main" val="340666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US" dirty="0" smtClean="0"/>
              <a:t>Toller, </a:t>
            </a:r>
            <a:r>
              <a:rPr lang="en-US" i="1" dirty="0" smtClean="0"/>
              <a:t>Transformation</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052736"/>
            <a:ext cx="8227055" cy="5586171"/>
          </a:xfrm>
        </p:spPr>
      </p:pic>
    </p:spTree>
    <p:extLst>
      <p:ext uri="{BB962C8B-B14F-4D97-AF65-F5344CB8AC3E}">
        <p14:creationId xmlns:p14="http://schemas.microsoft.com/office/powerpoint/2010/main" val="130790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fontScale="90000"/>
          </a:bodyPr>
          <a:lstStyle/>
          <a:p>
            <a:r>
              <a:rPr lang="el-GR" sz="2800" dirty="0" smtClean="0"/>
              <a:t>Κάιζερ</a:t>
            </a:r>
            <a:r>
              <a:rPr lang="en-US" sz="2800" dirty="0" smtClean="0"/>
              <a:t>,</a:t>
            </a:r>
            <a:r>
              <a:rPr lang="el-GR" sz="2800" dirty="0" smtClean="0"/>
              <a:t> </a:t>
            </a:r>
            <a:r>
              <a:rPr lang="el-GR" sz="2800" i="1" dirty="0" smtClean="0"/>
              <a:t>Από την αυγή ως τα μεσάνυχτα</a:t>
            </a:r>
            <a:r>
              <a:rPr lang="el-GR" sz="2800" dirty="0" smtClean="0"/>
              <a:t>, σκηνογραφία: Σ. </a:t>
            </a:r>
            <a:r>
              <a:rPr lang="el-GR" sz="2800" dirty="0" err="1" smtClean="0"/>
              <a:t>Κλάιν</a:t>
            </a:r>
            <a:r>
              <a:rPr lang="el-GR" sz="2800" dirty="0" smtClean="0"/>
              <a:t>, σκηνοθεσία Β. </a:t>
            </a:r>
            <a:r>
              <a:rPr lang="el-GR" sz="2800" dirty="0" err="1" smtClean="0"/>
              <a:t>Μπαρνόφσκι</a:t>
            </a:r>
            <a:r>
              <a:rPr lang="el-GR" sz="2800" dirty="0" smtClean="0"/>
              <a:t> (1921)</a:t>
            </a:r>
            <a:endParaRPr lang="el-GR" sz="2800" i="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8007657" cy="5373138"/>
          </a:xfrm>
        </p:spPr>
      </p:pic>
    </p:spTree>
    <p:extLst>
      <p:ext uri="{BB962C8B-B14F-4D97-AF65-F5344CB8AC3E}">
        <p14:creationId xmlns:p14="http://schemas.microsoft.com/office/powerpoint/2010/main" val="230986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l-GR" sz="2800" b="1" dirty="0" smtClean="0"/>
              <a:t>Η Γερμανία στον μεσοπόλεμο</a:t>
            </a:r>
            <a:endParaRPr lang="el-GR" sz="2800" b="1"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r>
              <a:rPr lang="el-GR" dirty="0" smtClean="0"/>
              <a:t>Η εκδικητική συνθήκη των Βερσαλλιών της λήξης του πολέμου για τους ηττημένους και ιδιαίτερα τους Γερμανούς. Δημιουργούνται ανεξάρτητα κράτη που έχουν μέσα τους γερμανόφωνους (</a:t>
            </a:r>
            <a:r>
              <a:rPr lang="el-GR" dirty="0" err="1" smtClean="0"/>
              <a:t>Ασκεναζίμ</a:t>
            </a:r>
            <a:r>
              <a:rPr lang="el-GR" dirty="0" smtClean="0"/>
              <a:t> Εβραίους) ή γερμανούς κατοίκους (π.χ. Σουδήτες στην Τσεχία). Επαναπατρίζονται 10.000.000 Γερμανοί.</a:t>
            </a:r>
          </a:p>
          <a:p>
            <a:r>
              <a:rPr lang="el-GR" dirty="0" smtClean="0"/>
              <a:t>Σοσιαλιστές και άκρα αριστερά δεν ομονοούν, στα πρώτα μεταπολεμικά χρόνια</a:t>
            </a:r>
          </a:p>
          <a:p>
            <a:r>
              <a:rPr lang="el-GR" dirty="0" smtClean="0"/>
              <a:t>1920 Εξοντώνονται οι Σπαρτακιστές μετά από τη συνωμοσία των Σοσιαλιστών με τον Στρατό </a:t>
            </a:r>
          </a:p>
          <a:p>
            <a:r>
              <a:rPr lang="el-GR" dirty="0" smtClean="0"/>
              <a:t>1921 Δημιουργία του εθνικοσοσιαλιστικού κόμματος</a:t>
            </a:r>
          </a:p>
          <a:p>
            <a:r>
              <a:rPr lang="el-GR" dirty="0" smtClean="0"/>
              <a:t>1923-1929 Οικονομική ανάκαμψη, παρ’ όλες τις αποζημιώσεις που πληρώνει στους Γάλλους και αφού έχει χάσει σημαντικό τμήμα των εδαφών της.  Βιώνει και επαναλαμβανόμενους λιμούς.</a:t>
            </a:r>
          </a:p>
          <a:p>
            <a:r>
              <a:rPr lang="el-GR" dirty="0" smtClean="0"/>
              <a:t>1929 η παγκόσμια κρίση καταστρέφει την οικονομία της χώρας</a:t>
            </a:r>
          </a:p>
          <a:p>
            <a:r>
              <a:rPr lang="el-GR" dirty="0" smtClean="0"/>
              <a:t>Ισχυροποίηση του Εθνικοσοσιαλιστικού κόμματος (άνεργοι και μεγαλοβιομήχανοι). Οι σοσιαλιστές απέχουν από τις σημαντικές ψηφοφορίες.  </a:t>
            </a:r>
          </a:p>
          <a:p>
            <a:endParaRPr lang="el-GR" dirty="0"/>
          </a:p>
        </p:txBody>
      </p:sp>
    </p:spTree>
    <p:extLst>
      <p:ext uri="{BB962C8B-B14F-4D97-AF65-F5344CB8AC3E}">
        <p14:creationId xmlns:p14="http://schemas.microsoft.com/office/powerpoint/2010/main" val="253758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2800" dirty="0" smtClean="0"/>
              <a:t>Το θέατρο των 5000 θεατών του Μαξ </a:t>
            </a:r>
            <a:r>
              <a:rPr lang="el-GR" sz="2800" dirty="0" err="1" smtClean="0"/>
              <a:t>Ράινχαρντ</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052736"/>
            <a:ext cx="7810364" cy="5701565"/>
          </a:xfrm>
        </p:spPr>
      </p:pic>
    </p:spTree>
    <p:extLst>
      <p:ext uri="{BB962C8B-B14F-4D97-AF65-F5344CB8AC3E}">
        <p14:creationId xmlns:p14="http://schemas.microsoft.com/office/powerpoint/2010/main" val="376106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Σοφοκλή</a:t>
            </a:r>
            <a:r>
              <a:rPr lang="el-GR" i="1" dirty="0" smtClean="0"/>
              <a:t>, Οιδίπους τύραννος</a:t>
            </a:r>
            <a:r>
              <a:rPr lang="en-US" dirty="0" smtClean="0"/>
              <a:t>, </a:t>
            </a:r>
            <a:r>
              <a:rPr lang="el-GR" dirty="0" err="1" smtClean="0"/>
              <a:t>σκην</a:t>
            </a:r>
            <a:r>
              <a:rPr lang="el-GR" dirty="0" smtClean="0"/>
              <a:t>. </a:t>
            </a:r>
            <a:r>
              <a:rPr lang="en-US" dirty="0" smtClean="0"/>
              <a:t>Max Reinhardt</a:t>
            </a:r>
            <a:r>
              <a:rPr lang="el-GR" dirty="0" smtClean="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1939131"/>
            <a:ext cx="6502400" cy="3848100"/>
          </a:xfrm>
        </p:spPr>
      </p:pic>
    </p:spTree>
    <p:extLst>
      <p:ext uri="{BB962C8B-B14F-4D97-AF65-F5344CB8AC3E}">
        <p14:creationId xmlns:p14="http://schemas.microsoft.com/office/powerpoint/2010/main" val="296923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827" y="1550455"/>
            <a:ext cx="7939613" cy="5176628"/>
          </a:xfrm>
        </p:spPr>
      </p:pic>
    </p:spTree>
    <p:extLst>
      <p:ext uri="{BB962C8B-B14F-4D97-AF65-F5344CB8AC3E}">
        <p14:creationId xmlns:p14="http://schemas.microsoft.com/office/powerpoint/2010/main" val="400629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378375"/>
          </a:xfrm>
        </p:spPr>
        <p:txBody>
          <a:bodyPr>
            <a:normAutofit fontScale="90000"/>
          </a:bodyPr>
          <a:lstStyle/>
          <a:p>
            <a:pPr marL="0" indent="0"/>
            <a:r>
              <a:rPr lang="el-GR" sz="2400" b="1" dirty="0"/>
              <a:t>Πρόδρομοι</a:t>
            </a:r>
          </a:p>
        </p:txBody>
      </p:sp>
      <p:sp>
        <p:nvSpPr>
          <p:cNvPr id="3" name="Content Placeholder 2"/>
          <p:cNvSpPr>
            <a:spLocks noGrp="1"/>
          </p:cNvSpPr>
          <p:nvPr>
            <p:ph idx="1"/>
          </p:nvPr>
        </p:nvSpPr>
        <p:spPr>
          <a:xfrm>
            <a:off x="0" y="332656"/>
            <a:ext cx="9144000" cy="6408712"/>
          </a:xfrm>
        </p:spPr>
        <p:txBody>
          <a:bodyPr>
            <a:normAutofit fontScale="70000" lnSpcReduction="20000"/>
          </a:bodyPr>
          <a:lstStyle/>
          <a:p>
            <a:endParaRPr lang="el-GR" dirty="0" smtClean="0"/>
          </a:p>
          <a:p>
            <a:r>
              <a:rPr lang="el-GR" dirty="0" smtClean="0"/>
              <a:t>1</a:t>
            </a:r>
            <a:r>
              <a:rPr lang="el-GR" dirty="0"/>
              <a:t>.  </a:t>
            </a:r>
            <a:r>
              <a:rPr lang="el-GR" dirty="0" err="1"/>
              <a:t>Γκέοργκ</a:t>
            </a:r>
            <a:r>
              <a:rPr lang="el-GR" dirty="0"/>
              <a:t> </a:t>
            </a:r>
            <a:r>
              <a:rPr lang="el-GR" dirty="0" err="1"/>
              <a:t>Μπύχνερ</a:t>
            </a:r>
            <a:r>
              <a:rPr lang="el-GR" dirty="0"/>
              <a:t> με το </a:t>
            </a:r>
            <a:r>
              <a:rPr lang="el-GR" b="1" i="1" dirty="0" err="1"/>
              <a:t>Βόυτσεκ</a:t>
            </a:r>
            <a:r>
              <a:rPr lang="el-GR" b="1" i="1" dirty="0"/>
              <a:t> </a:t>
            </a:r>
            <a:r>
              <a:rPr lang="el-GR" dirty="0"/>
              <a:t>που περιέχει </a:t>
            </a:r>
            <a:r>
              <a:rPr lang="el-GR" dirty="0" err="1"/>
              <a:t>πρωτοεξπρεσιονιστικά</a:t>
            </a:r>
            <a:r>
              <a:rPr lang="el-GR" dirty="0"/>
              <a:t> </a:t>
            </a:r>
            <a:r>
              <a:rPr lang="el-GR" dirty="0" smtClean="0"/>
              <a:t>γνωρίσματα (περιγραφή ήρωα και στοιχεία της πλοκής).</a:t>
            </a:r>
            <a:endParaRPr lang="el-GR" dirty="0"/>
          </a:p>
          <a:p>
            <a:r>
              <a:rPr lang="el-GR" dirty="0"/>
              <a:t>2.  Επιδράσεις δέχεται και από το </a:t>
            </a:r>
            <a:r>
              <a:rPr lang="el-GR" b="1" dirty="0"/>
              <a:t>γαλλικό συμβολισμό</a:t>
            </a:r>
            <a:r>
              <a:rPr lang="el-GR" dirty="0"/>
              <a:t>: απόρριψη νατουραλισμού προβολή επί σκηνής του προσωπικού οράματος του ποιητή, ιδιάζουσα χρήση συμβόλων. </a:t>
            </a:r>
          </a:p>
          <a:p>
            <a:r>
              <a:rPr lang="el-GR" dirty="0"/>
              <a:t>3.  Η όψιμη δραματουργία του </a:t>
            </a:r>
            <a:r>
              <a:rPr lang="el-GR" b="1" dirty="0" err="1"/>
              <a:t>Στρίντμπεργκ</a:t>
            </a:r>
            <a:r>
              <a:rPr lang="el-GR" dirty="0"/>
              <a:t>.</a:t>
            </a:r>
          </a:p>
          <a:p>
            <a:r>
              <a:rPr lang="el-GR" dirty="0"/>
              <a:t>4.  Το έργο του Φρανκ </a:t>
            </a:r>
            <a:r>
              <a:rPr lang="el-GR" dirty="0" err="1"/>
              <a:t>Βέντερκιντ</a:t>
            </a:r>
            <a:r>
              <a:rPr lang="el-GR" dirty="0"/>
              <a:t> </a:t>
            </a:r>
            <a:r>
              <a:rPr lang="el-GR" b="1" i="1" dirty="0" err="1"/>
              <a:t>Λούλου</a:t>
            </a:r>
            <a:r>
              <a:rPr lang="el-GR" dirty="0"/>
              <a:t> και το </a:t>
            </a:r>
            <a:r>
              <a:rPr lang="el-GR" b="1" i="1" dirty="0"/>
              <a:t>Ξύπνημα της άνοιξης</a:t>
            </a:r>
            <a:r>
              <a:rPr lang="el-GR" dirty="0"/>
              <a:t>.</a:t>
            </a:r>
          </a:p>
          <a:p>
            <a:r>
              <a:rPr lang="el-GR" dirty="0"/>
              <a:t>5.  Η επίδραση που άσκησε ο σκηνοθέτης </a:t>
            </a:r>
            <a:r>
              <a:rPr lang="el-GR" b="1" dirty="0"/>
              <a:t>Μαξ </a:t>
            </a:r>
            <a:r>
              <a:rPr lang="el-GR" b="1" dirty="0" err="1"/>
              <a:t>Ράινχαρτ</a:t>
            </a:r>
            <a:r>
              <a:rPr lang="el-GR" dirty="0"/>
              <a:t> (εικαστική όψη της σκηνής, κίνηση του ηθοποιού. Χρήση του φωτισμού, υποβλητική ατμόσφαιρα, σύνθεση σκηνών πλήθους). </a:t>
            </a:r>
          </a:p>
          <a:p>
            <a:r>
              <a:rPr lang="el-GR" dirty="0"/>
              <a:t>7.  Τα </a:t>
            </a:r>
            <a:r>
              <a:rPr lang="el-GR" b="1" dirty="0"/>
              <a:t>λογοτεχνικά καμπαρέ </a:t>
            </a:r>
            <a:r>
              <a:rPr lang="el-GR" dirty="0"/>
              <a:t>που στηρίζονταν στην αιχμηρή </a:t>
            </a:r>
            <a:r>
              <a:rPr lang="el-GR" b="1" dirty="0"/>
              <a:t>σάτιρα</a:t>
            </a:r>
            <a:r>
              <a:rPr lang="el-GR" dirty="0"/>
              <a:t>, την </a:t>
            </a:r>
            <a:r>
              <a:rPr lang="el-GR" b="1" dirty="0"/>
              <a:t>αποσπασματική δομή του θεάματος</a:t>
            </a:r>
            <a:r>
              <a:rPr lang="el-GR" dirty="0"/>
              <a:t>, το </a:t>
            </a:r>
            <a:r>
              <a:rPr lang="el-GR" b="1" dirty="0"/>
              <a:t>στυλιζαρισμένο ύφος </a:t>
            </a:r>
            <a:r>
              <a:rPr lang="el-GR" dirty="0"/>
              <a:t>της εκφοράς και της κίνησης, την </a:t>
            </a:r>
            <a:r>
              <a:rPr lang="el-GR" b="1" dirty="0"/>
              <a:t>άμεση επαφή </a:t>
            </a:r>
            <a:r>
              <a:rPr lang="el-GR" dirty="0"/>
              <a:t>με το κοινό.</a:t>
            </a:r>
          </a:p>
          <a:p>
            <a:r>
              <a:rPr lang="el-GR" dirty="0"/>
              <a:t>8.  Η ανάπτυξη της τέχνης του χορού. Η </a:t>
            </a:r>
            <a:r>
              <a:rPr lang="el-GR" dirty="0" err="1"/>
              <a:t>ευρυθμική</a:t>
            </a:r>
            <a:r>
              <a:rPr lang="el-GR" dirty="0"/>
              <a:t> του </a:t>
            </a:r>
            <a:r>
              <a:rPr lang="el-GR" b="1" dirty="0" err="1"/>
              <a:t>Νταλκρόουζ</a:t>
            </a:r>
            <a:r>
              <a:rPr lang="el-GR" dirty="0"/>
              <a:t> και η </a:t>
            </a:r>
            <a:r>
              <a:rPr lang="el-GR" dirty="0" err="1"/>
              <a:t>ευκινητική</a:t>
            </a:r>
            <a:r>
              <a:rPr lang="el-GR" dirty="0"/>
              <a:t> του </a:t>
            </a:r>
            <a:r>
              <a:rPr lang="el-GR" b="1" dirty="0" err="1"/>
              <a:t>Λαμπάν</a:t>
            </a:r>
            <a:r>
              <a:rPr lang="el-GR" dirty="0"/>
              <a:t>, καθώς και οι απόψεις των </a:t>
            </a:r>
            <a:r>
              <a:rPr lang="el-GR" b="1" dirty="0" err="1"/>
              <a:t>Κρέιγκ</a:t>
            </a:r>
            <a:r>
              <a:rPr lang="el-GR" dirty="0"/>
              <a:t> και </a:t>
            </a:r>
            <a:r>
              <a:rPr lang="el-GR" b="1" dirty="0" err="1"/>
              <a:t>Άππια</a:t>
            </a:r>
            <a:r>
              <a:rPr lang="el-GR" b="1" dirty="0"/>
              <a:t> </a:t>
            </a:r>
            <a:r>
              <a:rPr lang="el-GR" dirty="0"/>
              <a:t>για την </a:t>
            </a:r>
            <a:r>
              <a:rPr lang="el-GR" b="1" dirty="0"/>
              <a:t>αφαιρετική σύνθεση του σκηνικού θεάματος</a:t>
            </a:r>
            <a:r>
              <a:rPr lang="el-GR" dirty="0"/>
              <a:t>. </a:t>
            </a:r>
          </a:p>
          <a:p>
            <a:r>
              <a:rPr lang="el-GR" dirty="0"/>
              <a:t>9.  Οι </a:t>
            </a:r>
            <a:r>
              <a:rPr lang="el-GR" b="1" dirty="0"/>
              <a:t>πειραματισμοί των φουτουριστών στο θέατρο</a:t>
            </a:r>
            <a:r>
              <a:rPr lang="el-GR" dirty="0"/>
              <a:t>: η </a:t>
            </a:r>
            <a:r>
              <a:rPr lang="el-GR" dirty="0" err="1"/>
              <a:t>αντιρεαλιστική</a:t>
            </a:r>
            <a:r>
              <a:rPr lang="el-GR" dirty="0"/>
              <a:t> αντίληψή τους για τη σκηνογραφία και την υποκριτική.</a:t>
            </a:r>
          </a:p>
          <a:p>
            <a:r>
              <a:rPr lang="el-GR" dirty="0"/>
              <a:t>10.  Χρήση στοιχείων από το χώρο του </a:t>
            </a:r>
            <a:r>
              <a:rPr lang="el-GR" b="1" dirty="0"/>
              <a:t>λαϊκού θεάματος</a:t>
            </a:r>
            <a:r>
              <a:rPr lang="el-GR" dirty="0" smtClean="0"/>
              <a:t>.</a:t>
            </a:r>
          </a:p>
          <a:p>
            <a:r>
              <a:rPr lang="el-GR" dirty="0" smtClean="0"/>
              <a:t>11. Το έργο του </a:t>
            </a:r>
            <a:r>
              <a:rPr lang="en-US" dirty="0" smtClean="0"/>
              <a:t>Oscar </a:t>
            </a:r>
            <a:r>
              <a:rPr lang="en-US" dirty="0" err="1" smtClean="0"/>
              <a:t>Kokoshka</a:t>
            </a:r>
            <a:r>
              <a:rPr lang="en-US" dirty="0" smtClean="0"/>
              <a:t>, </a:t>
            </a:r>
            <a:r>
              <a:rPr lang="el-GR" i="1" dirty="0" smtClean="0"/>
              <a:t>Δολοφόνος, η ελπίδα των γυναικών</a:t>
            </a:r>
            <a:endParaRPr lang="el-GR" i="1" dirty="0"/>
          </a:p>
          <a:p>
            <a:endParaRPr lang="el-GR" dirty="0"/>
          </a:p>
        </p:txBody>
      </p:sp>
    </p:spTree>
    <p:extLst>
      <p:ext uri="{BB962C8B-B14F-4D97-AF65-F5344CB8AC3E}">
        <p14:creationId xmlns:p14="http://schemas.microsoft.com/office/powerpoint/2010/main" val="1592148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607290"/>
            <a:ext cx="4104456" cy="5143429"/>
          </a:xfrm>
        </p:spPr>
      </p:pic>
    </p:spTree>
    <p:extLst>
      <p:ext uri="{BB962C8B-B14F-4D97-AF65-F5344CB8AC3E}">
        <p14:creationId xmlns:p14="http://schemas.microsoft.com/office/powerpoint/2010/main" val="213671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56425"/>
            <a:ext cx="8280920" cy="5338462"/>
          </a:xfrm>
        </p:spPr>
      </p:pic>
    </p:spTree>
    <p:extLst>
      <p:ext uri="{BB962C8B-B14F-4D97-AF65-F5344CB8AC3E}">
        <p14:creationId xmlns:p14="http://schemas.microsoft.com/office/powerpoint/2010/main" val="149490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56744"/>
            <a:ext cx="4104456" cy="5275650"/>
          </a:xfrm>
        </p:spPr>
      </p:pic>
    </p:spTree>
    <p:extLst>
      <p:ext uri="{BB962C8B-B14F-4D97-AF65-F5344CB8AC3E}">
        <p14:creationId xmlns:p14="http://schemas.microsoft.com/office/powerpoint/2010/main" val="92345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8309339" cy="5274368"/>
          </a:xfrm>
        </p:spPr>
      </p:pic>
    </p:spTree>
    <p:extLst>
      <p:ext uri="{BB962C8B-B14F-4D97-AF65-F5344CB8AC3E}">
        <p14:creationId xmlns:p14="http://schemas.microsoft.com/office/powerpoint/2010/main" val="402787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387905"/>
            <a:ext cx="7776864" cy="5346594"/>
          </a:xfrm>
        </p:spPr>
      </p:pic>
    </p:spTree>
    <p:extLst>
      <p:ext uri="{BB962C8B-B14F-4D97-AF65-F5344CB8AC3E}">
        <p14:creationId xmlns:p14="http://schemas.microsoft.com/office/powerpoint/2010/main" val="151266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Oscar </a:t>
            </a:r>
            <a:r>
              <a:rPr lang="en-US" sz="2800" b="1" dirty="0" err="1" smtClean="0"/>
              <a:t>Kokoshka</a:t>
            </a:r>
            <a:r>
              <a:rPr lang="en-US" sz="2800" b="1" dirty="0" smtClean="0"/>
              <a:t>, </a:t>
            </a:r>
            <a:r>
              <a:rPr lang="en-US" sz="2800" b="1" i="1" dirty="0" smtClean="0"/>
              <a:t>Murderer the Women’s Hope</a:t>
            </a:r>
            <a:r>
              <a:rPr lang="en-US" sz="2800" b="1" dirty="0" smtClean="0"/>
              <a:t>, </a:t>
            </a:r>
            <a:r>
              <a:rPr lang="el-GR" sz="2800" b="1" dirty="0" smtClean="0"/>
              <a:t>Βιέννη</a:t>
            </a:r>
            <a:r>
              <a:rPr lang="en-US" sz="2800" b="1" dirty="0" smtClean="0"/>
              <a:t> (1909)</a:t>
            </a:r>
            <a:endParaRPr lang="el-G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18024"/>
            <a:ext cx="9201680" cy="5079328"/>
          </a:xfrm>
        </p:spPr>
      </p:pic>
    </p:spTree>
    <p:extLst>
      <p:ext uri="{BB962C8B-B14F-4D97-AF65-F5344CB8AC3E}">
        <p14:creationId xmlns:p14="http://schemas.microsoft.com/office/powerpoint/2010/main" val="115540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n-US" sz="2800" dirty="0" smtClean="0"/>
              <a:t>Oscar </a:t>
            </a:r>
            <a:r>
              <a:rPr lang="en-US" sz="2800" dirty="0" err="1" smtClean="0"/>
              <a:t>Kokoshka</a:t>
            </a:r>
            <a:r>
              <a:rPr lang="en-US" sz="2800" dirty="0" smtClean="0"/>
              <a:t>, </a:t>
            </a:r>
            <a:r>
              <a:rPr lang="en-US" sz="2800" i="1" dirty="0" smtClean="0"/>
              <a:t>Murderer The Women’s Hope </a:t>
            </a:r>
            <a:r>
              <a:rPr lang="en-US" sz="2800" dirty="0" smtClean="0"/>
              <a:t>(1909)</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836712"/>
            <a:ext cx="7920880" cy="5679271"/>
          </a:xfrm>
        </p:spPr>
      </p:pic>
    </p:spTree>
    <p:extLst>
      <p:ext uri="{BB962C8B-B14F-4D97-AF65-F5344CB8AC3E}">
        <p14:creationId xmlns:p14="http://schemas.microsoft.com/office/powerpoint/2010/main" val="382528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rmAutofit fontScale="90000"/>
          </a:bodyPr>
          <a:lstStyle/>
          <a:p>
            <a:pPr marL="0" indent="0"/>
            <a:r>
              <a:rPr lang="el-GR" sz="2400" b="1" dirty="0"/>
              <a:t>Βασικά γνωρίσματα του εξπρεσιονισμού</a:t>
            </a:r>
          </a:p>
        </p:txBody>
      </p:sp>
      <p:sp>
        <p:nvSpPr>
          <p:cNvPr id="3" name="Content Placeholder 2"/>
          <p:cNvSpPr>
            <a:spLocks noGrp="1"/>
          </p:cNvSpPr>
          <p:nvPr>
            <p:ph idx="1"/>
          </p:nvPr>
        </p:nvSpPr>
        <p:spPr>
          <a:xfrm>
            <a:off x="0" y="404664"/>
            <a:ext cx="9144000" cy="6453336"/>
          </a:xfrm>
        </p:spPr>
        <p:txBody>
          <a:bodyPr>
            <a:normAutofit fontScale="40000" lnSpcReduction="20000"/>
          </a:bodyPr>
          <a:lstStyle/>
          <a:p>
            <a:pPr marL="0" indent="0">
              <a:buNone/>
            </a:pPr>
            <a:r>
              <a:rPr lang="el-GR" dirty="0"/>
              <a:t> </a:t>
            </a:r>
          </a:p>
          <a:p>
            <a:r>
              <a:rPr lang="el-GR" sz="5000" b="1" dirty="0"/>
              <a:t>Δυναμική έκφραση της πολιτικής διαμαρτυρίας</a:t>
            </a:r>
            <a:r>
              <a:rPr lang="el-GR" sz="5000" dirty="0"/>
              <a:t>. Επικρατεί η έννοια του </a:t>
            </a:r>
            <a:r>
              <a:rPr lang="el-GR" sz="5000" b="1" dirty="0"/>
              <a:t>δυναμικού</a:t>
            </a:r>
            <a:r>
              <a:rPr lang="el-GR" sz="5000" dirty="0"/>
              <a:t> έναντι του πολιτικού.</a:t>
            </a:r>
          </a:p>
          <a:p>
            <a:r>
              <a:rPr lang="el-GR" sz="5000" b="1" dirty="0"/>
              <a:t>πνευματικότητα</a:t>
            </a:r>
            <a:r>
              <a:rPr lang="el-GR" sz="5000" dirty="0"/>
              <a:t> (μας παραπέμπει και στα ολοκληρωτικά καθεστώτα του μεσοπολέμου)</a:t>
            </a:r>
          </a:p>
          <a:p>
            <a:r>
              <a:rPr lang="el-GR" sz="5000" dirty="0"/>
              <a:t>έντονη </a:t>
            </a:r>
            <a:r>
              <a:rPr lang="el-GR" sz="5000" b="1" dirty="0"/>
              <a:t>συγκινησιακή φόρτιση </a:t>
            </a:r>
            <a:r>
              <a:rPr lang="el-GR" sz="5000" dirty="0"/>
              <a:t>(ίσως και χειραγώγηση του κοινού χωρίς να προέχει η σκέψη).  </a:t>
            </a:r>
          </a:p>
          <a:p>
            <a:r>
              <a:rPr lang="el-GR" sz="5000" dirty="0"/>
              <a:t>Η ανατροπή της ρεαλιστικής αντίληψης και η παραχώρηση στην </a:t>
            </a:r>
            <a:r>
              <a:rPr lang="el-GR" sz="5000" b="1" dirty="0"/>
              <a:t>ονειρική, υποβλητική ατμόσφαιρα</a:t>
            </a:r>
            <a:r>
              <a:rPr lang="el-GR" sz="5000" dirty="0"/>
              <a:t> που αποδίδει την αλήθεια όπως τη βιώνει ο συγγραφέας/ δημιουργός</a:t>
            </a:r>
            <a:r>
              <a:rPr lang="el-GR" sz="5000" dirty="0" smtClean="0"/>
              <a:t>.</a:t>
            </a:r>
            <a:endParaRPr lang="el-GR" sz="5000" dirty="0"/>
          </a:p>
          <a:p>
            <a:r>
              <a:rPr lang="el-GR" sz="5000" dirty="0"/>
              <a:t>Ο </a:t>
            </a:r>
            <a:r>
              <a:rPr lang="el-GR" sz="5000" b="1" dirty="0"/>
              <a:t>πρωταγωνιστής/ ηγέτης τρομοκρατεί τον θεατή </a:t>
            </a:r>
            <a:r>
              <a:rPr lang="el-GR" sz="5000" dirty="0"/>
              <a:t>με το να επισημαίνει την εφιαλτική όψη του κόσμου και έπειτα τον οδηγεί στην πρωτοποριακή αυθεντική σκέψη. </a:t>
            </a:r>
          </a:p>
          <a:p>
            <a:r>
              <a:rPr lang="el-GR" sz="5000" dirty="0"/>
              <a:t>Ο λόγος είναι περισσότερο </a:t>
            </a:r>
            <a:r>
              <a:rPr lang="el-GR" sz="5000" b="1" dirty="0"/>
              <a:t>ποιητικός και αφαιρετικός</a:t>
            </a:r>
            <a:r>
              <a:rPr lang="el-GR" sz="5000" dirty="0"/>
              <a:t>.</a:t>
            </a:r>
          </a:p>
          <a:p>
            <a:r>
              <a:rPr lang="el-GR" sz="5000" dirty="0"/>
              <a:t>Η δομή της πλοκής: </a:t>
            </a:r>
            <a:r>
              <a:rPr lang="el-GR" sz="5000" b="1" dirty="0"/>
              <a:t>ονειρική συνειρμική λογική</a:t>
            </a:r>
            <a:r>
              <a:rPr lang="el-GR" sz="5000" dirty="0"/>
              <a:t>.</a:t>
            </a:r>
          </a:p>
          <a:p>
            <a:r>
              <a:rPr lang="el-GR" sz="5000" dirty="0"/>
              <a:t>Ο σκηνικός χώρος παίζει ως </a:t>
            </a:r>
            <a:r>
              <a:rPr lang="el-GR" sz="5000" b="1" dirty="0"/>
              <a:t>αντανάκλαση της σκέψης του πρωταγωνιστή </a:t>
            </a:r>
            <a:r>
              <a:rPr lang="el-GR" sz="5000" dirty="0"/>
              <a:t>γίνεται </a:t>
            </a:r>
            <a:r>
              <a:rPr lang="el-GR" sz="5000" b="1" dirty="0"/>
              <a:t>υποβλητικός</a:t>
            </a:r>
            <a:r>
              <a:rPr lang="el-GR" sz="5000" dirty="0"/>
              <a:t>. </a:t>
            </a:r>
          </a:p>
          <a:p>
            <a:r>
              <a:rPr lang="el-GR" sz="5000" dirty="0"/>
              <a:t>Ο </a:t>
            </a:r>
            <a:r>
              <a:rPr lang="el-GR" sz="5000" b="1" dirty="0"/>
              <a:t>χρόνος είναι συμπυκνωμένος </a:t>
            </a:r>
            <a:r>
              <a:rPr lang="el-GR" sz="5000" dirty="0"/>
              <a:t>όπως της ονειρικής αφήγησης.</a:t>
            </a:r>
          </a:p>
          <a:p>
            <a:r>
              <a:rPr lang="el-GR" sz="5000" dirty="0"/>
              <a:t>Ο </a:t>
            </a:r>
            <a:r>
              <a:rPr lang="el-GR" sz="5000" b="1" dirty="0"/>
              <a:t>σκηνοθέτης αναλαμβάνει να ερμηνεύσει το κείμενο</a:t>
            </a:r>
            <a:r>
              <a:rPr lang="el-GR" sz="5000" dirty="0"/>
              <a:t>, να δημιουργήσει χώρο και να καθοδηγήσει τους ηθοποιούς.</a:t>
            </a:r>
          </a:p>
          <a:p>
            <a:r>
              <a:rPr lang="el-GR" sz="5000" dirty="0"/>
              <a:t>Ο </a:t>
            </a:r>
            <a:r>
              <a:rPr lang="el-GR" sz="5000" b="1" dirty="0"/>
              <a:t>ηθοποιός λειτουργεί πάνω στο ρυθμό του κειμένου </a:t>
            </a:r>
            <a:r>
              <a:rPr lang="el-GR" sz="5000" dirty="0"/>
              <a:t>υπηρετώντας τη σκέψη –αισθητική του δημιουργού του, φιλτραρισμένα βέβαια από την ερμηνεία του σκηνοθέτη.</a:t>
            </a:r>
          </a:p>
          <a:p>
            <a:endParaRPr lang="el-GR" sz="5000" dirty="0"/>
          </a:p>
        </p:txBody>
      </p:sp>
    </p:spTree>
    <p:extLst>
      <p:ext uri="{BB962C8B-B14F-4D97-AF65-F5344CB8AC3E}">
        <p14:creationId xmlns:p14="http://schemas.microsoft.com/office/powerpoint/2010/main" val="362090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l-GR" sz="2800" b="1" dirty="0"/>
              <a:t>Είδη του εξπρεσιονιστικού θεάτρου:</a:t>
            </a:r>
          </a:p>
        </p:txBody>
      </p:sp>
      <p:sp>
        <p:nvSpPr>
          <p:cNvPr id="3" name="Content Placeholder 2"/>
          <p:cNvSpPr>
            <a:spLocks noGrp="1"/>
          </p:cNvSpPr>
          <p:nvPr>
            <p:ph idx="1"/>
          </p:nvPr>
        </p:nvSpPr>
        <p:spPr>
          <a:xfrm>
            <a:off x="0" y="548680"/>
            <a:ext cx="9144000" cy="6309320"/>
          </a:xfrm>
        </p:spPr>
        <p:txBody>
          <a:bodyPr>
            <a:normAutofit fontScale="70000" lnSpcReduction="20000"/>
          </a:bodyPr>
          <a:lstStyle/>
          <a:p>
            <a:pPr marL="0" indent="0">
              <a:buNone/>
            </a:pPr>
            <a:r>
              <a:rPr lang="el-GR" dirty="0"/>
              <a:t> </a:t>
            </a:r>
          </a:p>
          <a:p>
            <a:r>
              <a:rPr lang="el-GR" b="1" dirty="0"/>
              <a:t>Το θέατρο της κραυγής</a:t>
            </a:r>
            <a:r>
              <a:rPr lang="el-GR" dirty="0"/>
              <a:t>- σύμβολο η κραυγή: εξέγερση των νέων ως κορύφωση της δυναμικής έκφρασης του καλλιτέχνη, ως μεταφορική έκφραση των βίαιων συναισθημάτων που γεννά η επαφή με τον κόσμο. </a:t>
            </a:r>
          </a:p>
          <a:p>
            <a:r>
              <a:rPr lang="el-GR" dirty="0"/>
              <a:t>Η δραματουργία: ο ήρωας πρωταγωνιστής έχει ήδη φτάσει στο επίπεδο της πνευματικής αφύπνισης και στόχος είναι να εκφράσει με τον πιο δυνατό τρόπο την βούληση και την επιθυμία του.</a:t>
            </a:r>
          </a:p>
          <a:p>
            <a:r>
              <a:rPr lang="el-GR" dirty="0"/>
              <a:t>Σκηνική πρακτική: στο επίκεντρο ακούγεται ο λόγος του συγγραφέα. Ο αφαιρετικός χώρος, η υποβλητική ατμόσφαιρα και ο φωτισμός στοχεύουν στην ενδυνάμωση της συγκινησιακής φόρτισης. Η χειρονομία της έκστασης αποτελεί το βασικό γνώρισμα της στάσης της κίνησης του ηθοποιού.  Είναι η κορύφωση της συναισθηματικής έντασης και σηματοδοτεί την έκρηξη και ταυτόχρονα την απελευθέρωση της εσωτερικής ενέργειας. </a:t>
            </a:r>
          </a:p>
          <a:p>
            <a:r>
              <a:rPr lang="en-US" dirty="0" smtClean="0"/>
              <a:t>Walter </a:t>
            </a:r>
            <a:r>
              <a:rPr lang="en-US" dirty="0" err="1" smtClean="0"/>
              <a:t>Hasenclever</a:t>
            </a:r>
            <a:r>
              <a:rPr lang="en-US" dirty="0" smtClean="0"/>
              <a:t>, </a:t>
            </a:r>
            <a:r>
              <a:rPr lang="en-US" i="1" dirty="0" smtClean="0"/>
              <a:t>Son</a:t>
            </a:r>
            <a:r>
              <a:rPr lang="en-US" dirty="0" smtClean="0"/>
              <a:t>, </a:t>
            </a:r>
            <a:r>
              <a:rPr lang="el-GR" dirty="0" err="1" smtClean="0"/>
              <a:t>σκην</a:t>
            </a:r>
            <a:r>
              <a:rPr lang="el-GR" dirty="0" smtClean="0"/>
              <a:t>.</a:t>
            </a:r>
            <a:r>
              <a:rPr lang="en-US" dirty="0" smtClean="0"/>
              <a:t> Richard </a:t>
            </a:r>
            <a:r>
              <a:rPr lang="en-US" dirty="0" err="1" smtClean="0"/>
              <a:t>Weichert</a:t>
            </a:r>
            <a:r>
              <a:rPr lang="en-US" dirty="0" smtClean="0"/>
              <a:t>, Paul </a:t>
            </a:r>
            <a:r>
              <a:rPr lang="en-US" dirty="0" err="1" smtClean="0"/>
              <a:t>Kornfeld</a:t>
            </a:r>
            <a:r>
              <a:rPr lang="en-US" dirty="0" smtClean="0"/>
              <a:t>, </a:t>
            </a:r>
            <a:r>
              <a:rPr lang="en-US" i="1" dirty="0" smtClean="0"/>
              <a:t>The Seduction</a:t>
            </a:r>
            <a:r>
              <a:rPr lang="en-US" dirty="0" smtClean="0"/>
              <a:t>, </a:t>
            </a:r>
            <a:r>
              <a:rPr lang="el-GR" dirty="0" err="1" smtClean="0"/>
              <a:t>σκην</a:t>
            </a:r>
            <a:r>
              <a:rPr lang="el-GR" dirty="0" smtClean="0"/>
              <a:t>. </a:t>
            </a:r>
            <a:r>
              <a:rPr lang="en-US" dirty="0" smtClean="0"/>
              <a:t>Gustav </a:t>
            </a:r>
            <a:r>
              <a:rPr lang="en-US" dirty="0" err="1" smtClean="0"/>
              <a:t>Hartung</a:t>
            </a:r>
            <a:r>
              <a:rPr lang="en-US" dirty="0" smtClean="0"/>
              <a:t>, </a:t>
            </a:r>
            <a:r>
              <a:rPr lang="en-US" dirty="0" err="1" smtClean="0"/>
              <a:t>Reinhard</a:t>
            </a:r>
            <a:r>
              <a:rPr lang="en-US" dirty="0" smtClean="0"/>
              <a:t> </a:t>
            </a:r>
            <a:r>
              <a:rPr lang="en-US" dirty="0" err="1" smtClean="0"/>
              <a:t>Sorge</a:t>
            </a:r>
            <a:r>
              <a:rPr lang="en-US" dirty="0" smtClean="0"/>
              <a:t> </a:t>
            </a:r>
            <a:r>
              <a:rPr lang="el-GR" dirty="0" smtClean="0"/>
              <a:t>Ο </a:t>
            </a:r>
            <a:r>
              <a:rPr lang="el-GR" i="1" dirty="0"/>
              <a:t>Ζητιάνος </a:t>
            </a:r>
            <a:r>
              <a:rPr lang="el-GR" dirty="0" err="1" smtClean="0"/>
              <a:t>σκην</a:t>
            </a:r>
            <a:r>
              <a:rPr lang="el-GR" dirty="0" smtClean="0"/>
              <a:t>. </a:t>
            </a:r>
            <a:r>
              <a:rPr lang="el-GR" dirty="0"/>
              <a:t>Μαξ </a:t>
            </a:r>
            <a:r>
              <a:rPr lang="el-GR" dirty="0" err="1"/>
              <a:t>Ράινχαρτ</a:t>
            </a:r>
            <a:r>
              <a:rPr lang="el-GR" dirty="0" smtClean="0"/>
              <a:t>.</a:t>
            </a:r>
          </a:p>
          <a:p>
            <a:r>
              <a:rPr lang="el-GR" b="1" dirty="0" smtClean="0"/>
              <a:t>Το θέατρο του καθαρού πνεύματος</a:t>
            </a:r>
          </a:p>
          <a:p>
            <a:r>
              <a:rPr lang="el-GR" dirty="0" smtClean="0"/>
              <a:t>Βασικός εκφραστής ο </a:t>
            </a:r>
            <a:r>
              <a:rPr lang="en-US" dirty="0" err="1" smtClean="0"/>
              <a:t>Lothal</a:t>
            </a:r>
            <a:r>
              <a:rPr lang="en-US" dirty="0" smtClean="0"/>
              <a:t> Schreyer</a:t>
            </a:r>
          </a:p>
          <a:p>
            <a:r>
              <a:rPr lang="en-US" dirty="0" smtClean="0"/>
              <a:t>Geist: </a:t>
            </a:r>
            <a:r>
              <a:rPr lang="el-GR" dirty="0" smtClean="0"/>
              <a:t>το πνεύμα η διανόηση, η ψυχή και η ουσία. Πνευματική-μυστικιστική έκφραση του εξπρεσιονισμού. Απόδοση του εσωτερικού παλμού του ήρωα. Τηλεγραφικό ύφος γραφής, μυστηριακή ατμόσφαιρα.</a:t>
            </a:r>
            <a:endParaRPr lang="el-GR" b="1" dirty="0"/>
          </a:p>
          <a:p>
            <a:pPr marL="0" indent="0">
              <a:buNone/>
            </a:pPr>
            <a:endParaRPr lang="el-GR" dirty="0"/>
          </a:p>
        </p:txBody>
      </p:sp>
    </p:spTree>
    <p:extLst>
      <p:ext uri="{BB962C8B-B14F-4D97-AF65-F5344CB8AC3E}">
        <p14:creationId xmlns:p14="http://schemas.microsoft.com/office/powerpoint/2010/main" val="346423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l-GR" sz="2800" dirty="0" smtClean="0"/>
              <a:t>Συνέχεια… </a:t>
            </a:r>
            <a:endParaRPr lang="el-GR" sz="2800" dirty="0"/>
          </a:p>
        </p:txBody>
      </p:sp>
      <p:sp>
        <p:nvSpPr>
          <p:cNvPr id="3" name="Content Placeholder 2"/>
          <p:cNvSpPr>
            <a:spLocks noGrp="1"/>
          </p:cNvSpPr>
          <p:nvPr>
            <p:ph idx="1"/>
          </p:nvPr>
        </p:nvSpPr>
        <p:spPr>
          <a:xfrm>
            <a:off x="107504" y="764704"/>
            <a:ext cx="8928992" cy="5832648"/>
          </a:xfrm>
        </p:spPr>
        <p:txBody>
          <a:bodyPr>
            <a:normAutofit fontScale="70000" lnSpcReduction="20000"/>
          </a:bodyPr>
          <a:lstStyle/>
          <a:p>
            <a:pPr marL="0" indent="0">
              <a:buNone/>
            </a:pPr>
            <a:endParaRPr lang="el-GR" dirty="0"/>
          </a:p>
          <a:p>
            <a:r>
              <a:rPr lang="el-GR" dirty="0"/>
              <a:t> </a:t>
            </a:r>
            <a:r>
              <a:rPr lang="el-GR" b="1" dirty="0" smtClean="0"/>
              <a:t>Η </a:t>
            </a:r>
            <a:r>
              <a:rPr lang="el-GR" b="1" dirty="0"/>
              <a:t>εμβληματική μέθοδος, το «δράμα του εγώ». </a:t>
            </a:r>
          </a:p>
          <a:p>
            <a:r>
              <a:rPr lang="el-GR" dirty="0"/>
              <a:t>Η ανάπτυξη του εξπρεσιονιστικού θεάτρου στο Βερολίνο μετά τη λήξη του πολέμου. Η δημιουργία μιας πρωτοποριακής θεατρικής κοινότητας.</a:t>
            </a:r>
          </a:p>
          <a:p>
            <a:r>
              <a:rPr lang="el-GR" dirty="0"/>
              <a:t>Η λέξη εμβληματικός παραπέμπει στην κατά κύριο λόγο σκηνοθετική λογική σύμφωνα με την οποία όλα τα επιμέρους στοιχεία ενοποιούνται προκειμένου να παρουσιάζουν κάθε στιγμή και με τρόπο επιβλητικό την κυρίαρχη ιδέα του κειμένου.</a:t>
            </a:r>
          </a:p>
          <a:p>
            <a:r>
              <a:rPr lang="el-GR" dirty="0"/>
              <a:t>Η τελευταία αυτή εκδοχή του εξπρεσιονιστικού θεάτρου είναι στενά συνυφασμένη με μια λογική έντονης πολιτικοποίησης που απορρέει κυρίως από τις έντονες κοινωνικές και ιδεολογικές ζυμώσεις της περιόδου.</a:t>
            </a:r>
          </a:p>
          <a:p>
            <a:r>
              <a:rPr lang="el-GR" dirty="0"/>
              <a:t>Η δραματουργία των </a:t>
            </a:r>
            <a:r>
              <a:rPr lang="el-GR" dirty="0" err="1"/>
              <a:t>Γεοργκ</a:t>
            </a:r>
            <a:r>
              <a:rPr lang="el-GR" dirty="0"/>
              <a:t> Κάιζερ και </a:t>
            </a:r>
            <a:r>
              <a:rPr lang="el-GR" dirty="0" err="1"/>
              <a:t>Ερνστ</a:t>
            </a:r>
            <a:r>
              <a:rPr lang="el-GR" dirty="0"/>
              <a:t> </a:t>
            </a:r>
            <a:r>
              <a:rPr lang="el-GR" dirty="0" err="1"/>
              <a:t>Τόλλερ</a:t>
            </a:r>
            <a:r>
              <a:rPr lang="el-GR" dirty="0"/>
              <a:t>. </a:t>
            </a:r>
          </a:p>
          <a:p>
            <a:r>
              <a:rPr lang="el-GR" dirty="0"/>
              <a:t>Το ύφος των εμβληματικών παραστάσεων διαφοροποιείται ανάλογα με τον σκηνοθέτη ωστόσο η έμφαση δίνεται στην αρχιτεκτονική κατασκευή της παράστασης, την οργανική της ενότητα σε συνδυασμό με την νοηματική εξέλιξη του έργου, την επιβλητική διάσταση του σκηνικού χώρου, και την χορογραφία των σκηνών πλήθους.</a:t>
            </a:r>
          </a:p>
          <a:p>
            <a:endParaRPr lang="el-GR" dirty="0"/>
          </a:p>
          <a:p>
            <a:endParaRPr lang="el-GR" dirty="0"/>
          </a:p>
        </p:txBody>
      </p:sp>
    </p:spTree>
    <p:extLst>
      <p:ext uri="{BB962C8B-B14F-4D97-AF65-F5344CB8AC3E}">
        <p14:creationId xmlns:p14="http://schemas.microsoft.com/office/powerpoint/2010/main" val="1209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a:t>Χάζενκλεβερ</a:t>
            </a:r>
            <a:r>
              <a:rPr lang="el-GR" dirty="0"/>
              <a:t>,</a:t>
            </a:r>
            <a:r>
              <a:rPr lang="en-US" dirty="0"/>
              <a:t> </a:t>
            </a:r>
            <a:r>
              <a:rPr lang="el-GR" i="1" dirty="0" smtClean="0"/>
              <a:t>Γιος </a:t>
            </a:r>
            <a:r>
              <a:rPr lang="en-US" dirty="0" smtClean="0"/>
              <a:t>(1918</a:t>
            </a:r>
            <a:r>
              <a:rPr lang="en-US" dirty="0" smtClean="0"/>
              <a:t>)</a:t>
            </a:r>
            <a:endParaRPr lang="el-G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79860"/>
            <a:ext cx="4032448" cy="5133307"/>
          </a:xfrm>
        </p:spPr>
      </p:pic>
    </p:spTree>
    <p:extLst>
      <p:ext uri="{BB962C8B-B14F-4D97-AF65-F5344CB8AC3E}">
        <p14:creationId xmlns:p14="http://schemas.microsoft.com/office/powerpoint/2010/main" val="311103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a:bodyPr>
          <a:lstStyle/>
          <a:p>
            <a:r>
              <a:rPr lang="el-GR" sz="3200" dirty="0" err="1"/>
              <a:t>Χάζενκλεβερ</a:t>
            </a:r>
            <a:r>
              <a:rPr lang="el-GR" sz="3200" dirty="0"/>
              <a:t>,</a:t>
            </a:r>
            <a:r>
              <a:rPr lang="en-US" sz="3200" dirty="0"/>
              <a:t> </a:t>
            </a:r>
            <a:r>
              <a:rPr lang="el-GR" sz="3200" i="1" dirty="0" smtClean="0"/>
              <a:t>Γιος </a:t>
            </a:r>
            <a:r>
              <a:rPr lang="en-US" sz="3200" dirty="0" smtClean="0"/>
              <a:t>(191</a:t>
            </a:r>
            <a:r>
              <a:rPr lang="el-GR" sz="3200" dirty="0"/>
              <a:t>8</a:t>
            </a:r>
            <a:r>
              <a:rPr lang="en-US" sz="3200" dirty="0" smtClean="0"/>
              <a:t>) </a:t>
            </a:r>
            <a:r>
              <a:rPr lang="el-GR" sz="3200" dirty="0" smtClean="0"/>
              <a:t>σκίτσο: </a:t>
            </a:r>
            <a:r>
              <a:rPr lang="el-GR" sz="3200" dirty="0" err="1" smtClean="0"/>
              <a:t>Ζιβέρτ</a:t>
            </a:r>
            <a:endParaRPr lang="el-G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274638"/>
            <a:ext cx="6552728" cy="5478080"/>
          </a:xfrm>
        </p:spPr>
      </p:pic>
    </p:spTree>
    <p:extLst>
      <p:ext uri="{BB962C8B-B14F-4D97-AF65-F5344CB8AC3E}">
        <p14:creationId xmlns:p14="http://schemas.microsoft.com/office/powerpoint/2010/main" val="2775841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566</Words>
  <Application>Microsoft Office PowerPoint</Application>
  <PresentationFormat>Προβολή στην οθόνη (4:3)</PresentationFormat>
  <Paragraphs>81</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Theme</vt:lpstr>
      <vt:lpstr>ΕΞΠΡΕΣΙΟΝΙΣΜΟΣ</vt:lpstr>
      <vt:lpstr>Πρόδρομοι</vt:lpstr>
      <vt:lpstr>Oscar Kokoshka, Murderer the Women’s Hope, Βιέννη (1909)</vt:lpstr>
      <vt:lpstr>Oscar Kokoshka, Murderer The Women’s Hope (1909)</vt:lpstr>
      <vt:lpstr>Βασικά γνωρίσματα του εξπρεσιονισμού</vt:lpstr>
      <vt:lpstr>Είδη του εξπρεσιονιστικού θεάτρου:</vt:lpstr>
      <vt:lpstr>Συνέχεια… </vt:lpstr>
      <vt:lpstr>Χάζενκλεβερ, Γιος (1918)</vt:lpstr>
      <vt:lpstr>Χάζενκλεβερ, Γιος (1918) σκίτσο: Ζιβέρτ</vt:lpstr>
      <vt:lpstr>Χάζενκλεβερ, Γιος (1919), σκίτσο: Ρίεγκμπερτ</vt:lpstr>
      <vt:lpstr>Σίλερ, Γουλιέλμος Τέλλος (1919) Σκηνικά: Ε. Πίρχαν</vt:lpstr>
      <vt:lpstr>Σκην. Γιέσνερ, Ριχάρδος Γ΄ (1919) Σκηνικά: Πίρχαν </vt:lpstr>
      <vt:lpstr>Τόλερ, Transformation/ Μεταστροφή (1919), σκηνικά Ναππάχ, σκηνοθεσία Κάρλ Χαίντς Μάρτιν</vt:lpstr>
      <vt:lpstr>Toller, Transformation</vt:lpstr>
      <vt:lpstr>Κάιζερ, Από την αυγή ως τα μεσάνυχτα, σκηνογραφία: Σ. Κλάιν, σκηνοθεσία Β. Μπαρνόφσκι (1921)</vt:lpstr>
      <vt:lpstr>Η Γερμανία στον μεσοπόλεμο</vt:lpstr>
      <vt:lpstr>Το θέατρο των 5000 θεατών του Μαξ Ράινχαρντ</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dc:creator>
  <cp:lastModifiedBy>NATALY</cp:lastModifiedBy>
  <cp:revision>24</cp:revision>
  <dcterms:created xsi:type="dcterms:W3CDTF">2019-04-17T17:14:41Z</dcterms:created>
  <dcterms:modified xsi:type="dcterms:W3CDTF">2019-05-21T07:43:22Z</dcterms:modified>
</cp:coreProperties>
</file>