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7"/>
  </p:notesMasterIdLst>
  <p:sldIdLst>
    <p:sldId id="256" r:id="rId2"/>
    <p:sldId id="257" r:id="rId3"/>
    <p:sldId id="260" r:id="rId4"/>
    <p:sldId id="258" r:id="rId5"/>
    <p:sldId id="261" r:id="rId6"/>
    <p:sldId id="262" r:id="rId7"/>
    <p:sldId id="263" r:id="rId8"/>
    <p:sldId id="264" r:id="rId9"/>
    <p:sldId id="265" r:id="rId10"/>
    <p:sldId id="266" r:id="rId11"/>
    <p:sldId id="267" r:id="rId12"/>
    <p:sldId id="268" r:id="rId13"/>
    <p:sldId id="269" r:id="rId14"/>
    <p:sldId id="270" r:id="rId15"/>
    <p:sldId id="259" r:id="rId1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90" d="100"/>
          <a:sy n="90" d="100"/>
        </p:scale>
        <p:origin x="-144"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AC3ABC8-2122-5948-9B92-F90BF96650D3}" type="datetimeFigureOut">
              <a:rPr lang="en-US" smtClean="0"/>
              <a:t>1/12/16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EC1B3AA-5CDB-2049-99A1-046172B00DC2}" type="slidenum">
              <a:rPr lang="en-US" smtClean="0"/>
              <a:t>‹#›</a:t>
            </a:fld>
            <a:endParaRPr lang="en-US"/>
          </a:p>
        </p:txBody>
      </p:sp>
    </p:spTree>
    <p:extLst>
      <p:ext uri="{BB962C8B-B14F-4D97-AF65-F5344CB8AC3E}">
        <p14:creationId xmlns:p14="http://schemas.microsoft.com/office/powerpoint/2010/main" val="169545517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EC1B3AA-5CDB-2049-99A1-046172B00DC2}" type="slidenum">
              <a:rPr lang="en-US" smtClean="0"/>
              <a:t>8</a:t>
            </a:fld>
            <a:endParaRPr lang="en-US"/>
          </a:p>
        </p:txBody>
      </p:sp>
    </p:spTree>
    <p:extLst>
      <p:ext uri="{BB962C8B-B14F-4D97-AF65-F5344CB8AC3E}">
        <p14:creationId xmlns:p14="http://schemas.microsoft.com/office/powerpoint/2010/main" val="38293889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l-G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Click to edit Master subtitle style</a:t>
            </a:r>
            <a:endParaRPr lang="en-US"/>
          </a:p>
        </p:txBody>
      </p:sp>
      <p:sp>
        <p:nvSpPr>
          <p:cNvPr id="4" name="Date Placeholder 3"/>
          <p:cNvSpPr>
            <a:spLocks noGrp="1"/>
          </p:cNvSpPr>
          <p:nvPr>
            <p:ph type="dt" sz="half" idx="10"/>
          </p:nvPr>
        </p:nvSpPr>
        <p:spPr/>
        <p:txBody>
          <a:bodyPr/>
          <a:lstStyle/>
          <a:p>
            <a:fld id="{6EF465A1-2249-4A4B-8D1B-B765A4ABB94A}" type="datetimeFigureOut">
              <a:rPr lang="en-US" smtClean="0"/>
              <a:t>1/12/16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135D06-73BD-1445-95A0-15E2D23D9053}" type="slidenum">
              <a:rPr lang="en-US" smtClean="0"/>
              <a:t>‹#›</a:t>
            </a:fld>
            <a:endParaRPr lang="en-US"/>
          </a:p>
        </p:txBody>
      </p:sp>
    </p:spTree>
    <p:extLst>
      <p:ext uri="{BB962C8B-B14F-4D97-AF65-F5344CB8AC3E}">
        <p14:creationId xmlns:p14="http://schemas.microsoft.com/office/powerpoint/2010/main" val="34230843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6EF465A1-2249-4A4B-8D1B-B765A4ABB94A}" type="datetimeFigureOut">
              <a:rPr lang="en-US" smtClean="0"/>
              <a:t>1/12/16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135D06-73BD-1445-95A0-15E2D23D9053}" type="slidenum">
              <a:rPr lang="en-US" smtClean="0"/>
              <a:t>‹#›</a:t>
            </a:fld>
            <a:endParaRPr lang="en-US"/>
          </a:p>
        </p:txBody>
      </p:sp>
    </p:spTree>
    <p:extLst>
      <p:ext uri="{BB962C8B-B14F-4D97-AF65-F5344CB8AC3E}">
        <p14:creationId xmlns:p14="http://schemas.microsoft.com/office/powerpoint/2010/main" val="1761512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6EF465A1-2249-4A4B-8D1B-B765A4ABB94A}" type="datetimeFigureOut">
              <a:rPr lang="en-US" smtClean="0"/>
              <a:t>1/12/16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135D06-73BD-1445-95A0-15E2D23D9053}" type="slidenum">
              <a:rPr lang="en-US" smtClean="0"/>
              <a:t>‹#›</a:t>
            </a:fld>
            <a:endParaRPr lang="en-US"/>
          </a:p>
        </p:txBody>
      </p:sp>
    </p:spTree>
    <p:extLst>
      <p:ext uri="{BB962C8B-B14F-4D97-AF65-F5344CB8AC3E}">
        <p14:creationId xmlns:p14="http://schemas.microsoft.com/office/powerpoint/2010/main" val="21454509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idx="1"/>
          </p:nvPr>
        </p:nvSpPr>
        <p:spPr/>
        <p:txBody>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10"/>
          </p:nvPr>
        </p:nvSpPr>
        <p:spPr/>
        <p:txBody>
          <a:bodyPr/>
          <a:lstStyle/>
          <a:p>
            <a:fld id="{6EF465A1-2249-4A4B-8D1B-B765A4ABB94A}" type="datetimeFigureOut">
              <a:rPr lang="en-US" smtClean="0"/>
              <a:t>1/12/16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135D06-73BD-1445-95A0-15E2D23D9053}" type="slidenum">
              <a:rPr lang="en-US" smtClean="0"/>
              <a:t>‹#›</a:t>
            </a:fld>
            <a:endParaRPr lang="en-US"/>
          </a:p>
        </p:txBody>
      </p:sp>
    </p:spTree>
    <p:extLst>
      <p:ext uri="{BB962C8B-B14F-4D97-AF65-F5344CB8AC3E}">
        <p14:creationId xmlns:p14="http://schemas.microsoft.com/office/powerpoint/2010/main" val="6330489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l-G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Click to edit Master text styles</a:t>
            </a:r>
          </a:p>
        </p:txBody>
      </p:sp>
      <p:sp>
        <p:nvSpPr>
          <p:cNvPr id="4" name="Date Placeholder 3"/>
          <p:cNvSpPr>
            <a:spLocks noGrp="1"/>
          </p:cNvSpPr>
          <p:nvPr>
            <p:ph type="dt" sz="half" idx="10"/>
          </p:nvPr>
        </p:nvSpPr>
        <p:spPr/>
        <p:txBody>
          <a:bodyPr/>
          <a:lstStyle/>
          <a:p>
            <a:fld id="{6EF465A1-2249-4A4B-8D1B-B765A4ABB94A}" type="datetimeFigureOut">
              <a:rPr lang="en-US" smtClean="0"/>
              <a:t>1/12/16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6135D06-73BD-1445-95A0-15E2D23D9053}" type="slidenum">
              <a:rPr lang="en-US" smtClean="0"/>
              <a:t>‹#›</a:t>
            </a:fld>
            <a:endParaRPr lang="en-US"/>
          </a:p>
        </p:txBody>
      </p:sp>
    </p:spTree>
    <p:extLst>
      <p:ext uri="{BB962C8B-B14F-4D97-AF65-F5344CB8AC3E}">
        <p14:creationId xmlns:p14="http://schemas.microsoft.com/office/powerpoint/2010/main" val="22847867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5" name="Date Placeholder 4"/>
          <p:cNvSpPr>
            <a:spLocks noGrp="1"/>
          </p:cNvSpPr>
          <p:nvPr>
            <p:ph type="dt" sz="half" idx="10"/>
          </p:nvPr>
        </p:nvSpPr>
        <p:spPr/>
        <p:txBody>
          <a:bodyPr/>
          <a:lstStyle/>
          <a:p>
            <a:fld id="{6EF465A1-2249-4A4B-8D1B-B765A4ABB94A}" type="datetimeFigureOut">
              <a:rPr lang="en-US" smtClean="0"/>
              <a:t>1/12/16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135D06-73BD-1445-95A0-15E2D23D9053}" type="slidenum">
              <a:rPr lang="en-US" smtClean="0"/>
              <a:t>‹#›</a:t>
            </a:fld>
            <a:endParaRPr lang="en-US"/>
          </a:p>
        </p:txBody>
      </p:sp>
    </p:spTree>
    <p:extLst>
      <p:ext uri="{BB962C8B-B14F-4D97-AF65-F5344CB8AC3E}">
        <p14:creationId xmlns:p14="http://schemas.microsoft.com/office/powerpoint/2010/main" val="40602240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7" name="Date Placeholder 6"/>
          <p:cNvSpPr>
            <a:spLocks noGrp="1"/>
          </p:cNvSpPr>
          <p:nvPr>
            <p:ph type="dt" sz="half" idx="10"/>
          </p:nvPr>
        </p:nvSpPr>
        <p:spPr/>
        <p:txBody>
          <a:bodyPr/>
          <a:lstStyle/>
          <a:p>
            <a:fld id="{6EF465A1-2249-4A4B-8D1B-B765A4ABB94A}" type="datetimeFigureOut">
              <a:rPr lang="en-US" smtClean="0"/>
              <a:t>1/12/16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6135D06-73BD-1445-95A0-15E2D23D9053}" type="slidenum">
              <a:rPr lang="en-US" smtClean="0"/>
              <a:t>‹#›</a:t>
            </a:fld>
            <a:endParaRPr lang="en-US"/>
          </a:p>
        </p:txBody>
      </p:sp>
    </p:spTree>
    <p:extLst>
      <p:ext uri="{BB962C8B-B14F-4D97-AF65-F5344CB8AC3E}">
        <p14:creationId xmlns:p14="http://schemas.microsoft.com/office/powerpoint/2010/main" val="18436670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Click to edit Master title style</a:t>
            </a:r>
            <a:endParaRPr lang="en-US"/>
          </a:p>
        </p:txBody>
      </p:sp>
      <p:sp>
        <p:nvSpPr>
          <p:cNvPr id="3" name="Date Placeholder 2"/>
          <p:cNvSpPr>
            <a:spLocks noGrp="1"/>
          </p:cNvSpPr>
          <p:nvPr>
            <p:ph type="dt" sz="half" idx="10"/>
          </p:nvPr>
        </p:nvSpPr>
        <p:spPr/>
        <p:txBody>
          <a:bodyPr/>
          <a:lstStyle/>
          <a:p>
            <a:fld id="{6EF465A1-2249-4A4B-8D1B-B765A4ABB94A}" type="datetimeFigureOut">
              <a:rPr lang="en-US" smtClean="0"/>
              <a:t>1/12/16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6135D06-73BD-1445-95A0-15E2D23D9053}" type="slidenum">
              <a:rPr lang="en-US" smtClean="0"/>
              <a:t>‹#›</a:t>
            </a:fld>
            <a:endParaRPr lang="en-US"/>
          </a:p>
        </p:txBody>
      </p:sp>
    </p:spTree>
    <p:extLst>
      <p:ext uri="{BB962C8B-B14F-4D97-AF65-F5344CB8AC3E}">
        <p14:creationId xmlns:p14="http://schemas.microsoft.com/office/powerpoint/2010/main" val="1839092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EF465A1-2249-4A4B-8D1B-B765A4ABB94A}" type="datetimeFigureOut">
              <a:rPr lang="en-US" smtClean="0"/>
              <a:t>1/12/16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6135D06-73BD-1445-95A0-15E2D23D9053}" type="slidenum">
              <a:rPr lang="en-US" smtClean="0"/>
              <a:t>‹#›</a:t>
            </a:fld>
            <a:endParaRPr lang="en-US"/>
          </a:p>
        </p:txBody>
      </p:sp>
    </p:spTree>
    <p:extLst>
      <p:ext uri="{BB962C8B-B14F-4D97-AF65-F5344CB8AC3E}">
        <p14:creationId xmlns:p14="http://schemas.microsoft.com/office/powerpoint/2010/main" val="29927429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G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6EF465A1-2249-4A4B-8D1B-B765A4ABB94A}" type="datetimeFigureOut">
              <a:rPr lang="en-US" smtClean="0"/>
              <a:t>1/12/16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135D06-73BD-1445-95A0-15E2D23D9053}" type="slidenum">
              <a:rPr lang="en-US" smtClean="0"/>
              <a:t>‹#›</a:t>
            </a:fld>
            <a:endParaRPr lang="en-US"/>
          </a:p>
        </p:txBody>
      </p:sp>
    </p:spTree>
    <p:extLst>
      <p:ext uri="{BB962C8B-B14F-4D97-AF65-F5344CB8AC3E}">
        <p14:creationId xmlns:p14="http://schemas.microsoft.com/office/powerpoint/2010/main" val="2382734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G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Click to edit Master text styles</a:t>
            </a:r>
          </a:p>
        </p:txBody>
      </p:sp>
      <p:sp>
        <p:nvSpPr>
          <p:cNvPr id="5" name="Date Placeholder 4"/>
          <p:cNvSpPr>
            <a:spLocks noGrp="1"/>
          </p:cNvSpPr>
          <p:nvPr>
            <p:ph type="dt" sz="half" idx="10"/>
          </p:nvPr>
        </p:nvSpPr>
        <p:spPr/>
        <p:txBody>
          <a:bodyPr/>
          <a:lstStyle/>
          <a:p>
            <a:fld id="{6EF465A1-2249-4A4B-8D1B-B765A4ABB94A}" type="datetimeFigureOut">
              <a:rPr lang="en-US" smtClean="0"/>
              <a:t>1/12/16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6135D06-73BD-1445-95A0-15E2D23D9053}" type="slidenum">
              <a:rPr lang="en-US" smtClean="0"/>
              <a:t>‹#›</a:t>
            </a:fld>
            <a:endParaRPr lang="en-US"/>
          </a:p>
        </p:txBody>
      </p:sp>
    </p:spTree>
    <p:extLst>
      <p:ext uri="{BB962C8B-B14F-4D97-AF65-F5344CB8AC3E}">
        <p14:creationId xmlns:p14="http://schemas.microsoft.com/office/powerpoint/2010/main" val="223516854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Click to edit Master text styles</a:t>
            </a:r>
          </a:p>
          <a:p>
            <a:pPr lvl="1"/>
            <a:r>
              <a:rPr lang="el-GR" smtClean="0"/>
              <a:t>Second level</a:t>
            </a:r>
          </a:p>
          <a:p>
            <a:pPr lvl="2"/>
            <a:r>
              <a:rPr lang="el-GR" smtClean="0"/>
              <a:t>Third level</a:t>
            </a:r>
          </a:p>
          <a:p>
            <a:pPr lvl="3"/>
            <a:r>
              <a:rPr lang="el-GR" smtClean="0"/>
              <a:t>Fourth level</a:t>
            </a:r>
          </a:p>
          <a:p>
            <a:pPr lvl="4"/>
            <a:r>
              <a:rPr lang="el-G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F465A1-2249-4A4B-8D1B-B765A4ABB94A}" type="datetimeFigureOut">
              <a:rPr lang="en-US" smtClean="0"/>
              <a:t>1/12/16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6135D06-73BD-1445-95A0-15E2D23D9053}" type="slidenum">
              <a:rPr lang="en-US" smtClean="0"/>
              <a:t>‹#›</a:t>
            </a:fld>
            <a:endParaRPr lang="en-US"/>
          </a:p>
        </p:txBody>
      </p:sp>
    </p:spTree>
    <p:extLst>
      <p:ext uri="{BB962C8B-B14F-4D97-AF65-F5344CB8AC3E}">
        <p14:creationId xmlns:p14="http://schemas.microsoft.com/office/powerpoint/2010/main" val="25898350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4.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 Id="rId3" Type="http://schemas.microsoft.com/office/2007/relationships/hdphoto" Target="../media/hdphoto1.wdp"/></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00723" y="1610898"/>
            <a:ext cx="8596267" cy="3693319"/>
          </a:xfrm>
          <a:prstGeom prst="rect">
            <a:avLst/>
          </a:prstGeom>
          <a:noFill/>
        </p:spPr>
        <p:txBody>
          <a:bodyPr wrap="square" rtlCol="0">
            <a:spAutoFit/>
          </a:bodyPr>
          <a:lstStyle/>
          <a:p>
            <a:pPr algn="dist"/>
            <a:r>
              <a:rPr lang="el-GR" dirty="0" smtClean="0">
                <a:latin typeface="Courier New"/>
                <a:cs typeface="Courier New"/>
              </a:rPr>
              <a:t>Πρέπει να είμαστε επιεικε</a:t>
            </a:r>
            <a:r>
              <a:rPr lang="el-GR" dirty="0" smtClean="0">
                <a:latin typeface="Courier New"/>
                <a:cs typeface="Courier New"/>
              </a:rPr>
              <a:t>ί</a:t>
            </a:r>
            <a:r>
              <a:rPr lang="el-GR" dirty="0" smtClean="0">
                <a:latin typeface="Courier New"/>
                <a:cs typeface="Courier New"/>
              </a:rPr>
              <a:t>ς σε αυτο</a:t>
            </a:r>
            <a:r>
              <a:rPr lang="el-GR" dirty="0" smtClean="0">
                <a:latin typeface="Courier New"/>
                <a:cs typeface="Courier New"/>
              </a:rPr>
              <a:t>ύς που</a:t>
            </a:r>
            <a:r>
              <a:rPr lang="el-GR" dirty="0" smtClean="0">
                <a:latin typeface="Courier New"/>
                <a:cs typeface="Courier New"/>
              </a:rPr>
              <a:t>, αντί να εκμεταλλευτο</a:t>
            </a:r>
            <a:r>
              <a:rPr lang="el-GR" dirty="0" smtClean="0">
                <a:latin typeface="Courier New"/>
                <a:cs typeface="Courier New"/>
              </a:rPr>
              <a:t>ύν</a:t>
            </a:r>
            <a:r>
              <a:rPr lang="el-GR" dirty="0" smtClean="0">
                <a:latin typeface="Courier New"/>
                <a:cs typeface="Courier New"/>
              </a:rPr>
              <a:t> με </a:t>
            </a:r>
            <a:r>
              <a:rPr lang="el-GR" dirty="0" smtClean="0">
                <a:latin typeface="Courier New"/>
                <a:cs typeface="Courier New"/>
              </a:rPr>
              <a:t>ήσυχία</a:t>
            </a:r>
            <a:r>
              <a:rPr lang="el-GR" dirty="0" smtClean="0">
                <a:latin typeface="Courier New"/>
                <a:cs typeface="Courier New"/>
              </a:rPr>
              <a:t> όλες τις κύριες οδικές αρτηρίες, που </a:t>
            </a:r>
            <a:r>
              <a:rPr lang="el-GR" dirty="0" smtClean="0">
                <a:latin typeface="Courier New"/>
                <a:cs typeface="Courier New"/>
              </a:rPr>
              <a:t>έχουν ανακαλυφθεί</a:t>
            </a:r>
            <a:r>
              <a:rPr lang="el-GR" dirty="0" smtClean="0">
                <a:latin typeface="Courier New"/>
                <a:cs typeface="Courier New"/>
              </a:rPr>
              <a:t> και ποδοπατούνται, από τις προηγούμενες γενιές και τους ηλικιωμένους, αποκλίνουν και αναζητο</a:t>
            </a:r>
            <a:r>
              <a:rPr lang="el-GR" dirty="0" smtClean="0">
                <a:latin typeface="Courier New"/>
                <a:cs typeface="Courier New"/>
              </a:rPr>
              <a:t>ύν μια άλλη ματιά</a:t>
            </a:r>
            <a:r>
              <a:rPr lang="el-GR" dirty="0" smtClean="0">
                <a:latin typeface="Courier New"/>
                <a:cs typeface="Courier New"/>
              </a:rPr>
              <a:t>. Τουλάχιστον έχουν το θράσος και θάρρος, αρετές απαραίτητες για τους κατακτητές, όσο ταπεινο</a:t>
            </a:r>
            <a:r>
              <a:rPr lang="el-GR" dirty="0" smtClean="0">
                <a:latin typeface="Courier New"/>
                <a:cs typeface="Courier New"/>
              </a:rPr>
              <a:t>ί</a:t>
            </a:r>
            <a:r>
              <a:rPr lang="el-GR" dirty="0" smtClean="0">
                <a:latin typeface="Courier New"/>
                <a:cs typeface="Courier New"/>
              </a:rPr>
              <a:t> κι αν είναι.</a:t>
            </a:r>
            <a:r>
              <a:rPr lang="en-US" dirty="0" smtClean="0">
                <a:latin typeface="Courier New"/>
                <a:cs typeface="Courier New"/>
              </a:rPr>
              <a:t>[</a:t>
            </a:r>
            <a:r>
              <a:rPr lang="el-GR" dirty="0" smtClean="0">
                <a:latin typeface="Courier New"/>
                <a:cs typeface="Courier New"/>
              </a:rPr>
              <a:t>..</a:t>
            </a:r>
            <a:r>
              <a:rPr lang="en-US" dirty="0" smtClean="0">
                <a:latin typeface="Courier New"/>
                <a:cs typeface="Courier New"/>
              </a:rPr>
              <a:t>]</a:t>
            </a:r>
            <a:r>
              <a:rPr lang="el-GR" dirty="0" smtClean="0">
                <a:latin typeface="Courier New"/>
                <a:cs typeface="Courier New"/>
              </a:rPr>
              <a:t> διότι θα υπάρχουν πάντα επαναστατικ</a:t>
            </a:r>
            <a:r>
              <a:rPr lang="el-GR" dirty="0" smtClean="0">
                <a:latin typeface="Courier New"/>
                <a:cs typeface="Courier New"/>
              </a:rPr>
              <a:t>ά</a:t>
            </a:r>
            <a:r>
              <a:rPr lang="el-GR" dirty="0" smtClean="0">
                <a:latin typeface="Courier New"/>
                <a:cs typeface="Courier New"/>
              </a:rPr>
              <a:t> πνεύματα που προτιμούν τα αβ</a:t>
            </a:r>
            <a:r>
              <a:rPr lang="el-GR" dirty="0" smtClean="0">
                <a:latin typeface="Courier New"/>
                <a:cs typeface="Courier New"/>
              </a:rPr>
              <a:t>έβαια γραφικά μονοπάτια από τους</a:t>
            </a:r>
            <a:r>
              <a:rPr lang="el-GR" dirty="0" smtClean="0">
                <a:latin typeface="Courier New"/>
                <a:cs typeface="Courier New"/>
              </a:rPr>
              <a:t> όμορφους περπατημ</a:t>
            </a:r>
            <a:r>
              <a:rPr lang="el-GR" dirty="0" smtClean="0">
                <a:latin typeface="Courier New"/>
                <a:cs typeface="Courier New"/>
              </a:rPr>
              <a:t>ένους</a:t>
            </a:r>
            <a:r>
              <a:rPr lang="el-GR" dirty="0" smtClean="0">
                <a:latin typeface="Courier New"/>
                <a:cs typeface="Courier New"/>
              </a:rPr>
              <a:t> δρόμους. Αλλά ε</a:t>
            </a:r>
            <a:r>
              <a:rPr lang="el-GR" dirty="0" smtClean="0">
                <a:latin typeface="Courier New"/>
                <a:cs typeface="Courier New"/>
              </a:rPr>
              <a:t>ίναι</a:t>
            </a:r>
            <a:r>
              <a:rPr lang="el-GR" dirty="0">
                <a:latin typeface="Courier New"/>
                <a:cs typeface="Courier New"/>
              </a:rPr>
              <a:t> </a:t>
            </a:r>
            <a:r>
              <a:rPr lang="el-GR" dirty="0" smtClean="0">
                <a:latin typeface="Courier New"/>
                <a:cs typeface="Courier New"/>
              </a:rPr>
              <a:t>χ</a:t>
            </a:r>
            <a:r>
              <a:rPr lang="el-GR" dirty="0" smtClean="0">
                <a:latin typeface="Courier New"/>
                <a:cs typeface="Courier New"/>
              </a:rPr>
              <a:t>άρη σε εκείνους που έχουν μπεί στον πειρασμό,</a:t>
            </a:r>
            <a:r>
              <a:rPr lang="el-GR" dirty="0" smtClean="0">
                <a:latin typeface="Courier New"/>
                <a:cs typeface="Courier New"/>
              </a:rPr>
              <a:t> τα μονοπάτια αυτ</a:t>
            </a:r>
            <a:r>
              <a:rPr lang="el-GR" dirty="0" smtClean="0">
                <a:latin typeface="Courier New"/>
                <a:cs typeface="Courier New"/>
              </a:rPr>
              <a:t>ά </a:t>
            </a:r>
            <a:r>
              <a:rPr lang="el-GR" dirty="0" smtClean="0">
                <a:latin typeface="Courier New"/>
                <a:cs typeface="Courier New"/>
              </a:rPr>
              <a:t>να γίνουν εν τ</a:t>
            </a:r>
            <a:r>
              <a:rPr lang="el-GR" dirty="0" smtClean="0">
                <a:latin typeface="Courier New"/>
                <a:cs typeface="Courier New"/>
              </a:rPr>
              <a:t>έλει</a:t>
            </a:r>
            <a:r>
              <a:rPr lang="el-GR" dirty="0" smtClean="0">
                <a:latin typeface="Courier New"/>
                <a:cs typeface="Courier New"/>
              </a:rPr>
              <a:t>, πλατιές λεωφόροι.</a:t>
            </a:r>
          </a:p>
          <a:p>
            <a:pPr algn="dist"/>
            <a:endParaRPr lang="el-GR" dirty="0">
              <a:latin typeface="Courier New"/>
              <a:cs typeface="Courier New"/>
            </a:endParaRPr>
          </a:p>
          <a:p>
            <a:pPr algn="dist"/>
            <a:endParaRPr lang="en-US" dirty="0">
              <a:latin typeface="Courier New"/>
              <a:cs typeface="Courier New"/>
            </a:endParaRPr>
          </a:p>
        </p:txBody>
      </p:sp>
      <p:sp>
        <p:nvSpPr>
          <p:cNvPr id="7" name="TextBox 6"/>
          <p:cNvSpPr txBox="1"/>
          <p:nvPr/>
        </p:nvSpPr>
        <p:spPr>
          <a:xfrm>
            <a:off x="1398535" y="6550223"/>
            <a:ext cx="6350496" cy="307777"/>
          </a:xfrm>
          <a:prstGeom prst="rect">
            <a:avLst/>
          </a:prstGeom>
          <a:noFill/>
        </p:spPr>
        <p:txBody>
          <a:bodyPr wrap="square" rtlCol="0">
            <a:spAutoFit/>
          </a:bodyPr>
          <a:lstStyle/>
          <a:p>
            <a:r>
              <a:rPr lang="el-GR" sz="1400" i="1" dirty="0" smtClean="0">
                <a:latin typeface="Courier New"/>
                <a:cs typeface="Courier New"/>
              </a:rPr>
              <a:t>Τ</a:t>
            </a:r>
            <a:r>
              <a:rPr lang="en-US" sz="1400" i="1" dirty="0" err="1" smtClean="0">
                <a:latin typeface="Courier New"/>
                <a:cs typeface="Courier New"/>
              </a:rPr>
              <a:t>endances</a:t>
            </a:r>
            <a:r>
              <a:rPr lang="en-US" sz="1400" i="1" dirty="0" smtClean="0">
                <a:latin typeface="Courier New"/>
                <a:cs typeface="Courier New"/>
              </a:rPr>
              <a:t> </a:t>
            </a:r>
            <a:r>
              <a:rPr lang="en-US" sz="1400" i="1" dirty="0" err="1" smtClean="0">
                <a:latin typeface="Courier New"/>
                <a:cs typeface="Courier New"/>
              </a:rPr>
              <a:t>nouvelles</a:t>
            </a:r>
            <a:r>
              <a:rPr lang="el-GR" sz="1400" dirty="0" smtClean="0">
                <a:latin typeface="Courier New"/>
                <a:cs typeface="Courier New"/>
              </a:rPr>
              <a:t>-</a:t>
            </a:r>
            <a:r>
              <a:rPr lang="en-US" sz="1400" dirty="0" err="1" smtClean="0">
                <a:latin typeface="Courier New"/>
                <a:cs typeface="Courier New"/>
              </a:rPr>
              <a:t>Montjoie</a:t>
            </a:r>
            <a:r>
              <a:rPr lang="en-US" sz="1400" dirty="0" smtClean="0">
                <a:latin typeface="Courier New"/>
                <a:cs typeface="Courier New"/>
              </a:rPr>
              <a:t>! n° 58, </a:t>
            </a:r>
            <a:r>
              <a:rPr lang="el-GR" sz="1400" dirty="0" smtClean="0">
                <a:latin typeface="Courier New"/>
                <a:cs typeface="Courier New"/>
              </a:rPr>
              <a:t>Φεβρου</a:t>
            </a:r>
            <a:r>
              <a:rPr lang="el-GR" sz="1400" dirty="0" smtClean="0">
                <a:latin typeface="Courier New"/>
                <a:cs typeface="Courier New"/>
              </a:rPr>
              <a:t>άριος </a:t>
            </a:r>
            <a:r>
              <a:rPr lang="en-US" sz="1400" dirty="0" smtClean="0">
                <a:latin typeface="Courier New"/>
                <a:cs typeface="Courier New"/>
              </a:rPr>
              <a:t>1913 </a:t>
            </a:r>
            <a:endParaRPr lang="en-US" sz="1400" dirty="0">
              <a:latin typeface="Courier New"/>
              <a:cs typeface="Courier New"/>
            </a:endParaRPr>
          </a:p>
        </p:txBody>
      </p:sp>
    </p:spTree>
    <p:extLst>
      <p:ext uri="{BB962C8B-B14F-4D97-AF65-F5344CB8AC3E}">
        <p14:creationId xmlns:p14="http://schemas.microsoft.com/office/powerpoint/2010/main" val="151650998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2888" y="69334"/>
            <a:ext cx="8932334" cy="369332"/>
          </a:xfrm>
          <a:prstGeom prst="rect">
            <a:avLst/>
          </a:prstGeom>
          <a:noFill/>
        </p:spPr>
        <p:txBody>
          <a:bodyPr wrap="square" rtlCol="0">
            <a:spAutoFit/>
          </a:bodyPr>
          <a:lstStyle/>
          <a:p>
            <a:pPr algn="dist"/>
            <a:r>
              <a:rPr lang="el-GR" dirty="0" smtClean="0">
                <a:solidFill>
                  <a:srgbClr val="4F6228"/>
                </a:solidFill>
                <a:latin typeface="Courier New"/>
                <a:cs typeface="Courier New"/>
              </a:rPr>
              <a:t>Φουτουριστικ</a:t>
            </a:r>
            <a:r>
              <a:rPr lang="el-GR" dirty="0" smtClean="0">
                <a:solidFill>
                  <a:srgbClr val="4F6228"/>
                </a:solidFill>
                <a:latin typeface="Courier New"/>
                <a:cs typeface="Courier New"/>
              </a:rPr>
              <a:t>ό Μανιφέστο του Πόθου- 1913</a:t>
            </a:r>
            <a:endParaRPr lang="en-US" dirty="0">
              <a:solidFill>
                <a:srgbClr val="4F6228"/>
              </a:solidFill>
              <a:latin typeface="Courier New"/>
              <a:cs typeface="Courier New"/>
            </a:endParaRPr>
          </a:p>
        </p:txBody>
      </p:sp>
      <p:sp>
        <p:nvSpPr>
          <p:cNvPr id="5" name="Content Placeholder 2"/>
          <p:cNvSpPr>
            <a:spLocks noGrp="1"/>
          </p:cNvSpPr>
          <p:nvPr>
            <p:ph idx="1"/>
          </p:nvPr>
        </p:nvSpPr>
        <p:spPr>
          <a:xfrm>
            <a:off x="273755" y="640644"/>
            <a:ext cx="8771467" cy="5469467"/>
          </a:xfrm>
        </p:spPr>
        <p:txBody>
          <a:bodyPr>
            <a:noAutofit/>
          </a:bodyPr>
          <a:lstStyle/>
          <a:p>
            <a:pPr marL="0" indent="0" algn="ctr">
              <a:buNone/>
            </a:pPr>
            <a:r>
              <a:rPr lang="el-GR" sz="1600" dirty="0" smtClean="0">
                <a:latin typeface="Courier New"/>
                <a:cs typeface="Courier New"/>
              </a:rPr>
              <a:t>Π</a:t>
            </a:r>
            <a:r>
              <a:rPr lang="el-GR" sz="1600" dirty="0" smtClean="0">
                <a:latin typeface="Courier New"/>
                <a:cs typeface="Courier New"/>
              </a:rPr>
              <a:t>όθος- δύναμη</a:t>
            </a:r>
          </a:p>
          <a:p>
            <a:pPr marL="0" indent="0" algn="ctr">
              <a:buNone/>
            </a:pPr>
            <a:endParaRPr lang="el-GR" sz="1600" i="1" dirty="0" smtClean="0">
              <a:latin typeface="Courier New"/>
              <a:cs typeface="Courier New"/>
            </a:endParaRPr>
          </a:p>
          <a:p>
            <a:pPr marL="0" indent="0" algn="ctr">
              <a:buNone/>
            </a:pPr>
            <a:r>
              <a:rPr lang="el-GR" sz="1600" i="1" dirty="0" smtClean="0">
                <a:latin typeface="Courier New"/>
                <a:cs typeface="Courier New"/>
              </a:rPr>
              <a:t>Πνεύμα </a:t>
            </a:r>
            <a:r>
              <a:rPr lang="el-GR" sz="1600" dirty="0">
                <a:latin typeface="Courier New"/>
                <a:cs typeface="Courier New"/>
              </a:rPr>
              <a:t>,</a:t>
            </a:r>
            <a:r>
              <a:rPr lang="el-GR" sz="1600" dirty="0" smtClean="0">
                <a:latin typeface="Courier New"/>
                <a:cs typeface="Courier New"/>
              </a:rPr>
              <a:t> </a:t>
            </a:r>
            <a:r>
              <a:rPr lang="el-GR" sz="1600" i="1" dirty="0" smtClean="0">
                <a:latin typeface="Courier New"/>
                <a:cs typeface="Courier New"/>
              </a:rPr>
              <a:t> Μυαλο </a:t>
            </a:r>
            <a:r>
              <a:rPr lang="el-GR" sz="1600" dirty="0" smtClean="0">
                <a:latin typeface="Courier New"/>
                <a:cs typeface="Courier New"/>
              </a:rPr>
              <a:t> ισότιμα με  </a:t>
            </a:r>
            <a:r>
              <a:rPr lang="el-GR" sz="1600" i="1" dirty="0" smtClean="0">
                <a:latin typeface="Courier New"/>
                <a:cs typeface="Courier New"/>
              </a:rPr>
              <a:t>Τέχνη της Σάρκας, </a:t>
            </a:r>
            <a:r>
              <a:rPr lang="en-US" sz="1600" i="1" dirty="0" smtClean="0">
                <a:latin typeface="Courier New"/>
                <a:cs typeface="Courier New"/>
              </a:rPr>
              <a:t>T</a:t>
            </a:r>
            <a:r>
              <a:rPr lang="el-GR" sz="1600" i="1" dirty="0" smtClean="0">
                <a:latin typeface="Courier New"/>
                <a:cs typeface="Courier New"/>
              </a:rPr>
              <a:t>έχνη του Πόθου στην καλλιτεχνική δημιουργία</a:t>
            </a:r>
          </a:p>
          <a:p>
            <a:pPr marL="0" indent="0" algn="ctr">
              <a:buNone/>
            </a:pPr>
            <a:endParaRPr lang="el-GR" sz="1600" i="1" dirty="0">
              <a:latin typeface="Courier New"/>
              <a:cs typeface="Courier New"/>
            </a:endParaRPr>
          </a:p>
          <a:p>
            <a:pPr marL="0" indent="0" algn="ctr">
              <a:buNone/>
            </a:pPr>
            <a:r>
              <a:rPr lang="en-US" sz="1600" dirty="0" smtClean="0">
                <a:solidFill>
                  <a:srgbClr val="4F6228"/>
                </a:solidFill>
                <a:latin typeface="Courier New"/>
                <a:cs typeface="Courier New"/>
              </a:rPr>
              <a:t>Lust, conceived beyond moral preconceptions and as an essential element of the dynamism of life, is a force.</a:t>
            </a:r>
          </a:p>
          <a:p>
            <a:pPr marL="0" indent="0" algn="ctr">
              <a:buNone/>
            </a:pPr>
            <a:r>
              <a:rPr lang="en-US" sz="1600" dirty="0" smtClean="0">
                <a:solidFill>
                  <a:srgbClr val="4F6228"/>
                </a:solidFill>
                <a:latin typeface="Courier New"/>
                <a:cs typeface="Courier New"/>
              </a:rPr>
              <a:t>Lust is not a sin. Like pride, lust is a virtue that urges one on, an </a:t>
            </a:r>
            <a:r>
              <a:rPr lang="en-US" sz="1600" dirty="0" err="1" smtClean="0">
                <a:solidFill>
                  <a:srgbClr val="4F6228"/>
                </a:solidFill>
                <a:latin typeface="Courier New"/>
                <a:cs typeface="Courier New"/>
              </a:rPr>
              <a:t>epicentre</a:t>
            </a:r>
            <a:r>
              <a:rPr lang="en-US" sz="1600" dirty="0" smtClean="0">
                <a:solidFill>
                  <a:srgbClr val="4F6228"/>
                </a:solidFill>
                <a:latin typeface="Courier New"/>
                <a:cs typeface="Courier New"/>
              </a:rPr>
              <a:t> at which energies are resourced.</a:t>
            </a:r>
          </a:p>
          <a:p>
            <a:pPr marL="0" indent="0" algn="ctr">
              <a:buNone/>
            </a:pPr>
            <a:r>
              <a:rPr lang="en-US" sz="1600" dirty="0" smtClean="0">
                <a:solidFill>
                  <a:srgbClr val="4F6228"/>
                </a:solidFill>
                <a:latin typeface="Courier New"/>
                <a:cs typeface="Courier New"/>
              </a:rPr>
              <a:t>Lust is the expression of a being projected beyond itself.</a:t>
            </a:r>
          </a:p>
          <a:p>
            <a:pPr marL="0" indent="0" algn="ctr">
              <a:buNone/>
            </a:pPr>
            <a:r>
              <a:rPr lang="en-US" sz="1600" dirty="0" smtClean="0">
                <a:solidFill>
                  <a:srgbClr val="4F6228"/>
                </a:solidFill>
                <a:latin typeface="Courier New"/>
                <a:cs typeface="Courier New"/>
              </a:rPr>
              <a:t>Lust is the carnal quest for the unknown.</a:t>
            </a:r>
          </a:p>
          <a:p>
            <a:pPr marL="0" indent="0" algn="ctr">
              <a:buNone/>
            </a:pPr>
            <a:r>
              <a:rPr lang="en-US" sz="1600" dirty="0" smtClean="0">
                <a:solidFill>
                  <a:srgbClr val="4F6228"/>
                </a:solidFill>
                <a:latin typeface="Courier New"/>
                <a:cs typeface="Courier New"/>
              </a:rPr>
              <a:t>Lust is the act of creation and the creation as such.</a:t>
            </a:r>
          </a:p>
          <a:p>
            <a:pPr marL="0" indent="0" algn="ctr">
              <a:buNone/>
            </a:pPr>
            <a:r>
              <a:rPr lang="en-US" sz="1600" dirty="0" smtClean="0">
                <a:solidFill>
                  <a:srgbClr val="4F6228"/>
                </a:solidFill>
                <a:latin typeface="Courier New"/>
                <a:cs typeface="Courier New"/>
              </a:rPr>
              <a:t>Flesh creates as spirit creates. Within the scope of the Universe, their creation is equal. One is not superior to the other,  and spiritual creation is not independent from carnal creation.</a:t>
            </a:r>
          </a:p>
          <a:p>
            <a:pPr marL="0" indent="0" algn="ctr">
              <a:buNone/>
            </a:pPr>
            <a:r>
              <a:rPr lang="en-US" sz="1600" dirty="0" smtClean="0">
                <a:solidFill>
                  <a:srgbClr val="4F6228"/>
                </a:solidFill>
                <a:latin typeface="Courier New"/>
                <a:cs typeface="Courier New"/>
              </a:rPr>
              <a:t>We must face lust with awareness. We must make of lust what a refined and intelligent person makes of himself and of his own life, we must make lust into a work of art.</a:t>
            </a:r>
            <a:endParaRPr lang="el-GR" sz="1600" dirty="0" smtClean="0">
              <a:solidFill>
                <a:srgbClr val="4F6228"/>
              </a:solidFill>
              <a:latin typeface="Courier New"/>
              <a:cs typeface="Courier New"/>
            </a:endParaRPr>
          </a:p>
          <a:p>
            <a:pPr marL="0" indent="0" algn="ctr">
              <a:buNone/>
            </a:pPr>
            <a:endParaRPr lang="en-US" sz="1600" dirty="0" smtClean="0">
              <a:solidFill>
                <a:srgbClr val="4F6228"/>
              </a:solidFill>
              <a:latin typeface="Courier New"/>
              <a:cs typeface="Courier New"/>
            </a:endParaRPr>
          </a:p>
          <a:p>
            <a:pPr marL="0" indent="0" algn="ctr">
              <a:buNone/>
            </a:pPr>
            <a:r>
              <a:rPr lang="el-GR" sz="1600" b="1" dirty="0" smtClean="0">
                <a:latin typeface="Courier New"/>
                <a:cs typeface="Courier New"/>
              </a:rPr>
              <a:t>   </a:t>
            </a:r>
            <a:r>
              <a:rPr lang="en-US" sz="1600" b="1" dirty="0" smtClean="0">
                <a:latin typeface="Courier New"/>
                <a:cs typeface="Courier New"/>
              </a:rPr>
              <a:t>Futurist Manifesto of Lust, 1913.</a:t>
            </a:r>
            <a:endParaRPr lang="el-GR" sz="1600" b="1" dirty="0" smtClean="0">
              <a:latin typeface="Courier New"/>
              <a:cs typeface="Courier New"/>
            </a:endParaRPr>
          </a:p>
          <a:p>
            <a:pPr marL="0" indent="0" algn="ctr">
              <a:buNone/>
            </a:pPr>
            <a:r>
              <a:rPr lang="en-US" sz="1600" dirty="0" smtClean="0">
                <a:latin typeface="Courier New"/>
                <a:cs typeface="Courier New"/>
              </a:rPr>
              <a:t>http://</a:t>
            </a:r>
            <a:r>
              <a:rPr lang="en-US" sz="1600" dirty="0" err="1" smtClean="0">
                <a:latin typeface="Courier New"/>
                <a:cs typeface="Courier New"/>
              </a:rPr>
              <a:t>www.italianfuturism.org</a:t>
            </a:r>
            <a:r>
              <a:rPr lang="en-US" sz="1600" dirty="0" smtClean="0">
                <a:latin typeface="Courier New"/>
                <a:cs typeface="Courier New"/>
              </a:rPr>
              <a:t>/manifestos/</a:t>
            </a:r>
            <a:r>
              <a:rPr lang="en-US" sz="1600" dirty="0" err="1" smtClean="0">
                <a:latin typeface="Courier New"/>
                <a:cs typeface="Courier New"/>
              </a:rPr>
              <a:t>manifestolust</a:t>
            </a:r>
            <a:r>
              <a:rPr lang="en-US" sz="1600" dirty="0" smtClean="0">
                <a:latin typeface="Courier New"/>
                <a:cs typeface="Courier New"/>
              </a:rPr>
              <a:t>/</a:t>
            </a:r>
            <a:endParaRPr lang="en-US" sz="1600" dirty="0">
              <a:latin typeface="Courier New"/>
              <a:cs typeface="Courier New"/>
            </a:endParaRPr>
          </a:p>
        </p:txBody>
      </p:sp>
    </p:spTree>
    <p:extLst>
      <p:ext uri="{BB962C8B-B14F-4D97-AF65-F5344CB8AC3E}">
        <p14:creationId xmlns:p14="http://schemas.microsoft.com/office/powerpoint/2010/main" val="447950231"/>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futurist-manifesto-of-lust.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587273" y="297745"/>
            <a:ext cx="4025900" cy="5092700"/>
          </a:xfrm>
          <a:prstGeom prst="rect">
            <a:avLst/>
          </a:prstGeom>
        </p:spPr>
      </p:pic>
      <p:sp>
        <p:nvSpPr>
          <p:cNvPr id="7" name="TextBox 6"/>
          <p:cNvSpPr txBox="1"/>
          <p:nvPr/>
        </p:nvSpPr>
        <p:spPr>
          <a:xfrm>
            <a:off x="1969341" y="5658556"/>
            <a:ext cx="5032936" cy="1200329"/>
          </a:xfrm>
          <a:prstGeom prst="rect">
            <a:avLst/>
          </a:prstGeom>
          <a:noFill/>
        </p:spPr>
        <p:txBody>
          <a:bodyPr wrap="none" rtlCol="0">
            <a:spAutoFit/>
          </a:bodyPr>
          <a:lstStyle/>
          <a:p>
            <a:pPr algn="ctr"/>
            <a:r>
              <a:rPr lang="el-GR" dirty="0" smtClean="0">
                <a:latin typeface="Courier New"/>
                <a:cs typeface="Courier New"/>
              </a:rPr>
              <a:t>11 Ιανουαρ</a:t>
            </a:r>
            <a:r>
              <a:rPr lang="el-GR" dirty="0" smtClean="0">
                <a:latin typeface="Courier New"/>
                <a:cs typeface="Courier New"/>
              </a:rPr>
              <a:t>ίου 1913</a:t>
            </a:r>
          </a:p>
          <a:p>
            <a:pPr algn="ctr"/>
            <a:r>
              <a:rPr lang="el-GR" dirty="0" smtClean="0">
                <a:latin typeface="Courier New"/>
                <a:cs typeface="Courier New"/>
              </a:rPr>
              <a:t>	Μιλάνο</a:t>
            </a:r>
            <a:endParaRPr lang="en-US" dirty="0" smtClean="0">
              <a:latin typeface="Courier New"/>
              <a:cs typeface="Courier New"/>
            </a:endParaRPr>
          </a:p>
          <a:p>
            <a:pPr algn="ctr"/>
            <a:r>
              <a:rPr lang="en-US" dirty="0" err="1" smtClean="0">
                <a:latin typeface="Courier New"/>
                <a:cs typeface="Courier New"/>
              </a:rPr>
              <a:t>Direzione</a:t>
            </a:r>
            <a:r>
              <a:rPr lang="en-US" dirty="0">
                <a:latin typeface="Courier New"/>
                <a:cs typeface="Courier New"/>
              </a:rPr>
              <a:t> </a:t>
            </a:r>
            <a:r>
              <a:rPr lang="en-US" dirty="0" smtClean="0">
                <a:latin typeface="Courier New"/>
                <a:cs typeface="Courier New"/>
              </a:rPr>
              <a:t>de la </a:t>
            </a:r>
            <a:r>
              <a:rPr lang="en-US" dirty="0" err="1" smtClean="0">
                <a:latin typeface="Courier New"/>
                <a:cs typeface="Courier New"/>
              </a:rPr>
              <a:t>Movimento</a:t>
            </a:r>
            <a:r>
              <a:rPr lang="en-US" dirty="0" smtClean="0">
                <a:latin typeface="Courier New"/>
                <a:cs typeface="Courier New"/>
              </a:rPr>
              <a:t> </a:t>
            </a:r>
            <a:r>
              <a:rPr lang="en-US" dirty="0" err="1" smtClean="0">
                <a:latin typeface="Courier New"/>
                <a:cs typeface="Courier New"/>
              </a:rPr>
              <a:t>Futurista</a:t>
            </a:r>
            <a:endParaRPr lang="el-GR" dirty="0" smtClean="0">
              <a:latin typeface="Courier New"/>
              <a:cs typeface="Courier New"/>
            </a:endParaRPr>
          </a:p>
          <a:p>
            <a:pPr algn="ctr"/>
            <a:endParaRPr lang="en-US" dirty="0">
              <a:latin typeface="Courier New"/>
              <a:cs typeface="Courier New"/>
            </a:endParaRPr>
          </a:p>
        </p:txBody>
      </p:sp>
    </p:spTree>
    <p:extLst>
      <p:ext uri="{BB962C8B-B14F-4D97-AF65-F5344CB8AC3E}">
        <p14:creationId xmlns:p14="http://schemas.microsoft.com/office/powerpoint/2010/main" val="1177089771"/>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3801" y="274638"/>
            <a:ext cx="8229600" cy="1143000"/>
          </a:xfrm>
        </p:spPr>
        <p:txBody>
          <a:bodyPr>
            <a:normAutofit fontScale="90000"/>
          </a:bodyPr>
          <a:lstStyle/>
          <a:p>
            <a:r>
              <a:rPr lang="en-US" dirty="0" smtClean="0">
                <a:solidFill>
                  <a:schemeClr val="accent3">
                    <a:lumMod val="50000"/>
                  </a:schemeClr>
                </a:solidFill>
                <a:latin typeface="Courier New"/>
                <a:cs typeface="Courier New"/>
              </a:rPr>
              <a:t>La </a:t>
            </a:r>
            <a:r>
              <a:rPr lang="en-US" dirty="0" err="1" smtClean="0">
                <a:solidFill>
                  <a:schemeClr val="accent3">
                    <a:lumMod val="50000"/>
                  </a:schemeClr>
                </a:solidFill>
                <a:latin typeface="Courier New"/>
                <a:cs typeface="Courier New"/>
              </a:rPr>
              <a:t>M</a:t>
            </a:r>
            <a:r>
              <a:rPr lang="en-US" dirty="0" err="1" smtClean="0">
                <a:solidFill>
                  <a:schemeClr val="accent3">
                    <a:lumMod val="50000"/>
                  </a:schemeClr>
                </a:solidFill>
                <a:latin typeface="Courier New"/>
                <a:cs typeface="Courier New"/>
              </a:rPr>
              <a:t>é</a:t>
            </a:r>
            <a:r>
              <a:rPr lang="en-US" dirty="0" err="1" smtClean="0">
                <a:solidFill>
                  <a:schemeClr val="accent3">
                    <a:lumMod val="50000"/>
                  </a:schemeClr>
                </a:solidFill>
                <a:latin typeface="Courier New"/>
                <a:cs typeface="Courier New"/>
              </a:rPr>
              <a:t>tachori</a:t>
            </a:r>
            <a:r>
              <a:rPr lang="en-US" dirty="0" err="1" smtClean="0">
                <a:solidFill>
                  <a:schemeClr val="accent3">
                    <a:lumMod val="50000"/>
                  </a:schemeClr>
                </a:solidFill>
                <a:latin typeface="Courier New"/>
                <a:cs typeface="Courier New"/>
              </a:rPr>
              <a:t>e</a:t>
            </a:r>
            <a:r>
              <a:rPr lang="en-US" dirty="0" smtClean="0">
                <a:solidFill>
                  <a:schemeClr val="accent3">
                    <a:lumMod val="50000"/>
                  </a:schemeClr>
                </a:solidFill>
                <a:latin typeface="Courier New"/>
                <a:cs typeface="Courier New"/>
              </a:rPr>
              <a:t> </a:t>
            </a:r>
            <a:r>
              <a:rPr lang="el-GR" dirty="0" smtClean="0">
                <a:latin typeface="Courier New"/>
                <a:cs typeface="Courier New"/>
              </a:rPr>
              <a:t>1913</a:t>
            </a:r>
            <a:br>
              <a:rPr lang="el-GR" dirty="0" smtClean="0">
                <a:latin typeface="Courier New"/>
                <a:cs typeface="Courier New"/>
              </a:rPr>
            </a:br>
            <a:endParaRPr lang="en-US" dirty="0">
              <a:solidFill>
                <a:schemeClr val="accent3">
                  <a:lumMod val="50000"/>
                </a:schemeClr>
              </a:solidFill>
              <a:latin typeface="Courier New"/>
              <a:cs typeface="Courier New"/>
            </a:endParaRPr>
          </a:p>
        </p:txBody>
      </p:sp>
      <p:sp>
        <p:nvSpPr>
          <p:cNvPr id="3" name="Content Placeholder 2"/>
          <p:cNvSpPr>
            <a:spLocks noGrp="1"/>
          </p:cNvSpPr>
          <p:nvPr>
            <p:ph idx="1"/>
          </p:nvPr>
        </p:nvSpPr>
        <p:spPr>
          <a:xfrm>
            <a:off x="127000" y="1586529"/>
            <a:ext cx="9271000" cy="4735249"/>
          </a:xfrm>
        </p:spPr>
        <p:txBody>
          <a:bodyPr>
            <a:normAutofit lnSpcReduction="10000"/>
          </a:bodyPr>
          <a:lstStyle/>
          <a:p>
            <a:pPr marL="0" indent="0">
              <a:buNone/>
            </a:pPr>
            <a:r>
              <a:rPr lang="el-GR" sz="1800" dirty="0">
                <a:latin typeface="Courier New"/>
                <a:cs typeface="Courier New"/>
              </a:rPr>
              <a:t>σ</a:t>
            </a:r>
            <a:r>
              <a:rPr lang="el-GR" sz="1800" dirty="0" smtClean="0">
                <a:latin typeface="Courier New"/>
                <a:cs typeface="Courier New"/>
              </a:rPr>
              <a:t>υν</a:t>
            </a:r>
            <a:r>
              <a:rPr lang="el-GR" sz="1800" dirty="0" smtClean="0">
                <a:latin typeface="Courier New"/>
                <a:cs typeface="Courier New"/>
              </a:rPr>
              <a:t>έννωση τεχνών</a:t>
            </a:r>
            <a:endParaRPr lang="en-US" sz="1800" dirty="0" smtClean="0">
              <a:latin typeface="Courier New"/>
              <a:cs typeface="Courier New"/>
            </a:endParaRPr>
          </a:p>
          <a:p>
            <a:pPr marL="0" indent="0">
              <a:buNone/>
            </a:pPr>
            <a:endParaRPr lang="en-US" sz="1800" dirty="0">
              <a:latin typeface="Courier New"/>
              <a:cs typeface="Courier New"/>
            </a:endParaRPr>
          </a:p>
          <a:p>
            <a:pPr marL="0" indent="0">
              <a:buNone/>
            </a:pPr>
            <a:r>
              <a:rPr lang="el-GR" sz="1800" dirty="0" smtClean="0">
                <a:latin typeface="Courier New"/>
                <a:cs typeface="Courier New"/>
              </a:rPr>
              <a:t>-κομμάτια από την τριλογία της</a:t>
            </a:r>
            <a:endParaRPr lang="en-US" sz="1800" dirty="0" smtClean="0">
              <a:latin typeface="Courier New"/>
              <a:cs typeface="Courier New"/>
            </a:endParaRPr>
          </a:p>
          <a:p>
            <a:pPr marL="0" indent="0">
              <a:buNone/>
            </a:pPr>
            <a:r>
              <a:rPr lang="el-GR" sz="1800" dirty="0" smtClean="0">
                <a:latin typeface="Courier New"/>
                <a:cs typeface="Courier New"/>
              </a:rPr>
              <a:t>-προβολές μαθηματικών εξισώσεων</a:t>
            </a:r>
            <a:endParaRPr lang="en-US" sz="1800" dirty="0" smtClean="0">
              <a:latin typeface="Courier New"/>
              <a:cs typeface="Courier New"/>
            </a:endParaRPr>
          </a:p>
          <a:p>
            <a:pPr marL="0" indent="0">
              <a:buNone/>
            </a:pPr>
            <a:r>
              <a:rPr lang="el-GR" sz="1800" dirty="0" smtClean="0">
                <a:latin typeface="Courier New"/>
                <a:cs typeface="Courier New"/>
              </a:rPr>
              <a:t>-αρώματα</a:t>
            </a:r>
          </a:p>
          <a:p>
            <a:pPr marL="0" indent="0">
              <a:buNone/>
            </a:pPr>
            <a:endParaRPr lang="el-GR" sz="1800" dirty="0" smtClean="0">
              <a:latin typeface="Courier New"/>
              <a:cs typeface="Courier New"/>
            </a:endParaRPr>
          </a:p>
          <a:p>
            <a:pPr marL="0" indent="0">
              <a:buNone/>
            </a:pPr>
            <a:r>
              <a:rPr lang="el-GR" sz="1800" dirty="0" smtClean="0">
                <a:latin typeface="Courier New"/>
                <a:cs typeface="Courier New"/>
              </a:rPr>
              <a:t>γυμν</a:t>
            </a:r>
            <a:r>
              <a:rPr lang="el-GR" sz="1800" dirty="0" smtClean="0">
                <a:latin typeface="Courier New"/>
                <a:cs typeface="Courier New"/>
              </a:rPr>
              <a:t>ή με βέλο στο πρόσωπο</a:t>
            </a:r>
          </a:p>
          <a:p>
            <a:pPr marL="0" indent="0">
              <a:buNone/>
            </a:pPr>
            <a:r>
              <a:rPr lang="el-GR" sz="1800" dirty="0">
                <a:latin typeface="Courier New"/>
                <a:cs typeface="Courier New"/>
              </a:rPr>
              <a:t>ο</a:t>
            </a:r>
            <a:r>
              <a:rPr lang="el-GR" sz="1800" dirty="0" smtClean="0">
                <a:latin typeface="Courier New"/>
                <a:cs typeface="Courier New"/>
              </a:rPr>
              <a:t>χι συναίσθημα</a:t>
            </a:r>
          </a:p>
          <a:p>
            <a:pPr marL="0" indent="0">
              <a:buNone/>
            </a:pPr>
            <a:endParaRPr lang="el-GR" sz="1800" dirty="0" smtClean="0">
              <a:latin typeface="Courier New"/>
              <a:cs typeface="Courier New"/>
            </a:endParaRPr>
          </a:p>
          <a:p>
            <a:pPr marL="0" indent="0">
              <a:buNone/>
            </a:pPr>
            <a:r>
              <a:rPr lang="el-GR" sz="1800" dirty="0" smtClean="0">
                <a:latin typeface="Courier New"/>
                <a:cs typeface="Courier New"/>
              </a:rPr>
              <a:t>η μουσική και ο χορός δεν βρίσκονταν σε διαλεκτική σχέση</a:t>
            </a:r>
            <a:endParaRPr lang="en-US" sz="1800" dirty="0" smtClean="0">
              <a:latin typeface="Courier New"/>
              <a:cs typeface="Courier New"/>
            </a:endParaRPr>
          </a:p>
          <a:p>
            <a:pPr marL="0" indent="0">
              <a:buNone/>
            </a:pPr>
            <a:r>
              <a:rPr lang="en-US" sz="1800" dirty="0" smtClean="0">
                <a:latin typeface="Courier New"/>
                <a:cs typeface="Courier New"/>
              </a:rPr>
              <a:t>Claude Debussy, Erik Satie</a:t>
            </a:r>
            <a:endParaRPr lang="el-GR" sz="1800" dirty="0" smtClean="0">
              <a:latin typeface="Courier New"/>
              <a:cs typeface="Courier New"/>
            </a:endParaRPr>
          </a:p>
          <a:p>
            <a:pPr marL="0" indent="0">
              <a:buNone/>
            </a:pPr>
            <a:endParaRPr lang="en-US" sz="1800" dirty="0" smtClean="0">
              <a:latin typeface="Courier New"/>
              <a:cs typeface="Courier New"/>
            </a:endParaRPr>
          </a:p>
          <a:p>
            <a:pPr marL="0" indent="0">
              <a:buNone/>
            </a:pPr>
            <a:r>
              <a:rPr lang="en-US" sz="1800" dirty="0" err="1" smtClean="0">
                <a:latin typeface="Courier New"/>
                <a:cs typeface="Courier New"/>
              </a:rPr>
              <a:t>Metachory</a:t>
            </a:r>
            <a:r>
              <a:rPr lang="en-US" sz="1800" dirty="0" smtClean="0">
                <a:latin typeface="Courier New"/>
                <a:cs typeface="Courier New"/>
              </a:rPr>
              <a:t> Festival, 1917, Metropolitan House N.Y.</a:t>
            </a:r>
          </a:p>
          <a:p>
            <a:pPr marL="0" indent="0">
              <a:buNone/>
            </a:pPr>
            <a:endParaRPr lang="en-US" sz="1800" dirty="0" smtClean="0">
              <a:latin typeface="Courier New"/>
              <a:cs typeface="Courier New"/>
            </a:endParaRPr>
          </a:p>
          <a:p>
            <a:pPr marL="0" indent="0">
              <a:buNone/>
            </a:pPr>
            <a:r>
              <a:rPr lang="el-GR" sz="1800" dirty="0" smtClean="0">
                <a:latin typeface="Courier New"/>
                <a:cs typeface="Courier New"/>
              </a:rPr>
              <a:t>πρόδρομος των </a:t>
            </a:r>
            <a:r>
              <a:rPr lang="en-US" sz="1800" dirty="0" smtClean="0">
                <a:latin typeface="Courier New"/>
                <a:cs typeface="Courier New"/>
              </a:rPr>
              <a:t>John Cage </a:t>
            </a:r>
            <a:r>
              <a:rPr lang="el-GR" sz="1800" dirty="0" smtClean="0">
                <a:latin typeface="Courier New"/>
                <a:cs typeface="Courier New"/>
              </a:rPr>
              <a:t>και </a:t>
            </a:r>
            <a:r>
              <a:rPr lang="en-US" sz="1800" dirty="0" err="1" smtClean="0">
                <a:latin typeface="Courier New"/>
                <a:cs typeface="Courier New"/>
              </a:rPr>
              <a:t>Merce</a:t>
            </a:r>
            <a:r>
              <a:rPr lang="en-US" sz="1800" dirty="0" smtClean="0">
                <a:latin typeface="Courier New"/>
                <a:cs typeface="Courier New"/>
              </a:rPr>
              <a:t> Cunningham</a:t>
            </a:r>
            <a:endParaRPr lang="el-GR" sz="1800" dirty="0" smtClean="0">
              <a:latin typeface="Courier New"/>
              <a:cs typeface="Courier New"/>
            </a:endParaRPr>
          </a:p>
          <a:p>
            <a:pPr marL="0" indent="0">
              <a:buNone/>
            </a:pPr>
            <a:endParaRPr lang="en-US" sz="1800" dirty="0" smtClean="0">
              <a:latin typeface="Courier New"/>
              <a:cs typeface="Courier New"/>
            </a:endParaRPr>
          </a:p>
          <a:p>
            <a:pPr marL="0" indent="0">
              <a:buNone/>
            </a:pPr>
            <a:endParaRPr lang="el-GR" sz="1800" dirty="0">
              <a:latin typeface="Courier New"/>
              <a:cs typeface="Courier New"/>
            </a:endParaRPr>
          </a:p>
          <a:p>
            <a:pPr marL="0" indent="0">
              <a:buNone/>
            </a:pPr>
            <a:endParaRPr lang="en-US" sz="1800" dirty="0">
              <a:latin typeface="Courier New"/>
              <a:cs typeface="Courier New"/>
            </a:endParaRPr>
          </a:p>
        </p:txBody>
      </p:sp>
      <p:pic>
        <p:nvPicPr>
          <p:cNvPr id="5" name="Picture 4" descr="7127113913e2f04a57ab1a6fa4452d7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808134" y="141111"/>
            <a:ext cx="2997200" cy="3708400"/>
          </a:xfrm>
          <a:prstGeom prst="rect">
            <a:avLst/>
          </a:prstGeom>
        </p:spPr>
      </p:pic>
    </p:spTree>
    <p:extLst>
      <p:ext uri="{BB962C8B-B14F-4D97-AF65-F5344CB8AC3E}">
        <p14:creationId xmlns:p14="http://schemas.microsoft.com/office/powerpoint/2010/main" val="2656564961"/>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04a00040_l_6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37130" y="-364932"/>
            <a:ext cx="5387759" cy="8263138"/>
          </a:xfrm>
          <a:prstGeom prst="rect">
            <a:avLst/>
          </a:prstGeom>
        </p:spPr>
      </p:pic>
    </p:spTree>
    <p:extLst>
      <p:ext uri="{BB962C8B-B14F-4D97-AF65-F5344CB8AC3E}">
        <p14:creationId xmlns:p14="http://schemas.microsoft.com/office/powerpoint/2010/main" val="1292191112"/>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3333" y="333023"/>
            <a:ext cx="8297334" cy="6247866"/>
          </a:xfrm>
          <a:prstGeom prst="rect">
            <a:avLst/>
          </a:prstGeom>
        </p:spPr>
        <p:txBody>
          <a:bodyPr wrap="square" numCol="2">
            <a:spAutoFit/>
          </a:bodyPr>
          <a:lstStyle/>
          <a:p>
            <a:pPr algn="ctr"/>
            <a:r>
              <a:rPr lang="en-US" sz="1600" b="1" dirty="0">
                <a:latin typeface="Courier New"/>
                <a:cs typeface="Courier New"/>
              </a:rPr>
              <a:t>T</a:t>
            </a:r>
            <a:r>
              <a:rPr lang="en-US" sz="1600" b="1" dirty="0" smtClean="0">
                <a:latin typeface="Courier New"/>
                <a:cs typeface="Courier New"/>
              </a:rPr>
              <a:t>he Puppet and Death </a:t>
            </a:r>
            <a:endParaRPr lang="el-GR" sz="1600" b="1" dirty="0" smtClean="0">
              <a:latin typeface="Courier New"/>
              <a:cs typeface="Courier New"/>
            </a:endParaRPr>
          </a:p>
          <a:p>
            <a:pPr algn="ctr"/>
            <a:endParaRPr lang="en-US" sz="1600" b="1" dirty="0" smtClean="0">
              <a:latin typeface="Courier New"/>
              <a:cs typeface="Courier New"/>
            </a:endParaRPr>
          </a:p>
          <a:p>
            <a:pPr algn="ctr"/>
            <a:r>
              <a:rPr lang="en-US" sz="1600" dirty="0" smtClean="0">
                <a:latin typeface="Courier New"/>
                <a:cs typeface="Courier New"/>
              </a:rPr>
              <a:t>The cavern was dark and the gathering was great. </a:t>
            </a:r>
          </a:p>
          <a:p>
            <a:pPr algn="ctr"/>
            <a:r>
              <a:rPr lang="en-US" sz="1600" dirty="0" smtClean="0">
                <a:latin typeface="Courier New"/>
                <a:cs typeface="Courier New"/>
              </a:rPr>
              <a:t>In our midst, a puppet, the object of the wake. </a:t>
            </a:r>
          </a:p>
          <a:p>
            <a:pPr algn="ctr"/>
            <a:r>
              <a:rPr lang="en-US" sz="1600" dirty="0" smtClean="0">
                <a:latin typeface="Courier New"/>
                <a:cs typeface="Courier New"/>
              </a:rPr>
              <a:t>We stood on either side of it, myself and Death,</a:t>
            </a:r>
          </a:p>
          <a:p>
            <a:pPr algn="ctr"/>
            <a:r>
              <a:rPr lang="en-US" sz="1600" dirty="0" smtClean="0">
                <a:latin typeface="Courier New"/>
                <a:cs typeface="Courier New"/>
              </a:rPr>
              <a:t>With each one tugging at an arm.</a:t>
            </a:r>
          </a:p>
          <a:p>
            <a:pPr algn="ctr"/>
            <a:r>
              <a:rPr lang="en-US" sz="1600" dirty="0" smtClean="0">
                <a:latin typeface="Courier New"/>
                <a:cs typeface="Courier New"/>
              </a:rPr>
              <a:t>My final breath</a:t>
            </a:r>
          </a:p>
          <a:p>
            <a:pPr algn="ctr"/>
            <a:r>
              <a:rPr lang="en-US" sz="1600" dirty="0" smtClean="0">
                <a:latin typeface="Courier New"/>
                <a:cs typeface="Courier New"/>
              </a:rPr>
              <a:t>Was encased in that flaccid, inanimate mask! </a:t>
            </a:r>
          </a:p>
          <a:p>
            <a:pPr algn="ctr"/>
            <a:r>
              <a:rPr lang="en-US" sz="1600" dirty="0" smtClean="0">
                <a:latin typeface="Courier New"/>
                <a:cs typeface="Courier New"/>
              </a:rPr>
              <a:t>With my whole body I bent, as against a blast </a:t>
            </a:r>
          </a:p>
          <a:p>
            <a:pPr algn="ctr"/>
            <a:r>
              <a:rPr lang="en-US" sz="1600" dirty="0" smtClean="0">
                <a:latin typeface="Courier New"/>
                <a:cs typeface="Courier New"/>
              </a:rPr>
              <a:t>Of icy wind, fighting Death with all my vigor, Which blazed at the thought of emerging the victor.</a:t>
            </a:r>
          </a:p>
          <a:p>
            <a:pPr algn="ctr"/>
            <a:r>
              <a:rPr lang="en-US" sz="1600" dirty="0" smtClean="0">
                <a:latin typeface="Courier New"/>
                <a:cs typeface="Courier New"/>
              </a:rPr>
              <a:t>If I failed in my effort, I knew I was lost;</a:t>
            </a:r>
          </a:p>
          <a:p>
            <a:pPr algn="ctr"/>
            <a:r>
              <a:rPr lang="en-US" sz="1600" dirty="0" smtClean="0">
                <a:latin typeface="Courier New"/>
                <a:cs typeface="Courier New"/>
              </a:rPr>
              <a:t>My will to live grew tense—my life would be the cost. </a:t>
            </a:r>
          </a:p>
          <a:p>
            <a:pPr algn="ctr"/>
            <a:r>
              <a:rPr lang="en-US" sz="1600" dirty="0" smtClean="0">
                <a:latin typeface="Courier New"/>
                <a:cs typeface="Courier New"/>
              </a:rPr>
              <a:t>But then Death ripped the miserable puppet in half— I held on to my part, </a:t>
            </a:r>
          </a:p>
          <a:p>
            <a:pPr algn="ctr"/>
            <a:r>
              <a:rPr lang="en-US" sz="1600" dirty="0" smtClean="0">
                <a:latin typeface="Courier New"/>
                <a:cs typeface="Courier New"/>
              </a:rPr>
              <a:t>The crowd burst out in laughter.</a:t>
            </a:r>
          </a:p>
          <a:p>
            <a:pPr algn="ctr"/>
            <a:r>
              <a:rPr lang="en-US" sz="1600" dirty="0" smtClean="0">
                <a:latin typeface="Courier New"/>
                <a:cs typeface="Courier New"/>
              </a:rPr>
              <a:t> </a:t>
            </a:r>
            <a:endParaRPr lang="el-GR" sz="1600" dirty="0" smtClean="0">
              <a:latin typeface="Courier New"/>
              <a:cs typeface="Courier New"/>
            </a:endParaRPr>
          </a:p>
          <a:p>
            <a:pPr algn="ctr"/>
            <a:endParaRPr lang="el-GR" sz="1600" dirty="0">
              <a:latin typeface="Courier New"/>
              <a:cs typeface="Courier New"/>
            </a:endParaRPr>
          </a:p>
          <a:p>
            <a:pPr algn="ctr"/>
            <a:endParaRPr lang="el-GR" sz="1600" dirty="0" smtClean="0">
              <a:latin typeface="Courier New"/>
              <a:cs typeface="Courier New"/>
            </a:endParaRPr>
          </a:p>
          <a:p>
            <a:pPr algn="ctr"/>
            <a:endParaRPr lang="el-GR" sz="1600" dirty="0">
              <a:latin typeface="Courier New"/>
              <a:cs typeface="Courier New"/>
            </a:endParaRPr>
          </a:p>
          <a:p>
            <a:pPr algn="ctr"/>
            <a:endParaRPr lang="el-GR" sz="1600" dirty="0" smtClean="0">
              <a:latin typeface="Courier New"/>
              <a:cs typeface="Courier New"/>
            </a:endParaRPr>
          </a:p>
          <a:p>
            <a:pPr algn="ctr"/>
            <a:endParaRPr lang="el-GR" sz="1600" dirty="0">
              <a:latin typeface="Courier New"/>
              <a:cs typeface="Courier New"/>
            </a:endParaRPr>
          </a:p>
          <a:p>
            <a:pPr algn="ctr"/>
            <a:endParaRPr lang="el-GR" sz="1600" dirty="0" smtClean="0">
              <a:latin typeface="Courier New"/>
              <a:cs typeface="Courier New"/>
            </a:endParaRPr>
          </a:p>
          <a:p>
            <a:pPr algn="ctr"/>
            <a:endParaRPr lang="el-GR" sz="1600" dirty="0">
              <a:latin typeface="Courier New"/>
              <a:cs typeface="Courier New"/>
            </a:endParaRPr>
          </a:p>
          <a:p>
            <a:pPr algn="ctr"/>
            <a:r>
              <a:rPr lang="en-US" sz="1600" dirty="0" smtClean="0">
                <a:latin typeface="Courier New"/>
                <a:cs typeface="Courier New"/>
              </a:rPr>
              <a:t>Then seizing its limp, mutilated trophy, Death fled… and I now feared for my own destiny. </a:t>
            </a:r>
          </a:p>
          <a:p>
            <a:pPr algn="ctr"/>
            <a:r>
              <a:rPr lang="en-US" sz="1600" dirty="0" smtClean="0">
                <a:latin typeface="Courier New"/>
                <a:cs typeface="Courier New"/>
              </a:rPr>
              <a:t>After Death disappeared, the crowd slowly vanished Before my empty eyes</a:t>
            </a:r>
          </a:p>
          <a:p>
            <a:pPr algn="ctr"/>
            <a:r>
              <a:rPr lang="en-US" sz="1600" dirty="0" smtClean="0">
                <a:latin typeface="Courier New"/>
                <a:cs typeface="Courier New"/>
              </a:rPr>
              <a:t>As the noise diminished,</a:t>
            </a:r>
          </a:p>
          <a:p>
            <a:pPr algn="ctr"/>
            <a:r>
              <a:rPr lang="en-US" sz="1600" dirty="0" smtClean="0">
                <a:latin typeface="Courier New"/>
                <a:cs typeface="Courier New"/>
              </a:rPr>
              <a:t> I looked at my half of the puppet with a moan, </a:t>
            </a:r>
          </a:p>
          <a:p>
            <a:pPr algn="ctr"/>
            <a:r>
              <a:rPr lang="en-US" sz="1600" dirty="0" smtClean="0">
                <a:latin typeface="Courier New"/>
                <a:cs typeface="Courier New"/>
              </a:rPr>
              <a:t>In the cavern grown dark where I stood all alone. </a:t>
            </a:r>
          </a:p>
          <a:p>
            <a:pPr algn="ctr"/>
            <a:r>
              <a:rPr lang="en-US" sz="1600" dirty="0" smtClean="0">
                <a:latin typeface="Courier New"/>
                <a:cs typeface="Courier New"/>
              </a:rPr>
              <a:t> </a:t>
            </a:r>
          </a:p>
          <a:p>
            <a:pPr algn="ctr"/>
            <a:endParaRPr lang="en-US" sz="1600" dirty="0">
              <a:latin typeface="Courier New"/>
              <a:cs typeface="Courier New"/>
            </a:endParaRPr>
          </a:p>
          <a:p>
            <a:pPr algn="ctr"/>
            <a:endParaRPr lang="en-US" sz="1600" dirty="0" smtClean="0">
              <a:latin typeface="Courier New"/>
              <a:cs typeface="Courier New"/>
            </a:endParaRPr>
          </a:p>
          <a:p>
            <a:pPr algn="ctr"/>
            <a:endParaRPr lang="en-US" sz="1600" dirty="0">
              <a:latin typeface="Courier New"/>
              <a:cs typeface="Courier New"/>
            </a:endParaRPr>
          </a:p>
          <a:p>
            <a:pPr algn="ctr"/>
            <a:endParaRPr lang="en-US" sz="1600" dirty="0" smtClean="0">
              <a:latin typeface="Courier New"/>
              <a:cs typeface="Courier New"/>
            </a:endParaRPr>
          </a:p>
          <a:p>
            <a:pPr algn="ctr"/>
            <a:endParaRPr lang="en-US" sz="1600" dirty="0">
              <a:latin typeface="Courier New"/>
              <a:cs typeface="Courier New"/>
            </a:endParaRPr>
          </a:p>
        </p:txBody>
      </p:sp>
    </p:spTree>
    <p:extLst>
      <p:ext uri="{BB962C8B-B14F-4D97-AF65-F5344CB8AC3E}">
        <p14:creationId xmlns:p14="http://schemas.microsoft.com/office/powerpoint/2010/main" val="1481462177"/>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latin typeface="Courier New"/>
                <a:cs typeface="Courier New"/>
              </a:rPr>
              <a:t>Ηλεκτρονικ</a:t>
            </a:r>
            <a:r>
              <a:rPr lang="el-GR" dirty="0" smtClean="0">
                <a:latin typeface="Courier New"/>
                <a:cs typeface="Courier New"/>
              </a:rPr>
              <a:t>ή </a:t>
            </a:r>
            <a:r>
              <a:rPr lang="el-GR" dirty="0" smtClean="0">
                <a:latin typeface="Courier New"/>
                <a:cs typeface="Courier New"/>
              </a:rPr>
              <a:t>βιβλιογραφ</a:t>
            </a:r>
            <a:r>
              <a:rPr lang="el-GR" dirty="0" smtClean="0">
                <a:latin typeface="Courier New"/>
                <a:cs typeface="Courier New"/>
              </a:rPr>
              <a:t>ία</a:t>
            </a:r>
            <a:endParaRPr lang="en-US" dirty="0">
              <a:latin typeface="Courier New"/>
              <a:cs typeface="Courier New"/>
            </a:endParaRPr>
          </a:p>
        </p:txBody>
      </p:sp>
      <p:sp>
        <p:nvSpPr>
          <p:cNvPr id="3" name="Content Placeholder 2"/>
          <p:cNvSpPr>
            <a:spLocks noGrp="1"/>
          </p:cNvSpPr>
          <p:nvPr>
            <p:ph idx="1"/>
          </p:nvPr>
        </p:nvSpPr>
        <p:spPr/>
        <p:txBody>
          <a:bodyPr>
            <a:normAutofit fontScale="62500" lnSpcReduction="20000"/>
          </a:bodyPr>
          <a:lstStyle/>
          <a:p>
            <a:r>
              <a:rPr lang="en-US" dirty="0" smtClean="0">
                <a:latin typeface="Courier New"/>
                <a:cs typeface="Courier New"/>
              </a:rPr>
              <a:t>http://</a:t>
            </a:r>
            <a:r>
              <a:rPr lang="en-US" dirty="0" err="1" smtClean="0">
                <a:latin typeface="Courier New"/>
                <a:cs typeface="Courier New"/>
              </a:rPr>
              <a:t>www.wired.com</a:t>
            </a:r>
            <a:r>
              <a:rPr lang="en-US" dirty="0" smtClean="0">
                <a:latin typeface="Courier New"/>
                <a:cs typeface="Courier New"/>
              </a:rPr>
              <a:t>/2008/11/the-manifesto-1/</a:t>
            </a:r>
          </a:p>
          <a:p>
            <a:r>
              <a:rPr lang="en-US" dirty="0" smtClean="0">
                <a:latin typeface="Courier New"/>
                <a:cs typeface="Courier New"/>
              </a:rPr>
              <a:t>https://</a:t>
            </a:r>
            <a:r>
              <a:rPr lang="en-US" dirty="0" err="1" smtClean="0">
                <a:latin typeface="Courier New"/>
                <a:cs typeface="Courier New"/>
              </a:rPr>
              <a:t>en.wikipedia.org</a:t>
            </a:r>
            <a:r>
              <a:rPr lang="en-US" dirty="0" smtClean="0">
                <a:latin typeface="Courier New"/>
                <a:cs typeface="Courier New"/>
              </a:rPr>
              <a:t>/wiki/</a:t>
            </a:r>
            <a:r>
              <a:rPr lang="en-US" dirty="0" err="1" smtClean="0">
                <a:latin typeface="Courier New"/>
                <a:cs typeface="Courier New"/>
              </a:rPr>
              <a:t>Valentine_de_Saint</a:t>
            </a:r>
            <a:r>
              <a:rPr lang="en-US" dirty="0" smtClean="0">
                <a:latin typeface="Courier New"/>
                <a:cs typeface="Courier New"/>
              </a:rPr>
              <a:t>-Point#/media/File:Valentine_de_Saint-Point_1914_(1).jpg</a:t>
            </a:r>
            <a:endParaRPr lang="el-GR" dirty="0" smtClean="0">
              <a:latin typeface="Courier New"/>
              <a:cs typeface="Courier New"/>
            </a:endParaRPr>
          </a:p>
          <a:p>
            <a:r>
              <a:rPr lang="en-US" dirty="0" smtClean="0">
                <a:latin typeface="Courier New"/>
                <a:cs typeface="Courier New"/>
              </a:rPr>
              <a:t>http://</a:t>
            </a:r>
            <a:r>
              <a:rPr lang="en-US" dirty="0" err="1" smtClean="0">
                <a:latin typeface="Courier New"/>
                <a:cs typeface="Courier New"/>
              </a:rPr>
              <a:t>www.jstor.org</a:t>
            </a:r>
            <a:r>
              <a:rPr lang="en-US" dirty="0" smtClean="0">
                <a:latin typeface="Courier New"/>
                <a:cs typeface="Courier New"/>
              </a:rPr>
              <a:t>/stable/1290682?seq=1#page_scan_tab_contents</a:t>
            </a:r>
            <a:endParaRPr lang="el-GR" dirty="0" smtClean="0">
              <a:latin typeface="Courier New"/>
              <a:cs typeface="Courier New"/>
            </a:endParaRPr>
          </a:p>
          <a:p>
            <a:r>
              <a:rPr lang="en-US" dirty="0" smtClean="0">
                <a:latin typeface="Courier New"/>
                <a:cs typeface="Courier New"/>
              </a:rPr>
              <a:t>http://</a:t>
            </a:r>
            <a:r>
              <a:rPr lang="en-US" dirty="0" err="1" smtClean="0">
                <a:latin typeface="Courier New"/>
                <a:cs typeface="Courier New"/>
              </a:rPr>
              <a:t>www.tate.org.uk</a:t>
            </a:r>
            <a:r>
              <a:rPr lang="en-US" dirty="0" smtClean="0">
                <a:latin typeface="Courier New"/>
                <a:cs typeface="Courier New"/>
              </a:rPr>
              <a:t>/context-comment/articles/action-feminine</a:t>
            </a:r>
            <a:endParaRPr lang="el-GR" dirty="0" smtClean="0">
              <a:latin typeface="Courier New"/>
              <a:cs typeface="Courier New"/>
            </a:endParaRPr>
          </a:p>
          <a:p>
            <a:r>
              <a:rPr lang="en-US" dirty="0" smtClean="0">
                <a:latin typeface="Courier New"/>
                <a:cs typeface="Courier New"/>
              </a:rPr>
              <a:t>http://</a:t>
            </a:r>
            <a:r>
              <a:rPr lang="en-US" dirty="0" err="1" smtClean="0">
                <a:latin typeface="Courier New"/>
                <a:cs typeface="Courier New"/>
              </a:rPr>
              <a:t>www.greeninteger.com</a:t>
            </a:r>
            <a:r>
              <a:rPr lang="en-US" dirty="0" smtClean="0">
                <a:latin typeface="Courier New"/>
                <a:cs typeface="Courier New"/>
              </a:rPr>
              <a:t>/</a:t>
            </a:r>
            <a:r>
              <a:rPr lang="en-US" dirty="0" err="1" smtClean="0">
                <a:latin typeface="Courier New"/>
                <a:cs typeface="Courier New"/>
              </a:rPr>
              <a:t>knife_fork.cfm#valentine</a:t>
            </a:r>
            <a:endParaRPr lang="el-GR" dirty="0" smtClean="0">
              <a:latin typeface="Courier New"/>
              <a:cs typeface="Courier New"/>
            </a:endParaRPr>
          </a:p>
          <a:p>
            <a:r>
              <a:rPr lang="en-US" dirty="0" smtClean="0">
                <a:latin typeface="Courier New"/>
                <a:cs typeface="Courier New"/>
              </a:rPr>
              <a:t>http://</a:t>
            </a:r>
            <a:r>
              <a:rPr lang="en-US" dirty="0" err="1" smtClean="0">
                <a:latin typeface="Courier New"/>
                <a:cs typeface="Courier New"/>
              </a:rPr>
              <a:t>www.mariabuszek.com</a:t>
            </a:r>
            <a:r>
              <a:rPr lang="en-US" dirty="0" smtClean="0">
                <a:latin typeface="Courier New"/>
                <a:cs typeface="Courier New"/>
              </a:rPr>
              <a:t>/</a:t>
            </a:r>
            <a:r>
              <a:rPr lang="en-US" dirty="0" err="1" smtClean="0">
                <a:latin typeface="Courier New"/>
                <a:cs typeface="Courier New"/>
              </a:rPr>
              <a:t>kcai</a:t>
            </a:r>
            <a:r>
              <a:rPr lang="en-US" dirty="0" smtClean="0">
                <a:latin typeface="Courier New"/>
                <a:cs typeface="Courier New"/>
              </a:rPr>
              <a:t>/</a:t>
            </a:r>
            <a:r>
              <a:rPr lang="en-US" dirty="0" err="1" smtClean="0">
                <a:latin typeface="Courier New"/>
                <a:cs typeface="Courier New"/>
              </a:rPr>
              <a:t>DadaSurrealism</a:t>
            </a:r>
            <a:r>
              <a:rPr lang="en-US" dirty="0" smtClean="0">
                <a:latin typeface="Courier New"/>
                <a:cs typeface="Courier New"/>
              </a:rPr>
              <a:t>/</a:t>
            </a:r>
            <a:r>
              <a:rPr lang="en-US" dirty="0" err="1" smtClean="0">
                <a:latin typeface="Courier New"/>
                <a:cs typeface="Courier New"/>
              </a:rPr>
              <a:t>DadaSurrReadings</a:t>
            </a:r>
            <a:r>
              <a:rPr lang="en-US" dirty="0" smtClean="0">
                <a:latin typeface="Courier New"/>
                <a:cs typeface="Courier New"/>
              </a:rPr>
              <a:t>/</a:t>
            </a:r>
            <a:r>
              <a:rPr lang="en-US" dirty="0" err="1" smtClean="0">
                <a:latin typeface="Courier New"/>
                <a:cs typeface="Courier New"/>
              </a:rPr>
              <a:t>FtrstWoman.pdf</a:t>
            </a:r>
            <a:endParaRPr lang="el-GR" dirty="0" smtClean="0">
              <a:latin typeface="Courier New"/>
              <a:cs typeface="Courier New"/>
            </a:endParaRPr>
          </a:p>
          <a:p>
            <a:r>
              <a:rPr lang="en-US" dirty="0" smtClean="0">
                <a:latin typeface="Courier New"/>
                <a:cs typeface="Courier New"/>
              </a:rPr>
              <a:t>http://</a:t>
            </a:r>
            <a:r>
              <a:rPr lang="en-US" dirty="0" err="1" smtClean="0">
                <a:latin typeface="Courier New"/>
                <a:cs typeface="Courier New"/>
              </a:rPr>
              <a:t>www.italianfuturism.org</a:t>
            </a:r>
            <a:r>
              <a:rPr lang="en-US" dirty="0" smtClean="0">
                <a:latin typeface="Courier New"/>
                <a:cs typeface="Courier New"/>
              </a:rPr>
              <a:t>/manifestos/</a:t>
            </a:r>
            <a:r>
              <a:rPr lang="en-US" dirty="0" err="1" smtClean="0">
                <a:latin typeface="Courier New"/>
                <a:cs typeface="Courier New"/>
              </a:rPr>
              <a:t>manifestolust</a:t>
            </a:r>
            <a:r>
              <a:rPr lang="en-US" dirty="0" smtClean="0">
                <a:latin typeface="Courier New"/>
                <a:cs typeface="Courier New"/>
              </a:rPr>
              <a:t>/</a:t>
            </a:r>
            <a:endParaRPr lang="el-GR" dirty="0" smtClean="0">
              <a:latin typeface="Courier New"/>
              <a:cs typeface="Courier New"/>
            </a:endParaRPr>
          </a:p>
          <a:p>
            <a:r>
              <a:rPr lang="en-US" dirty="0" smtClean="0">
                <a:latin typeface="Courier New"/>
                <a:cs typeface="Courier New"/>
              </a:rPr>
              <a:t>https://</a:t>
            </a:r>
            <a:r>
              <a:rPr lang="en-US" dirty="0" err="1" smtClean="0">
                <a:latin typeface="Courier New"/>
                <a:cs typeface="Courier New"/>
              </a:rPr>
              <a:t>en.wikipedia.org</a:t>
            </a:r>
            <a:r>
              <a:rPr lang="en-US" dirty="0" smtClean="0">
                <a:latin typeface="Courier New"/>
                <a:cs typeface="Courier New"/>
              </a:rPr>
              <a:t>/wiki/Soci%C3%A9t%C3%A9_des_Artistes_Ind%C3%A9pendants</a:t>
            </a:r>
            <a:endParaRPr lang="en-US" dirty="0">
              <a:latin typeface="Courier New"/>
              <a:cs typeface="Courier New"/>
            </a:endParaRPr>
          </a:p>
        </p:txBody>
      </p:sp>
    </p:spTree>
    <p:extLst>
      <p:ext uri="{BB962C8B-B14F-4D97-AF65-F5344CB8AC3E}">
        <p14:creationId xmlns:p14="http://schemas.microsoft.com/office/powerpoint/2010/main" val="169173444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44611" y="4345785"/>
            <a:ext cx="6799389" cy="2512215"/>
          </a:xfrm>
        </p:spPr>
        <p:txBody>
          <a:bodyPr/>
          <a:lstStyle/>
          <a:p>
            <a:pPr algn="dist"/>
            <a:r>
              <a:rPr lang="en-US" dirty="0" smtClean="0">
                <a:latin typeface="Courier New"/>
                <a:cs typeface="Courier New"/>
              </a:rPr>
              <a:t>Valentine de Saint </a:t>
            </a:r>
            <a:r>
              <a:rPr lang="en-US" dirty="0" smtClean="0">
                <a:solidFill>
                  <a:srgbClr val="4F6228"/>
                </a:solidFill>
                <a:latin typeface="Courier New"/>
                <a:cs typeface="Courier New"/>
              </a:rPr>
              <a:t>Point</a:t>
            </a:r>
            <a:endParaRPr lang="en-US" dirty="0">
              <a:solidFill>
                <a:srgbClr val="4F6228"/>
              </a:solidFill>
              <a:latin typeface="Courier New"/>
              <a:cs typeface="Courier New"/>
            </a:endParaRPr>
          </a:p>
        </p:txBody>
      </p:sp>
    </p:spTree>
    <p:extLst>
      <p:ext uri="{BB962C8B-B14F-4D97-AF65-F5344CB8AC3E}">
        <p14:creationId xmlns:p14="http://schemas.microsoft.com/office/powerpoint/2010/main" val="153320514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Valentine_de_Saint-Point_1914_(1).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14152"/>
            <a:ext cx="6231218" cy="7546515"/>
          </a:xfrm>
          <a:prstGeom prst="rect">
            <a:avLst/>
          </a:prstGeom>
        </p:spPr>
      </p:pic>
      <p:pic>
        <p:nvPicPr>
          <p:cNvPr id="7" name="Picture 6" descr="Valentine_de_Saint-Point_1914_(1).jpg"/>
          <p:cNvPicPr>
            <a:picLocks noChangeAspect="1"/>
          </p:cNvPicPr>
          <p:nvPr/>
        </p:nvPicPr>
        <p:blipFill>
          <a:blip r:embed="rId2">
            <a:alphaModFix amt="41000"/>
            <a:extLst>
              <a:ext uri="{28A0092B-C50C-407E-A947-70E740481C1C}">
                <a14:useLocalDpi xmlns:a14="http://schemas.microsoft.com/office/drawing/2010/main" val="0"/>
              </a:ext>
            </a:extLst>
          </a:blip>
          <a:stretch>
            <a:fillRect/>
          </a:stretch>
        </p:blipFill>
        <p:spPr>
          <a:xfrm>
            <a:off x="1907705" y="0"/>
            <a:ext cx="6231218" cy="7546515"/>
          </a:xfrm>
          <a:prstGeom prst="rect">
            <a:avLst/>
          </a:prstGeom>
        </p:spPr>
      </p:pic>
      <p:pic>
        <p:nvPicPr>
          <p:cNvPr id="8" name="Picture 7" descr="Valentine_de_Saint-Point_1914_(1).jpg"/>
          <p:cNvPicPr>
            <a:picLocks noChangeAspect="1"/>
          </p:cNvPicPr>
          <p:nvPr/>
        </p:nvPicPr>
        <p:blipFill>
          <a:blip r:embed="rId2">
            <a:alphaModFix amt="52000"/>
            <a:extLst>
              <a:ext uri="{28A0092B-C50C-407E-A947-70E740481C1C}">
                <a14:useLocalDpi xmlns:a14="http://schemas.microsoft.com/office/drawing/2010/main" val="0"/>
              </a:ext>
            </a:extLst>
          </a:blip>
          <a:stretch>
            <a:fillRect/>
          </a:stretch>
        </p:blipFill>
        <p:spPr>
          <a:xfrm>
            <a:off x="3529996" y="-21073"/>
            <a:ext cx="6231218" cy="7546515"/>
          </a:xfrm>
          <a:prstGeom prst="rect">
            <a:avLst/>
          </a:prstGeom>
        </p:spPr>
      </p:pic>
      <p:sp>
        <p:nvSpPr>
          <p:cNvPr id="9" name="TextBox 8"/>
          <p:cNvSpPr txBox="1"/>
          <p:nvPr/>
        </p:nvSpPr>
        <p:spPr>
          <a:xfrm>
            <a:off x="271146" y="892139"/>
            <a:ext cx="8872854" cy="5632312"/>
          </a:xfrm>
          <a:prstGeom prst="rect">
            <a:avLst/>
          </a:prstGeom>
          <a:noFill/>
        </p:spPr>
        <p:txBody>
          <a:bodyPr wrap="square" rtlCol="0">
            <a:spAutoFit/>
          </a:bodyPr>
          <a:lstStyle/>
          <a:p>
            <a:pPr algn="ctr"/>
            <a:r>
              <a:rPr lang="en-US" dirty="0" smtClean="0">
                <a:solidFill>
                  <a:schemeClr val="bg1"/>
                </a:solidFill>
                <a:latin typeface="Courier New"/>
                <a:cs typeface="Courier New"/>
              </a:rPr>
              <a:t>Anna Jeanne Valentine Marianne Glans de </a:t>
            </a:r>
            <a:r>
              <a:rPr lang="en-US" dirty="0" err="1" smtClean="0">
                <a:solidFill>
                  <a:schemeClr val="bg1"/>
                </a:solidFill>
                <a:latin typeface="Courier New"/>
                <a:cs typeface="Courier New"/>
              </a:rPr>
              <a:t>Cessiat-Vercell</a:t>
            </a:r>
            <a:endParaRPr lang="el-GR" dirty="0" smtClean="0">
              <a:solidFill>
                <a:schemeClr val="bg1"/>
              </a:solidFill>
              <a:latin typeface="Courier New"/>
              <a:cs typeface="Courier New"/>
            </a:endParaRPr>
          </a:p>
          <a:p>
            <a:pPr algn="ctr"/>
            <a:endParaRPr lang="el-GR" dirty="0" smtClean="0">
              <a:solidFill>
                <a:schemeClr val="bg1"/>
              </a:solidFill>
              <a:latin typeface="Courier New"/>
              <a:cs typeface="Courier New"/>
            </a:endParaRPr>
          </a:p>
          <a:p>
            <a:pPr algn="ctr"/>
            <a:r>
              <a:rPr lang="el-GR" dirty="0" smtClean="0">
                <a:solidFill>
                  <a:schemeClr val="bg1"/>
                </a:solidFill>
                <a:latin typeface="Courier New"/>
                <a:cs typeface="Courier New"/>
              </a:rPr>
              <a:t>Λυόν </a:t>
            </a:r>
            <a:r>
              <a:rPr lang="en-US" dirty="0" smtClean="0">
                <a:solidFill>
                  <a:schemeClr val="bg1"/>
                </a:solidFill>
                <a:latin typeface="Courier New"/>
                <a:cs typeface="Courier New"/>
              </a:rPr>
              <a:t>1875 </a:t>
            </a:r>
            <a:endParaRPr lang="el-GR" dirty="0" smtClean="0">
              <a:solidFill>
                <a:schemeClr val="bg1"/>
              </a:solidFill>
              <a:latin typeface="Courier New"/>
              <a:cs typeface="Courier New"/>
            </a:endParaRPr>
          </a:p>
          <a:p>
            <a:pPr algn="ctr"/>
            <a:r>
              <a:rPr lang="el-GR" dirty="0" smtClean="0">
                <a:solidFill>
                  <a:schemeClr val="bg1"/>
                </a:solidFill>
                <a:latin typeface="Courier New"/>
                <a:cs typeface="Courier New"/>
              </a:rPr>
              <a:t>Κάιρο 1953</a:t>
            </a:r>
          </a:p>
          <a:p>
            <a:pPr algn="ctr"/>
            <a:endParaRPr lang="el-GR" dirty="0" smtClean="0">
              <a:solidFill>
                <a:schemeClr val="bg1"/>
              </a:solidFill>
              <a:latin typeface="Courier New"/>
              <a:cs typeface="Courier New"/>
            </a:endParaRPr>
          </a:p>
          <a:p>
            <a:pPr algn="ctr"/>
            <a:r>
              <a:rPr lang="el-GR" dirty="0" smtClean="0">
                <a:solidFill>
                  <a:schemeClr val="bg1"/>
                </a:solidFill>
                <a:latin typeface="Courier New"/>
                <a:cs typeface="Courier New"/>
              </a:rPr>
              <a:t>συγγραφ</a:t>
            </a:r>
            <a:r>
              <a:rPr lang="el-GR" dirty="0" smtClean="0">
                <a:solidFill>
                  <a:schemeClr val="bg1"/>
                </a:solidFill>
                <a:latin typeface="Courier New"/>
                <a:cs typeface="Courier New"/>
              </a:rPr>
              <a:t>έας, ποιήτρια, ζωγράφος, δραματουργός,κριτικός τέχνης, χορογράφος, θεωρητικός, δημοσιογράφος </a:t>
            </a:r>
            <a:endParaRPr lang="el-GR" dirty="0" smtClean="0">
              <a:solidFill>
                <a:schemeClr val="bg1"/>
              </a:solidFill>
              <a:latin typeface="Courier New"/>
              <a:cs typeface="Courier New"/>
            </a:endParaRPr>
          </a:p>
          <a:p>
            <a:pPr algn="ctr"/>
            <a:endParaRPr lang="el-GR" dirty="0" smtClean="0">
              <a:solidFill>
                <a:schemeClr val="bg1"/>
              </a:solidFill>
              <a:latin typeface="Courier New"/>
              <a:cs typeface="Courier New"/>
            </a:endParaRPr>
          </a:p>
          <a:p>
            <a:pPr algn="ctr"/>
            <a:r>
              <a:rPr lang="el-GR" dirty="0">
                <a:solidFill>
                  <a:schemeClr val="bg1"/>
                </a:solidFill>
                <a:latin typeface="Courier New"/>
                <a:cs typeface="Courier New"/>
              </a:rPr>
              <a:t>σ</a:t>
            </a:r>
            <a:r>
              <a:rPr lang="el-GR" dirty="0" smtClean="0">
                <a:solidFill>
                  <a:schemeClr val="bg1"/>
                </a:solidFill>
                <a:latin typeface="Courier New"/>
                <a:cs typeface="Courier New"/>
              </a:rPr>
              <a:t>υγγενής του ποιητή </a:t>
            </a:r>
            <a:r>
              <a:rPr lang="en-US" dirty="0" smtClean="0">
                <a:solidFill>
                  <a:schemeClr val="bg1"/>
                </a:solidFill>
                <a:latin typeface="Courier New"/>
                <a:cs typeface="Courier New"/>
              </a:rPr>
              <a:t>Alphonse de Lamartine</a:t>
            </a:r>
            <a:endParaRPr lang="el-GR" dirty="0" smtClean="0">
              <a:solidFill>
                <a:schemeClr val="bg1"/>
              </a:solidFill>
              <a:latin typeface="Courier New"/>
              <a:cs typeface="Courier New"/>
            </a:endParaRPr>
          </a:p>
          <a:p>
            <a:pPr algn="ctr"/>
            <a:endParaRPr lang="en-US" dirty="0" smtClean="0">
              <a:solidFill>
                <a:schemeClr val="bg1"/>
              </a:solidFill>
              <a:latin typeface="Courier New"/>
              <a:cs typeface="Courier New"/>
            </a:endParaRPr>
          </a:p>
          <a:p>
            <a:pPr algn="ctr"/>
            <a:r>
              <a:rPr lang="el-GR" dirty="0">
                <a:solidFill>
                  <a:schemeClr val="bg1"/>
                </a:solidFill>
                <a:latin typeface="Courier New"/>
                <a:cs typeface="Courier New"/>
              </a:rPr>
              <a:t>η</a:t>
            </a:r>
            <a:r>
              <a:rPr lang="el-GR" dirty="0" smtClean="0">
                <a:solidFill>
                  <a:schemeClr val="bg1"/>
                </a:solidFill>
                <a:latin typeface="Courier New"/>
                <a:cs typeface="Courier New"/>
              </a:rPr>
              <a:t> πρ</a:t>
            </a:r>
            <a:r>
              <a:rPr lang="el-GR" dirty="0" smtClean="0">
                <a:solidFill>
                  <a:schemeClr val="bg1"/>
                </a:solidFill>
                <a:latin typeface="Courier New"/>
                <a:cs typeface="Courier New"/>
              </a:rPr>
              <a:t>ώτη γυναίκα που έγραψε φουτουριστικό μανιφέστο</a:t>
            </a:r>
            <a:endParaRPr lang="en-US" dirty="0" smtClean="0">
              <a:solidFill>
                <a:schemeClr val="bg1"/>
              </a:solidFill>
              <a:latin typeface="Courier New"/>
              <a:cs typeface="Courier New"/>
            </a:endParaRPr>
          </a:p>
          <a:p>
            <a:pPr algn="ctr"/>
            <a:endParaRPr lang="el-GR" dirty="0">
              <a:solidFill>
                <a:schemeClr val="bg1"/>
              </a:solidFill>
              <a:latin typeface="Courier New"/>
              <a:cs typeface="Courier New"/>
            </a:endParaRPr>
          </a:p>
          <a:p>
            <a:pPr algn="ctr"/>
            <a:r>
              <a:rPr lang="el-GR" dirty="0" smtClean="0">
                <a:solidFill>
                  <a:schemeClr val="bg1"/>
                </a:solidFill>
                <a:latin typeface="Courier New"/>
                <a:cs typeface="Courier New"/>
              </a:rPr>
              <a:t>συνένωση τεχνών- </a:t>
            </a:r>
            <a:r>
              <a:rPr lang="en-US" dirty="0" smtClean="0">
                <a:solidFill>
                  <a:schemeClr val="bg1"/>
                </a:solidFill>
                <a:latin typeface="Courier New"/>
                <a:cs typeface="Courier New"/>
              </a:rPr>
              <a:t> La </a:t>
            </a:r>
            <a:r>
              <a:rPr lang="en-US" dirty="0" err="1">
                <a:solidFill>
                  <a:schemeClr val="bg1"/>
                </a:solidFill>
                <a:latin typeface="Courier New"/>
                <a:cs typeface="Courier New"/>
              </a:rPr>
              <a:t>M</a:t>
            </a:r>
            <a:r>
              <a:rPr lang="en-US" dirty="0" err="1" smtClean="0">
                <a:solidFill>
                  <a:schemeClr val="bg1"/>
                </a:solidFill>
                <a:latin typeface="Courier New"/>
                <a:cs typeface="Courier New"/>
              </a:rPr>
              <a:t>étachorie</a:t>
            </a:r>
            <a:endParaRPr lang="el-GR" dirty="0" smtClean="0">
              <a:solidFill>
                <a:schemeClr val="bg1"/>
              </a:solidFill>
              <a:latin typeface="Courier New"/>
              <a:cs typeface="Courier New"/>
            </a:endParaRPr>
          </a:p>
          <a:p>
            <a:pPr algn="ctr"/>
            <a:endParaRPr lang="el-GR" dirty="0" smtClean="0">
              <a:solidFill>
                <a:schemeClr val="bg1"/>
              </a:solidFill>
              <a:latin typeface="Courier New"/>
              <a:cs typeface="Courier New"/>
            </a:endParaRPr>
          </a:p>
          <a:p>
            <a:pPr algn="ctr"/>
            <a:r>
              <a:rPr lang="el-GR" dirty="0" smtClean="0">
                <a:solidFill>
                  <a:schemeClr val="bg1"/>
                </a:solidFill>
                <a:latin typeface="Courier New"/>
                <a:cs typeface="Courier New"/>
              </a:rPr>
              <a:t>ποθος</a:t>
            </a:r>
          </a:p>
          <a:p>
            <a:pPr algn="ctr"/>
            <a:endParaRPr lang="en-US" dirty="0" smtClean="0">
              <a:solidFill>
                <a:schemeClr val="bg1"/>
              </a:solidFill>
              <a:latin typeface="Courier New"/>
              <a:cs typeface="Courier New"/>
            </a:endParaRPr>
          </a:p>
          <a:p>
            <a:pPr algn="ctr"/>
            <a:endParaRPr lang="en-US" dirty="0">
              <a:solidFill>
                <a:schemeClr val="bg1"/>
              </a:solidFill>
              <a:latin typeface="Courier New"/>
              <a:cs typeface="Courier New"/>
            </a:endParaRPr>
          </a:p>
          <a:p>
            <a:pPr algn="ctr"/>
            <a:endParaRPr lang="el-GR" dirty="0">
              <a:solidFill>
                <a:schemeClr val="bg1"/>
              </a:solidFill>
              <a:latin typeface="Courier New"/>
              <a:cs typeface="Courier New"/>
            </a:endParaRPr>
          </a:p>
          <a:p>
            <a:pPr algn="ctr"/>
            <a:endParaRPr lang="el-GR" dirty="0" smtClean="0">
              <a:solidFill>
                <a:schemeClr val="bg1"/>
              </a:solidFill>
              <a:latin typeface="Courier New"/>
              <a:cs typeface="Courier New"/>
            </a:endParaRPr>
          </a:p>
          <a:p>
            <a:pPr algn="ctr"/>
            <a:endParaRPr lang="en-US" dirty="0">
              <a:solidFill>
                <a:schemeClr val="bg1"/>
              </a:solidFill>
              <a:latin typeface="Courier New"/>
              <a:cs typeface="Courier New"/>
            </a:endParaRPr>
          </a:p>
        </p:txBody>
      </p:sp>
    </p:spTree>
    <p:extLst>
      <p:ext uri="{BB962C8B-B14F-4D97-AF65-F5344CB8AC3E}">
        <p14:creationId xmlns:p14="http://schemas.microsoft.com/office/powerpoint/2010/main" val="3574097481"/>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0" y="1305526"/>
            <a:ext cx="8572634" cy="3948963"/>
          </a:xfrm>
        </p:spPr>
        <p:txBody>
          <a:bodyPr>
            <a:noAutofit/>
          </a:bodyPr>
          <a:lstStyle/>
          <a:p>
            <a:r>
              <a:rPr lang="el-GR" sz="1800" dirty="0">
                <a:latin typeface="Courier New"/>
                <a:cs typeface="Courier New"/>
              </a:rPr>
              <a:t>μ</a:t>
            </a:r>
            <a:r>
              <a:rPr lang="el-GR" sz="1800" dirty="0" smtClean="0">
                <a:latin typeface="Courier New"/>
                <a:cs typeface="Courier New"/>
              </a:rPr>
              <a:t>ετα το 2</a:t>
            </a:r>
            <a:r>
              <a:rPr lang="el-GR" sz="1800" baseline="30000" dirty="0" smtClean="0">
                <a:latin typeface="Courier New"/>
                <a:cs typeface="Courier New"/>
              </a:rPr>
              <a:t>ο</a:t>
            </a:r>
            <a:r>
              <a:rPr lang="el-GR" sz="1800" dirty="0" smtClean="0">
                <a:latin typeface="Courier New"/>
                <a:cs typeface="Courier New"/>
              </a:rPr>
              <a:t> γ</a:t>
            </a:r>
            <a:r>
              <a:rPr lang="el-GR" sz="1800" dirty="0" smtClean="0">
                <a:latin typeface="Courier New"/>
                <a:cs typeface="Courier New"/>
              </a:rPr>
              <a:t>άμο- </a:t>
            </a:r>
            <a:r>
              <a:rPr lang="en-US" sz="1800" dirty="0" smtClean="0">
                <a:latin typeface="Courier New"/>
                <a:cs typeface="Courier New"/>
              </a:rPr>
              <a:t>Charles Dumont</a:t>
            </a:r>
            <a:r>
              <a:rPr lang="el-GR" sz="1800" dirty="0" smtClean="0">
                <a:latin typeface="Courier New"/>
                <a:cs typeface="Courier New"/>
              </a:rPr>
              <a:t>- της μετακόμισε στο     </a:t>
            </a:r>
            <a:r>
              <a:rPr lang="el-GR" sz="4000" dirty="0" smtClean="0">
                <a:solidFill>
                  <a:srgbClr val="4F6228"/>
                </a:solidFill>
                <a:latin typeface="Courier New"/>
                <a:cs typeface="Courier New"/>
              </a:rPr>
              <a:t>Παρίσι</a:t>
            </a:r>
            <a:r>
              <a:rPr lang="el-GR" sz="4800" dirty="0" smtClean="0">
                <a:solidFill>
                  <a:srgbClr val="4F6228"/>
                </a:solidFill>
                <a:latin typeface="Courier New"/>
                <a:cs typeface="Courier New"/>
              </a:rPr>
              <a:t/>
            </a:r>
            <a:br>
              <a:rPr lang="el-GR" sz="4800" dirty="0" smtClean="0">
                <a:solidFill>
                  <a:srgbClr val="4F6228"/>
                </a:solidFill>
                <a:latin typeface="Courier New"/>
                <a:cs typeface="Courier New"/>
              </a:rPr>
            </a:br>
            <a:r>
              <a:rPr lang="el-GR" sz="1800" dirty="0">
                <a:latin typeface="Courier New"/>
                <a:cs typeface="Courier New"/>
              </a:rPr>
              <a:t/>
            </a:r>
            <a:br>
              <a:rPr lang="el-GR" sz="1800" dirty="0">
                <a:latin typeface="Courier New"/>
                <a:cs typeface="Courier New"/>
              </a:rPr>
            </a:br>
            <a:r>
              <a:rPr lang="el-GR" sz="1800" dirty="0" smtClean="0">
                <a:latin typeface="Courier New"/>
                <a:cs typeface="Courier New"/>
              </a:rPr>
              <a:t>υπήρξε συχνή παρουσία στα σαλόνια της </a:t>
            </a:r>
            <a:r>
              <a:rPr lang="en-US" sz="1800" dirty="0" smtClean="0">
                <a:latin typeface="Courier New"/>
                <a:cs typeface="Courier New"/>
              </a:rPr>
              <a:t>Belle </a:t>
            </a:r>
            <a:r>
              <a:rPr lang="en-US" sz="1800" dirty="0" err="1" smtClean="0">
                <a:latin typeface="Courier New"/>
                <a:cs typeface="Courier New"/>
              </a:rPr>
              <a:t>Epoque</a:t>
            </a:r>
            <a:r>
              <a:rPr lang="en-US" sz="1800" dirty="0" smtClean="0">
                <a:latin typeface="Courier New"/>
                <a:cs typeface="Courier New"/>
              </a:rPr>
              <a:t/>
            </a:r>
            <a:br>
              <a:rPr lang="en-US" sz="1800" dirty="0" smtClean="0">
                <a:latin typeface="Courier New"/>
                <a:cs typeface="Courier New"/>
              </a:rPr>
            </a:br>
            <a:r>
              <a:rPr lang="en-US" sz="1800" dirty="0" smtClean="0">
                <a:latin typeface="Courier New"/>
                <a:cs typeface="Courier New"/>
              </a:rPr>
              <a:t/>
            </a:r>
            <a:br>
              <a:rPr lang="en-US" sz="1800" dirty="0" smtClean="0">
                <a:latin typeface="Courier New"/>
                <a:cs typeface="Courier New"/>
              </a:rPr>
            </a:br>
            <a:r>
              <a:rPr lang="en-US" sz="1800" dirty="0" smtClean="0">
                <a:latin typeface="Courier New"/>
                <a:cs typeface="Courier New"/>
              </a:rPr>
              <a:t>Gabriele D’ </a:t>
            </a:r>
            <a:r>
              <a:rPr lang="en-US" sz="1800" dirty="0" err="1" smtClean="0">
                <a:latin typeface="Courier New"/>
                <a:cs typeface="Courier New"/>
              </a:rPr>
              <a:t>Annunzio</a:t>
            </a:r>
            <a:r>
              <a:rPr lang="en-US" sz="1800" dirty="0" smtClean="0">
                <a:latin typeface="Courier New"/>
                <a:cs typeface="Courier New"/>
              </a:rPr>
              <a:t>, </a:t>
            </a:r>
            <a:r>
              <a:rPr lang="en-US" sz="1800" dirty="0" err="1" smtClean="0">
                <a:latin typeface="Courier New"/>
                <a:cs typeface="Courier New"/>
              </a:rPr>
              <a:t>Rachilde</a:t>
            </a:r>
            <a:r>
              <a:rPr lang="en-US" sz="1800" dirty="0" smtClean="0">
                <a:latin typeface="Courier New"/>
                <a:cs typeface="Courier New"/>
              </a:rPr>
              <a:t>, Paul Fort, Alphonse </a:t>
            </a:r>
            <a:r>
              <a:rPr lang="en-US" sz="1800" dirty="0" err="1" smtClean="0">
                <a:latin typeface="Courier New"/>
                <a:cs typeface="Courier New"/>
              </a:rPr>
              <a:t>Mucha</a:t>
            </a:r>
            <a:r>
              <a:rPr lang="en-US" sz="1800" dirty="0" smtClean="0">
                <a:latin typeface="Courier New"/>
                <a:cs typeface="Courier New"/>
              </a:rPr>
              <a:t> </a:t>
            </a:r>
            <a:r>
              <a:rPr lang="el-GR" sz="1800" dirty="0" smtClean="0">
                <a:latin typeface="Courier New"/>
                <a:cs typeface="Courier New"/>
              </a:rPr>
              <a:t/>
            </a:r>
            <a:br>
              <a:rPr lang="el-GR" sz="1800" dirty="0" smtClean="0">
                <a:latin typeface="Courier New"/>
                <a:cs typeface="Courier New"/>
              </a:rPr>
            </a:br>
            <a:r>
              <a:rPr lang="el-GR" sz="1800" dirty="0">
                <a:latin typeface="Courier New"/>
                <a:cs typeface="Courier New"/>
              </a:rPr>
              <a:t/>
            </a:r>
            <a:br>
              <a:rPr lang="el-GR" sz="1800" dirty="0">
                <a:latin typeface="Courier New"/>
                <a:cs typeface="Courier New"/>
              </a:rPr>
            </a:br>
            <a:r>
              <a:rPr lang="en-US" sz="1800" b="1" dirty="0" err="1" smtClean="0">
                <a:solidFill>
                  <a:schemeClr val="accent3">
                    <a:lumMod val="50000"/>
                  </a:schemeClr>
                </a:solidFill>
                <a:latin typeface="Courier New"/>
                <a:cs typeface="Courier New"/>
              </a:rPr>
              <a:t>Auguste</a:t>
            </a:r>
            <a:r>
              <a:rPr lang="en-US" sz="1800" b="1" dirty="0" smtClean="0">
                <a:solidFill>
                  <a:schemeClr val="accent3">
                    <a:lumMod val="50000"/>
                  </a:schemeClr>
                </a:solidFill>
                <a:latin typeface="Courier New"/>
                <a:cs typeface="Courier New"/>
              </a:rPr>
              <a:t> Rodin</a:t>
            </a:r>
            <a:br>
              <a:rPr lang="en-US" sz="1800" b="1" dirty="0" smtClean="0">
                <a:solidFill>
                  <a:schemeClr val="accent3">
                    <a:lumMod val="50000"/>
                  </a:schemeClr>
                </a:solidFill>
                <a:latin typeface="Courier New"/>
                <a:cs typeface="Courier New"/>
              </a:rPr>
            </a:br>
            <a:r>
              <a:rPr lang="en-US" sz="1800" b="1" dirty="0" smtClean="0">
                <a:latin typeface="Courier New"/>
                <a:cs typeface="Courier New"/>
              </a:rPr>
              <a:t/>
            </a:r>
            <a:br>
              <a:rPr lang="en-US" sz="1800" b="1" dirty="0" smtClean="0">
                <a:latin typeface="Courier New"/>
                <a:cs typeface="Courier New"/>
              </a:rPr>
            </a:br>
            <a:r>
              <a:rPr lang="el-GR" sz="1800" b="1" dirty="0" smtClean="0">
                <a:latin typeface="Courier New"/>
                <a:cs typeface="Courier New"/>
              </a:rPr>
              <a:t>αλληλογραφία, σημαντική καλλιτεχνική επιρροη</a:t>
            </a:r>
            <a:br>
              <a:rPr lang="el-GR" sz="1800" b="1" dirty="0" smtClean="0">
                <a:latin typeface="Courier New"/>
                <a:cs typeface="Courier New"/>
              </a:rPr>
            </a:br>
            <a:r>
              <a:rPr lang="en-US" sz="1800" b="1" dirty="0" smtClean="0">
                <a:latin typeface="Courier New"/>
                <a:cs typeface="Courier New"/>
              </a:rPr>
              <a:t/>
            </a:r>
            <a:br>
              <a:rPr lang="en-US" sz="1800" b="1" dirty="0" smtClean="0">
                <a:latin typeface="Courier New"/>
                <a:cs typeface="Courier New"/>
              </a:rPr>
            </a:br>
            <a:r>
              <a:rPr lang="en-US" sz="1800" i="1" dirty="0" smtClean="0">
                <a:latin typeface="Courier New"/>
                <a:cs typeface="Courier New"/>
              </a:rPr>
              <a:t>goddess of the flesh</a:t>
            </a:r>
            <a:br>
              <a:rPr lang="en-US" sz="1800" i="1" dirty="0" smtClean="0">
                <a:latin typeface="Courier New"/>
                <a:cs typeface="Courier New"/>
              </a:rPr>
            </a:br>
            <a:r>
              <a:rPr lang="en-US" sz="1800" i="1" dirty="0" smtClean="0">
                <a:latin typeface="Courier New"/>
                <a:cs typeface="Courier New"/>
              </a:rPr>
              <a:t> of my</a:t>
            </a:r>
            <a:r>
              <a:rPr lang="en-US" sz="1800" i="1" dirty="0">
                <a:latin typeface="Courier New"/>
                <a:cs typeface="Courier New"/>
              </a:rPr>
              <a:t/>
            </a:r>
            <a:br>
              <a:rPr lang="en-US" sz="1800" i="1" dirty="0">
                <a:latin typeface="Courier New"/>
                <a:cs typeface="Courier New"/>
              </a:rPr>
            </a:br>
            <a:r>
              <a:rPr lang="en-US" sz="1800" i="1" dirty="0" smtClean="0">
                <a:latin typeface="Courier New"/>
                <a:cs typeface="Courier New"/>
              </a:rPr>
              <a:t>inspiration in marble</a:t>
            </a:r>
            <a:r>
              <a:rPr lang="el-GR" sz="1800" i="1" dirty="0" smtClean="0">
                <a:latin typeface="Courier New"/>
                <a:cs typeface="Courier New"/>
              </a:rPr>
              <a:t/>
            </a:r>
            <a:br>
              <a:rPr lang="el-GR" sz="1800" i="1" dirty="0" smtClean="0">
                <a:latin typeface="Courier New"/>
                <a:cs typeface="Courier New"/>
              </a:rPr>
            </a:br>
            <a:r>
              <a:rPr lang="en-US" sz="1800" b="1" i="1" dirty="0" smtClean="0">
                <a:latin typeface="Courier New"/>
                <a:cs typeface="Courier New"/>
              </a:rPr>
              <a:t>-Rodin</a:t>
            </a:r>
            <a:r>
              <a:rPr lang="en-US" sz="1800" b="1" dirty="0" smtClean="0">
                <a:latin typeface="Courier New"/>
                <a:cs typeface="Courier New"/>
              </a:rPr>
              <a:t/>
            </a:r>
            <a:br>
              <a:rPr lang="en-US" sz="1800" b="1" dirty="0" smtClean="0">
                <a:latin typeface="Courier New"/>
                <a:cs typeface="Courier New"/>
              </a:rPr>
            </a:br>
            <a:r>
              <a:rPr lang="en-US" sz="1800" b="1" dirty="0">
                <a:latin typeface="Courier New"/>
                <a:cs typeface="Courier New"/>
              </a:rPr>
              <a:t/>
            </a:r>
            <a:br>
              <a:rPr lang="en-US" sz="1800" b="1" dirty="0">
                <a:latin typeface="Courier New"/>
                <a:cs typeface="Courier New"/>
              </a:rPr>
            </a:br>
            <a:r>
              <a:rPr lang="en-US" sz="1800" b="1" dirty="0" smtClean="0">
                <a:latin typeface="Courier New"/>
                <a:cs typeface="Courier New"/>
              </a:rPr>
              <a:t>The Thinker and His Hands -Poems of Pride- 1908</a:t>
            </a:r>
            <a:br>
              <a:rPr lang="en-US" sz="1800" b="1" dirty="0" smtClean="0">
                <a:latin typeface="Courier New"/>
                <a:cs typeface="Courier New"/>
              </a:rPr>
            </a:br>
            <a:r>
              <a:rPr lang="en-US" sz="1800" b="1" dirty="0" smtClean="0">
                <a:latin typeface="Courier New"/>
                <a:cs typeface="Courier New"/>
              </a:rPr>
              <a:t> The dual Personality of </a:t>
            </a:r>
            <a:r>
              <a:rPr lang="en-US" sz="1800" b="1" dirty="0" err="1" smtClean="0">
                <a:latin typeface="Courier New"/>
                <a:cs typeface="Courier New"/>
              </a:rPr>
              <a:t>Auguste</a:t>
            </a:r>
            <a:r>
              <a:rPr lang="en-US" sz="1800" b="1" dirty="0" smtClean="0">
                <a:latin typeface="Courier New"/>
                <a:cs typeface="Courier New"/>
              </a:rPr>
              <a:t> Rodin</a:t>
            </a:r>
            <a:r>
              <a:rPr lang="el-GR" sz="1800" b="1" dirty="0" smtClean="0">
                <a:latin typeface="Courier New"/>
                <a:cs typeface="Courier New"/>
              </a:rPr>
              <a:t/>
            </a:r>
            <a:br>
              <a:rPr lang="el-GR" sz="1800" b="1" dirty="0" smtClean="0">
                <a:latin typeface="Courier New"/>
                <a:cs typeface="Courier New"/>
              </a:rPr>
            </a:br>
            <a:r>
              <a:rPr lang="en-US" sz="1800" dirty="0" smtClean="0">
                <a:latin typeface="Courier New"/>
                <a:cs typeface="Courier New"/>
              </a:rPr>
              <a:t/>
            </a:r>
            <a:br>
              <a:rPr lang="en-US" sz="1800" dirty="0" smtClean="0">
                <a:latin typeface="Courier New"/>
                <a:cs typeface="Courier New"/>
              </a:rPr>
            </a:br>
            <a:r>
              <a:rPr lang="en-US" sz="1800" dirty="0" smtClean="0">
                <a:latin typeface="Courier New"/>
                <a:cs typeface="Courier New"/>
              </a:rPr>
              <a:t/>
            </a:r>
            <a:br>
              <a:rPr lang="en-US" sz="1800" dirty="0" smtClean="0">
                <a:latin typeface="Courier New"/>
                <a:cs typeface="Courier New"/>
              </a:rPr>
            </a:br>
            <a:r>
              <a:rPr lang="el-GR" sz="1800" dirty="0" smtClean="0">
                <a:latin typeface="Courier New"/>
                <a:cs typeface="Courier New"/>
              </a:rPr>
              <a:t>μια αξιαγάπητη τρέλα της φύσης</a:t>
            </a:r>
            <a:br>
              <a:rPr lang="el-GR" sz="1800" dirty="0" smtClean="0">
                <a:latin typeface="Courier New"/>
                <a:cs typeface="Courier New"/>
              </a:rPr>
            </a:br>
            <a:r>
              <a:rPr lang="en-US" sz="1800" dirty="0" smtClean="0">
                <a:latin typeface="Courier New"/>
                <a:cs typeface="Courier New"/>
              </a:rPr>
              <a:t>									-Gabriel </a:t>
            </a:r>
            <a:r>
              <a:rPr lang="en-US" sz="1800" dirty="0" err="1" smtClean="0">
                <a:latin typeface="Courier New"/>
                <a:cs typeface="Courier New"/>
              </a:rPr>
              <a:t>Tarde</a:t>
            </a:r>
            <a:endParaRPr lang="en-US" sz="1800" dirty="0">
              <a:latin typeface="Courier New"/>
              <a:cs typeface="Courier New"/>
            </a:endParaRPr>
          </a:p>
        </p:txBody>
      </p:sp>
      <p:cxnSp>
        <p:nvCxnSpPr>
          <p:cNvPr id="12" name="Straight Connector 11"/>
          <p:cNvCxnSpPr/>
          <p:nvPr/>
        </p:nvCxnSpPr>
        <p:spPr>
          <a:xfrm>
            <a:off x="2640094" y="2225952"/>
            <a:ext cx="3482069" cy="0"/>
          </a:xfrm>
          <a:prstGeom prst="line">
            <a:avLst/>
          </a:prstGeom>
          <a:ln>
            <a:solidFill>
              <a:schemeClr val="tx1"/>
            </a:solidFill>
          </a:ln>
          <a:effectLst/>
        </p:spPr>
        <p:style>
          <a:lnRef idx="2">
            <a:schemeClr val="dk1"/>
          </a:lnRef>
          <a:fillRef idx="0">
            <a:schemeClr val="dk1"/>
          </a:fillRef>
          <a:effectRef idx="1">
            <a:schemeClr val="dk1"/>
          </a:effectRef>
          <a:fontRef idx="minor">
            <a:schemeClr val="tx1"/>
          </a:fontRef>
        </p:style>
      </p:cxnSp>
      <p:cxnSp>
        <p:nvCxnSpPr>
          <p:cNvPr id="13" name="Straight Connector 12"/>
          <p:cNvCxnSpPr/>
          <p:nvPr/>
        </p:nvCxnSpPr>
        <p:spPr>
          <a:xfrm>
            <a:off x="2640094" y="5688742"/>
            <a:ext cx="3482069" cy="0"/>
          </a:xfrm>
          <a:prstGeom prst="line">
            <a:avLst/>
          </a:prstGeom>
          <a:ln>
            <a:solidFill>
              <a:schemeClr val="tx1"/>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228348227"/>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99687" y="1041511"/>
            <a:ext cx="8591007" cy="3970318"/>
          </a:xfrm>
          <a:prstGeom prst="rect">
            <a:avLst/>
          </a:prstGeom>
          <a:noFill/>
        </p:spPr>
        <p:txBody>
          <a:bodyPr wrap="square" rtlCol="0">
            <a:spAutoFit/>
          </a:bodyPr>
          <a:lstStyle/>
          <a:p>
            <a:r>
              <a:rPr lang="el-GR" dirty="0" smtClean="0">
                <a:latin typeface="Courier New"/>
                <a:cs typeface="Courier New"/>
              </a:rPr>
              <a:t>διαζ</a:t>
            </a:r>
            <a:r>
              <a:rPr lang="el-GR" dirty="0" smtClean="0">
                <a:latin typeface="Courier New"/>
                <a:cs typeface="Courier New"/>
              </a:rPr>
              <a:t>ύγιο</a:t>
            </a:r>
          </a:p>
          <a:p>
            <a:endParaRPr lang="el-GR" dirty="0">
              <a:latin typeface="Courier New"/>
              <a:cs typeface="Courier New"/>
            </a:endParaRPr>
          </a:p>
          <a:p>
            <a:endParaRPr lang="en-US" dirty="0" smtClean="0">
              <a:latin typeface="Courier New"/>
              <a:cs typeface="Courier New"/>
            </a:endParaRPr>
          </a:p>
          <a:p>
            <a:endParaRPr lang="en-US" dirty="0">
              <a:latin typeface="Courier New"/>
              <a:cs typeface="Courier New"/>
            </a:endParaRPr>
          </a:p>
          <a:p>
            <a:endParaRPr lang="en-US" dirty="0" smtClean="0">
              <a:latin typeface="Courier New"/>
              <a:cs typeface="Courier New"/>
            </a:endParaRPr>
          </a:p>
          <a:p>
            <a:endParaRPr lang="en-US" dirty="0">
              <a:latin typeface="Courier New"/>
              <a:cs typeface="Courier New"/>
            </a:endParaRPr>
          </a:p>
          <a:p>
            <a:endParaRPr lang="en-US" dirty="0" smtClean="0">
              <a:latin typeface="Courier New"/>
              <a:cs typeface="Courier New"/>
            </a:endParaRPr>
          </a:p>
          <a:p>
            <a:endParaRPr lang="en-US" dirty="0">
              <a:latin typeface="Courier New"/>
              <a:cs typeface="Courier New"/>
            </a:endParaRPr>
          </a:p>
          <a:p>
            <a:endParaRPr lang="en-US" dirty="0" smtClean="0">
              <a:latin typeface="Courier New"/>
              <a:cs typeface="Courier New"/>
            </a:endParaRPr>
          </a:p>
          <a:p>
            <a:endParaRPr lang="en-US" dirty="0">
              <a:latin typeface="Courier New"/>
              <a:cs typeface="Courier New"/>
            </a:endParaRPr>
          </a:p>
          <a:p>
            <a:endParaRPr lang="en-US" dirty="0" smtClean="0">
              <a:latin typeface="Courier New"/>
              <a:cs typeface="Courier New"/>
            </a:endParaRPr>
          </a:p>
          <a:p>
            <a:endParaRPr lang="en-US" dirty="0">
              <a:latin typeface="Courier New"/>
              <a:cs typeface="Courier New"/>
            </a:endParaRPr>
          </a:p>
          <a:p>
            <a:endParaRPr lang="el-GR" dirty="0" smtClean="0">
              <a:latin typeface="Courier New"/>
              <a:cs typeface="Courier New"/>
            </a:endParaRPr>
          </a:p>
          <a:p>
            <a:r>
              <a:rPr lang="en-US" dirty="0" smtClean="0">
                <a:latin typeface="Courier New"/>
                <a:cs typeface="Courier New"/>
              </a:rPr>
              <a:t>													</a:t>
            </a:r>
            <a:r>
              <a:rPr lang="en-US" dirty="0" err="1" smtClean="0">
                <a:latin typeface="Courier New"/>
                <a:cs typeface="Courier New"/>
              </a:rPr>
              <a:t>Ricciotto</a:t>
            </a:r>
            <a:r>
              <a:rPr lang="en-US" dirty="0" smtClean="0">
                <a:latin typeface="Courier New"/>
                <a:cs typeface="Courier New"/>
              </a:rPr>
              <a:t> </a:t>
            </a:r>
            <a:r>
              <a:rPr lang="en-US" dirty="0" err="1" smtClean="0">
                <a:latin typeface="Courier New"/>
                <a:cs typeface="Courier New"/>
              </a:rPr>
              <a:t>Canudo</a:t>
            </a:r>
            <a:endParaRPr lang="en-US" dirty="0">
              <a:latin typeface="Courier New"/>
              <a:cs typeface="Courier New"/>
            </a:endParaRPr>
          </a:p>
        </p:txBody>
      </p:sp>
      <p:cxnSp>
        <p:nvCxnSpPr>
          <p:cNvPr id="9" name="Straight Connector 8"/>
          <p:cNvCxnSpPr>
            <a:stCxn id="4" idx="1"/>
            <a:endCxn id="4" idx="3"/>
          </p:cNvCxnSpPr>
          <p:nvPr/>
        </p:nvCxnSpPr>
        <p:spPr>
          <a:xfrm>
            <a:off x="299687" y="3026670"/>
            <a:ext cx="8591007" cy="0"/>
          </a:xfrm>
          <a:prstGeom prst="line">
            <a:avLst/>
          </a:prstGeom>
          <a:ln>
            <a:solidFill>
              <a:schemeClr val="accent3">
                <a:lumMod val="50000"/>
              </a:schemeClr>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56368474"/>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 y="85613"/>
            <a:ext cx="5765393" cy="6740308"/>
          </a:xfrm>
          <a:prstGeom prst="rect">
            <a:avLst/>
          </a:prstGeom>
          <a:noFill/>
        </p:spPr>
        <p:txBody>
          <a:bodyPr wrap="square" rtlCol="0">
            <a:spAutoFit/>
          </a:bodyPr>
          <a:lstStyle/>
          <a:p>
            <a:r>
              <a:rPr lang="el-GR" b="1" dirty="0" smtClean="0">
                <a:latin typeface="Courier New"/>
                <a:cs typeface="Courier New"/>
              </a:rPr>
              <a:t>1905</a:t>
            </a:r>
            <a:r>
              <a:rPr lang="el-GR" dirty="0" smtClean="0">
                <a:latin typeface="Courier New"/>
                <a:cs typeface="Courier New"/>
              </a:rPr>
              <a:t>- </a:t>
            </a:r>
            <a:r>
              <a:rPr lang="en-US" dirty="0" smtClean="0">
                <a:latin typeface="Courier New"/>
                <a:cs typeface="Courier New"/>
              </a:rPr>
              <a:t>Lamartine Inconnu- New Journal</a:t>
            </a:r>
          </a:p>
          <a:p>
            <a:r>
              <a:rPr lang="en-US" dirty="0">
                <a:latin typeface="Courier New"/>
                <a:cs typeface="Courier New"/>
              </a:rPr>
              <a:t>	</a:t>
            </a:r>
            <a:r>
              <a:rPr lang="en-US" dirty="0" smtClean="0">
                <a:latin typeface="Courier New"/>
                <a:cs typeface="Courier New"/>
              </a:rPr>
              <a:t>- Poems of the Sea and the Sun</a:t>
            </a:r>
          </a:p>
          <a:p>
            <a:endParaRPr lang="en-US" dirty="0" smtClean="0">
              <a:latin typeface="Courier New"/>
              <a:cs typeface="Courier New"/>
            </a:endParaRPr>
          </a:p>
          <a:p>
            <a:r>
              <a:rPr lang="en-US" b="1" dirty="0" smtClean="0">
                <a:latin typeface="Courier New"/>
                <a:cs typeface="Courier New"/>
              </a:rPr>
              <a:t>1906- </a:t>
            </a:r>
            <a:r>
              <a:rPr lang="en-US" dirty="0" smtClean="0">
                <a:latin typeface="Courier New"/>
                <a:cs typeface="Courier New"/>
              </a:rPr>
              <a:t>A Love</a:t>
            </a:r>
            <a:r>
              <a:rPr lang="el-GR" dirty="0" smtClean="0">
                <a:latin typeface="Courier New"/>
                <a:cs typeface="Courier New"/>
              </a:rPr>
              <a:t> [Η Τριλογ</a:t>
            </a:r>
            <a:r>
              <a:rPr lang="el-GR" dirty="0" smtClean="0">
                <a:latin typeface="Courier New"/>
                <a:cs typeface="Courier New"/>
              </a:rPr>
              <a:t>ία της Αγάπης και 				του Θανάτου]</a:t>
            </a:r>
            <a:endParaRPr lang="en-US" dirty="0" smtClean="0">
              <a:latin typeface="Courier New"/>
              <a:cs typeface="Courier New"/>
            </a:endParaRPr>
          </a:p>
          <a:p>
            <a:endParaRPr lang="en-US" dirty="0">
              <a:latin typeface="Courier New"/>
              <a:cs typeface="Courier New"/>
            </a:endParaRPr>
          </a:p>
          <a:p>
            <a:endParaRPr lang="en-US" dirty="0" smtClean="0">
              <a:latin typeface="Courier New"/>
              <a:cs typeface="Courier New"/>
            </a:endParaRPr>
          </a:p>
          <a:p>
            <a:r>
              <a:rPr lang="el-GR" dirty="0" smtClean="0">
                <a:latin typeface="Courier New"/>
                <a:cs typeface="Courier New"/>
              </a:rPr>
              <a:t>Συνεργασ</a:t>
            </a:r>
            <a:r>
              <a:rPr lang="el-GR" dirty="0" smtClean="0">
                <a:latin typeface="Courier New"/>
                <a:cs typeface="Courier New"/>
              </a:rPr>
              <a:t>ίες με </a:t>
            </a:r>
            <a:r>
              <a:rPr lang="el-GR" b="1" dirty="0" smtClean="0">
                <a:latin typeface="Courier New"/>
                <a:cs typeface="Courier New"/>
              </a:rPr>
              <a:t>περιοδικά</a:t>
            </a:r>
            <a:r>
              <a:rPr lang="el-GR" dirty="0" smtClean="0">
                <a:latin typeface="Courier New"/>
                <a:cs typeface="Courier New"/>
              </a:rPr>
              <a:t>: </a:t>
            </a:r>
            <a:endParaRPr lang="en-US" dirty="0" smtClean="0">
              <a:latin typeface="Courier New"/>
              <a:cs typeface="Courier New"/>
            </a:endParaRPr>
          </a:p>
          <a:p>
            <a:r>
              <a:rPr lang="en-US" dirty="0">
                <a:latin typeface="Courier New"/>
                <a:cs typeface="Courier New"/>
              </a:rPr>
              <a:t>	</a:t>
            </a:r>
            <a:r>
              <a:rPr lang="en-US" dirty="0" smtClean="0">
                <a:latin typeface="Courier New"/>
                <a:cs typeface="Courier New"/>
              </a:rPr>
              <a:t>				Europe Artiste</a:t>
            </a:r>
          </a:p>
          <a:p>
            <a:r>
              <a:rPr lang="en-US" dirty="0">
                <a:latin typeface="Courier New"/>
                <a:cs typeface="Courier New"/>
              </a:rPr>
              <a:t>	</a:t>
            </a:r>
            <a:r>
              <a:rPr lang="en-US" dirty="0" smtClean="0">
                <a:latin typeface="Courier New"/>
                <a:cs typeface="Courier New"/>
              </a:rPr>
              <a:t>				The Mercury</a:t>
            </a:r>
            <a:endParaRPr lang="el-GR" dirty="0" smtClean="0">
              <a:latin typeface="Courier New"/>
              <a:cs typeface="Courier New"/>
            </a:endParaRPr>
          </a:p>
          <a:p>
            <a:r>
              <a:rPr lang="en-US" dirty="0" smtClean="0">
                <a:latin typeface="Courier New"/>
                <a:cs typeface="Courier New"/>
              </a:rPr>
              <a:t>					The New Review</a:t>
            </a:r>
            <a:endParaRPr lang="en-US" dirty="0">
              <a:latin typeface="Courier New"/>
              <a:cs typeface="Courier New"/>
            </a:endParaRPr>
          </a:p>
          <a:p>
            <a:r>
              <a:rPr lang="en-US" dirty="0" smtClean="0">
                <a:latin typeface="Courier New"/>
                <a:cs typeface="Courier New"/>
              </a:rPr>
              <a:t>					The Age</a:t>
            </a:r>
          </a:p>
          <a:p>
            <a:r>
              <a:rPr lang="en-US" dirty="0" smtClean="0">
                <a:latin typeface="Courier New"/>
                <a:cs typeface="Courier New"/>
              </a:rPr>
              <a:t> 					La Plume</a:t>
            </a:r>
          </a:p>
          <a:p>
            <a:r>
              <a:rPr lang="en-US" dirty="0" smtClean="0">
                <a:latin typeface="Courier New"/>
                <a:cs typeface="Courier New"/>
              </a:rPr>
              <a:t> 					Gil Blas [</a:t>
            </a:r>
            <a:r>
              <a:rPr lang="en-US" dirty="0" err="1" smtClean="0">
                <a:latin typeface="Courier New"/>
                <a:cs typeface="Courier New"/>
              </a:rPr>
              <a:t>Filippo</a:t>
            </a:r>
            <a:r>
              <a:rPr lang="en-US" dirty="0" smtClean="0">
                <a:latin typeface="Courier New"/>
                <a:cs typeface="Courier New"/>
              </a:rPr>
              <a:t> 					</a:t>
            </a:r>
            <a:r>
              <a:rPr lang="en-US" dirty="0" err="1" smtClean="0">
                <a:latin typeface="Courier New"/>
                <a:cs typeface="Courier New"/>
              </a:rPr>
              <a:t>Tommaso</a:t>
            </a:r>
            <a:r>
              <a:rPr lang="en-US" dirty="0" smtClean="0">
                <a:latin typeface="Courier New"/>
                <a:cs typeface="Courier New"/>
              </a:rPr>
              <a:t> Marinetti]</a:t>
            </a:r>
            <a:endParaRPr lang="en-US" dirty="0">
              <a:latin typeface="Courier New"/>
              <a:cs typeface="Courier New"/>
            </a:endParaRPr>
          </a:p>
          <a:p>
            <a:endParaRPr lang="en-US" dirty="0" smtClean="0">
              <a:latin typeface="Courier New"/>
              <a:cs typeface="Courier New"/>
            </a:endParaRPr>
          </a:p>
          <a:p>
            <a:r>
              <a:rPr lang="en-US" b="1" dirty="0" smtClean="0">
                <a:latin typeface="Courier New"/>
                <a:cs typeface="Courier New"/>
              </a:rPr>
              <a:t>1907</a:t>
            </a:r>
            <a:r>
              <a:rPr lang="en-US" dirty="0" smtClean="0">
                <a:latin typeface="Courier New"/>
                <a:cs typeface="Courier New"/>
              </a:rPr>
              <a:t>- The Incest</a:t>
            </a:r>
          </a:p>
          <a:p>
            <a:endParaRPr lang="en-US" dirty="0">
              <a:latin typeface="Courier New"/>
              <a:cs typeface="Courier New"/>
            </a:endParaRPr>
          </a:p>
          <a:p>
            <a:r>
              <a:rPr lang="en-US" b="1" dirty="0" smtClean="0">
                <a:latin typeface="Courier New"/>
                <a:cs typeface="Courier New"/>
              </a:rPr>
              <a:t>1909</a:t>
            </a:r>
            <a:r>
              <a:rPr lang="en-US" dirty="0" smtClean="0">
                <a:latin typeface="Courier New"/>
                <a:cs typeface="Courier New"/>
              </a:rPr>
              <a:t>-  The Fallen – </a:t>
            </a:r>
            <a:r>
              <a:rPr lang="el-GR" dirty="0" smtClean="0">
                <a:latin typeface="Courier New"/>
                <a:cs typeface="Courier New"/>
              </a:rPr>
              <a:t>θεατρικό έργο</a:t>
            </a:r>
          </a:p>
          <a:p>
            <a:r>
              <a:rPr lang="el-GR" dirty="0">
                <a:latin typeface="Courier New"/>
                <a:cs typeface="Courier New"/>
              </a:rPr>
              <a:t>	</a:t>
            </a:r>
            <a:r>
              <a:rPr lang="el-GR" dirty="0" smtClean="0">
                <a:latin typeface="Courier New"/>
                <a:cs typeface="Courier New"/>
              </a:rPr>
              <a:t>			- εξερευνά την γυναικεία </a:t>
            </a:r>
            <a:r>
              <a:rPr lang="en-US" dirty="0" smtClean="0">
                <a:latin typeface="Courier New"/>
                <a:cs typeface="Courier New"/>
              </a:rPr>
              <a:t>					</a:t>
            </a:r>
            <a:r>
              <a:rPr lang="el-GR" dirty="0" smtClean="0">
                <a:latin typeface="Courier New"/>
                <a:cs typeface="Courier New"/>
              </a:rPr>
              <a:t>ψυχολογία</a:t>
            </a:r>
          </a:p>
          <a:p>
            <a:r>
              <a:rPr lang="el-GR" dirty="0">
                <a:latin typeface="Courier New"/>
                <a:cs typeface="Courier New"/>
              </a:rPr>
              <a:t>	</a:t>
            </a:r>
            <a:r>
              <a:rPr lang="el-GR" dirty="0" smtClean="0">
                <a:latin typeface="Courier New"/>
                <a:cs typeface="Courier New"/>
              </a:rPr>
              <a:t>			- άτυπα αυτοβιογραφικό</a:t>
            </a:r>
            <a:endParaRPr lang="en-US" dirty="0" smtClean="0">
              <a:latin typeface="Courier New"/>
              <a:cs typeface="Courier New"/>
            </a:endParaRPr>
          </a:p>
          <a:p>
            <a:r>
              <a:rPr lang="en-US" b="1" dirty="0" smtClean="0">
                <a:latin typeface="Courier New"/>
                <a:cs typeface="Courier New"/>
              </a:rPr>
              <a:t>1911-</a:t>
            </a:r>
            <a:r>
              <a:rPr lang="en-US" dirty="0" smtClean="0">
                <a:latin typeface="Courier New"/>
                <a:cs typeface="Courier New"/>
              </a:rPr>
              <a:t>	Salon des </a:t>
            </a:r>
            <a:r>
              <a:rPr lang="en-US" dirty="0" err="1" smtClean="0">
                <a:latin typeface="Courier New"/>
                <a:cs typeface="Courier New"/>
              </a:rPr>
              <a:t>Indépendants</a:t>
            </a:r>
            <a:endParaRPr lang="en-US" dirty="0" smtClean="0">
              <a:latin typeface="Courier New"/>
              <a:cs typeface="Courier New"/>
            </a:endParaRPr>
          </a:p>
          <a:p>
            <a:r>
              <a:rPr lang="en-US" b="1" dirty="0" smtClean="0">
                <a:latin typeface="Courier New"/>
                <a:cs typeface="Courier New"/>
              </a:rPr>
              <a:t>1912- </a:t>
            </a:r>
            <a:r>
              <a:rPr lang="el-GR" b="1" dirty="0" smtClean="0">
                <a:latin typeface="Courier New"/>
                <a:cs typeface="Courier New"/>
              </a:rPr>
              <a:t>	</a:t>
            </a:r>
            <a:r>
              <a:rPr lang="en-US" dirty="0" smtClean="0">
                <a:latin typeface="Courier New"/>
                <a:cs typeface="Courier New"/>
              </a:rPr>
              <a:t>A</a:t>
            </a:r>
            <a:r>
              <a:rPr lang="el-GR" dirty="0" smtClean="0">
                <a:latin typeface="Courier New"/>
                <a:cs typeface="Courier New"/>
              </a:rPr>
              <a:t>πολλώνια Πάρτυ</a:t>
            </a:r>
            <a:endParaRPr lang="en-US" dirty="0">
              <a:latin typeface="Courier New"/>
              <a:cs typeface="Courier New"/>
            </a:endParaRPr>
          </a:p>
        </p:txBody>
      </p:sp>
      <p:pic>
        <p:nvPicPr>
          <p:cNvPr id="5" name="Picture 4" descr="title-page-valentine-de-saint-point-un-amor.jpg"/>
          <p:cNvPicPr>
            <a:picLocks noChangeAspect="1"/>
          </p:cNvPicPr>
          <p:nvPr/>
        </p:nvPicPr>
        <p:blipFill>
          <a:blip r:embed="rId2">
            <a:extLst>
              <a:ext uri="{BEBA8EAE-BF5A-486C-A8C5-ECC9F3942E4B}">
                <a14:imgProps xmlns:a14="http://schemas.microsoft.com/office/drawing/2010/main">
                  <a14:imgLayer r:embed="rId3">
                    <a14:imgEffect>
                      <a14:backgroundRemoval t="10000" b="90000" l="10000" r="90000"/>
                    </a14:imgEffect>
                    <a14:imgEffect>
                      <a14:saturation sat="0"/>
                    </a14:imgEffect>
                  </a14:imgLayer>
                </a14:imgProps>
              </a:ext>
              <a:ext uri="{28A0092B-C50C-407E-A947-70E740481C1C}">
                <a14:useLocalDpi xmlns:a14="http://schemas.microsoft.com/office/drawing/2010/main" val="0"/>
              </a:ext>
            </a:extLst>
          </a:blip>
          <a:stretch>
            <a:fillRect/>
          </a:stretch>
        </p:blipFill>
        <p:spPr>
          <a:xfrm>
            <a:off x="4925459" y="14268"/>
            <a:ext cx="4484077" cy="6858000"/>
          </a:xfrm>
          <a:prstGeom prst="rect">
            <a:avLst/>
          </a:prstGeom>
        </p:spPr>
      </p:pic>
      <p:sp>
        <p:nvSpPr>
          <p:cNvPr id="6" name="TextBox 5"/>
          <p:cNvSpPr txBox="1"/>
          <p:nvPr/>
        </p:nvSpPr>
        <p:spPr>
          <a:xfrm>
            <a:off x="7053331" y="171226"/>
            <a:ext cx="3667589" cy="369332"/>
          </a:xfrm>
          <a:prstGeom prst="rect">
            <a:avLst/>
          </a:prstGeom>
          <a:noFill/>
        </p:spPr>
        <p:txBody>
          <a:bodyPr wrap="square" rtlCol="0">
            <a:spAutoFit/>
          </a:bodyPr>
          <a:lstStyle/>
          <a:p>
            <a:r>
              <a:rPr lang="el-GR" dirty="0" smtClean="0">
                <a:solidFill>
                  <a:srgbClr val="4F6228"/>
                </a:solidFill>
                <a:latin typeface="Courier New"/>
                <a:cs typeface="Courier New"/>
              </a:rPr>
              <a:t>λογοτεχνικ</a:t>
            </a:r>
            <a:r>
              <a:rPr lang="el-GR" dirty="0" smtClean="0">
                <a:solidFill>
                  <a:srgbClr val="4F6228"/>
                </a:solidFill>
                <a:latin typeface="Courier New"/>
                <a:cs typeface="Courier New"/>
              </a:rPr>
              <a:t>ά</a:t>
            </a:r>
            <a:endParaRPr lang="en-US" dirty="0">
              <a:solidFill>
                <a:srgbClr val="4F6228"/>
              </a:solidFill>
              <a:latin typeface="Courier New"/>
              <a:cs typeface="Courier New"/>
            </a:endParaRPr>
          </a:p>
        </p:txBody>
      </p:sp>
    </p:spTree>
    <p:extLst>
      <p:ext uri="{BB962C8B-B14F-4D97-AF65-F5344CB8AC3E}">
        <p14:creationId xmlns:p14="http://schemas.microsoft.com/office/powerpoint/2010/main" val="852205886"/>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925510" y="442336"/>
            <a:ext cx="3509194" cy="369332"/>
          </a:xfrm>
          <a:prstGeom prst="rect">
            <a:avLst/>
          </a:prstGeom>
          <a:noFill/>
        </p:spPr>
        <p:txBody>
          <a:bodyPr wrap="none" rtlCol="0">
            <a:spAutoFit/>
          </a:bodyPr>
          <a:lstStyle/>
          <a:p>
            <a:r>
              <a:rPr lang="en-US" dirty="0" smtClean="0">
                <a:latin typeface="Courier New"/>
                <a:cs typeface="Courier New"/>
              </a:rPr>
              <a:t>Valentine de Saint Point</a:t>
            </a:r>
            <a:endParaRPr lang="en-US" dirty="0">
              <a:latin typeface="Courier New"/>
              <a:cs typeface="Courier New"/>
            </a:endParaRPr>
          </a:p>
        </p:txBody>
      </p:sp>
      <p:sp>
        <p:nvSpPr>
          <p:cNvPr id="7" name="TextBox 6"/>
          <p:cNvSpPr txBox="1"/>
          <p:nvPr/>
        </p:nvSpPr>
        <p:spPr>
          <a:xfrm>
            <a:off x="256874" y="3024181"/>
            <a:ext cx="2401018" cy="369332"/>
          </a:xfrm>
          <a:prstGeom prst="rect">
            <a:avLst/>
          </a:prstGeom>
          <a:noFill/>
        </p:spPr>
        <p:txBody>
          <a:bodyPr wrap="none" rtlCol="0">
            <a:spAutoFit/>
          </a:bodyPr>
          <a:lstStyle/>
          <a:p>
            <a:r>
              <a:rPr lang="en-US" dirty="0" err="1" smtClean="0">
                <a:latin typeface="Courier New"/>
                <a:cs typeface="Courier New"/>
              </a:rPr>
              <a:t>Ricciotto</a:t>
            </a:r>
            <a:r>
              <a:rPr lang="en-US" dirty="0" smtClean="0">
                <a:latin typeface="Courier New"/>
                <a:cs typeface="Courier New"/>
              </a:rPr>
              <a:t> </a:t>
            </a:r>
            <a:r>
              <a:rPr lang="en-US" dirty="0" err="1" smtClean="0">
                <a:latin typeface="Courier New"/>
                <a:cs typeface="Courier New"/>
              </a:rPr>
              <a:t>Canudo</a:t>
            </a:r>
            <a:endParaRPr lang="en-US" dirty="0">
              <a:latin typeface="Courier New"/>
              <a:cs typeface="Courier New"/>
            </a:endParaRPr>
          </a:p>
        </p:txBody>
      </p:sp>
      <p:sp>
        <p:nvSpPr>
          <p:cNvPr id="8" name="TextBox 7"/>
          <p:cNvSpPr txBox="1"/>
          <p:nvPr/>
        </p:nvSpPr>
        <p:spPr>
          <a:xfrm>
            <a:off x="5351542" y="3024181"/>
            <a:ext cx="3647716" cy="369332"/>
          </a:xfrm>
          <a:prstGeom prst="rect">
            <a:avLst/>
          </a:prstGeom>
          <a:noFill/>
        </p:spPr>
        <p:txBody>
          <a:bodyPr wrap="none" rtlCol="0">
            <a:spAutoFit/>
          </a:bodyPr>
          <a:lstStyle/>
          <a:p>
            <a:r>
              <a:rPr lang="en-US" dirty="0" err="1" smtClean="0">
                <a:latin typeface="Courier New"/>
                <a:cs typeface="Courier New"/>
              </a:rPr>
              <a:t>Filippo</a:t>
            </a:r>
            <a:r>
              <a:rPr lang="en-US" dirty="0" smtClean="0">
                <a:latin typeface="Courier New"/>
                <a:cs typeface="Courier New"/>
              </a:rPr>
              <a:t> </a:t>
            </a:r>
            <a:r>
              <a:rPr lang="en-US" dirty="0" err="1" smtClean="0">
                <a:latin typeface="Courier New"/>
                <a:cs typeface="Courier New"/>
              </a:rPr>
              <a:t>Tomasso</a:t>
            </a:r>
            <a:r>
              <a:rPr lang="en-US" dirty="0" smtClean="0">
                <a:latin typeface="Courier New"/>
                <a:cs typeface="Courier New"/>
              </a:rPr>
              <a:t> Marinetti</a:t>
            </a:r>
            <a:endParaRPr lang="en-US" dirty="0">
              <a:latin typeface="Courier New"/>
              <a:cs typeface="Courier New"/>
            </a:endParaRPr>
          </a:p>
        </p:txBody>
      </p:sp>
      <p:cxnSp>
        <p:nvCxnSpPr>
          <p:cNvPr id="10" name="Straight Connector 9"/>
          <p:cNvCxnSpPr>
            <a:stCxn id="6" idx="2"/>
            <a:endCxn id="8" idx="0"/>
          </p:cNvCxnSpPr>
          <p:nvPr/>
        </p:nvCxnSpPr>
        <p:spPr>
          <a:xfrm>
            <a:off x="4680107" y="811668"/>
            <a:ext cx="2495293" cy="2212513"/>
          </a:xfrm>
          <a:prstGeom prst="line">
            <a:avLst/>
          </a:prstGeom>
          <a:ln>
            <a:solidFill>
              <a:srgbClr val="4F6228"/>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a:stCxn id="6" idx="2"/>
          </p:cNvCxnSpPr>
          <p:nvPr/>
        </p:nvCxnSpPr>
        <p:spPr>
          <a:xfrm flipH="1">
            <a:off x="1898015" y="811668"/>
            <a:ext cx="2782092" cy="2212513"/>
          </a:xfrm>
          <a:prstGeom prst="line">
            <a:avLst/>
          </a:prstGeom>
          <a:ln>
            <a:solidFill>
              <a:srgbClr val="4F6228"/>
            </a:solidFill>
          </a:ln>
          <a:effectLst/>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371040" y="3638575"/>
            <a:ext cx="3786238" cy="923330"/>
          </a:xfrm>
          <a:prstGeom prst="rect">
            <a:avLst/>
          </a:prstGeom>
          <a:noFill/>
        </p:spPr>
        <p:txBody>
          <a:bodyPr wrap="none" rtlCol="0">
            <a:spAutoFit/>
          </a:bodyPr>
          <a:lstStyle/>
          <a:p>
            <a:r>
              <a:rPr lang="en-US" dirty="0" smtClean="0">
                <a:latin typeface="Courier New"/>
                <a:cs typeface="Courier New"/>
              </a:rPr>
              <a:t>Europe Artiste</a:t>
            </a:r>
          </a:p>
          <a:p>
            <a:r>
              <a:rPr lang="en-US" dirty="0" err="1" smtClean="0">
                <a:latin typeface="Courier New"/>
                <a:cs typeface="Courier New"/>
              </a:rPr>
              <a:t>Monjoie</a:t>
            </a:r>
            <a:r>
              <a:rPr lang="en-US" dirty="0" smtClean="0">
                <a:latin typeface="Courier New"/>
                <a:cs typeface="Courier New"/>
              </a:rPr>
              <a:t>!</a:t>
            </a:r>
          </a:p>
          <a:p>
            <a:r>
              <a:rPr lang="en-US" dirty="0" smtClean="0">
                <a:latin typeface="Courier New"/>
                <a:cs typeface="Courier New"/>
              </a:rPr>
              <a:t>Manifesto of </a:t>
            </a:r>
            <a:r>
              <a:rPr lang="en-US" dirty="0" err="1" smtClean="0">
                <a:latin typeface="Courier New"/>
                <a:cs typeface="Courier New"/>
              </a:rPr>
              <a:t>Cerebrist</a:t>
            </a:r>
            <a:r>
              <a:rPr lang="en-US" dirty="0" smtClean="0">
                <a:latin typeface="Courier New"/>
                <a:cs typeface="Courier New"/>
              </a:rPr>
              <a:t> Art </a:t>
            </a:r>
            <a:endParaRPr lang="en-US" dirty="0">
              <a:latin typeface="Courier New"/>
              <a:cs typeface="Courier New"/>
            </a:endParaRPr>
          </a:p>
        </p:txBody>
      </p:sp>
      <p:sp>
        <p:nvSpPr>
          <p:cNvPr id="18" name="TextBox 17"/>
          <p:cNvSpPr txBox="1"/>
          <p:nvPr/>
        </p:nvSpPr>
        <p:spPr>
          <a:xfrm>
            <a:off x="5388093" y="3638575"/>
            <a:ext cx="3370672" cy="646331"/>
          </a:xfrm>
          <a:prstGeom prst="rect">
            <a:avLst/>
          </a:prstGeom>
          <a:noFill/>
        </p:spPr>
        <p:txBody>
          <a:bodyPr wrap="none" rtlCol="0">
            <a:spAutoFit/>
          </a:bodyPr>
          <a:lstStyle/>
          <a:p>
            <a:r>
              <a:rPr lang="en-US" dirty="0" err="1" smtClean="0">
                <a:latin typeface="Courier New"/>
                <a:cs typeface="Courier New"/>
              </a:rPr>
              <a:t>Poesia</a:t>
            </a:r>
            <a:endParaRPr lang="en-US" dirty="0" smtClean="0">
              <a:latin typeface="Courier New"/>
              <a:cs typeface="Courier New"/>
            </a:endParaRPr>
          </a:p>
          <a:p>
            <a:r>
              <a:rPr lang="el-GR" dirty="0" smtClean="0">
                <a:latin typeface="Courier New"/>
                <a:cs typeface="Courier New"/>
              </a:rPr>
              <a:t>Φουτουριστικ</a:t>
            </a:r>
            <a:r>
              <a:rPr lang="el-GR" dirty="0" smtClean="0">
                <a:latin typeface="Courier New"/>
                <a:cs typeface="Courier New"/>
              </a:rPr>
              <a:t>ό Μανιφέστο</a:t>
            </a:r>
            <a:endParaRPr lang="en-US" dirty="0">
              <a:latin typeface="Courier New"/>
              <a:cs typeface="Courier New"/>
            </a:endParaRPr>
          </a:p>
        </p:txBody>
      </p:sp>
      <p:sp>
        <p:nvSpPr>
          <p:cNvPr id="19" name="TextBox 18"/>
          <p:cNvSpPr txBox="1"/>
          <p:nvPr/>
        </p:nvSpPr>
        <p:spPr>
          <a:xfrm>
            <a:off x="3972120" y="133149"/>
            <a:ext cx="1415973" cy="338554"/>
          </a:xfrm>
          <a:prstGeom prst="rect">
            <a:avLst/>
          </a:prstGeom>
          <a:noFill/>
        </p:spPr>
        <p:txBody>
          <a:bodyPr wrap="none" rtlCol="0">
            <a:spAutoFit/>
          </a:bodyPr>
          <a:lstStyle/>
          <a:p>
            <a:r>
              <a:rPr lang="el-GR" sz="1600" dirty="0" smtClean="0">
                <a:solidFill>
                  <a:srgbClr val="4F6228"/>
                </a:solidFill>
                <a:latin typeface="Courier New"/>
                <a:cs typeface="Courier New"/>
              </a:rPr>
              <a:t>1909- 1914</a:t>
            </a:r>
            <a:endParaRPr lang="en-US" sz="1600" dirty="0">
              <a:solidFill>
                <a:srgbClr val="4F6228"/>
              </a:solidFill>
              <a:latin typeface="Courier New"/>
              <a:cs typeface="Courier New"/>
            </a:endParaRPr>
          </a:p>
        </p:txBody>
      </p:sp>
      <p:sp>
        <p:nvSpPr>
          <p:cNvPr id="20" name="TextBox 19"/>
          <p:cNvSpPr txBox="1"/>
          <p:nvPr/>
        </p:nvSpPr>
        <p:spPr>
          <a:xfrm>
            <a:off x="2696552" y="4680207"/>
            <a:ext cx="4478848" cy="369332"/>
          </a:xfrm>
          <a:prstGeom prst="rect">
            <a:avLst/>
          </a:prstGeom>
          <a:noFill/>
        </p:spPr>
        <p:txBody>
          <a:bodyPr wrap="none" rtlCol="0">
            <a:spAutoFit/>
          </a:bodyPr>
          <a:lstStyle/>
          <a:p>
            <a:r>
              <a:rPr lang="el-GR" dirty="0" smtClean="0">
                <a:solidFill>
                  <a:srgbClr val="4F6228"/>
                </a:solidFill>
                <a:latin typeface="Courier New"/>
                <a:cs typeface="Courier New"/>
              </a:rPr>
              <a:t>δυο ορ</a:t>
            </a:r>
            <a:r>
              <a:rPr lang="el-GR" dirty="0" smtClean="0">
                <a:solidFill>
                  <a:srgbClr val="4F6228"/>
                </a:solidFill>
                <a:latin typeface="Courier New"/>
                <a:cs typeface="Courier New"/>
              </a:rPr>
              <a:t>άματα για τον μοντερνισμό</a:t>
            </a:r>
            <a:endParaRPr lang="en-US" dirty="0">
              <a:solidFill>
                <a:srgbClr val="4F6228"/>
              </a:solidFill>
              <a:latin typeface="Courier New"/>
              <a:cs typeface="Courier New"/>
            </a:endParaRPr>
          </a:p>
        </p:txBody>
      </p:sp>
      <p:sp>
        <p:nvSpPr>
          <p:cNvPr id="21" name="TextBox 20"/>
          <p:cNvSpPr txBox="1"/>
          <p:nvPr/>
        </p:nvSpPr>
        <p:spPr>
          <a:xfrm>
            <a:off x="1327182" y="5165349"/>
            <a:ext cx="1846930" cy="923330"/>
          </a:xfrm>
          <a:prstGeom prst="rect">
            <a:avLst/>
          </a:prstGeom>
          <a:noFill/>
        </p:spPr>
        <p:txBody>
          <a:bodyPr wrap="none" rtlCol="0">
            <a:spAutoFit/>
          </a:bodyPr>
          <a:lstStyle/>
          <a:p>
            <a:r>
              <a:rPr lang="el-GR" dirty="0">
                <a:latin typeface="Courier New"/>
                <a:cs typeface="Courier New"/>
              </a:rPr>
              <a:t>α</a:t>
            </a:r>
            <a:r>
              <a:rPr lang="el-GR" dirty="0" smtClean="0">
                <a:latin typeface="Courier New"/>
                <a:cs typeface="Courier New"/>
              </a:rPr>
              <a:t>ισθησιακ</a:t>
            </a:r>
            <a:r>
              <a:rPr lang="el-GR" dirty="0" smtClean="0">
                <a:latin typeface="Courier New"/>
                <a:cs typeface="Courier New"/>
              </a:rPr>
              <a:t>ό</a:t>
            </a:r>
          </a:p>
          <a:p>
            <a:r>
              <a:rPr lang="el-GR" dirty="0">
                <a:latin typeface="Courier New"/>
                <a:cs typeface="Courier New"/>
              </a:rPr>
              <a:t>ε</a:t>
            </a:r>
            <a:r>
              <a:rPr lang="el-GR" dirty="0" smtClean="0">
                <a:latin typeface="Courier New"/>
                <a:cs typeface="Courier New"/>
              </a:rPr>
              <a:t>ρωτικό</a:t>
            </a:r>
            <a:endParaRPr lang="en-US" dirty="0" smtClean="0">
              <a:latin typeface="Courier New"/>
              <a:cs typeface="Courier New"/>
            </a:endParaRPr>
          </a:p>
          <a:p>
            <a:r>
              <a:rPr lang="el-GR" dirty="0" smtClean="0">
                <a:latin typeface="Courier New"/>
                <a:cs typeface="Courier New"/>
              </a:rPr>
              <a:t>εννοιολογικό</a:t>
            </a:r>
          </a:p>
        </p:txBody>
      </p:sp>
      <p:sp>
        <p:nvSpPr>
          <p:cNvPr id="22" name="TextBox 21"/>
          <p:cNvSpPr txBox="1"/>
          <p:nvPr/>
        </p:nvSpPr>
        <p:spPr>
          <a:xfrm>
            <a:off x="5622686" y="5165349"/>
            <a:ext cx="2262496" cy="923330"/>
          </a:xfrm>
          <a:prstGeom prst="rect">
            <a:avLst/>
          </a:prstGeom>
          <a:noFill/>
        </p:spPr>
        <p:txBody>
          <a:bodyPr wrap="none" rtlCol="0">
            <a:spAutoFit/>
          </a:bodyPr>
          <a:lstStyle/>
          <a:p>
            <a:r>
              <a:rPr lang="el-GR" dirty="0">
                <a:latin typeface="Courier New"/>
                <a:cs typeface="Courier New"/>
              </a:rPr>
              <a:t>κ</a:t>
            </a:r>
            <a:r>
              <a:rPr lang="el-GR" dirty="0" smtClean="0">
                <a:latin typeface="Courier New"/>
                <a:cs typeface="Courier New"/>
              </a:rPr>
              <a:t>αταστρεπτικ</a:t>
            </a:r>
            <a:r>
              <a:rPr lang="el-GR" dirty="0" smtClean="0">
                <a:latin typeface="Courier New"/>
                <a:cs typeface="Courier New"/>
              </a:rPr>
              <a:t>ό</a:t>
            </a:r>
          </a:p>
          <a:p>
            <a:r>
              <a:rPr lang="el-GR" dirty="0">
                <a:latin typeface="Courier New"/>
                <a:cs typeface="Courier New"/>
              </a:rPr>
              <a:t>π</a:t>
            </a:r>
            <a:r>
              <a:rPr lang="el-GR" dirty="0" smtClean="0">
                <a:latin typeface="Courier New"/>
                <a:cs typeface="Courier New"/>
              </a:rPr>
              <a:t>ροβοκατόρικο</a:t>
            </a:r>
          </a:p>
          <a:p>
            <a:r>
              <a:rPr lang="el-GR" dirty="0">
                <a:latin typeface="Courier New"/>
                <a:cs typeface="Courier New"/>
              </a:rPr>
              <a:t>γ</a:t>
            </a:r>
            <a:r>
              <a:rPr lang="el-GR" dirty="0" smtClean="0">
                <a:latin typeface="Courier New"/>
                <a:cs typeface="Courier New"/>
              </a:rPr>
              <a:t>εμάτο ενέργεια</a:t>
            </a:r>
            <a:endParaRPr lang="en-US" dirty="0">
              <a:latin typeface="Courier New"/>
              <a:cs typeface="Courier New"/>
            </a:endParaRPr>
          </a:p>
        </p:txBody>
      </p:sp>
    </p:spTree>
    <p:extLst>
      <p:ext uri="{BB962C8B-B14F-4D97-AF65-F5344CB8AC3E}">
        <p14:creationId xmlns:p14="http://schemas.microsoft.com/office/powerpoint/2010/main" val="1559092535"/>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0" y="715665"/>
            <a:ext cx="9144000" cy="5355313"/>
          </a:xfrm>
          <a:prstGeom prst="rect">
            <a:avLst/>
          </a:prstGeom>
          <a:noFill/>
        </p:spPr>
        <p:txBody>
          <a:bodyPr wrap="square" rtlCol="0">
            <a:spAutoFit/>
          </a:bodyPr>
          <a:lstStyle/>
          <a:p>
            <a:r>
              <a:rPr lang="el-GR" dirty="0">
                <a:latin typeface="Courier New"/>
                <a:cs typeface="Courier New"/>
              </a:rPr>
              <a:t>α</a:t>
            </a:r>
            <a:r>
              <a:rPr lang="el-GR" dirty="0" smtClean="0">
                <a:latin typeface="Courier New"/>
                <a:cs typeface="Courier New"/>
              </a:rPr>
              <a:t>σκε</a:t>
            </a:r>
            <a:r>
              <a:rPr lang="el-GR" dirty="0" smtClean="0">
                <a:latin typeface="Courier New"/>
                <a:cs typeface="Courier New"/>
              </a:rPr>
              <a:t>ί κριτική στις </a:t>
            </a:r>
            <a:r>
              <a:rPr lang="el-GR" b="1" dirty="0" smtClean="0">
                <a:latin typeface="Courier New"/>
                <a:cs typeface="Courier New"/>
              </a:rPr>
              <a:t>φεμινίστριες </a:t>
            </a:r>
            <a:r>
              <a:rPr lang="el-GR" dirty="0" smtClean="0">
                <a:latin typeface="Courier New"/>
                <a:cs typeface="Courier New"/>
              </a:rPr>
              <a:t>που απαιτούν ίσα δικαιώματα με τους άντρες –</a:t>
            </a:r>
            <a:r>
              <a:rPr lang="en-US" dirty="0" smtClean="0">
                <a:latin typeface="Courier New"/>
                <a:cs typeface="Courier New"/>
              </a:rPr>
              <a:t> </a:t>
            </a:r>
            <a:r>
              <a:rPr lang="el-GR" dirty="0" smtClean="0">
                <a:latin typeface="Courier New"/>
                <a:cs typeface="Courier New"/>
              </a:rPr>
              <a:t>περίσσεια τάξης</a:t>
            </a:r>
          </a:p>
          <a:p>
            <a:r>
              <a:rPr lang="el-GR" dirty="0">
                <a:latin typeface="Courier New"/>
                <a:cs typeface="Courier New"/>
              </a:rPr>
              <a:t>π</a:t>
            </a:r>
            <a:r>
              <a:rPr lang="el-GR" dirty="0" smtClean="0">
                <a:latin typeface="Courier New"/>
                <a:cs typeface="Courier New"/>
              </a:rPr>
              <a:t>ροκλητικη</a:t>
            </a:r>
          </a:p>
          <a:p>
            <a:r>
              <a:rPr lang="el-GR" dirty="0">
                <a:latin typeface="Courier New"/>
                <a:cs typeface="Courier New"/>
              </a:rPr>
              <a:t>ζ</a:t>
            </a:r>
            <a:r>
              <a:rPr lang="el-GR" dirty="0" smtClean="0">
                <a:latin typeface="Courier New"/>
                <a:cs typeface="Courier New"/>
              </a:rPr>
              <a:t>ητά  από τις φεμινίστριες	 - φαντασία</a:t>
            </a:r>
          </a:p>
          <a:p>
            <a:r>
              <a:rPr lang="el-GR" dirty="0">
                <a:latin typeface="Courier New"/>
                <a:cs typeface="Courier New"/>
              </a:rPr>
              <a:t>	</a:t>
            </a:r>
            <a:r>
              <a:rPr lang="el-GR" dirty="0" smtClean="0">
                <a:latin typeface="Courier New"/>
                <a:cs typeface="Courier New"/>
              </a:rPr>
              <a:t>					</a:t>
            </a:r>
            <a:r>
              <a:rPr lang="en-US" dirty="0" smtClean="0">
                <a:latin typeface="Courier New"/>
                <a:cs typeface="Courier New"/>
              </a:rPr>
              <a:t>		 </a:t>
            </a:r>
            <a:r>
              <a:rPr lang="el-GR" dirty="0" smtClean="0">
                <a:latin typeface="Courier New"/>
                <a:cs typeface="Courier New"/>
              </a:rPr>
              <a:t>- άνισα δικαιώματα</a:t>
            </a:r>
          </a:p>
          <a:p>
            <a:r>
              <a:rPr lang="el-GR" dirty="0">
                <a:latin typeface="Courier New"/>
                <a:cs typeface="Courier New"/>
              </a:rPr>
              <a:t>	</a:t>
            </a:r>
            <a:r>
              <a:rPr lang="el-GR" dirty="0" smtClean="0">
                <a:latin typeface="Courier New"/>
                <a:cs typeface="Courier New"/>
              </a:rPr>
              <a:t>					</a:t>
            </a:r>
            <a:r>
              <a:rPr lang="en-US" dirty="0" smtClean="0">
                <a:latin typeface="Courier New"/>
                <a:cs typeface="Courier New"/>
              </a:rPr>
              <a:t>        </a:t>
            </a:r>
            <a:r>
              <a:rPr lang="el-GR" dirty="0" smtClean="0">
                <a:latin typeface="Courier New"/>
                <a:cs typeface="Courier New"/>
              </a:rPr>
              <a:t>- πιο βίαια</a:t>
            </a:r>
          </a:p>
          <a:p>
            <a:endParaRPr lang="el-GR" dirty="0">
              <a:latin typeface="Courier New"/>
              <a:cs typeface="Courier New"/>
            </a:endParaRPr>
          </a:p>
          <a:p>
            <a:r>
              <a:rPr lang="el-GR" i="1" dirty="0" smtClean="0">
                <a:latin typeface="Courier New"/>
                <a:cs typeface="Courier New"/>
              </a:rPr>
              <a:t>Γυναίκα γίνε υπέρχα άδικη για μία ακομα φορά σαν όλες τις δυνάμεις της φύσης! Ανεξέλεγκτη και έχοντας ανακτήσει τα ενστικτά σου, θα πάρεις τη θέση σου ανάμεσα στα Στοιχεία.[ της φύσης]</a:t>
            </a:r>
          </a:p>
          <a:p>
            <a:endParaRPr lang="el-GR" dirty="0" smtClean="0">
              <a:latin typeface="Courier New"/>
              <a:cs typeface="Courier New"/>
            </a:endParaRPr>
          </a:p>
          <a:p>
            <a:r>
              <a:rPr lang="el-GR" dirty="0" smtClean="0">
                <a:latin typeface="Courier New"/>
                <a:cs typeface="Courier New"/>
              </a:rPr>
              <a:t>απαντά στο</a:t>
            </a:r>
            <a:r>
              <a:rPr lang="en-US" b="1" dirty="0" smtClean="0">
                <a:latin typeface="Courier New"/>
                <a:cs typeface="Courier New"/>
              </a:rPr>
              <a:t> </a:t>
            </a:r>
            <a:r>
              <a:rPr lang="en-US" b="1" dirty="0" err="1" smtClean="0">
                <a:latin typeface="Courier New"/>
                <a:cs typeface="Courier New"/>
              </a:rPr>
              <a:t>Marientti</a:t>
            </a:r>
            <a:endParaRPr lang="el-GR" b="1" dirty="0" smtClean="0">
              <a:latin typeface="Courier New"/>
              <a:cs typeface="Courier New"/>
            </a:endParaRPr>
          </a:p>
          <a:p>
            <a:pPr marL="285750" indent="-285750">
              <a:buFontTx/>
              <a:buChar char="-"/>
            </a:pPr>
            <a:r>
              <a:rPr lang="el-GR" dirty="0" smtClean="0">
                <a:latin typeface="Courier New"/>
                <a:cs typeface="Courier New"/>
              </a:rPr>
              <a:t>που μιλά για περιφρόνηση της γυναίκας εξηγώντας οτι άντρες και γυναίκες αξίζουν την ίδια περιφρόνηση καθώς όλη η ανθρωπότητα βυθίζεται στη μετριότητα</a:t>
            </a:r>
          </a:p>
          <a:p>
            <a:r>
              <a:rPr lang="el-GR" dirty="0" smtClean="0">
                <a:latin typeface="Courier New"/>
                <a:cs typeface="Courier New"/>
              </a:rPr>
              <a:t>- γυναίκες πολεμίστριες [ Αμαζόνες, Σεμίραμις, Ιωάννα της </a:t>
            </a:r>
            <a:r>
              <a:rPr lang="en-US" dirty="0">
                <a:latin typeface="Courier New"/>
                <a:cs typeface="Courier New"/>
              </a:rPr>
              <a:t>	</a:t>
            </a:r>
            <a:r>
              <a:rPr lang="el-GR" dirty="0" smtClean="0">
                <a:latin typeface="Courier New"/>
                <a:cs typeface="Courier New"/>
              </a:rPr>
              <a:t>Λωραίνης]</a:t>
            </a:r>
          </a:p>
          <a:p>
            <a:endParaRPr lang="el-GR" dirty="0" smtClean="0"/>
          </a:p>
          <a:p>
            <a:endParaRPr lang="en-US" dirty="0"/>
          </a:p>
        </p:txBody>
      </p:sp>
      <p:sp>
        <p:nvSpPr>
          <p:cNvPr id="9" name="TextBox 8"/>
          <p:cNvSpPr txBox="1"/>
          <p:nvPr/>
        </p:nvSpPr>
        <p:spPr>
          <a:xfrm>
            <a:off x="112888" y="69334"/>
            <a:ext cx="8932334" cy="646331"/>
          </a:xfrm>
          <a:prstGeom prst="rect">
            <a:avLst/>
          </a:prstGeom>
          <a:noFill/>
        </p:spPr>
        <p:txBody>
          <a:bodyPr wrap="square" rtlCol="0">
            <a:spAutoFit/>
          </a:bodyPr>
          <a:lstStyle/>
          <a:p>
            <a:pPr algn="dist"/>
            <a:r>
              <a:rPr lang="el-GR" dirty="0" smtClean="0">
                <a:solidFill>
                  <a:srgbClr val="4F6228"/>
                </a:solidFill>
                <a:latin typeface="Courier New"/>
                <a:cs typeface="Courier New"/>
              </a:rPr>
              <a:t>Μανιφ</a:t>
            </a:r>
            <a:r>
              <a:rPr lang="el-GR" dirty="0" smtClean="0">
                <a:solidFill>
                  <a:srgbClr val="4F6228"/>
                </a:solidFill>
                <a:latin typeface="Courier New"/>
                <a:cs typeface="Courier New"/>
              </a:rPr>
              <a:t>έστο της Γυναίκας Φουτουρίστριας</a:t>
            </a:r>
            <a:r>
              <a:rPr lang="en-US" dirty="0" smtClean="0">
                <a:solidFill>
                  <a:srgbClr val="4F6228"/>
                </a:solidFill>
                <a:latin typeface="Courier New"/>
                <a:cs typeface="Courier New"/>
              </a:rPr>
              <a:t>- 1912- A</a:t>
            </a:r>
            <a:r>
              <a:rPr lang="el-GR" dirty="0" smtClean="0">
                <a:solidFill>
                  <a:srgbClr val="4F6228"/>
                </a:solidFill>
                <a:latin typeface="Courier New"/>
                <a:cs typeface="Courier New"/>
              </a:rPr>
              <a:t>πάντηση στον </a:t>
            </a:r>
            <a:r>
              <a:rPr lang="en-US" dirty="0" smtClean="0">
                <a:solidFill>
                  <a:srgbClr val="4F6228"/>
                </a:solidFill>
                <a:latin typeface="Courier New"/>
                <a:cs typeface="Courier New"/>
              </a:rPr>
              <a:t>F.T. Marinetti</a:t>
            </a:r>
            <a:endParaRPr lang="en-US" dirty="0">
              <a:solidFill>
                <a:srgbClr val="4F6228"/>
              </a:solidFill>
              <a:latin typeface="Courier New"/>
              <a:cs typeface="Courier New"/>
            </a:endParaRPr>
          </a:p>
        </p:txBody>
      </p:sp>
    </p:spTree>
    <p:extLst>
      <p:ext uri="{BB962C8B-B14F-4D97-AF65-F5344CB8AC3E}">
        <p14:creationId xmlns:p14="http://schemas.microsoft.com/office/powerpoint/2010/main" val="3921727397"/>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3755" y="1021644"/>
            <a:ext cx="8771467" cy="5469467"/>
          </a:xfrm>
        </p:spPr>
        <p:txBody>
          <a:bodyPr>
            <a:noAutofit/>
          </a:bodyPr>
          <a:lstStyle/>
          <a:p>
            <a:pPr marL="0" indent="0" algn="ctr">
              <a:buNone/>
            </a:pPr>
            <a:r>
              <a:rPr lang="el-GR" sz="1600" dirty="0">
                <a:latin typeface="Courier New"/>
                <a:cs typeface="Courier New"/>
              </a:rPr>
              <a:t>ι</a:t>
            </a:r>
            <a:r>
              <a:rPr lang="el-GR" sz="1600" dirty="0" smtClean="0">
                <a:latin typeface="Courier New"/>
                <a:cs typeface="Courier New"/>
              </a:rPr>
              <a:t>στορικ</a:t>
            </a:r>
            <a:r>
              <a:rPr lang="el-GR" sz="1600" dirty="0" smtClean="0">
                <a:latin typeface="Courier New"/>
                <a:cs typeface="Courier New"/>
              </a:rPr>
              <a:t>ή ανάλυση του ανθρώπινου πολιτισμού</a:t>
            </a:r>
          </a:p>
          <a:p>
            <a:pPr marL="0" indent="0" algn="ctr">
              <a:buNone/>
            </a:pPr>
            <a:endParaRPr lang="el-GR" sz="1600" dirty="0">
              <a:latin typeface="Courier New"/>
              <a:cs typeface="Courier New"/>
            </a:endParaRPr>
          </a:p>
          <a:p>
            <a:pPr marL="0" indent="0" algn="ctr">
              <a:buNone/>
            </a:pPr>
            <a:r>
              <a:rPr lang="el-GR" sz="1600" dirty="0">
                <a:latin typeface="Courier New"/>
                <a:cs typeface="Courier New"/>
              </a:rPr>
              <a:t>π</a:t>
            </a:r>
            <a:r>
              <a:rPr lang="el-GR" sz="1600" dirty="0" smtClean="0">
                <a:latin typeface="Courier New"/>
                <a:cs typeface="Courier New"/>
              </a:rPr>
              <a:t>αράλογο το </a:t>
            </a:r>
            <a:r>
              <a:rPr lang="el-GR" sz="1600" b="1" dirty="0" smtClean="0">
                <a:latin typeface="Courier New"/>
                <a:cs typeface="Courier New"/>
              </a:rPr>
              <a:t>άντρας / γυναίκα    </a:t>
            </a:r>
            <a:r>
              <a:rPr lang="el-GR" sz="1600" dirty="0" smtClean="0">
                <a:latin typeface="Courier New"/>
                <a:cs typeface="Courier New"/>
              </a:rPr>
              <a:t>αλλά 		</a:t>
            </a:r>
            <a:r>
              <a:rPr lang="el-GR" sz="1600" b="1" dirty="0" smtClean="0">
                <a:latin typeface="Courier New"/>
                <a:cs typeface="Courier New"/>
              </a:rPr>
              <a:t>θηλυκότητα </a:t>
            </a:r>
            <a:r>
              <a:rPr lang="en-US" sz="1600" b="1" dirty="0" smtClean="0">
                <a:latin typeface="Courier New"/>
                <a:cs typeface="Courier New"/>
              </a:rPr>
              <a:t>/</a:t>
            </a:r>
            <a:r>
              <a:rPr lang="el-GR" sz="1600" b="1" dirty="0" smtClean="0">
                <a:latin typeface="Courier New"/>
                <a:cs typeface="Courier New"/>
              </a:rPr>
              <a:t> αρρενωπότητα</a:t>
            </a:r>
          </a:p>
          <a:p>
            <a:pPr marL="0" indent="0" algn="ctr">
              <a:buNone/>
            </a:pPr>
            <a:endParaRPr lang="el-GR" sz="1600" dirty="0">
              <a:latin typeface="Courier New"/>
              <a:cs typeface="Courier New"/>
            </a:endParaRPr>
          </a:p>
          <a:p>
            <a:pPr marL="0" indent="0" algn="ctr">
              <a:buNone/>
            </a:pPr>
            <a:r>
              <a:rPr lang="el-GR" sz="1600" dirty="0" smtClean="0">
                <a:latin typeface="Courier New"/>
                <a:cs typeface="Courier New"/>
              </a:rPr>
              <a:t>αρρενωπές </a:t>
            </a:r>
            <a:r>
              <a:rPr lang="el-GR" sz="1600" dirty="0" smtClean="0">
                <a:latin typeface="Courier New"/>
                <a:cs typeface="Courier New"/>
              </a:rPr>
              <a:t>περίοδοι – βάρβαρες, πόλεμοι</a:t>
            </a:r>
          </a:p>
          <a:p>
            <a:pPr marL="0" indent="0" algn="ctr">
              <a:buNone/>
            </a:pPr>
            <a:r>
              <a:rPr lang="el-GR" sz="1600" dirty="0">
                <a:latin typeface="Courier New"/>
                <a:cs typeface="Courier New"/>
              </a:rPr>
              <a:t>θ</a:t>
            </a:r>
            <a:r>
              <a:rPr lang="el-GR" sz="1600" dirty="0" smtClean="0">
                <a:latin typeface="Courier New"/>
                <a:cs typeface="Courier New"/>
              </a:rPr>
              <a:t>ηλυκές περίοδοι- επιστροφή στο παρελθόν, φαντασιώσεις ειρήνης</a:t>
            </a:r>
          </a:p>
          <a:p>
            <a:pPr marL="0" indent="0" algn="ctr">
              <a:buNone/>
            </a:pPr>
            <a:endParaRPr lang="el-GR" sz="1600" b="1" dirty="0">
              <a:solidFill>
                <a:srgbClr val="4F6228"/>
              </a:solidFill>
              <a:latin typeface="Courier New"/>
              <a:cs typeface="Courier New"/>
            </a:endParaRPr>
          </a:p>
          <a:p>
            <a:pPr marL="0" indent="0" algn="ctr">
              <a:buNone/>
            </a:pPr>
            <a:r>
              <a:rPr lang="el-GR" sz="1600" b="1" dirty="0" smtClean="0">
                <a:solidFill>
                  <a:srgbClr val="4F6228"/>
                </a:solidFill>
                <a:latin typeface="Courier New"/>
                <a:cs typeface="Courier New"/>
              </a:rPr>
              <a:t>ήρωες, ιδιοφυίες- περίοδοι ισότητας</a:t>
            </a:r>
            <a:endParaRPr lang="el-GR" sz="1600" b="1" dirty="0" smtClean="0">
              <a:solidFill>
                <a:srgbClr val="4F6228"/>
              </a:solidFill>
              <a:latin typeface="Courier New"/>
              <a:cs typeface="Courier New"/>
            </a:endParaRPr>
          </a:p>
          <a:p>
            <a:pPr marL="0" indent="0" algn="ctr">
              <a:buNone/>
            </a:pPr>
            <a:endParaRPr lang="el-GR" sz="1600" dirty="0">
              <a:latin typeface="Courier New"/>
              <a:cs typeface="Courier New"/>
            </a:endParaRPr>
          </a:p>
          <a:p>
            <a:pPr marL="0" indent="0" algn="ctr">
              <a:buNone/>
            </a:pPr>
            <a:r>
              <a:rPr lang="el-GR" sz="1600" dirty="0" smtClean="0">
                <a:latin typeface="Courier New"/>
                <a:cs typeface="Courier New"/>
              </a:rPr>
              <a:t>Υποστηρικτικ</a:t>
            </a:r>
            <a:r>
              <a:rPr lang="el-GR" sz="1600" dirty="0" smtClean="0">
                <a:latin typeface="Courier New"/>
                <a:cs typeface="Courier New"/>
              </a:rPr>
              <a:t>ά για φουτουρισμό:</a:t>
            </a:r>
          </a:p>
          <a:p>
            <a:pPr marL="0" indent="0" algn="ctr">
              <a:buNone/>
            </a:pPr>
            <a:endParaRPr lang="el-GR" sz="1600" i="1" dirty="0" smtClean="0">
              <a:latin typeface="Courier New"/>
              <a:cs typeface="Courier New"/>
            </a:endParaRPr>
          </a:p>
          <a:p>
            <a:pPr marL="0" indent="0" algn="ctr">
              <a:buNone/>
            </a:pPr>
            <a:r>
              <a:rPr lang="el-GR" sz="1600" i="1" dirty="0" smtClean="0">
                <a:latin typeface="Courier New"/>
                <a:cs typeface="Courier New"/>
              </a:rPr>
              <a:t>Ζούμε στο τέλος μιας απο αυτές τις περιόδους ισότητας. Τόσο στους άντρες όσο και στις γυναίκες λείπει η αρρενωπότητα εξού και ο Φουτουρισμός παρ΄όλες του τις υπερβολές έχει δίκιο</a:t>
            </a:r>
            <a:endParaRPr lang="el-GR" sz="1600" i="1" dirty="0" smtClean="0">
              <a:latin typeface="Courier New"/>
              <a:cs typeface="Courier New"/>
            </a:endParaRPr>
          </a:p>
          <a:p>
            <a:pPr marL="0" indent="0" algn="ctr">
              <a:buNone/>
            </a:pPr>
            <a:endParaRPr lang="el-GR" sz="1600" dirty="0">
              <a:latin typeface="Courier New"/>
              <a:cs typeface="Courier New"/>
            </a:endParaRPr>
          </a:p>
          <a:p>
            <a:pPr marL="0" indent="0" algn="ctr">
              <a:buNone/>
            </a:pPr>
            <a:r>
              <a:rPr lang="el-GR" sz="1600" dirty="0" smtClean="0">
                <a:latin typeface="Courier New"/>
                <a:cs typeface="Courier New"/>
              </a:rPr>
              <a:t>1914-  σταματ</a:t>
            </a:r>
            <a:r>
              <a:rPr lang="el-GR" sz="1600" dirty="0" smtClean="0">
                <a:latin typeface="Courier New"/>
                <a:cs typeface="Courier New"/>
              </a:rPr>
              <a:t>ά να υποστηρίζει το Φουτουρισμό</a:t>
            </a:r>
          </a:p>
          <a:p>
            <a:pPr marL="0" indent="0" algn="ctr">
              <a:buNone/>
            </a:pPr>
            <a:endParaRPr lang="el-GR" sz="1600" dirty="0">
              <a:latin typeface="Courier New"/>
              <a:cs typeface="Courier New"/>
            </a:endParaRPr>
          </a:p>
          <a:p>
            <a:pPr marL="0" indent="0" algn="ctr">
              <a:buNone/>
            </a:pPr>
            <a:r>
              <a:rPr lang="en-US" sz="1600" dirty="0" smtClean="0">
                <a:latin typeface="Courier New"/>
                <a:cs typeface="Courier New"/>
              </a:rPr>
              <a:t>http://</a:t>
            </a:r>
            <a:r>
              <a:rPr lang="en-US" sz="1600" dirty="0" err="1" smtClean="0">
                <a:latin typeface="Courier New"/>
                <a:cs typeface="Courier New"/>
              </a:rPr>
              <a:t>www.mariabuszek.com</a:t>
            </a:r>
            <a:r>
              <a:rPr lang="en-US" sz="1600" dirty="0" smtClean="0">
                <a:latin typeface="Courier New"/>
                <a:cs typeface="Courier New"/>
              </a:rPr>
              <a:t>/</a:t>
            </a:r>
            <a:r>
              <a:rPr lang="en-US" sz="1600" dirty="0" err="1" smtClean="0">
                <a:latin typeface="Courier New"/>
                <a:cs typeface="Courier New"/>
              </a:rPr>
              <a:t>kcai</a:t>
            </a:r>
            <a:r>
              <a:rPr lang="en-US" sz="1600" dirty="0" smtClean="0">
                <a:latin typeface="Courier New"/>
                <a:cs typeface="Courier New"/>
              </a:rPr>
              <a:t>/</a:t>
            </a:r>
            <a:r>
              <a:rPr lang="en-US" sz="1600" dirty="0" err="1" smtClean="0">
                <a:latin typeface="Courier New"/>
                <a:cs typeface="Courier New"/>
              </a:rPr>
              <a:t>DadaSurrealism</a:t>
            </a:r>
            <a:r>
              <a:rPr lang="en-US" sz="1600" dirty="0" smtClean="0">
                <a:latin typeface="Courier New"/>
                <a:cs typeface="Courier New"/>
              </a:rPr>
              <a:t>/</a:t>
            </a:r>
            <a:r>
              <a:rPr lang="en-US" sz="1600" dirty="0" err="1" smtClean="0">
                <a:latin typeface="Courier New"/>
                <a:cs typeface="Courier New"/>
              </a:rPr>
              <a:t>DadaSurrReadings</a:t>
            </a:r>
            <a:r>
              <a:rPr lang="en-US" sz="1600" dirty="0" smtClean="0">
                <a:latin typeface="Courier New"/>
                <a:cs typeface="Courier New"/>
              </a:rPr>
              <a:t>/</a:t>
            </a:r>
            <a:r>
              <a:rPr lang="en-US" sz="1600" dirty="0" err="1" smtClean="0">
                <a:latin typeface="Courier New"/>
                <a:cs typeface="Courier New"/>
              </a:rPr>
              <a:t>FtrstWoman.pdf</a:t>
            </a:r>
            <a:endParaRPr lang="en-US" sz="1600" dirty="0">
              <a:latin typeface="Courier New"/>
              <a:cs typeface="Courier New"/>
            </a:endParaRPr>
          </a:p>
        </p:txBody>
      </p:sp>
      <p:sp>
        <p:nvSpPr>
          <p:cNvPr id="5" name="TextBox 4"/>
          <p:cNvSpPr txBox="1"/>
          <p:nvPr/>
        </p:nvSpPr>
        <p:spPr>
          <a:xfrm>
            <a:off x="112888" y="69334"/>
            <a:ext cx="8932334" cy="646331"/>
          </a:xfrm>
          <a:prstGeom prst="rect">
            <a:avLst/>
          </a:prstGeom>
          <a:noFill/>
        </p:spPr>
        <p:txBody>
          <a:bodyPr wrap="square" rtlCol="0">
            <a:spAutoFit/>
          </a:bodyPr>
          <a:lstStyle/>
          <a:p>
            <a:pPr algn="dist"/>
            <a:r>
              <a:rPr lang="el-GR" dirty="0" smtClean="0">
                <a:solidFill>
                  <a:srgbClr val="4F6228"/>
                </a:solidFill>
                <a:latin typeface="Courier New"/>
                <a:cs typeface="Courier New"/>
              </a:rPr>
              <a:t>Μανιφ</a:t>
            </a:r>
            <a:r>
              <a:rPr lang="el-GR" dirty="0" smtClean="0">
                <a:solidFill>
                  <a:srgbClr val="4F6228"/>
                </a:solidFill>
                <a:latin typeface="Courier New"/>
                <a:cs typeface="Courier New"/>
              </a:rPr>
              <a:t>έστο της Γυναίκας Φουτουρίστριας</a:t>
            </a:r>
            <a:r>
              <a:rPr lang="en-US" dirty="0" smtClean="0">
                <a:solidFill>
                  <a:srgbClr val="4F6228"/>
                </a:solidFill>
                <a:latin typeface="Courier New"/>
                <a:cs typeface="Courier New"/>
              </a:rPr>
              <a:t>- 1912- A</a:t>
            </a:r>
            <a:r>
              <a:rPr lang="el-GR" dirty="0" smtClean="0">
                <a:solidFill>
                  <a:srgbClr val="4F6228"/>
                </a:solidFill>
                <a:latin typeface="Courier New"/>
                <a:cs typeface="Courier New"/>
              </a:rPr>
              <a:t>πάντηση στον </a:t>
            </a:r>
            <a:r>
              <a:rPr lang="en-US" dirty="0" smtClean="0">
                <a:solidFill>
                  <a:srgbClr val="4F6228"/>
                </a:solidFill>
                <a:latin typeface="Courier New"/>
                <a:cs typeface="Courier New"/>
              </a:rPr>
              <a:t>F.T. Marinetti</a:t>
            </a:r>
            <a:endParaRPr lang="en-US" dirty="0">
              <a:solidFill>
                <a:srgbClr val="4F6228"/>
              </a:solidFill>
              <a:latin typeface="Courier New"/>
              <a:cs typeface="Courier New"/>
            </a:endParaRPr>
          </a:p>
        </p:txBody>
      </p:sp>
      <p:cxnSp>
        <p:nvCxnSpPr>
          <p:cNvPr id="6" name="Straight Connector 5"/>
          <p:cNvCxnSpPr/>
          <p:nvPr/>
        </p:nvCxnSpPr>
        <p:spPr>
          <a:xfrm>
            <a:off x="2992871" y="5838397"/>
            <a:ext cx="3482069" cy="0"/>
          </a:xfrm>
          <a:prstGeom prst="line">
            <a:avLst/>
          </a:prstGeom>
          <a:ln>
            <a:solidFill>
              <a:schemeClr val="tx1"/>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603645815"/>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649</TotalTime>
  <Words>858</Words>
  <Application>Microsoft Macintosh PowerPoint</Application>
  <PresentationFormat>On-screen Show (4:3)</PresentationFormat>
  <Paragraphs>178</Paragraphs>
  <Slides>15</Slides>
  <Notes>1</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PowerPoint Presentation</vt:lpstr>
      <vt:lpstr>Valentine de Saint Point</vt:lpstr>
      <vt:lpstr>PowerPoint Presentation</vt:lpstr>
      <vt:lpstr>μετα το 2ο γάμο- Charles Dumont- της μετακόμισε στο     Παρίσι  υπήρξε συχνή παρουσία στα σαλόνια της Belle Epoque  Gabriele D’ Annunzio, Rachilde, Paul Fort, Alphonse Mucha   Auguste Rodin  αλληλογραφία, σημαντική καλλιτεχνική επιρροη  goddess of the flesh  of my inspiration in marble -Rodin  The Thinker and His Hands -Poems of Pride- 1908  The dual Personality of Auguste Rodin   μια αξιαγάπητη τρέλα της φύσης          -Gabriel Tarde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La Métachorie 1913 </vt:lpstr>
      <vt:lpstr>PowerPoint Presentation</vt:lpstr>
      <vt:lpstr>PowerPoint Presentation</vt:lpstr>
      <vt:lpstr>Ηλεκτρονική βιβλιογραφία</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Amaryllis Zachariadou</dc:creator>
  <cp:lastModifiedBy>Amaryllis Zachariadou</cp:lastModifiedBy>
  <cp:revision>25</cp:revision>
  <dcterms:created xsi:type="dcterms:W3CDTF">2016-01-11T22:07:54Z</dcterms:created>
  <dcterms:modified xsi:type="dcterms:W3CDTF">2016-01-12T08:57:02Z</dcterms:modified>
</cp:coreProperties>
</file>