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301" r:id="rId2"/>
    <p:sldId id="303" r:id="rId3"/>
    <p:sldId id="275" r:id="rId4"/>
    <p:sldId id="276" r:id="rId5"/>
    <p:sldId id="279" r:id="rId6"/>
    <p:sldId id="278" r:id="rId7"/>
    <p:sldId id="313" r:id="rId8"/>
    <p:sldId id="281" r:id="rId9"/>
    <p:sldId id="282" r:id="rId10"/>
    <p:sldId id="277" r:id="rId11"/>
    <p:sldId id="284" r:id="rId12"/>
    <p:sldId id="289" r:id="rId13"/>
    <p:sldId id="291" r:id="rId14"/>
    <p:sldId id="288" r:id="rId15"/>
    <p:sldId id="286" r:id="rId16"/>
    <p:sldId id="287" r:id="rId17"/>
    <p:sldId id="293" r:id="rId18"/>
    <p:sldId id="314" r:id="rId19"/>
    <p:sldId id="297" r:id="rId20"/>
    <p:sldId id="295" r:id="rId21"/>
    <p:sldId id="294" r:id="rId22"/>
    <p:sldId id="296" r:id="rId23"/>
    <p:sldId id="299" r:id="rId24"/>
    <p:sldId id="31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7C6D"/>
    <a:srgbClr val="FFCC6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65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0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2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6.675966682168058E-2"/>
          <c:y val="1.5260156278931986E-2"/>
          <c:w val="0.77636562886898963"/>
          <c:h val="0.82008922259331241"/>
        </c:manualLayout>
      </c:layout>
      <c:barChart>
        <c:barDir val="col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Έως 20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Θ.οδού Κυκλάδων</c:v>
                </c:pt>
                <c:pt idx="1">
                  <c:v>Θ. οδού Κεφαλληνίας</c:v>
                </c:pt>
                <c:pt idx="2">
                  <c:v>Θ. Τόπος Αλλού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21-30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Θ.οδού Κυκλάδων</c:v>
                </c:pt>
                <c:pt idx="1">
                  <c:v>Θ. οδού Κεφαλληνίας</c:v>
                </c:pt>
                <c:pt idx="2">
                  <c:v>Θ. Τόπος Αλλού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31-40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Θ.οδού Κυκλάδων</c:v>
                </c:pt>
                <c:pt idx="1">
                  <c:v>Θ. οδού Κεφαλληνίας</c:v>
                </c:pt>
                <c:pt idx="2">
                  <c:v>Θ. Τόπος Αλλού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41-50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Θ.οδού Κυκλάδων</c:v>
                </c:pt>
                <c:pt idx="1">
                  <c:v>Θ. οδού Κεφαλληνίας</c:v>
                </c:pt>
                <c:pt idx="2">
                  <c:v>Θ. Τόπος Αλλού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19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51-60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Θ.οδού Κυκλάδων</c:v>
                </c:pt>
                <c:pt idx="1">
                  <c:v>Θ. οδού Κεφαλληνίας</c:v>
                </c:pt>
                <c:pt idx="2">
                  <c:v>Θ. Τόπος Αλλού</c:v>
                </c:pt>
              </c:strCache>
            </c:strRef>
          </c:cat>
          <c:val>
            <c:numRef>
              <c:f>Φύλλο1!$F$2:$F$4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61-70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Θ.οδού Κυκλάδων</c:v>
                </c:pt>
                <c:pt idx="1">
                  <c:v>Θ. οδού Κεφαλληνίας</c:v>
                </c:pt>
                <c:pt idx="2">
                  <c:v>Θ. Τόπος Αλλού</c:v>
                </c:pt>
              </c:strCache>
            </c:strRef>
          </c:cat>
          <c:val>
            <c:numRef>
              <c:f>Φύλλο1!$G$2:$G$4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</c:ser>
        <c:axId val="141212672"/>
        <c:axId val="141218560"/>
      </c:barChart>
      <c:catAx>
        <c:axId val="1412126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41218560"/>
        <c:crosses val="autoZero"/>
        <c:auto val="1"/>
        <c:lblAlgn val="ctr"/>
        <c:lblOffset val="100"/>
      </c:catAx>
      <c:valAx>
        <c:axId val="141218560"/>
        <c:scaling>
          <c:orientation val="minMax"/>
        </c:scaling>
        <c:axPos val="l"/>
        <c:majorGridlines/>
        <c:numFmt formatCode="General" sourceLinked="1"/>
        <c:tickLblPos val="nextTo"/>
        <c:crossAx val="14121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54733424681264"/>
          <c:y val="9.047930460829029E-2"/>
          <c:w val="9.8406444867949208E-2"/>
          <c:h val="0.84423718432439687"/>
        </c:manualLayout>
      </c:layout>
    </c:legend>
    <c:plotVisOnly val="1"/>
  </c:chart>
  <c:spPr>
    <a:ln w="38100">
      <a:solidFill>
        <a:schemeClr val="tx1">
          <a:lumMod val="95000"/>
          <a:lumOff val="5000"/>
        </a:schemeClr>
      </a:solidFill>
    </a:ln>
  </c:spPr>
  <c:txPr>
    <a:bodyPr/>
    <a:lstStyle/>
    <a:p>
      <a:pPr>
        <a:defRPr sz="1600"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Μαθητές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Φύλλο1!$A$2:$A$15</c:f>
              <c:strCache>
                <c:ptCount val="13"/>
                <c:pt idx="0">
                  <c:v>Αγαμέμνων</c:v>
                </c:pt>
                <c:pt idx="1">
                  <c:v>Αντιγόνη</c:v>
                </c:pt>
                <c:pt idx="2">
                  <c:v>Αχιλλέας</c:v>
                </c:pt>
                <c:pt idx="3">
                  <c:v>Εκάβη</c:v>
                </c:pt>
                <c:pt idx="4">
                  <c:v>Ελένη</c:v>
                </c:pt>
                <c:pt idx="5">
                  <c:v>Ισμήνη</c:v>
                </c:pt>
                <c:pt idx="6">
                  <c:v>Κρέοντας </c:v>
                </c:pt>
                <c:pt idx="7">
                  <c:v>Λυσιστράτη</c:v>
                </c:pt>
                <c:pt idx="8">
                  <c:v>Οιδίπους</c:v>
                </c:pt>
                <c:pt idx="9">
                  <c:v>Οδυσσέας</c:v>
                </c:pt>
                <c:pt idx="10">
                  <c:v>Πλούτος </c:v>
                </c:pt>
                <c:pt idx="11">
                  <c:v>Πολυμήστωρ </c:v>
                </c:pt>
                <c:pt idx="12">
                  <c:v>Πραξαγόρα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Μαθήτριες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Φύλλο1!$A$2:$A$15</c:f>
              <c:strCache>
                <c:ptCount val="13"/>
                <c:pt idx="0">
                  <c:v>Αγαμέμνων</c:v>
                </c:pt>
                <c:pt idx="1">
                  <c:v>Αντιγόνη</c:v>
                </c:pt>
                <c:pt idx="2">
                  <c:v>Αχιλλέας</c:v>
                </c:pt>
                <c:pt idx="3">
                  <c:v>Εκάβη</c:v>
                </c:pt>
                <c:pt idx="4">
                  <c:v>Ελένη</c:v>
                </c:pt>
                <c:pt idx="5">
                  <c:v>Ισμήνη</c:v>
                </c:pt>
                <c:pt idx="6">
                  <c:v>Κρέοντας </c:v>
                </c:pt>
                <c:pt idx="7">
                  <c:v>Λυσιστράτη</c:v>
                </c:pt>
                <c:pt idx="8">
                  <c:v>Οιδίπους</c:v>
                </c:pt>
                <c:pt idx="9">
                  <c:v>Οδυσσέας</c:v>
                </c:pt>
                <c:pt idx="10">
                  <c:v>Πλούτος </c:v>
                </c:pt>
                <c:pt idx="11">
                  <c:v>Πολυμήστωρ </c:v>
                </c:pt>
                <c:pt idx="12">
                  <c:v>Πραξαγόρα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0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Φύλλο1!$A$2:$A$15</c:f>
              <c:strCache>
                <c:ptCount val="13"/>
                <c:pt idx="0">
                  <c:v>Αγαμέμνων</c:v>
                </c:pt>
                <c:pt idx="1">
                  <c:v>Αντιγόνη</c:v>
                </c:pt>
                <c:pt idx="2">
                  <c:v>Αχιλλέας</c:v>
                </c:pt>
                <c:pt idx="3">
                  <c:v>Εκάβη</c:v>
                </c:pt>
                <c:pt idx="4">
                  <c:v>Ελένη</c:v>
                </c:pt>
                <c:pt idx="5">
                  <c:v>Ισμήνη</c:v>
                </c:pt>
                <c:pt idx="6">
                  <c:v>Κρέοντας </c:v>
                </c:pt>
                <c:pt idx="7">
                  <c:v>Λυσιστράτη</c:v>
                </c:pt>
                <c:pt idx="8">
                  <c:v>Οιδίπους</c:v>
                </c:pt>
                <c:pt idx="9">
                  <c:v>Οδυσσέας</c:v>
                </c:pt>
                <c:pt idx="10">
                  <c:v>Πλούτος </c:v>
                </c:pt>
                <c:pt idx="11">
                  <c:v>Πολυμήστωρ </c:v>
                </c:pt>
                <c:pt idx="12">
                  <c:v>Πραξαγόρα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1</c:v>
                </c:pt>
                <c:pt idx="1">
                  <c:v>13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8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axId val="111364352"/>
        <c:axId val="111374336"/>
      </c:barChart>
      <c:catAx>
        <c:axId val="11136435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11374336"/>
        <c:crosses val="autoZero"/>
        <c:auto val="1"/>
        <c:lblAlgn val="ctr"/>
        <c:lblOffset val="100"/>
      </c:catAx>
      <c:valAx>
        <c:axId val="111374336"/>
        <c:scaling>
          <c:orientation val="minMax"/>
        </c:scaling>
        <c:axPos val="b"/>
        <c:majorGridlines/>
        <c:numFmt formatCode="General" sourceLinked="1"/>
        <c:tickLblPos val="nextTo"/>
        <c:crossAx val="11136435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el-GR"/>
        </a:p>
      </c:txPr>
    </c:legend>
    <c:plotVisOnly val="1"/>
  </c:chart>
  <c:spPr>
    <a:solidFill>
      <a:schemeClr val="bg1">
        <a:lumMod val="95000"/>
        <a:alpha val="88000"/>
      </a:schemeClr>
    </a:solidFill>
    <a:ln w="38100">
      <a:solidFill>
        <a:schemeClr val="tx1">
          <a:lumMod val="75000"/>
          <a:lumOff val="25000"/>
          <a:alpha val="58000"/>
        </a:schemeClr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24687305648742403"/>
          <c:y val="1.5615648478227391E-2"/>
          <c:w val="0.62815572038387735"/>
          <c:h val="0.92962875640111142"/>
        </c:manualLayout>
      </c:layout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Άνδρες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Φύλλο1!$A$2:$A$35</c:f>
              <c:strCache>
                <c:ptCount val="34"/>
                <c:pt idx="0">
                  <c:v>Αρμένης Γιώργος</c:v>
                </c:pt>
                <c:pt idx="1">
                  <c:v>Βέγγος Θανάσης</c:v>
                </c:pt>
                <c:pt idx="2">
                  <c:v>Βόγλης Γιάννης</c:v>
                </c:pt>
                <c:pt idx="3">
                  <c:v>Βόκοβιτς Στέλιος</c:v>
                </c:pt>
                <c:pt idx="4">
                  <c:v>Γουλιώτη Στεφανία</c:v>
                </c:pt>
                <c:pt idx="5">
                  <c:v>Δημητρίου Κώστας</c:v>
                </c:pt>
                <c:pt idx="6">
                  <c:v>Ιωάννου Μάριος</c:v>
                </c:pt>
                <c:pt idx="7">
                  <c:v>Καραθάνος Νίκος</c:v>
                </c:pt>
                <c:pt idx="8">
                  <c:v>Καρακατσάνης Θύμιος</c:v>
                </c:pt>
                <c:pt idx="9">
                  <c:v>Καραμπέτη Καριοφυλιά </c:v>
                </c:pt>
                <c:pt idx="10">
                  <c:v>Καρέζη Τζένη</c:v>
                </c:pt>
                <c:pt idx="11">
                  <c:v>Κατράκης Μάνος</c:v>
                </c:pt>
                <c:pt idx="12">
                  <c:v>Καυκαρίδης Στέλιος</c:v>
                </c:pt>
                <c:pt idx="13">
                  <c:v>Κιμούλης  Γιώργος</c:v>
                </c:pt>
                <c:pt idx="14">
                  <c:v>Κομνηνού Φιλαρέτη</c:v>
                </c:pt>
                <c:pt idx="15">
                  <c:v>Κονιόρδου Λυδία</c:v>
                </c:pt>
                <c:pt idx="16">
                  <c:v>Κουρής Νίκος</c:v>
                </c:pt>
                <c:pt idx="17">
                  <c:v>Κοτοπούλη Μαρίκα</c:v>
                </c:pt>
                <c:pt idx="18">
                  <c:v>Μάινας Στέλιος</c:v>
                </c:pt>
                <c:pt idx="19">
                  <c:v>Μαρκουλάκης Κων.</c:v>
                </c:pt>
                <c:pt idx="20">
                  <c:v>Μουτούση Αμαλία</c:v>
                </c:pt>
                <c:pt idx="21">
                  <c:v>Μπεμπεδέλη Δέσποινα</c:v>
                </c:pt>
                <c:pt idx="22">
                  <c:v>Ναυπλιώτου Μαρία</c:v>
                </c:pt>
                <c:pt idx="23">
                  <c:v>Νεοκλέους Νεοκλής</c:v>
                </c:pt>
                <c:pt idx="24">
                  <c:v>Παξινού Κατίνα</c:v>
                </c:pt>
                <c:pt idx="25">
                  <c:v>Σαντοριναίου Αννίτα </c:v>
                </c:pt>
                <c:pt idx="26">
                  <c:v>Συνοδινού Άννα</c:v>
                </c:pt>
                <c:pt idx="27">
                  <c:v>Στάνκογλου Γιάννης</c:v>
                </c:pt>
                <c:pt idx="28">
                  <c:v>Τσακίρογλου Νικήτας </c:v>
                </c:pt>
                <c:pt idx="29">
                  <c:v>Φιλιππίδης Πέτρος </c:v>
                </c:pt>
                <c:pt idx="30">
                  <c:v>Φωτεινή Φιλοσόφου</c:v>
                </c:pt>
                <c:pt idx="31">
                  <c:v>Φυρογένη Στέλλα</c:v>
                </c:pt>
                <c:pt idx="32">
                  <c:v>Χαραλαμπόπουλος Βασίλης</c:v>
                </c:pt>
                <c:pt idx="33">
                  <c:v>Χιλλ Σοφία</c:v>
                </c:pt>
              </c:strCache>
            </c:strRef>
          </c:cat>
          <c:val>
            <c:numRef>
              <c:f>Φύλλο1!$B$2:$B$35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8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Γυναίκες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Φύλλο1!$A$2:$A$35</c:f>
              <c:strCache>
                <c:ptCount val="34"/>
                <c:pt idx="0">
                  <c:v>Αρμένης Γιώργος</c:v>
                </c:pt>
                <c:pt idx="1">
                  <c:v>Βέγγος Θανάσης</c:v>
                </c:pt>
                <c:pt idx="2">
                  <c:v>Βόγλης Γιάννης</c:v>
                </c:pt>
                <c:pt idx="3">
                  <c:v>Βόκοβιτς Στέλιος</c:v>
                </c:pt>
                <c:pt idx="4">
                  <c:v>Γουλιώτη Στεφανία</c:v>
                </c:pt>
                <c:pt idx="5">
                  <c:v>Δημητρίου Κώστας</c:v>
                </c:pt>
                <c:pt idx="6">
                  <c:v>Ιωάννου Μάριος</c:v>
                </c:pt>
                <c:pt idx="7">
                  <c:v>Καραθάνος Νίκος</c:v>
                </c:pt>
                <c:pt idx="8">
                  <c:v>Καρακατσάνης Θύμιος</c:v>
                </c:pt>
                <c:pt idx="9">
                  <c:v>Καραμπέτη Καριοφυλιά </c:v>
                </c:pt>
                <c:pt idx="10">
                  <c:v>Καρέζη Τζένη</c:v>
                </c:pt>
                <c:pt idx="11">
                  <c:v>Κατράκης Μάνος</c:v>
                </c:pt>
                <c:pt idx="12">
                  <c:v>Καυκαρίδης Στέλιος</c:v>
                </c:pt>
                <c:pt idx="13">
                  <c:v>Κιμούλης  Γιώργος</c:v>
                </c:pt>
                <c:pt idx="14">
                  <c:v>Κομνηνού Φιλαρέτη</c:v>
                </c:pt>
                <c:pt idx="15">
                  <c:v>Κονιόρδου Λυδία</c:v>
                </c:pt>
                <c:pt idx="16">
                  <c:v>Κουρής Νίκος</c:v>
                </c:pt>
                <c:pt idx="17">
                  <c:v>Κοτοπούλη Μαρίκα</c:v>
                </c:pt>
                <c:pt idx="18">
                  <c:v>Μάινας Στέλιος</c:v>
                </c:pt>
                <c:pt idx="19">
                  <c:v>Μαρκουλάκης Κων.</c:v>
                </c:pt>
                <c:pt idx="20">
                  <c:v>Μουτούση Αμαλία</c:v>
                </c:pt>
                <c:pt idx="21">
                  <c:v>Μπεμπεδέλη Δέσποινα</c:v>
                </c:pt>
                <c:pt idx="22">
                  <c:v>Ναυπλιώτου Μαρία</c:v>
                </c:pt>
                <c:pt idx="23">
                  <c:v>Νεοκλέους Νεοκλής</c:v>
                </c:pt>
                <c:pt idx="24">
                  <c:v>Παξινού Κατίνα</c:v>
                </c:pt>
                <c:pt idx="25">
                  <c:v>Σαντοριναίου Αννίτα </c:v>
                </c:pt>
                <c:pt idx="26">
                  <c:v>Συνοδινού Άννα</c:v>
                </c:pt>
                <c:pt idx="27">
                  <c:v>Στάνκογλου Γιάννης</c:v>
                </c:pt>
                <c:pt idx="28">
                  <c:v>Τσακίρογλου Νικήτας </c:v>
                </c:pt>
                <c:pt idx="29">
                  <c:v>Φιλιππίδης Πέτρος </c:v>
                </c:pt>
                <c:pt idx="30">
                  <c:v>Φωτεινή Φιλοσόφου</c:v>
                </c:pt>
                <c:pt idx="31">
                  <c:v>Φυρογένη Στέλλα</c:v>
                </c:pt>
                <c:pt idx="32">
                  <c:v>Χαραλαμπόπουλος Βασίλης</c:v>
                </c:pt>
                <c:pt idx="33">
                  <c:v>Χιλλ Σοφία</c:v>
                </c:pt>
              </c:strCache>
            </c:strRef>
          </c:cat>
          <c:val>
            <c:numRef>
              <c:f>Φύλλο1!$C$2:$C$35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8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13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5</c:v>
                </c:pt>
                <c:pt idx="20">
                  <c:v>2</c:v>
                </c:pt>
                <c:pt idx="21">
                  <c:v>9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</c:numCache>
            </c:numRef>
          </c:val>
        </c:ser>
        <c:axId val="111399296"/>
        <c:axId val="111400832"/>
      </c:barChart>
      <c:catAx>
        <c:axId val="11139929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el-GR"/>
          </a:p>
        </c:txPr>
        <c:crossAx val="111400832"/>
        <c:crosses val="autoZero"/>
        <c:auto val="1"/>
        <c:lblAlgn val="ctr"/>
        <c:lblOffset val="100"/>
      </c:catAx>
      <c:valAx>
        <c:axId val="111400832"/>
        <c:scaling>
          <c:orientation val="minMax"/>
        </c:scaling>
        <c:axPos val="b"/>
        <c:majorGridlines/>
        <c:numFmt formatCode="General" sourceLinked="1"/>
        <c:tickLblPos val="nextTo"/>
        <c:crossAx val="1113992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txPr>
        <a:bodyPr/>
        <a:lstStyle/>
        <a:p>
          <a:pPr>
            <a:defRPr sz="1200"/>
          </a:pPr>
          <a:endParaRPr lang="el-GR"/>
        </a:p>
      </c:txPr>
    </c:legend>
    <c:plotVisOnly val="1"/>
  </c:chart>
  <c:spPr>
    <a:solidFill>
      <a:schemeClr val="bg1">
        <a:lumMod val="85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AngAx val="1"/>
    </c:view3D>
    <c:sideWall>
      <c:spPr>
        <a:solidFill>
          <a:schemeClr val="bg1">
            <a:lumMod val="75000"/>
          </a:schemeClr>
        </a:solidFill>
        <a:ln w="38100">
          <a:solidFill>
            <a:schemeClr val="tx1"/>
          </a:solidFill>
        </a:ln>
      </c:spPr>
    </c:sideWall>
    <c:backWall>
      <c:spPr>
        <a:solidFill>
          <a:schemeClr val="bg1">
            <a:lumMod val="75000"/>
          </a:schemeClr>
        </a:solidFill>
        <a:ln w="38100">
          <a:solidFill>
            <a:schemeClr val="tx1"/>
          </a:solidFill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Φύλλο1!$B$14</c:f>
              <c:strCache>
                <c:ptCount val="1"/>
                <c:pt idx="0">
                  <c:v>Άνδρες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Φύλλο1!$A$15:$A$19</c:f>
              <c:strCache>
                <c:ptCount val="5"/>
                <c:pt idx="0">
                  <c:v>Αισχύλος </c:v>
                </c:pt>
                <c:pt idx="1">
                  <c:v>Σοφοκλής</c:v>
                </c:pt>
                <c:pt idx="2">
                  <c:v>Ευριπίδης</c:v>
                </c:pt>
                <c:pt idx="3">
                  <c:v>Αριστοφάνης</c:v>
                </c:pt>
                <c:pt idx="4">
                  <c:v>Μένανδρος</c:v>
                </c:pt>
              </c:strCache>
            </c:strRef>
          </c:cat>
          <c:val>
            <c:numRef>
              <c:f>Φύλλο1!$B$15:$B$19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Φύλλο1!$C$14</c:f>
              <c:strCache>
                <c:ptCount val="1"/>
                <c:pt idx="0">
                  <c:v>Γυναίκες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Φύλλο1!$A$15:$A$19</c:f>
              <c:strCache>
                <c:ptCount val="5"/>
                <c:pt idx="0">
                  <c:v>Αισχύλος </c:v>
                </c:pt>
                <c:pt idx="1">
                  <c:v>Σοφοκλής</c:v>
                </c:pt>
                <c:pt idx="2">
                  <c:v>Ευριπίδης</c:v>
                </c:pt>
                <c:pt idx="3">
                  <c:v>Αριστοφάνης</c:v>
                </c:pt>
                <c:pt idx="4">
                  <c:v>Μένανδρος</c:v>
                </c:pt>
              </c:strCache>
            </c:strRef>
          </c:cat>
          <c:val>
            <c:numRef>
              <c:f>Φύλλο1!$C$15:$C$19</c:f>
              <c:numCache>
                <c:formatCode>General</c:formatCode>
                <c:ptCount val="5"/>
                <c:pt idx="0">
                  <c:v>12</c:v>
                </c:pt>
                <c:pt idx="1">
                  <c:v>18</c:v>
                </c:pt>
                <c:pt idx="2">
                  <c:v>19</c:v>
                </c:pt>
                <c:pt idx="3">
                  <c:v>16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Φύλλο1!$D$14</c:f>
              <c:strCache>
                <c:ptCount val="1"/>
                <c:pt idx="0">
                  <c:v>Σύνολο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Φύλλο1!$A$15:$A$19</c:f>
              <c:strCache>
                <c:ptCount val="5"/>
                <c:pt idx="0">
                  <c:v>Αισχύλος </c:v>
                </c:pt>
                <c:pt idx="1">
                  <c:v>Σοφοκλής</c:v>
                </c:pt>
                <c:pt idx="2">
                  <c:v>Ευριπίδης</c:v>
                </c:pt>
                <c:pt idx="3">
                  <c:v>Αριστοφάνης</c:v>
                </c:pt>
                <c:pt idx="4">
                  <c:v>Μένανδρος</c:v>
                </c:pt>
              </c:strCache>
            </c:strRef>
          </c:cat>
          <c:val>
            <c:numRef>
              <c:f>Φύλλο1!$D$15:$D$19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29</c:v>
                </c:pt>
                <c:pt idx="3">
                  <c:v>25</c:v>
                </c:pt>
                <c:pt idx="4">
                  <c:v>1</c:v>
                </c:pt>
              </c:numCache>
            </c:numRef>
          </c:val>
        </c:ser>
        <c:shape val="cylinder"/>
        <c:axId val="111283584"/>
        <c:axId val="111289472"/>
        <c:axId val="0"/>
      </c:bar3DChart>
      <c:catAx>
        <c:axId val="111283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l-GR"/>
          </a:p>
        </c:txPr>
        <c:crossAx val="111289472"/>
        <c:crosses val="autoZero"/>
        <c:auto val="1"/>
        <c:lblAlgn val="ctr"/>
        <c:lblOffset val="100"/>
      </c:catAx>
      <c:valAx>
        <c:axId val="111289472"/>
        <c:scaling>
          <c:orientation val="minMax"/>
        </c:scaling>
        <c:axPos val="l"/>
        <c:majorGridlines/>
        <c:numFmt formatCode="General" sourceLinked="1"/>
        <c:tickLblPos val="nextTo"/>
        <c:crossAx val="111283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l-GR"/>
        </a:p>
      </c:txPr>
    </c:legend>
    <c:plotVisOnly val="1"/>
  </c:chart>
  <c:spPr>
    <a:solidFill>
      <a:schemeClr val="bg1">
        <a:lumMod val="95000"/>
      </a:schemeClr>
    </a:solidFill>
    <a:ln w="38100">
      <a:solidFill>
        <a:schemeClr val="tx1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AngAx val="1"/>
    </c:view3D>
    <c:sideWall>
      <c:spPr>
        <a:solidFill>
          <a:schemeClr val="bg1">
            <a:lumMod val="7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Φύλλο1!$B$40</c:f>
              <c:strCache>
                <c:ptCount val="1"/>
                <c:pt idx="0">
                  <c:v>Άνδρες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Φύλλο1!$A$41:$A$43</c:f>
              <c:strCache>
                <c:ptCount val="3"/>
                <c:pt idx="0">
                  <c:v>Τραγωδία</c:v>
                </c:pt>
                <c:pt idx="1">
                  <c:v>Κωμωδία</c:v>
                </c:pt>
                <c:pt idx="2">
                  <c:v>Σατυρικό</c:v>
                </c:pt>
              </c:strCache>
            </c:strRef>
          </c:cat>
          <c:val>
            <c:numRef>
              <c:f>Φύλλο1!$B$41:$B$43</c:f>
              <c:numCache>
                <c:formatCode>General</c:formatCode>
                <c:ptCount val="3"/>
                <c:pt idx="0">
                  <c:v>20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Φύλλο1!$C$40</c:f>
              <c:strCache>
                <c:ptCount val="1"/>
                <c:pt idx="0">
                  <c:v>Γυναίκες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Φύλλο1!$A$41:$A$43</c:f>
              <c:strCache>
                <c:ptCount val="3"/>
                <c:pt idx="0">
                  <c:v>Τραγωδία</c:v>
                </c:pt>
                <c:pt idx="1">
                  <c:v>Κωμωδία</c:v>
                </c:pt>
                <c:pt idx="2">
                  <c:v>Σατυρικό</c:v>
                </c:pt>
              </c:strCache>
            </c:strRef>
          </c:cat>
          <c:val>
            <c:numRef>
              <c:f>Φύλλο1!$C$41:$C$43</c:f>
              <c:numCache>
                <c:formatCode>General</c:formatCode>
                <c:ptCount val="3"/>
                <c:pt idx="0">
                  <c:v>40</c:v>
                </c:pt>
                <c:pt idx="1">
                  <c:v>22</c:v>
                </c:pt>
                <c:pt idx="2">
                  <c:v>4</c:v>
                </c:pt>
              </c:numCache>
            </c:numRef>
          </c:val>
        </c:ser>
        <c:shape val="cone"/>
        <c:axId val="111339392"/>
        <c:axId val="111340928"/>
        <c:axId val="0"/>
      </c:bar3DChart>
      <c:catAx>
        <c:axId val="11133939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111340928"/>
        <c:crosses val="autoZero"/>
        <c:auto val="1"/>
        <c:lblAlgn val="ctr"/>
        <c:lblOffset val="100"/>
      </c:catAx>
      <c:valAx>
        <c:axId val="111340928"/>
        <c:scaling>
          <c:orientation val="minMax"/>
        </c:scaling>
        <c:axPos val="b"/>
        <c:majorGridlines/>
        <c:numFmt formatCode="General" sourceLinked="1"/>
        <c:tickLblPos val="nextTo"/>
        <c:crossAx val="1113393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l-GR"/>
        </a:p>
      </c:txPr>
    </c:legend>
    <c:plotVisOnly val="1"/>
  </c:chart>
  <c:spPr>
    <a:solidFill>
      <a:schemeClr val="bg1">
        <a:lumMod val="95000"/>
      </a:schemeClr>
    </a:solidFill>
    <a:ln w="57150">
      <a:solidFill>
        <a:schemeClr val="bg2">
          <a:lumMod val="25000"/>
        </a:schemeClr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26490507436570432"/>
          <c:y val="5.5555555555555455E-2"/>
          <c:w val="0.52195056867891509"/>
          <c:h val="0.8330941965587787"/>
        </c:manualLayout>
      </c:layout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Άνδρες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Φύλλο1!$A$2:$A$13</c:f>
              <c:strCache>
                <c:ptCount val="12"/>
                <c:pt idx="0">
                  <c:v>Αίας</c:v>
                </c:pt>
                <c:pt idx="1">
                  <c:v>Αντιγόνη</c:v>
                </c:pt>
                <c:pt idx="2">
                  <c:v>Επτά επί Θήβας</c:v>
                </c:pt>
                <c:pt idx="3">
                  <c:v>Ιφιγένεια εν Αυλίδι</c:v>
                </c:pt>
                <c:pt idx="4">
                  <c:v>Λυσιστράτη</c:v>
                </c:pt>
                <c:pt idx="5">
                  <c:v>Μήδεια</c:v>
                </c:pt>
                <c:pt idx="6">
                  <c:v>Οιδίπους Τύραννος </c:v>
                </c:pt>
                <c:pt idx="7">
                  <c:v>Ορέστεια</c:v>
                </c:pt>
                <c:pt idx="8">
                  <c:v>Όρνιθες</c:v>
                </c:pt>
                <c:pt idx="9">
                  <c:v>Πέρσες</c:v>
                </c:pt>
                <c:pt idx="10">
                  <c:v>Τρωάδες</c:v>
                </c:pt>
                <c:pt idx="11">
                  <c:v>Φιλοκτήτης</c:v>
                </c:pt>
              </c:strCache>
            </c:strRef>
          </c:cat>
          <c:val>
            <c:numRef>
              <c:f>Φύλλο1!$B$2:$B$13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16</c:v>
                </c:pt>
                <c:pt idx="7">
                  <c:v>6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Γυναίκες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Φύλλο1!$A$2:$A$13</c:f>
              <c:strCache>
                <c:ptCount val="12"/>
                <c:pt idx="0">
                  <c:v>Αίας</c:v>
                </c:pt>
                <c:pt idx="1">
                  <c:v>Αντιγόνη</c:v>
                </c:pt>
                <c:pt idx="2">
                  <c:v>Επτά επί Θήβας</c:v>
                </c:pt>
                <c:pt idx="3">
                  <c:v>Ιφιγένεια εν Αυλίδι</c:v>
                </c:pt>
                <c:pt idx="4">
                  <c:v>Λυσιστράτη</c:v>
                </c:pt>
                <c:pt idx="5">
                  <c:v>Μήδεια</c:v>
                </c:pt>
                <c:pt idx="6">
                  <c:v>Οιδίπους Τύραννος </c:v>
                </c:pt>
                <c:pt idx="7">
                  <c:v>Ορέστεια</c:v>
                </c:pt>
                <c:pt idx="8">
                  <c:v>Όρνιθες</c:v>
                </c:pt>
                <c:pt idx="9">
                  <c:v>Πέρσες</c:v>
                </c:pt>
                <c:pt idx="10">
                  <c:v>Τρωάδες</c:v>
                </c:pt>
                <c:pt idx="11">
                  <c:v>Φιλοκτήτης</c:v>
                </c:pt>
              </c:strCache>
            </c:strRef>
          </c:cat>
          <c:val>
            <c:numRef>
              <c:f>Φύλλο1!$C$2:$C$13</c:f>
              <c:numCache>
                <c:formatCode>General</c:formatCode>
                <c:ptCount val="12"/>
                <c:pt idx="0">
                  <c:v>3</c:v>
                </c:pt>
                <c:pt idx="1">
                  <c:v>19</c:v>
                </c:pt>
                <c:pt idx="2">
                  <c:v>1</c:v>
                </c:pt>
                <c:pt idx="3">
                  <c:v>1</c:v>
                </c:pt>
                <c:pt idx="4">
                  <c:v>18</c:v>
                </c:pt>
                <c:pt idx="5">
                  <c:v>10</c:v>
                </c:pt>
                <c:pt idx="6">
                  <c:v>13</c:v>
                </c:pt>
                <c:pt idx="7">
                  <c:v>7</c:v>
                </c:pt>
                <c:pt idx="8">
                  <c:v>3</c:v>
                </c:pt>
                <c:pt idx="9">
                  <c:v>7</c:v>
                </c:pt>
                <c:pt idx="10">
                  <c:v>8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Φύλλο1!$A$2:$A$13</c:f>
              <c:strCache>
                <c:ptCount val="12"/>
                <c:pt idx="0">
                  <c:v>Αίας</c:v>
                </c:pt>
                <c:pt idx="1">
                  <c:v>Αντιγόνη</c:v>
                </c:pt>
                <c:pt idx="2">
                  <c:v>Επτά επί Θήβας</c:v>
                </c:pt>
                <c:pt idx="3">
                  <c:v>Ιφιγένεια εν Αυλίδι</c:v>
                </c:pt>
                <c:pt idx="4">
                  <c:v>Λυσιστράτη</c:v>
                </c:pt>
                <c:pt idx="5">
                  <c:v>Μήδεια</c:v>
                </c:pt>
                <c:pt idx="6">
                  <c:v>Οιδίπους Τύραννος </c:v>
                </c:pt>
                <c:pt idx="7">
                  <c:v>Ορέστεια</c:v>
                </c:pt>
                <c:pt idx="8">
                  <c:v>Όρνιθες</c:v>
                </c:pt>
                <c:pt idx="9">
                  <c:v>Πέρσες</c:v>
                </c:pt>
                <c:pt idx="10">
                  <c:v>Τρωάδες</c:v>
                </c:pt>
                <c:pt idx="11">
                  <c:v>Φιλοκτήτης</c:v>
                </c:pt>
              </c:strCache>
            </c:strRef>
          </c:cat>
          <c:val>
            <c:numRef>
              <c:f>Φύλλο1!$D$2:$D$13</c:f>
              <c:numCache>
                <c:formatCode>General</c:formatCode>
                <c:ptCount val="12"/>
                <c:pt idx="0">
                  <c:v>6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20</c:v>
                </c:pt>
                <c:pt idx="5">
                  <c:v>10</c:v>
                </c:pt>
                <c:pt idx="6">
                  <c:v>29</c:v>
                </c:pt>
                <c:pt idx="7">
                  <c:v>13</c:v>
                </c:pt>
                <c:pt idx="8">
                  <c:v>18</c:v>
                </c:pt>
                <c:pt idx="9">
                  <c:v>7</c:v>
                </c:pt>
                <c:pt idx="10">
                  <c:v>8</c:v>
                </c:pt>
                <c:pt idx="11">
                  <c:v>1</c:v>
                </c:pt>
              </c:numCache>
            </c:numRef>
          </c:val>
        </c:ser>
        <c:axId val="111256320"/>
        <c:axId val="111257856"/>
      </c:barChart>
      <c:catAx>
        <c:axId val="1112563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111257856"/>
        <c:crosses val="autoZero"/>
        <c:auto val="1"/>
        <c:lblAlgn val="ctr"/>
        <c:lblOffset val="100"/>
      </c:catAx>
      <c:valAx>
        <c:axId val="1112578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11125632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txPr>
        <a:bodyPr/>
        <a:lstStyle/>
        <a:p>
          <a:pPr>
            <a:defRPr sz="1600"/>
          </a:pPr>
          <a:endParaRPr lang="el-GR"/>
        </a:p>
      </c:txPr>
    </c:legend>
    <c:plotVisOnly val="1"/>
  </c:chart>
  <c:spPr>
    <a:solidFill>
      <a:schemeClr val="bg1">
        <a:lumMod val="85000"/>
      </a:schemeClr>
    </a:solidFill>
    <a:ln w="38100">
      <a:solidFill>
        <a:schemeClr val="tx1"/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Άνδρες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Φύλλο1!$A$2:$A$18</c:f>
              <c:strCache>
                <c:ptCount val="17"/>
                <c:pt idx="0">
                  <c:v>Αγαμέμνονας </c:v>
                </c:pt>
                <c:pt idx="1">
                  <c:v>Αίας</c:v>
                </c:pt>
                <c:pt idx="2">
                  <c:v>Ανδρομάχη</c:v>
                </c:pt>
                <c:pt idx="3">
                  <c:v>Αντιγόνη</c:v>
                </c:pt>
                <c:pt idx="4">
                  <c:v>Από μηχανής θεός </c:v>
                </c:pt>
                <c:pt idx="5">
                  <c:v>Εκάβη</c:v>
                </c:pt>
                <c:pt idx="6">
                  <c:v>Ελένη</c:v>
                </c:pt>
                <c:pt idx="7">
                  <c:v>Ηλέκτρα</c:v>
                </c:pt>
                <c:pt idx="8">
                  <c:v>Ιφιγένεια</c:v>
                </c:pt>
                <c:pt idx="9">
                  <c:v>Κασσάνδρα </c:v>
                </c:pt>
                <c:pt idx="10">
                  <c:v>Λυσιστράτη</c:v>
                </c:pt>
                <c:pt idx="11">
                  <c:v>Μήδεια</c:v>
                </c:pt>
                <c:pt idx="12">
                  <c:v>Οδυσσέας</c:v>
                </c:pt>
                <c:pt idx="13">
                  <c:v>Οιδίπους Τύραννος</c:v>
                </c:pt>
                <c:pt idx="14">
                  <c:v>Πεισθέτερος</c:v>
                </c:pt>
                <c:pt idx="15">
                  <c:v>Πραξαγόρα</c:v>
                </c:pt>
                <c:pt idx="16">
                  <c:v>Προμηθέας </c:v>
                </c:pt>
              </c:strCache>
            </c:strRef>
          </c:cat>
          <c:val>
            <c:numRef>
              <c:f>Φύλλο1!$B$2:$B$18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Γυναίκες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Φύλλο1!$A$2:$A$18</c:f>
              <c:strCache>
                <c:ptCount val="17"/>
                <c:pt idx="0">
                  <c:v>Αγαμέμνονας </c:v>
                </c:pt>
                <c:pt idx="1">
                  <c:v>Αίας</c:v>
                </c:pt>
                <c:pt idx="2">
                  <c:v>Ανδρομάχη</c:v>
                </c:pt>
                <c:pt idx="3">
                  <c:v>Αντιγόνη</c:v>
                </c:pt>
                <c:pt idx="4">
                  <c:v>Από μηχανής θεός </c:v>
                </c:pt>
                <c:pt idx="5">
                  <c:v>Εκάβη</c:v>
                </c:pt>
                <c:pt idx="6">
                  <c:v>Ελένη</c:v>
                </c:pt>
                <c:pt idx="7">
                  <c:v>Ηλέκτρα</c:v>
                </c:pt>
                <c:pt idx="8">
                  <c:v>Ιφιγένεια</c:v>
                </c:pt>
                <c:pt idx="9">
                  <c:v>Κασσάνδρα </c:v>
                </c:pt>
                <c:pt idx="10">
                  <c:v>Λυσιστράτη</c:v>
                </c:pt>
                <c:pt idx="11">
                  <c:v>Μήδεια</c:v>
                </c:pt>
                <c:pt idx="12">
                  <c:v>Οδυσσέας</c:v>
                </c:pt>
                <c:pt idx="13">
                  <c:v>Οιδίπους Τύραννος</c:v>
                </c:pt>
                <c:pt idx="14">
                  <c:v>Πεισθέτερος</c:v>
                </c:pt>
                <c:pt idx="15">
                  <c:v>Πραξαγόρα</c:v>
                </c:pt>
                <c:pt idx="16">
                  <c:v>Προμηθέας </c:v>
                </c:pt>
              </c:strCache>
            </c:strRef>
          </c:cat>
          <c:val>
            <c:numRef>
              <c:f>Φύλλο1!$C$2:$C$18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3</c:v>
                </c:pt>
                <c:pt idx="9">
                  <c:v>1</c:v>
                </c:pt>
                <c:pt idx="10">
                  <c:v>6</c:v>
                </c:pt>
                <c:pt idx="11">
                  <c:v>3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Φύλλο1!$A$2:$A$18</c:f>
              <c:strCache>
                <c:ptCount val="17"/>
                <c:pt idx="0">
                  <c:v>Αγαμέμνονας </c:v>
                </c:pt>
                <c:pt idx="1">
                  <c:v>Αίας</c:v>
                </c:pt>
                <c:pt idx="2">
                  <c:v>Ανδρομάχη</c:v>
                </c:pt>
                <c:pt idx="3">
                  <c:v>Αντιγόνη</c:v>
                </c:pt>
                <c:pt idx="4">
                  <c:v>Από μηχανής θεός </c:v>
                </c:pt>
                <c:pt idx="5">
                  <c:v>Εκάβη</c:v>
                </c:pt>
                <c:pt idx="6">
                  <c:v>Ελένη</c:v>
                </c:pt>
                <c:pt idx="7">
                  <c:v>Ηλέκτρα</c:v>
                </c:pt>
                <c:pt idx="8">
                  <c:v>Ιφιγένεια</c:v>
                </c:pt>
                <c:pt idx="9">
                  <c:v>Κασσάνδρα </c:v>
                </c:pt>
                <c:pt idx="10">
                  <c:v>Λυσιστράτη</c:v>
                </c:pt>
                <c:pt idx="11">
                  <c:v>Μήδεια</c:v>
                </c:pt>
                <c:pt idx="12">
                  <c:v>Οδυσσέας</c:v>
                </c:pt>
                <c:pt idx="13">
                  <c:v>Οιδίπους Τύραννος</c:v>
                </c:pt>
                <c:pt idx="14">
                  <c:v>Πεισθέτερος</c:v>
                </c:pt>
                <c:pt idx="15">
                  <c:v>Πραξαγόρα</c:v>
                </c:pt>
                <c:pt idx="16">
                  <c:v>Προμηθέας </c:v>
                </c:pt>
              </c:strCache>
            </c:strRef>
          </c:cat>
          <c:val>
            <c:numRef>
              <c:f>Φύλλο1!$D$2:$D$18</c:f>
              <c:numCache>
                <c:formatCode>General</c:formatCode>
                <c:ptCount val="17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17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3</c:v>
                </c:pt>
                <c:pt idx="9">
                  <c:v>1</c:v>
                </c:pt>
                <c:pt idx="10">
                  <c:v>8</c:v>
                </c:pt>
                <c:pt idx="11">
                  <c:v>5</c:v>
                </c:pt>
                <c:pt idx="12">
                  <c:v>2</c:v>
                </c:pt>
                <c:pt idx="13">
                  <c:v>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axId val="111414656"/>
        <c:axId val="111420544"/>
      </c:barChart>
      <c:catAx>
        <c:axId val="111414656"/>
        <c:scaling>
          <c:orientation val="minMax"/>
        </c:scaling>
        <c:axPos val="l"/>
        <c:tickLblPos val="nextTo"/>
        <c:spPr>
          <a:ln w="38100"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el-GR"/>
          </a:p>
        </c:txPr>
        <c:crossAx val="111420544"/>
        <c:crosses val="autoZero"/>
        <c:auto val="1"/>
        <c:lblAlgn val="ctr"/>
        <c:lblOffset val="100"/>
      </c:catAx>
      <c:valAx>
        <c:axId val="11142054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11141465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txPr>
        <a:bodyPr/>
        <a:lstStyle/>
        <a:p>
          <a:pPr>
            <a:defRPr sz="1600"/>
          </a:pPr>
          <a:endParaRPr lang="el-GR"/>
        </a:p>
      </c:txPr>
    </c:legend>
    <c:plotVisOnly val="1"/>
  </c:chart>
  <c:spPr>
    <a:solidFill>
      <a:schemeClr val="bg1">
        <a:lumMod val="85000"/>
      </a:schemeClr>
    </a:solidFill>
    <a:ln w="38100">
      <a:solidFill>
        <a:schemeClr val="tx1">
          <a:lumMod val="95000"/>
          <a:lumOff val="5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Φύλλο1!$B$1</c:f>
              <c:strCache>
                <c:ptCount val="1"/>
                <c:pt idx="0">
                  <c:v>1ο Βάθμια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2ο Βάθμια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3ο Βάθμια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hape val="cone"/>
        <c:axId val="145991168"/>
        <c:axId val="145992704"/>
        <c:axId val="0"/>
      </c:bar3DChart>
      <c:catAx>
        <c:axId val="145991168"/>
        <c:scaling>
          <c:orientation val="minMax"/>
        </c:scaling>
        <c:axPos val="b"/>
        <c:numFmt formatCode="General" sourceLinked="1"/>
        <c:tickLblPos val="nextTo"/>
        <c:crossAx val="145992704"/>
        <c:crosses val="autoZero"/>
        <c:auto val="1"/>
        <c:lblAlgn val="ctr"/>
        <c:lblOffset val="100"/>
      </c:catAx>
      <c:valAx>
        <c:axId val="1459927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400"/>
            </a:pPr>
            <a:endParaRPr lang="el-GR"/>
          </a:p>
        </c:txPr>
        <c:crossAx val="14599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41506499277859"/>
          <c:y val="0.39945698616023956"/>
          <c:w val="0.1900027774691701"/>
          <c:h val="0.17286693568620834"/>
        </c:manualLayout>
      </c:layout>
      <c:txPr>
        <a:bodyPr/>
        <a:lstStyle/>
        <a:p>
          <a:pPr>
            <a:defRPr sz="1800"/>
          </a:pPr>
          <a:endParaRPr lang="el-GR"/>
        </a:p>
      </c:txPr>
    </c:legend>
    <c:plotVisOnly val="1"/>
  </c:chart>
  <c:spPr>
    <a:ln w="57150">
      <a:solidFill>
        <a:schemeClr val="tx1">
          <a:lumMod val="95000"/>
          <a:lumOff val="5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Φύλλο1!$B$1</c:f>
              <c:strCache>
                <c:ptCount val="1"/>
                <c:pt idx="0">
                  <c:v>Τυχαία Επιλογή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Παρότρυνση φίλου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Είχα ξαναδεί το έργο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Διάβασα κριτική 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Θαυμάζω συντελεστή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Είχα πρόσκληση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Φύλλο1!$H$1</c:f>
              <c:strCache>
                <c:ptCount val="1"/>
                <c:pt idx="0">
                  <c:v>Άλλο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hape val="cylinder"/>
        <c:axId val="148389888"/>
        <c:axId val="148391424"/>
        <c:axId val="148385792"/>
      </c:bar3DChart>
      <c:catAx>
        <c:axId val="148389888"/>
        <c:scaling>
          <c:orientation val="minMax"/>
        </c:scaling>
        <c:axPos val="b"/>
        <c:numFmt formatCode="General" sourceLinked="1"/>
        <c:tickLblPos val="nextTo"/>
        <c:crossAx val="148391424"/>
        <c:crosses val="autoZero"/>
        <c:auto val="1"/>
        <c:lblAlgn val="ctr"/>
        <c:lblOffset val="100"/>
      </c:catAx>
      <c:valAx>
        <c:axId val="148391424"/>
        <c:scaling>
          <c:orientation val="minMax"/>
        </c:scaling>
        <c:axPos val="l"/>
        <c:majorGridlines/>
        <c:numFmt formatCode="General" sourceLinked="1"/>
        <c:tickLblPos val="nextTo"/>
        <c:crossAx val="148389888"/>
        <c:crosses val="autoZero"/>
        <c:crossBetween val="between"/>
      </c:valAx>
      <c:serAx>
        <c:axId val="148385792"/>
        <c:scaling>
          <c:orientation val="minMax"/>
        </c:scaling>
        <c:delete val="1"/>
        <c:axPos val="b"/>
        <c:tickLblPos val="none"/>
        <c:crossAx val="14839142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l-GR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el-GR"/>
          </a:p>
        </c:txPr>
      </c:legendEntry>
      <c:layout>
        <c:manualLayout>
          <c:xMode val="edge"/>
          <c:yMode val="edge"/>
          <c:x val="0.64202464852640273"/>
          <c:y val="0.21553362025797471"/>
          <c:w val="0.33277985614359684"/>
          <c:h val="0.58171294171822896"/>
        </c:manualLayout>
      </c:layout>
    </c:legend>
    <c:plotVisOnly val="1"/>
  </c:chart>
  <c:spPr>
    <a:ln w="38100">
      <a:solidFill>
        <a:schemeClr val="tx1">
          <a:lumMod val="95000"/>
          <a:lumOff val="5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cat>
            <c:strRef>
              <c:f>Φύλλο1!$A$2:$A$3</c:f>
              <c:strCache>
                <c:ptCount val="2"/>
                <c:pt idx="0">
                  <c:v>Κωμωδία</c:v>
                </c:pt>
                <c:pt idx="1">
                  <c:v>Δράμα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47</c:v>
                </c:pt>
                <c:pt idx="1">
                  <c:v>86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951491367357317"/>
          <c:y val="0.31462945089434552"/>
          <c:w val="0.18326954284253144"/>
          <c:h val="0.30239799744472867"/>
        </c:manualLayout>
      </c:layout>
      <c:txPr>
        <a:bodyPr/>
        <a:lstStyle/>
        <a:p>
          <a:pPr>
            <a:defRPr sz="1800" b="1"/>
          </a:pPr>
          <a:endParaRPr lang="el-GR"/>
        </a:p>
      </c:txPr>
    </c:legend>
    <c:plotVisOnly val="1"/>
  </c:chart>
  <c:spPr>
    <a:ln w="38100">
      <a:solidFill>
        <a:schemeClr val="tx1">
          <a:lumMod val="85000"/>
          <a:lumOff val="15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7438487560339112E-2"/>
          <c:y val="1.544025843404356E-2"/>
          <c:w val="0.93356307915900449"/>
          <c:h val="0.92955589150277662"/>
        </c:manualLayout>
      </c:layout>
      <c:bar3DChart>
        <c:barDir val="col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50800" dir="5400000" algn="ctr" rotWithShape="0">
                <a:schemeClr val="bg1"/>
              </a:outerShdw>
            </a:effectLst>
          </c:spPr>
          <c:cat>
            <c:strRef>
              <c:f>Φύλλο1!$A$2:$A$6</c:f>
              <c:strCache>
                <c:ptCount val="5"/>
                <c:pt idx="0">
                  <c:v>Ψυχαγωγία</c:v>
                </c:pt>
                <c:pt idx="1">
                  <c:v>Ανάγκη</c:v>
                </c:pt>
                <c:pt idx="2">
                  <c:v>Παιδεία</c:v>
                </c:pt>
                <c:pt idx="3">
                  <c:v>Κοινωνική εκδήλωση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54</c:v>
                </c:pt>
                <c:pt idx="1">
                  <c:v>47</c:v>
                </c:pt>
                <c:pt idx="2">
                  <c:v>81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</c:ser>
        <c:shape val="box"/>
        <c:axId val="148460288"/>
        <c:axId val="148461824"/>
        <c:axId val="0"/>
      </c:bar3DChart>
      <c:catAx>
        <c:axId val="148460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148461824"/>
        <c:crosses val="autoZero"/>
        <c:auto val="1"/>
        <c:lblAlgn val="ctr"/>
        <c:lblOffset val="100"/>
      </c:catAx>
      <c:valAx>
        <c:axId val="148461824"/>
        <c:scaling>
          <c:orientation val="minMax"/>
        </c:scaling>
        <c:axPos val="l"/>
        <c:majorGridlines/>
        <c:numFmt formatCode="General" sourceLinked="1"/>
        <c:tickLblPos val="nextTo"/>
        <c:crossAx val="148460288"/>
        <c:crosses val="autoZero"/>
        <c:crossBetween val="between"/>
      </c:valAx>
    </c:plotArea>
    <c:plotVisOnly val="1"/>
  </c:chart>
  <c:spPr>
    <a:ln w="38100">
      <a:solidFill>
        <a:schemeClr val="tx1">
          <a:lumMod val="85000"/>
          <a:lumOff val="15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l-GR" dirty="0"/>
              <a:t> </a:t>
            </a:r>
            <a:r>
              <a:rPr lang="el-GR" dirty="0" smtClean="0"/>
              <a:t>Συχνότητα</a:t>
            </a:r>
            <a:r>
              <a:rPr lang="el-GR" baseline="0" dirty="0" smtClean="0"/>
              <a:t> προσέλευσης στο θέατρο θα ήταν μεγαλύτερη αν…</a:t>
            </a:r>
            <a:endParaRPr lang="el-GR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Συχνότερα στο θέατρο αν: 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Φύλλο1!$A$2:$A$5</c:f>
              <c:strCache>
                <c:ptCount val="4"/>
                <c:pt idx="0">
                  <c:v>Ήταν φθηνότερο</c:v>
                </c:pt>
                <c:pt idx="1">
                  <c:v>Είχα χρόνο</c:v>
                </c:pt>
                <c:pt idx="2">
                  <c:v>Είχα παρέα</c:v>
                </c:pt>
                <c:pt idx="3">
                  <c:v>Άλλο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63</c:v>
                </c:pt>
                <c:pt idx="1">
                  <c:v>42</c:v>
                </c:pt>
                <c:pt idx="2">
                  <c:v>16</c:v>
                </c:pt>
                <c:pt idx="3">
                  <c:v>15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el-GR"/>
          </a:p>
        </c:txPr>
      </c:legendEntry>
      <c:layout>
        <c:manualLayout>
          <c:xMode val="edge"/>
          <c:yMode val="edge"/>
          <c:x val="0.72408003389004394"/>
          <c:y val="0.17109053610631691"/>
          <c:w val="0.23806072162836397"/>
          <c:h val="0.64598964747265963"/>
        </c:manualLayout>
      </c:layout>
    </c:legend>
    <c:plotVisOnly val="1"/>
  </c:chart>
  <c:spPr>
    <a:ln w="38100">
      <a:solidFill>
        <a:schemeClr val="tx1">
          <a:lumMod val="85000"/>
          <a:lumOff val="15000"/>
        </a:scheme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perspective val="30"/>
    </c:view3D>
    <c:plotArea>
      <c:layout>
        <c:manualLayout>
          <c:layoutTarget val="inner"/>
          <c:xMode val="edge"/>
          <c:yMode val="edge"/>
          <c:x val="5.1172470735574835E-2"/>
          <c:y val="2.6461399183874516E-2"/>
          <c:w val="0.79447624506367953"/>
          <c:h val="0.94292038121890354"/>
        </c:manualLayout>
      </c:layout>
      <c:bar3DChart>
        <c:barDir val="col"/>
        <c:grouping val="standard"/>
        <c:ser>
          <c:idx val="0"/>
          <c:order val="0"/>
          <c:tx>
            <c:strRef>
              <c:f>Φύλλο1!$B$1</c:f>
              <c:strCache>
                <c:ptCount val="1"/>
                <c:pt idx="0">
                  <c:v>1φορά την Εβδομάδα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1 φορά το Μήνα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Άλλο</c:v>
                </c:pt>
              </c:strCache>
            </c:strRef>
          </c:tx>
          <c:cat>
            <c:numRef>
              <c:f>Φύλλο1!$A$2</c:f>
              <c:numCache>
                <c:formatCode>General</c:formatCode>
                <c:ptCount val="1"/>
              </c:numCache>
            </c:numRef>
          </c:cat>
          <c:val>
            <c:numRef>
              <c:f>Φύλλο1!$D$2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hape val="cylinder"/>
        <c:axId val="151881216"/>
        <c:axId val="151882752"/>
        <c:axId val="150297216"/>
      </c:bar3DChart>
      <c:catAx>
        <c:axId val="151881216"/>
        <c:scaling>
          <c:orientation val="minMax"/>
        </c:scaling>
        <c:axPos val="b"/>
        <c:numFmt formatCode="General" sourceLinked="1"/>
        <c:tickLblPos val="nextTo"/>
        <c:crossAx val="151882752"/>
        <c:crosses val="autoZero"/>
        <c:auto val="1"/>
        <c:lblAlgn val="ctr"/>
        <c:lblOffset val="100"/>
      </c:catAx>
      <c:valAx>
        <c:axId val="151882752"/>
        <c:scaling>
          <c:orientation val="minMax"/>
        </c:scaling>
        <c:axPos val="l"/>
        <c:majorGridlines/>
        <c:numFmt formatCode="General" sourceLinked="1"/>
        <c:tickLblPos val="nextTo"/>
        <c:crossAx val="151881216"/>
        <c:crosses val="autoZero"/>
        <c:crossBetween val="between"/>
      </c:valAx>
      <c:serAx>
        <c:axId val="150297216"/>
        <c:scaling>
          <c:orientation val="minMax"/>
        </c:scaling>
        <c:axPos val="b"/>
        <c:tickLblPos val="nextTo"/>
        <c:crossAx val="15188275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l-GR"/>
          </a:p>
        </c:txPr>
      </c:legendEntry>
      <c:layout>
        <c:manualLayout>
          <c:xMode val="edge"/>
          <c:yMode val="edge"/>
          <c:x val="0.69827304541919655"/>
          <c:y val="0.27090008017127232"/>
          <c:w val="0.29210681136439443"/>
          <c:h val="0.29374720376414631"/>
        </c:manualLayout>
      </c:layout>
    </c:legend>
    <c:plotVisOnly val="1"/>
  </c:chart>
  <c:spPr>
    <a:ln w="38100">
      <a:solidFill>
        <a:schemeClr val="tx1">
          <a:lumMod val="95000"/>
          <a:lumOff val="5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900"/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Φύλλο1!$A$1:$A$2</c:f>
              <c:strCache>
                <c:ptCount val="2"/>
                <c:pt idx="0">
                  <c:v>Μαθητές</c:v>
                </c:pt>
                <c:pt idx="1">
                  <c:v>Μαθήτριες</c:v>
                </c:pt>
              </c:strCache>
            </c:strRef>
          </c:cat>
          <c:val>
            <c:numRef>
              <c:f>Φύλλο1!$B$1:$B$2</c:f>
              <c:numCache>
                <c:formatCode>General</c:formatCode>
                <c:ptCount val="2"/>
                <c:pt idx="0">
                  <c:v>57</c:v>
                </c:pt>
                <c:pt idx="1">
                  <c:v>96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 w="38100">
      <a:solidFill>
        <a:schemeClr val="tx1"/>
      </a:solidFill>
    </a:ln>
  </c:spPr>
  <c:txPr>
    <a:bodyPr/>
    <a:lstStyle/>
    <a:p>
      <a:pPr>
        <a:defRPr sz="1800"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Μαθητές</c:v>
                </c:pt>
              </c:strCache>
            </c:strRef>
          </c:tx>
          <c:cat>
            <c:strRef>
              <c:f>Φύλλο1!$A$2:$A$17</c:f>
              <c:strCache>
                <c:ptCount val="16"/>
                <c:pt idx="0">
                  <c:v>Βαλάκου Αντιγόνη </c:v>
                </c:pt>
                <c:pt idx="1">
                  <c:v>Βουτσάς Κώστας</c:v>
                </c:pt>
                <c:pt idx="2">
                  <c:v>Καραμπέτη Καριοφυλιά</c:v>
                </c:pt>
                <c:pt idx="3">
                  <c:v>Καρύδη Σμαράγδα</c:v>
                </c:pt>
                <c:pt idx="4">
                  <c:v>Κονιόρδου Λυδία </c:v>
                </c:pt>
                <c:pt idx="5">
                  <c:v>Κομνηνού Φιλαρέτη</c:v>
                </c:pt>
                <c:pt idx="6">
                  <c:v>Μαρκουλάκης Κωνστ.</c:v>
                </c:pt>
                <c:pt idx="7">
                  <c:v>Μπέζος Γιάννης</c:v>
                </c:pt>
                <c:pt idx="8">
                  <c:v>Παξινού Κατίνα </c:v>
                </c:pt>
                <c:pt idx="9">
                  <c:v>Παπά Ειρήνη</c:v>
                </c:pt>
                <c:pt idx="10">
                  <c:v>Πρωτοψάλτη Λυδία </c:v>
                </c:pt>
                <c:pt idx="11">
                  <c:v>Τότσικας Απόστολος</c:v>
                </c:pt>
                <c:pt idx="12">
                  <c:v>Φιλιππίδης Πέτρος </c:v>
                </c:pt>
                <c:pt idx="13">
                  <c:v>Χαϊκάλης Παύλος</c:v>
                </c:pt>
                <c:pt idx="14">
                  <c:v>Χαραλαμπόπουλος Β.</c:v>
                </c:pt>
                <c:pt idx="15">
                  <c:v>Χειλάκης Αιμίλιος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Μαθήτριες</c:v>
                </c:pt>
              </c:strCache>
            </c:strRef>
          </c:tx>
          <c:cat>
            <c:strRef>
              <c:f>Φύλλο1!$A$2:$A$17</c:f>
              <c:strCache>
                <c:ptCount val="16"/>
                <c:pt idx="0">
                  <c:v>Βαλάκου Αντιγόνη </c:v>
                </c:pt>
                <c:pt idx="1">
                  <c:v>Βουτσάς Κώστας</c:v>
                </c:pt>
                <c:pt idx="2">
                  <c:v>Καραμπέτη Καριοφυλιά</c:v>
                </c:pt>
                <c:pt idx="3">
                  <c:v>Καρύδη Σμαράγδα</c:v>
                </c:pt>
                <c:pt idx="4">
                  <c:v>Κονιόρδου Λυδία </c:v>
                </c:pt>
                <c:pt idx="5">
                  <c:v>Κομνηνού Φιλαρέτη</c:v>
                </c:pt>
                <c:pt idx="6">
                  <c:v>Μαρκουλάκης Κωνστ.</c:v>
                </c:pt>
                <c:pt idx="7">
                  <c:v>Μπέζος Γιάννης</c:v>
                </c:pt>
                <c:pt idx="8">
                  <c:v>Παξινού Κατίνα </c:v>
                </c:pt>
                <c:pt idx="9">
                  <c:v>Παπά Ειρήνη</c:v>
                </c:pt>
                <c:pt idx="10">
                  <c:v>Πρωτοψάλτη Λυδία </c:v>
                </c:pt>
                <c:pt idx="11">
                  <c:v>Τότσικας Απόστολος</c:v>
                </c:pt>
                <c:pt idx="12">
                  <c:v>Φιλιππίδης Πέτρος </c:v>
                </c:pt>
                <c:pt idx="13">
                  <c:v>Χαϊκάλης Παύλος</c:v>
                </c:pt>
                <c:pt idx="14">
                  <c:v>Χαραλαμπόπουλος Β.</c:v>
                </c:pt>
                <c:pt idx="15">
                  <c:v>Χειλάκης Αιμίλιος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10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axId val="100041856"/>
        <c:axId val="100043776"/>
      </c:barChart>
      <c:catAx>
        <c:axId val="100041856"/>
        <c:scaling>
          <c:orientation val="minMax"/>
        </c:scaling>
        <c:axPos val="l"/>
        <c:tickLblPos val="nextTo"/>
        <c:crossAx val="100043776"/>
        <c:crosses val="autoZero"/>
        <c:auto val="1"/>
        <c:lblAlgn val="ctr"/>
        <c:lblOffset val="100"/>
      </c:catAx>
      <c:valAx>
        <c:axId val="100043776"/>
        <c:scaling>
          <c:orientation val="minMax"/>
        </c:scaling>
        <c:axPos val="b"/>
        <c:majorGridlines/>
        <c:numFmt formatCode="General" sourceLinked="1"/>
        <c:tickLblPos val="nextTo"/>
        <c:crossAx val="100041856"/>
        <c:crosses val="autoZero"/>
        <c:crossBetween val="between"/>
      </c:valAx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AEF6C-EF24-48D3-9EB6-0689FFFC9B2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4F8A-675F-474C-A18B-C82FC1B2F2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54F8A-675F-474C-A18B-C82FC1B2F23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54F8A-675F-474C-A18B-C82FC1B2F231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DF86-E5D7-4BE2-97B3-208039085DFA}" type="datetimeFigureOut">
              <a:rPr lang="el-GR" smtClean="0"/>
              <a:pPr/>
              <a:t>10/2/2019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5262-6E50-4BF2-9F65-A24181500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google.gr/imgres?hl=el&amp;sa=X&amp;rlz=1T4ADFA_elGR401&amp;biw=1280&amp;bih=833&amp;tbm=isch&amp;tbnid=US3wzC0eXyDS3M:&amp;imgrefurl=http://www.groupon.gr/deals/athens/topos-allou-zouve-elvira/5599841&amp;docid=BRKpW62W95P3TM&amp;imgurl=http://static.gr.groupon-content.net/18/35/1336391913518.jpg&amp;w=450&amp;h=300&amp;ei=yY4oUYqvGs2Y0QWPvYGYBw&amp;zoom=1&amp;ved=1t:3588,i:130&amp;iact=rc&amp;dur=1449&amp;sig=110690382625132344315&amp;page=1&amp;tbnh=177&amp;tbnw=246&amp;start=0&amp;ndsp=19&amp;tx=144&amp;ty=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gr/imgres?um=1&amp;hl=el&amp;sa=N&amp;rlz=1T4ADFA_elGR401&amp;biw=1280&amp;bih=833&amp;tbm=isch&amp;tbnid=6p0XtywR-JwopM:&amp;imgrefurl=http://orchomenos-press.blogspot.com/2012/11/blog-post_4553.html&amp;docid=qTI69-NnV3Um1M&amp;imgurl=http://theatrokefallinias.gr/wp-content/uploads/2012/10/leftes-nixtes-12-3-427x285.jpg&amp;w=427&amp;h=285&amp;ei=wZAoUbKEEqTC0QXSzYDQAQ&amp;zoom=1&amp;ved=1t:3588,i:151&amp;iact=rc&amp;dur=263&amp;sig=110690382625132344315&amp;page=2&amp;tbnh=173&amp;tbnw=260&amp;start=20&amp;ndsp=27&amp;tx=169&amp;ty=56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mediasoup.gr/sites/default/files/images/449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8136904" cy="5472608"/>
          </a:xfrm>
          <a:solidFill>
            <a:srgbClr val="A17C6D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49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endParaRPr lang="el-GR" sz="49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endParaRPr lang="el-GR" sz="49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endParaRPr lang="el-GR" sz="8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l-GR" sz="8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7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ΖΗΤΗΜΑΤΑ ΜΕΘΟΔΟΛΟΓΙΑΣ:</a:t>
            </a:r>
          </a:p>
          <a:p>
            <a:pPr algn="ctr"/>
            <a:r>
              <a:rPr lang="el-GR" sz="7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Η </a:t>
            </a:r>
            <a:r>
              <a:rPr lang="el-GR" sz="7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«έρευνα κοινού» </a:t>
            </a:r>
            <a:r>
              <a:rPr lang="el-GR" sz="7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ως μεθοδολογικό </a:t>
            </a:r>
          </a:p>
          <a:p>
            <a:pPr algn="ctr"/>
            <a:r>
              <a:rPr lang="el-GR" sz="7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εργαλείο της Θεατρολογία</a:t>
            </a:r>
            <a:r>
              <a:rPr lang="el-GR" sz="7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ς</a:t>
            </a:r>
          </a:p>
          <a:p>
            <a:pPr algn="ctr"/>
            <a:endParaRPr lang="el-GR" sz="7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l-GR" sz="4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27 Απριλίου 2017</a:t>
            </a:r>
          </a:p>
          <a:p>
            <a:pPr algn="ctr"/>
            <a:endParaRPr lang="el-GR" sz="43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l-GR" sz="4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				ΑΝΝΑ ΜΑΥΡΟΛΕΩΝ </a:t>
            </a: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5" name="5 - Θέση περιεχομένου" descr="μεθοδολογία.jpg"/>
          <p:cNvPicPr>
            <a:picLocks noChangeAspect="1"/>
          </p:cNvPicPr>
          <p:nvPr/>
        </p:nvPicPr>
        <p:blipFill>
          <a:blip r:embed="rId2" cstate="print"/>
          <a:srcRect l="34146" t="55034" r="31707" b="14947"/>
          <a:stretch>
            <a:fillRect/>
          </a:stretch>
        </p:blipFill>
        <p:spPr>
          <a:xfrm>
            <a:off x="1259631" y="4365105"/>
            <a:ext cx="792089" cy="101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611560" y="105273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19672" y="404664"/>
            <a:ext cx="6613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Γράφημα με βάση την συχνότητα προσέλευσης των θεατών στο θέατρο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3968" y="1017995"/>
            <a:ext cx="43924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l-G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ο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κεφ. Έρευνα κοινού: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«Το </a:t>
            </a:r>
            <a:r>
              <a:rPr kumimoji="0" lang="el-G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προφίλ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του θεατή παραστάσεων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Αρχαίου Δράματος»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3200" dirty="0" smtClean="0"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Βλ.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Ά. Μαυρολέων,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i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Περί Αναβίωσης</a:t>
            </a:r>
            <a:r>
              <a:rPr lang="el-GR" sz="2400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Ι. Σιδέρης,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Αθήνα: 2016.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σσ.195-245.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3200" dirty="0" smtClean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0" name="19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724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1224137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Συμμετοχή στην έρευνα ενηλίκων θεατών αρχαίου δράματος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67544" y="1772817"/>
            <a:ext cx="7920880" cy="4464496"/>
          </a:xfrm>
        </p:spPr>
        <p:txBody>
          <a:bodyPr>
            <a:normAutofit fontScale="55000" lnSpcReduction="20000"/>
          </a:bodyPr>
          <a:lstStyle/>
          <a:p>
            <a:endParaRPr lang="el-GR" dirty="0"/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Εκπαιδευόμενοι επιμορφωτικού προγράμματος δια βίου μάθησης ενηλίκων «Ακαδημία Πλάτωνος - Οι δρόμοι της γνώσης» Εθνικού και Καποδιστριακού Πανεπιστημίου Αθηνών 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12% συμμετοχής στην έρευνα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Φοιτητές Τμήματος Θεατρικών Σπουδών Πανεπιστημίου Πελοποννήσου (Ναύπλιο)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25% συμμετοχής στην έρευνα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Συμμετέχοντες Σεμιναρίων Κέντρου Κλασικού Δράματος </a:t>
            </a:r>
            <a:r>
              <a:rPr lang="el-G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Παντείου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Πανεπιστημίου (Αθήνα)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22% συμμετοχής στην έρευνα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Μέλη Θεατρικών Εργαστηρίων Δήμων Μοσχάτου -Ταύρου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lvl="0"/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Νίκαιας – Αγ. Ι. Ρέντη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20% συμμετοχής στην έρευνα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Επισκέπτες Θεατρικού Μουσείου Κύπρου (Λεμεσός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0"/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21% συμμετοχής στην έρευνα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39553" y="3212977"/>
          <a:ext cx="4752530" cy="1639047"/>
        </p:xfrm>
        <a:graphic>
          <a:graphicData uri="http://schemas.openxmlformats.org/drawingml/2006/table">
            <a:tbl>
              <a:tblPr/>
              <a:tblGrid>
                <a:gridCol w="2401167"/>
                <a:gridCol w="2351363"/>
              </a:tblGrid>
              <a:tr h="690365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Garamond"/>
                          <a:ea typeface="Calibri"/>
                          <a:cs typeface="Times New Roman"/>
                        </a:rPr>
                        <a:t>Μαθητές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Garamond"/>
                          <a:ea typeface="Calibri"/>
                          <a:cs typeface="Times New Roman"/>
                        </a:rPr>
                        <a:t>  57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74341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Garamond"/>
                          <a:ea typeface="Calibri"/>
                          <a:cs typeface="Times New Roman"/>
                        </a:rPr>
                        <a:t>Μαθήτριες</a:t>
                      </a:r>
                      <a:endParaRPr lang="el-G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Garamond"/>
                          <a:ea typeface="Calibri"/>
                          <a:cs typeface="Times New Roman"/>
                        </a:rPr>
                        <a:t>  96</a:t>
                      </a:r>
                      <a:endParaRPr lang="el-G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74341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Garamond"/>
                          <a:ea typeface="Calibri"/>
                          <a:cs typeface="Times New Roman"/>
                        </a:rPr>
                        <a:t>Σύνολο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Garamond"/>
                          <a:ea typeface="Calibri"/>
                          <a:cs typeface="Times New Roman"/>
                        </a:rPr>
                        <a:t>153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87624" y="942400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Λύκειο Κορυδαλλού:  118 μαθητές/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τριες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Γυμνάσιο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Αγκιστρίου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   35 μαθητές/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τριες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__________________________________________________________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	              Σύνολο: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l-GR" sz="2000" b="1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53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συμπληρωμένων ερωτηματολογίων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		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95736" y="58052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Συμμετοχή στην έρευνα: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Μαθήτριες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63% 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Μαθητές    37%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051720" y="3326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Έρευνα</a:t>
            </a:r>
            <a:r>
              <a:rPr kumimoji="0" lang="el-G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 σε 2 δημόσια σχολεία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6" name="5 - Γράφημα"/>
          <p:cNvGraphicFramePr/>
          <p:nvPr/>
        </p:nvGraphicFramePr>
        <p:xfrm>
          <a:off x="5580112" y="3212976"/>
          <a:ext cx="31683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67544" y="1196751"/>
          <a:ext cx="8136906" cy="4898568"/>
        </p:xfrm>
        <a:graphic>
          <a:graphicData uri="http://schemas.openxmlformats.org/drawingml/2006/table">
            <a:tbl>
              <a:tblPr/>
              <a:tblGrid>
                <a:gridCol w="2257823"/>
                <a:gridCol w="1774625"/>
                <a:gridCol w="2044393"/>
                <a:gridCol w="2060065"/>
              </a:tblGrid>
              <a:tr h="53554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Garamond"/>
                          <a:ea typeface="Calibri"/>
                          <a:cs typeface="Times New Roman"/>
                        </a:rPr>
                        <a:t>Μαθητές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Garamond"/>
                          <a:ea typeface="Calibri"/>
                          <a:cs typeface="Times New Roman"/>
                        </a:rPr>
                        <a:t>Μαθήτριες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Garamond"/>
                          <a:ea typeface="Calibri"/>
                          <a:cs typeface="Times New Roman"/>
                        </a:rPr>
                        <a:t>Σύνολο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44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Αντιγόνη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 8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08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latin typeface="Garamond"/>
                          <a:ea typeface="Calibri"/>
                          <a:cs typeface="Times New Roman"/>
                        </a:rPr>
                        <a:t>Λυσιστράτη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Garamond"/>
                          <a:ea typeface="Calibri"/>
                          <a:cs typeface="Times New Roman"/>
                        </a:rPr>
                        <a:t>16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Garamond"/>
                          <a:ea typeface="Calibri"/>
                          <a:cs typeface="Times New Roman"/>
                        </a:rPr>
                        <a:t>32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Garamond"/>
                          <a:ea typeface="Calibri"/>
                          <a:cs typeface="Times New Roman"/>
                        </a:rPr>
                        <a:t>48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44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Μήδεια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16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15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Οιδίπους Τύραννος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Garamond"/>
                          <a:ea typeface="Calibri"/>
                          <a:cs typeface="Times New Roman"/>
                        </a:rPr>
                        <a:t>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44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latin typeface="Garamond"/>
                          <a:ea typeface="Calibri"/>
                          <a:cs typeface="Times New Roman"/>
                        </a:rPr>
                        <a:t>Ορέστεια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9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44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Όρνιθες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6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18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44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Πέρσες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4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44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Τρωάδες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6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11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35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i="1" dirty="0">
                          <a:latin typeface="Garamond"/>
                          <a:ea typeface="Calibri"/>
                          <a:cs typeface="Times New Roman"/>
                        </a:rPr>
                        <a:t>Άλλα έργα</a:t>
                      </a:r>
                      <a:r>
                        <a:rPr lang="el-GR" sz="1600" i="1" u="sng" dirty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Ελένη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Πλούτος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Εκάβη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Βάτραχοι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Οιδίπους επί </a:t>
                      </a:r>
                      <a:r>
                        <a:rPr lang="el-GR" sz="1600" dirty="0" err="1">
                          <a:latin typeface="Garamond"/>
                          <a:ea typeface="Calibri"/>
                          <a:cs typeface="Times New Roman"/>
                        </a:rPr>
                        <a:t>Κολωνώ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4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-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-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Garamond"/>
                          <a:ea typeface="Calibri"/>
                          <a:cs typeface="Times New Roman"/>
                        </a:rPr>
                        <a:t>  -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 7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 2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  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b="1" i="1" dirty="0" smtClean="0"/>
              <a:t>Μαθητές - Ποιο έργο θεωρείτε σημαντικότερο;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827584" y="1052736"/>
          <a:ext cx="7776864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el-GR" sz="2200" i="1" dirty="0" smtClean="0"/>
              <a:t/>
            </a:r>
            <a:br>
              <a:rPr lang="el-GR" sz="2200" i="1" dirty="0" smtClean="0"/>
            </a:br>
            <a:r>
              <a:rPr lang="el-GR" sz="2200" i="1" dirty="0" smtClean="0"/>
              <a:t/>
            </a:r>
            <a:br>
              <a:rPr lang="el-GR" sz="2200" i="1" dirty="0" smtClean="0"/>
            </a:br>
            <a:r>
              <a:rPr lang="el-GR" sz="2200" b="1" i="1" dirty="0" smtClean="0"/>
              <a:t>Μαθητές -</a:t>
            </a:r>
            <a:r>
              <a:rPr lang="el-GR" sz="2200" i="1" dirty="0" smtClean="0"/>
              <a:t> </a:t>
            </a:r>
            <a:r>
              <a:rPr lang="el-GR" sz="2200" b="1" i="1" dirty="0" smtClean="0"/>
              <a:t>Ποιον/α ηθοποιό θαυμάζετε για τις ερμηνείες του στις παραστάσεις Αρχαίου Δράματος;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899592" y="1340769"/>
          <a:ext cx="74888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l-GR" sz="2200" i="1" dirty="0" smtClean="0"/>
              <a:t/>
            </a:r>
            <a:br>
              <a:rPr lang="el-GR" sz="2200" i="1" dirty="0" smtClean="0"/>
            </a:br>
            <a:r>
              <a:rPr lang="el-GR" sz="2200" i="1" dirty="0" smtClean="0"/>
              <a:t/>
            </a:r>
            <a:br>
              <a:rPr lang="el-GR" sz="2200" i="1" dirty="0" smtClean="0"/>
            </a:br>
            <a:r>
              <a:rPr lang="el-GR" sz="2200" b="1" i="1" dirty="0" smtClean="0"/>
              <a:t>Μαθητές - Ποιος ήρωας ή ηρωίδα του Αρχαίου Δράματος</a:t>
            </a:r>
            <a:br>
              <a:rPr lang="el-GR" sz="2200" b="1" i="1" dirty="0" smtClean="0"/>
            </a:br>
            <a:r>
              <a:rPr lang="el-GR" sz="2200" b="1" i="1" dirty="0" smtClean="0"/>
              <a:t> θεωρείτε ότι εκφράζει την εποχή μας;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2771800" y="908720"/>
          <a:ext cx="3384373" cy="1088060"/>
        </p:xfrm>
        <a:graphic>
          <a:graphicData uri="http://schemas.openxmlformats.org/drawingml/2006/table">
            <a:tbl>
              <a:tblPr/>
              <a:tblGrid>
                <a:gridCol w="1624497"/>
                <a:gridCol w="1759876"/>
              </a:tblGrid>
              <a:tr h="41598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Garamond"/>
                          <a:ea typeface="Calibri"/>
                          <a:cs typeface="Times New Roman"/>
                        </a:rPr>
                        <a:t>Άνδρες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Garamond"/>
                          <a:ea typeface="Calibri"/>
                          <a:cs typeface="Times New Roman"/>
                        </a:rPr>
                        <a:t>34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/>
                        <a:t>Γυναίκες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/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Garamond"/>
                          <a:ea typeface="Calibri"/>
                          <a:cs typeface="Times New Roman"/>
                        </a:rPr>
                        <a:t>Σύνολο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Garamond"/>
                          <a:ea typeface="Calibri"/>
                          <a:cs typeface="Times New Roman"/>
                        </a:rPr>
                        <a:t>100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251520" y="2039913"/>
          <a:ext cx="8064895" cy="4479628"/>
        </p:xfrm>
        <a:graphic>
          <a:graphicData uri="http://schemas.openxmlformats.org/drawingml/2006/table">
            <a:tbl>
              <a:tblPr/>
              <a:tblGrid>
                <a:gridCol w="1551277"/>
                <a:gridCol w="723438"/>
                <a:gridCol w="965030"/>
                <a:gridCol w="907915"/>
                <a:gridCol w="815409"/>
                <a:gridCol w="1033456"/>
                <a:gridCol w="1034185"/>
                <a:gridCol w="1034185"/>
              </a:tblGrid>
              <a:tr h="81302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Ηλικιακές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400" dirty="0" smtClean="0">
                          <a:latin typeface="Garamond"/>
                          <a:ea typeface="Calibri"/>
                          <a:cs typeface="Times New Roman"/>
                        </a:rPr>
                        <a:t>συστάδες</a:t>
                      </a:r>
                      <a:endParaRPr lang="el-GR" sz="3200" b="1" baseline="0" dirty="0" smtClean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Garamond"/>
                          <a:ea typeface="Calibri"/>
                          <a:cs typeface="Times New Roman"/>
                        </a:rPr>
                        <a:t>Άνδρες</a:t>
                      </a:r>
                      <a:r>
                        <a:rPr lang="el-GR" sz="16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Α= πρωτοβάθμια</a:t>
                      </a: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Β= δευτεροβάθμια</a:t>
                      </a: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Γ= τριτοβάθμια</a:t>
                      </a:r>
                      <a:endParaRPr lang="el-GR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b="1" baseline="0" dirty="0" smtClean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Garamond"/>
                          <a:ea typeface="Calibri"/>
                          <a:cs typeface="Times New Roman"/>
                        </a:rPr>
                        <a:t>Γυναίκες</a:t>
                      </a: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Α= πρωτοβάθμια</a:t>
                      </a: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Β= δευτεροβάθμια</a:t>
                      </a:r>
                    </a:p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baseline="0" dirty="0" smtClean="0">
                          <a:latin typeface="Garamond"/>
                          <a:ea typeface="Calibri"/>
                          <a:cs typeface="Times New Roman"/>
                        </a:rPr>
                        <a:t>Γ= τριτοβάθμια</a:t>
                      </a:r>
                      <a:endParaRPr lang="el-GR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Σύνολο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Garamond"/>
                          <a:ea typeface="Calibri"/>
                          <a:cs typeface="Times New Roman"/>
                        </a:rPr>
                        <a:t>Α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Garamond"/>
                          <a:ea typeface="Calibri"/>
                          <a:cs typeface="Times New Roman"/>
                        </a:rPr>
                        <a:t>B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Γ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Α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Β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Γ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2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20-30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15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29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 48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2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30-40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 7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14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 25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2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40-50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 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 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 10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2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50-60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 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 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 10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2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60 και άνω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Garamond"/>
                          <a:ea typeface="Calibri"/>
                          <a:cs typeface="Times New Roman"/>
                        </a:rPr>
                        <a:t> 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Garamond"/>
                          <a:ea typeface="Calibri"/>
                          <a:cs typeface="Times New Roman"/>
                        </a:rPr>
                        <a:t> 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   7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2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Σύνολο 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Garamond"/>
                          <a:ea typeface="Calibri"/>
                          <a:cs typeface="Times New Roman"/>
                        </a:rPr>
                        <a:t>-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Garamond"/>
                          <a:ea typeface="Calibri"/>
                          <a:cs typeface="Times New Roman"/>
                        </a:rPr>
                        <a:t>31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11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Garamond"/>
                          <a:ea typeface="Calibri"/>
                          <a:cs typeface="Times New Roman"/>
                        </a:rPr>
                        <a:t>51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Garamond"/>
                          <a:ea typeface="Calibri"/>
                          <a:cs typeface="Times New Roman"/>
                        </a:rPr>
                        <a:t>100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Ενήλικες -  ηλικιακές ομάδες/φύλο/βαθμίδα εκπαίδευσης</a:t>
            </a:r>
            <a:endParaRPr lang="el-GR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426170"/>
          </a:xfrm>
        </p:spPr>
        <p:txBody>
          <a:bodyPr>
            <a:normAutofit/>
          </a:bodyPr>
          <a:lstStyle/>
          <a:p>
            <a:pPr lvl="0"/>
            <a:r>
              <a:rPr lang="el-GR" sz="2700" b="1" i="1" dirty="0" smtClean="0"/>
              <a:t>Έχετε παρακολουθήσει παράσταση Αρχαίου Δράματος (Επίδαυρος, Ηρώδειο, Κούριον);</a:t>
            </a:r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259632" y="2564905"/>
          <a:ext cx="6840761" cy="2960042"/>
        </p:xfrm>
        <a:graphic>
          <a:graphicData uri="http://schemas.openxmlformats.org/drawingml/2006/table">
            <a:tbl>
              <a:tblPr/>
              <a:tblGrid>
                <a:gridCol w="2137738"/>
                <a:gridCol w="2308757"/>
                <a:gridCol w="2394266"/>
              </a:tblGrid>
              <a:tr h="115212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l-GR" sz="2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3200" b="1" i="0" dirty="0">
                          <a:latin typeface="Garamond"/>
                          <a:ea typeface="Times New Roman"/>
                          <a:cs typeface="Times New Roman"/>
                        </a:rPr>
                        <a:t>Άνδρες</a:t>
                      </a:r>
                      <a:endParaRPr lang="el-GR" sz="3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3200" b="1" i="0" dirty="0">
                          <a:latin typeface="Garamond"/>
                          <a:ea typeface="Times New Roman"/>
                          <a:cs typeface="Times New Roman"/>
                        </a:rPr>
                        <a:t>Γυναίκες</a:t>
                      </a:r>
                      <a:endParaRPr lang="el-GR" sz="3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075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2400" b="1">
                          <a:latin typeface="Garamond"/>
                          <a:ea typeface="Times New Roman"/>
                          <a:cs typeface="Times New Roman"/>
                        </a:rPr>
                        <a:t>Ναι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4000" dirty="0" smtClean="0">
                          <a:latin typeface="Garamond"/>
                          <a:ea typeface="Times New Roman"/>
                          <a:cs typeface="Times New Roman"/>
                        </a:rPr>
                        <a:t>55%</a:t>
                      </a:r>
                      <a:endParaRPr lang="el-GR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el-GR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Garamond"/>
                          <a:ea typeface="Times New Roman"/>
                          <a:cs typeface="Times New Roman"/>
                        </a:rPr>
                        <a:t>Όχι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el-GR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l-GR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1115616" y="711747"/>
          <a:ext cx="6768752" cy="614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     Ποιον/α ηθοποιό θαυμάζετε για τις ερμηνείες του στις παραστάσεις Αρχαίου Δράματος;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35897" y="2492896"/>
            <a:ext cx="5362873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800" b="0" cap="none" dirty="0" smtClean="0">
                <a:latin typeface="Arial" pitchFamily="34" charset="0"/>
                <a:cs typeface="Arial" pitchFamily="34" charset="0"/>
              </a:rPr>
            </a:br>
            <a:r>
              <a:rPr lang="el-GR" sz="2800" i="1" dirty="0" smtClean="0">
                <a:solidFill>
                  <a:srgbClr val="C00000"/>
                </a:solidFill>
                <a:ea typeface="MS Mincho" pitchFamily="49" charset="-128"/>
                <a:cs typeface="Times New Roman" pitchFamily="18" charset="0"/>
              </a:rPr>
              <a:t>«</a:t>
            </a:r>
            <a:r>
              <a:rPr lang="el-GR" sz="2800" i="1" cap="none" dirty="0" smtClean="0">
                <a:solidFill>
                  <a:srgbClr val="C00000"/>
                </a:solidFill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Αναζητώντας τα κριτήρια επιλογής των θεατών</a:t>
            </a:r>
            <a:r>
              <a:rPr lang="el-GR" sz="2800" i="1" dirty="0" smtClean="0">
                <a:solidFill>
                  <a:srgbClr val="C00000"/>
                </a:solidFill>
                <a:ea typeface="MS Mincho" pitchFamily="49" charset="-128"/>
                <a:cs typeface="Times New Roman" pitchFamily="18" charset="0"/>
              </a:rPr>
              <a:t>»</a:t>
            </a:r>
            <a:r>
              <a:rPr lang="el-GR" sz="2800" b="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l-GR" sz="2800" b="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l-GR" sz="1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4716017" y="1196752"/>
            <a:ext cx="3850705" cy="1368152"/>
          </a:xfrm>
        </p:spPr>
        <p:txBody>
          <a:bodyPr>
            <a:normAutofit/>
          </a:bodyPr>
          <a:lstStyle/>
          <a:p>
            <a:pPr algn="ctr"/>
            <a:r>
              <a:rPr lang="el-GR" sz="2900" b="1" dirty="0" smtClean="0"/>
              <a:t>       </a:t>
            </a:r>
          </a:p>
          <a:p>
            <a:pPr algn="ctr"/>
            <a:r>
              <a:rPr lang="el-GR" sz="1400" b="1" dirty="0" smtClean="0"/>
              <a:t> </a:t>
            </a:r>
            <a:r>
              <a:rPr lang="el-GR" sz="1400" b="1" dirty="0" smtClean="0">
                <a:latin typeface="Mistral" pitchFamily="66" charset="0"/>
              </a:rPr>
              <a:t>ΤΜΗΜΑ </a:t>
            </a:r>
            <a:r>
              <a:rPr lang="el-GR" sz="1400" b="1" dirty="0">
                <a:latin typeface="Mistral" pitchFamily="66" charset="0"/>
              </a:rPr>
              <a:t>ΘΕΑΤΡΙΚΩΝ  ΣΠΟΥΔΩΝ</a:t>
            </a:r>
            <a:endParaRPr lang="el-GR" sz="1400" dirty="0">
              <a:latin typeface="Mistral" pitchFamily="66" charset="0"/>
            </a:endParaRPr>
          </a:p>
          <a:p>
            <a:pPr algn="ctr"/>
            <a:r>
              <a:rPr lang="el-GR" sz="1400" b="1" dirty="0"/>
              <a:t> </a:t>
            </a:r>
            <a:r>
              <a:rPr lang="el-GR" sz="1400" b="1" dirty="0" smtClean="0"/>
              <a:t> ΠΑΝΕΠΙΣΤΗΜΙΟ ΠΕΛΟΠΟΝΝΗΣΟΥ</a:t>
            </a:r>
          </a:p>
          <a:p>
            <a:pPr algn="ctr"/>
            <a:r>
              <a:rPr lang="el-GR" sz="1400" b="1" dirty="0" smtClean="0"/>
              <a:t>12/5/2012 </a:t>
            </a:r>
          </a:p>
          <a:p>
            <a:pPr algn="ctr"/>
            <a:endParaRPr lang="el-GR" sz="2100" dirty="0"/>
          </a:p>
        </p:txBody>
      </p:sp>
      <p:pic>
        <p:nvPicPr>
          <p:cNvPr id="5" name="4 - Θέση εικόνας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17832" b="17832"/>
          <a:stretch>
            <a:fillRect/>
          </a:stretch>
        </p:blipFill>
        <p:spPr bwMode="auto">
          <a:xfrm>
            <a:off x="1" y="1052514"/>
            <a:ext cx="3313113" cy="331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7 - Υπότιτλος"/>
          <p:cNvSpPr txBox="1">
            <a:spLocks/>
          </p:cNvSpPr>
          <p:nvPr/>
        </p:nvSpPr>
        <p:spPr>
          <a:xfrm>
            <a:off x="2411760" y="4653136"/>
            <a:ext cx="6120680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Θέατρο Τόπος Αλλού 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   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Θέατρο οδού Κυκλάδων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Θέατρο οδού Κεφαλληνίας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07904" y="400506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ΕΡΕΥΝΑ ΚΟΙΝΟΥ</a:t>
            </a:r>
            <a:r>
              <a:rPr lang="el-GR" b="1" u="sng" dirty="0" smtClean="0"/>
              <a:t> </a:t>
            </a:r>
            <a:endParaRPr lang="el-G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539552" y="1268760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el-GR" sz="36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el-GR" sz="36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</a:br>
            <a:r>
              <a:rPr lang="el-GR" sz="36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el-GR" sz="36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</a:br>
            <a:r>
              <a:rPr lang="el-GR" sz="2700" b="1" i="1" dirty="0" smtClean="0">
                <a:latin typeface="+mn-lt"/>
                <a:ea typeface="Times New Roman" pitchFamily="18" charset="0"/>
                <a:cs typeface="Arial" pitchFamily="34" charset="0"/>
              </a:rPr>
              <a:t>Ενήλικες - Ποιον από τους αρχαίους δραματικούς ποιητές θεωρείτε τον σπουδαιότερο;</a:t>
            </a:r>
            <a:r>
              <a:rPr lang="el-GR" sz="2800" dirty="0" smtClean="0">
                <a:latin typeface="+mn-lt"/>
                <a:cs typeface="Arial" pitchFamily="34" charset="0"/>
              </a:rPr>
              <a:t/>
            </a:r>
            <a:br>
              <a:rPr lang="el-GR" sz="2800" dirty="0" smtClean="0">
                <a:latin typeface="+mn-lt"/>
                <a:cs typeface="Arial" pitchFamily="34" charset="0"/>
              </a:rPr>
            </a:br>
            <a:r>
              <a:rPr lang="el-GR" dirty="0" smtClean="0">
                <a:latin typeface="+mn-lt"/>
                <a:ea typeface="Times New Roman" pitchFamily="18" charset="0"/>
                <a:cs typeface="Arial" pitchFamily="34" charset="0"/>
              </a:rPr>
              <a:t>	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800" dirty="0" smtClean="0"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1187624" y="1268760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latin typeface="+mn-lt"/>
                <a:ea typeface="Times New Roman" pitchFamily="18" charset="0"/>
                <a:cs typeface="Arial" pitchFamily="34" charset="0"/>
              </a:rPr>
              <a:t>Ενήλικες - Επιλέξτε το είδος  αρχαίου  δράματος που έχει το μεγαλύτερο ενδιαφέρον για σας</a:t>
            </a:r>
            <a:endParaRPr lang="el-GR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755576" y="764704"/>
          <a:ext cx="770485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2267744" y="18864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smtClean="0"/>
              <a:t>Ενήλικες - Ποιο έργο θεωρείτε σημαντικότερο;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683568" y="692696"/>
          <a:ext cx="7632848" cy="589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323528" y="18864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i="1" dirty="0" smtClean="0"/>
              <a:t>Ενήλικες - Ποιος ήρωας ή ηρωίδα του Αρχαίου Δράματος θεωρείτε ότι εκφράζει την εποχή μας</a:t>
            </a:r>
            <a:r>
              <a:rPr lang="el-GR" b="1" i="1" dirty="0" smtClean="0"/>
              <a:t>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23528" y="1196752"/>
          <a:ext cx="8424936" cy="2368297"/>
        </p:xfrm>
        <a:graphic>
          <a:graphicData uri="http://schemas.openxmlformats.org/drawingml/2006/table">
            <a:tbl>
              <a:tblPr/>
              <a:tblGrid>
                <a:gridCol w="6570497"/>
                <a:gridCol w="1854439"/>
              </a:tblGrid>
              <a:tr h="284216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Άνδρες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2999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Διότι πρόκειται για έργα εξαιρετικής θεατρικής τέχνης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 7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9499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Διότι έχει ενδιαφέρον να βλέπω διαφορετικές σκηνοθετικές εκδοχές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 2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9499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Διότι προσφέρονται για διασκευές, προσαρμογές, και σκηνοθετικές καινοτομίες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 1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94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Garamond"/>
                          <a:ea typeface="Times New Roman"/>
                          <a:cs typeface="Times New Roman"/>
                        </a:rPr>
                        <a:t>Διότι ο πολιτικός και φιλοσοφικός λόγος των κειμένων είναι διαχρονικός 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24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23528" y="3933056"/>
          <a:ext cx="8424936" cy="2366572"/>
        </p:xfrm>
        <a:graphic>
          <a:graphicData uri="http://schemas.openxmlformats.org/drawingml/2006/table">
            <a:tbl>
              <a:tblPr/>
              <a:tblGrid>
                <a:gridCol w="6570496"/>
                <a:gridCol w="1854440"/>
              </a:tblGrid>
              <a:tr h="255133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Γυναίκες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2568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Διότι πρόκειται για έργα εξαιρετικής θεατρικής τέχνης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 8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58852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Διότι έχει ενδιαφέρον να βλέπω διαφορετικές σκηνοθετικές εκδοχές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 7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58852"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Garamond"/>
                          <a:ea typeface="Calibri"/>
                          <a:cs typeface="Times New Roman"/>
                        </a:rPr>
                        <a:t>Διότι προσφέρονται για διασκευές, προσαρμογές, και σκηνοθετικές καινοτομίες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10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588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Garamond"/>
                          <a:ea typeface="Times New Roman"/>
                          <a:cs typeface="Times New Roman"/>
                        </a:rPr>
                        <a:t>Διότι ο πολιτικός και φιλοσοφικός λόγος των κειμένων είναι διαχρονικός 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3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Garamond"/>
                          <a:ea typeface="Calibri"/>
                          <a:cs typeface="Times New Roman"/>
                        </a:rPr>
                        <a:t>41</a:t>
                      </a:r>
                      <a:endParaRPr lang="el-G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Autofit/>
          </a:bodyPr>
          <a:lstStyle/>
          <a:p>
            <a:pPr lvl="0"/>
            <a:r>
              <a:rPr lang="el-GR" sz="2400" b="1" i="1" dirty="0" smtClean="0"/>
              <a:t>Γιατί κατά τη γνώμη σας παίζονται ακόμη τα αρχαία δράματα; 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Εικόνα 67" descr="https://encrypted-tbn0.gstatic.com/images?q=tbn:ANd9GcR2mQm56bz1s6IxSaH7TaGFTyTmHc1ii6y8fuLD_opAwvic_Maoww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t="-1186" r="-487" b="-1685"/>
          <a:stretch>
            <a:fillRect/>
          </a:stretch>
        </p:blipFill>
        <p:spPr bwMode="auto">
          <a:xfrm>
            <a:off x="1043608" y="4725144"/>
            <a:ext cx="1872208" cy="1263774"/>
          </a:xfrm>
          <a:prstGeom prst="rect">
            <a:avLst/>
          </a:prstGeom>
          <a:noFill/>
        </p:spPr>
      </p:pic>
      <p:pic>
        <p:nvPicPr>
          <p:cNvPr id="25602" name="Εικόνα 76" descr="http://www.mediasoup.gr/sites/default/files/imagecache/medium_splash/images/4492.jpg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8640"/>
            <a:ext cx="2160240" cy="1535807"/>
          </a:xfrm>
          <a:prstGeom prst="rect">
            <a:avLst/>
          </a:prstGeom>
          <a:noFill/>
        </p:spPr>
      </p:pic>
      <p:pic>
        <p:nvPicPr>
          <p:cNvPr id="25601" name="Εικόνα 70" descr="https://encrypted-tbn3.gstatic.com/images?q=tbn:ANd9GcQ8CawkSQf01HOxJLUYqv5NgXTycIf_MB1aMUm7FOIHmwfFO0fx1g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 t="-1170" r="-520" b="-1724"/>
          <a:stretch>
            <a:fillRect/>
          </a:stretch>
        </p:blipFill>
        <p:spPr bwMode="auto">
          <a:xfrm>
            <a:off x="683568" y="2420888"/>
            <a:ext cx="1872208" cy="141731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9552" y="1607897"/>
            <a:ext cx="285097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394655" y="3645026"/>
            <a:ext cx="8771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772816"/>
            <a:ext cx="766834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ΘΕΑΤΡΟ ΚΥΚΛΑΔΩΝ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Ψευδαισθήσεις,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Ιβαν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Βιριπάγιεφ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σε σκηνοθεσία Κατερίνας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Ευαγγελάτου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6273225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ΘΕΑΤΡΟ ΤΟΠΟΣ ΑΛΛΟΥ</a:t>
            </a:r>
            <a:r>
              <a:rPr kumimoji="0" lang="el-GR" sz="1600" b="0" i="0" u="sng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strike="noStrike" cap="none" normalizeH="0" baseline="0" dirty="0" err="1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Ζουβέ</a:t>
            </a:r>
            <a:r>
              <a:rPr kumimoji="0" lang="el-GR" sz="1600" b="0" i="0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1600" b="0" i="0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l-GR" sz="1600" b="0" i="0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1600" b="0" i="0" strike="noStrike" cap="none" normalizeH="0" baseline="0" dirty="0" err="1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Ελβίρα</a:t>
            </a:r>
            <a:r>
              <a:rPr kumimoji="0" lang="el-GR" sz="1600" b="0" i="1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1600" b="0" i="1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Μπριζίτ Ζακ, Θέατρο σε σκηνοθεσία Κώστα </a:t>
            </a:r>
            <a:r>
              <a:rPr kumimoji="0" lang="el-GR" sz="1600" b="0" i="1" u="none" strike="noStrike" cap="none" normalizeH="0" baseline="0" dirty="0" err="1" smtClean="0">
                <a:ln>
                  <a:noFill/>
                </a:ln>
                <a:solidFill>
                  <a:srgbClr val="243F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Αρζόγλου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128755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ΘΕΑΤΡΟ ΚΕΦΑΛΛΗΝΙΑΣ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Λευκές νύχτες,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Φιοντόρ Ντοστογιέφσκι, σε σκηνοθεσία Δημήτρη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Καταλειφού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76056" y="146974"/>
            <a:ext cx="1440160" cy="12311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Θο</a:t>
            </a:r>
            <a:r>
              <a:rPr lang="el-GR" sz="2400" dirty="0" err="1" smtClean="0">
                <a:solidFill>
                  <a:srgbClr val="17365D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ΚΥ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76056" y="2636912"/>
            <a:ext cx="1584176" cy="12311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ΘοΚΕ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004048" y="4941168"/>
            <a:ext cx="1584176" cy="12311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ΘΤΑ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539552" y="836712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260648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Γράφημα ηλικιακών ομάδων των θεατών ανά</a:t>
            </a:r>
            <a:r>
              <a:rPr kumimoji="0" lang="el-G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θέατρο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1115616" y="908720"/>
          <a:ext cx="7200800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2051720" y="18864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Γράφημα με βάση το μορφωτικό επίπεδο  των θεατών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539552" y="908720"/>
          <a:ext cx="80648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907704" y="332656"/>
            <a:ext cx="5275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Γράφημα με βάση το κριτήριο επιλογής της παράστασης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827584" y="692697"/>
          <a:ext cx="784887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1115616" y="980728"/>
          <a:ext cx="70567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3568" y="294204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2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Γράφημα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με βάση τον</a:t>
            </a:r>
            <a:r>
              <a:rPr kumimoji="0" lang="el-G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τρόπο που αντιλαμβάνονται οι θεατές την θέση του θεάτρου σ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τη ζωή τους.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25" algn="l"/>
              </a:tabLst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467544" y="620688"/>
          <a:ext cx="813690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1532</TotalTime>
  <Words>682</Words>
  <Application>Microsoft Office PowerPoint</Application>
  <PresentationFormat>Προβολή στην οθόνη (4:3)</PresentationFormat>
  <Paragraphs>266</Paragraphs>
  <Slides>24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 «Αναζητώντας τα κριτήρια επιλογής των θεατών» 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Συμμετοχή στην έρευνα ενηλίκων θεατών αρχαίου δράματος</vt:lpstr>
      <vt:lpstr>Διαφάνεια 13</vt:lpstr>
      <vt:lpstr>Μαθητές - Ποιο έργο θεωρείτε σημαντικότερο;</vt:lpstr>
      <vt:lpstr>  Μαθητές - Ποιον/α ηθοποιό θαυμάζετε για τις ερμηνείες του στις παραστάσεις Αρχαίου Δράματος; </vt:lpstr>
      <vt:lpstr>  Μαθητές - Ποιος ήρωας ή ηρωίδα του Αρχαίου Δράματος  θεωρείτε ότι εκφράζει την εποχή μας; </vt:lpstr>
      <vt:lpstr>Ενήλικες -  ηλικιακές ομάδες/φύλο/βαθμίδα εκπαίδευσης</vt:lpstr>
      <vt:lpstr>Έχετε παρακολουθήσει παράσταση Αρχαίου Δράματος (Επίδαυρος, Ηρώδειο, Κούριον);</vt:lpstr>
      <vt:lpstr>Διαφάνεια 19</vt:lpstr>
      <vt:lpstr>  Ενήλικες - Ποιον από τους αρχαίους δραματικούς ποιητές θεωρείτε τον σπουδαιότερο;   </vt:lpstr>
      <vt:lpstr>Ενήλικες - Επιλέξτε το είδος  αρχαίου  δράματος που έχει το μεγαλύτερο ενδιαφέρον για σας</vt:lpstr>
      <vt:lpstr>Διαφάνεια 22</vt:lpstr>
      <vt:lpstr>Διαφάνεια 23</vt:lpstr>
      <vt:lpstr>Γιατί κατά τη γνώμη σας παίζονται ακόμη τα αρχαία δράματα;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ΜΕΘΟΔΟΛΟΓΙΑ ΤΗΣ ΕΡΕΥΝΑΣ  1η Ομαδικη εργασια  ΕΑΡΙΝΟ ΕΞΑΜΗΝΟ</dc:title>
  <dc:creator>User</dc:creator>
  <cp:lastModifiedBy>User</cp:lastModifiedBy>
  <cp:revision>22</cp:revision>
  <dcterms:created xsi:type="dcterms:W3CDTF">2017-04-14T20:59:07Z</dcterms:created>
  <dcterms:modified xsi:type="dcterms:W3CDTF">2019-02-10T19:32:51Z</dcterms:modified>
</cp:coreProperties>
</file>