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7"/>
  </p:notesMasterIdLst>
  <p:sldIdLst>
    <p:sldId id="260" r:id="rId2"/>
    <p:sldId id="370" r:id="rId3"/>
    <p:sldId id="259" r:id="rId4"/>
    <p:sldId id="268" r:id="rId5"/>
    <p:sldId id="271" r:id="rId6"/>
    <p:sldId id="372" r:id="rId7"/>
    <p:sldId id="380" r:id="rId8"/>
    <p:sldId id="373" r:id="rId9"/>
    <p:sldId id="374" r:id="rId10"/>
    <p:sldId id="375" r:id="rId11"/>
    <p:sldId id="376" r:id="rId12"/>
    <p:sldId id="377" r:id="rId13"/>
    <p:sldId id="378" r:id="rId14"/>
    <p:sldId id="379" r:id="rId15"/>
    <p:sldId id="36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1810" y="-365"/>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4BA5EA-C9C7-43DC-9B2C-81A60D1C5500}" type="datetimeFigureOut">
              <a:rPr lang="en-US" smtClean="0"/>
              <a:t>10/25/2019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91A2C8-35FA-4A89-B5F3-F7271C2F8F7E}" type="slidenum">
              <a:rPr lang="en-US" smtClean="0"/>
              <a:t>‹#›</a:t>
            </a:fld>
            <a:endParaRPr lang="en-US"/>
          </a:p>
        </p:txBody>
      </p:sp>
    </p:spTree>
    <p:extLst>
      <p:ext uri="{BB962C8B-B14F-4D97-AF65-F5344CB8AC3E}">
        <p14:creationId xmlns:p14="http://schemas.microsoft.com/office/powerpoint/2010/main" val="328078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91A2C8-35FA-4A89-B5F3-F7271C2F8F7E}" type="slidenum">
              <a:rPr lang="en-US" smtClean="0"/>
              <a:t>1</a:t>
            </a:fld>
            <a:endParaRPr lang="en-US"/>
          </a:p>
        </p:txBody>
      </p:sp>
    </p:spTree>
    <p:extLst>
      <p:ext uri="{BB962C8B-B14F-4D97-AF65-F5344CB8AC3E}">
        <p14:creationId xmlns:p14="http://schemas.microsoft.com/office/powerpoint/2010/main" val="5681590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D284AA2C-7BAB-443E-A7C7-E8FB93729F5F}" type="datetimeFigureOut">
              <a:rPr lang="en-US" smtClean="0"/>
              <a:t>10/25/2019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797AC4-03C1-43EC-A844-A9457BFAE1E6}" type="slidenum">
              <a:rPr lang="en-US" smtClean="0"/>
              <a:t>‹#›</a:t>
            </a:fld>
            <a:endParaRPr lang="en-US" dirty="0"/>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84AA2C-7BAB-443E-A7C7-E8FB93729F5F}" type="datetimeFigureOut">
              <a:rPr lang="en-US" smtClean="0"/>
              <a:t>10/25/2019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797AC4-03C1-43EC-A844-A9457BFAE1E6}"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84AA2C-7BAB-443E-A7C7-E8FB93729F5F}" type="datetimeFigureOut">
              <a:rPr lang="en-US" smtClean="0"/>
              <a:t>10/25/2019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797AC4-03C1-43EC-A844-A9457BFAE1E6}" type="slidenum">
              <a:rPr lang="en-US" smtClean="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381000"/>
            <a:ext cx="8229600" cy="5715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DCBAECA-AB5B-4689-B44C-22F9F96C51C9}" type="slidenum">
              <a:rPr lang="en-US"/>
              <a:pPr>
                <a:defRPr/>
              </a:pPr>
              <a:t>‹#›</a:t>
            </a:fld>
            <a:endParaRPr lang="en-US"/>
          </a:p>
        </p:txBody>
      </p:sp>
    </p:spTree>
    <p:extLst>
      <p:ext uri="{BB962C8B-B14F-4D97-AF65-F5344CB8AC3E}">
        <p14:creationId xmlns:p14="http://schemas.microsoft.com/office/powerpoint/2010/main" val="42271252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84AA2C-7BAB-443E-A7C7-E8FB93729F5F}" type="datetimeFigureOut">
              <a:rPr lang="en-US" smtClean="0"/>
              <a:t>10/25/2019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797AC4-03C1-43EC-A844-A9457BFAE1E6}"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5" name="Title 94"/>
          <p:cNvSpPr>
            <a:spLocks noGrp="1"/>
          </p:cNvSpPr>
          <p:nvPr>
            <p:ph type="title"/>
          </p:nvPr>
        </p:nvSpPr>
        <p:spPr>
          <a:xfrm>
            <a:off x="457200" y="4463568"/>
            <a:ext cx="8305800" cy="1143000"/>
          </a:xfrm>
        </p:spPr>
        <p:txBody>
          <a:bodyPr/>
          <a:lstStyle/>
          <a:p>
            <a:r>
              <a:rPr lang="en-US" smtClean="0"/>
              <a:t>Click to edit Master title style</a:t>
            </a:r>
            <a:endParaRPr lang="en-US"/>
          </a:p>
        </p:txBody>
      </p:sp>
      <p:sp>
        <p:nvSpPr>
          <p:cNvPr id="2" name="Date Placeholder 1"/>
          <p:cNvSpPr>
            <a:spLocks noGrp="1"/>
          </p:cNvSpPr>
          <p:nvPr>
            <p:ph type="dt" sz="half" idx="10"/>
          </p:nvPr>
        </p:nvSpPr>
        <p:spPr/>
        <p:txBody>
          <a:bodyPr/>
          <a:lstStyle/>
          <a:p>
            <a:fld id="{D284AA2C-7BAB-443E-A7C7-E8FB93729F5F}" type="datetimeFigureOut">
              <a:rPr lang="en-US" smtClean="0"/>
              <a:t>10/25/2019</a:t>
            </a:fld>
            <a:endParaRPr lang="en-US" dirty="0"/>
          </a:p>
        </p:txBody>
      </p:sp>
      <p:sp>
        <p:nvSpPr>
          <p:cNvPr id="91" name="Footer Placeholder 90"/>
          <p:cNvSpPr>
            <a:spLocks noGrp="1"/>
          </p:cNvSpPr>
          <p:nvPr>
            <p:ph type="ftr" sz="quarter" idx="11"/>
          </p:nvPr>
        </p:nvSpPr>
        <p:spPr/>
        <p:txBody>
          <a:bodyPr/>
          <a:lstStyle/>
          <a:p>
            <a:endParaRPr lang="en-US" dirty="0"/>
          </a:p>
        </p:txBody>
      </p:sp>
      <p:sp>
        <p:nvSpPr>
          <p:cNvPr id="92" name="Slide Number Placeholder 91"/>
          <p:cNvSpPr>
            <a:spLocks noGrp="1"/>
          </p:cNvSpPr>
          <p:nvPr>
            <p:ph type="sldNum" sz="quarter" idx="12"/>
          </p:nvPr>
        </p:nvSpPr>
        <p:spPr/>
        <p:txBody>
          <a:bodyPr/>
          <a:lstStyle/>
          <a:p>
            <a:fld id="{03797AC4-03C1-43EC-A844-A9457BFAE1E6}"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284AA2C-7BAB-443E-A7C7-E8FB93729F5F}" type="datetimeFigureOut">
              <a:rPr lang="en-US" smtClean="0"/>
              <a:t>10/25/2019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3797AC4-03C1-43EC-A844-A9457BFAE1E6}"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284AA2C-7BAB-443E-A7C7-E8FB93729F5F}" type="datetimeFigureOut">
              <a:rPr lang="en-US" smtClean="0"/>
              <a:t>10/25/2019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3797AC4-03C1-43EC-A844-A9457BFAE1E6}"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284AA2C-7BAB-443E-A7C7-E8FB93729F5F}" type="datetimeFigureOut">
              <a:rPr lang="en-US" smtClean="0"/>
              <a:t>10/25/2019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3797AC4-03C1-43EC-A844-A9457BFAE1E6}"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84AA2C-7BAB-443E-A7C7-E8FB93729F5F}" type="datetimeFigureOut">
              <a:rPr lang="en-US" smtClean="0"/>
              <a:t>10/25/2019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3797AC4-03C1-43EC-A844-A9457BFAE1E6}"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284AA2C-7BAB-443E-A7C7-E8FB93729F5F}" type="datetimeFigureOut">
              <a:rPr lang="en-US" smtClean="0"/>
              <a:t>10/25/2019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3797AC4-03C1-43EC-A844-A9457BFAE1E6}" type="slidenum">
              <a:rPr lang="en-US" smtClean="0"/>
              <a:t>‹#›</a:t>
            </a:fld>
            <a:endParaRPr lang="en-US" dirty="0"/>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5" name="Date Placeholder 4"/>
          <p:cNvSpPr>
            <a:spLocks noGrp="1"/>
          </p:cNvSpPr>
          <p:nvPr>
            <p:ph type="dt" sz="half" idx="10"/>
          </p:nvPr>
        </p:nvSpPr>
        <p:spPr/>
        <p:txBody>
          <a:bodyPr/>
          <a:lstStyle/>
          <a:p>
            <a:fld id="{D284AA2C-7BAB-443E-A7C7-E8FB93729F5F}" type="datetimeFigureOut">
              <a:rPr lang="en-US" smtClean="0"/>
              <a:t>10/25/2019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3797AC4-03C1-43EC-A844-A9457BFAE1E6}" type="slidenum">
              <a:rPr lang="en-US" smtClean="0"/>
              <a:t>‹#›</a:t>
            </a:fld>
            <a:endParaRPr lang="en-US" dirty="0"/>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D284AA2C-7BAB-443E-A7C7-E8FB93729F5F}" type="datetimeFigureOut">
              <a:rPr lang="en-US" smtClean="0"/>
              <a:t>10/25/2019</a:t>
            </a:fld>
            <a:endParaRPr lang="en-US" dirty="0"/>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03797AC4-03C1-43EC-A844-A9457BFAE1E6}" type="slidenum">
              <a:rPr lang="en-US" smtClean="0"/>
              <a:t>‹#›</a:t>
            </a:fld>
            <a:endParaRPr lang="en-US" dirty="0"/>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6" r:id="rId12"/>
  </p:sldLayoutIdLst>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130425"/>
            <a:ext cx="4724400" cy="1600327"/>
          </a:xfrm>
        </p:spPr>
        <p:txBody>
          <a:bodyPr>
            <a:normAutofit fontScale="90000"/>
          </a:bodyPr>
          <a:lstStyle/>
          <a:p>
            <a:r>
              <a:rPr lang="el-GR" dirty="0" smtClean="0"/>
              <a:t>Άμεσες Ξένες Επενδύσεις &amp; Παγκόσμια Διακυβέρνηση</a:t>
            </a:r>
            <a:endParaRPr lang="en-US" dirty="0"/>
          </a:p>
        </p:txBody>
      </p:sp>
      <p:sp>
        <p:nvSpPr>
          <p:cNvPr id="3" name="Subtitle 2"/>
          <p:cNvSpPr>
            <a:spLocks noGrp="1"/>
          </p:cNvSpPr>
          <p:nvPr>
            <p:ph type="subTitle" idx="1"/>
          </p:nvPr>
        </p:nvSpPr>
        <p:spPr/>
        <p:txBody>
          <a:bodyPr/>
          <a:lstStyle/>
          <a:p>
            <a:r>
              <a:rPr lang="el-GR" dirty="0" smtClean="0"/>
              <a:t>Δρ. Σωτήρης Πετρόπουλος</a:t>
            </a:r>
          </a:p>
          <a:p>
            <a:r>
              <a:rPr lang="en-US" dirty="0" smtClean="0"/>
              <a:t>spetrop@uop.gr</a:t>
            </a:r>
            <a:endParaRPr lang="en-US" dirty="0"/>
          </a:p>
        </p:txBody>
      </p:sp>
    </p:spTree>
    <p:extLst>
      <p:ext uri="{BB962C8B-B14F-4D97-AF65-F5344CB8AC3E}">
        <p14:creationId xmlns:p14="http://schemas.microsoft.com/office/powerpoint/2010/main" val="34592965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noFill/>
          <a:extLst>
            <a:ext uri="{909E8E84-426E-40DD-AFC4-6F175D3DCCD1}">
              <a14:hiddenFill xmlns:a14="http://schemas.microsoft.com/office/drawing/2010/main">
                <a:solidFill>
                  <a:srgbClr val="FFFFFF"/>
                </a:solidFill>
              </a14:hiddenFill>
            </a:ext>
          </a:extLst>
        </p:spPr>
        <p:txBody>
          <a:bodyPr/>
          <a:lstStyle/>
          <a:p>
            <a:r>
              <a:rPr lang="el-GR" smtClean="0">
                <a:effectLst/>
              </a:rPr>
              <a:t>Βασικές Έννοιες</a:t>
            </a:r>
            <a:endParaRPr lang="en-US" smtClean="0">
              <a:effectLst/>
            </a:endParaRPr>
          </a:p>
        </p:txBody>
      </p:sp>
      <p:sp>
        <p:nvSpPr>
          <p:cNvPr id="79875" name="Rectangle 3"/>
          <p:cNvSpPr>
            <a:spLocks noGrp="1" noChangeArrowheads="1"/>
          </p:cNvSpPr>
          <p:nvPr>
            <p:ph type="body" idx="1"/>
          </p:nvPr>
        </p:nvSpPr>
        <p:spPr>
          <a:xfrm>
            <a:off x="457200" y="1676400"/>
            <a:ext cx="8229600" cy="4114800"/>
          </a:xfrm>
          <a:noFill/>
          <a:extLst>
            <a:ext uri="{909E8E84-426E-40DD-AFC4-6F175D3DCCD1}">
              <a14:hiddenFill xmlns:a14="http://schemas.microsoft.com/office/drawing/2010/main">
                <a:solidFill>
                  <a:srgbClr val="FFFFFF"/>
                </a:solidFill>
              </a14:hiddenFill>
            </a:ext>
          </a:extLst>
        </p:spPr>
        <p:txBody>
          <a:bodyPr/>
          <a:lstStyle/>
          <a:p>
            <a:pPr>
              <a:lnSpc>
                <a:spcPct val="90000"/>
              </a:lnSpc>
            </a:pPr>
            <a:r>
              <a:rPr lang="el-GR" sz="2800" smtClean="0">
                <a:effectLst/>
              </a:rPr>
              <a:t>Άμεσες Ξένες Επενδύσεις (ΑΞΕ) – </a:t>
            </a:r>
            <a:r>
              <a:rPr lang="en-US" sz="2800" smtClean="0">
                <a:effectLst/>
              </a:rPr>
              <a:t>FDI</a:t>
            </a:r>
            <a:endParaRPr lang="el-GR" sz="2800" smtClean="0">
              <a:effectLst/>
            </a:endParaRPr>
          </a:p>
          <a:p>
            <a:pPr>
              <a:lnSpc>
                <a:spcPct val="90000"/>
              </a:lnSpc>
            </a:pPr>
            <a:endParaRPr lang="el-GR" sz="2800" smtClean="0">
              <a:effectLst/>
            </a:endParaRPr>
          </a:p>
          <a:p>
            <a:pPr lvl="1">
              <a:lnSpc>
                <a:spcPct val="90000"/>
              </a:lnSpc>
            </a:pPr>
            <a:r>
              <a:rPr lang="el-GR" sz="2400" smtClean="0">
                <a:effectLst/>
              </a:rPr>
              <a:t>Εγκαθίδρυση θυγατρικών</a:t>
            </a:r>
          </a:p>
          <a:p>
            <a:pPr lvl="1">
              <a:lnSpc>
                <a:spcPct val="90000"/>
              </a:lnSpc>
            </a:pPr>
            <a:r>
              <a:rPr lang="en-US" sz="2400" smtClean="0">
                <a:effectLst/>
              </a:rPr>
              <a:t>Licensing</a:t>
            </a:r>
            <a:endParaRPr lang="el-GR" sz="2400" smtClean="0">
              <a:effectLst/>
            </a:endParaRPr>
          </a:p>
          <a:p>
            <a:pPr lvl="1">
              <a:lnSpc>
                <a:spcPct val="90000"/>
              </a:lnSpc>
            </a:pPr>
            <a:r>
              <a:rPr lang="el-GR" sz="2400" smtClean="0">
                <a:effectLst/>
              </a:rPr>
              <a:t>Κοινοπραξία / </a:t>
            </a:r>
            <a:r>
              <a:rPr lang="en-US" sz="2400" smtClean="0">
                <a:effectLst/>
              </a:rPr>
              <a:t>Joint Venture</a:t>
            </a:r>
            <a:endParaRPr lang="el-GR" sz="2400" smtClean="0">
              <a:effectLst/>
            </a:endParaRPr>
          </a:p>
          <a:p>
            <a:pPr lvl="1">
              <a:lnSpc>
                <a:spcPct val="90000"/>
              </a:lnSpc>
            </a:pPr>
            <a:r>
              <a:rPr lang="el-GR" sz="2400" smtClean="0">
                <a:effectLst/>
              </a:rPr>
              <a:t>Εξαγορά σημαντικού ποσοστού / πλειοψηφίας μετοχών / όλων των μετοχών μιας ήδη υφιστάμενης εταιρείας</a:t>
            </a:r>
            <a:endParaRPr lang="en-US" sz="2400" smtClean="0">
              <a:effectLst/>
            </a:endParaRPr>
          </a:p>
          <a:p>
            <a:pPr lvl="1">
              <a:lnSpc>
                <a:spcPct val="90000"/>
              </a:lnSpc>
            </a:pPr>
            <a:endParaRPr lang="en-US" sz="2400" smtClean="0">
              <a:effectLst/>
            </a:endParaRPr>
          </a:p>
          <a:p>
            <a:pPr lvl="1">
              <a:lnSpc>
                <a:spcPct val="90000"/>
              </a:lnSpc>
              <a:buFont typeface="Wingdings" pitchFamily="2" charset="2"/>
              <a:buNone/>
            </a:pPr>
            <a:endParaRPr lang="el-GR" sz="2400" smtClean="0">
              <a:effectLst/>
            </a:endParaRPr>
          </a:p>
          <a:p>
            <a:pPr>
              <a:lnSpc>
                <a:spcPct val="90000"/>
              </a:lnSpc>
            </a:pPr>
            <a:endParaRPr lang="en-US" sz="2800" smtClean="0">
              <a:effectLst/>
            </a:endParaRPr>
          </a:p>
        </p:txBody>
      </p:sp>
    </p:spTree>
    <p:extLst>
      <p:ext uri="{BB962C8B-B14F-4D97-AF65-F5344CB8AC3E}">
        <p14:creationId xmlns:p14="http://schemas.microsoft.com/office/powerpoint/2010/main" val="10578729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79874"/>
                                        </p:tgtEl>
                                        <p:attrNameLst>
                                          <p:attrName>style.visibility</p:attrName>
                                        </p:attrNameLst>
                                      </p:cBhvr>
                                      <p:to>
                                        <p:strVal val="visible"/>
                                      </p:to>
                                    </p:set>
                                    <p:anim calcmode="lin" valueType="num">
                                      <p:cBhvr additive="base">
                                        <p:cTn id="7" dur="500" fill="hold"/>
                                        <p:tgtEl>
                                          <p:spTgt spid="79874"/>
                                        </p:tgtEl>
                                        <p:attrNameLst>
                                          <p:attrName>ppt_x</p:attrName>
                                        </p:attrNameLst>
                                      </p:cBhvr>
                                      <p:tavLst>
                                        <p:tav tm="0">
                                          <p:val>
                                            <p:strVal val="#ppt_x"/>
                                          </p:val>
                                        </p:tav>
                                        <p:tav tm="100000">
                                          <p:val>
                                            <p:strVal val="#ppt_x"/>
                                          </p:val>
                                        </p:tav>
                                      </p:tavLst>
                                    </p:anim>
                                    <p:anim calcmode="lin" valueType="num">
                                      <p:cBhvr additive="base">
                                        <p:cTn id="8" dur="500" fill="hold"/>
                                        <p:tgtEl>
                                          <p:spTgt spid="79874"/>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2" presetClass="entr" presetSubtype="4" fill="hold" nodeType="clickEffect">
                                  <p:stCondLst>
                                    <p:cond delay="0"/>
                                  </p:stCondLst>
                                  <p:childTnLst>
                                    <p:set>
                                      <p:cBhvr>
                                        <p:cTn id="12" dur="1" fill="hold">
                                          <p:stCondLst>
                                            <p:cond delay="0"/>
                                          </p:stCondLst>
                                        </p:cTn>
                                        <p:tgtEl>
                                          <p:spTgt spid="79875">
                                            <p:txEl>
                                              <p:pRg st="0" end="0"/>
                                            </p:txEl>
                                          </p:spTgt>
                                        </p:tgtEl>
                                        <p:attrNameLst>
                                          <p:attrName>style.visibility</p:attrName>
                                        </p:attrNameLst>
                                      </p:cBhvr>
                                      <p:to>
                                        <p:strVal val="visible"/>
                                      </p:to>
                                    </p:set>
                                    <p:animEffect transition="in" filter="slide(fromBottom)">
                                      <p:cBhvr>
                                        <p:cTn id="13" dur="500"/>
                                        <p:tgtEl>
                                          <p:spTgt spid="79875">
                                            <p:txEl>
                                              <p:pRg st="0" end="0"/>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2" presetClass="entr" presetSubtype="4" fill="hold" nodeType="clickEffect">
                                  <p:stCondLst>
                                    <p:cond delay="0"/>
                                  </p:stCondLst>
                                  <p:childTnLst>
                                    <p:set>
                                      <p:cBhvr>
                                        <p:cTn id="17" dur="1" fill="hold">
                                          <p:stCondLst>
                                            <p:cond delay="0"/>
                                          </p:stCondLst>
                                        </p:cTn>
                                        <p:tgtEl>
                                          <p:spTgt spid="79875">
                                            <p:txEl>
                                              <p:pRg st="2" end="2"/>
                                            </p:txEl>
                                          </p:spTgt>
                                        </p:tgtEl>
                                        <p:attrNameLst>
                                          <p:attrName>style.visibility</p:attrName>
                                        </p:attrNameLst>
                                      </p:cBhvr>
                                      <p:to>
                                        <p:strVal val="visible"/>
                                      </p:to>
                                    </p:set>
                                    <p:animEffect transition="in" filter="slide(fromBottom)">
                                      <p:cBhvr>
                                        <p:cTn id="18" dur="500"/>
                                        <p:tgtEl>
                                          <p:spTgt spid="79875">
                                            <p:txEl>
                                              <p:pRg st="2" end="2"/>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2" presetClass="entr" presetSubtype="4" fill="hold" nodeType="clickEffect">
                                  <p:stCondLst>
                                    <p:cond delay="0"/>
                                  </p:stCondLst>
                                  <p:childTnLst>
                                    <p:set>
                                      <p:cBhvr>
                                        <p:cTn id="22" dur="1" fill="hold">
                                          <p:stCondLst>
                                            <p:cond delay="0"/>
                                          </p:stCondLst>
                                        </p:cTn>
                                        <p:tgtEl>
                                          <p:spTgt spid="79875">
                                            <p:txEl>
                                              <p:pRg st="3" end="3"/>
                                            </p:txEl>
                                          </p:spTgt>
                                        </p:tgtEl>
                                        <p:attrNameLst>
                                          <p:attrName>style.visibility</p:attrName>
                                        </p:attrNameLst>
                                      </p:cBhvr>
                                      <p:to>
                                        <p:strVal val="visible"/>
                                      </p:to>
                                    </p:set>
                                    <p:animEffect transition="in" filter="slide(fromBottom)">
                                      <p:cBhvr>
                                        <p:cTn id="23" dur="500"/>
                                        <p:tgtEl>
                                          <p:spTgt spid="79875">
                                            <p:txEl>
                                              <p:pRg st="3" end="3"/>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2" presetClass="entr" presetSubtype="4" fill="hold" nodeType="clickEffect">
                                  <p:stCondLst>
                                    <p:cond delay="0"/>
                                  </p:stCondLst>
                                  <p:childTnLst>
                                    <p:set>
                                      <p:cBhvr>
                                        <p:cTn id="27" dur="1" fill="hold">
                                          <p:stCondLst>
                                            <p:cond delay="0"/>
                                          </p:stCondLst>
                                        </p:cTn>
                                        <p:tgtEl>
                                          <p:spTgt spid="79875">
                                            <p:txEl>
                                              <p:pRg st="4" end="4"/>
                                            </p:txEl>
                                          </p:spTgt>
                                        </p:tgtEl>
                                        <p:attrNameLst>
                                          <p:attrName>style.visibility</p:attrName>
                                        </p:attrNameLst>
                                      </p:cBhvr>
                                      <p:to>
                                        <p:strVal val="visible"/>
                                      </p:to>
                                    </p:set>
                                    <p:animEffect transition="in" filter="slide(fromBottom)">
                                      <p:cBhvr>
                                        <p:cTn id="28" dur="500"/>
                                        <p:tgtEl>
                                          <p:spTgt spid="79875">
                                            <p:txEl>
                                              <p:pRg st="4" end="4"/>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2" presetClass="entr" presetSubtype="4" fill="hold" nodeType="clickEffect">
                                  <p:stCondLst>
                                    <p:cond delay="0"/>
                                  </p:stCondLst>
                                  <p:childTnLst>
                                    <p:set>
                                      <p:cBhvr>
                                        <p:cTn id="32" dur="1" fill="hold">
                                          <p:stCondLst>
                                            <p:cond delay="0"/>
                                          </p:stCondLst>
                                        </p:cTn>
                                        <p:tgtEl>
                                          <p:spTgt spid="79875">
                                            <p:txEl>
                                              <p:pRg st="5" end="5"/>
                                            </p:txEl>
                                          </p:spTgt>
                                        </p:tgtEl>
                                        <p:attrNameLst>
                                          <p:attrName>style.visibility</p:attrName>
                                        </p:attrNameLst>
                                      </p:cBhvr>
                                      <p:to>
                                        <p:strVal val="visible"/>
                                      </p:to>
                                    </p:set>
                                    <p:animEffect transition="in" filter="slide(fromBottom)">
                                      <p:cBhvr>
                                        <p:cTn id="33" dur="500"/>
                                        <p:tgtEl>
                                          <p:spTgt spid="7987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noFill/>
          <a:extLst>
            <a:ext uri="{909E8E84-426E-40DD-AFC4-6F175D3DCCD1}">
              <a14:hiddenFill xmlns:a14="http://schemas.microsoft.com/office/drawing/2010/main">
                <a:solidFill>
                  <a:srgbClr val="FFFFFF"/>
                </a:solidFill>
              </a14:hiddenFill>
            </a:ext>
          </a:extLst>
        </p:spPr>
        <p:txBody>
          <a:bodyPr/>
          <a:lstStyle/>
          <a:p>
            <a:r>
              <a:rPr lang="el-GR" smtClean="0">
                <a:effectLst/>
              </a:rPr>
              <a:t>Η σημασία των ΑΞΕ</a:t>
            </a:r>
            <a:endParaRPr lang="en-US" smtClean="0">
              <a:effectLst/>
            </a:endParaRPr>
          </a:p>
        </p:txBody>
      </p:sp>
      <p:sp>
        <p:nvSpPr>
          <p:cNvPr id="75779" name="Rectangle 3"/>
          <p:cNvSpPr>
            <a:spLocks noGrp="1" noChangeArrowheads="1"/>
          </p:cNvSpPr>
          <p:nvPr>
            <p:ph type="body" idx="1"/>
          </p:nvPr>
        </p:nvSpPr>
        <p:spPr>
          <a:xfrm>
            <a:off x="457200" y="1676400"/>
            <a:ext cx="8229600" cy="4114800"/>
          </a:xfrm>
          <a:noFill/>
          <a:extLst>
            <a:ext uri="{909E8E84-426E-40DD-AFC4-6F175D3DCCD1}">
              <a14:hiddenFill xmlns:a14="http://schemas.microsoft.com/office/drawing/2010/main">
                <a:solidFill>
                  <a:srgbClr val="FFFFFF"/>
                </a:solidFill>
              </a14:hiddenFill>
            </a:ext>
          </a:extLst>
        </p:spPr>
        <p:txBody>
          <a:bodyPr>
            <a:normAutofit fontScale="92500" lnSpcReduction="10000"/>
          </a:bodyPr>
          <a:lstStyle/>
          <a:p>
            <a:pPr>
              <a:lnSpc>
                <a:spcPct val="90000"/>
              </a:lnSpc>
            </a:pPr>
            <a:r>
              <a:rPr lang="el-GR" sz="2800" dirty="0" smtClean="0">
                <a:effectLst/>
              </a:rPr>
              <a:t>Φαινόμενο ουσιαστικά του 20</a:t>
            </a:r>
            <a:r>
              <a:rPr lang="el-GR" sz="2800" baseline="30000" dirty="0" smtClean="0">
                <a:effectLst/>
              </a:rPr>
              <a:t>ου</a:t>
            </a:r>
            <a:r>
              <a:rPr lang="el-GR" sz="2800" dirty="0" smtClean="0">
                <a:effectLst/>
              </a:rPr>
              <a:t> αιώνα.</a:t>
            </a:r>
          </a:p>
          <a:p>
            <a:pPr>
              <a:lnSpc>
                <a:spcPct val="90000"/>
              </a:lnSpc>
            </a:pPr>
            <a:r>
              <a:rPr lang="el-GR" sz="2800" dirty="0" smtClean="0">
                <a:effectLst/>
              </a:rPr>
              <a:t>Μεταπολεμική σταδιακή αύξηση της σημασίας του λόγω: 	</a:t>
            </a:r>
          </a:p>
          <a:p>
            <a:pPr lvl="1">
              <a:lnSpc>
                <a:spcPct val="90000"/>
              </a:lnSpc>
            </a:pPr>
            <a:r>
              <a:rPr lang="el-GR" sz="2400" dirty="0" smtClean="0">
                <a:effectLst/>
              </a:rPr>
              <a:t>α. αυξανόμενων ροών επενδύσεων.</a:t>
            </a:r>
          </a:p>
          <a:p>
            <a:pPr lvl="1">
              <a:lnSpc>
                <a:spcPct val="90000"/>
              </a:lnSpc>
            </a:pPr>
            <a:r>
              <a:rPr lang="el-GR" sz="2400" dirty="0" smtClean="0">
                <a:effectLst/>
              </a:rPr>
              <a:t>β. γεωγραφικής διασποράς αυτών.</a:t>
            </a:r>
          </a:p>
          <a:p>
            <a:pPr>
              <a:lnSpc>
                <a:spcPct val="90000"/>
              </a:lnSpc>
            </a:pPr>
            <a:r>
              <a:rPr lang="el-GR" sz="2800" dirty="0" smtClean="0">
                <a:effectLst/>
              </a:rPr>
              <a:t>Ακολούθησε την πορεία της σημασίας του «δημιουργού» του, τις πολυεθνικές επιχειρήσεις. </a:t>
            </a:r>
          </a:p>
          <a:p>
            <a:pPr>
              <a:lnSpc>
                <a:spcPct val="90000"/>
              </a:lnSpc>
            </a:pPr>
            <a:r>
              <a:rPr lang="el-GR" sz="2800" dirty="0" smtClean="0">
                <a:effectLst/>
              </a:rPr>
              <a:t>Οι ΑΞΕ από τη δεκαετία του ’80 και κυρίως του ’90 αποτελούν ένα από τα σημαντικότερα στοιχεία μελέτης της οικονομικής επιστήμης.  </a:t>
            </a:r>
          </a:p>
          <a:p>
            <a:pPr>
              <a:lnSpc>
                <a:spcPct val="90000"/>
              </a:lnSpc>
              <a:buFont typeface="Wingdings" pitchFamily="2" charset="2"/>
              <a:buNone/>
            </a:pPr>
            <a:r>
              <a:rPr lang="el-GR" sz="2800" dirty="0" smtClean="0">
                <a:effectLst/>
              </a:rPr>
              <a:t>    </a:t>
            </a:r>
            <a:endParaRPr lang="en-US" sz="2800" dirty="0" smtClean="0">
              <a:effectLst/>
            </a:endParaRPr>
          </a:p>
        </p:txBody>
      </p:sp>
    </p:spTree>
    <p:extLst>
      <p:ext uri="{BB962C8B-B14F-4D97-AF65-F5344CB8AC3E}">
        <p14:creationId xmlns:p14="http://schemas.microsoft.com/office/powerpoint/2010/main" val="11107826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75778"/>
                                        </p:tgtEl>
                                        <p:attrNameLst>
                                          <p:attrName>style.visibility</p:attrName>
                                        </p:attrNameLst>
                                      </p:cBhvr>
                                      <p:to>
                                        <p:strVal val="visible"/>
                                      </p:to>
                                    </p:set>
                                    <p:anim calcmode="lin" valueType="num">
                                      <p:cBhvr additive="base">
                                        <p:cTn id="7" dur="500" fill="hold"/>
                                        <p:tgtEl>
                                          <p:spTgt spid="75778"/>
                                        </p:tgtEl>
                                        <p:attrNameLst>
                                          <p:attrName>ppt_x</p:attrName>
                                        </p:attrNameLst>
                                      </p:cBhvr>
                                      <p:tavLst>
                                        <p:tav tm="0">
                                          <p:val>
                                            <p:strVal val="#ppt_x"/>
                                          </p:val>
                                        </p:tav>
                                        <p:tav tm="100000">
                                          <p:val>
                                            <p:strVal val="#ppt_x"/>
                                          </p:val>
                                        </p:tav>
                                      </p:tavLst>
                                    </p:anim>
                                    <p:anim calcmode="lin" valueType="num">
                                      <p:cBhvr additive="base">
                                        <p:cTn id="8" dur="500" fill="hold"/>
                                        <p:tgtEl>
                                          <p:spTgt spid="75778"/>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2" presetClass="entr" presetSubtype="4" fill="hold" nodeType="clickEffect">
                                  <p:stCondLst>
                                    <p:cond delay="0"/>
                                  </p:stCondLst>
                                  <p:childTnLst>
                                    <p:set>
                                      <p:cBhvr>
                                        <p:cTn id="12" dur="1" fill="hold">
                                          <p:stCondLst>
                                            <p:cond delay="0"/>
                                          </p:stCondLst>
                                        </p:cTn>
                                        <p:tgtEl>
                                          <p:spTgt spid="75779">
                                            <p:txEl>
                                              <p:pRg st="0" end="0"/>
                                            </p:txEl>
                                          </p:spTgt>
                                        </p:tgtEl>
                                        <p:attrNameLst>
                                          <p:attrName>style.visibility</p:attrName>
                                        </p:attrNameLst>
                                      </p:cBhvr>
                                      <p:to>
                                        <p:strVal val="visible"/>
                                      </p:to>
                                    </p:set>
                                    <p:animEffect transition="in" filter="slide(fromBottom)">
                                      <p:cBhvr>
                                        <p:cTn id="13" dur="500"/>
                                        <p:tgtEl>
                                          <p:spTgt spid="75779">
                                            <p:txEl>
                                              <p:pRg st="0" end="0"/>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2" presetClass="entr" presetSubtype="4" fill="hold" nodeType="clickEffect">
                                  <p:stCondLst>
                                    <p:cond delay="0"/>
                                  </p:stCondLst>
                                  <p:childTnLst>
                                    <p:set>
                                      <p:cBhvr>
                                        <p:cTn id="17" dur="1" fill="hold">
                                          <p:stCondLst>
                                            <p:cond delay="0"/>
                                          </p:stCondLst>
                                        </p:cTn>
                                        <p:tgtEl>
                                          <p:spTgt spid="75779">
                                            <p:txEl>
                                              <p:pRg st="1" end="1"/>
                                            </p:txEl>
                                          </p:spTgt>
                                        </p:tgtEl>
                                        <p:attrNameLst>
                                          <p:attrName>style.visibility</p:attrName>
                                        </p:attrNameLst>
                                      </p:cBhvr>
                                      <p:to>
                                        <p:strVal val="visible"/>
                                      </p:to>
                                    </p:set>
                                    <p:animEffect transition="in" filter="slide(fromBottom)">
                                      <p:cBhvr>
                                        <p:cTn id="18" dur="500"/>
                                        <p:tgtEl>
                                          <p:spTgt spid="75779">
                                            <p:txEl>
                                              <p:pRg st="1" end="1"/>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2" presetClass="entr" presetSubtype="4" fill="hold" nodeType="clickEffect">
                                  <p:stCondLst>
                                    <p:cond delay="0"/>
                                  </p:stCondLst>
                                  <p:childTnLst>
                                    <p:set>
                                      <p:cBhvr>
                                        <p:cTn id="22" dur="1" fill="hold">
                                          <p:stCondLst>
                                            <p:cond delay="0"/>
                                          </p:stCondLst>
                                        </p:cTn>
                                        <p:tgtEl>
                                          <p:spTgt spid="75779">
                                            <p:txEl>
                                              <p:pRg st="2" end="2"/>
                                            </p:txEl>
                                          </p:spTgt>
                                        </p:tgtEl>
                                        <p:attrNameLst>
                                          <p:attrName>style.visibility</p:attrName>
                                        </p:attrNameLst>
                                      </p:cBhvr>
                                      <p:to>
                                        <p:strVal val="visible"/>
                                      </p:to>
                                    </p:set>
                                    <p:animEffect transition="in" filter="slide(fromBottom)">
                                      <p:cBhvr>
                                        <p:cTn id="23" dur="500"/>
                                        <p:tgtEl>
                                          <p:spTgt spid="75779">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2" presetClass="entr" presetSubtype="4" fill="hold" nodeType="clickEffect">
                                  <p:stCondLst>
                                    <p:cond delay="0"/>
                                  </p:stCondLst>
                                  <p:childTnLst>
                                    <p:set>
                                      <p:cBhvr>
                                        <p:cTn id="27" dur="1" fill="hold">
                                          <p:stCondLst>
                                            <p:cond delay="0"/>
                                          </p:stCondLst>
                                        </p:cTn>
                                        <p:tgtEl>
                                          <p:spTgt spid="75779">
                                            <p:txEl>
                                              <p:pRg st="3" end="3"/>
                                            </p:txEl>
                                          </p:spTgt>
                                        </p:tgtEl>
                                        <p:attrNameLst>
                                          <p:attrName>style.visibility</p:attrName>
                                        </p:attrNameLst>
                                      </p:cBhvr>
                                      <p:to>
                                        <p:strVal val="visible"/>
                                      </p:to>
                                    </p:set>
                                    <p:animEffect transition="in" filter="slide(fromBottom)">
                                      <p:cBhvr>
                                        <p:cTn id="28" dur="500"/>
                                        <p:tgtEl>
                                          <p:spTgt spid="75779">
                                            <p:txEl>
                                              <p:pRg st="3" end="3"/>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2" presetClass="entr" presetSubtype="4" fill="hold" nodeType="clickEffect">
                                  <p:stCondLst>
                                    <p:cond delay="0"/>
                                  </p:stCondLst>
                                  <p:childTnLst>
                                    <p:set>
                                      <p:cBhvr>
                                        <p:cTn id="32" dur="1" fill="hold">
                                          <p:stCondLst>
                                            <p:cond delay="0"/>
                                          </p:stCondLst>
                                        </p:cTn>
                                        <p:tgtEl>
                                          <p:spTgt spid="75779">
                                            <p:txEl>
                                              <p:pRg st="4" end="4"/>
                                            </p:txEl>
                                          </p:spTgt>
                                        </p:tgtEl>
                                        <p:attrNameLst>
                                          <p:attrName>style.visibility</p:attrName>
                                        </p:attrNameLst>
                                      </p:cBhvr>
                                      <p:to>
                                        <p:strVal val="visible"/>
                                      </p:to>
                                    </p:set>
                                    <p:animEffect transition="in" filter="slide(fromBottom)">
                                      <p:cBhvr>
                                        <p:cTn id="33" dur="500"/>
                                        <p:tgtEl>
                                          <p:spTgt spid="75779">
                                            <p:txEl>
                                              <p:pRg st="4" end="4"/>
                                            </p:txEl>
                                          </p:spTgt>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12" presetClass="entr" presetSubtype="4" fill="hold" nodeType="clickEffect">
                                  <p:stCondLst>
                                    <p:cond delay="0"/>
                                  </p:stCondLst>
                                  <p:childTnLst>
                                    <p:set>
                                      <p:cBhvr>
                                        <p:cTn id="37" dur="1" fill="hold">
                                          <p:stCondLst>
                                            <p:cond delay="0"/>
                                          </p:stCondLst>
                                        </p:cTn>
                                        <p:tgtEl>
                                          <p:spTgt spid="75779">
                                            <p:txEl>
                                              <p:pRg st="5" end="5"/>
                                            </p:txEl>
                                          </p:spTgt>
                                        </p:tgtEl>
                                        <p:attrNameLst>
                                          <p:attrName>style.visibility</p:attrName>
                                        </p:attrNameLst>
                                      </p:cBhvr>
                                      <p:to>
                                        <p:strVal val="visible"/>
                                      </p:to>
                                    </p:set>
                                    <p:animEffect transition="in" filter="slide(fromBottom)">
                                      <p:cBhvr>
                                        <p:cTn id="38" dur="500"/>
                                        <p:tgtEl>
                                          <p:spTgt spid="7577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28600"/>
            <a:ext cx="8686800" cy="64614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445737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noFill/>
          <a:extLst>
            <a:ext uri="{909E8E84-426E-40DD-AFC4-6F175D3DCCD1}">
              <a14:hiddenFill xmlns:a14="http://schemas.microsoft.com/office/drawing/2010/main">
                <a:solidFill>
                  <a:srgbClr val="FFFFFF"/>
                </a:solidFill>
              </a14:hiddenFill>
            </a:ext>
          </a:extLst>
        </p:spPr>
        <p:txBody>
          <a:bodyPr/>
          <a:lstStyle/>
          <a:p>
            <a:r>
              <a:rPr lang="el-GR" smtClean="0">
                <a:effectLst/>
              </a:rPr>
              <a:t>Βασικές Έννοιες</a:t>
            </a:r>
            <a:endParaRPr lang="en-US" smtClean="0">
              <a:effectLst/>
            </a:endParaRPr>
          </a:p>
        </p:txBody>
      </p:sp>
      <p:sp>
        <p:nvSpPr>
          <p:cNvPr id="79875" name="Rectangle 3"/>
          <p:cNvSpPr>
            <a:spLocks noGrp="1" noChangeArrowheads="1"/>
          </p:cNvSpPr>
          <p:nvPr>
            <p:ph type="body" idx="1"/>
          </p:nvPr>
        </p:nvSpPr>
        <p:spPr>
          <a:xfrm>
            <a:off x="457200" y="1676400"/>
            <a:ext cx="8229600" cy="4114800"/>
          </a:xfrm>
          <a:noFill/>
          <a:extLst>
            <a:ext uri="{909E8E84-426E-40DD-AFC4-6F175D3DCCD1}">
              <a14:hiddenFill xmlns:a14="http://schemas.microsoft.com/office/drawing/2010/main">
                <a:solidFill>
                  <a:srgbClr val="FFFFFF"/>
                </a:solidFill>
              </a14:hiddenFill>
            </a:ext>
          </a:extLst>
        </p:spPr>
        <p:txBody>
          <a:bodyPr/>
          <a:lstStyle/>
          <a:p>
            <a:pPr>
              <a:lnSpc>
                <a:spcPct val="90000"/>
              </a:lnSpc>
            </a:pPr>
            <a:r>
              <a:rPr lang="el-GR" sz="2800" smtClean="0">
                <a:effectLst/>
              </a:rPr>
              <a:t>Βασικός παράγων των ΑΞΕ αποτελούν οι Πολυεθνικές επιχειρήσεις</a:t>
            </a:r>
          </a:p>
          <a:p>
            <a:pPr lvl="1">
              <a:lnSpc>
                <a:spcPct val="90000"/>
              </a:lnSpc>
            </a:pPr>
            <a:endParaRPr lang="el-GR" sz="2000" smtClean="0">
              <a:effectLst/>
            </a:endParaRPr>
          </a:p>
          <a:p>
            <a:pPr lvl="1">
              <a:lnSpc>
                <a:spcPct val="90000"/>
              </a:lnSpc>
            </a:pPr>
            <a:r>
              <a:rPr lang="el-GR" sz="2400" smtClean="0">
                <a:effectLst/>
              </a:rPr>
              <a:t>Επιχειρήσεις οι οποίες δραστηριοποιούνται σε περισσότερες από μια χώρα</a:t>
            </a:r>
          </a:p>
          <a:p>
            <a:pPr lvl="1">
              <a:lnSpc>
                <a:spcPct val="90000"/>
              </a:lnSpc>
            </a:pPr>
            <a:r>
              <a:rPr lang="el-GR" sz="2400" smtClean="0">
                <a:effectLst/>
              </a:rPr>
              <a:t>Ανταγωνιστικό πλεονέκτημα</a:t>
            </a:r>
          </a:p>
          <a:p>
            <a:pPr lvl="1">
              <a:lnSpc>
                <a:spcPct val="90000"/>
              </a:lnSpc>
            </a:pPr>
            <a:r>
              <a:rPr lang="el-GR" sz="2400" smtClean="0">
                <a:effectLst/>
              </a:rPr>
              <a:t>Κάθετες ΑΞΕ</a:t>
            </a:r>
          </a:p>
          <a:p>
            <a:pPr lvl="1">
              <a:lnSpc>
                <a:spcPct val="90000"/>
              </a:lnSpc>
            </a:pPr>
            <a:r>
              <a:rPr lang="el-GR" sz="2400" smtClean="0">
                <a:effectLst/>
              </a:rPr>
              <a:t>Οριζόντιες ΑΞΕ</a:t>
            </a:r>
          </a:p>
          <a:p>
            <a:pPr lvl="1">
              <a:lnSpc>
                <a:spcPct val="90000"/>
              </a:lnSpc>
            </a:pPr>
            <a:r>
              <a:rPr lang="el-GR" sz="2400" smtClean="0">
                <a:effectLst/>
              </a:rPr>
              <a:t>Πρώτες πολυεθνικές – αναπτυγμένος κόσμος</a:t>
            </a:r>
          </a:p>
          <a:p>
            <a:pPr lvl="1">
              <a:lnSpc>
                <a:spcPct val="90000"/>
              </a:lnSpc>
            </a:pPr>
            <a:r>
              <a:rPr lang="el-GR" sz="2400" smtClean="0">
                <a:effectLst/>
              </a:rPr>
              <a:t>Νέες τάσεις – </a:t>
            </a:r>
            <a:r>
              <a:rPr lang="en-US" sz="2400" smtClean="0">
                <a:solidFill>
                  <a:srgbClr val="FF0000"/>
                </a:solidFill>
                <a:effectLst/>
              </a:rPr>
              <a:t>DEMNEs</a:t>
            </a:r>
            <a:endParaRPr lang="en-US" sz="2400" smtClean="0">
              <a:effectLst/>
            </a:endParaRPr>
          </a:p>
          <a:p>
            <a:pPr lvl="1">
              <a:lnSpc>
                <a:spcPct val="90000"/>
              </a:lnSpc>
              <a:buFont typeface="Wingdings" pitchFamily="2" charset="2"/>
              <a:buNone/>
            </a:pPr>
            <a:endParaRPr lang="el-GR" sz="2400" smtClean="0">
              <a:effectLst/>
            </a:endParaRPr>
          </a:p>
          <a:p>
            <a:pPr>
              <a:lnSpc>
                <a:spcPct val="90000"/>
              </a:lnSpc>
            </a:pPr>
            <a:endParaRPr lang="en-US" sz="2800" smtClean="0">
              <a:effectLst/>
            </a:endParaRPr>
          </a:p>
        </p:txBody>
      </p:sp>
    </p:spTree>
    <p:extLst>
      <p:ext uri="{BB962C8B-B14F-4D97-AF65-F5344CB8AC3E}">
        <p14:creationId xmlns:p14="http://schemas.microsoft.com/office/powerpoint/2010/main" val="37340058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79874"/>
                                        </p:tgtEl>
                                        <p:attrNameLst>
                                          <p:attrName>style.visibility</p:attrName>
                                        </p:attrNameLst>
                                      </p:cBhvr>
                                      <p:to>
                                        <p:strVal val="visible"/>
                                      </p:to>
                                    </p:set>
                                    <p:anim calcmode="lin" valueType="num">
                                      <p:cBhvr additive="base">
                                        <p:cTn id="7" dur="500" fill="hold"/>
                                        <p:tgtEl>
                                          <p:spTgt spid="79874"/>
                                        </p:tgtEl>
                                        <p:attrNameLst>
                                          <p:attrName>ppt_x</p:attrName>
                                        </p:attrNameLst>
                                      </p:cBhvr>
                                      <p:tavLst>
                                        <p:tav tm="0">
                                          <p:val>
                                            <p:strVal val="#ppt_x"/>
                                          </p:val>
                                        </p:tav>
                                        <p:tav tm="100000">
                                          <p:val>
                                            <p:strVal val="#ppt_x"/>
                                          </p:val>
                                        </p:tav>
                                      </p:tavLst>
                                    </p:anim>
                                    <p:anim calcmode="lin" valueType="num">
                                      <p:cBhvr additive="base">
                                        <p:cTn id="8" dur="500" fill="hold"/>
                                        <p:tgtEl>
                                          <p:spTgt spid="79874"/>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2" presetClass="entr" presetSubtype="4" fill="hold" nodeType="clickEffect">
                                  <p:stCondLst>
                                    <p:cond delay="0"/>
                                  </p:stCondLst>
                                  <p:childTnLst>
                                    <p:set>
                                      <p:cBhvr>
                                        <p:cTn id="12" dur="1" fill="hold">
                                          <p:stCondLst>
                                            <p:cond delay="0"/>
                                          </p:stCondLst>
                                        </p:cTn>
                                        <p:tgtEl>
                                          <p:spTgt spid="79875">
                                            <p:txEl>
                                              <p:pRg st="0" end="0"/>
                                            </p:txEl>
                                          </p:spTgt>
                                        </p:tgtEl>
                                        <p:attrNameLst>
                                          <p:attrName>style.visibility</p:attrName>
                                        </p:attrNameLst>
                                      </p:cBhvr>
                                      <p:to>
                                        <p:strVal val="visible"/>
                                      </p:to>
                                    </p:set>
                                    <p:animEffect transition="in" filter="slide(fromBottom)">
                                      <p:cBhvr>
                                        <p:cTn id="13" dur="500"/>
                                        <p:tgtEl>
                                          <p:spTgt spid="79875">
                                            <p:txEl>
                                              <p:pRg st="0" end="0"/>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2" presetClass="entr" presetSubtype="4" fill="hold" nodeType="clickEffect">
                                  <p:stCondLst>
                                    <p:cond delay="0"/>
                                  </p:stCondLst>
                                  <p:childTnLst>
                                    <p:set>
                                      <p:cBhvr>
                                        <p:cTn id="17" dur="1" fill="hold">
                                          <p:stCondLst>
                                            <p:cond delay="0"/>
                                          </p:stCondLst>
                                        </p:cTn>
                                        <p:tgtEl>
                                          <p:spTgt spid="79875">
                                            <p:txEl>
                                              <p:pRg st="2" end="2"/>
                                            </p:txEl>
                                          </p:spTgt>
                                        </p:tgtEl>
                                        <p:attrNameLst>
                                          <p:attrName>style.visibility</p:attrName>
                                        </p:attrNameLst>
                                      </p:cBhvr>
                                      <p:to>
                                        <p:strVal val="visible"/>
                                      </p:to>
                                    </p:set>
                                    <p:animEffect transition="in" filter="slide(fromBottom)">
                                      <p:cBhvr>
                                        <p:cTn id="18" dur="500"/>
                                        <p:tgtEl>
                                          <p:spTgt spid="79875">
                                            <p:txEl>
                                              <p:pRg st="2" end="2"/>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2" presetClass="entr" presetSubtype="4" fill="hold" nodeType="clickEffect">
                                  <p:stCondLst>
                                    <p:cond delay="0"/>
                                  </p:stCondLst>
                                  <p:childTnLst>
                                    <p:set>
                                      <p:cBhvr>
                                        <p:cTn id="22" dur="1" fill="hold">
                                          <p:stCondLst>
                                            <p:cond delay="0"/>
                                          </p:stCondLst>
                                        </p:cTn>
                                        <p:tgtEl>
                                          <p:spTgt spid="79875">
                                            <p:txEl>
                                              <p:pRg st="3" end="3"/>
                                            </p:txEl>
                                          </p:spTgt>
                                        </p:tgtEl>
                                        <p:attrNameLst>
                                          <p:attrName>style.visibility</p:attrName>
                                        </p:attrNameLst>
                                      </p:cBhvr>
                                      <p:to>
                                        <p:strVal val="visible"/>
                                      </p:to>
                                    </p:set>
                                    <p:animEffect transition="in" filter="slide(fromBottom)">
                                      <p:cBhvr>
                                        <p:cTn id="23" dur="500"/>
                                        <p:tgtEl>
                                          <p:spTgt spid="79875">
                                            <p:txEl>
                                              <p:pRg st="3" end="3"/>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2" presetClass="entr" presetSubtype="4" fill="hold" nodeType="clickEffect">
                                  <p:stCondLst>
                                    <p:cond delay="0"/>
                                  </p:stCondLst>
                                  <p:childTnLst>
                                    <p:set>
                                      <p:cBhvr>
                                        <p:cTn id="27" dur="1" fill="hold">
                                          <p:stCondLst>
                                            <p:cond delay="0"/>
                                          </p:stCondLst>
                                        </p:cTn>
                                        <p:tgtEl>
                                          <p:spTgt spid="79875">
                                            <p:txEl>
                                              <p:pRg st="4" end="4"/>
                                            </p:txEl>
                                          </p:spTgt>
                                        </p:tgtEl>
                                        <p:attrNameLst>
                                          <p:attrName>style.visibility</p:attrName>
                                        </p:attrNameLst>
                                      </p:cBhvr>
                                      <p:to>
                                        <p:strVal val="visible"/>
                                      </p:to>
                                    </p:set>
                                    <p:animEffect transition="in" filter="slide(fromBottom)">
                                      <p:cBhvr>
                                        <p:cTn id="28" dur="500"/>
                                        <p:tgtEl>
                                          <p:spTgt spid="79875">
                                            <p:txEl>
                                              <p:pRg st="4" end="4"/>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2" presetClass="entr" presetSubtype="4" fill="hold" nodeType="clickEffect">
                                  <p:stCondLst>
                                    <p:cond delay="0"/>
                                  </p:stCondLst>
                                  <p:childTnLst>
                                    <p:set>
                                      <p:cBhvr>
                                        <p:cTn id="32" dur="1" fill="hold">
                                          <p:stCondLst>
                                            <p:cond delay="0"/>
                                          </p:stCondLst>
                                        </p:cTn>
                                        <p:tgtEl>
                                          <p:spTgt spid="79875">
                                            <p:txEl>
                                              <p:pRg st="5" end="5"/>
                                            </p:txEl>
                                          </p:spTgt>
                                        </p:tgtEl>
                                        <p:attrNameLst>
                                          <p:attrName>style.visibility</p:attrName>
                                        </p:attrNameLst>
                                      </p:cBhvr>
                                      <p:to>
                                        <p:strVal val="visible"/>
                                      </p:to>
                                    </p:set>
                                    <p:animEffect transition="in" filter="slide(fromBottom)">
                                      <p:cBhvr>
                                        <p:cTn id="33" dur="500"/>
                                        <p:tgtEl>
                                          <p:spTgt spid="79875">
                                            <p:txEl>
                                              <p:pRg st="5" end="5"/>
                                            </p:txEl>
                                          </p:spTgt>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12" presetClass="entr" presetSubtype="4" fill="hold" nodeType="clickEffect">
                                  <p:stCondLst>
                                    <p:cond delay="0"/>
                                  </p:stCondLst>
                                  <p:childTnLst>
                                    <p:set>
                                      <p:cBhvr>
                                        <p:cTn id="37" dur="1" fill="hold">
                                          <p:stCondLst>
                                            <p:cond delay="0"/>
                                          </p:stCondLst>
                                        </p:cTn>
                                        <p:tgtEl>
                                          <p:spTgt spid="79875">
                                            <p:txEl>
                                              <p:pRg st="6" end="6"/>
                                            </p:txEl>
                                          </p:spTgt>
                                        </p:tgtEl>
                                        <p:attrNameLst>
                                          <p:attrName>style.visibility</p:attrName>
                                        </p:attrNameLst>
                                      </p:cBhvr>
                                      <p:to>
                                        <p:strVal val="visible"/>
                                      </p:to>
                                    </p:set>
                                    <p:animEffect transition="in" filter="slide(fromBottom)">
                                      <p:cBhvr>
                                        <p:cTn id="38" dur="500"/>
                                        <p:tgtEl>
                                          <p:spTgt spid="79875">
                                            <p:txEl>
                                              <p:pRg st="6" end="6"/>
                                            </p:txEl>
                                          </p:spTgt>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12" presetClass="entr" presetSubtype="4" fill="hold" nodeType="clickEffect">
                                  <p:stCondLst>
                                    <p:cond delay="0"/>
                                  </p:stCondLst>
                                  <p:childTnLst>
                                    <p:set>
                                      <p:cBhvr>
                                        <p:cTn id="42" dur="1" fill="hold">
                                          <p:stCondLst>
                                            <p:cond delay="0"/>
                                          </p:stCondLst>
                                        </p:cTn>
                                        <p:tgtEl>
                                          <p:spTgt spid="79875">
                                            <p:txEl>
                                              <p:pRg st="7" end="7"/>
                                            </p:txEl>
                                          </p:spTgt>
                                        </p:tgtEl>
                                        <p:attrNameLst>
                                          <p:attrName>style.visibility</p:attrName>
                                        </p:attrNameLst>
                                      </p:cBhvr>
                                      <p:to>
                                        <p:strVal val="visible"/>
                                      </p:to>
                                    </p:set>
                                    <p:animEffect transition="in" filter="slide(fromBottom)">
                                      <p:cBhvr>
                                        <p:cTn id="43" dur="500"/>
                                        <p:tgtEl>
                                          <p:spTgt spid="7987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68313" y="-315913"/>
            <a:ext cx="8229600" cy="1143001"/>
          </a:xfrm>
          <a:noFill/>
          <a:extLst>
            <a:ext uri="{909E8E84-426E-40DD-AFC4-6F175D3DCCD1}">
              <a14:hiddenFill xmlns:a14="http://schemas.microsoft.com/office/drawing/2010/main">
                <a:solidFill>
                  <a:srgbClr val="FFFFFF"/>
                </a:solidFill>
              </a14:hiddenFill>
            </a:ext>
          </a:extLst>
        </p:spPr>
        <p:txBody>
          <a:bodyPr/>
          <a:lstStyle/>
          <a:p>
            <a:r>
              <a:rPr lang="el-GR" smtClean="0">
                <a:effectLst/>
              </a:rPr>
              <a:t>Η σημασία των ΑΞΕ (2)</a:t>
            </a:r>
            <a:endParaRPr lang="en-US" smtClean="0">
              <a:effectLst/>
            </a:endParaRPr>
          </a:p>
        </p:txBody>
      </p:sp>
      <p:sp>
        <p:nvSpPr>
          <p:cNvPr id="40963" name="Rectangle 3"/>
          <p:cNvSpPr>
            <a:spLocks noGrp="1" noChangeArrowheads="1"/>
          </p:cNvSpPr>
          <p:nvPr>
            <p:ph type="body" idx="1"/>
          </p:nvPr>
        </p:nvSpPr>
        <p:spPr>
          <a:xfrm>
            <a:off x="468313" y="765175"/>
            <a:ext cx="8229600" cy="2044700"/>
          </a:xfrm>
          <a:noFill/>
          <a:extLst>
            <a:ext uri="{909E8E84-426E-40DD-AFC4-6F175D3DCCD1}">
              <a14:hiddenFill xmlns:a14="http://schemas.microsoft.com/office/drawing/2010/main">
                <a:solidFill>
                  <a:srgbClr val="FFFFFF"/>
                </a:solidFill>
              </a14:hiddenFill>
            </a:ext>
          </a:extLst>
        </p:spPr>
        <p:txBody>
          <a:bodyPr/>
          <a:lstStyle/>
          <a:p>
            <a:r>
              <a:rPr lang="el-GR" sz="2400" b="1" smtClean="0">
                <a:effectLst/>
              </a:rPr>
              <a:t>Κύριο χαρακτηριστικό ΑΞΕ            συγκέντρωση κυρίως στις αναπτυγμένες χώρες κατά 75-80%.</a:t>
            </a:r>
          </a:p>
          <a:p>
            <a:r>
              <a:rPr lang="el-GR" sz="2400" b="1" smtClean="0">
                <a:effectLst/>
              </a:rPr>
              <a:t>Η αντίληψη ότι με βάσει αυτό το χαρακτηριστικό η σημασία των ΑΞΕ μειώνεται, είναι ξεπερασμένη. </a:t>
            </a:r>
          </a:p>
          <a:p>
            <a:pPr>
              <a:buFont typeface="Wingdings" pitchFamily="2" charset="2"/>
              <a:buNone/>
            </a:pPr>
            <a:endParaRPr lang="en-US" sz="2400" b="1" smtClean="0">
              <a:effectLst/>
            </a:endParaRPr>
          </a:p>
        </p:txBody>
      </p:sp>
      <p:pic>
        <p:nvPicPr>
          <p:cNvPr id="4096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388" y="2420938"/>
            <a:ext cx="8713787" cy="4437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5" name="AutoShape 5"/>
          <p:cNvSpPr>
            <a:spLocks noChangeArrowheads="1"/>
          </p:cNvSpPr>
          <p:nvPr/>
        </p:nvSpPr>
        <p:spPr bwMode="auto">
          <a:xfrm>
            <a:off x="4343400" y="914400"/>
            <a:ext cx="647700" cy="144463"/>
          </a:xfrm>
          <a:prstGeom prst="rightArrow">
            <a:avLst>
              <a:gd name="adj1" fmla="val 50000"/>
              <a:gd name="adj2" fmla="val 112088"/>
            </a:avLst>
          </a:prstGeom>
          <a:solidFill>
            <a:schemeClr val="accent1"/>
          </a:solidFill>
          <a:ln w="9525">
            <a:solidFill>
              <a:schemeClr val="tx1"/>
            </a:solidFill>
            <a:miter lim="800000"/>
            <a:headEnd/>
            <a:tailEnd/>
          </a:ln>
        </p:spPr>
        <p:txBody>
          <a:bodyPr wrap="none" anchor="ctr"/>
          <a:lstStyle/>
          <a:p>
            <a:endParaRPr lang="el-GR"/>
          </a:p>
        </p:txBody>
      </p:sp>
      <p:sp>
        <p:nvSpPr>
          <p:cNvPr id="40966" name="Rectangle 6"/>
          <p:cNvSpPr>
            <a:spLocks noChangeArrowheads="1"/>
          </p:cNvSpPr>
          <p:nvPr/>
        </p:nvSpPr>
        <p:spPr bwMode="auto">
          <a:xfrm>
            <a:off x="2268538" y="2565400"/>
            <a:ext cx="1008062" cy="287338"/>
          </a:xfrm>
          <a:prstGeom prst="rect">
            <a:avLst/>
          </a:prstGeom>
          <a:solidFill>
            <a:schemeClr val="tx1"/>
          </a:solidFill>
          <a:ln w="9525">
            <a:solidFill>
              <a:schemeClr val="tx1"/>
            </a:solidFill>
            <a:miter lim="800000"/>
            <a:headEnd/>
            <a:tailEnd/>
          </a:ln>
        </p:spPr>
        <p:txBody>
          <a:bodyPr wrap="none" anchor="ctr"/>
          <a:lstStyle/>
          <a:p>
            <a:endParaRPr lang="el-GR"/>
          </a:p>
        </p:txBody>
      </p:sp>
    </p:spTree>
    <p:extLst>
      <p:ext uri="{BB962C8B-B14F-4D97-AF65-F5344CB8AC3E}">
        <p14:creationId xmlns:p14="http://schemas.microsoft.com/office/powerpoint/2010/main" val="31844276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40962"/>
                                        </p:tgtEl>
                                        <p:attrNameLst>
                                          <p:attrName>style.visibility</p:attrName>
                                        </p:attrNameLst>
                                      </p:cBhvr>
                                      <p:to>
                                        <p:strVal val="visible"/>
                                      </p:to>
                                    </p:set>
                                    <p:animEffect transition="in" filter="slide(fromTop)">
                                      <p:cBhvr>
                                        <p:cTn id="7" dur="500"/>
                                        <p:tgtEl>
                                          <p:spTgt spid="4096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nodeType="clickEffect">
                                  <p:stCondLst>
                                    <p:cond delay="0"/>
                                  </p:stCondLst>
                                  <p:childTnLst>
                                    <p:set>
                                      <p:cBhvr>
                                        <p:cTn id="11" dur="1" fill="hold">
                                          <p:stCondLst>
                                            <p:cond delay="0"/>
                                          </p:stCondLst>
                                        </p:cTn>
                                        <p:tgtEl>
                                          <p:spTgt spid="40963">
                                            <p:txEl>
                                              <p:pRg st="0" end="0"/>
                                            </p:txEl>
                                          </p:spTgt>
                                        </p:tgtEl>
                                        <p:attrNameLst>
                                          <p:attrName>style.visibility</p:attrName>
                                        </p:attrNameLst>
                                      </p:cBhvr>
                                      <p:to>
                                        <p:strVal val="visible"/>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40965"/>
                                        </p:tgtEl>
                                        <p:attrNameLst>
                                          <p:attrName>style.visibility</p:attrName>
                                        </p:attrNameLst>
                                      </p:cBhvr>
                                      <p:to>
                                        <p:strVal val="visible"/>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1" presetClass="entr" presetSubtype="0" fill="hold" nodeType="clickEffect">
                                  <p:stCondLst>
                                    <p:cond delay="0"/>
                                  </p:stCondLst>
                                  <p:childTnLst>
                                    <p:set>
                                      <p:cBhvr>
                                        <p:cTn id="19" dur="1" fill="hold">
                                          <p:stCondLst>
                                            <p:cond delay="0"/>
                                          </p:stCondLst>
                                        </p:cTn>
                                        <p:tgtEl>
                                          <p:spTgt spid="40963">
                                            <p:txEl>
                                              <p:pRg st="0" end="0"/>
                                            </p:txEl>
                                          </p:spTgt>
                                        </p:tgtEl>
                                        <p:attrNameLst>
                                          <p:attrName>style.visibility</p:attrName>
                                        </p:attrNameLst>
                                      </p:cBhvr>
                                      <p:to>
                                        <p:strVal val="visible"/>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1" presetClass="entr" presetSubtype="0" fill="hold" nodeType="clickEffect">
                                  <p:stCondLst>
                                    <p:cond delay="0"/>
                                  </p:stCondLst>
                                  <p:childTnLst>
                                    <p:set>
                                      <p:cBhvr>
                                        <p:cTn id="23" dur="1" fill="hold">
                                          <p:stCondLst>
                                            <p:cond delay="0"/>
                                          </p:stCondLst>
                                        </p:cTn>
                                        <p:tgtEl>
                                          <p:spTgt spid="40963">
                                            <p:txEl>
                                              <p:pRg st="1" end="1"/>
                                            </p:txEl>
                                          </p:spTgt>
                                        </p:tgtEl>
                                        <p:attrNameLst>
                                          <p:attrName>style.visibility</p:attrName>
                                        </p:attrNameLst>
                                      </p:cBhvr>
                                      <p:to>
                                        <p:strVal val="visible"/>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40966"/>
                                        </p:tgtEl>
                                        <p:attrNameLst>
                                          <p:attrName>style.visibility</p:attrName>
                                        </p:attrNameLst>
                                      </p:cBhvr>
                                      <p:to>
                                        <p:strVal val="visible"/>
                                      </p:to>
                                    </p:set>
                                  </p:childTnLst>
                                </p:cTn>
                              </p:par>
                              <p:par>
                                <p:cTn id="28" presetID="1" presetClass="entr" presetSubtype="0" fill="hold" nodeType="withEffect">
                                  <p:stCondLst>
                                    <p:cond delay="0"/>
                                  </p:stCondLst>
                                  <p:childTnLst>
                                    <p:set>
                                      <p:cBhvr>
                                        <p:cTn id="29" dur="1" fill="hold">
                                          <p:stCondLst>
                                            <p:cond delay="0"/>
                                          </p:stCondLst>
                                        </p:cTn>
                                        <p:tgtEl>
                                          <p:spTgt spid="409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2" grpId="0"/>
      <p:bldP spid="40965" grpId="0" animBg="1"/>
      <p:bldP spid="4096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62200"/>
            <a:ext cx="8229600" cy="1143000"/>
          </a:xfrm>
        </p:spPr>
        <p:txBody>
          <a:bodyPr/>
          <a:lstStyle/>
          <a:p>
            <a:r>
              <a:rPr lang="el-GR" dirty="0" smtClean="0"/>
              <a:t>Σας ευχαριστώ για την προσοχή σας</a:t>
            </a:r>
            <a:endParaRPr lang="en-US" dirty="0"/>
          </a:p>
        </p:txBody>
      </p:sp>
    </p:spTree>
    <p:extLst>
      <p:ext uri="{BB962C8B-B14F-4D97-AF65-F5344CB8AC3E}">
        <p14:creationId xmlns:p14="http://schemas.microsoft.com/office/powerpoint/2010/main" val="33695160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l-GR" dirty="0" smtClean="0"/>
              <a:t>Φυσιογνωμία Μαθήματος </a:t>
            </a:r>
            <a:endParaRPr lang="en-US" dirty="0"/>
          </a:p>
        </p:txBody>
      </p:sp>
      <p:sp>
        <p:nvSpPr>
          <p:cNvPr id="2" name="Content Placeholder 1"/>
          <p:cNvSpPr>
            <a:spLocks noGrp="1"/>
          </p:cNvSpPr>
          <p:nvPr>
            <p:ph idx="1"/>
          </p:nvPr>
        </p:nvSpPr>
        <p:spPr/>
        <p:txBody>
          <a:bodyPr>
            <a:normAutofit fontScale="85000" lnSpcReduction="10000"/>
          </a:bodyPr>
          <a:lstStyle/>
          <a:p>
            <a:pPr marL="0" marR="0" indent="0" algn="just">
              <a:lnSpc>
                <a:spcPct val="150000"/>
              </a:lnSpc>
              <a:spcBef>
                <a:spcPts val="0"/>
              </a:spcBef>
              <a:spcAft>
                <a:spcPts val="0"/>
              </a:spcAft>
              <a:buNone/>
            </a:pPr>
            <a:r>
              <a:rPr lang="el-GR" dirty="0">
                <a:latin typeface="Georgia"/>
                <a:ea typeface="Times New Roman"/>
              </a:rPr>
              <a:t>Το  μάθημα  ασχολείται με την έννοια των Άμεσων Ξένων Επενδύσεων (ΑΞΕ), των Πολυεθνικών Επιχειρήσεων και των ζητημάτων που η άνοδος των δύο αυτών στοιχείων έχει δημιουργήσει σε επίπεδο παγκόσμιας διακυβέρνησης. Από τη μια πλευρά επικεντρώνεται στους λόγους για τους οποίους, υπό το πρίσμα της παγκοσμιοποίησης, οι ροές επενδύσεων μεταξύ ανεπτυγμένων κρατών αλλά και Βορρά-Νότου έχουν αυξηθεί κατά τις τελευταίες δεκαετίες. Από την άλλη εντοπίζει το πως η ανωτέρω εξέλιξη επηρεάζει το παγκόσμιο πολιτικό και οικονομικό σκηνικό. Τέλος, το μάθημα εστιάζει στο ρόλο των ΑΞΕ στην ευρωπαϊκή και ελληνική οικονομία.</a:t>
            </a:r>
            <a:endParaRPr lang="en-US" sz="4000" dirty="0">
              <a:effectLst/>
              <a:latin typeface="Times New Roman"/>
              <a:ea typeface="Times New Roman"/>
            </a:endParaRPr>
          </a:p>
        </p:txBody>
      </p:sp>
    </p:spTree>
    <p:extLst>
      <p:ext uri="{BB962C8B-B14F-4D97-AF65-F5344CB8AC3E}">
        <p14:creationId xmlns:p14="http://schemas.microsoft.com/office/powerpoint/2010/main" val="35754935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l-GR" dirty="0" smtClean="0"/>
              <a:t>Φυσιογνωμία Μαθήματος </a:t>
            </a:r>
            <a:endParaRPr lang="en-US" dirty="0"/>
          </a:p>
        </p:txBody>
      </p:sp>
      <p:sp>
        <p:nvSpPr>
          <p:cNvPr id="2" name="Content Placeholder 1"/>
          <p:cNvSpPr>
            <a:spLocks noGrp="1"/>
          </p:cNvSpPr>
          <p:nvPr>
            <p:ph idx="1"/>
          </p:nvPr>
        </p:nvSpPr>
        <p:spPr/>
        <p:txBody>
          <a:bodyPr>
            <a:normAutofit fontScale="77500" lnSpcReduction="20000"/>
          </a:bodyPr>
          <a:lstStyle/>
          <a:p>
            <a:pPr marR="0" algn="just">
              <a:lnSpc>
                <a:spcPct val="150000"/>
              </a:lnSpc>
              <a:spcBef>
                <a:spcPts val="0"/>
              </a:spcBef>
              <a:spcAft>
                <a:spcPts val="0"/>
              </a:spcAft>
              <a:buFont typeface="Wingdings" pitchFamily="2" charset="2"/>
              <a:buChar char="q"/>
            </a:pPr>
            <a:r>
              <a:rPr lang="el-GR" dirty="0">
                <a:latin typeface="Georgia"/>
                <a:ea typeface="Times New Roman"/>
              </a:rPr>
              <a:t>Με τη διαχρονική αύξηση των ροών άμεσων ξένων επενδύσεων, αρχικά κυρίως εντός του ανεπτυγμένου κόμσου και πλέον και προς και από τον αναπτυσσόμενο, η μελέτη των ΑΞΕ καθίσταται με την πάροδο του χρόνου, ολοένα και περισσότερο αναγκαίο για τους ασκούντες την οικονομική πολιτική, τους επιχειρηματίες, τους πολιτικούς, τους δημοσιογράφους και γενικότερα τους ανθρώπους της πράξης. </a:t>
            </a:r>
            <a:endParaRPr lang="el-GR" dirty="0" smtClean="0">
              <a:latin typeface="Georgia"/>
              <a:ea typeface="Times New Roman"/>
            </a:endParaRPr>
          </a:p>
          <a:p>
            <a:pPr marR="0" algn="just">
              <a:lnSpc>
                <a:spcPct val="150000"/>
              </a:lnSpc>
              <a:spcBef>
                <a:spcPts val="0"/>
              </a:spcBef>
              <a:spcAft>
                <a:spcPts val="0"/>
              </a:spcAft>
              <a:buFont typeface="Wingdings" pitchFamily="2" charset="2"/>
              <a:buChar char="q"/>
            </a:pPr>
            <a:r>
              <a:rPr lang="el-GR" dirty="0" smtClean="0">
                <a:latin typeface="Georgia"/>
                <a:ea typeface="Times New Roman"/>
              </a:rPr>
              <a:t>Η  </a:t>
            </a:r>
            <a:r>
              <a:rPr lang="el-GR" dirty="0">
                <a:latin typeface="Georgia"/>
                <a:ea typeface="Times New Roman"/>
              </a:rPr>
              <a:t>εξοικείωση των φοιτητών στα βασικά θέματα των ΑΞΕ καθώς και του παγκόσμιου συστήματος οικονομικής διακυβέρνησης αποτελεί προϋπόθεση για την κατανόηση της δυναμικής της παγκοσμιοποίησης, της αλληλεξάρτησης μεταξύ των κρατών και των διεθνών σχέσεων γενικότερα. </a:t>
            </a:r>
            <a:endParaRPr lang="el-GR" dirty="0" smtClean="0">
              <a:latin typeface="Georgia"/>
              <a:ea typeface="Times New Roman"/>
            </a:endParaRPr>
          </a:p>
        </p:txBody>
      </p:sp>
    </p:spTree>
    <p:extLst>
      <p:ext uri="{BB962C8B-B14F-4D97-AF65-F5344CB8AC3E}">
        <p14:creationId xmlns:p14="http://schemas.microsoft.com/office/powerpoint/2010/main" val="38193418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Τρόπος εξέτασης</a:t>
            </a:r>
            <a:endParaRPr lang="en-US" dirty="0"/>
          </a:p>
        </p:txBody>
      </p:sp>
      <p:sp>
        <p:nvSpPr>
          <p:cNvPr id="3" name="Content Placeholder 2"/>
          <p:cNvSpPr>
            <a:spLocks noGrp="1"/>
          </p:cNvSpPr>
          <p:nvPr>
            <p:ph idx="1"/>
          </p:nvPr>
        </p:nvSpPr>
        <p:spPr/>
        <p:txBody>
          <a:bodyPr/>
          <a:lstStyle/>
          <a:p>
            <a:pPr marL="0" indent="0">
              <a:buNone/>
            </a:pPr>
            <a:r>
              <a:rPr lang="el-GR" dirty="0" smtClean="0"/>
              <a:t>Ομαδική Εργασία (</a:t>
            </a:r>
            <a:r>
              <a:rPr lang="el-GR" dirty="0"/>
              <a:t>3</a:t>
            </a:r>
            <a:r>
              <a:rPr lang="el-GR" dirty="0" smtClean="0"/>
              <a:t>0%)  με υποχρεωτική παρουσίαση</a:t>
            </a:r>
          </a:p>
          <a:p>
            <a:pPr marL="0" indent="0">
              <a:buNone/>
            </a:pPr>
            <a:endParaRPr lang="el-GR" dirty="0"/>
          </a:p>
          <a:p>
            <a:pPr marL="0" indent="0">
              <a:buNone/>
            </a:pPr>
            <a:r>
              <a:rPr lang="el-GR" dirty="0" smtClean="0"/>
              <a:t>&amp; </a:t>
            </a:r>
          </a:p>
          <a:p>
            <a:pPr marL="0" indent="0">
              <a:buNone/>
            </a:pPr>
            <a:endParaRPr lang="el-GR" dirty="0"/>
          </a:p>
          <a:p>
            <a:pPr marL="0" indent="0">
              <a:buNone/>
            </a:pPr>
            <a:r>
              <a:rPr lang="el-GR" dirty="0" smtClean="0"/>
              <a:t>Τελικές </a:t>
            </a:r>
            <a:r>
              <a:rPr lang="el-GR" dirty="0"/>
              <a:t>Εξετάσεις </a:t>
            </a:r>
            <a:r>
              <a:rPr lang="el-GR" dirty="0" smtClean="0"/>
              <a:t>(</a:t>
            </a:r>
            <a:r>
              <a:rPr lang="el-GR" dirty="0"/>
              <a:t>7</a:t>
            </a:r>
            <a:r>
              <a:rPr lang="el-GR" dirty="0" smtClean="0"/>
              <a:t>0%)</a:t>
            </a:r>
          </a:p>
        </p:txBody>
      </p:sp>
    </p:spTree>
    <p:extLst>
      <p:ext uri="{BB962C8B-B14F-4D97-AF65-F5344CB8AC3E}">
        <p14:creationId xmlns:p14="http://schemas.microsoft.com/office/powerpoint/2010/main" val="7590728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Εργασίες</a:t>
            </a:r>
            <a:endParaRPr lang="en-US" dirty="0"/>
          </a:p>
        </p:txBody>
      </p:sp>
      <p:sp>
        <p:nvSpPr>
          <p:cNvPr id="3" name="Content Placeholder 2"/>
          <p:cNvSpPr>
            <a:spLocks noGrp="1"/>
          </p:cNvSpPr>
          <p:nvPr>
            <p:ph idx="1"/>
          </p:nvPr>
        </p:nvSpPr>
        <p:spPr>
          <a:xfrm>
            <a:off x="457200" y="1600200"/>
            <a:ext cx="8229600" cy="4876800"/>
          </a:xfrm>
        </p:spPr>
        <p:txBody>
          <a:bodyPr>
            <a:normAutofit/>
          </a:bodyPr>
          <a:lstStyle/>
          <a:p>
            <a:pPr marL="0" indent="0">
              <a:buNone/>
            </a:pPr>
            <a:r>
              <a:rPr lang="el-GR" dirty="0" smtClean="0"/>
              <a:t>Ομαδικές </a:t>
            </a:r>
            <a:r>
              <a:rPr lang="el-GR" b="1" dirty="0" smtClean="0">
                <a:solidFill>
                  <a:srgbClr val="FFC000"/>
                </a:solidFill>
              </a:rPr>
              <a:t>2-3 άτομα</a:t>
            </a:r>
          </a:p>
          <a:p>
            <a:pPr marL="0" indent="0">
              <a:buNone/>
            </a:pPr>
            <a:endParaRPr lang="el-GR" dirty="0"/>
          </a:p>
          <a:p>
            <a:pPr lvl="1">
              <a:buFont typeface="Wingdings" pitchFamily="2" charset="2"/>
              <a:buChar char="v"/>
            </a:pPr>
            <a:r>
              <a:rPr lang="el-GR" dirty="0" smtClean="0"/>
              <a:t>Επιλογή από σειρά θεμάτων που θα αναρτηθούν.</a:t>
            </a:r>
            <a:endParaRPr lang="en-US" dirty="0" smtClean="0"/>
          </a:p>
          <a:p>
            <a:pPr lvl="1">
              <a:buFont typeface="Wingdings" pitchFamily="2" charset="2"/>
              <a:buChar char="v"/>
            </a:pPr>
            <a:endParaRPr lang="el-GR" dirty="0" smtClean="0"/>
          </a:p>
          <a:p>
            <a:pPr marL="0" indent="0">
              <a:buNone/>
            </a:pPr>
            <a:r>
              <a:rPr lang="el-GR" dirty="0" smtClean="0"/>
              <a:t>Παρουσίαση: ναι, υποχρεωτική διαφορετικά δεν υπολογίζεται η εργασία</a:t>
            </a:r>
            <a:endParaRPr lang="en-US" dirty="0" smtClean="0"/>
          </a:p>
          <a:p>
            <a:pPr marL="0" indent="0">
              <a:buNone/>
            </a:pPr>
            <a:endParaRPr lang="en-US" dirty="0" smtClean="0"/>
          </a:p>
          <a:p>
            <a:pPr marL="0" indent="0">
              <a:buNone/>
            </a:pPr>
            <a:r>
              <a:rPr lang="el-GR" dirty="0" smtClean="0"/>
              <a:t>Μέχρι πότε μπορώ να επιλέξω;  </a:t>
            </a:r>
            <a:r>
              <a:rPr lang="el-GR" b="1" dirty="0" smtClean="0">
                <a:solidFill>
                  <a:srgbClr val="FFC000"/>
                </a:solidFill>
              </a:rPr>
              <a:t>3</a:t>
            </a:r>
            <a:r>
              <a:rPr lang="el-GR" b="1" baseline="30000" dirty="0" smtClean="0">
                <a:solidFill>
                  <a:srgbClr val="FFC000"/>
                </a:solidFill>
              </a:rPr>
              <a:t>η</a:t>
            </a:r>
            <a:r>
              <a:rPr lang="el-GR" b="1" dirty="0" smtClean="0">
                <a:solidFill>
                  <a:srgbClr val="FFC000"/>
                </a:solidFill>
              </a:rPr>
              <a:t> εβδομάδα</a:t>
            </a:r>
          </a:p>
          <a:p>
            <a:pPr marL="0" indent="0">
              <a:buNone/>
            </a:pPr>
            <a:endParaRPr lang="el-GR" b="1" dirty="0">
              <a:solidFill>
                <a:srgbClr val="FFC000"/>
              </a:solidFill>
            </a:endParaRPr>
          </a:p>
          <a:p>
            <a:pPr marL="0" indent="0">
              <a:buNone/>
            </a:pPr>
            <a:r>
              <a:rPr lang="el-GR" dirty="0"/>
              <a:t>Πότε παραδίδω: </a:t>
            </a:r>
            <a:r>
              <a:rPr lang="el-GR" b="1" dirty="0" smtClean="0">
                <a:solidFill>
                  <a:srgbClr val="FFC000"/>
                </a:solidFill>
              </a:rPr>
              <a:t>τελευταία μέρα πριν την έναρξη της εξεταστικής Φεβρουαρίου</a:t>
            </a:r>
          </a:p>
          <a:p>
            <a:pPr marL="0" indent="0">
              <a:buNone/>
            </a:pPr>
            <a:endParaRPr lang="en-US" dirty="0"/>
          </a:p>
        </p:txBody>
      </p:sp>
    </p:spTree>
    <p:extLst>
      <p:ext uri="{BB962C8B-B14F-4D97-AF65-F5344CB8AC3E}">
        <p14:creationId xmlns:p14="http://schemas.microsoft.com/office/powerpoint/2010/main" val="16377169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Χρονοδιάγραμμα</a:t>
            </a:r>
            <a:endParaRPr lang="en-US" dirty="0"/>
          </a:p>
        </p:txBody>
      </p:sp>
      <p:sp>
        <p:nvSpPr>
          <p:cNvPr id="3" name="Content Placeholder 2"/>
          <p:cNvSpPr>
            <a:spLocks noGrp="1"/>
          </p:cNvSpPr>
          <p:nvPr>
            <p:ph idx="1"/>
          </p:nvPr>
        </p:nvSpPr>
        <p:spPr/>
        <p:txBody>
          <a:bodyPr>
            <a:normAutofit lnSpcReduction="10000"/>
          </a:bodyPr>
          <a:lstStyle/>
          <a:p>
            <a:pPr marL="457200" indent="-457200">
              <a:buFont typeface="+mj-lt"/>
              <a:buAutoNum type="arabicPeriod"/>
            </a:pPr>
            <a:r>
              <a:rPr lang="en-US" dirty="0" smtClean="0"/>
              <a:t>25</a:t>
            </a:r>
            <a:r>
              <a:rPr lang="el-GR" dirty="0" smtClean="0"/>
              <a:t>/</a:t>
            </a:r>
            <a:r>
              <a:rPr lang="en-US" dirty="0" smtClean="0"/>
              <a:t>10</a:t>
            </a:r>
            <a:r>
              <a:rPr lang="el-GR" dirty="0" smtClean="0"/>
              <a:t> - Παρουσίαση </a:t>
            </a:r>
            <a:r>
              <a:rPr lang="el-GR" dirty="0"/>
              <a:t>Μαθήματος, τρόποι εξέτασης, βασικές έννοιες (Άμεσες Ξένες Επενδύσεις, Επενδύσεις Χαρτοφυλακίου, Πολυεθνικές, Παγκόσμια Οικονομική Διακυβέρνηση)</a:t>
            </a:r>
          </a:p>
          <a:p>
            <a:pPr marL="457200" indent="-457200">
              <a:buFont typeface="+mj-lt"/>
              <a:buAutoNum type="arabicPeriod"/>
            </a:pPr>
            <a:r>
              <a:rPr lang="en-US" dirty="0" smtClean="0"/>
              <a:t>01/11 - </a:t>
            </a:r>
            <a:r>
              <a:rPr lang="el-GR" dirty="0" smtClean="0"/>
              <a:t>Βασικές </a:t>
            </a:r>
            <a:r>
              <a:rPr lang="el-GR" dirty="0"/>
              <a:t>Έννοιες και διακρίσεις ΑΞΕ, βασικές θεωρίες επενδύσεων</a:t>
            </a:r>
          </a:p>
          <a:p>
            <a:pPr marL="457200" indent="-457200">
              <a:buFont typeface="+mj-lt"/>
              <a:buAutoNum type="arabicPeriod"/>
            </a:pPr>
            <a:r>
              <a:rPr lang="en-US" dirty="0" smtClean="0"/>
              <a:t>08/11 - </a:t>
            </a:r>
            <a:r>
              <a:rPr lang="el-GR" dirty="0" smtClean="0"/>
              <a:t>ΑΞΕ </a:t>
            </a:r>
            <a:r>
              <a:rPr lang="el-GR" dirty="0"/>
              <a:t>και Οικονομική Ανάπτυξη</a:t>
            </a:r>
          </a:p>
          <a:p>
            <a:pPr marL="457200" indent="-457200">
              <a:buFont typeface="+mj-lt"/>
              <a:buAutoNum type="arabicPeriod"/>
            </a:pPr>
            <a:r>
              <a:rPr lang="en-US" dirty="0" smtClean="0"/>
              <a:t>15/11 - </a:t>
            </a:r>
            <a:r>
              <a:rPr lang="el-GR" dirty="0" smtClean="0"/>
              <a:t>Προσδιοριστικοί </a:t>
            </a:r>
            <a:r>
              <a:rPr lang="el-GR" dirty="0"/>
              <a:t>Παράγοντες ΑΞΕ</a:t>
            </a:r>
          </a:p>
          <a:p>
            <a:pPr marL="457200" indent="-457200">
              <a:buFont typeface="+mj-lt"/>
              <a:buAutoNum type="arabicPeriod"/>
            </a:pPr>
            <a:r>
              <a:rPr lang="en-US" dirty="0" smtClean="0"/>
              <a:t>22/11 - </a:t>
            </a:r>
            <a:r>
              <a:rPr lang="el-GR" dirty="0" smtClean="0"/>
              <a:t>Περιφερειακές </a:t>
            </a:r>
            <a:r>
              <a:rPr lang="el-GR" dirty="0"/>
              <a:t>Συνεργασίες και ΑΞΕ</a:t>
            </a:r>
          </a:p>
          <a:p>
            <a:pPr marL="457200" indent="-457200">
              <a:buFont typeface="+mj-lt"/>
              <a:buAutoNum type="arabicPeriod"/>
            </a:pPr>
            <a:r>
              <a:rPr lang="en-US" dirty="0"/>
              <a:t>29/11 – </a:t>
            </a:r>
            <a:r>
              <a:rPr lang="el-GR" dirty="0"/>
              <a:t>Πολυεθνικές επιχειρήσεις</a:t>
            </a:r>
          </a:p>
          <a:p>
            <a:pPr marL="457200" indent="-457200">
              <a:buFont typeface="+mj-lt"/>
              <a:buAutoNum type="arabicPeriod"/>
            </a:pPr>
            <a:r>
              <a:rPr lang="en-US" dirty="0" smtClean="0">
                <a:solidFill>
                  <a:srgbClr val="FFC000"/>
                </a:solidFill>
              </a:rPr>
              <a:t>06/12 - </a:t>
            </a:r>
            <a:r>
              <a:rPr lang="el-GR" dirty="0">
                <a:solidFill>
                  <a:srgbClr val="FFC000"/>
                </a:solidFill>
              </a:rPr>
              <a:t>δεν θα γίνει </a:t>
            </a:r>
            <a:r>
              <a:rPr lang="el-GR" dirty="0" smtClean="0">
                <a:solidFill>
                  <a:srgbClr val="FFC000"/>
                </a:solidFill>
              </a:rPr>
              <a:t>μάθημα</a:t>
            </a:r>
            <a:endParaRPr lang="en-US" dirty="0">
              <a:solidFill>
                <a:srgbClr val="FFC000"/>
              </a:solidFill>
            </a:endParaRPr>
          </a:p>
        </p:txBody>
      </p:sp>
    </p:spTree>
    <p:extLst>
      <p:ext uri="{BB962C8B-B14F-4D97-AF65-F5344CB8AC3E}">
        <p14:creationId xmlns:p14="http://schemas.microsoft.com/office/powerpoint/2010/main" val="22198967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Χρονοδιάγραμμα</a:t>
            </a:r>
            <a:endParaRPr lang="en-US" dirty="0"/>
          </a:p>
        </p:txBody>
      </p:sp>
      <p:sp>
        <p:nvSpPr>
          <p:cNvPr id="3" name="Content Placeholder 2"/>
          <p:cNvSpPr>
            <a:spLocks noGrp="1"/>
          </p:cNvSpPr>
          <p:nvPr>
            <p:ph idx="1"/>
          </p:nvPr>
        </p:nvSpPr>
        <p:spPr/>
        <p:txBody>
          <a:bodyPr>
            <a:normAutofit/>
          </a:bodyPr>
          <a:lstStyle/>
          <a:p>
            <a:pPr marL="457200" indent="-457200">
              <a:buFont typeface="+mj-lt"/>
              <a:buAutoNum type="arabicPeriod" startAt="8"/>
            </a:pPr>
            <a:r>
              <a:rPr lang="el-GR" dirty="0" smtClean="0"/>
              <a:t>1</a:t>
            </a:r>
            <a:r>
              <a:rPr lang="en-US" dirty="0" smtClean="0"/>
              <a:t>3</a:t>
            </a:r>
            <a:r>
              <a:rPr lang="el-GR" dirty="0" smtClean="0"/>
              <a:t>/</a:t>
            </a:r>
            <a:r>
              <a:rPr lang="en-US" dirty="0" smtClean="0"/>
              <a:t>12 - </a:t>
            </a:r>
            <a:r>
              <a:rPr lang="el-GR" dirty="0" smtClean="0"/>
              <a:t>Παγκόσμια </a:t>
            </a:r>
            <a:r>
              <a:rPr lang="el-GR" dirty="0"/>
              <a:t>Διακυβέρνηση και ΑΞΕ Ι</a:t>
            </a:r>
          </a:p>
          <a:p>
            <a:pPr marL="457200" indent="-457200">
              <a:buFont typeface="+mj-lt"/>
              <a:buAutoNum type="arabicPeriod" startAt="8"/>
            </a:pPr>
            <a:r>
              <a:rPr lang="en-US" dirty="0" smtClean="0"/>
              <a:t>1</a:t>
            </a:r>
            <a:r>
              <a:rPr lang="el-GR" dirty="0" smtClean="0"/>
              <a:t>0</a:t>
            </a:r>
            <a:r>
              <a:rPr lang="en-US" dirty="0" smtClean="0"/>
              <a:t>/0</a:t>
            </a:r>
            <a:r>
              <a:rPr lang="en-US" dirty="0"/>
              <a:t>1</a:t>
            </a:r>
            <a:r>
              <a:rPr lang="en-US" dirty="0" smtClean="0"/>
              <a:t> - </a:t>
            </a:r>
            <a:r>
              <a:rPr lang="el-GR" dirty="0" smtClean="0"/>
              <a:t>Παγκόσμια </a:t>
            </a:r>
            <a:r>
              <a:rPr lang="el-GR" dirty="0"/>
              <a:t>Διακυβέρνηση και ΑΞΕ ΙΙ</a:t>
            </a:r>
          </a:p>
          <a:p>
            <a:pPr marL="457200" indent="-457200">
              <a:buFont typeface="+mj-lt"/>
              <a:buAutoNum type="arabicPeriod" startAt="8"/>
            </a:pPr>
            <a:r>
              <a:rPr lang="el-GR" dirty="0" smtClean="0"/>
              <a:t>1</a:t>
            </a:r>
            <a:r>
              <a:rPr lang="en-US" dirty="0" smtClean="0"/>
              <a:t>7</a:t>
            </a:r>
            <a:r>
              <a:rPr lang="el-GR" dirty="0" smtClean="0"/>
              <a:t>/0</a:t>
            </a:r>
            <a:r>
              <a:rPr lang="en-US" dirty="0" smtClean="0"/>
              <a:t>1 </a:t>
            </a:r>
            <a:r>
              <a:rPr lang="el-GR" dirty="0" smtClean="0"/>
              <a:t>- Ζητήματα </a:t>
            </a:r>
            <a:r>
              <a:rPr lang="el-GR" dirty="0"/>
              <a:t>Ασφάλειας και ΑΞΕ</a:t>
            </a:r>
          </a:p>
          <a:p>
            <a:pPr marL="457200" indent="-457200">
              <a:buFont typeface="+mj-lt"/>
              <a:buAutoNum type="arabicPeriod" startAt="8"/>
            </a:pPr>
            <a:r>
              <a:rPr lang="el-GR" dirty="0" smtClean="0"/>
              <a:t>24/0</a:t>
            </a:r>
            <a:r>
              <a:rPr lang="en-US" dirty="0" smtClean="0"/>
              <a:t>1</a:t>
            </a:r>
            <a:r>
              <a:rPr lang="el-GR" dirty="0" smtClean="0"/>
              <a:t> - Ελληνική </a:t>
            </a:r>
            <a:r>
              <a:rPr lang="el-GR" dirty="0"/>
              <a:t>Οικονομία και ΑΞΕ</a:t>
            </a:r>
          </a:p>
          <a:p>
            <a:pPr marL="457200" indent="-457200">
              <a:buFont typeface="+mj-lt"/>
              <a:buAutoNum type="arabicPeriod" startAt="8"/>
            </a:pPr>
            <a:r>
              <a:rPr lang="el-GR" dirty="0" smtClean="0">
                <a:solidFill>
                  <a:srgbClr val="FFC000"/>
                </a:solidFill>
              </a:rPr>
              <a:t>Επίσκεψη </a:t>
            </a:r>
            <a:r>
              <a:rPr lang="el-GR" dirty="0">
                <a:solidFill>
                  <a:srgbClr val="FFC000"/>
                </a:solidFill>
              </a:rPr>
              <a:t>στον οργανισμό Enterprise </a:t>
            </a:r>
            <a:r>
              <a:rPr lang="el-GR" dirty="0" smtClean="0">
                <a:solidFill>
                  <a:srgbClr val="FFC000"/>
                </a:solidFill>
              </a:rPr>
              <a:t>Greece</a:t>
            </a:r>
            <a:r>
              <a:rPr lang="en-US" dirty="0" smtClean="0">
                <a:solidFill>
                  <a:srgbClr val="FFC000"/>
                </a:solidFill>
              </a:rPr>
              <a:t>/</a:t>
            </a:r>
            <a:r>
              <a:rPr lang="en-US" dirty="0" err="1" smtClean="0">
                <a:solidFill>
                  <a:srgbClr val="FFC000"/>
                </a:solidFill>
              </a:rPr>
              <a:t>Cosco</a:t>
            </a:r>
            <a:endParaRPr lang="el-GR" dirty="0">
              <a:solidFill>
                <a:srgbClr val="FFC000"/>
              </a:solidFill>
            </a:endParaRPr>
          </a:p>
          <a:p>
            <a:pPr marL="457200" indent="-457200">
              <a:buFont typeface="+mj-lt"/>
              <a:buAutoNum type="arabicPeriod" startAt="8"/>
            </a:pPr>
            <a:r>
              <a:rPr lang="el-GR" dirty="0" smtClean="0"/>
              <a:t>Πιθανά </a:t>
            </a:r>
            <a:r>
              <a:rPr lang="en-US" dirty="0" smtClean="0"/>
              <a:t>27</a:t>
            </a:r>
            <a:r>
              <a:rPr lang="el-GR" dirty="0" smtClean="0"/>
              <a:t>/0</a:t>
            </a:r>
            <a:r>
              <a:rPr lang="en-US" dirty="0" smtClean="0"/>
              <a:t>1</a:t>
            </a:r>
            <a:r>
              <a:rPr lang="el-GR" dirty="0" smtClean="0"/>
              <a:t> (Δευτέρα) - Οικονομικές </a:t>
            </a:r>
            <a:r>
              <a:rPr lang="el-GR" dirty="0"/>
              <a:t>κρίσεις και ροές </a:t>
            </a:r>
            <a:r>
              <a:rPr lang="el-GR" dirty="0" smtClean="0"/>
              <a:t>κεφαλαίων - Παρουσιάσεις </a:t>
            </a:r>
            <a:r>
              <a:rPr lang="el-GR" dirty="0"/>
              <a:t>Εργασιών</a:t>
            </a:r>
          </a:p>
          <a:p>
            <a:pPr marL="0" indent="0">
              <a:buNone/>
            </a:pPr>
            <a:endParaRPr lang="en-US" dirty="0"/>
          </a:p>
        </p:txBody>
      </p:sp>
    </p:spTree>
    <p:extLst>
      <p:ext uri="{BB962C8B-B14F-4D97-AF65-F5344CB8AC3E}">
        <p14:creationId xmlns:p14="http://schemas.microsoft.com/office/powerpoint/2010/main" val="34854222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noFill/>
          <a:extLst>
            <a:ext uri="{909E8E84-426E-40DD-AFC4-6F175D3DCCD1}">
              <a14:hiddenFill xmlns:a14="http://schemas.microsoft.com/office/drawing/2010/main">
                <a:solidFill>
                  <a:srgbClr val="FFFFFF"/>
                </a:solidFill>
              </a14:hiddenFill>
            </a:ext>
          </a:extLst>
        </p:spPr>
        <p:txBody>
          <a:bodyPr/>
          <a:lstStyle/>
          <a:p>
            <a:r>
              <a:rPr lang="el-GR" smtClean="0">
                <a:effectLst/>
              </a:rPr>
              <a:t>Βασικές Έννοιες</a:t>
            </a:r>
            <a:endParaRPr lang="en-US" smtClean="0">
              <a:effectLst/>
            </a:endParaRPr>
          </a:p>
        </p:txBody>
      </p:sp>
      <p:sp>
        <p:nvSpPr>
          <p:cNvPr id="79875" name="Rectangle 3"/>
          <p:cNvSpPr>
            <a:spLocks noGrp="1" noChangeArrowheads="1"/>
          </p:cNvSpPr>
          <p:nvPr>
            <p:ph type="body" idx="1"/>
          </p:nvPr>
        </p:nvSpPr>
        <p:spPr>
          <a:xfrm>
            <a:off x="457200" y="1676400"/>
            <a:ext cx="8229600" cy="4114800"/>
          </a:xfrm>
          <a:noFill/>
          <a:extLst>
            <a:ext uri="{909E8E84-426E-40DD-AFC4-6F175D3DCCD1}">
              <a14:hiddenFill xmlns:a14="http://schemas.microsoft.com/office/drawing/2010/main">
                <a:solidFill>
                  <a:srgbClr val="FFFFFF"/>
                </a:solidFill>
              </a14:hiddenFill>
            </a:ext>
          </a:extLst>
        </p:spPr>
        <p:txBody>
          <a:bodyPr>
            <a:normAutofit fontScale="92500" lnSpcReduction="20000"/>
          </a:bodyPr>
          <a:lstStyle/>
          <a:p>
            <a:pPr>
              <a:lnSpc>
                <a:spcPct val="90000"/>
              </a:lnSpc>
            </a:pPr>
            <a:r>
              <a:rPr lang="el-GR" sz="2800" smtClean="0">
                <a:effectLst/>
              </a:rPr>
              <a:t>Άμεσες Ξένες Επενδύσεις (ΑΞΕ) – </a:t>
            </a:r>
            <a:r>
              <a:rPr lang="en-US" sz="2800" smtClean="0">
                <a:effectLst/>
              </a:rPr>
              <a:t>FDI</a:t>
            </a:r>
            <a:endParaRPr lang="el-GR" sz="2800" smtClean="0">
              <a:effectLst/>
            </a:endParaRPr>
          </a:p>
          <a:p>
            <a:pPr>
              <a:lnSpc>
                <a:spcPct val="90000"/>
              </a:lnSpc>
            </a:pPr>
            <a:endParaRPr lang="el-GR" sz="2800" smtClean="0">
              <a:effectLst/>
            </a:endParaRPr>
          </a:p>
          <a:p>
            <a:pPr lvl="1">
              <a:lnSpc>
                <a:spcPct val="90000"/>
              </a:lnSpc>
            </a:pPr>
            <a:r>
              <a:rPr lang="el-GR" sz="2400" smtClean="0">
                <a:effectLst/>
              </a:rPr>
              <a:t>Η επένδυση που έχει ως σκοπό την απόκτηση τελικού ενδιαφέροντος από μια οντότητα μιας χώρας σε μια οντότητα που βρίσκεται σε διαφορετική χώρα</a:t>
            </a:r>
          </a:p>
          <a:p>
            <a:pPr lvl="1">
              <a:lnSpc>
                <a:spcPct val="90000"/>
              </a:lnSpc>
            </a:pPr>
            <a:r>
              <a:rPr lang="el-GR" sz="2400" smtClean="0">
                <a:effectLst/>
              </a:rPr>
              <a:t>Μακροχρόνια σχέση και έλεγχος</a:t>
            </a:r>
          </a:p>
          <a:p>
            <a:pPr lvl="1">
              <a:lnSpc>
                <a:spcPct val="90000"/>
              </a:lnSpc>
            </a:pPr>
            <a:r>
              <a:rPr lang="el-GR" sz="2400" smtClean="0">
                <a:effectLst/>
              </a:rPr>
              <a:t>Κανόνας του 10% (ΟΟΣΑ) </a:t>
            </a:r>
          </a:p>
          <a:p>
            <a:pPr lvl="1">
              <a:lnSpc>
                <a:spcPct val="90000"/>
              </a:lnSpc>
              <a:buFont typeface="Wingdings" pitchFamily="2" charset="2"/>
              <a:buNone/>
            </a:pPr>
            <a:endParaRPr lang="el-GR" sz="2400" smtClean="0">
              <a:effectLst/>
            </a:endParaRPr>
          </a:p>
          <a:p>
            <a:pPr>
              <a:lnSpc>
                <a:spcPct val="90000"/>
              </a:lnSpc>
            </a:pPr>
            <a:r>
              <a:rPr lang="el-GR" sz="2800" smtClean="0">
                <a:effectLst/>
              </a:rPr>
              <a:t>Επενδύσεις Χαρτοφυλακίου - </a:t>
            </a:r>
            <a:r>
              <a:rPr lang="en-US" sz="2800" smtClean="0">
                <a:effectLst/>
              </a:rPr>
              <a:t>FPI</a:t>
            </a:r>
            <a:r>
              <a:rPr lang="el-GR" sz="2800" smtClean="0">
                <a:effectLst/>
              </a:rPr>
              <a:t>  </a:t>
            </a:r>
          </a:p>
          <a:p>
            <a:pPr lvl="1">
              <a:lnSpc>
                <a:spcPct val="90000"/>
              </a:lnSpc>
            </a:pPr>
            <a:endParaRPr lang="el-GR" sz="2400" smtClean="0">
              <a:effectLst/>
            </a:endParaRPr>
          </a:p>
          <a:p>
            <a:pPr lvl="1">
              <a:lnSpc>
                <a:spcPct val="90000"/>
              </a:lnSpc>
            </a:pPr>
            <a:r>
              <a:rPr lang="el-GR" sz="2400" smtClean="0">
                <a:effectLst/>
              </a:rPr>
              <a:t>Επενδύσεις μέσω ομολόγων και μετοχών</a:t>
            </a:r>
          </a:p>
          <a:p>
            <a:pPr>
              <a:lnSpc>
                <a:spcPct val="90000"/>
              </a:lnSpc>
              <a:buFont typeface="Wingdings" pitchFamily="2" charset="2"/>
              <a:buNone/>
            </a:pPr>
            <a:r>
              <a:rPr lang="el-GR" sz="2800" smtClean="0">
                <a:effectLst/>
              </a:rPr>
              <a:t>    </a:t>
            </a:r>
            <a:endParaRPr lang="en-US" sz="2800" smtClean="0">
              <a:effectLst/>
            </a:endParaRPr>
          </a:p>
        </p:txBody>
      </p:sp>
    </p:spTree>
    <p:extLst>
      <p:ext uri="{BB962C8B-B14F-4D97-AF65-F5344CB8AC3E}">
        <p14:creationId xmlns:p14="http://schemas.microsoft.com/office/powerpoint/2010/main" val="89782072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79874"/>
                                        </p:tgtEl>
                                        <p:attrNameLst>
                                          <p:attrName>style.visibility</p:attrName>
                                        </p:attrNameLst>
                                      </p:cBhvr>
                                      <p:to>
                                        <p:strVal val="visible"/>
                                      </p:to>
                                    </p:set>
                                    <p:anim calcmode="lin" valueType="num">
                                      <p:cBhvr additive="base">
                                        <p:cTn id="7" dur="500" fill="hold"/>
                                        <p:tgtEl>
                                          <p:spTgt spid="79874"/>
                                        </p:tgtEl>
                                        <p:attrNameLst>
                                          <p:attrName>ppt_x</p:attrName>
                                        </p:attrNameLst>
                                      </p:cBhvr>
                                      <p:tavLst>
                                        <p:tav tm="0">
                                          <p:val>
                                            <p:strVal val="#ppt_x"/>
                                          </p:val>
                                        </p:tav>
                                        <p:tav tm="100000">
                                          <p:val>
                                            <p:strVal val="#ppt_x"/>
                                          </p:val>
                                        </p:tav>
                                      </p:tavLst>
                                    </p:anim>
                                    <p:anim calcmode="lin" valueType="num">
                                      <p:cBhvr additive="base">
                                        <p:cTn id="8" dur="500" fill="hold"/>
                                        <p:tgtEl>
                                          <p:spTgt spid="79874"/>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2" presetClass="entr" presetSubtype="4" fill="hold" nodeType="clickEffect">
                                  <p:stCondLst>
                                    <p:cond delay="0"/>
                                  </p:stCondLst>
                                  <p:childTnLst>
                                    <p:set>
                                      <p:cBhvr>
                                        <p:cTn id="12" dur="1" fill="hold">
                                          <p:stCondLst>
                                            <p:cond delay="0"/>
                                          </p:stCondLst>
                                        </p:cTn>
                                        <p:tgtEl>
                                          <p:spTgt spid="79875">
                                            <p:txEl>
                                              <p:pRg st="0" end="0"/>
                                            </p:txEl>
                                          </p:spTgt>
                                        </p:tgtEl>
                                        <p:attrNameLst>
                                          <p:attrName>style.visibility</p:attrName>
                                        </p:attrNameLst>
                                      </p:cBhvr>
                                      <p:to>
                                        <p:strVal val="visible"/>
                                      </p:to>
                                    </p:set>
                                    <p:animEffect transition="in" filter="slide(fromBottom)">
                                      <p:cBhvr>
                                        <p:cTn id="13" dur="500"/>
                                        <p:tgtEl>
                                          <p:spTgt spid="79875">
                                            <p:txEl>
                                              <p:pRg st="0" end="0"/>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2" presetClass="entr" presetSubtype="4" fill="hold" nodeType="clickEffect">
                                  <p:stCondLst>
                                    <p:cond delay="0"/>
                                  </p:stCondLst>
                                  <p:childTnLst>
                                    <p:set>
                                      <p:cBhvr>
                                        <p:cTn id="17" dur="1" fill="hold">
                                          <p:stCondLst>
                                            <p:cond delay="0"/>
                                          </p:stCondLst>
                                        </p:cTn>
                                        <p:tgtEl>
                                          <p:spTgt spid="79875">
                                            <p:txEl>
                                              <p:pRg st="2" end="2"/>
                                            </p:txEl>
                                          </p:spTgt>
                                        </p:tgtEl>
                                        <p:attrNameLst>
                                          <p:attrName>style.visibility</p:attrName>
                                        </p:attrNameLst>
                                      </p:cBhvr>
                                      <p:to>
                                        <p:strVal val="visible"/>
                                      </p:to>
                                    </p:set>
                                    <p:animEffect transition="in" filter="slide(fromBottom)">
                                      <p:cBhvr>
                                        <p:cTn id="18" dur="500"/>
                                        <p:tgtEl>
                                          <p:spTgt spid="79875">
                                            <p:txEl>
                                              <p:pRg st="2" end="2"/>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2" presetClass="entr" presetSubtype="4" fill="hold" nodeType="clickEffect">
                                  <p:stCondLst>
                                    <p:cond delay="0"/>
                                  </p:stCondLst>
                                  <p:childTnLst>
                                    <p:set>
                                      <p:cBhvr>
                                        <p:cTn id="22" dur="1" fill="hold">
                                          <p:stCondLst>
                                            <p:cond delay="0"/>
                                          </p:stCondLst>
                                        </p:cTn>
                                        <p:tgtEl>
                                          <p:spTgt spid="79875">
                                            <p:txEl>
                                              <p:pRg st="3" end="3"/>
                                            </p:txEl>
                                          </p:spTgt>
                                        </p:tgtEl>
                                        <p:attrNameLst>
                                          <p:attrName>style.visibility</p:attrName>
                                        </p:attrNameLst>
                                      </p:cBhvr>
                                      <p:to>
                                        <p:strVal val="visible"/>
                                      </p:to>
                                    </p:set>
                                    <p:animEffect transition="in" filter="slide(fromBottom)">
                                      <p:cBhvr>
                                        <p:cTn id="23" dur="500"/>
                                        <p:tgtEl>
                                          <p:spTgt spid="79875">
                                            <p:txEl>
                                              <p:pRg st="3" end="3"/>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2" presetClass="entr" presetSubtype="4" fill="hold" nodeType="clickEffect">
                                  <p:stCondLst>
                                    <p:cond delay="0"/>
                                  </p:stCondLst>
                                  <p:childTnLst>
                                    <p:set>
                                      <p:cBhvr>
                                        <p:cTn id="27" dur="1" fill="hold">
                                          <p:stCondLst>
                                            <p:cond delay="0"/>
                                          </p:stCondLst>
                                        </p:cTn>
                                        <p:tgtEl>
                                          <p:spTgt spid="79875">
                                            <p:txEl>
                                              <p:pRg st="4" end="4"/>
                                            </p:txEl>
                                          </p:spTgt>
                                        </p:tgtEl>
                                        <p:attrNameLst>
                                          <p:attrName>style.visibility</p:attrName>
                                        </p:attrNameLst>
                                      </p:cBhvr>
                                      <p:to>
                                        <p:strVal val="visible"/>
                                      </p:to>
                                    </p:set>
                                    <p:animEffect transition="in" filter="slide(fromBottom)">
                                      <p:cBhvr>
                                        <p:cTn id="28" dur="500"/>
                                        <p:tgtEl>
                                          <p:spTgt spid="79875">
                                            <p:txEl>
                                              <p:pRg st="4" end="4"/>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2" presetClass="entr" presetSubtype="4" fill="hold" nodeType="clickEffect">
                                  <p:stCondLst>
                                    <p:cond delay="0"/>
                                  </p:stCondLst>
                                  <p:childTnLst>
                                    <p:set>
                                      <p:cBhvr>
                                        <p:cTn id="32" dur="1" fill="hold">
                                          <p:stCondLst>
                                            <p:cond delay="0"/>
                                          </p:stCondLst>
                                        </p:cTn>
                                        <p:tgtEl>
                                          <p:spTgt spid="79875">
                                            <p:txEl>
                                              <p:pRg st="6" end="6"/>
                                            </p:txEl>
                                          </p:spTgt>
                                        </p:tgtEl>
                                        <p:attrNameLst>
                                          <p:attrName>style.visibility</p:attrName>
                                        </p:attrNameLst>
                                      </p:cBhvr>
                                      <p:to>
                                        <p:strVal val="visible"/>
                                      </p:to>
                                    </p:set>
                                    <p:animEffect transition="in" filter="slide(fromBottom)">
                                      <p:cBhvr>
                                        <p:cTn id="33" dur="500"/>
                                        <p:tgtEl>
                                          <p:spTgt spid="79875">
                                            <p:txEl>
                                              <p:pRg st="6" end="6"/>
                                            </p:txEl>
                                          </p:spTgt>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12" presetClass="entr" presetSubtype="4" fill="hold" nodeType="clickEffect">
                                  <p:stCondLst>
                                    <p:cond delay="0"/>
                                  </p:stCondLst>
                                  <p:childTnLst>
                                    <p:set>
                                      <p:cBhvr>
                                        <p:cTn id="37" dur="1" fill="hold">
                                          <p:stCondLst>
                                            <p:cond delay="0"/>
                                          </p:stCondLst>
                                        </p:cTn>
                                        <p:tgtEl>
                                          <p:spTgt spid="79875">
                                            <p:txEl>
                                              <p:pRg st="8" end="8"/>
                                            </p:txEl>
                                          </p:spTgt>
                                        </p:tgtEl>
                                        <p:attrNameLst>
                                          <p:attrName>style.visibility</p:attrName>
                                        </p:attrNameLst>
                                      </p:cBhvr>
                                      <p:to>
                                        <p:strVal val="visible"/>
                                      </p:to>
                                    </p:set>
                                    <p:animEffect transition="in" filter="slide(fromBottom)">
                                      <p:cBhvr>
                                        <p:cTn id="38" dur="500"/>
                                        <p:tgtEl>
                                          <p:spTgt spid="7987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noFill/>
          <a:extLst>
            <a:ext uri="{909E8E84-426E-40DD-AFC4-6F175D3DCCD1}">
              <a14:hiddenFill xmlns:a14="http://schemas.microsoft.com/office/drawing/2010/main">
                <a:solidFill>
                  <a:srgbClr val="FFFFFF"/>
                </a:solidFill>
              </a14:hiddenFill>
            </a:ext>
          </a:extLst>
        </p:spPr>
        <p:txBody>
          <a:bodyPr/>
          <a:lstStyle/>
          <a:p>
            <a:r>
              <a:rPr lang="el-GR" smtClean="0">
                <a:effectLst/>
              </a:rPr>
              <a:t>Βασικές Έννοιες</a:t>
            </a:r>
            <a:endParaRPr lang="en-US" smtClean="0">
              <a:effectLst/>
            </a:endParaRPr>
          </a:p>
        </p:txBody>
      </p:sp>
      <p:sp>
        <p:nvSpPr>
          <p:cNvPr id="79875" name="Rectangle 3"/>
          <p:cNvSpPr>
            <a:spLocks noGrp="1" noChangeArrowheads="1"/>
          </p:cNvSpPr>
          <p:nvPr>
            <p:ph type="body" idx="1"/>
          </p:nvPr>
        </p:nvSpPr>
        <p:spPr>
          <a:xfrm>
            <a:off x="457200" y="1676400"/>
            <a:ext cx="8229600" cy="4114800"/>
          </a:xfrm>
          <a:noFill/>
          <a:extLst>
            <a:ext uri="{909E8E84-426E-40DD-AFC4-6F175D3DCCD1}">
              <a14:hiddenFill xmlns:a14="http://schemas.microsoft.com/office/drawing/2010/main">
                <a:solidFill>
                  <a:srgbClr val="FFFFFF"/>
                </a:solidFill>
              </a14:hiddenFill>
            </a:ext>
          </a:extLst>
        </p:spPr>
        <p:txBody>
          <a:bodyPr>
            <a:normAutofit lnSpcReduction="10000"/>
          </a:bodyPr>
          <a:lstStyle/>
          <a:p>
            <a:pPr>
              <a:lnSpc>
                <a:spcPct val="90000"/>
              </a:lnSpc>
            </a:pPr>
            <a:r>
              <a:rPr lang="el-GR" sz="2800" smtClean="0">
                <a:effectLst/>
              </a:rPr>
              <a:t>Άμεσες Ξένες Επενδύσεις (ΑΞΕ) – </a:t>
            </a:r>
            <a:r>
              <a:rPr lang="en-US" sz="2800" smtClean="0">
                <a:effectLst/>
              </a:rPr>
              <a:t>FDI</a:t>
            </a:r>
            <a:endParaRPr lang="el-GR" sz="2800" smtClean="0">
              <a:effectLst/>
            </a:endParaRPr>
          </a:p>
          <a:p>
            <a:pPr>
              <a:lnSpc>
                <a:spcPct val="90000"/>
              </a:lnSpc>
            </a:pPr>
            <a:endParaRPr lang="el-GR" sz="2800" smtClean="0">
              <a:effectLst/>
            </a:endParaRPr>
          </a:p>
          <a:p>
            <a:pPr lvl="1">
              <a:lnSpc>
                <a:spcPct val="90000"/>
              </a:lnSpc>
            </a:pPr>
            <a:r>
              <a:rPr lang="el-GR" sz="2400" smtClean="0">
                <a:effectLst/>
              </a:rPr>
              <a:t>Περισσότερο μόνιμου χαρακτήρα</a:t>
            </a:r>
          </a:p>
          <a:p>
            <a:pPr lvl="1">
              <a:lnSpc>
                <a:spcPct val="90000"/>
              </a:lnSpc>
            </a:pPr>
            <a:r>
              <a:rPr lang="el-GR" sz="2400" smtClean="0">
                <a:effectLst/>
              </a:rPr>
              <a:t>Έλεγχος</a:t>
            </a:r>
          </a:p>
          <a:p>
            <a:pPr lvl="1">
              <a:lnSpc>
                <a:spcPct val="90000"/>
              </a:lnSpc>
              <a:buFont typeface="Wingdings" pitchFamily="2" charset="2"/>
              <a:buNone/>
            </a:pPr>
            <a:endParaRPr lang="el-GR" sz="2400" smtClean="0">
              <a:effectLst/>
            </a:endParaRPr>
          </a:p>
          <a:p>
            <a:pPr>
              <a:lnSpc>
                <a:spcPct val="90000"/>
              </a:lnSpc>
            </a:pPr>
            <a:r>
              <a:rPr lang="el-GR" sz="2800" smtClean="0">
                <a:effectLst/>
              </a:rPr>
              <a:t>Επενδύσεις Χαρτοφυλακίου - </a:t>
            </a:r>
            <a:r>
              <a:rPr lang="en-US" sz="2800" smtClean="0">
                <a:effectLst/>
              </a:rPr>
              <a:t>FPI</a:t>
            </a:r>
            <a:r>
              <a:rPr lang="el-GR" sz="2800" smtClean="0">
                <a:effectLst/>
              </a:rPr>
              <a:t>  </a:t>
            </a:r>
          </a:p>
          <a:p>
            <a:pPr lvl="1">
              <a:lnSpc>
                <a:spcPct val="90000"/>
              </a:lnSpc>
            </a:pPr>
            <a:endParaRPr lang="el-GR" sz="2400" smtClean="0">
              <a:effectLst/>
            </a:endParaRPr>
          </a:p>
          <a:p>
            <a:pPr lvl="1">
              <a:lnSpc>
                <a:spcPct val="90000"/>
              </a:lnSpc>
            </a:pPr>
            <a:r>
              <a:rPr lang="el-GR" sz="2400" smtClean="0">
                <a:effectLst/>
              </a:rPr>
              <a:t>Επιτρέπεται η άμεση ρευστοποίηση και έξοδος από την αλλοδαπή</a:t>
            </a:r>
          </a:p>
          <a:p>
            <a:pPr lvl="1">
              <a:lnSpc>
                <a:spcPct val="90000"/>
              </a:lnSpc>
            </a:pPr>
            <a:r>
              <a:rPr lang="el-GR" sz="2400" smtClean="0">
                <a:effectLst/>
              </a:rPr>
              <a:t>Μειωμένος ή και καθόλου έλεγχος</a:t>
            </a:r>
            <a:endParaRPr lang="en-US" smtClean="0">
              <a:effectLst/>
            </a:endParaRPr>
          </a:p>
        </p:txBody>
      </p:sp>
    </p:spTree>
    <p:extLst>
      <p:ext uri="{BB962C8B-B14F-4D97-AF65-F5344CB8AC3E}">
        <p14:creationId xmlns:p14="http://schemas.microsoft.com/office/powerpoint/2010/main" val="25252612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79874"/>
                                        </p:tgtEl>
                                        <p:attrNameLst>
                                          <p:attrName>style.visibility</p:attrName>
                                        </p:attrNameLst>
                                      </p:cBhvr>
                                      <p:to>
                                        <p:strVal val="visible"/>
                                      </p:to>
                                    </p:set>
                                    <p:anim calcmode="lin" valueType="num">
                                      <p:cBhvr additive="base">
                                        <p:cTn id="7" dur="500" fill="hold"/>
                                        <p:tgtEl>
                                          <p:spTgt spid="79874"/>
                                        </p:tgtEl>
                                        <p:attrNameLst>
                                          <p:attrName>ppt_x</p:attrName>
                                        </p:attrNameLst>
                                      </p:cBhvr>
                                      <p:tavLst>
                                        <p:tav tm="0">
                                          <p:val>
                                            <p:strVal val="#ppt_x"/>
                                          </p:val>
                                        </p:tav>
                                        <p:tav tm="100000">
                                          <p:val>
                                            <p:strVal val="#ppt_x"/>
                                          </p:val>
                                        </p:tav>
                                      </p:tavLst>
                                    </p:anim>
                                    <p:anim calcmode="lin" valueType="num">
                                      <p:cBhvr additive="base">
                                        <p:cTn id="8" dur="500" fill="hold"/>
                                        <p:tgtEl>
                                          <p:spTgt spid="79874"/>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2" presetClass="entr" presetSubtype="4" fill="hold" nodeType="clickEffect">
                                  <p:stCondLst>
                                    <p:cond delay="0"/>
                                  </p:stCondLst>
                                  <p:childTnLst>
                                    <p:set>
                                      <p:cBhvr>
                                        <p:cTn id="12" dur="1" fill="hold">
                                          <p:stCondLst>
                                            <p:cond delay="0"/>
                                          </p:stCondLst>
                                        </p:cTn>
                                        <p:tgtEl>
                                          <p:spTgt spid="79875">
                                            <p:txEl>
                                              <p:pRg st="0" end="0"/>
                                            </p:txEl>
                                          </p:spTgt>
                                        </p:tgtEl>
                                        <p:attrNameLst>
                                          <p:attrName>style.visibility</p:attrName>
                                        </p:attrNameLst>
                                      </p:cBhvr>
                                      <p:to>
                                        <p:strVal val="visible"/>
                                      </p:to>
                                    </p:set>
                                    <p:animEffect transition="in" filter="slide(fromBottom)">
                                      <p:cBhvr>
                                        <p:cTn id="13" dur="500"/>
                                        <p:tgtEl>
                                          <p:spTgt spid="79875">
                                            <p:txEl>
                                              <p:pRg st="0" end="0"/>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2" presetClass="entr" presetSubtype="4" fill="hold" nodeType="clickEffect">
                                  <p:stCondLst>
                                    <p:cond delay="0"/>
                                  </p:stCondLst>
                                  <p:childTnLst>
                                    <p:set>
                                      <p:cBhvr>
                                        <p:cTn id="17" dur="1" fill="hold">
                                          <p:stCondLst>
                                            <p:cond delay="0"/>
                                          </p:stCondLst>
                                        </p:cTn>
                                        <p:tgtEl>
                                          <p:spTgt spid="79875">
                                            <p:txEl>
                                              <p:pRg st="2" end="2"/>
                                            </p:txEl>
                                          </p:spTgt>
                                        </p:tgtEl>
                                        <p:attrNameLst>
                                          <p:attrName>style.visibility</p:attrName>
                                        </p:attrNameLst>
                                      </p:cBhvr>
                                      <p:to>
                                        <p:strVal val="visible"/>
                                      </p:to>
                                    </p:set>
                                    <p:animEffect transition="in" filter="slide(fromBottom)">
                                      <p:cBhvr>
                                        <p:cTn id="18" dur="500"/>
                                        <p:tgtEl>
                                          <p:spTgt spid="79875">
                                            <p:txEl>
                                              <p:pRg st="2" end="2"/>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2" presetClass="entr" presetSubtype="4" fill="hold" nodeType="clickEffect">
                                  <p:stCondLst>
                                    <p:cond delay="0"/>
                                  </p:stCondLst>
                                  <p:childTnLst>
                                    <p:set>
                                      <p:cBhvr>
                                        <p:cTn id="22" dur="1" fill="hold">
                                          <p:stCondLst>
                                            <p:cond delay="0"/>
                                          </p:stCondLst>
                                        </p:cTn>
                                        <p:tgtEl>
                                          <p:spTgt spid="79875">
                                            <p:txEl>
                                              <p:pRg st="3" end="3"/>
                                            </p:txEl>
                                          </p:spTgt>
                                        </p:tgtEl>
                                        <p:attrNameLst>
                                          <p:attrName>style.visibility</p:attrName>
                                        </p:attrNameLst>
                                      </p:cBhvr>
                                      <p:to>
                                        <p:strVal val="visible"/>
                                      </p:to>
                                    </p:set>
                                    <p:animEffect transition="in" filter="slide(fromBottom)">
                                      <p:cBhvr>
                                        <p:cTn id="23" dur="500"/>
                                        <p:tgtEl>
                                          <p:spTgt spid="79875">
                                            <p:txEl>
                                              <p:pRg st="3" end="3"/>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2" presetClass="entr" presetSubtype="4" fill="hold" nodeType="clickEffect">
                                  <p:stCondLst>
                                    <p:cond delay="0"/>
                                  </p:stCondLst>
                                  <p:childTnLst>
                                    <p:set>
                                      <p:cBhvr>
                                        <p:cTn id="27" dur="1" fill="hold">
                                          <p:stCondLst>
                                            <p:cond delay="0"/>
                                          </p:stCondLst>
                                        </p:cTn>
                                        <p:tgtEl>
                                          <p:spTgt spid="79875">
                                            <p:txEl>
                                              <p:pRg st="5" end="5"/>
                                            </p:txEl>
                                          </p:spTgt>
                                        </p:tgtEl>
                                        <p:attrNameLst>
                                          <p:attrName>style.visibility</p:attrName>
                                        </p:attrNameLst>
                                      </p:cBhvr>
                                      <p:to>
                                        <p:strVal val="visible"/>
                                      </p:to>
                                    </p:set>
                                    <p:animEffect transition="in" filter="slide(fromBottom)">
                                      <p:cBhvr>
                                        <p:cTn id="28" dur="500"/>
                                        <p:tgtEl>
                                          <p:spTgt spid="79875">
                                            <p:txEl>
                                              <p:pRg st="5" end="5"/>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2" presetClass="entr" presetSubtype="4" fill="hold" nodeType="clickEffect">
                                  <p:stCondLst>
                                    <p:cond delay="0"/>
                                  </p:stCondLst>
                                  <p:childTnLst>
                                    <p:set>
                                      <p:cBhvr>
                                        <p:cTn id="32" dur="1" fill="hold">
                                          <p:stCondLst>
                                            <p:cond delay="0"/>
                                          </p:stCondLst>
                                        </p:cTn>
                                        <p:tgtEl>
                                          <p:spTgt spid="79875">
                                            <p:txEl>
                                              <p:pRg st="7" end="7"/>
                                            </p:txEl>
                                          </p:spTgt>
                                        </p:tgtEl>
                                        <p:attrNameLst>
                                          <p:attrName>style.visibility</p:attrName>
                                        </p:attrNameLst>
                                      </p:cBhvr>
                                      <p:to>
                                        <p:strVal val="visible"/>
                                      </p:to>
                                    </p:set>
                                    <p:animEffect transition="in" filter="slide(fromBottom)">
                                      <p:cBhvr>
                                        <p:cTn id="33" dur="500"/>
                                        <p:tgtEl>
                                          <p:spTgt spid="79875">
                                            <p:txEl>
                                              <p:pRg st="7" end="7"/>
                                            </p:txEl>
                                          </p:spTgt>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12" presetClass="entr" presetSubtype="4" fill="hold" nodeType="clickEffect">
                                  <p:stCondLst>
                                    <p:cond delay="0"/>
                                  </p:stCondLst>
                                  <p:childTnLst>
                                    <p:set>
                                      <p:cBhvr>
                                        <p:cTn id="37" dur="1" fill="hold">
                                          <p:stCondLst>
                                            <p:cond delay="0"/>
                                          </p:stCondLst>
                                        </p:cTn>
                                        <p:tgtEl>
                                          <p:spTgt spid="79875">
                                            <p:txEl>
                                              <p:pRg st="8" end="8"/>
                                            </p:txEl>
                                          </p:spTgt>
                                        </p:tgtEl>
                                        <p:attrNameLst>
                                          <p:attrName>style.visibility</p:attrName>
                                        </p:attrNameLst>
                                      </p:cBhvr>
                                      <p:to>
                                        <p:strVal val="visible"/>
                                      </p:to>
                                    </p:set>
                                    <p:animEffect transition="in" filter="slide(fromBottom)">
                                      <p:cBhvr>
                                        <p:cTn id="38" dur="500"/>
                                        <p:tgtEl>
                                          <p:spTgt spid="7987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4" grpId="0"/>
    </p:bldLst>
  </p:timing>
</p:sld>
</file>

<file path=ppt/theme/theme1.xml><?xml version="1.0" encoding="utf-8"?>
<a:theme xmlns:a="http://schemas.openxmlformats.org/drawingml/2006/main" name="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780</TotalTime>
  <Words>603</Words>
  <Application>Microsoft Office PowerPoint</Application>
  <PresentationFormat>On-screen Show (4:3)</PresentationFormat>
  <Paragraphs>90</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Thatch</vt:lpstr>
      <vt:lpstr>Άμεσες Ξένες Επενδύσεις &amp; Παγκόσμια Διακυβέρνηση</vt:lpstr>
      <vt:lpstr>Φυσιογνωμία Μαθήματος </vt:lpstr>
      <vt:lpstr>Φυσιογνωμία Μαθήματος </vt:lpstr>
      <vt:lpstr>Τρόπος εξέτασης</vt:lpstr>
      <vt:lpstr>Εργασίες</vt:lpstr>
      <vt:lpstr>Χρονοδιάγραμμα</vt:lpstr>
      <vt:lpstr>Χρονοδιάγραμμα</vt:lpstr>
      <vt:lpstr>Βασικές Έννοιες</vt:lpstr>
      <vt:lpstr>Βασικές Έννοιες</vt:lpstr>
      <vt:lpstr>Βασικές Έννοιες</vt:lpstr>
      <vt:lpstr>Η σημασία των ΑΞΕ</vt:lpstr>
      <vt:lpstr>PowerPoint Presentation</vt:lpstr>
      <vt:lpstr>Βασικές Έννοιες</vt:lpstr>
      <vt:lpstr>Η σημασία των ΑΞΕ (2)</vt:lpstr>
      <vt:lpstr>Σας ευχαριστώ για την προσοχή σας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Διεθνής Αναπτυξιακή Συνεργασία</dc:title>
  <dc:creator>HIGGS HIGGS</dc:creator>
  <cp:lastModifiedBy>HIGGS</cp:lastModifiedBy>
  <cp:revision>35</cp:revision>
  <dcterms:created xsi:type="dcterms:W3CDTF">2018-02-24T06:57:21Z</dcterms:created>
  <dcterms:modified xsi:type="dcterms:W3CDTF">2019-10-25T13:51:05Z</dcterms:modified>
</cp:coreProperties>
</file>