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60" r:id="rId2"/>
    <p:sldId id="370" r:id="rId3"/>
    <p:sldId id="259" r:id="rId4"/>
    <p:sldId id="268" r:id="rId5"/>
    <p:sldId id="271" r:id="rId6"/>
    <p:sldId id="372" r:id="rId7"/>
    <p:sldId id="380" r:id="rId8"/>
    <p:sldId id="373" r:id="rId9"/>
    <p:sldId id="374" r:id="rId10"/>
    <p:sldId id="375" r:id="rId11"/>
    <p:sldId id="376" r:id="rId12"/>
    <p:sldId id="377" r:id="rId13"/>
    <p:sldId id="378" r:id="rId14"/>
    <p:sldId id="379" r:id="rId15"/>
    <p:sldId id="3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810" y="-36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4BA5EA-C9C7-43DC-9B2C-81A60D1C5500}" type="datetimeFigureOut">
              <a:rPr lang="en-US" smtClean="0"/>
              <a:t>10/25/2019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91A2C8-35FA-4A89-B5F3-F7271C2F8F7E}" type="slidenum">
              <a:rPr lang="en-US" smtClean="0"/>
              <a:t>‹#›</a:t>
            </a:fld>
            <a:endParaRPr lang="en-US"/>
          </a:p>
        </p:txBody>
      </p:sp>
    </p:spTree>
    <p:extLst>
      <p:ext uri="{BB962C8B-B14F-4D97-AF65-F5344CB8AC3E}">
        <p14:creationId xmlns:p14="http://schemas.microsoft.com/office/powerpoint/2010/main" val="32807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1A2C8-35FA-4A89-B5F3-F7271C2F8F7E}" type="slidenum">
              <a:rPr lang="en-US" smtClean="0"/>
              <a:t>1</a:t>
            </a:fld>
            <a:endParaRPr lang="en-US"/>
          </a:p>
        </p:txBody>
      </p:sp>
    </p:spTree>
    <p:extLst>
      <p:ext uri="{BB962C8B-B14F-4D97-AF65-F5344CB8AC3E}">
        <p14:creationId xmlns:p14="http://schemas.microsoft.com/office/powerpoint/2010/main" val="568159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797AC4-03C1-43EC-A844-A9457BFAE1E6}" type="slidenum">
              <a:rPr lang="en-US" smtClean="0"/>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797AC4-03C1-43EC-A844-A9457BFAE1E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797AC4-03C1-43EC-A844-A9457BFAE1E6}"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81000"/>
            <a:ext cx="82296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CBAECA-AB5B-4689-B44C-22F9F96C51C9}" type="slidenum">
              <a:rPr lang="en-US"/>
              <a:pPr>
                <a:defRPr/>
              </a:pPr>
              <a:t>‹#›</a:t>
            </a:fld>
            <a:endParaRPr lang="en-US"/>
          </a:p>
        </p:txBody>
      </p:sp>
    </p:spTree>
    <p:extLst>
      <p:ext uri="{BB962C8B-B14F-4D97-AF65-F5344CB8AC3E}">
        <p14:creationId xmlns:p14="http://schemas.microsoft.com/office/powerpoint/2010/main" val="422712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797AC4-03C1-43EC-A844-A9457BFAE1E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03797AC4-03C1-43EC-A844-A9457BFAE1E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797AC4-03C1-43EC-A844-A9457BFAE1E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797AC4-03C1-43EC-A844-A9457BFAE1E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797AC4-03C1-43EC-A844-A9457BFAE1E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3797AC4-03C1-43EC-A844-A9457BFAE1E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797AC4-03C1-43EC-A844-A9457BFAE1E6}" type="slidenum">
              <a:rPr lang="en-US" smtClean="0"/>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D284AA2C-7BAB-443E-A7C7-E8FB93729F5F}"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797AC4-03C1-43EC-A844-A9457BFAE1E6}" type="slidenum">
              <a:rPr lang="en-US" smtClean="0"/>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284AA2C-7BAB-443E-A7C7-E8FB93729F5F}" type="datetimeFigureOut">
              <a:rPr lang="en-US" smtClean="0"/>
              <a:t>10/25/2019</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3797AC4-03C1-43EC-A844-A9457BFAE1E6}"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4724400" cy="1600327"/>
          </a:xfrm>
        </p:spPr>
        <p:txBody>
          <a:bodyPr>
            <a:normAutofit fontScale="90000"/>
          </a:bodyPr>
          <a:lstStyle/>
          <a:p>
            <a:r>
              <a:rPr lang="el-GR" dirty="0" smtClean="0"/>
              <a:t>Άμεσες Ξένες Επενδύσεις &amp; Παγκόσμια Διακυβέρνηση</a:t>
            </a:r>
            <a:endParaRPr lang="en-US" dirty="0"/>
          </a:p>
        </p:txBody>
      </p:sp>
      <p:sp>
        <p:nvSpPr>
          <p:cNvPr id="3" name="Subtitle 2"/>
          <p:cNvSpPr>
            <a:spLocks noGrp="1"/>
          </p:cNvSpPr>
          <p:nvPr>
            <p:ph type="subTitle" idx="1"/>
          </p:nvPr>
        </p:nvSpPr>
        <p:spPr/>
        <p:txBody>
          <a:bodyPr/>
          <a:lstStyle/>
          <a:p>
            <a:r>
              <a:rPr lang="el-GR" dirty="0" smtClean="0"/>
              <a:t>Δρ. Σωτήρης Πετρόπουλος</a:t>
            </a:r>
          </a:p>
          <a:p>
            <a:r>
              <a:rPr lang="en-US" dirty="0" smtClean="0"/>
              <a:t>spetrop@uop.gr</a:t>
            </a:r>
            <a:endParaRPr lang="en-US" dirty="0"/>
          </a:p>
        </p:txBody>
      </p:sp>
    </p:spTree>
    <p:extLst>
      <p:ext uri="{BB962C8B-B14F-4D97-AF65-F5344CB8AC3E}">
        <p14:creationId xmlns:p14="http://schemas.microsoft.com/office/powerpoint/2010/main" val="3459296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l-GR" smtClean="0">
                <a:effectLst/>
              </a:rPr>
              <a:t>Βασικές Έννοιες</a:t>
            </a:r>
            <a:endParaRPr lang="en-US" smtClean="0">
              <a:effectLst/>
            </a:endParaRPr>
          </a:p>
        </p:txBody>
      </p:sp>
      <p:sp>
        <p:nvSpPr>
          <p:cNvPr id="79875" name="Rectangle 3"/>
          <p:cNvSpPr>
            <a:spLocks noGrp="1" noChangeArrowheads="1"/>
          </p:cNvSpPr>
          <p:nvPr>
            <p:ph type="body" idx="1"/>
          </p:nvPr>
        </p:nvSpPr>
        <p:spPr>
          <a:xfrm>
            <a:off x="457200" y="1676400"/>
            <a:ext cx="8229600" cy="4114800"/>
          </a:xfrm>
          <a:noFill/>
          <a:extLst>
            <a:ext uri="{909E8E84-426E-40DD-AFC4-6F175D3DCCD1}">
              <a14:hiddenFill xmlns:a14="http://schemas.microsoft.com/office/drawing/2010/main">
                <a:solidFill>
                  <a:srgbClr val="FFFFFF"/>
                </a:solidFill>
              </a14:hiddenFill>
            </a:ext>
          </a:extLst>
        </p:spPr>
        <p:txBody>
          <a:bodyPr/>
          <a:lstStyle/>
          <a:p>
            <a:pPr>
              <a:lnSpc>
                <a:spcPct val="90000"/>
              </a:lnSpc>
            </a:pPr>
            <a:r>
              <a:rPr lang="el-GR" sz="2800" smtClean="0">
                <a:effectLst/>
              </a:rPr>
              <a:t>Άμεσες Ξένες Επενδύσεις (ΑΞΕ) – </a:t>
            </a:r>
            <a:r>
              <a:rPr lang="en-US" sz="2800" smtClean="0">
                <a:effectLst/>
              </a:rPr>
              <a:t>FDI</a:t>
            </a:r>
            <a:endParaRPr lang="el-GR" sz="2800" smtClean="0">
              <a:effectLst/>
            </a:endParaRPr>
          </a:p>
          <a:p>
            <a:pPr>
              <a:lnSpc>
                <a:spcPct val="90000"/>
              </a:lnSpc>
            </a:pPr>
            <a:endParaRPr lang="el-GR" sz="2800" smtClean="0">
              <a:effectLst/>
            </a:endParaRPr>
          </a:p>
          <a:p>
            <a:pPr lvl="1">
              <a:lnSpc>
                <a:spcPct val="90000"/>
              </a:lnSpc>
            </a:pPr>
            <a:r>
              <a:rPr lang="el-GR" sz="2400" smtClean="0">
                <a:effectLst/>
              </a:rPr>
              <a:t>Εγκαθίδρυση θυγατρικών</a:t>
            </a:r>
          </a:p>
          <a:p>
            <a:pPr lvl="1">
              <a:lnSpc>
                <a:spcPct val="90000"/>
              </a:lnSpc>
            </a:pPr>
            <a:r>
              <a:rPr lang="en-US" sz="2400" smtClean="0">
                <a:effectLst/>
              </a:rPr>
              <a:t>Licensing</a:t>
            </a:r>
            <a:endParaRPr lang="el-GR" sz="2400" smtClean="0">
              <a:effectLst/>
            </a:endParaRPr>
          </a:p>
          <a:p>
            <a:pPr lvl="1">
              <a:lnSpc>
                <a:spcPct val="90000"/>
              </a:lnSpc>
            </a:pPr>
            <a:r>
              <a:rPr lang="el-GR" sz="2400" smtClean="0">
                <a:effectLst/>
              </a:rPr>
              <a:t>Κοινοπραξία / </a:t>
            </a:r>
            <a:r>
              <a:rPr lang="en-US" sz="2400" smtClean="0">
                <a:effectLst/>
              </a:rPr>
              <a:t>Joint Venture</a:t>
            </a:r>
            <a:endParaRPr lang="el-GR" sz="2400" smtClean="0">
              <a:effectLst/>
            </a:endParaRPr>
          </a:p>
          <a:p>
            <a:pPr lvl="1">
              <a:lnSpc>
                <a:spcPct val="90000"/>
              </a:lnSpc>
            </a:pPr>
            <a:r>
              <a:rPr lang="el-GR" sz="2400" smtClean="0">
                <a:effectLst/>
              </a:rPr>
              <a:t>Εξαγορά σημαντικού ποσοστού / πλειοψηφίας μετοχών / όλων των μετοχών μιας ήδη υφιστάμενης εταιρείας</a:t>
            </a:r>
            <a:endParaRPr lang="en-US" sz="2400" smtClean="0">
              <a:effectLst/>
            </a:endParaRPr>
          </a:p>
          <a:p>
            <a:pPr lvl="1">
              <a:lnSpc>
                <a:spcPct val="90000"/>
              </a:lnSpc>
            </a:pPr>
            <a:endParaRPr lang="en-US" sz="2400" smtClean="0">
              <a:effectLst/>
            </a:endParaRPr>
          </a:p>
          <a:p>
            <a:pPr lvl="1">
              <a:lnSpc>
                <a:spcPct val="90000"/>
              </a:lnSpc>
              <a:buFont typeface="Wingdings" pitchFamily="2" charset="2"/>
              <a:buNone/>
            </a:pPr>
            <a:endParaRPr lang="el-GR" sz="2400" smtClean="0">
              <a:effectLst/>
            </a:endParaRPr>
          </a:p>
          <a:p>
            <a:pPr>
              <a:lnSpc>
                <a:spcPct val="90000"/>
              </a:lnSpc>
            </a:pPr>
            <a:endParaRPr lang="en-US" sz="2800" smtClean="0">
              <a:effectLst/>
            </a:endParaRPr>
          </a:p>
        </p:txBody>
      </p:sp>
    </p:spTree>
    <p:extLst>
      <p:ext uri="{BB962C8B-B14F-4D97-AF65-F5344CB8AC3E}">
        <p14:creationId xmlns:p14="http://schemas.microsoft.com/office/powerpoint/2010/main" val="1057872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 fill="hold"/>
                                        <p:tgtEl>
                                          <p:spTgt spid="79874"/>
                                        </p:tgtEl>
                                        <p:attrNameLst>
                                          <p:attrName>ppt_x</p:attrName>
                                        </p:attrNameLst>
                                      </p:cBhvr>
                                      <p:tavLst>
                                        <p:tav tm="0">
                                          <p:val>
                                            <p:strVal val="#ppt_x"/>
                                          </p:val>
                                        </p:tav>
                                        <p:tav tm="100000">
                                          <p:val>
                                            <p:strVal val="#ppt_x"/>
                                          </p:val>
                                        </p:tav>
                                      </p:tavLst>
                                    </p:anim>
                                    <p:anim calcmode="lin" valueType="num">
                                      <p:cBhvr additive="base">
                                        <p:cTn id="8" dur="500" fill="hold"/>
                                        <p:tgtEl>
                                          <p:spTgt spid="798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Effect transition="in" filter="slide(fromBottom)">
                                      <p:cBhvr>
                                        <p:cTn id="13" dur="500"/>
                                        <p:tgtEl>
                                          <p:spTgt spid="7987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79875">
                                            <p:txEl>
                                              <p:pRg st="2" end="2"/>
                                            </p:txEl>
                                          </p:spTgt>
                                        </p:tgtEl>
                                        <p:attrNameLst>
                                          <p:attrName>style.visibility</p:attrName>
                                        </p:attrNameLst>
                                      </p:cBhvr>
                                      <p:to>
                                        <p:strVal val="visible"/>
                                      </p:to>
                                    </p:set>
                                    <p:animEffect transition="in" filter="slide(fromBottom)">
                                      <p:cBhvr>
                                        <p:cTn id="18" dur="500"/>
                                        <p:tgtEl>
                                          <p:spTgt spid="7987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79875">
                                            <p:txEl>
                                              <p:pRg st="3" end="3"/>
                                            </p:txEl>
                                          </p:spTgt>
                                        </p:tgtEl>
                                        <p:attrNameLst>
                                          <p:attrName>style.visibility</p:attrName>
                                        </p:attrNameLst>
                                      </p:cBhvr>
                                      <p:to>
                                        <p:strVal val="visible"/>
                                      </p:to>
                                    </p:set>
                                    <p:animEffect transition="in" filter="slide(fromBottom)">
                                      <p:cBhvr>
                                        <p:cTn id="23" dur="500"/>
                                        <p:tgtEl>
                                          <p:spTgt spid="7987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79875">
                                            <p:txEl>
                                              <p:pRg st="4" end="4"/>
                                            </p:txEl>
                                          </p:spTgt>
                                        </p:tgtEl>
                                        <p:attrNameLst>
                                          <p:attrName>style.visibility</p:attrName>
                                        </p:attrNameLst>
                                      </p:cBhvr>
                                      <p:to>
                                        <p:strVal val="visible"/>
                                      </p:to>
                                    </p:set>
                                    <p:animEffect transition="in" filter="slide(fromBottom)">
                                      <p:cBhvr>
                                        <p:cTn id="28" dur="500"/>
                                        <p:tgtEl>
                                          <p:spTgt spid="79875">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79875">
                                            <p:txEl>
                                              <p:pRg st="5" end="5"/>
                                            </p:txEl>
                                          </p:spTgt>
                                        </p:tgtEl>
                                        <p:attrNameLst>
                                          <p:attrName>style.visibility</p:attrName>
                                        </p:attrNameLst>
                                      </p:cBhvr>
                                      <p:to>
                                        <p:strVal val="visible"/>
                                      </p:to>
                                    </p:set>
                                    <p:animEffect transition="in" filter="slide(fromBottom)">
                                      <p:cBhvr>
                                        <p:cTn id="33" dur="500"/>
                                        <p:tgtEl>
                                          <p:spTgt spid="798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l-GR" smtClean="0">
                <a:effectLst/>
              </a:rPr>
              <a:t>Η σημασία των ΑΞΕ</a:t>
            </a:r>
            <a:endParaRPr lang="en-US" smtClean="0">
              <a:effectLst/>
            </a:endParaRPr>
          </a:p>
        </p:txBody>
      </p:sp>
      <p:sp>
        <p:nvSpPr>
          <p:cNvPr id="75779" name="Rectangle 3"/>
          <p:cNvSpPr>
            <a:spLocks noGrp="1" noChangeArrowheads="1"/>
          </p:cNvSpPr>
          <p:nvPr>
            <p:ph type="body" idx="1"/>
          </p:nvPr>
        </p:nvSpPr>
        <p:spPr>
          <a:xfrm>
            <a:off x="457200" y="1676400"/>
            <a:ext cx="8229600" cy="4114800"/>
          </a:xfrm>
          <a:noFill/>
          <a:extLst>
            <a:ext uri="{909E8E84-426E-40DD-AFC4-6F175D3DCCD1}">
              <a14:hiddenFill xmlns:a14="http://schemas.microsoft.com/office/drawing/2010/main">
                <a:solidFill>
                  <a:srgbClr val="FFFFFF"/>
                </a:solidFill>
              </a14:hiddenFill>
            </a:ext>
          </a:extLst>
        </p:spPr>
        <p:txBody>
          <a:bodyPr>
            <a:normAutofit fontScale="92500" lnSpcReduction="10000"/>
          </a:bodyPr>
          <a:lstStyle/>
          <a:p>
            <a:pPr>
              <a:lnSpc>
                <a:spcPct val="90000"/>
              </a:lnSpc>
            </a:pPr>
            <a:r>
              <a:rPr lang="el-GR" sz="2800" dirty="0" smtClean="0">
                <a:effectLst/>
              </a:rPr>
              <a:t>Φαινόμενο ουσιαστικά του 20</a:t>
            </a:r>
            <a:r>
              <a:rPr lang="el-GR" sz="2800" baseline="30000" dirty="0" smtClean="0">
                <a:effectLst/>
              </a:rPr>
              <a:t>ου</a:t>
            </a:r>
            <a:r>
              <a:rPr lang="el-GR" sz="2800" dirty="0" smtClean="0">
                <a:effectLst/>
              </a:rPr>
              <a:t> αιώνα.</a:t>
            </a:r>
          </a:p>
          <a:p>
            <a:pPr>
              <a:lnSpc>
                <a:spcPct val="90000"/>
              </a:lnSpc>
            </a:pPr>
            <a:r>
              <a:rPr lang="el-GR" sz="2800" dirty="0" smtClean="0">
                <a:effectLst/>
              </a:rPr>
              <a:t>Μεταπολεμική σταδιακή αύξηση της σημασίας του λόγω: 	</a:t>
            </a:r>
          </a:p>
          <a:p>
            <a:pPr lvl="1">
              <a:lnSpc>
                <a:spcPct val="90000"/>
              </a:lnSpc>
            </a:pPr>
            <a:r>
              <a:rPr lang="el-GR" sz="2400" dirty="0" smtClean="0">
                <a:effectLst/>
              </a:rPr>
              <a:t>α. αυξανόμενων ροών επενδύσεων.</a:t>
            </a:r>
          </a:p>
          <a:p>
            <a:pPr lvl="1">
              <a:lnSpc>
                <a:spcPct val="90000"/>
              </a:lnSpc>
            </a:pPr>
            <a:r>
              <a:rPr lang="el-GR" sz="2400" dirty="0" smtClean="0">
                <a:effectLst/>
              </a:rPr>
              <a:t>β. γεωγραφικής διασποράς αυτών.</a:t>
            </a:r>
          </a:p>
          <a:p>
            <a:pPr>
              <a:lnSpc>
                <a:spcPct val="90000"/>
              </a:lnSpc>
            </a:pPr>
            <a:r>
              <a:rPr lang="el-GR" sz="2800" dirty="0" smtClean="0">
                <a:effectLst/>
              </a:rPr>
              <a:t>Ακολούθησε την πορεία της σημασίας του «δημιουργού» του, τις πολυεθνικές επιχειρήσεις. </a:t>
            </a:r>
          </a:p>
          <a:p>
            <a:pPr>
              <a:lnSpc>
                <a:spcPct val="90000"/>
              </a:lnSpc>
            </a:pPr>
            <a:r>
              <a:rPr lang="el-GR" sz="2800" dirty="0" smtClean="0">
                <a:effectLst/>
              </a:rPr>
              <a:t>Οι ΑΞΕ από τη δεκαετία του ’80 και κυρίως του ’90 αποτελούν ένα από τα σημαντικότερα στοιχεία μελέτης της οικονομικής επιστήμης.  </a:t>
            </a:r>
          </a:p>
          <a:p>
            <a:pPr>
              <a:lnSpc>
                <a:spcPct val="90000"/>
              </a:lnSpc>
              <a:buFont typeface="Wingdings" pitchFamily="2" charset="2"/>
              <a:buNone/>
            </a:pPr>
            <a:r>
              <a:rPr lang="el-GR" sz="2800" dirty="0" smtClean="0">
                <a:effectLst/>
              </a:rPr>
              <a:t>    </a:t>
            </a:r>
            <a:endParaRPr lang="en-US" sz="2800" dirty="0" smtClean="0">
              <a:effectLst/>
            </a:endParaRPr>
          </a:p>
        </p:txBody>
      </p:sp>
    </p:spTree>
    <p:extLst>
      <p:ext uri="{BB962C8B-B14F-4D97-AF65-F5344CB8AC3E}">
        <p14:creationId xmlns:p14="http://schemas.microsoft.com/office/powerpoint/2010/main" val="1110782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ppt_x"/>
                                          </p:val>
                                        </p:tav>
                                        <p:tav tm="100000">
                                          <p:val>
                                            <p:strVal val="#ppt_x"/>
                                          </p:val>
                                        </p:tav>
                                      </p:tavLst>
                                    </p:anim>
                                    <p:anim calcmode="lin" valueType="num">
                                      <p:cBhvr additive="base">
                                        <p:cTn id="8" dur="500" fill="hold"/>
                                        <p:tgtEl>
                                          <p:spTgt spid="7577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75779">
                                            <p:txEl>
                                              <p:pRg st="0" end="0"/>
                                            </p:txEl>
                                          </p:spTgt>
                                        </p:tgtEl>
                                        <p:attrNameLst>
                                          <p:attrName>style.visibility</p:attrName>
                                        </p:attrNameLst>
                                      </p:cBhvr>
                                      <p:to>
                                        <p:strVal val="visible"/>
                                      </p:to>
                                    </p:set>
                                    <p:animEffect transition="in" filter="slide(fromBottom)">
                                      <p:cBhvr>
                                        <p:cTn id="13" dur="500"/>
                                        <p:tgtEl>
                                          <p:spTgt spid="7577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75779">
                                            <p:txEl>
                                              <p:pRg st="1" end="1"/>
                                            </p:txEl>
                                          </p:spTgt>
                                        </p:tgtEl>
                                        <p:attrNameLst>
                                          <p:attrName>style.visibility</p:attrName>
                                        </p:attrNameLst>
                                      </p:cBhvr>
                                      <p:to>
                                        <p:strVal val="visible"/>
                                      </p:to>
                                    </p:set>
                                    <p:animEffect transition="in" filter="slide(fromBottom)">
                                      <p:cBhvr>
                                        <p:cTn id="18" dur="500"/>
                                        <p:tgtEl>
                                          <p:spTgt spid="7577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75779">
                                            <p:txEl>
                                              <p:pRg st="2" end="2"/>
                                            </p:txEl>
                                          </p:spTgt>
                                        </p:tgtEl>
                                        <p:attrNameLst>
                                          <p:attrName>style.visibility</p:attrName>
                                        </p:attrNameLst>
                                      </p:cBhvr>
                                      <p:to>
                                        <p:strVal val="visible"/>
                                      </p:to>
                                    </p:set>
                                    <p:animEffect transition="in" filter="slide(fromBottom)">
                                      <p:cBhvr>
                                        <p:cTn id="23" dur="500"/>
                                        <p:tgtEl>
                                          <p:spTgt spid="7577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75779">
                                            <p:txEl>
                                              <p:pRg st="3" end="3"/>
                                            </p:txEl>
                                          </p:spTgt>
                                        </p:tgtEl>
                                        <p:attrNameLst>
                                          <p:attrName>style.visibility</p:attrName>
                                        </p:attrNameLst>
                                      </p:cBhvr>
                                      <p:to>
                                        <p:strVal val="visible"/>
                                      </p:to>
                                    </p:set>
                                    <p:animEffect transition="in" filter="slide(fromBottom)">
                                      <p:cBhvr>
                                        <p:cTn id="28" dur="500"/>
                                        <p:tgtEl>
                                          <p:spTgt spid="75779">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75779">
                                            <p:txEl>
                                              <p:pRg st="4" end="4"/>
                                            </p:txEl>
                                          </p:spTgt>
                                        </p:tgtEl>
                                        <p:attrNameLst>
                                          <p:attrName>style.visibility</p:attrName>
                                        </p:attrNameLst>
                                      </p:cBhvr>
                                      <p:to>
                                        <p:strVal val="visible"/>
                                      </p:to>
                                    </p:set>
                                    <p:animEffect transition="in" filter="slide(fromBottom)">
                                      <p:cBhvr>
                                        <p:cTn id="33" dur="500"/>
                                        <p:tgtEl>
                                          <p:spTgt spid="75779">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nodeType="clickEffect">
                                  <p:stCondLst>
                                    <p:cond delay="0"/>
                                  </p:stCondLst>
                                  <p:childTnLst>
                                    <p:set>
                                      <p:cBhvr>
                                        <p:cTn id="37" dur="1" fill="hold">
                                          <p:stCondLst>
                                            <p:cond delay="0"/>
                                          </p:stCondLst>
                                        </p:cTn>
                                        <p:tgtEl>
                                          <p:spTgt spid="75779">
                                            <p:txEl>
                                              <p:pRg st="5" end="5"/>
                                            </p:txEl>
                                          </p:spTgt>
                                        </p:tgtEl>
                                        <p:attrNameLst>
                                          <p:attrName>style.visibility</p:attrName>
                                        </p:attrNameLst>
                                      </p:cBhvr>
                                      <p:to>
                                        <p:strVal val="visible"/>
                                      </p:to>
                                    </p:set>
                                    <p:animEffect transition="in" filter="slide(fromBottom)">
                                      <p:cBhvr>
                                        <p:cTn id="38" dur="500"/>
                                        <p:tgtEl>
                                          <p:spTgt spid="757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800" cy="6461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457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l-GR" smtClean="0">
                <a:effectLst/>
              </a:rPr>
              <a:t>Βασικές Έννοιες</a:t>
            </a:r>
            <a:endParaRPr lang="en-US" smtClean="0">
              <a:effectLst/>
            </a:endParaRPr>
          </a:p>
        </p:txBody>
      </p:sp>
      <p:sp>
        <p:nvSpPr>
          <p:cNvPr id="79875" name="Rectangle 3"/>
          <p:cNvSpPr>
            <a:spLocks noGrp="1" noChangeArrowheads="1"/>
          </p:cNvSpPr>
          <p:nvPr>
            <p:ph type="body" idx="1"/>
          </p:nvPr>
        </p:nvSpPr>
        <p:spPr>
          <a:xfrm>
            <a:off x="457200" y="1676400"/>
            <a:ext cx="8229600" cy="4114800"/>
          </a:xfrm>
          <a:noFill/>
          <a:extLst>
            <a:ext uri="{909E8E84-426E-40DD-AFC4-6F175D3DCCD1}">
              <a14:hiddenFill xmlns:a14="http://schemas.microsoft.com/office/drawing/2010/main">
                <a:solidFill>
                  <a:srgbClr val="FFFFFF"/>
                </a:solidFill>
              </a14:hiddenFill>
            </a:ext>
          </a:extLst>
        </p:spPr>
        <p:txBody>
          <a:bodyPr/>
          <a:lstStyle/>
          <a:p>
            <a:pPr>
              <a:lnSpc>
                <a:spcPct val="90000"/>
              </a:lnSpc>
            </a:pPr>
            <a:r>
              <a:rPr lang="el-GR" sz="2800" smtClean="0">
                <a:effectLst/>
              </a:rPr>
              <a:t>Βασικός παράγων των ΑΞΕ αποτελούν οι Πολυεθνικές επιχειρήσεις</a:t>
            </a:r>
          </a:p>
          <a:p>
            <a:pPr lvl="1">
              <a:lnSpc>
                <a:spcPct val="90000"/>
              </a:lnSpc>
            </a:pPr>
            <a:endParaRPr lang="el-GR" sz="2000" smtClean="0">
              <a:effectLst/>
            </a:endParaRPr>
          </a:p>
          <a:p>
            <a:pPr lvl="1">
              <a:lnSpc>
                <a:spcPct val="90000"/>
              </a:lnSpc>
            </a:pPr>
            <a:r>
              <a:rPr lang="el-GR" sz="2400" smtClean="0">
                <a:effectLst/>
              </a:rPr>
              <a:t>Επιχειρήσεις οι οποίες δραστηριοποιούνται σε περισσότερες από μια χώρα</a:t>
            </a:r>
          </a:p>
          <a:p>
            <a:pPr lvl="1">
              <a:lnSpc>
                <a:spcPct val="90000"/>
              </a:lnSpc>
            </a:pPr>
            <a:r>
              <a:rPr lang="el-GR" sz="2400" smtClean="0">
                <a:effectLst/>
              </a:rPr>
              <a:t>Ανταγωνιστικό πλεονέκτημα</a:t>
            </a:r>
          </a:p>
          <a:p>
            <a:pPr lvl="1">
              <a:lnSpc>
                <a:spcPct val="90000"/>
              </a:lnSpc>
            </a:pPr>
            <a:r>
              <a:rPr lang="el-GR" sz="2400" smtClean="0">
                <a:effectLst/>
              </a:rPr>
              <a:t>Κάθετες ΑΞΕ</a:t>
            </a:r>
          </a:p>
          <a:p>
            <a:pPr lvl="1">
              <a:lnSpc>
                <a:spcPct val="90000"/>
              </a:lnSpc>
            </a:pPr>
            <a:r>
              <a:rPr lang="el-GR" sz="2400" smtClean="0">
                <a:effectLst/>
              </a:rPr>
              <a:t>Οριζόντιες ΑΞΕ</a:t>
            </a:r>
          </a:p>
          <a:p>
            <a:pPr lvl="1">
              <a:lnSpc>
                <a:spcPct val="90000"/>
              </a:lnSpc>
            </a:pPr>
            <a:r>
              <a:rPr lang="el-GR" sz="2400" smtClean="0">
                <a:effectLst/>
              </a:rPr>
              <a:t>Πρώτες πολυεθνικές – αναπτυγμένος κόσμος</a:t>
            </a:r>
          </a:p>
          <a:p>
            <a:pPr lvl="1">
              <a:lnSpc>
                <a:spcPct val="90000"/>
              </a:lnSpc>
            </a:pPr>
            <a:r>
              <a:rPr lang="el-GR" sz="2400" smtClean="0">
                <a:effectLst/>
              </a:rPr>
              <a:t>Νέες τάσεις – </a:t>
            </a:r>
            <a:r>
              <a:rPr lang="en-US" sz="2400" smtClean="0">
                <a:solidFill>
                  <a:srgbClr val="FF0000"/>
                </a:solidFill>
                <a:effectLst/>
              </a:rPr>
              <a:t>DEMNEs</a:t>
            </a:r>
            <a:endParaRPr lang="en-US" sz="2400" smtClean="0">
              <a:effectLst/>
            </a:endParaRPr>
          </a:p>
          <a:p>
            <a:pPr lvl="1">
              <a:lnSpc>
                <a:spcPct val="90000"/>
              </a:lnSpc>
              <a:buFont typeface="Wingdings" pitchFamily="2" charset="2"/>
              <a:buNone/>
            </a:pPr>
            <a:endParaRPr lang="el-GR" sz="2400" smtClean="0">
              <a:effectLst/>
            </a:endParaRPr>
          </a:p>
          <a:p>
            <a:pPr>
              <a:lnSpc>
                <a:spcPct val="90000"/>
              </a:lnSpc>
            </a:pPr>
            <a:endParaRPr lang="en-US" sz="2800" smtClean="0">
              <a:effectLst/>
            </a:endParaRPr>
          </a:p>
        </p:txBody>
      </p:sp>
    </p:spTree>
    <p:extLst>
      <p:ext uri="{BB962C8B-B14F-4D97-AF65-F5344CB8AC3E}">
        <p14:creationId xmlns:p14="http://schemas.microsoft.com/office/powerpoint/2010/main" val="3734005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 fill="hold"/>
                                        <p:tgtEl>
                                          <p:spTgt spid="79874"/>
                                        </p:tgtEl>
                                        <p:attrNameLst>
                                          <p:attrName>ppt_x</p:attrName>
                                        </p:attrNameLst>
                                      </p:cBhvr>
                                      <p:tavLst>
                                        <p:tav tm="0">
                                          <p:val>
                                            <p:strVal val="#ppt_x"/>
                                          </p:val>
                                        </p:tav>
                                        <p:tav tm="100000">
                                          <p:val>
                                            <p:strVal val="#ppt_x"/>
                                          </p:val>
                                        </p:tav>
                                      </p:tavLst>
                                    </p:anim>
                                    <p:anim calcmode="lin" valueType="num">
                                      <p:cBhvr additive="base">
                                        <p:cTn id="8" dur="500" fill="hold"/>
                                        <p:tgtEl>
                                          <p:spTgt spid="798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Effect transition="in" filter="slide(fromBottom)">
                                      <p:cBhvr>
                                        <p:cTn id="13" dur="500"/>
                                        <p:tgtEl>
                                          <p:spTgt spid="7987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79875">
                                            <p:txEl>
                                              <p:pRg st="2" end="2"/>
                                            </p:txEl>
                                          </p:spTgt>
                                        </p:tgtEl>
                                        <p:attrNameLst>
                                          <p:attrName>style.visibility</p:attrName>
                                        </p:attrNameLst>
                                      </p:cBhvr>
                                      <p:to>
                                        <p:strVal val="visible"/>
                                      </p:to>
                                    </p:set>
                                    <p:animEffect transition="in" filter="slide(fromBottom)">
                                      <p:cBhvr>
                                        <p:cTn id="18" dur="500"/>
                                        <p:tgtEl>
                                          <p:spTgt spid="7987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79875">
                                            <p:txEl>
                                              <p:pRg st="3" end="3"/>
                                            </p:txEl>
                                          </p:spTgt>
                                        </p:tgtEl>
                                        <p:attrNameLst>
                                          <p:attrName>style.visibility</p:attrName>
                                        </p:attrNameLst>
                                      </p:cBhvr>
                                      <p:to>
                                        <p:strVal val="visible"/>
                                      </p:to>
                                    </p:set>
                                    <p:animEffect transition="in" filter="slide(fromBottom)">
                                      <p:cBhvr>
                                        <p:cTn id="23" dur="500"/>
                                        <p:tgtEl>
                                          <p:spTgt spid="7987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79875">
                                            <p:txEl>
                                              <p:pRg st="4" end="4"/>
                                            </p:txEl>
                                          </p:spTgt>
                                        </p:tgtEl>
                                        <p:attrNameLst>
                                          <p:attrName>style.visibility</p:attrName>
                                        </p:attrNameLst>
                                      </p:cBhvr>
                                      <p:to>
                                        <p:strVal val="visible"/>
                                      </p:to>
                                    </p:set>
                                    <p:animEffect transition="in" filter="slide(fromBottom)">
                                      <p:cBhvr>
                                        <p:cTn id="28" dur="500"/>
                                        <p:tgtEl>
                                          <p:spTgt spid="79875">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79875">
                                            <p:txEl>
                                              <p:pRg st="5" end="5"/>
                                            </p:txEl>
                                          </p:spTgt>
                                        </p:tgtEl>
                                        <p:attrNameLst>
                                          <p:attrName>style.visibility</p:attrName>
                                        </p:attrNameLst>
                                      </p:cBhvr>
                                      <p:to>
                                        <p:strVal val="visible"/>
                                      </p:to>
                                    </p:set>
                                    <p:animEffect transition="in" filter="slide(fromBottom)">
                                      <p:cBhvr>
                                        <p:cTn id="33" dur="500"/>
                                        <p:tgtEl>
                                          <p:spTgt spid="79875">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nodeType="clickEffect">
                                  <p:stCondLst>
                                    <p:cond delay="0"/>
                                  </p:stCondLst>
                                  <p:childTnLst>
                                    <p:set>
                                      <p:cBhvr>
                                        <p:cTn id="37" dur="1" fill="hold">
                                          <p:stCondLst>
                                            <p:cond delay="0"/>
                                          </p:stCondLst>
                                        </p:cTn>
                                        <p:tgtEl>
                                          <p:spTgt spid="79875">
                                            <p:txEl>
                                              <p:pRg st="6" end="6"/>
                                            </p:txEl>
                                          </p:spTgt>
                                        </p:tgtEl>
                                        <p:attrNameLst>
                                          <p:attrName>style.visibility</p:attrName>
                                        </p:attrNameLst>
                                      </p:cBhvr>
                                      <p:to>
                                        <p:strVal val="visible"/>
                                      </p:to>
                                    </p:set>
                                    <p:animEffect transition="in" filter="slide(fromBottom)">
                                      <p:cBhvr>
                                        <p:cTn id="38" dur="500"/>
                                        <p:tgtEl>
                                          <p:spTgt spid="79875">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4" fill="hold" nodeType="clickEffect">
                                  <p:stCondLst>
                                    <p:cond delay="0"/>
                                  </p:stCondLst>
                                  <p:childTnLst>
                                    <p:set>
                                      <p:cBhvr>
                                        <p:cTn id="42" dur="1" fill="hold">
                                          <p:stCondLst>
                                            <p:cond delay="0"/>
                                          </p:stCondLst>
                                        </p:cTn>
                                        <p:tgtEl>
                                          <p:spTgt spid="79875">
                                            <p:txEl>
                                              <p:pRg st="7" end="7"/>
                                            </p:txEl>
                                          </p:spTgt>
                                        </p:tgtEl>
                                        <p:attrNameLst>
                                          <p:attrName>style.visibility</p:attrName>
                                        </p:attrNameLst>
                                      </p:cBhvr>
                                      <p:to>
                                        <p:strVal val="visible"/>
                                      </p:to>
                                    </p:set>
                                    <p:animEffect transition="in" filter="slide(fromBottom)">
                                      <p:cBhvr>
                                        <p:cTn id="43" dur="500"/>
                                        <p:tgtEl>
                                          <p:spTgt spid="798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315913"/>
            <a:ext cx="8229600" cy="1143001"/>
          </a:xfrm>
          <a:noFill/>
          <a:extLst>
            <a:ext uri="{909E8E84-426E-40DD-AFC4-6F175D3DCCD1}">
              <a14:hiddenFill xmlns:a14="http://schemas.microsoft.com/office/drawing/2010/main">
                <a:solidFill>
                  <a:srgbClr val="FFFFFF"/>
                </a:solidFill>
              </a14:hiddenFill>
            </a:ext>
          </a:extLst>
        </p:spPr>
        <p:txBody>
          <a:bodyPr/>
          <a:lstStyle/>
          <a:p>
            <a:r>
              <a:rPr lang="el-GR" smtClean="0">
                <a:effectLst/>
              </a:rPr>
              <a:t>Η σημασία των ΑΞΕ (2)</a:t>
            </a:r>
            <a:endParaRPr lang="en-US" smtClean="0">
              <a:effectLst/>
            </a:endParaRPr>
          </a:p>
        </p:txBody>
      </p:sp>
      <p:sp>
        <p:nvSpPr>
          <p:cNvPr id="40963" name="Rectangle 3"/>
          <p:cNvSpPr>
            <a:spLocks noGrp="1" noChangeArrowheads="1"/>
          </p:cNvSpPr>
          <p:nvPr>
            <p:ph type="body" idx="1"/>
          </p:nvPr>
        </p:nvSpPr>
        <p:spPr>
          <a:xfrm>
            <a:off x="468313" y="765175"/>
            <a:ext cx="8229600" cy="2044700"/>
          </a:xfrm>
          <a:noFill/>
          <a:extLst>
            <a:ext uri="{909E8E84-426E-40DD-AFC4-6F175D3DCCD1}">
              <a14:hiddenFill xmlns:a14="http://schemas.microsoft.com/office/drawing/2010/main">
                <a:solidFill>
                  <a:srgbClr val="FFFFFF"/>
                </a:solidFill>
              </a14:hiddenFill>
            </a:ext>
          </a:extLst>
        </p:spPr>
        <p:txBody>
          <a:bodyPr/>
          <a:lstStyle/>
          <a:p>
            <a:r>
              <a:rPr lang="el-GR" sz="2400" b="1" smtClean="0">
                <a:effectLst/>
              </a:rPr>
              <a:t>Κύριο χαρακτηριστικό ΑΞΕ            συγκέντρωση κυρίως στις αναπτυγμένες χώρες κατά 75-80%.</a:t>
            </a:r>
          </a:p>
          <a:p>
            <a:r>
              <a:rPr lang="el-GR" sz="2400" b="1" smtClean="0">
                <a:effectLst/>
              </a:rPr>
              <a:t>Η αντίληψη ότι με βάσει αυτό το χαρακτηριστικό η σημασία των ΑΞΕ μειώνεται, είναι ξεπερασμένη. </a:t>
            </a:r>
          </a:p>
          <a:p>
            <a:pPr>
              <a:buFont typeface="Wingdings" pitchFamily="2" charset="2"/>
              <a:buNone/>
            </a:pPr>
            <a:endParaRPr lang="en-US" sz="2400" b="1" smtClean="0">
              <a:effectLst/>
            </a:endParaRPr>
          </a:p>
        </p:txBody>
      </p:sp>
      <p:pic>
        <p:nvPicPr>
          <p:cNvPr id="409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420938"/>
            <a:ext cx="8713787" cy="443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AutoShape 5"/>
          <p:cNvSpPr>
            <a:spLocks noChangeArrowheads="1"/>
          </p:cNvSpPr>
          <p:nvPr/>
        </p:nvSpPr>
        <p:spPr bwMode="auto">
          <a:xfrm>
            <a:off x="4343400" y="914400"/>
            <a:ext cx="647700" cy="144463"/>
          </a:xfrm>
          <a:prstGeom prst="rightArrow">
            <a:avLst>
              <a:gd name="adj1" fmla="val 50000"/>
              <a:gd name="adj2" fmla="val 112088"/>
            </a:avLst>
          </a:prstGeom>
          <a:solidFill>
            <a:schemeClr val="accent1"/>
          </a:solidFill>
          <a:ln w="9525">
            <a:solidFill>
              <a:schemeClr val="tx1"/>
            </a:solidFill>
            <a:miter lim="800000"/>
            <a:headEnd/>
            <a:tailEnd/>
          </a:ln>
        </p:spPr>
        <p:txBody>
          <a:bodyPr wrap="none" anchor="ctr"/>
          <a:lstStyle/>
          <a:p>
            <a:endParaRPr lang="el-GR"/>
          </a:p>
        </p:txBody>
      </p:sp>
      <p:sp>
        <p:nvSpPr>
          <p:cNvPr id="40966" name="Rectangle 6"/>
          <p:cNvSpPr>
            <a:spLocks noChangeArrowheads="1"/>
          </p:cNvSpPr>
          <p:nvPr/>
        </p:nvSpPr>
        <p:spPr bwMode="auto">
          <a:xfrm>
            <a:off x="2268538" y="2565400"/>
            <a:ext cx="1008062" cy="287338"/>
          </a:xfrm>
          <a:prstGeom prst="rect">
            <a:avLst/>
          </a:prstGeom>
          <a:solidFill>
            <a:schemeClr val="tx1"/>
          </a:solidFill>
          <a:ln w="9525">
            <a:solidFill>
              <a:schemeClr val="tx1"/>
            </a:solidFill>
            <a:miter lim="800000"/>
            <a:headEnd/>
            <a:tailEnd/>
          </a:ln>
        </p:spPr>
        <p:txBody>
          <a:bodyPr wrap="none" anchor="ctr"/>
          <a:lstStyle/>
          <a:p>
            <a:endParaRPr lang="el-GR"/>
          </a:p>
        </p:txBody>
      </p:sp>
    </p:spTree>
    <p:extLst>
      <p:ext uri="{BB962C8B-B14F-4D97-AF65-F5344CB8AC3E}">
        <p14:creationId xmlns:p14="http://schemas.microsoft.com/office/powerpoint/2010/main" val="3184427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slide(fromTop)">
                                      <p:cBhvr>
                                        <p:cTn id="7" dur="500"/>
                                        <p:tgtEl>
                                          <p:spTgt spid="40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096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0966"/>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40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5" grpId="0" animBg="1"/>
      <p:bldP spid="4096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r>
              <a:rPr lang="el-GR" dirty="0" smtClean="0"/>
              <a:t>Σας ευχαριστώ για την προσοχή σας</a:t>
            </a:r>
            <a:endParaRPr lang="en-US" dirty="0"/>
          </a:p>
        </p:txBody>
      </p:sp>
    </p:spTree>
    <p:extLst>
      <p:ext uri="{BB962C8B-B14F-4D97-AF65-F5344CB8AC3E}">
        <p14:creationId xmlns:p14="http://schemas.microsoft.com/office/powerpoint/2010/main" val="3369516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Φυσιογνωμία Μαθήματος </a:t>
            </a:r>
            <a:endParaRPr lang="en-US" dirty="0"/>
          </a:p>
        </p:txBody>
      </p:sp>
      <p:sp>
        <p:nvSpPr>
          <p:cNvPr id="2" name="Content Placeholder 1"/>
          <p:cNvSpPr>
            <a:spLocks noGrp="1"/>
          </p:cNvSpPr>
          <p:nvPr>
            <p:ph idx="1"/>
          </p:nvPr>
        </p:nvSpPr>
        <p:spPr/>
        <p:txBody>
          <a:bodyPr>
            <a:normAutofit fontScale="85000" lnSpcReduction="10000"/>
          </a:bodyPr>
          <a:lstStyle/>
          <a:p>
            <a:pPr marL="0" marR="0" indent="0" algn="just">
              <a:lnSpc>
                <a:spcPct val="150000"/>
              </a:lnSpc>
              <a:spcBef>
                <a:spcPts val="0"/>
              </a:spcBef>
              <a:spcAft>
                <a:spcPts val="0"/>
              </a:spcAft>
              <a:buNone/>
            </a:pPr>
            <a:r>
              <a:rPr lang="el-GR" dirty="0">
                <a:latin typeface="Georgia"/>
                <a:ea typeface="Times New Roman"/>
              </a:rPr>
              <a:t>Το  μάθημα  ασχολείται με την έννοια των Άμεσων Ξένων Επενδύσεων (ΑΞΕ), των Πολυεθνικών Επιχειρήσεων και των ζητημάτων που η άνοδος των δύο αυτών στοιχείων έχει δημιουργήσει σε επίπεδο παγκόσμιας διακυβέρνησης. Από τη μια πλευρά επικεντρώνεται στους λόγους για τους οποίους, υπό το πρίσμα της παγκοσμιοποίησης, οι ροές επενδύσεων μεταξύ ανεπτυγμένων κρατών αλλά και Βορρά-Νότου έχουν αυξηθεί κατά τις τελευταίες δεκαετίες. Από την άλλη εντοπίζει το πως η ανωτέρω εξέλιξη επηρεάζει το παγκόσμιο πολιτικό και οικονομικό σκηνικό. Τέλος, το μάθημα εστιάζει στο ρόλο των ΑΞΕ στην ευρωπαϊκή και ελληνική οικονομία.</a:t>
            </a:r>
            <a:endParaRPr lang="en-US" sz="4000" dirty="0">
              <a:effectLst/>
              <a:latin typeface="Times New Roman"/>
              <a:ea typeface="Times New Roman"/>
            </a:endParaRPr>
          </a:p>
        </p:txBody>
      </p:sp>
    </p:spTree>
    <p:extLst>
      <p:ext uri="{BB962C8B-B14F-4D97-AF65-F5344CB8AC3E}">
        <p14:creationId xmlns:p14="http://schemas.microsoft.com/office/powerpoint/2010/main" val="3575493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Φυσιογνωμία Μαθήματος </a:t>
            </a:r>
            <a:endParaRPr lang="en-US" dirty="0"/>
          </a:p>
        </p:txBody>
      </p:sp>
      <p:sp>
        <p:nvSpPr>
          <p:cNvPr id="2" name="Content Placeholder 1"/>
          <p:cNvSpPr>
            <a:spLocks noGrp="1"/>
          </p:cNvSpPr>
          <p:nvPr>
            <p:ph idx="1"/>
          </p:nvPr>
        </p:nvSpPr>
        <p:spPr/>
        <p:txBody>
          <a:bodyPr>
            <a:normAutofit fontScale="77500" lnSpcReduction="20000"/>
          </a:bodyPr>
          <a:lstStyle/>
          <a:p>
            <a:pPr marR="0" algn="just">
              <a:lnSpc>
                <a:spcPct val="150000"/>
              </a:lnSpc>
              <a:spcBef>
                <a:spcPts val="0"/>
              </a:spcBef>
              <a:spcAft>
                <a:spcPts val="0"/>
              </a:spcAft>
              <a:buFont typeface="Wingdings" pitchFamily="2" charset="2"/>
              <a:buChar char="q"/>
            </a:pPr>
            <a:r>
              <a:rPr lang="el-GR" dirty="0">
                <a:latin typeface="Georgia"/>
                <a:ea typeface="Times New Roman"/>
              </a:rPr>
              <a:t>Με τη διαχρονική αύξηση των ροών άμεσων ξένων επενδύσεων, αρχικά κυρίως εντός του ανεπτυγμένου κόμσου και πλέον και προς και από τον αναπτυσσόμενο, η μελέτη των ΑΞΕ καθίσταται με την πάροδο του χρόνου, ολοένα και περισσότερο αναγκαίο για τους ασκούντες την οικονομική πολιτική, τους επιχειρηματίες, τους πολιτικούς, τους δημοσιογράφους και γενικότερα τους ανθρώπους της πράξης. </a:t>
            </a:r>
            <a:endParaRPr lang="el-GR" dirty="0" smtClean="0">
              <a:latin typeface="Georgia"/>
              <a:ea typeface="Times New Roman"/>
            </a:endParaRPr>
          </a:p>
          <a:p>
            <a:pPr marR="0" algn="just">
              <a:lnSpc>
                <a:spcPct val="150000"/>
              </a:lnSpc>
              <a:spcBef>
                <a:spcPts val="0"/>
              </a:spcBef>
              <a:spcAft>
                <a:spcPts val="0"/>
              </a:spcAft>
              <a:buFont typeface="Wingdings" pitchFamily="2" charset="2"/>
              <a:buChar char="q"/>
            </a:pPr>
            <a:r>
              <a:rPr lang="el-GR" dirty="0" smtClean="0">
                <a:latin typeface="Georgia"/>
                <a:ea typeface="Times New Roman"/>
              </a:rPr>
              <a:t>Η  </a:t>
            </a:r>
            <a:r>
              <a:rPr lang="el-GR" dirty="0">
                <a:latin typeface="Georgia"/>
                <a:ea typeface="Times New Roman"/>
              </a:rPr>
              <a:t>εξοικείωση των φοιτητών στα βασικά θέματα των ΑΞΕ καθώς και του παγκόσμιου συστήματος οικονομικής διακυβέρνησης αποτελεί προϋπόθεση για την κατανόηση της δυναμικής της παγκοσμιοποίησης, της αλληλεξάρτησης μεταξύ των κρατών και των διεθνών σχέσεων γενικότερα. </a:t>
            </a:r>
            <a:endParaRPr lang="el-GR" dirty="0" smtClean="0">
              <a:latin typeface="Georgia"/>
              <a:ea typeface="Times New Roman"/>
            </a:endParaRPr>
          </a:p>
        </p:txBody>
      </p:sp>
    </p:spTree>
    <p:extLst>
      <p:ext uri="{BB962C8B-B14F-4D97-AF65-F5344CB8AC3E}">
        <p14:creationId xmlns:p14="http://schemas.microsoft.com/office/powerpoint/2010/main" val="3819341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Τρόπος εξέτασης</a:t>
            </a:r>
            <a:endParaRPr lang="en-US" dirty="0"/>
          </a:p>
        </p:txBody>
      </p:sp>
      <p:sp>
        <p:nvSpPr>
          <p:cNvPr id="3" name="Content Placeholder 2"/>
          <p:cNvSpPr>
            <a:spLocks noGrp="1"/>
          </p:cNvSpPr>
          <p:nvPr>
            <p:ph idx="1"/>
          </p:nvPr>
        </p:nvSpPr>
        <p:spPr/>
        <p:txBody>
          <a:bodyPr/>
          <a:lstStyle/>
          <a:p>
            <a:pPr marL="0" indent="0">
              <a:buNone/>
            </a:pPr>
            <a:r>
              <a:rPr lang="el-GR" dirty="0" smtClean="0"/>
              <a:t>Ομαδική Εργασία (</a:t>
            </a:r>
            <a:r>
              <a:rPr lang="el-GR" dirty="0"/>
              <a:t>3</a:t>
            </a:r>
            <a:r>
              <a:rPr lang="el-GR" dirty="0" smtClean="0"/>
              <a:t>0%)  με υποχρεωτική παρουσίαση</a:t>
            </a:r>
          </a:p>
          <a:p>
            <a:pPr marL="0" indent="0">
              <a:buNone/>
            </a:pPr>
            <a:endParaRPr lang="el-GR" dirty="0"/>
          </a:p>
          <a:p>
            <a:pPr marL="0" indent="0">
              <a:buNone/>
            </a:pPr>
            <a:r>
              <a:rPr lang="el-GR" dirty="0" smtClean="0"/>
              <a:t>&amp; </a:t>
            </a:r>
          </a:p>
          <a:p>
            <a:pPr marL="0" indent="0">
              <a:buNone/>
            </a:pPr>
            <a:endParaRPr lang="el-GR" dirty="0"/>
          </a:p>
          <a:p>
            <a:pPr marL="0" indent="0">
              <a:buNone/>
            </a:pPr>
            <a:r>
              <a:rPr lang="el-GR" dirty="0" smtClean="0"/>
              <a:t>Τελικές </a:t>
            </a:r>
            <a:r>
              <a:rPr lang="el-GR" dirty="0"/>
              <a:t>Εξετάσεις </a:t>
            </a:r>
            <a:r>
              <a:rPr lang="el-GR" dirty="0" smtClean="0"/>
              <a:t>(</a:t>
            </a:r>
            <a:r>
              <a:rPr lang="el-GR" dirty="0"/>
              <a:t>7</a:t>
            </a:r>
            <a:r>
              <a:rPr lang="el-GR" dirty="0" smtClean="0"/>
              <a:t>0%)</a:t>
            </a:r>
          </a:p>
        </p:txBody>
      </p:sp>
    </p:spTree>
    <p:extLst>
      <p:ext uri="{BB962C8B-B14F-4D97-AF65-F5344CB8AC3E}">
        <p14:creationId xmlns:p14="http://schemas.microsoft.com/office/powerpoint/2010/main" val="759072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Εργασίες</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el-GR" dirty="0" smtClean="0"/>
              <a:t>Ομαδικές </a:t>
            </a:r>
            <a:r>
              <a:rPr lang="el-GR" b="1" dirty="0" smtClean="0">
                <a:solidFill>
                  <a:srgbClr val="FFC000"/>
                </a:solidFill>
              </a:rPr>
              <a:t>2-3 άτομα</a:t>
            </a:r>
          </a:p>
          <a:p>
            <a:pPr marL="0" indent="0">
              <a:buNone/>
            </a:pPr>
            <a:endParaRPr lang="el-GR" dirty="0"/>
          </a:p>
          <a:p>
            <a:pPr lvl="1">
              <a:buFont typeface="Wingdings" pitchFamily="2" charset="2"/>
              <a:buChar char="v"/>
            </a:pPr>
            <a:r>
              <a:rPr lang="el-GR" dirty="0" smtClean="0"/>
              <a:t>Επιλογή από σειρά θεμάτων που θα αναρτηθούν.</a:t>
            </a:r>
            <a:endParaRPr lang="en-US" dirty="0" smtClean="0"/>
          </a:p>
          <a:p>
            <a:pPr lvl="1">
              <a:buFont typeface="Wingdings" pitchFamily="2" charset="2"/>
              <a:buChar char="v"/>
            </a:pPr>
            <a:endParaRPr lang="el-GR" dirty="0" smtClean="0"/>
          </a:p>
          <a:p>
            <a:pPr marL="0" indent="0">
              <a:buNone/>
            </a:pPr>
            <a:r>
              <a:rPr lang="el-GR" dirty="0" smtClean="0"/>
              <a:t>Παρουσίαση: ναι, υποχρεωτική διαφορετικά δεν υπολογίζεται η εργασία</a:t>
            </a:r>
            <a:endParaRPr lang="en-US" dirty="0" smtClean="0"/>
          </a:p>
          <a:p>
            <a:pPr marL="0" indent="0">
              <a:buNone/>
            </a:pPr>
            <a:endParaRPr lang="en-US" dirty="0" smtClean="0"/>
          </a:p>
          <a:p>
            <a:pPr marL="0" indent="0">
              <a:buNone/>
            </a:pPr>
            <a:r>
              <a:rPr lang="el-GR" dirty="0" smtClean="0"/>
              <a:t>Μέχρι πότε μπορώ να επιλέξω;  </a:t>
            </a:r>
            <a:r>
              <a:rPr lang="el-GR" b="1" dirty="0" smtClean="0">
                <a:solidFill>
                  <a:srgbClr val="FFC000"/>
                </a:solidFill>
              </a:rPr>
              <a:t>3</a:t>
            </a:r>
            <a:r>
              <a:rPr lang="el-GR" b="1" baseline="30000" dirty="0" smtClean="0">
                <a:solidFill>
                  <a:srgbClr val="FFC000"/>
                </a:solidFill>
              </a:rPr>
              <a:t>η</a:t>
            </a:r>
            <a:r>
              <a:rPr lang="el-GR" b="1" dirty="0" smtClean="0">
                <a:solidFill>
                  <a:srgbClr val="FFC000"/>
                </a:solidFill>
              </a:rPr>
              <a:t> εβδομάδα</a:t>
            </a:r>
          </a:p>
          <a:p>
            <a:pPr marL="0" indent="0">
              <a:buNone/>
            </a:pPr>
            <a:endParaRPr lang="el-GR" b="1" dirty="0">
              <a:solidFill>
                <a:srgbClr val="FFC000"/>
              </a:solidFill>
            </a:endParaRPr>
          </a:p>
          <a:p>
            <a:pPr marL="0" indent="0">
              <a:buNone/>
            </a:pPr>
            <a:r>
              <a:rPr lang="el-GR" dirty="0"/>
              <a:t>Πότε παραδίδω: </a:t>
            </a:r>
            <a:r>
              <a:rPr lang="el-GR" b="1" dirty="0" smtClean="0">
                <a:solidFill>
                  <a:srgbClr val="FFC000"/>
                </a:solidFill>
              </a:rPr>
              <a:t>τελευταία μέρα πριν την έναρξη της εξεταστικής Φεβρουαρίου</a:t>
            </a:r>
          </a:p>
          <a:p>
            <a:pPr marL="0" indent="0">
              <a:buNone/>
            </a:pPr>
            <a:endParaRPr lang="en-US" dirty="0"/>
          </a:p>
        </p:txBody>
      </p:sp>
    </p:spTree>
    <p:extLst>
      <p:ext uri="{BB962C8B-B14F-4D97-AF65-F5344CB8AC3E}">
        <p14:creationId xmlns:p14="http://schemas.microsoft.com/office/powerpoint/2010/main" val="1637716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Χρονοδιάγραμμα</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smtClean="0"/>
              <a:t>25</a:t>
            </a:r>
            <a:r>
              <a:rPr lang="el-GR" dirty="0" smtClean="0"/>
              <a:t>/</a:t>
            </a:r>
            <a:r>
              <a:rPr lang="en-US" dirty="0" smtClean="0"/>
              <a:t>10</a:t>
            </a:r>
            <a:r>
              <a:rPr lang="el-GR" dirty="0" smtClean="0"/>
              <a:t> - Παρουσίαση </a:t>
            </a:r>
            <a:r>
              <a:rPr lang="el-GR" dirty="0"/>
              <a:t>Μαθήματος, τρόποι εξέτασης, βασικές έννοιες (Άμεσες Ξένες Επενδύσεις, Επενδύσεις Χαρτοφυλακίου, Πολυεθνικές, Παγκόσμια Οικονομική Διακυβέρνηση)</a:t>
            </a:r>
          </a:p>
          <a:p>
            <a:pPr marL="457200" indent="-457200">
              <a:buFont typeface="+mj-lt"/>
              <a:buAutoNum type="arabicPeriod"/>
            </a:pPr>
            <a:r>
              <a:rPr lang="en-US" dirty="0" smtClean="0"/>
              <a:t>01/11 - </a:t>
            </a:r>
            <a:r>
              <a:rPr lang="el-GR" dirty="0" smtClean="0"/>
              <a:t>Βασικές </a:t>
            </a:r>
            <a:r>
              <a:rPr lang="el-GR" dirty="0"/>
              <a:t>Έννοιες και διακρίσεις ΑΞΕ, βασικές θεωρίες επενδύσεων</a:t>
            </a:r>
          </a:p>
          <a:p>
            <a:pPr marL="457200" indent="-457200">
              <a:buFont typeface="+mj-lt"/>
              <a:buAutoNum type="arabicPeriod"/>
            </a:pPr>
            <a:r>
              <a:rPr lang="en-US" dirty="0" smtClean="0"/>
              <a:t>08/11 - </a:t>
            </a:r>
            <a:r>
              <a:rPr lang="el-GR" dirty="0" smtClean="0"/>
              <a:t>ΑΞΕ </a:t>
            </a:r>
            <a:r>
              <a:rPr lang="el-GR" dirty="0"/>
              <a:t>και Οικονομική Ανάπτυξη</a:t>
            </a:r>
          </a:p>
          <a:p>
            <a:pPr marL="457200" indent="-457200">
              <a:buFont typeface="+mj-lt"/>
              <a:buAutoNum type="arabicPeriod"/>
            </a:pPr>
            <a:r>
              <a:rPr lang="en-US" dirty="0" smtClean="0"/>
              <a:t>15/11 - </a:t>
            </a:r>
            <a:r>
              <a:rPr lang="el-GR" dirty="0" smtClean="0"/>
              <a:t>Προσδιοριστικοί </a:t>
            </a:r>
            <a:r>
              <a:rPr lang="el-GR" dirty="0"/>
              <a:t>Παράγοντες ΑΞΕ</a:t>
            </a:r>
          </a:p>
          <a:p>
            <a:pPr marL="457200" indent="-457200">
              <a:buFont typeface="+mj-lt"/>
              <a:buAutoNum type="arabicPeriod"/>
            </a:pPr>
            <a:r>
              <a:rPr lang="en-US" dirty="0" smtClean="0"/>
              <a:t>22/11 - </a:t>
            </a:r>
            <a:r>
              <a:rPr lang="el-GR" dirty="0" smtClean="0"/>
              <a:t>Περιφερειακές </a:t>
            </a:r>
            <a:r>
              <a:rPr lang="el-GR" dirty="0"/>
              <a:t>Συνεργασίες και ΑΞΕ</a:t>
            </a:r>
          </a:p>
          <a:p>
            <a:pPr marL="457200" indent="-457200">
              <a:buFont typeface="+mj-lt"/>
              <a:buAutoNum type="arabicPeriod"/>
            </a:pPr>
            <a:r>
              <a:rPr lang="en-US" dirty="0"/>
              <a:t>29/11 – </a:t>
            </a:r>
            <a:r>
              <a:rPr lang="el-GR" dirty="0"/>
              <a:t>Πολυεθνικές επιχειρήσεις</a:t>
            </a:r>
          </a:p>
          <a:p>
            <a:pPr marL="457200" indent="-457200">
              <a:buFont typeface="+mj-lt"/>
              <a:buAutoNum type="arabicPeriod"/>
            </a:pPr>
            <a:r>
              <a:rPr lang="en-US" dirty="0" smtClean="0">
                <a:solidFill>
                  <a:srgbClr val="FFC000"/>
                </a:solidFill>
              </a:rPr>
              <a:t>06/12 - </a:t>
            </a:r>
            <a:r>
              <a:rPr lang="el-GR" dirty="0">
                <a:solidFill>
                  <a:srgbClr val="FFC000"/>
                </a:solidFill>
              </a:rPr>
              <a:t>δεν θα γίνει </a:t>
            </a:r>
            <a:r>
              <a:rPr lang="el-GR" dirty="0" smtClean="0">
                <a:solidFill>
                  <a:srgbClr val="FFC000"/>
                </a:solidFill>
              </a:rPr>
              <a:t>μάθημα</a:t>
            </a:r>
            <a:endParaRPr lang="en-US" dirty="0">
              <a:solidFill>
                <a:srgbClr val="FFC000"/>
              </a:solidFill>
            </a:endParaRPr>
          </a:p>
        </p:txBody>
      </p:sp>
    </p:spTree>
    <p:extLst>
      <p:ext uri="{BB962C8B-B14F-4D97-AF65-F5344CB8AC3E}">
        <p14:creationId xmlns:p14="http://schemas.microsoft.com/office/powerpoint/2010/main" val="2219896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Χρονοδιάγραμμα</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8"/>
            </a:pPr>
            <a:r>
              <a:rPr lang="el-GR" dirty="0" smtClean="0"/>
              <a:t>1</a:t>
            </a:r>
            <a:r>
              <a:rPr lang="en-US" dirty="0" smtClean="0"/>
              <a:t>3</a:t>
            </a:r>
            <a:r>
              <a:rPr lang="el-GR" dirty="0" smtClean="0"/>
              <a:t>/</a:t>
            </a:r>
            <a:r>
              <a:rPr lang="en-US" dirty="0" smtClean="0"/>
              <a:t>12 - </a:t>
            </a:r>
            <a:r>
              <a:rPr lang="el-GR" dirty="0" smtClean="0"/>
              <a:t>Παγκόσμια </a:t>
            </a:r>
            <a:r>
              <a:rPr lang="el-GR" dirty="0"/>
              <a:t>Διακυβέρνηση και ΑΞΕ Ι</a:t>
            </a:r>
          </a:p>
          <a:p>
            <a:pPr marL="457200" indent="-457200">
              <a:buFont typeface="+mj-lt"/>
              <a:buAutoNum type="arabicPeriod" startAt="8"/>
            </a:pPr>
            <a:r>
              <a:rPr lang="en-US" dirty="0" smtClean="0"/>
              <a:t>1</a:t>
            </a:r>
            <a:r>
              <a:rPr lang="el-GR" dirty="0" smtClean="0"/>
              <a:t>0</a:t>
            </a:r>
            <a:r>
              <a:rPr lang="en-US" dirty="0" smtClean="0"/>
              <a:t>/0</a:t>
            </a:r>
            <a:r>
              <a:rPr lang="en-US" dirty="0"/>
              <a:t>1</a:t>
            </a:r>
            <a:r>
              <a:rPr lang="en-US" dirty="0" smtClean="0"/>
              <a:t> - </a:t>
            </a:r>
            <a:r>
              <a:rPr lang="el-GR" dirty="0" smtClean="0"/>
              <a:t>Παγκόσμια </a:t>
            </a:r>
            <a:r>
              <a:rPr lang="el-GR" dirty="0"/>
              <a:t>Διακυβέρνηση και ΑΞΕ ΙΙ</a:t>
            </a:r>
          </a:p>
          <a:p>
            <a:pPr marL="457200" indent="-457200">
              <a:buFont typeface="+mj-lt"/>
              <a:buAutoNum type="arabicPeriod" startAt="8"/>
            </a:pPr>
            <a:r>
              <a:rPr lang="el-GR" dirty="0" smtClean="0"/>
              <a:t>1</a:t>
            </a:r>
            <a:r>
              <a:rPr lang="en-US" dirty="0" smtClean="0"/>
              <a:t>7</a:t>
            </a:r>
            <a:r>
              <a:rPr lang="el-GR" dirty="0" smtClean="0"/>
              <a:t>/0</a:t>
            </a:r>
            <a:r>
              <a:rPr lang="en-US" dirty="0" smtClean="0"/>
              <a:t>1 </a:t>
            </a:r>
            <a:r>
              <a:rPr lang="el-GR" dirty="0" smtClean="0"/>
              <a:t>- Ζητήματα </a:t>
            </a:r>
            <a:r>
              <a:rPr lang="el-GR" dirty="0"/>
              <a:t>Ασφάλειας και ΑΞΕ</a:t>
            </a:r>
          </a:p>
          <a:p>
            <a:pPr marL="457200" indent="-457200">
              <a:buFont typeface="+mj-lt"/>
              <a:buAutoNum type="arabicPeriod" startAt="8"/>
            </a:pPr>
            <a:r>
              <a:rPr lang="el-GR" dirty="0" smtClean="0"/>
              <a:t>24/0</a:t>
            </a:r>
            <a:r>
              <a:rPr lang="en-US" dirty="0" smtClean="0"/>
              <a:t>1</a:t>
            </a:r>
            <a:r>
              <a:rPr lang="el-GR" dirty="0" smtClean="0"/>
              <a:t> - Ελληνική </a:t>
            </a:r>
            <a:r>
              <a:rPr lang="el-GR" dirty="0"/>
              <a:t>Οικονομία και ΑΞΕ</a:t>
            </a:r>
          </a:p>
          <a:p>
            <a:pPr marL="457200" indent="-457200">
              <a:buFont typeface="+mj-lt"/>
              <a:buAutoNum type="arabicPeriod" startAt="8"/>
            </a:pPr>
            <a:r>
              <a:rPr lang="el-GR" dirty="0" smtClean="0">
                <a:solidFill>
                  <a:srgbClr val="FFC000"/>
                </a:solidFill>
              </a:rPr>
              <a:t>Επίσκεψη </a:t>
            </a:r>
            <a:r>
              <a:rPr lang="el-GR" dirty="0">
                <a:solidFill>
                  <a:srgbClr val="FFC000"/>
                </a:solidFill>
              </a:rPr>
              <a:t>στον οργανισμό Enterprise </a:t>
            </a:r>
            <a:r>
              <a:rPr lang="el-GR" dirty="0" smtClean="0">
                <a:solidFill>
                  <a:srgbClr val="FFC000"/>
                </a:solidFill>
              </a:rPr>
              <a:t>Greece</a:t>
            </a:r>
            <a:r>
              <a:rPr lang="en-US" dirty="0" smtClean="0">
                <a:solidFill>
                  <a:srgbClr val="FFC000"/>
                </a:solidFill>
              </a:rPr>
              <a:t>/</a:t>
            </a:r>
            <a:r>
              <a:rPr lang="en-US" dirty="0" err="1" smtClean="0">
                <a:solidFill>
                  <a:srgbClr val="FFC000"/>
                </a:solidFill>
              </a:rPr>
              <a:t>Cosco</a:t>
            </a:r>
            <a:endParaRPr lang="el-GR" dirty="0">
              <a:solidFill>
                <a:srgbClr val="FFC000"/>
              </a:solidFill>
            </a:endParaRPr>
          </a:p>
          <a:p>
            <a:pPr marL="457200" indent="-457200">
              <a:buFont typeface="+mj-lt"/>
              <a:buAutoNum type="arabicPeriod" startAt="8"/>
            </a:pPr>
            <a:r>
              <a:rPr lang="el-GR" dirty="0" smtClean="0"/>
              <a:t>Πιθανά </a:t>
            </a:r>
            <a:r>
              <a:rPr lang="en-US" dirty="0" smtClean="0"/>
              <a:t>27</a:t>
            </a:r>
            <a:r>
              <a:rPr lang="el-GR" dirty="0" smtClean="0"/>
              <a:t>/0</a:t>
            </a:r>
            <a:r>
              <a:rPr lang="en-US" dirty="0" smtClean="0"/>
              <a:t>1</a:t>
            </a:r>
            <a:r>
              <a:rPr lang="el-GR" dirty="0" smtClean="0"/>
              <a:t> (Δευτέρα) - Οικονομικές </a:t>
            </a:r>
            <a:r>
              <a:rPr lang="el-GR" dirty="0"/>
              <a:t>κρίσεις και ροές </a:t>
            </a:r>
            <a:r>
              <a:rPr lang="el-GR" dirty="0" smtClean="0"/>
              <a:t>κεφαλαίων - Παρουσιάσεις </a:t>
            </a:r>
            <a:r>
              <a:rPr lang="el-GR" dirty="0"/>
              <a:t>Εργασιών</a:t>
            </a:r>
          </a:p>
          <a:p>
            <a:pPr marL="0" indent="0">
              <a:buNone/>
            </a:pPr>
            <a:endParaRPr lang="en-US" dirty="0"/>
          </a:p>
        </p:txBody>
      </p:sp>
    </p:spTree>
    <p:extLst>
      <p:ext uri="{BB962C8B-B14F-4D97-AF65-F5344CB8AC3E}">
        <p14:creationId xmlns:p14="http://schemas.microsoft.com/office/powerpoint/2010/main" val="3485422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l-GR" smtClean="0">
                <a:effectLst/>
              </a:rPr>
              <a:t>Βασικές Έννοιες</a:t>
            </a:r>
            <a:endParaRPr lang="en-US" smtClean="0">
              <a:effectLst/>
            </a:endParaRPr>
          </a:p>
        </p:txBody>
      </p:sp>
      <p:sp>
        <p:nvSpPr>
          <p:cNvPr id="79875" name="Rectangle 3"/>
          <p:cNvSpPr>
            <a:spLocks noGrp="1" noChangeArrowheads="1"/>
          </p:cNvSpPr>
          <p:nvPr>
            <p:ph type="body" idx="1"/>
          </p:nvPr>
        </p:nvSpPr>
        <p:spPr>
          <a:xfrm>
            <a:off x="457200" y="1676400"/>
            <a:ext cx="8229600" cy="4114800"/>
          </a:xfrm>
          <a:noFill/>
          <a:extLst>
            <a:ext uri="{909E8E84-426E-40DD-AFC4-6F175D3DCCD1}">
              <a14:hiddenFill xmlns:a14="http://schemas.microsoft.com/office/drawing/2010/main">
                <a:solidFill>
                  <a:srgbClr val="FFFFFF"/>
                </a:solidFill>
              </a14:hiddenFill>
            </a:ext>
          </a:extLst>
        </p:spPr>
        <p:txBody>
          <a:bodyPr>
            <a:normAutofit fontScale="92500" lnSpcReduction="20000"/>
          </a:bodyPr>
          <a:lstStyle/>
          <a:p>
            <a:pPr>
              <a:lnSpc>
                <a:spcPct val="90000"/>
              </a:lnSpc>
            </a:pPr>
            <a:r>
              <a:rPr lang="el-GR" sz="2800" smtClean="0">
                <a:effectLst/>
              </a:rPr>
              <a:t>Άμεσες Ξένες Επενδύσεις (ΑΞΕ) – </a:t>
            </a:r>
            <a:r>
              <a:rPr lang="en-US" sz="2800" smtClean="0">
                <a:effectLst/>
              </a:rPr>
              <a:t>FDI</a:t>
            </a:r>
            <a:endParaRPr lang="el-GR" sz="2800" smtClean="0">
              <a:effectLst/>
            </a:endParaRPr>
          </a:p>
          <a:p>
            <a:pPr>
              <a:lnSpc>
                <a:spcPct val="90000"/>
              </a:lnSpc>
            </a:pPr>
            <a:endParaRPr lang="el-GR" sz="2800" smtClean="0">
              <a:effectLst/>
            </a:endParaRPr>
          </a:p>
          <a:p>
            <a:pPr lvl="1">
              <a:lnSpc>
                <a:spcPct val="90000"/>
              </a:lnSpc>
            </a:pPr>
            <a:r>
              <a:rPr lang="el-GR" sz="2400" smtClean="0">
                <a:effectLst/>
              </a:rPr>
              <a:t>Η επένδυση που έχει ως σκοπό την απόκτηση τελικού ενδιαφέροντος από μια οντότητα μιας χώρας σε μια οντότητα που βρίσκεται σε διαφορετική χώρα</a:t>
            </a:r>
          </a:p>
          <a:p>
            <a:pPr lvl="1">
              <a:lnSpc>
                <a:spcPct val="90000"/>
              </a:lnSpc>
            </a:pPr>
            <a:r>
              <a:rPr lang="el-GR" sz="2400" smtClean="0">
                <a:effectLst/>
              </a:rPr>
              <a:t>Μακροχρόνια σχέση και έλεγχος</a:t>
            </a:r>
          </a:p>
          <a:p>
            <a:pPr lvl="1">
              <a:lnSpc>
                <a:spcPct val="90000"/>
              </a:lnSpc>
            </a:pPr>
            <a:r>
              <a:rPr lang="el-GR" sz="2400" smtClean="0">
                <a:effectLst/>
              </a:rPr>
              <a:t>Κανόνας του 10% (ΟΟΣΑ) </a:t>
            </a:r>
          </a:p>
          <a:p>
            <a:pPr lvl="1">
              <a:lnSpc>
                <a:spcPct val="90000"/>
              </a:lnSpc>
              <a:buFont typeface="Wingdings" pitchFamily="2" charset="2"/>
              <a:buNone/>
            </a:pPr>
            <a:endParaRPr lang="el-GR" sz="2400" smtClean="0">
              <a:effectLst/>
            </a:endParaRPr>
          </a:p>
          <a:p>
            <a:pPr>
              <a:lnSpc>
                <a:spcPct val="90000"/>
              </a:lnSpc>
            </a:pPr>
            <a:r>
              <a:rPr lang="el-GR" sz="2800" smtClean="0">
                <a:effectLst/>
              </a:rPr>
              <a:t>Επενδύσεις Χαρτοφυλακίου - </a:t>
            </a:r>
            <a:r>
              <a:rPr lang="en-US" sz="2800" smtClean="0">
                <a:effectLst/>
              </a:rPr>
              <a:t>FPI</a:t>
            </a:r>
            <a:r>
              <a:rPr lang="el-GR" sz="2800" smtClean="0">
                <a:effectLst/>
              </a:rPr>
              <a:t>  </a:t>
            </a:r>
          </a:p>
          <a:p>
            <a:pPr lvl="1">
              <a:lnSpc>
                <a:spcPct val="90000"/>
              </a:lnSpc>
            </a:pPr>
            <a:endParaRPr lang="el-GR" sz="2400" smtClean="0">
              <a:effectLst/>
            </a:endParaRPr>
          </a:p>
          <a:p>
            <a:pPr lvl="1">
              <a:lnSpc>
                <a:spcPct val="90000"/>
              </a:lnSpc>
            </a:pPr>
            <a:r>
              <a:rPr lang="el-GR" sz="2400" smtClean="0">
                <a:effectLst/>
              </a:rPr>
              <a:t>Επενδύσεις μέσω ομολόγων και μετοχών</a:t>
            </a:r>
          </a:p>
          <a:p>
            <a:pPr>
              <a:lnSpc>
                <a:spcPct val="90000"/>
              </a:lnSpc>
              <a:buFont typeface="Wingdings" pitchFamily="2" charset="2"/>
              <a:buNone/>
            </a:pPr>
            <a:r>
              <a:rPr lang="el-GR" sz="2800" smtClean="0">
                <a:effectLst/>
              </a:rPr>
              <a:t>    </a:t>
            </a:r>
            <a:endParaRPr lang="en-US" sz="2800" smtClean="0">
              <a:effectLst/>
            </a:endParaRPr>
          </a:p>
        </p:txBody>
      </p:sp>
    </p:spTree>
    <p:extLst>
      <p:ext uri="{BB962C8B-B14F-4D97-AF65-F5344CB8AC3E}">
        <p14:creationId xmlns:p14="http://schemas.microsoft.com/office/powerpoint/2010/main" val="897820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 fill="hold"/>
                                        <p:tgtEl>
                                          <p:spTgt spid="79874"/>
                                        </p:tgtEl>
                                        <p:attrNameLst>
                                          <p:attrName>ppt_x</p:attrName>
                                        </p:attrNameLst>
                                      </p:cBhvr>
                                      <p:tavLst>
                                        <p:tav tm="0">
                                          <p:val>
                                            <p:strVal val="#ppt_x"/>
                                          </p:val>
                                        </p:tav>
                                        <p:tav tm="100000">
                                          <p:val>
                                            <p:strVal val="#ppt_x"/>
                                          </p:val>
                                        </p:tav>
                                      </p:tavLst>
                                    </p:anim>
                                    <p:anim calcmode="lin" valueType="num">
                                      <p:cBhvr additive="base">
                                        <p:cTn id="8" dur="500" fill="hold"/>
                                        <p:tgtEl>
                                          <p:spTgt spid="798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Effect transition="in" filter="slide(fromBottom)">
                                      <p:cBhvr>
                                        <p:cTn id="13" dur="500"/>
                                        <p:tgtEl>
                                          <p:spTgt spid="7987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79875">
                                            <p:txEl>
                                              <p:pRg st="2" end="2"/>
                                            </p:txEl>
                                          </p:spTgt>
                                        </p:tgtEl>
                                        <p:attrNameLst>
                                          <p:attrName>style.visibility</p:attrName>
                                        </p:attrNameLst>
                                      </p:cBhvr>
                                      <p:to>
                                        <p:strVal val="visible"/>
                                      </p:to>
                                    </p:set>
                                    <p:animEffect transition="in" filter="slide(fromBottom)">
                                      <p:cBhvr>
                                        <p:cTn id="18" dur="500"/>
                                        <p:tgtEl>
                                          <p:spTgt spid="7987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79875">
                                            <p:txEl>
                                              <p:pRg st="3" end="3"/>
                                            </p:txEl>
                                          </p:spTgt>
                                        </p:tgtEl>
                                        <p:attrNameLst>
                                          <p:attrName>style.visibility</p:attrName>
                                        </p:attrNameLst>
                                      </p:cBhvr>
                                      <p:to>
                                        <p:strVal val="visible"/>
                                      </p:to>
                                    </p:set>
                                    <p:animEffect transition="in" filter="slide(fromBottom)">
                                      <p:cBhvr>
                                        <p:cTn id="23" dur="500"/>
                                        <p:tgtEl>
                                          <p:spTgt spid="7987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79875">
                                            <p:txEl>
                                              <p:pRg st="4" end="4"/>
                                            </p:txEl>
                                          </p:spTgt>
                                        </p:tgtEl>
                                        <p:attrNameLst>
                                          <p:attrName>style.visibility</p:attrName>
                                        </p:attrNameLst>
                                      </p:cBhvr>
                                      <p:to>
                                        <p:strVal val="visible"/>
                                      </p:to>
                                    </p:set>
                                    <p:animEffect transition="in" filter="slide(fromBottom)">
                                      <p:cBhvr>
                                        <p:cTn id="28" dur="500"/>
                                        <p:tgtEl>
                                          <p:spTgt spid="79875">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79875">
                                            <p:txEl>
                                              <p:pRg st="6" end="6"/>
                                            </p:txEl>
                                          </p:spTgt>
                                        </p:tgtEl>
                                        <p:attrNameLst>
                                          <p:attrName>style.visibility</p:attrName>
                                        </p:attrNameLst>
                                      </p:cBhvr>
                                      <p:to>
                                        <p:strVal val="visible"/>
                                      </p:to>
                                    </p:set>
                                    <p:animEffect transition="in" filter="slide(fromBottom)">
                                      <p:cBhvr>
                                        <p:cTn id="33" dur="500"/>
                                        <p:tgtEl>
                                          <p:spTgt spid="79875">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nodeType="clickEffect">
                                  <p:stCondLst>
                                    <p:cond delay="0"/>
                                  </p:stCondLst>
                                  <p:childTnLst>
                                    <p:set>
                                      <p:cBhvr>
                                        <p:cTn id="37" dur="1" fill="hold">
                                          <p:stCondLst>
                                            <p:cond delay="0"/>
                                          </p:stCondLst>
                                        </p:cTn>
                                        <p:tgtEl>
                                          <p:spTgt spid="79875">
                                            <p:txEl>
                                              <p:pRg st="8" end="8"/>
                                            </p:txEl>
                                          </p:spTgt>
                                        </p:tgtEl>
                                        <p:attrNameLst>
                                          <p:attrName>style.visibility</p:attrName>
                                        </p:attrNameLst>
                                      </p:cBhvr>
                                      <p:to>
                                        <p:strVal val="visible"/>
                                      </p:to>
                                    </p:set>
                                    <p:animEffect transition="in" filter="slide(fromBottom)">
                                      <p:cBhvr>
                                        <p:cTn id="38" dur="500"/>
                                        <p:tgtEl>
                                          <p:spTgt spid="798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l-GR" smtClean="0">
                <a:effectLst/>
              </a:rPr>
              <a:t>Βασικές Έννοιες</a:t>
            </a:r>
            <a:endParaRPr lang="en-US" smtClean="0">
              <a:effectLst/>
            </a:endParaRPr>
          </a:p>
        </p:txBody>
      </p:sp>
      <p:sp>
        <p:nvSpPr>
          <p:cNvPr id="79875" name="Rectangle 3"/>
          <p:cNvSpPr>
            <a:spLocks noGrp="1" noChangeArrowheads="1"/>
          </p:cNvSpPr>
          <p:nvPr>
            <p:ph type="body" idx="1"/>
          </p:nvPr>
        </p:nvSpPr>
        <p:spPr>
          <a:xfrm>
            <a:off x="457200" y="1676400"/>
            <a:ext cx="8229600" cy="4114800"/>
          </a:xfrm>
          <a:noFill/>
          <a:extLst>
            <a:ext uri="{909E8E84-426E-40DD-AFC4-6F175D3DCCD1}">
              <a14:hiddenFill xmlns:a14="http://schemas.microsoft.com/office/drawing/2010/main">
                <a:solidFill>
                  <a:srgbClr val="FFFFFF"/>
                </a:solidFill>
              </a14:hiddenFill>
            </a:ext>
          </a:extLst>
        </p:spPr>
        <p:txBody>
          <a:bodyPr>
            <a:normAutofit lnSpcReduction="10000"/>
          </a:bodyPr>
          <a:lstStyle/>
          <a:p>
            <a:pPr>
              <a:lnSpc>
                <a:spcPct val="90000"/>
              </a:lnSpc>
            </a:pPr>
            <a:r>
              <a:rPr lang="el-GR" sz="2800" smtClean="0">
                <a:effectLst/>
              </a:rPr>
              <a:t>Άμεσες Ξένες Επενδύσεις (ΑΞΕ) – </a:t>
            </a:r>
            <a:r>
              <a:rPr lang="en-US" sz="2800" smtClean="0">
                <a:effectLst/>
              </a:rPr>
              <a:t>FDI</a:t>
            </a:r>
            <a:endParaRPr lang="el-GR" sz="2800" smtClean="0">
              <a:effectLst/>
            </a:endParaRPr>
          </a:p>
          <a:p>
            <a:pPr>
              <a:lnSpc>
                <a:spcPct val="90000"/>
              </a:lnSpc>
            </a:pPr>
            <a:endParaRPr lang="el-GR" sz="2800" smtClean="0">
              <a:effectLst/>
            </a:endParaRPr>
          </a:p>
          <a:p>
            <a:pPr lvl="1">
              <a:lnSpc>
                <a:spcPct val="90000"/>
              </a:lnSpc>
            </a:pPr>
            <a:r>
              <a:rPr lang="el-GR" sz="2400" smtClean="0">
                <a:effectLst/>
              </a:rPr>
              <a:t>Περισσότερο μόνιμου χαρακτήρα</a:t>
            </a:r>
          </a:p>
          <a:p>
            <a:pPr lvl="1">
              <a:lnSpc>
                <a:spcPct val="90000"/>
              </a:lnSpc>
            </a:pPr>
            <a:r>
              <a:rPr lang="el-GR" sz="2400" smtClean="0">
                <a:effectLst/>
              </a:rPr>
              <a:t>Έλεγχος</a:t>
            </a:r>
          </a:p>
          <a:p>
            <a:pPr lvl="1">
              <a:lnSpc>
                <a:spcPct val="90000"/>
              </a:lnSpc>
              <a:buFont typeface="Wingdings" pitchFamily="2" charset="2"/>
              <a:buNone/>
            </a:pPr>
            <a:endParaRPr lang="el-GR" sz="2400" smtClean="0">
              <a:effectLst/>
            </a:endParaRPr>
          </a:p>
          <a:p>
            <a:pPr>
              <a:lnSpc>
                <a:spcPct val="90000"/>
              </a:lnSpc>
            </a:pPr>
            <a:r>
              <a:rPr lang="el-GR" sz="2800" smtClean="0">
                <a:effectLst/>
              </a:rPr>
              <a:t>Επενδύσεις Χαρτοφυλακίου - </a:t>
            </a:r>
            <a:r>
              <a:rPr lang="en-US" sz="2800" smtClean="0">
                <a:effectLst/>
              </a:rPr>
              <a:t>FPI</a:t>
            </a:r>
            <a:r>
              <a:rPr lang="el-GR" sz="2800" smtClean="0">
                <a:effectLst/>
              </a:rPr>
              <a:t>  </a:t>
            </a:r>
          </a:p>
          <a:p>
            <a:pPr lvl="1">
              <a:lnSpc>
                <a:spcPct val="90000"/>
              </a:lnSpc>
            </a:pPr>
            <a:endParaRPr lang="el-GR" sz="2400" smtClean="0">
              <a:effectLst/>
            </a:endParaRPr>
          </a:p>
          <a:p>
            <a:pPr lvl="1">
              <a:lnSpc>
                <a:spcPct val="90000"/>
              </a:lnSpc>
            </a:pPr>
            <a:r>
              <a:rPr lang="el-GR" sz="2400" smtClean="0">
                <a:effectLst/>
              </a:rPr>
              <a:t>Επιτρέπεται η άμεση ρευστοποίηση και έξοδος από την αλλοδαπή</a:t>
            </a:r>
          </a:p>
          <a:p>
            <a:pPr lvl="1">
              <a:lnSpc>
                <a:spcPct val="90000"/>
              </a:lnSpc>
            </a:pPr>
            <a:r>
              <a:rPr lang="el-GR" sz="2400" smtClean="0">
                <a:effectLst/>
              </a:rPr>
              <a:t>Μειωμένος ή και καθόλου έλεγχος</a:t>
            </a:r>
            <a:endParaRPr lang="en-US" smtClean="0">
              <a:effectLst/>
            </a:endParaRPr>
          </a:p>
        </p:txBody>
      </p:sp>
    </p:spTree>
    <p:extLst>
      <p:ext uri="{BB962C8B-B14F-4D97-AF65-F5344CB8AC3E}">
        <p14:creationId xmlns:p14="http://schemas.microsoft.com/office/powerpoint/2010/main" val="2525261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 fill="hold"/>
                                        <p:tgtEl>
                                          <p:spTgt spid="79874"/>
                                        </p:tgtEl>
                                        <p:attrNameLst>
                                          <p:attrName>ppt_x</p:attrName>
                                        </p:attrNameLst>
                                      </p:cBhvr>
                                      <p:tavLst>
                                        <p:tav tm="0">
                                          <p:val>
                                            <p:strVal val="#ppt_x"/>
                                          </p:val>
                                        </p:tav>
                                        <p:tav tm="100000">
                                          <p:val>
                                            <p:strVal val="#ppt_x"/>
                                          </p:val>
                                        </p:tav>
                                      </p:tavLst>
                                    </p:anim>
                                    <p:anim calcmode="lin" valueType="num">
                                      <p:cBhvr additive="base">
                                        <p:cTn id="8" dur="500" fill="hold"/>
                                        <p:tgtEl>
                                          <p:spTgt spid="798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Effect transition="in" filter="slide(fromBottom)">
                                      <p:cBhvr>
                                        <p:cTn id="13" dur="500"/>
                                        <p:tgtEl>
                                          <p:spTgt spid="7987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79875">
                                            <p:txEl>
                                              <p:pRg st="2" end="2"/>
                                            </p:txEl>
                                          </p:spTgt>
                                        </p:tgtEl>
                                        <p:attrNameLst>
                                          <p:attrName>style.visibility</p:attrName>
                                        </p:attrNameLst>
                                      </p:cBhvr>
                                      <p:to>
                                        <p:strVal val="visible"/>
                                      </p:to>
                                    </p:set>
                                    <p:animEffect transition="in" filter="slide(fromBottom)">
                                      <p:cBhvr>
                                        <p:cTn id="18" dur="500"/>
                                        <p:tgtEl>
                                          <p:spTgt spid="7987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79875">
                                            <p:txEl>
                                              <p:pRg st="3" end="3"/>
                                            </p:txEl>
                                          </p:spTgt>
                                        </p:tgtEl>
                                        <p:attrNameLst>
                                          <p:attrName>style.visibility</p:attrName>
                                        </p:attrNameLst>
                                      </p:cBhvr>
                                      <p:to>
                                        <p:strVal val="visible"/>
                                      </p:to>
                                    </p:set>
                                    <p:animEffect transition="in" filter="slide(fromBottom)">
                                      <p:cBhvr>
                                        <p:cTn id="23" dur="500"/>
                                        <p:tgtEl>
                                          <p:spTgt spid="7987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79875">
                                            <p:txEl>
                                              <p:pRg st="5" end="5"/>
                                            </p:txEl>
                                          </p:spTgt>
                                        </p:tgtEl>
                                        <p:attrNameLst>
                                          <p:attrName>style.visibility</p:attrName>
                                        </p:attrNameLst>
                                      </p:cBhvr>
                                      <p:to>
                                        <p:strVal val="visible"/>
                                      </p:to>
                                    </p:set>
                                    <p:animEffect transition="in" filter="slide(fromBottom)">
                                      <p:cBhvr>
                                        <p:cTn id="28" dur="500"/>
                                        <p:tgtEl>
                                          <p:spTgt spid="79875">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79875">
                                            <p:txEl>
                                              <p:pRg st="7" end="7"/>
                                            </p:txEl>
                                          </p:spTgt>
                                        </p:tgtEl>
                                        <p:attrNameLst>
                                          <p:attrName>style.visibility</p:attrName>
                                        </p:attrNameLst>
                                      </p:cBhvr>
                                      <p:to>
                                        <p:strVal val="visible"/>
                                      </p:to>
                                    </p:set>
                                    <p:animEffect transition="in" filter="slide(fromBottom)">
                                      <p:cBhvr>
                                        <p:cTn id="33" dur="500"/>
                                        <p:tgtEl>
                                          <p:spTgt spid="79875">
                                            <p:txEl>
                                              <p:pRg st="7" end="7"/>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nodeType="clickEffect">
                                  <p:stCondLst>
                                    <p:cond delay="0"/>
                                  </p:stCondLst>
                                  <p:childTnLst>
                                    <p:set>
                                      <p:cBhvr>
                                        <p:cTn id="37" dur="1" fill="hold">
                                          <p:stCondLst>
                                            <p:cond delay="0"/>
                                          </p:stCondLst>
                                        </p:cTn>
                                        <p:tgtEl>
                                          <p:spTgt spid="79875">
                                            <p:txEl>
                                              <p:pRg st="8" end="8"/>
                                            </p:txEl>
                                          </p:spTgt>
                                        </p:tgtEl>
                                        <p:attrNameLst>
                                          <p:attrName>style.visibility</p:attrName>
                                        </p:attrNameLst>
                                      </p:cBhvr>
                                      <p:to>
                                        <p:strVal val="visible"/>
                                      </p:to>
                                    </p:set>
                                    <p:animEffect transition="in" filter="slide(fromBottom)">
                                      <p:cBhvr>
                                        <p:cTn id="38" dur="500"/>
                                        <p:tgtEl>
                                          <p:spTgt spid="798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780</TotalTime>
  <Words>603</Words>
  <Application>Microsoft Office PowerPoint</Application>
  <PresentationFormat>On-screen Show (4:3)</PresentationFormat>
  <Paragraphs>90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Thatch</vt:lpstr>
      <vt:lpstr>Άμεσες Ξένες Επενδύσεις &amp; Παγκόσμια Διακυβέρνηση</vt:lpstr>
      <vt:lpstr>Φυσιογνωμία Μαθήματος </vt:lpstr>
      <vt:lpstr>Φυσιογνωμία Μαθήματος </vt:lpstr>
      <vt:lpstr>Τρόπος εξέτασης</vt:lpstr>
      <vt:lpstr>Εργασίες</vt:lpstr>
      <vt:lpstr>Χρονοδιάγραμμα</vt:lpstr>
      <vt:lpstr>Χρονοδιάγραμμα</vt:lpstr>
      <vt:lpstr>Βασικές Έννοιες</vt:lpstr>
      <vt:lpstr>Βασικές Έννοιες</vt:lpstr>
      <vt:lpstr>Βασικές Έννοιες</vt:lpstr>
      <vt:lpstr>Η σημασία των ΑΞΕ</vt:lpstr>
      <vt:lpstr>PowerPoint Presentation</vt:lpstr>
      <vt:lpstr>Βασικές Έννοιες</vt:lpstr>
      <vt:lpstr>Η σημασία των ΑΞΕ (2)</vt:lpstr>
      <vt:lpstr>Σας 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Διεθνής Αναπτυξιακή Συνεργασία</dc:title>
  <dc:creator>HIGGS HIGGS</dc:creator>
  <cp:lastModifiedBy>HIGGS</cp:lastModifiedBy>
  <cp:revision>35</cp:revision>
  <dcterms:created xsi:type="dcterms:W3CDTF">2018-02-24T06:57:21Z</dcterms:created>
  <dcterms:modified xsi:type="dcterms:W3CDTF">2019-10-25T13:51:05Z</dcterms:modified>
</cp:coreProperties>
</file>