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306" r:id="rId3"/>
    <p:sldId id="296" r:id="rId4"/>
    <p:sldId id="259" r:id="rId5"/>
    <p:sldId id="261" r:id="rId6"/>
    <p:sldId id="262" r:id="rId7"/>
    <p:sldId id="263" r:id="rId8"/>
    <p:sldId id="264" r:id="rId9"/>
    <p:sldId id="265" r:id="rId10"/>
    <p:sldId id="268" r:id="rId11"/>
    <p:sldId id="269" r:id="rId12"/>
    <p:sldId id="270" r:id="rId13"/>
    <p:sldId id="271" r:id="rId14"/>
    <p:sldId id="272" r:id="rId15"/>
    <p:sldId id="273" r:id="rId16"/>
    <p:sldId id="275" r:id="rId17"/>
    <p:sldId id="274" r:id="rId18"/>
    <p:sldId id="276" r:id="rId19"/>
    <p:sldId id="298" r:id="rId20"/>
    <p:sldId id="277" r:id="rId21"/>
    <p:sldId id="278" r:id="rId22"/>
    <p:sldId id="279" r:id="rId23"/>
    <p:sldId id="299" r:id="rId24"/>
    <p:sldId id="280" r:id="rId25"/>
    <p:sldId id="282" r:id="rId26"/>
    <p:sldId id="301" r:id="rId27"/>
    <p:sldId id="283" r:id="rId28"/>
    <p:sldId id="284" r:id="rId29"/>
    <p:sldId id="302" r:id="rId30"/>
    <p:sldId id="303" r:id="rId31"/>
    <p:sldId id="285" r:id="rId32"/>
    <p:sldId id="288" r:id="rId33"/>
    <p:sldId id="292" r:id="rId34"/>
    <p:sldId id="291" r:id="rId35"/>
    <p:sldId id="297" r:id="rId36"/>
    <p:sldId id="286" r:id="rId37"/>
    <p:sldId id="289" r:id="rId38"/>
    <p:sldId id="287" r:id="rId39"/>
    <p:sldId id="293" r:id="rId40"/>
    <p:sldId id="294" r:id="rId41"/>
    <p:sldId id="295" r:id="rId42"/>
    <p:sldId id="305"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2" autoAdjust="0"/>
  </p:normalViewPr>
  <p:slideViewPr>
    <p:cSldViewPr>
      <p:cViewPr varScale="1">
        <p:scale>
          <a:sx n="37" d="100"/>
          <a:sy n="37" d="100"/>
        </p:scale>
        <p:origin x="-750" y="-90"/>
      </p:cViewPr>
      <p:guideLst>
        <p:guide orient="horz" pos="2160"/>
        <p:guide pos="2880"/>
      </p:guideLst>
    </p:cSldViewPr>
  </p:slideViewPr>
  <p:outlineViewPr>
    <p:cViewPr>
      <p:scale>
        <a:sx n="33" d="100"/>
        <a:sy n="33" d="100"/>
      </p:scale>
      <p:origin x="0" y="482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A34AC-BF0B-4397-A497-0652EB3722A5}" type="datetimeFigureOut">
              <a:rPr lang="tr-TR" smtClean="0"/>
              <a:t>2.7.2014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7E2F0-5CCD-4F9F-862A-DF60E93BD13C}" type="slidenum">
              <a:rPr lang="tr-TR" smtClean="0"/>
              <a:t>‹#›</a:t>
            </a:fld>
            <a:endParaRPr lang="tr-TR"/>
          </a:p>
        </p:txBody>
      </p:sp>
    </p:spTree>
    <p:extLst>
      <p:ext uri="{BB962C8B-B14F-4D97-AF65-F5344CB8AC3E}">
        <p14:creationId xmlns:p14="http://schemas.microsoft.com/office/powerpoint/2010/main" val="261869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9839EB1-6DFC-408D-B973-9549B3C0E781}" type="slidenum">
              <a:rPr lang="tr-TR" smtClean="0"/>
              <a:t>42</a:t>
            </a:fld>
            <a:endParaRPr lang="tr-TR"/>
          </a:p>
        </p:txBody>
      </p:sp>
    </p:spTree>
    <p:extLst>
      <p:ext uri="{BB962C8B-B14F-4D97-AF65-F5344CB8AC3E}">
        <p14:creationId xmlns:p14="http://schemas.microsoft.com/office/powerpoint/2010/main" val="11860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2.7.2014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2.7.2014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2.7.2014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2.7.2014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2.7.2014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2.7.2014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2.7.2014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ebgate.ec.europa.eu/fpfis/mwikis/eurydice/index.php/Turkey:Organisation_of_Vocational_Upper_Secondary_Education" TargetMode="External"/><Relationship Id="rId2" Type="http://schemas.openxmlformats.org/officeDocument/2006/relationships/hyperlink" Target="https://webgate.ec.europa.eu/fpfis/mwikis/eurydice/index.php/Turkey:Organisation_of_General_Upper_Secondary_Educ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7.wm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6.jpeg"/><Relationship Id="rId5" Type="http://schemas.openxmlformats.org/officeDocument/2006/relationships/audio" Target="../media/audio1.wav"/><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63688" y="476672"/>
            <a:ext cx="7056784" cy="2478137"/>
          </a:xfrm>
        </p:spPr>
        <p:txBody>
          <a:bodyPr>
            <a:noAutofit/>
          </a:bodyPr>
          <a:lstStyle/>
          <a:p>
            <a:r>
              <a:rPr lang="tr-TR" sz="3600" b="1" dirty="0" err="1" smtClean="0">
                <a:solidFill>
                  <a:schemeClr val="tx1"/>
                </a:solidFill>
                <a:latin typeface="Times New Roman" panose="02020603050405020304" pitchFamily="18" charset="0"/>
                <a:cs typeface="Times New Roman" panose="02020603050405020304" pitchFamily="18" charset="0"/>
              </a:rPr>
              <a:t>The</a:t>
            </a:r>
            <a:r>
              <a:rPr lang="tr-TR" sz="3600" b="1" dirty="0" smtClean="0">
                <a:solidFill>
                  <a:schemeClr val="tx1"/>
                </a:solidFill>
                <a:latin typeface="Times New Roman" panose="02020603050405020304" pitchFamily="18" charset="0"/>
                <a:cs typeface="Times New Roman" panose="02020603050405020304" pitchFamily="18" charset="0"/>
              </a:rPr>
              <a:t> </a:t>
            </a:r>
            <a:r>
              <a:rPr lang="tr-TR" sz="3600" b="1" dirty="0" err="1" smtClean="0">
                <a:solidFill>
                  <a:schemeClr val="tx1"/>
                </a:solidFill>
                <a:latin typeface="Times New Roman" panose="02020603050405020304" pitchFamily="18" charset="0"/>
                <a:cs typeface="Times New Roman" panose="02020603050405020304" pitchFamily="18" charset="0"/>
              </a:rPr>
              <a:t>Structure</a:t>
            </a:r>
            <a:r>
              <a:rPr lang="tr-TR" sz="3600" b="1" dirty="0" smtClean="0">
                <a:solidFill>
                  <a:schemeClr val="tx1"/>
                </a:solidFill>
                <a:latin typeface="Times New Roman" panose="02020603050405020304" pitchFamily="18" charset="0"/>
                <a:cs typeface="Times New Roman" panose="02020603050405020304" pitchFamily="18" charset="0"/>
              </a:rPr>
              <a:t> of </a:t>
            </a:r>
            <a:r>
              <a:rPr lang="tr-TR" sz="3600" b="1" dirty="0" err="1" smtClean="0">
                <a:solidFill>
                  <a:schemeClr val="tx1"/>
                </a:solidFill>
                <a:latin typeface="Times New Roman" panose="02020603050405020304" pitchFamily="18" charset="0"/>
                <a:cs typeface="Times New Roman" panose="02020603050405020304" pitchFamily="18" charset="0"/>
              </a:rPr>
              <a:t>National</a:t>
            </a:r>
            <a:r>
              <a:rPr lang="tr-TR" sz="3600" b="1" dirty="0" smtClean="0">
                <a:solidFill>
                  <a:schemeClr val="tx1"/>
                </a:solidFill>
                <a:latin typeface="Times New Roman" panose="02020603050405020304" pitchFamily="18" charset="0"/>
                <a:cs typeface="Times New Roman" panose="02020603050405020304" pitchFamily="18" charset="0"/>
              </a:rPr>
              <a:t> </a:t>
            </a:r>
            <a:r>
              <a:rPr lang="tr-TR" sz="3600" b="1" dirty="0" err="1" smtClean="0">
                <a:solidFill>
                  <a:schemeClr val="tx1"/>
                </a:solidFill>
                <a:latin typeface="Times New Roman" panose="02020603050405020304" pitchFamily="18" charset="0"/>
                <a:cs typeface="Times New Roman" panose="02020603050405020304" pitchFamily="18" charset="0"/>
              </a:rPr>
              <a:t>Education</a:t>
            </a:r>
            <a:r>
              <a:rPr lang="tr-TR" sz="3600" b="1" dirty="0" smtClean="0">
                <a:solidFill>
                  <a:schemeClr val="tx1"/>
                </a:solidFill>
                <a:latin typeface="Times New Roman" panose="02020603050405020304" pitchFamily="18" charset="0"/>
                <a:cs typeface="Times New Roman" panose="02020603050405020304" pitchFamily="18" charset="0"/>
              </a:rPr>
              <a:t> </a:t>
            </a:r>
            <a:r>
              <a:rPr lang="tr-TR" sz="3600" b="1" dirty="0" err="1" smtClean="0">
                <a:solidFill>
                  <a:schemeClr val="tx1"/>
                </a:solidFill>
                <a:latin typeface="Times New Roman" panose="02020603050405020304" pitchFamily="18" charset="0"/>
                <a:cs typeface="Times New Roman" panose="02020603050405020304" pitchFamily="18" charset="0"/>
              </a:rPr>
              <a:t>System</a:t>
            </a:r>
            <a:r>
              <a:rPr lang="tr-TR" sz="3600" b="1" dirty="0">
                <a:solidFill>
                  <a:schemeClr val="tx1"/>
                </a:solidFill>
                <a:latin typeface="Times New Roman" panose="02020603050405020304" pitchFamily="18" charset="0"/>
                <a:cs typeface="Times New Roman" panose="02020603050405020304" pitchFamily="18" charset="0"/>
              </a:rPr>
              <a:t> </a:t>
            </a:r>
            <a:r>
              <a:rPr lang="tr-TR" sz="3600" b="1" dirty="0" smtClean="0">
                <a:solidFill>
                  <a:schemeClr val="tx1"/>
                </a:solidFill>
                <a:latin typeface="Times New Roman" panose="02020603050405020304" pitchFamily="18" charset="0"/>
                <a:cs typeface="Times New Roman" panose="02020603050405020304" pitchFamily="18" charset="0"/>
              </a:rPr>
              <a:t/>
            </a:r>
            <a:br>
              <a:rPr lang="tr-TR" sz="3600" b="1" dirty="0" smtClean="0">
                <a:solidFill>
                  <a:schemeClr val="tx1"/>
                </a:solidFill>
                <a:latin typeface="Times New Roman" panose="02020603050405020304" pitchFamily="18" charset="0"/>
                <a:cs typeface="Times New Roman" panose="02020603050405020304" pitchFamily="18" charset="0"/>
              </a:rPr>
            </a:br>
            <a:r>
              <a:rPr lang="tr-TR" sz="3600" b="1" dirty="0" smtClean="0">
                <a:solidFill>
                  <a:schemeClr val="tx1"/>
                </a:solidFill>
                <a:latin typeface="Times New Roman" panose="02020603050405020304" pitchFamily="18" charset="0"/>
                <a:cs typeface="Times New Roman" panose="02020603050405020304" pitchFamily="18" charset="0"/>
              </a:rPr>
              <a:t>in </a:t>
            </a:r>
            <a:r>
              <a:rPr lang="tr-TR" sz="3600" b="1" dirty="0" err="1" smtClean="0">
                <a:solidFill>
                  <a:schemeClr val="tx1"/>
                </a:solidFill>
                <a:latin typeface="Times New Roman" panose="02020603050405020304" pitchFamily="18" charset="0"/>
                <a:cs typeface="Times New Roman" panose="02020603050405020304" pitchFamily="18" charset="0"/>
              </a:rPr>
              <a:t>Turkey</a:t>
            </a:r>
            <a:endParaRPr lang="tr-TR" sz="3600" b="1" dirty="0">
              <a:solidFill>
                <a:schemeClr val="tx1"/>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267744" y="3501008"/>
            <a:ext cx="6400800" cy="3071192"/>
          </a:xfrm>
        </p:spPr>
        <p:txBody>
          <a:bodyPr>
            <a:normAutofit/>
          </a:bodyPr>
          <a:lstStyle/>
          <a:p>
            <a:pPr algn="ctr"/>
            <a:r>
              <a:rPr lang="tr-TR" b="1" dirty="0" smtClean="0">
                <a:solidFill>
                  <a:schemeClr val="tx1"/>
                </a:solidFill>
                <a:latin typeface="Times New Roman" panose="02020603050405020304" pitchFamily="18" charset="0"/>
                <a:cs typeface="Times New Roman" panose="02020603050405020304" pitchFamily="18" charset="0"/>
              </a:rPr>
              <a:t>Seher İŞCAN</a:t>
            </a:r>
          </a:p>
          <a:p>
            <a:pPr algn="ctr"/>
            <a:r>
              <a:rPr lang="tr-TR" b="1" dirty="0" smtClean="0">
                <a:solidFill>
                  <a:schemeClr val="tx1"/>
                </a:solidFill>
                <a:latin typeface="Times New Roman" panose="02020603050405020304" pitchFamily="18" charset="0"/>
                <a:cs typeface="Times New Roman" panose="02020603050405020304" pitchFamily="18" charset="0"/>
              </a:rPr>
              <a:t>Tuba GÖREN</a:t>
            </a:r>
          </a:p>
          <a:p>
            <a:pPr algn="ctr"/>
            <a:endParaRPr lang="tr-TR" b="1" dirty="0" smtClean="0">
              <a:solidFill>
                <a:schemeClr val="tx1"/>
              </a:solidFill>
              <a:latin typeface="Times New Roman" panose="02020603050405020304" pitchFamily="18" charset="0"/>
              <a:cs typeface="Times New Roman" panose="02020603050405020304" pitchFamily="18" charset="0"/>
            </a:endParaRPr>
          </a:p>
          <a:p>
            <a:pPr algn="ctr"/>
            <a:endParaRPr lang="tr-TR" b="1" dirty="0">
              <a:solidFill>
                <a:schemeClr val="tx1"/>
              </a:solidFill>
              <a:latin typeface="Times New Roman" panose="02020603050405020304" pitchFamily="18" charset="0"/>
              <a:cs typeface="Times New Roman" panose="02020603050405020304" pitchFamily="18" charset="0"/>
            </a:endParaRPr>
          </a:p>
          <a:p>
            <a:pPr algn="ctr"/>
            <a:r>
              <a:rPr lang="tr-TR" dirty="0" smtClean="0">
                <a:solidFill>
                  <a:schemeClr val="tx1"/>
                </a:solidFill>
                <a:latin typeface="Times New Roman" panose="02020603050405020304" pitchFamily="18" charset="0"/>
                <a:cs typeface="Times New Roman" panose="02020603050405020304" pitchFamily="18" charset="0"/>
              </a:rPr>
              <a:t>Pamukkale </a:t>
            </a:r>
            <a:r>
              <a:rPr lang="tr-TR" dirty="0" err="1" smtClean="0">
                <a:solidFill>
                  <a:schemeClr val="tx1"/>
                </a:solidFill>
                <a:latin typeface="Times New Roman" panose="02020603050405020304" pitchFamily="18" charset="0"/>
                <a:cs typeface="Times New Roman" panose="02020603050405020304" pitchFamily="18" charset="0"/>
              </a:rPr>
              <a:t>University</a:t>
            </a:r>
            <a:r>
              <a:rPr lang="tr-TR" dirty="0" smtClean="0">
                <a:solidFill>
                  <a:schemeClr val="tx1"/>
                </a:solidFill>
                <a:latin typeface="Times New Roman" panose="02020603050405020304" pitchFamily="18" charset="0"/>
                <a:cs typeface="Times New Roman" panose="02020603050405020304" pitchFamily="18" charset="0"/>
              </a:rPr>
              <a:t>, Denizli</a:t>
            </a:r>
          </a:p>
          <a:p>
            <a:pPr algn="ctr"/>
            <a:endParaRPr lang="tr-TR" dirty="0" smtClean="0">
              <a:solidFill>
                <a:schemeClr val="tx1"/>
              </a:solidFill>
              <a:latin typeface="Times New Roman" panose="02020603050405020304" pitchFamily="18" charset="0"/>
              <a:cs typeface="Times New Roman" panose="02020603050405020304" pitchFamily="18" charset="0"/>
            </a:endParaRPr>
          </a:p>
          <a:p>
            <a:pPr algn="ctr"/>
            <a:r>
              <a:rPr lang="tr-TR" dirty="0" err="1" smtClean="0">
                <a:solidFill>
                  <a:schemeClr val="tx1"/>
                </a:solidFill>
                <a:latin typeface="Times New Roman" panose="02020603050405020304" pitchFamily="18" charset="0"/>
                <a:cs typeface="Times New Roman" panose="02020603050405020304" pitchFamily="18" charset="0"/>
              </a:rPr>
              <a:t>Corinth</a:t>
            </a:r>
            <a:r>
              <a:rPr lang="tr-TR" dirty="0">
                <a:solidFill>
                  <a:schemeClr val="tx1"/>
                </a:solidFill>
                <a:latin typeface="Times New Roman" panose="02020603050405020304" pitchFamily="18" charset="0"/>
                <a:cs typeface="Times New Roman" panose="02020603050405020304" pitchFamily="18" charset="0"/>
              </a:rPr>
              <a:t>, </a:t>
            </a:r>
            <a:r>
              <a:rPr lang="tr-TR" dirty="0" err="1" smtClean="0">
                <a:solidFill>
                  <a:schemeClr val="tx1"/>
                </a:solidFill>
                <a:latin typeface="Times New Roman" panose="02020603050405020304" pitchFamily="18" charset="0"/>
                <a:cs typeface="Times New Roman" panose="02020603050405020304" pitchFamily="18" charset="0"/>
              </a:rPr>
              <a:t>July</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2014</a:t>
            </a:r>
          </a:p>
          <a:p>
            <a:pPr algn="ctr"/>
            <a:endParaRPr lang="tr-TR"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C:\Users\SAMSUNG\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914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003232" cy="1143000"/>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Teaching and Learning in Single Structure Education</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484784"/>
            <a:ext cx="7467600" cy="4989168"/>
          </a:xfrm>
        </p:spPr>
        <p:txBody>
          <a:bodyPr/>
          <a:lstStyle/>
          <a:p>
            <a:r>
              <a:rPr lang="en-US" dirty="0">
                <a:latin typeface="Times New Roman" panose="02020603050405020304" pitchFamily="18" charset="0"/>
                <a:cs typeface="Times New Roman" panose="02020603050405020304" pitchFamily="18" charset="0"/>
              </a:rPr>
              <a:t>The course books, developed in accordance with the Turkish Educational Board (</a:t>
            </a:r>
            <a:r>
              <a:rPr lang="en-US" dirty="0" err="1">
                <a:latin typeface="Times New Roman" panose="02020603050405020304" pitchFamily="18" charset="0"/>
                <a:cs typeface="Times New Roman" panose="02020603050405020304" pitchFamily="18" charset="0"/>
              </a:rPr>
              <a:t>Talim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Terbiye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a:t>
            </a:r>
            <a:r>
              <a:rPr lang="en-US" dirty="0">
                <a:latin typeface="Times New Roman" panose="02020603050405020304" pitchFamily="18" charset="0"/>
                <a:cs typeface="Times New Roman" panose="02020603050405020304" pitchFamily="18" charset="0"/>
              </a:rPr>
              <a:t>) for the study content and the syllabi and introduced together with the curriculum, provide wider opportunities to learn by thinking and experiencing, not by merely reproducing studied material.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education materials are produced in triple sets as Textbook, Teacher's Guidebook, and Pupil Workbook).</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700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Teaching Methods and Materials</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600200"/>
            <a:ext cx="8147248" cy="4873752"/>
          </a:xfrm>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the primary education programs are based on the constructivist learning approach, selecting the teaching methods and techniques </a:t>
            </a:r>
            <a:r>
              <a:rPr lang="en-US" dirty="0" smtClean="0">
                <a:latin typeface="Times New Roman" panose="02020603050405020304" pitchFamily="18" charset="0"/>
                <a:cs typeface="Times New Roman" panose="02020603050405020304" pitchFamily="18" charset="0"/>
              </a:rPr>
              <a:t>appropriate </a:t>
            </a:r>
            <a:r>
              <a:rPr lang="en-US" dirty="0">
                <a:latin typeface="Times New Roman" panose="02020603050405020304" pitchFamily="18" charset="0"/>
                <a:cs typeface="Times New Roman" panose="02020603050405020304" pitchFamily="18" charset="0"/>
              </a:rPr>
              <a:t>to that approach and carrying out teaching </a:t>
            </a:r>
            <a:r>
              <a:rPr lang="tr-TR" dirty="0" smtClean="0">
                <a:latin typeface="Times New Roman" panose="02020603050405020304" pitchFamily="18" charset="0"/>
                <a:cs typeface="Times New Roman" panose="02020603050405020304" pitchFamily="18" charset="0"/>
              </a:rPr>
              <a:t>as </a:t>
            </a:r>
            <a:r>
              <a:rPr lang="en-US" dirty="0" smtClean="0">
                <a:latin typeface="Times New Roman" panose="02020603050405020304" pitchFamily="18" charset="0"/>
                <a:cs typeface="Times New Roman" panose="02020603050405020304" pitchFamily="18" charset="0"/>
              </a:rPr>
              <a:t>student </a:t>
            </a:r>
            <a:r>
              <a:rPr lang="en-US" dirty="0">
                <a:latin typeface="Times New Roman" panose="02020603050405020304" pitchFamily="18" charset="0"/>
                <a:cs typeface="Times New Roman" panose="02020603050405020304" pitchFamily="18" charset="0"/>
              </a:rPr>
              <a:t>centered is the general principle.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this framework, the methods of teaching in primary schools are determined by teachers. Every teacher is responsible for making necessary preliminary studies based on the curricula related with their </a:t>
            </a:r>
            <a:r>
              <a:rPr lang="en-US" dirty="0" smtClean="0">
                <a:latin typeface="Times New Roman" panose="02020603050405020304" pitchFamily="18" charset="0"/>
                <a:cs typeface="Times New Roman" panose="02020603050405020304" pitchFamily="18" charset="0"/>
              </a:rPr>
              <a:t>course.</a:t>
            </a: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addition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text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books</a:t>
            </a:r>
            <a:r>
              <a:rPr lang="tr-TR" dirty="0" smtClean="0">
                <a:latin typeface="Times New Roman" panose="02020603050405020304" pitchFamily="18" charset="0"/>
                <a:cs typeface="Times New Roman" panose="02020603050405020304" pitchFamily="18" charset="0"/>
              </a:rPr>
              <a:t>, t</a:t>
            </a:r>
            <a:r>
              <a:rPr lang="en-US" dirty="0" err="1" smtClean="0">
                <a:latin typeface="Times New Roman" panose="02020603050405020304" pitchFamily="18" charset="0"/>
                <a:cs typeface="Times New Roman" panose="02020603050405020304" pitchFamily="18" charset="0"/>
              </a:rPr>
              <a:t>eachers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can prepare materials for </a:t>
            </a:r>
            <a:r>
              <a:rPr lang="en-US" dirty="0" err="1">
                <a:latin typeface="Times New Roman" panose="02020603050405020304" pitchFamily="18" charset="0"/>
                <a:cs typeface="Times New Roman" panose="02020603050405020304" pitchFamily="18" charset="0"/>
              </a:rPr>
              <a:t>practise</a:t>
            </a:r>
            <a:r>
              <a:rPr lang="en-US" dirty="0">
                <a:latin typeface="Times New Roman" panose="02020603050405020304" pitchFamily="18" charset="0"/>
                <a:cs typeface="Times New Roman" panose="02020603050405020304" pitchFamily="18" charset="0"/>
              </a:rPr>
              <a:t> in the classroom and use in their lessons, materials emerging from personal works related with the lesson may be used in the schools without an evaluation or selection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998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Assessment in Single Structure Education</a:t>
            </a:r>
            <a:br>
              <a:rPr lang="en-US"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124744"/>
            <a:ext cx="7931224" cy="534920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Pupil Assessment</a:t>
            </a: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beginning and the end of the academic year, pupils from grades 2 to 8 do written tests, which register their individual progress. The pupil completes the grade if his/her annual grade is not less than Fair (3). Term and annual grades are formed on the basis of students’ academic performance throughout the year. A Poor (2) grade in a subject for the year means that the student should sit for a correction exam and if he/she fails again, he/she repeats the grade. </a:t>
            </a:r>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890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lstStyle/>
          <a:p>
            <a:r>
              <a:rPr lang="tr-TR" b="1" dirty="0" err="1">
                <a:solidFill>
                  <a:schemeClr val="tx1"/>
                </a:solidFill>
                <a:latin typeface="Times New Roman" panose="02020603050405020304" pitchFamily="18" charset="0"/>
                <a:cs typeface="Times New Roman" panose="02020603050405020304" pitchFamily="18" charset="0"/>
              </a:rPr>
              <a:t>Certification</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A pupil passes from basic school to secondary school without an examination through his/her basic school certificate. Enrollment at profile-oriented schools after completing 7th or 8th grade (language schools, school of mathematics, technical schools, etc.) is on the basis of entrance examinations. Completion of basic education is certified with a Certificate of Completed Basic Education, which is final. The certificate of basic education is obtained after the completion of grade 8.</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559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b="1" dirty="0" err="1">
                <a:solidFill>
                  <a:schemeClr val="tx1"/>
                </a:solidFill>
                <a:latin typeface="Times New Roman" panose="02020603050405020304" pitchFamily="18" charset="0"/>
                <a:cs typeface="Times New Roman" panose="02020603050405020304" pitchFamily="18" charset="0"/>
              </a:rPr>
              <a:t>Organisation</a:t>
            </a:r>
            <a:r>
              <a:rPr lang="en-US" b="1" dirty="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o</a:t>
            </a:r>
            <a:r>
              <a:rPr lang="tr-TR" b="1" dirty="0" smtClean="0">
                <a:solidFill>
                  <a:schemeClr val="tx1"/>
                </a:solidFill>
                <a:latin typeface="Times New Roman" panose="02020603050405020304" pitchFamily="18" charset="0"/>
                <a:cs typeface="Times New Roman" panose="02020603050405020304" pitchFamily="18" charset="0"/>
              </a:rPr>
              <a:t>f s</a:t>
            </a:r>
            <a:r>
              <a:rPr lang="en-US" b="1" dirty="0" err="1" smtClean="0">
                <a:solidFill>
                  <a:schemeClr val="tx1"/>
                </a:solidFill>
                <a:latin typeface="Times New Roman" panose="02020603050405020304" pitchFamily="18" charset="0"/>
                <a:cs typeface="Times New Roman" panose="02020603050405020304" pitchFamily="18" charset="0"/>
              </a:rPr>
              <a:t>econdary</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Education</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412776"/>
            <a:ext cx="7859216" cy="5061176"/>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8th to 12th grade).</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tr-TR" dirty="0" smtClean="0">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igh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schools for “general education” </a:t>
            </a:r>
            <a:endParaRPr lang="tr-TR" dirty="0" smtClean="0">
              <a:latin typeface="Times New Roman" panose="02020603050405020304" pitchFamily="18" charset="0"/>
              <a:cs typeface="Times New Roman" panose="02020603050405020304" pitchFamily="18" charset="0"/>
            </a:endParaRPr>
          </a:p>
          <a:p>
            <a:pPr marL="365760" lvl="1" indent="0">
              <a:buNone/>
            </a:pPr>
            <a:r>
              <a:rPr lang="tr-TR" dirty="0" smtClean="0">
                <a:latin typeface="Times New Roman" panose="02020603050405020304" pitchFamily="18" charset="0"/>
                <a:cs typeface="Times New Roman" panose="02020603050405020304" pitchFamily="18" charset="0"/>
                <a:hlinkClick r:id="rId2"/>
              </a:rPr>
              <a:t>General </a:t>
            </a:r>
            <a:r>
              <a:rPr lang="tr-TR" dirty="0" err="1" smtClean="0">
                <a:latin typeface="Times New Roman" panose="02020603050405020304" pitchFamily="18" charset="0"/>
                <a:cs typeface="Times New Roman" panose="02020603050405020304" pitchFamily="18" charset="0"/>
                <a:hlinkClick r:id="rId2"/>
              </a:rPr>
              <a:t>Upper</a:t>
            </a:r>
            <a:r>
              <a:rPr lang="tr-TR" dirty="0" smtClean="0">
                <a:latin typeface="Times New Roman" panose="02020603050405020304" pitchFamily="18" charset="0"/>
                <a:cs typeface="Times New Roman" panose="02020603050405020304" pitchFamily="18" charset="0"/>
                <a:hlinkClick r:id="rId2"/>
              </a:rPr>
              <a:t> </a:t>
            </a:r>
            <a:r>
              <a:rPr lang="tr-TR" dirty="0" err="1" smtClean="0">
                <a:latin typeface="Times New Roman" panose="02020603050405020304" pitchFamily="18" charset="0"/>
                <a:cs typeface="Times New Roman" panose="02020603050405020304" pitchFamily="18" charset="0"/>
                <a:hlinkClick r:id="rId2"/>
              </a:rPr>
              <a:t>Secondary</a:t>
            </a:r>
            <a:r>
              <a:rPr lang="tr-TR" dirty="0" smtClean="0">
                <a:latin typeface="Times New Roman" panose="02020603050405020304" pitchFamily="18" charset="0"/>
                <a:cs typeface="Times New Roman" panose="02020603050405020304" pitchFamily="18" charset="0"/>
                <a:hlinkClick r:id="rId2"/>
              </a:rPr>
              <a:t> </a:t>
            </a:r>
            <a:r>
              <a:rPr lang="tr-TR" dirty="0" err="1" smtClean="0">
                <a:latin typeface="Times New Roman" panose="02020603050405020304" pitchFamily="18" charset="0"/>
                <a:cs typeface="Times New Roman" panose="02020603050405020304" pitchFamily="18" charset="0"/>
                <a:hlinkClick r:id="rId2"/>
              </a:rPr>
              <a:t>Education</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tr-TR" dirty="0" smtClean="0">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igh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schools for “vocational and vocational-technical </a:t>
            </a:r>
            <a:r>
              <a:rPr lang="en-US" dirty="0" smtClean="0">
                <a:latin typeface="Times New Roman" panose="02020603050405020304" pitchFamily="18" charset="0"/>
                <a:cs typeface="Times New Roman" panose="02020603050405020304" pitchFamily="18" charset="0"/>
              </a:rPr>
              <a:t>education”</a:t>
            </a:r>
            <a:r>
              <a:rPr lang="tr-TR" dirty="0">
                <a:latin typeface="Times New Roman" panose="02020603050405020304" pitchFamily="18" charset="0"/>
                <a:cs typeface="Times New Roman" panose="02020603050405020304" pitchFamily="18" charset="0"/>
                <a:hlinkClick r:id="rId3"/>
              </a:rPr>
              <a:t> </a:t>
            </a:r>
          </a:p>
          <a:p>
            <a:pPr marL="365760" lvl="1" indent="0">
              <a:buNone/>
            </a:pPr>
            <a:r>
              <a:rPr lang="tr-TR" dirty="0" smtClean="0">
                <a:latin typeface="Times New Roman" panose="02020603050405020304" pitchFamily="18" charset="0"/>
                <a:cs typeface="Times New Roman" panose="02020603050405020304" pitchFamily="18" charset="0"/>
                <a:hlinkClick r:id="rId3"/>
              </a:rPr>
              <a:t> </a:t>
            </a:r>
            <a:r>
              <a:rPr lang="tr-TR" dirty="0" err="1" smtClean="0">
                <a:latin typeface="Times New Roman" panose="02020603050405020304" pitchFamily="18" charset="0"/>
                <a:cs typeface="Times New Roman" panose="02020603050405020304" pitchFamily="18" charset="0"/>
                <a:hlinkClick r:id="rId3"/>
              </a:rPr>
              <a:t>Vocational</a:t>
            </a:r>
            <a:r>
              <a:rPr lang="tr-TR" dirty="0" smtClean="0">
                <a:latin typeface="Times New Roman" panose="02020603050405020304" pitchFamily="18" charset="0"/>
                <a:cs typeface="Times New Roman" panose="02020603050405020304" pitchFamily="18" charset="0"/>
                <a:hlinkClick r:id="rId3"/>
              </a:rPr>
              <a:t> </a:t>
            </a:r>
            <a:r>
              <a:rPr lang="tr-TR" dirty="0" err="1">
                <a:latin typeface="Times New Roman" panose="02020603050405020304" pitchFamily="18" charset="0"/>
                <a:cs typeface="Times New Roman" panose="02020603050405020304" pitchFamily="18" charset="0"/>
                <a:hlinkClick r:id="rId3"/>
              </a:rPr>
              <a:t>Upper</a:t>
            </a:r>
            <a:r>
              <a:rPr lang="tr-TR" dirty="0">
                <a:latin typeface="Times New Roman" panose="02020603050405020304" pitchFamily="18" charset="0"/>
                <a:cs typeface="Times New Roman" panose="02020603050405020304" pitchFamily="18" charset="0"/>
                <a:hlinkClick r:id="rId3"/>
              </a:rPr>
              <a:t> </a:t>
            </a:r>
            <a:r>
              <a:rPr lang="tr-TR" dirty="0" err="1">
                <a:latin typeface="Times New Roman" panose="02020603050405020304" pitchFamily="18" charset="0"/>
                <a:cs typeface="Times New Roman" panose="02020603050405020304" pitchFamily="18" charset="0"/>
                <a:hlinkClick r:id="rId3"/>
              </a:rPr>
              <a:t>Secondary</a:t>
            </a:r>
            <a:r>
              <a:rPr lang="tr-TR" dirty="0">
                <a:latin typeface="Times New Roman" panose="02020603050405020304" pitchFamily="18" charset="0"/>
                <a:cs typeface="Times New Roman" panose="02020603050405020304" pitchFamily="18" charset="0"/>
                <a:hlinkClick r:id="rId3"/>
              </a:rPr>
              <a:t> </a:t>
            </a:r>
            <a:r>
              <a:rPr lang="tr-TR" dirty="0" err="1" smtClean="0">
                <a:latin typeface="Times New Roman" panose="02020603050405020304" pitchFamily="18" charset="0"/>
                <a:cs typeface="Times New Roman" panose="02020603050405020304" pitchFamily="18" charset="0"/>
                <a:hlinkClick r:id="rId3"/>
              </a:rPr>
              <a:t>Education</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the end of primary school, sometimes a transition examination </a:t>
            </a:r>
            <a:r>
              <a:rPr lang="en-US" dirty="0" smtClean="0">
                <a:latin typeface="Times New Roman" panose="02020603050405020304" pitchFamily="18" charset="0"/>
                <a:cs typeface="Times New Roman" panose="02020603050405020304" pitchFamily="18" charset="0"/>
              </a:rPr>
              <a:t>determine</a:t>
            </a:r>
            <a:r>
              <a:rPr lang="tr-TR"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school type or ability group to which the pupil is assigned in lower-secondary education. The pupils’ academic performance is taken into account, as is attitude to work, learning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and social conduct.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246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Teaching and Learning in General Upper Secondary Education</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600200"/>
            <a:ext cx="7931224" cy="4873752"/>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The teachers decide on the teaching methods and educational materials, methods for examinations, homework and projects and evaluation for education.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textbooks for </a:t>
            </a:r>
            <a:r>
              <a:rPr lang="tr-TR" dirty="0" err="1" smtClean="0">
                <a:latin typeface="Times New Roman" panose="02020603050405020304" pitchFamily="18" charset="0"/>
                <a:cs typeface="Times New Roman" panose="02020603050405020304" pitchFamily="18" charset="0"/>
              </a:rPr>
              <a:t>upper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secondary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education are decided by the Ministry and delivered to all students free of charge. Topics related to characteristics, preparation, review and evaluation of the textbooks and educational materials are regulated with Regulation on Textbooks and Educational Materials/</a:t>
            </a:r>
            <a:r>
              <a:rPr lang="en-US" dirty="0" err="1">
                <a:latin typeface="Times New Roman" panose="02020603050405020304" pitchFamily="18" charset="0"/>
                <a:cs typeface="Times New Roman" panose="02020603050405020304" pitchFamily="18" charset="0"/>
              </a:rPr>
              <a:t>Ders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Kitapları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Eğitim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Araçları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Yönetmeliği</a:t>
            </a:r>
            <a:r>
              <a:rPr lang="en-US" dirty="0">
                <a:latin typeface="Times New Roman" panose="02020603050405020304" pitchFamily="18" charset="0"/>
                <a:cs typeface="Times New Roman" panose="02020603050405020304" pitchFamily="18" charset="0"/>
              </a:rPr>
              <a:t>. The curriculum for every course is also a guide for the teachers. The curriculum contains the general objectives of the course, its units, objectives of each unit and topics. The curriculum can also contain examples of activities, examples of process arrangement and evaluation and relevant clarifications.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545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7467600" cy="1228998"/>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Assessment in General Upper Secondary Education</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lnSpcReduction="10000"/>
          </a:bodyPr>
          <a:lstStyle/>
          <a:p>
            <a:pPr algn="just"/>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method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evaluation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assessment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secondary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education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institutions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regulated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Regulation</a:t>
            </a:r>
            <a:r>
              <a:rPr lang="tr-TR" dirty="0">
                <a:latin typeface="Times New Roman" panose="02020603050405020304" pitchFamily="18" charset="0"/>
                <a:cs typeface="Times New Roman" panose="02020603050405020304" pitchFamily="18" charset="0"/>
              </a:rPr>
              <a:t> on Grade </a:t>
            </a:r>
            <a:r>
              <a:rPr lang="tr-TR" dirty="0" err="1">
                <a:latin typeface="Times New Roman" panose="02020603050405020304" pitchFamily="18" charset="0"/>
                <a:cs typeface="Times New Roman" panose="02020603050405020304" pitchFamily="18" charset="0"/>
              </a:rPr>
              <a:t>Promotion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Examination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Secondary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Education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Institutions</a:t>
            </a:r>
            <a:r>
              <a:rPr lang="tr-TR" dirty="0">
                <a:latin typeface="Times New Roman" panose="02020603050405020304" pitchFamily="18" charset="0"/>
                <a:cs typeface="Times New Roman" panose="02020603050405020304" pitchFamily="18" charset="0"/>
              </a:rPr>
              <a:t>/Orta Öğretim Kurumları Sınıf Geçme ve Sınav Yönetmeliği (</a:t>
            </a:r>
            <a:r>
              <a:rPr lang="tr-TR" dirty="0" err="1">
                <a:latin typeface="Times New Roman" panose="02020603050405020304" pitchFamily="18" charset="0"/>
                <a:cs typeface="Times New Roman" panose="02020603050405020304" pitchFamily="18" charset="0"/>
              </a:rPr>
              <a:t>Articles</a:t>
            </a:r>
            <a:r>
              <a:rPr lang="tr-TR" dirty="0">
                <a:latin typeface="Times New Roman" panose="02020603050405020304" pitchFamily="18" charset="0"/>
                <a:cs typeface="Times New Roman" panose="02020603050405020304" pitchFamily="18" charset="0"/>
              </a:rPr>
              <a:t> 16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33). </a:t>
            </a:r>
            <a:endParaRPr lang="tr-TR"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achievement of the pupil is determined by evaluation of written and oral exams, homework and projects on the basis of curriculum and the skill training, in and out of course educational activities in the enterprises </a:t>
            </a:r>
            <a:endParaRPr lang="tr-TR"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final academic grade for any course is the arithmetic average of the grades achieved in first and second semesters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595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latin typeface="Times New Roman" panose="02020603050405020304" pitchFamily="18" charset="0"/>
                <a:cs typeface="Times New Roman" panose="02020603050405020304" pitchFamily="18" charset="0"/>
              </a:rPr>
              <a:t>Teaching</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Methods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Materials</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lstStyle/>
          <a:p>
            <a:pPr algn="just"/>
            <a:r>
              <a:rPr lang="en-US" dirty="0">
                <a:latin typeface="Times New Roman" panose="02020603050405020304" pitchFamily="18" charset="0"/>
                <a:cs typeface="Times New Roman" panose="02020603050405020304" pitchFamily="18" charset="0"/>
              </a:rPr>
              <a:t>Every teacher is responsible for making necessary preliminary studies based on the curriculums related with their course. In principle, every teacher in secondary education institutions drafts an annual plan for the rendered courses at the beginning of academic year, which is ratified by the principle. The daily plans are conducted according to the annual plan. Teachers are allowed to employ visual tools such as video, slide, tape-radio, overhead projector, television etc.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881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7467600" cy="1301006"/>
          </a:xfrm>
        </p:spPr>
        <p:txBody>
          <a:bodyPr>
            <a:normAutofit fontScale="90000"/>
          </a:bodyPr>
          <a:lstStyle/>
          <a:p>
            <a:r>
              <a:rPr lang="en-US" b="1" dirty="0" err="1">
                <a:latin typeface="Times New Roman" panose="02020603050405020304" pitchFamily="18" charset="0"/>
                <a:cs typeface="Times New Roman" panose="02020603050405020304" pitchFamily="18" charset="0"/>
              </a:rPr>
              <a:t>Organisation</a:t>
            </a:r>
            <a:r>
              <a:rPr lang="en-US" b="1" dirty="0">
                <a:latin typeface="Times New Roman" panose="02020603050405020304" pitchFamily="18" charset="0"/>
                <a:cs typeface="Times New Roman" panose="02020603050405020304" pitchFamily="18" charset="0"/>
              </a:rPr>
              <a:t> of Vocational Upper </a:t>
            </a:r>
            <a:r>
              <a:rPr lang="en-US" b="1" dirty="0">
                <a:solidFill>
                  <a:schemeClr val="tx1"/>
                </a:solidFill>
                <a:latin typeface="Times New Roman" panose="02020603050405020304" pitchFamily="18" charset="0"/>
                <a:cs typeface="Times New Roman" panose="02020603050405020304" pitchFamily="18" charset="0"/>
              </a:rPr>
              <a:t>Secondary</a:t>
            </a:r>
            <a:r>
              <a:rPr lang="en-US" b="1" dirty="0">
                <a:latin typeface="Times New Roman" panose="02020603050405020304" pitchFamily="18" charset="0"/>
                <a:cs typeface="Times New Roman" panose="02020603050405020304" pitchFamily="18" charset="0"/>
              </a:rPr>
              <a:t> Education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curricula in all secondary education institutions consist of common courses, branch/field courses and elective courses in compliance with the interests, skills, and individual discrepancies of pupils and the characteristics of the branch/field to be selected. The common courses are the courses related to general education topics and mainly included in the curriculum of the 9th grade. Branch/field courses are the courses orienting the pupils towards aimed higher education programs or profession and business and allowing them the possibility of development to this effect. Starting from the 10th grade, pupils in all secondary education institutions are obliged to choose a branch and predominantly receive the courses related to that branch. </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25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pPr algn="just"/>
            <a:r>
              <a:rPr lang="en-US" dirty="0">
                <a:latin typeface="Times New Roman" panose="02020603050405020304" pitchFamily="18" charset="0"/>
                <a:cs typeface="Times New Roman" panose="02020603050405020304" pitchFamily="18" charset="0"/>
              </a:rPr>
              <a:t>Therefore, the students are educated in specific vocational or academic branches by means of the branch courses. The pupils are oriented towards branches by the relevant deputy principle, class advisor and advisor according to the field of interest, skill and achievement in courses, taking into consideration the principles and criteria for orientation in primary education in accordance with the opinion of the pupil himself and parents. The year-end grades or weighted average of year-end marks of the branch courses are taken as basis for the orientation.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70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chemeClr val="tx1"/>
                </a:solidFill>
                <a:latin typeface="Times New Roman" panose="02020603050405020304" pitchFamily="18" charset="0"/>
                <a:cs typeface="Times New Roman" panose="02020603050405020304" pitchFamily="18" charset="0"/>
              </a:rPr>
              <a:t>Some</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sayings</a:t>
            </a:r>
            <a:r>
              <a:rPr lang="tr-TR" b="1" dirty="0" smtClean="0">
                <a:solidFill>
                  <a:schemeClr val="tx1"/>
                </a:solidFill>
                <a:latin typeface="Times New Roman" panose="02020603050405020304" pitchFamily="18" charset="0"/>
                <a:cs typeface="Times New Roman" panose="02020603050405020304" pitchFamily="18" charset="0"/>
              </a:rPr>
              <a:t> on </a:t>
            </a:r>
            <a:r>
              <a:rPr lang="tr-TR" b="1" dirty="0" err="1" smtClean="0">
                <a:solidFill>
                  <a:schemeClr val="tx1"/>
                </a:solidFill>
                <a:latin typeface="Times New Roman" panose="02020603050405020304" pitchFamily="18" charset="0"/>
                <a:cs typeface="Times New Roman" panose="02020603050405020304" pitchFamily="18" charset="0"/>
              </a:rPr>
              <a:t>educat</a:t>
            </a:r>
            <a:r>
              <a:rPr lang="tr-TR" sz="2400" b="1" dirty="0" err="1" smtClean="0">
                <a:solidFill>
                  <a:schemeClr val="tx1"/>
                </a:solidFill>
                <a:latin typeface="Times New Roman" panose="02020603050405020304" pitchFamily="18" charset="0"/>
                <a:cs typeface="Times New Roman" panose="02020603050405020304" pitchFamily="18" charset="0"/>
              </a:rPr>
              <a:t>I</a:t>
            </a:r>
            <a:r>
              <a:rPr lang="tr-TR" b="1" dirty="0" err="1" smtClean="0">
                <a:solidFill>
                  <a:schemeClr val="tx1"/>
                </a:solidFill>
                <a:latin typeface="Times New Roman" panose="02020603050405020304" pitchFamily="18" charset="0"/>
                <a:cs typeface="Times New Roman" panose="02020603050405020304" pitchFamily="18" charset="0"/>
              </a:rPr>
              <a:t>on</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from</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the</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head</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teacher</a:t>
            </a:r>
            <a:r>
              <a:rPr lang="tr-TR" b="1" dirty="0" smtClean="0">
                <a:solidFill>
                  <a:schemeClr val="tx1"/>
                </a:solidFill>
                <a:latin typeface="Times New Roman" panose="02020603050405020304" pitchFamily="18" charset="0"/>
                <a:cs typeface="Times New Roman" panose="02020603050405020304" pitchFamily="18" charset="0"/>
              </a:rPr>
              <a:t> of </a:t>
            </a:r>
            <a:r>
              <a:rPr lang="tr-TR" b="1" dirty="0" err="1" smtClean="0">
                <a:solidFill>
                  <a:schemeClr val="tx1"/>
                </a:solidFill>
                <a:latin typeface="Times New Roman" panose="02020603050405020304" pitchFamily="18" charset="0"/>
                <a:cs typeface="Times New Roman" panose="02020603050405020304" pitchFamily="18" charset="0"/>
              </a:rPr>
              <a:t>turkey</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		«   «T</a:t>
            </a:r>
            <a:r>
              <a:rPr lang="en-US" b="1" dirty="0" err="1" smtClean="0">
                <a:latin typeface="Times New Roman" panose="02020603050405020304" pitchFamily="18" charset="0"/>
                <a:cs typeface="Times New Roman" panose="02020603050405020304" pitchFamily="18" charset="0"/>
              </a:rPr>
              <a:t>eachers</a:t>
            </a:r>
            <a:r>
              <a:rPr lang="en-US" b="1" dirty="0">
                <a:latin typeface="Times New Roman" panose="02020603050405020304" pitchFamily="18" charset="0"/>
                <a:cs typeface="Times New Roman" panose="02020603050405020304" pitchFamily="18" charset="0"/>
              </a:rPr>
              <a:t>: the new generation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will </a:t>
            </a:r>
            <a:r>
              <a:rPr lang="en-US" b="1" dirty="0">
                <a:latin typeface="Times New Roman" panose="02020603050405020304" pitchFamily="18" charset="0"/>
                <a:cs typeface="Times New Roman" panose="02020603050405020304" pitchFamily="18" charset="0"/>
              </a:rPr>
              <a:t>be your devotion.</a:t>
            </a:r>
            <a:r>
              <a:rPr lang="en-US"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Teachers </a:t>
            </a:r>
            <a:r>
              <a:rPr lang="en-US" b="1" dirty="0">
                <a:latin typeface="Times New Roman" panose="02020603050405020304" pitchFamily="18" charset="0"/>
                <a:cs typeface="Times New Roman" panose="02020603050405020304" pitchFamily="18" charset="0"/>
              </a:rPr>
              <a:t>are the one and only people who save nations</a:t>
            </a:r>
            <a:r>
              <a:rPr lang="en-US"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Our </a:t>
            </a:r>
            <a:r>
              <a:rPr lang="en-US" b="1" dirty="0">
                <a:latin typeface="Times New Roman" panose="02020603050405020304" pitchFamily="18" charset="0"/>
                <a:cs typeface="Times New Roman" panose="02020603050405020304" pitchFamily="18" charset="0"/>
              </a:rPr>
              <a:t>true mentor in life is science. </a:t>
            </a:r>
            <a:r>
              <a:rPr lang="tr-TR" i="1"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pic>
        <p:nvPicPr>
          <p:cNvPr id="1026" name="Picture 2" descr="C:\Users\SAMSUNG\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52" y="206084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029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chemeClr val="tx1"/>
                </a:solidFill>
                <a:latin typeface="Times New Roman" panose="02020603050405020304" pitchFamily="18" charset="0"/>
                <a:cs typeface="Times New Roman" panose="02020603050405020304" pitchFamily="18" charset="0"/>
              </a:rPr>
              <a:t>Choices</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for</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academic</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field</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lstStyle/>
          <a:p>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eneral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igh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chools</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err="1" smtClean="0">
                <a:latin typeface="Times New Roman" panose="02020603050405020304" pitchFamily="18" charset="0"/>
                <a:cs typeface="Times New Roman" panose="02020603050405020304" pitchFamily="18" charset="0"/>
              </a:rPr>
              <a:t>Anatolian</a:t>
            </a:r>
            <a:r>
              <a:rPr lang="tr-TR" dirty="0" smtClean="0">
                <a:latin typeface="Times New Roman" panose="02020603050405020304" pitchFamily="18" charset="0"/>
                <a:cs typeface="Times New Roman" panose="02020603050405020304" pitchFamily="18" charset="0"/>
              </a:rPr>
              <a:t> High Schools, </a:t>
            </a:r>
          </a:p>
          <a:p>
            <a:r>
              <a:rPr lang="tr-TR" dirty="0" err="1" smtClean="0">
                <a:latin typeface="Times New Roman" panose="02020603050405020304" pitchFamily="18" charset="0"/>
                <a:cs typeface="Times New Roman" panose="02020603050405020304" pitchFamily="18" charset="0"/>
              </a:rPr>
              <a:t>Science</a:t>
            </a:r>
            <a:r>
              <a:rPr lang="tr-TR" dirty="0" smtClean="0">
                <a:latin typeface="Times New Roman" panose="02020603050405020304" pitchFamily="18" charset="0"/>
                <a:cs typeface="Times New Roman" panose="02020603050405020304" pitchFamily="18" charset="0"/>
              </a:rPr>
              <a:t> Schools, </a:t>
            </a:r>
          </a:p>
          <a:p>
            <a:r>
              <a:rPr lang="tr-TR" dirty="0" err="1" smtClean="0">
                <a:latin typeface="Times New Roman" panose="02020603050405020304" pitchFamily="18" charset="0"/>
                <a:cs typeface="Times New Roman" panose="02020603050405020304" pitchFamily="18" charset="0"/>
              </a:rPr>
              <a:t>Social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Science</a:t>
            </a:r>
            <a:r>
              <a:rPr lang="tr-TR" dirty="0" smtClean="0">
                <a:latin typeface="Times New Roman" panose="02020603050405020304" pitchFamily="18" charset="0"/>
                <a:cs typeface="Times New Roman" panose="02020603050405020304" pitchFamily="18" charset="0"/>
              </a:rPr>
              <a:t> Schools, </a:t>
            </a:r>
          </a:p>
          <a:p>
            <a:r>
              <a:rPr lang="tr-TR" dirty="0" err="1" smtClean="0">
                <a:latin typeface="Times New Roman" panose="02020603050405020304" pitchFamily="18" charset="0"/>
                <a:cs typeface="Times New Roman" panose="02020603050405020304" pitchFamily="18" charset="0"/>
              </a:rPr>
              <a:t>Sport</a:t>
            </a:r>
            <a:r>
              <a:rPr lang="tr-TR" dirty="0" smtClean="0">
                <a:latin typeface="Times New Roman" panose="02020603050405020304" pitchFamily="18" charset="0"/>
                <a:cs typeface="Times New Roman" panose="02020603050405020304" pitchFamily="18" charset="0"/>
              </a:rPr>
              <a:t> Schools, </a:t>
            </a:r>
          </a:p>
          <a:p>
            <a:r>
              <a:rPr lang="tr-TR" dirty="0" err="1" smtClean="0">
                <a:latin typeface="Times New Roman" panose="02020603050405020304" pitchFamily="18" charset="0"/>
                <a:cs typeface="Times New Roman" panose="02020603050405020304" pitchFamily="18" charset="0"/>
              </a:rPr>
              <a:t>Anatolian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Teacher</a:t>
            </a:r>
            <a:r>
              <a:rPr lang="tr-TR" dirty="0" smtClean="0">
                <a:latin typeface="Times New Roman" panose="02020603050405020304" pitchFamily="18" charset="0"/>
                <a:cs typeface="Times New Roman" panose="02020603050405020304" pitchFamily="18" charset="0"/>
              </a:rPr>
              <a:t> High Schools, </a:t>
            </a:r>
          </a:p>
          <a:p>
            <a:r>
              <a:rPr lang="tr-TR" dirty="0" err="1" smtClean="0">
                <a:latin typeface="Times New Roman" panose="02020603050405020304" pitchFamily="18" charset="0"/>
                <a:cs typeface="Times New Roman" panose="02020603050405020304" pitchFamily="18" charset="0"/>
              </a:rPr>
              <a:t>Anatolian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Fine</a:t>
            </a:r>
            <a:r>
              <a:rPr lang="tr-TR" dirty="0" smtClean="0">
                <a:latin typeface="Times New Roman" panose="02020603050405020304" pitchFamily="18" charset="0"/>
                <a:cs typeface="Times New Roman" panose="02020603050405020304" pitchFamily="18" charset="0"/>
              </a:rPr>
              <a:t> Art Schools.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785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chemeClr val="tx1"/>
                </a:solidFill>
                <a:latin typeface="Times New Roman" panose="02020603050405020304" pitchFamily="18" charset="0"/>
                <a:cs typeface="Times New Roman" panose="02020603050405020304" pitchFamily="18" charset="0"/>
              </a:rPr>
              <a:t>Choices</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for</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vocational</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hıgh</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schools</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r>
              <a:rPr lang="tr-TR" dirty="0" err="1">
                <a:latin typeface="Times New Roman" panose="02020603050405020304" pitchFamily="18" charset="0"/>
                <a:cs typeface="Times New Roman" panose="02020603050405020304" pitchFamily="18" charset="0"/>
              </a:rPr>
              <a:t>Industrial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technical</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branches</a:t>
            </a:r>
            <a:r>
              <a:rPr lang="tr-TR"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Branches </a:t>
            </a:r>
            <a:r>
              <a:rPr lang="en-US" dirty="0">
                <a:latin typeface="Times New Roman" panose="02020603050405020304" pitchFamily="18" charset="0"/>
                <a:cs typeface="Times New Roman" panose="02020603050405020304" pitchFamily="18" charset="0"/>
              </a:rPr>
              <a:t>related to commerce and </a:t>
            </a:r>
            <a:r>
              <a:rPr lang="en-US" dirty="0" smtClean="0">
                <a:latin typeface="Times New Roman" panose="02020603050405020304" pitchFamily="18" charset="0"/>
                <a:cs typeface="Times New Roman" panose="02020603050405020304" pitchFamily="18" charset="0"/>
              </a:rPr>
              <a:t>tourism</a:t>
            </a:r>
            <a:endParaRPr lang="tr-TR"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Branches related to social services</a:t>
            </a:r>
          </a:p>
          <a:p>
            <a:r>
              <a:rPr lang="en-US" dirty="0">
                <a:latin typeface="Times New Roman" panose="02020603050405020304" pitchFamily="18" charset="0"/>
                <a:cs typeface="Times New Roman" panose="02020603050405020304" pitchFamily="18" charset="0"/>
              </a:rPr>
              <a:t>Branches related to religious services</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406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Teaching and Learning in Vocational Upper Secondary Education</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Autofit/>
          </a:bodyPr>
          <a:lstStyle/>
          <a:p>
            <a:pPr algn="just"/>
            <a:r>
              <a:rPr lang="en-US" sz="3200" dirty="0">
                <a:latin typeface="Times New Roman" panose="02020603050405020304" pitchFamily="18" charset="0"/>
                <a:cs typeface="Times New Roman" panose="02020603050405020304" pitchFamily="18" charset="0"/>
              </a:rPr>
              <a:t>The method of execution regarding the relations between the vocational secondary education institutions and the business world is regulated by a legal framework with 3308 numbered Vocational Education Law/</a:t>
            </a:r>
            <a:r>
              <a:rPr lang="en-US" sz="3200" dirty="0" err="1">
                <a:latin typeface="Times New Roman" panose="02020603050405020304" pitchFamily="18" charset="0"/>
                <a:cs typeface="Times New Roman" panose="02020603050405020304" pitchFamily="18" charset="0"/>
              </a:rPr>
              <a:t>Mesleki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Eğitim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Kanunu</a:t>
            </a:r>
            <a:r>
              <a:rPr lang="en-US" sz="3200" dirty="0">
                <a:latin typeface="Times New Roman" panose="02020603050405020304" pitchFamily="18" charset="0"/>
                <a:cs typeface="Times New Roman" panose="02020603050405020304" pitchFamily="18" charset="0"/>
              </a:rPr>
              <a:t> and Vocational and Technical Education Regulation/</a:t>
            </a:r>
            <a:r>
              <a:rPr lang="en-US" sz="3200" dirty="0" err="1">
                <a:latin typeface="Times New Roman" panose="02020603050405020304" pitchFamily="18" charset="0"/>
                <a:cs typeface="Times New Roman" panose="02020603050405020304" pitchFamily="18" charset="0"/>
              </a:rPr>
              <a:t>Mesleki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Teknik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Eğitim</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Yönetmeliği</a:t>
            </a:r>
            <a:r>
              <a:rPr lang="tr-TR" sz="3200" dirty="0" smtClean="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273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en-US" dirty="0">
                <a:latin typeface="Times New Roman" panose="02020603050405020304" pitchFamily="18" charset="0"/>
                <a:cs typeface="Times New Roman" panose="02020603050405020304" pitchFamily="18" charset="0"/>
              </a:rPr>
              <a:t>Gaining experience in businesses is the fundamental element for the students attending vocational and technical education in Turkey. Such relation is furnished by means of the skill education denominated as “Vocational Training in Enterprises”, executed on the basis of institution – business partnership. Vocational education in enterprises commence with the start of academic year and ends as the end of academic year. Skill education in the enterprise for three days of the week and theoretical education in the institution or educational unit for two days of the week is essential.</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939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Assessment in Vocational Upper Secondary Education</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lstStyle/>
          <a:p>
            <a:r>
              <a:rPr lang="en-US" dirty="0">
                <a:latin typeface="Times New Roman" panose="02020603050405020304" pitchFamily="18" charset="0"/>
                <a:cs typeface="Times New Roman" panose="02020603050405020304" pitchFamily="18" charset="0"/>
              </a:rPr>
              <a:t> The achievement of the pupil is determined by evaluation of written and oral exams, homework and projects on the basis of curriculum and the skill training, in and out of course educational activities in the enterprises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736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chemeClr val="tx1"/>
                </a:solidFill>
                <a:latin typeface="Times New Roman" panose="02020603050405020304" pitchFamily="18" charset="0"/>
                <a:cs typeface="Times New Roman" panose="02020603050405020304" pitchFamily="18" charset="0"/>
              </a:rPr>
              <a:t>Higher</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EducatIon</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600200"/>
            <a:ext cx="7859216" cy="3773016"/>
          </a:xfrm>
        </p:spPr>
        <p:txBody>
          <a:bodyPr>
            <a:normAutofit/>
          </a:bodyPr>
          <a:lstStyle/>
          <a:p>
            <a:pPr algn="just"/>
            <a:r>
              <a:rPr lang="en-US" dirty="0">
                <a:latin typeface="Times New Roman" panose="02020603050405020304" pitchFamily="18" charset="0"/>
                <a:cs typeface="Times New Roman" panose="02020603050405020304" pitchFamily="18" charset="0"/>
              </a:rPr>
              <a:t>Higher education institutions, if discussed according to their status and financing are divided into two as public and private (foundation) universities. </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Not </a:t>
            </a:r>
            <a:r>
              <a:rPr lang="tr-TR" dirty="0" err="1" smtClean="0">
                <a:latin typeface="Times New Roman" panose="02020603050405020304" pitchFamily="18" charset="0"/>
                <a:cs typeface="Times New Roman" panose="02020603050405020304" pitchFamily="18" charset="0"/>
              </a:rPr>
              <a:t>only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public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universities</a:t>
            </a:r>
            <a:r>
              <a:rPr lang="tr-TR" dirty="0" smtClean="0">
                <a:latin typeface="Times New Roman" panose="02020603050405020304" pitchFamily="18" charset="0"/>
                <a:cs typeface="Times New Roman" panose="02020603050405020304" pitchFamily="18" charset="0"/>
              </a:rPr>
              <a:t> but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private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must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work</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harmony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Higher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Education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Council</a:t>
            </a:r>
            <a:r>
              <a:rPr lang="tr-TR" dirty="0" smtClean="0">
                <a:latin typeface="Times New Roman" panose="02020603050405020304" pitchFamily="18" charset="0"/>
                <a:cs typeface="Times New Roman" panose="02020603050405020304" pitchFamily="18" charset="0"/>
              </a:rPr>
              <a:t>»’s (YOK) </a:t>
            </a:r>
            <a:r>
              <a:rPr lang="tr-TR" dirty="0" err="1" smtClean="0">
                <a:latin typeface="Times New Roman" panose="02020603050405020304" pitchFamily="18" charset="0"/>
                <a:cs typeface="Times New Roman" panose="02020603050405020304" pitchFamily="18" charset="0"/>
              </a:rPr>
              <a:t>regulations</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8300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finance of public universities is provided by public resources including student contributions (student contributions’ share generally remains under 10%).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103 </a:t>
            </a:r>
            <a:r>
              <a:rPr lang="tr-TR" dirty="0" err="1" smtClean="0">
                <a:latin typeface="Times New Roman" panose="02020603050405020304" pitchFamily="18" charset="0"/>
                <a:cs typeface="Times New Roman" panose="02020603050405020304" pitchFamily="18" charset="0"/>
              </a:rPr>
              <a:t>public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universities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Turkey</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Private (foundations) universities basically charge tuition fees. In case of fulfilling some conditions public contributions can be provided to these universities as well. As there is not any higher education institution that derives over 50% of their revenues from the government in Turkey there is not any government-dependent private higher education institutions. These universities are subjected to the same legal legislation as state universities excluding some administrative and financial issues.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73 </a:t>
            </a:r>
            <a:r>
              <a:rPr lang="tr-TR" dirty="0" err="1" smtClean="0">
                <a:latin typeface="Times New Roman" panose="02020603050405020304" pitchFamily="18" charset="0"/>
                <a:cs typeface="Times New Roman" panose="02020603050405020304" pitchFamily="18" charset="0"/>
              </a:rPr>
              <a:t>private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universities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Turkey</a:t>
            </a:r>
            <a:r>
              <a:rPr lang="tr-TR" dirty="0" smtClean="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88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b="1" dirty="0" err="1" smtClean="0">
                <a:solidFill>
                  <a:schemeClr val="tx1"/>
                </a:solidFill>
                <a:latin typeface="Times New Roman" panose="02020603050405020304" pitchFamily="18" charset="0"/>
                <a:cs typeface="Times New Roman" panose="02020603050405020304" pitchFamily="18" charset="0"/>
              </a:rPr>
              <a:t>Transition</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Entrance to higher vocational schools can be either by central examination or without an examination according to the graduated school type. Students who graduate from vocational and technical high schools can be placed in higher vocational schools that are qualified as a continual of the programs they graduate or the closest programs conducted primarily within his/her </a:t>
            </a:r>
            <a:r>
              <a:rPr lang="en-US" dirty="0" err="1">
                <a:latin typeface="Times New Roman" panose="02020603050405020304" pitchFamily="18" charset="0"/>
                <a:cs typeface="Times New Roman" panose="02020603050405020304" pitchFamily="18" charset="0"/>
              </a:rPr>
              <a:t>Mesleki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Teknik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Eğitim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Bölgeleri</a:t>
            </a:r>
            <a:r>
              <a:rPr lang="en-US" dirty="0">
                <a:latin typeface="Times New Roman" panose="02020603050405020304" pitchFamily="18" charset="0"/>
                <a:cs typeface="Times New Roman" panose="02020603050405020304" pitchFamily="18" charset="0"/>
              </a:rPr>
              <a:t> or out of his/her area without examination (2547-45/e). The ones who would like to enter a higher education program participate only in the placement process of Student Selection and Placement Center </a:t>
            </a:r>
            <a:r>
              <a:rPr lang="en-US" dirty="0" smtClean="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Ö</a:t>
            </a:r>
            <a:r>
              <a:rPr lang="en-US" dirty="0" err="1" smtClean="0">
                <a:latin typeface="Times New Roman" panose="02020603050405020304" pitchFamily="18" charset="0"/>
                <a:cs typeface="Times New Roman" panose="02020603050405020304" pitchFamily="18" charset="0"/>
              </a:rPr>
              <a:t>lçme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Yerleştirme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Merkezi</a:t>
            </a:r>
            <a:r>
              <a:rPr lang="en-US" dirty="0">
                <a:latin typeface="Times New Roman" panose="02020603050405020304" pitchFamily="18" charset="0"/>
                <a:cs typeface="Times New Roman" panose="02020603050405020304" pitchFamily="18" charset="0"/>
              </a:rPr>
              <a:t>-ÖSYM).</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390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lnSpcReduction="10000"/>
          </a:bodyPr>
          <a:lstStyle/>
          <a:p>
            <a:r>
              <a:rPr lang="en-US" b="1" dirty="0">
                <a:latin typeface="Times New Roman" panose="02020603050405020304" pitchFamily="18" charset="0"/>
                <a:cs typeface="Times New Roman" panose="02020603050405020304" pitchFamily="18" charset="0"/>
              </a:rPr>
              <a:t>Transition to Higher Education Examination ( First Stage ) : </a:t>
            </a:r>
            <a:endParaRPr lang="tr-TR"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Secondary </a:t>
            </a:r>
            <a:r>
              <a:rPr lang="en-US" dirty="0">
                <a:latin typeface="Times New Roman" panose="02020603050405020304" pitchFamily="18" charset="0"/>
                <a:cs typeface="Times New Roman" panose="02020603050405020304" pitchFamily="18" charset="0"/>
              </a:rPr>
              <a:t>education in the transition to higher education from the first stage of a two-step test " Transition to Higher Education Examination" is referred to as common and one exam . " Transition to Higher Education Examination" , successful completion of secondary education and higher education for people who wish to be subjected to higher education is an examination that measures the competencies for the transition . This exam in April, the first half is done and candidates : a) Public education programs and formal associate degree programs in the placement will be based on that achievement scores , b) degree program may be requested to be made " Undergraduate Placement Examination " to enter that searched for minimum achievement score determines </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377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en-US" b="1" dirty="0" smtClean="0">
                <a:latin typeface="Times New Roman" panose="02020603050405020304" pitchFamily="18" charset="0"/>
                <a:cs typeface="Times New Roman" panose="02020603050405020304" pitchFamily="18" charset="0"/>
              </a:rPr>
              <a:t>Undergraduate Placement Examination (Second Stage) : </a:t>
            </a:r>
            <a:endParaRPr lang="tr-TR" b="1"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Undergraduate Placement Examination ", course-level knowledge and skills of the candidates and open education outside the formal measure the degree of success will be based on the score that determines the placement examinations. LYS exams at the end of two weeks in </a:t>
            </a:r>
            <a:r>
              <a:rPr lang="en-US" dirty="0" smtClean="0">
                <a:latin typeface="Times New Roman" panose="02020603050405020304" pitchFamily="18" charset="0"/>
                <a:cs typeface="Times New Roman" panose="02020603050405020304" pitchFamily="18" charset="0"/>
              </a:rPr>
              <a:t>June</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483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476672"/>
            <a:ext cx="7776864" cy="5904656"/>
          </a:xfrm>
        </p:spPr>
      </p:pic>
    </p:spTree>
    <p:extLst>
      <p:ext uri="{BB962C8B-B14F-4D97-AF65-F5344CB8AC3E}">
        <p14:creationId xmlns:p14="http://schemas.microsoft.com/office/powerpoint/2010/main" val="100263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HIGHER EDUCATION SYSTEM TURKEY'S NEW SOFT POWER, SAYS ÇETINSAYA</a:t>
            </a:r>
            <a:br>
              <a:rPr lang="en-US"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23529" y="1484784"/>
            <a:ext cx="3744416" cy="2376264"/>
          </a:xfrm>
        </p:spPr>
      </p:pic>
      <p:sp>
        <p:nvSpPr>
          <p:cNvPr id="5" name="Dikdörtgen 4"/>
          <p:cNvSpPr/>
          <p:nvPr/>
        </p:nvSpPr>
        <p:spPr>
          <a:xfrm>
            <a:off x="1475656" y="4440042"/>
            <a:ext cx="6336704" cy="21602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US" dirty="0" smtClean="0"/>
              <a:t>On the path to the multi-dimensional internationalization of Turkish higher education, Chief Professor </a:t>
            </a:r>
            <a:r>
              <a:rPr lang="en-US" dirty="0" err="1" smtClean="0"/>
              <a:t>Gökhan</a:t>
            </a:r>
            <a:r>
              <a:rPr lang="en-US" dirty="0" smtClean="0"/>
              <a:t> </a:t>
            </a:r>
            <a:r>
              <a:rPr lang="en-US" dirty="0" err="1" smtClean="0"/>
              <a:t>Çetinsaya</a:t>
            </a:r>
            <a:r>
              <a:rPr lang="en-US" dirty="0" smtClean="0"/>
              <a:t> expects more international students to attend the Turkish universities, increasing Turkey's international image in making the country stronger</a:t>
            </a:r>
            <a:r>
              <a:rPr lang="tr-TR" dirty="0" smtClean="0"/>
              <a:t>.</a:t>
            </a:r>
          </a:p>
          <a:p>
            <a:pPr algn="just"/>
            <a:endParaRPr lang="en-US" dirty="0"/>
          </a:p>
        </p:txBody>
      </p:sp>
      <p:sp>
        <p:nvSpPr>
          <p:cNvPr id="8" name="Oval Belirtme Çizgisi 7"/>
          <p:cNvSpPr/>
          <p:nvPr/>
        </p:nvSpPr>
        <p:spPr>
          <a:xfrm>
            <a:off x="4099850" y="1052736"/>
            <a:ext cx="4903806" cy="2582702"/>
          </a:xfrm>
          <a:prstGeom prst="wedgeEllipseCallout">
            <a:avLst>
              <a:gd name="adj1" fmla="val -52548"/>
              <a:gd name="adj2" fmla="val -1724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tr-TR" dirty="0" smtClean="0">
              <a:solidFill>
                <a:schemeClr val="bg1"/>
              </a:solidFill>
              <a:latin typeface="georgia"/>
            </a:endParaRPr>
          </a:p>
          <a:p>
            <a:pPr algn="just"/>
            <a:r>
              <a:rPr lang="en-US" dirty="0" smtClean="0">
                <a:solidFill>
                  <a:schemeClr val="bg1"/>
                </a:solidFill>
                <a:latin typeface="georgia"/>
              </a:rPr>
              <a:t>Turkish </a:t>
            </a:r>
            <a:r>
              <a:rPr lang="en-US" dirty="0">
                <a:solidFill>
                  <a:schemeClr val="bg1"/>
                </a:solidFill>
                <a:latin typeface="georgia"/>
              </a:rPr>
              <a:t>higher education has gained remarkable international recognition over the last 10 years by participating in various international projects</a:t>
            </a:r>
            <a:r>
              <a:rPr lang="en-US" dirty="0" smtClean="0">
                <a:solidFill>
                  <a:schemeClr val="bg1"/>
                </a:solidFill>
                <a:latin typeface="georgia"/>
              </a:rPr>
              <a:t>.</a:t>
            </a:r>
            <a:endParaRPr lang="tr-TR" dirty="0" smtClean="0">
              <a:solidFill>
                <a:schemeClr val="bg1"/>
              </a:solidFill>
              <a:latin typeface="georgia"/>
            </a:endParaRPr>
          </a:p>
          <a:p>
            <a:pPr algn="just"/>
            <a:r>
              <a:rPr lang="en-US" dirty="0">
                <a:solidFill>
                  <a:schemeClr val="bg1"/>
                </a:solidFill>
              </a:rPr>
              <a:t/>
            </a:r>
            <a:br>
              <a:rPr lang="en-US" dirty="0">
                <a:solidFill>
                  <a:schemeClr val="bg1"/>
                </a:solidFill>
              </a:rPr>
            </a:br>
            <a:endParaRPr lang="tr-TR" dirty="0">
              <a:solidFill>
                <a:schemeClr val="bg1"/>
              </a:solidFill>
            </a:endParaRPr>
          </a:p>
        </p:txBody>
      </p:sp>
    </p:spTree>
    <p:extLst>
      <p:ext uri="{BB962C8B-B14F-4D97-AF65-F5344CB8AC3E}">
        <p14:creationId xmlns:p14="http://schemas.microsoft.com/office/powerpoint/2010/main" val="3217129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solidFill>
                  <a:schemeClr val="tx1"/>
                </a:solidFill>
                <a:latin typeface="Times New Roman" panose="02020603050405020304" pitchFamily="18" charset="0"/>
                <a:cs typeface="Times New Roman" panose="02020603050405020304" pitchFamily="18" charset="0"/>
              </a:rPr>
              <a:t>Adult</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Education</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and</a:t>
            </a:r>
            <a:r>
              <a:rPr lang="tr-TR" b="1" dirty="0">
                <a:solidFill>
                  <a:schemeClr val="tx1"/>
                </a:solidFill>
                <a:latin typeface="Times New Roman" panose="02020603050405020304" pitchFamily="18" charset="0"/>
                <a:cs typeface="Times New Roman" panose="02020603050405020304" pitchFamily="18" charset="0"/>
              </a:rPr>
              <a:t> Training</a:t>
            </a:r>
            <a:br>
              <a:rPr lang="tr-TR"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Non-formal </a:t>
            </a:r>
            <a:r>
              <a:rPr lang="en-US" dirty="0">
                <a:latin typeface="Times New Roman" panose="02020603050405020304" pitchFamily="18" charset="0"/>
                <a:cs typeface="Times New Roman" panose="02020603050405020304" pitchFamily="18" charset="0"/>
              </a:rPr>
              <a:t>education activities organized out of formal education institutions generally conducted in </a:t>
            </a:r>
            <a:r>
              <a:rPr lang="en-US" dirty="0" smtClean="0">
                <a:latin typeface="Times New Roman" panose="02020603050405020304" pitchFamily="18" charset="0"/>
                <a:cs typeface="Times New Roman" panose="02020603050405020304" pitchFamily="18" charset="0"/>
              </a:rPr>
              <a:t>nationwide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Public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Education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Centres</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Halk</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Eğitimi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Merkezleri</a:t>
            </a:r>
            <a:r>
              <a:rPr lang="tr-TR" b="1"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(HEMs</a:t>
            </a:r>
            <a:r>
              <a:rPr lang="en-US" dirty="0">
                <a:latin typeface="Times New Roman" panose="02020603050405020304" pitchFamily="18" charset="0"/>
                <a:cs typeface="Times New Roman" panose="02020603050405020304" pitchFamily="18" charset="0"/>
              </a:rPr>
              <a:t>). HEMs realize non-formal education activities by means of reading-writing courses, vocational courses and social-cultural courses. Besides these, there are </a:t>
            </a:r>
            <a:r>
              <a:rPr lang="en-US" b="1" dirty="0">
                <a:latin typeface="Times New Roman" panose="02020603050405020304" pitchFamily="18" charset="0"/>
                <a:cs typeface="Times New Roman" panose="02020603050405020304" pitchFamily="18" charset="0"/>
              </a:rPr>
              <a:t>distance education institutions</a:t>
            </a:r>
            <a:r>
              <a:rPr lang="en-US" dirty="0">
                <a:latin typeface="Times New Roman" panose="02020603050405020304" pitchFamily="18" charset="0"/>
                <a:cs typeface="Times New Roman" panose="02020603050405020304" pitchFamily="18" charset="0"/>
              </a:rPr>
              <a:t> for the persons who did not take advantage of formal education institutions on time toward acquisition of vocation, completing primary education and attending upper level education.</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256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003232" cy="562074"/>
          </a:xfrm>
        </p:spPr>
        <p:txBody>
          <a:bodyPr>
            <a:normAutofit/>
          </a:bodyPr>
          <a:lstStyle/>
          <a:p>
            <a:r>
              <a:rPr lang="en-US" sz="2800" b="1" dirty="0" smtClean="0">
                <a:solidFill>
                  <a:schemeClr val="tx1"/>
                </a:solidFill>
                <a:latin typeface="Times New Roman" panose="02020603050405020304" pitchFamily="18" charset="0"/>
                <a:cs typeface="Times New Roman" panose="02020603050405020304" pitchFamily="18" charset="0"/>
              </a:rPr>
              <a:t>Management</a:t>
            </a:r>
            <a:endParaRPr lang="tr-TR" sz="28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124744"/>
            <a:ext cx="7787208" cy="5349208"/>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The pre-primary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school</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education </a:t>
            </a:r>
            <a:r>
              <a:rPr lang="en-US" dirty="0">
                <a:latin typeface="Times New Roman" panose="02020603050405020304" pitchFamily="18" charset="0"/>
                <a:cs typeface="Times New Roman" panose="02020603050405020304" pitchFamily="18" charset="0"/>
              </a:rPr>
              <a:t>institution is administered by the principal. The principal is authorized for organizing, executing and supervising all works of the school in compliance with the law, statute, regulation, directive, curriculum and instructions. The principal is responsible from administration, evaluation and development of the school in compliance with quality management insight (Regulation on Pre-school Education Institutions-</a:t>
            </a:r>
            <a:r>
              <a:rPr lang="en-US" dirty="0" err="1">
                <a:latin typeface="Times New Roman" panose="02020603050405020304" pitchFamily="18" charset="0"/>
                <a:cs typeface="Times New Roman" panose="02020603050405020304" pitchFamily="18" charset="0"/>
              </a:rPr>
              <a:t>Okul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Öncesi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Eğitim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Kurumları</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Yönetmeliği</a:t>
            </a:r>
            <a:r>
              <a:rPr lang="tr-TR" dirty="0" smtClean="0">
                <a:latin typeface="Times New Roman" panose="02020603050405020304" pitchFamily="18" charset="0"/>
                <a:cs typeface="Times New Roman" panose="02020603050405020304" pitchFamily="18" charset="0"/>
              </a:rPr>
              <a:t>).</a:t>
            </a:r>
          </a:p>
          <a:p>
            <a:endParaRPr lang="tr-TR"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context, the principal assumes the following functions: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Plans and organizes all studies in the school before beginning of the academic year in cooperation with relevant authorities, </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smtClean="0">
                <a:latin typeface="Times New Roman" panose="02020603050405020304" pitchFamily="18" charset="0"/>
                <a:cs typeface="Times New Roman" panose="02020603050405020304" pitchFamily="18" charset="0"/>
              </a:rPr>
              <a:t>Conducts </a:t>
            </a:r>
            <a:r>
              <a:rPr lang="en-US" dirty="0">
                <a:latin typeface="Times New Roman" panose="02020603050405020304" pitchFamily="18" charset="0"/>
                <a:cs typeface="Times New Roman" panose="02020603050405020304" pitchFamily="18" charset="0"/>
              </a:rPr>
              <a:t>necessary research studies for enhancing the productivity of education and administration, improve the quality of education and ensure continuous development, monitors developments related with education and evaluates outcomes, </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Offers guidance for teachers in preparation of annual and daily plans according to curricula and in other studies, undersigns the plans of teachers and supervises their studies, </a:t>
            </a:r>
            <a:endParaRPr lang="tr-TR"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5186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lnSpcReduction="10000"/>
          </a:bodyPr>
          <a:lstStyle/>
          <a:p>
            <a:pPr marL="342900" indent="-342900" algn="just">
              <a:buFont typeface="+mj-lt"/>
              <a:buAutoNum type="arabicPeriod" startAt="4"/>
            </a:pPr>
            <a:r>
              <a:rPr lang="en-US" dirty="0">
                <a:latin typeface="Times New Roman" panose="02020603050405020304" pitchFamily="18" charset="0"/>
                <a:cs typeface="Times New Roman" panose="02020603050405020304" pitchFamily="18" charset="0"/>
              </a:rPr>
              <a:t>Monitors studies on hygiene and order of the institution and health care, hygiene and alimentation of teachers and other staff. Cooperates with teachers and deputy principle regarding drafting of monthly menu in accordance with the developmental necessities of and environmental conditions, </a:t>
            </a:r>
            <a:endParaRPr lang="tr-TR" dirty="0">
              <a:latin typeface="Times New Roman" panose="02020603050405020304" pitchFamily="18" charset="0"/>
              <a:cs typeface="Times New Roman" panose="02020603050405020304" pitchFamily="18" charset="0"/>
            </a:endParaRPr>
          </a:p>
          <a:p>
            <a:pPr marL="342900" indent="-342900" algn="just">
              <a:buFont typeface="+mj-lt"/>
              <a:buAutoNum type="arabicPeriod" startAt="4"/>
            </a:pPr>
            <a:r>
              <a:rPr lang="en-US" dirty="0">
                <a:latin typeface="Times New Roman" panose="02020603050405020304" pitchFamily="18" charset="0"/>
                <a:cs typeface="Times New Roman" panose="02020603050405020304" pitchFamily="18" charset="0"/>
              </a:rPr>
              <a:t>Takes all necessary measures required for ensuring the internal and external safety of the school against utilization, maintenance and cleaning of school premises, protection against natural disasters, physical condition of the building and the status of staircases, radiators, stoves, cornice, door, window, slippery surfaces, play tools and similar elements that can lead to accidents arising from </a:t>
            </a:r>
            <a:r>
              <a:rPr lang="en-US" dirty="0" err="1">
                <a:latin typeface="Times New Roman" panose="02020603050405020304" pitchFamily="18" charset="0"/>
                <a:cs typeface="Times New Roman" panose="02020603050405020304" pitchFamily="18" charset="0"/>
              </a:rPr>
              <a:t>equipments</a:t>
            </a:r>
            <a:endParaRPr lang="tr-TR" dirty="0">
              <a:latin typeface="Times New Roman" panose="02020603050405020304" pitchFamily="18" charset="0"/>
              <a:cs typeface="Times New Roman" panose="02020603050405020304" pitchFamily="18" charset="0"/>
            </a:endParaRPr>
          </a:p>
          <a:p>
            <a:pPr marL="342900" indent="-342900" algn="just">
              <a:buFont typeface="+mj-lt"/>
              <a:buAutoNum type="arabicPeriod" startAt="4"/>
            </a:pPr>
            <a:r>
              <a:rPr lang="en-US" dirty="0">
                <a:latin typeface="Times New Roman" panose="02020603050405020304" pitchFamily="18" charset="0"/>
                <a:cs typeface="Times New Roman" panose="02020603050405020304" pitchFamily="18" charset="0"/>
              </a:rPr>
              <a:t>Takes necessary measures for education of children in need of special education, </a:t>
            </a: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736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8003232" cy="5853264"/>
          </a:xfrm>
        </p:spPr>
        <p:txBody>
          <a:bodyPr>
            <a:normAutofit/>
          </a:bodyPr>
          <a:lstStyle/>
          <a:p>
            <a:pPr marL="457200" indent="-457200" algn="just">
              <a:buFont typeface="+mj-lt"/>
              <a:buAutoNum type="arabicPeriod" startAt="7"/>
            </a:pPr>
            <a:r>
              <a:rPr lang="en-US" dirty="0">
                <a:latin typeface="Times New Roman" panose="02020603050405020304" pitchFamily="18" charset="0"/>
                <a:cs typeface="Times New Roman" panose="02020603050405020304" pitchFamily="18" charset="0"/>
              </a:rPr>
              <a:t>Takes necessary measures for furnishing, usage, protection, maintenance, cleaning and order of educational materials, </a:t>
            </a:r>
            <a:endParaRPr lang="tr-TR"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US" dirty="0" smtClean="0">
                <a:latin typeface="Times New Roman" panose="02020603050405020304" pitchFamily="18" charset="0"/>
                <a:cs typeface="Times New Roman" panose="02020603050405020304" pitchFamily="18" charset="0"/>
              </a:rPr>
              <a:t>Ensures </a:t>
            </a:r>
            <a:r>
              <a:rPr lang="en-US" dirty="0">
                <a:latin typeface="Times New Roman" panose="02020603050405020304" pitchFamily="18" charset="0"/>
                <a:cs typeface="Times New Roman" panose="02020603050405020304" pitchFamily="18" charset="0"/>
              </a:rPr>
              <a:t>periodical health care checks for pupils, </a:t>
            </a:r>
            <a:endParaRPr lang="tr-TR"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US" dirty="0" smtClean="0">
                <a:latin typeface="Times New Roman" panose="02020603050405020304" pitchFamily="18" charset="0"/>
                <a:cs typeface="Times New Roman" panose="02020603050405020304" pitchFamily="18" charset="0"/>
              </a:rPr>
              <a:t>Drafts </a:t>
            </a:r>
            <a:r>
              <a:rPr lang="en-US" dirty="0">
                <a:latin typeface="Times New Roman" panose="02020603050405020304" pitchFamily="18" charset="0"/>
                <a:cs typeface="Times New Roman" panose="02020603050405020304" pitchFamily="18" charset="0"/>
              </a:rPr>
              <a:t>the annual budget of the school, monitors transactions related to timely and methodical usage of allowances, submits the budget to relevant authorities, </a:t>
            </a:r>
            <a:endParaRPr lang="tr-TR"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US" dirty="0" smtClean="0">
                <a:latin typeface="Times New Roman" panose="02020603050405020304" pitchFamily="18" charset="0"/>
                <a:cs typeface="Times New Roman" panose="02020603050405020304" pitchFamily="18" charset="0"/>
              </a:rPr>
              <a:t>Conducts </a:t>
            </a:r>
            <a:r>
              <a:rPr lang="en-US" dirty="0">
                <a:latin typeface="Times New Roman" panose="02020603050405020304" pitchFamily="18" charset="0"/>
                <a:cs typeface="Times New Roman" panose="02020603050405020304" pitchFamily="18" charset="0"/>
              </a:rPr>
              <a:t>necessary studies for organization of meetings, panels, symposiums and similar activities for promotion and generalization of pre-school </a:t>
            </a:r>
            <a:r>
              <a:rPr lang="en-US" dirty="0" smtClean="0">
                <a:latin typeface="Times New Roman" panose="02020603050405020304" pitchFamily="18" charset="0"/>
                <a:cs typeface="Times New Roman" panose="02020603050405020304" pitchFamily="18" charset="0"/>
              </a:rPr>
              <a:t>education,</a:t>
            </a:r>
            <a:endParaRPr lang="tr-TR"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US" dirty="0" smtClean="0">
                <a:latin typeface="Times New Roman" panose="02020603050405020304" pitchFamily="18" charset="0"/>
                <a:cs typeface="Times New Roman" panose="02020603050405020304" pitchFamily="18" charset="0"/>
              </a:rPr>
              <a:t>Executes </a:t>
            </a:r>
            <a:r>
              <a:rPr lang="en-US" dirty="0">
                <a:latin typeface="Times New Roman" panose="02020603050405020304" pitchFamily="18" charset="0"/>
                <a:cs typeface="Times New Roman" panose="02020603050405020304" pitchFamily="18" charset="0"/>
              </a:rPr>
              <a:t>works and transactions related to discipline and employment record of the staff, </a:t>
            </a:r>
            <a:endParaRPr lang="tr-TR"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US" dirty="0" smtClean="0">
                <a:latin typeface="Times New Roman" panose="02020603050405020304" pitchFamily="18" charset="0"/>
                <a:cs typeface="Times New Roman" panose="02020603050405020304" pitchFamily="18" charset="0"/>
              </a:rPr>
              <a:t>Assumes </a:t>
            </a:r>
            <a:r>
              <a:rPr lang="en-US" dirty="0">
                <a:latin typeface="Times New Roman" panose="02020603050405020304" pitchFamily="18" charset="0"/>
                <a:cs typeface="Times New Roman" panose="02020603050405020304" pitchFamily="18" charset="0"/>
              </a:rPr>
              <a:t>the position of mandatory of payment for expenditure of charges collected from the parents.</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5875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08920"/>
            <a:ext cx="7859216" cy="1872208"/>
          </a:xfrm>
        </p:spPr>
        <p:txBody>
          <a:bodyPr>
            <a:noAutofit/>
          </a:bodyPr>
          <a:lstStyle/>
          <a:p>
            <a:pPr algn="ctr"/>
            <a:r>
              <a:rPr lang="tr-TR" sz="96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FundinG</a:t>
            </a:r>
            <a:endParaRPr lang="tr-TR" sz="9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9834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0483" y="376238"/>
            <a:ext cx="8784976" cy="490066"/>
          </a:xfrm>
        </p:spPr>
        <p:txBody>
          <a:bodyPr>
            <a:noAutofit/>
          </a:bodyPr>
          <a:lstStyle/>
          <a:p>
            <a:r>
              <a:rPr lang="tr-TR" sz="2400" b="1" dirty="0" smtClean="0">
                <a:solidFill>
                  <a:schemeClr val="tx1"/>
                </a:solidFill>
                <a:latin typeface="Times New Roman" panose="02020603050405020304" pitchFamily="18" charset="0"/>
                <a:cs typeface="Times New Roman" panose="02020603050405020304" pitchFamily="18" charset="0"/>
              </a:rPr>
              <a:t/>
            </a:r>
            <a:br>
              <a:rPr lang="tr-TR"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Early </a:t>
            </a:r>
            <a:r>
              <a:rPr lang="en-US" sz="2400" b="1" dirty="0">
                <a:solidFill>
                  <a:schemeClr val="tx1"/>
                </a:solidFill>
                <a:latin typeface="Times New Roman" panose="02020603050405020304" pitchFamily="18" charset="0"/>
                <a:cs typeface="Times New Roman" panose="02020603050405020304" pitchFamily="18" charset="0"/>
              </a:rPr>
              <a:t>Childhood and School Education </a:t>
            </a:r>
            <a:r>
              <a:rPr lang="en-US" sz="2400" b="1" dirty="0" smtClean="0">
                <a:solidFill>
                  <a:schemeClr val="tx1"/>
                </a:solidFill>
                <a:latin typeface="Times New Roman" panose="02020603050405020304" pitchFamily="18" charset="0"/>
                <a:cs typeface="Times New Roman" panose="02020603050405020304" pitchFamily="18" charset="0"/>
              </a:rPr>
              <a:t>Funding</a:t>
            </a: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980728"/>
            <a:ext cx="8147248" cy="5493224"/>
          </a:xfrm>
        </p:spPr>
        <p:txBody>
          <a:bodyPr>
            <a:normAutofit fontScale="92500" lnSpcReduction="10000"/>
          </a:bodyPr>
          <a:lstStyle/>
          <a:p>
            <a:pPr algn="just"/>
            <a:r>
              <a:rPr lang="en-US" b="1" dirty="0" smtClean="0">
                <a:latin typeface="Times New Roman" panose="02020603050405020304" pitchFamily="18" charset="0"/>
                <a:cs typeface="Times New Roman" panose="02020603050405020304" pitchFamily="18" charset="0"/>
              </a:rPr>
              <a:t>Early </a:t>
            </a:r>
            <a:r>
              <a:rPr lang="en-US" b="1" dirty="0">
                <a:latin typeface="Times New Roman" panose="02020603050405020304" pitchFamily="18" charset="0"/>
                <a:cs typeface="Times New Roman" panose="02020603050405020304" pitchFamily="18" charset="0"/>
              </a:rPr>
              <a:t>Childhood Education </a:t>
            </a:r>
            <a:r>
              <a:rPr lang="en-US" dirty="0">
                <a:latin typeface="Times New Roman" panose="02020603050405020304" pitchFamily="18" charset="0"/>
                <a:cs typeface="Times New Roman" panose="02020603050405020304" pitchFamily="18" charset="0"/>
              </a:rPr>
              <a:t>as well as primary and secondary education is financed mostly by the government. In these education levels, teacher salaries, non-teaching personnel, all the expenses related to materials used for teaching and other necessary equipment are provided by the government. In early childhood education, financial support is given to the families. Parent-School Association is one of the responsible bodies providing service for the school expenses and other expenses related to teaching/learning. This support is collected through different kinds of activities organized by the Parent-School Association</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Private </a:t>
            </a:r>
            <a:r>
              <a:rPr lang="en-US" b="1" dirty="0" smtClean="0">
                <a:latin typeface="Times New Roman" panose="02020603050405020304" pitchFamily="18" charset="0"/>
                <a:cs typeface="Times New Roman" panose="02020603050405020304" pitchFamily="18" charset="0"/>
              </a:rPr>
              <a:t>Education</a:t>
            </a:r>
            <a:r>
              <a:rPr lang="tr-TR"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Turkey, private kindergartens and schools have their autonomy to spend their own budget according to their own policy, but they respect the same national regulations as the public and municipal ones concerning the state education requirements and the organization of the learning process. They use private properties or properties, conceded to them</a:t>
            </a:r>
          </a:p>
          <a:p>
            <a:pPr marL="0" indent="0" algn="just">
              <a:buNone/>
            </a:pPr>
            <a:endParaRPr lang="tr-TR"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6229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normAutofit fontScale="90000"/>
          </a:bodyPr>
          <a:lstStyle/>
          <a:p>
            <a:r>
              <a:rPr lang="tr-TR" b="1" dirty="0" err="1">
                <a:solidFill>
                  <a:schemeClr val="tx1"/>
                </a:solidFill>
                <a:latin typeface="Times New Roman" panose="02020603050405020304" pitchFamily="18" charset="0"/>
                <a:cs typeface="Times New Roman" panose="02020603050405020304" pitchFamily="18" charset="0"/>
              </a:rPr>
              <a:t>Higher</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Education</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Funding</a:t>
            </a:r>
            <a:r>
              <a:rPr lang="tr-TR" b="1" dirty="0">
                <a:solidFill>
                  <a:schemeClr val="tx1"/>
                </a:solidFill>
                <a:latin typeface="Times New Roman" panose="02020603050405020304" pitchFamily="18" charset="0"/>
                <a:cs typeface="Times New Roman" panose="02020603050405020304" pitchFamily="18" charset="0"/>
              </a:rPr>
              <a:t>:</a:t>
            </a:r>
            <a:br>
              <a:rPr lang="tr-TR"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124744"/>
            <a:ext cx="7467600" cy="5349208"/>
          </a:xfrm>
        </p:spPr>
        <p:txBody>
          <a:bodyPr>
            <a:normAutofit fontScale="92500"/>
          </a:bodyPr>
          <a:lstStyle/>
          <a:p>
            <a:pPr algn="just"/>
            <a:r>
              <a:rPr lang="en-US" b="1" dirty="0" smtClean="0">
                <a:latin typeface="Times New Roman" panose="02020603050405020304" pitchFamily="18" charset="0"/>
                <a:cs typeface="Times New Roman" panose="02020603050405020304" pitchFamily="18" charset="0"/>
              </a:rPr>
              <a:t>All </a:t>
            </a:r>
            <a:r>
              <a:rPr lang="en-US" b="1" dirty="0">
                <a:latin typeface="Times New Roman" panose="02020603050405020304" pitchFamily="18" charset="0"/>
                <a:cs typeface="Times New Roman" panose="02020603050405020304" pitchFamily="18" charset="0"/>
              </a:rPr>
              <a:t>public higher education institutions </a:t>
            </a:r>
            <a:r>
              <a:rPr lang="en-US" dirty="0">
                <a:latin typeface="Times New Roman" panose="02020603050405020304" pitchFamily="18" charset="0"/>
                <a:cs typeface="Times New Roman" panose="02020603050405020304" pitchFamily="18" charset="0"/>
              </a:rPr>
              <a:t>get their resources from three different sources: Funds allocated from the national budget, student fees and self-generated revenues obtained through institutional enterprise (by means of revolving capital exploitation). The share of self – generated funds in the university budgets gradually </a:t>
            </a:r>
            <a:r>
              <a:rPr lang="en-US" dirty="0" smtClean="0">
                <a:latin typeface="Times New Roman" panose="02020603050405020304" pitchFamily="18" charset="0"/>
                <a:cs typeface="Times New Roman" panose="02020603050405020304" pitchFamily="18" charset="0"/>
              </a:rPr>
              <a:t>increases.</a:t>
            </a: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Private Education</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Higher </a:t>
            </a:r>
            <a:r>
              <a:rPr lang="en-US" dirty="0">
                <a:latin typeface="Times New Roman" panose="02020603050405020304" pitchFamily="18" charset="0"/>
                <a:cs typeface="Times New Roman" panose="02020603050405020304" pitchFamily="18" charset="0"/>
              </a:rPr>
              <a:t>Education </a:t>
            </a:r>
            <a:r>
              <a:rPr lang="en-US" dirty="0" smtClean="0">
                <a:latin typeface="Times New Roman" panose="02020603050405020304" pitchFamily="18" charset="0"/>
                <a:cs typeface="Times New Roman" panose="02020603050405020304" pitchFamily="18" charset="0"/>
              </a:rPr>
              <a:t>Council</a:t>
            </a:r>
            <a:r>
              <a:rPr lang="tr-TR" dirty="0" smtClean="0">
                <a:latin typeface="Times New Roman" panose="02020603050405020304" pitchFamily="18" charset="0"/>
                <a:cs typeface="Times New Roman" panose="02020603050405020304" pitchFamily="18" charset="0"/>
              </a:rPr>
              <a:t> (YOK)</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Turkey allows foundation higher education institutions to enjoy academic autonomy. They are not funded by the state budget and have autonomy to spend their own budget according to their own policy. These private institutions have their own revenue by the fees and financial support by different kind of sponsorship from organization, companies, etc.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77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568952" cy="634082"/>
          </a:xfrm>
        </p:spPr>
        <p:txBody>
          <a:bodyPr/>
          <a:lstStyle/>
          <a:p>
            <a:r>
              <a:rPr lang="tr-TR" b="1" dirty="0" err="1" smtClean="0">
                <a:solidFill>
                  <a:schemeClr val="tx1"/>
                </a:solidFill>
                <a:latin typeface="Times New Roman" panose="02020603050405020304" pitchFamily="18" charset="0"/>
                <a:cs typeface="Times New Roman" panose="02020603050405020304" pitchFamily="18" charset="0"/>
              </a:rPr>
              <a:t>Ongoing</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reforms</a:t>
            </a:r>
            <a:r>
              <a:rPr lang="tr-TR" b="1" dirty="0" smtClean="0">
                <a:solidFill>
                  <a:schemeClr val="tx1"/>
                </a:solidFill>
                <a:latin typeface="Times New Roman" panose="02020603050405020304" pitchFamily="18" charset="0"/>
                <a:cs typeface="Times New Roman" panose="02020603050405020304" pitchFamily="18" charset="0"/>
              </a:rPr>
              <a:t> &amp; </a:t>
            </a:r>
            <a:r>
              <a:rPr lang="tr-TR" b="1" dirty="0" err="1" smtClean="0">
                <a:solidFill>
                  <a:schemeClr val="tx1"/>
                </a:solidFill>
                <a:latin typeface="Times New Roman" panose="02020603050405020304" pitchFamily="18" charset="0"/>
                <a:cs typeface="Times New Roman" panose="02020603050405020304" pitchFamily="18" charset="0"/>
              </a:rPr>
              <a:t>policy</a:t>
            </a:r>
            <a:r>
              <a:rPr lang="tr-TR" b="1" dirty="0" smtClean="0">
                <a:solidFill>
                  <a:schemeClr val="tx1"/>
                </a:solidFill>
                <a:latin typeface="Times New Roman" panose="02020603050405020304" pitchFamily="18" charset="0"/>
                <a:cs typeface="Times New Roman" panose="02020603050405020304" pitchFamily="18" charset="0"/>
              </a:rPr>
              <a:t> </a:t>
            </a:r>
            <a:r>
              <a:rPr lang="tr-TR" b="1" dirty="0" err="1" smtClean="0">
                <a:solidFill>
                  <a:schemeClr val="tx1"/>
                </a:solidFill>
                <a:latin typeface="Times New Roman" panose="02020603050405020304" pitchFamily="18" charset="0"/>
                <a:cs typeface="Times New Roman" panose="02020603050405020304" pitchFamily="18" charset="0"/>
              </a:rPr>
              <a:t>developments</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67544" y="1196752"/>
            <a:ext cx="7848872" cy="5277200"/>
          </a:xfrm>
        </p:spPr>
        <p:txBody>
          <a:bodyPr/>
          <a:lstStyle/>
          <a:p>
            <a:pPr algn="just"/>
            <a:r>
              <a:rPr lang="en-US" dirty="0">
                <a:latin typeface="Times New Roman" panose="02020603050405020304" pitchFamily="18" charset="0"/>
                <a:cs typeface="Times New Roman" panose="02020603050405020304" pitchFamily="18" charset="0"/>
              </a:rPr>
              <a:t>Concerning integration of technology in education, </a:t>
            </a:r>
            <a:r>
              <a:rPr lang="en-US" b="1" u="sng" dirty="0" err="1">
                <a:latin typeface="Times New Roman" panose="02020603050405020304" pitchFamily="18" charset="0"/>
                <a:cs typeface="Times New Roman" panose="02020603050405020304" pitchFamily="18" charset="0"/>
              </a:rPr>
              <a:t>Fatih</a:t>
            </a:r>
            <a:r>
              <a:rPr lang="en-US" b="1" u="sng" dirty="0">
                <a:latin typeface="Times New Roman" panose="02020603050405020304" pitchFamily="18" charset="0"/>
                <a:cs typeface="Times New Roman" panose="02020603050405020304" pitchFamily="18" charset="0"/>
              </a:rPr>
              <a:t> project</a:t>
            </a:r>
            <a:r>
              <a:rPr lang="en-US" dirty="0">
                <a:latin typeface="Times New Roman" panose="02020603050405020304" pitchFamily="18" charset="0"/>
                <a:cs typeface="Times New Roman" panose="02020603050405020304" pitchFamily="18" charset="0"/>
              </a:rPr>
              <a:t>, embarked by the Ministry of National Education, has yielded prolific results. Within this project, it was aimed at developing the technological opportunities and facilities in the state schools, and to this end, 85,000 smart boards have been implanted to the classrooms with internet connections and 13,500 students were given tablet computers and teachers were educated about the use of these technologies. The project is still going on and more schools are introduced to these technologies.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24661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8075240" cy="5781256"/>
          </a:xfrm>
        </p:spPr>
        <p:txBody>
          <a:bodyPr/>
          <a:lstStyle/>
          <a:p>
            <a:pPr algn="just"/>
            <a:r>
              <a:rPr lang="en-US" dirty="0">
                <a:latin typeface="Times New Roman" panose="02020603050405020304" pitchFamily="18" charset="0"/>
                <a:cs typeface="Times New Roman" panose="02020603050405020304" pitchFamily="18" charset="0"/>
              </a:rPr>
              <a:t>Other important step was taken with the </a:t>
            </a:r>
            <a:r>
              <a:rPr lang="en-US" b="1" u="sng" dirty="0" err="1">
                <a:latin typeface="Times New Roman" panose="02020603050405020304" pitchFamily="18" charset="0"/>
                <a:cs typeface="Times New Roman" panose="02020603050405020304" pitchFamily="18" charset="0"/>
              </a:rPr>
              <a:t>Mevlana</a:t>
            </a:r>
            <a:r>
              <a:rPr lang="en-US" b="1" u="sng" dirty="0">
                <a:latin typeface="Times New Roman" panose="02020603050405020304" pitchFamily="18" charset="0"/>
                <a:cs typeface="Times New Roman" panose="02020603050405020304" pitchFamily="18" charset="0"/>
              </a:rPr>
              <a:t> mobility program </a:t>
            </a:r>
            <a:r>
              <a:rPr lang="en-US" dirty="0">
                <a:latin typeface="Times New Roman" panose="02020603050405020304" pitchFamily="18" charset="0"/>
                <a:cs typeface="Times New Roman" panose="02020603050405020304" pitchFamily="18" charset="0"/>
              </a:rPr>
              <a:t>with was put into effect on 23 August 2011. </a:t>
            </a:r>
            <a:r>
              <a:rPr lang="en-US" dirty="0" err="1">
                <a:latin typeface="Times New Roman" panose="02020603050405020304" pitchFamily="18" charset="0"/>
                <a:cs typeface="Times New Roman" panose="02020603050405020304" pitchFamily="18" charset="0"/>
              </a:rPr>
              <a:t>Mevlana</a:t>
            </a:r>
            <a:r>
              <a:rPr lang="en-US" dirty="0">
                <a:latin typeface="Times New Roman" panose="02020603050405020304" pitchFamily="18" charset="0"/>
                <a:cs typeface="Times New Roman" panose="02020603050405020304" pitchFamily="18" charset="0"/>
              </a:rPr>
              <a:t> Program offers academic staff of the tertiary programs to give short visits (from 1 week up to 3 months) to a foreign university to do research studies or for other academic studies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b="1" u="sng" dirty="0">
                <a:latin typeface="Times New Roman" panose="02020603050405020304" pitchFamily="18" charset="0"/>
                <a:cs typeface="Times New Roman" panose="02020603050405020304" pitchFamily="18" charset="0"/>
              </a:rPr>
              <a:t>4+4+4 system </a:t>
            </a:r>
            <a:r>
              <a:rPr lang="en-US" dirty="0">
                <a:latin typeface="Times New Roman" panose="02020603050405020304" pitchFamily="18" charset="0"/>
                <a:cs typeface="Times New Roman" panose="02020603050405020304" pitchFamily="18" charset="0"/>
              </a:rPr>
              <a:t>gives pupils the opportunity of choosing fields by lower secondary education in line with their interests and aptitudes. This major reform aims at encompassing the individuals from all walks of life and integrates them into a twelve-year long compulsory educational process.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21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7467600" cy="634082"/>
          </a:xfrm>
        </p:spPr>
        <p:txBody>
          <a:bodyPr>
            <a:normAutofit/>
          </a:bodyPr>
          <a:lstStyle/>
          <a:p>
            <a:r>
              <a:rPr lang="tr-TR" b="1" dirty="0" err="1" smtClean="0">
                <a:solidFill>
                  <a:schemeClr val="tx1"/>
                </a:solidFill>
                <a:latin typeface="Times New Roman" panose="02020603050405020304" pitchFamily="18" charset="0"/>
                <a:cs typeface="Times New Roman" panose="02020603050405020304" pitchFamily="18" charset="0"/>
              </a:rPr>
              <a:t>outline</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395536" y="836712"/>
            <a:ext cx="8280920" cy="5637240"/>
          </a:xfrm>
        </p:spPr>
        <p:txBody>
          <a:bodyPr>
            <a:normAutofit/>
          </a:bodyPr>
          <a:lstStyle/>
          <a:p>
            <a:pPr marL="342900" lvl="0" indent="-342900">
              <a:lnSpc>
                <a:spcPct val="115000"/>
              </a:lnSpc>
              <a:spcAft>
                <a:spcPts val="0"/>
              </a:spcAft>
              <a:buFont typeface="+mj-lt"/>
              <a:buAutoNum type="arabicPeriod"/>
            </a:pPr>
            <a:r>
              <a:rPr lang="en-US" dirty="0">
                <a:latin typeface="Times New Roman" panose="02020603050405020304" pitchFamily="18" charset="0"/>
                <a:ea typeface="Calibri"/>
                <a:cs typeface="Times New Roman" panose="02020603050405020304" pitchFamily="18" charset="0"/>
              </a:rPr>
              <a:t>Early Childhood Education and Care</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a:pPr>
            <a:r>
              <a:rPr lang="en-US" dirty="0">
                <a:latin typeface="Times New Roman" panose="02020603050405020304" pitchFamily="18" charset="0"/>
                <a:ea typeface="Calibri"/>
                <a:cs typeface="Times New Roman" panose="02020603050405020304" pitchFamily="18" charset="0"/>
              </a:rPr>
              <a:t>Single Structure Education (Integrated Primary and Lower Secondary Education)</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a:pPr>
            <a:r>
              <a:rPr lang="en-US" dirty="0" smtClean="0">
                <a:latin typeface="Times New Roman" panose="02020603050405020304" pitchFamily="18" charset="0"/>
                <a:ea typeface="Calibri"/>
                <a:cs typeface="Times New Roman" panose="02020603050405020304" pitchFamily="18" charset="0"/>
              </a:rPr>
              <a:t>Secondary Education</a:t>
            </a:r>
            <a:endParaRPr lang="tr-TR" dirty="0" smtClean="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a:pPr>
            <a:r>
              <a:rPr lang="en-US" dirty="0" smtClean="0">
                <a:latin typeface="Times New Roman" panose="02020603050405020304" pitchFamily="18" charset="0"/>
                <a:ea typeface="Calibri"/>
                <a:cs typeface="Times New Roman" panose="02020603050405020304" pitchFamily="18" charset="0"/>
              </a:rPr>
              <a:t>Higher </a:t>
            </a:r>
            <a:r>
              <a:rPr lang="en-US" dirty="0">
                <a:latin typeface="Times New Roman" panose="02020603050405020304" pitchFamily="18" charset="0"/>
                <a:ea typeface="Calibri"/>
                <a:cs typeface="Times New Roman" panose="02020603050405020304" pitchFamily="18" charset="0"/>
              </a:rPr>
              <a:t>Education</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startAt="4"/>
            </a:pPr>
            <a:r>
              <a:rPr lang="en-US" dirty="0">
                <a:latin typeface="Times New Roman" panose="02020603050405020304" pitchFamily="18" charset="0"/>
                <a:ea typeface="Calibri"/>
                <a:cs typeface="Times New Roman" panose="02020603050405020304" pitchFamily="18" charset="0"/>
              </a:rPr>
              <a:t>Adult Education and </a:t>
            </a:r>
            <a:r>
              <a:rPr lang="en-US" dirty="0" smtClean="0">
                <a:latin typeface="Times New Roman" panose="02020603050405020304" pitchFamily="18" charset="0"/>
                <a:ea typeface="Calibri"/>
                <a:cs typeface="Times New Roman" panose="02020603050405020304" pitchFamily="18" charset="0"/>
              </a:rPr>
              <a:t>Training</a:t>
            </a:r>
            <a:r>
              <a:rPr lang="tr-TR" dirty="0" smtClean="0">
                <a:latin typeface="Times New Roman" panose="02020603050405020304" pitchFamily="18" charset="0"/>
                <a:ea typeface="Calibri"/>
                <a:cs typeface="Times New Roman" panose="02020603050405020304" pitchFamily="18" charset="0"/>
              </a:rPr>
              <a:t> (</a:t>
            </a:r>
            <a:r>
              <a:rPr lang="tr-TR" dirty="0" err="1" smtClean="0">
                <a:latin typeface="Times New Roman" panose="02020603050405020304" pitchFamily="18" charset="0"/>
                <a:ea typeface="Calibri"/>
                <a:cs typeface="Times New Roman" panose="02020603050405020304" pitchFamily="18" charset="0"/>
              </a:rPr>
              <a:t>Non-Formal</a:t>
            </a:r>
            <a:r>
              <a:rPr lang="tr-TR" dirty="0" smtClean="0">
                <a:latin typeface="Times New Roman" panose="02020603050405020304" pitchFamily="18" charset="0"/>
                <a:ea typeface="Calibri"/>
                <a:cs typeface="Times New Roman" panose="02020603050405020304" pitchFamily="18" charset="0"/>
              </a:rPr>
              <a:t> </a:t>
            </a:r>
            <a:r>
              <a:rPr lang="tr-TR" dirty="0" err="1" smtClean="0">
                <a:latin typeface="Times New Roman" panose="02020603050405020304" pitchFamily="18" charset="0"/>
                <a:ea typeface="Calibri"/>
                <a:cs typeface="Times New Roman" panose="02020603050405020304" pitchFamily="18" charset="0"/>
              </a:rPr>
              <a:t>Education</a:t>
            </a:r>
            <a:r>
              <a:rPr lang="tr-TR" smtClean="0">
                <a:latin typeface="Times New Roman" panose="02020603050405020304" pitchFamily="18" charset="0"/>
                <a:ea typeface="Calibri"/>
                <a:cs typeface="Times New Roman" panose="02020603050405020304" pitchFamily="18" charset="0"/>
              </a:rPr>
              <a:t>)</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startAt="4"/>
            </a:pPr>
            <a:r>
              <a:rPr lang="en-US" dirty="0">
                <a:latin typeface="Times New Roman" panose="02020603050405020304" pitchFamily="18" charset="0"/>
                <a:ea typeface="Calibri"/>
                <a:cs typeface="Times New Roman" panose="02020603050405020304" pitchFamily="18" charset="0"/>
              </a:rPr>
              <a:t>Management</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startAt="4"/>
            </a:pPr>
            <a:r>
              <a:rPr lang="en-US" dirty="0">
                <a:latin typeface="Times New Roman" panose="02020603050405020304" pitchFamily="18" charset="0"/>
                <a:ea typeface="Calibri"/>
                <a:cs typeface="Times New Roman" panose="02020603050405020304" pitchFamily="18" charset="0"/>
              </a:rPr>
              <a:t>Funding</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startAt="4"/>
            </a:pPr>
            <a:r>
              <a:rPr lang="en-US" dirty="0">
                <a:latin typeface="Times New Roman" panose="02020603050405020304" pitchFamily="18" charset="0"/>
                <a:ea typeface="Calibri"/>
                <a:cs typeface="Times New Roman" panose="02020603050405020304" pitchFamily="18" charset="0"/>
              </a:rPr>
              <a:t>Ongoing Reforms &amp; Policy Developments</a:t>
            </a:r>
            <a:endParaRPr lang="tr-TR"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1000"/>
              </a:spcAft>
              <a:buFont typeface="+mj-lt"/>
              <a:buAutoNum type="arabicPeriod" startAt="4"/>
            </a:pPr>
            <a:r>
              <a:rPr lang="en-US" dirty="0">
                <a:latin typeface="Times New Roman" panose="02020603050405020304" pitchFamily="18" charset="0"/>
                <a:ea typeface="Times New Roman"/>
                <a:cs typeface="Times New Roman" panose="02020603050405020304" pitchFamily="18" charset="0"/>
              </a:rPr>
              <a:t>Implications for School </a:t>
            </a:r>
            <a:r>
              <a:rPr lang="en-US" dirty="0" smtClean="0">
                <a:latin typeface="Times New Roman" panose="02020603050405020304" pitchFamily="18" charset="0"/>
                <a:ea typeface="Times New Roman"/>
                <a:cs typeface="Times New Roman" panose="02020603050405020304" pitchFamily="18" charset="0"/>
              </a:rPr>
              <a:t>Leadership</a:t>
            </a:r>
            <a:endParaRPr lang="tr-TR" dirty="0">
              <a:latin typeface="Times New Roman" panose="02020603050405020304" pitchFamily="18" charset="0"/>
              <a:ea typeface="Calibri"/>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035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8003232" cy="5781256"/>
          </a:xfrm>
        </p:spPr>
        <p:txBody>
          <a:bodyPr>
            <a:normAutofit/>
          </a:bodyPr>
          <a:lstStyle/>
          <a:p>
            <a:pPr marL="0" indent="0">
              <a:buNone/>
            </a:pPr>
            <a:r>
              <a:rPr lang="tr-TR" sz="2800" b="1" dirty="0" smtClean="0">
                <a:latin typeface="Times New Roman" panose="02020603050405020304" pitchFamily="18" charset="0"/>
                <a:cs typeface="Times New Roman" panose="02020603050405020304" pitchFamily="18" charset="0"/>
              </a:rPr>
              <a:t>IMPLICATIONS FOR SCHOOL LEADERSHIP</a:t>
            </a:r>
          </a:p>
          <a:p>
            <a:pPr marL="0" indent="0">
              <a:buNone/>
            </a:pPr>
            <a:endParaRPr lang="tr-TR" dirty="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Turkey</a:t>
            </a:r>
            <a:r>
              <a:rPr lang="tr-TR" dirty="0" smtClean="0">
                <a:latin typeface="Times New Roman" panose="02020603050405020304" pitchFamily="18" charset="0"/>
                <a:cs typeface="Times New Roman" panose="02020603050405020304" pitchFamily="18" charset="0"/>
              </a:rPr>
              <a:t>, it is </a:t>
            </a:r>
            <a:r>
              <a:rPr lang="tr-TR" dirty="0" err="1" smtClean="0">
                <a:latin typeface="Times New Roman" panose="02020603050405020304" pitchFamily="18" charset="0"/>
                <a:cs typeface="Times New Roman" panose="02020603050405020304" pitchFamily="18" charset="0"/>
              </a:rPr>
              <a:t>sufficient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an </a:t>
            </a:r>
            <a:r>
              <a:rPr lang="tr-TR" dirty="0" err="1" smtClean="0">
                <a:latin typeface="Times New Roman" panose="02020603050405020304" pitchFamily="18" charset="0"/>
                <a:cs typeface="Times New Roman" panose="02020603050405020304" pitchFamily="18" charset="0"/>
              </a:rPr>
              <a:t>educational</a:t>
            </a:r>
            <a:r>
              <a:rPr lang="tr-TR" dirty="0" smtClean="0">
                <a:latin typeface="Times New Roman" panose="02020603050405020304" pitchFamily="18" charset="0"/>
                <a:cs typeface="Times New Roman" panose="02020603050405020304" pitchFamily="18" charset="0"/>
              </a:rPr>
              <a:t> background as a </a:t>
            </a:r>
            <a:r>
              <a:rPr lang="tr-TR" dirty="0" err="1" smtClean="0">
                <a:latin typeface="Times New Roman" panose="02020603050405020304" pitchFamily="18" charset="0"/>
                <a:cs typeface="Times New Roman" panose="02020603050405020304" pitchFamily="18" charset="0"/>
              </a:rPr>
              <a:t>teacher</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order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be a </a:t>
            </a:r>
            <a:r>
              <a:rPr lang="tr-TR" dirty="0" err="1" smtClean="0">
                <a:latin typeface="Times New Roman" panose="02020603050405020304" pitchFamily="18" charset="0"/>
                <a:cs typeface="Times New Roman" panose="02020603050405020304" pitchFamily="18" charset="0"/>
              </a:rPr>
              <a:t>school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principal</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do not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enough</a:t>
            </a:r>
            <a:r>
              <a:rPr lang="tr-TR" dirty="0" smtClean="0">
                <a:latin typeface="Times New Roman" panose="02020603050405020304" pitchFamily="18" charset="0"/>
                <a:cs typeface="Times New Roman" panose="02020603050405020304" pitchFamily="18" charset="0"/>
              </a:rPr>
              <a:t> in-service </a:t>
            </a:r>
            <a:r>
              <a:rPr lang="tr-TR" dirty="0" err="1" smtClean="0">
                <a:latin typeface="Times New Roman" panose="02020603050405020304" pitchFamily="18" charset="0"/>
                <a:cs typeface="Times New Roman" panose="02020603050405020304" pitchFamily="18" charset="0"/>
              </a:rPr>
              <a:t>training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job</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training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just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become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principals</a:t>
            </a:r>
            <a:r>
              <a:rPr lang="tr-TR" dirty="0" smtClean="0">
                <a:latin typeface="Times New Roman" panose="02020603050405020304" pitchFamily="18" charset="0"/>
                <a:cs typeface="Times New Roman" panose="02020603050405020304" pitchFamily="18" charset="0"/>
              </a:rPr>
              <a:t>, not </a:t>
            </a:r>
            <a:r>
              <a:rPr lang="tr-TR" dirty="0" err="1" smtClean="0">
                <a:latin typeface="Times New Roman" panose="02020603050405020304" pitchFamily="18" charset="0"/>
                <a:cs typeface="Times New Roman" panose="02020603050405020304" pitchFamily="18" charset="0"/>
              </a:rPr>
              <a:t>leaders</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applications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centralized</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educational</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system</a:t>
            </a:r>
            <a:r>
              <a:rPr lang="tr-TR" b="1"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prevents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grow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up</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competent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leaders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frame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prevents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prepare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assign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good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leaders</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87425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8219256" cy="5853264"/>
          </a:xfrm>
        </p:spPr>
        <p:txBody>
          <a:bodyPr>
            <a:normAutofit/>
          </a:bodyPr>
          <a:lstStyle/>
          <a:p>
            <a:pPr marL="0" indent="0" algn="just">
              <a:buNone/>
            </a:pPr>
            <a:r>
              <a:rPr lang="tr-TR" sz="6600" dirty="0" smtClean="0">
                <a:latin typeface="Times New Roman" panose="02020603050405020304" pitchFamily="18" charset="0"/>
                <a:cs typeface="Times New Roman" panose="02020603050405020304" pitchFamily="18" charset="0"/>
              </a:rPr>
              <a:t>Time </a:t>
            </a:r>
            <a:r>
              <a:rPr lang="tr-TR" sz="6600" dirty="0" err="1" smtClean="0">
                <a:latin typeface="Times New Roman" panose="02020603050405020304" pitchFamily="18" charset="0"/>
                <a:cs typeface="Times New Roman" panose="02020603050405020304" pitchFamily="18" charset="0"/>
              </a:rPr>
              <a:t>for</a:t>
            </a:r>
            <a:r>
              <a:rPr lang="tr-TR" sz="6600" dirty="0" smtClean="0">
                <a:latin typeface="Times New Roman" panose="02020603050405020304" pitchFamily="18" charset="0"/>
                <a:cs typeface="Times New Roman" panose="02020603050405020304" pitchFamily="18" charset="0"/>
              </a:rPr>
              <a:t> </a:t>
            </a:r>
            <a:r>
              <a:rPr lang="tr-TR" sz="6600" dirty="0" err="1" smtClean="0">
                <a:latin typeface="Times New Roman" panose="02020603050405020304" pitchFamily="18" charset="0"/>
                <a:cs typeface="Times New Roman" panose="02020603050405020304" pitchFamily="18" charset="0"/>
              </a:rPr>
              <a:t>Discussion</a:t>
            </a:r>
            <a:r>
              <a:rPr lang="tr-TR" sz="6600" dirty="0" smtClean="0">
                <a:latin typeface="Times New Roman" panose="02020603050405020304" pitchFamily="18" charset="0"/>
                <a:cs typeface="Times New Roman" panose="02020603050405020304" pitchFamily="18" charset="0"/>
              </a:rPr>
              <a:t> </a:t>
            </a:r>
            <a:r>
              <a:rPr lang="tr-TR" sz="6600"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endParaRPr lang="tr-TR" sz="28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1. A </a:t>
            </a:r>
            <a:r>
              <a:rPr lang="tr-TR" sz="4000" dirty="0" err="1">
                <a:latin typeface="Times New Roman" panose="02020603050405020304" pitchFamily="18" charset="0"/>
                <a:cs typeface="Times New Roman" panose="02020603050405020304" pitchFamily="18" charset="0"/>
                <a:sym typeface="Wingdings" panose="05000000000000000000" pitchFamily="2" charset="2"/>
              </a:rPr>
              <a:t>good</a:t>
            </a:r>
            <a:r>
              <a:rPr lang="tr-TR" sz="4000" dirty="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leader</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 A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good</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school</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principal</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Do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you</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agree</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buNone/>
            </a:pPr>
            <a:endParaRPr lang="tr-TR" sz="40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lgn="just">
              <a:buNone/>
            </a:pP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2.To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you</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a:latin typeface="Times New Roman" panose="02020603050405020304" pitchFamily="18" charset="0"/>
                <a:cs typeface="Times New Roman" panose="02020603050405020304" pitchFamily="18" charset="0"/>
                <a:sym typeface="Wingdings" panose="05000000000000000000" pitchFamily="2" charset="2"/>
              </a:rPr>
              <a:t>w</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hat</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should</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be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the</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criteria</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to</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choose</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and</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assign</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school</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4000" dirty="0" err="1" smtClean="0">
                <a:latin typeface="Times New Roman" panose="02020603050405020304" pitchFamily="18" charset="0"/>
                <a:cs typeface="Times New Roman" panose="02020603050405020304" pitchFamily="18" charset="0"/>
                <a:sym typeface="Wingdings" panose="05000000000000000000" pitchFamily="2" charset="2"/>
              </a:rPr>
              <a:t>principal</a:t>
            </a:r>
            <a:r>
              <a:rPr lang="tr-TR" sz="40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8672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21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123728" y="500965"/>
            <a:ext cx="4896544" cy="924475"/>
          </a:xfrm>
        </p:spPr>
        <p:txBody>
          <a:bodyPr/>
          <a:lstStyle/>
          <a:p>
            <a:pPr algn="ctr"/>
            <a:r>
              <a:rPr lang="tr-TR" b="1" dirty="0" smtClean="0">
                <a:latin typeface="Times New Roman" panose="02020603050405020304" pitchFamily="18" charset="0"/>
                <a:cs typeface="Times New Roman" panose="02020603050405020304" pitchFamily="18" charset="0"/>
                <a:sym typeface="Wingdings" panose="05000000000000000000" pitchFamily="2" charset="2"/>
              </a:rPr>
              <a:t></a:t>
            </a:r>
            <a:r>
              <a:rPr lang="tr-TR" b="1" dirty="0" err="1" smtClean="0">
                <a:latin typeface="Times New Roman" panose="02020603050405020304" pitchFamily="18" charset="0"/>
                <a:cs typeface="Times New Roman" panose="02020603050405020304" pitchFamily="18" charset="0"/>
              </a:rPr>
              <a:t>Thank</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you</a:t>
            </a:r>
            <a:r>
              <a:rPr lang="tr-TR" b="1" dirty="0" smtClean="0">
                <a:latin typeface="Times New Roman" panose="02020603050405020304" pitchFamily="18" charset="0"/>
                <a:cs typeface="Times New Roman" panose="02020603050405020304" pitchFamily="18" charset="0"/>
                <a:sym typeface="Wingdings" panose="05000000000000000000" pitchFamily="2" charset="2"/>
              </a:rPr>
              <a:t></a:t>
            </a:r>
            <a:endParaRPr lang="tr-TR" b="1" dirty="0">
              <a:latin typeface="Times New Roman" panose="02020603050405020304" pitchFamily="18" charset="0"/>
              <a:cs typeface="Times New Roman" panose="02020603050405020304" pitchFamily="18" charset="0"/>
            </a:endParaRPr>
          </a:p>
        </p:txBody>
      </p:sp>
      <p:pic>
        <p:nvPicPr>
          <p:cNvPr id="1026" name="Picture 2" descr="C:\Users\SAMSUNG\AppData\Local\Microsoft\Windows\Temporary Internet Files\Content.IE5\VTVBSGNV\MP900431303[1].jpg"/>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1531146" y="1860141"/>
            <a:ext cx="6081707" cy="40528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AMSUNG\AppData\Local\Microsoft\Windows\Temporary Internet Files\Content.IE5\Y8MYWRS2\MC90042980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89311"/>
            <a:ext cx="1412875" cy="1793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AMSUNG\AppData\Local\Microsoft\Windows\Temporary Internet Files\Content.IE5\Y8MYWRS2\MC90042980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66266"/>
            <a:ext cx="1412875" cy="1793875"/>
          </a:xfrm>
          <a:prstGeom prst="rect">
            <a:avLst/>
          </a:prstGeom>
          <a:noFill/>
          <a:extLst>
            <a:ext uri="{909E8E84-426E-40DD-AFC4-6F175D3DCCD1}">
              <a14:hiddenFill xmlns:a14="http://schemas.microsoft.com/office/drawing/2010/main">
                <a:solidFill>
                  <a:srgbClr val="FFFFFF"/>
                </a:solidFill>
              </a14:hiddenFill>
            </a:ext>
          </a:extLst>
        </p:spPr>
      </p:pic>
      <p:pic>
        <p:nvPicPr>
          <p:cNvPr id="5"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395536" y="5877272"/>
            <a:ext cx="609600" cy="609600"/>
          </a:xfrm>
          <a:prstGeom prst="rect">
            <a:avLst/>
          </a:prstGeom>
        </p:spPr>
      </p:pic>
    </p:spTree>
    <p:extLst>
      <p:ext uri="{BB962C8B-B14F-4D97-AF65-F5344CB8AC3E}">
        <p14:creationId xmlns:p14="http://schemas.microsoft.com/office/powerpoint/2010/main" val="2578639543"/>
      </p:ext>
    </p:extLst>
  </p:cSld>
  <p:clrMapOvr>
    <a:masterClrMapping/>
  </p:clrMapOvr>
  <p:transition spd="slow">
    <p:sndAc>
      <p:stSnd>
        <p:snd r:embed="rId5" name="applause.wav"/>
      </p:stSnd>
    </p:sndAc>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4"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Early Childhood Education and Care</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124744"/>
            <a:ext cx="8363272" cy="5349208"/>
          </a:xfrm>
        </p:spPr>
        <p:txBody>
          <a:bodyPr>
            <a:normAutofit fontScale="92500" lnSpcReduction="10000"/>
          </a:bodyPr>
          <a:lstStyle/>
          <a:p>
            <a:pPr algn="just"/>
            <a:r>
              <a:rPr lang="tr-TR" dirty="0" err="1" smtClean="0">
                <a:latin typeface="Times New Roman" panose="02020603050405020304" pitchFamily="18" charset="0"/>
                <a:cs typeface="Times New Roman" panose="02020603050405020304" pitchFamily="18" charset="0"/>
              </a:rPr>
              <a:t>Early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childhood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education</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rendered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0-72 </a:t>
            </a:r>
            <a:r>
              <a:rPr lang="tr-TR" dirty="0" err="1" smtClean="0">
                <a:latin typeface="Times New Roman" panose="02020603050405020304" pitchFamily="18" charset="0"/>
                <a:cs typeface="Times New Roman" panose="02020603050405020304" pitchFamily="18" charset="0"/>
              </a:rPr>
              <a:t>months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children.But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0-36 </a:t>
            </a:r>
            <a:r>
              <a:rPr lang="tr-TR" dirty="0" err="1" smtClean="0">
                <a:latin typeface="Times New Roman" panose="02020603050405020304" pitchFamily="18" charset="0"/>
                <a:cs typeface="Times New Roman" panose="02020603050405020304" pitchFamily="18" charset="0"/>
              </a:rPr>
              <a:t>months</a:t>
            </a:r>
            <a:r>
              <a:rPr lang="tr-TR" dirty="0" smtClean="0">
                <a:latin typeface="Times New Roman" panose="02020603050405020304" pitchFamily="18" charset="0"/>
                <a:cs typeface="Times New Roman" panose="02020603050405020304" pitchFamily="18" charset="0"/>
              </a:rPr>
              <a:t>, it is not </a:t>
            </a:r>
            <a:r>
              <a:rPr lang="tr-TR" dirty="0" err="1" smtClean="0">
                <a:latin typeface="Times New Roman" panose="02020603050405020304" pitchFamily="18" charset="0"/>
                <a:cs typeface="Times New Roman" panose="02020603050405020304" pitchFamily="18" charset="0"/>
              </a:rPr>
              <a:t>compulsory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family</a:t>
            </a:r>
            <a:r>
              <a:rPr lang="tr-TR" dirty="0" smtClean="0">
                <a:latin typeface="Times New Roman" panose="02020603050405020304" pitchFamily="18" charset="0"/>
                <a:cs typeface="Times New Roman" panose="02020603050405020304" pitchFamily="18" charset="0"/>
              </a:rPr>
              <a:t> pay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it. </a:t>
            </a:r>
            <a:r>
              <a:rPr lang="tr-TR" dirty="0" err="1" smtClean="0">
                <a:latin typeface="Times New Roman" panose="02020603050405020304" pitchFamily="18" charset="0"/>
                <a:cs typeface="Times New Roman" panose="02020603050405020304" pitchFamily="18" charset="0"/>
              </a:rPr>
              <a:t>However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37-72 </a:t>
            </a:r>
            <a:r>
              <a:rPr lang="tr-TR" dirty="0" err="1" smtClean="0">
                <a:latin typeface="Times New Roman" panose="02020603050405020304" pitchFamily="18" charset="0"/>
                <a:cs typeface="Times New Roman" panose="02020603050405020304" pitchFamily="18" charset="0"/>
              </a:rPr>
              <a:t>months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education</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rendered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goverment</a:t>
            </a:r>
            <a:r>
              <a:rPr lang="tr-TR" dirty="0" smtClean="0">
                <a:latin typeface="Times New Roman" panose="02020603050405020304" pitchFamily="18" charset="0"/>
                <a:cs typeface="Times New Roman" panose="02020603050405020304" pitchFamily="18" charset="0"/>
              </a:rPr>
              <a:t>.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education of children, who are between </a:t>
            </a:r>
            <a:r>
              <a:rPr lang="en-US"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6</a:t>
            </a:r>
            <a:r>
              <a:rPr lang="en-US" dirty="0" smtClean="0">
                <a:latin typeface="Times New Roman" panose="02020603050405020304" pitchFamily="18" charset="0"/>
                <a:cs typeface="Times New Roman" panose="02020603050405020304" pitchFamily="18" charset="0"/>
              </a:rPr>
              <a:t>-72 </a:t>
            </a:r>
            <a:r>
              <a:rPr lang="en-US" dirty="0">
                <a:latin typeface="Times New Roman" panose="02020603050405020304" pitchFamily="18" charset="0"/>
                <a:cs typeface="Times New Roman" panose="02020603050405020304" pitchFamily="18" charset="0"/>
              </a:rPr>
              <a:t>months and who are in need of special education, is compulsory. The primary approach is to provide pre-school education for those in need of special education in pre-school education institutions through mainstreaming. However, for those </a:t>
            </a:r>
            <a:r>
              <a:rPr lang="en-US" dirty="0" smtClean="0">
                <a:latin typeface="Times New Roman" panose="02020603050405020304" pitchFamily="18" charset="0"/>
                <a:cs typeface="Times New Roman" panose="02020603050405020304" pitchFamily="18" charset="0"/>
              </a:rPr>
              <a:t>individuals</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special education classes can also be opened within the pre-school special education schools/institutions. </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Children </a:t>
            </a:r>
            <a:r>
              <a:rPr lang="en-US" dirty="0">
                <a:latin typeface="Times New Roman" panose="02020603050405020304" pitchFamily="18" charset="0"/>
                <a:cs typeface="Times New Roman" panose="02020603050405020304" pitchFamily="18" charset="0"/>
              </a:rPr>
              <a:t>between 36 and 72 months are provided education within the pre-school institutions for handicapped. However, based on the developmental and individual characteristics of </a:t>
            </a:r>
            <a:r>
              <a:rPr lang="en-US" dirty="0" smtClean="0">
                <a:latin typeface="Times New Roman" panose="02020603050405020304" pitchFamily="18" charset="0"/>
                <a:cs typeface="Times New Roman" panose="02020603050405020304" pitchFamily="18" charset="0"/>
              </a:rPr>
              <a:t>students</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pre-school period can be extended for one more year.</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52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76672"/>
            <a:ext cx="7467600" cy="1143000"/>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Organization of Early Childhood Education and Care</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lstStyle/>
          <a:p>
            <a:pPr algn="just"/>
            <a:r>
              <a:rPr lang="en-US" dirty="0">
                <a:latin typeface="Times New Roman" panose="02020603050405020304" pitchFamily="18" charset="0"/>
                <a:cs typeface="Times New Roman" panose="02020603050405020304" pitchFamily="18" charset="0"/>
              </a:rPr>
              <a:t>The organization of Early Childhood Education is mostly planned through monthly and yearly plans.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Daily </a:t>
            </a:r>
            <a:r>
              <a:rPr lang="en-US" dirty="0">
                <a:latin typeface="Times New Roman" panose="02020603050405020304" pitchFamily="18" charset="0"/>
                <a:cs typeface="Times New Roman" panose="02020603050405020304" pitchFamily="18" charset="0"/>
              </a:rPr>
              <a:t>activities begin with induction activities everyday. Turkish, art, drama, music, movement, game, science and mathematics, literacy and field trips are given.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of the activities may not begin in the same day. They may be integrated, and planned as integrated activities.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60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7899648" cy="1143000"/>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Learning and Teaching in Early Childhood Education and Care</a:t>
            </a:r>
            <a:br>
              <a:rPr lang="en-US" sz="2400" b="1" dirty="0">
                <a:solidFill>
                  <a:schemeClr val="tx1"/>
                </a:solidFill>
                <a:latin typeface="Times New Roman" panose="02020603050405020304" pitchFamily="18" charset="0"/>
                <a:cs typeface="Times New Roman" panose="02020603050405020304" pitchFamily="18" charset="0"/>
              </a:rPr>
            </a:br>
            <a:endParaRPr lang="tr-TR" sz="24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57200" y="1556792"/>
            <a:ext cx="7859216" cy="4917160"/>
          </a:xfrm>
        </p:spPr>
        <p:txBody>
          <a:bodyPr>
            <a:normAutofit/>
          </a:bodyPr>
          <a:lstStyle/>
          <a:p>
            <a:pPr algn="just"/>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curriculum</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prepared</a:t>
            </a:r>
            <a:r>
              <a:rPr lang="tr-TR" dirty="0" smtClean="0">
                <a:latin typeface="Times New Roman" panose="02020603050405020304" pitchFamily="18" charset="0"/>
                <a:cs typeface="Times New Roman" panose="02020603050405020304" pitchFamily="18" charset="0"/>
              </a:rPr>
              <a:t> i</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line with Early Childhood Education </a:t>
            </a:r>
            <a:r>
              <a:rPr lang="en-US" dirty="0" smtClean="0">
                <a:latin typeface="Times New Roman" panose="02020603050405020304" pitchFamily="18" charset="0"/>
                <a:cs typeface="Times New Roman" panose="02020603050405020304" pitchFamily="18" charset="0"/>
              </a:rPr>
              <a:t>Program, </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ntegrat</a:t>
            </a:r>
            <a:r>
              <a:rPr lang="tr-TR" dirty="0" err="1" smtClean="0">
                <a:latin typeface="Times New Roman" panose="02020603050405020304" pitchFamily="18" charset="0"/>
                <a:cs typeface="Times New Roman" panose="02020603050405020304" pitchFamily="18" charset="0"/>
              </a:rPr>
              <a:t>ing</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amily</a:t>
            </a:r>
            <a:r>
              <a:rPr lang="en-US"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articipation</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Teachers </a:t>
            </a:r>
            <a:r>
              <a:rPr lang="en-US" dirty="0">
                <a:latin typeface="Times New Roman" panose="02020603050405020304" pitchFamily="18" charset="0"/>
                <a:cs typeface="Times New Roman" panose="02020603050405020304" pitchFamily="18" charset="0"/>
              </a:rPr>
              <a:t>arrange their teaching according to students' interests and needs and carry out monthly activities and assess them accordingly. Educational materials are shaped in line with students' needs. Furthermore, materials are kept and </a:t>
            </a:r>
            <a:r>
              <a:rPr lang="en-US" dirty="0" smtClean="0">
                <a:latin typeface="Times New Roman" panose="02020603050405020304" pitchFamily="18" charset="0"/>
                <a:cs typeface="Times New Roman" panose="02020603050405020304" pitchFamily="18" charset="0"/>
              </a:rPr>
              <a:t>maintained.</a:t>
            </a:r>
            <a:endParaRPr lang="tr-TR"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41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err="1" smtClean="0">
                <a:solidFill>
                  <a:schemeClr val="tx1"/>
                </a:solidFill>
                <a:latin typeface="Times New Roman" panose="02020603050405020304" pitchFamily="18" charset="0"/>
                <a:cs typeface="Times New Roman" panose="02020603050405020304" pitchFamily="18" charset="0"/>
              </a:rPr>
              <a:t>Assesment</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in Early Childhood Education and Care</a:t>
            </a:r>
            <a:br>
              <a:rPr lang="en-US" b="1"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sz="quarter" idx="1"/>
          </p:nvPr>
        </p:nvSpPr>
        <p:spPr/>
        <p:txBody>
          <a:bodyPr/>
          <a:lstStyle/>
          <a:p>
            <a:pPr algn="just"/>
            <a:r>
              <a:rPr lang="tr-TR"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ccording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Pre-School Education Program on children's development and </a:t>
            </a:r>
            <a:r>
              <a:rPr lang="en-US" dirty="0" smtClean="0">
                <a:latin typeface="Times New Roman" panose="02020603050405020304" pitchFamily="18" charset="0"/>
                <a:cs typeface="Times New Roman" panose="02020603050405020304" pitchFamily="18" charset="0"/>
              </a:rPr>
              <a:t>education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each child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evaluation file is </a:t>
            </a:r>
            <a:r>
              <a:rPr lang="en-US" dirty="0" smtClean="0">
                <a:latin typeface="Times New Roman" panose="02020603050405020304" pitchFamily="18" charset="0"/>
                <a:cs typeface="Times New Roman" panose="02020603050405020304" pitchFamily="18" charset="0"/>
              </a:rPr>
              <a:t>kept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p</a:t>
            </a:r>
            <a:r>
              <a:rPr lang="en-US" dirty="0" smtClean="0">
                <a:latin typeface="Times New Roman" panose="02020603050405020304" pitchFamily="18" charset="0"/>
                <a:cs typeface="Times New Roman" panose="02020603050405020304" pitchFamily="18" charset="0"/>
              </a:rPr>
              <a:t>re-school </a:t>
            </a:r>
            <a:r>
              <a:rPr lang="en-US" dirty="0">
                <a:latin typeface="Times New Roman" panose="02020603050405020304" pitchFamily="18" charset="0"/>
                <a:cs typeface="Times New Roman" panose="02020603050405020304" pitchFamily="18" charset="0"/>
              </a:rPr>
              <a:t>education institutions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E-school system is kept in the student file for each child.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Teachers and school administration </a:t>
            </a:r>
            <a:r>
              <a:rPr lang="tr-TR" dirty="0" err="1" smtClean="0">
                <a:latin typeface="Times New Roman" panose="02020603050405020304" pitchFamily="18" charset="0"/>
                <a:cs typeface="Times New Roman" panose="02020603050405020304" pitchFamily="18" charset="0"/>
              </a:rPr>
              <a:t>are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responsible for the timely processing of this information system.(Early Education </a:t>
            </a:r>
            <a:r>
              <a:rPr lang="en-US" dirty="0" err="1">
                <a:latin typeface="Times New Roman" panose="02020603050405020304" pitchFamily="18" charset="0"/>
                <a:cs typeface="Times New Roman" panose="02020603050405020304" pitchFamily="18" charset="0"/>
              </a:rPr>
              <a:t>Education</a:t>
            </a:r>
            <a:r>
              <a:rPr lang="en-US" dirty="0">
                <a:latin typeface="Times New Roman" panose="02020603050405020304" pitchFamily="18" charset="0"/>
                <a:cs typeface="Times New Roman" panose="02020603050405020304" pitchFamily="18" charset="0"/>
              </a:rPr>
              <a:t> Institutions Regulatory, Article 55, 56</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00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136904" cy="1143000"/>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Single Structure Education (Integrated Primary and Lower Secondary Education)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467544" y="1628800"/>
            <a:ext cx="7467600" cy="4873752"/>
          </a:xfrm>
        </p:spPr>
        <p:txBody>
          <a:bodyPr>
            <a:normAutofit/>
          </a:bodyPr>
          <a:lstStyle/>
          <a:p>
            <a:pPr algn="just"/>
            <a:r>
              <a:rPr lang="en-US" dirty="0" smtClean="0">
                <a:latin typeface="Times New Roman" panose="02020603050405020304" pitchFamily="18" charset="0"/>
                <a:cs typeface="Times New Roman" panose="02020603050405020304" pitchFamily="18" charset="0"/>
              </a:rPr>
              <a:t>Basic </a:t>
            </a:r>
            <a:r>
              <a:rPr lang="en-US" dirty="0">
                <a:latin typeface="Times New Roman" panose="02020603050405020304" pitchFamily="18" charset="0"/>
                <a:cs typeface="Times New Roman" panose="02020603050405020304" pitchFamily="18" charset="0"/>
              </a:rPr>
              <a:t>single structure education consists of primary (1st to 4th grade) and lower secondary (5th to 8th grade) </a:t>
            </a:r>
            <a:r>
              <a:rPr lang="en-US" dirty="0" smtClean="0">
                <a:latin typeface="Times New Roman" panose="02020603050405020304" pitchFamily="18" charset="0"/>
                <a:cs typeface="Times New Roman" panose="02020603050405020304" pitchFamily="18" charset="0"/>
              </a:rPr>
              <a:t>education</a:t>
            </a:r>
            <a:r>
              <a:rPr lang="tr-TR" dirty="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School </a:t>
            </a:r>
            <a:r>
              <a:rPr lang="en-US" dirty="0">
                <a:latin typeface="Times New Roman" panose="02020603050405020304" pitchFamily="18" charset="0"/>
                <a:cs typeface="Times New Roman" panose="02020603050405020304" pitchFamily="18" charset="0"/>
              </a:rPr>
              <a:t>education is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in consecutive grades of students at the same age (besides some exceptions like students repeating the grade, for example).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school can organize joint groups in free elective subjects or for activities related to meeting the interests, abilities and needs of pupils in the fields of sport, science, technology, arts or recreation</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86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393</TotalTime>
  <Words>2838</Words>
  <Application>Microsoft Office PowerPoint</Application>
  <PresentationFormat>Ekran Gösterisi (4:3)</PresentationFormat>
  <Paragraphs>171</Paragraphs>
  <Slides>42</Slides>
  <Notes>1</Notes>
  <HiddenSlides>0</HiddenSlides>
  <MMClips>1</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Cumba</vt:lpstr>
      <vt:lpstr>The Structure of National Education System  in Turkey</vt:lpstr>
      <vt:lpstr>Some sayings on educatIon from the head teacher of turkey</vt:lpstr>
      <vt:lpstr>PowerPoint Sunusu</vt:lpstr>
      <vt:lpstr>outline</vt:lpstr>
      <vt:lpstr>Early Childhood Education and Care </vt:lpstr>
      <vt:lpstr>Organization of Early Childhood Education and Care </vt:lpstr>
      <vt:lpstr>Learning and Teaching in Early Childhood Education and Care </vt:lpstr>
      <vt:lpstr>Assesment in Early Childhood Education and Care </vt:lpstr>
      <vt:lpstr>Single Structure Education (Integrated Primary and Lower Secondary Education) </vt:lpstr>
      <vt:lpstr>Teaching and Learning in Single Structure Education </vt:lpstr>
      <vt:lpstr>Teaching Methods and Materials </vt:lpstr>
      <vt:lpstr>Assessment in Single Structure Education </vt:lpstr>
      <vt:lpstr>Certification</vt:lpstr>
      <vt:lpstr>Organisation of secondary Education </vt:lpstr>
      <vt:lpstr>Teaching and Learning in General Upper Secondary Education</vt:lpstr>
      <vt:lpstr>Assessment in General Upper Secondary Education </vt:lpstr>
      <vt:lpstr>Teaching Methods and Materials </vt:lpstr>
      <vt:lpstr>Organisation of Vocational Upper Secondary Education </vt:lpstr>
      <vt:lpstr>PowerPoint Sunusu</vt:lpstr>
      <vt:lpstr>Choices for academic field</vt:lpstr>
      <vt:lpstr>Choices for vocational hıgh schools</vt:lpstr>
      <vt:lpstr>Teaching and Learning in Vocational Upper Secondary Education </vt:lpstr>
      <vt:lpstr>PowerPoint Sunusu</vt:lpstr>
      <vt:lpstr>Assessment in Vocational Upper Secondary Education </vt:lpstr>
      <vt:lpstr>Higher EducatIon</vt:lpstr>
      <vt:lpstr>PowerPoint Sunusu</vt:lpstr>
      <vt:lpstr>Transition</vt:lpstr>
      <vt:lpstr>PowerPoint Sunusu</vt:lpstr>
      <vt:lpstr>PowerPoint Sunusu</vt:lpstr>
      <vt:lpstr>HIGHER EDUCATION SYSTEM TURKEY'S NEW SOFT POWER, SAYS ÇETINSAYA </vt:lpstr>
      <vt:lpstr>Adult Education and Training </vt:lpstr>
      <vt:lpstr>Management</vt:lpstr>
      <vt:lpstr>PowerPoint Sunusu</vt:lpstr>
      <vt:lpstr>PowerPoint Sunusu</vt:lpstr>
      <vt:lpstr>FundinG</vt:lpstr>
      <vt:lpstr> Early Childhood and School Education Funding</vt:lpstr>
      <vt:lpstr>Higher Education Funding: </vt:lpstr>
      <vt:lpstr>Ongoing reforms &amp; policy developments</vt:lpstr>
      <vt:lpstr>PowerPoint Sunusu</vt:lpstr>
      <vt:lpstr>PowerPoint Sunusu</vt:lpstr>
      <vt:lpstr>PowerPoint Sunusu</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National Education System in Turkey</dc:title>
  <dc:creator>TUBA GÖREN</dc:creator>
  <cp:lastModifiedBy>TUBA GÖREN</cp:lastModifiedBy>
  <cp:revision>82</cp:revision>
  <dcterms:created xsi:type="dcterms:W3CDTF">2014-07-01T10:48:30Z</dcterms:created>
  <dcterms:modified xsi:type="dcterms:W3CDTF">2014-07-02T11:23:33Z</dcterms:modified>
</cp:coreProperties>
</file>