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3"/>
  </p:notesMasterIdLst>
  <p:sldIdLst>
    <p:sldId id="256" r:id="rId2"/>
    <p:sldId id="292" r:id="rId3"/>
    <p:sldId id="307" r:id="rId4"/>
    <p:sldId id="308" r:id="rId5"/>
    <p:sldId id="309" r:id="rId6"/>
    <p:sldId id="310" r:id="rId7"/>
    <p:sldId id="311" r:id="rId8"/>
    <p:sldId id="266" r:id="rId9"/>
    <p:sldId id="306" r:id="rId10"/>
    <p:sldId id="293" r:id="rId11"/>
    <p:sldId id="295" r:id="rId12"/>
    <p:sldId id="301" r:id="rId13"/>
    <p:sldId id="296" r:id="rId14"/>
    <p:sldId id="289" r:id="rId15"/>
    <p:sldId id="297" r:id="rId16"/>
    <p:sldId id="298" r:id="rId17"/>
    <p:sldId id="299" r:id="rId18"/>
    <p:sldId id="300" r:id="rId19"/>
    <p:sldId id="302" r:id="rId20"/>
    <p:sldId id="312" r:id="rId21"/>
    <p:sldId id="30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9" autoAdjust="0"/>
    <p:restoredTop sz="92924" autoAdjust="0"/>
  </p:normalViewPr>
  <p:slideViewPr>
    <p:cSldViewPr>
      <p:cViewPr varScale="1">
        <p:scale>
          <a:sx n="89" d="100"/>
          <a:sy n="89" d="100"/>
        </p:scale>
        <p:origin x="1219"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1D39B8-1D4A-4E33-9905-BD19933B0AA2}" type="doc">
      <dgm:prSet loTypeId="urn:microsoft.com/office/officeart/2005/8/layout/bProcess3" loCatId="process" qsTypeId="urn:microsoft.com/office/officeart/2005/8/quickstyle/simple1" qsCatId="simple" csTypeId="urn:microsoft.com/office/officeart/2005/8/colors/accent1_2" csCatId="accent1" phldr="1"/>
      <dgm:spPr/>
    </dgm:pt>
    <dgm:pt modelId="{38140453-CCFE-44A5-9C4D-98A0C3316E4A}">
      <dgm:prSet phldrT="[Text]" custT="1"/>
      <dgm:spPr/>
      <dgm:t>
        <a:bodyPr/>
        <a:lstStyle/>
        <a:p>
          <a:r>
            <a:rPr lang="el-GR" sz="1600" dirty="0" smtClean="0"/>
            <a:t>Εκπαίδευση</a:t>
          </a:r>
          <a:r>
            <a:rPr lang="en-GB" sz="1600" dirty="0" smtClean="0"/>
            <a:t> &amp; </a:t>
          </a:r>
        </a:p>
        <a:p>
          <a:r>
            <a:rPr lang="el-GR" sz="1600" dirty="0" smtClean="0"/>
            <a:t>Κατάρτιση</a:t>
          </a:r>
          <a:endParaRPr lang="en-GB" sz="1600" dirty="0"/>
        </a:p>
      </dgm:t>
    </dgm:pt>
    <dgm:pt modelId="{2FAD9862-22AE-4FDB-B07E-0E2D686C07AA}" type="parTrans" cxnId="{D7EDA7CD-B368-4A82-99B9-5452CE3FA32F}">
      <dgm:prSet/>
      <dgm:spPr/>
      <dgm:t>
        <a:bodyPr/>
        <a:lstStyle/>
        <a:p>
          <a:endParaRPr lang="en-GB"/>
        </a:p>
      </dgm:t>
    </dgm:pt>
    <dgm:pt modelId="{D47E9124-0EC5-4990-97EC-687CE2B31DD1}" type="sibTrans" cxnId="{D7EDA7CD-B368-4A82-99B9-5452CE3FA32F}">
      <dgm:prSet/>
      <dgm:spPr/>
      <dgm:t>
        <a:bodyPr/>
        <a:lstStyle/>
        <a:p>
          <a:endParaRPr lang="en-GB"/>
        </a:p>
      </dgm:t>
    </dgm:pt>
    <dgm:pt modelId="{1F2A46C8-8D2F-4E43-80AC-E57CC65D70E4}">
      <dgm:prSet phldrT="[Text]" custT="1"/>
      <dgm:spPr/>
      <dgm:t>
        <a:bodyPr/>
        <a:lstStyle/>
        <a:p>
          <a:r>
            <a:rPr lang="el-GR" sz="1600" dirty="0" smtClean="0"/>
            <a:t>Ανθρώπινο κεφάλαιο</a:t>
          </a:r>
          <a:endParaRPr lang="en-GB" sz="1600" dirty="0"/>
        </a:p>
      </dgm:t>
    </dgm:pt>
    <dgm:pt modelId="{0C6AC23B-9FD9-420B-B341-19901D2B51E0}" type="parTrans" cxnId="{3389741C-A7D6-49D8-9C76-47996C77AD4D}">
      <dgm:prSet/>
      <dgm:spPr/>
      <dgm:t>
        <a:bodyPr/>
        <a:lstStyle/>
        <a:p>
          <a:endParaRPr lang="en-GB"/>
        </a:p>
      </dgm:t>
    </dgm:pt>
    <dgm:pt modelId="{0765A806-DE34-4D86-AF32-58BCB1D6EC46}" type="sibTrans" cxnId="{3389741C-A7D6-49D8-9C76-47996C77AD4D}">
      <dgm:prSet/>
      <dgm:spPr/>
      <dgm:t>
        <a:bodyPr/>
        <a:lstStyle/>
        <a:p>
          <a:endParaRPr lang="en-GB"/>
        </a:p>
      </dgm:t>
    </dgm:pt>
    <dgm:pt modelId="{AAA0C119-5B12-43B2-A973-413E6D0D6194}">
      <dgm:prSet phldrT="[Text]" custT="1"/>
      <dgm:spPr/>
      <dgm:t>
        <a:bodyPr/>
        <a:lstStyle/>
        <a:p>
          <a:r>
            <a:rPr lang="el-GR" sz="1600" dirty="0" smtClean="0"/>
            <a:t>Παραγωγικότητα</a:t>
          </a:r>
          <a:endParaRPr lang="en-GB" sz="1600" dirty="0"/>
        </a:p>
      </dgm:t>
    </dgm:pt>
    <dgm:pt modelId="{83C4D745-8156-4094-9A20-DC5925666049}" type="parTrans" cxnId="{C45A21B2-13D9-4B68-9C89-035EEDA54861}">
      <dgm:prSet/>
      <dgm:spPr/>
      <dgm:t>
        <a:bodyPr/>
        <a:lstStyle/>
        <a:p>
          <a:endParaRPr lang="en-GB"/>
        </a:p>
      </dgm:t>
    </dgm:pt>
    <dgm:pt modelId="{AE73512C-03F1-4501-B071-0D611DE38FCB}" type="sibTrans" cxnId="{C45A21B2-13D9-4B68-9C89-035EEDA54861}">
      <dgm:prSet/>
      <dgm:spPr/>
      <dgm:t>
        <a:bodyPr/>
        <a:lstStyle/>
        <a:p>
          <a:endParaRPr lang="en-GB"/>
        </a:p>
      </dgm:t>
    </dgm:pt>
    <dgm:pt modelId="{CE9E752F-7C28-40B4-A7CA-2743D3E5A523}">
      <dgm:prSet custT="1"/>
      <dgm:spPr/>
      <dgm:t>
        <a:bodyPr/>
        <a:lstStyle/>
        <a:p>
          <a:r>
            <a:rPr lang="el-GR" sz="1600" dirty="0" smtClean="0"/>
            <a:t>Μισθοί</a:t>
          </a:r>
          <a:endParaRPr lang="en-GB" sz="1600" dirty="0"/>
        </a:p>
      </dgm:t>
    </dgm:pt>
    <dgm:pt modelId="{5319D3EC-42C2-4238-B2EA-7BB81664F282}" type="parTrans" cxnId="{4A428543-BBCE-455A-AA15-8D854CDE5775}">
      <dgm:prSet/>
      <dgm:spPr/>
      <dgm:t>
        <a:bodyPr/>
        <a:lstStyle/>
        <a:p>
          <a:endParaRPr lang="en-GB"/>
        </a:p>
      </dgm:t>
    </dgm:pt>
    <dgm:pt modelId="{37D4D9B6-7DE2-4BF3-BA82-92D9DAC4A718}" type="sibTrans" cxnId="{4A428543-BBCE-455A-AA15-8D854CDE5775}">
      <dgm:prSet/>
      <dgm:spPr/>
      <dgm:t>
        <a:bodyPr/>
        <a:lstStyle/>
        <a:p>
          <a:endParaRPr lang="en-GB"/>
        </a:p>
      </dgm:t>
    </dgm:pt>
    <dgm:pt modelId="{31B97D1C-BDB7-4452-84E4-608BF04FA126}">
      <dgm:prSet custT="1"/>
      <dgm:spPr/>
      <dgm:t>
        <a:bodyPr/>
        <a:lstStyle/>
        <a:p>
          <a:r>
            <a:rPr lang="el-GR" sz="1600" dirty="0" smtClean="0"/>
            <a:t>Ευημερία</a:t>
          </a:r>
          <a:endParaRPr lang="en-GB" sz="1600" dirty="0"/>
        </a:p>
      </dgm:t>
    </dgm:pt>
    <dgm:pt modelId="{E5A3ACA5-26DC-4DED-ADA1-51F3B27065D3}" type="parTrans" cxnId="{7E0FC665-21B8-47F3-A1B4-D1164EA4FADD}">
      <dgm:prSet/>
      <dgm:spPr/>
      <dgm:t>
        <a:bodyPr/>
        <a:lstStyle/>
        <a:p>
          <a:endParaRPr lang="en-GB"/>
        </a:p>
      </dgm:t>
    </dgm:pt>
    <dgm:pt modelId="{7F1F3243-452C-42E8-BE34-8A9FF289684C}" type="sibTrans" cxnId="{7E0FC665-21B8-47F3-A1B4-D1164EA4FADD}">
      <dgm:prSet/>
      <dgm:spPr/>
      <dgm:t>
        <a:bodyPr/>
        <a:lstStyle/>
        <a:p>
          <a:endParaRPr lang="en-GB"/>
        </a:p>
      </dgm:t>
    </dgm:pt>
    <dgm:pt modelId="{C3FE7408-CC6D-4712-B564-489EC6299813}" type="pres">
      <dgm:prSet presAssocID="{A31D39B8-1D4A-4E33-9905-BD19933B0AA2}" presName="Name0" presStyleCnt="0">
        <dgm:presLayoutVars>
          <dgm:dir/>
          <dgm:resizeHandles val="exact"/>
        </dgm:presLayoutVars>
      </dgm:prSet>
      <dgm:spPr/>
    </dgm:pt>
    <dgm:pt modelId="{BBB50C2C-3309-4087-98E8-C2A332A49EFE}" type="pres">
      <dgm:prSet presAssocID="{38140453-CCFE-44A5-9C4D-98A0C3316E4A}" presName="node" presStyleLbl="node1" presStyleIdx="0" presStyleCnt="5">
        <dgm:presLayoutVars>
          <dgm:bulletEnabled val="1"/>
        </dgm:presLayoutVars>
      </dgm:prSet>
      <dgm:spPr/>
      <dgm:t>
        <a:bodyPr/>
        <a:lstStyle/>
        <a:p>
          <a:endParaRPr lang="en-GB"/>
        </a:p>
      </dgm:t>
    </dgm:pt>
    <dgm:pt modelId="{C07478DD-0DD0-4EFF-AA41-A5757B7C70FB}" type="pres">
      <dgm:prSet presAssocID="{D47E9124-0EC5-4990-97EC-687CE2B31DD1}" presName="sibTrans" presStyleLbl="sibTrans1D1" presStyleIdx="0" presStyleCnt="4"/>
      <dgm:spPr/>
      <dgm:t>
        <a:bodyPr/>
        <a:lstStyle/>
        <a:p>
          <a:endParaRPr lang="en-GB"/>
        </a:p>
      </dgm:t>
    </dgm:pt>
    <dgm:pt modelId="{3F9ADB0C-E94F-410F-90C2-FD5AB25CA9CF}" type="pres">
      <dgm:prSet presAssocID="{D47E9124-0EC5-4990-97EC-687CE2B31DD1}" presName="connectorText" presStyleLbl="sibTrans1D1" presStyleIdx="0" presStyleCnt="4"/>
      <dgm:spPr/>
      <dgm:t>
        <a:bodyPr/>
        <a:lstStyle/>
        <a:p>
          <a:endParaRPr lang="en-GB"/>
        </a:p>
      </dgm:t>
    </dgm:pt>
    <dgm:pt modelId="{F69A2EB0-7272-4342-97C1-453E9FB0E928}" type="pres">
      <dgm:prSet presAssocID="{1F2A46C8-8D2F-4E43-80AC-E57CC65D70E4}" presName="node" presStyleLbl="node1" presStyleIdx="1" presStyleCnt="5">
        <dgm:presLayoutVars>
          <dgm:bulletEnabled val="1"/>
        </dgm:presLayoutVars>
      </dgm:prSet>
      <dgm:spPr/>
      <dgm:t>
        <a:bodyPr/>
        <a:lstStyle/>
        <a:p>
          <a:endParaRPr lang="en-GB"/>
        </a:p>
      </dgm:t>
    </dgm:pt>
    <dgm:pt modelId="{0461B86D-4327-424D-9068-F08C5EF5366A}" type="pres">
      <dgm:prSet presAssocID="{0765A806-DE34-4D86-AF32-58BCB1D6EC46}" presName="sibTrans" presStyleLbl="sibTrans1D1" presStyleIdx="1" presStyleCnt="4"/>
      <dgm:spPr/>
      <dgm:t>
        <a:bodyPr/>
        <a:lstStyle/>
        <a:p>
          <a:endParaRPr lang="en-GB"/>
        </a:p>
      </dgm:t>
    </dgm:pt>
    <dgm:pt modelId="{9DA0171E-37CE-4D37-8428-169EFAE19D3C}" type="pres">
      <dgm:prSet presAssocID="{0765A806-DE34-4D86-AF32-58BCB1D6EC46}" presName="connectorText" presStyleLbl="sibTrans1D1" presStyleIdx="1" presStyleCnt="4"/>
      <dgm:spPr/>
      <dgm:t>
        <a:bodyPr/>
        <a:lstStyle/>
        <a:p>
          <a:endParaRPr lang="en-GB"/>
        </a:p>
      </dgm:t>
    </dgm:pt>
    <dgm:pt modelId="{7D0F21A8-48F1-40E6-946B-AFB9F844E51A}" type="pres">
      <dgm:prSet presAssocID="{AAA0C119-5B12-43B2-A973-413E6D0D6194}" presName="node" presStyleLbl="node1" presStyleIdx="2" presStyleCnt="5">
        <dgm:presLayoutVars>
          <dgm:bulletEnabled val="1"/>
        </dgm:presLayoutVars>
      </dgm:prSet>
      <dgm:spPr/>
      <dgm:t>
        <a:bodyPr/>
        <a:lstStyle/>
        <a:p>
          <a:endParaRPr lang="en-GB"/>
        </a:p>
      </dgm:t>
    </dgm:pt>
    <dgm:pt modelId="{66D7622C-A0A3-4D73-9B3F-D1711BD84214}" type="pres">
      <dgm:prSet presAssocID="{AE73512C-03F1-4501-B071-0D611DE38FCB}" presName="sibTrans" presStyleLbl="sibTrans1D1" presStyleIdx="2" presStyleCnt="4"/>
      <dgm:spPr/>
      <dgm:t>
        <a:bodyPr/>
        <a:lstStyle/>
        <a:p>
          <a:endParaRPr lang="en-GB"/>
        </a:p>
      </dgm:t>
    </dgm:pt>
    <dgm:pt modelId="{D21B2CDB-5AEB-449A-A00F-59084A45B900}" type="pres">
      <dgm:prSet presAssocID="{AE73512C-03F1-4501-B071-0D611DE38FCB}" presName="connectorText" presStyleLbl="sibTrans1D1" presStyleIdx="2" presStyleCnt="4"/>
      <dgm:spPr/>
      <dgm:t>
        <a:bodyPr/>
        <a:lstStyle/>
        <a:p>
          <a:endParaRPr lang="en-GB"/>
        </a:p>
      </dgm:t>
    </dgm:pt>
    <dgm:pt modelId="{9180720A-A818-444E-82B7-7745C9A0D169}" type="pres">
      <dgm:prSet presAssocID="{CE9E752F-7C28-40B4-A7CA-2743D3E5A523}" presName="node" presStyleLbl="node1" presStyleIdx="3" presStyleCnt="5">
        <dgm:presLayoutVars>
          <dgm:bulletEnabled val="1"/>
        </dgm:presLayoutVars>
      </dgm:prSet>
      <dgm:spPr/>
      <dgm:t>
        <a:bodyPr/>
        <a:lstStyle/>
        <a:p>
          <a:endParaRPr lang="en-GB"/>
        </a:p>
      </dgm:t>
    </dgm:pt>
    <dgm:pt modelId="{C8500C98-5AE0-43F0-B0C3-00AA02346924}" type="pres">
      <dgm:prSet presAssocID="{37D4D9B6-7DE2-4BF3-BA82-92D9DAC4A718}" presName="sibTrans" presStyleLbl="sibTrans1D1" presStyleIdx="3" presStyleCnt="4"/>
      <dgm:spPr/>
      <dgm:t>
        <a:bodyPr/>
        <a:lstStyle/>
        <a:p>
          <a:endParaRPr lang="en-GB"/>
        </a:p>
      </dgm:t>
    </dgm:pt>
    <dgm:pt modelId="{9CA47934-1F36-46FB-8DF6-AE505C1CFA22}" type="pres">
      <dgm:prSet presAssocID="{37D4D9B6-7DE2-4BF3-BA82-92D9DAC4A718}" presName="connectorText" presStyleLbl="sibTrans1D1" presStyleIdx="3" presStyleCnt="4"/>
      <dgm:spPr/>
      <dgm:t>
        <a:bodyPr/>
        <a:lstStyle/>
        <a:p>
          <a:endParaRPr lang="en-GB"/>
        </a:p>
      </dgm:t>
    </dgm:pt>
    <dgm:pt modelId="{CD952D26-FD7D-4437-91E0-6C3834953383}" type="pres">
      <dgm:prSet presAssocID="{31B97D1C-BDB7-4452-84E4-608BF04FA126}" presName="node" presStyleLbl="node1" presStyleIdx="4" presStyleCnt="5">
        <dgm:presLayoutVars>
          <dgm:bulletEnabled val="1"/>
        </dgm:presLayoutVars>
      </dgm:prSet>
      <dgm:spPr/>
      <dgm:t>
        <a:bodyPr/>
        <a:lstStyle/>
        <a:p>
          <a:endParaRPr lang="en-GB"/>
        </a:p>
      </dgm:t>
    </dgm:pt>
  </dgm:ptLst>
  <dgm:cxnLst>
    <dgm:cxn modelId="{D01643A2-FD6A-473A-ACB0-98FB335D66B8}" type="presOf" srcId="{0765A806-DE34-4D86-AF32-58BCB1D6EC46}" destId="{9DA0171E-37CE-4D37-8428-169EFAE19D3C}" srcOrd="1" destOrd="0" presId="urn:microsoft.com/office/officeart/2005/8/layout/bProcess3"/>
    <dgm:cxn modelId="{D7EDA7CD-B368-4A82-99B9-5452CE3FA32F}" srcId="{A31D39B8-1D4A-4E33-9905-BD19933B0AA2}" destId="{38140453-CCFE-44A5-9C4D-98A0C3316E4A}" srcOrd="0" destOrd="0" parTransId="{2FAD9862-22AE-4FDB-B07E-0E2D686C07AA}" sibTransId="{D47E9124-0EC5-4990-97EC-687CE2B31DD1}"/>
    <dgm:cxn modelId="{CCFABD43-D47D-47E8-B09C-87B3D6BFE579}" type="presOf" srcId="{AE73512C-03F1-4501-B071-0D611DE38FCB}" destId="{66D7622C-A0A3-4D73-9B3F-D1711BD84214}" srcOrd="0" destOrd="0" presId="urn:microsoft.com/office/officeart/2005/8/layout/bProcess3"/>
    <dgm:cxn modelId="{7E0FC665-21B8-47F3-A1B4-D1164EA4FADD}" srcId="{A31D39B8-1D4A-4E33-9905-BD19933B0AA2}" destId="{31B97D1C-BDB7-4452-84E4-608BF04FA126}" srcOrd="4" destOrd="0" parTransId="{E5A3ACA5-26DC-4DED-ADA1-51F3B27065D3}" sibTransId="{7F1F3243-452C-42E8-BE34-8A9FF289684C}"/>
    <dgm:cxn modelId="{DBCDC1D0-EB2F-4131-83E6-C8157F31D6A8}" type="presOf" srcId="{37D4D9B6-7DE2-4BF3-BA82-92D9DAC4A718}" destId="{C8500C98-5AE0-43F0-B0C3-00AA02346924}" srcOrd="0" destOrd="0" presId="urn:microsoft.com/office/officeart/2005/8/layout/bProcess3"/>
    <dgm:cxn modelId="{7D63BDD9-7896-4BC1-A47A-AB46673A9100}" type="presOf" srcId="{37D4D9B6-7DE2-4BF3-BA82-92D9DAC4A718}" destId="{9CA47934-1F36-46FB-8DF6-AE505C1CFA22}" srcOrd="1" destOrd="0" presId="urn:microsoft.com/office/officeart/2005/8/layout/bProcess3"/>
    <dgm:cxn modelId="{B5F4EC91-61BC-4B21-A1F1-72265E277F42}" type="presOf" srcId="{38140453-CCFE-44A5-9C4D-98A0C3316E4A}" destId="{BBB50C2C-3309-4087-98E8-C2A332A49EFE}" srcOrd="0" destOrd="0" presId="urn:microsoft.com/office/officeart/2005/8/layout/bProcess3"/>
    <dgm:cxn modelId="{C83EB309-C8EC-4363-B402-629B1624B334}" type="presOf" srcId="{1F2A46C8-8D2F-4E43-80AC-E57CC65D70E4}" destId="{F69A2EB0-7272-4342-97C1-453E9FB0E928}" srcOrd="0" destOrd="0" presId="urn:microsoft.com/office/officeart/2005/8/layout/bProcess3"/>
    <dgm:cxn modelId="{C45A21B2-13D9-4B68-9C89-035EEDA54861}" srcId="{A31D39B8-1D4A-4E33-9905-BD19933B0AA2}" destId="{AAA0C119-5B12-43B2-A973-413E6D0D6194}" srcOrd="2" destOrd="0" parTransId="{83C4D745-8156-4094-9A20-DC5925666049}" sibTransId="{AE73512C-03F1-4501-B071-0D611DE38FCB}"/>
    <dgm:cxn modelId="{3389741C-A7D6-49D8-9C76-47996C77AD4D}" srcId="{A31D39B8-1D4A-4E33-9905-BD19933B0AA2}" destId="{1F2A46C8-8D2F-4E43-80AC-E57CC65D70E4}" srcOrd="1" destOrd="0" parTransId="{0C6AC23B-9FD9-420B-B341-19901D2B51E0}" sibTransId="{0765A806-DE34-4D86-AF32-58BCB1D6EC46}"/>
    <dgm:cxn modelId="{5A9FEC6B-8F02-410D-8AD5-AD153F74307C}" type="presOf" srcId="{0765A806-DE34-4D86-AF32-58BCB1D6EC46}" destId="{0461B86D-4327-424D-9068-F08C5EF5366A}" srcOrd="0" destOrd="0" presId="urn:microsoft.com/office/officeart/2005/8/layout/bProcess3"/>
    <dgm:cxn modelId="{768E72F1-A80A-4A25-BC91-FE0918BAE9A4}" type="presOf" srcId="{31B97D1C-BDB7-4452-84E4-608BF04FA126}" destId="{CD952D26-FD7D-4437-91E0-6C3834953383}" srcOrd="0" destOrd="0" presId="urn:microsoft.com/office/officeart/2005/8/layout/bProcess3"/>
    <dgm:cxn modelId="{4279829D-2177-4FD5-8361-B7944D52E802}" type="presOf" srcId="{CE9E752F-7C28-40B4-A7CA-2743D3E5A523}" destId="{9180720A-A818-444E-82B7-7745C9A0D169}" srcOrd="0" destOrd="0" presId="urn:microsoft.com/office/officeart/2005/8/layout/bProcess3"/>
    <dgm:cxn modelId="{96BB415C-A66B-4A33-91C7-819D500ED9BB}" type="presOf" srcId="{AE73512C-03F1-4501-B071-0D611DE38FCB}" destId="{D21B2CDB-5AEB-449A-A00F-59084A45B900}" srcOrd="1" destOrd="0" presId="urn:microsoft.com/office/officeart/2005/8/layout/bProcess3"/>
    <dgm:cxn modelId="{32F226B4-E106-4B31-B858-9C8619B244B9}" type="presOf" srcId="{AAA0C119-5B12-43B2-A973-413E6D0D6194}" destId="{7D0F21A8-48F1-40E6-946B-AFB9F844E51A}" srcOrd="0" destOrd="0" presId="urn:microsoft.com/office/officeart/2005/8/layout/bProcess3"/>
    <dgm:cxn modelId="{82ABC32C-B9A2-4D03-B342-6D379214516E}" type="presOf" srcId="{D47E9124-0EC5-4990-97EC-687CE2B31DD1}" destId="{C07478DD-0DD0-4EFF-AA41-A5757B7C70FB}" srcOrd="0" destOrd="0" presId="urn:microsoft.com/office/officeart/2005/8/layout/bProcess3"/>
    <dgm:cxn modelId="{4A428543-BBCE-455A-AA15-8D854CDE5775}" srcId="{A31D39B8-1D4A-4E33-9905-BD19933B0AA2}" destId="{CE9E752F-7C28-40B4-A7CA-2743D3E5A523}" srcOrd="3" destOrd="0" parTransId="{5319D3EC-42C2-4238-B2EA-7BB81664F282}" sibTransId="{37D4D9B6-7DE2-4BF3-BA82-92D9DAC4A718}"/>
    <dgm:cxn modelId="{360C9E88-4793-4BFF-B41C-E002EBAC3AEF}" type="presOf" srcId="{A31D39B8-1D4A-4E33-9905-BD19933B0AA2}" destId="{C3FE7408-CC6D-4712-B564-489EC6299813}" srcOrd="0" destOrd="0" presId="urn:microsoft.com/office/officeart/2005/8/layout/bProcess3"/>
    <dgm:cxn modelId="{F3BEC011-EFC2-4920-84DF-BC49352A2BB2}" type="presOf" srcId="{D47E9124-0EC5-4990-97EC-687CE2B31DD1}" destId="{3F9ADB0C-E94F-410F-90C2-FD5AB25CA9CF}" srcOrd="1" destOrd="0" presId="urn:microsoft.com/office/officeart/2005/8/layout/bProcess3"/>
    <dgm:cxn modelId="{67023C6D-924B-4221-A5DC-F2AC535ECD9F}" type="presParOf" srcId="{C3FE7408-CC6D-4712-B564-489EC6299813}" destId="{BBB50C2C-3309-4087-98E8-C2A332A49EFE}" srcOrd="0" destOrd="0" presId="urn:microsoft.com/office/officeart/2005/8/layout/bProcess3"/>
    <dgm:cxn modelId="{03722F31-5B4C-497F-9AB4-10364072D975}" type="presParOf" srcId="{C3FE7408-CC6D-4712-B564-489EC6299813}" destId="{C07478DD-0DD0-4EFF-AA41-A5757B7C70FB}" srcOrd="1" destOrd="0" presId="urn:microsoft.com/office/officeart/2005/8/layout/bProcess3"/>
    <dgm:cxn modelId="{9E8E3482-2155-4C39-B91A-2BCAB3581AA4}" type="presParOf" srcId="{C07478DD-0DD0-4EFF-AA41-A5757B7C70FB}" destId="{3F9ADB0C-E94F-410F-90C2-FD5AB25CA9CF}" srcOrd="0" destOrd="0" presId="urn:microsoft.com/office/officeart/2005/8/layout/bProcess3"/>
    <dgm:cxn modelId="{DCDFCA71-8B37-4008-B7E4-2B8A75B64814}" type="presParOf" srcId="{C3FE7408-CC6D-4712-B564-489EC6299813}" destId="{F69A2EB0-7272-4342-97C1-453E9FB0E928}" srcOrd="2" destOrd="0" presId="urn:microsoft.com/office/officeart/2005/8/layout/bProcess3"/>
    <dgm:cxn modelId="{39E27CAC-CDCD-4CC1-BD0C-3ABCBE1A6A2D}" type="presParOf" srcId="{C3FE7408-CC6D-4712-B564-489EC6299813}" destId="{0461B86D-4327-424D-9068-F08C5EF5366A}" srcOrd="3" destOrd="0" presId="urn:microsoft.com/office/officeart/2005/8/layout/bProcess3"/>
    <dgm:cxn modelId="{B3584E82-869F-441F-8F08-28610301E1A1}" type="presParOf" srcId="{0461B86D-4327-424D-9068-F08C5EF5366A}" destId="{9DA0171E-37CE-4D37-8428-169EFAE19D3C}" srcOrd="0" destOrd="0" presId="urn:microsoft.com/office/officeart/2005/8/layout/bProcess3"/>
    <dgm:cxn modelId="{6618F4CB-2F75-45F7-98C7-F149A11AFBC8}" type="presParOf" srcId="{C3FE7408-CC6D-4712-B564-489EC6299813}" destId="{7D0F21A8-48F1-40E6-946B-AFB9F844E51A}" srcOrd="4" destOrd="0" presId="urn:microsoft.com/office/officeart/2005/8/layout/bProcess3"/>
    <dgm:cxn modelId="{54903FC1-4460-410C-97B2-1CFFAEE1DBC5}" type="presParOf" srcId="{C3FE7408-CC6D-4712-B564-489EC6299813}" destId="{66D7622C-A0A3-4D73-9B3F-D1711BD84214}" srcOrd="5" destOrd="0" presId="urn:microsoft.com/office/officeart/2005/8/layout/bProcess3"/>
    <dgm:cxn modelId="{DD536614-EAA6-42CF-85B6-C79097898770}" type="presParOf" srcId="{66D7622C-A0A3-4D73-9B3F-D1711BD84214}" destId="{D21B2CDB-5AEB-449A-A00F-59084A45B900}" srcOrd="0" destOrd="0" presId="urn:microsoft.com/office/officeart/2005/8/layout/bProcess3"/>
    <dgm:cxn modelId="{7837083B-8EF6-48EC-B66B-541424985C07}" type="presParOf" srcId="{C3FE7408-CC6D-4712-B564-489EC6299813}" destId="{9180720A-A818-444E-82B7-7745C9A0D169}" srcOrd="6" destOrd="0" presId="urn:microsoft.com/office/officeart/2005/8/layout/bProcess3"/>
    <dgm:cxn modelId="{A906068D-3518-4131-A703-EF26D1F1BD7F}" type="presParOf" srcId="{C3FE7408-CC6D-4712-B564-489EC6299813}" destId="{C8500C98-5AE0-43F0-B0C3-00AA02346924}" srcOrd="7" destOrd="0" presId="urn:microsoft.com/office/officeart/2005/8/layout/bProcess3"/>
    <dgm:cxn modelId="{B08DB656-9560-4D87-A287-50E62628BA2B}" type="presParOf" srcId="{C8500C98-5AE0-43F0-B0C3-00AA02346924}" destId="{9CA47934-1F36-46FB-8DF6-AE505C1CFA22}" srcOrd="0" destOrd="0" presId="urn:microsoft.com/office/officeart/2005/8/layout/bProcess3"/>
    <dgm:cxn modelId="{DB45BA46-A159-47BF-BE06-C52EBB3B10E5}" type="presParOf" srcId="{C3FE7408-CC6D-4712-B564-489EC6299813}" destId="{CD952D26-FD7D-4437-91E0-6C3834953383}"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D1EC4A-DE33-4B2F-8924-445FFAB344D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EB60A65F-1132-4150-98BA-ACBCE00B23EF}">
      <dgm:prSet phldrT="[Text]"/>
      <dgm:spPr/>
      <dgm:t>
        <a:bodyPr/>
        <a:lstStyle/>
        <a:p>
          <a:r>
            <a:rPr lang="el-GR" dirty="0" smtClean="0"/>
            <a:t>Εκπαίδευση</a:t>
          </a:r>
          <a:r>
            <a:rPr lang="en-GB" dirty="0" smtClean="0"/>
            <a:t> &amp; </a:t>
          </a:r>
          <a:r>
            <a:rPr lang="el-GR" dirty="0" smtClean="0"/>
            <a:t>Κατάρτιση</a:t>
          </a:r>
          <a:endParaRPr lang="en-GB" dirty="0"/>
        </a:p>
      </dgm:t>
    </dgm:pt>
    <dgm:pt modelId="{E579F13F-3D5F-4983-971C-64F17A17FEE2}" type="parTrans" cxnId="{8956EC76-326A-4CB1-93EF-CDAA1723A05B}">
      <dgm:prSet/>
      <dgm:spPr/>
      <dgm:t>
        <a:bodyPr/>
        <a:lstStyle/>
        <a:p>
          <a:endParaRPr lang="en-GB"/>
        </a:p>
      </dgm:t>
    </dgm:pt>
    <dgm:pt modelId="{D17E0DB5-555F-4A85-8EAB-12829487BE5E}" type="sibTrans" cxnId="{8956EC76-326A-4CB1-93EF-CDAA1723A05B}">
      <dgm:prSet/>
      <dgm:spPr/>
      <dgm:t>
        <a:bodyPr/>
        <a:lstStyle/>
        <a:p>
          <a:endParaRPr lang="en-GB"/>
        </a:p>
      </dgm:t>
    </dgm:pt>
    <dgm:pt modelId="{8EA40839-DBCC-4A6A-B63A-F5C88B7C7DBC}">
      <dgm:prSet phldrT="[Text]"/>
      <dgm:spPr/>
      <dgm:t>
        <a:bodyPr/>
        <a:lstStyle/>
        <a:p>
          <a:r>
            <a:rPr lang="el-GR" dirty="0" smtClean="0"/>
            <a:t>Καλύτερη προσαρμογή με τη νέα τεχνολογία</a:t>
          </a:r>
          <a:endParaRPr lang="en-GB" dirty="0" smtClean="0"/>
        </a:p>
        <a:p>
          <a:endParaRPr lang="en-GB" dirty="0"/>
        </a:p>
      </dgm:t>
    </dgm:pt>
    <dgm:pt modelId="{2FAEA811-9711-45DC-B38B-4E8A4D29890C}" type="parTrans" cxnId="{E649A536-5183-4A98-AFCE-C5E22338ADDD}">
      <dgm:prSet/>
      <dgm:spPr/>
      <dgm:t>
        <a:bodyPr/>
        <a:lstStyle/>
        <a:p>
          <a:endParaRPr lang="en-GB"/>
        </a:p>
      </dgm:t>
    </dgm:pt>
    <dgm:pt modelId="{7E751963-240E-42F2-9529-ECC7EDE90A89}" type="sibTrans" cxnId="{E649A536-5183-4A98-AFCE-C5E22338ADDD}">
      <dgm:prSet/>
      <dgm:spPr/>
      <dgm:t>
        <a:bodyPr/>
        <a:lstStyle/>
        <a:p>
          <a:endParaRPr lang="en-GB"/>
        </a:p>
      </dgm:t>
    </dgm:pt>
    <dgm:pt modelId="{99BEFE7C-A544-4443-9F75-21892A01E192}">
      <dgm:prSet phldrT="[Text]"/>
      <dgm:spPr/>
      <dgm:t>
        <a:bodyPr/>
        <a:lstStyle/>
        <a:p>
          <a:r>
            <a:rPr lang="el-GR" dirty="0" smtClean="0"/>
            <a:t>Απόκτηση νέας γνώσης</a:t>
          </a:r>
          <a:endParaRPr lang="en-GB" dirty="0"/>
        </a:p>
      </dgm:t>
    </dgm:pt>
    <dgm:pt modelId="{5AC0A5A7-55ED-490C-BA44-8918ABDEFE47}" type="parTrans" cxnId="{810DF906-062B-4346-9DA2-16820590B442}">
      <dgm:prSet/>
      <dgm:spPr/>
      <dgm:t>
        <a:bodyPr/>
        <a:lstStyle/>
        <a:p>
          <a:endParaRPr lang="en-GB"/>
        </a:p>
      </dgm:t>
    </dgm:pt>
    <dgm:pt modelId="{655BB723-C998-446B-8AA8-FC1C9779D80A}" type="sibTrans" cxnId="{810DF906-062B-4346-9DA2-16820590B442}">
      <dgm:prSet/>
      <dgm:spPr/>
      <dgm:t>
        <a:bodyPr/>
        <a:lstStyle/>
        <a:p>
          <a:endParaRPr lang="en-GB"/>
        </a:p>
      </dgm:t>
    </dgm:pt>
    <dgm:pt modelId="{06A8901E-24A0-403C-9739-4C0E856663DF}">
      <dgm:prSet phldrT="[Text]"/>
      <dgm:spPr/>
      <dgm:t>
        <a:bodyPr/>
        <a:lstStyle/>
        <a:p>
          <a:r>
            <a:rPr lang="el-GR" dirty="0" smtClean="0"/>
            <a:t>Ταχύτερη επεξεργασία της γνώσης</a:t>
          </a:r>
          <a:endParaRPr lang="en-GB" dirty="0"/>
        </a:p>
      </dgm:t>
    </dgm:pt>
    <dgm:pt modelId="{E2E142F7-7083-466C-B050-952F9273D760}" type="parTrans" cxnId="{53B0C8E7-27AE-4C4A-AF01-7341E94AF237}">
      <dgm:prSet/>
      <dgm:spPr/>
      <dgm:t>
        <a:bodyPr/>
        <a:lstStyle/>
        <a:p>
          <a:endParaRPr lang="en-GB"/>
        </a:p>
      </dgm:t>
    </dgm:pt>
    <dgm:pt modelId="{4BFB7331-C47F-48A0-BDCD-EFF7273F5549}" type="sibTrans" cxnId="{53B0C8E7-27AE-4C4A-AF01-7341E94AF237}">
      <dgm:prSet/>
      <dgm:spPr/>
      <dgm:t>
        <a:bodyPr/>
        <a:lstStyle/>
        <a:p>
          <a:endParaRPr lang="en-GB"/>
        </a:p>
      </dgm:t>
    </dgm:pt>
    <dgm:pt modelId="{3C01BA71-8EA1-4A3C-A818-CC737AF83A1D}">
      <dgm:prSet phldrT="[Text]"/>
      <dgm:spPr/>
      <dgm:t>
        <a:bodyPr/>
        <a:lstStyle/>
        <a:p>
          <a:r>
            <a:rPr lang="el-GR" dirty="0" smtClean="0"/>
            <a:t>Ανάπτυξη νέας τεχνολογίας</a:t>
          </a:r>
          <a:endParaRPr lang="en-GB" dirty="0"/>
        </a:p>
      </dgm:t>
    </dgm:pt>
    <dgm:pt modelId="{47E88E47-2229-4841-BB7E-E9C3E343066D}" type="parTrans" cxnId="{FC8EA573-131A-4FE4-9C18-41B4D86783B5}">
      <dgm:prSet/>
      <dgm:spPr/>
      <dgm:t>
        <a:bodyPr/>
        <a:lstStyle/>
        <a:p>
          <a:endParaRPr lang="en-GB"/>
        </a:p>
      </dgm:t>
    </dgm:pt>
    <dgm:pt modelId="{2D402CA8-1D5A-470C-AA34-4A4B964D360A}" type="sibTrans" cxnId="{FC8EA573-131A-4FE4-9C18-41B4D86783B5}">
      <dgm:prSet/>
      <dgm:spPr/>
      <dgm:t>
        <a:bodyPr/>
        <a:lstStyle/>
        <a:p>
          <a:endParaRPr lang="en-GB"/>
        </a:p>
      </dgm:t>
    </dgm:pt>
    <dgm:pt modelId="{2B15E5BD-19BE-43F1-B755-941C41425BCC}" type="pres">
      <dgm:prSet presAssocID="{33D1EC4A-DE33-4B2F-8924-445FFAB344D3}" presName="diagram" presStyleCnt="0">
        <dgm:presLayoutVars>
          <dgm:chPref val="1"/>
          <dgm:dir/>
          <dgm:animOne val="branch"/>
          <dgm:animLvl val="lvl"/>
          <dgm:resizeHandles val="exact"/>
        </dgm:presLayoutVars>
      </dgm:prSet>
      <dgm:spPr/>
      <dgm:t>
        <a:bodyPr/>
        <a:lstStyle/>
        <a:p>
          <a:endParaRPr lang="en-GB"/>
        </a:p>
      </dgm:t>
    </dgm:pt>
    <dgm:pt modelId="{0565AD79-8CB7-4EDB-83A8-18528E74AE6E}" type="pres">
      <dgm:prSet presAssocID="{EB60A65F-1132-4150-98BA-ACBCE00B23EF}" presName="root1" presStyleCnt="0"/>
      <dgm:spPr/>
    </dgm:pt>
    <dgm:pt modelId="{D5D20CDD-E13D-46A0-9640-8B9ED1C51D29}" type="pres">
      <dgm:prSet presAssocID="{EB60A65F-1132-4150-98BA-ACBCE00B23EF}" presName="LevelOneTextNode" presStyleLbl="node0" presStyleIdx="0" presStyleCnt="1">
        <dgm:presLayoutVars>
          <dgm:chPref val="3"/>
        </dgm:presLayoutVars>
      </dgm:prSet>
      <dgm:spPr/>
      <dgm:t>
        <a:bodyPr/>
        <a:lstStyle/>
        <a:p>
          <a:endParaRPr lang="en-GB"/>
        </a:p>
      </dgm:t>
    </dgm:pt>
    <dgm:pt modelId="{BBF78462-54FA-4A90-9A7D-F1E122C1AA43}" type="pres">
      <dgm:prSet presAssocID="{EB60A65F-1132-4150-98BA-ACBCE00B23EF}" presName="level2hierChild" presStyleCnt="0"/>
      <dgm:spPr/>
    </dgm:pt>
    <dgm:pt modelId="{591F945A-EC39-4C68-BD0E-F33972E0167D}" type="pres">
      <dgm:prSet presAssocID="{2FAEA811-9711-45DC-B38B-4E8A4D29890C}" presName="conn2-1" presStyleLbl="parChTrans1D2" presStyleIdx="0" presStyleCnt="2"/>
      <dgm:spPr/>
      <dgm:t>
        <a:bodyPr/>
        <a:lstStyle/>
        <a:p>
          <a:endParaRPr lang="en-GB"/>
        </a:p>
      </dgm:t>
    </dgm:pt>
    <dgm:pt modelId="{DECD7149-1E90-4299-8A52-41E93098C064}" type="pres">
      <dgm:prSet presAssocID="{2FAEA811-9711-45DC-B38B-4E8A4D29890C}" presName="connTx" presStyleLbl="parChTrans1D2" presStyleIdx="0" presStyleCnt="2"/>
      <dgm:spPr/>
      <dgm:t>
        <a:bodyPr/>
        <a:lstStyle/>
        <a:p>
          <a:endParaRPr lang="en-GB"/>
        </a:p>
      </dgm:t>
    </dgm:pt>
    <dgm:pt modelId="{BBF55205-6F55-4D8D-894A-E1946E6FEAB3}" type="pres">
      <dgm:prSet presAssocID="{8EA40839-DBCC-4A6A-B63A-F5C88B7C7DBC}" presName="root2" presStyleCnt="0"/>
      <dgm:spPr/>
    </dgm:pt>
    <dgm:pt modelId="{22AD8DD2-06C8-4C1B-BBBB-2C995868C84B}" type="pres">
      <dgm:prSet presAssocID="{8EA40839-DBCC-4A6A-B63A-F5C88B7C7DBC}" presName="LevelTwoTextNode" presStyleLbl="node2" presStyleIdx="0" presStyleCnt="2">
        <dgm:presLayoutVars>
          <dgm:chPref val="3"/>
        </dgm:presLayoutVars>
      </dgm:prSet>
      <dgm:spPr/>
      <dgm:t>
        <a:bodyPr/>
        <a:lstStyle/>
        <a:p>
          <a:endParaRPr lang="en-GB"/>
        </a:p>
      </dgm:t>
    </dgm:pt>
    <dgm:pt modelId="{25B3406E-FEC6-4408-80C0-A2A987B3F212}" type="pres">
      <dgm:prSet presAssocID="{8EA40839-DBCC-4A6A-B63A-F5C88B7C7DBC}" presName="level3hierChild" presStyleCnt="0"/>
      <dgm:spPr/>
    </dgm:pt>
    <dgm:pt modelId="{E73DD36B-ABCB-4E2E-A2A7-B4FDCA554F57}" type="pres">
      <dgm:prSet presAssocID="{5AC0A5A7-55ED-490C-BA44-8918ABDEFE47}" presName="conn2-1" presStyleLbl="parChTrans1D3" presStyleIdx="0" presStyleCnt="2"/>
      <dgm:spPr/>
      <dgm:t>
        <a:bodyPr/>
        <a:lstStyle/>
        <a:p>
          <a:endParaRPr lang="en-GB"/>
        </a:p>
      </dgm:t>
    </dgm:pt>
    <dgm:pt modelId="{7DB5104C-E61A-4E5C-9BFD-BE33B7C3EF96}" type="pres">
      <dgm:prSet presAssocID="{5AC0A5A7-55ED-490C-BA44-8918ABDEFE47}" presName="connTx" presStyleLbl="parChTrans1D3" presStyleIdx="0" presStyleCnt="2"/>
      <dgm:spPr/>
      <dgm:t>
        <a:bodyPr/>
        <a:lstStyle/>
        <a:p>
          <a:endParaRPr lang="en-GB"/>
        </a:p>
      </dgm:t>
    </dgm:pt>
    <dgm:pt modelId="{5E565A9B-52BC-432C-8053-C1E44CA47D40}" type="pres">
      <dgm:prSet presAssocID="{99BEFE7C-A544-4443-9F75-21892A01E192}" presName="root2" presStyleCnt="0"/>
      <dgm:spPr/>
    </dgm:pt>
    <dgm:pt modelId="{9B9A9CAB-529F-4DCC-86B8-53C711E84CA6}" type="pres">
      <dgm:prSet presAssocID="{99BEFE7C-A544-4443-9F75-21892A01E192}" presName="LevelTwoTextNode" presStyleLbl="node3" presStyleIdx="0" presStyleCnt="2">
        <dgm:presLayoutVars>
          <dgm:chPref val="3"/>
        </dgm:presLayoutVars>
      </dgm:prSet>
      <dgm:spPr/>
      <dgm:t>
        <a:bodyPr/>
        <a:lstStyle/>
        <a:p>
          <a:endParaRPr lang="en-GB"/>
        </a:p>
      </dgm:t>
    </dgm:pt>
    <dgm:pt modelId="{CD6102AD-91F5-4632-BACC-B7755769DE52}" type="pres">
      <dgm:prSet presAssocID="{99BEFE7C-A544-4443-9F75-21892A01E192}" presName="level3hierChild" presStyleCnt="0"/>
      <dgm:spPr/>
    </dgm:pt>
    <dgm:pt modelId="{87A430C0-0963-46A3-B327-BC7696F35760}" type="pres">
      <dgm:prSet presAssocID="{E2E142F7-7083-466C-B050-952F9273D760}" presName="conn2-1" presStyleLbl="parChTrans1D3" presStyleIdx="1" presStyleCnt="2"/>
      <dgm:spPr/>
      <dgm:t>
        <a:bodyPr/>
        <a:lstStyle/>
        <a:p>
          <a:endParaRPr lang="en-GB"/>
        </a:p>
      </dgm:t>
    </dgm:pt>
    <dgm:pt modelId="{B8837CD0-1D7B-4C82-AE72-1494B555255C}" type="pres">
      <dgm:prSet presAssocID="{E2E142F7-7083-466C-B050-952F9273D760}" presName="connTx" presStyleLbl="parChTrans1D3" presStyleIdx="1" presStyleCnt="2"/>
      <dgm:spPr/>
      <dgm:t>
        <a:bodyPr/>
        <a:lstStyle/>
        <a:p>
          <a:endParaRPr lang="en-GB"/>
        </a:p>
      </dgm:t>
    </dgm:pt>
    <dgm:pt modelId="{65974B3F-D6FD-43C8-B044-EEAF0DB01DEE}" type="pres">
      <dgm:prSet presAssocID="{06A8901E-24A0-403C-9739-4C0E856663DF}" presName="root2" presStyleCnt="0"/>
      <dgm:spPr/>
    </dgm:pt>
    <dgm:pt modelId="{AC46C1C4-C5FB-4178-9832-9F5AF8C536AE}" type="pres">
      <dgm:prSet presAssocID="{06A8901E-24A0-403C-9739-4C0E856663DF}" presName="LevelTwoTextNode" presStyleLbl="node3" presStyleIdx="1" presStyleCnt="2">
        <dgm:presLayoutVars>
          <dgm:chPref val="3"/>
        </dgm:presLayoutVars>
      </dgm:prSet>
      <dgm:spPr/>
      <dgm:t>
        <a:bodyPr/>
        <a:lstStyle/>
        <a:p>
          <a:endParaRPr lang="en-GB"/>
        </a:p>
      </dgm:t>
    </dgm:pt>
    <dgm:pt modelId="{81E2A98C-91D2-4DB2-8781-78C036E73756}" type="pres">
      <dgm:prSet presAssocID="{06A8901E-24A0-403C-9739-4C0E856663DF}" presName="level3hierChild" presStyleCnt="0"/>
      <dgm:spPr/>
    </dgm:pt>
    <dgm:pt modelId="{B94D0C5E-2DE7-4EC6-B983-606179657CE4}" type="pres">
      <dgm:prSet presAssocID="{47E88E47-2229-4841-BB7E-E9C3E343066D}" presName="conn2-1" presStyleLbl="parChTrans1D2" presStyleIdx="1" presStyleCnt="2"/>
      <dgm:spPr/>
      <dgm:t>
        <a:bodyPr/>
        <a:lstStyle/>
        <a:p>
          <a:endParaRPr lang="en-GB"/>
        </a:p>
      </dgm:t>
    </dgm:pt>
    <dgm:pt modelId="{ADCAA2A1-81D9-4B49-AA59-CA2F9A196B1B}" type="pres">
      <dgm:prSet presAssocID="{47E88E47-2229-4841-BB7E-E9C3E343066D}" presName="connTx" presStyleLbl="parChTrans1D2" presStyleIdx="1" presStyleCnt="2"/>
      <dgm:spPr/>
      <dgm:t>
        <a:bodyPr/>
        <a:lstStyle/>
        <a:p>
          <a:endParaRPr lang="en-GB"/>
        </a:p>
      </dgm:t>
    </dgm:pt>
    <dgm:pt modelId="{0CA29D86-5E68-4D51-B5F1-F14015F0FE5A}" type="pres">
      <dgm:prSet presAssocID="{3C01BA71-8EA1-4A3C-A818-CC737AF83A1D}" presName="root2" presStyleCnt="0"/>
      <dgm:spPr/>
    </dgm:pt>
    <dgm:pt modelId="{3D8A99E2-886C-45C1-B3FC-4F303374866F}" type="pres">
      <dgm:prSet presAssocID="{3C01BA71-8EA1-4A3C-A818-CC737AF83A1D}" presName="LevelTwoTextNode" presStyleLbl="node2" presStyleIdx="1" presStyleCnt="2">
        <dgm:presLayoutVars>
          <dgm:chPref val="3"/>
        </dgm:presLayoutVars>
      </dgm:prSet>
      <dgm:spPr/>
      <dgm:t>
        <a:bodyPr/>
        <a:lstStyle/>
        <a:p>
          <a:endParaRPr lang="en-GB"/>
        </a:p>
      </dgm:t>
    </dgm:pt>
    <dgm:pt modelId="{06E4C8AD-B23F-400F-B819-8480F3300467}" type="pres">
      <dgm:prSet presAssocID="{3C01BA71-8EA1-4A3C-A818-CC737AF83A1D}" presName="level3hierChild" presStyleCnt="0"/>
      <dgm:spPr/>
    </dgm:pt>
  </dgm:ptLst>
  <dgm:cxnLst>
    <dgm:cxn modelId="{53B0C8E7-27AE-4C4A-AF01-7341E94AF237}" srcId="{8EA40839-DBCC-4A6A-B63A-F5C88B7C7DBC}" destId="{06A8901E-24A0-403C-9739-4C0E856663DF}" srcOrd="1" destOrd="0" parTransId="{E2E142F7-7083-466C-B050-952F9273D760}" sibTransId="{4BFB7331-C47F-48A0-BDCD-EFF7273F5549}"/>
    <dgm:cxn modelId="{36C27CCF-1C55-486D-9971-63CB94548011}" type="presOf" srcId="{2FAEA811-9711-45DC-B38B-4E8A4D29890C}" destId="{591F945A-EC39-4C68-BD0E-F33972E0167D}" srcOrd="0" destOrd="0" presId="urn:microsoft.com/office/officeart/2005/8/layout/hierarchy2"/>
    <dgm:cxn modelId="{1A4C3538-513B-41D8-93BA-44F4C1E64D5D}" type="presOf" srcId="{E2E142F7-7083-466C-B050-952F9273D760}" destId="{B8837CD0-1D7B-4C82-AE72-1494B555255C}" srcOrd="1" destOrd="0" presId="urn:microsoft.com/office/officeart/2005/8/layout/hierarchy2"/>
    <dgm:cxn modelId="{4A7D7CB1-6BCB-4916-871A-63EE338FE881}" type="presOf" srcId="{3C01BA71-8EA1-4A3C-A818-CC737AF83A1D}" destId="{3D8A99E2-886C-45C1-B3FC-4F303374866F}" srcOrd="0" destOrd="0" presId="urn:microsoft.com/office/officeart/2005/8/layout/hierarchy2"/>
    <dgm:cxn modelId="{A379CF29-8985-498F-8E68-BFDE14D9B8B7}" type="presOf" srcId="{8EA40839-DBCC-4A6A-B63A-F5C88B7C7DBC}" destId="{22AD8DD2-06C8-4C1B-BBBB-2C995868C84B}" srcOrd="0" destOrd="0" presId="urn:microsoft.com/office/officeart/2005/8/layout/hierarchy2"/>
    <dgm:cxn modelId="{8956EC76-326A-4CB1-93EF-CDAA1723A05B}" srcId="{33D1EC4A-DE33-4B2F-8924-445FFAB344D3}" destId="{EB60A65F-1132-4150-98BA-ACBCE00B23EF}" srcOrd="0" destOrd="0" parTransId="{E579F13F-3D5F-4983-971C-64F17A17FEE2}" sibTransId="{D17E0DB5-555F-4A85-8EAB-12829487BE5E}"/>
    <dgm:cxn modelId="{C0721E4E-302D-4382-B1C6-1EF7BDE874D3}" type="presOf" srcId="{99BEFE7C-A544-4443-9F75-21892A01E192}" destId="{9B9A9CAB-529F-4DCC-86B8-53C711E84CA6}" srcOrd="0" destOrd="0" presId="urn:microsoft.com/office/officeart/2005/8/layout/hierarchy2"/>
    <dgm:cxn modelId="{FC8EA573-131A-4FE4-9C18-41B4D86783B5}" srcId="{EB60A65F-1132-4150-98BA-ACBCE00B23EF}" destId="{3C01BA71-8EA1-4A3C-A818-CC737AF83A1D}" srcOrd="1" destOrd="0" parTransId="{47E88E47-2229-4841-BB7E-E9C3E343066D}" sibTransId="{2D402CA8-1D5A-470C-AA34-4A4B964D360A}"/>
    <dgm:cxn modelId="{F6B0B201-13E7-406D-ABC3-2CA1D3B3D42C}" type="presOf" srcId="{5AC0A5A7-55ED-490C-BA44-8918ABDEFE47}" destId="{7DB5104C-E61A-4E5C-9BFD-BE33B7C3EF96}" srcOrd="1" destOrd="0" presId="urn:microsoft.com/office/officeart/2005/8/layout/hierarchy2"/>
    <dgm:cxn modelId="{05362F98-DE08-411E-8065-81135E2C73BB}" type="presOf" srcId="{33D1EC4A-DE33-4B2F-8924-445FFAB344D3}" destId="{2B15E5BD-19BE-43F1-B755-941C41425BCC}" srcOrd="0" destOrd="0" presId="urn:microsoft.com/office/officeart/2005/8/layout/hierarchy2"/>
    <dgm:cxn modelId="{933B4C7A-724E-4B4B-9507-5E42766F26C0}" type="presOf" srcId="{47E88E47-2229-4841-BB7E-E9C3E343066D}" destId="{ADCAA2A1-81D9-4B49-AA59-CA2F9A196B1B}" srcOrd="1" destOrd="0" presId="urn:microsoft.com/office/officeart/2005/8/layout/hierarchy2"/>
    <dgm:cxn modelId="{54C6847D-CF17-4908-9757-60A4BA30B853}" type="presOf" srcId="{06A8901E-24A0-403C-9739-4C0E856663DF}" destId="{AC46C1C4-C5FB-4178-9832-9F5AF8C536AE}" srcOrd="0" destOrd="0" presId="urn:microsoft.com/office/officeart/2005/8/layout/hierarchy2"/>
    <dgm:cxn modelId="{E649A536-5183-4A98-AFCE-C5E22338ADDD}" srcId="{EB60A65F-1132-4150-98BA-ACBCE00B23EF}" destId="{8EA40839-DBCC-4A6A-B63A-F5C88B7C7DBC}" srcOrd="0" destOrd="0" parTransId="{2FAEA811-9711-45DC-B38B-4E8A4D29890C}" sibTransId="{7E751963-240E-42F2-9529-ECC7EDE90A89}"/>
    <dgm:cxn modelId="{C727A6FB-0E04-4664-A595-F196EC4853A2}" type="presOf" srcId="{5AC0A5A7-55ED-490C-BA44-8918ABDEFE47}" destId="{E73DD36B-ABCB-4E2E-A2A7-B4FDCA554F57}" srcOrd="0" destOrd="0" presId="urn:microsoft.com/office/officeart/2005/8/layout/hierarchy2"/>
    <dgm:cxn modelId="{810DF906-062B-4346-9DA2-16820590B442}" srcId="{8EA40839-DBCC-4A6A-B63A-F5C88B7C7DBC}" destId="{99BEFE7C-A544-4443-9F75-21892A01E192}" srcOrd="0" destOrd="0" parTransId="{5AC0A5A7-55ED-490C-BA44-8918ABDEFE47}" sibTransId="{655BB723-C998-446B-8AA8-FC1C9779D80A}"/>
    <dgm:cxn modelId="{F4A742F5-89E8-4515-BF53-46B13FCED492}" type="presOf" srcId="{2FAEA811-9711-45DC-B38B-4E8A4D29890C}" destId="{DECD7149-1E90-4299-8A52-41E93098C064}" srcOrd="1" destOrd="0" presId="urn:microsoft.com/office/officeart/2005/8/layout/hierarchy2"/>
    <dgm:cxn modelId="{B5EC23E1-7FF3-4B3C-A87B-A228CE5B0A37}" type="presOf" srcId="{E2E142F7-7083-466C-B050-952F9273D760}" destId="{87A430C0-0963-46A3-B327-BC7696F35760}" srcOrd="0" destOrd="0" presId="urn:microsoft.com/office/officeart/2005/8/layout/hierarchy2"/>
    <dgm:cxn modelId="{8F52E6C6-839D-42D0-BB21-A84A31099BFC}" type="presOf" srcId="{EB60A65F-1132-4150-98BA-ACBCE00B23EF}" destId="{D5D20CDD-E13D-46A0-9640-8B9ED1C51D29}" srcOrd="0" destOrd="0" presId="urn:microsoft.com/office/officeart/2005/8/layout/hierarchy2"/>
    <dgm:cxn modelId="{1E258B6F-0A65-4FCB-88CE-AD077A5D67F7}" type="presOf" srcId="{47E88E47-2229-4841-BB7E-E9C3E343066D}" destId="{B94D0C5E-2DE7-4EC6-B983-606179657CE4}" srcOrd="0" destOrd="0" presId="urn:microsoft.com/office/officeart/2005/8/layout/hierarchy2"/>
    <dgm:cxn modelId="{EF025755-CFEF-46B8-85BD-5DC5DB3CE236}" type="presParOf" srcId="{2B15E5BD-19BE-43F1-B755-941C41425BCC}" destId="{0565AD79-8CB7-4EDB-83A8-18528E74AE6E}" srcOrd="0" destOrd="0" presId="urn:microsoft.com/office/officeart/2005/8/layout/hierarchy2"/>
    <dgm:cxn modelId="{13E150EB-F5E6-4D67-B202-770481916DE3}" type="presParOf" srcId="{0565AD79-8CB7-4EDB-83A8-18528E74AE6E}" destId="{D5D20CDD-E13D-46A0-9640-8B9ED1C51D29}" srcOrd="0" destOrd="0" presId="urn:microsoft.com/office/officeart/2005/8/layout/hierarchy2"/>
    <dgm:cxn modelId="{C32B32F6-05F9-49E6-9380-38CF8CB76456}" type="presParOf" srcId="{0565AD79-8CB7-4EDB-83A8-18528E74AE6E}" destId="{BBF78462-54FA-4A90-9A7D-F1E122C1AA43}" srcOrd="1" destOrd="0" presId="urn:microsoft.com/office/officeart/2005/8/layout/hierarchy2"/>
    <dgm:cxn modelId="{01999684-995E-49B4-A597-36DBA8A23E34}" type="presParOf" srcId="{BBF78462-54FA-4A90-9A7D-F1E122C1AA43}" destId="{591F945A-EC39-4C68-BD0E-F33972E0167D}" srcOrd="0" destOrd="0" presId="urn:microsoft.com/office/officeart/2005/8/layout/hierarchy2"/>
    <dgm:cxn modelId="{76520FD0-B584-4A41-9CC4-0B760288D491}" type="presParOf" srcId="{591F945A-EC39-4C68-BD0E-F33972E0167D}" destId="{DECD7149-1E90-4299-8A52-41E93098C064}" srcOrd="0" destOrd="0" presId="urn:microsoft.com/office/officeart/2005/8/layout/hierarchy2"/>
    <dgm:cxn modelId="{3BB6E1B1-9B91-40C2-AB02-39D7F447C591}" type="presParOf" srcId="{BBF78462-54FA-4A90-9A7D-F1E122C1AA43}" destId="{BBF55205-6F55-4D8D-894A-E1946E6FEAB3}" srcOrd="1" destOrd="0" presId="urn:microsoft.com/office/officeart/2005/8/layout/hierarchy2"/>
    <dgm:cxn modelId="{FE45A33B-49A2-4552-AFC7-00B33E0D1C35}" type="presParOf" srcId="{BBF55205-6F55-4D8D-894A-E1946E6FEAB3}" destId="{22AD8DD2-06C8-4C1B-BBBB-2C995868C84B}" srcOrd="0" destOrd="0" presId="urn:microsoft.com/office/officeart/2005/8/layout/hierarchy2"/>
    <dgm:cxn modelId="{043966B3-4955-4055-876E-41D9AEA6A303}" type="presParOf" srcId="{BBF55205-6F55-4D8D-894A-E1946E6FEAB3}" destId="{25B3406E-FEC6-4408-80C0-A2A987B3F212}" srcOrd="1" destOrd="0" presId="urn:microsoft.com/office/officeart/2005/8/layout/hierarchy2"/>
    <dgm:cxn modelId="{E102D307-2E61-43E4-B72A-FA1FF4CA8EB8}" type="presParOf" srcId="{25B3406E-FEC6-4408-80C0-A2A987B3F212}" destId="{E73DD36B-ABCB-4E2E-A2A7-B4FDCA554F57}" srcOrd="0" destOrd="0" presId="urn:microsoft.com/office/officeart/2005/8/layout/hierarchy2"/>
    <dgm:cxn modelId="{7ECBF66B-67C6-4233-AACC-455158BB0498}" type="presParOf" srcId="{E73DD36B-ABCB-4E2E-A2A7-B4FDCA554F57}" destId="{7DB5104C-E61A-4E5C-9BFD-BE33B7C3EF96}" srcOrd="0" destOrd="0" presId="urn:microsoft.com/office/officeart/2005/8/layout/hierarchy2"/>
    <dgm:cxn modelId="{5B456B56-E962-473A-B017-5E205E15E199}" type="presParOf" srcId="{25B3406E-FEC6-4408-80C0-A2A987B3F212}" destId="{5E565A9B-52BC-432C-8053-C1E44CA47D40}" srcOrd="1" destOrd="0" presId="urn:microsoft.com/office/officeart/2005/8/layout/hierarchy2"/>
    <dgm:cxn modelId="{9BA89B12-3738-4A5C-BD0C-DBBD0C9613AB}" type="presParOf" srcId="{5E565A9B-52BC-432C-8053-C1E44CA47D40}" destId="{9B9A9CAB-529F-4DCC-86B8-53C711E84CA6}" srcOrd="0" destOrd="0" presId="urn:microsoft.com/office/officeart/2005/8/layout/hierarchy2"/>
    <dgm:cxn modelId="{0C822B2B-2255-42A3-B2BF-F843E3521F71}" type="presParOf" srcId="{5E565A9B-52BC-432C-8053-C1E44CA47D40}" destId="{CD6102AD-91F5-4632-BACC-B7755769DE52}" srcOrd="1" destOrd="0" presId="urn:microsoft.com/office/officeart/2005/8/layout/hierarchy2"/>
    <dgm:cxn modelId="{079E7E65-28D2-4460-9379-0CB6BC95F1EC}" type="presParOf" srcId="{25B3406E-FEC6-4408-80C0-A2A987B3F212}" destId="{87A430C0-0963-46A3-B327-BC7696F35760}" srcOrd="2" destOrd="0" presId="urn:microsoft.com/office/officeart/2005/8/layout/hierarchy2"/>
    <dgm:cxn modelId="{9B9B1B35-1131-42DC-AB3A-E8E8EA64B7F4}" type="presParOf" srcId="{87A430C0-0963-46A3-B327-BC7696F35760}" destId="{B8837CD0-1D7B-4C82-AE72-1494B555255C}" srcOrd="0" destOrd="0" presId="urn:microsoft.com/office/officeart/2005/8/layout/hierarchy2"/>
    <dgm:cxn modelId="{3C9B9CFB-F54C-47C2-A8E0-282098ECCCE5}" type="presParOf" srcId="{25B3406E-FEC6-4408-80C0-A2A987B3F212}" destId="{65974B3F-D6FD-43C8-B044-EEAF0DB01DEE}" srcOrd="3" destOrd="0" presId="urn:microsoft.com/office/officeart/2005/8/layout/hierarchy2"/>
    <dgm:cxn modelId="{CFF0620F-7DB5-4159-AB7B-6298AFFB6A50}" type="presParOf" srcId="{65974B3F-D6FD-43C8-B044-EEAF0DB01DEE}" destId="{AC46C1C4-C5FB-4178-9832-9F5AF8C536AE}" srcOrd="0" destOrd="0" presId="urn:microsoft.com/office/officeart/2005/8/layout/hierarchy2"/>
    <dgm:cxn modelId="{0AA3E195-CF4F-4BD2-BAC5-1CD745874DAF}" type="presParOf" srcId="{65974B3F-D6FD-43C8-B044-EEAF0DB01DEE}" destId="{81E2A98C-91D2-4DB2-8781-78C036E73756}" srcOrd="1" destOrd="0" presId="urn:microsoft.com/office/officeart/2005/8/layout/hierarchy2"/>
    <dgm:cxn modelId="{8533F24D-53E6-46EB-8CE6-6D5333C7700B}" type="presParOf" srcId="{BBF78462-54FA-4A90-9A7D-F1E122C1AA43}" destId="{B94D0C5E-2DE7-4EC6-B983-606179657CE4}" srcOrd="2" destOrd="0" presId="urn:microsoft.com/office/officeart/2005/8/layout/hierarchy2"/>
    <dgm:cxn modelId="{1F2DA6A2-7BF2-4DAA-803F-8CD92915FE22}" type="presParOf" srcId="{B94D0C5E-2DE7-4EC6-B983-606179657CE4}" destId="{ADCAA2A1-81D9-4B49-AA59-CA2F9A196B1B}" srcOrd="0" destOrd="0" presId="urn:microsoft.com/office/officeart/2005/8/layout/hierarchy2"/>
    <dgm:cxn modelId="{435EF2B4-CF08-458F-B017-E50CDB43805E}" type="presParOf" srcId="{BBF78462-54FA-4A90-9A7D-F1E122C1AA43}" destId="{0CA29D86-5E68-4D51-B5F1-F14015F0FE5A}" srcOrd="3" destOrd="0" presId="urn:microsoft.com/office/officeart/2005/8/layout/hierarchy2"/>
    <dgm:cxn modelId="{B838412C-F54E-446C-A83D-B5DE25BF9A9D}" type="presParOf" srcId="{0CA29D86-5E68-4D51-B5F1-F14015F0FE5A}" destId="{3D8A99E2-886C-45C1-B3FC-4F303374866F}" srcOrd="0" destOrd="0" presId="urn:microsoft.com/office/officeart/2005/8/layout/hierarchy2"/>
    <dgm:cxn modelId="{FE10C96B-EC08-486E-9D76-6A541DFDD6A1}" type="presParOf" srcId="{0CA29D86-5E68-4D51-B5F1-F14015F0FE5A}" destId="{06E4C8AD-B23F-400F-B819-8480F330046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01/11/2019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p:spPr>
      </p:sp>
      <p:sp>
        <p:nvSpPr>
          <p:cNvPr id="65539" name="Rectangle 3"/>
          <p:cNvSpPr>
            <a:spLocks noGrp="1" noChangeArrowheads="1"/>
          </p:cNvSpPr>
          <p:nvPr>
            <p:ph type="body" idx="1"/>
          </p:nvPr>
        </p:nvSpPr>
        <p:spPr>
          <a:xfrm>
            <a:off x="228600" y="4343400"/>
            <a:ext cx="6248400" cy="4572000"/>
          </a:xfrm>
        </p:spPr>
        <p:txBody>
          <a:bodyPr/>
          <a:lstStyle/>
          <a:p>
            <a:pPr>
              <a:buFontTx/>
              <a:buChar char="•"/>
            </a:pPr>
            <a:r>
              <a:rPr lang="en-US" altLang="en-US" sz="1800"/>
              <a:t>Economic analysis -- in general, a comparison of benefits and costs</a:t>
            </a:r>
          </a:p>
          <a:p>
            <a:pPr>
              <a:buFontTx/>
              <a:buChar char="•"/>
            </a:pPr>
            <a:r>
              <a:rPr lang="en-US" altLang="en-US" sz="1800"/>
              <a:t>Can consider the costs from private or social point of view</a:t>
            </a:r>
          </a:p>
          <a:p>
            <a:pPr>
              <a:buFontTx/>
              <a:buChar char="•"/>
            </a:pPr>
            <a:r>
              <a:rPr lang="en-US" altLang="en-US" sz="1800"/>
              <a:t>Private -- analyzed in order to understand and predict how individuals will behave</a:t>
            </a:r>
          </a:p>
          <a:p>
            <a:pPr>
              <a:buFontTx/>
              <a:buChar char="•"/>
            </a:pPr>
            <a:r>
              <a:rPr lang="en-US" altLang="en-US" sz="1800"/>
              <a:t>Social may differ</a:t>
            </a:r>
          </a:p>
          <a:p>
            <a:pPr lvl="1">
              <a:buFontTx/>
              <a:buChar char="•"/>
            </a:pPr>
            <a:r>
              <a:rPr lang="en-US" altLang="en-US" sz="1800"/>
              <a:t>because of subsidies -- costs to society often greater than costs to the individual</a:t>
            </a:r>
          </a:p>
          <a:p>
            <a:pPr lvl="1">
              <a:buFontTx/>
              <a:buChar char="•"/>
            </a:pPr>
            <a:r>
              <a:rPr lang="en-US" altLang="en-US" sz="1800"/>
              <a:t>because of externalities (market failures) -- benefits to society may be be larger (or smaller) than benefits to individual</a:t>
            </a:r>
          </a:p>
          <a:p>
            <a:pPr>
              <a:buFontTx/>
              <a:buChar char="•"/>
            </a:pPr>
            <a:r>
              <a:rPr lang="en-US" altLang="en-US" sz="1800"/>
              <a:t>Comparison of private and social rates of return often used to justify government interventions (or lack thereof)</a:t>
            </a:r>
          </a:p>
          <a:p>
            <a:pPr>
              <a:buFontTx/>
              <a:buChar char="•"/>
            </a:pPr>
            <a:r>
              <a:rPr lang="en-US" altLang="en-US" sz="1800"/>
              <a:t>Start here by considering private benefits and costs</a:t>
            </a:r>
          </a:p>
        </p:txBody>
      </p:sp>
    </p:spTree>
    <p:extLst>
      <p:ext uri="{BB962C8B-B14F-4D97-AF65-F5344CB8AC3E}">
        <p14:creationId xmlns:p14="http://schemas.microsoft.com/office/powerpoint/2010/main" val="64580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1150938" y="692150"/>
            <a:ext cx="4556125" cy="3416300"/>
          </a:xfrm>
          <a:ln/>
        </p:spPr>
      </p:sp>
      <p:sp>
        <p:nvSpPr>
          <p:cNvPr id="108547" name="Rectangle 3"/>
          <p:cNvSpPr>
            <a:spLocks noGrp="1" noChangeArrowheads="1"/>
          </p:cNvSpPr>
          <p:nvPr>
            <p:ph type="body" idx="1"/>
          </p:nvPr>
        </p:nvSpPr>
        <p:spPr>
          <a:xfrm>
            <a:off x="304800" y="4343400"/>
            <a:ext cx="6172200" cy="4114800"/>
          </a:xfrm>
        </p:spPr>
        <p:txBody>
          <a:bodyPr/>
          <a:lstStyle/>
          <a:p>
            <a:pPr>
              <a:buFontTx/>
              <a:buChar char="•"/>
            </a:pPr>
            <a:r>
              <a:rPr lang="en-US" altLang="en-US" sz="1800"/>
              <a:t>To measure the private returns to education, in many studies economists look only at the market returns -- because the non-market returns are too hard to quantify</a:t>
            </a:r>
          </a:p>
          <a:p>
            <a:pPr>
              <a:buFontTx/>
              <a:buChar char="•"/>
            </a:pPr>
            <a:r>
              <a:rPr lang="en-US" altLang="en-US" sz="1800"/>
              <a:t>To do this, it is necessary to predict what an individual will earn over his or her entire lifetime</a:t>
            </a:r>
          </a:p>
          <a:p>
            <a:pPr>
              <a:buFontTx/>
              <a:buChar char="•"/>
            </a:pPr>
            <a:r>
              <a:rPr lang="en-US" altLang="en-US" sz="1800"/>
              <a:t>Economists are not fortune-tellers -- they don’t know what people will earn in the future</a:t>
            </a:r>
          </a:p>
          <a:p>
            <a:pPr>
              <a:buFontTx/>
              <a:buChar char="•"/>
            </a:pPr>
            <a:r>
              <a:rPr lang="en-US" altLang="en-US" sz="1800"/>
              <a:t>Especially, not know what any particular individual will earn in the future -- there will always be variation</a:t>
            </a:r>
          </a:p>
          <a:p>
            <a:pPr>
              <a:buFontTx/>
              <a:buChar char="•"/>
            </a:pPr>
            <a:r>
              <a:rPr lang="en-US" altLang="en-US" sz="1800"/>
              <a:t>To estimate what the average person will earn in the future, look at what a sample (the larger the better) of individuals are earning now or have earned in the past</a:t>
            </a:r>
          </a:p>
          <a:p>
            <a:pPr>
              <a:buFontTx/>
              <a:buChar char="•"/>
            </a:pPr>
            <a:r>
              <a:rPr lang="en-US" altLang="en-US" sz="1800"/>
              <a:t>Longitudinal study -- follow a group over time, but to know what they earn at retirement age, must follow over 40 years</a:t>
            </a:r>
          </a:p>
          <a:p>
            <a:pPr>
              <a:buFontTx/>
              <a:buChar char="•"/>
            </a:pPr>
            <a:r>
              <a:rPr lang="en-US" altLang="en-US" sz="1800"/>
              <a:t>Cross-sectional studies more common</a:t>
            </a:r>
          </a:p>
        </p:txBody>
      </p:sp>
    </p:spTree>
    <p:extLst>
      <p:ext uri="{BB962C8B-B14F-4D97-AF65-F5344CB8AC3E}">
        <p14:creationId xmlns:p14="http://schemas.microsoft.com/office/powerpoint/2010/main" val="1959328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pPr>
              <a:buFontTx/>
              <a:buChar char="•"/>
            </a:pPr>
            <a:r>
              <a:rPr lang="en-US" altLang="en-US" sz="1800"/>
              <a:t>But to estimate the returns to investment in one level of education (or one year of education), must also know what the average individual would have earned without having made this investment</a:t>
            </a:r>
          </a:p>
          <a:p>
            <a:pPr>
              <a:buFontTx/>
              <a:buChar char="•"/>
            </a:pPr>
            <a:r>
              <a:rPr lang="en-US" altLang="en-US" sz="1800"/>
              <a:t>Difference are the returns to that investment</a:t>
            </a:r>
          </a:p>
          <a:p>
            <a:pPr>
              <a:buFontTx/>
              <a:buChar char="•"/>
            </a:pPr>
            <a:r>
              <a:rPr lang="en-US" altLang="en-US" sz="1800"/>
              <a:t>While at school, these returns are negative</a:t>
            </a:r>
          </a:p>
          <a:p>
            <a:pPr>
              <a:buFontTx/>
              <a:buChar char="•"/>
            </a:pPr>
            <a:r>
              <a:rPr lang="en-US" altLang="en-US" sz="1800"/>
              <a:t>Negative returns = costs</a:t>
            </a:r>
          </a:p>
          <a:p>
            <a:pPr>
              <a:buFontTx/>
              <a:buChar char="•"/>
            </a:pPr>
            <a:r>
              <a:rPr lang="en-US" altLang="en-US" sz="1800"/>
              <a:t>Opportunity costs or foregone earnings</a:t>
            </a:r>
          </a:p>
        </p:txBody>
      </p:sp>
    </p:spTree>
    <p:extLst>
      <p:ext uri="{BB962C8B-B14F-4D97-AF65-F5344CB8AC3E}">
        <p14:creationId xmlns:p14="http://schemas.microsoft.com/office/powerpoint/2010/main" val="4056358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pPr>
              <a:buFontTx/>
              <a:buChar char="•"/>
            </a:pPr>
            <a:r>
              <a:rPr lang="en-US" altLang="en-US" sz="1800"/>
              <a:t>But to estimate the returns to investment in one level of education (or one year of education), must also know what the average individual would have earned without having made this investment</a:t>
            </a:r>
          </a:p>
          <a:p>
            <a:pPr>
              <a:buFontTx/>
              <a:buChar char="•"/>
            </a:pPr>
            <a:r>
              <a:rPr lang="en-US" altLang="en-US" sz="1800"/>
              <a:t>Difference are the returns to that investment</a:t>
            </a:r>
          </a:p>
          <a:p>
            <a:pPr>
              <a:buFontTx/>
              <a:buChar char="•"/>
            </a:pPr>
            <a:r>
              <a:rPr lang="en-US" altLang="en-US" sz="1800"/>
              <a:t>While at school, these returns are negative</a:t>
            </a:r>
          </a:p>
          <a:p>
            <a:pPr>
              <a:buFontTx/>
              <a:buChar char="•"/>
            </a:pPr>
            <a:r>
              <a:rPr lang="en-US" altLang="en-US" sz="1800"/>
              <a:t>Negative returns = costs</a:t>
            </a:r>
          </a:p>
          <a:p>
            <a:pPr>
              <a:buFontTx/>
              <a:buChar char="•"/>
            </a:pPr>
            <a:r>
              <a:rPr lang="en-US" altLang="en-US" sz="1800"/>
              <a:t>Opportunity costs or foregone earnings</a:t>
            </a:r>
          </a:p>
        </p:txBody>
      </p:sp>
    </p:spTree>
    <p:extLst>
      <p:ext uri="{BB962C8B-B14F-4D97-AF65-F5344CB8AC3E}">
        <p14:creationId xmlns:p14="http://schemas.microsoft.com/office/powerpoint/2010/main" val="3474814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pPr>
              <a:buFontTx/>
              <a:buChar char="•"/>
            </a:pPr>
            <a:r>
              <a:rPr lang="en-US" altLang="en-US" sz="1800"/>
              <a:t>Add the direct and indirect costs together during each year of the investment</a:t>
            </a:r>
          </a:p>
          <a:p>
            <a:pPr>
              <a:buFontTx/>
              <a:buChar char="•"/>
            </a:pPr>
            <a:r>
              <a:rPr lang="en-US" altLang="en-US" sz="1800"/>
              <a:t>Although not shown, there may even be foregone earnings after the individual gets out of university, if earnings at that point would have been higher than the starting salary upon graduation</a:t>
            </a:r>
          </a:p>
        </p:txBody>
      </p:sp>
    </p:spTree>
    <p:extLst>
      <p:ext uri="{BB962C8B-B14F-4D97-AF65-F5344CB8AC3E}">
        <p14:creationId xmlns:p14="http://schemas.microsoft.com/office/powerpoint/2010/main" val="3146143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11/1/2019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078037"/>
          </a:xfrm>
        </p:spPr>
        <p:txBody>
          <a:bodyPr>
            <a:normAutofit/>
          </a:bodyPr>
          <a:lstStyle/>
          <a:p>
            <a:r>
              <a:rPr lang="el-GR" b="1" dirty="0"/>
              <a:t>Ο</a:t>
            </a:r>
            <a:r>
              <a:rPr lang="el-GR" b="1" dirty="0" smtClean="0"/>
              <a:t>ικονομικά της εκπαίδευσης</a:t>
            </a:r>
            <a:br>
              <a:rPr lang="el-GR" b="1" dirty="0" smtClean="0"/>
            </a:br>
            <a:r>
              <a:rPr lang="el-GR" b="1" dirty="0" smtClean="0"/>
              <a:t/>
            </a:r>
            <a:br>
              <a:rPr lang="el-GR" b="1" dirty="0" smtClean="0"/>
            </a:br>
            <a:r>
              <a:rPr lang="el-GR" sz="4000" dirty="0"/>
              <a:t>4</a:t>
            </a:r>
            <a:r>
              <a:rPr lang="el-GR" sz="4000" baseline="30000" dirty="0" smtClean="0"/>
              <a:t>Η</a:t>
            </a:r>
            <a:r>
              <a:rPr lang="el-GR" sz="4000" dirty="0" smtClean="0"/>
              <a:t> διάλεξη</a:t>
            </a:r>
            <a:endParaRPr lang="en-GB" sz="4000" dirty="0"/>
          </a:p>
        </p:txBody>
      </p:sp>
      <p:sp>
        <p:nvSpPr>
          <p:cNvPr id="3" name="Subtitle 2"/>
          <p:cNvSpPr>
            <a:spLocks noGrp="1"/>
          </p:cNvSpPr>
          <p:nvPr>
            <p:ph type="subTitle" idx="1"/>
          </p:nvPr>
        </p:nvSpPr>
        <p:spPr/>
        <p:txBody>
          <a:bodyPr>
            <a:normAutofit fontScale="92500" lnSpcReduction="10000"/>
          </a:bodyPr>
          <a:lstStyle/>
          <a:p>
            <a:r>
              <a:rPr lang="el-GR" dirty="0" smtClean="0"/>
              <a:t>Χρήστος Κουτσαμπέλας</a:t>
            </a:r>
          </a:p>
          <a:p>
            <a:r>
              <a:rPr lang="el-GR" dirty="0" smtClean="0"/>
              <a:t>Επίκουρος Καθηγητής</a:t>
            </a:r>
          </a:p>
          <a:p>
            <a:r>
              <a:rPr lang="el-GR" dirty="0" smtClean="0"/>
              <a:t>Τμήμα Κοινωνικής και Εκπαιδευτικής Πολιτικής</a:t>
            </a:r>
          </a:p>
          <a:p>
            <a:endParaRPr lang="el-GR" dirty="0" smtClean="0"/>
          </a:p>
          <a:p>
            <a:r>
              <a:rPr lang="el-GR" dirty="0" smtClean="0"/>
              <a:t>Ακαδημαϊκό </a:t>
            </a:r>
            <a:r>
              <a:rPr lang="el-GR" smtClean="0"/>
              <a:t>έτος 2019-2020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Θεωρία του Ανθρώπινου Κεφαλαίου</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91587556"/>
              </p:ext>
            </p:extLst>
          </p:nvPr>
        </p:nvGraphicFramePr>
        <p:xfrm>
          <a:off x="381000" y="1825624"/>
          <a:ext cx="8382000" cy="4422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766018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51632"/>
            <a:ext cx="7886700" cy="1082674"/>
          </a:xfrm>
        </p:spPr>
        <p:txBody>
          <a:bodyPr/>
          <a:lstStyle/>
          <a:p>
            <a:r>
              <a:rPr lang="el-GR" dirty="0" smtClean="0"/>
              <a:t>Ανθρώπινο κεφάλαιο και παραγωγικότητα</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1560471"/>
              </p:ext>
            </p:extLst>
          </p:nvPr>
        </p:nvGraphicFramePr>
        <p:xfrm>
          <a:off x="628650" y="1524000"/>
          <a:ext cx="7886700" cy="4652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6" name="Rectangular Callout 5"/>
          <p:cNvSpPr/>
          <p:nvPr/>
        </p:nvSpPr>
        <p:spPr>
          <a:xfrm>
            <a:off x="3276600" y="1690689"/>
            <a:ext cx="2590800" cy="1131759"/>
          </a:xfrm>
          <a:prstGeom prst="wedgeRect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smtClean="0"/>
              <a:t>Για παράδειγμα, μελέτες έχουν δείξει ότι αγρότες στην Αφρική που πήγαν δημοτικό πετυχαίνουν μεγαλύτερη παραγωγή σε σχέση με αυτούς που δεν πήγαν  σχολείο.</a:t>
            </a:r>
            <a:endParaRPr lang="en-GB" sz="1300" dirty="0"/>
          </a:p>
        </p:txBody>
      </p:sp>
    </p:spTree>
    <p:extLst>
      <p:ext uri="{BB962C8B-B14F-4D97-AF65-F5344CB8AC3E}">
        <p14:creationId xmlns:p14="http://schemas.microsoft.com/office/powerpoint/2010/main" val="2795388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lstStyle/>
          <a:p>
            <a:pPr algn="ctr"/>
            <a:r>
              <a:rPr lang="el-GR" dirty="0" smtClean="0"/>
              <a:t>Παραγωγικότητα και μισθοί</a:t>
            </a:r>
            <a:endParaRPr lang="en-GB" dirty="0"/>
          </a:p>
        </p:txBody>
      </p:sp>
      <p:sp>
        <p:nvSpPr>
          <p:cNvPr id="3" name="Content Placeholder 2"/>
          <p:cNvSpPr>
            <a:spLocks noGrp="1"/>
          </p:cNvSpPr>
          <p:nvPr>
            <p:ph idx="1"/>
          </p:nvPr>
        </p:nvSpPr>
        <p:spPr>
          <a:xfrm>
            <a:off x="619125" y="1179515"/>
            <a:ext cx="7886700" cy="2173285"/>
          </a:xfrm>
        </p:spPr>
        <p:txBody>
          <a:bodyPr>
            <a:normAutofit/>
          </a:bodyPr>
          <a:lstStyle/>
          <a:p>
            <a:pPr algn="just"/>
            <a:r>
              <a:rPr lang="el-GR" dirty="0" smtClean="0"/>
              <a:t>Η βασική οικονομική θεωρία προβλέπει ότι η αύξηση της παραγωγικότητας της εργασίας οδηγεί σε ανάλογες αυξήσεις των μισθών.</a:t>
            </a:r>
            <a:endParaRPr lang="en-GB" dirty="0" smtClean="0"/>
          </a:p>
          <a:p>
            <a:pPr algn="just"/>
            <a:r>
              <a:rPr lang="el-GR" dirty="0" smtClean="0"/>
              <a:t>Τα εμπειρικά δεδομένα δείχνουν ότι μακροχρόνια υπάρχει θετική συσχέτιση (έστω και ασθενής σε ορισμένες περιπτώσεις) μεταξύ της παραγωγικότητας της εργασιας και των μισθών.</a:t>
            </a:r>
          </a:p>
          <a:p>
            <a:pPr algn="just"/>
            <a:endParaRPr lang="el-GR" dirty="0" smtClean="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20" r="723" b="28204"/>
          <a:stretch/>
        </p:blipFill>
        <p:spPr>
          <a:xfrm>
            <a:off x="619125" y="3200400"/>
            <a:ext cx="7839075" cy="3047999"/>
          </a:xfrm>
          <a:prstGeom prst="rect">
            <a:avLst/>
          </a:prstGeom>
        </p:spPr>
      </p:pic>
    </p:spTree>
    <p:extLst>
      <p:ext uri="{BB962C8B-B14F-4D97-AF65-F5344CB8AC3E}">
        <p14:creationId xmlns:p14="http://schemas.microsoft.com/office/powerpoint/2010/main" val="172337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2775" y="622987"/>
            <a:ext cx="8077200" cy="477837"/>
          </a:xfrm>
          <a:noFill/>
          <a:ln/>
        </p:spPr>
        <p:txBody>
          <a:bodyPr>
            <a:normAutofit fontScale="90000"/>
          </a:bodyPr>
          <a:lstStyle/>
          <a:p>
            <a:r>
              <a:rPr lang="el-GR" altLang="en-US" sz="3600" b="1" dirty="0" smtClean="0"/>
              <a:t>Σύγκριση οφέλους και κόστους της εκπαίδευσης</a:t>
            </a:r>
            <a:endParaRPr lang="en-US" altLang="en-US" sz="3600" b="1" dirty="0"/>
          </a:p>
        </p:txBody>
      </p:sp>
      <p:sp>
        <p:nvSpPr>
          <p:cNvPr id="7171" name="Rectangle 3"/>
          <p:cNvSpPr>
            <a:spLocks noGrp="1" noChangeArrowheads="1"/>
          </p:cNvSpPr>
          <p:nvPr>
            <p:ph type="body" idx="1"/>
          </p:nvPr>
        </p:nvSpPr>
        <p:spPr>
          <a:xfrm>
            <a:off x="152400" y="1787525"/>
            <a:ext cx="8812213" cy="4765675"/>
          </a:xfrm>
          <a:noFill/>
          <a:ln/>
        </p:spPr>
        <p:txBody>
          <a:bodyPr/>
          <a:lstStyle/>
          <a:p>
            <a:pPr algn="ctr">
              <a:buFont typeface="Monotype Sorts" pitchFamily="2" charset="2"/>
              <a:buNone/>
            </a:pPr>
            <a:endParaRPr lang="en-US" altLang="en-US" dirty="0"/>
          </a:p>
          <a:p>
            <a:pPr algn="ctr">
              <a:buFont typeface="Monotype Sorts" pitchFamily="2" charset="2"/>
              <a:buNone/>
            </a:pPr>
            <a:endParaRPr lang="en-US" altLang="en-US" dirty="0"/>
          </a:p>
          <a:p>
            <a:pPr algn="ctr">
              <a:buFont typeface="Monotype Sorts" pitchFamily="2" charset="2"/>
              <a:buNone/>
            </a:pPr>
            <a:endParaRPr lang="en-US" altLang="en-US" dirty="0"/>
          </a:p>
          <a:p>
            <a:pPr>
              <a:buFont typeface="Monotype Sorts" pitchFamily="2" charset="2"/>
              <a:buNone/>
            </a:pPr>
            <a:r>
              <a:rPr lang="en-US" altLang="en-US" dirty="0"/>
              <a:t>  				</a:t>
            </a:r>
            <a:r>
              <a:rPr lang="el-GR" altLang="en-US" dirty="0" smtClean="0"/>
              <a:t>Όφελος</a:t>
            </a:r>
            <a:r>
              <a:rPr lang="en-US" altLang="en-US" dirty="0"/>
              <a:t>	</a:t>
            </a:r>
            <a:r>
              <a:rPr lang="el-GR" altLang="en-US" dirty="0" smtClean="0"/>
              <a:t>                                                         Κόστος</a:t>
            </a:r>
            <a:endParaRPr lang="en-US" altLang="en-US" sz="2800" dirty="0"/>
          </a:p>
        </p:txBody>
      </p:sp>
      <p:sp>
        <p:nvSpPr>
          <p:cNvPr id="7172" name="Freeform 4"/>
          <p:cNvSpPr>
            <a:spLocks/>
          </p:cNvSpPr>
          <p:nvPr/>
        </p:nvSpPr>
        <p:spPr bwMode="auto">
          <a:xfrm>
            <a:off x="4376738" y="2613025"/>
            <a:ext cx="211137" cy="1912938"/>
          </a:xfrm>
          <a:custGeom>
            <a:avLst/>
            <a:gdLst>
              <a:gd name="T0" fmla="*/ 132 w 133"/>
              <a:gd name="T1" fmla="*/ 1204 h 1205"/>
              <a:gd name="T2" fmla="*/ 132 w 133"/>
              <a:gd name="T3" fmla="*/ 0 h 1205"/>
              <a:gd name="T4" fmla="*/ 0 w 133"/>
              <a:gd name="T5" fmla="*/ 0 h 1205"/>
              <a:gd name="T6" fmla="*/ 0 w 133"/>
              <a:gd name="T7" fmla="*/ 1204 h 1205"/>
              <a:gd name="T8" fmla="*/ 132 w 133"/>
              <a:gd name="T9" fmla="*/ 1204 h 1205"/>
            </a:gdLst>
            <a:ahLst/>
            <a:cxnLst>
              <a:cxn ang="0">
                <a:pos x="T0" y="T1"/>
              </a:cxn>
              <a:cxn ang="0">
                <a:pos x="T2" y="T3"/>
              </a:cxn>
              <a:cxn ang="0">
                <a:pos x="T4" y="T5"/>
              </a:cxn>
              <a:cxn ang="0">
                <a:pos x="T6" y="T7"/>
              </a:cxn>
              <a:cxn ang="0">
                <a:pos x="T8" y="T9"/>
              </a:cxn>
            </a:cxnLst>
            <a:rect l="0" t="0" r="r" b="b"/>
            <a:pathLst>
              <a:path w="133" h="1205">
                <a:moveTo>
                  <a:pt x="132" y="1204"/>
                </a:moveTo>
                <a:lnTo>
                  <a:pt x="132" y="0"/>
                </a:lnTo>
                <a:lnTo>
                  <a:pt x="0" y="0"/>
                </a:lnTo>
                <a:lnTo>
                  <a:pt x="0" y="1204"/>
                </a:lnTo>
                <a:lnTo>
                  <a:pt x="132" y="1204"/>
                </a:lnTo>
              </a:path>
            </a:pathLst>
          </a:custGeom>
          <a:solidFill>
            <a:schemeClr val="tx1">
              <a:lumMod val="65000"/>
              <a:lumOff val="35000"/>
            </a:schemeClr>
          </a:solidFill>
          <a:ln>
            <a:noFill/>
          </a:ln>
          <a:effectLst/>
          <a:extLst/>
        </p:spPr>
        <p:txBody>
          <a:bodyPr/>
          <a:lstStyle/>
          <a:p>
            <a:endParaRPr lang="en-GB"/>
          </a:p>
        </p:txBody>
      </p:sp>
      <p:sp>
        <p:nvSpPr>
          <p:cNvPr id="7173" name="Freeform 5"/>
          <p:cNvSpPr>
            <a:spLocks/>
          </p:cNvSpPr>
          <p:nvPr/>
        </p:nvSpPr>
        <p:spPr bwMode="auto">
          <a:xfrm>
            <a:off x="6002338" y="3208338"/>
            <a:ext cx="1898650" cy="890587"/>
          </a:xfrm>
          <a:custGeom>
            <a:avLst/>
            <a:gdLst>
              <a:gd name="T0" fmla="*/ 553 w 1196"/>
              <a:gd name="T1" fmla="*/ 8 h 561"/>
              <a:gd name="T2" fmla="*/ 539 w 1196"/>
              <a:gd name="T3" fmla="*/ 8 h 561"/>
              <a:gd name="T4" fmla="*/ 1179 w 1196"/>
              <a:gd name="T5" fmla="*/ 558 h 561"/>
              <a:gd name="T6" fmla="*/ 1186 w 1196"/>
              <a:gd name="T7" fmla="*/ 555 h 561"/>
              <a:gd name="T8" fmla="*/ 10 w 1196"/>
              <a:gd name="T9" fmla="*/ 555 h 561"/>
              <a:gd name="T10" fmla="*/ 16 w 1196"/>
              <a:gd name="T11" fmla="*/ 558 h 561"/>
              <a:gd name="T12" fmla="*/ 553 w 1196"/>
              <a:gd name="T13" fmla="*/ 8 h 561"/>
              <a:gd name="T14" fmla="*/ 545 w 1196"/>
              <a:gd name="T15" fmla="*/ 0 h 561"/>
              <a:gd name="T16" fmla="*/ 0 w 1196"/>
              <a:gd name="T17" fmla="*/ 560 h 561"/>
              <a:gd name="T18" fmla="*/ 1195 w 1196"/>
              <a:gd name="T19" fmla="*/ 560 h 561"/>
              <a:gd name="T20" fmla="*/ 545 w 1196"/>
              <a:gd name="T21" fmla="*/ 0 h 561"/>
              <a:gd name="T22" fmla="*/ 553 w 1196"/>
              <a:gd name="T23" fmla="*/ 8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6" h="561">
                <a:moveTo>
                  <a:pt x="553" y="8"/>
                </a:moveTo>
                <a:lnTo>
                  <a:pt x="539" y="8"/>
                </a:lnTo>
                <a:lnTo>
                  <a:pt x="1179" y="558"/>
                </a:lnTo>
                <a:lnTo>
                  <a:pt x="1186" y="555"/>
                </a:lnTo>
                <a:lnTo>
                  <a:pt x="10" y="555"/>
                </a:lnTo>
                <a:lnTo>
                  <a:pt x="16" y="558"/>
                </a:lnTo>
                <a:lnTo>
                  <a:pt x="553" y="8"/>
                </a:lnTo>
                <a:lnTo>
                  <a:pt x="545" y="0"/>
                </a:lnTo>
                <a:lnTo>
                  <a:pt x="0" y="560"/>
                </a:lnTo>
                <a:lnTo>
                  <a:pt x="1195" y="560"/>
                </a:lnTo>
                <a:lnTo>
                  <a:pt x="545"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4" name="Freeform 6"/>
          <p:cNvSpPr>
            <a:spLocks/>
          </p:cNvSpPr>
          <p:nvPr/>
        </p:nvSpPr>
        <p:spPr bwMode="auto">
          <a:xfrm>
            <a:off x="6867525" y="2337308"/>
            <a:ext cx="26988" cy="869950"/>
          </a:xfrm>
          <a:custGeom>
            <a:avLst/>
            <a:gdLst>
              <a:gd name="T0" fmla="*/ 0 w 17"/>
              <a:gd name="T1" fmla="*/ 0 h 548"/>
              <a:gd name="T2" fmla="*/ 4 w 17"/>
              <a:gd name="T3" fmla="*/ 547 h 548"/>
              <a:gd name="T4" fmla="*/ 16 w 17"/>
              <a:gd name="T5" fmla="*/ 547 h 548"/>
              <a:gd name="T6" fmla="*/ 12 w 17"/>
              <a:gd name="T7" fmla="*/ 0 h 548"/>
              <a:gd name="T8" fmla="*/ 0 w 17"/>
              <a:gd name="T9" fmla="*/ 0 h 548"/>
            </a:gdLst>
            <a:ahLst/>
            <a:cxnLst>
              <a:cxn ang="0">
                <a:pos x="T0" y="T1"/>
              </a:cxn>
              <a:cxn ang="0">
                <a:pos x="T2" y="T3"/>
              </a:cxn>
              <a:cxn ang="0">
                <a:pos x="T4" y="T5"/>
              </a:cxn>
              <a:cxn ang="0">
                <a:pos x="T6" y="T7"/>
              </a:cxn>
              <a:cxn ang="0">
                <a:pos x="T8" y="T9"/>
              </a:cxn>
            </a:cxnLst>
            <a:rect l="0" t="0" r="r" b="b"/>
            <a:pathLst>
              <a:path w="17" h="548">
                <a:moveTo>
                  <a:pt x="0" y="0"/>
                </a:moveTo>
                <a:lnTo>
                  <a:pt x="4" y="547"/>
                </a:lnTo>
                <a:lnTo>
                  <a:pt x="16" y="547"/>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5" name="Freeform 7"/>
          <p:cNvSpPr>
            <a:spLocks/>
          </p:cNvSpPr>
          <p:nvPr/>
        </p:nvSpPr>
        <p:spPr bwMode="auto">
          <a:xfrm>
            <a:off x="5548313" y="4305300"/>
            <a:ext cx="2703512" cy="49213"/>
          </a:xfrm>
          <a:custGeom>
            <a:avLst/>
            <a:gdLst>
              <a:gd name="T0" fmla="*/ 1702 w 1703"/>
              <a:gd name="T1" fmla="*/ 26 h 31"/>
              <a:gd name="T2" fmla="*/ 1702 w 1703"/>
              <a:gd name="T3" fmla="*/ 0 h 31"/>
              <a:gd name="T4" fmla="*/ 0 w 1703"/>
              <a:gd name="T5" fmla="*/ 2 h 31"/>
              <a:gd name="T6" fmla="*/ 0 w 1703"/>
              <a:gd name="T7" fmla="*/ 30 h 31"/>
              <a:gd name="T8" fmla="*/ 1702 w 1703"/>
              <a:gd name="T9" fmla="*/ 26 h 31"/>
            </a:gdLst>
            <a:ahLst/>
            <a:cxnLst>
              <a:cxn ang="0">
                <a:pos x="T0" y="T1"/>
              </a:cxn>
              <a:cxn ang="0">
                <a:pos x="T2" y="T3"/>
              </a:cxn>
              <a:cxn ang="0">
                <a:pos x="T4" y="T5"/>
              </a:cxn>
              <a:cxn ang="0">
                <a:pos x="T6" y="T7"/>
              </a:cxn>
              <a:cxn ang="0">
                <a:pos x="T8" y="T9"/>
              </a:cxn>
            </a:cxnLst>
            <a:rect l="0" t="0" r="r" b="b"/>
            <a:pathLst>
              <a:path w="1703" h="31">
                <a:moveTo>
                  <a:pt x="1702" y="26"/>
                </a:moveTo>
                <a:lnTo>
                  <a:pt x="1702" y="0"/>
                </a:lnTo>
                <a:lnTo>
                  <a:pt x="0" y="2"/>
                </a:lnTo>
                <a:lnTo>
                  <a:pt x="0" y="30"/>
                </a:lnTo>
                <a:lnTo>
                  <a:pt x="1702" y="26"/>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6" name="Freeform 8"/>
          <p:cNvSpPr>
            <a:spLocks/>
          </p:cNvSpPr>
          <p:nvPr/>
        </p:nvSpPr>
        <p:spPr bwMode="auto">
          <a:xfrm>
            <a:off x="5946775" y="4165600"/>
            <a:ext cx="2092325" cy="69850"/>
          </a:xfrm>
          <a:custGeom>
            <a:avLst/>
            <a:gdLst>
              <a:gd name="T0" fmla="*/ 1317 w 1318"/>
              <a:gd name="T1" fmla="*/ 41 h 44"/>
              <a:gd name="T2" fmla="*/ 1317 w 1318"/>
              <a:gd name="T3" fmla="*/ 0 h 44"/>
              <a:gd name="T4" fmla="*/ 0 w 1318"/>
              <a:gd name="T5" fmla="*/ 2 h 44"/>
              <a:gd name="T6" fmla="*/ 0 w 1318"/>
              <a:gd name="T7" fmla="*/ 43 h 44"/>
              <a:gd name="T8" fmla="*/ 1317 w 1318"/>
              <a:gd name="T9" fmla="*/ 41 h 44"/>
            </a:gdLst>
            <a:ahLst/>
            <a:cxnLst>
              <a:cxn ang="0">
                <a:pos x="T0" y="T1"/>
              </a:cxn>
              <a:cxn ang="0">
                <a:pos x="T2" y="T3"/>
              </a:cxn>
              <a:cxn ang="0">
                <a:pos x="T4" y="T5"/>
              </a:cxn>
              <a:cxn ang="0">
                <a:pos x="T6" y="T7"/>
              </a:cxn>
              <a:cxn ang="0">
                <a:pos x="T8" y="T9"/>
              </a:cxn>
            </a:cxnLst>
            <a:rect l="0" t="0" r="r" b="b"/>
            <a:pathLst>
              <a:path w="1318" h="44">
                <a:moveTo>
                  <a:pt x="1317" y="41"/>
                </a:moveTo>
                <a:lnTo>
                  <a:pt x="1317" y="0"/>
                </a:lnTo>
                <a:lnTo>
                  <a:pt x="0" y="2"/>
                </a:lnTo>
                <a:lnTo>
                  <a:pt x="0" y="43"/>
                </a:lnTo>
                <a:lnTo>
                  <a:pt x="1317"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7" name="Freeform 9"/>
          <p:cNvSpPr>
            <a:spLocks/>
          </p:cNvSpPr>
          <p:nvPr/>
        </p:nvSpPr>
        <p:spPr bwMode="auto">
          <a:xfrm>
            <a:off x="6119813" y="4443413"/>
            <a:ext cx="1522412" cy="74612"/>
          </a:xfrm>
          <a:custGeom>
            <a:avLst/>
            <a:gdLst>
              <a:gd name="T0" fmla="*/ 953 w 959"/>
              <a:gd name="T1" fmla="*/ 0 h 47"/>
              <a:gd name="T2" fmla="*/ 0 w 959"/>
              <a:gd name="T3" fmla="*/ 2 h 47"/>
              <a:gd name="T4" fmla="*/ 8 w 959"/>
              <a:gd name="T5" fmla="*/ 10 h 47"/>
              <a:gd name="T6" fmla="*/ 16 w 959"/>
              <a:gd name="T7" fmla="*/ 18 h 47"/>
              <a:gd name="T8" fmla="*/ 31 w 959"/>
              <a:gd name="T9" fmla="*/ 26 h 47"/>
              <a:gd name="T10" fmla="*/ 47 w 959"/>
              <a:gd name="T11" fmla="*/ 32 h 47"/>
              <a:gd name="T12" fmla="*/ 67 w 959"/>
              <a:gd name="T13" fmla="*/ 38 h 47"/>
              <a:gd name="T14" fmla="*/ 85 w 959"/>
              <a:gd name="T15" fmla="*/ 42 h 47"/>
              <a:gd name="T16" fmla="*/ 106 w 959"/>
              <a:gd name="T17" fmla="*/ 45 h 47"/>
              <a:gd name="T18" fmla="*/ 127 w 959"/>
              <a:gd name="T19" fmla="*/ 46 h 47"/>
              <a:gd name="T20" fmla="*/ 127 w 959"/>
              <a:gd name="T21" fmla="*/ 44 h 47"/>
              <a:gd name="T22" fmla="*/ 831 w 959"/>
              <a:gd name="T23" fmla="*/ 44 h 47"/>
              <a:gd name="T24" fmla="*/ 850 w 959"/>
              <a:gd name="T25" fmla="*/ 44 h 47"/>
              <a:gd name="T26" fmla="*/ 871 w 959"/>
              <a:gd name="T27" fmla="*/ 40 h 47"/>
              <a:gd name="T28" fmla="*/ 892 w 959"/>
              <a:gd name="T29" fmla="*/ 36 h 47"/>
              <a:gd name="T30" fmla="*/ 914 w 959"/>
              <a:gd name="T31" fmla="*/ 30 h 47"/>
              <a:gd name="T32" fmla="*/ 932 w 959"/>
              <a:gd name="T33" fmla="*/ 24 h 47"/>
              <a:gd name="T34" fmla="*/ 946 w 959"/>
              <a:gd name="T35" fmla="*/ 17 h 47"/>
              <a:gd name="T36" fmla="*/ 956 w 959"/>
              <a:gd name="T37" fmla="*/ 8 h 47"/>
              <a:gd name="T38" fmla="*/ 958 w 959"/>
              <a:gd name="T39" fmla="*/ 0 h 47"/>
              <a:gd name="T40" fmla="*/ 953 w 959"/>
              <a:gd name="T4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9" h="47">
                <a:moveTo>
                  <a:pt x="953" y="0"/>
                </a:moveTo>
                <a:lnTo>
                  <a:pt x="0" y="2"/>
                </a:lnTo>
                <a:lnTo>
                  <a:pt x="8" y="10"/>
                </a:lnTo>
                <a:lnTo>
                  <a:pt x="16" y="18"/>
                </a:lnTo>
                <a:lnTo>
                  <a:pt x="31" y="26"/>
                </a:lnTo>
                <a:lnTo>
                  <a:pt x="47" y="32"/>
                </a:lnTo>
                <a:lnTo>
                  <a:pt x="67" y="38"/>
                </a:lnTo>
                <a:lnTo>
                  <a:pt x="85" y="42"/>
                </a:lnTo>
                <a:lnTo>
                  <a:pt x="106" y="45"/>
                </a:lnTo>
                <a:lnTo>
                  <a:pt x="127" y="46"/>
                </a:lnTo>
                <a:lnTo>
                  <a:pt x="127" y="44"/>
                </a:lnTo>
                <a:lnTo>
                  <a:pt x="831" y="44"/>
                </a:lnTo>
                <a:lnTo>
                  <a:pt x="850" y="44"/>
                </a:lnTo>
                <a:lnTo>
                  <a:pt x="871" y="40"/>
                </a:lnTo>
                <a:lnTo>
                  <a:pt x="892" y="36"/>
                </a:lnTo>
                <a:lnTo>
                  <a:pt x="914" y="30"/>
                </a:lnTo>
                <a:lnTo>
                  <a:pt x="932" y="24"/>
                </a:lnTo>
                <a:lnTo>
                  <a:pt x="946" y="17"/>
                </a:lnTo>
                <a:lnTo>
                  <a:pt x="956" y="8"/>
                </a:lnTo>
                <a:lnTo>
                  <a:pt x="958" y="0"/>
                </a:lnTo>
                <a:lnTo>
                  <a:pt x="953"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8" name="Freeform 10"/>
          <p:cNvSpPr>
            <a:spLocks/>
          </p:cNvSpPr>
          <p:nvPr/>
        </p:nvSpPr>
        <p:spPr bwMode="auto">
          <a:xfrm>
            <a:off x="6656388" y="2166938"/>
            <a:ext cx="430212" cy="161925"/>
          </a:xfrm>
          <a:custGeom>
            <a:avLst/>
            <a:gdLst>
              <a:gd name="T0" fmla="*/ 88 w 271"/>
              <a:gd name="T1" fmla="*/ 98 h 102"/>
              <a:gd name="T2" fmla="*/ 116 w 271"/>
              <a:gd name="T3" fmla="*/ 101 h 102"/>
              <a:gd name="T4" fmla="*/ 142 w 271"/>
              <a:gd name="T5" fmla="*/ 101 h 102"/>
              <a:gd name="T6" fmla="*/ 170 w 271"/>
              <a:gd name="T7" fmla="*/ 99 h 102"/>
              <a:gd name="T8" fmla="*/ 193 w 271"/>
              <a:gd name="T9" fmla="*/ 96 h 102"/>
              <a:gd name="T10" fmla="*/ 216 w 271"/>
              <a:gd name="T11" fmla="*/ 91 h 102"/>
              <a:gd name="T12" fmla="*/ 235 w 271"/>
              <a:gd name="T13" fmla="*/ 84 h 102"/>
              <a:gd name="T14" fmla="*/ 251 w 271"/>
              <a:gd name="T15" fmla="*/ 76 h 102"/>
              <a:gd name="T16" fmla="*/ 262 w 271"/>
              <a:gd name="T17" fmla="*/ 67 h 102"/>
              <a:gd name="T18" fmla="*/ 270 w 271"/>
              <a:gd name="T19" fmla="*/ 56 h 102"/>
              <a:gd name="T20" fmla="*/ 270 w 271"/>
              <a:gd name="T21" fmla="*/ 47 h 102"/>
              <a:gd name="T22" fmla="*/ 265 w 271"/>
              <a:gd name="T23" fmla="*/ 37 h 102"/>
              <a:gd name="T24" fmla="*/ 256 w 271"/>
              <a:gd name="T25" fmla="*/ 28 h 102"/>
              <a:gd name="T26" fmla="*/ 241 w 271"/>
              <a:gd name="T27" fmla="*/ 20 h 102"/>
              <a:gd name="T28" fmla="*/ 223 w 271"/>
              <a:gd name="T29" fmla="*/ 13 h 102"/>
              <a:gd name="T30" fmla="*/ 203 w 271"/>
              <a:gd name="T31" fmla="*/ 7 h 102"/>
              <a:gd name="T32" fmla="*/ 177 w 271"/>
              <a:gd name="T33" fmla="*/ 2 h 102"/>
              <a:gd name="T34" fmla="*/ 151 w 271"/>
              <a:gd name="T35" fmla="*/ 0 h 102"/>
              <a:gd name="T36" fmla="*/ 125 w 271"/>
              <a:gd name="T37" fmla="*/ 0 h 102"/>
              <a:gd name="T38" fmla="*/ 100 w 271"/>
              <a:gd name="T39" fmla="*/ 2 h 102"/>
              <a:gd name="T40" fmla="*/ 74 w 271"/>
              <a:gd name="T41" fmla="*/ 5 h 102"/>
              <a:gd name="T42" fmla="*/ 53 w 271"/>
              <a:gd name="T43" fmla="*/ 10 h 102"/>
              <a:gd name="T44" fmla="*/ 35 w 271"/>
              <a:gd name="T45" fmla="*/ 17 h 102"/>
              <a:gd name="T46" fmla="*/ 19 w 271"/>
              <a:gd name="T47" fmla="*/ 25 h 102"/>
              <a:gd name="T48" fmla="*/ 7 w 271"/>
              <a:gd name="T49" fmla="*/ 34 h 102"/>
              <a:gd name="T50" fmla="*/ 0 w 271"/>
              <a:gd name="T51" fmla="*/ 45 h 102"/>
              <a:gd name="T52" fmla="*/ 0 w 271"/>
              <a:gd name="T53" fmla="*/ 55 h 102"/>
              <a:gd name="T54" fmla="*/ 5 w 271"/>
              <a:gd name="T55" fmla="*/ 64 h 102"/>
              <a:gd name="T56" fmla="*/ 14 w 271"/>
              <a:gd name="T57" fmla="*/ 74 h 102"/>
              <a:gd name="T58" fmla="*/ 26 w 271"/>
              <a:gd name="T59" fmla="*/ 81 h 102"/>
              <a:gd name="T60" fmla="*/ 45 w 271"/>
              <a:gd name="T61" fmla="*/ 89 h 102"/>
              <a:gd name="T62" fmla="*/ 66 w 271"/>
              <a:gd name="T63" fmla="*/ 94 h 102"/>
              <a:gd name="T64" fmla="*/ 88 w 271"/>
              <a:gd name="T65" fmla="*/ 98 h 102"/>
              <a:gd name="T66" fmla="*/ 88 w 271"/>
              <a:gd name="T67" fmla="*/ 97 h 102"/>
              <a:gd name="T68" fmla="*/ 88 w 271"/>
              <a:gd name="T69" fmla="*/ 9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1" h="102">
                <a:moveTo>
                  <a:pt x="88" y="98"/>
                </a:moveTo>
                <a:lnTo>
                  <a:pt x="116" y="101"/>
                </a:lnTo>
                <a:lnTo>
                  <a:pt x="142" y="101"/>
                </a:lnTo>
                <a:lnTo>
                  <a:pt x="170" y="99"/>
                </a:lnTo>
                <a:lnTo>
                  <a:pt x="193" y="96"/>
                </a:lnTo>
                <a:lnTo>
                  <a:pt x="216" y="91"/>
                </a:lnTo>
                <a:lnTo>
                  <a:pt x="235" y="84"/>
                </a:lnTo>
                <a:lnTo>
                  <a:pt x="251" y="76"/>
                </a:lnTo>
                <a:lnTo>
                  <a:pt x="262" y="67"/>
                </a:lnTo>
                <a:lnTo>
                  <a:pt x="270" y="56"/>
                </a:lnTo>
                <a:lnTo>
                  <a:pt x="270" y="47"/>
                </a:lnTo>
                <a:lnTo>
                  <a:pt x="265" y="37"/>
                </a:lnTo>
                <a:lnTo>
                  <a:pt x="256" y="28"/>
                </a:lnTo>
                <a:lnTo>
                  <a:pt x="241" y="20"/>
                </a:lnTo>
                <a:lnTo>
                  <a:pt x="223" y="13"/>
                </a:lnTo>
                <a:lnTo>
                  <a:pt x="203" y="7"/>
                </a:lnTo>
                <a:lnTo>
                  <a:pt x="177" y="2"/>
                </a:lnTo>
                <a:lnTo>
                  <a:pt x="151" y="0"/>
                </a:lnTo>
                <a:lnTo>
                  <a:pt x="125" y="0"/>
                </a:lnTo>
                <a:lnTo>
                  <a:pt x="100" y="2"/>
                </a:lnTo>
                <a:lnTo>
                  <a:pt x="74" y="5"/>
                </a:lnTo>
                <a:lnTo>
                  <a:pt x="53" y="10"/>
                </a:lnTo>
                <a:lnTo>
                  <a:pt x="35" y="17"/>
                </a:lnTo>
                <a:lnTo>
                  <a:pt x="19" y="25"/>
                </a:lnTo>
                <a:lnTo>
                  <a:pt x="7" y="34"/>
                </a:lnTo>
                <a:lnTo>
                  <a:pt x="0" y="45"/>
                </a:lnTo>
                <a:lnTo>
                  <a:pt x="0" y="55"/>
                </a:lnTo>
                <a:lnTo>
                  <a:pt x="5" y="64"/>
                </a:lnTo>
                <a:lnTo>
                  <a:pt x="14" y="74"/>
                </a:lnTo>
                <a:lnTo>
                  <a:pt x="26" y="81"/>
                </a:lnTo>
                <a:lnTo>
                  <a:pt x="45" y="89"/>
                </a:lnTo>
                <a:lnTo>
                  <a:pt x="66" y="94"/>
                </a:lnTo>
                <a:lnTo>
                  <a:pt x="88" y="98"/>
                </a:lnTo>
                <a:lnTo>
                  <a:pt x="88" y="97"/>
                </a:lnTo>
                <a:lnTo>
                  <a:pt x="88"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9" name="Freeform 11"/>
          <p:cNvSpPr>
            <a:spLocks/>
          </p:cNvSpPr>
          <p:nvPr/>
        </p:nvSpPr>
        <p:spPr bwMode="auto">
          <a:xfrm>
            <a:off x="2011363" y="2222500"/>
            <a:ext cx="428625" cy="160338"/>
          </a:xfrm>
          <a:custGeom>
            <a:avLst/>
            <a:gdLst>
              <a:gd name="T0" fmla="*/ 125 w 270"/>
              <a:gd name="T1" fmla="*/ 100 h 101"/>
              <a:gd name="T2" fmla="*/ 97 w 270"/>
              <a:gd name="T3" fmla="*/ 98 h 101"/>
              <a:gd name="T4" fmla="*/ 72 w 270"/>
              <a:gd name="T5" fmla="*/ 95 h 101"/>
              <a:gd name="T6" fmla="*/ 48 w 270"/>
              <a:gd name="T7" fmla="*/ 90 h 101"/>
              <a:gd name="T8" fmla="*/ 30 w 270"/>
              <a:gd name="T9" fmla="*/ 84 h 101"/>
              <a:gd name="T10" fmla="*/ 16 w 270"/>
              <a:gd name="T11" fmla="*/ 75 h 101"/>
              <a:gd name="T12" fmla="*/ 5 w 270"/>
              <a:gd name="T13" fmla="*/ 67 h 101"/>
              <a:gd name="T14" fmla="*/ 0 w 270"/>
              <a:gd name="T15" fmla="*/ 56 h 101"/>
              <a:gd name="T16" fmla="*/ 0 w 270"/>
              <a:gd name="T17" fmla="*/ 46 h 101"/>
              <a:gd name="T18" fmla="*/ 5 w 270"/>
              <a:gd name="T19" fmla="*/ 37 h 101"/>
              <a:gd name="T20" fmla="*/ 13 w 270"/>
              <a:gd name="T21" fmla="*/ 27 h 101"/>
              <a:gd name="T22" fmla="*/ 28 w 270"/>
              <a:gd name="T23" fmla="*/ 20 h 101"/>
              <a:gd name="T24" fmla="*/ 44 w 270"/>
              <a:gd name="T25" fmla="*/ 13 h 101"/>
              <a:gd name="T26" fmla="*/ 65 w 270"/>
              <a:gd name="T27" fmla="*/ 7 h 101"/>
              <a:gd name="T28" fmla="*/ 90 w 270"/>
              <a:gd name="T29" fmla="*/ 2 h 101"/>
              <a:gd name="T30" fmla="*/ 116 w 270"/>
              <a:gd name="T31" fmla="*/ 0 h 101"/>
              <a:gd name="T32" fmla="*/ 144 w 270"/>
              <a:gd name="T33" fmla="*/ 0 h 101"/>
              <a:gd name="T34" fmla="*/ 169 w 270"/>
              <a:gd name="T35" fmla="*/ 2 h 101"/>
              <a:gd name="T36" fmla="*/ 195 w 270"/>
              <a:gd name="T37" fmla="*/ 5 h 101"/>
              <a:gd name="T38" fmla="*/ 216 w 270"/>
              <a:gd name="T39" fmla="*/ 11 h 101"/>
              <a:gd name="T40" fmla="*/ 235 w 270"/>
              <a:gd name="T41" fmla="*/ 18 h 101"/>
              <a:gd name="T42" fmla="*/ 251 w 270"/>
              <a:gd name="T43" fmla="*/ 26 h 101"/>
              <a:gd name="T44" fmla="*/ 262 w 270"/>
              <a:gd name="T45" fmla="*/ 34 h 101"/>
              <a:gd name="T46" fmla="*/ 269 w 270"/>
              <a:gd name="T47" fmla="*/ 44 h 101"/>
              <a:gd name="T48" fmla="*/ 269 w 270"/>
              <a:gd name="T49" fmla="*/ 54 h 101"/>
              <a:gd name="T50" fmla="*/ 264 w 270"/>
              <a:gd name="T51" fmla="*/ 64 h 101"/>
              <a:gd name="T52" fmla="*/ 256 w 270"/>
              <a:gd name="T53" fmla="*/ 73 h 101"/>
              <a:gd name="T54" fmla="*/ 241 w 270"/>
              <a:gd name="T55" fmla="*/ 82 h 101"/>
              <a:gd name="T56" fmla="*/ 222 w 270"/>
              <a:gd name="T57" fmla="*/ 89 h 101"/>
              <a:gd name="T58" fmla="*/ 202 w 270"/>
              <a:gd name="T59" fmla="*/ 94 h 101"/>
              <a:gd name="T60" fmla="*/ 176 w 270"/>
              <a:gd name="T61" fmla="*/ 98 h 101"/>
              <a:gd name="T62" fmla="*/ 151 w 270"/>
              <a:gd name="T63" fmla="*/ 100 h 101"/>
              <a:gd name="T64" fmla="*/ 121 w 270"/>
              <a:gd name="T65" fmla="*/ 100 h 101"/>
              <a:gd name="T66" fmla="*/ 125 w 270"/>
              <a:gd name="T67" fmla="*/ 10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0" h="101">
                <a:moveTo>
                  <a:pt x="125" y="100"/>
                </a:moveTo>
                <a:lnTo>
                  <a:pt x="97" y="98"/>
                </a:lnTo>
                <a:lnTo>
                  <a:pt x="72" y="95"/>
                </a:lnTo>
                <a:lnTo>
                  <a:pt x="48" y="90"/>
                </a:lnTo>
                <a:lnTo>
                  <a:pt x="30" y="84"/>
                </a:lnTo>
                <a:lnTo>
                  <a:pt x="16" y="75"/>
                </a:lnTo>
                <a:lnTo>
                  <a:pt x="5" y="67"/>
                </a:lnTo>
                <a:lnTo>
                  <a:pt x="0" y="56"/>
                </a:lnTo>
                <a:lnTo>
                  <a:pt x="0" y="46"/>
                </a:lnTo>
                <a:lnTo>
                  <a:pt x="5" y="37"/>
                </a:lnTo>
                <a:lnTo>
                  <a:pt x="13" y="27"/>
                </a:lnTo>
                <a:lnTo>
                  <a:pt x="28" y="20"/>
                </a:lnTo>
                <a:lnTo>
                  <a:pt x="44" y="13"/>
                </a:lnTo>
                <a:lnTo>
                  <a:pt x="65" y="7"/>
                </a:lnTo>
                <a:lnTo>
                  <a:pt x="90" y="2"/>
                </a:lnTo>
                <a:lnTo>
                  <a:pt x="116" y="0"/>
                </a:lnTo>
                <a:lnTo>
                  <a:pt x="144" y="0"/>
                </a:lnTo>
                <a:lnTo>
                  <a:pt x="169" y="2"/>
                </a:lnTo>
                <a:lnTo>
                  <a:pt x="195" y="5"/>
                </a:lnTo>
                <a:lnTo>
                  <a:pt x="216" y="11"/>
                </a:lnTo>
                <a:lnTo>
                  <a:pt x="235" y="18"/>
                </a:lnTo>
                <a:lnTo>
                  <a:pt x="251" y="26"/>
                </a:lnTo>
                <a:lnTo>
                  <a:pt x="262" y="34"/>
                </a:lnTo>
                <a:lnTo>
                  <a:pt x="269" y="44"/>
                </a:lnTo>
                <a:lnTo>
                  <a:pt x="269" y="54"/>
                </a:lnTo>
                <a:lnTo>
                  <a:pt x="264" y="64"/>
                </a:lnTo>
                <a:lnTo>
                  <a:pt x="256" y="73"/>
                </a:lnTo>
                <a:lnTo>
                  <a:pt x="241" y="82"/>
                </a:lnTo>
                <a:lnTo>
                  <a:pt x="222" y="89"/>
                </a:lnTo>
                <a:lnTo>
                  <a:pt x="202" y="94"/>
                </a:lnTo>
                <a:lnTo>
                  <a:pt x="176" y="98"/>
                </a:lnTo>
                <a:lnTo>
                  <a:pt x="151" y="100"/>
                </a:lnTo>
                <a:lnTo>
                  <a:pt x="121" y="100"/>
                </a:lnTo>
                <a:lnTo>
                  <a:pt x="125" y="10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0" name="Freeform 12"/>
          <p:cNvSpPr>
            <a:spLocks/>
          </p:cNvSpPr>
          <p:nvPr/>
        </p:nvSpPr>
        <p:spPr bwMode="auto">
          <a:xfrm>
            <a:off x="1371600" y="3233738"/>
            <a:ext cx="1895475" cy="887412"/>
          </a:xfrm>
          <a:custGeom>
            <a:avLst/>
            <a:gdLst>
              <a:gd name="T0" fmla="*/ 553 w 1194"/>
              <a:gd name="T1" fmla="*/ 8 h 559"/>
              <a:gd name="T2" fmla="*/ 538 w 1194"/>
              <a:gd name="T3" fmla="*/ 8 h 559"/>
              <a:gd name="T4" fmla="*/ 1177 w 1194"/>
              <a:gd name="T5" fmla="*/ 556 h 559"/>
              <a:gd name="T6" fmla="*/ 1183 w 1194"/>
              <a:gd name="T7" fmla="*/ 553 h 559"/>
              <a:gd name="T8" fmla="*/ 10 w 1194"/>
              <a:gd name="T9" fmla="*/ 553 h 559"/>
              <a:gd name="T10" fmla="*/ 16 w 1194"/>
              <a:gd name="T11" fmla="*/ 556 h 559"/>
              <a:gd name="T12" fmla="*/ 553 w 1194"/>
              <a:gd name="T13" fmla="*/ 8 h 559"/>
              <a:gd name="T14" fmla="*/ 546 w 1194"/>
              <a:gd name="T15" fmla="*/ 0 h 559"/>
              <a:gd name="T16" fmla="*/ 0 w 1194"/>
              <a:gd name="T17" fmla="*/ 558 h 559"/>
              <a:gd name="T18" fmla="*/ 1193 w 1194"/>
              <a:gd name="T19" fmla="*/ 558 h 559"/>
              <a:gd name="T20" fmla="*/ 546 w 1194"/>
              <a:gd name="T21" fmla="*/ 0 h 559"/>
              <a:gd name="T22" fmla="*/ 553 w 1194"/>
              <a:gd name="T23" fmla="*/ 8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94" h="559">
                <a:moveTo>
                  <a:pt x="553" y="8"/>
                </a:moveTo>
                <a:lnTo>
                  <a:pt x="538" y="8"/>
                </a:lnTo>
                <a:lnTo>
                  <a:pt x="1177" y="556"/>
                </a:lnTo>
                <a:lnTo>
                  <a:pt x="1183" y="553"/>
                </a:lnTo>
                <a:lnTo>
                  <a:pt x="10" y="553"/>
                </a:lnTo>
                <a:lnTo>
                  <a:pt x="16" y="556"/>
                </a:lnTo>
                <a:lnTo>
                  <a:pt x="553" y="8"/>
                </a:lnTo>
                <a:lnTo>
                  <a:pt x="546" y="0"/>
                </a:lnTo>
                <a:lnTo>
                  <a:pt x="0" y="558"/>
                </a:lnTo>
                <a:lnTo>
                  <a:pt x="1193" y="558"/>
                </a:lnTo>
                <a:lnTo>
                  <a:pt x="546" y="0"/>
                </a:lnTo>
                <a:lnTo>
                  <a:pt x="553" y="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1" name="Freeform 13"/>
          <p:cNvSpPr>
            <a:spLocks/>
          </p:cNvSpPr>
          <p:nvPr/>
        </p:nvSpPr>
        <p:spPr bwMode="auto">
          <a:xfrm>
            <a:off x="2235993" y="2397126"/>
            <a:ext cx="26987" cy="866775"/>
          </a:xfrm>
          <a:custGeom>
            <a:avLst/>
            <a:gdLst>
              <a:gd name="T0" fmla="*/ 0 w 17"/>
              <a:gd name="T1" fmla="*/ 0 h 546"/>
              <a:gd name="T2" fmla="*/ 4 w 17"/>
              <a:gd name="T3" fmla="*/ 545 h 546"/>
              <a:gd name="T4" fmla="*/ 16 w 17"/>
              <a:gd name="T5" fmla="*/ 545 h 546"/>
              <a:gd name="T6" fmla="*/ 12 w 17"/>
              <a:gd name="T7" fmla="*/ 0 h 546"/>
              <a:gd name="T8" fmla="*/ 0 w 17"/>
              <a:gd name="T9" fmla="*/ 0 h 546"/>
            </a:gdLst>
            <a:ahLst/>
            <a:cxnLst>
              <a:cxn ang="0">
                <a:pos x="T0" y="T1"/>
              </a:cxn>
              <a:cxn ang="0">
                <a:pos x="T2" y="T3"/>
              </a:cxn>
              <a:cxn ang="0">
                <a:pos x="T4" y="T5"/>
              </a:cxn>
              <a:cxn ang="0">
                <a:pos x="T6" y="T7"/>
              </a:cxn>
              <a:cxn ang="0">
                <a:pos x="T8" y="T9"/>
              </a:cxn>
            </a:cxnLst>
            <a:rect l="0" t="0" r="r" b="b"/>
            <a:pathLst>
              <a:path w="17" h="546">
                <a:moveTo>
                  <a:pt x="0" y="0"/>
                </a:moveTo>
                <a:lnTo>
                  <a:pt x="4" y="545"/>
                </a:lnTo>
                <a:lnTo>
                  <a:pt x="16" y="545"/>
                </a:lnTo>
                <a:lnTo>
                  <a:pt x="12" y="0"/>
                </a:lnTo>
                <a:lnTo>
                  <a:pt x="0"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2" name="Freeform 14"/>
          <p:cNvSpPr>
            <a:spLocks/>
          </p:cNvSpPr>
          <p:nvPr/>
        </p:nvSpPr>
        <p:spPr bwMode="auto">
          <a:xfrm>
            <a:off x="841375" y="4325938"/>
            <a:ext cx="2700338" cy="50800"/>
          </a:xfrm>
          <a:custGeom>
            <a:avLst/>
            <a:gdLst>
              <a:gd name="T0" fmla="*/ 1700 w 1701"/>
              <a:gd name="T1" fmla="*/ 27 h 32"/>
              <a:gd name="T2" fmla="*/ 1700 w 1701"/>
              <a:gd name="T3" fmla="*/ 0 h 32"/>
              <a:gd name="T4" fmla="*/ 0 w 1701"/>
              <a:gd name="T5" fmla="*/ 3 h 32"/>
              <a:gd name="T6" fmla="*/ 0 w 1701"/>
              <a:gd name="T7" fmla="*/ 31 h 32"/>
              <a:gd name="T8" fmla="*/ 1700 w 1701"/>
              <a:gd name="T9" fmla="*/ 27 h 32"/>
            </a:gdLst>
            <a:ahLst/>
            <a:cxnLst>
              <a:cxn ang="0">
                <a:pos x="T0" y="T1"/>
              </a:cxn>
              <a:cxn ang="0">
                <a:pos x="T2" y="T3"/>
              </a:cxn>
              <a:cxn ang="0">
                <a:pos x="T4" y="T5"/>
              </a:cxn>
              <a:cxn ang="0">
                <a:pos x="T6" y="T7"/>
              </a:cxn>
              <a:cxn ang="0">
                <a:pos x="T8" y="T9"/>
              </a:cxn>
            </a:cxnLst>
            <a:rect l="0" t="0" r="r" b="b"/>
            <a:pathLst>
              <a:path w="1701" h="32">
                <a:moveTo>
                  <a:pt x="1700" y="27"/>
                </a:moveTo>
                <a:lnTo>
                  <a:pt x="1700" y="0"/>
                </a:lnTo>
                <a:lnTo>
                  <a:pt x="0" y="3"/>
                </a:lnTo>
                <a:lnTo>
                  <a:pt x="0" y="31"/>
                </a:lnTo>
                <a:lnTo>
                  <a:pt x="1700" y="2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3" name="Freeform 15"/>
          <p:cNvSpPr>
            <a:spLocks/>
          </p:cNvSpPr>
          <p:nvPr/>
        </p:nvSpPr>
        <p:spPr bwMode="auto">
          <a:xfrm>
            <a:off x="1239838" y="4187825"/>
            <a:ext cx="2097087" cy="69850"/>
          </a:xfrm>
          <a:custGeom>
            <a:avLst/>
            <a:gdLst>
              <a:gd name="T0" fmla="*/ 1320 w 1321"/>
              <a:gd name="T1" fmla="*/ 41 h 44"/>
              <a:gd name="T2" fmla="*/ 1315 w 1321"/>
              <a:gd name="T3" fmla="*/ 0 h 44"/>
              <a:gd name="T4" fmla="*/ 0 w 1321"/>
              <a:gd name="T5" fmla="*/ 3 h 44"/>
              <a:gd name="T6" fmla="*/ 0 w 1321"/>
              <a:gd name="T7" fmla="*/ 43 h 44"/>
              <a:gd name="T8" fmla="*/ 1320 w 1321"/>
              <a:gd name="T9" fmla="*/ 41 h 44"/>
            </a:gdLst>
            <a:ahLst/>
            <a:cxnLst>
              <a:cxn ang="0">
                <a:pos x="T0" y="T1"/>
              </a:cxn>
              <a:cxn ang="0">
                <a:pos x="T2" y="T3"/>
              </a:cxn>
              <a:cxn ang="0">
                <a:pos x="T4" y="T5"/>
              </a:cxn>
              <a:cxn ang="0">
                <a:pos x="T6" y="T7"/>
              </a:cxn>
              <a:cxn ang="0">
                <a:pos x="T8" y="T9"/>
              </a:cxn>
            </a:cxnLst>
            <a:rect l="0" t="0" r="r" b="b"/>
            <a:pathLst>
              <a:path w="1321" h="44">
                <a:moveTo>
                  <a:pt x="1320" y="41"/>
                </a:moveTo>
                <a:lnTo>
                  <a:pt x="1315" y="0"/>
                </a:lnTo>
                <a:lnTo>
                  <a:pt x="0" y="3"/>
                </a:lnTo>
                <a:lnTo>
                  <a:pt x="0" y="43"/>
                </a:lnTo>
                <a:lnTo>
                  <a:pt x="1320" y="41"/>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4" name="Freeform 16"/>
          <p:cNvSpPr>
            <a:spLocks/>
          </p:cNvSpPr>
          <p:nvPr/>
        </p:nvSpPr>
        <p:spPr bwMode="auto">
          <a:xfrm>
            <a:off x="1485900" y="4465638"/>
            <a:ext cx="1527175" cy="76200"/>
          </a:xfrm>
          <a:custGeom>
            <a:avLst/>
            <a:gdLst>
              <a:gd name="T0" fmla="*/ 961 w 962"/>
              <a:gd name="T1" fmla="*/ 0 h 48"/>
              <a:gd name="T2" fmla="*/ 0 w 962"/>
              <a:gd name="T3" fmla="*/ 2 h 48"/>
              <a:gd name="T4" fmla="*/ 5 w 962"/>
              <a:gd name="T5" fmla="*/ 2 h 48"/>
              <a:gd name="T6" fmla="*/ 10 w 962"/>
              <a:gd name="T7" fmla="*/ 10 h 48"/>
              <a:gd name="T8" fmla="*/ 19 w 962"/>
              <a:gd name="T9" fmla="*/ 18 h 48"/>
              <a:gd name="T10" fmla="*/ 33 w 962"/>
              <a:gd name="T11" fmla="*/ 26 h 48"/>
              <a:gd name="T12" fmla="*/ 49 w 962"/>
              <a:gd name="T13" fmla="*/ 33 h 48"/>
              <a:gd name="T14" fmla="*/ 69 w 962"/>
              <a:gd name="T15" fmla="*/ 39 h 48"/>
              <a:gd name="T16" fmla="*/ 90 w 962"/>
              <a:gd name="T17" fmla="*/ 43 h 48"/>
              <a:gd name="T18" fmla="*/ 113 w 962"/>
              <a:gd name="T19" fmla="*/ 46 h 48"/>
              <a:gd name="T20" fmla="*/ 134 w 962"/>
              <a:gd name="T21" fmla="*/ 47 h 48"/>
              <a:gd name="T22" fmla="*/ 129 w 962"/>
              <a:gd name="T23" fmla="*/ 47 h 48"/>
              <a:gd name="T24" fmla="*/ 831 w 962"/>
              <a:gd name="T25" fmla="*/ 45 h 48"/>
              <a:gd name="T26" fmla="*/ 837 w 962"/>
              <a:gd name="T27" fmla="*/ 45 h 48"/>
              <a:gd name="T28" fmla="*/ 855 w 962"/>
              <a:gd name="T29" fmla="*/ 44 h 48"/>
              <a:gd name="T30" fmla="*/ 873 w 962"/>
              <a:gd name="T31" fmla="*/ 41 h 48"/>
              <a:gd name="T32" fmla="*/ 894 w 962"/>
              <a:gd name="T33" fmla="*/ 37 h 48"/>
              <a:gd name="T34" fmla="*/ 916 w 962"/>
              <a:gd name="T35" fmla="*/ 32 h 48"/>
              <a:gd name="T36" fmla="*/ 935 w 962"/>
              <a:gd name="T37" fmla="*/ 25 h 48"/>
              <a:gd name="T38" fmla="*/ 948 w 962"/>
              <a:gd name="T39" fmla="*/ 17 h 48"/>
              <a:gd name="T40" fmla="*/ 958 w 962"/>
              <a:gd name="T41" fmla="*/ 9 h 48"/>
              <a:gd name="T42" fmla="*/ 961 w 962"/>
              <a:gd name="T4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2" h="48">
                <a:moveTo>
                  <a:pt x="961" y="0"/>
                </a:moveTo>
                <a:lnTo>
                  <a:pt x="0" y="2"/>
                </a:lnTo>
                <a:lnTo>
                  <a:pt x="5" y="2"/>
                </a:lnTo>
                <a:lnTo>
                  <a:pt x="10" y="10"/>
                </a:lnTo>
                <a:lnTo>
                  <a:pt x="19" y="18"/>
                </a:lnTo>
                <a:lnTo>
                  <a:pt x="33" y="26"/>
                </a:lnTo>
                <a:lnTo>
                  <a:pt x="49" y="33"/>
                </a:lnTo>
                <a:lnTo>
                  <a:pt x="69" y="39"/>
                </a:lnTo>
                <a:lnTo>
                  <a:pt x="90" y="43"/>
                </a:lnTo>
                <a:lnTo>
                  <a:pt x="113" y="46"/>
                </a:lnTo>
                <a:lnTo>
                  <a:pt x="134" y="47"/>
                </a:lnTo>
                <a:lnTo>
                  <a:pt x="129" y="47"/>
                </a:lnTo>
                <a:lnTo>
                  <a:pt x="831" y="45"/>
                </a:lnTo>
                <a:lnTo>
                  <a:pt x="837" y="45"/>
                </a:lnTo>
                <a:lnTo>
                  <a:pt x="855" y="44"/>
                </a:lnTo>
                <a:lnTo>
                  <a:pt x="873" y="41"/>
                </a:lnTo>
                <a:lnTo>
                  <a:pt x="894" y="37"/>
                </a:lnTo>
                <a:lnTo>
                  <a:pt x="916" y="32"/>
                </a:lnTo>
                <a:lnTo>
                  <a:pt x="935" y="25"/>
                </a:lnTo>
                <a:lnTo>
                  <a:pt x="948" y="17"/>
                </a:lnTo>
                <a:lnTo>
                  <a:pt x="958" y="9"/>
                </a:lnTo>
                <a:lnTo>
                  <a:pt x="961"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5" name="Freeform 17"/>
          <p:cNvSpPr>
            <a:spLocks/>
          </p:cNvSpPr>
          <p:nvPr/>
        </p:nvSpPr>
        <p:spPr bwMode="auto">
          <a:xfrm>
            <a:off x="4319588" y="1844675"/>
            <a:ext cx="331787" cy="122238"/>
          </a:xfrm>
          <a:custGeom>
            <a:avLst/>
            <a:gdLst>
              <a:gd name="T0" fmla="*/ 106 w 209"/>
              <a:gd name="T1" fmla="*/ 2 h 77"/>
              <a:gd name="T2" fmla="*/ 127 w 209"/>
              <a:gd name="T3" fmla="*/ 3 h 77"/>
              <a:gd name="T4" fmla="*/ 146 w 209"/>
              <a:gd name="T5" fmla="*/ 5 h 77"/>
              <a:gd name="T6" fmla="*/ 164 w 209"/>
              <a:gd name="T7" fmla="*/ 8 h 77"/>
              <a:gd name="T8" fmla="*/ 178 w 209"/>
              <a:gd name="T9" fmla="*/ 13 h 77"/>
              <a:gd name="T10" fmla="*/ 191 w 209"/>
              <a:gd name="T11" fmla="*/ 18 h 77"/>
              <a:gd name="T12" fmla="*/ 200 w 209"/>
              <a:gd name="T13" fmla="*/ 25 h 77"/>
              <a:gd name="T14" fmla="*/ 205 w 209"/>
              <a:gd name="T15" fmla="*/ 31 h 77"/>
              <a:gd name="T16" fmla="*/ 208 w 209"/>
              <a:gd name="T17" fmla="*/ 39 h 77"/>
              <a:gd name="T18" fmla="*/ 205 w 209"/>
              <a:gd name="T19" fmla="*/ 46 h 77"/>
              <a:gd name="T20" fmla="*/ 200 w 209"/>
              <a:gd name="T21" fmla="*/ 53 h 77"/>
              <a:gd name="T22" fmla="*/ 191 w 209"/>
              <a:gd name="T23" fmla="*/ 60 h 77"/>
              <a:gd name="T24" fmla="*/ 164 w 209"/>
              <a:gd name="T25" fmla="*/ 70 h 77"/>
              <a:gd name="T26" fmla="*/ 146 w 209"/>
              <a:gd name="T27" fmla="*/ 74 h 77"/>
              <a:gd name="T28" fmla="*/ 127 w 209"/>
              <a:gd name="T29" fmla="*/ 75 h 77"/>
              <a:gd name="T30" fmla="*/ 106 w 209"/>
              <a:gd name="T31" fmla="*/ 76 h 77"/>
              <a:gd name="T32" fmla="*/ 85 w 209"/>
              <a:gd name="T33" fmla="*/ 75 h 77"/>
              <a:gd name="T34" fmla="*/ 64 w 209"/>
              <a:gd name="T35" fmla="*/ 74 h 77"/>
              <a:gd name="T36" fmla="*/ 45 w 209"/>
              <a:gd name="T37" fmla="*/ 70 h 77"/>
              <a:gd name="T38" fmla="*/ 18 w 209"/>
              <a:gd name="T39" fmla="*/ 60 h 77"/>
              <a:gd name="T40" fmla="*/ 9 w 209"/>
              <a:gd name="T41" fmla="*/ 53 h 77"/>
              <a:gd name="T42" fmla="*/ 2 w 209"/>
              <a:gd name="T43" fmla="*/ 46 h 77"/>
              <a:gd name="T44" fmla="*/ 0 w 209"/>
              <a:gd name="T45" fmla="*/ 39 h 77"/>
              <a:gd name="T46" fmla="*/ 2 w 209"/>
              <a:gd name="T47" fmla="*/ 31 h 77"/>
              <a:gd name="T48" fmla="*/ 9 w 209"/>
              <a:gd name="T49" fmla="*/ 25 h 77"/>
              <a:gd name="T50" fmla="*/ 18 w 209"/>
              <a:gd name="T51" fmla="*/ 18 h 77"/>
              <a:gd name="T52" fmla="*/ 32 w 209"/>
              <a:gd name="T53" fmla="*/ 13 h 77"/>
              <a:gd name="T54" fmla="*/ 45 w 209"/>
              <a:gd name="T55" fmla="*/ 8 h 77"/>
              <a:gd name="T56" fmla="*/ 64 w 209"/>
              <a:gd name="T57" fmla="*/ 5 h 77"/>
              <a:gd name="T58" fmla="*/ 85 w 209"/>
              <a:gd name="T59" fmla="*/ 3 h 77"/>
              <a:gd name="T60" fmla="*/ 106 w 209"/>
              <a:gd name="T61" fmla="*/ 2 h 77"/>
              <a:gd name="T62" fmla="*/ 101 w 209"/>
              <a:gd name="T63" fmla="*/ 0 h 77"/>
              <a:gd name="T64" fmla="*/ 106 w 209"/>
              <a:gd name="T65" fmla="*/ 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9" h="77">
                <a:moveTo>
                  <a:pt x="106" y="2"/>
                </a:moveTo>
                <a:lnTo>
                  <a:pt x="127" y="3"/>
                </a:lnTo>
                <a:lnTo>
                  <a:pt x="146" y="5"/>
                </a:lnTo>
                <a:lnTo>
                  <a:pt x="164" y="8"/>
                </a:lnTo>
                <a:lnTo>
                  <a:pt x="178" y="13"/>
                </a:lnTo>
                <a:lnTo>
                  <a:pt x="191" y="18"/>
                </a:lnTo>
                <a:lnTo>
                  <a:pt x="200" y="25"/>
                </a:lnTo>
                <a:lnTo>
                  <a:pt x="205" y="31"/>
                </a:lnTo>
                <a:lnTo>
                  <a:pt x="208" y="39"/>
                </a:lnTo>
                <a:lnTo>
                  <a:pt x="205" y="46"/>
                </a:lnTo>
                <a:lnTo>
                  <a:pt x="200" y="53"/>
                </a:lnTo>
                <a:lnTo>
                  <a:pt x="191" y="60"/>
                </a:lnTo>
                <a:lnTo>
                  <a:pt x="164" y="70"/>
                </a:lnTo>
                <a:lnTo>
                  <a:pt x="146" y="74"/>
                </a:lnTo>
                <a:lnTo>
                  <a:pt x="127" y="75"/>
                </a:lnTo>
                <a:lnTo>
                  <a:pt x="106" y="76"/>
                </a:lnTo>
                <a:lnTo>
                  <a:pt x="85" y="75"/>
                </a:lnTo>
                <a:lnTo>
                  <a:pt x="64" y="74"/>
                </a:lnTo>
                <a:lnTo>
                  <a:pt x="45" y="70"/>
                </a:lnTo>
                <a:lnTo>
                  <a:pt x="18" y="60"/>
                </a:lnTo>
                <a:lnTo>
                  <a:pt x="9" y="53"/>
                </a:lnTo>
                <a:lnTo>
                  <a:pt x="2" y="46"/>
                </a:lnTo>
                <a:lnTo>
                  <a:pt x="0" y="39"/>
                </a:lnTo>
                <a:lnTo>
                  <a:pt x="2" y="31"/>
                </a:lnTo>
                <a:lnTo>
                  <a:pt x="9" y="25"/>
                </a:lnTo>
                <a:lnTo>
                  <a:pt x="18" y="18"/>
                </a:lnTo>
                <a:lnTo>
                  <a:pt x="32" y="13"/>
                </a:lnTo>
                <a:lnTo>
                  <a:pt x="45" y="8"/>
                </a:lnTo>
                <a:lnTo>
                  <a:pt x="64" y="5"/>
                </a:lnTo>
                <a:lnTo>
                  <a:pt x="85" y="3"/>
                </a:lnTo>
                <a:lnTo>
                  <a:pt x="106" y="2"/>
                </a:lnTo>
                <a:lnTo>
                  <a:pt x="101" y="0"/>
                </a:lnTo>
                <a:lnTo>
                  <a:pt x="106" y="2"/>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6" name="Freeform 18"/>
          <p:cNvSpPr>
            <a:spLocks/>
          </p:cNvSpPr>
          <p:nvPr/>
        </p:nvSpPr>
        <p:spPr bwMode="auto">
          <a:xfrm>
            <a:off x="4035425" y="2160588"/>
            <a:ext cx="898525" cy="525462"/>
          </a:xfrm>
          <a:custGeom>
            <a:avLst/>
            <a:gdLst>
              <a:gd name="T0" fmla="*/ 280 w 566"/>
              <a:gd name="T1" fmla="*/ 330 h 331"/>
              <a:gd name="T2" fmla="*/ 236 w 566"/>
              <a:gd name="T3" fmla="*/ 329 h 331"/>
              <a:gd name="T4" fmla="*/ 195 w 566"/>
              <a:gd name="T5" fmla="*/ 328 h 331"/>
              <a:gd name="T6" fmla="*/ 160 w 566"/>
              <a:gd name="T7" fmla="*/ 324 h 331"/>
              <a:gd name="T8" fmla="*/ 130 w 566"/>
              <a:gd name="T9" fmla="*/ 320 h 331"/>
              <a:gd name="T10" fmla="*/ 101 w 566"/>
              <a:gd name="T11" fmla="*/ 313 h 331"/>
              <a:gd name="T12" fmla="*/ 78 w 566"/>
              <a:gd name="T13" fmla="*/ 307 h 331"/>
              <a:gd name="T14" fmla="*/ 54 w 566"/>
              <a:gd name="T15" fmla="*/ 297 h 331"/>
              <a:gd name="T16" fmla="*/ 36 w 566"/>
              <a:gd name="T17" fmla="*/ 287 h 331"/>
              <a:gd name="T18" fmla="*/ 21 w 566"/>
              <a:gd name="T19" fmla="*/ 276 h 331"/>
              <a:gd name="T20" fmla="*/ 10 w 566"/>
              <a:gd name="T21" fmla="*/ 265 h 331"/>
              <a:gd name="T22" fmla="*/ 3 w 566"/>
              <a:gd name="T23" fmla="*/ 254 h 331"/>
              <a:gd name="T24" fmla="*/ 0 w 566"/>
              <a:gd name="T25" fmla="*/ 243 h 331"/>
              <a:gd name="T26" fmla="*/ 3 w 566"/>
              <a:gd name="T27" fmla="*/ 219 h 331"/>
              <a:gd name="T28" fmla="*/ 16 w 566"/>
              <a:gd name="T29" fmla="*/ 195 h 331"/>
              <a:gd name="T30" fmla="*/ 26 w 566"/>
              <a:gd name="T31" fmla="*/ 181 h 331"/>
              <a:gd name="T32" fmla="*/ 38 w 566"/>
              <a:gd name="T33" fmla="*/ 167 h 331"/>
              <a:gd name="T34" fmla="*/ 68 w 566"/>
              <a:gd name="T35" fmla="*/ 137 h 331"/>
              <a:gd name="T36" fmla="*/ 106 w 566"/>
              <a:gd name="T37" fmla="*/ 106 h 331"/>
              <a:gd name="T38" fmla="*/ 143 w 566"/>
              <a:gd name="T39" fmla="*/ 79 h 331"/>
              <a:gd name="T40" fmla="*/ 169 w 566"/>
              <a:gd name="T41" fmla="*/ 62 h 331"/>
              <a:gd name="T42" fmla="*/ 200 w 566"/>
              <a:gd name="T43" fmla="*/ 43 h 331"/>
              <a:gd name="T44" fmla="*/ 238 w 566"/>
              <a:gd name="T45" fmla="*/ 22 h 331"/>
              <a:gd name="T46" fmla="*/ 280 w 566"/>
              <a:gd name="T47" fmla="*/ 0 h 331"/>
              <a:gd name="T48" fmla="*/ 327 w 566"/>
              <a:gd name="T49" fmla="*/ 22 h 331"/>
              <a:gd name="T50" fmla="*/ 365 w 566"/>
              <a:gd name="T51" fmla="*/ 43 h 331"/>
              <a:gd name="T52" fmla="*/ 398 w 566"/>
              <a:gd name="T53" fmla="*/ 62 h 331"/>
              <a:gd name="T54" fmla="*/ 424 w 566"/>
              <a:gd name="T55" fmla="*/ 79 h 331"/>
              <a:gd name="T56" fmla="*/ 456 w 566"/>
              <a:gd name="T57" fmla="*/ 106 h 331"/>
              <a:gd name="T58" fmla="*/ 494 w 566"/>
              <a:gd name="T59" fmla="*/ 137 h 331"/>
              <a:gd name="T60" fmla="*/ 525 w 566"/>
              <a:gd name="T61" fmla="*/ 167 h 331"/>
              <a:gd name="T62" fmla="*/ 551 w 566"/>
              <a:gd name="T63" fmla="*/ 195 h 331"/>
              <a:gd name="T64" fmla="*/ 562 w 566"/>
              <a:gd name="T65" fmla="*/ 219 h 331"/>
              <a:gd name="T66" fmla="*/ 565 w 566"/>
              <a:gd name="T67" fmla="*/ 243 h 331"/>
              <a:gd name="T68" fmla="*/ 560 w 566"/>
              <a:gd name="T69" fmla="*/ 254 h 331"/>
              <a:gd name="T70" fmla="*/ 552 w 566"/>
              <a:gd name="T71" fmla="*/ 265 h 331"/>
              <a:gd name="T72" fmla="*/ 541 w 566"/>
              <a:gd name="T73" fmla="*/ 276 h 331"/>
              <a:gd name="T74" fmla="*/ 525 w 566"/>
              <a:gd name="T75" fmla="*/ 287 h 331"/>
              <a:gd name="T76" fmla="*/ 508 w 566"/>
              <a:gd name="T77" fmla="*/ 297 h 331"/>
              <a:gd name="T78" fmla="*/ 487 w 566"/>
              <a:gd name="T79" fmla="*/ 307 h 331"/>
              <a:gd name="T80" fmla="*/ 464 w 566"/>
              <a:gd name="T81" fmla="*/ 313 h 331"/>
              <a:gd name="T82" fmla="*/ 438 w 566"/>
              <a:gd name="T83" fmla="*/ 320 h 331"/>
              <a:gd name="T84" fmla="*/ 405 w 566"/>
              <a:gd name="T85" fmla="*/ 324 h 331"/>
              <a:gd name="T86" fmla="*/ 370 w 566"/>
              <a:gd name="T87" fmla="*/ 328 h 331"/>
              <a:gd name="T88" fmla="*/ 329 w 566"/>
              <a:gd name="T89" fmla="*/ 329 h 331"/>
              <a:gd name="T90" fmla="*/ 285 w 566"/>
              <a:gd name="T91" fmla="*/ 330 h 331"/>
              <a:gd name="T92" fmla="*/ 280 w 566"/>
              <a:gd name="T93" fmla="*/ 328 h 331"/>
              <a:gd name="T94" fmla="*/ 275 w 566"/>
              <a:gd name="T95" fmla="*/ 328 h 331"/>
              <a:gd name="T96" fmla="*/ 280 w 566"/>
              <a:gd name="T97" fmla="*/ 33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6" h="331">
                <a:moveTo>
                  <a:pt x="280" y="330"/>
                </a:moveTo>
                <a:lnTo>
                  <a:pt x="236" y="329"/>
                </a:lnTo>
                <a:lnTo>
                  <a:pt x="195" y="328"/>
                </a:lnTo>
                <a:lnTo>
                  <a:pt x="160" y="324"/>
                </a:lnTo>
                <a:lnTo>
                  <a:pt x="130" y="320"/>
                </a:lnTo>
                <a:lnTo>
                  <a:pt x="101" y="313"/>
                </a:lnTo>
                <a:lnTo>
                  <a:pt x="78" y="307"/>
                </a:lnTo>
                <a:lnTo>
                  <a:pt x="54" y="297"/>
                </a:lnTo>
                <a:lnTo>
                  <a:pt x="36" y="287"/>
                </a:lnTo>
                <a:lnTo>
                  <a:pt x="21" y="276"/>
                </a:lnTo>
                <a:lnTo>
                  <a:pt x="10" y="265"/>
                </a:lnTo>
                <a:lnTo>
                  <a:pt x="3" y="254"/>
                </a:lnTo>
                <a:lnTo>
                  <a:pt x="0" y="243"/>
                </a:lnTo>
                <a:lnTo>
                  <a:pt x="3" y="219"/>
                </a:lnTo>
                <a:lnTo>
                  <a:pt x="16" y="195"/>
                </a:lnTo>
                <a:lnTo>
                  <a:pt x="26" y="181"/>
                </a:lnTo>
                <a:lnTo>
                  <a:pt x="38" y="167"/>
                </a:lnTo>
                <a:lnTo>
                  <a:pt x="68" y="137"/>
                </a:lnTo>
                <a:lnTo>
                  <a:pt x="106" y="106"/>
                </a:lnTo>
                <a:lnTo>
                  <a:pt x="143" y="79"/>
                </a:lnTo>
                <a:lnTo>
                  <a:pt x="169" y="62"/>
                </a:lnTo>
                <a:lnTo>
                  <a:pt x="200" y="43"/>
                </a:lnTo>
                <a:lnTo>
                  <a:pt x="238" y="22"/>
                </a:lnTo>
                <a:lnTo>
                  <a:pt x="280" y="0"/>
                </a:lnTo>
                <a:lnTo>
                  <a:pt x="327" y="22"/>
                </a:lnTo>
                <a:lnTo>
                  <a:pt x="365" y="43"/>
                </a:lnTo>
                <a:lnTo>
                  <a:pt x="398" y="62"/>
                </a:lnTo>
                <a:lnTo>
                  <a:pt x="424" y="79"/>
                </a:lnTo>
                <a:lnTo>
                  <a:pt x="456" y="106"/>
                </a:lnTo>
                <a:lnTo>
                  <a:pt x="494" y="137"/>
                </a:lnTo>
                <a:lnTo>
                  <a:pt x="525" y="167"/>
                </a:lnTo>
                <a:lnTo>
                  <a:pt x="551" y="195"/>
                </a:lnTo>
                <a:lnTo>
                  <a:pt x="562" y="219"/>
                </a:lnTo>
                <a:lnTo>
                  <a:pt x="565" y="243"/>
                </a:lnTo>
                <a:lnTo>
                  <a:pt x="560" y="254"/>
                </a:lnTo>
                <a:lnTo>
                  <a:pt x="552" y="265"/>
                </a:lnTo>
                <a:lnTo>
                  <a:pt x="541" y="276"/>
                </a:lnTo>
                <a:lnTo>
                  <a:pt x="525" y="287"/>
                </a:lnTo>
                <a:lnTo>
                  <a:pt x="508" y="297"/>
                </a:lnTo>
                <a:lnTo>
                  <a:pt x="487" y="307"/>
                </a:lnTo>
                <a:lnTo>
                  <a:pt x="464" y="313"/>
                </a:lnTo>
                <a:lnTo>
                  <a:pt x="438" y="320"/>
                </a:lnTo>
                <a:lnTo>
                  <a:pt x="405" y="324"/>
                </a:lnTo>
                <a:lnTo>
                  <a:pt x="370" y="328"/>
                </a:lnTo>
                <a:lnTo>
                  <a:pt x="329" y="329"/>
                </a:lnTo>
                <a:lnTo>
                  <a:pt x="285" y="330"/>
                </a:lnTo>
                <a:lnTo>
                  <a:pt x="280" y="328"/>
                </a:lnTo>
                <a:lnTo>
                  <a:pt x="275" y="328"/>
                </a:lnTo>
                <a:lnTo>
                  <a:pt x="280" y="330"/>
                </a:lnTo>
              </a:path>
            </a:pathLst>
          </a:custGeom>
          <a:solidFill>
            <a:schemeClr val="tx1">
              <a:lumMod val="65000"/>
              <a:lumOff val="35000"/>
            </a:schemeClr>
          </a:solidFill>
          <a:ln>
            <a:noFill/>
          </a:ln>
          <a:effectLst/>
          <a:extLst/>
        </p:spPr>
        <p:txBody>
          <a:bodyPr/>
          <a:lstStyle/>
          <a:p>
            <a:endParaRPr lang="en-GB"/>
          </a:p>
        </p:txBody>
      </p:sp>
      <p:sp>
        <p:nvSpPr>
          <p:cNvPr id="7187" name="Freeform 19"/>
          <p:cNvSpPr>
            <a:spLocks/>
          </p:cNvSpPr>
          <p:nvPr/>
        </p:nvSpPr>
        <p:spPr bwMode="auto">
          <a:xfrm>
            <a:off x="4167188" y="4694238"/>
            <a:ext cx="603250" cy="573087"/>
          </a:xfrm>
          <a:custGeom>
            <a:avLst/>
            <a:gdLst>
              <a:gd name="T0" fmla="*/ 190 w 380"/>
              <a:gd name="T1" fmla="*/ 360 h 361"/>
              <a:gd name="T2" fmla="*/ 209 w 380"/>
              <a:gd name="T3" fmla="*/ 359 h 361"/>
              <a:gd name="T4" fmla="*/ 230 w 380"/>
              <a:gd name="T5" fmla="*/ 357 h 361"/>
              <a:gd name="T6" fmla="*/ 248 w 380"/>
              <a:gd name="T7" fmla="*/ 352 h 361"/>
              <a:gd name="T8" fmla="*/ 264 w 380"/>
              <a:gd name="T9" fmla="*/ 346 h 361"/>
              <a:gd name="T10" fmla="*/ 281 w 380"/>
              <a:gd name="T11" fmla="*/ 338 h 361"/>
              <a:gd name="T12" fmla="*/ 298 w 380"/>
              <a:gd name="T13" fmla="*/ 329 h 361"/>
              <a:gd name="T14" fmla="*/ 311 w 380"/>
              <a:gd name="T15" fmla="*/ 319 h 361"/>
              <a:gd name="T16" fmla="*/ 325 w 380"/>
              <a:gd name="T17" fmla="*/ 307 h 361"/>
              <a:gd name="T18" fmla="*/ 348 w 380"/>
              <a:gd name="T19" fmla="*/ 280 h 361"/>
              <a:gd name="T20" fmla="*/ 365 w 380"/>
              <a:gd name="T21" fmla="*/ 249 h 361"/>
              <a:gd name="T22" fmla="*/ 374 w 380"/>
              <a:gd name="T23" fmla="*/ 215 h 361"/>
              <a:gd name="T24" fmla="*/ 379 w 380"/>
              <a:gd name="T25" fmla="*/ 179 h 361"/>
              <a:gd name="T26" fmla="*/ 374 w 380"/>
              <a:gd name="T27" fmla="*/ 143 h 361"/>
              <a:gd name="T28" fmla="*/ 365 w 380"/>
              <a:gd name="T29" fmla="*/ 110 h 361"/>
              <a:gd name="T30" fmla="*/ 348 w 380"/>
              <a:gd name="T31" fmla="*/ 80 h 361"/>
              <a:gd name="T32" fmla="*/ 325 w 380"/>
              <a:gd name="T33" fmla="*/ 53 h 361"/>
              <a:gd name="T34" fmla="*/ 311 w 380"/>
              <a:gd name="T35" fmla="*/ 41 h 361"/>
              <a:gd name="T36" fmla="*/ 298 w 380"/>
              <a:gd name="T37" fmla="*/ 31 h 361"/>
              <a:gd name="T38" fmla="*/ 281 w 380"/>
              <a:gd name="T39" fmla="*/ 22 h 361"/>
              <a:gd name="T40" fmla="*/ 264 w 380"/>
              <a:gd name="T41" fmla="*/ 14 h 361"/>
              <a:gd name="T42" fmla="*/ 248 w 380"/>
              <a:gd name="T43" fmla="*/ 8 h 361"/>
              <a:gd name="T44" fmla="*/ 230 w 380"/>
              <a:gd name="T45" fmla="*/ 3 h 361"/>
              <a:gd name="T46" fmla="*/ 209 w 380"/>
              <a:gd name="T47" fmla="*/ 1 h 361"/>
              <a:gd name="T48" fmla="*/ 190 w 380"/>
              <a:gd name="T49" fmla="*/ 0 h 361"/>
              <a:gd name="T50" fmla="*/ 171 w 380"/>
              <a:gd name="T51" fmla="*/ 1 h 361"/>
              <a:gd name="T52" fmla="*/ 150 w 380"/>
              <a:gd name="T53" fmla="*/ 3 h 361"/>
              <a:gd name="T54" fmla="*/ 131 w 380"/>
              <a:gd name="T55" fmla="*/ 8 h 361"/>
              <a:gd name="T56" fmla="*/ 115 w 380"/>
              <a:gd name="T57" fmla="*/ 14 h 361"/>
              <a:gd name="T58" fmla="*/ 99 w 380"/>
              <a:gd name="T59" fmla="*/ 22 h 361"/>
              <a:gd name="T60" fmla="*/ 82 w 380"/>
              <a:gd name="T61" fmla="*/ 31 h 361"/>
              <a:gd name="T62" fmla="*/ 68 w 380"/>
              <a:gd name="T63" fmla="*/ 41 h 361"/>
              <a:gd name="T64" fmla="*/ 55 w 380"/>
              <a:gd name="T65" fmla="*/ 53 h 361"/>
              <a:gd name="T66" fmla="*/ 33 w 380"/>
              <a:gd name="T67" fmla="*/ 80 h 361"/>
              <a:gd name="T68" fmla="*/ 14 w 380"/>
              <a:gd name="T69" fmla="*/ 110 h 361"/>
              <a:gd name="T70" fmla="*/ 5 w 380"/>
              <a:gd name="T71" fmla="*/ 143 h 361"/>
              <a:gd name="T72" fmla="*/ 0 w 380"/>
              <a:gd name="T73" fmla="*/ 179 h 361"/>
              <a:gd name="T74" fmla="*/ 5 w 380"/>
              <a:gd name="T75" fmla="*/ 215 h 361"/>
              <a:gd name="T76" fmla="*/ 14 w 380"/>
              <a:gd name="T77" fmla="*/ 249 h 361"/>
              <a:gd name="T78" fmla="*/ 33 w 380"/>
              <a:gd name="T79" fmla="*/ 280 h 361"/>
              <a:gd name="T80" fmla="*/ 55 w 380"/>
              <a:gd name="T81" fmla="*/ 307 h 361"/>
              <a:gd name="T82" fmla="*/ 68 w 380"/>
              <a:gd name="T83" fmla="*/ 319 h 361"/>
              <a:gd name="T84" fmla="*/ 82 w 380"/>
              <a:gd name="T85" fmla="*/ 329 h 361"/>
              <a:gd name="T86" fmla="*/ 99 w 380"/>
              <a:gd name="T87" fmla="*/ 338 h 361"/>
              <a:gd name="T88" fmla="*/ 115 w 380"/>
              <a:gd name="T89" fmla="*/ 346 h 361"/>
              <a:gd name="T90" fmla="*/ 131 w 380"/>
              <a:gd name="T91" fmla="*/ 352 h 361"/>
              <a:gd name="T92" fmla="*/ 150 w 380"/>
              <a:gd name="T93" fmla="*/ 357 h 361"/>
              <a:gd name="T94" fmla="*/ 171 w 380"/>
              <a:gd name="T95" fmla="*/ 359 h 361"/>
              <a:gd name="T96" fmla="*/ 190 w 380"/>
              <a:gd name="T97" fmla="*/ 360 h 361"/>
              <a:gd name="T98" fmla="*/ 185 w 380"/>
              <a:gd name="T99" fmla="*/ 358 h 361"/>
              <a:gd name="T100" fmla="*/ 190 w 380"/>
              <a:gd name="T101" fmla="*/ 36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0" h="361">
                <a:moveTo>
                  <a:pt x="190" y="360"/>
                </a:moveTo>
                <a:lnTo>
                  <a:pt x="209" y="359"/>
                </a:lnTo>
                <a:lnTo>
                  <a:pt x="230" y="357"/>
                </a:lnTo>
                <a:lnTo>
                  <a:pt x="248" y="352"/>
                </a:lnTo>
                <a:lnTo>
                  <a:pt x="264" y="346"/>
                </a:lnTo>
                <a:lnTo>
                  <a:pt x="281" y="338"/>
                </a:lnTo>
                <a:lnTo>
                  <a:pt x="298" y="329"/>
                </a:lnTo>
                <a:lnTo>
                  <a:pt x="311" y="319"/>
                </a:lnTo>
                <a:lnTo>
                  <a:pt x="325" y="307"/>
                </a:lnTo>
                <a:lnTo>
                  <a:pt x="348" y="280"/>
                </a:lnTo>
                <a:lnTo>
                  <a:pt x="365" y="249"/>
                </a:lnTo>
                <a:lnTo>
                  <a:pt x="374" y="215"/>
                </a:lnTo>
                <a:lnTo>
                  <a:pt x="379" y="179"/>
                </a:lnTo>
                <a:lnTo>
                  <a:pt x="374" y="143"/>
                </a:lnTo>
                <a:lnTo>
                  <a:pt x="365" y="110"/>
                </a:lnTo>
                <a:lnTo>
                  <a:pt x="348" y="80"/>
                </a:lnTo>
                <a:lnTo>
                  <a:pt x="325" y="53"/>
                </a:lnTo>
                <a:lnTo>
                  <a:pt x="311" y="41"/>
                </a:lnTo>
                <a:lnTo>
                  <a:pt x="298" y="31"/>
                </a:lnTo>
                <a:lnTo>
                  <a:pt x="281" y="22"/>
                </a:lnTo>
                <a:lnTo>
                  <a:pt x="264" y="14"/>
                </a:lnTo>
                <a:lnTo>
                  <a:pt x="248" y="8"/>
                </a:lnTo>
                <a:lnTo>
                  <a:pt x="230" y="3"/>
                </a:lnTo>
                <a:lnTo>
                  <a:pt x="209" y="1"/>
                </a:lnTo>
                <a:lnTo>
                  <a:pt x="190" y="0"/>
                </a:lnTo>
                <a:lnTo>
                  <a:pt x="171" y="1"/>
                </a:lnTo>
                <a:lnTo>
                  <a:pt x="150" y="3"/>
                </a:lnTo>
                <a:lnTo>
                  <a:pt x="131" y="8"/>
                </a:lnTo>
                <a:lnTo>
                  <a:pt x="115" y="14"/>
                </a:lnTo>
                <a:lnTo>
                  <a:pt x="99" y="22"/>
                </a:lnTo>
                <a:lnTo>
                  <a:pt x="82" y="31"/>
                </a:lnTo>
                <a:lnTo>
                  <a:pt x="68" y="41"/>
                </a:lnTo>
                <a:lnTo>
                  <a:pt x="55" y="53"/>
                </a:lnTo>
                <a:lnTo>
                  <a:pt x="33" y="80"/>
                </a:lnTo>
                <a:lnTo>
                  <a:pt x="14" y="110"/>
                </a:lnTo>
                <a:lnTo>
                  <a:pt x="5" y="143"/>
                </a:lnTo>
                <a:lnTo>
                  <a:pt x="0" y="179"/>
                </a:lnTo>
                <a:lnTo>
                  <a:pt x="5" y="215"/>
                </a:lnTo>
                <a:lnTo>
                  <a:pt x="14" y="249"/>
                </a:lnTo>
                <a:lnTo>
                  <a:pt x="33" y="280"/>
                </a:lnTo>
                <a:lnTo>
                  <a:pt x="55" y="307"/>
                </a:lnTo>
                <a:lnTo>
                  <a:pt x="68" y="319"/>
                </a:lnTo>
                <a:lnTo>
                  <a:pt x="82" y="329"/>
                </a:lnTo>
                <a:lnTo>
                  <a:pt x="99" y="338"/>
                </a:lnTo>
                <a:lnTo>
                  <a:pt x="115" y="346"/>
                </a:lnTo>
                <a:lnTo>
                  <a:pt x="131" y="352"/>
                </a:lnTo>
                <a:lnTo>
                  <a:pt x="150" y="357"/>
                </a:lnTo>
                <a:lnTo>
                  <a:pt x="171" y="359"/>
                </a:lnTo>
                <a:lnTo>
                  <a:pt x="190" y="360"/>
                </a:lnTo>
                <a:lnTo>
                  <a:pt x="185" y="358"/>
                </a:lnTo>
                <a:lnTo>
                  <a:pt x="190" y="360"/>
                </a:lnTo>
              </a:path>
            </a:pathLst>
          </a:custGeom>
          <a:solidFill>
            <a:schemeClr val="tx1">
              <a:lumMod val="65000"/>
              <a:lumOff val="35000"/>
            </a:schemeClr>
          </a:solidFill>
          <a:ln>
            <a:noFill/>
          </a:ln>
          <a:effectLst/>
          <a:extLst/>
        </p:spPr>
        <p:txBody>
          <a:bodyPr/>
          <a:lstStyle/>
          <a:p>
            <a:endParaRPr lang="en-GB"/>
          </a:p>
        </p:txBody>
      </p:sp>
      <p:sp>
        <p:nvSpPr>
          <p:cNvPr id="7188" name="Freeform 20"/>
          <p:cNvSpPr>
            <a:spLocks/>
          </p:cNvSpPr>
          <p:nvPr/>
        </p:nvSpPr>
        <p:spPr bwMode="auto">
          <a:xfrm>
            <a:off x="4260850" y="5291138"/>
            <a:ext cx="428625" cy="158750"/>
          </a:xfrm>
          <a:custGeom>
            <a:avLst/>
            <a:gdLst>
              <a:gd name="T0" fmla="*/ 93 w 270"/>
              <a:gd name="T1" fmla="*/ 97 h 100"/>
              <a:gd name="T2" fmla="*/ 119 w 270"/>
              <a:gd name="T3" fmla="*/ 99 h 100"/>
              <a:gd name="T4" fmla="*/ 146 w 270"/>
              <a:gd name="T5" fmla="*/ 99 h 100"/>
              <a:gd name="T6" fmla="*/ 172 w 270"/>
              <a:gd name="T7" fmla="*/ 97 h 100"/>
              <a:gd name="T8" fmla="*/ 195 w 270"/>
              <a:gd name="T9" fmla="*/ 94 h 100"/>
              <a:gd name="T10" fmla="*/ 216 w 270"/>
              <a:gd name="T11" fmla="*/ 89 h 100"/>
              <a:gd name="T12" fmla="*/ 237 w 270"/>
              <a:gd name="T13" fmla="*/ 83 h 100"/>
              <a:gd name="T14" fmla="*/ 251 w 270"/>
              <a:gd name="T15" fmla="*/ 75 h 100"/>
              <a:gd name="T16" fmla="*/ 262 w 270"/>
              <a:gd name="T17" fmla="*/ 66 h 100"/>
              <a:gd name="T18" fmla="*/ 269 w 270"/>
              <a:gd name="T19" fmla="*/ 56 h 100"/>
              <a:gd name="T20" fmla="*/ 269 w 270"/>
              <a:gd name="T21" fmla="*/ 47 h 100"/>
              <a:gd name="T22" fmla="*/ 265 w 270"/>
              <a:gd name="T23" fmla="*/ 37 h 100"/>
              <a:gd name="T24" fmla="*/ 258 w 270"/>
              <a:gd name="T25" fmla="*/ 28 h 100"/>
              <a:gd name="T26" fmla="*/ 244 w 270"/>
              <a:gd name="T27" fmla="*/ 19 h 100"/>
              <a:gd name="T28" fmla="*/ 225 w 270"/>
              <a:gd name="T29" fmla="*/ 13 h 100"/>
              <a:gd name="T30" fmla="*/ 204 w 270"/>
              <a:gd name="T31" fmla="*/ 6 h 100"/>
              <a:gd name="T32" fmla="*/ 182 w 270"/>
              <a:gd name="T33" fmla="*/ 2 h 100"/>
              <a:gd name="T34" fmla="*/ 153 w 270"/>
              <a:gd name="T35" fmla="*/ 0 h 100"/>
              <a:gd name="T36" fmla="*/ 127 w 270"/>
              <a:gd name="T37" fmla="*/ 0 h 100"/>
              <a:gd name="T38" fmla="*/ 100 w 270"/>
              <a:gd name="T39" fmla="*/ 2 h 100"/>
              <a:gd name="T40" fmla="*/ 77 w 270"/>
              <a:gd name="T41" fmla="*/ 6 h 100"/>
              <a:gd name="T42" fmla="*/ 53 w 270"/>
              <a:gd name="T43" fmla="*/ 11 h 100"/>
              <a:gd name="T44" fmla="*/ 35 w 270"/>
              <a:gd name="T45" fmla="*/ 18 h 100"/>
              <a:gd name="T46" fmla="*/ 19 w 270"/>
              <a:gd name="T47" fmla="*/ 25 h 100"/>
              <a:gd name="T48" fmla="*/ 7 w 270"/>
              <a:gd name="T49" fmla="*/ 34 h 100"/>
              <a:gd name="T50" fmla="*/ 0 w 270"/>
              <a:gd name="T51" fmla="*/ 44 h 100"/>
              <a:gd name="T52" fmla="*/ 0 w 270"/>
              <a:gd name="T53" fmla="*/ 53 h 100"/>
              <a:gd name="T54" fmla="*/ 5 w 270"/>
              <a:gd name="T55" fmla="*/ 62 h 100"/>
              <a:gd name="T56" fmla="*/ 14 w 270"/>
              <a:gd name="T57" fmla="*/ 71 h 100"/>
              <a:gd name="T58" fmla="*/ 28 w 270"/>
              <a:gd name="T59" fmla="*/ 80 h 100"/>
              <a:gd name="T60" fmla="*/ 47 w 270"/>
              <a:gd name="T61" fmla="*/ 86 h 100"/>
              <a:gd name="T62" fmla="*/ 67 w 270"/>
              <a:gd name="T63" fmla="*/ 93 h 100"/>
              <a:gd name="T64" fmla="*/ 93 w 270"/>
              <a:gd name="T65" fmla="*/ 97 h 100"/>
              <a:gd name="T66" fmla="*/ 88 w 270"/>
              <a:gd name="T67" fmla="*/ 97 h 100"/>
              <a:gd name="T68" fmla="*/ 93 w 270"/>
              <a:gd name="T69" fmla="*/ 9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0">
                <a:moveTo>
                  <a:pt x="93" y="97"/>
                </a:moveTo>
                <a:lnTo>
                  <a:pt x="119" y="99"/>
                </a:lnTo>
                <a:lnTo>
                  <a:pt x="146" y="99"/>
                </a:lnTo>
                <a:lnTo>
                  <a:pt x="172" y="97"/>
                </a:lnTo>
                <a:lnTo>
                  <a:pt x="195" y="94"/>
                </a:lnTo>
                <a:lnTo>
                  <a:pt x="216" y="89"/>
                </a:lnTo>
                <a:lnTo>
                  <a:pt x="237" y="83"/>
                </a:lnTo>
                <a:lnTo>
                  <a:pt x="251" y="75"/>
                </a:lnTo>
                <a:lnTo>
                  <a:pt x="262" y="66"/>
                </a:lnTo>
                <a:lnTo>
                  <a:pt x="269" y="56"/>
                </a:lnTo>
                <a:lnTo>
                  <a:pt x="269" y="47"/>
                </a:lnTo>
                <a:lnTo>
                  <a:pt x="265" y="37"/>
                </a:lnTo>
                <a:lnTo>
                  <a:pt x="258" y="28"/>
                </a:lnTo>
                <a:lnTo>
                  <a:pt x="244" y="19"/>
                </a:lnTo>
                <a:lnTo>
                  <a:pt x="225" y="13"/>
                </a:lnTo>
                <a:lnTo>
                  <a:pt x="204" y="6"/>
                </a:lnTo>
                <a:lnTo>
                  <a:pt x="182" y="2"/>
                </a:lnTo>
                <a:lnTo>
                  <a:pt x="153" y="0"/>
                </a:lnTo>
                <a:lnTo>
                  <a:pt x="127" y="0"/>
                </a:lnTo>
                <a:lnTo>
                  <a:pt x="100" y="2"/>
                </a:lnTo>
                <a:lnTo>
                  <a:pt x="77" y="6"/>
                </a:lnTo>
                <a:lnTo>
                  <a:pt x="53" y="11"/>
                </a:lnTo>
                <a:lnTo>
                  <a:pt x="35" y="18"/>
                </a:lnTo>
                <a:lnTo>
                  <a:pt x="19" y="25"/>
                </a:lnTo>
                <a:lnTo>
                  <a:pt x="7" y="34"/>
                </a:lnTo>
                <a:lnTo>
                  <a:pt x="0" y="44"/>
                </a:lnTo>
                <a:lnTo>
                  <a:pt x="0" y="53"/>
                </a:lnTo>
                <a:lnTo>
                  <a:pt x="5" y="62"/>
                </a:lnTo>
                <a:lnTo>
                  <a:pt x="14" y="71"/>
                </a:lnTo>
                <a:lnTo>
                  <a:pt x="28" y="80"/>
                </a:lnTo>
                <a:lnTo>
                  <a:pt x="47" y="86"/>
                </a:lnTo>
                <a:lnTo>
                  <a:pt x="67" y="93"/>
                </a:lnTo>
                <a:lnTo>
                  <a:pt x="93" y="97"/>
                </a:lnTo>
                <a:lnTo>
                  <a:pt x="88" y="97"/>
                </a:lnTo>
                <a:lnTo>
                  <a:pt x="93" y="97"/>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9" name="Freeform 21"/>
          <p:cNvSpPr>
            <a:spLocks/>
          </p:cNvSpPr>
          <p:nvPr/>
        </p:nvSpPr>
        <p:spPr bwMode="auto">
          <a:xfrm>
            <a:off x="4260850" y="4557713"/>
            <a:ext cx="428625" cy="160337"/>
          </a:xfrm>
          <a:custGeom>
            <a:avLst/>
            <a:gdLst>
              <a:gd name="T0" fmla="*/ 93 w 270"/>
              <a:gd name="T1" fmla="*/ 98 h 101"/>
              <a:gd name="T2" fmla="*/ 119 w 270"/>
              <a:gd name="T3" fmla="*/ 100 h 101"/>
              <a:gd name="T4" fmla="*/ 146 w 270"/>
              <a:gd name="T5" fmla="*/ 100 h 101"/>
              <a:gd name="T6" fmla="*/ 172 w 270"/>
              <a:gd name="T7" fmla="*/ 98 h 101"/>
              <a:gd name="T8" fmla="*/ 195 w 270"/>
              <a:gd name="T9" fmla="*/ 95 h 101"/>
              <a:gd name="T10" fmla="*/ 216 w 270"/>
              <a:gd name="T11" fmla="*/ 90 h 101"/>
              <a:gd name="T12" fmla="*/ 237 w 270"/>
              <a:gd name="T13" fmla="*/ 84 h 101"/>
              <a:gd name="T14" fmla="*/ 251 w 270"/>
              <a:gd name="T15" fmla="*/ 76 h 101"/>
              <a:gd name="T16" fmla="*/ 262 w 270"/>
              <a:gd name="T17" fmla="*/ 67 h 101"/>
              <a:gd name="T18" fmla="*/ 269 w 270"/>
              <a:gd name="T19" fmla="*/ 56 h 101"/>
              <a:gd name="T20" fmla="*/ 269 w 270"/>
              <a:gd name="T21" fmla="*/ 47 h 101"/>
              <a:gd name="T22" fmla="*/ 265 w 270"/>
              <a:gd name="T23" fmla="*/ 38 h 101"/>
              <a:gd name="T24" fmla="*/ 258 w 270"/>
              <a:gd name="T25" fmla="*/ 28 h 101"/>
              <a:gd name="T26" fmla="*/ 244 w 270"/>
              <a:gd name="T27" fmla="*/ 20 h 101"/>
              <a:gd name="T28" fmla="*/ 225 w 270"/>
              <a:gd name="T29" fmla="*/ 13 h 101"/>
              <a:gd name="T30" fmla="*/ 204 w 270"/>
              <a:gd name="T31" fmla="*/ 7 h 101"/>
              <a:gd name="T32" fmla="*/ 182 w 270"/>
              <a:gd name="T33" fmla="*/ 2 h 101"/>
              <a:gd name="T34" fmla="*/ 153 w 270"/>
              <a:gd name="T35" fmla="*/ 0 h 101"/>
              <a:gd name="T36" fmla="*/ 127 w 270"/>
              <a:gd name="T37" fmla="*/ 0 h 101"/>
              <a:gd name="T38" fmla="*/ 100 w 270"/>
              <a:gd name="T39" fmla="*/ 2 h 101"/>
              <a:gd name="T40" fmla="*/ 77 w 270"/>
              <a:gd name="T41" fmla="*/ 6 h 101"/>
              <a:gd name="T42" fmla="*/ 53 w 270"/>
              <a:gd name="T43" fmla="*/ 11 h 101"/>
              <a:gd name="T44" fmla="*/ 35 w 270"/>
              <a:gd name="T45" fmla="*/ 18 h 101"/>
              <a:gd name="T46" fmla="*/ 19 w 270"/>
              <a:gd name="T47" fmla="*/ 26 h 101"/>
              <a:gd name="T48" fmla="*/ 7 w 270"/>
              <a:gd name="T49" fmla="*/ 35 h 101"/>
              <a:gd name="T50" fmla="*/ 0 w 270"/>
              <a:gd name="T51" fmla="*/ 45 h 101"/>
              <a:gd name="T52" fmla="*/ 0 w 270"/>
              <a:gd name="T53" fmla="*/ 55 h 101"/>
              <a:gd name="T54" fmla="*/ 5 w 270"/>
              <a:gd name="T55" fmla="*/ 64 h 101"/>
              <a:gd name="T56" fmla="*/ 14 w 270"/>
              <a:gd name="T57" fmla="*/ 73 h 101"/>
              <a:gd name="T58" fmla="*/ 28 w 270"/>
              <a:gd name="T59" fmla="*/ 81 h 101"/>
              <a:gd name="T60" fmla="*/ 47 w 270"/>
              <a:gd name="T61" fmla="*/ 88 h 101"/>
              <a:gd name="T62" fmla="*/ 67 w 270"/>
              <a:gd name="T63" fmla="*/ 94 h 101"/>
              <a:gd name="T64" fmla="*/ 93 w 270"/>
              <a:gd name="T65" fmla="*/ 98 h 101"/>
              <a:gd name="T66" fmla="*/ 88 w 270"/>
              <a:gd name="T67" fmla="*/ 98 h 101"/>
              <a:gd name="T68" fmla="*/ 93 w 270"/>
              <a:gd name="T69" fmla="*/ 9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0" h="101">
                <a:moveTo>
                  <a:pt x="93" y="98"/>
                </a:moveTo>
                <a:lnTo>
                  <a:pt x="119" y="100"/>
                </a:lnTo>
                <a:lnTo>
                  <a:pt x="146" y="100"/>
                </a:lnTo>
                <a:lnTo>
                  <a:pt x="172" y="98"/>
                </a:lnTo>
                <a:lnTo>
                  <a:pt x="195" y="95"/>
                </a:lnTo>
                <a:lnTo>
                  <a:pt x="216" y="90"/>
                </a:lnTo>
                <a:lnTo>
                  <a:pt x="237" y="84"/>
                </a:lnTo>
                <a:lnTo>
                  <a:pt x="251" y="76"/>
                </a:lnTo>
                <a:lnTo>
                  <a:pt x="262" y="67"/>
                </a:lnTo>
                <a:lnTo>
                  <a:pt x="269" y="56"/>
                </a:lnTo>
                <a:lnTo>
                  <a:pt x="269" y="47"/>
                </a:lnTo>
                <a:lnTo>
                  <a:pt x="265" y="38"/>
                </a:lnTo>
                <a:lnTo>
                  <a:pt x="258" y="28"/>
                </a:lnTo>
                <a:lnTo>
                  <a:pt x="244" y="20"/>
                </a:lnTo>
                <a:lnTo>
                  <a:pt x="225" y="13"/>
                </a:lnTo>
                <a:lnTo>
                  <a:pt x="204" y="7"/>
                </a:lnTo>
                <a:lnTo>
                  <a:pt x="182" y="2"/>
                </a:lnTo>
                <a:lnTo>
                  <a:pt x="153" y="0"/>
                </a:lnTo>
                <a:lnTo>
                  <a:pt x="127" y="0"/>
                </a:lnTo>
                <a:lnTo>
                  <a:pt x="100" y="2"/>
                </a:lnTo>
                <a:lnTo>
                  <a:pt x="77" y="6"/>
                </a:lnTo>
                <a:lnTo>
                  <a:pt x="53" y="11"/>
                </a:lnTo>
                <a:lnTo>
                  <a:pt x="35" y="18"/>
                </a:lnTo>
                <a:lnTo>
                  <a:pt x="19" y="26"/>
                </a:lnTo>
                <a:lnTo>
                  <a:pt x="7" y="35"/>
                </a:lnTo>
                <a:lnTo>
                  <a:pt x="0" y="45"/>
                </a:lnTo>
                <a:lnTo>
                  <a:pt x="0" y="55"/>
                </a:lnTo>
                <a:lnTo>
                  <a:pt x="5" y="64"/>
                </a:lnTo>
                <a:lnTo>
                  <a:pt x="14" y="73"/>
                </a:lnTo>
                <a:lnTo>
                  <a:pt x="28" y="81"/>
                </a:lnTo>
                <a:lnTo>
                  <a:pt x="47" y="88"/>
                </a:lnTo>
                <a:lnTo>
                  <a:pt x="67" y="94"/>
                </a:lnTo>
                <a:lnTo>
                  <a:pt x="93" y="98"/>
                </a:lnTo>
                <a:lnTo>
                  <a:pt x="88" y="98"/>
                </a:lnTo>
                <a:lnTo>
                  <a:pt x="93" y="98"/>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0" name="Freeform 22"/>
          <p:cNvSpPr>
            <a:spLocks/>
          </p:cNvSpPr>
          <p:nvPr/>
        </p:nvSpPr>
        <p:spPr bwMode="auto">
          <a:xfrm>
            <a:off x="3281363" y="5516563"/>
            <a:ext cx="2590800" cy="123825"/>
          </a:xfrm>
          <a:custGeom>
            <a:avLst/>
            <a:gdLst>
              <a:gd name="T0" fmla="*/ 1631 w 1632"/>
              <a:gd name="T1" fmla="*/ 0 h 78"/>
              <a:gd name="T2" fmla="*/ 1631 w 1632"/>
              <a:gd name="T3" fmla="*/ 77 h 78"/>
              <a:gd name="T4" fmla="*/ 0 w 1632"/>
              <a:gd name="T5" fmla="*/ 77 h 78"/>
              <a:gd name="T6" fmla="*/ 0 w 1632"/>
              <a:gd name="T7" fmla="*/ 0 h 78"/>
              <a:gd name="T8" fmla="*/ 1631 w 1632"/>
              <a:gd name="T9" fmla="*/ 0 h 78"/>
            </a:gdLst>
            <a:ahLst/>
            <a:cxnLst>
              <a:cxn ang="0">
                <a:pos x="T0" y="T1"/>
              </a:cxn>
              <a:cxn ang="0">
                <a:pos x="T2" y="T3"/>
              </a:cxn>
              <a:cxn ang="0">
                <a:pos x="T4" y="T5"/>
              </a:cxn>
              <a:cxn ang="0">
                <a:pos x="T6" y="T7"/>
              </a:cxn>
              <a:cxn ang="0">
                <a:pos x="T8" y="T9"/>
              </a:cxn>
            </a:cxnLst>
            <a:rect l="0" t="0" r="r" b="b"/>
            <a:pathLst>
              <a:path w="1632" h="78">
                <a:moveTo>
                  <a:pt x="1631" y="0"/>
                </a:moveTo>
                <a:lnTo>
                  <a:pt x="1631" y="77"/>
                </a:lnTo>
                <a:lnTo>
                  <a:pt x="0" y="77"/>
                </a:lnTo>
                <a:lnTo>
                  <a:pt x="0" y="0"/>
                </a:lnTo>
                <a:lnTo>
                  <a:pt x="1631" y="0"/>
                </a:lnTo>
              </a:path>
            </a:pathLst>
          </a:custGeom>
          <a:solidFill>
            <a:schemeClr val="tx1">
              <a:lumMod val="65000"/>
              <a:lumOff val="35000"/>
            </a:schemeClr>
          </a:solidFill>
          <a:ln>
            <a:noFill/>
          </a:ln>
          <a:effectLst/>
          <a:extLst/>
        </p:spPr>
        <p:txBody>
          <a:bodyPr/>
          <a:lstStyle/>
          <a:p>
            <a:endParaRPr lang="en-GB"/>
          </a:p>
        </p:txBody>
      </p:sp>
      <p:sp>
        <p:nvSpPr>
          <p:cNvPr id="7191" name="Freeform 23"/>
          <p:cNvSpPr>
            <a:spLocks/>
          </p:cNvSpPr>
          <p:nvPr/>
        </p:nvSpPr>
        <p:spPr bwMode="auto">
          <a:xfrm>
            <a:off x="2654300" y="5721350"/>
            <a:ext cx="3567113" cy="114300"/>
          </a:xfrm>
          <a:custGeom>
            <a:avLst/>
            <a:gdLst>
              <a:gd name="T0" fmla="*/ 2246 w 2247"/>
              <a:gd name="T1" fmla="*/ 0 h 72"/>
              <a:gd name="T2" fmla="*/ 2246 w 2247"/>
              <a:gd name="T3" fmla="*/ 71 h 72"/>
              <a:gd name="T4" fmla="*/ 0 w 2247"/>
              <a:gd name="T5" fmla="*/ 71 h 72"/>
              <a:gd name="T6" fmla="*/ 0 w 2247"/>
              <a:gd name="T7" fmla="*/ 0 h 72"/>
              <a:gd name="T8" fmla="*/ 2246 w 2247"/>
              <a:gd name="T9" fmla="*/ 0 h 72"/>
            </a:gdLst>
            <a:ahLst/>
            <a:cxnLst>
              <a:cxn ang="0">
                <a:pos x="T0" y="T1"/>
              </a:cxn>
              <a:cxn ang="0">
                <a:pos x="T2" y="T3"/>
              </a:cxn>
              <a:cxn ang="0">
                <a:pos x="T4" y="T5"/>
              </a:cxn>
              <a:cxn ang="0">
                <a:pos x="T6" y="T7"/>
              </a:cxn>
              <a:cxn ang="0">
                <a:pos x="T8" y="T9"/>
              </a:cxn>
            </a:cxnLst>
            <a:rect l="0" t="0" r="r" b="b"/>
            <a:pathLst>
              <a:path w="2247" h="72">
                <a:moveTo>
                  <a:pt x="2246" y="0"/>
                </a:moveTo>
                <a:lnTo>
                  <a:pt x="2246" y="71"/>
                </a:lnTo>
                <a:lnTo>
                  <a:pt x="0" y="71"/>
                </a:lnTo>
                <a:lnTo>
                  <a:pt x="0" y="0"/>
                </a:lnTo>
                <a:lnTo>
                  <a:pt x="2246" y="0"/>
                </a:lnTo>
              </a:path>
            </a:pathLst>
          </a:custGeom>
          <a:solidFill>
            <a:srgbClr val="B265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93" name="Line 25"/>
          <p:cNvSpPr>
            <a:spLocks noChangeShapeType="1"/>
          </p:cNvSpPr>
          <p:nvPr/>
        </p:nvSpPr>
        <p:spPr bwMode="auto">
          <a:xfrm flipV="1">
            <a:off x="2368550" y="2136774"/>
            <a:ext cx="4108450" cy="3175"/>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 name="TextBox 1"/>
          <p:cNvSpPr txBox="1"/>
          <p:nvPr/>
        </p:nvSpPr>
        <p:spPr>
          <a:xfrm>
            <a:off x="177145" y="4690819"/>
            <a:ext cx="2164054" cy="338554"/>
          </a:xfrm>
          <a:prstGeom prst="rect">
            <a:avLst/>
          </a:prstGeom>
          <a:noFill/>
        </p:spPr>
        <p:txBody>
          <a:bodyPr wrap="none" rtlCol="0">
            <a:spAutoFit/>
          </a:bodyPr>
          <a:lstStyle/>
          <a:p>
            <a:r>
              <a:rPr lang="el-GR" sz="1600" dirty="0" smtClean="0"/>
              <a:t>1. Μεγαλύτερος μισθός</a:t>
            </a:r>
            <a:endParaRPr lang="en-GB" sz="1600" dirty="0"/>
          </a:p>
        </p:txBody>
      </p:sp>
      <p:sp>
        <p:nvSpPr>
          <p:cNvPr id="27" name="TextBox 26"/>
          <p:cNvSpPr txBox="1"/>
          <p:nvPr/>
        </p:nvSpPr>
        <p:spPr>
          <a:xfrm>
            <a:off x="192570" y="5070673"/>
            <a:ext cx="2175980" cy="338554"/>
          </a:xfrm>
          <a:prstGeom prst="rect">
            <a:avLst/>
          </a:prstGeom>
          <a:noFill/>
        </p:spPr>
        <p:txBody>
          <a:bodyPr wrap="none" rtlCol="0">
            <a:spAutoFit/>
          </a:bodyPr>
          <a:lstStyle/>
          <a:p>
            <a:r>
              <a:rPr lang="el-GR" sz="1600" dirty="0"/>
              <a:t>2</a:t>
            </a:r>
            <a:r>
              <a:rPr lang="el-GR" sz="1600" dirty="0" smtClean="0"/>
              <a:t>. Μη χρηματικά οφέλη</a:t>
            </a:r>
            <a:endParaRPr lang="en-GB" sz="1600" dirty="0"/>
          </a:p>
        </p:txBody>
      </p:sp>
      <p:sp>
        <p:nvSpPr>
          <p:cNvPr id="28" name="TextBox 27"/>
          <p:cNvSpPr txBox="1"/>
          <p:nvPr/>
        </p:nvSpPr>
        <p:spPr>
          <a:xfrm>
            <a:off x="6192981" y="4695467"/>
            <a:ext cx="1477392" cy="338554"/>
          </a:xfrm>
          <a:prstGeom prst="rect">
            <a:avLst/>
          </a:prstGeom>
          <a:noFill/>
        </p:spPr>
        <p:txBody>
          <a:bodyPr wrap="none" rtlCol="0">
            <a:spAutoFit/>
          </a:bodyPr>
          <a:lstStyle/>
          <a:p>
            <a:r>
              <a:rPr lang="el-GR" sz="1600" dirty="0" smtClean="0"/>
              <a:t>1. Άμεσα κόστη</a:t>
            </a:r>
            <a:endParaRPr lang="en-GB" sz="1600" dirty="0"/>
          </a:p>
        </p:txBody>
      </p:sp>
      <p:sp>
        <p:nvSpPr>
          <p:cNvPr id="29" name="TextBox 28"/>
          <p:cNvSpPr txBox="1"/>
          <p:nvPr/>
        </p:nvSpPr>
        <p:spPr>
          <a:xfrm>
            <a:off x="6189201" y="5024471"/>
            <a:ext cx="2500773" cy="338554"/>
          </a:xfrm>
          <a:prstGeom prst="rect">
            <a:avLst/>
          </a:prstGeom>
          <a:noFill/>
        </p:spPr>
        <p:txBody>
          <a:bodyPr wrap="square" rtlCol="0">
            <a:spAutoFit/>
          </a:bodyPr>
          <a:lstStyle/>
          <a:p>
            <a:r>
              <a:rPr lang="el-GR" sz="1600" dirty="0"/>
              <a:t>2</a:t>
            </a:r>
            <a:r>
              <a:rPr lang="el-GR" sz="1600" dirty="0" smtClean="0"/>
              <a:t>. Διαφυγόντα εισοδήματα</a:t>
            </a:r>
            <a:endParaRPr lang="en-GB" sz="1600" dirty="0"/>
          </a:p>
        </p:txBody>
      </p:sp>
    </p:spTree>
    <p:extLst>
      <p:ext uri="{BB962C8B-B14F-4D97-AF65-F5344CB8AC3E}">
        <p14:creationId xmlns:p14="http://schemas.microsoft.com/office/powerpoint/2010/main" val="339344859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082674"/>
          </a:xfrm>
        </p:spPr>
        <p:txBody>
          <a:bodyPr/>
          <a:lstStyle/>
          <a:p>
            <a:pPr algn="ctr"/>
            <a:r>
              <a:rPr lang="el-GR" b="1" dirty="0" smtClean="0"/>
              <a:t>Κόστη και οφέλη της εκπαίδευσης</a:t>
            </a:r>
            <a:endParaRPr lang="en-GB" b="1" dirty="0"/>
          </a:p>
        </p:txBody>
      </p:sp>
      <p:sp>
        <p:nvSpPr>
          <p:cNvPr id="3" name="Text Placeholder 2"/>
          <p:cNvSpPr>
            <a:spLocks noGrp="1"/>
          </p:cNvSpPr>
          <p:nvPr>
            <p:ph type="body" idx="1"/>
          </p:nvPr>
        </p:nvSpPr>
        <p:spPr/>
        <p:txBody>
          <a:bodyPr anchor="ctr">
            <a:normAutofit/>
          </a:bodyPr>
          <a:lstStyle/>
          <a:p>
            <a:r>
              <a:rPr lang="el-GR" sz="2000" dirty="0" smtClean="0"/>
              <a:t>Για το άτομο (μικροοικονομικό επίπεδο)</a:t>
            </a:r>
            <a:endParaRPr lang="en-GB" sz="2000" dirty="0"/>
          </a:p>
        </p:txBody>
      </p:sp>
      <p:sp>
        <p:nvSpPr>
          <p:cNvPr id="4" name="Content Placeholder 3"/>
          <p:cNvSpPr>
            <a:spLocks noGrp="1"/>
          </p:cNvSpPr>
          <p:nvPr>
            <p:ph sz="half" idx="2"/>
          </p:nvPr>
        </p:nvSpPr>
        <p:spPr/>
        <p:txBody>
          <a:bodyPr/>
          <a:lstStyle/>
          <a:p>
            <a:r>
              <a:rPr lang="el-GR" dirty="0" smtClean="0"/>
              <a:t>Κόστος</a:t>
            </a:r>
          </a:p>
          <a:p>
            <a:pPr lvl="1">
              <a:buFont typeface="Courier New" panose="02070309020205020404" pitchFamily="49" charset="0"/>
              <a:buChar char="o"/>
            </a:pPr>
            <a:r>
              <a:rPr lang="el-GR" dirty="0" smtClean="0"/>
              <a:t>Άμεσες δαπάνες (δίδακτρα, βιβλία, γραφική ύλη)</a:t>
            </a:r>
          </a:p>
          <a:p>
            <a:pPr lvl="1">
              <a:buFont typeface="Courier New" panose="02070309020205020404" pitchFamily="49" charset="0"/>
              <a:buChar char="o"/>
            </a:pPr>
            <a:r>
              <a:rPr lang="el-GR" dirty="0" smtClean="0"/>
              <a:t>Κόστος ευκαιρίας (διαφυγόντα εισοδήματα)</a:t>
            </a:r>
          </a:p>
          <a:p>
            <a:r>
              <a:rPr lang="el-GR" dirty="0" smtClean="0"/>
              <a:t>Όφελος</a:t>
            </a:r>
          </a:p>
          <a:p>
            <a:pPr lvl="1">
              <a:buFont typeface="Courier New" panose="02070309020205020404" pitchFamily="49" charset="0"/>
              <a:buChar char="o"/>
            </a:pPr>
            <a:r>
              <a:rPr lang="el-GR" dirty="0" smtClean="0"/>
              <a:t>Αυξημένες μελλοντικές απολαβές στην αγορά εργασίας</a:t>
            </a:r>
          </a:p>
          <a:p>
            <a:pPr lvl="1">
              <a:buFont typeface="Courier New" panose="02070309020205020404" pitchFamily="49" charset="0"/>
              <a:buChar char="o"/>
            </a:pPr>
            <a:r>
              <a:rPr lang="el-GR" dirty="0" smtClean="0"/>
              <a:t>Άλλα οφέλη</a:t>
            </a:r>
            <a:endParaRPr lang="en-GB" dirty="0"/>
          </a:p>
        </p:txBody>
      </p:sp>
      <p:sp>
        <p:nvSpPr>
          <p:cNvPr id="5" name="Text Placeholder 4"/>
          <p:cNvSpPr>
            <a:spLocks noGrp="1"/>
          </p:cNvSpPr>
          <p:nvPr>
            <p:ph type="body" sz="quarter" idx="3"/>
          </p:nvPr>
        </p:nvSpPr>
        <p:spPr/>
        <p:txBody>
          <a:bodyPr anchor="ctr">
            <a:normAutofit/>
          </a:bodyPr>
          <a:lstStyle/>
          <a:p>
            <a:r>
              <a:rPr lang="el-GR" sz="2000" dirty="0" smtClean="0"/>
              <a:t>Για την κοινωνία (μακροοικονομικό επίπεδο)</a:t>
            </a:r>
            <a:endParaRPr lang="en-GB" sz="2000" dirty="0"/>
          </a:p>
        </p:txBody>
      </p:sp>
      <p:sp>
        <p:nvSpPr>
          <p:cNvPr id="6" name="Content Placeholder 5"/>
          <p:cNvSpPr>
            <a:spLocks noGrp="1"/>
          </p:cNvSpPr>
          <p:nvPr>
            <p:ph sz="quarter" idx="4"/>
          </p:nvPr>
        </p:nvSpPr>
        <p:spPr/>
        <p:txBody>
          <a:bodyPr/>
          <a:lstStyle/>
          <a:p>
            <a:r>
              <a:rPr lang="el-GR" dirty="0" smtClean="0"/>
              <a:t>Κόστος</a:t>
            </a:r>
          </a:p>
          <a:p>
            <a:pPr lvl="1">
              <a:buFont typeface="Courier New" panose="02070309020205020404" pitchFamily="49" charset="0"/>
              <a:buChar char="o"/>
            </a:pPr>
            <a:r>
              <a:rPr lang="el-GR" dirty="0" smtClean="0"/>
              <a:t>Άμεσες δαπάνες (μισθοί δασκάλων και καθηγητών, υλικοτεχνικές υποδομές)</a:t>
            </a:r>
          </a:p>
          <a:p>
            <a:pPr lvl="1">
              <a:buFont typeface="Courier New" panose="02070309020205020404" pitchFamily="49" charset="0"/>
              <a:buChar char="o"/>
            </a:pPr>
            <a:r>
              <a:rPr lang="el-GR" dirty="0" smtClean="0"/>
              <a:t>Κόστος ευκαιρίας (εναλλακτικές χρήσεις των κεφαλαίων)</a:t>
            </a:r>
          </a:p>
          <a:p>
            <a:r>
              <a:rPr lang="el-GR" dirty="0" smtClean="0"/>
              <a:t>Όφελος</a:t>
            </a:r>
          </a:p>
          <a:p>
            <a:pPr lvl="1">
              <a:buFont typeface="Courier New" panose="02070309020205020404" pitchFamily="49" charset="0"/>
              <a:buChar char="o"/>
            </a:pPr>
            <a:r>
              <a:rPr lang="el-GR" dirty="0" smtClean="0"/>
              <a:t>Αυξημένη παραγωγικότητα της εργασίας</a:t>
            </a:r>
          </a:p>
          <a:p>
            <a:pPr lvl="1">
              <a:buFont typeface="Courier New" panose="02070309020205020404" pitchFamily="49" charset="0"/>
              <a:buChar char="o"/>
            </a:pPr>
            <a:r>
              <a:rPr lang="el-GR" dirty="0" smtClean="0"/>
              <a:t>Διάχυση της τεχνολογίας</a:t>
            </a:r>
          </a:p>
          <a:p>
            <a:pPr lvl="1">
              <a:buFont typeface="Courier New" panose="02070309020205020404" pitchFamily="49" charset="0"/>
              <a:buChar char="o"/>
            </a:pPr>
            <a:r>
              <a:rPr lang="el-GR" dirty="0" smtClean="0"/>
              <a:t>Θετικές εξωτερικότητες</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2612360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38200" y="152400"/>
            <a:ext cx="7772400" cy="1143000"/>
          </a:xfrm>
          <a:noFill/>
          <a:ln/>
        </p:spPr>
        <p:txBody>
          <a:bodyPr>
            <a:normAutofit/>
          </a:bodyPr>
          <a:lstStyle/>
          <a:p>
            <a:pPr algn="ctr"/>
            <a:r>
              <a:rPr lang="el-GR" altLang="en-US" sz="2800" b="1" dirty="0" smtClean="0">
                <a:latin typeface="+mn-lt"/>
              </a:rPr>
              <a:t>Προφίλ εισοδήματος-ηλικίας </a:t>
            </a:r>
            <a:r>
              <a:rPr lang="el-GR" altLang="en-US" sz="2800" b="1" dirty="0" smtClean="0">
                <a:solidFill>
                  <a:srgbClr val="FF0000"/>
                </a:solidFill>
                <a:latin typeface="+mn-lt"/>
              </a:rPr>
              <a:t>απόφοιτων πανεπιστημίου</a:t>
            </a:r>
            <a:endParaRPr lang="en-US" altLang="en-US" sz="2800" b="1" dirty="0">
              <a:solidFill>
                <a:srgbClr val="FF0000"/>
              </a:solidFill>
              <a:latin typeface="+mn-lt"/>
            </a:endParaRPr>
          </a:p>
        </p:txBody>
      </p:sp>
      <p:sp>
        <p:nvSpPr>
          <p:cNvPr id="19459" name="Rectangle 3"/>
          <p:cNvSpPr>
            <a:spLocks noGrp="1" noChangeArrowheads="1"/>
          </p:cNvSpPr>
          <p:nvPr>
            <p:ph type="body" idx="1"/>
          </p:nvPr>
        </p:nvSpPr>
        <p:spPr>
          <a:xfrm>
            <a:off x="152400" y="1825625"/>
            <a:ext cx="8362950" cy="4351338"/>
          </a:xfrm>
          <a:noFill/>
          <a:ln/>
        </p:spPr>
        <p:txBody>
          <a:bodyPr/>
          <a:lstStyle/>
          <a:p>
            <a:pPr>
              <a:buFont typeface="Monotype Sorts" pitchFamily="2" charset="2"/>
              <a:buNone/>
            </a:pPr>
            <a:r>
              <a:rPr lang="en-US" altLang="en-US" dirty="0"/>
              <a:t>                               </a:t>
            </a:r>
          </a:p>
          <a:p>
            <a:pPr>
              <a:buFont typeface="Monotype Sorts" pitchFamily="2" charset="2"/>
              <a:buNone/>
            </a:pPr>
            <a:endParaRPr lang="en-US" altLang="en-US" dirty="0"/>
          </a:p>
        </p:txBody>
      </p:sp>
      <p:sp>
        <p:nvSpPr>
          <p:cNvPr id="19460"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1" name="Line 5"/>
          <p:cNvSpPr>
            <a:spLocks noChangeShapeType="1"/>
          </p:cNvSpPr>
          <p:nvPr/>
        </p:nvSpPr>
        <p:spPr bwMode="auto">
          <a:xfrm flipH="1" flipV="1">
            <a:off x="7010399" y="2051050"/>
            <a:ext cx="15875" cy="305276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2" name="Line 6"/>
          <p:cNvSpPr>
            <a:spLocks noChangeShapeType="1"/>
          </p:cNvSpPr>
          <p:nvPr/>
        </p:nvSpPr>
        <p:spPr bwMode="auto">
          <a:xfrm flipV="1">
            <a:off x="2803525" y="3582988"/>
            <a:ext cx="0" cy="145256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4" name="Rectangle 8"/>
          <p:cNvSpPr>
            <a:spLocks noChangeArrowheads="1"/>
          </p:cNvSpPr>
          <p:nvPr/>
        </p:nvSpPr>
        <p:spPr bwMode="auto">
          <a:xfrm>
            <a:off x="5105400" y="2117725"/>
            <a:ext cx="1920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5" name="Rectangle 9"/>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6" name="Rectangle 10"/>
          <p:cNvSpPr>
            <a:spLocks noChangeArrowheads="1"/>
          </p:cNvSpPr>
          <p:nvPr/>
        </p:nvSpPr>
        <p:spPr bwMode="auto">
          <a:xfrm>
            <a:off x="3352800" y="2971800"/>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9" name="Rectangle 13"/>
          <p:cNvSpPr>
            <a:spLocks noChangeArrowheads="1"/>
          </p:cNvSpPr>
          <p:nvPr/>
        </p:nvSpPr>
        <p:spPr bwMode="auto">
          <a:xfrm>
            <a:off x="3641725" y="2727325"/>
            <a:ext cx="3521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0" name="Rectangle 14"/>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1" name="Rectangle 15"/>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2" name="Arc 16"/>
          <p:cNvSpPr>
            <a:spLocks/>
          </p:cNvSpPr>
          <p:nvPr/>
        </p:nvSpPr>
        <p:spPr bwMode="auto">
          <a:xfrm>
            <a:off x="2803525" y="2141538"/>
            <a:ext cx="4208463"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3" name="Rectangle 17"/>
          <p:cNvSpPr>
            <a:spLocks noChangeArrowheads="1"/>
          </p:cNvSpPr>
          <p:nvPr/>
        </p:nvSpPr>
        <p:spPr bwMode="auto">
          <a:xfrm>
            <a:off x="31083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4" name="Rectangle 18"/>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5" name="Rectangle 19"/>
          <p:cNvSpPr>
            <a:spLocks noChangeArrowheads="1"/>
          </p:cNvSpPr>
          <p:nvPr/>
        </p:nvSpPr>
        <p:spPr bwMode="auto">
          <a:xfrm>
            <a:off x="2803525" y="31845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6" name="Rectangle 20"/>
          <p:cNvSpPr>
            <a:spLocks noChangeArrowheads="1"/>
          </p:cNvSpPr>
          <p:nvPr/>
        </p:nvSpPr>
        <p:spPr bwMode="auto">
          <a:xfrm>
            <a:off x="3336925" y="27273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7" name="Rectangle 21"/>
          <p:cNvSpPr>
            <a:spLocks noChangeArrowheads="1"/>
          </p:cNvSpPr>
          <p:nvPr/>
        </p:nvSpPr>
        <p:spPr bwMode="auto">
          <a:xfrm>
            <a:off x="2424113" y="3871913"/>
            <a:ext cx="4603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a:t> </a:t>
            </a:r>
          </a:p>
        </p:txBody>
      </p:sp>
      <p:sp>
        <p:nvSpPr>
          <p:cNvPr id="19478" name="Rectangle 22"/>
          <p:cNvSpPr>
            <a:spLocks noChangeArrowheads="1"/>
          </p:cNvSpPr>
          <p:nvPr/>
        </p:nvSpPr>
        <p:spPr bwMode="auto">
          <a:xfrm>
            <a:off x="4175125" y="1812925"/>
            <a:ext cx="1233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79" name="Rectangle 23"/>
          <p:cNvSpPr>
            <a:spLocks noChangeArrowheads="1"/>
          </p:cNvSpPr>
          <p:nvPr/>
        </p:nvSpPr>
        <p:spPr bwMode="auto">
          <a:xfrm>
            <a:off x="7072313" y="1631950"/>
            <a:ext cx="1772538" cy="705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Απόφοιτος</a:t>
            </a:r>
            <a:r>
              <a:rPr lang="en-GB" altLang="en-US" sz="2000" dirty="0" smtClean="0"/>
              <a:t> </a:t>
            </a:r>
            <a:endParaRPr lang="el-GR" altLang="en-US" sz="2000" dirty="0" smtClean="0"/>
          </a:p>
          <a:p>
            <a:pPr algn="l"/>
            <a:r>
              <a:rPr lang="el-GR" altLang="en-US" sz="2000" dirty="0" smtClean="0"/>
              <a:t>πανεπιστημίου</a:t>
            </a:r>
            <a:endParaRPr lang="en-US" altLang="en-US" sz="2000" dirty="0"/>
          </a:p>
        </p:txBody>
      </p:sp>
      <p:sp>
        <p:nvSpPr>
          <p:cNvPr id="19480" name="Rectangle 24"/>
          <p:cNvSpPr>
            <a:spLocks noChangeArrowheads="1"/>
          </p:cNvSpPr>
          <p:nvPr/>
        </p:nvSpPr>
        <p:spPr bwMode="auto">
          <a:xfrm>
            <a:off x="7070725" y="2544763"/>
            <a:ext cx="16303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1" name="Line 25"/>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2" name="Line 26"/>
          <p:cNvSpPr>
            <a:spLocks noChangeShapeType="1"/>
          </p:cNvSpPr>
          <p:nvPr/>
        </p:nvSpPr>
        <p:spPr bwMode="auto">
          <a:xfrm>
            <a:off x="1149350" y="5105400"/>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3" name="Rectangle 27"/>
          <p:cNvSpPr>
            <a:spLocks noChangeArrowheads="1"/>
          </p:cNvSpPr>
          <p:nvPr/>
        </p:nvSpPr>
        <p:spPr bwMode="auto">
          <a:xfrm>
            <a:off x="7529513" y="4832350"/>
            <a:ext cx="860878" cy="397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Ηλικία</a:t>
            </a:r>
            <a:endParaRPr lang="en-US" altLang="en-US" sz="2000" dirty="0"/>
          </a:p>
        </p:txBody>
      </p:sp>
      <p:sp>
        <p:nvSpPr>
          <p:cNvPr id="19484" name="Line 28"/>
          <p:cNvSpPr>
            <a:spLocks noChangeShapeType="1"/>
          </p:cNvSpPr>
          <p:nvPr/>
        </p:nvSpPr>
        <p:spPr bwMode="auto">
          <a:xfrm>
            <a:off x="2803525" y="5360988"/>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5" name="Line 29"/>
          <p:cNvSpPr>
            <a:spLocks noChangeShapeType="1"/>
          </p:cNvSpPr>
          <p:nvPr/>
        </p:nvSpPr>
        <p:spPr bwMode="auto">
          <a:xfrm>
            <a:off x="2803525"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6" name="Line 30"/>
          <p:cNvSpPr>
            <a:spLocks noChangeShapeType="1"/>
          </p:cNvSpPr>
          <p:nvPr/>
        </p:nvSpPr>
        <p:spPr bwMode="auto">
          <a:xfrm>
            <a:off x="7010400" y="5416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8" name="Rectangle 32"/>
          <p:cNvSpPr>
            <a:spLocks noChangeArrowheads="1"/>
          </p:cNvSpPr>
          <p:nvPr/>
        </p:nvSpPr>
        <p:spPr bwMode="auto">
          <a:xfrm>
            <a:off x="7604125" y="5364163"/>
            <a:ext cx="14890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89" name="Rectangle 33"/>
          <p:cNvSpPr>
            <a:spLocks noChangeArrowheads="1"/>
          </p:cNvSpPr>
          <p:nvPr/>
        </p:nvSpPr>
        <p:spPr bwMode="auto">
          <a:xfrm>
            <a:off x="2193925" y="5127625"/>
            <a:ext cx="3619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0" name="Rectangle 34"/>
          <p:cNvSpPr>
            <a:spLocks noChangeArrowheads="1"/>
          </p:cNvSpPr>
          <p:nvPr/>
        </p:nvSpPr>
        <p:spPr bwMode="auto">
          <a:xfrm>
            <a:off x="26527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22</a:t>
            </a:r>
          </a:p>
        </p:txBody>
      </p:sp>
      <p:sp>
        <p:nvSpPr>
          <p:cNvPr id="19492" name="Rectangle 36"/>
          <p:cNvSpPr>
            <a:spLocks noChangeArrowheads="1"/>
          </p:cNvSpPr>
          <p:nvPr/>
        </p:nvSpPr>
        <p:spPr bwMode="auto">
          <a:xfrm>
            <a:off x="4403725" y="5562600"/>
            <a:ext cx="9318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4" name="Rectangle 38"/>
          <p:cNvSpPr>
            <a:spLocks noChangeArrowheads="1"/>
          </p:cNvSpPr>
          <p:nvPr/>
        </p:nvSpPr>
        <p:spPr bwMode="auto">
          <a:xfrm>
            <a:off x="6846887" y="5129212"/>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65</a:t>
            </a:r>
          </a:p>
        </p:txBody>
      </p:sp>
      <p:sp>
        <p:nvSpPr>
          <p:cNvPr id="19497" name="Line 41"/>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8" name="Rectangle 42"/>
          <p:cNvSpPr>
            <a:spLocks noChangeArrowheads="1"/>
          </p:cNvSpPr>
          <p:nvPr/>
        </p:nvSpPr>
        <p:spPr bwMode="auto">
          <a:xfrm>
            <a:off x="60325" y="6202363"/>
            <a:ext cx="2828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01" name="Text Box 45"/>
          <p:cNvSpPr txBox="1">
            <a:spLocks noChangeArrowheads="1"/>
          </p:cNvSpPr>
          <p:nvPr/>
        </p:nvSpPr>
        <p:spPr bwMode="auto">
          <a:xfrm>
            <a:off x="152400" y="1320800"/>
            <a:ext cx="11325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2000" dirty="0" smtClean="0"/>
              <a:t>Μισθός</a:t>
            </a:r>
            <a:endParaRPr lang="en-US" altLang="en-US" sz="2000" dirty="0"/>
          </a:p>
        </p:txBody>
      </p:sp>
      <p:sp>
        <p:nvSpPr>
          <p:cNvPr id="41" name="Line 70"/>
          <p:cNvSpPr>
            <a:spLocks noChangeShapeType="1"/>
          </p:cNvSpPr>
          <p:nvPr/>
        </p:nvSpPr>
        <p:spPr bwMode="auto">
          <a:xfrm>
            <a:off x="2361980" y="4778375"/>
            <a:ext cx="381000" cy="228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22955153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152400"/>
            <a:ext cx="7772400" cy="1143000"/>
          </a:xfrm>
          <a:noFill/>
          <a:ln/>
        </p:spPr>
        <p:txBody>
          <a:bodyPr>
            <a:normAutofit/>
          </a:bodyPr>
          <a:lstStyle/>
          <a:p>
            <a:pPr algn="ctr"/>
            <a:r>
              <a:rPr lang="el-GR" altLang="en-US" sz="2800" b="1" dirty="0">
                <a:latin typeface="+mn-lt"/>
              </a:rPr>
              <a:t>Προφίλ εισοδήματος-ηλικίας </a:t>
            </a:r>
            <a:r>
              <a:rPr lang="el-GR" altLang="en-US" sz="2800" b="1" dirty="0">
                <a:solidFill>
                  <a:srgbClr val="FF0000"/>
                </a:solidFill>
                <a:latin typeface="+mn-lt"/>
              </a:rPr>
              <a:t>απόφοιτων </a:t>
            </a:r>
            <a:r>
              <a:rPr lang="el-GR" altLang="en-US" sz="2800" b="1" dirty="0" smtClean="0">
                <a:solidFill>
                  <a:srgbClr val="FF0000"/>
                </a:solidFill>
                <a:latin typeface="+mn-lt"/>
              </a:rPr>
              <a:t>λυκείου</a:t>
            </a:r>
            <a:endParaRPr lang="en-US" altLang="en-US" sz="2800" b="1" dirty="0">
              <a:solidFill>
                <a:srgbClr val="FF0000"/>
              </a:solidFill>
              <a:latin typeface="+mn-lt"/>
            </a:endParaRPr>
          </a:p>
        </p:txBody>
      </p:sp>
      <p:sp>
        <p:nvSpPr>
          <p:cNvPr id="20483" name="Rectangle 3"/>
          <p:cNvSpPr>
            <a:spLocks noGrp="1" noChangeArrowheads="1"/>
          </p:cNvSpPr>
          <p:nvPr>
            <p:ph type="body" idx="1"/>
          </p:nvPr>
        </p:nvSpPr>
        <p:spPr>
          <a:noFill/>
          <a:ln/>
        </p:spPr>
        <p:txBody>
          <a:bodyPr/>
          <a:lstStyle/>
          <a:p>
            <a:pPr>
              <a:buFont typeface="Monotype Sorts" pitchFamily="2" charset="2"/>
              <a:buNone/>
            </a:pPr>
            <a:r>
              <a:rPr lang="en-US" altLang="en-US" dirty="0"/>
              <a:t>                               </a:t>
            </a:r>
          </a:p>
          <a:p>
            <a:pPr>
              <a:buFont typeface="Monotype Sorts" pitchFamily="2" charset="2"/>
              <a:buNone/>
            </a:pPr>
            <a:endParaRPr lang="en-US" altLang="en-US" dirty="0"/>
          </a:p>
        </p:txBody>
      </p:sp>
      <p:sp>
        <p:nvSpPr>
          <p:cNvPr id="20484"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5" name="Line 5"/>
          <p:cNvSpPr>
            <a:spLocks noChangeShapeType="1"/>
          </p:cNvSpPr>
          <p:nvPr/>
        </p:nvSpPr>
        <p:spPr bwMode="auto">
          <a:xfrm flipH="1" flipV="1">
            <a:off x="7010399" y="2051050"/>
            <a:ext cx="34925" cy="30305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6" name="Line 6"/>
          <p:cNvSpPr>
            <a:spLocks noChangeShapeType="1"/>
          </p:cNvSpPr>
          <p:nvPr/>
        </p:nvSpPr>
        <p:spPr bwMode="auto">
          <a:xfrm flipV="1">
            <a:off x="2368110" y="4108450"/>
            <a:ext cx="2028" cy="9652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8" name="Rectangle 8"/>
          <p:cNvSpPr>
            <a:spLocks noChangeArrowheads="1"/>
          </p:cNvSpPr>
          <p:nvPr/>
        </p:nvSpPr>
        <p:spPr bwMode="auto">
          <a:xfrm>
            <a:off x="2346325" y="3886200"/>
            <a:ext cx="64135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9"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latinLnBrk="1"/>
            <a:endParaRPr lang="en-US" altLang="en-US" sz="2400"/>
          </a:p>
        </p:txBody>
      </p:sp>
      <p:sp>
        <p:nvSpPr>
          <p:cNvPr id="20490" name="Rectangle 10"/>
          <p:cNvSpPr>
            <a:spLocks noChangeArrowheads="1"/>
          </p:cNvSpPr>
          <p:nvPr/>
        </p:nvSpPr>
        <p:spPr bwMode="auto">
          <a:xfrm>
            <a:off x="5105400" y="2117725"/>
            <a:ext cx="1920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1"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2" name="Rectangle 12"/>
          <p:cNvSpPr>
            <a:spLocks noChangeArrowheads="1"/>
          </p:cNvSpPr>
          <p:nvPr/>
        </p:nvSpPr>
        <p:spPr bwMode="auto">
          <a:xfrm>
            <a:off x="3200400" y="3048000"/>
            <a:ext cx="10048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3" name="Rectangle 13"/>
          <p:cNvSpPr>
            <a:spLocks noChangeArrowheads="1"/>
          </p:cNvSpPr>
          <p:nvPr/>
        </p:nvSpPr>
        <p:spPr bwMode="auto">
          <a:xfrm>
            <a:off x="3948113" y="2424113"/>
            <a:ext cx="2571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a:t>
            </a:r>
          </a:p>
        </p:txBody>
      </p:sp>
      <p:sp>
        <p:nvSpPr>
          <p:cNvPr id="20494"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5"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7"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8"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0"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1" name="Rectangle 21"/>
          <p:cNvSpPr>
            <a:spLocks noChangeArrowheads="1"/>
          </p:cNvSpPr>
          <p:nvPr/>
        </p:nvSpPr>
        <p:spPr bwMode="auto">
          <a:xfrm>
            <a:off x="31083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2"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3" name="Rectangle 23"/>
          <p:cNvSpPr>
            <a:spLocks noChangeArrowheads="1"/>
          </p:cNvSpPr>
          <p:nvPr/>
        </p:nvSpPr>
        <p:spPr bwMode="auto">
          <a:xfrm>
            <a:off x="3032125" y="31083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4" name="Rectangle 24"/>
          <p:cNvSpPr>
            <a:spLocks noChangeArrowheads="1"/>
          </p:cNvSpPr>
          <p:nvPr/>
        </p:nvSpPr>
        <p:spPr bwMode="auto">
          <a:xfrm>
            <a:off x="2803525" y="31845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5" name="Rectangle 25"/>
          <p:cNvSpPr>
            <a:spLocks noChangeArrowheads="1"/>
          </p:cNvSpPr>
          <p:nvPr/>
        </p:nvSpPr>
        <p:spPr bwMode="auto">
          <a:xfrm>
            <a:off x="3276600" y="2727325"/>
            <a:ext cx="415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6" name="Rectangle 26"/>
          <p:cNvSpPr>
            <a:spLocks noChangeArrowheads="1"/>
          </p:cNvSpPr>
          <p:nvPr/>
        </p:nvSpPr>
        <p:spPr bwMode="auto">
          <a:xfrm>
            <a:off x="2424113" y="3871913"/>
            <a:ext cx="4603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a:t> </a:t>
            </a:r>
          </a:p>
        </p:txBody>
      </p:sp>
      <p:sp>
        <p:nvSpPr>
          <p:cNvPr id="20507" name="Rectangle 27"/>
          <p:cNvSpPr>
            <a:spLocks noChangeArrowheads="1"/>
          </p:cNvSpPr>
          <p:nvPr/>
        </p:nvSpPr>
        <p:spPr bwMode="auto">
          <a:xfrm>
            <a:off x="4632325" y="1889125"/>
            <a:ext cx="1233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8" name="Rectangle 28"/>
          <p:cNvSpPr>
            <a:spLocks noChangeArrowheads="1"/>
          </p:cNvSpPr>
          <p:nvPr/>
        </p:nvSpPr>
        <p:spPr bwMode="auto">
          <a:xfrm>
            <a:off x="1584325" y="4479925"/>
            <a:ext cx="895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0" name="Rectangle 30"/>
          <p:cNvSpPr>
            <a:spLocks noChangeArrowheads="1"/>
          </p:cNvSpPr>
          <p:nvPr/>
        </p:nvSpPr>
        <p:spPr bwMode="auto">
          <a:xfrm>
            <a:off x="7065010" y="1720795"/>
            <a:ext cx="2003819"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Απόφοιτος λυκείου</a:t>
            </a:r>
            <a:endParaRPr lang="en-US" altLang="en-US" dirty="0"/>
          </a:p>
        </p:txBody>
      </p:sp>
      <p:sp>
        <p:nvSpPr>
          <p:cNvPr id="20511" name="Line 31"/>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2" name="Line 32"/>
          <p:cNvSpPr>
            <a:spLocks noChangeShapeType="1"/>
          </p:cNvSpPr>
          <p:nvPr/>
        </p:nvSpPr>
        <p:spPr bwMode="auto">
          <a:xfrm>
            <a:off x="6940550" y="3048000"/>
            <a:ext cx="139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3" name="Line 33"/>
          <p:cNvSpPr>
            <a:spLocks noChangeShapeType="1"/>
          </p:cNvSpPr>
          <p:nvPr/>
        </p:nvSpPr>
        <p:spPr bwMode="auto">
          <a:xfrm>
            <a:off x="1149350" y="5105400"/>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4" name="Rectangle 34"/>
          <p:cNvSpPr>
            <a:spLocks noChangeArrowheads="1"/>
          </p:cNvSpPr>
          <p:nvPr/>
        </p:nvSpPr>
        <p:spPr bwMode="auto">
          <a:xfrm>
            <a:off x="7529513" y="4832350"/>
            <a:ext cx="860878" cy="397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Ηλικία</a:t>
            </a:r>
            <a:endParaRPr lang="en-US" altLang="en-US" sz="2000" dirty="0"/>
          </a:p>
        </p:txBody>
      </p:sp>
      <p:sp>
        <p:nvSpPr>
          <p:cNvPr id="20515" name="Line 35"/>
          <p:cNvSpPr>
            <a:spLocks noChangeShapeType="1"/>
          </p:cNvSpPr>
          <p:nvPr/>
        </p:nvSpPr>
        <p:spPr bwMode="auto">
          <a:xfrm>
            <a:off x="2362200" y="5111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7" name="Line 37"/>
          <p:cNvSpPr>
            <a:spLocks noChangeShapeType="1"/>
          </p:cNvSpPr>
          <p:nvPr/>
        </p:nvSpPr>
        <p:spPr bwMode="auto">
          <a:xfrm>
            <a:off x="2832100" y="5430838"/>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8" name="Line 38"/>
          <p:cNvSpPr>
            <a:spLocks noChangeShapeType="1"/>
          </p:cNvSpPr>
          <p:nvPr/>
        </p:nvSpPr>
        <p:spPr bwMode="auto">
          <a:xfrm>
            <a:off x="2819400"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5" name="Rectangle 45"/>
          <p:cNvSpPr>
            <a:spLocks noChangeArrowheads="1"/>
          </p:cNvSpPr>
          <p:nvPr/>
        </p:nvSpPr>
        <p:spPr bwMode="auto">
          <a:xfrm>
            <a:off x="2189736" y="5195888"/>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18</a:t>
            </a:r>
          </a:p>
        </p:txBody>
      </p:sp>
      <p:sp>
        <p:nvSpPr>
          <p:cNvPr id="20526" name="Rectangle 46"/>
          <p:cNvSpPr>
            <a:spLocks noChangeArrowheads="1"/>
          </p:cNvSpPr>
          <p:nvPr/>
        </p:nvSpPr>
        <p:spPr bwMode="auto">
          <a:xfrm>
            <a:off x="2652712" y="5181600"/>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22</a:t>
            </a:r>
          </a:p>
        </p:txBody>
      </p:sp>
      <p:sp>
        <p:nvSpPr>
          <p:cNvPr id="20531" name="Rectangle 51"/>
          <p:cNvSpPr>
            <a:spLocks noChangeArrowheads="1"/>
          </p:cNvSpPr>
          <p:nvPr/>
        </p:nvSpPr>
        <p:spPr bwMode="auto">
          <a:xfrm>
            <a:off x="2803525" y="1203325"/>
            <a:ext cx="3748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2" name="Rectangle 52"/>
          <p:cNvSpPr>
            <a:spLocks noChangeArrowheads="1"/>
          </p:cNvSpPr>
          <p:nvPr/>
        </p:nvSpPr>
        <p:spPr bwMode="auto">
          <a:xfrm>
            <a:off x="69199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dirty="0"/>
              <a:t>65</a:t>
            </a:r>
          </a:p>
        </p:txBody>
      </p:sp>
      <p:sp>
        <p:nvSpPr>
          <p:cNvPr id="20543"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50" name="Line 70"/>
          <p:cNvSpPr>
            <a:spLocks noChangeShapeType="1"/>
          </p:cNvSpPr>
          <p:nvPr/>
        </p:nvSpPr>
        <p:spPr bwMode="auto">
          <a:xfrm>
            <a:off x="1909322" y="4683944"/>
            <a:ext cx="381000" cy="228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 name="Rectangle 30"/>
          <p:cNvSpPr>
            <a:spLocks noChangeArrowheads="1"/>
          </p:cNvSpPr>
          <p:nvPr/>
        </p:nvSpPr>
        <p:spPr bwMode="auto">
          <a:xfrm>
            <a:off x="475856" y="1293785"/>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Tree>
    <p:extLst>
      <p:ext uri="{BB962C8B-B14F-4D97-AF65-F5344CB8AC3E}">
        <p14:creationId xmlns:p14="http://schemas.microsoft.com/office/powerpoint/2010/main" val="44436849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152400"/>
            <a:ext cx="7772400" cy="935037"/>
          </a:xfrm>
          <a:noFill/>
          <a:ln/>
        </p:spPr>
        <p:txBody>
          <a:bodyPr/>
          <a:lstStyle/>
          <a:p>
            <a:pPr algn="ctr"/>
            <a:r>
              <a:rPr lang="el-GR" altLang="en-US" sz="3200" b="1" dirty="0" smtClean="0"/>
              <a:t>Σύγκριση των δύο προφίλ</a:t>
            </a:r>
            <a:endParaRPr lang="en-US" altLang="en-US" sz="3200" b="1" dirty="0"/>
          </a:p>
        </p:txBody>
      </p:sp>
      <p:sp>
        <p:nvSpPr>
          <p:cNvPr id="20483" name="Rectangle 3"/>
          <p:cNvSpPr>
            <a:spLocks noGrp="1" noChangeArrowheads="1"/>
          </p:cNvSpPr>
          <p:nvPr>
            <p:ph type="body" idx="1"/>
          </p:nvPr>
        </p:nvSpPr>
        <p:spPr>
          <a:noFill/>
          <a:ln/>
        </p:spPr>
        <p:txBody>
          <a:bodyPr/>
          <a:lstStyle/>
          <a:p>
            <a:pPr>
              <a:buFont typeface="Monotype Sorts" pitchFamily="2" charset="2"/>
              <a:buNone/>
            </a:pPr>
            <a:r>
              <a:rPr lang="en-US" altLang="en-US" dirty="0"/>
              <a:t>                               </a:t>
            </a:r>
          </a:p>
          <a:p>
            <a:pPr>
              <a:buFont typeface="Monotype Sorts" pitchFamily="2" charset="2"/>
              <a:buNone/>
            </a:pPr>
            <a:endParaRPr lang="en-US" altLang="en-US" dirty="0"/>
          </a:p>
        </p:txBody>
      </p:sp>
      <p:sp>
        <p:nvSpPr>
          <p:cNvPr id="20484"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5" name="Line 5"/>
          <p:cNvSpPr>
            <a:spLocks noChangeShapeType="1"/>
          </p:cNvSpPr>
          <p:nvPr/>
        </p:nvSpPr>
        <p:spPr bwMode="auto">
          <a:xfrm flipV="1">
            <a:off x="7010400" y="2051050"/>
            <a:ext cx="0" cy="298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6" name="Line 6"/>
          <p:cNvSpPr>
            <a:spLocks noChangeShapeType="1"/>
          </p:cNvSpPr>
          <p:nvPr/>
        </p:nvSpPr>
        <p:spPr bwMode="auto">
          <a:xfrm flipV="1">
            <a:off x="2368550" y="4116388"/>
            <a:ext cx="0" cy="927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7" name="Line 7"/>
          <p:cNvSpPr>
            <a:spLocks noChangeShapeType="1"/>
          </p:cNvSpPr>
          <p:nvPr/>
        </p:nvSpPr>
        <p:spPr bwMode="auto">
          <a:xfrm flipV="1">
            <a:off x="2826589" y="3582988"/>
            <a:ext cx="0" cy="147738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8" name="Rectangle 8"/>
          <p:cNvSpPr>
            <a:spLocks noChangeArrowheads="1"/>
          </p:cNvSpPr>
          <p:nvPr/>
        </p:nvSpPr>
        <p:spPr bwMode="auto">
          <a:xfrm>
            <a:off x="2346325" y="3886200"/>
            <a:ext cx="64135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9"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latinLnBrk="1"/>
            <a:endParaRPr lang="en-US" altLang="en-US" sz="2400"/>
          </a:p>
        </p:txBody>
      </p:sp>
      <p:sp>
        <p:nvSpPr>
          <p:cNvPr id="20490" name="Rectangle 10"/>
          <p:cNvSpPr>
            <a:spLocks noChangeArrowheads="1"/>
          </p:cNvSpPr>
          <p:nvPr/>
        </p:nvSpPr>
        <p:spPr bwMode="auto">
          <a:xfrm>
            <a:off x="5105400" y="2117725"/>
            <a:ext cx="1920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1"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2" name="Rectangle 12"/>
          <p:cNvSpPr>
            <a:spLocks noChangeArrowheads="1"/>
          </p:cNvSpPr>
          <p:nvPr/>
        </p:nvSpPr>
        <p:spPr bwMode="auto">
          <a:xfrm>
            <a:off x="3200400" y="3048000"/>
            <a:ext cx="10048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3" name="Rectangle 13"/>
          <p:cNvSpPr>
            <a:spLocks noChangeArrowheads="1"/>
          </p:cNvSpPr>
          <p:nvPr/>
        </p:nvSpPr>
        <p:spPr bwMode="auto">
          <a:xfrm>
            <a:off x="3948113" y="2424113"/>
            <a:ext cx="2571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a:t>
            </a:r>
          </a:p>
        </p:txBody>
      </p:sp>
      <p:sp>
        <p:nvSpPr>
          <p:cNvPr id="20494"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5"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7"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8"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99" name="Arc 19"/>
          <p:cNvSpPr>
            <a:spLocks/>
          </p:cNvSpPr>
          <p:nvPr/>
        </p:nvSpPr>
        <p:spPr bwMode="auto">
          <a:xfrm>
            <a:off x="2827338" y="2141538"/>
            <a:ext cx="4184650"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0"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1" name="Rectangle 21"/>
          <p:cNvSpPr>
            <a:spLocks noChangeArrowheads="1"/>
          </p:cNvSpPr>
          <p:nvPr/>
        </p:nvSpPr>
        <p:spPr bwMode="auto">
          <a:xfrm>
            <a:off x="31083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2"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3" name="Rectangle 23"/>
          <p:cNvSpPr>
            <a:spLocks noChangeArrowheads="1"/>
          </p:cNvSpPr>
          <p:nvPr/>
        </p:nvSpPr>
        <p:spPr bwMode="auto">
          <a:xfrm>
            <a:off x="3032125" y="31083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4" name="Rectangle 24"/>
          <p:cNvSpPr>
            <a:spLocks noChangeArrowheads="1"/>
          </p:cNvSpPr>
          <p:nvPr/>
        </p:nvSpPr>
        <p:spPr bwMode="auto">
          <a:xfrm>
            <a:off x="2803525" y="31845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5" name="Rectangle 25"/>
          <p:cNvSpPr>
            <a:spLocks noChangeArrowheads="1"/>
          </p:cNvSpPr>
          <p:nvPr/>
        </p:nvSpPr>
        <p:spPr bwMode="auto">
          <a:xfrm>
            <a:off x="3276600" y="2727325"/>
            <a:ext cx="415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6" name="Rectangle 26"/>
          <p:cNvSpPr>
            <a:spLocks noChangeArrowheads="1"/>
          </p:cNvSpPr>
          <p:nvPr/>
        </p:nvSpPr>
        <p:spPr bwMode="auto">
          <a:xfrm>
            <a:off x="2424113" y="3871913"/>
            <a:ext cx="4603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a:t> </a:t>
            </a:r>
          </a:p>
        </p:txBody>
      </p:sp>
      <p:sp>
        <p:nvSpPr>
          <p:cNvPr id="20507" name="Rectangle 27"/>
          <p:cNvSpPr>
            <a:spLocks noChangeArrowheads="1"/>
          </p:cNvSpPr>
          <p:nvPr/>
        </p:nvSpPr>
        <p:spPr bwMode="auto">
          <a:xfrm>
            <a:off x="4632325" y="1889125"/>
            <a:ext cx="1233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8" name="Rectangle 28"/>
          <p:cNvSpPr>
            <a:spLocks noChangeArrowheads="1"/>
          </p:cNvSpPr>
          <p:nvPr/>
        </p:nvSpPr>
        <p:spPr bwMode="auto">
          <a:xfrm>
            <a:off x="1584325" y="4479925"/>
            <a:ext cx="895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9" name="Rectangle 29"/>
          <p:cNvSpPr>
            <a:spLocks noChangeArrowheads="1"/>
          </p:cNvSpPr>
          <p:nvPr/>
        </p:nvSpPr>
        <p:spPr bwMode="auto">
          <a:xfrm>
            <a:off x="7085648" y="1800225"/>
            <a:ext cx="1618714"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Απόφοιτος </a:t>
            </a:r>
          </a:p>
          <a:p>
            <a:pPr algn="l"/>
            <a:r>
              <a:rPr lang="el-GR" altLang="en-US" dirty="0" smtClean="0"/>
              <a:t>πανεπιστημίου</a:t>
            </a:r>
            <a:endParaRPr lang="en-US" altLang="en-US" dirty="0"/>
          </a:p>
        </p:txBody>
      </p:sp>
      <p:sp>
        <p:nvSpPr>
          <p:cNvPr id="20510" name="Rectangle 30"/>
          <p:cNvSpPr>
            <a:spLocks noChangeArrowheads="1"/>
          </p:cNvSpPr>
          <p:nvPr/>
        </p:nvSpPr>
        <p:spPr bwMode="auto">
          <a:xfrm>
            <a:off x="7040207" y="2821699"/>
            <a:ext cx="2003819"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Απόφοιτος λυκείου</a:t>
            </a:r>
            <a:endParaRPr lang="en-US" altLang="en-US" dirty="0"/>
          </a:p>
        </p:txBody>
      </p:sp>
      <p:sp>
        <p:nvSpPr>
          <p:cNvPr id="20511" name="Line 31"/>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2" name="Line 32"/>
          <p:cNvSpPr>
            <a:spLocks noChangeShapeType="1"/>
          </p:cNvSpPr>
          <p:nvPr/>
        </p:nvSpPr>
        <p:spPr bwMode="auto">
          <a:xfrm>
            <a:off x="6940550" y="3048000"/>
            <a:ext cx="139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3" name="Line 33"/>
          <p:cNvSpPr>
            <a:spLocks noChangeShapeType="1"/>
          </p:cNvSpPr>
          <p:nvPr/>
        </p:nvSpPr>
        <p:spPr bwMode="auto">
          <a:xfrm>
            <a:off x="1149350" y="5105400"/>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4" name="Rectangle 34"/>
          <p:cNvSpPr>
            <a:spLocks noChangeArrowheads="1"/>
          </p:cNvSpPr>
          <p:nvPr/>
        </p:nvSpPr>
        <p:spPr bwMode="auto">
          <a:xfrm>
            <a:off x="7529513" y="4832350"/>
            <a:ext cx="860878" cy="397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000" dirty="0" smtClean="0"/>
              <a:t>Ηλικία</a:t>
            </a:r>
            <a:endParaRPr lang="en-US" altLang="en-US" sz="2000" dirty="0"/>
          </a:p>
        </p:txBody>
      </p:sp>
      <p:sp>
        <p:nvSpPr>
          <p:cNvPr id="20515" name="Line 35"/>
          <p:cNvSpPr>
            <a:spLocks noChangeShapeType="1"/>
          </p:cNvSpPr>
          <p:nvPr/>
        </p:nvSpPr>
        <p:spPr bwMode="auto">
          <a:xfrm>
            <a:off x="2362200" y="5111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6" name="Line 36"/>
          <p:cNvSpPr>
            <a:spLocks noChangeShapeType="1"/>
          </p:cNvSpPr>
          <p:nvPr/>
        </p:nvSpPr>
        <p:spPr bwMode="auto">
          <a:xfrm>
            <a:off x="2362200" y="53403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7" name="Line 37"/>
          <p:cNvSpPr>
            <a:spLocks noChangeShapeType="1"/>
          </p:cNvSpPr>
          <p:nvPr/>
        </p:nvSpPr>
        <p:spPr bwMode="auto">
          <a:xfrm>
            <a:off x="2819400" y="53403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8" name="Line 38"/>
          <p:cNvSpPr>
            <a:spLocks noChangeShapeType="1"/>
          </p:cNvSpPr>
          <p:nvPr/>
        </p:nvSpPr>
        <p:spPr bwMode="auto">
          <a:xfrm>
            <a:off x="2819400"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9" name="Line 39"/>
          <p:cNvSpPr>
            <a:spLocks noChangeShapeType="1"/>
          </p:cNvSpPr>
          <p:nvPr/>
        </p:nvSpPr>
        <p:spPr bwMode="auto">
          <a:xfrm>
            <a:off x="7010400" y="5416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0" name="Line 40"/>
          <p:cNvSpPr>
            <a:spLocks noChangeShapeType="1"/>
          </p:cNvSpPr>
          <p:nvPr/>
        </p:nvSpPr>
        <p:spPr bwMode="auto">
          <a:xfrm>
            <a:off x="7010400" y="51879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1" name="Line 41"/>
          <p:cNvSpPr>
            <a:spLocks noChangeShapeType="1"/>
          </p:cNvSpPr>
          <p:nvPr/>
        </p:nvSpPr>
        <p:spPr bwMode="auto">
          <a:xfrm>
            <a:off x="2825750" y="5486400"/>
            <a:ext cx="41783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2" name="Line 42"/>
          <p:cNvSpPr>
            <a:spLocks noChangeShapeType="1"/>
          </p:cNvSpPr>
          <p:nvPr/>
        </p:nvSpPr>
        <p:spPr bwMode="auto">
          <a:xfrm>
            <a:off x="2368550" y="5486400"/>
            <a:ext cx="444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3" name="Line 43"/>
          <p:cNvSpPr>
            <a:spLocks noChangeShapeType="1"/>
          </p:cNvSpPr>
          <p:nvPr/>
        </p:nvSpPr>
        <p:spPr bwMode="auto">
          <a:xfrm>
            <a:off x="7016750" y="5486400"/>
            <a:ext cx="444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5" name="Rectangle 45"/>
          <p:cNvSpPr>
            <a:spLocks noChangeArrowheads="1"/>
          </p:cNvSpPr>
          <p:nvPr/>
        </p:nvSpPr>
        <p:spPr bwMode="auto">
          <a:xfrm>
            <a:off x="21955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18</a:t>
            </a:r>
          </a:p>
        </p:txBody>
      </p:sp>
      <p:sp>
        <p:nvSpPr>
          <p:cNvPr id="20526" name="Rectangle 46"/>
          <p:cNvSpPr>
            <a:spLocks noChangeArrowheads="1"/>
          </p:cNvSpPr>
          <p:nvPr/>
        </p:nvSpPr>
        <p:spPr bwMode="auto">
          <a:xfrm>
            <a:off x="26527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22</a:t>
            </a:r>
          </a:p>
        </p:txBody>
      </p:sp>
      <p:sp>
        <p:nvSpPr>
          <p:cNvPr id="20527" name="Line 47"/>
          <p:cNvSpPr>
            <a:spLocks noChangeShapeType="1"/>
          </p:cNvSpPr>
          <p:nvPr/>
        </p:nvSpPr>
        <p:spPr bwMode="auto">
          <a:xfrm>
            <a:off x="2362200" y="5492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28" name="Line 48"/>
          <p:cNvSpPr>
            <a:spLocks noChangeShapeType="1"/>
          </p:cNvSpPr>
          <p:nvPr/>
        </p:nvSpPr>
        <p:spPr bwMode="auto">
          <a:xfrm>
            <a:off x="2819400" y="5492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1" name="Rectangle 51"/>
          <p:cNvSpPr>
            <a:spLocks noChangeArrowheads="1"/>
          </p:cNvSpPr>
          <p:nvPr/>
        </p:nvSpPr>
        <p:spPr bwMode="auto">
          <a:xfrm>
            <a:off x="2803525" y="1203325"/>
            <a:ext cx="3748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2" name="Rectangle 52"/>
          <p:cNvSpPr>
            <a:spLocks noChangeArrowheads="1"/>
          </p:cNvSpPr>
          <p:nvPr/>
        </p:nvSpPr>
        <p:spPr bwMode="auto">
          <a:xfrm>
            <a:off x="6919913" y="51292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65</a:t>
            </a:r>
          </a:p>
        </p:txBody>
      </p:sp>
      <p:sp>
        <p:nvSpPr>
          <p:cNvPr id="20533" name="Line 53"/>
          <p:cNvSpPr>
            <a:spLocks noChangeShapeType="1"/>
          </p:cNvSpPr>
          <p:nvPr/>
        </p:nvSpPr>
        <p:spPr bwMode="auto">
          <a:xfrm flipV="1">
            <a:off x="2825750" y="5403850"/>
            <a:ext cx="1397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4" name="Line 54"/>
          <p:cNvSpPr>
            <a:spLocks noChangeShapeType="1"/>
          </p:cNvSpPr>
          <p:nvPr/>
        </p:nvSpPr>
        <p:spPr bwMode="auto">
          <a:xfrm>
            <a:off x="2825750" y="5492750"/>
            <a:ext cx="1397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5" name="Line 55"/>
          <p:cNvSpPr>
            <a:spLocks noChangeShapeType="1"/>
          </p:cNvSpPr>
          <p:nvPr/>
        </p:nvSpPr>
        <p:spPr bwMode="auto">
          <a:xfrm flipH="1" flipV="1">
            <a:off x="6851650" y="5403850"/>
            <a:ext cx="1651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6" name="Line 56"/>
          <p:cNvSpPr>
            <a:spLocks noChangeShapeType="1"/>
          </p:cNvSpPr>
          <p:nvPr/>
        </p:nvSpPr>
        <p:spPr bwMode="auto">
          <a:xfrm flipH="1">
            <a:off x="6851650" y="5492750"/>
            <a:ext cx="1651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7" name="Line 57"/>
          <p:cNvSpPr>
            <a:spLocks noChangeShapeType="1"/>
          </p:cNvSpPr>
          <p:nvPr/>
        </p:nvSpPr>
        <p:spPr bwMode="auto">
          <a:xfrm flipV="1">
            <a:off x="2368550" y="5403850"/>
            <a:ext cx="1397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8" name="Line 58"/>
          <p:cNvSpPr>
            <a:spLocks noChangeShapeType="1"/>
          </p:cNvSpPr>
          <p:nvPr/>
        </p:nvSpPr>
        <p:spPr bwMode="auto">
          <a:xfrm>
            <a:off x="2368550" y="54864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39" name="Line 59"/>
          <p:cNvSpPr>
            <a:spLocks noChangeShapeType="1"/>
          </p:cNvSpPr>
          <p:nvPr/>
        </p:nvSpPr>
        <p:spPr bwMode="auto">
          <a:xfrm flipH="1" flipV="1">
            <a:off x="2736850" y="5403850"/>
            <a:ext cx="88900" cy="889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0" name="Line 60"/>
          <p:cNvSpPr>
            <a:spLocks noChangeShapeType="1"/>
          </p:cNvSpPr>
          <p:nvPr/>
        </p:nvSpPr>
        <p:spPr bwMode="auto">
          <a:xfrm flipH="1">
            <a:off x="2736850" y="5492750"/>
            <a:ext cx="889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1" name="Line 61"/>
          <p:cNvSpPr>
            <a:spLocks noChangeShapeType="1"/>
          </p:cNvSpPr>
          <p:nvPr/>
        </p:nvSpPr>
        <p:spPr bwMode="auto">
          <a:xfrm>
            <a:off x="7010400" y="54927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2" name="Rectangle 62"/>
          <p:cNvSpPr>
            <a:spLocks noChangeArrowheads="1"/>
          </p:cNvSpPr>
          <p:nvPr/>
        </p:nvSpPr>
        <p:spPr bwMode="auto">
          <a:xfrm>
            <a:off x="6919913" y="5586413"/>
            <a:ext cx="358775"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1400"/>
              <a:t>43</a:t>
            </a:r>
          </a:p>
        </p:txBody>
      </p:sp>
      <p:sp>
        <p:nvSpPr>
          <p:cNvPr id="20543"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4" name="Rectangle 64"/>
          <p:cNvSpPr>
            <a:spLocks noChangeArrowheads="1"/>
          </p:cNvSpPr>
          <p:nvPr/>
        </p:nvSpPr>
        <p:spPr bwMode="auto">
          <a:xfrm>
            <a:off x="60325" y="6202363"/>
            <a:ext cx="2828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5" name="Line 65"/>
          <p:cNvSpPr>
            <a:spLocks noChangeShapeType="1"/>
          </p:cNvSpPr>
          <p:nvPr/>
        </p:nvSpPr>
        <p:spPr bwMode="auto">
          <a:xfrm>
            <a:off x="2368550" y="5492750"/>
            <a:ext cx="139700" cy="63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48" name="Text Box 68"/>
          <p:cNvSpPr txBox="1">
            <a:spLocks noChangeArrowheads="1"/>
          </p:cNvSpPr>
          <p:nvPr/>
        </p:nvSpPr>
        <p:spPr bwMode="auto">
          <a:xfrm>
            <a:off x="2698751" y="1743075"/>
            <a:ext cx="135334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600" dirty="0" smtClean="0"/>
              <a:t>Επιπρόσθετες απολαβές</a:t>
            </a:r>
            <a:endParaRPr lang="en-US" altLang="en-US" sz="1600" dirty="0"/>
          </a:p>
        </p:txBody>
      </p:sp>
      <p:sp>
        <p:nvSpPr>
          <p:cNvPr id="20549" name="Text Box 69"/>
          <p:cNvSpPr txBox="1">
            <a:spLocks noChangeArrowheads="1"/>
          </p:cNvSpPr>
          <p:nvPr/>
        </p:nvSpPr>
        <p:spPr bwMode="auto">
          <a:xfrm>
            <a:off x="861219" y="3766920"/>
            <a:ext cx="13858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dirty="0" smtClean="0"/>
              <a:t>Διαφυγόντα εισοδήματα</a:t>
            </a:r>
            <a:endParaRPr lang="en-US" altLang="en-US" dirty="0"/>
          </a:p>
        </p:txBody>
      </p:sp>
      <p:sp>
        <p:nvSpPr>
          <p:cNvPr id="20550" name="Line 70"/>
          <p:cNvSpPr>
            <a:spLocks noChangeShapeType="1"/>
          </p:cNvSpPr>
          <p:nvPr/>
        </p:nvSpPr>
        <p:spPr bwMode="auto">
          <a:xfrm>
            <a:off x="2133600" y="4267200"/>
            <a:ext cx="381000" cy="228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52" name="Line 72"/>
          <p:cNvSpPr>
            <a:spLocks noChangeShapeType="1"/>
          </p:cNvSpPr>
          <p:nvPr/>
        </p:nvSpPr>
        <p:spPr bwMode="auto">
          <a:xfrm>
            <a:off x="4038600" y="2057400"/>
            <a:ext cx="1295400" cy="5334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9" name="Rectangle 30"/>
          <p:cNvSpPr>
            <a:spLocks noChangeArrowheads="1"/>
          </p:cNvSpPr>
          <p:nvPr/>
        </p:nvSpPr>
        <p:spPr bwMode="auto">
          <a:xfrm>
            <a:off x="722744" y="1300108"/>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Tree>
    <p:extLst>
      <p:ext uri="{BB962C8B-B14F-4D97-AF65-F5344CB8AC3E}">
        <p14:creationId xmlns:p14="http://schemas.microsoft.com/office/powerpoint/2010/main" val="289685460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38200" y="152400"/>
            <a:ext cx="7772400" cy="1143000"/>
          </a:xfrm>
          <a:noFill/>
          <a:ln/>
        </p:spPr>
        <p:txBody>
          <a:bodyPr/>
          <a:lstStyle/>
          <a:p>
            <a:r>
              <a:rPr lang="el-GR" altLang="en-US" sz="3200" b="1" dirty="0" smtClean="0"/>
              <a:t>Σύγκριση κόστους και οφέλους  των σπουδών</a:t>
            </a:r>
            <a:endParaRPr lang="en-US" altLang="en-US" sz="3200" b="1" dirty="0"/>
          </a:p>
        </p:txBody>
      </p:sp>
      <p:sp>
        <p:nvSpPr>
          <p:cNvPr id="21507" name="Rectangle 3"/>
          <p:cNvSpPr>
            <a:spLocks noGrp="1" noChangeArrowheads="1"/>
          </p:cNvSpPr>
          <p:nvPr>
            <p:ph type="body" idx="1"/>
          </p:nvPr>
        </p:nvSpPr>
        <p:spPr>
          <a:xfrm>
            <a:off x="628650" y="1682750"/>
            <a:ext cx="7886700" cy="4494213"/>
          </a:xfrm>
          <a:noFill/>
          <a:ln/>
        </p:spPr>
        <p:txBody>
          <a:bodyPr/>
          <a:lstStyle/>
          <a:p>
            <a:pPr>
              <a:buFont typeface="Monotype Sorts" pitchFamily="2" charset="2"/>
              <a:buNone/>
            </a:pPr>
            <a:r>
              <a:rPr lang="en-US" altLang="en-US" dirty="0"/>
              <a:t>                               </a:t>
            </a:r>
          </a:p>
        </p:txBody>
      </p:sp>
      <p:sp>
        <p:nvSpPr>
          <p:cNvPr id="21508" name="Line 4"/>
          <p:cNvSpPr>
            <a:spLocks noChangeShapeType="1"/>
          </p:cNvSpPr>
          <p:nvPr/>
        </p:nvSpPr>
        <p:spPr bwMode="auto">
          <a:xfrm>
            <a:off x="1143000" y="1682750"/>
            <a:ext cx="0" cy="4102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9" name="Line 5"/>
          <p:cNvSpPr>
            <a:spLocks noChangeShapeType="1"/>
          </p:cNvSpPr>
          <p:nvPr/>
        </p:nvSpPr>
        <p:spPr bwMode="auto">
          <a:xfrm flipV="1">
            <a:off x="7010400" y="2051050"/>
            <a:ext cx="0" cy="298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0" name="Line 6"/>
          <p:cNvSpPr>
            <a:spLocks noChangeShapeType="1"/>
          </p:cNvSpPr>
          <p:nvPr/>
        </p:nvSpPr>
        <p:spPr bwMode="auto">
          <a:xfrm flipV="1">
            <a:off x="2370138" y="4108450"/>
            <a:ext cx="0" cy="9271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1" name="Line 7"/>
          <p:cNvSpPr>
            <a:spLocks noChangeShapeType="1"/>
          </p:cNvSpPr>
          <p:nvPr/>
        </p:nvSpPr>
        <p:spPr bwMode="auto">
          <a:xfrm flipV="1">
            <a:off x="2793207" y="3563938"/>
            <a:ext cx="33338" cy="14716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2" name="Rectangle 8"/>
          <p:cNvSpPr>
            <a:spLocks noChangeArrowheads="1"/>
          </p:cNvSpPr>
          <p:nvPr/>
        </p:nvSpPr>
        <p:spPr bwMode="auto">
          <a:xfrm>
            <a:off x="2331605" y="3954596"/>
            <a:ext cx="774700" cy="705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n-US" altLang="en-US" sz="2000" dirty="0"/>
              <a:t>- - -</a:t>
            </a:r>
          </a:p>
          <a:p>
            <a:pPr algn="l"/>
            <a:r>
              <a:rPr lang="en-US" altLang="en-US" sz="2000" dirty="0" smtClean="0"/>
              <a:t>- -</a:t>
            </a:r>
            <a:r>
              <a:rPr lang="el-GR" altLang="en-US" sz="2000" dirty="0" smtClean="0"/>
              <a:t> -</a:t>
            </a:r>
            <a:endParaRPr lang="en-US" altLang="en-US" sz="2000" dirty="0"/>
          </a:p>
        </p:txBody>
      </p:sp>
      <p:sp>
        <p:nvSpPr>
          <p:cNvPr id="21513" name="Rectangle 9"/>
          <p:cNvSpPr>
            <a:spLocks noChangeArrowheads="1"/>
          </p:cNvSpPr>
          <p:nvPr/>
        </p:nvSpPr>
        <p:spPr bwMode="auto">
          <a:xfrm>
            <a:off x="4298950" y="2820988"/>
            <a:ext cx="195263"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endParaRPr lang="en-US" altLang="en-US" sz="2400"/>
          </a:p>
          <a:p>
            <a:pPr algn="l" eaLnBrk="1" hangingPunct="1"/>
            <a:endParaRPr lang="en-US" altLang="en-US" sz="2400"/>
          </a:p>
        </p:txBody>
      </p:sp>
      <p:sp>
        <p:nvSpPr>
          <p:cNvPr id="21514" name="Rectangle 10"/>
          <p:cNvSpPr>
            <a:spLocks noChangeArrowheads="1"/>
          </p:cNvSpPr>
          <p:nvPr/>
        </p:nvSpPr>
        <p:spPr bwMode="auto">
          <a:xfrm>
            <a:off x="5106988" y="2119313"/>
            <a:ext cx="19145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 + + + + + </a:t>
            </a:r>
          </a:p>
        </p:txBody>
      </p:sp>
      <p:sp>
        <p:nvSpPr>
          <p:cNvPr id="21515" name="Rectangle 11"/>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6" name="Rectangle 12"/>
          <p:cNvSpPr>
            <a:spLocks noChangeArrowheads="1"/>
          </p:cNvSpPr>
          <p:nvPr/>
        </p:nvSpPr>
        <p:spPr bwMode="auto">
          <a:xfrm>
            <a:off x="3354388" y="2973388"/>
            <a:ext cx="8477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 + +</a:t>
            </a:r>
          </a:p>
        </p:txBody>
      </p:sp>
      <p:sp>
        <p:nvSpPr>
          <p:cNvPr id="21517" name="Rectangle 13"/>
          <p:cNvSpPr>
            <a:spLocks noChangeArrowheads="1"/>
          </p:cNvSpPr>
          <p:nvPr/>
        </p:nvSpPr>
        <p:spPr bwMode="auto">
          <a:xfrm>
            <a:off x="3948113" y="2424113"/>
            <a:ext cx="315277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dirty="0"/>
              <a:t> + + + + + + + + + + + +</a:t>
            </a:r>
          </a:p>
        </p:txBody>
      </p:sp>
      <p:sp>
        <p:nvSpPr>
          <p:cNvPr id="21518" name="Rectangle 14"/>
          <p:cNvSpPr>
            <a:spLocks noChangeArrowheads="1"/>
          </p:cNvSpPr>
          <p:nvPr/>
        </p:nvSpPr>
        <p:spPr bwMode="auto">
          <a:xfrm>
            <a:off x="3641725" y="2879725"/>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19" name="Rectangle 15"/>
          <p:cNvSpPr>
            <a:spLocks noChangeArrowheads="1"/>
          </p:cNvSpPr>
          <p:nvPr/>
        </p:nvSpPr>
        <p:spPr bwMode="auto">
          <a:xfrm>
            <a:off x="3641725" y="2879725"/>
            <a:ext cx="852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0" name="Rectangle 16"/>
          <p:cNvSpPr>
            <a:spLocks noChangeArrowheads="1"/>
          </p:cNvSpPr>
          <p:nvPr/>
        </p:nvSpPr>
        <p:spPr bwMode="auto">
          <a:xfrm>
            <a:off x="3643313" y="2728913"/>
            <a:ext cx="35179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400" dirty="0"/>
              <a:t>+ + + + + + + + + + + + + </a:t>
            </a:r>
          </a:p>
        </p:txBody>
      </p:sp>
      <p:sp>
        <p:nvSpPr>
          <p:cNvPr id="21521" name="Rectangle 17"/>
          <p:cNvSpPr>
            <a:spLocks noChangeArrowheads="1"/>
          </p:cNvSpPr>
          <p:nvPr/>
        </p:nvSpPr>
        <p:spPr bwMode="auto">
          <a:xfrm>
            <a:off x="6689725" y="28797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2" name="Rectangle 18"/>
          <p:cNvSpPr>
            <a:spLocks noChangeArrowheads="1"/>
          </p:cNvSpPr>
          <p:nvPr/>
        </p:nvSpPr>
        <p:spPr bwMode="auto">
          <a:xfrm>
            <a:off x="6765925" y="2955925"/>
            <a:ext cx="35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3" name="Arc 19"/>
          <p:cNvSpPr>
            <a:spLocks/>
          </p:cNvSpPr>
          <p:nvPr/>
        </p:nvSpPr>
        <p:spPr bwMode="auto">
          <a:xfrm>
            <a:off x="2827338" y="2141538"/>
            <a:ext cx="4184650" cy="1441450"/>
          </a:xfrm>
          <a:custGeom>
            <a:avLst/>
            <a:gdLst>
              <a:gd name="G0" fmla="+- 21600 0 0"/>
              <a:gd name="G1" fmla="+- 21600 0 0"/>
              <a:gd name="G2" fmla="+- 21600 0 0"/>
              <a:gd name="T0" fmla="*/ 0 w 21600"/>
              <a:gd name="T1" fmla="*/ 21600 h 21600"/>
              <a:gd name="T2" fmla="*/ 21592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5" y="4"/>
                  <a:pt x="21592" y="0"/>
                </a:cubicBezTo>
              </a:path>
              <a:path w="21600" h="21600" stroke="0" extrusionOk="0">
                <a:moveTo>
                  <a:pt x="0" y="21599"/>
                </a:moveTo>
                <a:cubicBezTo>
                  <a:pt x="0" y="9673"/>
                  <a:pt x="9665" y="4"/>
                  <a:pt x="21592"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4" name="Arc 20"/>
          <p:cNvSpPr>
            <a:spLocks/>
          </p:cNvSpPr>
          <p:nvPr/>
        </p:nvSpPr>
        <p:spPr bwMode="auto">
          <a:xfrm>
            <a:off x="2370138" y="3055938"/>
            <a:ext cx="4641850" cy="1060450"/>
          </a:xfrm>
          <a:custGeom>
            <a:avLst/>
            <a:gdLst>
              <a:gd name="G0" fmla="+- 21600 0 0"/>
              <a:gd name="G1" fmla="+- 21600 0 0"/>
              <a:gd name="G2" fmla="+- 21600 0 0"/>
              <a:gd name="T0" fmla="*/ 0 w 21600"/>
              <a:gd name="T1" fmla="*/ 21600 h 21600"/>
              <a:gd name="T2" fmla="*/ 21593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99"/>
                </a:moveTo>
                <a:cubicBezTo>
                  <a:pt x="0" y="9673"/>
                  <a:pt x="9666" y="3"/>
                  <a:pt x="21593" y="0"/>
                </a:cubicBezTo>
              </a:path>
              <a:path w="21600" h="21600" stroke="0" extrusionOk="0">
                <a:moveTo>
                  <a:pt x="0" y="21599"/>
                </a:moveTo>
                <a:cubicBezTo>
                  <a:pt x="0" y="9673"/>
                  <a:pt x="9666" y="3"/>
                  <a:pt x="21593" y="0"/>
                </a:cubicBezTo>
                <a:lnTo>
                  <a:pt x="21600" y="2160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5" name="Rectangle 21"/>
          <p:cNvSpPr>
            <a:spLocks noChangeArrowheads="1"/>
          </p:cNvSpPr>
          <p:nvPr/>
        </p:nvSpPr>
        <p:spPr bwMode="auto">
          <a:xfrm>
            <a:off x="3109913" y="28813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6" name="Rectangle 22"/>
          <p:cNvSpPr>
            <a:spLocks noChangeArrowheads="1"/>
          </p:cNvSpPr>
          <p:nvPr/>
        </p:nvSpPr>
        <p:spPr bwMode="auto">
          <a:xfrm>
            <a:off x="4937125" y="2697163"/>
            <a:ext cx="1841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27" name="Rectangle 23"/>
          <p:cNvSpPr>
            <a:spLocks noChangeArrowheads="1"/>
          </p:cNvSpPr>
          <p:nvPr/>
        </p:nvSpPr>
        <p:spPr bwMode="auto">
          <a:xfrm>
            <a:off x="3033713" y="31099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8" name="Rectangle 24"/>
          <p:cNvSpPr>
            <a:spLocks noChangeArrowheads="1"/>
          </p:cNvSpPr>
          <p:nvPr/>
        </p:nvSpPr>
        <p:spPr bwMode="auto">
          <a:xfrm>
            <a:off x="2805113" y="31861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29" name="Rectangle 25"/>
          <p:cNvSpPr>
            <a:spLocks noChangeArrowheads="1"/>
          </p:cNvSpPr>
          <p:nvPr/>
        </p:nvSpPr>
        <p:spPr bwMode="auto">
          <a:xfrm>
            <a:off x="3338513" y="2728913"/>
            <a:ext cx="3524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altLang="en-US" sz="2400"/>
              <a:t>+</a:t>
            </a:r>
          </a:p>
        </p:txBody>
      </p:sp>
      <p:sp>
        <p:nvSpPr>
          <p:cNvPr id="21531" name="Rectangle 27"/>
          <p:cNvSpPr>
            <a:spLocks noChangeArrowheads="1"/>
          </p:cNvSpPr>
          <p:nvPr/>
        </p:nvSpPr>
        <p:spPr bwMode="auto">
          <a:xfrm>
            <a:off x="4176713" y="1814513"/>
            <a:ext cx="1183210"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400" b="1" dirty="0" smtClean="0"/>
              <a:t>Όφελος</a:t>
            </a:r>
            <a:endParaRPr lang="en-US" altLang="en-US" sz="2400" b="1" dirty="0"/>
          </a:p>
        </p:txBody>
      </p:sp>
      <p:sp>
        <p:nvSpPr>
          <p:cNvPr id="21532" name="Rectangle 28"/>
          <p:cNvSpPr>
            <a:spLocks noChangeArrowheads="1"/>
          </p:cNvSpPr>
          <p:nvPr/>
        </p:nvSpPr>
        <p:spPr bwMode="auto">
          <a:xfrm>
            <a:off x="1371600" y="4648200"/>
            <a:ext cx="1087799" cy="4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sz="2400" b="1" dirty="0" smtClean="0"/>
              <a:t>Κόστος</a:t>
            </a:r>
            <a:endParaRPr lang="en-US" altLang="en-US" sz="2400" b="1" dirty="0"/>
          </a:p>
        </p:txBody>
      </p:sp>
      <p:sp>
        <p:nvSpPr>
          <p:cNvPr id="21533" name="Rectangle 29"/>
          <p:cNvSpPr>
            <a:spLocks noChangeArrowheads="1"/>
          </p:cNvSpPr>
          <p:nvPr/>
        </p:nvSpPr>
        <p:spPr bwMode="auto">
          <a:xfrm>
            <a:off x="7072313" y="1631950"/>
            <a:ext cx="1766887"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l-GR" altLang="en-US" sz="1600" dirty="0" smtClean="0"/>
              <a:t>Απόφοιτοι πανεπιστημίου</a:t>
            </a:r>
            <a:endParaRPr lang="en-US" altLang="en-US" sz="1600" dirty="0"/>
          </a:p>
        </p:txBody>
      </p:sp>
      <p:sp>
        <p:nvSpPr>
          <p:cNvPr id="21534" name="Rectangle 30"/>
          <p:cNvSpPr>
            <a:spLocks noChangeArrowheads="1"/>
          </p:cNvSpPr>
          <p:nvPr/>
        </p:nvSpPr>
        <p:spPr bwMode="auto">
          <a:xfrm>
            <a:off x="7072313" y="2546350"/>
            <a:ext cx="1588565" cy="58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algn="l"/>
            <a:r>
              <a:rPr lang="el-GR" altLang="en-US" sz="1600" dirty="0" smtClean="0"/>
              <a:t>Απόφοιτοι λυκείου</a:t>
            </a:r>
            <a:endParaRPr lang="en-US" altLang="en-US" sz="1600" dirty="0"/>
          </a:p>
        </p:txBody>
      </p:sp>
      <p:sp>
        <p:nvSpPr>
          <p:cNvPr id="21535" name="Line 31"/>
          <p:cNvSpPr>
            <a:spLocks noChangeShapeType="1"/>
          </p:cNvSpPr>
          <p:nvPr/>
        </p:nvSpPr>
        <p:spPr bwMode="auto">
          <a:xfrm>
            <a:off x="7016750" y="2133600"/>
            <a:ext cx="6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6" name="Line 32"/>
          <p:cNvSpPr>
            <a:spLocks noChangeShapeType="1"/>
          </p:cNvSpPr>
          <p:nvPr/>
        </p:nvSpPr>
        <p:spPr bwMode="auto">
          <a:xfrm>
            <a:off x="6940550" y="3048000"/>
            <a:ext cx="1397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7" name="Line 33"/>
          <p:cNvSpPr>
            <a:spLocks noChangeShapeType="1"/>
          </p:cNvSpPr>
          <p:nvPr/>
        </p:nvSpPr>
        <p:spPr bwMode="auto">
          <a:xfrm>
            <a:off x="1143000" y="5068618"/>
            <a:ext cx="63119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8" name="Rectangle 34"/>
          <p:cNvSpPr>
            <a:spLocks noChangeArrowheads="1"/>
          </p:cNvSpPr>
          <p:nvPr/>
        </p:nvSpPr>
        <p:spPr bwMode="auto">
          <a:xfrm>
            <a:off x="7529513" y="4832350"/>
            <a:ext cx="7940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Ηλικία</a:t>
            </a:r>
            <a:endParaRPr lang="en-US" altLang="en-US" dirty="0"/>
          </a:p>
        </p:txBody>
      </p:sp>
      <p:sp>
        <p:nvSpPr>
          <p:cNvPr id="21542" name="Line 38"/>
          <p:cNvSpPr>
            <a:spLocks noChangeShapeType="1"/>
          </p:cNvSpPr>
          <p:nvPr/>
        </p:nvSpPr>
        <p:spPr bwMode="auto">
          <a:xfrm>
            <a:off x="2799228" y="5035550"/>
            <a:ext cx="0" cy="1397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67" name="Line 63"/>
          <p:cNvSpPr>
            <a:spLocks noChangeShapeType="1"/>
          </p:cNvSpPr>
          <p:nvPr/>
        </p:nvSpPr>
        <p:spPr bwMode="auto">
          <a:xfrm>
            <a:off x="1143000" y="5797550"/>
            <a:ext cx="0" cy="4445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8" name="Line 38"/>
          <p:cNvSpPr>
            <a:spLocks noChangeShapeType="1"/>
          </p:cNvSpPr>
          <p:nvPr/>
        </p:nvSpPr>
        <p:spPr bwMode="auto">
          <a:xfrm>
            <a:off x="2795583" y="5168291"/>
            <a:ext cx="11906" cy="4078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9" name="Line 38"/>
          <p:cNvSpPr>
            <a:spLocks noChangeShapeType="1"/>
          </p:cNvSpPr>
          <p:nvPr/>
        </p:nvSpPr>
        <p:spPr bwMode="auto">
          <a:xfrm>
            <a:off x="2370136" y="5035550"/>
            <a:ext cx="22738" cy="53367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 name="Line 38"/>
          <p:cNvSpPr>
            <a:spLocks noChangeShapeType="1"/>
          </p:cNvSpPr>
          <p:nvPr/>
        </p:nvSpPr>
        <p:spPr bwMode="auto">
          <a:xfrm flipH="1">
            <a:off x="2378464" y="5569220"/>
            <a:ext cx="426648" cy="696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 name="Rectangle 8"/>
          <p:cNvSpPr>
            <a:spLocks noChangeArrowheads="1"/>
          </p:cNvSpPr>
          <p:nvPr/>
        </p:nvSpPr>
        <p:spPr bwMode="auto">
          <a:xfrm>
            <a:off x="2372086" y="4688547"/>
            <a:ext cx="638175"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a:r>
              <a:rPr lang="en-US" altLang="en-US" sz="2000" dirty="0"/>
              <a:t>- - -</a:t>
            </a:r>
          </a:p>
          <a:p>
            <a:pPr algn="l"/>
            <a:r>
              <a:rPr lang="en-US" altLang="en-US" sz="2000" dirty="0"/>
              <a:t>- - -</a:t>
            </a:r>
          </a:p>
          <a:p>
            <a:pPr algn="l"/>
            <a:r>
              <a:rPr lang="en-US" altLang="en-US" sz="2000" dirty="0"/>
              <a:t>- - -</a:t>
            </a:r>
          </a:p>
        </p:txBody>
      </p:sp>
      <p:sp>
        <p:nvSpPr>
          <p:cNvPr id="44" name="Rectangle 30"/>
          <p:cNvSpPr>
            <a:spLocks noChangeArrowheads="1"/>
          </p:cNvSpPr>
          <p:nvPr/>
        </p:nvSpPr>
        <p:spPr bwMode="auto">
          <a:xfrm>
            <a:off x="722744" y="1300108"/>
            <a:ext cx="907301" cy="366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l-GR" altLang="en-US" dirty="0" smtClean="0"/>
              <a:t>Μισθός</a:t>
            </a:r>
            <a:endParaRPr lang="en-US" altLang="en-US" dirty="0"/>
          </a:p>
        </p:txBody>
      </p:sp>
      <p:sp>
        <p:nvSpPr>
          <p:cNvPr id="45" name="Text Box 69"/>
          <p:cNvSpPr txBox="1">
            <a:spLocks noChangeArrowheads="1"/>
          </p:cNvSpPr>
          <p:nvPr/>
        </p:nvSpPr>
        <p:spPr bwMode="auto">
          <a:xfrm>
            <a:off x="1438876" y="3385445"/>
            <a:ext cx="10099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200" dirty="0" smtClean="0"/>
              <a:t>Διαφυγόντα εισοδήματα</a:t>
            </a:r>
            <a:endParaRPr lang="en-US" altLang="en-US" sz="1400" dirty="0"/>
          </a:p>
        </p:txBody>
      </p:sp>
      <p:sp>
        <p:nvSpPr>
          <p:cNvPr id="46" name="Line 70"/>
          <p:cNvSpPr>
            <a:spLocks noChangeShapeType="1"/>
          </p:cNvSpPr>
          <p:nvPr/>
        </p:nvSpPr>
        <p:spPr bwMode="auto">
          <a:xfrm>
            <a:off x="1927225" y="3840295"/>
            <a:ext cx="708327" cy="51209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 name="Line 70"/>
          <p:cNvSpPr>
            <a:spLocks noChangeShapeType="1"/>
          </p:cNvSpPr>
          <p:nvPr/>
        </p:nvSpPr>
        <p:spPr bwMode="auto">
          <a:xfrm flipH="1" flipV="1">
            <a:off x="2844950" y="5341236"/>
            <a:ext cx="617387" cy="2623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 name="Text Box 69"/>
          <p:cNvSpPr txBox="1">
            <a:spLocks noChangeArrowheads="1"/>
          </p:cNvSpPr>
          <p:nvPr/>
        </p:nvSpPr>
        <p:spPr bwMode="auto">
          <a:xfrm>
            <a:off x="3514725" y="5178276"/>
            <a:ext cx="7842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200" dirty="0" smtClean="0"/>
              <a:t>Κόστος σπουδών</a:t>
            </a:r>
            <a:endParaRPr lang="en-US" altLang="en-US" sz="1400" dirty="0"/>
          </a:p>
        </p:txBody>
      </p:sp>
      <p:sp>
        <p:nvSpPr>
          <p:cNvPr id="49" name="Line 70"/>
          <p:cNvSpPr>
            <a:spLocks noChangeShapeType="1"/>
          </p:cNvSpPr>
          <p:nvPr/>
        </p:nvSpPr>
        <p:spPr bwMode="auto">
          <a:xfrm flipH="1" flipV="1">
            <a:off x="4552949" y="3311035"/>
            <a:ext cx="136525" cy="45451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 name="Text Box 69"/>
          <p:cNvSpPr txBox="1">
            <a:spLocks noChangeArrowheads="1"/>
          </p:cNvSpPr>
          <p:nvPr/>
        </p:nvSpPr>
        <p:spPr bwMode="auto">
          <a:xfrm>
            <a:off x="4437062" y="3801061"/>
            <a:ext cx="1506537"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n-US" sz="1050" dirty="0" smtClean="0"/>
              <a:t>Αυξημένες μισθολογικές απολαβές</a:t>
            </a:r>
            <a:endParaRPr lang="en-US" altLang="en-US" sz="1100" dirty="0"/>
          </a:p>
        </p:txBody>
      </p:sp>
    </p:spTree>
    <p:extLst>
      <p:ext uri="{BB962C8B-B14F-4D97-AF65-F5344CB8AC3E}">
        <p14:creationId xmlns:p14="http://schemas.microsoft.com/office/powerpoint/2010/main" val="121204060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8001000" cy="1146175"/>
          </a:xfrm>
        </p:spPr>
        <p:txBody>
          <a:bodyPr/>
          <a:lstStyle/>
          <a:p>
            <a:pPr algn="just">
              <a:spcAft>
                <a:spcPts val="600"/>
              </a:spcAft>
            </a:pPr>
            <a:r>
              <a:rPr lang="el-GR" dirty="0" smtClean="0"/>
              <a:t>Αθροίζουμε τα κόστη και τα συγκρίνουμε με τα οφέλη.</a:t>
            </a:r>
          </a:p>
          <a:p>
            <a:pPr algn="just"/>
            <a:r>
              <a:rPr lang="el-GR" dirty="0" smtClean="0"/>
              <a:t>Αν ισχύει Συνολικό Όφελος &gt; Συνολικό Κόστος η φοίτηση είναι </a:t>
            </a:r>
            <a:r>
              <a:rPr lang="el-GR" u="sng" dirty="0" smtClean="0"/>
              <a:t>οικονομικά</a:t>
            </a:r>
            <a:r>
              <a:rPr lang="el-GR" dirty="0" smtClean="0"/>
              <a:t> επωφελής.</a:t>
            </a:r>
          </a:p>
          <a:p>
            <a:pPr marL="0" indent="0">
              <a:buNone/>
            </a:pPr>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pic>
        <p:nvPicPr>
          <p:cNvPr id="2" name="Picture 1"/>
          <p:cNvPicPr>
            <a:picLocks noChangeAspect="1"/>
          </p:cNvPicPr>
          <p:nvPr/>
        </p:nvPicPr>
        <p:blipFill>
          <a:blip r:embed="rId2"/>
          <a:stretch>
            <a:fillRect/>
          </a:stretch>
        </p:blipFill>
        <p:spPr>
          <a:xfrm>
            <a:off x="1066800" y="2209800"/>
            <a:ext cx="7239000" cy="3581400"/>
          </a:xfrm>
          <a:prstGeom prst="rect">
            <a:avLst/>
          </a:prstGeom>
        </p:spPr>
      </p:pic>
    </p:spTree>
    <p:extLst>
      <p:ext uri="{BB962C8B-B14F-4D97-AF65-F5344CB8AC3E}">
        <p14:creationId xmlns:p14="http://schemas.microsoft.com/office/powerpoint/2010/main" val="38665236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Τι συζητήσαμε στην προηγούμενη διάλεξη</a:t>
            </a:r>
            <a:endParaRPr lang="en-GB" b="1" dirty="0"/>
          </a:p>
        </p:txBody>
      </p:sp>
      <p:sp>
        <p:nvSpPr>
          <p:cNvPr id="3" name="Content Placeholder 2"/>
          <p:cNvSpPr>
            <a:spLocks noGrp="1"/>
          </p:cNvSpPr>
          <p:nvPr>
            <p:ph idx="1"/>
          </p:nvPr>
        </p:nvSpPr>
        <p:spPr/>
        <p:txBody>
          <a:bodyPr/>
          <a:lstStyle/>
          <a:p>
            <a:pPr algn="just">
              <a:lnSpc>
                <a:spcPct val="150000"/>
              </a:lnSpc>
              <a:spcBef>
                <a:spcPts val="600"/>
              </a:spcBef>
              <a:spcAft>
                <a:spcPts val="600"/>
              </a:spcAft>
            </a:pPr>
            <a:r>
              <a:rPr lang="el-GR" dirty="0" smtClean="0"/>
              <a:t>Η έννοια του κεφαλαίου και του ανθρώπινου κεφαλαίου </a:t>
            </a:r>
          </a:p>
          <a:p>
            <a:pPr algn="just">
              <a:lnSpc>
                <a:spcPct val="150000"/>
              </a:lnSpc>
              <a:spcBef>
                <a:spcPts val="600"/>
              </a:spcBef>
              <a:spcAft>
                <a:spcPts val="600"/>
              </a:spcAft>
            </a:pPr>
            <a:r>
              <a:rPr lang="el-GR" dirty="0" smtClean="0"/>
              <a:t>Διαφορές ανθρώπινου και υλικού κεφαλαίου. </a:t>
            </a:r>
          </a:p>
          <a:p>
            <a:pPr algn="just">
              <a:lnSpc>
                <a:spcPct val="150000"/>
              </a:lnSpc>
              <a:spcBef>
                <a:spcPts val="600"/>
              </a:spcBef>
              <a:spcAft>
                <a:spcPts val="600"/>
              </a:spcAft>
            </a:pPr>
            <a:r>
              <a:rPr lang="el-GR" dirty="0" smtClean="0"/>
              <a:t>Ανάλυση κόστους-οφέλους</a:t>
            </a:r>
            <a:r>
              <a:rPr lang="en-GB" dirty="0" smtClean="0"/>
              <a:t>.</a:t>
            </a:r>
            <a:endParaRPr lang="el-GR" dirty="0" smtClean="0"/>
          </a:p>
          <a:p>
            <a:pPr lvl="1" algn="just">
              <a:lnSpc>
                <a:spcPct val="150000"/>
              </a:lnSpc>
              <a:spcBef>
                <a:spcPts val="600"/>
              </a:spcBef>
              <a:spcAft>
                <a:spcPts val="600"/>
              </a:spcAft>
            </a:pPr>
            <a:r>
              <a:rPr lang="el-GR" dirty="0" smtClean="0"/>
              <a:t>Ένα αριθμητικό παράδειγμα.</a:t>
            </a:r>
          </a:p>
          <a:p>
            <a:pPr marL="0" indent="0" algn="just">
              <a:buNone/>
            </a:pPr>
            <a:endParaRPr lang="el-GR" dirty="0" smtClean="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212637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lstStyle/>
          <a:p>
            <a:pPr algn="just"/>
            <a:r>
              <a:rPr lang="el-GR" dirty="0" smtClean="0"/>
              <a:t>Ένα απλουστευμένο παράδειγμα προφίλ εισοδήματος-ηλικίας</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49770219"/>
              </p:ext>
            </p:extLst>
          </p:nvPr>
        </p:nvGraphicFramePr>
        <p:xfrm>
          <a:off x="685800" y="1676412"/>
          <a:ext cx="5410200" cy="4969320"/>
        </p:xfrm>
        <a:graphic>
          <a:graphicData uri="http://schemas.openxmlformats.org/drawingml/2006/table">
            <a:tbl>
              <a:tblPr>
                <a:tableStyleId>{5C22544A-7EE6-4342-B048-85BDC9FD1C3A}</a:tableStyleId>
              </a:tblPr>
              <a:tblGrid>
                <a:gridCol w="1023551"/>
                <a:gridCol w="1641175"/>
                <a:gridCol w="1639673"/>
                <a:gridCol w="1105801"/>
              </a:tblGrid>
              <a:tr h="418011">
                <a:tc>
                  <a:txBody>
                    <a:bodyPr/>
                    <a:lstStyle/>
                    <a:p>
                      <a:pPr algn="ctr" fontAlgn="b"/>
                      <a:r>
                        <a:rPr lang="el-GR" sz="1100" b="1" u="none" strike="noStrike" dirty="0">
                          <a:effectLst/>
                        </a:rPr>
                        <a:t>Ηλικία</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u="none" strike="noStrike" dirty="0">
                          <a:effectLst/>
                        </a:rPr>
                        <a:t>Απόφοιτος Λυκείου</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u="none" strike="noStrike" dirty="0">
                          <a:effectLst/>
                        </a:rPr>
                        <a:t>Απόφοιτος Πανεπιστημίου</a:t>
                      </a:r>
                      <a:endParaRPr lang="el-GR"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1" i="0" u="none" strike="noStrike" dirty="0" smtClean="0">
                          <a:solidFill>
                            <a:srgbClr val="000000"/>
                          </a:solidFill>
                          <a:effectLst/>
                          <a:latin typeface="Calibri" panose="020F0502020204030204" pitchFamily="34" charset="0"/>
                        </a:rPr>
                        <a:t>Οφέλη</a:t>
                      </a:r>
                      <a:r>
                        <a:rPr lang="el-GR" sz="1100" b="1" i="0" u="none" strike="noStrike" baseline="0" dirty="0" smtClean="0">
                          <a:solidFill>
                            <a:srgbClr val="000000"/>
                          </a:solidFill>
                          <a:effectLst/>
                          <a:latin typeface="Calibri" panose="020F0502020204030204" pitchFamily="34" charset="0"/>
                        </a:rPr>
                        <a:t> της πανεπιστημιακής εκπαίδευσης</a:t>
                      </a:r>
                      <a:endParaRPr lang="el-GR" sz="1100" b="1"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18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19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1400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1400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1400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26</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1400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400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35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1600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36</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1600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37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1600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38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1600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500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64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1300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1900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600</a:t>
                      </a:r>
                      <a:endParaRPr lang="en-GB" sz="1100" b="0" i="0" u="none" strike="noStrike" dirty="0">
                        <a:solidFill>
                          <a:srgbClr val="000000"/>
                        </a:solidFill>
                        <a:effectLst/>
                        <a:latin typeface="Calibri" panose="020F0502020204030204" pitchFamily="34" charset="0"/>
                      </a:endParaRPr>
                    </a:p>
                  </a:txBody>
                  <a:tcPr marL="7620" marR="7620" marT="7620" marB="0" anchor="b"/>
                </a:tc>
              </a:tr>
              <a:tr h="222939">
                <a:tc>
                  <a:txBody>
                    <a:bodyPr/>
                    <a:lstStyle/>
                    <a:p>
                      <a:pPr algn="ctr" fontAlgn="b"/>
                      <a:r>
                        <a:rPr lang="en-GB" sz="1100" u="none" strike="noStrike">
                          <a:effectLst/>
                        </a:rPr>
                        <a:t>65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1300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1900</a:t>
                      </a:r>
                      <a:endParaRPr lang="en-GB"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el-GR" sz="1100" b="0" i="0" u="none" strike="noStrike" dirty="0" smtClean="0">
                          <a:solidFill>
                            <a:srgbClr val="000000"/>
                          </a:solidFill>
                          <a:effectLst/>
                          <a:latin typeface="Calibri" panose="020F0502020204030204" pitchFamily="34" charset="0"/>
                        </a:rPr>
                        <a:t>600</a:t>
                      </a:r>
                      <a:endParaRPr lang="en-GB"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28029739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p:spPr>
        <p:txBody>
          <a:bodyPr>
            <a:normAutofit fontScale="90000"/>
          </a:bodyPr>
          <a:lstStyle/>
          <a:p>
            <a:pPr algn="ctr"/>
            <a:r>
              <a:rPr lang="el-GR" dirty="0" smtClean="0">
                <a:latin typeface="+mn-lt"/>
              </a:rPr>
              <a:t>Όμως θα πρέπει να ληφθεί υπόψη η </a:t>
            </a:r>
            <a:r>
              <a:rPr lang="el-GR" dirty="0" smtClean="0">
                <a:latin typeface="+mn-lt"/>
              </a:rPr>
              <a:t>διάσταση </a:t>
            </a:r>
            <a:r>
              <a:rPr lang="el-GR" dirty="0" smtClean="0">
                <a:latin typeface="+mn-lt"/>
              </a:rPr>
              <a:t>του </a:t>
            </a:r>
            <a:r>
              <a:rPr lang="el-GR" dirty="0" smtClean="0">
                <a:latin typeface="+mn-lt"/>
              </a:rPr>
              <a:t>χρόνου στους υπολογισμούς!</a:t>
            </a:r>
            <a:endParaRPr lang="en-GB" dirty="0">
              <a:latin typeface="+mn-lt"/>
            </a:endParaRPr>
          </a:p>
        </p:txBody>
      </p:sp>
      <p:sp>
        <p:nvSpPr>
          <p:cNvPr id="3" name="Content Placeholder 2"/>
          <p:cNvSpPr>
            <a:spLocks noGrp="1"/>
          </p:cNvSpPr>
          <p:nvPr>
            <p:ph idx="1"/>
          </p:nvPr>
        </p:nvSpPr>
        <p:spPr>
          <a:xfrm>
            <a:off x="628650" y="1524000"/>
            <a:ext cx="7886700" cy="4267201"/>
          </a:xfrm>
        </p:spPr>
        <p:txBody>
          <a:bodyPr/>
          <a:lstStyle/>
          <a:p>
            <a:pPr algn="just">
              <a:lnSpc>
                <a:spcPct val="150000"/>
              </a:lnSpc>
            </a:pPr>
            <a:r>
              <a:rPr lang="el-GR" dirty="0" smtClean="0"/>
              <a:t>Τα κόστη της εκπαίδευσης εμφανίζονται στο </a:t>
            </a:r>
            <a:r>
              <a:rPr lang="el-GR" b="1" dirty="0" smtClean="0"/>
              <a:t>παρόν</a:t>
            </a:r>
            <a:r>
              <a:rPr lang="el-GR" dirty="0" smtClean="0"/>
              <a:t>.</a:t>
            </a:r>
          </a:p>
          <a:p>
            <a:pPr algn="just">
              <a:lnSpc>
                <a:spcPct val="150000"/>
              </a:lnSpc>
            </a:pPr>
            <a:r>
              <a:rPr lang="el-GR" dirty="0"/>
              <a:t>Τ</a:t>
            </a:r>
            <a:r>
              <a:rPr lang="el-GR" dirty="0" smtClean="0"/>
              <a:t>α </a:t>
            </a:r>
            <a:r>
              <a:rPr lang="el-GR" dirty="0" smtClean="0"/>
              <a:t>οφέλη της εκπαίδευσης </a:t>
            </a:r>
            <a:r>
              <a:rPr lang="el-GR" dirty="0" smtClean="0"/>
              <a:t>εμφανίζονται στο </a:t>
            </a:r>
            <a:r>
              <a:rPr lang="el-GR" b="1" dirty="0" smtClean="0"/>
              <a:t>μέλλον</a:t>
            </a:r>
            <a:r>
              <a:rPr lang="el-GR" dirty="0" smtClean="0"/>
              <a:t>.</a:t>
            </a:r>
            <a:endParaRPr lang="en-GB" dirty="0" smtClean="0"/>
          </a:p>
          <a:p>
            <a:pPr algn="just">
              <a:lnSpc>
                <a:spcPct val="150000"/>
              </a:lnSpc>
            </a:pPr>
            <a:r>
              <a:rPr lang="el-GR" dirty="0" smtClean="0"/>
              <a:t>Απευθείας σύγκριση χρηματικών μεγεθών που εμφανίζονται σε διαφορετικές χρονικούς περιόδους </a:t>
            </a:r>
            <a:r>
              <a:rPr lang="el-GR" b="1" u="sng" dirty="0" smtClean="0"/>
              <a:t>δεν είναι σωστή</a:t>
            </a:r>
            <a:r>
              <a:rPr lang="el-GR" dirty="0" smtClean="0"/>
              <a:t>.</a:t>
            </a:r>
            <a:endParaRPr lang="en-GB" dirty="0" smtClean="0"/>
          </a:p>
          <a:p>
            <a:pPr algn="just">
              <a:lnSpc>
                <a:spcPct val="150000"/>
              </a:lnSpc>
            </a:pPr>
            <a:r>
              <a:rPr lang="el-GR" dirty="0" smtClean="0"/>
              <a:t>Λόγω αυτής της χρονικής διαφοροποίησης, τα οφέλη και τα κόστη της εκπαίδευσης θα πρέπει να ανατοκιστούν ή να προεξοφληθούν (κατά κύριο λόγο να προεξοφληθούν) σε ένα κοινό σημείο στο χρόνο, προκειμένου η σύγκρισή τους να έχει νόημα.</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426384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802"/>
            <a:ext cx="7886700" cy="854073"/>
          </a:xfrm>
        </p:spPr>
        <p:txBody>
          <a:bodyPr>
            <a:normAutofit fontScale="90000"/>
          </a:bodyPr>
          <a:lstStyle/>
          <a:p>
            <a:pPr algn="ctr"/>
            <a:r>
              <a:rPr lang="el-GR" b="1" dirty="0" smtClean="0">
                <a:latin typeface="+mn-lt"/>
              </a:rPr>
              <a:t>Γιατί πηγαίνουμε σχολείο και γιατί σπουδάζουμε;</a:t>
            </a:r>
            <a:endParaRPr lang="en-GB" b="1" dirty="0">
              <a:latin typeface="+mn-lt"/>
            </a:endParaRPr>
          </a:p>
        </p:txBody>
      </p:sp>
      <p:sp>
        <p:nvSpPr>
          <p:cNvPr id="3" name="Content Placeholder 2"/>
          <p:cNvSpPr>
            <a:spLocks noGrp="1"/>
          </p:cNvSpPr>
          <p:nvPr>
            <p:ph idx="1"/>
          </p:nvPr>
        </p:nvSpPr>
        <p:spPr>
          <a:xfrm>
            <a:off x="628650" y="1524000"/>
            <a:ext cx="7981950" cy="4832351"/>
          </a:xfrm>
        </p:spPr>
        <p:txBody>
          <a:bodyPr>
            <a:normAutofit lnSpcReduction="10000"/>
          </a:bodyPr>
          <a:lstStyle/>
          <a:p>
            <a:pPr algn="just">
              <a:lnSpc>
                <a:spcPct val="100000"/>
              </a:lnSpc>
              <a:spcAft>
                <a:spcPts val="1200"/>
              </a:spcAft>
            </a:pPr>
            <a:r>
              <a:rPr lang="el-GR" sz="2400" dirty="0" smtClean="0"/>
              <a:t>Η </a:t>
            </a:r>
            <a:r>
              <a:rPr lang="el-GR" sz="2400" b="1" dirty="0" smtClean="0"/>
              <a:t>προσέγγιση των δυνατοτήτων</a:t>
            </a:r>
            <a:r>
              <a:rPr lang="el-GR" sz="2400" dirty="0" smtClean="0"/>
              <a:t> (</a:t>
            </a:r>
            <a:r>
              <a:rPr lang="en-GB" sz="2400" dirty="0" smtClean="0"/>
              <a:t>Capability Approach)</a:t>
            </a:r>
            <a:r>
              <a:rPr lang="el-GR" sz="2400" dirty="0" smtClean="0"/>
              <a:t>, </a:t>
            </a:r>
            <a:r>
              <a:rPr lang="en-GB" sz="2400" dirty="0" smtClean="0"/>
              <a:t>Amartya Sen</a:t>
            </a:r>
            <a:r>
              <a:rPr lang="el-GR" sz="2400" dirty="0"/>
              <a:t> </a:t>
            </a:r>
            <a:r>
              <a:rPr lang="el-GR" sz="2400" dirty="0" smtClean="0"/>
              <a:t>(Νόμπελ Οικονομικών).</a:t>
            </a:r>
          </a:p>
          <a:p>
            <a:pPr lvl="1" algn="just">
              <a:lnSpc>
                <a:spcPct val="100000"/>
              </a:lnSpc>
              <a:spcAft>
                <a:spcPts val="1200"/>
              </a:spcAft>
            </a:pPr>
            <a:r>
              <a:rPr lang="el-GR" sz="2000" dirty="0" smtClean="0"/>
              <a:t>Η εκπαίδευση είναι βασική προϋπόθεση ένταξης και λειτουργίας του ατόμου στην κοινωνική ζωή</a:t>
            </a:r>
            <a:r>
              <a:rPr lang="en-GB" sz="2000" dirty="0" smtClean="0"/>
              <a:t>:</a:t>
            </a:r>
            <a:endParaRPr lang="el-GR" sz="2000" dirty="0" smtClean="0"/>
          </a:p>
          <a:p>
            <a:pPr lvl="2" algn="just">
              <a:lnSpc>
                <a:spcPct val="100000"/>
              </a:lnSpc>
              <a:spcAft>
                <a:spcPts val="1200"/>
              </a:spcAft>
            </a:pPr>
            <a:r>
              <a:rPr lang="el-GR" sz="1700" dirty="0" smtClean="0"/>
              <a:t>Ανάγνωση και γραφή, αριθμητική, διαχείριση πληροφοριών.</a:t>
            </a:r>
          </a:p>
          <a:p>
            <a:pPr algn="just">
              <a:lnSpc>
                <a:spcPct val="100000"/>
              </a:lnSpc>
              <a:spcBef>
                <a:spcPts val="2400"/>
              </a:spcBef>
              <a:spcAft>
                <a:spcPts val="1200"/>
              </a:spcAft>
            </a:pPr>
            <a:r>
              <a:rPr lang="el-GR" sz="2400" b="1" dirty="0" smtClean="0"/>
              <a:t>Η προσέγγιση του ανθρωπίνου κεφαλαίου</a:t>
            </a:r>
            <a:r>
              <a:rPr lang="en-GB" sz="2400" dirty="0" smtClean="0"/>
              <a:t> (Human Capital Approach</a:t>
            </a:r>
            <a:r>
              <a:rPr lang="el-GR" sz="2400" dirty="0" smtClean="0"/>
              <a:t>), </a:t>
            </a:r>
            <a:r>
              <a:rPr lang="en-GB" sz="2400" dirty="0" smtClean="0"/>
              <a:t>Gary Becker</a:t>
            </a:r>
            <a:r>
              <a:rPr lang="el-GR" sz="2400" dirty="0"/>
              <a:t> </a:t>
            </a:r>
            <a:r>
              <a:rPr lang="el-GR" sz="2400" dirty="0" smtClean="0"/>
              <a:t>(Νόμπελ Οικονομικών)</a:t>
            </a:r>
          </a:p>
          <a:p>
            <a:pPr lvl="1" algn="just">
              <a:lnSpc>
                <a:spcPct val="100000"/>
              </a:lnSpc>
              <a:spcAft>
                <a:spcPts val="1200"/>
              </a:spcAft>
            </a:pPr>
            <a:r>
              <a:rPr lang="el-GR" sz="2000" dirty="0" smtClean="0"/>
              <a:t>Η εκπαίδευση είναι επένδυση σε ανθρώπινο κεφάλαιο που οδηγεί σε οικονομικά οφέλη.</a:t>
            </a:r>
          </a:p>
          <a:p>
            <a:pPr lvl="1" algn="just">
              <a:lnSpc>
                <a:spcPct val="100000"/>
              </a:lnSpc>
              <a:spcAft>
                <a:spcPts val="1200"/>
              </a:spcAft>
            </a:pPr>
            <a:r>
              <a:rPr lang="el-GR" sz="2000" dirty="0" smtClean="0"/>
              <a:t>Η προσέγγιση αυτή δεν αμφισβητεί τα πολιτισμικά, παιδαγωγικά και κοινωνικά χαρακτηριστικά της εκπαίδευσης.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859523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4"/>
          </a:xfrm>
        </p:spPr>
        <p:txBody>
          <a:bodyPr>
            <a:normAutofit fontScale="90000"/>
          </a:bodyPr>
          <a:lstStyle/>
          <a:p>
            <a:pPr algn="just"/>
            <a:r>
              <a:rPr lang="el-GR" b="1" dirty="0" smtClean="0">
                <a:latin typeface="+mn-lt"/>
              </a:rPr>
              <a:t>Η προσέγγιση των δυνατοτήτων του </a:t>
            </a:r>
            <a:r>
              <a:rPr lang="en-GB" b="1" dirty="0" smtClean="0">
                <a:latin typeface="+mn-lt"/>
              </a:rPr>
              <a:t>Amartya Sen</a:t>
            </a:r>
            <a:endParaRPr lang="en-GB" b="1" dirty="0">
              <a:latin typeface="+mn-lt"/>
            </a:endParaRPr>
          </a:p>
        </p:txBody>
      </p:sp>
      <p:sp>
        <p:nvSpPr>
          <p:cNvPr id="3" name="Content Placeholder 2"/>
          <p:cNvSpPr>
            <a:spLocks noGrp="1"/>
          </p:cNvSpPr>
          <p:nvPr>
            <p:ph idx="1"/>
          </p:nvPr>
        </p:nvSpPr>
        <p:spPr>
          <a:xfrm>
            <a:off x="628650" y="1447800"/>
            <a:ext cx="7886700" cy="4908551"/>
          </a:xfrm>
        </p:spPr>
        <p:txBody>
          <a:bodyPr>
            <a:normAutofit/>
          </a:bodyPr>
          <a:lstStyle/>
          <a:p>
            <a:pPr algn="just">
              <a:lnSpc>
                <a:spcPct val="100000"/>
              </a:lnSpc>
              <a:spcAft>
                <a:spcPts val="600"/>
              </a:spcAft>
            </a:pPr>
            <a:r>
              <a:rPr lang="el-GR" dirty="0" smtClean="0"/>
              <a:t>Η κατοχή αγαθών ή εισοδήματος δεν συνεπάγεται την αύξηση της ευημερίας ενός ατόμου.</a:t>
            </a:r>
          </a:p>
          <a:p>
            <a:pPr algn="just">
              <a:lnSpc>
                <a:spcPct val="100000"/>
              </a:lnSpc>
              <a:spcAft>
                <a:spcPts val="600"/>
              </a:spcAft>
            </a:pPr>
            <a:r>
              <a:rPr lang="el-GR" dirty="0" smtClean="0"/>
              <a:t>Ο λόγος είναι ότι το άτομο μπορεί να μην έχει τη δυνατότητα να χρησιμοποιήσει τους πόρους που κατέχει με τρόπο ωφέλιμο και λειτουργικό.</a:t>
            </a:r>
          </a:p>
          <a:p>
            <a:pPr lvl="1" algn="just">
              <a:lnSpc>
                <a:spcPct val="100000"/>
              </a:lnSpc>
              <a:spcAft>
                <a:spcPts val="600"/>
              </a:spcAft>
            </a:pPr>
            <a:r>
              <a:rPr lang="el-GR" dirty="0" smtClean="0"/>
              <a:t>Πχ. Η αγορά ενός ποδηλάτου σε πόλη δίχως υποδομές για ποδήλατο.</a:t>
            </a:r>
            <a:endParaRPr lang="en-GB" dirty="0" smtClean="0"/>
          </a:p>
          <a:p>
            <a:pPr algn="just">
              <a:lnSpc>
                <a:spcPct val="100000"/>
              </a:lnSpc>
              <a:spcAft>
                <a:spcPts val="600"/>
              </a:spcAft>
            </a:pPr>
            <a:r>
              <a:rPr lang="el-GR" dirty="0" smtClean="0"/>
              <a:t>Αυτό που έχει η σημασία είναι οι </a:t>
            </a:r>
            <a:r>
              <a:rPr lang="el-GR" b="1" dirty="0" smtClean="0"/>
              <a:t>δυνατότητες</a:t>
            </a:r>
            <a:r>
              <a:rPr lang="el-GR" dirty="0" smtClean="0"/>
              <a:t> (</a:t>
            </a:r>
            <a:r>
              <a:rPr lang="en-GB" b="1" dirty="0" smtClean="0">
                <a:solidFill>
                  <a:srgbClr val="FF0000"/>
                </a:solidFill>
              </a:rPr>
              <a:t>capabilities</a:t>
            </a:r>
            <a:r>
              <a:rPr lang="en-GB" dirty="0" smtClean="0"/>
              <a:t>) </a:t>
            </a:r>
            <a:r>
              <a:rPr lang="el-GR" dirty="0" smtClean="0"/>
              <a:t>που πραγματικά διαθέτει το άτομο</a:t>
            </a:r>
            <a:r>
              <a:rPr lang="el-GR" dirty="0"/>
              <a:t> </a:t>
            </a:r>
            <a:r>
              <a:rPr lang="el-GR" b="1" dirty="0" smtClean="0"/>
              <a:t>να είναι </a:t>
            </a:r>
            <a:r>
              <a:rPr lang="el-GR" dirty="0" smtClean="0"/>
              <a:t>(</a:t>
            </a:r>
            <a:r>
              <a:rPr lang="en-GB" b="1" dirty="0" smtClean="0">
                <a:solidFill>
                  <a:srgbClr val="FF0000"/>
                </a:solidFill>
              </a:rPr>
              <a:t>being</a:t>
            </a:r>
            <a:r>
              <a:rPr lang="en-GB" dirty="0" smtClean="0"/>
              <a:t>) </a:t>
            </a:r>
            <a:r>
              <a:rPr lang="el-GR" dirty="0" smtClean="0"/>
              <a:t>και </a:t>
            </a:r>
            <a:r>
              <a:rPr lang="el-GR" b="1" dirty="0" smtClean="0"/>
              <a:t>να κάνει</a:t>
            </a:r>
            <a:r>
              <a:rPr lang="el-GR" dirty="0" smtClean="0"/>
              <a:t> </a:t>
            </a:r>
            <a:r>
              <a:rPr lang="en-GB" dirty="0" smtClean="0"/>
              <a:t>(</a:t>
            </a:r>
            <a:r>
              <a:rPr lang="en-GB" b="1" dirty="0" smtClean="0">
                <a:solidFill>
                  <a:srgbClr val="FF0000"/>
                </a:solidFill>
              </a:rPr>
              <a:t>doings</a:t>
            </a:r>
            <a:r>
              <a:rPr lang="en-GB" dirty="0" smtClean="0"/>
              <a:t>) </a:t>
            </a:r>
            <a:r>
              <a:rPr lang="el-GR" dirty="0" smtClean="0"/>
              <a:t>αυτό που αξιολογεί ως σημαντικό.</a:t>
            </a:r>
          </a:p>
          <a:p>
            <a:pPr algn="just">
              <a:lnSpc>
                <a:spcPct val="100000"/>
              </a:lnSpc>
              <a:spcAft>
                <a:spcPts val="600"/>
              </a:spcAft>
            </a:pPr>
            <a:r>
              <a:rPr lang="el-GR" dirty="0" smtClean="0"/>
              <a:t>Δηλαδή, οι δυνατότητες αναφέρονται στην ικανότητα και ευκαιρία μετασχηματισμού των διαθέσιμων πόρων σε λειτουργικές συμπεριφορές </a:t>
            </a:r>
            <a:r>
              <a:rPr lang="en-GB" dirty="0" smtClean="0"/>
              <a:t>(</a:t>
            </a:r>
            <a:r>
              <a:rPr lang="el-GR" b="1" dirty="0" smtClean="0"/>
              <a:t>λειτουργικότητες</a:t>
            </a:r>
            <a:r>
              <a:rPr lang="el-GR" dirty="0" smtClean="0"/>
              <a:t> - </a:t>
            </a:r>
            <a:r>
              <a:rPr lang="en-GB" b="1" dirty="0" smtClean="0">
                <a:solidFill>
                  <a:srgbClr val="FF0000"/>
                </a:solidFill>
              </a:rPr>
              <a:t>functionings</a:t>
            </a:r>
            <a:r>
              <a:rPr lang="el-GR"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502002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p:spPr>
        <p:txBody>
          <a:bodyPr>
            <a:normAutofit fontScale="90000"/>
          </a:bodyPr>
          <a:lstStyle/>
          <a:p>
            <a:pPr algn="ctr"/>
            <a:r>
              <a:rPr lang="el-GR" b="1" dirty="0" smtClean="0">
                <a:latin typeface="+mn-lt"/>
              </a:rPr>
              <a:t>Προσέγγιση των δυνατοτήτων και βασική εκπαίδευση</a:t>
            </a:r>
            <a:endParaRPr lang="en-GB" b="1" dirty="0">
              <a:latin typeface="+mn-lt"/>
            </a:endParaRPr>
          </a:p>
        </p:txBody>
      </p:sp>
      <p:sp>
        <p:nvSpPr>
          <p:cNvPr id="3" name="Content Placeholder 2"/>
          <p:cNvSpPr>
            <a:spLocks noGrp="1"/>
          </p:cNvSpPr>
          <p:nvPr>
            <p:ph idx="1"/>
          </p:nvPr>
        </p:nvSpPr>
        <p:spPr>
          <a:xfrm>
            <a:off x="507880" y="1327151"/>
            <a:ext cx="8058150" cy="5029200"/>
          </a:xfrm>
        </p:spPr>
        <p:txBody>
          <a:bodyPr>
            <a:normAutofit/>
          </a:bodyPr>
          <a:lstStyle/>
          <a:p>
            <a:pPr algn="just">
              <a:lnSpc>
                <a:spcPct val="110000"/>
              </a:lnSpc>
              <a:spcAft>
                <a:spcPts val="400"/>
              </a:spcAft>
            </a:pPr>
            <a:r>
              <a:rPr lang="el-GR" dirty="0"/>
              <a:t>Ένα βασικό επίπεδο εκπαίδευσης είναι απαραίτητο προκειμένου τα άτομα να </a:t>
            </a:r>
            <a:r>
              <a:rPr lang="el-GR" dirty="0" smtClean="0"/>
              <a:t>έχουν τη δυνατότητα να επιτελέσουν βασικές λειτουργίες στο </a:t>
            </a:r>
            <a:r>
              <a:rPr lang="el-GR" dirty="0"/>
              <a:t>κοινωνικό βίο</a:t>
            </a:r>
            <a:r>
              <a:rPr lang="el-GR" dirty="0" smtClean="0"/>
              <a:t>. Πχ.</a:t>
            </a:r>
          </a:p>
          <a:p>
            <a:pPr lvl="1" algn="just">
              <a:lnSpc>
                <a:spcPct val="110000"/>
              </a:lnSpc>
              <a:spcAft>
                <a:spcPts val="400"/>
              </a:spcAft>
            </a:pPr>
            <a:r>
              <a:rPr lang="el-GR" dirty="0" smtClean="0"/>
              <a:t>Να χρησιμοποιήσουν τις δημόσιες μεταφορές.</a:t>
            </a:r>
          </a:p>
          <a:p>
            <a:pPr lvl="1" algn="just">
              <a:lnSpc>
                <a:spcPct val="110000"/>
              </a:lnSpc>
              <a:spcAft>
                <a:spcPts val="400"/>
              </a:spcAft>
            </a:pPr>
            <a:r>
              <a:rPr lang="el-GR" dirty="0" smtClean="0"/>
              <a:t>Να διαβάσουν τις οδηγίες χρήσης μιας ηλεκτρονικής συσκευής.</a:t>
            </a:r>
          </a:p>
          <a:p>
            <a:pPr lvl="1" algn="just">
              <a:lnSpc>
                <a:spcPct val="110000"/>
              </a:lnSpc>
              <a:spcAft>
                <a:spcPts val="400"/>
              </a:spcAft>
            </a:pPr>
            <a:r>
              <a:rPr lang="el-GR" dirty="0" smtClean="0"/>
              <a:t>Να φέρουν σε πέρας μια εμπορική συναλλαγή.</a:t>
            </a:r>
          </a:p>
          <a:p>
            <a:pPr lvl="1" algn="just">
              <a:lnSpc>
                <a:spcPct val="110000"/>
              </a:lnSpc>
              <a:spcAft>
                <a:spcPts val="400"/>
              </a:spcAft>
            </a:pPr>
            <a:r>
              <a:rPr lang="el-GR" dirty="0" smtClean="0"/>
              <a:t>Να πάρουν ένα δάνειο από μια τράπεζα και να κατανοήσουν τους όρους του.</a:t>
            </a:r>
          </a:p>
          <a:p>
            <a:pPr algn="just">
              <a:lnSpc>
                <a:spcPct val="110000"/>
              </a:lnSpc>
              <a:spcAft>
                <a:spcPts val="400"/>
              </a:spcAft>
            </a:pPr>
            <a:r>
              <a:rPr lang="el-GR" dirty="0" smtClean="0"/>
              <a:t>Καμία από τις παραπάνω απλές λειτουργίες δεν θα ήταν εφικτή δίχως ένα ελάχιστο επίπεδο εκπαίδευσης.</a:t>
            </a:r>
            <a:endParaRPr lang="el-GR" dirty="0"/>
          </a:p>
          <a:p>
            <a:pPr algn="just">
              <a:lnSpc>
                <a:spcPct val="110000"/>
              </a:lnSpc>
              <a:spcAft>
                <a:spcPts val="400"/>
              </a:spcAft>
            </a:pPr>
            <a:r>
              <a:rPr lang="el-GR" dirty="0"/>
              <a:t>Η </a:t>
            </a:r>
            <a:r>
              <a:rPr lang="el-GR" dirty="0" smtClean="0"/>
              <a:t>παροχή της βασικής και υποχρεωτικής εκπαίδευσης </a:t>
            </a:r>
            <a:r>
              <a:rPr lang="el-GR" dirty="0"/>
              <a:t>συνεπώς αποτελεί </a:t>
            </a:r>
            <a:r>
              <a:rPr lang="el-GR" dirty="0" smtClean="0"/>
              <a:t>ακρογωνιαίο λίθο της αποτελεσματικής οργάνωσης </a:t>
            </a:r>
            <a:r>
              <a:rPr lang="el-GR" dirty="0"/>
              <a:t>της κοινωνικής ζωής</a:t>
            </a:r>
            <a:r>
              <a:rPr lang="el-GR" dirty="0" smtClean="0"/>
              <a:t>.</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437542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fontScale="90000"/>
          </a:bodyPr>
          <a:lstStyle/>
          <a:p>
            <a:pPr algn="ctr"/>
            <a:r>
              <a:rPr lang="el-GR" b="1" dirty="0">
                <a:latin typeface="+mn-lt"/>
              </a:rPr>
              <a:t>Π</a:t>
            </a:r>
            <a:r>
              <a:rPr lang="el-GR" b="1" dirty="0" smtClean="0">
                <a:latin typeface="+mn-lt"/>
              </a:rPr>
              <a:t>ροσέγγιση των δυνατοτήτων και υποχρεωτική εκπαίδευση</a:t>
            </a:r>
            <a:endParaRPr lang="en-GB" b="1" dirty="0">
              <a:latin typeface="+mn-lt"/>
            </a:endParaRPr>
          </a:p>
        </p:txBody>
      </p:sp>
      <p:sp>
        <p:nvSpPr>
          <p:cNvPr id="3" name="Content Placeholder 2"/>
          <p:cNvSpPr>
            <a:spLocks noGrp="1"/>
          </p:cNvSpPr>
          <p:nvPr>
            <p:ph idx="1"/>
          </p:nvPr>
        </p:nvSpPr>
        <p:spPr>
          <a:xfrm>
            <a:off x="457200" y="1523999"/>
            <a:ext cx="8229600" cy="5014913"/>
          </a:xfrm>
        </p:spPr>
        <p:txBody>
          <a:bodyPr/>
          <a:lstStyle/>
          <a:p>
            <a:pPr algn="just">
              <a:lnSpc>
                <a:spcPct val="100000"/>
              </a:lnSpc>
              <a:spcAft>
                <a:spcPts val="600"/>
              </a:spcAft>
            </a:pPr>
            <a:r>
              <a:rPr lang="el-GR" dirty="0"/>
              <a:t>Η σημασία της εκπαίδευσης ως </a:t>
            </a:r>
            <a:r>
              <a:rPr lang="el-GR" b="1" dirty="0"/>
              <a:t>επέκταση των δυνατοτήτων</a:t>
            </a:r>
            <a:r>
              <a:rPr lang="el-GR" dirty="0"/>
              <a:t> </a:t>
            </a:r>
            <a:r>
              <a:rPr lang="el-GR" dirty="0" smtClean="0"/>
              <a:t>μεγαλώνει όσο </a:t>
            </a:r>
            <a:r>
              <a:rPr lang="el-GR" dirty="0"/>
              <a:t>πιο περίπλοκη γίνεται η οργάνωση των κοινωνιών</a:t>
            </a:r>
            <a:r>
              <a:rPr lang="el-GR" dirty="0" smtClean="0"/>
              <a:t>.</a:t>
            </a:r>
          </a:p>
          <a:p>
            <a:pPr algn="just">
              <a:lnSpc>
                <a:spcPct val="100000"/>
              </a:lnSpc>
              <a:spcAft>
                <a:spcPts val="600"/>
              </a:spcAft>
            </a:pPr>
            <a:r>
              <a:rPr lang="el-GR" dirty="0" smtClean="0"/>
              <a:t>Η προσέγγιση αυτή ερμηνεύει τη θέσπιση της δημόσιας και υποχρεωτικής εκπαίδευσης σε όλα τα μοντέρνα κράτη.</a:t>
            </a:r>
          </a:p>
          <a:p>
            <a:pPr algn="just">
              <a:lnSpc>
                <a:spcPct val="100000"/>
              </a:lnSpc>
              <a:spcAft>
                <a:spcPts val="600"/>
              </a:spcAft>
            </a:pPr>
            <a:r>
              <a:rPr lang="el-GR" dirty="0" smtClean="0"/>
              <a:t>Η σημασία της </a:t>
            </a:r>
            <a:r>
              <a:rPr lang="el-GR" b="1" u="sng" dirty="0" smtClean="0"/>
              <a:t>υποχρεωτικής</a:t>
            </a:r>
            <a:r>
              <a:rPr lang="el-GR" dirty="0" smtClean="0"/>
              <a:t> εκπαίδευσης έγκειται στο ότι στην περίπτωση της εκπαίδευσης ένα άτομο (ο γονιός) λαμβάνει μια απόφαση που επηρεάζει τη ζωή ενός άλλου ατόμου (παιδιού).</a:t>
            </a:r>
          </a:p>
          <a:p>
            <a:pPr lvl="1" algn="just">
              <a:lnSpc>
                <a:spcPct val="100000"/>
              </a:lnSpc>
              <a:spcAft>
                <a:spcPts val="600"/>
              </a:spcAft>
            </a:pPr>
            <a:r>
              <a:rPr lang="el-GR" dirty="0" smtClean="0"/>
              <a:t>Έχει το ηθικό δικαίωμα ενός γονιός να πάρει μια λανθασμένη απόφαση για το παιδί του;</a:t>
            </a:r>
          </a:p>
          <a:p>
            <a:pPr algn="just">
              <a:lnSpc>
                <a:spcPct val="100000"/>
              </a:lnSpc>
              <a:spcAft>
                <a:spcPts val="600"/>
              </a:spcAft>
            </a:pPr>
            <a:r>
              <a:rPr lang="el-GR" dirty="0" smtClean="0"/>
              <a:t>Στα περισσότερα κράτη, η πολιτεία επεμβαίνει στερώντας από τους γονείς το δικαίωμα επιλογής.</a:t>
            </a:r>
          </a:p>
          <a:p>
            <a:pPr lvl="1" algn="just">
              <a:lnSpc>
                <a:spcPct val="100000"/>
              </a:lnSpc>
              <a:spcAft>
                <a:spcPts val="600"/>
              </a:spcAft>
            </a:pPr>
            <a:r>
              <a:rPr lang="el-GR" dirty="0" smtClean="0"/>
              <a:t>Τεράστια σημασία της υποχρεωτικής εκπαίδευσης σε χώρες όπου αφθονεί η παιδική εργασία και τα παιδιά αντιμετωπίζονται ως πηγή εισοδήματος!</a:t>
            </a:r>
            <a:endParaRPr lang="en-GB"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40725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762000"/>
            <a:ext cx="7886700" cy="5414963"/>
          </a:xfrm>
        </p:spPr>
        <p:txBody>
          <a:bodyPr>
            <a:normAutofit/>
          </a:bodyPr>
          <a:lstStyle/>
          <a:p>
            <a:pPr algn="just">
              <a:lnSpc>
                <a:spcPct val="110000"/>
              </a:lnSpc>
              <a:spcAft>
                <a:spcPts val="1800"/>
              </a:spcAft>
            </a:pPr>
            <a:r>
              <a:rPr lang="el-GR" sz="2600" dirty="0" smtClean="0"/>
              <a:t>Η προσέγγιση των δυνατότητων του </a:t>
            </a:r>
            <a:r>
              <a:rPr lang="en-GB" sz="2600" dirty="0" smtClean="0"/>
              <a:t>Amartya Sen </a:t>
            </a:r>
            <a:r>
              <a:rPr lang="el-GR" sz="2600" dirty="0" smtClean="0"/>
              <a:t>τεκμηριώνει την αναγκαιότητα της δημόσιας και υποχρεωτικής δημόσιας εκπαίδευσης.</a:t>
            </a:r>
          </a:p>
          <a:p>
            <a:pPr algn="just">
              <a:lnSpc>
                <a:spcPct val="110000"/>
              </a:lnSpc>
              <a:spcAft>
                <a:spcPts val="1800"/>
              </a:spcAft>
            </a:pPr>
            <a:r>
              <a:rPr lang="el-GR" sz="2600" dirty="0" smtClean="0"/>
              <a:t>Παρόλα αυτά παρατηρούμε ότι τα άτομα συνεχίζουν να συμμετέχουν στην εκπαίδευση πέραν των υποχρεωτικών βαθμίδων.</a:t>
            </a:r>
          </a:p>
          <a:p>
            <a:pPr algn="just">
              <a:lnSpc>
                <a:spcPct val="110000"/>
              </a:lnSpc>
              <a:spcAft>
                <a:spcPts val="1800"/>
              </a:spcAft>
            </a:pPr>
            <a:r>
              <a:rPr lang="el-GR" sz="2600" dirty="0" smtClean="0"/>
              <a:t>Η </a:t>
            </a:r>
            <a:r>
              <a:rPr lang="el-GR" sz="2600" b="1" dirty="0" smtClean="0"/>
              <a:t>θεωρία του ανθρώπινου κεφαλαίου</a:t>
            </a:r>
            <a:r>
              <a:rPr lang="el-GR" sz="2600" dirty="0" smtClean="0"/>
              <a:t> μας προσφέρει ένα επιπρόσθετο χρήσιμο ερμηνευτικό πλαίσιο αυτής της συμπεριφοράς.</a:t>
            </a:r>
          </a:p>
          <a:p>
            <a:pPr marL="0" indent="0" algn="just">
              <a:buNone/>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797429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fontScale="90000"/>
          </a:bodyPr>
          <a:lstStyle/>
          <a:p>
            <a:pPr algn="ctr"/>
            <a:r>
              <a:rPr lang="el-GR" b="1" dirty="0" smtClean="0">
                <a:latin typeface="+mn-lt"/>
              </a:rPr>
              <a:t>Η επένδυση σε εκπαίδευση και η </a:t>
            </a:r>
            <a:r>
              <a:rPr lang="el-GR" b="1" dirty="0">
                <a:latin typeface="+mn-lt"/>
              </a:rPr>
              <a:t>θ</a:t>
            </a:r>
            <a:r>
              <a:rPr lang="el-GR" b="1" dirty="0" smtClean="0">
                <a:latin typeface="+mn-lt"/>
              </a:rPr>
              <a:t>εωρία του ανθρώπινου </a:t>
            </a:r>
            <a:r>
              <a:rPr lang="el-GR" b="1" dirty="0">
                <a:latin typeface="+mn-lt"/>
              </a:rPr>
              <a:t>κ</a:t>
            </a:r>
            <a:r>
              <a:rPr lang="el-GR" b="1" dirty="0" smtClean="0">
                <a:latin typeface="+mn-lt"/>
              </a:rPr>
              <a:t>εφαλαίου</a:t>
            </a:r>
            <a:endParaRPr lang="en-GB" b="1" dirty="0">
              <a:latin typeface="+mn-lt"/>
            </a:endParaRPr>
          </a:p>
        </p:txBody>
      </p:sp>
      <p:sp>
        <p:nvSpPr>
          <p:cNvPr id="4" name="Content Placeholder 2"/>
          <p:cNvSpPr>
            <a:spLocks noGrp="1"/>
          </p:cNvSpPr>
          <p:nvPr>
            <p:ph idx="1"/>
          </p:nvPr>
        </p:nvSpPr>
        <p:spPr>
          <a:xfrm>
            <a:off x="628650" y="1447800"/>
            <a:ext cx="7886700" cy="4729163"/>
          </a:xfrm>
        </p:spPr>
        <p:txBody>
          <a:bodyPr>
            <a:normAutofit fontScale="92500" lnSpcReduction="10000"/>
          </a:bodyPr>
          <a:lstStyle/>
          <a:p>
            <a:pPr algn="just">
              <a:lnSpc>
                <a:spcPct val="150000"/>
              </a:lnSpc>
            </a:pPr>
            <a:r>
              <a:rPr lang="el-GR" dirty="0"/>
              <a:t>Το ανθρώπινο κεφάλαιο </a:t>
            </a:r>
            <a:r>
              <a:rPr lang="el-GR" dirty="0" smtClean="0"/>
              <a:t>περιλαμβάνει </a:t>
            </a:r>
            <a:r>
              <a:rPr lang="el-GR" dirty="0"/>
              <a:t>τη γνώση, τα χαρακτηριστικά και τις δεξιότητες (είτε έμφυτες είτε επίκτητες) των ατόμων που συντελούν στη δημιουργία οικονομικής αξίας και στην αύξηση της παραγωγικότητας τους</a:t>
            </a:r>
            <a:r>
              <a:rPr lang="el-GR" dirty="0" smtClean="0"/>
              <a:t>.</a:t>
            </a:r>
            <a:endParaRPr lang="el-GR" dirty="0"/>
          </a:p>
          <a:p>
            <a:pPr algn="just">
              <a:lnSpc>
                <a:spcPct val="150000"/>
              </a:lnSpc>
            </a:pPr>
            <a:r>
              <a:rPr lang="el-GR" u="sng" dirty="0"/>
              <a:t>Κεντρική </a:t>
            </a:r>
            <a:r>
              <a:rPr lang="el-GR" u="sng" dirty="0" smtClean="0"/>
              <a:t>ιδέα</a:t>
            </a:r>
            <a:r>
              <a:rPr lang="el-GR" dirty="0" smtClean="0"/>
              <a:t>: η εκπαίδευση αποτελεί μια </a:t>
            </a:r>
            <a:r>
              <a:rPr lang="el-GR" dirty="0"/>
              <a:t>επένδυση </a:t>
            </a:r>
            <a:r>
              <a:rPr lang="el-GR" dirty="0" smtClean="0"/>
              <a:t>σε ανθρώπινο κεφάλαιο που </a:t>
            </a:r>
            <a:r>
              <a:rPr lang="el-GR" dirty="0"/>
              <a:t>έχει μια αποδοτικότητα συναφή με αυτή των επενδύσεων σε υλικό κεφάλαιο</a:t>
            </a:r>
            <a:r>
              <a:rPr lang="el-GR" dirty="0" smtClean="0"/>
              <a:t>.</a:t>
            </a:r>
            <a:endParaRPr lang="en-GB" dirty="0" smtClean="0"/>
          </a:p>
          <a:p>
            <a:pPr algn="just">
              <a:lnSpc>
                <a:spcPct val="150000"/>
              </a:lnSpc>
            </a:pPr>
            <a:r>
              <a:rPr lang="el-GR" dirty="0" smtClean="0"/>
              <a:t>Η προσέγγιση αυτή αποτελεί το βασικό πλαίσιο ανάλυσης της εκπαίδευσης ως επένδυση.</a:t>
            </a:r>
          </a:p>
          <a:p>
            <a:pPr algn="just">
              <a:lnSpc>
                <a:spcPct val="150000"/>
              </a:lnSpc>
            </a:pPr>
            <a:r>
              <a:rPr lang="el-GR" dirty="0" smtClean="0"/>
              <a:t>Εμπειρική ένδειξη: Η συσχέτιση μεταξύ εκπαίδευσης και μισθολογικών απολαβών είναι θετική και ισχυρή.</a:t>
            </a:r>
            <a:endParaRPr lang="el-GR"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1110133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86700" cy="625473"/>
          </a:xfrm>
        </p:spPr>
        <p:txBody>
          <a:bodyPr>
            <a:noAutofit/>
          </a:bodyPr>
          <a:lstStyle/>
          <a:p>
            <a:pPr algn="ctr"/>
            <a:r>
              <a:rPr lang="el-GR" sz="2800" dirty="0" smtClean="0"/>
              <a:t>Μέσες μηνιαίες απολαβές ανά εκπαιδευτικό επίπεδο ανά χώρα της ΕΕ (2014).</a:t>
            </a:r>
            <a:endParaRPr lang="en-GB"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3759442"/>
              </p:ext>
            </p:extLst>
          </p:nvPr>
        </p:nvGraphicFramePr>
        <p:xfrm>
          <a:off x="533400" y="1226389"/>
          <a:ext cx="8305801" cy="5358241"/>
        </p:xfrm>
        <a:graphic>
          <a:graphicData uri="http://schemas.openxmlformats.org/drawingml/2006/table">
            <a:tbl>
              <a:tblPr>
                <a:tableStyleId>{5C22544A-7EE6-4342-B048-85BDC9FD1C3A}</a:tableStyleId>
              </a:tblPr>
              <a:tblGrid>
                <a:gridCol w="1584925"/>
                <a:gridCol w="1123490"/>
                <a:gridCol w="1283988"/>
                <a:gridCol w="1453679"/>
                <a:gridCol w="1513969"/>
                <a:gridCol w="1345750"/>
              </a:tblGrid>
              <a:tr h="894287">
                <a:tc>
                  <a:txBody>
                    <a:bodyPr/>
                    <a:lstStyle/>
                    <a:p>
                      <a:pPr algn="l" fontAlgn="b"/>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Total</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Less than primary, primary and lower secondary education (levels 0-2)</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Upper secondary and post-secondary non-tertiary education (levels 3 and 4)</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Short-cycle tertiary education and Bachelor's or equivalent level (levels 5 and 6)</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Master's and Doctoral or equivalent level (levels 7 and 8)</a:t>
                      </a:r>
                      <a:endParaRPr lang="en-GB" sz="105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Ρουμανία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521</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316</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391</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798</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990</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Πορτογαλία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1,249</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849</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1117</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1999</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2238</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Ουγγαρία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811</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520</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652</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1112</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1533</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Λετονία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806</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587</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645</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1019</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1183</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Βουλγαρία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431</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268</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337</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525</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700</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a:effectLst/>
                        </a:rPr>
                        <a:t>Κύπρος</a:t>
                      </a:r>
                      <a:endParaRPr lang="el-GR" sz="1300" b="0" i="0" u="none" strike="noStrike">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1,840</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1220</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1454</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2214</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3017</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Σλοβενία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1,582</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1035</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1291</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1943</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2598</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Πολωνία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980</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660</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779</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1171</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1389</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Κροατία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1,057</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655</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853</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1246</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1583</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Λιθουανία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706</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483</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545</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792</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1085</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Λουξεμβούργο</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4,206</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2923</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3749</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5284</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6389</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solidFill>
                            <a:srgbClr val="0070C0"/>
                          </a:solidFill>
                          <a:effectLst/>
                        </a:rPr>
                        <a:t>Ελλάδα</a:t>
                      </a:r>
                      <a:endParaRPr lang="el-GR" sz="1300" b="0" i="0" u="none" strike="noStrike" dirty="0">
                        <a:solidFill>
                          <a:srgbClr val="0070C0"/>
                        </a:solidFill>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1,562</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1241</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1336</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1851</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2458</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Ιρλανδία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3,778</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2854</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3047</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4209</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5066</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Ευρωπαϊκή Ένωση</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2,541</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1929</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2216</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3049</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3672</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Γερμανία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3,045</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1833</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2755</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3701</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5106</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Ηνωμένο Βασίλειο</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3,151</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2578</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2714</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3640</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4107</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Σλοβακία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930</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544</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798</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968</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a:effectLst/>
                        </a:rPr>
                        <a:t>1403</a:t>
                      </a:r>
                      <a:endParaRPr lang="en-GB" sz="1100" b="0" i="0" u="none" strike="noStrike">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Φινλανδία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3,232</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2756</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2758</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3343</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4609</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Σουηδία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3,578</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3105</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3325</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4025</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5356</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Δανία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4,194</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3102</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3925</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4680</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6266</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Εσθονία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a:effectLst/>
                        </a:rPr>
                        <a:t>1,066</a:t>
                      </a:r>
                      <a:endParaRPr lang="en-GB" sz="105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a:effectLst/>
                        </a:rPr>
                        <a:t>824</a:t>
                      </a:r>
                      <a:endParaRPr lang="en-GB" sz="1100" b="0" i="0" u="none" strike="noStrike">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931</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1056</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1458</a:t>
                      </a:r>
                      <a:endParaRPr lang="en-GB" sz="1100" b="0" i="0" u="none" strike="noStrike" dirty="0">
                        <a:effectLst/>
                        <a:latin typeface="Arial" panose="020B0604020202020204" pitchFamily="34" charset="0"/>
                      </a:endParaRPr>
                    </a:p>
                  </a:txBody>
                  <a:tcPr marL="4787" marR="4787" marT="4787" marB="0" anchor="b"/>
                </a:tc>
              </a:tr>
              <a:tr h="194877">
                <a:tc>
                  <a:txBody>
                    <a:bodyPr/>
                    <a:lstStyle/>
                    <a:p>
                      <a:pPr algn="l" fontAlgn="b"/>
                      <a:r>
                        <a:rPr lang="el-GR" sz="1300" u="none" strike="noStrike" dirty="0">
                          <a:effectLst/>
                        </a:rPr>
                        <a:t>Ιταλία</a:t>
                      </a:r>
                      <a:endParaRPr lang="el-GR" sz="1300" b="0" i="0" u="none" strike="noStrike" dirty="0">
                        <a:effectLst/>
                        <a:latin typeface="Arial" panose="020B0604020202020204" pitchFamily="34" charset="0"/>
                      </a:endParaRPr>
                    </a:p>
                  </a:txBody>
                  <a:tcPr marL="4787" marR="4787" marT="4787" marB="0" anchor="b"/>
                </a:tc>
                <a:tc>
                  <a:txBody>
                    <a:bodyPr/>
                    <a:lstStyle/>
                    <a:p>
                      <a:pPr algn="ctr" fontAlgn="b"/>
                      <a:r>
                        <a:rPr lang="en-GB" sz="1050" u="none" strike="noStrike" dirty="0">
                          <a:effectLst/>
                        </a:rPr>
                        <a:t>2,458</a:t>
                      </a:r>
                      <a:endParaRPr lang="en-GB" sz="105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2003</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2381</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2356</a:t>
                      </a:r>
                      <a:endParaRPr lang="en-GB" sz="1100" b="0" i="0" u="none" strike="noStrike" dirty="0">
                        <a:effectLst/>
                        <a:latin typeface="Arial" panose="020B0604020202020204" pitchFamily="34" charset="0"/>
                      </a:endParaRPr>
                    </a:p>
                  </a:txBody>
                  <a:tcPr marL="4787" marR="4787" marT="4787" marB="0" anchor="b"/>
                </a:tc>
                <a:tc>
                  <a:txBody>
                    <a:bodyPr/>
                    <a:lstStyle/>
                    <a:p>
                      <a:pPr algn="ctr" fontAlgn="b"/>
                      <a:r>
                        <a:rPr lang="en-GB" sz="1100" u="none" strike="noStrike" dirty="0">
                          <a:effectLst/>
                        </a:rPr>
                        <a:t>3437</a:t>
                      </a:r>
                      <a:endParaRPr lang="en-GB" sz="1100" b="0" i="0" u="none" strike="noStrike" dirty="0">
                        <a:effectLst/>
                        <a:latin typeface="Arial" panose="020B0604020202020204" pitchFamily="34" charset="0"/>
                      </a:endParaRPr>
                    </a:p>
                  </a:txBody>
                  <a:tcPr marL="4787" marR="4787" marT="4787" marB="0" anchor="b"/>
                </a:tc>
              </a:tr>
            </a:tbl>
          </a:graphicData>
        </a:graphic>
      </p:graphicFrame>
    </p:spTree>
    <p:extLst>
      <p:ext uri="{BB962C8B-B14F-4D97-AF65-F5344CB8AC3E}">
        <p14:creationId xmlns:p14="http://schemas.microsoft.com/office/powerpoint/2010/main" val="4027058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9676</TotalTime>
  <Words>1765</Words>
  <Application>Microsoft Office PowerPoint</Application>
  <PresentationFormat>On-screen Show (4:3)</PresentationFormat>
  <Paragraphs>419</Paragraphs>
  <Slides>21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Courier New</vt:lpstr>
      <vt:lpstr>Monotype Sorts</vt:lpstr>
      <vt:lpstr>Office Theme</vt:lpstr>
      <vt:lpstr>Οικονομικά της εκπαίδευσης  4Η διάλεξη</vt:lpstr>
      <vt:lpstr>Τι συζητήσαμε στην προηγούμενη διάλεξη</vt:lpstr>
      <vt:lpstr>Γιατί πηγαίνουμε σχολείο και γιατί σπουδάζουμε;</vt:lpstr>
      <vt:lpstr>Η προσέγγιση των δυνατοτήτων του Amartya Sen</vt:lpstr>
      <vt:lpstr>Προσέγγιση των δυνατοτήτων και βασική εκπαίδευση</vt:lpstr>
      <vt:lpstr>Προσέγγιση των δυνατοτήτων και υποχρεωτική εκπαίδευση</vt:lpstr>
      <vt:lpstr>PowerPoint Presentation</vt:lpstr>
      <vt:lpstr>Η επένδυση σε εκπαίδευση και η θεωρία του ανθρώπινου κεφαλαίου</vt:lpstr>
      <vt:lpstr>Μέσες μηνιαίες απολαβές ανά εκπαιδευτικό επίπεδο ανά χώρα της ΕΕ (2014).</vt:lpstr>
      <vt:lpstr>Θεωρία του Ανθρώπινου Κεφαλαίου</vt:lpstr>
      <vt:lpstr>Ανθρώπινο κεφάλαιο και παραγωγικότητα</vt:lpstr>
      <vt:lpstr>Παραγωγικότητα και μισθοί</vt:lpstr>
      <vt:lpstr>Σύγκριση οφέλους και κόστους της εκπαίδευσης</vt:lpstr>
      <vt:lpstr>Κόστη και οφέλη της εκπαίδευσης</vt:lpstr>
      <vt:lpstr>Προφίλ εισοδήματος-ηλικίας απόφοιτων πανεπιστημίου</vt:lpstr>
      <vt:lpstr>Προφίλ εισοδήματος-ηλικίας απόφοιτων λυκείου</vt:lpstr>
      <vt:lpstr>Σύγκριση των δύο προφίλ</vt:lpstr>
      <vt:lpstr>Σύγκριση κόστους και οφέλους  των σπουδών</vt:lpstr>
      <vt:lpstr>PowerPoint Presentation</vt:lpstr>
      <vt:lpstr>Ένα απλουστευμένο παράδειγμα προφίλ εισοδήματος-ηλικίας</vt:lpstr>
      <vt:lpstr>Όμως θα πρέπει να ληφθεί υπόψη η διάσταση του χρόνου στους υπολογισμούς!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207</cp:revision>
  <dcterms:created xsi:type="dcterms:W3CDTF">2006-08-16T00:00:00Z</dcterms:created>
  <dcterms:modified xsi:type="dcterms:W3CDTF">2019-11-01T11:10:10Z</dcterms:modified>
</cp:coreProperties>
</file>