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1" r:id="rId2"/>
  </p:sldMasterIdLst>
  <p:sldIdLst>
    <p:sldId id="256" r:id="rId3"/>
    <p:sldId id="257" r:id="rId4"/>
    <p:sldId id="260" r:id="rId5"/>
    <p:sldId id="284" r:id="rId6"/>
    <p:sldId id="291" r:id="rId7"/>
    <p:sldId id="290" r:id="rId8"/>
    <p:sldId id="289" r:id="rId9"/>
    <p:sldId id="288" r:id="rId10"/>
    <p:sldId id="287" r:id="rId11"/>
    <p:sldId id="286" r:id="rId12"/>
    <p:sldId id="285" r:id="rId13"/>
    <p:sldId id="283" r:id="rId14"/>
    <p:sldId id="282" r:id="rId15"/>
    <p:sldId id="281" r:id="rId16"/>
    <p:sldId id="280" r:id="rId17"/>
    <p:sldId id="279" r:id="rId18"/>
    <p:sldId id="278" r:id="rId19"/>
    <p:sldId id="277" r:id="rId20"/>
    <p:sldId id="276" r:id="rId21"/>
    <p:sldId id="275" r:id="rId22"/>
    <p:sldId id="274" r:id="rId23"/>
    <p:sldId id="273" r:id="rId24"/>
    <p:sldId id="272" r:id="rId25"/>
    <p:sldId id="271" r:id="rId26"/>
    <p:sldId id="270" r:id="rId27"/>
    <p:sldId id="269" r:id="rId28"/>
    <p:sldId id="268" r:id="rId29"/>
    <p:sldId id="263" r:id="rId30"/>
    <p:sldId id="267" r:id="rId31"/>
    <p:sldId id="266" r:id="rId32"/>
    <p:sldId id="265" r:id="rId33"/>
    <p:sldId id="264" r:id="rId34"/>
    <p:sldId id="262" r:id="rId35"/>
    <p:sldId id="258"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899D"/>
    <a:srgbClr val="55536C"/>
    <a:srgbClr val="0B364F"/>
    <a:srgbClr val="08A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720F0C6-20AC-41EB-97A9-F4D49B814E7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E32E3D7A-E6B7-4F3B-A3A4-432551739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5913F9FC-9EB9-4B41-B003-FC4C036B10AF}"/>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3FB8E113-6156-4872-81CC-442E8373B36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76173B9A-A0EA-47D7-8D18-B6E2BD95D9D4}"/>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9922711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CBF383B-9D9C-4567-A73F-3964FF66D08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42568873-5978-4A13-BA12-F77F173EB2AE}"/>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88EFFCE-A34B-4F95-B3D5-603927E16998}"/>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1BE576DF-BE6C-4DE7-BDD8-60E8F026DE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74B323CB-AAB1-4C9E-AE28-C6179CB9C31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99656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176F3CB-2A60-46CD-8CF9-DD053E08C84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62F4BEC8-6DEB-41E5-B12D-18B14C6B0A04}"/>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CC7DD041-7F64-4984-A13C-EE7907028650}"/>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6502BD5F-24B7-4FDD-BD59-39295F5737B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4E0B5687-7B67-47CF-995B-36EF0D417F48}"/>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997139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A4F669A-4E9E-4B48-9105-818B83EBD5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B7F211DD-60AD-487F-A609-32F1AC4F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EF506ECF-03AD-4CA0-822E-236A87052C24}"/>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A52BC4EE-C445-494B-A194-FCB1CEB3050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0FF0F5C9-B419-4138-A9D2-2E83FC860F72}"/>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634142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6D2866-D3B0-4A09-9792-F23A10E06E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3C45AD6-9DBB-4ED3-8250-7A84E6C1C2F9}"/>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EA923AA5-A764-4EFC-A159-13D3D794AC3D}"/>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1011D78B-7A03-4581-8B86-48CA6DE851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DD422A63-094F-45D5-ABD2-7D77CCB2F287}"/>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34882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0EC5DFE-EA2B-4DB5-BB7B-827A510958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7D1A63A-664A-48E0-970F-72F4C9CF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BCE55588-E371-477C-9941-13D0CA42F870}"/>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8030F601-8D24-41E0-9410-86155FF8EB2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27E6DF85-A4AA-433F-A14A-93D437B2C035}"/>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3174776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3FC1448-F78B-438F-9BC5-20F85B4A3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4B0FEA-AF1D-402B-8E11-3123851E570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00E498C1-9D5C-488E-A9D8-D5EED4B60F2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1601DC17-0383-40AF-B768-F4B3F3D7609A}"/>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8CF7CDEB-9864-4F71-93EF-7DDE667BD48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0DC853C5-9494-43E5-A503-7279DD21805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513730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6159D4-4CA2-4F62-BBD2-901BA4F3C3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D130E404-392F-4985-A301-40562C24D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7CF66EFD-6855-4FB0-9FF5-A5907FD2B85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7DCC2B78-6CE0-4287-8DC5-04791757C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AE7B575A-00C4-41C1-94A7-14B9E133B7A8}"/>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27478077-8FD0-489F-B394-464D06C1BEA9}"/>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8" name="Θέση υποσέλιδου 7">
            <a:extLst>
              <a:ext uri="{FF2B5EF4-FFF2-40B4-BE49-F238E27FC236}">
                <a16:creationId xmlns="" xmlns:a16="http://schemas.microsoft.com/office/drawing/2014/main" id="{6912829C-1B19-4711-A9AC-41FDF30935A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FB83AAB5-932E-4714-9BD4-D3B389E525AA}"/>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319235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425FA4A-86C2-4F4B-BCCE-99C08441D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7847DC46-7FD4-4D50-AAF2-10FD792445A1}"/>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4" name="Θέση υποσέλιδου 3">
            <a:extLst>
              <a:ext uri="{FF2B5EF4-FFF2-40B4-BE49-F238E27FC236}">
                <a16:creationId xmlns="" xmlns:a16="http://schemas.microsoft.com/office/drawing/2014/main" id="{5FD78E8D-793E-4F85-9B89-C06670299CB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20FB9D03-7C8F-49C3-B118-E12DD2AE0D5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5698974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2D2F8021-19CB-4030-87E9-B9FDFE9668CD}"/>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3" name="Θέση υποσέλιδου 2">
            <a:extLst>
              <a:ext uri="{FF2B5EF4-FFF2-40B4-BE49-F238E27FC236}">
                <a16:creationId xmlns="" xmlns:a16="http://schemas.microsoft.com/office/drawing/2014/main" id="{65AADC4C-D0A4-4ADF-AE11-45283AC3FF1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B8BAF815-2DA0-4AFF-9C59-DF59A76717FE}"/>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07327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69F9261-0C91-4EFD-BC92-2DBF2F22D7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62937F5C-AC5B-4C62-99DF-E2AEFD557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68B023E4-6356-4A2A-BDF2-0B7471D7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22B97541-B088-4F77-AC4E-71C30732372D}"/>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BFB0CA36-75BC-4682-BFA8-D45C4A46CA6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7B21352A-4233-42E3-8268-54FD1F1FAC10}"/>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78643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FF7B4CC-9312-4102-9C7A-DD5776C36EC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59207E59-B014-409F-8E39-F07CF6FA4572}"/>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8C698E-FDE3-406F-AEF7-58C354D6FB0E}"/>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1DBB6EE0-1F7E-4C3D-8524-627F4FAB7F0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115A0C17-4537-4F4D-B727-1C89BF11BF9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202150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287227-6EAF-40BB-9501-5DD402765B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073FF6F-8679-4C90-9CE3-8CEFD93DD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11A52DF8-2826-405E-A8F7-A524BE16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31A7E9C2-0C54-4A2E-A8CE-F6F3C30C59DE}"/>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A0E9A9A3-8724-4FA8-8AA6-7920852FAA8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1F79014C-2B98-47A5-8504-A4762E221178}"/>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4078232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A571E3-9083-41C7-9B67-25ADA6048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7B1BAA99-EEB9-4221-8614-040A8E5E610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30956C68-8985-4424-B9BF-299A0B6F6286}"/>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F5518F5F-D505-41E8-A8F4-43C8085925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834E69B7-0D86-4141-8CF1-9B38484CA8F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72750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41AAC1C-17BE-487D-BB33-CAE223E69B0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3E5D90C3-65DF-4269-838C-1C3802E22023}"/>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DDD07D-5174-49DA-8C93-45CA8EAE8D40}"/>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7B543837-7E31-491D-BACF-47309DD209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CBB4864E-F067-49EB-A3A4-497D2A4C5E02}"/>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352912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AD7298-5AF8-4835-97EB-C16ED6D23C1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3D2EC4FE-ACD0-4F71-A34B-36ED90506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0525369C-E8DA-4A41-A021-C2AFFA6BA4A0}"/>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09E6631D-4B2B-42B6-B88C-990FA7605C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54B4A319-5C9B-46DF-96B8-F30BC39F7913}"/>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941774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DD86A31-D5EC-46FA-A235-F151422FA94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052F68FD-8072-4020-B6C4-C8DEF5ACC9D2}"/>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CB43AF00-F0E0-4F57-8814-5AB4B0C031DB}"/>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89D9695B-1677-4255-A36B-ADA53963E256}"/>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32F05351-67C2-46C6-A91C-414650F2CC4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7D2959A3-E6A4-4BB0-BE95-F23CF5F5668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298740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1550276-9848-4578-8364-691220AD21E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11C9CFA5-81EF-4418-9CE2-C9EB8CE5F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8144BA92-B3F1-426D-9721-D505666C5228}"/>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34964523-2FE6-420B-BF7F-3ED590658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4EE8D821-AC0B-4F1C-AC1B-68CAEA6E8CA5}"/>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0836FDB2-AE28-437A-B450-FC5FA0970633}"/>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8" name="Θέση υποσέλιδου 7">
            <a:extLst>
              <a:ext uri="{FF2B5EF4-FFF2-40B4-BE49-F238E27FC236}">
                <a16:creationId xmlns="" xmlns:a16="http://schemas.microsoft.com/office/drawing/2014/main" id="{3CC56F37-5360-4ED6-9EFB-B4959D6A052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8423FDBB-6E0A-4AD0-AD73-FB22040EE5F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1885239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2BE337C-659B-44A0-815E-1CE7F2FDBE9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59D7B6A3-3626-4AD7-97D4-F6210A23721E}"/>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4" name="Θέση υποσέλιδου 3">
            <a:extLst>
              <a:ext uri="{FF2B5EF4-FFF2-40B4-BE49-F238E27FC236}">
                <a16:creationId xmlns="" xmlns:a16="http://schemas.microsoft.com/office/drawing/2014/main" id="{D50B290B-CDC6-4F07-927A-EB7F796E2DA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5AD0E512-8E7A-4A77-8496-D36864CFC6EE}"/>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224460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05F803E6-97F1-4D9B-A18A-566A4A16D1A4}"/>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3" name="Θέση υποσέλιδου 2">
            <a:extLst>
              <a:ext uri="{FF2B5EF4-FFF2-40B4-BE49-F238E27FC236}">
                <a16:creationId xmlns="" xmlns:a16="http://schemas.microsoft.com/office/drawing/2014/main" id="{D16003C0-6EB6-4C9B-A531-7B4E3CE4C6E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2EA301AA-05AA-466A-BB11-E4CEB6F9F9F8}"/>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706581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EAAEFBB-DCF4-46CF-9FC6-8D65BCEB99F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ACB05B-E524-44F7-BF66-694B0E333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5473C60C-80C9-4542-852E-B22F6BA60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5209058B-2FCA-4D37-A928-B77A09F78313}"/>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2F8D9052-7B1B-4DEA-BE59-76E1CA20603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7F7BFCBB-BB2D-41CB-8EF4-1D6154D0585F}"/>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546440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AA72A12-B4CE-41C0-824E-4DB22C0C50F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331ABF6-AF41-4DA6-82BC-340BA6382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D4AD854A-F202-4241-AFA5-8F8D5175F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D2D25601-E5C6-4DAA-A438-750D7B0C4393}"/>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C1A411BF-7CE1-4136-85D0-CEA759EB38C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EBD64BFB-00A3-49A7-B9AF-C93C938A5D40}"/>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06863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992F1800-E376-4EAC-8DCE-EF767BC9F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93EDA18A-E08C-433A-8864-CE510E638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F5AF37D2-402E-4529-9EEC-414BB35C5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3CF16FB6-3B9A-47F7-BC11-0CD0D4478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1A057F2B-A2D8-4FC1-B53F-4487A3875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6C20E-1D6A-4E7C-944C-DE305A6F1CA5}" type="slidenum">
              <a:rPr lang="el-GR" smtClean="0"/>
              <a:t>‹#›</a:t>
            </a:fld>
            <a:endParaRPr lang="el-GR"/>
          </a:p>
        </p:txBody>
      </p:sp>
    </p:spTree>
    <p:extLst>
      <p:ext uri="{BB962C8B-B14F-4D97-AF65-F5344CB8AC3E}">
        <p14:creationId xmlns:p14="http://schemas.microsoft.com/office/powerpoint/2010/main" val="177764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90B047C-531C-430F-8F6D-9B460BA6D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4257425-1B20-436C-B5C5-FBC62A69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201C9FB-C3C6-4347-862A-4772F84ED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C8F6D420-0324-4E65-BB46-9115938D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269C83F9-D80A-4FB9-B145-DC33032F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6C20E-1D6A-4E7C-944C-DE305A6F1CA5}" type="slidenum">
              <a:rPr lang="el-GR" smtClean="0"/>
              <a:t>‹#›</a:t>
            </a:fld>
            <a:endParaRPr lang="el-GR"/>
          </a:p>
        </p:txBody>
      </p:sp>
    </p:spTree>
    <p:extLst>
      <p:ext uri="{BB962C8B-B14F-4D97-AF65-F5344CB8AC3E}">
        <p14:creationId xmlns:p14="http://schemas.microsoft.com/office/powerpoint/2010/main" val="263525312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 xmlns:a16="http://schemas.microsoft.com/office/drawing/2014/main" id="{3D7572E8-3EBF-4C0C-8292-5F55C4EF3663}"/>
              </a:ext>
            </a:extLst>
          </p:cNvPr>
          <p:cNvSpPr>
            <a:spLocks noGrp="1"/>
          </p:cNvSpPr>
          <p:nvPr>
            <p:ph type="subTitle" idx="1"/>
          </p:nvPr>
        </p:nvSpPr>
        <p:spPr>
          <a:xfrm>
            <a:off x="4155772" y="3105126"/>
            <a:ext cx="8107681" cy="647745"/>
          </a:xfrm>
        </p:spPr>
        <p:txBody>
          <a:bodyPr>
            <a:normAutofit/>
          </a:bodyPr>
          <a:lstStyle/>
          <a:p>
            <a:r>
              <a:rPr lang="el-GR" dirty="0"/>
              <a:t>Παναγιώτης Δημητρόπουλος </a:t>
            </a:r>
          </a:p>
        </p:txBody>
      </p:sp>
      <p:pic>
        <p:nvPicPr>
          <p:cNvPr id="6" name="Εικόνα 5">
            <a:extLst>
              <a:ext uri="{FF2B5EF4-FFF2-40B4-BE49-F238E27FC236}">
                <a16:creationId xmlns="" xmlns:a16="http://schemas.microsoft.com/office/drawing/2014/main" id="{D2BFA527-E85F-43EC-9143-639D1AA967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7514" y="4834518"/>
            <a:ext cx="1572423" cy="1518682"/>
          </a:xfrm>
          <a:prstGeom prst="rect">
            <a:avLst/>
          </a:prstGeom>
        </p:spPr>
      </p:pic>
      <p:sp>
        <p:nvSpPr>
          <p:cNvPr id="8" name="Υπότιτλος 2">
            <a:extLst>
              <a:ext uri="{FF2B5EF4-FFF2-40B4-BE49-F238E27FC236}">
                <a16:creationId xmlns="" xmlns:a16="http://schemas.microsoft.com/office/drawing/2014/main" id="{999AB7B1-2CA7-4F2E-91BE-62A4C3CC57D6}"/>
              </a:ext>
            </a:extLst>
          </p:cNvPr>
          <p:cNvSpPr txBox="1">
            <a:spLocks/>
          </p:cNvSpPr>
          <p:nvPr/>
        </p:nvSpPr>
        <p:spPr>
          <a:xfrm>
            <a:off x="4634743" y="977001"/>
            <a:ext cx="7149738" cy="2092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5400" dirty="0"/>
              <a:t>Χρηματοοικονομική και Διοικητική Λογιστική</a:t>
            </a:r>
          </a:p>
        </p:txBody>
      </p:sp>
      <p:pic>
        <p:nvPicPr>
          <p:cNvPr id="7" name="Εικόνα 6">
            <a:extLst>
              <a:ext uri="{FF2B5EF4-FFF2-40B4-BE49-F238E27FC236}">
                <a16:creationId xmlns="" xmlns:a16="http://schemas.microsoft.com/office/drawing/2014/main" id="{BBFB01D5-47FA-4559-A424-7785E15D7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008" y="629763"/>
            <a:ext cx="3848950" cy="5598473"/>
          </a:xfrm>
          <a:prstGeom prst="rect">
            <a:avLst/>
          </a:prstGeom>
        </p:spPr>
      </p:pic>
    </p:spTree>
    <p:extLst>
      <p:ext uri="{BB962C8B-B14F-4D97-AF65-F5344CB8AC3E}">
        <p14:creationId xmlns:p14="http://schemas.microsoft.com/office/powerpoint/2010/main" val="772765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Έννοια </a:t>
            </a:r>
            <a:r>
              <a:rPr lang="el-GR" dirty="0">
                <a:solidFill>
                  <a:schemeClr val="bg1"/>
                </a:solidFill>
              </a:rPr>
              <a:t>των συστατικών στοιχείων της κατάστασης αποτελεσμάτων </a:t>
            </a:r>
            <a:endParaRPr lang="el-GR"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859716242"/>
              </p:ext>
            </p:extLst>
          </p:nvPr>
        </p:nvGraphicFramePr>
        <p:xfrm>
          <a:off x="838200" y="1734165"/>
          <a:ext cx="9632322" cy="4496372"/>
        </p:xfrm>
        <a:graphic>
          <a:graphicData uri="http://schemas.openxmlformats.org/drawingml/2006/table">
            <a:tbl>
              <a:tblPr firstRow="1" firstCol="1" bandRow="1"/>
              <a:tblGrid>
                <a:gridCol w="2389932"/>
                <a:gridCol w="3620619"/>
                <a:gridCol w="3621771"/>
              </a:tblGrid>
              <a:tr h="174054">
                <a:tc>
                  <a:txBody>
                    <a:bodyPr/>
                    <a:lstStyle/>
                    <a:p>
                      <a:pPr algn="just">
                        <a:lnSpc>
                          <a:spcPct val="115000"/>
                        </a:lnSpc>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200" b="1">
                          <a:effectLst/>
                          <a:latin typeface="Calibri" panose="020F0502020204030204" pitchFamily="34" charset="0"/>
                          <a:ea typeface="Calibri" panose="020F0502020204030204" pitchFamily="34" charset="0"/>
                          <a:cs typeface="Times New Roman" panose="02020603050405020304" pitchFamily="18" charset="0"/>
                        </a:rPr>
                        <a:t>Ορισμός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200" b="1">
                          <a:effectLst/>
                          <a:latin typeface="Calibri" panose="020F0502020204030204" pitchFamily="34" charset="0"/>
                          <a:ea typeface="Calibri" panose="020F0502020204030204" pitchFamily="34" charset="0"/>
                          <a:cs typeface="Times New Roman" panose="02020603050405020304" pitchFamily="18" charset="0"/>
                        </a:rPr>
                        <a:t>Γενικό παράδειγμα</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07">
                <a:tc>
                  <a:txBody>
                    <a:bodyPr/>
                    <a:lstStyle/>
                    <a:p>
                      <a:pPr algn="just">
                        <a:lnSpc>
                          <a:spcPct val="115000"/>
                        </a:lnSpc>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Πωλήσεις</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Έσοδα που κερδήθηκαν από την πώληση αγαθών</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200">
                          <a:effectLst/>
                          <a:latin typeface="Calibri" panose="020F0502020204030204" pitchFamily="34" charset="0"/>
                          <a:ea typeface="Calibri" panose="020F0502020204030204" pitchFamily="34" charset="0"/>
                          <a:cs typeface="Times New Roman" panose="02020603050405020304" pitchFamily="18" charset="0"/>
                        </a:rPr>
                        <a:t>Πώληση εμπορευμάτων ή παροχή νομικών υπηρεσιών</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8375">
                <a:tc>
                  <a:txBody>
                    <a:bodyPr/>
                    <a:lstStyle/>
                    <a:p>
                      <a:pPr algn="just">
                        <a:lnSpc>
                          <a:spcPct val="115000"/>
                        </a:lnSpc>
                        <a:spcAft>
                          <a:spcPts val="0"/>
                        </a:spcAft>
                      </a:pPr>
                      <a:r>
                        <a:rPr lang="el-GR" sz="1200">
                          <a:effectLst/>
                          <a:latin typeface="Calibri" panose="020F0502020204030204" pitchFamily="34" charset="0"/>
                          <a:ea typeface="Calibri" panose="020F0502020204030204" pitchFamily="34" charset="0"/>
                          <a:cs typeface="Times New Roman" panose="02020603050405020304" pitchFamily="18" charset="0"/>
                        </a:rPr>
                        <a:t>Κόστος πωληθέντων</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Το κόστος των εμπορευμάτων που πωλήθηκαν</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pPr>
                      <a:r>
                        <a:rPr lang="el-GR" sz="1200" dirty="0">
                          <a:effectLst/>
                          <a:latin typeface="Calibri" panose="020F0502020204030204" pitchFamily="34" charset="0"/>
                          <a:ea typeface="Calibri" panose="020F0502020204030204" pitchFamily="34" charset="0"/>
                          <a:cs typeface="Times New Roman" panose="02020603050405020304" pitchFamily="18" charset="0"/>
                        </a:rPr>
                        <a:t>Απόθεμα εμπορευμάτων στην αρχή της χρήσης</a:t>
                      </a:r>
                    </a:p>
                    <a:p>
                      <a:pPr marL="342900" lvl="0" indent="-342900" algn="just">
                        <a:lnSpc>
                          <a:spcPct val="115000"/>
                        </a:lnSpc>
                        <a:spcAft>
                          <a:spcPts val="0"/>
                        </a:spcAft>
                        <a:buFont typeface="+mj-lt"/>
                        <a:buAutoNum type="arabicPeriod"/>
                      </a:pPr>
                      <a:r>
                        <a:rPr lang="el-GR" sz="1200" dirty="0">
                          <a:effectLst/>
                          <a:latin typeface="Calibri" panose="020F0502020204030204" pitchFamily="34" charset="0"/>
                          <a:ea typeface="Calibri" panose="020F0502020204030204" pitchFamily="34" charset="0"/>
                          <a:cs typeface="Times New Roman" panose="02020603050405020304" pitchFamily="18" charset="0"/>
                        </a:rPr>
                        <a:t>Αγορές εμπορευμάτων στην διάρκεια της οικονομικής χρήσης</a:t>
                      </a:r>
                    </a:p>
                    <a:p>
                      <a:pPr marL="342900" lvl="0" indent="-342900" algn="just">
                        <a:lnSpc>
                          <a:spcPct val="115000"/>
                        </a:lnSpc>
                        <a:spcAft>
                          <a:spcPts val="0"/>
                        </a:spcAft>
                        <a:buFont typeface="+mj-lt"/>
                        <a:buAutoNum type="arabicPeriod"/>
                      </a:pPr>
                      <a:r>
                        <a:rPr lang="el-GR" sz="1200" dirty="0">
                          <a:effectLst/>
                          <a:latin typeface="Calibri" panose="020F0502020204030204" pitchFamily="34" charset="0"/>
                          <a:ea typeface="Calibri" panose="020F0502020204030204" pitchFamily="34" charset="0"/>
                          <a:cs typeface="Times New Roman" panose="02020603050405020304" pitchFamily="18" charset="0"/>
                        </a:rPr>
                        <a:t>Απόθεμα εμπορευμάτων στο τέλος της χρήσης</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214">
                <a:tc>
                  <a:txBody>
                    <a:bodyPr/>
                    <a:lstStyle/>
                    <a:p>
                      <a:pPr algn="just">
                        <a:lnSpc>
                          <a:spcPct val="115000"/>
                        </a:lnSpc>
                        <a:spcAft>
                          <a:spcPts val="0"/>
                        </a:spcAft>
                      </a:pPr>
                      <a:r>
                        <a:rPr lang="el-GR" sz="1200">
                          <a:effectLst/>
                          <a:latin typeface="Calibri" panose="020F0502020204030204" pitchFamily="34" charset="0"/>
                          <a:ea typeface="Calibri" panose="020F0502020204030204" pitchFamily="34" charset="0"/>
                          <a:cs typeface="Times New Roman" panose="02020603050405020304" pitchFamily="18" charset="0"/>
                        </a:rPr>
                        <a:t>Μικτό κέρδος</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200">
                          <a:effectLst/>
                          <a:latin typeface="Calibri" panose="020F0502020204030204" pitchFamily="34" charset="0"/>
                          <a:ea typeface="Calibri" panose="020F0502020204030204" pitchFamily="34" charset="0"/>
                          <a:cs typeface="Times New Roman" panose="02020603050405020304" pitchFamily="18" charset="0"/>
                        </a:rPr>
                        <a:t>Η διαφορά πωλήσεων και κόστους πωληθέντων</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Μέτρο της απόδοσης της επιχείρησης από την κύρια δραστηριότητα εμπορίας αγαθών</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214">
                <a:tc>
                  <a:txBody>
                    <a:bodyPr/>
                    <a:lstStyle/>
                    <a:p>
                      <a:pPr algn="just">
                        <a:lnSpc>
                          <a:spcPct val="115000"/>
                        </a:lnSpc>
                        <a:spcAft>
                          <a:spcPts val="0"/>
                        </a:spcAft>
                      </a:pPr>
                      <a:r>
                        <a:rPr lang="el-GR" sz="1200">
                          <a:effectLst/>
                          <a:latin typeface="Calibri" panose="020F0502020204030204" pitchFamily="34" charset="0"/>
                          <a:ea typeface="Calibri" panose="020F0502020204030204" pitchFamily="34" charset="0"/>
                          <a:cs typeface="Times New Roman" panose="02020603050405020304" pitchFamily="18" charset="0"/>
                        </a:rPr>
                        <a:t>Λοιπά έσοδα</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200">
                          <a:effectLst/>
                          <a:latin typeface="Calibri" panose="020F0502020204030204" pitchFamily="34" charset="0"/>
                          <a:ea typeface="Calibri" panose="020F0502020204030204" pitchFamily="34" charset="0"/>
                          <a:cs typeface="Times New Roman" panose="02020603050405020304" pitchFamily="18" charset="0"/>
                        </a:rPr>
                        <a:t>Έσοδα που δεν σχετίζονται με πωλήσεις αγαθών</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pPr>
                      <a:r>
                        <a:rPr lang="el-GR" sz="1200" dirty="0">
                          <a:effectLst/>
                          <a:latin typeface="Calibri" panose="020F0502020204030204" pitchFamily="34" charset="0"/>
                          <a:ea typeface="Calibri" panose="020F0502020204030204" pitchFamily="34" charset="0"/>
                          <a:cs typeface="Times New Roman" panose="02020603050405020304" pitchFamily="18" charset="0"/>
                        </a:rPr>
                        <a:t>Εισοδήματα από επενδύσεις/μερίσματα</a:t>
                      </a:r>
                    </a:p>
                    <a:p>
                      <a:pPr marL="342900" lvl="0" indent="-342900" algn="just">
                        <a:lnSpc>
                          <a:spcPct val="115000"/>
                        </a:lnSpc>
                        <a:spcAft>
                          <a:spcPts val="0"/>
                        </a:spcAft>
                        <a:buFont typeface="+mj-lt"/>
                        <a:buAutoNum type="arabicPeriod"/>
                      </a:pPr>
                      <a:r>
                        <a:rPr lang="el-GR" sz="1200" dirty="0">
                          <a:effectLst/>
                          <a:latin typeface="Calibri" panose="020F0502020204030204" pitchFamily="34" charset="0"/>
                          <a:ea typeface="Calibri" panose="020F0502020204030204" pitchFamily="34" charset="0"/>
                          <a:cs typeface="Times New Roman" panose="02020603050405020304" pitchFamily="18" charset="0"/>
                        </a:rPr>
                        <a:t>Εισοδήματα από πώληση παγίων</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61">
                <a:tc>
                  <a:txBody>
                    <a:bodyPr/>
                    <a:lstStyle/>
                    <a:p>
                      <a:pPr algn="just">
                        <a:lnSpc>
                          <a:spcPct val="115000"/>
                        </a:lnSpc>
                        <a:spcAft>
                          <a:spcPts val="0"/>
                        </a:spcAft>
                      </a:pPr>
                      <a:r>
                        <a:rPr lang="el-GR" sz="1200">
                          <a:effectLst/>
                          <a:latin typeface="Calibri" panose="020F0502020204030204" pitchFamily="34" charset="0"/>
                          <a:ea typeface="Calibri" panose="020F0502020204030204" pitchFamily="34" charset="0"/>
                          <a:cs typeface="Times New Roman" panose="02020603050405020304" pitchFamily="18" charset="0"/>
                        </a:rPr>
                        <a:t>Έξοδα</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200">
                          <a:effectLst/>
                          <a:latin typeface="Calibri" panose="020F0502020204030204" pitchFamily="34" charset="0"/>
                          <a:ea typeface="Calibri" panose="020F0502020204030204" pitchFamily="34" charset="0"/>
                          <a:cs typeface="Times New Roman" panose="02020603050405020304" pitchFamily="18" charset="0"/>
                        </a:rPr>
                        <a:t>Έξοδα που δεν σχετίζονται άμεσα με την πώληση των αγαθών</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pPr>
                      <a:r>
                        <a:rPr lang="el-GR" sz="1200" dirty="0">
                          <a:effectLst/>
                          <a:latin typeface="Calibri" panose="020F0502020204030204" pitchFamily="34" charset="0"/>
                          <a:ea typeface="Calibri" panose="020F0502020204030204" pitchFamily="34" charset="0"/>
                          <a:cs typeface="Times New Roman" panose="02020603050405020304" pitchFamily="18" charset="0"/>
                        </a:rPr>
                        <a:t>Μισθοί</a:t>
                      </a:r>
                    </a:p>
                    <a:p>
                      <a:pPr marL="342900" lvl="0" indent="-342900" algn="just">
                        <a:lnSpc>
                          <a:spcPct val="115000"/>
                        </a:lnSpc>
                        <a:spcAft>
                          <a:spcPts val="0"/>
                        </a:spcAft>
                        <a:buFont typeface="+mj-lt"/>
                        <a:buAutoNum type="arabicPeriod"/>
                      </a:pPr>
                      <a:r>
                        <a:rPr lang="el-GR" sz="1200" dirty="0">
                          <a:effectLst/>
                          <a:latin typeface="Calibri" panose="020F0502020204030204" pitchFamily="34" charset="0"/>
                          <a:ea typeface="Calibri" panose="020F0502020204030204" pitchFamily="34" charset="0"/>
                          <a:cs typeface="Times New Roman" panose="02020603050405020304" pitchFamily="18" charset="0"/>
                        </a:rPr>
                        <a:t>Ενοίκιο</a:t>
                      </a:r>
                    </a:p>
                    <a:p>
                      <a:pPr marL="342900" lvl="0" indent="-342900" algn="just">
                        <a:lnSpc>
                          <a:spcPct val="115000"/>
                        </a:lnSpc>
                        <a:spcAft>
                          <a:spcPts val="0"/>
                        </a:spcAft>
                        <a:buFont typeface="+mj-lt"/>
                        <a:buAutoNum type="arabicPeriod"/>
                      </a:pPr>
                      <a:r>
                        <a:rPr lang="el-GR" sz="1200" dirty="0">
                          <a:effectLst/>
                          <a:latin typeface="Calibri" panose="020F0502020204030204" pitchFamily="34" charset="0"/>
                          <a:ea typeface="Calibri" panose="020F0502020204030204" pitchFamily="34" charset="0"/>
                          <a:cs typeface="Times New Roman" panose="02020603050405020304" pitchFamily="18" charset="0"/>
                        </a:rPr>
                        <a:t>Ηλεκτρικό</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214">
                <a:tc>
                  <a:txBody>
                    <a:bodyPr/>
                    <a:lstStyle/>
                    <a:p>
                      <a:pPr algn="just">
                        <a:lnSpc>
                          <a:spcPct val="115000"/>
                        </a:lnSpc>
                        <a:spcAft>
                          <a:spcPts val="0"/>
                        </a:spcAft>
                      </a:pPr>
                      <a:r>
                        <a:rPr lang="el-GR" sz="1200">
                          <a:effectLst/>
                          <a:latin typeface="Calibri" panose="020F0502020204030204" pitchFamily="34" charset="0"/>
                          <a:ea typeface="Calibri" panose="020F0502020204030204" pitchFamily="34" charset="0"/>
                          <a:cs typeface="Times New Roman" panose="02020603050405020304" pitchFamily="18" charset="0"/>
                        </a:rPr>
                        <a:t>Καθαρό κέρδος (ζημία)</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200">
                          <a:effectLst/>
                          <a:latin typeface="Calibri" panose="020F0502020204030204" pitchFamily="34" charset="0"/>
                          <a:ea typeface="Calibri" panose="020F0502020204030204" pitchFamily="34" charset="0"/>
                          <a:cs typeface="Times New Roman" panose="02020603050405020304" pitchFamily="18" charset="0"/>
                        </a:rPr>
                        <a:t>Το καθαρό αποτέλεσμα μετά την αφαίρεση των λοιπών εσόδων και εξόδων από το μικτό κέρδος</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Μετρά το λογιστικό όφελος της επιχείρησης (καθαρό αποτέλεσμα) από όλες τις δραστηριότητές της.</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10</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523376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Πωλήσεις</a:t>
            </a:r>
            <a:endParaRPr lang="el-GR" dirty="0">
              <a:solidFill>
                <a:schemeClr val="bg1"/>
              </a:solidFill>
            </a:endParaRPr>
          </a:p>
        </p:txBody>
      </p:sp>
      <p:sp>
        <p:nvSpPr>
          <p:cNvPr id="3" name="Θέση περιεχομένου 2"/>
          <p:cNvSpPr>
            <a:spLocks noGrp="1"/>
          </p:cNvSpPr>
          <p:nvPr>
            <p:ph idx="1"/>
          </p:nvPr>
        </p:nvSpPr>
        <p:spPr/>
        <p:txBody>
          <a:bodyPr>
            <a:normAutofit lnSpcReduction="10000"/>
          </a:bodyPr>
          <a:lstStyle/>
          <a:p>
            <a:r>
              <a:rPr lang="el-GR" dirty="0"/>
              <a:t>Η δημιουργία εσόδων από πωλήσεις είναι το πλέον ουσιώδες στοιχείο για την επιβίωση και ανάπτυξη μιας επιχείρησης. Βέβαια το είδος και το μέγεθος των πωλήσεων διαφέρει από εταιρεία σε εταιρεία και από κλάδο σε κλάδο. </a:t>
            </a:r>
            <a:endParaRPr lang="el-GR" dirty="0" smtClean="0"/>
          </a:p>
          <a:p>
            <a:r>
              <a:rPr lang="el-GR" dirty="0" smtClean="0"/>
              <a:t>Για </a:t>
            </a:r>
            <a:r>
              <a:rPr lang="el-GR" dirty="0"/>
              <a:t>επιχειρήσεις παροχής υπηρεσιών ο όρος «έσοδα» ή «κύκλος εργασιών» χρησιμοποιείται αντί του όρου «πωλήσεις» δηλώνοντας την παροχή ενός άυλου αγαθού (υπηρεσίας) αντί ενός υλικού εμπορεύματος. </a:t>
            </a:r>
            <a:endParaRPr lang="el-GR" dirty="0" smtClean="0"/>
          </a:p>
          <a:p>
            <a:r>
              <a:rPr lang="el-GR" dirty="0" smtClean="0"/>
              <a:t>Ουσιαστικά </a:t>
            </a:r>
            <a:r>
              <a:rPr lang="el-GR" dirty="0"/>
              <a:t>οι πωλήσεις (κύκλος εργασιών) αποτελούν το βασικότερο λειτουργικό έσοδο των επιχειρήσεων. Οι πωλήσεις μπορεί να πραγματοποιούνται με καταβολή μετρητών ή με πίστωση.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11</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656412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Είδη </a:t>
            </a:r>
            <a:r>
              <a:rPr lang="el-GR" dirty="0">
                <a:solidFill>
                  <a:schemeClr val="bg1"/>
                </a:solidFill>
              </a:rPr>
              <a:t>πωλήσεων ανά κλάδο </a:t>
            </a:r>
            <a:endParaRPr lang="el-GR"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444192096"/>
              </p:ext>
            </p:extLst>
          </p:nvPr>
        </p:nvGraphicFramePr>
        <p:xfrm>
          <a:off x="932095" y="1690688"/>
          <a:ext cx="10421704" cy="4023360"/>
        </p:xfrm>
        <a:graphic>
          <a:graphicData uri="http://schemas.openxmlformats.org/drawingml/2006/table">
            <a:tbl>
              <a:tblPr firstRow="1" firstCol="1" bandRow="1"/>
              <a:tblGrid>
                <a:gridCol w="2769993"/>
                <a:gridCol w="2561457"/>
                <a:gridCol w="2541358"/>
                <a:gridCol w="2548896"/>
              </a:tblGrid>
              <a:tr h="0">
                <a:tc>
                  <a:txBody>
                    <a:bodyPr/>
                    <a:lstStyle/>
                    <a:p>
                      <a:pPr>
                        <a:lnSpc>
                          <a:spcPct val="150000"/>
                        </a:lnSpc>
                        <a:spcAft>
                          <a:spcPts val="0"/>
                        </a:spcAft>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Κλάδος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600" b="1" dirty="0">
                          <a:effectLst/>
                          <a:latin typeface="Calibri" panose="020F0502020204030204" pitchFamily="34" charset="0"/>
                          <a:ea typeface="Calibri" panose="020F0502020204030204" pitchFamily="34" charset="0"/>
                          <a:cs typeface="Times New Roman" panose="02020603050405020304" pitchFamily="18" charset="0"/>
                        </a:rPr>
                        <a:t>Παράδειγμα πωλήσεων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600" b="1">
                          <a:effectLst/>
                          <a:latin typeface="Calibri" panose="020F0502020204030204" pitchFamily="34" charset="0"/>
                          <a:ea typeface="Calibri" panose="020F0502020204030204" pitchFamily="34" charset="0"/>
                          <a:cs typeface="Times New Roman" panose="02020603050405020304" pitchFamily="18" charset="0"/>
                        </a:rPr>
                        <a:t>Πίστωση / Μετρητά</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600" b="1">
                          <a:effectLst/>
                          <a:latin typeface="Calibri" panose="020F0502020204030204" pitchFamily="34" charset="0"/>
                          <a:ea typeface="Calibri" panose="020F0502020204030204" pitchFamily="34" charset="0"/>
                          <a:cs typeface="Times New Roman" panose="02020603050405020304" pitchFamily="18" charset="0"/>
                        </a:rPr>
                        <a:t>Υλικά αγαθά / υπηρεσίες</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Γεωργία/κτηνοτροφία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Αγροτικά τρόφιμα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Πίστωση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Υλικά αγαθά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Μεταποίηση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Βιομηχανικά αγαθά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Πίστωση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Υλικά αγαθά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Κατασκευές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Κτίρια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Πίστωση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Υλικά αγαθά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Οχήματα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Αυτοκίνητα κλπ.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Πίστωση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Υλικά αγαθά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Χονδρεμπόριο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Χονδρεμπόριο τροφίμων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Πίστωση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Υλικά αγαθά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Λιανικό εμπόριο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Ένδυση/υπόδηση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Μετρητά ή πιστωτική κάρτα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Υλικά αγαθά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Φιλοξενία/διατροφή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Ξενοδοχεία / εστιατόρια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Μετρητά ή πιστωτική κάρτα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Υπηρεσίες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Μεταφορές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Κόμιστρα ταξί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Μετρητά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Υπηρεσίες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Χρηματοοικονομικά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Έσοδα τόκων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Τίποτα από τα δύο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Υπηρεσίες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Ακίνητα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Ενοίκια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a:effectLst/>
                          <a:latin typeface="Calibri" panose="020F0502020204030204" pitchFamily="34" charset="0"/>
                          <a:ea typeface="Calibri" panose="020F0502020204030204" pitchFamily="34" charset="0"/>
                          <a:cs typeface="Times New Roman" panose="02020603050405020304" pitchFamily="18" charset="0"/>
                        </a:rPr>
                        <a:t>Μετρητά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Υπηρεσίες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12</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228707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Σύνθεση των πωλήσεων της εταιρείας MLS AE</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1818192" y="2112135"/>
            <a:ext cx="8078121" cy="3567448"/>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13</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1763995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Σύνθεση </a:t>
            </a:r>
            <a:r>
              <a:rPr lang="el-GR" dirty="0">
                <a:solidFill>
                  <a:schemeClr val="bg1"/>
                </a:solidFill>
              </a:rPr>
              <a:t>εσόδων της Ρεάλ Μαδρίτης τη σεζόν 2014-2015 </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2573052" y="1880175"/>
            <a:ext cx="6442159" cy="3878736"/>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14</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438706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Κόστος πωληθέντων εμπορευμάτων</a:t>
            </a:r>
            <a:endParaRPr lang="el-GR" dirty="0">
              <a:solidFill>
                <a:schemeClr val="bg1"/>
              </a:solidFill>
            </a:endParaRPr>
          </a:p>
        </p:txBody>
      </p:sp>
      <p:sp>
        <p:nvSpPr>
          <p:cNvPr id="3" name="Θέση περιεχομένου 2"/>
          <p:cNvSpPr>
            <a:spLocks noGrp="1"/>
          </p:cNvSpPr>
          <p:nvPr>
            <p:ph idx="1"/>
          </p:nvPr>
        </p:nvSpPr>
        <p:spPr/>
        <p:txBody>
          <a:bodyPr>
            <a:normAutofit lnSpcReduction="10000"/>
          </a:bodyPr>
          <a:lstStyle/>
          <a:p>
            <a:r>
              <a:rPr lang="el-GR" dirty="0"/>
              <a:t>Το κόστος πωληθέντων αντιπροσωπεύει τα άμεσα έξοδα που συνδέονται με τα πωληθέντα προϊόντα. Ο λογαριασμός αυτός συναντάται κυρίως σε επιχειρήσεις αγοράς και εμπορίας αγαθών υλικής υπόστασης και όχι τόσο σε επιχειρήσεις παροχής υπηρεσιών. </a:t>
            </a:r>
            <a:endParaRPr lang="el-GR" dirty="0" smtClean="0"/>
          </a:p>
          <a:p>
            <a:r>
              <a:rPr lang="el-GR" dirty="0" smtClean="0"/>
              <a:t>Το </a:t>
            </a:r>
            <a:r>
              <a:rPr lang="el-GR" dirty="0"/>
              <a:t>πρώτο κύριο συστατικό στοιχείο του κόστους πωληθέντων είναι οι αγορές εμπορευμάτων που πραγματοποίησε η επιχείρηση (με μετρητά ή με πίστωση) στην διάρκεια της οικονομικής χρήσης. Βέβαια το ποσό αυτό μπορεί να προσαρμοστεί (να μειωθεί ή να αυξηθεί) από τυχόν επιστροφές αγορών στους προμηθευτές (λόγω ακαταλληλότητας ή ελαττωμάτων) ή λόγω επιπρόσθετου κόστους μεταφοράς των εμπορευμάτων στην έδρα της επιχείρησης.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15</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528299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Η διάρθρωση του κόστος πωληθέντων </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1696076" y="1880175"/>
            <a:ext cx="8452475" cy="4074777"/>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16</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9020360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Βήματα υπολογισμού κόστους πωληθέντων εμπορικής επιχείρησης</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2215166" y="1793007"/>
            <a:ext cx="7495504" cy="4265119"/>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17</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256124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Μικτό κέρδος και λοιπά έσοδα</a:t>
            </a:r>
            <a:endParaRPr lang="el-GR" dirty="0">
              <a:solidFill>
                <a:schemeClr val="bg1"/>
              </a:solidFill>
            </a:endParaRPr>
          </a:p>
        </p:txBody>
      </p:sp>
      <p:sp>
        <p:nvSpPr>
          <p:cNvPr id="3" name="Θέση περιεχομένου 2"/>
          <p:cNvSpPr>
            <a:spLocks noGrp="1"/>
          </p:cNvSpPr>
          <p:nvPr>
            <p:ph idx="1"/>
          </p:nvPr>
        </p:nvSpPr>
        <p:spPr/>
        <p:txBody>
          <a:bodyPr>
            <a:normAutofit fontScale="92500"/>
          </a:bodyPr>
          <a:lstStyle/>
          <a:p>
            <a:r>
              <a:rPr lang="el-GR" dirty="0"/>
              <a:t>Το μικτό είναι η διαφορά μεταξύ των πωλήσεων και του κόστους πωληθέντων και δηλώνει  πόσα έσοδα η επιχείρηση επιτυγχάνει για κάθε €1 κόστους πωληθέντων. </a:t>
            </a:r>
            <a:endParaRPr lang="el-GR" dirty="0" smtClean="0"/>
          </a:p>
          <a:p>
            <a:r>
              <a:rPr lang="el-GR" dirty="0" smtClean="0"/>
              <a:t>Για </a:t>
            </a:r>
            <a:r>
              <a:rPr lang="el-GR" dirty="0"/>
              <a:t>να το θέσουμε διαφορετικά, το μικτό κέρδος εκφράζει το περιθώριο συνεισφοράς της επιχείρησης. Οι επιχειρήσεις παρακολουθούν τα περιθώρια μικτού κέρδους διότι αποτελούν ένδειξη του κατά πόσο η επιχείρηση λειτουργεί με υψηλό λειτουργικό κόστος ή όχι. </a:t>
            </a:r>
            <a:endParaRPr lang="el-GR" dirty="0" smtClean="0"/>
          </a:p>
          <a:p>
            <a:r>
              <a:rPr lang="el-GR" dirty="0" smtClean="0"/>
              <a:t>Για </a:t>
            </a:r>
            <a:r>
              <a:rPr lang="el-GR" dirty="0"/>
              <a:t>παράδειγμα αν μια επιχείρηση λειτουργεί με ένα περιθώριο κέρδους πάνω από το συνολικό κόστος (</a:t>
            </a:r>
            <a:r>
              <a:rPr lang="el-GR" dirty="0" err="1"/>
              <a:t>mark-up</a:t>
            </a:r>
            <a:r>
              <a:rPr lang="el-GR" dirty="0"/>
              <a:t>) 50% και έχει κόστος πωληθέντων €60000 πόσο θα αναμένεται να είναι το μικτό της κέρδος;</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18</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211084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Υπολογισμός </a:t>
            </a:r>
            <a:r>
              <a:rPr lang="el-GR" dirty="0">
                <a:solidFill>
                  <a:schemeClr val="bg1"/>
                </a:solidFill>
              </a:rPr>
              <a:t>μικτού κέρδους μέσω </a:t>
            </a:r>
            <a:r>
              <a:rPr lang="el-GR" dirty="0" err="1">
                <a:solidFill>
                  <a:schemeClr val="bg1"/>
                </a:solidFill>
              </a:rPr>
              <a:t>mark-up</a:t>
            </a:r>
            <a:r>
              <a:rPr lang="el-GR" dirty="0">
                <a:solidFill>
                  <a:schemeClr val="bg1"/>
                </a:solidFill>
              </a:rPr>
              <a:t> </a:t>
            </a:r>
            <a:endParaRPr lang="el-GR"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299321369"/>
              </p:ext>
            </p:extLst>
          </p:nvPr>
        </p:nvGraphicFramePr>
        <p:xfrm>
          <a:off x="1133342" y="1880175"/>
          <a:ext cx="9311424" cy="1828800"/>
        </p:xfrm>
        <a:graphic>
          <a:graphicData uri="http://schemas.openxmlformats.org/drawingml/2006/table">
            <a:tbl>
              <a:tblPr firstRow="1" firstCol="1" bandRow="1"/>
              <a:tblGrid>
                <a:gridCol w="2539989"/>
                <a:gridCol w="1591562"/>
                <a:gridCol w="2386221"/>
                <a:gridCol w="2793652"/>
              </a:tblGrid>
              <a:tr h="0">
                <a:tc>
                  <a:txBody>
                    <a:bodyPr/>
                    <a:lstStyle/>
                    <a:p>
                      <a:pPr algn="just">
                        <a:lnSpc>
                          <a:spcPct val="150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Mark-up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b="1">
                          <a:effectLst/>
                          <a:latin typeface="Calibri" panose="020F0502020204030204" pitchFamily="34" charset="0"/>
                          <a:ea typeface="Calibri" panose="020F0502020204030204" pitchFamily="34" charset="0"/>
                          <a:cs typeface="Times New Roman" panose="02020603050405020304" pitchFamily="18" charset="0"/>
                        </a:rPr>
                        <a:t>€</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r>
                        <a:rPr lang="el-GR" sz="2000" b="1">
                          <a:effectLst/>
                          <a:latin typeface="Calibri" panose="020F0502020204030204" pitchFamily="34" charset="0"/>
                          <a:ea typeface="Calibri" panose="020F0502020204030204" pitchFamily="34" charset="0"/>
                          <a:cs typeface="Times New Roman" panose="02020603050405020304" pitchFamily="18" charset="0"/>
                        </a:rPr>
                        <a:t>Περιθωρίου κέρδους</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Πωλήσεις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150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90000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0">
                <a:tc>
                  <a:txBody>
                    <a:bodyPr/>
                    <a:lstStyle/>
                    <a:p>
                      <a:pPr algn="just">
                        <a:lnSpc>
                          <a:spcPct val="150000"/>
                        </a:lnSpc>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-Κόστος πωληθέντων</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(60000)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Μικτό κέρδος</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30000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19</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256862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Η ΚΑΤΑΣΤΑΣΗ ΑΠΟΤΕΛΕΣΜΑΤΩΝ ΧΡΗΣΕΩΣ</a:t>
            </a:r>
            <a:endParaRPr lang="el-GR" dirty="0">
              <a:solidFill>
                <a:schemeClr val="bg1"/>
              </a:solidFill>
            </a:endParaRPr>
          </a:p>
        </p:txBody>
      </p:sp>
      <p:sp>
        <p:nvSpPr>
          <p:cNvPr id="3" name="Θέση περιεχομένου 2"/>
          <p:cNvSpPr>
            <a:spLocks noGrp="1"/>
          </p:cNvSpPr>
          <p:nvPr>
            <p:ph idx="1"/>
          </p:nvPr>
        </p:nvSpPr>
        <p:spPr/>
        <p:txBody>
          <a:bodyPr/>
          <a:lstStyle/>
          <a:p>
            <a:pPr marL="0" indent="0">
              <a:buNone/>
            </a:pPr>
            <a:r>
              <a:rPr lang="el-GR" dirty="0"/>
              <a:t>ΜΑΘΗΣΙΑΚΟΙ ΣΤΟΧΟΙ ΚΕΦΑΛΑΙΟΥ 7</a:t>
            </a:r>
          </a:p>
          <a:p>
            <a:r>
              <a:rPr lang="el-GR" dirty="0" smtClean="0"/>
              <a:t>Να </a:t>
            </a:r>
            <a:r>
              <a:rPr lang="el-GR" dirty="0"/>
              <a:t>γνωρίζετε το πλαίσιο κατάρτισης της κατάστασης αποτελεσμάτων χρήσεως.</a:t>
            </a:r>
          </a:p>
          <a:p>
            <a:r>
              <a:rPr lang="el-GR" dirty="0" smtClean="0"/>
              <a:t>Να </a:t>
            </a:r>
            <a:r>
              <a:rPr lang="el-GR" dirty="0"/>
              <a:t>γνωρίζεται τις βασικές κατηγορίες λογαριασμών της κατάστασης αποτελεσμάτων χρήσεως.</a:t>
            </a:r>
          </a:p>
          <a:p>
            <a:r>
              <a:rPr lang="el-GR" dirty="0" smtClean="0"/>
              <a:t>Να </a:t>
            </a:r>
            <a:r>
              <a:rPr lang="el-GR" dirty="0"/>
              <a:t>γνωρίζετε τις έννοιες του εσόδου και του εξόδου.</a:t>
            </a:r>
          </a:p>
          <a:p>
            <a:r>
              <a:rPr lang="el-GR" dirty="0" smtClean="0"/>
              <a:t>Να </a:t>
            </a:r>
            <a:r>
              <a:rPr lang="el-GR" dirty="0"/>
              <a:t>γνωρίζετε τις έννοιες του λογιστικού κέρδους και ζημίας.</a:t>
            </a:r>
          </a:p>
          <a:p>
            <a:r>
              <a:rPr lang="el-GR" dirty="0" smtClean="0"/>
              <a:t>Να </a:t>
            </a:r>
            <a:r>
              <a:rPr lang="el-GR" dirty="0"/>
              <a:t>γνωρίζετε την διαφορά λογιστικού και οικονομικού κέρδους.</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84944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Λοιπ</a:t>
            </a:r>
            <a:r>
              <a:rPr lang="el-GR" dirty="0" smtClean="0">
                <a:solidFill>
                  <a:schemeClr val="bg1"/>
                </a:solidFill>
              </a:rPr>
              <a:t>ά έσοδα</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Τα λοιπά έσοδα περιλαμβάνουν εισοδήματα που εισέπραξε η εταιρεία αλλά συνδέονται με την κύρια δραστηριότητά της. </a:t>
            </a:r>
            <a:endParaRPr lang="el-GR" dirty="0" smtClean="0"/>
          </a:p>
          <a:p>
            <a:r>
              <a:rPr lang="el-GR" dirty="0" smtClean="0"/>
              <a:t>Τέτοιου </a:t>
            </a:r>
            <a:r>
              <a:rPr lang="el-GR" dirty="0"/>
              <a:t>είδους έσοδα μπορεί να είναι οι τόκοι, τα ενοίκια, έσοδα από μερίσματα ή πώληση επενδύσεων και παγίων περιουσιακών στοιχείων και λοιπές πηγές τα οποία και συνυπολογίζονται στον καθορισμό του λειτουργικού αποτελέσματος της επιχείρησης.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20</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1290952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Έξοδα</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Συνήθως οι καταστάσεις αποτελεσμάτων διακρίνουν τα λειτουργικά έξοδα σε αυτά της πώλησης – διάθεσης των προϊόντων ή υπηρεσιών και στα διοικητικά έξοδα. </a:t>
            </a:r>
            <a:endParaRPr lang="el-GR" dirty="0" smtClean="0"/>
          </a:p>
          <a:p>
            <a:r>
              <a:rPr lang="el-GR" dirty="0" smtClean="0"/>
              <a:t>Πολλά </a:t>
            </a:r>
            <a:r>
              <a:rPr lang="el-GR" dirty="0"/>
              <a:t>από αυτά τα έξοδα πληρώνονται με μετρητά υπάρχουν όμως και κάποια έξοδα χωρίς ταμειακή επίπτωση όπως είναι οι αποσβέσεις παγίων περιουσιακών στοιχείων, τις οποίες θα αναλύσουμε σε επόμενο κεφάλαιο. </a:t>
            </a:r>
            <a:endParaRPr lang="el-GR" dirty="0" smtClean="0"/>
          </a:p>
          <a:p>
            <a:r>
              <a:rPr lang="el-GR" dirty="0" smtClean="0"/>
              <a:t>Τέλος</a:t>
            </a:r>
            <a:r>
              <a:rPr lang="el-GR" dirty="0"/>
              <a:t>, υπάρχουν και κάποια μη λειτουργικά έξοδα τα οποία και εμφανίζονται στο τέλος της κατάσταση αποτελεσμάτων ώστε να προσδιοριστεί το συνολικό καθαρό αποτέλεσμα.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21</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249609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Έξοδα </a:t>
            </a:r>
            <a:r>
              <a:rPr lang="en-GB" dirty="0">
                <a:solidFill>
                  <a:schemeClr val="bg1"/>
                </a:solidFill>
              </a:rPr>
              <a:t>JUMBO AEE</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1957588" y="1617174"/>
            <a:ext cx="7392473" cy="4626597"/>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22</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0544943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normAutofit/>
          </a:bodyPr>
          <a:lstStyle/>
          <a:p>
            <a:r>
              <a:rPr lang="el-GR" sz="2800" b="1" dirty="0" smtClean="0">
                <a:solidFill>
                  <a:schemeClr val="bg1"/>
                </a:solidFill>
              </a:rPr>
              <a:t>Λυμένο παράδειγμα: </a:t>
            </a:r>
            <a:r>
              <a:rPr lang="el-GR" sz="2800" b="1" dirty="0">
                <a:solidFill>
                  <a:schemeClr val="bg1"/>
                </a:solidFill>
              </a:rPr>
              <a:t>Δίνονται οι παρακάτω λογαριασμοί του ιδιωτικού εκπαιδευτικού οργανισμού «Αποστόλου» και ζητείται να συνταχθεί η κατάσταση αποτελεσμάτων χρήσεως της χρήσεως 2018:</a:t>
            </a:r>
            <a:endParaRPr lang="el-GR" sz="2800"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72854372"/>
              </p:ext>
            </p:extLst>
          </p:nvPr>
        </p:nvGraphicFramePr>
        <p:xfrm>
          <a:off x="2176531" y="1825626"/>
          <a:ext cx="5985140" cy="4351335"/>
        </p:xfrm>
        <a:graphic>
          <a:graphicData uri="http://schemas.openxmlformats.org/drawingml/2006/table">
            <a:tbl>
              <a:tblPr firstRow="1" firstCol="1" bandRow="1"/>
              <a:tblGrid>
                <a:gridCol w="4295431"/>
                <a:gridCol w="1689709"/>
              </a:tblGrid>
              <a:tr h="180805">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Καταθέσεις όψεως</a:t>
                      </a:r>
                    </a:p>
                  </a:txBody>
                  <a:tcPr marL="5226" marR="52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400,00 €</a:t>
                      </a:r>
                    </a:p>
                  </a:txBody>
                  <a:tcPr marL="5226" marR="52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Γραμμάτια εισπρακτέα</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800,00€</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805">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Έσοδα εστιατορίου</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5.000,00 €</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Ηλεκτρονικοί υπολογιστές</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1.000,00 €</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8192">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Διάφορα έξοδα</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5.250,00 €</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Αποθεματικά καταστατικού</a:t>
                      </a:r>
                    </a:p>
                  </a:txBody>
                  <a:tcPr marL="5226" marR="52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2.290,00 €</a:t>
                      </a:r>
                    </a:p>
                  </a:txBody>
                  <a:tcPr marL="5226" marR="52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Ενοίκια</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600,00 €</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805">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Αμοιβές προσωπικού</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8.000,00 €</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Αποσβεσμένα κτίρια</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2.000,00 €</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8192">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Πρώτες ύλες και διάφορα υλικά (Απόθεμα)</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100,00€</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Κτίρια υπό ανέγερση</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600,00 €</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8192">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Εμπορεύματα (Βιβλία) (Απόθεμα)</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200,00 €</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Αποσβέσεις κτιρίων</a:t>
                      </a:r>
                    </a:p>
                  </a:txBody>
                  <a:tcPr marL="5226" marR="52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500,00 €</a:t>
                      </a:r>
                    </a:p>
                  </a:txBody>
                  <a:tcPr marL="5226" marR="52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Προεισπραχθέντα ενοίκια</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1.300,00 €</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8192">
                <a:tc>
                  <a:txBody>
                    <a:bodyPr/>
                    <a:lstStyle/>
                    <a:p>
                      <a:pP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Πωλήσεις υπηρεσιών</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19.500,00 €</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Έσοδα εισπρακτέα</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1.000,00 €</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Έξοδα πληρωτέα</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1.200,00 €</a:t>
                      </a:r>
                    </a:p>
                  </a:txBody>
                  <a:tcPr marL="5226" marR="5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805">
                <a:tc>
                  <a:txBody>
                    <a:bodyPr/>
                    <a:lstStyle/>
                    <a:p>
                      <a:pP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Κεφάλαιο</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1.500,00 €</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8192">
                <a:tc>
                  <a:txBody>
                    <a:bodyPr/>
                    <a:lstStyle/>
                    <a:p>
                      <a:pP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Αποσβεσμένοι υπολογιστές</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300,00 €</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Κτίρια</a:t>
                      </a:r>
                    </a:p>
                  </a:txBody>
                  <a:tcPr marL="5226" marR="52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13.000,00 €</a:t>
                      </a:r>
                    </a:p>
                  </a:txBody>
                  <a:tcPr marL="5226" marR="52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95">
                <a:tc>
                  <a:txBody>
                    <a:bodyPr/>
                    <a:lstStyle/>
                    <a:p>
                      <a:pP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Αποσβέσεις υπολογιστών</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150,00 €</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805">
                <a:tc>
                  <a:txBody>
                    <a:bodyPr/>
                    <a:lstStyle/>
                    <a:p>
                      <a:pP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Εργοδοτικές εισφορές</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1.750,00 €</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805">
                <a:tc>
                  <a:txBody>
                    <a:bodyPr/>
                    <a:lstStyle/>
                    <a:p>
                      <a:pP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Υποχρεώσεις σε ασφαλιστικούς οργανισμούς</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100,00€</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805">
                <a:tc>
                  <a:txBody>
                    <a:bodyPr/>
                    <a:lstStyle/>
                    <a:p>
                      <a:pPr>
                        <a:lnSpc>
                          <a:spcPts val="1100"/>
                        </a:lnSpc>
                        <a:spcAft>
                          <a:spcPts val="1000"/>
                        </a:spcAft>
                      </a:pPr>
                      <a:r>
                        <a:rPr lang="el-GR" sz="1400">
                          <a:effectLst/>
                          <a:latin typeface="Calibri" panose="020F0502020204030204" pitchFamily="34" charset="0"/>
                          <a:ea typeface="Calibri" panose="020F0502020204030204" pitchFamily="34" charset="0"/>
                          <a:cs typeface="Times New Roman" panose="02020603050405020304" pitchFamily="18" charset="0"/>
                        </a:rPr>
                        <a:t>Μακροπρόθεσμα τραπεζικά δάνεια</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100"/>
                        </a:lnSpc>
                        <a:spcAft>
                          <a:spcPts val="100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160,00€</a:t>
                      </a:r>
                    </a:p>
                  </a:txBody>
                  <a:tcPr marL="5226" marR="5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23</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4791189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Λύση παραδείγματος</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2126534" y="2009104"/>
            <a:ext cx="7751562" cy="3890343"/>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24</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0185242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Άσκηση προς επίλυση #1 </a:t>
            </a:r>
            <a:endParaRPr lang="el-GR" dirty="0">
              <a:solidFill>
                <a:schemeClr val="bg1"/>
              </a:solidFill>
            </a:endParaRPr>
          </a:p>
        </p:txBody>
      </p:sp>
      <p:sp>
        <p:nvSpPr>
          <p:cNvPr id="3" name="Θέση περιεχομένου 2"/>
          <p:cNvSpPr>
            <a:spLocks noGrp="1"/>
          </p:cNvSpPr>
          <p:nvPr>
            <p:ph idx="1"/>
          </p:nvPr>
        </p:nvSpPr>
        <p:spPr/>
        <p:txBody>
          <a:bodyPr>
            <a:normAutofit lnSpcReduction="10000"/>
          </a:bodyPr>
          <a:lstStyle/>
          <a:p>
            <a:r>
              <a:rPr lang="el-GR" dirty="0"/>
              <a:t>Οι δραστηριότητες της επιχείρησης «ΧΨΩ» το 2018 είχαν ως εξής:</a:t>
            </a:r>
          </a:p>
          <a:p>
            <a:r>
              <a:rPr lang="el-GR" dirty="0"/>
              <a:t>Αγοράστηκαν εμπορεύματα αξίας 1000€. Πληρώθηκαν έξοδα διαφήμισης 100€, ενώ οι μισθοί των υπαλλήλων ανήλθαν σε 350€. Πραγματοποιήθηκαν πωλήσεις μετρητής 2000€ και επί πιστώσει 5500€, σε αυτές χορηγήθηκαν και εκπτώσεις σε κάποιους πελάτες ύψους 150€. Τα αποθέματα των εμπορευμάτων ανήλθαν σε 150€ την 1-1-2018 και σε 300€ την 31-12-2018. Κατά την διάρκεια του 2003 πληρώθηκαν ενοίκια ύψους 500€ ενώ τα λοιπά έξοδα ανήλθαν στο ποσό των 350€.</a:t>
            </a:r>
          </a:p>
          <a:p>
            <a:pPr marL="0" indent="0">
              <a:buNone/>
            </a:pPr>
            <a:r>
              <a:rPr lang="el-GR" dirty="0"/>
              <a:t>Ζητείται: Να ετοιμαστεί ο λογαριασμός Αποτελεσμάτων Χρήσεως για το έτος 2018.</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25</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0476030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Άσκηση προς επίλυση #2</a:t>
            </a:r>
            <a:endParaRPr lang="el-GR" dirty="0">
              <a:solidFill>
                <a:schemeClr val="bg1"/>
              </a:solidFill>
            </a:endParaRPr>
          </a:p>
        </p:txBody>
      </p:sp>
      <p:sp>
        <p:nvSpPr>
          <p:cNvPr id="3" name="Θέση περιεχομένου 2"/>
          <p:cNvSpPr>
            <a:spLocks noGrp="1"/>
          </p:cNvSpPr>
          <p:nvPr>
            <p:ph idx="1"/>
          </p:nvPr>
        </p:nvSpPr>
        <p:spPr/>
        <p:txBody>
          <a:bodyPr>
            <a:normAutofit fontScale="92500" lnSpcReduction="20000"/>
          </a:bodyPr>
          <a:lstStyle/>
          <a:p>
            <a:r>
              <a:rPr lang="el-GR" dirty="0"/>
              <a:t>Δίνονται τα εξής υπόλοιπα λογαριασμών (ποσά σε ευρώ) για το έτος 2017: Τόκοι Πιστωτικοί 90000, Έπιπλα 200000, Αναλωθέντα υλικά 200000, Προκαταβολές ενοικίων 150000, Ημερομίσθια 1200000, Αποσβεσθέντα έπιπλα 200000, Έξοδα διαφήμισης 300000, Απαίτηση από ασφαλιστική εταιρία 500000, Τόκοι πληρωτέοι 115000, Έξοδα πωλήσεων 60000, Αποθέματα </a:t>
            </a:r>
            <a:r>
              <a:rPr lang="el-GR" dirty="0" err="1"/>
              <a:t>εμπ</a:t>
            </a:r>
            <a:r>
              <a:rPr lang="el-GR" dirty="0"/>
              <a:t>/των αρχικά 230000, Αποσβέσεις επισφαλών πελατών 57800, Τόκοι χρεωστικοί 80000, Προεισπραχθείσες προμήθειες 30000, Αποθέματα </a:t>
            </a:r>
            <a:r>
              <a:rPr lang="el-GR" dirty="0" err="1"/>
              <a:t>εμπ</a:t>
            </a:r>
            <a:r>
              <a:rPr lang="el-GR" dirty="0"/>
              <a:t>/των τελικά 30000, Εργοδοτικές εισφορές 292200, Πωλήσεις </a:t>
            </a:r>
            <a:r>
              <a:rPr lang="el-GR" dirty="0" err="1"/>
              <a:t>εμπ</a:t>
            </a:r>
            <a:r>
              <a:rPr lang="el-GR" dirty="0"/>
              <a:t>/των 3500000, Αγορές </a:t>
            </a:r>
            <a:r>
              <a:rPr lang="el-GR" dirty="0" err="1"/>
              <a:t>εμπ</a:t>
            </a:r>
            <a:r>
              <a:rPr lang="el-GR" dirty="0"/>
              <a:t>/των 800000.</a:t>
            </a:r>
          </a:p>
          <a:p>
            <a:endParaRPr lang="el-GR" dirty="0"/>
          </a:p>
          <a:p>
            <a:pPr marL="0" indent="0">
              <a:buNone/>
            </a:pPr>
            <a:r>
              <a:rPr lang="el-GR" dirty="0"/>
              <a:t>Ζητείται: να συνταχθεί ο λογαριασμός Αποτελεσμάτων χρήσεως του 2017 γνωρίζοντας ότι ο συντελεστής φορολογίας ανέρχεται σε 35% επί των κερδών.</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26</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264477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Άσκηση </a:t>
            </a:r>
            <a:r>
              <a:rPr lang="el-GR" dirty="0">
                <a:solidFill>
                  <a:schemeClr val="bg1"/>
                </a:solidFill>
              </a:rPr>
              <a:t>προς επίλυση </a:t>
            </a:r>
            <a:r>
              <a:rPr lang="el-GR" dirty="0" smtClean="0">
                <a:solidFill>
                  <a:schemeClr val="bg1"/>
                </a:solidFill>
              </a:rPr>
              <a:t>#3 </a:t>
            </a:r>
            <a:endParaRPr lang="el-GR" dirty="0">
              <a:solidFill>
                <a:schemeClr val="bg1"/>
              </a:solidFill>
            </a:endParaRPr>
          </a:p>
        </p:txBody>
      </p:sp>
      <p:sp>
        <p:nvSpPr>
          <p:cNvPr id="3" name="Θέση περιεχομένου 2"/>
          <p:cNvSpPr>
            <a:spLocks noGrp="1"/>
          </p:cNvSpPr>
          <p:nvPr>
            <p:ph idx="1"/>
          </p:nvPr>
        </p:nvSpPr>
        <p:spPr/>
        <p:txBody>
          <a:bodyPr>
            <a:normAutofit fontScale="92500"/>
          </a:bodyPr>
          <a:lstStyle/>
          <a:p>
            <a:r>
              <a:rPr lang="el-GR" dirty="0"/>
              <a:t>Η επιχείρηση Ευθυμίου ΑΕ έχει τα εξής υπόλοιπα λογαριασμών την 31η Δεκεμβρίου 2018. (Ποσά σε ευρώ):</a:t>
            </a:r>
          </a:p>
          <a:p>
            <a:r>
              <a:rPr lang="el-GR" dirty="0"/>
              <a:t> Πρόσοδοι τόκων 50000, Πωλήσεις 1000000, επιστροφές πωλήσεων 180000, εκπτώσεις πωλήσεων 20000, αποθέματα εμπορευμάτων 1/1 200000, αποθέματα εμπορευμάτων 31/12 300000, αγορές εμπορευμάτων 650000, επιστροφές αγορών εμπορευμάτων 100000, εκπτώσεις αγορών εμπορευμάτων 50000, έξοδα πωλήσεων 125000, διοικητικά και γενικά έξοδα 75000, τόκοι χρεωστικοί 25000, ζημιές από πλημμύρες 110000.</a:t>
            </a:r>
          </a:p>
          <a:p>
            <a:pPr marL="0" indent="0">
              <a:buNone/>
            </a:pPr>
            <a:r>
              <a:rPr lang="el-GR" dirty="0"/>
              <a:t>Ζητείται: Να συντάξετε την κατάσταση αποτελεσμάτων χρήσης της εταιρείας αν γνωρίζεται ότι ο φορολογικός συντελεστής ανέρχεται σε 25% επί των κερδών.</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27</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1629498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Η </a:t>
            </a:r>
            <a:r>
              <a:rPr lang="el-GR" dirty="0">
                <a:solidFill>
                  <a:schemeClr val="bg1"/>
                </a:solidFill>
              </a:rPr>
              <a:t>έννοια του κέρδους </a:t>
            </a:r>
            <a:endParaRPr lang="el-GR" dirty="0">
              <a:solidFill>
                <a:schemeClr val="bg1"/>
              </a:solidFill>
            </a:endParaRPr>
          </a:p>
        </p:txBody>
      </p:sp>
      <p:sp>
        <p:nvSpPr>
          <p:cNvPr id="3" name="Θέση περιεχομένου 2"/>
          <p:cNvSpPr>
            <a:spLocks noGrp="1"/>
          </p:cNvSpPr>
          <p:nvPr>
            <p:ph idx="1"/>
          </p:nvPr>
        </p:nvSpPr>
        <p:spPr/>
        <p:txBody>
          <a:bodyPr>
            <a:normAutofit lnSpcReduction="10000"/>
          </a:bodyPr>
          <a:lstStyle/>
          <a:p>
            <a:r>
              <a:rPr lang="el-GR" dirty="0" smtClean="0"/>
              <a:t>Στη </a:t>
            </a:r>
            <a:r>
              <a:rPr lang="el-GR" dirty="0"/>
              <a:t>λογιστική πρακτική η μέτρηση του κέρδους είναι περισσότερο σύνθετη διότι υπάρχει ένας αριθμός κανόνων που καθοδηγούν τον υπολογισμό των εσόδων και εξόδων αλλά γίνονται και αρκετές υποθέσεις στο πλαίσιο της διαδικασίας υπολογισμού των κερδών. Οι κύριοι παράγοντες που πλαισιώνουν τον υπολογισμό των κερδών είναι:</a:t>
            </a:r>
          </a:p>
          <a:p>
            <a:pPr marL="0" indent="0">
              <a:buNone/>
            </a:pPr>
            <a:r>
              <a:rPr lang="el-GR" dirty="0"/>
              <a:t>1.	Η αρχή σύγκρισης εσόδων και εξόδων.</a:t>
            </a:r>
          </a:p>
          <a:p>
            <a:pPr marL="0" indent="0">
              <a:buNone/>
            </a:pPr>
            <a:r>
              <a:rPr lang="el-GR" dirty="0"/>
              <a:t>2.	Οι μεταβολές των τιμών.</a:t>
            </a:r>
          </a:p>
          <a:p>
            <a:pPr marL="0" indent="0">
              <a:buNone/>
            </a:pPr>
            <a:r>
              <a:rPr lang="el-GR" dirty="0"/>
              <a:t>3.	Οι υποθέσεις υπολογισμού ορισμένων λογιστικών μεγεθών.</a:t>
            </a:r>
          </a:p>
          <a:p>
            <a:pPr marL="0" indent="0">
              <a:buNone/>
            </a:pPr>
            <a:r>
              <a:rPr lang="el-GR" dirty="0"/>
              <a:t>4.	Και η απαξίωση των περιουσιακών στοιχείων.</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28</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866087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Η έννοια του εισοδήματος</a:t>
            </a:r>
            <a:endParaRPr lang="el-GR" dirty="0">
              <a:solidFill>
                <a:schemeClr val="bg1"/>
              </a:solidFill>
            </a:endParaRPr>
          </a:p>
        </p:txBody>
      </p:sp>
      <p:sp>
        <p:nvSpPr>
          <p:cNvPr id="3" name="Θέση περιεχομένου 2"/>
          <p:cNvSpPr>
            <a:spLocks noGrp="1"/>
          </p:cNvSpPr>
          <p:nvPr>
            <p:ph idx="1"/>
          </p:nvPr>
        </p:nvSpPr>
        <p:spPr/>
        <p:txBody>
          <a:bodyPr>
            <a:normAutofit lnSpcReduction="10000"/>
          </a:bodyPr>
          <a:lstStyle/>
          <a:p>
            <a:r>
              <a:rPr lang="el-GR" dirty="0"/>
              <a:t>Το εισόδημα (ή αλλιώς τα κέρδη) συνοψίζει, σε οικονομικούς όρους, τα καθαρά αποτελέσματα των εργασιών μιας επιχείρησης κατά τη διάρκεια μιας δεδομένης χρονικής περιόδου. </a:t>
            </a:r>
            <a:endParaRPr lang="el-GR" dirty="0" smtClean="0"/>
          </a:p>
          <a:p>
            <a:r>
              <a:rPr lang="el-GR" dirty="0" smtClean="0"/>
              <a:t>Εννοιολογικά</a:t>
            </a:r>
            <a:r>
              <a:rPr lang="el-GR" dirty="0"/>
              <a:t>, το εισόδημα φιλοδοξεί να παρέχει τόσο ένα μέτρο της μεταβολής του πλούτου των μετόχων κατά τη διάρκεια μιας περιόδου, όσο και μια εκτίμηση της τρέχουσας κερδοφορίας μιας επιχείρησης, δηλαδή, το βαθμό στον οποίο η επιχείρηση είναι σε θέση να καλύψει το κόστος των εργασιών της και να κερδίσει μια απόδοση για τους μετόχους της. </a:t>
            </a:r>
            <a:endParaRPr lang="el-GR" dirty="0" smtClean="0"/>
          </a:p>
          <a:p>
            <a:r>
              <a:rPr lang="el-GR" dirty="0"/>
              <a:t>Τα λογιστικά ή δημοσιευθέντα κέρδη είναι διαφορετικά από τα οικονομικά κέρδη.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29</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495071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a:t>
            </a:r>
            <a:r>
              <a:rPr lang="en-US" dirty="0" smtClean="0">
                <a:solidFill>
                  <a:schemeClr val="bg1"/>
                </a:solidFill>
              </a:rPr>
              <a:t> </a:t>
            </a:r>
            <a:r>
              <a:rPr lang="el-GR" dirty="0" smtClean="0">
                <a:solidFill>
                  <a:schemeClr val="bg1"/>
                </a:solidFill>
              </a:rPr>
              <a:t>Εισαγωγή </a:t>
            </a:r>
            <a:r>
              <a:rPr lang="en-US" dirty="0" smtClean="0">
                <a:solidFill>
                  <a:schemeClr val="bg1"/>
                </a:solidFill>
              </a:rPr>
              <a:t> </a:t>
            </a:r>
            <a:r>
              <a:rPr lang="el-GR" dirty="0" smtClean="0">
                <a:solidFill>
                  <a:schemeClr val="bg1"/>
                </a:solidFill>
              </a:rPr>
              <a:t> </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Ο στόχος της οικονομικής αυτής κατάστασης είναι να προσδιορίζει το καθαρό αποτέλεσμα της οικονομικής μονάδας (κέρδος ή ζημία) στην διάρκεια μιας οικονομικής περιόδου. Συνεπώς μετρά και καταγράφει την </a:t>
            </a:r>
            <a:r>
              <a:rPr lang="el-GR" dirty="0" smtClean="0"/>
              <a:t>οικονομική </a:t>
            </a:r>
            <a:r>
              <a:rPr lang="el-GR" dirty="0"/>
              <a:t>αποδοτικότητα μιας επιχείρησης. </a:t>
            </a:r>
            <a:endParaRPr lang="en-US" dirty="0" smtClean="0"/>
          </a:p>
          <a:p>
            <a:r>
              <a:rPr lang="el-GR" dirty="0"/>
              <a:t>Ουσιαστικά καταγράφει τα έσοδα και τα έξοδα μιας οικονομικής μονάδας και συντάσσεται βασιζόμενη στο ισοζύγιο της μονάδας.</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0818176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Οικονομικό εισόδημα</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Το οικονομικό εισόδημα μετρά την μεταβολή στον πλούτο των μετόχων κατά τη διάρκεια μιας περιόδου. </a:t>
            </a:r>
            <a:endParaRPr lang="el-GR" dirty="0" smtClean="0"/>
          </a:p>
          <a:p>
            <a:r>
              <a:rPr lang="el-GR" dirty="0"/>
              <a:t>Το οικονομικό εισόδημα προσδιορίζεται τυπικά ως οι ταμειακές ροές κατά τη διάρκεια της περιόδου συν τη μεταβολή στην παρούσα αξία των αναμενόμενων μελλοντικών ταμειακών ροών, που εκπροσωπούνται από τη μεταβολή στην αγοραία αξία των καθαρών περιουσιακών στοιχείων της επιχείρησης. </a:t>
            </a:r>
            <a:endParaRPr lang="el-GR" dirty="0" smtClean="0"/>
          </a:p>
          <a:p>
            <a:r>
              <a:rPr lang="el-GR" dirty="0" smtClean="0"/>
              <a:t>Σύμφωνα </a:t>
            </a:r>
            <a:r>
              <a:rPr lang="el-GR" dirty="0"/>
              <a:t>με τον ορισμό αυτό, το εισόδημα περιλαμβάνει τόσο τα αναγνωρισμένα ποσά (ταμειακές ροές) και τα μη αναγνωρισμένα ποσά (κέρδος ή ζημία).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30</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5627799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Μόνιμο εισόδημα</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Τ</a:t>
            </a:r>
            <a:r>
              <a:rPr lang="el-GR" dirty="0" smtClean="0"/>
              <a:t>ο </a:t>
            </a:r>
            <a:r>
              <a:rPr lang="el-GR" dirty="0"/>
              <a:t>λεγόμενο </a:t>
            </a:r>
            <a:r>
              <a:rPr lang="el-GR" dirty="0" smtClean="0"/>
              <a:t>«μόνιμο εισόδημα» </a:t>
            </a:r>
            <a:r>
              <a:rPr lang="el-GR" dirty="0"/>
              <a:t>(ονομάζεται επίσης βιώσιμο εισόδημα ή επαναλαμβανόμενο κέρδος) </a:t>
            </a:r>
            <a:r>
              <a:rPr lang="el-GR" dirty="0" smtClean="0"/>
              <a:t>είναι </a:t>
            </a:r>
            <a:r>
              <a:rPr lang="el-GR" dirty="0"/>
              <a:t>το σταθερό μέσο εισόδημα που μια επιχείρηση αναμένεται να κερδίσει στη διάρκεια της ζωής της, με δεδομένη την τρέχουσα κατάσταση των επιχειρηματικών συνθηκών της. </a:t>
            </a:r>
            <a:endParaRPr lang="el-GR" dirty="0" smtClean="0"/>
          </a:p>
          <a:p>
            <a:r>
              <a:rPr lang="el-GR" dirty="0" smtClean="0"/>
              <a:t>Το </a:t>
            </a:r>
            <a:r>
              <a:rPr lang="el-GR" dirty="0"/>
              <a:t>μόνιμο εισόδημα αντανακλά μια μακροπρόθεσμη εστίαση. Εξαιτίας αυτού, το μόνιμο εισόδημα είναι εννοιολογικά παρόμοιο με τη βιώσιμη δυναμική κέρδους, το οποίο είναι ένα σημαντικό ζήτημα, τόσο για την αποτίμηση μετοχών όσο και την πιστωτική ανάλυση.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31</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2860964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Αναγνώριση </a:t>
            </a:r>
            <a:r>
              <a:rPr lang="el-GR" dirty="0">
                <a:solidFill>
                  <a:schemeClr val="bg1"/>
                </a:solidFill>
              </a:rPr>
              <a:t>και αντιστοίχιση εσόδων </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Οι δύο αναγκαίες προϋποθέσεις για την αναγνώριση είναι ότι τα έσοδα πρέπει να είναι:</a:t>
            </a:r>
          </a:p>
          <a:p>
            <a:r>
              <a:rPr lang="el-GR" dirty="0" smtClean="0"/>
              <a:t>Πραγματοποιημένα </a:t>
            </a:r>
            <a:r>
              <a:rPr lang="el-GR" dirty="0"/>
              <a:t>ή ρευστοποιήσιμα. Για να αναγνωριστούν τα έσοδα, μια εταιρεία θα πρέπει να έχει λάβει μετρητά ή μια αξιόπιστη δέσμευση για την είσπραξή τους, όπως μια έγκυρη απαίτηση.</a:t>
            </a:r>
          </a:p>
          <a:p>
            <a:r>
              <a:rPr lang="el-GR" dirty="0" smtClean="0"/>
              <a:t>Κερδισμένα</a:t>
            </a:r>
            <a:r>
              <a:rPr lang="el-GR" dirty="0"/>
              <a:t>. Η εταιρεία πρέπει να έχει ολοκληρώσει όλες τις υποχρεώσεις της προς τον αγοραστή. Δηλαδή, η διαδικασία είσπραξης πρέπει να είναι πλήρης.</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32</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7061604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Λογιστικά έναντι οικονομικών κερδών</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smtClean="0"/>
              <a:t>Το </a:t>
            </a:r>
            <a:r>
              <a:rPr lang="el-GR" dirty="0"/>
              <a:t>λογιστικό εισόδημα δεν φιλοδοξεί να μετρήσει είτε το οικονομικό είτε το μόνιμο εισόδημα. Αντίθετα, βασίζεται σε ένα σύνολο κανόνων που έχουν εξελιχθεί κατά τη διάρκεια μιας μακράς περιόδου για να ανταποκριθεί σε πολλούς, συχνά αντικρουόμενους, στόχους. </a:t>
            </a:r>
            <a:endParaRPr lang="el-GR" dirty="0" smtClean="0"/>
          </a:p>
          <a:p>
            <a:r>
              <a:rPr lang="el-GR" dirty="0" smtClean="0"/>
              <a:t>Είναι </a:t>
            </a:r>
            <a:r>
              <a:rPr lang="el-GR" dirty="0"/>
              <a:t>ένα προϊόν του χρηματοπιστωτικού περιβάλλοντος που περιλαμβάνει τα λογιστικά πρότυπα, τους μηχανισμούς επιβολής και ελέγχου, και τα κίνητρα των διευθυντικών στελεχών. Διέπετε από κανόνες λογιστικής, πολλοί από τους οποίους είναι οικονομικά ελκυστικοί και άλλοι οι οποίοι δεν είναι.</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33</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158343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 Λογιστικό </a:t>
            </a:r>
            <a:r>
              <a:rPr lang="en-US" dirty="0" smtClean="0">
                <a:solidFill>
                  <a:schemeClr val="bg1"/>
                </a:solidFill>
              </a:rPr>
              <a:t>vs</a:t>
            </a:r>
            <a:r>
              <a:rPr lang="el-GR" dirty="0" smtClean="0">
                <a:solidFill>
                  <a:schemeClr val="bg1"/>
                </a:solidFill>
              </a:rPr>
              <a:t> Οικονομικό Εισόδημα </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Μερικοί λόγοι που κάνουν το λογιστικό εισόδημα να διαφέρει από το οικονομικό εισόδημα είναι οι </a:t>
            </a:r>
            <a:r>
              <a:rPr lang="el-GR" dirty="0" smtClean="0"/>
              <a:t>κάτωθι:</a:t>
            </a:r>
          </a:p>
          <a:p>
            <a:r>
              <a:rPr lang="el-GR" dirty="0"/>
              <a:t>Εναλλακτικές έννοιες </a:t>
            </a:r>
            <a:r>
              <a:rPr lang="el-GR" dirty="0" smtClean="0"/>
              <a:t>εισοδήματος</a:t>
            </a:r>
          </a:p>
          <a:p>
            <a:r>
              <a:rPr lang="el-GR" dirty="0"/>
              <a:t>Ιστορικό </a:t>
            </a:r>
            <a:r>
              <a:rPr lang="el-GR" dirty="0" smtClean="0"/>
              <a:t>κόστος</a:t>
            </a:r>
          </a:p>
          <a:p>
            <a:r>
              <a:rPr lang="el-GR" dirty="0"/>
              <a:t>Η βάση της </a:t>
            </a:r>
            <a:r>
              <a:rPr lang="el-GR" dirty="0" smtClean="0"/>
              <a:t>συναλλαγής</a:t>
            </a:r>
          </a:p>
          <a:p>
            <a:r>
              <a:rPr lang="el-GR" dirty="0" smtClean="0"/>
              <a:t>Συντηρητισμός</a:t>
            </a:r>
          </a:p>
          <a:p>
            <a:r>
              <a:rPr lang="el-GR" dirty="0"/>
              <a:t>Χειραγώγηση κερδών</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34</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8296565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Τα βασικά στοιχεία του αποτελέσματος</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1732007" y="2189409"/>
            <a:ext cx="8293159" cy="3443236"/>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382179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Ορισμός της κατάστασης αποτελεσμάτων χρήσεως</a:t>
            </a:r>
            <a:endParaRPr lang="el-GR" dirty="0">
              <a:solidFill>
                <a:schemeClr val="bg1"/>
              </a:solidFill>
            </a:endParaRPr>
          </a:p>
        </p:txBody>
      </p:sp>
      <p:sp>
        <p:nvSpPr>
          <p:cNvPr id="3" name="Θέση περιεχομένου 2"/>
          <p:cNvSpPr>
            <a:spLocks noGrp="1"/>
          </p:cNvSpPr>
          <p:nvPr>
            <p:ph idx="1"/>
          </p:nvPr>
        </p:nvSpPr>
        <p:spPr/>
        <p:txBody>
          <a:bodyPr>
            <a:normAutofit fontScale="92500" lnSpcReduction="20000"/>
          </a:bodyPr>
          <a:lstStyle/>
          <a:p>
            <a:r>
              <a:rPr lang="el-GR" dirty="0"/>
              <a:t>Η κατάσταση αποτελεσμάτων χρήσεως αντιπροσωπεύει την διαφορά εισοδημάτων και εξόδων μιας οικονομικής οντότητας για μια συγκεκριμένη οικονομική περίοδο, η οποία καθορίζει το κέρδος ή ζημία αποδίδοντας την ακριβοδίκαιη εικόνα της οντότητας και των οικονομικών δραστηριοτήτων της. </a:t>
            </a:r>
            <a:endParaRPr lang="en-US" dirty="0" smtClean="0"/>
          </a:p>
          <a:p>
            <a:r>
              <a:rPr lang="el-GR" dirty="0"/>
              <a:t>ο όρος εισόδημα υποδηλώνει τα έσοδα που κερδήθηκαν από την επιχείρηση τη δεδομένη χρονική περίοδο, ενώ τα έξοδα είναι το κόστος που ανέλαβε η εταιρεία την ίδια </a:t>
            </a:r>
            <a:r>
              <a:rPr lang="el-GR" dirty="0" smtClean="0"/>
              <a:t>περίοδο</a:t>
            </a:r>
            <a:r>
              <a:rPr lang="en-US" dirty="0" smtClean="0"/>
              <a:t>.</a:t>
            </a:r>
          </a:p>
          <a:p>
            <a:r>
              <a:rPr lang="el-GR" dirty="0"/>
              <a:t>Τα έσοδα αυξάνουν το ενεργητικό ή μειώνουν τις υποχρεώσεις προς τρίτους και επίσης αυξάνουν και τα ίδια κεφάλαια. Αντιθέτως τα έξοδα μειώνουν τα περιουσιακά στοιχεία ή αυξάνουν τις υποχρεώσεις προς τρίτους τα οποία με την σειρά τους μειώνουν τα ίδια κεφάλαια των φορέων της επιχείρησης.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078644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smtClean="0">
                <a:solidFill>
                  <a:schemeClr val="bg1"/>
                </a:solidFill>
              </a:rPr>
              <a:t>:</a:t>
            </a:r>
            <a:r>
              <a:rPr lang="en-US" dirty="0" smtClean="0">
                <a:solidFill>
                  <a:schemeClr val="bg1"/>
                </a:solidFill>
              </a:rPr>
              <a:t> </a:t>
            </a:r>
            <a:r>
              <a:rPr lang="el-GR" dirty="0" smtClean="0">
                <a:solidFill>
                  <a:schemeClr val="bg1"/>
                </a:solidFill>
              </a:rPr>
              <a:t>Ορισμός </a:t>
            </a:r>
            <a:r>
              <a:rPr lang="el-GR" dirty="0">
                <a:solidFill>
                  <a:schemeClr val="bg1"/>
                </a:solidFill>
              </a:rPr>
              <a:t>εσόδων και εξόδων </a:t>
            </a:r>
            <a:endParaRPr lang="el-GR" dirty="0">
              <a:solidFill>
                <a:schemeClr val="bg1"/>
              </a:solidFill>
            </a:endParaRPr>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a:t>ΕΣΟΔΑ</a:t>
            </a:r>
          </a:p>
          <a:p>
            <a:r>
              <a:rPr lang="el-GR" dirty="0"/>
              <a:t>Τα έσοδα είναι οι αυξήσεις των περιουσιακών στοιχείων της επιχείρησης για μια οικονομική περίοδο, τα οποία έχουν την μορφή εισροών ή αύξησης των περιουσιακών στοιχείων ή εναλλακτικά μείωσης των υποχρεώσεων, και τα οποία καταλήγουν στην αύξηση των ιδίων κεφαλαίων. (IASB, 2000. Πλαίσιο για την προετοιμασία και παρουσίαση των οικονομικών καταστάσεων).</a:t>
            </a:r>
          </a:p>
          <a:p>
            <a:pPr marL="0" indent="0">
              <a:buNone/>
            </a:pPr>
            <a:r>
              <a:rPr lang="el-GR" dirty="0"/>
              <a:t>ΕΞΟΔΑ</a:t>
            </a:r>
          </a:p>
          <a:p>
            <a:r>
              <a:rPr lang="el-GR" dirty="0"/>
              <a:t>Τα έξοδα είναι οι μειώσεις των περιουσιακών στοιχείων της επιχείρησης για μια οικονομική περίοδο, τα οποία έχουν την μορφή εκροών ή απομείωσης των περιουσιακών στοιχείων ή εναλλακτικά αύξησης των υποχρεώσεων, και τα οποία καταλήγουν στην μείωση των ιδίων κεφαλαίων. (IASB, 2000. Πλαίσιο για την προετοιμασία και παρουσίαση των οικονομικών καταστάσεων).</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322879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Δομή της κατάστασης αποτελεσμάτων χρήσεως</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Η κατάσταση αποτελεσμάτων χρήσεως εμφανίζεται συνήθως σε κάθετη μορφή ξεκινώντας από τα λειτουργικά έσοδα και στην συνέχεια αφαιρούνται τα αντίστοιχα έξοδα. </a:t>
            </a:r>
            <a:endParaRPr lang="en-US" dirty="0" smtClean="0"/>
          </a:p>
          <a:p>
            <a:r>
              <a:rPr lang="el-GR" dirty="0" smtClean="0"/>
              <a:t>Η </a:t>
            </a:r>
            <a:r>
              <a:rPr lang="el-GR" dirty="0"/>
              <a:t>δομή μπορεί να διαφέρει μεταξύ μεταποιητικών (βιομηχανικών) και εμπορικών επιχειρήσεων καθώς και επιχειρήσεων παροχής υπηρεσιών.</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7</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4323463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normAutofit/>
          </a:bodyPr>
          <a:lstStyle/>
          <a:p>
            <a:r>
              <a:rPr lang="el-GR" b="1" dirty="0">
                <a:solidFill>
                  <a:schemeClr val="bg1"/>
                </a:solidFill>
              </a:rPr>
              <a:t>Κεφάλαιο </a:t>
            </a:r>
            <a:r>
              <a:rPr lang="en-US" b="1" dirty="0">
                <a:solidFill>
                  <a:schemeClr val="bg1"/>
                </a:solidFill>
              </a:rPr>
              <a:t>7</a:t>
            </a:r>
            <a:r>
              <a:rPr lang="el-GR" dirty="0">
                <a:solidFill>
                  <a:schemeClr val="bg1"/>
                </a:solidFill>
              </a:rPr>
              <a:t>: Κατάσταση αποτελεσμάτων χρήσεως </a:t>
            </a:r>
            <a:r>
              <a:rPr lang="el-GR" dirty="0" smtClean="0">
                <a:solidFill>
                  <a:schemeClr val="bg1"/>
                </a:solidFill>
              </a:rPr>
              <a:t>της </a:t>
            </a:r>
            <a:r>
              <a:rPr lang="en-US" dirty="0" smtClean="0">
                <a:solidFill>
                  <a:schemeClr val="bg1"/>
                </a:solidFill>
              </a:rPr>
              <a:t>MLS AE </a:t>
            </a:r>
            <a:r>
              <a:rPr lang="el-GR" dirty="0" smtClean="0">
                <a:solidFill>
                  <a:schemeClr val="bg1"/>
                </a:solidFill>
              </a:rPr>
              <a:t>(ποσά </a:t>
            </a:r>
            <a:r>
              <a:rPr lang="el-GR" dirty="0">
                <a:solidFill>
                  <a:schemeClr val="bg1"/>
                </a:solidFill>
              </a:rPr>
              <a:t>σε ευρώ)</a:t>
            </a:r>
            <a:endParaRPr lang="el-GR"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87265715"/>
              </p:ext>
            </p:extLst>
          </p:nvPr>
        </p:nvGraphicFramePr>
        <p:xfrm>
          <a:off x="932096" y="1690688"/>
          <a:ext cx="9319486" cy="4206240"/>
        </p:xfrm>
        <a:graphic>
          <a:graphicData uri="http://schemas.openxmlformats.org/drawingml/2006/table">
            <a:tbl>
              <a:tblPr/>
              <a:tblGrid>
                <a:gridCol w="5576090"/>
                <a:gridCol w="1871191"/>
                <a:gridCol w="1872205"/>
              </a:tblGrid>
              <a:tr h="207947">
                <a:tc>
                  <a:txBody>
                    <a:bodyPr/>
                    <a:lstStyle/>
                    <a:p>
                      <a:pPr algn="ctr">
                        <a:lnSpc>
                          <a:spcPct val="115000"/>
                        </a:lnSpc>
                        <a:spcAft>
                          <a:spcPts val="0"/>
                        </a:spcAft>
                      </a:pPr>
                      <a:r>
                        <a:rPr lang="el-GR"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effectLst/>
                          <a:latin typeface="Arial" panose="020B0604020202020204" pitchFamily="34" charset="0"/>
                          <a:ea typeface="Times New Roman" panose="02020603050405020304" pitchFamily="18" charset="0"/>
                          <a:cs typeface="Times New Roman" panose="02020603050405020304" pitchFamily="18" charset="0"/>
                        </a:rPr>
                        <a:t>1.1.- 31.12.2016</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effectLst/>
                          <a:latin typeface="Arial" panose="020B0604020202020204" pitchFamily="34" charset="0"/>
                          <a:ea typeface="Times New Roman" panose="02020603050405020304" pitchFamily="18" charset="0"/>
                          <a:cs typeface="Times New Roman" panose="02020603050405020304" pitchFamily="18" charset="0"/>
                        </a:rPr>
                        <a:t>1.1.- 31.12.2015</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947">
                <a:tc>
                  <a:txBody>
                    <a:bodyPr/>
                    <a:lstStyle/>
                    <a:p>
                      <a:pPr>
                        <a:lnSpc>
                          <a:spcPct val="115000"/>
                        </a:lnSpc>
                        <a:spcAft>
                          <a:spcPts val="0"/>
                        </a:spcAft>
                      </a:pPr>
                      <a:r>
                        <a:rPr lang="el-GR" sz="1600" dirty="0">
                          <a:effectLst/>
                          <a:latin typeface="Arial" panose="020B0604020202020204" pitchFamily="34" charset="0"/>
                          <a:ea typeface="Times New Roman" panose="02020603050405020304" pitchFamily="18" charset="0"/>
                          <a:cs typeface="Times New Roman" panose="02020603050405020304" pitchFamily="18" charset="0"/>
                        </a:rPr>
                        <a:t>Πωλήσεις (Κύκλος εργασιών)</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5.244.712,76</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5.271.856,29</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207">
                <a:tc>
                  <a:txBody>
                    <a:bodyPr/>
                    <a:lstStyle/>
                    <a:p>
                      <a:pPr>
                        <a:lnSpc>
                          <a:spcPct val="115000"/>
                        </a:lnSpc>
                        <a:spcAft>
                          <a:spcPts val="0"/>
                        </a:spcAft>
                      </a:pPr>
                      <a:r>
                        <a:rPr lang="el-GR" sz="1600" dirty="0">
                          <a:effectLst/>
                          <a:latin typeface="Arial" panose="020B0604020202020204" pitchFamily="34" charset="0"/>
                          <a:ea typeface="Times New Roman" panose="02020603050405020304" pitchFamily="18" charset="0"/>
                          <a:cs typeface="Times New Roman" panose="02020603050405020304" pitchFamily="18" charset="0"/>
                        </a:rPr>
                        <a:t>Κόστος πωληθέντων</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-3.799.042,35</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-3.736.681,19</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11">
                <a:tc>
                  <a:txBody>
                    <a:bodyPr/>
                    <a:lstStyle/>
                    <a:p>
                      <a:pPr>
                        <a:lnSpc>
                          <a:spcPct val="115000"/>
                        </a:lnSpc>
                        <a:spcAft>
                          <a:spcPts val="0"/>
                        </a:spcAft>
                      </a:pPr>
                      <a:r>
                        <a:rPr lang="el-GR" sz="1600" b="1" dirty="0">
                          <a:effectLst/>
                          <a:latin typeface="Arial" panose="020B0604020202020204" pitchFamily="34" charset="0"/>
                          <a:ea typeface="Times New Roman" panose="02020603050405020304" pitchFamily="18" charset="0"/>
                          <a:cs typeface="Times New Roman" panose="02020603050405020304" pitchFamily="18" charset="0"/>
                        </a:rPr>
                        <a:t>Μεικτό κέρδος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l-GR" sz="1600" b="1">
                          <a:effectLst/>
                          <a:latin typeface="Arial" panose="020B0604020202020204" pitchFamily="34" charset="0"/>
                          <a:ea typeface="Times New Roman" panose="02020603050405020304" pitchFamily="18" charset="0"/>
                          <a:cs typeface="Times New Roman" panose="02020603050405020304" pitchFamily="18" charset="0"/>
                        </a:rPr>
                        <a:t>1.445.670,41</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l-GR" sz="1600" b="1">
                          <a:effectLst/>
                          <a:latin typeface="Arial" panose="020B0604020202020204" pitchFamily="34" charset="0"/>
                          <a:ea typeface="Times New Roman" panose="02020603050405020304" pitchFamily="18" charset="0"/>
                          <a:cs typeface="Times New Roman" panose="02020603050405020304" pitchFamily="18" charset="0"/>
                        </a:rPr>
                        <a:t>1.535.175,10</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07947">
                <a:tc>
                  <a:txBody>
                    <a:bodyPr/>
                    <a:lstStyle/>
                    <a:p>
                      <a:pPr>
                        <a:lnSpc>
                          <a:spcPct val="115000"/>
                        </a:lnSpc>
                        <a:spcAft>
                          <a:spcPts val="0"/>
                        </a:spcAft>
                      </a:pPr>
                      <a:r>
                        <a:rPr lang="el-GR" sz="1600" dirty="0">
                          <a:effectLst/>
                          <a:latin typeface="Arial" panose="020B0604020202020204" pitchFamily="34" charset="0"/>
                          <a:ea typeface="Times New Roman" panose="02020603050405020304" pitchFamily="18" charset="0"/>
                          <a:cs typeface="Times New Roman" panose="02020603050405020304" pitchFamily="18" charset="0"/>
                        </a:rPr>
                        <a:t>Άλλα έσοδα εκμεταλλεύσεως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631.094,23</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345.885,87</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947">
                <a:tc>
                  <a:txBody>
                    <a:bodyPr/>
                    <a:lstStyle/>
                    <a:p>
                      <a:pPr>
                        <a:lnSpc>
                          <a:spcPct val="115000"/>
                        </a:lnSpc>
                        <a:spcAft>
                          <a:spcPts val="0"/>
                        </a:spcAft>
                      </a:pPr>
                      <a:r>
                        <a:rPr lang="el-GR" sz="1600" dirty="0">
                          <a:effectLst/>
                          <a:latin typeface="Arial" panose="020B0604020202020204" pitchFamily="34" charset="0"/>
                          <a:ea typeface="Times New Roman" panose="02020603050405020304" pitchFamily="18" charset="0"/>
                          <a:cs typeface="Times New Roman" panose="02020603050405020304" pitchFamily="18" charset="0"/>
                        </a:rPr>
                        <a:t>Έξοδα διοικητικής λειτουργίας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-254.090,30</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-230.833,80</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947">
                <a:tc>
                  <a:txBody>
                    <a:bodyPr/>
                    <a:lstStyle/>
                    <a:p>
                      <a:pPr>
                        <a:lnSpc>
                          <a:spcPct val="115000"/>
                        </a:lnSpc>
                        <a:spcAft>
                          <a:spcPts val="0"/>
                        </a:spcAft>
                      </a:pPr>
                      <a:r>
                        <a:rPr lang="el-GR" sz="1600" dirty="0">
                          <a:effectLst/>
                          <a:latin typeface="Arial" panose="020B0604020202020204" pitchFamily="34" charset="0"/>
                          <a:ea typeface="Times New Roman" panose="02020603050405020304" pitchFamily="18" charset="0"/>
                          <a:cs typeface="Times New Roman" panose="02020603050405020304" pitchFamily="18" charset="0"/>
                        </a:rPr>
                        <a:t>Έξοδα λειτουργίας πωλήσεων</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-1.608.541,63</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-1.461.314,28</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947">
                <a:tc>
                  <a:txBody>
                    <a:bodyPr/>
                    <a:lstStyle/>
                    <a:p>
                      <a:pPr>
                        <a:lnSpc>
                          <a:spcPct val="115000"/>
                        </a:lnSpc>
                        <a:spcAft>
                          <a:spcPts val="0"/>
                        </a:spcAft>
                      </a:pPr>
                      <a:r>
                        <a:rPr lang="el-GR" sz="1600" dirty="0">
                          <a:effectLst/>
                          <a:latin typeface="Arial" panose="020B0604020202020204" pitchFamily="34" charset="0"/>
                          <a:ea typeface="Times New Roman" panose="02020603050405020304" pitchFamily="18" charset="0"/>
                          <a:cs typeface="Times New Roman" panose="02020603050405020304" pitchFamily="18" charset="0"/>
                        </a:rPr>
                        <a:t>Άλλα έξοδα εκμεταλλεύσεως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-967.357,48</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-3.176,30</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893">
                <a:tc>
                  <a:txBody>
                    <a:bodyPr/>
                    <a:lstStyle/>
                    <a:p>
                      <a:pPr>
                        <a:lnSpc>
                          <a:spcPct val="115000"/>
                        </a:lnSpc>
                        <a:spcAft>
                          <a:spcPts val="0"/>
                        </a:spcAft>
                      </a:pPr>
                      <a:r>
                        <a:rPr lang="el-GR" sz="1600" b="1">
                          <a:effectLst/>
                          <a:latin typeface="Arial" panose="020B0604020202020204" pitchFamily="34" charset="0"/>
                          <a:ea typeface="Times New Roman" panose="02020603050405020304" pitchFamily="18" charset="0"/>
                          <a:cs typeface="Times New Roman" panose="02020603050405020304" pitchFamily="18" charset="0"/>
                        </a:rPr>
                        <a:t>Αποτελέσματα προ φόρων χρηματοδοτικών και επενδυτικών αποτελεσμάτων</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1600" b="1" dirty="0">
                          <a:effectLst/>
                          <a:latin typeface="Arial" panose="020B0604020202020204" pitchFamily="34" charset="0"/>
                          <a:ea typeface="Times New Roman" panose="02020603050405020304" pitchFamily="18" charset="0"/>
                          <a:cs typeface="Times New Roman" panose="02020603050405020304" pitchFamily="18" charset="0"/>
                        </a:rPr>
                        <a:t>-753.224,76</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1600" b="1">
                          <a:effectLst/>
                          <a:latin typeface="Arial" panose="020B0604020202020204" pitchFamily="34" charset="0"/>
                          <a:ea typeface="Times New Roman" panose="02020603050405020304" pitchFamily="18" charset="0"/>
                          <a:cs typeface="Times New Roman" panose="02020603050405020304" pitchFamily="18" charset="0"/>
                        </a:rPr>
                        <a:t>1</a:t>
                      </a:r>
                      <a:r>
                        <a:rPr lang="en-US" sz="1600" b="1">
                          <a:effectLst/>
                          <a:latin typeface="Arial" panose="020B0604020202020204" pitchFamily="34" charset="0"/>
                          <a:ea typeface="Times New Roman" panose="02020603050405020304" pitchFamily="18" charset="0"/>
                          <a:cs typeface="Times New Roman" panose="02020603050405020304" pitchFamily="18" charset="0"/>
                        </a:rPr>
                        <a:t>8</a:t>
                      </a:r>
                      <a:r>
                        <a:rPr lang="el-GR" sz="1600" b="1">
                          <a:effectLst/>
                          <a:latin typeface="Arial" panose="020B0604020202020204" pitchFamily="34" charset="0"/>
                          <a:ea typeface="Times New Roman" panose="02020603050405020304" pitchFamily="18" charset="0"/>
                          <a:cs typeface="Times New Roman" panose="02020603050405020304" pitchFamily="18" charset="0"/>
                        </a:rPr>
                        <a:t>5.736,59</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7947">
                <a:tc>
                  <a:txBody>
                    <a:bodyPr/>
                    <a:lstStyle/>
                    <a:p>
                      <a:pP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Χρηματοοικονομικά έσοδα </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dirty="0">
                          <a:effectLst/>
                          <a:latin typeface="Arial" panose="020B0604020202020204" pitchFamily="34" charset="0"/>
                          <a:ea typeface="Times New Roman" panose="02020603050405020304" pitchFamily="18" charset="0"/>
                          <a:cs typeface="Times New Roman" panose="02020603050405020304" pitchFamily="18" charset="0"/>
                        </a:rPr>
                        <a:t>39,02</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12.950,07</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947">
                <a:tc>
                  <a:txBody>
                    <a:bodyPr/>
                    <a:lstStyle/>
                    <a:p>
                      <a:pP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Χρηματοοικονομικά έξοδα </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dirty="0">
                          <a:effectLst/>
                          <a:latin typeface="Arial" panose="020B0604020202020204" pitchFamily="34" charset="0"/>
                          <a:ea typeface="Times New Roman" panose="02020603050405020304" pitchFamily="18" charset="0"/>
                          <a:cs typeface="Times New Roman" panose="02020603050405020304" pitchFamily="18" charset="0"/>
                        </a:rPr>
                        <a:t>-185.926,02</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-194.461,02</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32">
                <a:tc>
                  <a:txBody>
                    <a:bodyPr/>
                    <a:lstStyle/>
                    <a:p>
                      <a:pPr>
                        <a:lnSpc>
                          <a:spcPct val="115000"/>
                        </a:lnSpc>
                        <a:spcAft>
                          <a:spcPts val="0"/>
                        </a:spcAft>
                      </a:pPr>
                      <a:r>
                        <a:rPr lang="el-GR" sz="1600" b="1">
                          <a:effectLst/>
                          <a:latin typeface="Arial" panose="020B0604020202020204" pitchFamily="34" charset="0"/>
                          <a:ea typeface="Times New Roman" panose="02020603050405020304" pitchFamily="18" charset="0"/>
                          <a:cs typeface="Times New Roman" panose="02020603050405020304" pitchFamily="18" charset="0"/>
                        </a:rPr>
                        <a:t>Ζημιές-Κέρδη προ φόρων</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1600" b="1" dirty="0">
                          <a:effectLst/>
                          <a:latin typeface="Arial" panose="020B0604020202020204" pitchFamily="34" charset="0"/>
                          <a:ea typeface="Times New Roman" panose="02020603050405020304" pitchFamily="18" charset="0"/>
                          <a:cs typeface="Times New Roman" panose="02020603050405020304" pitchFamily="18" charset="0"/>
                        </a:rPr>
                        <a:t>-939.111,76</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1600" b="1" dirty="0">
                          <a:effectLst/>
                          <a:latin typeface="Arial" panose="020B0604020202020204" pitchFamily="34" charset="0"/>
                          <a:ea typeface="Times New Roman" panose="02020603050405020304" pitchFamily="18" charset="0"/>
                          <a:cs typeface="Times New Roman" panose="02020603050405020304" pitchFamily="18" charset="0"/>
                        </a:rPr>
                        <a:t>4.225,64</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7947">
                <a:tc>
                  <a:txBody>
                    <a:bodyPr/>
                    <a:lstStyle/>
                    <a:p>
                      <a:pP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Φόρος εισοδήματος</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a:effectLst/>
                          <a:latin typeface="Arial" panose="020B0604020202020204" pitchFamily="34" charset="0"/>
                          <a:ea typeface="Times New Roman" panose="02020603050405020304" pitchFamily="18" charset="0"/>
                          <a:cs typeface="Times New Roman" panose="02020603050405020304" pitchFamily="18" charset="0"/>
                        </a:rPr>
                        <a:t>22.980,11</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1600" dirty="0">
                          <a:effectLst/>
                          <a:latin typeface="Arial" panose="020B0604020202020204" pitchFamily="34" charset="0"/>
                          <a:ea typeface="Times New Roman" panose="02020603050405020304" pitchFamily="18" charset="0"/>
                          <a:cs typeface="Times New Roman" panose="02020603050405020304" pitchFamily="18" charset="0"/>
                        </a:rPr>
                        <a:t>-37.1</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55</a:t>
                      </a:r>
                      <a:r>
                        <a:rPr lang="el-GR" sz="16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97</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947">
                <a:tc>
                  <a:txBody>
                    <a:bodyPr/>
                    <a:lstStyle/>
                    <a:p>
                      <a:pPr>
                        <a:lnSpc>
                          <a:spcPct val="115000"/>
                        </a:lnSpc>
                        <a:spcAft>
                          <a:spcPts val="0"/>
                        </a:spcAft>
                      </a:pPr>
                      <a:r>
                        <a:rPr lang="el-GR" sz="1600" b="1">
                          <a:effectLst/>
                          <a:latin typeface="Arial" panose="020B0604020202020204" pitchFamily="34" charset="0"/>
                          <a:ea typeface="Times New Roman" panose="02020603050405020304" pitchFamily="18" charset="0"/>
                          <a:cs typeface="Times New Roman" panose="02020603050405020304" pitchFamily="18" charset="0"/>
                        </a:rPr>
                        <a:t>Ζημιές-Κέρδη μετά από φόρους</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1600" b="1">
                          <a:effectLst/>
                          <a:latin typeface="Arial" panose="020B0604020202020204" pitchFamily="34" charset="0"/>
                          <a:ea typeface="Times New Roman" panose="02020603050405020304" pitchFamily="18" charset="0"/>
                          <a:cs typeface="Times New Roman" panose="02020603050405020304" pitchFamily="18" charset="0"/>
                        </a:rPr>
                        <a:t>-916.131,65</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1600" b="1" dirty="0">
                          <a:effectLst/>
                          <a:latin typeface="Arial" panose="020B0604020202020204" pitchFamily="34" charset="0"/>
                          <a:ea typeface="Times New Roman" panose="02020603050405020304" pitchFamily="18" charset="0"/>
                          <a:cs typeface="Times New Roman" panose="02020603050405020304" pitchFamily="18" charset="0"/>
                        </a:rPr>
                        <a:t>-32.9</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30</a:t>
                      </a:r>
                      <a:r>
                        <a:rPr lang="el-GR"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33</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8</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8133419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a:solidFill>
                  <a:schemeClr val="bg1"/>
                </a:solidFill>
              </a:rPr>
              <a:t>7</a:t>
            </a:r>
            <a:r>
              <a:rPr lang="el-GR" dirty="0">
                <a:solidFill>
                  <a:schemeClr val="bg1"/>
                </a:solidFill>
              </a:rPr>
              <a:t>: Συστατικά στοιχεία της κατάστασης αποτελεσμάτων χρήσεως</a:t>
            </a:r>
            <a:endParaRPr lang="el-GR" dirty="0">
              <a:solidFill>
                <a:schemeClr val="bg1"/>
              </a:solidFill>
            </a:endParaRPr>
          </a:p>
        </p:txBody>
      </p:sp>
      <p:pic>
        <p:nvPicPr>
          <p:cNvPr id="5" name="Θέση περιεχομένου 4"/>
          <p:cNvPicPr>
            <a:picLocks noGrp="1" noChangeAspect="1"/>
          </p:cNvPicPr>
          <p:nvPr>
            <p:ph idx="1"/>
          </p:nvPr>
        </p:nvPicPr>
        <p:blipFill>
          <a:blip r:embed="rId2"/>
          <a:stretch>
            <a:fillRect/>
          </a:stretch>
        </p:blipFill>
        <p:spPr>
          <a:xfrm>
            <a:off x="2474679" y="1880175"/>
            <a:ext cx="7449835" cy="4363597"/>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9</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9000917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2640</Words>
  <Application>Microsoft Office PowerPoint</Application>
  <PresentationFormat>Ευρεία οθόνη</PresentationFormat>
  <Paragraphs>373</Paragraphs>
  <Slides>34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34</vt:i4>
      </vt:variant>
    </vt:vector>
  </HeadingPairs>
  <TitlesOfParts>
    <vt:vector size="40" baseType="lpstr">
      <vt:lpstr>Arial</vt:lpstr>
      <vt:lpstr>Calibri</vt:lpstr>
      <vt:lpstr>Calibri Light</vt:lpstr>
      <vt:lpstr>Times New Roman</vt:lpstr>
      <vt:lpstr>Προσαρμοσμένη σχεδίαση</vt:lpstr>
      <vt:lpstr>Θέμα του Office</vt:lpstr>
      <vt:lpstr>Παρουσίαση του PowerPoint</vt:lpstr>
      <vt:lpstr>Κεφάλαιο 7: Η ΚΑΤΑΣΤΑΣΗ ΑΠΟΤΕΛΕΣΜΑΤΩΝ ΧΡΗΣΕΩΣ</vt:lpstr>
      <vt:lpstr>Κεφάλαιο 7: Εισαγωγή   </vt:lpstr>
      <vt:lpstr>Κεφάλαιο 7: Τα βασικά στοιχεία του αποτελέσματος</vt:lpstr>
      <vt:lpstr>Κεφάλαιο 7: Ορισμός της κατάστασης αποτελεσμάτων χρήσεως</vt:lpstr>
      <vt:lpstr>Κεφάλαιο 7: Ορισμός εσόδων και εξόδων </vt:lpstr>
      <vt:lpstr>Κεφάλαιο 7: Δομή της κατάστασης αποτελεσμάτων χρήσεως</vt:lpstr>
      <vt:lpstr>Κεφάλαιο 7: Κατάσταση αποτελεσμάτων χρήσεως της MLS AE (ποσά σε ευρώ)</vt:lpstr>
      <vt:lpstr>Κεφάλαιο 7: Συστατικά στοιχεία της κατάστασης αποτελεσμάτων χρήσεως</vt:lpstr>
      <vt:lpstr>Κεφάλαιο 7: Έννοια των συστατικών στοιχείων της κατάστασης αποτελεσμάτων </vt:lpstr>
      <vt:lpstr>Κεφάλαιο 7: Πωλήσεις</vt:lpstr>
      <vt:lpstr>Κεφάλαιο 7: Είδη πωλήσεων ανά κλάδο </vt:lpstr>
      <vt:lpstr>Κεφάλαιο 7: Σύνθεση των πωλήσεων της εταιρείας MLS AE</vt:lpstr>
      <vt:lpstr>Κεφάλαιο 7: Σύνθεση εσόδων της Ρεάλ Μαδρίτης τη σεζόν 2014-2015 </vt:lpstr>
      <vt:lpstr>Κεφάλαιο 7: Κόστος πωληθέντων εμπορευμάτων</vt:lpstr>
      <vt:lpstr>Κεφάλαιο 7: Η διάρθρωση του κόστος πωληθέντων </vt:lpstr>
      <vt:lpstr>Κεφάλαιο 7: Βήματα υπολογισμού κόστους πωληθέντων εμπορικής επιχείρησης</vt:lpstr>
      <vt:lpstr>Κεφάλαιο 7: Μικτό κέρδος και λοιπά έσοδα</vt:lpstr>
      <vt:lpstr>Κεφάλαιο 7: Υπολογισμός μικτού κέρδους μέσω mark-up </vt:lpstr>
      <vt:lpstr>Κεφάλαιο 7: Λοιπά έσοδα</vt:lpstr>
      <vt:lpstr>Κεφάλαιο 7: Έξοδα</vt:lpstr>
      <vt:lpstr>Κεφάλαιο 7: Έξοδα JUMBO AEE</vt:lpstr>
      <vt:lpstr>Λυμένο παράδειγμα: Δίνονται οι παρακάτω λογαριασμοί του ιδιωτικού εκπαιδευτικού οργανισμού «Αποστόλου» και ζητείται να συνταχθεί η κατάσταση αποτελεσμάτων χρήσεως της χρήσεως 2018:</vt:lpstr>
      <vt:lpstr>Κεφάλαιο 7: Λύση παραδείγματος</vt:lpstr>
      <vt:lpstr>Κεφάλαιο 7: Άσκηση προς επίλυση #1 </vt:lpstr>
      <vt:lpstr>Κεφάλαιο 7: Άσκηση προς επίλυση #2</vt:lpstr>
      <vt:lpstr>Κεφάλαιο 7: Άσκηση προς επίλυση #3 </vt:lpstr>
      <vt:lpstr>Κεφάλαιο 7: Η έννοια του κέρδους </vt:lpstr>
      <vt:lpstr>Κεφάλαιο 7: Η έννοια του εισοδήματος</vt:lpstr>
      <vt:lpstr>Κεφάλαιο 7: Οικονομικό εισόδημα</vt:lpstr>
      <vt:lpstr>Κεφάλαιο 7: Μόνιμο εισόδημα</vt:lpstr>
      <vt:lpstr>Κεφάλαιο 7: Αναγνώριση και αντιστοίχιση εσόδων </vt:lpstr>
      <vt:lpstr>Κεφάλαιο 7: Λογιστικά έναντι οικονομικών κερδών</vt:lpstr>
      <vt:lpstr>Κεφάλαιο 7: Λογιστικό vs Οικονομικό Εισόδημα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ΘΕΩΡΙΑ ΚΑΙ ΠΟΛΙΤΙΚΗ ΔΙΕΘΝΟΥΣ ΧΡΗΜΑΤΟΣ</dc:title>
  <dc:creator>PCUser</dc:creator>
  <cp:lastModifiedBy>User</cp:lastModifiedBy>
  <cp:revision>24</cp:revision>
  <dcterms:created xsi:type="dcterms:W3CDTF">2017-11-28T07:12:44Z</dcterms:created>
  <dcterms:modified xsi:type="dcterms:W3CDTF">2019-06-11T08:39:04Z</dcterms:modified>
</cp:coreProperties>
</file>