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0" r:id="rId2"/>
    <p:sldId id="270" r:id="rId3"/>
    <p:sldId id="261" r:id="rId4"/>
    <p:sldId id="263" r:id="rId5"/>
    <p:sldId id="264" r:id="rId6"/>
    <p:sldId id="266" r:id="rId7"/>
    <p:sldId id="267" r:id="rId8"/>
    <p:sldId id="281" r:id="rId9"/>
    <p:sldId id="283" r:id="rId10"/>
    <p:sldId id="269" r:id="rId11"/>
    <p:sldId id="276" r:id="rId12"/>
    <p:sldId id="277" r:id="rId13"/>
    <p:sldId id="278" r:id="rId14"/>
    <p:sldId id="268" r:id="rId15"/>
    <p:sldId id="271" r:id="rId16"/>
    <p:sldId id="272" r:id="rId17"/>
    <p:sldId id="273" r:id="rId18"/>
    <p:sldId id="274" r:id="rId19"/>
    <p:sldId id="279" r:id="rId20"/>
    <p:sldId id="280" r:id="rId21"/>
    <p:sldId id="275" r:id="rId22"/>
    <p:sldId id="284" r:id="rId23"/>
    <p:sldId id="286" r:id="rId24"/>
    <p:sldId id="287" r:id="rId25"/>
    <p:sldId id="288"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43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AD5D9A-65D4-4C84-A3BD-07F7B5883A5E}" type="datetimeFigureOut">
              <a:rPr lang="el-GR" smtClean="0"/>
              <a:t>26/3/2020</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C6BFE7-F78E-4B71-9C8B-E22D9A7C0BD8}" type="slidenum">
              <a:rPr lang="el-GR" smtClean="0"/>
              <a:t>‹#›</a:t>
            </a:fld>
            <a:endParaRPr lang="el-GR"/>
          </a:p>
        </p:txBody>
      </p:sp>
    </p:spTree>
    <p:extLst>
      <p:ext uri="{BB962C8B-B14F-4D97-AF65-F5344CB8AC3E}">
        <p14:creationId xmlns:p14="http://schemas.microsoft.com/office/powerpoint/2010/main" val="1780418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smtClean="0"/>
          </a:p>
          <a:p>
            <a:endParaRPr lang="el-GR" dirty="0"/>
          </a:p>
        </p:txBody>
      </p:sp>
      <p:sp>
        <p:nvSpPr>
          <p:cNvPr id="4" name="Slide Number Placeholder 3"/>
          <p:cNvSpPr>
            <a:spLocks noGrp="1"/>
          </p:cNvSpPr>
          <p:nvPr>
            <p:ph type="sldNum" sz="quarter" idx="10"/>
          </p:nvPr>
        </p:nvSpPr>
        <p:spPr/>
        <p:txBody>
          <a:bodyPr/>
          <a:lstStyle/>
          <a:p>
            <a:fld id="{34C6BFE7-F78E-4B71-9C8B-E22D9A7C0BD8}" type="slidenum">
              <a:rPr lang="el-GR" smtClean="0"/>
              <a:t>21</a:t>
            </a:fld>
            <a:endParaRPr lang="el-GR"/>
          </a:p>
        </p:txBody>
      </p:sp>
    </p:spTree>
    <p:extLst>
      <p:ext uri="{BB962C8B-B14F-4D97-AF65-F5344CB8AC3E}">
        <p14:creationId xmlns:p14="http://schemas.microsoft.com/office/powerpoint/2010/main" val="632152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561D50B4-2053-49EB-94D1-C0911D114867}" type="datetimeFigureOut">
              <a:rPr lang="el-GR" smtClean="0"/>
              <a:t>26/3/2020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A9232FC-EC75-49FA-9183-572FE0E2A14F}" type="slidenum">
              <a:rPr lang="el-GR" smtClean="0"/>
              <a:t>‹#›</a:t>
            </a:fld>
            <a:endParaRPr lang="el-GR"/>
          </a:p>
        </p:txBody>
      </p:sp>
    </p:spTree>
    <p:extLst>
      <p:ext uri="{BB962C8B-B14F-4D97-AF65-F5344CB8AC3E}">
        <p14:creationId xmlns:p14="http://schemas.microsoft.com/office/powerpoint/2010/main" val="2548398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61D50B4-2053-49EB-94D1-C0911D114867}" type="datetimeFigureOut">
              <a:rPr lang="el-GR" smtClean="0"/>
              <a:t>26/3/2020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A9232FC-EC75-49FA-9183-572FE0E2A14F}" type="slidenum">
              <a:rPr lang="el-GR" smtClean="0"/>
              <a:t>‹#›</a:t>
            </a:fld>
            <a:endParaRPr lang="el-GR"/>
          </a:p>
        </p:txBody>
      </p:sp>
    </p:spTree>
    <p:extLst>
      <p:ext uri="{BB962C8B-B14F-4D97-AF65-F5344CB8AC3E}">
        <p14:creationId xmlns:p14="http://schemas.microsoft.com/office/powerpoint/2010/main" val="22831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61D50B4-2053-49EB-94D1-C0911D114867}" type="datetimeFigureOut">
              <a:rPr lang="el-GR" smtClean="0"/>
              <a:t>26/3/2020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A9232FC-EC75-49FA-9183-572FE0E2A14F}" type="slidenum">
              <a:rPr lang="el-GR" smtClean="0"/>
              <a:t>‹#›</a:t>
            </a:fld>
            <a:endParaRPr lang="el-GR"/>
          </a:p>
        </p:txBody>
      </p:sp>
    </p:spTree>
    <p:extLst>
      <p:ext uri="{BB962C8B-B14F-4D97-AF65-F5344CB8AC3E}">
        <p14:creationId xmlns:p14="http://schemas.microsoft.com/office/powerpoint/2010/main" val="2632374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61D50B4-2053-49EB-94D1-C0911D114867}" type="datetimeFigureOut">
              <a:rPr lang="el-GR" smtClean="0"/>
              <a:t>26/3/2020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A9232FC-EC75-49FA-9183-572FE0E2A14F}" type="slidenum">
              <a:rPr lang="el-GR" smtClean="0"/>
              <a:t>‹#›</a:t>
            </a:fld>
            <a:endParaRPr lang="el-GR"/>
          </a:p>
        </p:txBody>
      </p:sp>
    </p:spTree>
    <p:extLst>
      <p:ext uri="{BB962C8B-B14F-4D97-AF65-F5344CB8AC3E}">
        <p14:creationId xmlns:p14="http://schemas.microsoft.com/office/powerpoint/2010/main" val="1229140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1D50B4-2053-49EB-94D1-C0911D114867}" type="datetimeFigureOut">
              <a:rPr lang="el-GR" smtClean="0"/>
              <a:t>26/3/2020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A9232FC-EC75-49FA-9183-572FE0E2A14F}" type="slidenum">
              <a:rPr lang="el-GR" smtClean="0"/>
              <a:t>‹#›</a:t>
            </a:fld>
            <a:endParaRPr lang="el-GR"/>
          </a:p>
        </p:txBody>
      </p:sp>
    </p:spTree>
    <p:extLst>
      <p:ext uri="{BB962C8B-B14F-4D97-AF65-F5344CB8AC3E}">
        <p14:creationId xmlns:p14="http://schemas.microsoft.com/office/powerpoint/2010/main" val="1946999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561D50B4-2053-49EB-94D1-C0911D114867}" type="datetimeFigureOut">
              <a:rPr lang="el-GR" smtClean="0"/>
              <a:t>26/3/2020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A9232FC-EC75-49FA-9183-572FE0E2A14F}" type="slidenum">
              <a:rPr lang="el-GR" smtClean="0"/>
              <a:t>‹#›</a:t>
            </a:fld>
            <a:endParaRPr lang="el-GR"/>
          </a:p>
        </p:txBody>
      </p:sp>
    </p:spTree>
    <p:extLst>
      <p:ext uri="{BB962C8B-B14F-4D97-AF65-F5344CB8AC3E}">
        <p14:creationId xmlns:p14="http://schemas.microsoft.com/office/powerpoint/2010/main" val="1428848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561D50B4-2053-49EB-94D1-C0911D114867}" type="datetimeFigureOut">
              <a:rPr lang="el-GR" smtClean="0"/>
              <a:t>26/3/2020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A9232FC-EC75-49FA-9183-572FE0E2A14F}" type="slidenum">
              <a:rPr lang="el-GR" smtClean="0"/>
              <a:t>‹#›</a:t>
            </a:fld>
            <a:endParaRPr lang="el-GR"/>
          </a:p>
        </p:txBody>
      </p:sp>
    </p:spTree>
    <p:extLst>
      <p:ext uri="{BB962C8B-B14F-4D97-AF65-F5344CB8AC3E}">
        <p14:creationId xmlns:p14="http://schemas.microsoft.com/office/powerpoint/2010/main" val="377837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561D50B4-2053-49EB-94D1-C0911D114867}" type="datetimeFigureOut">
              <a:rPr lang="el-GR" smtClean="0"/>
              <a:t>26/3/2020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A9232FC-EC75-49FA-9183-572FE0E2A14F}" type="slidenum">
              <a:rPr lang="el-GR" smtClean="0"/>
              <a:t>‹#›</a:t>
            </a:fld>
            <a:endParaRPr lang="el-GR"/>
          </a:p>
        </p:txBody>
      </p:sp>
    </p:spTree>
    <p:extLst>
      <p:ext uri="{BB962C8B-B14F-4D97-AF65-F5344CB8AC3E}">
        <p14:creationId xmlns:p14="http://schemas.microsoft.com/office/powerpoint/2010/main" val="3227934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1D50B4-2053-49EB-94D1-C0911D114867}" type="datetimeFigureOut">
              <a:rPr lang="el-GR" smtClean="0"/>
              <a:t>26/3/2020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A9232FC-EC75-49FA-9183-572FE0E2A14F}" type="slidenum">
              <a:rPr lang="el-GR" smtClean="0"/>
              <a:t>‹#›</a:t>
            </a:fld>
            <a:endParaRPr lang="el-GR"/>
          </a:p>
        </p:txBody>
      </p:sp>
    </p:spTree>
    <p:extLst>
      <p:ext uri="{BB962C8B-B14F-4D97-AF65-F5344CB8AC3E}">
        <p14:creationId xmlns:p14="http://schemas.microsoft.com/office/powerpoint/2010/main" val="639281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1D50B4-2053-49EB-94D1-C0911D114867}" type="datetimeFigureOut">
              <a:rPr lang="el-GR" smtClean="0"/>
              <a:t>26/3/2020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A9232FC-EC75-49FA-9183-572FE0E2A14F}" type="slidenum">
              <a:rPr lang="el-GR" smtClean="0"/>
              <a:t>‹#›</a:t>
            </a:fld>
            <a:endParaRPr lang="el-GR"/>
          </a:p>
        </p:txBody>
      </p:sp>
    </p:spTree>
    <p:extLst>
      <p:ext uri="{BB962C8B-B14F-4D97-AF65-F5344CB8AC3E}">
        <p14:creationId xmlns:p14="http://schemas.microsoft.com/office/powerpoint/2010/main" val="1714082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1D50B4-2053-49EB-94D1-C0911D114867}" type="datetimeFigureOut">
              <a:rPr lang="el-GR" smtClean="0"/>
              <a:t>26/3/2020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A9232FC-EC75-49FA-9183-572FE0E2A14F}" type="slidenum">
              <a:rPr lang="el-GR" smtClean="0"/>
              <a:t>‹#›</a:t>
            </a:fld>
            <a:endParaRPr lang="el-GR"/>
          </a:p>
        </p:txBody>
      </p:sp>
    </p:spTree>
    <p:extLst>
      <p:ext uri="{BB962C8B-B14F-4D97-AF65-F5344CB8AC3E}">
        <p14:creationId xmlns:p14="http://schemas.microsoft.com/office/powerpoint/2010/main" val="1359764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1D50B4-2053-49EB-94D1-C0911D114867}" type="datetimeFigureOut">
              <a:rPr lang="el-GR" smtClean="0"/>
              <a:t>26/3/2020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232FC-EC75-49FA-9183-572FE0E2A14F}" type="slidenum">
              <a:rPr lang="el-GR" smtClean="0"/>
              <a:t>‹#›</a:t>
            </a:fld>
            <a:endParaRPr lang="el-GR"/>
          </a:p>
        </p:txBody>
      </p:sp>
    </p:spTree>
    <p:extLst>
      <p:ext uri="{BB962C8B-B14F-4D97-AF65-F5344CB8AC3E}">
        <p14:creationId xmlns:p14="http://schemas.microsoft.com/office/powerpoint/2010/main" val="203896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Οι αρχές του σύγχρονου θεάτρου</a:t>
            </a:r>
            <a:endParaRPr lang="el-GR" b="1" dirty="0"/>
          </a:p>
        </p:txBody>
      </p:sp>
      <p:sp>
        <p:nvSpPr>
          <p:cNvPr id="3" name="Content Placeholder 2"/>
          <p:cNvSpPr>
            <a:spLocks noGrp="1"/>
          </p:cNvSpPr>
          <p:nvPr>
            <p:ph idx="1"/>
          </p:nvPr>
        </p:nvSpPr>
        <p:spPr/>
        <p:txBody>
          <a:bodyPr>
            <a:normAutofit fontScale="92500" lnSpcReduction="10000"/>
          </a:bodyPr>
          <a:lstStyle/>
          <a:p>
            <a:pPr marL="0" indent="0">
              <a:buNone/>
            </a:pPr>
            <a:r>
              <a:rPr lang="el-GR" dirty="0" smtClean="0"/>
              <a:t>Δύο αντιφατικές απόψεις για τον άνθρωπο και τη σχέση του με τον κόσμο διαμορφώνουν την εξέλιξη του ευρωπαϊκού θεάτρου:</a:t>
            </a:r>
          </a:p>
          <a:p>
            <a:pPr marL="0" indent="0">
              <a:buNone/>
            </a:pPr>
            <a:r>
              <a:rPr lang="el-GR" dirty="0" smtClean="0"/>
              <a:t>1)  Η δυναμική ανάπτυξη των επιστημών επαναπροσδιορίζει τη σχέση του ανθρώπου με τον κόσμο (θετικισμός)</a:t>
            </a:r>
          </a:p>
          <a:p>
            <a:pPr marL="0" indent="0">
              <a:buNone/>
            </a:pPr>
            <a:r>
              <a:rPr lang="el-GR" dirty="0" smtClean="0"/>
              <a:t>2) Ερμηνεία του κόσμου μέσα από έργα όπως του Φρόυντ, του Μαρξ, του Νίτσε που υπονομεύει την ακλόνητη πίστη για την παντοδυναμία του επιστημονικού λόγου</a:t>
            </a:r>
            <a:endParaRPr lang="el-GR" dirty="0"/>
          </a:p>
        </p:txBody>
      </p:sp>
    </p:spTree>
    <p:extLst>
      <p:ext uri="{BB962C8B-B14F-4D97-AF65-F5344CB8AC3E}">
        <p14:creationId xmlns:p14="http://schemas.microsoft.com/office/powerpoint/2010/main" val="605794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20688"/>
          </a:xfrm>
        </p:spPr>
        <p:txBody>
          <a:bodyPr>
            <a:normAutofit fontScale="90000"/>
          </a:bodyPr>
          <a:lstStyle/>
          <a:p>
            <a:r>
              <a:rPr lang="el-GR" sz="2800" b="1" dirty="0" smtClean="0"/>
              <a:t>Αντρέ Αντουάν</a:t>
            </a:r>
            <a:r>
              <a:rPr lang="el-GR" sz="2800" b="1" dirty="0"/>
              <a:t>:</a:t>
            </a:r>
            <a:r>
              <a:rPr lang="el-GR" sz="2800" b="1" dirty="0" smtClean="0"/>
              <a:t> </a:t>
            </a:r>
            <a:r>
              <a:rPr lang="en-US" sz="2800" b="1" dirty="0" err="1" smtClean="0"/>
              <a:t>Théâtre</a:t>
            </a:r>
            <a:r>
              <a:rPr lang="en-US" sz="2800" b="1" dirty="0" smtClean="0"/>
              <a:t> </a:t>
            </a:r>
            <a:r>
              <a:rPr lang="en-US" sz="2800" b="1" dirty="0" err="1" smtClean="0"/>
              <a:t>Libre</a:t>
            </a:r>
            <a:r>
              <a:rPr lang="en-US" sz="2800" b="1" dirty="0" smtClean="0"/>
              <a:t> 1887</a:t>
            </a:r>
            <a:r>
              <a:rPr lang="el-GR" sz="2800" b="1" dirty="0" smtClean="0"/>
              <a:t>-1894 / </a:t>
            </a:r>
            <a:r>
              <a:rPr lang="en-US" sz="2800" b="1" dirty="0" err="1" smtClean="0"/>
              <a:t>Théâtre</a:t>
            </a:r>
            <a:r>
              <a:rPr lang="el-GR" sz="2800" b="1" dirty="0" smtClean="0"/>
              <a:t> </a:t>
            </a:r>
            <a:r>
              <a:rPr lang="en-US" sz="2800" b="1" dirty="0" smtClean="0"/>
              <a:t>Antoine</a:t>
            </a:r>
            <a:r>
              <a:rPr lang="el-GR" sz="2800" b="1" dirty="0" smtClean="0"/>
              <a:t> 1897</a:t>
            </a:r>
            <a:endParaRPr lang="el-GR" sz="2800" b="1" dirty="0"/>
          </a:p>
        </p:txBody>
      </p:sp>
      <p:sp>
        <p:nvSpPr>
          <p:cNvPr id="3" name="Content Placeholder 2"/>
          <p:cNvSpPr>
            <a:spLocks noGrp="1"/>
          </p:cNvSpPr>
          <p:nvPr>
            <p:ph idx="1"/>
          </p:nvPr>
        </p:nvSpPr>
        <p:spPr>
          <a:xfrm>
            <a:off x="107504" y="548680"/>
            <a:ext cx="9036496" cy="6309320"/>
          </a:xfrm>
        </p:spPr>
        <p:txBody>
          <a:bodyPr>
            <a:normAutofit fontScale="70000" lnSpcReduction="20000"/>
          </a:bodyPr>
          <a:lstStyle/>
          <a:p>
            <a:r>
              <a:rPr lang="el-GR" dirty="0" smtClean="0"/>
              <a:t>Πρώτη παράσταση </a:t>
            </a:r>
            <a:r>
              <a:rPr lang="en-US" dirty="0" smtClean="0"/>
              <a:t>Jacques </a:t>
            </a:r>
            <a:r>
              <a:rPr lang="en-US" dirty="0" err="1" smtClean="0"/>
              <a:t>Damour</a:t>
            </a:r>
            <a:r>
              <a:rPr lang="en-US" dirty="0" smtClean="0"/>
              <a:t> </a:t>
            </a:r>
            <a:r>
              <a:rPr lang="el-GR" dirty="0" smtClean="0"/>
              <a:t>του </a:t>
            </a:r>
            <a:r>
              <a:rPr lang="en-US" dirty="0" smtClean="0"/>
              <a:t>Emil Zola </a:t>
            </a:r>
          </a:p>
          <a:p>
            <a:r>
              <a:rPr lang="el-GR" dirty="0" smtClean="0"/>
              <a:t>Ρεπερτόριο που εμπεριείχε και ένα ξένο δράμα κάθε χρόνο, όπως: Το κράτος του ζόφου (Τολστόι), Βρικόλακες, Αγριόπαπια (</a:t>
            </a:r>
            <a:r>
              <a:rPr lang="el-GR" dirty="0" err="1" smtClean="0"/>
              <a:t>Ίψεν</a:t>
            </a:r>
            <a:r>
              <a:rPr lang="el-GR" dirty="0" smtClean="0"/>
              <a:t>), έργα του Χάουπτμαν και επίσης νατουραλιστές συγγραφείς όπως Ζολά, </a:t>
            </a:r>
            <a:r>
              <a:rPr lang="el-GR" dirty="0" err="1" smtClean="0"/>
              <a:t>Γκονκούρ</a:t>
            </a:r>
            <a:r>
              <a:rPr lang="el-GR" dirty="0" smtClean="0"/>
              <a:t>, </a:t>
            </a:r>
            <a:r>
              <a:rPr lang="el-GR" dirty="0" err="1" smtClean="0"/>
              <a:t>Ντωντέ</a:t>
            </a:r>
            <a:r>
              <a:rPr lang="el-GR" dirty="0" smtClean="0"/>
              <a:t>, </a:t>
            </a:r>
            <a:r>
              <a:rPr lang="el-GR" dirty="0" err="1" smtClean="0"/>
              <a:t>Μπεκ</a:t>
            </a:r>
            <a:r>
              <a:rPr lang="el-GR" dirty="0" smtClean="0"/>
              <a:t>.</a:t>
            </a:r>
          </a:p>
          <a:p>
            <a:r>
              <a:rPr lang="el-GR" dirty="0" smtClean="0"/>
              <a:t>Ερασιτέχνες ηθοποιοί</a:t>
            </a:r>
          </a:p>
          <a:p>
            <a:r>
              <a:rPr lang="el-GR" dirty="0" smtClean="0"/>
              <a:t>Επίδραση από τους </a:t>
            </a:r>
            <a:r>
              <a:rPr lang="en-US" dirty="0" smtClean="0"/>
              <a:t>Meininger (</a:t>
            </a:r>
            <a:r>
              <a:rPr lang="el-GR" dirty="0" smtClean="0"/>
              <a:t>από το 1888 και μετά)</a:t>
            </a:r>
          </a:p>
          <a:p>
            <a:r>
              <a:rPr lang="el-GR" dirty="0" smtClean="0"/>
              <a:t> Μανιώδης της ιστορικής ακρίβειας. Η σημασία του σκηνικού </a:t>
            </a:r>
          </a:p>
          <a:p>
            <a:r>
              <a:rPr lang="el-GR" dirty="0" smtClean="0"/>
              <a:t>Κάθε έργο το δικό του σκηνικό</a:t>
            </a:r>
          </a:p>
          <a:p>
            <a:r>
              <a:rPr lang="el-GR" dirty="0" smtClean="0"/>
              <a:t>Ομαδικό παίξιμο</a:t>
            </a:r>
            <a:endParaRPr lang="en-US" dirty="0" smtClean="0"/>
          </a:p>
          <a:p>
            <a:r>
              <a:rPr lang="el-GR" dirty="0" smtClean="0"/>
              <a:t>Ο τέταρτος τοίχος</a:t>
            </a:r>
          </a:p>
          <a:p>
            <a:r>
              <a:rPr lang="el-GR" dirty="0" smtClean="0"/>
              <a:t>Το θέατρό του καθιέρωσε τους συγγραφείς: </a:t>
            </a:r>
            <a:r>
              <a:rPr lang="en-US" dirty="0" smtClean="0"/>
              <a:t>Porto-Riche, </a:t>
            </a:r>
            <a:r>
              <a:rPr lang="el-GR" dirty="0" err="1" smtClean="0"/>
              <a:t>Κουρέλ</a:t>
            </a:r>
            <a:r>
              <a:rPr lang="el-GR" dirty="0" smtClean="0"/>
              <a:t>, </a:t>
            </a:r>
            <a:r>
              <a:rPr lang="el-GR" dirty="0" err="1" smtClean="0"/>
              <a:t>Μπριέ</a:t>
            </a:r>
            <a:r>
              <a:rPr lang="el-GR" dirty="0" smtClean="0"/>
              <a:t>.</a:t>
            </a:r>
          </a:p>
          <a:p>
            <a:r>
              <a:rPr lang="el-GR" dirty="0" smtClean="0"/>
              <a:t>Κάθε έργο παιζόταν το πολύ για τρεις παραστάσεις</a:t>
            </a:r>
          </a:p>
          <a:p>
            <a:r>
              <a:rPr lang="el-GR" dirty="0" smtClean="0"/>
              <a:t>Αρνητικά: επέβαλε στον θεατή οριστική άποψη, δεν το άφηνε να χρησιμοποιήσει τη φαντασία του. Ο ρεαλισμός του ήταν μίμηση ορατών πραγμάτων.</a:t>
            </a:r>
          </a:p>
          <a:p>
            <a:r>
              <a:rPr lang="el-GR" dirty="0" smtClean="0"/>
              <a:t>Ο Αντουάν βοήθησε στην εξέλιξη του θεάτρου με το να εναντιώνεται στο σκηνικό ψέμα. Αργότερα ωστόσο έγινε κατανοητό πως για να δείξει το πραγματικό κανείς δεν ήταν καθόλου απαραίτητο να απαρνηθεί τη θεατρικότητα.</a:t>
            </a:r>
          </a:p>
          <a:p>
            <a:endParaRPr lang="el-GR" dirty="0" smtClean="0"/>
          </a:p>
          <a:p>
            <a:endParaRPr lang="en-US" dirty="0" smtClean="0"/>
          </a:p>
          <a:p>
            <a:endParaRPr lang="el-GR" dirty="0"/>
          </a:p>
        </p:txBody>
      </p:sp>
    </p:spTree>
    <p:extLst>
      <p:ext uri="{BB962C8B-B14F-4D97-AF65-F5344CB8AC3E}">
        <p14:creationId xmlns:p14="http://schemas.microsoft.com/office/powerpoint/2010/main" val="3084725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l-GR" dirty="0" err="1" smtClean="0"/>
              <a:t>Εμίλ</a:t>
            </a:r>
            <a:r>
              <a:rPr lang="el-GR" dirty="0" smtClean="0"/>
              <a:t> Ζολά </a:t>
            </a:r>
            <a:r>
              <a:rPr lang="el-GR" i="1" dirty="0" smtClean="0"/>
              <a:t>Η γη </a:t>
            </a:r>
            <a:endParaRPr lang="el-GR" i="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3608" y="980052"/>
            <a:ext cx="6984775" cy="5707420"/>
          </a:xfrm>
        </p:spPr>
      </p:pic>
    </p:spTree>
    <p:extLst>
      <p:ext uri="{BB962C8B-B14F-4D97-AF65-F5344CB8AC3E}">
        <p14:creationId xmlns:p14="http://schemas.microsoft.com/office/powerpoint/2010/main" val="332556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260648"/>
          </a:xfrm>
        </p:spPr>
        <p:txBody>
          <a:bodyPr>
            <a:noAutofit/>
          </a:bodyPr>
          <a:lstStyle/>
          <a:p>
            <a:r>
              <a:rPr lang="el-GR" sz="1800" dirty="0" err="1" smtClean="0"/>
              <a:t>Γκέρχαρτ</a:t>
            </a:r>
            <a:r>
              <a:rPr lang="el-GR" sz="1800" dirty="0" smtClean="0"/>
              <a:t> Χάουπτμαν </a:t>
            </a:r>
            <a:r>
              <a:rPr lang="el-GR" sz="1800" i="1" dirty="0" smtClean="0"/>
              <a:t>Οι υφαντές</a:t>
            </a:r>
            <a:endParaRPr lang="el-GR" sz="1800" i="1" dirty="0"/>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979712" y="3284984"/>
            <a:ext cx="4614664" cy="3460998"/>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835696" y="260648"/>
            <a:ext cx="4968552" cy="2842012"/>
          </a:xfrm>
        </p:spPr>
      </p:pic>
    </p:spTree>
    <p:extLst>
      <p:ext uri="{BB962C8B-B14F-4D97-AF65-F5344CB8AC3E}">
        <p14:creationId xmlns:p14="http://schemas.microsoft.com/office/powerpoint/2010/main" val="203096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6216" y="274638"/>
            <a:ext cx="2170584" cy="346050"/>
          </a:xfrm>
        </p:spPr>
        <p:txBody>
          <a:bodyPr>
            <a:normAutofit/>
          </a:bodyPr>
          <a:lstStyle/>
          <a:p>
            <a:r>
              <a:rPr lang="en-US" sz="1600" dirty="0" smtClean="0"/>
              <a:t>Andre Antoine</a:t>
            </a:r>
            <a:endParaRPr lang="el-GR" sz="1600"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759041" y="3501008"/>
            <a:ext cx="5414503" cy="3356992"/>
          </a:xfrm>
        </p:spPr>
      </p:pic>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270" y="0"/>
            <a:ext cx="6310036" cy="3600400"/>
          </a:xfrm>
        </p:spPr>
      </p:pic>
    </p:spTree>
    <p:extLst>
      <p:ext uri="{BB962C8B-B14F-4D97-AF65-F5344CB8AC3E}">
        <p14:creationId xmlns:p14="http://schemas.microsoft.com/office/powerpoint/2010/main" val="655532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92696"/>
          </a:xfrm>
        </p:spPr>
        <p:txBody>
          <a:bodyPr>
            <a:normAutofit fontScale="90000"/>
          </a:bodyPr>
          <a:lstStyle/>
          <a:p>
            <a:r>
              <a:rPr lang="el-GR" b="1" dirty="0" err="1" smtClean="0"/>
              <a:t>Εμίλ</a:t>
            </a:r>
            <a:r>
              <a:rPr lang="el-GR" b="1" dirty="0" smtClean="0"/>
              <a:t> Ζολά και νατουραλισμός </a:t>
            </a:r>
            <a:endParaRPr lang="el-GR" b="1" dirty="0"/>
          </a:p>
        </p:txBody>
      </p:sp>
      <p:sp>
        <p:nvSpPr>
          <p:cNvPr id="3" name="Content Placeholder 2"/>
          <p:cNvSpPr>
            <a:spLocks noGrp="1"/>
          </p:cNvSpPr>
          <p:nvPr>
            <p:ph idx="1"/>
          </p:nvPr>
        </p:nvSpPr>
        <p:spPr>
          <a:xfrm>
            <a:off x="0" y="620688"/>
            <a:ext cx="9144000" cy="6120680"/>
          </a:xfrm>
        </p:spPr>
        <p:txBody>
          <a:bodyPr>
            <a:noAutofit/>
          </a:bodyPr>
          <a:lstStyle/>
          <a:p>
            <a:r>
              <a:rPr lang="el-GR" sz="1800" dirty="0" smtClean="0"/>
              <a:t>Οι νατουραλιστές δουλεύουν παράλληλα με τον </a:t>
            </a:r>
            <a:r>
              <a:rPr lang="el-GR" sz="1800" dirty="0" err="1" smtClean="0"/>
              <a:t>Ίψεν</a:t>
            </a:r>
            <a:r>
              <a:rPr lang="el-GR" sz="1800" dirty="0" smtClean="0"/>
              <a:t> αλλά ξεχωριστά, και ζητούν επίσης αναμόρφωση του δράματος. Οι ίδιοι είναι μορφωμένοι και ανήκουν στη μεσαία και ανώτερη αστική τάξη. Τα έργα τους όμως δεν είναι σπουδαία. </a:t>
            </a:r>
          </a:p>
          <a:p>
            <a:r>
              <a:rPr lang="el-GR" sz="1800" dirty="0" smtClean="0"/>
              <a:t>Τους επηρεάζει η θεωρία του Δαρβίνου όπως κατατίθεται στο </a:t>
            </a:r>
            <a:r>
              <a:rPr lang="el-GR" sz="1800" i="1" dirty="0" smtClean="0"/>
              <a:t>Περί της εξέλιξης των ειδών </a:t>
            </a:r>
            <a:r>
              <a:rPr lang="el-GR" sz="1800" dirty="0" smtClean="0"/>
              <a:t>(1859). </a:t>
            </a:r>
          </a:p>
          <a:p>
            <a:r>
              <a:rPr lang="el-GR" sz="1800" dirty="0"/>
              <a:t>Ο Νατουραλισμός ένωσε τον φωτογραφικό ρεαλισμό και τον θετικισμό με τον κοινωνικό δαρβινισμό</a:t>
            </a:r>
            <a:r>
              <a:rPr lang="el-GR" sz="1800" dirty="0" smtClean="0"/>
              <a:t>. Οι νατουραλιστές πίστευαν πως μια ακριβής καταγραφή της αντικειμενικής, εξωτερικής πραγματικότητας απαιτούσε τη χρήση της θετικιστικής  αιτίας και του κοινωνικού δαρβινισμού, που όπως είδαμε συνδέει την ουσία του ‘λογικού εαυτού’ με το ‘παράλογο άλλο’. </a:t>
            </a:r>
          </a:p>
          <a:p>
            <a:r>
              <a:rPr lang="el-GR" sz="1800" dirty="0" smtClean="0"/>
              <a:t>Το μανιφέστο του Νατουραλισμού εμφανίζεται στον πρόλογο του μυθιστορήματος του </a:t>
            </a:r>
            <a:r>
              <a:rPr lang="el-GR" sz="1800" dirty="0" err="1" smtClean="0"/>
              <a:t>Εμίλ</a:t>
            </a:r>
            <a:r>
              <a:rPr lang="el-GR" sz="1800" dirty="0" smtClean="0"/>
              <a:t> Ζολά </a:t>
            </a:r>
            <a:r>
              <a:rPr lang="el-GR" sz="1800" i="1" dirty="0" smtClean="0"/>
              <a:t>Τερέζα </a:t>
            </a:r>
            <a:r>
              <a:rPr lang="el-GR" sz="1800" i="1" dirty="0" err="1" smtClean="0"/>
              <a:t>Ρακέν</a:t>
            </a:r>
            <a:r>
              <a:rPr lang="el-GR" sz="1800" i="1" dirty="0" smtClean="0"/>
              <a:t> </a:t>
            </a:r>
            <a:r>
              <a:rPr lang="el-GR" sz="1800" dirty="0" smtClean="0"/>
              <a:t>(1876). Η ανθρώπινη συμπεριφορά διαμορφώνεται </a:t>
            </a:r>
            <a:r>
              <a:rPr lang="el-GR" sz="1800" dirty="0"/>
              <a:t>α</a:t>
            </a:r>
            <a:r>
              <a:rPr lang="el-GR" sz="1800" dirty="0" smtClean="0"/>
              <a:t>πό το </a:t>
            </a:r>
            <a:r>
              <a:rPr lang="el-GR" sz="1800" dirty="0" err="1" smtClean="0"/>
              <a:t>κοινωνικο</a:t>
            </a:r>
            <a:r>
              <a:rPr lang="el-GR" sz="1800" dirty="0" smtClean="0"/>
              <a:t>-οικονομικό περιβάλλον.</a:t>
            </a:r>
          </a:p>
          <a:p>
            <a:r>
              <a:rPr lang="el-GR" sz="1800" dirty="0"/>
              <a:t>Ο Ζολά επέμενε στη χρήση λογικών και επιστημονικών μεθόδων για να αποτυπώσει χαρακτήρες που ανήκαν στο ‘Άλλο’ και το ‘παράλογο’: γυναίκες σπρωγμένες στην πορνεία, αλήτες που υπέφεραν από ανίατες ασθένειες, αναλφάβητοι, άνεργοι, </a:t>
            </a:r>
            <a:r>
              <a:rPr lang="el-GR" sz="1800" dirty="0" smtClean="0"/>
              <a:t>άστεγοι</a:t>
            </a:r>
          </a:p>
          <a:p>
            <a:r>
              <a:rPr lang="el-GR" sz="1800" dirty="0" smtClean="0"/>
              <a:t>Ο συγγραφέας πρέπει να πράττει ως παθολόγος: να στηρίζει τη δουλειά του στο πείραμα και να γιατρεύει. Το έργο πρέπει να είναι φέτα ζωής.</a:t>
            </a:r>
          </a:p>
          <a:p>
            <a:r>
              <a:rPr lang="el-GR" sz="1800" dirty="0" smtClean="0"/>
              <a:t>Έλεγε ο Ζολά το 1901: «Δεν μπορείς να ισχυριστείς ότι έχεις πράγματι δει κάτι έως τη στιγμή που το έχεις φωτογραφίσει».</a:t>
            </a:r>
          </a:p>
          <a:p>
            <a:r>
              <a:rPr lang="el-GR" sz="1800" dirty="0" smtClean="0"/>
              <a:t>Ο Ζολά δραματοποίησε μυθιστορήματά του, αλλά μεγαλύτερη επιτυχία είχε ο </a:t>
            </a:r>
            <a:r>
              <a:rPr lang="el-GR" sz="1800" dirty="0" err="1" smtClean="0"/>
              <a:t>Μπεκ</a:t>
            </a:r>
            <a:r>
              <a:rPr lang="el-GR" sz="1800" dirty="0" smtClean="0"/>
              <a:t>.</a:t>
            </a:r>
          </a:p>
          <a:p>
            <a:endParaRPr lang="el-GR" sz="1800" dirty="0" smtClean="0"/>
          </a:p>
          <a:p>
            <a:endParaRPr lang="el-GR" sz="1800" dirty="0" smtClean="0"/>
          </a:p>
        </p:txBody>
      </p:sp>
    </p:spTree>
    <p:extLst>
      <p:ext uri="{BB962C8B-B14F-4D97-AF65-F5344CB8AC3E}">
        <p14:creationId xmlns:p14="http://schemas.microsoft.com/office/powerpoint/2010/main" val="2145955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76064"/>
          </a:xfrm>
        </p:spPr>
        <p:txBody>
          <a:bodyPr>
            <a:normAutofit/>
          </a:bodyPr>
          <a:lstStyle/>
          <a:p>
            <a:r>
              <a:rPr lang="el-GR" sz="2800" b="1" dirty="0" smtClean="0"/>
              <a:t>Ρεαλιστικό, Νατουραλιστικό, Σοσιαλιστικό δράμα</a:t>
            </a:r>
            <a:endParaRPr lang="el-GR" sz="2800" b="1" dirty="0"/>
          </a:p>
        </p:txBody>
      </p:sp>
      <p:sp>
        <p:nvSpPr>
          <p:cNvPr id="3" name="Content Placeholder 2"/>
          <p:cNvSpPr>
            <a:spLocks noGrp="1"/>
          </p:cNvSpPr>
          <p:nvPr>
            <p:ph idx="1"/>
          </p:nvPr>
        </p:nvSpPr>
        <p:spPr>
          <a:xfrm>
            <a:off x="457200" y="692696"/>
            <a:ext cx="8229600" cy="5832648"/>
          </a:xfrm>
        </p:spPr>
        <p:txBody>
          <a:bodyPr>
            <a:normAutofit fontScale="70000" lnSpcReduction="20000"/>
          </a:bodyPr>
          <a:lstStyle/>
          <a:p>
            <a:pPr marL="0" indent="0">
              <a:buNone/>
            </a:pPr>
            <a:r>
              <a:rPr lang="el-GR" dirty="0" smtClean="0"/>
              <a:t>Αυτό που στερείται επί της ουσίας ο ρεαλισμός είναι η ενέργεια να ωθήσει τα πράγματα προς τα εμπρός. Μιλά για αλλαγή αλλά απεικονίζει ένα ακίνητο παρόν.</a:t>
            </a:r>
          </a:p>
          <a:p>
            <a:pPr marL="0" indent="0">
              <a:buNone/>
            </a:pPr>
            <a:r>
              <a:rPr lang="el-GR" dirty="0" smtClean="0"/>
              <a:t>Κριτικάρει την κοινωνία αλλά ταυτόχρονα στηρίζει το </a:t>
            </a:r>
            <a:r>
              <a:rPr lang="en-US" dirty="0" smtClean="0"/>
              <a:t>status quo</a:t>
            </a:r>
            <a:r>
              <a:rPr lang="el-GR" dirty="0" smtClean="0"/>
              <a:t>.</a:t>
            </a:r>
          </a:p>
          <a:p>
            <a:pPr marL="0" indent="0">
              <a:buNone/>
            </a:pPr>
            <a:r>
              <a:rPr lang="el-GR" dirty="0" smtClean="0"/>
              <a:t>Οι συγγραφείς κατέγραφαν </a:t>
            </a:r>
            <a:r>
              <a:rPr lang="el-GR" dirty="0" err="1" smtClean="0"/>
              <a:t>ό,τι</a:t>
            </a:r>
            <a:r>
              <a:rPr lang="el-GR" dirty="0" smtClean="0"/>
              <a:t> τους περιέβαλε ζητώντας ριζοσπαστική ή λιγότερο ριζοσπαστική αλλαγή προς τον σοσιαλισμό/ κομμουνισμό ή προς τον φιλελευθερισμό.</a:t>
            </a:r>
          </a:p>
          <a:p>
            <a:pPr marL="0" indent="0">
              <a:buNone/>
            </a:pPr>
            <a:r>
              <a:rPr lang="el-GR" dirty="0"/>
              <a:t>Δεν </a:t>
            </a:r>
            <a:r>
              <a:rPr lang="el-GR" dirty="0" smtClean="0"/>
              <a:t>ήταν, όμως, </a:t>
            </a:r>
            <a:r>
              <a:rPr lang="el-GR" dirty="0"/>
              <a:t>ξεκάθαρο τι επιδίωκαν οι συγγραφείς του ρεαλιστικού-νατουραλιστικού ρεύματος μέσα από το έργο τους έως το 1917. </a:t>
            </a:r>
            <a:endParaRPr lang="el-GR" dirty="0" smtClean="0"/>
          </a:p>
          <a:p>
            <a:pPr marL="0" indent="0">
              <a:buNone/>
            </a:pPr>
            <a:r>
              <a:rPr lang="el-GR" dirty="0" smtClean="0"/>
              <a:t>Φιλελεύθεροι: αυτοί που δεν ήθελαν ούτε τον κρατικό ούτε τον παρεμβατισμό των ευγενών. (αίτημα της Γαλλικής Επανάστασης που είχε υλοποιηθεί έως το 1850).</a:t>
            </a:r>
          </a:p>
          <a:p>
            <a:pPr marL="0" indent="0">
              <a:buNone/>
            </a:pPr>
            <a:r>
              <a:rPr lang="el-GR" dirty="0" smtClean="0"/>
              <a:t>Σοσιαλιστές: αυτοί που έλεγαν πως οι κοινωνικές ανάγκες και η ισότητα πρέπει να ορίζουν τους κανόνες της οικονομίας, ενστερνιζόμενοι τον λόγο του Μαρξ.</a:t>
            </a:r>
          </a:p>
          <a:p>
            <a:pPr marL="0" indent="0">
              <a:buNone/>
            </a:pPr>
            <a:r>
              <a:rPr lang="el-GR" dirty="0" smtClean="0"/>
              <a:t>Κομμουνιστές: όσοι από τους σοσιαλιστές ενστερνίστηκαν την ιδέα της επανάστασης. </a:t>
            </a:r>
          </a:p>
          <a:p>
            <a:pPr marL="0" indent="0">
              <a:buNone/>
            </a:pPr>
            <a:r>
              <a:rPr lang="el-GR" dirty="0" smtClean="0"/>
              <a:t>Σοσιαλιστικό έργο είναι ο </a:t>
            </a:r>
            <a:r>
              <a:rPr lang="el-GR" i="1" dirty="0" smtClean="0"/>
              <a:t>Βυθός</a:t>
            </a:r>
            <a:r>
              <a:rPr lang="el-GR" dirty="0" smtClean="0"/>
              <a:t> του </a:t>
            </a:r>
            <a:r>
              <a:rPr lang="el-GR" dirty="0" err="1" smtClean="0"/>
              <a:t>Μαξίμ</a:t>
            </a:r>
            <a:r>
              <a:rPr lang="el-GR" dirty="0" smtClean="0"/>
              <a:t> </a:t>
            </a:r>
            <a:r>
              <a:rPr lang="el-GR" dirty="0" err="1" smtClean="0"/>
              <a:t>Γκόρκι</a:t>
            </a:r>
            <a:r>
              <a:rPr lang="el-GR" dirty="0" smtClean="0"/>
              <a:t>. </a:t>
            </a:r>
            <a:endParaRPr lang="el-GR" dirty="0"/>
          </a:p>
        </p:txBody>
      </p:sp>
    </p:spTree>
    <p:extLst>
      <p:ext uri="{BB962C8B-B14F-4D97-AF65-F5344CB8AC3E}">
        <p14:creationId xmlns:p14="http://schemas.microsoft.com/office/powerpoint/2010/main" val="3620405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48680"/>
          </a:xfrm>
        </p:spPr>
        <p:txBody>
          <a:bodyPr>
            <a:normAutofit fontScale="90000"/>
          </a:bodyPr>
          <a:lstStyle/>
          <a:p>
            <a:r>
              <a:rPr lang="en-US" dirty="0" err="1" smtClean="0"/>
              <a:t>Freie</a:t>
            </a:r>
            <a:r>
              <a:rPr lang="en-US" dirty="0" smtClean="0"/>
              <a:t> </a:t>
            </a:r>
            <a:r>
              <a:rPr lang="en-US" dirty="0" err="1" smtClean="0"/>
              <a:t>Buhne</a:t>
            </a:r>
            <a:r>
              <a:rPr lang="en-US" dirty="0" smtClean="0"/>
              <a:t>-Otto </a:t>
            </a:r>
            <a:r>
              <a:rPr lang="en-US" dirty="0" err="1" smtClean="0"/>
              <a:t>Brahm</a:t>
            </a:r>
            <a:r>
              <a:rPr lang="en-US" dirty="0" smtClean="0"/>
              <a:t> </a:t>
            </a:r>
            <a:endParaRPr lang="el-GR" dirty="0"/>
          </a:p>
        </p:txBody>
      </p:sp>
      <p:sp>
        <p:nvSpPr>
          <p:cNvPr id="3" name="Content Placeholder 2"/>
          <p:cNvSpPr>
            <a:spLocks noGrp="1"/>
          </p:cNvSpPr>
          <p:nvPr>
            <p:ph idx="1"/>
          </p:nvPr>
        </p:nvSpPr>
        <p:spPr>
          <a:xfrm>
            <a:off x="457200" y="620688"/>
            <a:ext cx="8229600" cy="5505475"/>
          </a:xfrm>
        </p:spPr>
        <p:txBody>
          <a:bodyPr>
            <a:normAutofit fontScale="77500" lnSpcReduction="20000"/>
          </a:bodyPr>
          <a:lstStyle/>
          <a:p>
            <a:r>
              <a:rPr lang="el-GR" dirty="0" smtClean="0"/>
              <a:t>Η νέα θεατρική πρακτική μεταφέρθηκε από τη Γαλλία στη Γερμανία.</a:t>
            </a:r>
          </a:p>
          <a:p>
            <a:r>
              <a:rPr lang="el-GR" dirty="0" smtClean="0"/>
              <a:t>Υπάρχουν πολλοί ιδιωτικοί θίασοι που έχουν καλή φήμη αλλά υπάρχει πρόβλημα ρεπερτορίου εξαιτίας λογοκρισίας: </a:t>
            </a:r>
            <a:r>
              <a:rPr lang="en-US" dirty="0" err="1" smtClean="0"/>
              <a:t>Deutsches</a:t>
            </a:r>
            <a:r>
              <a:rPr lang="en-US" dirty="0" smtClean="0"/>
              <a:t> Theater </a:t>
            </a:r>
            <a:r>
              <a:rPr lang="el-GR" dirty="0" smtClean="0"/>
              <a:t>στα πρότυπα του θιάσου των </a:t>
            </a:r>
            <a:r>
              <a:rPr lang="en-US" dirty="0" smtClean="0"/>
              <a:t>Meininger</a:t>
            </a:r>
            <a:r>
              <a:rPr lang="el-GR" dirty="0"/>
              <a:t>,</a:t>
            </a:r>
            <a:r>
              <a:rPr lang="en-US" dirty="0" smtClean="0"/>
              <a:t> Berliner Theater</a:t>
            </a:r>
            <a:r>
              <a:rPr lang="el-GR" dirty="0" smtClean="0"/>
              <a:t>, Νεότατη Γερμανία, </a:t>
            </a:r>
            <a:r>
              <a:rPr lang="en-US" dirty="0" err="1" smtClean="0"/>
              <a:t>Durch</a:t>
            </a:r>
            <a:r>
              <a:rPr lang="el-GR" dirty="0" smtClean="0"/>
              <a:t>: κανένα τους δεν έχει στόχο.</a:t>
            </a:r>
          </a:p>
          <a:p>
            <a:r>
              <a:rPr lang="el-GR" dirty="0" smtClean="0"/>
              <a:t>Ο κριτικός </a:t>
            </a:r>
            <a:r>
              <a:rPr lang="en-US" dirty="0" smtClean="0"/>
              <a:t>Otto </a:t>
            </a:r>
            <a:r>
              <a:rPr lang="en-US" dirty="0" err="1" smtClean="0"/>
              <a:t>Brahm</a:t>
            </a:r>
            <a:r>
              <a:rPr lang="el-GR" dirty="0" smtClean="0"/>
              <a:t> ιδρύει το </a:t>
            </a:r>
            <a:r>
              <a:rPr lang="en-US" dirty="0" err="1" smtClean="0"/>
              <a:t>Freie</a:t>
            </a:r>
            <a:r>
              <a:rPr lang="en-US" dirty="0" smtClean="0"/>
              <a:t> </a:t>
            </a:r>
            <a:r>
              <a:rPr lang="en-US" dirty="0" err="1" smtClean="0"/>
              <a:t>Buhne</a:t>
            </a:r>
            <a:r>
              <a:rPr lang="el-GR" dirty="0" smtClean="0"/>
              <a:t>:</a:t>
            </a:r>
          </a:p>
          <a:p>
            <a:pPr marL="0" indent="0">
              <a:buNone/>
            </a:pPr>
            <a:r>
              <a:rPr lang="el-GR" dirty="0" smtClean="0"/>
              <a:t>Παίζει κάθε Κυριακή με ‘δανεικούς’ ηθοποιούς, κι αυτό σημαίνει πως δεν τους ελέγχει. Η πραγματική του επιτυχία είναι η δυνατότητα να ανεβάζει τα απαγορευμένα έργα.</a:t>
            </a:r>
          </a:p>
          <a:p>
            <a:pPr marL="0" indent="0">
              <a:buNone/>
            </a:pPr>
            <a:r>
              <a:rPr lang="el-GR" dirty="0" smtClean="0"/>
              <a:t>Είναι κατά της </a:t>
            </a:r>
            <a:r>
              <a:rPr lang="el-GR" dirty="0" err="1" smtClean="0"/>
              <a:t>επιδειξιομανίας</a:t>
            </a:r>
            <a:r>
              <a:rPr lang="el-GR" dirty="0" smtClean="0"/>
              <a:t>, υπέρ του ομαδικού παιξίματος, του «συνόλου».</a:t>
            </a:r>
          </a:p>
          <a:p>
            <a:pPr marL="0" indent="0">
              <a:buNone/>
            </a:pPr>
            <a:r>
              <a:rPr lang="el-GR" dirty="0" smtClean="0"/>
              <a:t>Πρώτη παράσταση οι ιψενικοί Βρικόλακες. Μετά το Πριν την Αυγή του Χάουπτμαν. Άλλοι δημιουργοί που το έργο τους ανέβηκε: Ζολά, Αδελφοί </a:t>
            </a:r>
            <a:r>
              <a:rPr lang="el-GR" dirty="0" err="1" smtClean="0"/>
              <a:t>Γκονκούρ</a:t>
            </a:r>
            <a:r>
              <a:rPr lang="el-GR" dirty="0" smtClean="0"/>
              <a:t>, </a:t>
            </a:r>
            <a:r>
              <a:rPr lang="el-GR" dirty="0" err="1" smtClean="0"/>
              <a:t>Μπεκ</a:t>
            </a:r>
            <a:r>
              <a:rPr lang="el-GR" dirty="0" smtClean="0"/>
              <a:t>, Τολστόι.</a:t>
            </a:r>
          </a:p>
          <a:p>
            <a:endParaRPr lang="el-GR" dirty="0"/>
          </a:p>
        </p:txBody>
      </p:sp>
    </p:spTree>
    <p:extLst>
      <p:ext uri="{BB962C8B-B14F-4D97-AF65-F5344CB8AC3E}">
        <p14:creationId xmlns:p14="http://schemas.microsoft.com/office/powerpoint/2010/main" val="3768392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txBody>
          <a:bodyPr>
            <a:noAutofit/>
          </a:bodyPr>
          <a:lstStyle/>
          <a:p>
            <a:r>
              <a:rPr lang="el-GR" sz="3200" b="1" dirty="0" smtClean="0"/>
              <a:t>Το ρεαλιστικό θέατρο στην </a:t>
            </a:r>
            <a:r>
              <a:rPr lang="el-GR" sz="3200" b="1" dirty="0" err="1" smtClean="0"/>
              <a:t>Μ.Βρετανία</a:t>
            </a:r>
            <a:r>
              <a:rPr lang="el-GR" sz="3200" b="1" dirty="0" smtClean="0"/>
              <a:t> και το </a:t>
            </a:r>
            <a:r>
              <a:rPr lang="en-US" sz="3200" b="1" dirty="0" smtClean="0"/>
              <a:t>Independent Theatre</a:t>
            </a:r>
            <a:endParaRPr lang="el-GR" sz="3200" b="1" dirty="0"/>
          </a:p>
        </p:txBody>
      </p:sp>
      <p:sp>
        <p:nvSpPr>
          <p:cNvPr id="3" name="Content Placeholder 2"/>
          <p:cNvSpPr>
            <a:spLocks noGrp="1"/>
          </p:cNvSpPr>
          <p:nvPr>
            <p:ph idx="1"/>
          </p:nvPr>
        </p:nvSpPr>
        <p:spPr>
          <a:xfrm>
            <a:off x="457200" y="980728"/>
            <a:ext cx="8229600" cy="5472608"/>
          </a:xfrm>
        </p:spPr>
        <p:txBody>
          <a:bodyPr>
            <a:normAutofit/>
          </a:bodyPr>
          <a:lstStyle/>
          <a:p>
            <a:pPr marL="0" indent="0">
              <a:buNone/>
            </a:pPr>
            <a:r>
              <a:rPr lang="el-GR" sz="2800" dirty="0" smtClean="0"/>
              <a:t>Στη δεκαετία του 1890 εμφανίζονται οι</a:t>
            </a:r>
            <a:r>
              <a:rPr lang="en-US" sz="2800" dirty="0" smtClean="0"/>
              <a:t> </a:t>
            </a:r>
            <a:r>
              <a:rPr lang="el-GR" sz="2800" dirty="0" smtClean="0"/>
              <a:t>αρκετά συμβατικοί θεατρικοί συγγραφείς του ρεαλισμού </a:t>
            </a:r>
            <a:r>
              <a:rPr lang="en-US" sz="2800" dirty="0" smtClean="0"/>
              <a:t>Henry Arthur Jones </a:t>
            </a:r>
            <a:r>
              <a:rPr lang="el-GR" sz="2800" dirty="0" smtClean="0"/>
              <a:t>και </a:t>
            </a:r>
            <a:r>
              <a:rPr lang="en-US" sz="2800" dirty="0" smtClean="0"/>
              <a:t>Arthur Wing Pinero</a:t>
            </a:r>
            <a:r>
              <a:rPr lang="el-GR" sz="2800" dirty="0" smtClean="0"/>
              <a:t>, αντίστοιχοι του Δουμά υιού. </a:t>
            </a:r>
          </a:p>
          <a:p>
            <a:pPr marL="0" indent="0">
              <a:buNone/>
            </a:pPr>
            <a:r>
              <a:rPr lang="el-GR" sz="2800" i="1" dirty="0" smtClean="0"/>
              <a:t>Το κουκλόσπιτο </a:t>
            </a:r>
            <a:r>
              <a:rPr lang="el-GR" sz="2800" dirty="0" smtClean="0"/>
              <a:t>(1889) με την </a:t>
            </a:r>
            <a:r>
              <a:rPr lang="en-US" sz="2800" dirty="0" err="1" smtClean="0"/>
              <a:t>Achurch</a:t>
            </a:r>
            <a:r>
              <a:rPr lang="el-GR" sz="2800" dirty="0" smtClean="0"/>
              <a:t> είναι η αιτία που αρχίζει να γίνεται κατανοητό πως η Αγγλία έπρεπε να εκσυγχρονιστεί θεατρικά. </a:t>
            </a:r>
            <a:endParaRPr lang="en-US" sz="2800" dirty="0" smtClean="0"/>
          </a:p>
          <a:p>
            <a:pPr marL="0" indent="0">
              <a:buNone/>
            </a:pPr>
            <a:r>
              <a:rPr lang="en-US" sz="2800" dirty="0" smtClean="0"/>
              <a:t>O</a:t>
            </a:r>
            <a:r>
              <a:rPr lang="el-GR" sz="2800" dirty="0" smtClean="0"/>
              <a:t> </a:t>
            </a:r>
            <a:r>
              <a:rPr lang="en-US" sz="2800" dirty="0" err="1" smtClean="0"/>
              <a:t>Grein</a:t>
            </a:r>
            <a:r>
              <a:rPr lang="el-GR" sz="2800" dirty="0" smtClean="0"/>
              <a:t> δημιουργεί το 1891 το </a:t>
            </a:r>
            <a:r>
              <a:rPr lang="en-US" sz="2800" dirty="0" smtClean="0"/>
              <a:t>Independent Theatre </a:t>
            </a:r>
            <a:r>
              <a:rPr lang="el-GR" sz="2800" dirty="0" smtClean="0"/>
              <a:t>και ξεκινά με τους </a:t>
            </a:r>
            <a:r>
              <a:rPr lang="el-GR" sz="2800" i="1" dirty="0" smtClean="0"/>
              <a:t>Βρικόλακες</a:t>
            </a:r>
            <a:r>
              <a:rPr lang="el-GR" sz="2800" dirty="0" smtClean="0"/>
              <a:t> του </a:t>
            </a:r>
            <a:r>
              <a:rPr lang="el-GR" sz="2800" dirty="0" err="1" smtClean="0"/>
              <a:t>Ίψεν</a:t>
            </a:r>
            <a:r>
              <a:rPr lang="el-GR" sz="2800" dirty="0" smtClean="0"/>
              <a:t>.</a:t>
            </a:r>
            <a:r>
              <a:rPr lang="en-US" sz="2800" dirty="0" smtClean="0"/>
              <a:t> </a:t>
            </a:r>
            <a:r>
              <a:rPr lang="el-GR" sz="2800" dirty="0" smtClean="0"/>
              <a:t>Ήθελε να δώσει ευκαιρία σε νέα αγγλικά έργα να ανέβουν. Κάτω από αυτό το πρίσμα σπρώχνει το </a:t>
            </a:r>
            <a:r>
              <a:rPr lang="en-US" sz="2800" dirty="0" smtClean="0"/>
              <a:t>Bernard Shaw </a:t>
            </a:r>
            <a:r>
              <a:rPr lang="el-GR" sz="2800" dirty="0" smtClean="0"/>
              <a:t>να γράψει θέατρο. </a:t>
            </a:r>
            <a:endParaRPr lang="el-GR" sz="2800" dirty="0"/>
          </a:p>
        </p:txBody>
      </p:sp>
    </p:spTree>
    <p:extLst>
      <p:ext uri="{BB962C8B-B14F-4D97-AF65-F5344CB8AC3E}">
        <p14:creationId xmlns:p14="http://schemas.microsoft.com/office/powerpoint/2010/main" val="578918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0728"/>
          </a:xfrm>
        </p:spPr>
        <p:txBody>
          <a:bodyPr>
            <a:normAutofit fontScale="90000"/>
          </a:bodyPr>
          <a:lstStyle/>
          <a:p>
            <a:r>
              <a:rPr lang="el-GR" b="1" dirty="0" smtClean="0"/>
              <a:t>Το θέατρο Τέχνης της Μόσχας (</a:t>
            </a:r>
            <a:r>
              <a:rPr lang="en-US" b="1" dirty="0" smtClean="0"/>
              <a:t>MAT</a:t>
            </a:r>
            <a:r>
              <a:rPr lang="el-GR" b="1" dirty="0" smtClean="0"/>
              <a:t>)</a:t>
            </a:r>
            <a:endParaRPr lang="el-GR" b="1" dirty="0"/>
          </a:p>
        </p:txBody>
      </p:sp>
      <p:sp>
        <p:nvSpPr>
          <p:cNvPr id="3" name="Content Placeholder 2"/>
          <p:cNvSpPr>
            <a:spLocks noGrp="1"/>
          </p:cNvSpPr>
          <p:nvPr>
            <p:ph idx="1"/>
          </p:nvPr>
        </p:nvSpPr>
        <p:spPr>
          <a:xfrm>
            <a:off x="457200" y="836712"/>
            <a:ext cx="8229600" cy="5688632"/>
          </a:xfrm>
        </p:spPr>
        <p:txBody>
          <a:bodyPr>
            <a:normAutofit fontScale="70000" lnSpcReduction="20000"/>
          </a:bodyPr>
          <a:lstStyle/>
          <a:p>
            <a:r>
              <a:rPr lang="el-GR" dirty="0" smtClean="0"/>
              <a:t>Αν και υπήρχαν συγγραφείς (</a:t>
            </a:r>
            <a:r>
              <a:rPr lang="el-GR" dirty="0" err="1" smtClean="0"/>
              <a:t>Τουργκένιεφ</a:t>
            </a:r>
            <a:r>
              <a:rPr lang="el-GR" dirty="0" smtClean="0"/>
              <a:t>, Οστρόφσκι…) του ρεαλιστικού κινήματος, θεατρικά η Ρωσία ήταν πίσω. Οι επισκέψεις των </a:t>
            </a:r>
            <a:r>
              <a:rPr lang="en-US" dirty="0" smtClean="0"/>
              <a:t>Meininger</a:t>
            </a:r>
            <a:r>
              <a:rPr lang="el-GR" dirty="0" smtClean="0"/>
              <a:t> (1885 και 1890)</a:t>
            </a:r>
            <a:r>
              <a:rPr lang="en-US" dirty="0" smtClean="0"/>
              <a:t> </a:t>
            </a:r>
            <a:r>
              <a:rPr lang="el-GR" dirty="0" smtClean="0"/>
              <a:t>απλώς κατέδειξαν το πόσο πίσω είχε μείνει η χώρα.</a:t>
            </a:r>
          </a:p>
          <a:p>
            <a:r>
              <a:rPr lang="el-GR" dirty="0" smtClean="0"/>
              <a:t>Το ΜΑΤ (1898)ιδρύεται από τους </a:t>
            </a:r>
            <a:r>
              <a:rPr lang="el-GR" dirty="0" err="1" smtClean="0"/>
              <a:t>Κονσταντίν</a:t>
            </a:r>
            <a:r>
              <a:rPr lang="el-GR" dirty="0" smtClean="0"/>
              <a:t> </a:t>
            </a:r>
            <a:r>
              <a:rPr lang="el-GR" dirty="0" err="1" smtClean="0"/>
              <a:t>Σεργκεγιεβιτς</a:t>
            </a:r>
            <a:r>
              <a:rPr lang="el-GR" dirty="0" smtClean="0"/>
              <a:t> </a:t>
            </a:r>
            <a:r>
              <a:rPr lang="el-GR" dirty="0" err="1" smtClean="0"/>
              <a:t>Στανισλάφσκι</a:t>
            </a:r>
            <a:r>
              <a:rPr lang="el-GR" dirty="0" smtClean="0"/>
              <a:t> και τον </a:t>
            </a:r>
            <a:r>
              <a:rPr lang="el-GR" dirty="0" err="1" smtClean="0"/>
              <a:t>Βλαντιμίρ</a:t>
            </a:r>
            <a:r>
              <a:rPr lang="el-GR" dirty="0" smtClean="0"/>
              <a:t> </a:t>
            </a:r>
            <a:r>
              <a:rPr lang="el-GR" dirty="0" err="1" smtClean="0"/>
              <a:t>Νεμίροβιτς</a:t>
            </a:r>
            <a:r>
              <a:rPr lang="el-GR" dirty="0" smtClean="0"/>
              <a:t>-</a:t>
            </a:r>
            <a:r>
              <a:rPr lang="el-GR" dirty="0" err="1" smtClean="0"/>
              <a:t>Νταντσένκο</a:t>
            </a:r>
            <a:r>
              <a:rPr lang="el-GR" dirty="0" smtClean="0"/>
              <a:t>. </a:t>
            </a:r>
          </a:p>
          <a:p>
            <a:r>
              <a:rPr lang="el-GR" dirty="0" smtClean="0"/>
              <a:t>Στόχος είναι η ανάδειξη της θεατρικής παραγωγής όχι τα νέα έργα. </a:t>
            </a:r>
          </a:p>
          <a:p>
            <a:r>
              <a:rPr lang="el-GR" dirty="0" smtClean="0"/>
              <a:t>Αντίθετα από τα άλλα ανεξάρτητα θέατρα, αυτός είναι ένας επαγγελματικός οργανισμός. </a:t>
            </a:r>
          </a:p>
          <a:p>
            <a:r>
              <a:rPr lang="el-GR" dirty="0" smtClean="0"/>
              <a:t>Πρώτη παραγωγή ο </a:t>
            </a:r>
            <a:r>
              <a:rPr lang="el-GR" i="1" dirty="0" smtClean="0"/>
              <a:t>Τσάρος </a:t>
            </a:r>
            <a:r>
              <a:rPr lang="el-GR" i="1" dirty="0" err="1" smtClean="0"/>
              <a:t>Φεοντόρ</a:t>
            </a:r>
            <a:r>
              <a:rPr lang="el-GR" i="1" dirty="0" smtClean="0"/>
              <a:t> </a:t>
            </a:r>
            <a:r>
              <a:rPr lang="el-GR" i="1" dirty="0" err="1" smtClean="0"/>
              <a:t>Ιβάνοβιτς</a:t>
            </a:r>
            <a:r>
              <a:rPr lang="el-GR" i="1" dirty="0" smtClean="0"/>
              <a:t> </a:t>
            </a:r>
            <a:r>
              <a:rPr lang="el-GR" dirty="0" smtClean="0"/>
              <a:t>του </a:t>
            </a:r>
            <a:r>
              <a:rPr lang="el-GR" dirty="0" err="1" smtClean="0"/>
              <a:t>Αλεξέι</a:t>
            </a:r>
            <a:r>
              <a:rPr lang="el-GR" dirty="0" smtClean="0"/>
              <a:t> Τολστόι. Λεπτομερέστατη αναπαράσταση της Ρωσίας.</a:t>
            </a:r>
          </a:p>
          <a:p>
            <a:r>
              <a:rPr lang="el-GR" dirty="0" smtClean="0"/>
              <a:t>Ο </a:t>
            </a:r>
            <a:r>
              <a:rPr lang="el-GR" i="1" dirty="0" smtClean="0"/>
              <a:t>Γλάρος</a:t>
            </a:r>
            <a:r>
              <a:rPr lang="el-GR" dirty="0" smtClean="0"/>
              <a:t> του </a:t>
            </a:r>
            <a:r>
              <a:rPr lang="el-GR" dirty="0" err="1" smtClean="0"/>
              <a:t>Τσέχωφ</a:t>
            </a:r>
            <a:r>
              <a:rPr lang="el-GR" dirty="0" smtClean="0"/>
              <a:t> και η συνεργασία του με το ΜΑΤ.</a:t>
            </a:r>
          </a:p>
          <a:p>
            <a:r>
              <a:rPr lang="el-GR" dirty="0" smtClean="0"/>
              <a:t>Ο </a:t>
            </a:r>
            <a:r>
              <a:rPr lang="el-GR" i="1" dirty="0" smtClean="0"/>
              <a:t>Βυθός</a:t>
            </a:r>
            <a:r>
              <a:rPr lang="el-GR" dirty="0" smtClean="0"/>
              <a:t> του </a:t>
            </a:r>
            <a:r>
              <a:rPr lang="el-GR" dirty="0" err="1" smtClean="0"/>
              <a:t>Γκόρκι</a:t>
            </a:r>
            <a:r>
              <a:rPr lang="el-GR" dirty="0" smtClean="0"/>
              <a:t> και η συνεργασία του με το ΜΑΤ. </a:t>
            </a:r>
          </a:p>
          <a:p>
            <a:r>
              <a:rPr lang="el-GR" dirty="0" smtClean="0"/>
              <a:t>Ο </a:t>
            </a:r>
            <a:r>
              <a:rPr lang="el-GR" dirty="0" err="1" smtClean="0"/>
              <a:t>Στανισλάφσκι</a:t>
            </a:r>
            <a:r>
              <a:rPr lang="el-GR" dirty="0" smtClean="0"/>
              <a:t> προσπαθεί να δώσει άλλη διάσταση στην υποκριτική δουλεύοντας τον ρόλο και στήνοντας ένα πιστικό υπόβαθρο</a:t>
            </a:r>
            <a:endParaRPr lang="el-GR" dirty="0"/>
          </a:p>
        </p:txBody>
      </p:sp>
    </p:spTree>
    <p:extLst>
      <p:ext uri="{BB962C8B-B14F-4D97-AF65-F5344CB8AC3E}">
        <p14:creationId xmlns:p14="http://schemas.microsoft.com/office/powerpoint/2010/main" val="4258905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l-GR"/>
          </a:p>
        </p:txBody>
      </p:sp>
      <p:pic>
        <p:nvPicPr>
          <p:cNvPr id="10" name="Content Placeholder 9"/>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2118243"/>
            <a:ext cx="4038600" cy="3489877"/>
          </a:xfrm>
        </p:spPr>
      </p:pic>
      <p:pic>
        <p:nvPicPr>
          <p:cNvPr id="12" name="Content Placeholder 1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44355" y="1600200"/>
            <a:ext cx="3064290" cy="4525963"/>
          </a:xfrm>
        </p:spPr>
      </p:pic>
    </p:spTree>
    <p:extLst>
      <p:ext uri="{BB962C8B-B14F-4D97-AF65-F5344CB8AC3E}">
        <p14:creationId xmlns:p14="http://schemas.microsoft.com/office/powerpoint/2010/main" val="3138824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48680"/>
          </a:xfrm>
        </p:spPr>
        <p:txBody>
          <a:bodyPr>
            <a:noAutofit/>
          </a:bodyPr>
          <a:lstStyle/>
          <a:p>
            <a:r>
              <a:rPr lang="el-GR" sz="3200" b="1" dirty="0" smtClean="0"/>
              <a:t>Ιστορικά στοιχεία</a:t>
            </a:r>
            <a:endParaRPr lang="el-GR" sz="3200" b="1" dirty="0"/>
          </a:p>
        </p:txBody>
      </p:sp>
      <p:sp>
        <p:nvSpPr>
          <p:cNvPr id="3" name="Content Placeholder 2"/>
          <p:cNvSpPr>
            <a:spLocks noGrp="1"/>
          </p:cNvSpPr>
          <p:nvPr>
            <p:ph idx="1"/>
          </p:nvPr>
        </p:nvSpPr>
        <p:spPr>
          <a:xfrm>
            <a:off x="107504" y="476672"/>
            <a:ext cx="8928992" cy="6381328"/>
          </a:xfrm>
        </p:spPr>
        <p:txBody>
          <a:bodyPr>
            <a:normAutofit fontScale="55000" lnSpcReduction="20000"/>
          </a:bodyPr>
          <a:lstStyle/>
          <a:p>
            <a:pPr marL="0" indent="0">
              <a:buNone/>
            </a:pPr>
            <a:r>
              <a:rPr lang="el-GR" dirty="0"/>
              <a:t>*</a:t>
            </a:r>
            <a:r>
              <a:rPr lang="el-GR" dirty="0" smtClean="0"/>
              <a:t>Ο </a:t>
            </a:r>
            <a:r>
              <a:rPr lang="el-GR" dirty="0" smtClean="0"/>
              <a:t>εθνικισμός </a:t>
            </a:r>
            <a:r>
              <a:rPr lang="el-GR" dirty="0" smtClean="0"/>
              <a:t>υφίσταται μεταλλάξεις μετά το 1870: </a:t>
            </a:r>
          </a:p>
          <a:p>
            <a:pPr marL="514350" indent="-514350">
              <a:buAutoNum type="arabicPeriod"/>
            </a:pPr>
            <a:r>
              <a:rPr lang="el-GR" dirty="0" smtClean="0"/>
              <a:t>ταυτίζεται με τη δεξιά, ενώ οι ριζοσπάστες και οι σοσιαλιστές χαρακτηρίζονται ως ‘προδότες’, δηλαδή μη πατριώτες. Ο πατριωτισμός, είναι το πρώτο στάδιο του εθνικισμού σε ένα απελευθερωμένο κράτος. Ακραία έκφανσή του ο φασισμός. </a:t>
            </a:r>
          </a:p>
          <a:p>
            <a:pPr marL="514350" indent="-514350">
              <a:buAutoNum type="arabicPeriod"/>
            </a:pPr>
            <a:r>
              <a:rPr lang="el-GR" dirty="0" smtClean="0"/>
              <a:t>Η εθνική αυτοδιάθεση δεν αποτελεί προνόμιο των ολίγων. Η πίστη στο έθνος αντικαθιστά κάθε άλλη πίστη και ομογενοποιεί την κοινότητα. Ταυτόχρονα λειτουργεί αποκλειστικά, ξενοφοβικά ενισχύοντας την εθνική ταυτότητα. Άλλωστε εκείνα τα χρόνια η οικονομική κρίση δεν επιτρέπει  </a:t>
            </a:r>
          </a:p>
          <a:p>
            <a:pPr marL="514350" indent="-514350">
              <a:buAutoNum type="arabicPeriod"/>
            </a:pPr>
            <a:r>
              <a:rPr lang="el-GR" dirty="0" smtClean="0"/>
              <a:t>Μόνο ανεξάρτητο κράτος είναι ο κατάλληλος τόπος για να κατοικήσει ένα έθνος.</a:t>
            </a:r>
          </a:p>
          <a:p>
            <a:pPr marL="514350" indent="-514350">
              <a:buAutoNum type="arabicPeriod"/>
            </a:pPr>
            <a:r>
              <a:rPr lang="el-GR" dirty="0" smtClean="0"/>
              <a:t>Στο πλαίσιο της συγκρότησης του έθνους η</a:t>
            </a:r>
            <a:r>
              <a:rPr lang="el-GR" dirty="0" smtClean="0"/>
              <a:t> </a:t>
            </a:r>
            <a:r>
              <a:rPr lang="el-GR" dirty="0" smtClean="0"/>
              <a:t>γλώσσα </a:t>
            </a:r>
            <a:r>
              <a:rPr lang="el-GR" dirty="0" smtClean="0"/>
              <a:t>αντιμετωπίζεται ως </a:t>
            </a:r>
            <a:r>
              <a:rPr lang="el-GR" dirty="0" smtClean="0"/>
              <a:t>εθνικό </a:t>
            </a:r>
            <a:r>
              <a:rPr lang="el-GR" dirty="0" smtClean="0"/>
              <a:t>χαρακτηριστικό. Η κατασκευασμένη τις περισσότερες φορές εθνική γλώσσα είναι επινόηση των εγγράμματων του ύστερου 19ου αιώνα.   </a:t>
            </a:r>
            <a:endParaRPr lang="el-GR" dirty="0" smtClean="0"/>
          </a:p>
          <a:p>
            <a:pPr marL="0" indent="0">
              <a:buNone/>
            </a:pPr>
            <a:r>
              <a:rPr lang="el-GR" dirty="0" smtClean="0"/>
              <a:t>*Ο </a:t>
            </a:r>
            <a:r>
              <a:rPr lang="el-GR" dirty="0" smtClean="0"/>
              <a:t>θρίαμβος της αστικής τάξης. Οι αστοί ηγούνται της κοινωνίας </a:t>
            </a:r>
            <a:r>
              <a:rPr lang="el-GR" dirty="0"/>
              <a:t>α</a:t>
            </a:r>
            <a:r>
              <a:rPr lang="el-GR" dirty="0" smtClean="0"/>
              <a:t>λλά με τον δικό τους τρόπο. </a:t>
            </a:r>
            <a:r>
              <a:rPr lang="el-GR" dirty="0" smtClean="0"/>
              <a:t>Ο φόβος μην παραβιαστούν τα </a:t>
            </a:r>
            <a:r>
              <a:rPr lang="el-GR" dirty="0" smtClean="0"/>
              <a:t>όρια της τάξης τους από τους αριστοκράτες και από τους προλετάριους. </a:t>
            </a:r>
            <a:r>
              <a:rPr lang="el-GR" dirty="0" smtClean="0"/>
              <a:t>Ο </a:t>
            </a:r>
            <a:r>
              <a:rPr lang="el-GR" dirty="0" smtClean="0"/>
              <a:t>ρόλος της παιδείας στην κοινωνική ανέλιξή τους. Η ζωή στα προάστια. Η αναγνώριση της νεότητας ανάμεσα στην εφηβεία και την </a:t>
            </a:r>
            <a:r>
              <a:rPr lang="el-GR" dirty="0" smtClean="0"/>
              <a:t>ενηλικίωση</a:t>
            </a:r>
            <a:r>
              <a:rPr lang="el-GR" dirty="0"/>
              <a:t> </a:t>
            </a:r>
            <a:r>
              <a:rPr lang="el-GR" dirty="0" smtClean="0"/>
              <a:t>και η ταύτισή της με τη </a:t>
            </a:r>
            <a:r>
              <a:rPr lang="el-GR" dirty="0" err="1" smtClean="0"/>
              <a:t>νεοτερικότητα</a:t>
            </a:r>
            <a:r>
              <a:rPr lang="el-GR" dirty="0" smtClean="0"/>
              <a:t>. </a:t>
            </a:r>
            <a:endParaRPr lang="en-US" dirty="0" smtClean="0"/>
          </a:p>
          <a:p>
            <a:pPr marL="0" indent="0">
              <a:buNone/>
            </a:pPr>
            <a:r>
              <a:rPr lang="el-GR" dirty="0" smtClean="0"/>
              <a:t>*Τα </a:t>
            </a:r>
            <a:r>
              <a:rPr lang="el-GR" dirty="0" smtClean="0"/>
              <a:t>σπορ ενασχόληση των ευγενών πατριωτών (ιππασία και φόνος), τα </a:t>
            </a:r>
            <a:r>
              <a:rPr lang="el-GR" dirty="0" err="1" smtClean="0"/>
              <a:t>χόμπυ</a:t>
            </a:r>
            <a:r>
              <a:rPr lang="el-GR" dirty="0" smtClean="0"/>
              <a:t> η ενασχόληση των αστών (αθλητισμός). </a:t>
            </a:r>
          </a:p>
          <a:p>
            <a:pPr marL="0" indent="0">
              <a:buNone/>
            </a:pPr>
            <a:r>
              <a:rPr lang="el-GR" dirty="0" smtClean="0"/>
              <a:t>*Η </a:t>
            </a:r>
            <a:r>
              <a:rPr lang="en-US" dirty="0" smtClean="0"/>
              <a:t>Bell’ </a:t>
            </a:r>
            <a:r>
              <a:rPr lang="en-US" dirty="0" err="1" smtClean="0"/>
              <a:t>Epoque</a:t>
            </a:r>
            <a:r>
              <a:rPr lang="en-US" dirty="0" smtClean="0"/>
              <a:t>.</a:t>
            </a:r>
            <a:r>
              <a:rPr lang="el-GR" dirty="0" smtClean="0"/>
              <a:t> Η εποχή πριν τον πρώτο παγκόσμιο πόλεμο. Περίοδος </a:t>
            </a:r>
            <a:r>
              <a:rPr lang="el-GR" dirty="0" smtClean="0"/>
              <a:t>αισιοδοξίας και πλούτου </a:t>
            </a:r>
            <a:r>
              <a:rPr lang="el-GR" dirty="0" smtClean="0"/>
              <a:t>για την αστική τάξη</a:t>
            </a:r>
            <a:r>
              <a:rPr lang="el-GR" dirty="0" smtClean="0"/>
              <a:t>. Η γυναικεία χειραφέτηση (πρώτες γυναίκες με εισοδήματα). Φιλανθρωπία και συλλογή έργων τέχνης.</a:t>
            </a:r>
          </a:p>
          <a:p>
            <a:pPr marL="0" indent="0">
              <a:buNone/>
            </a:pPr>
            <a:r>
              <a:rPr lang="el-GR" dirty="0" smtClean="0"/>
              <a:t>Δύο πράγματα θέτουν σε κίνδυνο τη φιλελεύθερη κοινωνία: </a:t>
            </a:r>
          </a:p>
          <a:p>
            <a:pPr marL="514350" indent="-514350">
              <a:buAutoNum type="arabicPeriod"/>
            </a:pPr>
            <a:r>
              <a:rPr lang="el-GR" dirty="0" smtClean="0"/>
              <a:t>Η άνοδος του σοσιαλισμού</a:t>
            </a:r>
          </a:p>
          <a:p>
            <a:pPr marL="514350" indent="-514350">
              <a:buAutoNum type="arabicPeriod"/>
            </a:pPr>
            <a:r>
              <a:rPr lang="el-GR" dirty="0" smtClean="0"/>
              <a:t>Η διάβρωση της αστικής οικογένειας. Η αστική τάξη ακόμα πίστευε πως η υπόληψη ήταν ταυτόσημη με την ηθική και αυτή εξαρτιόταν από τη συμπεριφορά των γυναικών. </a:t>
            </a:r>
            <a:endParaRPr lang="el-GR" dirty="0" smtClean="0"/>
          </a:p>
          <a:p>
            <a:endParaRPr lang="el-GR" dirty="0"/>
          </a:p>
        </p:txBody>
      </p:sp>
    </p:spTree>
    <p:extLst>
      <p:ext uri="{BB962C8B-B14F-4D97-AF65-F5344CB8AC3E}">
        <p14:creationId xmlns:p14="http://schemas.microsoft.com/office/powerpoint/2010/main" val="2937241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l-GR"/>
          </a:p>
        </p:txBody>
      </p:sp>
      <p:pic>
        <p:nvPicPr>
          <p:cNvPr id="12" name="Content Placeholder 11"/>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502272"/>
            <a:ext cx="4038600" cy="2721818"/>
          </a:xfrm>
        </p:spPr>
      </p:pic>
      <p:pic>
        <p:nvPicPr>
          <p:cNvPr id="13" name="Content Placeholder 1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724851"/>
            <a:ext cx="4038600" cy="2276661"/>
          </a:xfrm>
        </p:spPr>
      </p:pic>
    </p:spTree>
    <p:extLst>
      <p:ext uri="{BB962C8B-B14F-4D97-AF65-F5344CB8AC3E}">
        <p14:creationId xmlns:p14="http://schemas.microsoft.com/office/powerpoint/2010/main" val="3357894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76064"/>
          </a:xfrm>
        </p:spPr>
        <p:txBody>
          <a:bodyPr>
            <a:normAutofit/>
          </a:bodyPr>
          <a:lstStyle/>
          <a:p>
            <a:r>
              <a:rPr lang="el-GR" sz="2800" b="1" dirty="0" smtClean="0"/>
              <a:t>Ερρίκος </a:t>
            </a:r>
            <a:r>
              <a:rPr lang="el-GR" sz="2800" b="1" dirty="0" err="1" smtClean="0"/>
              <a:t>Ίψεν</a:t>
            </a:r>
            <a:endParaRPr lang="el-GR" sz="2800" b="1" dirty="0"/>
          </a:p>
        </p:txBody>
      </p:sp>
      <p:sp>
        <p:nvSpPr>
          <p:cNvPr id="3" name="Content Placeholder 2"/>
          <p:cNvSpPr>
            <a:spLocks noGrp="1"/>
          </p:cNvSpPr>
          <p:nvPr>
            <p:ph idx="1"/>
          </p:nvPr>
        </p:nvSpPr>
        <p:spPr>
          <a:xfrm>
            <a:off x="107504" y="692696"/>
            <a:ext cx="9036496" cy="6165304"/>
          </a:xfrm>
        </p:spPr>
        <p:txBody>
          <a:bodyPr>
            <a:normAutofit fontScale="47500" lnSpcReduction="20000"/>
          </a:bodyPr>
          <a:lstStyle/>
          <a:p>
            <a:r>
              <a:rPr lang="el-GR" dirty="0" smtClean="0"/>
              <a:t>Επιρροή από τον Χέγκελ </a:t>
            </a:r>
            <a:r>
              <a:rPr lang="el-GR" i="1" dirty="0" smtClean="0"/>
              <a:t>Φαινομενολογία του πνεύματος</a:t>
            </a:r>
            <a:r>
              <a:rPr lang="el-GR" dirty="0" smtClean="0"/>
              <a:t>:</a:t>
            </a:r>
          </a:p>
          <a:p>
            <a:pPr marL="0" indent="0">
              <a:buNone/>
            </a:pPr>
            <a:r>
              <a:rPr lang="el-GR" b="1" dirty="0" smtClean="0"/>
              <a:t>Πρώτα δράματα </a:t>
            </a:r>
          </a:p>
          <a:p>
            <a:r>
              <a:rPr lang="el-GR" dirty="0" smtClean="0"/>
              <a:t>Ρομαντικός ιδεαλισμός έως το 1877. Τα έργα του </a:t>
            </a:r>
            <a:r>
              <a:rPr lang="en-US" i="1" dirty="0" smtClean="0"/>
              <a:t>Peer </a:t>
            </a:r>
            <a:r>
              <a:rPr lang="en-US" i="1" dirty="0" err="1" smtClean="0"/>
              <a:t>Gyd</a:t>
            </a:r>
            <a:r>
              <a:rPr lang="en-US" i="1" dirty="0" smtClean="0"/>
              <a:t> </a:t>
            </a:r>
            <a:r>
              <a:rPr lang="el-GR" dirty="0" smtClean="0"/>
              <a:t>και </a:t>
            </a:r>
            <a:r>
              <a:rPr lang="en-US" i="1" dirty="0" smtClean="0"/>
              <a:t>Brand </a:t>
            </a:r>
            <a:r>
              <a:rPr lang="el-GR" dirty="0" smtClean="0"/>
              <a:t>βασίζονται στις </a:t>
            </a:r>
            <a:r>
              <a:rPr lang="el-GR" dirty="0" err="1" smtClean="0"/>
              <a:t>εγελειανές</a:t>
            </a:r>
            <a:r>
              <a:rPr lang="el-GR" dirty="0" smtClean="0"/>
              <a:t> ιδέες.</a:t>
            </a:r>
          </a:p>
          <a:p>
            <a:pPr marL="0" indent="0">
              <a:buNone/>
            </a:pPr>
            <a:r>
              <a:rPr lang="el-GR" b="1" dirty="0" smtClean="0"/>
              <a:t>Ο </a:t>
            </a:r>
            <a:r>
              <a:rPr lang="el-GR" b="1" dirty="0"/>
              <a:t>ψ</a:t>
            </a:r>
            <a:r>
              <a:rPr lang="el-GR" b="1" dirty="0" smtClean="0"/>
              <a:t>υχολογικός ρεαλισμός</a:t>
            </a:r>
          </a:p>
          <a:p>
            <a:r>
              <a:rPr lang="el-GR" dirty="0" smtClean="0"/>
              <a:t>Ο Δανός κριτικός </a:t>
            </a:r>
            <a:r>
              <a:rPr lang="el-GR" dirty="0" err="1" smtClean="0"/>
              <a:t>Γκέοργκ</a:t>
            </a:r>
            <a:r>
              <a:rPr lang="el-GR" dirty="0" smtClean="0"/>
              <a:t> </a:t>
            </a:r>
            <a:r>
              <a:rPr lang="el-GR" dirty="0" err="1" smtClean="0"/>
              <a:t>Μπράντες</a:t>
            </a:r>
            <a:r>
              <a:rPr lang="el-GR" dirty="0" smtClean="0"/>
              <a:t> (έχοντας στο νου τους Γάλλους) καλεί τους σκανδιναβούς συγγραφείς να γράψουν ρεαλιστικά, αυτός πείθει και τον </a:t>
            </a:r>
            <a:r>
              <a:rPr lang="el-GR" dirty="0" err="1" smtClean="0"/>
              <a:t>Ίψεν</a:t>
            </a:r>
            <a:r>
              <a:rPr lang="el-GR" dirty="0"/>
              <a:t> </a:t>
            </a:r>
            <a:r>
              <a:rPr lang="el-GR" dirty="0" smtClean="0"/>
              <a:t>παρόλο που ο τελευταίος είχε δει και παραστάσεις των </a:t>
            </a:r>
            <a:r>
              <a:rPr lang="en-US" dirty="0" smtClean="0"/>
              <a:t>Meininger</a:t>
            </a:r>
            <a:r>
              <a:rPr lang="el-GR" dirty="0" smtClean="0"/>
              <a:t>.</a:t>
            </a:r>
          </a:p>
          <a:p>
            <a:pPr marL="0" indent="0">
              <a:buNone/>
            </a:pPr>
            <a:r>
              <a:rPr lang="el-GR" b="1" dirty="0" smtClean="0"/>
              <a:t>Χαρακτηριστικά της γραφής</a:t>
            </a:r>
          </a:p>
          <a:p>
            <a:r>
              <a:rPr lang="el-GR" dirty="0" smtClean="0"/>
              <a:t>Εγκαταλείπει τα </a:t>
            </a:r>
            <a:r>
              <a:rPr lang="en-US" dirty="0" smtClean="0"/>
              <a:t>asides, </a:t>
            </a:r>
            <a:r>
              <a:rPr lang="el-GR" dirty="0" smtClean="0"/>
              <a:t>τους μονολόγους και τα μη ρεαλιστικά τεχνάσματα. Η βάση είναι το καλογραμμένο έργο του </a:t>
            </a:r>
            <a:r>
              <a:rPr lang="el-GR" dirty="0" err="1" smtClean="0"/>
              <a:t>Σκρίμπ</a:t>
            </a:r>
            <a:r>
              <a:rPr lang="el-GR" dirty="0" smtClean="0"/>
              <a:t>.</a:t>
            </a:r>
          </a:p>
          <a:p>
            <a:pPr marL="0" indent="0">
              <a:buNone/>
            </a:pPr>
            <a:r>
              <a:rPr lang="el-GR" b="1" dirty="0" smtClean="0"/>
              <a:t>Οι χαρακτήρες</a:t>
            </a:r>
          </a:p>
          <a:p>
            <a:r>
              <a:rPr lang="el-GR" dirty="0" smtClean="0"/>
              <a:t>Κάθε χαρακτήρας έχει συλληφθεί ως μια προσωπικότητα της οποίας η συμπεριφορά μπορεί να αναχθεί σε κληρονομικούς ή κοινωνικούς λόγους.</a:t>
            </a:r>
          </a:p>
          <a:p>
            <a:r>
              <a:rPr lang="el-GR" dirty="0" smtClean="0"/>
              <a:t>Δίδεται ωστόσο έμφαση στα ψυχολογικά κίνητρα παρά στις εξωτερικές λεπτομέρειες της όψης.</a:t>
            </a:r>
          </a:p>
          <a:p>
            <a:pPr marL="0" indent="0">
              <a:buNone/>
            </a:pPr>
            <a:r>
              <a:rPr lang="el-GR" b="1" dirty="0" smtClean="0"/>
              <a:t>Τα  δράματα της ρεαλιστικής περιόδου (1877-1882)</a:t>
            </a:r>
          </a:p>
          <a:p>
            <a:r>
              <a:rPr lang="el-GR" dirty="0" smtClean="0"/>
              <a:t>Δράμα φαινομενικά στα όρια του Νατουραλισμού, ουσιαστικά η επίδραση είναι </a:t>
            </a:r>
            <a:r>
              <a:rPr lang="el-GR" dirty="0" err="1" smtClean="0"/>
              <a:t>εγελειανή</a:t>
            </a:r>
            <a:r>
              <a:rPr lang="el-GR" dirty="0" smtClean="0"/>
              <a:t>: Οι στυλοβάτες της κοινωνίας, Οι Βρικόλακες, Το κουκλόσπιτο, Ο εχθρός του λαού. Αμφισβητεί μάλιστα τη φωτογραφία ως μέσον καταγραφής της αλήθειας (</a:t>
            </a:r>
            <a:r>
              <a:rPr lang="el-GR" i="1" dirty="0" smtClean="0"/>
              <a:t>Αγριόπαπια</a:t>
            </a:r>
            <a:r>
              <a:rPr lang="el-GR" dirty="0" smtClean="0"/>
              <a:t>).</a:t>
            </a:r>
          </a:p>
          <a:p>
            <a:pPr marL="0" indent="0">
              <a:buNone/>
            </a:pPr>
            <a:r>
              <a:rPr lang="el-GR" b="1" dirty="0" smtClean="0"/>
              <a:t>Τα τελευταία δράματα</a:t>
            </a:r>
          </a:p>
          <a:p>
            <a:r>
              <a:rPr lang="el-GR" dirty="0" smtClean="0"/>
              <a:t>Τα τελευταία δράματά του έχουν συμβολικό ύφος (</a:t>
            </a:r>
            <a:r>
              <a:rPr lang="el-GR" i="1" dirty="0" smtClean="0"/>
              <a:t>Αγριόπαπια, Μικρός </a:t>
            </a:r>
            <a:r>
              <a:rPr lang="el-GR" i="1" dirty="0" err="1" smtClean="0"/>
              <a:t>Έγιολφ</a:t>
            </a:r>
            <a:r>
              <a:rPr lang="el-GR" dirty="0" smtClean="0"/>
              <a:t>…).</a:t>
            </a:r>
          </a:p>
          <a:p>
            <a:r>
              <a:rPr lang="el-GR" dirty="0" smtClean="0"/>
              <a:t>Υπάρχει η αίσθηση πως επιδρούν μυστηριώδης δυνάμεις στα ανθρώπινα πεπρωμένα, στοιχείο του συμβολισμού</a:t>
            </a:r>
          </a:p>
          <a:p>
            <a:pPr marL="0" indent="0">
              <a:buNone/>
            </a:pPr>
            <a:r>
              <a:rPr lang="el-GR" b="1" dirty="0" smtClean="0"/>
              <a:t>Η τοποθέτηση των έργων του </a:t>
            </a:r>
            <a:r>
              <a:rPr lang="el-GR" b="1" dirty="0" err="1" smtClean="0"/>
              <a:t>Ίψεν</a:t>
            </a:r>
            <a:endParaRPr lang="el-GR" b="1" dirty="0" smtClean="0"/>
          </a:p>
          <a:p>
            <a:r>
              <a:rPr lang="el-GR" dirty="0" smtClean="0"/>
              <a:t>Τα δράματα του </a:t>
            </a:r>
            <a:r>
              <a:rPr lang="el-GR" dirty="0" err="1" smtClean="0"/>
              <a:t>Ίψεν</a:t>
            </a:r>
            <a:r>
              <a:rPr lang="el-GR" dirty="0" smtClean="0"/>
              <a:t> εκτυλίσσονται σε ένα άκρως σκανδιναβικό περιβάλλον, με το άγριο και επιβλητικό τοπίο των βουνών και των φιόρδ. Εκεί βρίσκονται μικρές απομονωμένες πόλεις.</a:t>
            </a:r>
          </a:p>
          <a:p>
            <a:r>
              <a:rPr lang="el-GR" dirty="0" smtClean="0"/>
              <a:t>Εκεί ο στείρος καλβινισμός μαζί με τον εθνικό χαρακτήρα και τις ανασφάλειες της αστικής τάξης, μην τυχόν και παρεισφρήσουν οι κατώτερες τάξεις  κάνει τα ηθικά ζητήματα να γίνονται πιο επιτακτικά και άγρια.</a:t>
            </a:r>
          </a:p>
          <a:p>
            <a:pPr marL="0" indent="0">
              <a:buNone/>
            </a:pPr>
            <a:endParaRPr lang="el-GR" dirty="0" smtClean="0"/>
          </a:p>
          <a:p>
            <a:endParaRPr lang="el-GR" dirty="0"/>
          </a:p>
        </p:txBody>
      </p:sp>
    </p:spTree>
    <p:extLst>
      <p:ext uri="{BB962C8B-B14F-4D97-AF65-F5344CB8AC3E}">
        <p14:creationId xmlns:p14="http://schemas.microsoft.com/office/powerpoint/2010/main" val="1185690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Autofit/>
          </a:bodyPr>
          <a:lstStyle/>
          <a:p>
            <a:r>
              <a:rPr lang="el-GR" sz="3200" b="1" dirty="0" smtClean="0"/>
              <a:t>Προτεσταντισμός-Καλβινισμός</a:t>
            </a:r>
            <a:endParaRPr lang="el-GR" sz="3200" b="1" dirty="0"/>
          </a:p>
        </p:txBody>
      </p:sp>
      <p:sp>
        <p:nvSpPr>
          <p:cNvPr id="3" name="Content Placeholder 2"/>
          <p:cNvSpPr>
            <a:spLocks noGrp="1"/>
          </p:cNvSpPr>
          <p:nvPr>
            <p:ph idx="1"/>
          </p:nvPr>
        </p:nvSpPr>
        <p:spPr>
          <a:xfrm>
            <a:off x="457200" y="836712"/>
            <a:ext cx="8229600" cy="6021288"/>
          </a:xfrm>
        </p:spPr>
        <p:txBody>
          <a:bodyPr>
            <a:normAutofit fontScale="47500" lnSpcReduction="20000"/>
          </a:bodyPr>
          <a:lstStyle/>
          <a:p>
            <a:r>
              <a:rPr lang="el-GR" dirty="0" smtClean="0"/>
              <a:t>Ο Λούθηρος και οι μεταρρυθμιστές. Δεν ήθελε να επιβάλει άλλη θρησκεία. Δεν ήταν επαναστάτης, αλλά παρανοήθηκε η στάση του και τα λεγόμενά του όταν διατύπωνε τη θέση πως επανάσταση είναι το Ατομικό Ήθος.</a:t>
            </a:r>
          </a:p>
          <a:p>
            <a:r>
              <a:rPr lang="el-GR" dirty="0" smtClean="0"/>
              <a:t>Η σωτηρία του ατόμου προσωπική υπόθεση. Δεν χρειάζονται οι διαμεσολαβητές (ιερά πρόσωπα και η παρουσία του </a:t>
            </a:r>
            <a:r>
              <a:rPr lang="el-GR" dirty="0"/>
              <a:t>Α</a:t>
            </a:r>
            <a:r>
              <a:rPr lang="el-GR" dirty="0" smtClean="0"/>
              <a:t>γίου </a:t>
            </a:r>
            <a:r>
              <a:rPr lang="el-GR" dirty="0"/>
              <a:t>Π</a:t>
            </a:r>
            <a:r>
              <a:rPr lang="el-GR" dirty="0" smtClean="0"/>
              <a:t>νεύματος).</a:t>
            </a:r>
          </a:p>
          <a:p>
            <a:r>
              <a:rPr lang="el-GR" dirty="0" smtClean="0"/>
              <a:t>Έμφαση στην ατομική πρωτοβουλία, τον προσωπικό αγώνα και την ελευθερία, απόψεις που αγκάλιασαν οι αστοί.</a:t>
            </a:r>
          </a:p>
          <a:p>
            <a:r>
              <a:rPr lang="el-GR" dirty="0" smtClean="0"/>
              <a:t>Η θρησκεία αποκτά πολιτική διάσταση: η μοναξιά του πιστού ταυτίζεται με εκείνη του επιχειρηματία και του εμπόρου που πρέπει να πάρει μια απόφαση. Στην εξέλιξή του ο προτεσταντισμός έγινε κοινωνικό, πολιτικό και οικονομικό σύστημα.</a:t>
            </a:r>
          </a:p>
          <a:p>
            <a:r>
              <a:rPr lang="el-GR" dirty="0" smtClean="0"/>
              <a:t>Στον προτεσταντισμό η εκπαίδευση είναι θεολογική επιταγή.</a:t>
            </a:r>
          </a:p>
          <a:p>
            <a:r>
              <a:rPr lang="el-GR" dirty="0" smtClean="0"/>
              <a:t>Πολλές γλώσσες απέκτησαν γραπτή μορφή μετά την έλευση του Προτεσταντισμού.</a:t>
            </a:r>
          </a:p>
          <a:p>
            <a:r>
              <a:rPr lang="el-GR" dirty="0" smtClean="0"/>
              <a:t>Το άτομο οφείλει να είναι δημιουργός. Αυτό σημαίνει κατ’ εικόνα και ομοίωσή του Κυρίου. Η εργασία είναι η βασική ασχολία του πιστού. Άμα εργάζεσαι σε αγαπάει ο Θεός.</a:t>
            </a:r>
          </a:p>
          <a:p>
            <a:r>
              <a:rPr lang="el-GR" dirty="0" smtClean="0"/>
              <a:t>Τα χρήματα που κερδίζεις δεν πρέπει να τα σπαταλάς αλλά να τα επενδύεις στη δουλειά σου. Όχι πολυτέλειες και μαλθακότητα.</a:t>
            </a:r>
          </a:p>
          <a:p>
            <a:r>
              <a:rPr lang="el-GR" dirty="0" smtClean="0"/>
              <a:t>Το </a:t>
            </a:r>
            <a:r>
              <a:rPr lang="el-GR" dirty="0" err="1" smtClean="0"/>
              <a:t>επιχειρείν</a:t>
            </a:r>
            <a:r>
              <a:rPr lang="el-GR" dirty="0" smtClean="0"/>
              <a:t> στον προτεσταντισμό είναι κυρίως θεϊκή επιταγή.</a:t>
            </a:r>
          </a:p>
          <a:p>
            <a:r>
              <a:rPr lang="el-GR" dirty="0" smtClean="0"/>
              <a:t>Ο προτεσταντισμός βρίσκεται στην καρδιά του καπιταλισμού. Βλ. Μαξ Βέμπερ, Η προτεσταντική ηθική και το πνεύμα του καπιταλισμού.</a:t>
            </a:r>
          </a:p>
          <a:p>
            <a:r>
              <a:rPr lang="el-GR" dirty="0" smtClean="0"/>
              <a:t>Η λογική των </a:t>
            </a:r>
            <a:r>
              <a:rPr lang="en-US" dirty="0" smtClean="0"/>
              <a:t>Club. </a:t>
            </a:r>
            <a:r>
              <a:rPr lang="el-GR" dirty="0" smtClean="0"/>
              <a:t>‘</a:t>
            </a:r>
            <a:r>
              <a:rPr lang="el-GR" dirty="0" err="1" smtClean="0"/>
              <a:t>Παρεΐστικη</a:t>
            </a:r>
            <a:r>
              <a:rPr lang="el-GR" dirty="0" smtClean="0"/>
              <a:t>’ πρόνοια για να μην μπαίνει στον κόπο το κράτος να νοιάζεται για όλα.</a:t>
            </a:r>
          </a:p>
          <a:p>
            <a:r>
              <a:rPr lang="el-GR" dirty="0" smtClean="0"/>
              <a:t>Το ψέμα είναι θανάσιμο </a:t>
            </a:r>
            <a:r>
              <a:rPr lang="el-GR" dirty="0" err="1" smtClean="0"/>
              <a:t>αρμάρτημα</a:t>
            </a:r>
            <a:r>
              <a:rPr lang="el-GR" dirty="0" smtClean="0"/>
              <a:t>.</a:t>
            </a:r>
          </a:p>
          <a:p>
            <a:r>
              <a:rPr lang="el-GR" dirty="0" smtClean="0"/>
              <a:t>Η άνοδος της γυναίκας είναι κύριο χαρακτηριστικό στον προτεσταντισμό. Τον διαφοροποιεί από τις άλλες θρησκείες αλλά και από τον γεωργικό πολιτισμό, όπου αυτός έχει επιβληθεί. </a:t>
            </a:r>
          </a:p>
          <a:p>
            <a:r>
              <a:rPr lang="el-GR" dirty="0" smtClean="0"/>
              <a:t>Αλαζονεία και ταπεινοφροσύνη.</a:t>
            </a:r>
          </a:p>
          <a:p>
            <a:r>
              <a:rPr lang="el-GR" dirty="0" smtClean="0"/>
              <a:t>Κοινωνική πίεση-Ψυχολογικά προβλήματα.</a:t>
            </a:r>
          </a:p>
          <a:p>
            <a:r>
              <a:rPr lang="el-GR" dirty="0" smtClean="0"/>
              <a:t>Ο Καλβινισμός είναι όλα τα παραπάνω πολύ πιο έντονα και ανελαστικά.</a:t>
            </a:r>
          </a:p>
          <a:p>
            <a:pPr marL="0" indent="0">
              <a:buNone/>
            </a:pPr>
            <a:endParaRPr lang="el-GR" dirty="0"/>
          </a:p>
        </p:txBody>
      </p:sp>
    </p:spTree>
    <p:extLst>
      <p:ext uri="{BB962C8B-B14F-4D97-AF65-F5344CB8AC3E}">
        <p14:creationId xmlns:p14="http://schemas.microsoft.com/office/powerpoint/2010/main" val="2297510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Ερρίκος </a:t>
            </a:r>
            <a:r>
              <a:rPr lang="el-GR" dirty="0" err="1" smtClean="0"/>
              <a:t>Ίψεν</a:t>
            </a:r>
            <a:r>
              <a:rPr lang="el-GR" dirty="0" smtClean="0"/>
              <a:t>:</a:t>
            </a:r>
            <a:endParaRPr lang="el-GR" dirty="0"/>
          </a:p>
        </p:txBody>
      </p:sp>
      <p:sp>
        <p:nvSpPr>
          <p:cNvPr id="3" name="Content Placeholder 2"/>
          <p:cNvSpPr>
            <a:spLocks noGrp="1"/>
          </p:cNvSpPr>
          <p:nvPr>
            <p:ph idx="1"/>
          </p:nvPr>
        </p:nvSpPr>
        <p:spPr/>
        <p:txBody>
          <a:bodyPr/>
          <a:lstStyle/>
          <a:p>
            <a:pPr marL="0" indent="0">
              <a:buNone/>
            </a:pPr>
            <a:r>
              <a:rPr lang="el-GR" dirty="0" smtClean="0"/>
              <a:t>«Το σχέδιό μου είναι αυτό: θα αφοσιωθώ στη φωτογράφηση, να τοποθετήσω τους σύγχρονούς μου έναν προς έναν, μπροστά στον φακό μου. Κάθε φορά που θα συναντώ μια ψυχή άξια για να αναπαραχθεί, δεν θα κάνω ούτε μια σκέψη ούτε θα υπολογίζω τις φευγαλέες προθέσεις που θα κρύβουν οι λέξεις. Δεν θα υπολογίσω ούτε το μικρό παιδί που βρίσκεται στο στήθος της μητέρας του».</a:t>
            </a:r>
            <a:endParaRPr lang="el-GR" dirty="0"/>
          </a:p>
        </p:txBody>
      </p:sp>
    </p:spTree>
    <p:extLst>
      <p:ext uri="{BB962C8B-B14F-4D97-AF65-F5344CB8AC3E}">
        <p14:creationId xmlns:p14="http://schemas.microsoft.com/office/powerpoint/2010/main" val="138625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74638"/>
            <a:ext cx="3096344" cy="1143000"/>
          </a:xfrm>
        </p:spPr>
        <p:txBody>
          <a:bodyPr/>
          <a:lstStyle/>
          <a:p>
            <a:endParaRPr lang="el-G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55776" y="10080"/>
            <a:ext cx="3600399" cy="6880540"/>
          </a:xfrm>
        </p:spPr>
      </p:pic>
    </p:spTree>
    <p:extLst>
      <p:ext uri="{BB962C8B-B14F-4D97-AF65-F5344CB8AC3E}">
        <p14:creationId xmlns:p14="http://schemas.microsoft.com/office/powerpoint/2010/main" val="3548810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73590"/>
            <a:ext cx="9120936" cy="5952574"/>
          </a:xfrm>
        </p:spPr>
      </p:pic>
    </p:spTree>
    <p:extLst>
      <p:ext uri="{BB962C8B-B14F-4D97-AF65-F5344CB8AC3E}">
        <p14:creationId xmlns:p14="http://schemas.microsoft.com/office/powerpoint/2010/main" val="2281646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20688"/>
          </a:xfrm>
        </p:spPr>
        <p:txBody>
          <a:bodyPr>
            <a:normAutofit/>
          </a:bodyPr>
          <a:lstStyle/>
          <a:p>
            <a:r>
              <a:rPr lang="el-GR" sz="3200" b="1" dirty="0" smtClean="0"/>
              <a:t>Θετικισμός</a:t>
            </a:r>
            <a:r>
              <a:rPr lang="el-GR" sz="3200" dirty="0" smtClean="0"/>
              <a:t>- </a:t>
            </a:r>
            <a:r>
              <a:rPr lang="el-GR" sz="2800" dirty="0" smtClean="0"/>
              <a:t>Ορθολογισμός και Αισιοδοξία</a:t>
            </a:r>
            <a:endParaRPr lang="el-GR" sz="2800" dirty="0"/>
          </a:p>
        </p:txBody>
      </p:sp>
      <p:sp>
        <p:nvSpPr>
          <p:cNvPr id="3" name="Content Placeholder 2"/>
          <p:cNvSpPr>
            <a:spLocks noGrp="1"/>
          </p:cNvSpPr>
          <p:nvPr>
            <p:ph idx="1"/>
          </p:nvPr>
        </p:nvSpPr>
        <p:spPr>
          <a:xfrm>
            <a:off x="0" y="476672"/>
            <a:ext cx="9144000" cy="6381328"/>
          </a:xfrm>
        </p:spPr>
        <p:txBody>
          <a:bodyPr>
            <a:normAutofit fontScale="47500" lnSpcReduction="20000"/>
          </a:bodyPr>
          <a:lstStyle/>
          <a:p>
            <a:pPr marL="0" indent="0">
              <a:buNone/>
            </a:pPr>
            <a:endParaRPr lang="el-GR" b="1" dirty="0" smtClean="0"/>
          </a:p>
          <a:p>
            <a:pPr marL="0" indent="0">
              <a:buNone/>
            </a:pPr>
            <a:r>
              <a:rPr lang="el-GR" b="1" dirty="0" smtClean="0"/>
              <a:t>Η κοσμοθεωρία του θετικισμού </a:t>
            </a:r>
            <a:r>
              <a:rPr lang="el-GR" dirty="0" smtClean="0"/>
              <a:t>αντανακλά μια αισιόδοξη και δυναμική άποψη που θέλει τον άνθρωπο σχεδόν παντοδύναμο, να ελέγχει τον κόσμο με τη βοήθεια των επιστημονικών ανακαλύψεων και τη δύναμη του ορθολογισμού. </a:t>
            </a:r>
          </a:p>
          <a:p>
            <a:pPr marL="0" indent="0">
              <a:buNone/>
            </a:pPr>
            <a:r>
              <a:rPr lang="el-GR" dirty="0" smtClean="0"/>
              <a:t>Εισηγητής του θετικισμού είναι ο </a:t>
            </a:r>
            <a:r>
              <a:rPr lang="en-US" dirty="0" smtClean="0"/>
              <a:t>August </a:t>
            </a:r>
            <a:r>
              <a:rPr lang="en-US" dirty="0" smtClean="0"/>
              <a:t>Comte</a:t>
            </a:r>
            <a:r>
              <a:rPr lang="el-GR" dirty="0" smtClean="0"/>
              <a:t>, που τοποθετεί την </a:t>
            </a:r>
            <a:r>
              <a:rPr lang="el-GR" b="1" dirty="0"/>
              <a:t>Κ</a:t>
            </a:r>
            <a:r>
              <a:rPr lang="el-GR" b="1" dirty="0" smtClean="0"/>
              <a:t>οινωνιολογία </a:t>
            </a:r>
            <a:r>
              <a:rPr lang="el-GR" dirty="0" smtClean="0"/>
              <a:t>πάνω από όλες τις επιστήμες, οι οποίες πρέπει να συνεισφέρουν σε αυτήν. </a:t>
            </a:r>
          </a:p>
          <a:p>
            <a:pPr marL="0" indent="0">
              <a:buNone/>
            </a:pPr>
            <a:r>
              <a:rPr lang="el-GR" dirty="0" smtClean="0"/>
              <a:t>Η Κοινωνιολογία, όταν εφαρμόσει </a:t>
            </a:r>
            <a:r>
              <a:rPr lang="el-GR" b="1" dirty="0" smtClean="0"/>
              <a:t>αυστηρή επιστημονική μεθοδολογία </a:t>
            </a:r>
            <a:r>
              <a:rPr lang="el-GR" dirty="0" smtClean="0"/>
              <a:t>στην ερευνά της, θα φτάσει και στη λύση των προβλημάτων που έχει κάθε κοινωνία. Πάνω από όλα λοιπόν </a:t>
            </a:r>
            <a:r>
              <a:rPr lang="el-GR" b="1" dirty="0" smtClean="0"/>
              <a:t>το πείραμα</a:t>
            </a:r>
            <a:r>
              <a:rPr lang="el-GR" dirty="0" smtClean="0"/>
              <a:t>, </a:t>
            </a:r>
            <a:r>
              <a:rPr lang="el-GR" dirty="0"/>
              <a:t>η</a:t>
            </a:r>
            <a:r>
              <a:rPr lang="el-GR" dirty="0" smtClean="0"/>
              <a:t> εμπειρία και </a:t>
            </a:r>
            <a:r>
              <a:rPr lang="el-GR" dirty="0"/>
              <a:t>ο</a:t>
            </a:r>
            <a:r>
              <a:rPr lang="el-GR" dirty="0" smtClean="0"/>
              <a:t> υλισμός, η μεταφυσική αγνοείται.</a:t>
            </a:r>
          </a:p>
          <a:p>
            <a:pPr marL="0" indent="0">
              <a:buNone/>
            </a:pPr>
            <a:r>
              <a:rPr lang="el-GR" b="1" dirty="0" smtClean="0"/>
              <a:t>Φορέας της αλήθειας είναι η εμπειρία </a:t>
            </a:r>
            <a:r>
              <a:rPr lang="el-GR" dirty="0" smtClean="0"/>
              <a:t>που γίνεται αντιληπτή από τις αισθήσεις. Τα συναισθήματα και η διαίσθηση είναι φορείς υποκειμενικότητας. Αυτή η αντίληψη προχώρησε και στην ιδέα των κοινωνιών, οι οποίες υπόκεινται σε φυσικούς νόμους και οι οποίοι παρόμοια λειτουργούν με τους επιστημονικούς νόμους. </a:t>
            </a:r>
          </a:p>
          <a:p>
            <a:pPr marL="0" indent="0">
              <a:buNone/>
            </a:pPr>
            <a:r>
              <a:rPr lang="el-GR" dirty="0" smtClean="0"/>
              <a:t>Η </a:t>
            </a:r>
            <a:r>
              <a:rPr lang="el-GR" b="1" dirty="0" smtClean="0"/>
              <a:t>ανθρώπινη διάνοια υπόκειται στο ίδιο σκεπτικό της εξέλιξης</a:t>
            </a:r>
            <a:r>
              <a:rPr lang="el-GR" dirty="0" smtClean="0"/>
              <a:t>, οπότε θα γίνει κοινωνός της απόλυτης αλήθειας. Αυτή η άποψη ενισχύθηκε και από τη δαρβινική </a:t>
            </a:r>
            <a:r>
              <a:rPr lang="el-GR" dirty="0"/>
              <a:t>θ</a:t>
            </a:r>
            <a:r>
              <a:rPr lang="el-GR" dirty="0" smtClean="0"/>
              <a:t>εωρία που καταγράφηκε στο βιβλίο </a:t>
            </a:r>
            <a:r>
              <a:rPr lang="el-GR" i="1" dirty="0" smtClean="0"/>
              <a:t>Περί προέλευσης των ειδών μέσω της φυσικής επιλογής </a:t>
            </a:r>
            <a:r>
              <a:rPr lang="el-GR" dirty="0" smtClean="0"/>
              <a:t>(1859). Υποστήριζε πως υπήρχε </a:t>
            </a:r>
            <a:r>
              <a:rPr lang="el-GR" dirty="0"/>
              <a:t>κοινή ρίζα για όλες τις μορφές ζωής, </a:t>
            </a:r>
            <a:r>
              <a:rPr lang="el-GR" dirty="0" smtClean="0"/>
              <a:t>και επίσης πως επιβίωνε ο ισχυρότερος.</a:t>
            </a:r>
            <a:endParaRPr lang="el-GR" dirty="0"/>
          </a:p>
          <a:p>
            <a:pPr marL="0" indent="0">
              <a:buNone/>
            </a:pPr>
            <a:r>
              <a:rPr lang="el-GR" dirty="0" smtClean="0"/>
              <a:t>Η δαρβινική θεωρία διαστρεβλώθηκε κατά την προσαρμογή της  από το φυσικό στο κοινωνικό πλαίσιο: </a:t>
            </a:r>
            <a:r>
              <a:rPr lang="el-GR" b="1" dirty="0" smtClean="0"/>
              <a:t>Ο κοινωνικός δαρβινισμός </a:t>
            </a:r>
            <a:r>
              <a:rPr lang="el-GR" dirty="0" smtClean="0"/>
              <a:t>μιλούσε για τη φυλή εκείνη που έδειχνε περισσότερα σημάδια προσαρμοστικότητας σχετικά με έναν τρόπο ζωής που επιδιώκεται η απόκτηση υλικών αγαθών. Μεταλλάχθηκε η θεωρία του δαρβινισμού για να εξυπηρετήσει την αποικιοκρατία.</a:t>
            </a:r>
          </a:p>
          <a:p>
            <a:pPr marL="0" indent="0">
              <a:buNone/>
            </a:pPr>
            <a:r>
              <a:rPr lang="el-GR" dirty="0" smtClean="0"/>
              <a:t>Ο θετικισμός συσχετίζεται με την εξέλιξη του </a:t>
            </a:r>
            <a:r>
              <a:rPr lang="el-GR" b="1" dirty="0" smtClean="0"/>
              <a:t>νέου ιμπεριαλισμού</a:t>
            </a:r>
            <a:r>
              <a:rPr lang="el-GR" dirty="0" smtClean="0"/>
              <a:t>, της </a:t>
            </a:r>
            <a:r>
              <a:rPr lang="el-GR" b="1" dirty="0" smtClean="0"/>
              <a:t>αποικιοκρατίας (σύνδεση και με τον </a:t>
            </a:r>
            <a:r>
              <a:rPr lang="el-GR" b="1" dirty="0" err="1" smtClean="0"/>
              <a:t>οριενταλισμό</a:t>
            </a:r>
            <a:r>
              <a:rPr lang="el-GR" b="1" dirty="0" smtClean="0"/>
              <a:t>) </a:t>
            </a:r>
            <a:r>
              <a:rPr lang="el-GR" dirty="0" smtClean="0"/>
              <a:t>και του </a:t>
            </a:r>
            <a:r>
              <a:rPr lang="el-GR" b="1" dirty="0" smtClean="0"/>
              <a:t>καπιταλισμού</a:t>
            </a:r>
            <a:r>
              <a:rPr lang="el-GR" dirty="0" smtClean="0"/>
              <a:t>. Επίσης συνδέεται και με τις βασικές θέσεις του </a:t>
            </a:r>
            <a:r>
              <a:rPr lang="el-GR" b="1" dirty="0" smtClean="0"/>
              <a:t>προτεσταντισμού.</a:t>
            </a:r>
          </a:p>
          <a:p>
            <a:pPr marL="0" indent="0">
              <a:buNone/>
            </a:pPr>
            <a:r>
              <a:rPr lang="el-GR" b="1" dirty="0" smtClean="0"/>
              <a:t>Η Επιστημονική επανάσταση </a:t>
            </a:r>
            <a:r>
              <a:rPr lang="el-GR" dirty="0" smtClean="0"/>
              <a:t>περιελάμβανε επίσης εκτός από την κοινωνιολογική ματιά του </a:t>
            </a:r>
            <a:r>
              <a:rPr lang="el-GR" dirty="0" err="1" smtClean="0"/>
              <a:t>Κόντ</a:t>
            </a:r>
            <a:r>
              <a:rPr lang="el-GR" dirty="0" smtClean="0"/>
              <a:t> και τη βιολογική θεωρία του Δαρβίνου, το έργου </a:t>
            </a:r>
            <a:r>
              <a:rPr lang="el-GR" b="1" dirty="0" smtClean="0"/>
              <a:t>του ιστορικού της Αγγλικής λογοτεχνίας </a:t>
            </a:r>
            <a:r>
              <a:rPr lang="en-US" b="1" dirty="0" err="1" smtClean="0"/>
              <a:t>Hyppolite</a:t>
            </a:r>
            <a:r>
              <a:rPr lang="en-US" b="1" dirty="0" smtClean="0"/>
              <a:t> Taine</a:t>
            </a:r>
            <a:r>
              <a:rPr lang="en-US" dirty="0" smtClean="0"/>
              <a:t>, </a:t>
            </a:r>
            <a:r>
              <a:rPr lang="el-GR" dirty="0" smtClean="0"/>
              <a:t>του </a:t>
            </a:r>
            <a:r>
              <a:rPr lang="el-GR" b="1" dirty="0" smtClean="0"/>
              <a:t>ψυχολόγου </a:t>
            </a:r>
            <a:r>
              <a:rPr lang="en-US" b="1" dirty="0" smtClean="0"/>
              <a:t>Claude Bernard.</a:t>
            </a:r>
            <a:endParaRPr lang="el-GR" b="1" dirty="0" smtClean="0"/>
          </a:p>
          <a:p>
            <a:pPr marL="0" indent="0">
              <a:buNone/>
            </a:pPr>
            <a:r>
              <a:rPr lang="el-GR" b="1" dirty="0" smtClean="0"/>
              <a:t>Επιστημονικά επιτεύγματα της εποχής</a:t>
            </a:r>
            <a:r>
              <a:rPr lang="el-GR" dirty="0" smtClean="0"/>
              <a:t>: Φωτογραφία, ατμόπλοιο, τηλέγραφος , ΜΜΕ, ηλεκτρικός φωτισμός (τέλη του ‘70) ιατρικές ανακαλύψεις (ασπιρίνη, αντιβιοτικά, παστερίωση…), επίσης μπήκαν στο οπλοστάσιο της δύσης για την επικράτηση των ευρωπαϊκών κρατών σε όλο τον κόσμο.</a:t>
            </a:r>
          </a:p>
          <a:p>
            <a:pPr marL="0" indent="0">
              <a:buNone/>
            </a:pPr>
            <a:endParaRPr lang="el-GR" dirty="0" smtClean="0"/>
          </a:p>
          <a:p>
            <a:pPr marL="0" indent="0">
              <a:buNone/>
            </a:pPr>
            <a:r>
              <a:rPr lang="el-GR" dirty="0" smtClean="0"/>
              <a:t>Το θέατρο συνενώνει τη θετικιστική φιλοσοφία με την πραγματικότητα.</a:t>
            </a:r>
            <a:endParaRPr lang="el-GR" dirty="0"/>
          </a:p>
        </p:txBody>
      </p:sp>
    </p:spTree>
    <p:extLst>
      <p:ext uri="{BB962C8B-B14F-4D97-AF65-F5344CB8AC3E}">
        <p14:creationId xmlns:p14="http://schemas.microsoft.com/office/powerpoint/2010/main" val="485034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l-GR" b="1" dirty="0" smtClean="0"/>
              <a:t>Ρεαλισμός στην τέχνη</a:t>
            </a:r>
            <a:endParaRPr lang="el-GR" b="1" dirty="0"/>
          </a:p>
        </p:txBody>
      </p:sp>
      <p:sp>
        <p:nvSpPr>
          <p:cNvPr id="3" name="Content Placeholder 2"/>
          <p:cNvSpPr>
            <a:spLocks noGrp="1"/>
          </p:cNvSpPr>
          <p:nvPr>
            <p:ph idx="1"/>
          </p:nvPr>
        </p:nvSpPr>
        <p:spPr>
          <a:xfrm>
            <a:off x="457200" y="980728"/>
            <a:ext cx="8229600" cy="5688632"/>
          </a:xfrm>
        </p:spPr>
        <p:txBody>
          <a:bodyPr>
            <a:normAutofit fontScale="70000" lnSpcReduction="20000"/>
          </a:bodyPr>
          <a:lstStyle/>
          <a:p>
            <a:endParaRPr lang="el-GR" dirty="0" smtClean="0"/>
          </a:p>
          <a:p>
            <a:r>
              <a:rPr lang="el-GR" dirty="0" smtClean="0"/>
              <a:t>Ο ρεαλισμός στηρίζεται στις αρχές του θετικισμού και την επιστημονική επανάσταση</a:t>
            </a:r>
          </a:p>
          <a:p>
            <a:r>
              <a:rPr lang="el-GR" dirty="0" smtClean="0"/>
              <a:t>Κάποιοι κριτικοί αρχίζουν </a:t>
            </a:r>
            <a:r>
              <a:rPr lang="el-GR" dirty="0"/>
              <a:t>ν</a:t>
            </a:r>
            <a:r>
              <a:rPr lang="el-GR" dirty="0" smtClean="0"/>
              <a:t>α παρατηρούν από κοντά την πραγματικότητα, όσο όμορφη ή άσχημη και αν είναι. Έτσι γεννιέται το κίνημα του ρεαλισμού που εμφανίζεται ως συνειδητό κίνημα στη Γαλλία το 1853.</a:t>
            </a:r>
          </a:p>
          <a:p>
            <a:r>
              <a:rPr lang="el-GR" dirty="0" smtClean="0"/>
              <a:t>Βασικό αίτημα: η τέχνη πρέπει να απεικονίζει αληθινά τον πραγματικό, φυσικό κόσμο. Η καλή παρατήρηση του κόσμου, με αντικειμενικότητα μας οδηγεί στην αλήθεια</a:t>
            </a:r>
            <a:r>
              <a:rPr lang="el-GR" dirty="0" smtClean="0"/>
              <a:t>.</a:t>
            </a:r>
            <a:endParaRPr lang="el-GR" dirty="0" smtClean="0"/>
          </a:p>
          <a:p>
            <a:r>
              <a:rPr lang="el-GR" dirty="0" smtClean="0"/>
              <a:t>Υπάρχει πρόβλημα απεικόνισης της πραγματικότητας στη σκηνή, ενώ στο μυθιστόρημα όλα είναι πιο εύκολα.</a:t>
            </a:r>
          </a:p>
          <a:p>
            <a:r>
              <a:rPr lang="el-GR" dirty="0" smtClean="0"/>
              <a:t>Η φωτογραφία ώθησε τον ρεαλισμό προς τον νατουραλισμό</a:t>
            </a:r>
            <a:r>
              <a:rPr lang="el-GR" dirty="0" smtClean="0"/>
              <a:t>.</a:t>
            </a:r>
          </a:p>
          <a:p>
            <a:r>
              <a:rPr lang="el-GR" dirty="0" smtClean="0"/>
              <a:t>Ο νατουραλισμός διεύρυνε το πεδίο της λογοτεχνίας ως αναπαράσταση της πραγματικότητας εμπλουτίζοντας τη θεματολογία της, συμπεριλαμβάνοντας κυρίως τους φτωχούς και τη σεξουαλικότητα.</a:t>
            </a:r>
            <a:endParaRPr lang="el-GR" dirty="0" smtClean="0"/>
          </a:p>
          <a:p>
            <a:r>
              <a:rPr lang="el-GR" dirty="0" smtClean="0"/>
              <a:t>Το μελόδραμα ήταν η βάση πάνω στην οποία κτίστηκε το ρεαλιστικό δράμα. </a:t>
            </a:r>
          </a:p>
          <a:p>
            <a:pPr marL="0" indent="0">
              <a:buNone/>
            </a:pPr>
            <a:endParaRPr lang="el-GR" dirty="0" smtClean="0"/>
          </a:p>
          <a:p>
            <a:endParaRPr lang="el-GR" dirty="0"/>
          </a:p>
        </p:txBody>
      </p:sp>
    </p:spTree>
    <p:extLst>
      <p:ext uri="{BB962C8B-B14F-4D97-AF65-F5344CB8AC3E}">
        <p14:creationId xmlns:p14="http://schemas.microsoft.com/office/powerpoint/2010/main" val="3053523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l-GR" dirty="0" smtClean="0"/>
              <a:t>Το θέατρο την εποχή του ρεαλισμού</a:t>
            </a:r>
            <a:endParaRPr lang="el-GR" dirty="0"/>
          </a:p>
        </p:txBody>
      </p:sp>
      <p:sp>
        <p:nvSpPr>
          <p:cNvPr id="3" name="Content Placeholder 2"/>
          <p:cNvSpPr>
            <a:spLocks noGrp="1"/>
          </p:cNvSpPr>
          <p:nvPr>
            <p:ph idx="1"/>
          </p:nvPr>
        </p:nvSpPr>
        <p:spPr>
          <a:xfrm>
            <a:off x="467544" y="1124744"/>
            <a:ext cx="8229600" cy="5544616"/>
          </a:xfrm>
        </p:spPr>
        <p:txBody>
          <a:bodyPr>
            <a:normAutofit fontScale="70000" lnSpcReduction="20000"/>
          </a:bodyPr>
          <a:lstStyle/>
          <a:p>
            <a:pPr marL="0" indent="0">
              <a:buNone/>
            </a:pPr>
            <a:r>
              <a:rPr lang="el-GR" b="1" dirty="0" smtClean="0"/>
              <a:t>Οι τρεις βασικοί διαμορφωτές του ρεύματος</a:t>
            </a:r>
            <a:r>
              <a:rPr lang="el-GR" dirty="0" smtClean="0"/>
              <a:t>:</a:t>
            </a:r>
          </a:p>
          <a:p>
            <a:pPr marL="0" indent="0">
              <a:buNone/>
            </a:pPr>
            <a:r>
              <a:rPr lang="el-GR" dirty="0" smtClean="0"/>
              <a:t>1. </a:t>
            </a:r>
            <a:r>
              <a:rPr lang="el-GR" b="1" dirty="0" smtClean="0"/>
              <a:t>Βάγκνερ και </a:t>
            </a:r>
            <a:r>
              <a:rPr lang="el-GR" b="1" dirty="0" err="1" smtClean="0"/>
              <a:t>Μπαιρόυτ</a:t>
            </a:r>
            <a:r>
              <a:rPr lang="el-GR" b="1" dirty="0" smtClean="0"/>
              <a:t> </a:t>
            </a:r>
            <a:r>
              <a:rPr lang="el-GR" dirty="0" smtClean="0"/>
              <a:t>(1872-1876)</a:t>
            </a:r>
          </a:p>
          <a:p>
            <a:pPr marL="0" indent="0">
              <a:buNone/>
            </a:pPr>
            <a:r>
              <a:rPr lang="el-GR" dirty="0" smtClean="0"/>
              <a:t>2. </a:t>
            </a:r>
            <a:r>
              <a:rPr lang="el-GR" b="1" dirty="0" smtClean="0"/>
              <a:t>Θίασος του </a:t>
            </a:r>
            <a:r>
              <a:rPr lang="el-GR" b="1" dirty="0" err="1" smtClean="0"/>
              <a:t>Μάινιγκεν</a:t>
            </a:r>
            <a:r>
              <a:rPr lang="el-GR" b="1" dirty="0" smtClean="0"/>
              <a:t> </a:t>
            </a:r>
            <a:r>
              <a:rPr lang="el-GR" dirty="0" smtClean="0"/>
              <a:t>(1866-1890)</a:t>
            </a:r>
          </a:p>
          <a:p>
            <a:pPr marL="0" indent="0">
              <a:buNone/>
            </a:pPr>
            <a:r>
              <a:rPr lang="el-GR" dirty="0" smtClean="0"/>
              <a:t>3.</a:t>
            </a:r>
            <a:r>
              <a:rPr lang="el-GR" b="1" dirty="0" smtClean="0"/>
              <a:t> </a:t>
            </a:r>
            <a:r>
              <a:rPr lang="el-GR" b="1" dirty="0" err="1" smtClean="0"/>
              <a:t>Ίψεν</a:t>
            </a:r>
            <a:r>
              <a:rPr lang="el-GR" b="1" dirty="0" smtClean="0"/>
              <a:t> </a:t>
            </a:r>
            <a:r>
              <a:rPr lang="el-GR" dirty="0" smtClean="0"/>
              <a:t>(1877-1899)</a:t>
            </a:r>
          </a:p>
          <a:p>
            <a:pPr marL="0" indent="0">
              <a:buNone/>
            </a:pPr>
            <a:r>
              <a:rPr lang="el-GR" b="1" dirty="0" smtClean="0"/>
              <a:t>Το ρεαλιστικό και νατουραλιστικό δράμα βασίστηκε στη συμβατική μακρόβια τριάδα</a:t>
            </a:r>
            <a:r>
              <a:rPr lang="el-GR" dirty="0" smtClean="0"/>
              <a:t>: (α) της </a:t>
            </a:r>
            <a:r>
              <a:rPr lang="el-GR" b="1" dirty="0" smtClean="0"/>
              <a:t>ψυχολογίας </a:t>
            </a:r>
            <a:r>
              <a:rPr lang="el-GR" dirty="0" smtClean="0"/>
              <a:t>(ή του κινήτρου), (β) </a:t>
            </a:r>
            <a:r>
              <a:rPr lang="el-GR" b="1" dirty="0" smtClean="0"/>
              <a:t>της αιτιότητας </a:t>
            </a:r>
            <a:r>
              <a:rPr lang="el-GR" dirty="0" smtClean="0"/>
              <a:t>(ή της σύνδεσης) και </a:t>
            </a:r>
            <a:r>
              <a:rPr lang="el-GR" b="1" dirty="0" smtClean="0"/>
              <a:t>της ηθικής </a:t>
            </a:r>
            <a:r>
              <a:rPr lang="el-GR" dirty="0" smtClean="0"/>
              <a:t>( ή του θεόσταλτου </a:t>
            </a:r>
            <a:r>
              <a:rPr lang="el-GR" dirty="0" err="1" smtClean="0"/>
              <a:t>προνοιακού</a:t>
            </a:r>
            <a:r>
              <a:rPr lang="el-GR" dirty="0" smtClean="0"/>
              <a:t> σχεδίου). Σε αυτά τα έργα δεν έχουμε τη σύνδεση του ατόμου με τον θεό, ή του υπηκόου με τον μονάρχη.</a:t>
            </a:r>
          </a:p>
          <a:p>
            <a:pPr marL="0" indent="0">
              <a:buNone/>
            </a:pPr>
            <a:r>
              <a:rPr lang="el-GR" b="1" dirty="0" smtClean="0"/>
              <a:t>Διδακτικό</a:t>
            </a:r>
            <a:r>
              <a:rPr lang="el-GR" dirty="0" smtClean="0"/>
              <a:t> παρά ψυχαγωγικό το αποτέλεσμα.</a:t>
            </a:r>
          </a:p>
          <a:p>
            <a:pPr marL="0" indent="0">
              <a:buNone/>
            </a:pPr>
            <a:r>
              <a:rPr lang="el-GR" dirty="0" smtClean="0"/>
              <a:t>Όσοι ακολούθησαν:</a:t>
            </a:r>
          </a:p>
          <a:p>
            <a:pPr marL="0" indent="0">
              <a:buNone/>
            </a:pPr>
            <a:r>
              <a:rPr lang="el-GR" dirty="0" err="1" smtClean="0"/>
              <a:t>Εμίλ</a:t>
            </a:r>
            <a:r>
              <a:rPr lang="el-GR" dirty="0" smtClean="0"/>
              <a:t> Ζολά και νατουραλιστές  (Τερέζα </a:t>
            </a:r>
            <a:r>
              <a:rPr lang="el-GR" dirty="0" err="1" smtClean="0"/>
              <a:t>Ρακέν</a:t>
            </a:r>
            <a:r>
              <a:rPr lang="el-GR" dirty="0" smtClean="0"/>
              <a:t>, 1876)</a:t>
            </a:r>
          </a:p>
          <a:p>
            <a:pPr marL="0" indent="0">
              <a:buNone/>
            </a:pPr>
            <a:r>
              <a:rPr lang="el-GR" dirty="0" smtClean="0"/>
              <a:t>Αντρέ Αντουάν και </a:t>
            </a:r>
            <a:r>
              <a:rPr lang="en-US" dirty="0" smtClean="0"/>
              <a:t>Theatre </a:t>
            </a:r>
            <a:r>
              <a:rPr lang="en-US" dirty="0" err="1" smtClean="0"/>
              <a:t>Libre</a:t>
            </a:r>
            <a:r>
              <a:rPr lang="el-GR" dirty="0" smtClean="0"/>
              <a:t> (1887-1894)</a:t>
            </a:r>
            <a:endParaRPr lang="en-US" dirty="0" smtClean="0"/>
          </a:p>
          <a:p>
            <a:pPr marL="0" indent="0">
              <a:buNone/>
            </a:pPr>
            <a:r>
              <a:rPr lang="en-US" dirty="0" err="1" smtClean="0"/>
              <a:t>Freie</a:t>
            </a:r>
            <a:r>
              <a:rPr lang="en-US" dirty="0" smtClean="0"/>
              <a:t> </a:t>
            </a:r>
            <a:r>
              <a:rPr lang="en-US" dirty="0" err="1" smtClean="0"/>
              <a:t>Buhne</a:t>
            </a:r>
            <a:r>
              <a:rPr lang="en-US" dirty="0" smtClean="0"/>
              <a:t> </a:t>
            </a:r>
            <a:r>
              <a:rPr lang="el-GR" dirty="0" smtClean="0"/>
              <a:t>και γερμανικός ρεαλισμός</a:t>
            </a:r>
          </a:p>
          <a:p>
            <a:pPr marL="0" indent="0">
              <a:buNone/>
            </a:pPr>
            <a:r>
              <a:rPr lang="en-US" dirty="0" err="1" smtClean="0"/>
              <a:t>Indipendent</a:t>
            </a:r>
            <a:r>
              <a:rPr lang="en-US" dirty="0" smtClean="0"/>
              <a:t> Theatre</a:t>
            </a:r>
            <a:endParaRPr lang="el-GR" dirty="0" smtClean="0"/>
          </a:p>
          <a:p>
            <a:pPr marL="0" indent="0">
              <a:buNone/>
            </a:pPr>
            <a:r>
              <a:rPr lang="en-US" dirty="0" smtClean="0"/>
              <a:t>Moscow Art Theatre - </a:t>
            </a:r>
            <a:r>
              <a:rPr lang="el-GR" dirty="0" err="1" smtClean="0"/>
              <a:t>Στανισλάφσκι</a:t>
            </a:r>
            <a:endParaRPr lang="el-GR" dirty="0"/>
          </a:p>
        </p:txBody>
      </p:sp>
    </p:spTree>
    <p:extLst>
      <p:ext uri="{BB962C8B-B14F-4D97-AF65-F5344CB8AC3E}">
        <p14:creationId xmlns:p14="http://schemas.microsoft.com/office/powerpoint/2010/main" val="724534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48680"/>
          </a:xfrm>
        </p:spPr>
        <p:txBody>
          <a:bodyPr>
            <a:normAutofit/>
          </a:bodyPr>
          <a:lstStyle/>
          <a:p>
            <a:r>
              <a:rPr lang="el-GR" sz="2800" b="1" dirty="0" smtClean="0"/>
              <a:t>Βάγκνερ και Φεστιβάλ του </a:t>
            </a:r>
            <a:r>
              <a:rPr lang="en-US" sz="2800" b="1" dirty="0" smtClean="0"/>
              <a:t>Bayreuth</a:t>
            </a:r>
            <a:r>
              <a:rPr lang="el-GR" sz="2800" b="1" dirty="0" smtClean="0"/>
              <a:t> 1872-1876</a:t>
            </a:r>
            <a:endParaRPr lang="el-GR" sz="2800" b="1" dirty="0"/>
          </a:p>
        </p:txBody>
      </p:sp>
      <p:sp>
        <p:nvSpPr>
          <p:cNvPr id="3" name="Content Placeholder 2"/>
          <p:cNvSpPr>
            <a:spLocks noGrp="1"/>
          </p:cNvSpPr>
          <p:nvPr>
            <p:ph idx="1"/>
          </p:nvPr>
        </p:nvSpPr>
        <p:spPr>
          <a:xfrm>
            <a:off x="457200" y="548680"/>
            <a:ext cx="8229600" cy="6309320"/>
          </a:xfrm>
        </p:spPr>
        <p:txBody>
          <a:bodyPr>
            <a:normAutofit fontScale="70000" lnSpcReduction="20000"/>
          </a:bodyPr>
          <a:lstStyle/>
          <a:p>
            <a:r>
              <a:rPr lang="el-GR" dirty="0" smtClean="0"/>
              <a:t>Η θεωρία του δεν υποστηρίζει την ψευδαίσθηση, οι παραστάσεις του, ωστόσο, έτειναν προς αυτό το σκηνοθετικό ύφος.</a:t>
            </a:r>
          </a:p>
          <a:p>
            <a:r>
              <a:rPr lang="el-GR" dirty="0" err="1" smtClean="0"/>
              <a:t>Θεματολογικά</a:t>
            </a:r>
            <a:r>
              <a:rPr lang="el-GR" dirty="0" smtClean="0"/>
              <a:t> </a:t>
            </a:r>
            <a:r>
              <a:rPr lang="el-GR" dirty="0"/>
              <a:t>υ</a:t>
            </a:r>
            <a:r>
              <a:rPr lang="el-GR" dirty="0" smtClean="0"/>
              <a:t>ποστηρίζει τον μύθο, όχι τα καθημερινά θέματα.</a:t>
            </a:r>
          </a:p>
          <a:p>
            <a:r>
              <a:rPr lang="el-GR" dirty="0" smtClean="0"/>
              <a:t>Προκρίνει το ποιητικό έργο και όχι την πρόζα. </a:t>
            </a:r>
          </a:p>
          <a:p>
            <a:r>
              <a:rPr lang="en-US" dirty="0" err="1" smtClean="0"/>
              <a:t>Gesamptkunstwerk</a:t>
            </a:r>
            <a:r>
              <a:rPr lang="en-US" dirty="0" smtClean="0"/>
              <a:t> </a:t>
            </a:r>
            <a:r>
              <a:rPr lang="el-GR" dirty="0" smtClean="0"/>
              <a:t>αλλά η μουσική πάνω απ’ όλα.</a:t>
            </a:r>
          </a:p>
          <a:p>
            <a:r>
              <a:rPr lang="el-GR" dirty="0" smtClean="0"/>
              <a:t>Ατμόσφαιρα, με τη βοήθεια του φωτισμού και της μουσικής που ακούγεται από μια αθέατη ορχήστρα (μουσικό ρήγμα). Απαγορευόταν να κουρδίζουν τα όργανά τους μέσα στην αίθουσα του θεάτρου.</a:t>
            </a:r>
          </a:p>
          <a:p>
            <a:r>
              <a:rPr lang="el-GR" dirty="0" smtClean="0"/>
              <a:t>Σκηνικά και κοστούμια με απόλυτη ιστορική ακρίβεια.</a:t>
            </a:r>
          </a:p>
          <a:p>
            <a:r>
              <a:rPr lang="el-GR" dirty="0"/>
              <a:t>Η αρχιτεκτονική </a:t>
            </a:r>
            <a:r>
              <a:rPr lang="el-GR" dirty="0" smtClean="0"/>
              <a:t>υποστήριξε την ατμόσφαιρα και έδωσε άλλη προοπτική στον σκηνικό χώρο:</a:t>
            </a:r>
          </a:p>
          <a:p>
            <a:r>
              <a:rPr lang="el-GR" dirty="0" smtClean="0"/>
              <a:t>Το πάτωμα της σκηνής επικλινές, ανοδικό προς τα πίσω. Δεν υπάρχει αυλαία μόνο καπνός που βοηθά να αλλάζει το σκηνικό.</a:t>
            </a:r>
          </a:p>
          <a:p>
            <a:r>
              <a:rPr lang="el-GR" dirty="0" smtClean="0"/>
              <a:t>Το θέατρό του, σε σχήμα βεντάλιας και χωρίς θεωρεία στο </a:t>
            </a:r>
            <a:r>
              <a:rPr lang="en-US" dirty="0" smtClean="0"/>
              <a:t>Bayreuth</a:t>
            </a:r>
            <a:r>
              <a:rPr lang="el-GR" dirty="0" smtClean="0"/>
              <a:t> το κτίζει πέρα από ταξικές διακρίσεις. Ενιαίο εισιτήριο. </a:t>
            </a:r>
          </a:p>
          <a:p>
            <a:r>
              <a:rPr lang="el-GR" dirty="0" smtClean="0"/>
              <a:t>Το κτίριο εκτός από τα καμαρίνια, είχε αποθηκευτικούς χώρους και αίθουσα προβολών.</a:t>
            </a:r>
          </a:p>
          <a:p>
            <a:r>
              <a:rPr lang="el-GR" dirty="0" smtClean="0"/>
              <a:t>Οι θεωρίες του ενέπνευσαν τους πρωτοπόρους του σύγχρονου θεάματος</a:t>
            </a:r>
            <a:endParaRPr lang="el-GR" dirty="0"/>
          </a:p>
        </p:txBody>
      </p:sp>
    </p:spTree>
    <p:extLst>
      <p:ext uri="{BB962C8B-B14F-4D97-AF65-F5344CB8AC3E}">
        <p14:creationId xmlns:p14="http://schemas.microsoft.com/office/powerpoint/2010/main" val="3279709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04664"/>
          </a:xfrm>
        </p:spPr>
        <p:txBody>
          <a:bodyPr>
            <a:noAutofit/>
          </a:bodyPr>
          <a:lstStyle/>
          <a:p>
            <a:r>
              <a:rPr lang="el-GR" sz="2800" b="1" dirty="0" smtClean="0"/>
              <a:t>Ο θίασος του</a:t>
            </a:r>
            <a:r>
              <a:rPr lang="en-US" sz="2800" b="1" dirty="0" smtClean="0"/>
              <a:t> </a:t>
            </a:r>
            <a:r>
              <a:rPr lang="el-GR" sz="2800" b="1" dirty="0" smtClean="0"/>
              <a:t>Δούκα Γεωργίου Β του </a:t>
            </a:r>
            <a:r>
              <a:rPr lang="en-US" sz="2800" b="1" dirty="0" err="1" smtClean="0"/>
              <a:t>Meiningen</a:t>
            </a:r>
            <a:r>
              <a:rPr lang="el-GR" sz="2800" b="1" dirty="0" smtClean="0"/>
              <a:t> 1866</a:t>
            </a:r>
            <a:endParaRPr lang="el-GR" sz="2800" b="1" dirty="0"/>
          </a:p>
        </p:txBody>
      </p:sp>
      <p:sp>
        <p:nvSpPr>
          <p:cNvPr id="3" name="Content Placeholder 2"/>
          <p:cNvSpPr>
            <a:spLocks noGrp="1"/>
          </p:cNvSpPr>
          <p:nvPr>
            <p:ph idx="1"/>
          </p:nvPr>
        </p:nvSpPr>
        <p:spPr>
          <a:xfrm>
            <a:off x="-13855" y="476672"/>
            <a:ext cx="9144000" cy="6348001"/>
          </a:xfrm>
        </p:spPr>
        <p:txBody>
          <a:bodyPr>
            <a:normAutofit fontScale="40000" lnSpcReduction="20000"/>
          </a:bodyPr>
          <a:lstStyle/>
          <a:p>
            <a:pPr marL="0" indent="0">
              <a:buNone/>
            </a:pPr>
            <a:r>
              <a:rPr lang="el-GR" sz="4600" dirty="0" smtClean="0"/>
              <a:t>Παίρνει </a:t>
            </a:r>
            <a:r>
              <a:rPr lang="el-GR" sz="4600" dirty="0" smtClean="0"/>
              <a:t>τον θρόνο το 1866 και αναδομεί με τη βοήθεια πολύτιμων συνεργατών (</a:t>
            </a:r>
            <a:r>
              <a:rPr lang="en-US" sz="4600" dirty="0" smtClean="0"/>
              <a:t>Friedrich von </a:t>
            </a:r>
            <a:r>
              <a:rPr lang="en-US" sz="4600" dirty="0" err="1" smtClean="0"/>
              <a:t>Bodenstedt</a:t>
            </a:r>
            <a:r>
              <a:rPr lang="en-US" sz="4600" dirty="0" smtClean="0"/>
              <a:t>, Ludwig </a:t>
            </a:r>
            <a:r>
              <a:rPr lang="en-US" sz="4600" dirty="0" err="1" smtClean="0"/>
              <a:t>Chronegk</a:t>
            </a:r>
            <a:r>
              <a:rPr lang="en-US" sz="4600" dirty="0" smtClean="0"/>
              <a:t>, Ellen Franz)</a:t>
            </a:r>
            <a:r>
              <a:rPr lang="el-GR" sz="4600" dirty="0" smtClean="0"/>
              <a:t> το </a:t>
            </a:r>
            <a:r>
              <a:rPr lang="el-GR" sz="5000" dirty="0" smtClean="0"/>
              <a:t>μόνιμο</a:t>
            </a:r>
            <a:r>
              <a:rPr lang="el-GR" sz="4600" dirty="0" smtClean="0"/>
              <a:t> θέατρο του κρατιδίου</a:t>
            </a:r>
            <a:r>
              <a:rPr lang="el-GR" sz="4600" dirty="0" smtClean="0"/>
              <a:t>:</a:t>
            </a:r>
          </a:p>
          <a:p>
            <a:pPr marL="0" indent="0">
              <a:buNone/>
            </a:pPr>
            <a:endParaRPr lang="el-GR" sz="4600" dirty="0" smtClean="0"/>
          </a:p>
          <a:p>
            <a:pPr marL="0" indent="0">
              <a:buNone/>
            </a:pPr>
            <a:r>
              <a:rPr lang="el-GR" sz="4600" dirty="0" smtClean="0"/>
              <a:t>Αλλάζει </a:t>
            </a:r>
            <a:r>
              <a:rPr lang="el-GR" sz="4600" dirty="0" smtClean="0"/>
              <a:t>ρεπερτόριο. Παίζει παραστάσεις στο θέατρο της πόλης από το 1866-1874. Στο Βερολίνο πρωτοπαίζει το 1874. Από το 1874 έως το 1890 παίζει σε 9 χώρες και 38 πόλεις της Ευρώπης, όχι όμως στη Γαλλία. Σύνολο παραστάσεων 2600</a:t>
            </a:r>
            <a:r>
              <a:rPr lang="el-GR" sz="4600" dirty="0" smtClean="0"/>
              <a:t>.</a:t>
            </a:r>
          </a:p>
          <a:p>
            <a:pPr marL="0" indent="0">
              <a:buNone/>
            </a:pPr>
            <a:endParaRPr lang="el-GR" sz="4600" dirty="0" smtClean="0"/>
          </a:p>
          <a:p>
            <a:pPr marL="0" indent="0">
              <a:buNone/>
            </a:pPr>
            <a:r>
              <a:rPr lang="el-GR" sz="4600" dirty="0" smtClean="0"/>
              <a:t>Ανεβάζει</a:t>
            </a:r>
            <a:r>
              <a:rPr lang="el-GR" sz="4600" dirty="0" smtClean="0"/>
              <a:t>: Σαίξπηρ, </a:t>
            </a:r>
            <a:r>
              <a:rPr lang="el-GR" sz="4600" dirty="0" err="1" smtClean="0"/>
              <a:t>Σίλλερ</a:t>
            </a:r>
            <a:r>
              <a:rPr lang="el-GR" sz="4600" dirty="0" smtClean="0"/>
              <a:t>, και κυρίως ποιητικό ρομαντικό δράμα. Μόνη εξαίρεση οι </a:t>
            </a:r>
            <a:r>
              <a:rPr lang="el-GR" sz="4600" i="1" dirty="0" smtClean="0"/>
              <a:t>Βρικόλακες</a:t>
            </a:r>
            <a:r>
              <a:rPr lang="el-GR" sz="4600" dirty="0" smtClean="0"/>
              <a:t> του </a:t>
            </a:r>
            <a:r>
              <a:rPr lang="el-GR" sz="4600" dirty="0" err="1" smtClean="0"/>
              <a:t>Ίψεν</a:t>
            </a:r>
            <a:r>
              <a:rPr lang="el-GR" sz="4600" dirty="0" smtClean="0"/>
              <a:t>. </a:t>
            </a:r>
          </a:p>
          <a:p>
            <a:pPr marL="0" indent="0">
              <a:buNone/>
            </a:pPr>
            <a:endParaRPr lang="el-GR" sz="4600" dirty="0" smtClean="0"/>
          </a:p>
          <a:p>
            <a:pPr marL="0" indent="0">
              <a:buNone/>
            </a:pPr>
            <a:r>
              <a:rPr lang="el-GR" sz="4600" dirty="0" smtClean="0"/>
              <a:t>Στόχος όχι η ιστορική ακρίβεια αλλά η σωστή απόδοση των κειμένων. </a:t>
            </a:r>
          </a:p>
          <a:p>
            <a:pPr marL="0" indent="0">
              <a:buNone/>
            </a:pPr>
            <a:r>
              <a:rPr lang="el-GR" sz="4600" dirty="0" smtClean="0"/>
              <a:t>Χώριζε </a:t>
            </a:r>
            <a:r>
              <a:rPr lang="el-GR" sz="4600" dirty="0" smtClean="0"/>
              <a:t>κάθε αιώνα σε τρία μέρη, και σύμφωνα με το ύφος που πίστευε πως η κάθε εποχή είχε έφτιαχνε και τα σκηνικά και τα κοστούμια. Σχεδίαζε </a:t>
            </a:r>
            <a:r>
              <a:rPr lang="el-GR" sz="4600" dirty="0" smtClean="0"/>
              <a:t>μόνος </a:t>
            </a:r>
            <a:r>
              <a:rPr lang="el-GR" sz="4600" dirty="0" smtClean="0"/>
              <a:t>τα κοστούμια. Τα σκηνικά τα σχεδίαζαν οι </a:t>
            </a:r>
            <a:r>
              <a:rPr lang="el-GR" sz="4600" dirty="0" err="1" smtClean="0"/>
              <a:t>αφοι</a:t>
            </a:r>
            <a:r>
              <a:rPr lang="el-GR" sz="4600" dirty="0" smtClean="0"/>
              <a:t> </a:t>
            </a:r>
            <a:r>
              <a:rPr lang="en-US" sz="4600" dirty="0" err="1" smtClean="0"/>
              <a:t>Brucker</a:t>
            </a:r>
            <a:r>
              <a:rPr lang="el-GR" sz="4600" dirty="0" smtClean="0"/>
              <a:t>, οι ίδιοι κατασκεύαζαν και εκείνα του Βάγκνερ</a:t>
            </a:r>
            <a:r>
              <a:rPr lang="el-GR" sz="4600" dirty="0" smtClean="0"/>
              <a:t>.</a:t>
            </a:r>
            <a:endParaRPr lang="el-GR" sz="4600" dirty="0" smtClean="0"/>
          </a:p>
          <a:p>
            <a:pPr marL="0" indent="0">
              <a:buNone/>
            </a:pPr>
            <a:r>
              <a:rPr lang="el-GR" sz="4600" dirty="0" smtClean="0"/>
              <a:t>Τα </a:t>
            </a:r>
            <a:r>
              <a:rPr lang="el-GR" sz="4600" dirty="0" smtClean="0"/>
              <a:t>ζωγραφιστά δισδιάστατα σκηνικά είχαν έντονο χρώμα και συνδυάζονταν με τα τρισδιάστατα. Τα σκηνικά αντικείμενα ήταν αυθεντικά και όχι απομιμήσεις</a:t>
            </a:r>
            <a:r>
              <a:rPr lang="el-GR" sz="4600" dirty="0" smtClean="0"/>
              <a:t>.</a:t>
            </a:r>
          </a:p>
          <a:p>
            <a:pPr marL="0" indent="0">
              <a:buNone/>
            </a:pPr>
            <a:endParaRPr lang="el-GR" sz="4600" dirty="0" smtClean="0"/>
          </a:p>
          <a:p>
            <a:pPr marL="0" indent="0">
              <a:buNone/>
            </a:pPr>
            <a:r>
              <a:rPr lang="el-GR" sz="4600" dirty="0" smtClean="0"/>
              <a:t>Ομαδικό </a:t>
            </a:r>
            <a:r>
              <a:rPr lang="el-GR" sz="4600" dirty="0" smtClean="0"/>
              <a:t>παίξιμο. Οι μόνιμοι ηθοποιοί ήταν άσημοι. Φιλοξενούμενοι οι διάσημοι ηθοποιοί αλλά υπό τον όρο ότι δεν θα υπήρχε βεντετισμός.</a:t>
            </a:r>
          </a:p>
          <a:p>
            <a:pPr marL="0" indent="0">
              <a:buNone/>
            </a:pPr>
            <a:r>
              <a:rPr lang="el-GR" sz="4600" dirty="0" smtClean="0"/>
              <a:t>Ο </a:t>
            </a:r>
            <a:r>
              <a:rPr lang="el-GR" sz="4600" dirty="0" smtClean="0"/>
              <a:t>χειρισμός του πλήθους εντυπωσίαζε. Ο ολιγομελής θίασος φάνταζε πολυπληθής</a:t>
            </a:r>
            <a:r>
              <a:rPr lang="el-GR" sz="4600" dirty="0" smtClean="0"/>
              <a:t>.</a:t>
            </a:r>
            <a:endParaRPr lang="el-GR" sz="4600" dirty="0" smtClean="0"/>
          </a:p>
          <a:p>
            <a:pPr marL="0" indent="0">
              <a:buNone/>
            </a:pPr>
            <a:endParaRPr lang="el-GR" sz="4600" dirty="0" smtClean="0"/>
          </a:p>
          <a:p>
            <a:pPr marL="0" indent="0">
              <a:buNone/>
            </a:pPr>
            <a:r>
              <a:rPr lang="el-GR" sz="4600" dirty="0" smtClean="0"/>
              <a:t>Γινόντουσαν </a:t>
            </a:r>
            <a:r>
              <a:rPr lang="el-GR" sz="4600" dirty="0" smtClean="0"/>
              <a:t>πολλές πρόβες και μάλιστα φρόντιζε ο σκηνοθέτης να γίνονται από νωρίς εντός των σκηνικών και με τη χρήση των κοστουμιών. </a:t>
            </a:r>
          </a:p>
          <a:p>
            <a:pPr marL="0" indent="0">
              <a:buNone/>
            </a:pPr>
            <a:r>
              <a:rPr lang="el-GR" sz="4600" dirty="0" smtClean="0"/>
              <a:t>Ο </a:t>
            </a:r>
            <a:r>
              <a:rPr lang="el-GR" sz="4600" dirty="0" smtClean="0"/>
              <a:t>σκηνοθέτης παίρνει από τον ηθοποιό τον έλεγχο της παράστασης. </a:t>
            </a:r>
            <a:r>
              <a:rPr lang="el-GR" sz="3600" dirty="0" smtClean="0"/>
              <a:t>  </a:t>
            </a:r>
            <a:endParaRPr lang="el-GR" sz="3600" dirty="0"/>
          </a:p>
        </p:txBody>
      </p:sp>
    </p:spTree>
    <p:extLst>
      <p:ext uri="{BB962C8B-B14F-4D97-AF65-F5344CB8AC3E}">
        <p14:creationId xmlns:p14="http://schemas.microsoft.com/office/powerpoint/2010/main" val="1678026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l-GR" dirty="0" smtClean="0"/>
              <a:t>Σκηνή πλήθους</a:t>
            </a:r>
            <a:endParaRPr lang="el-GR"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845780"/>
            <a:ext cx="8964488" cy="6012220"/>
          </a:xfrm>
        </p:spPr>
      </p:pic>
    </p:spTree>
    <p:extLst>
      <p:ext uri="{BB962C8B-B14F-4D97-AF65-F5344CB8AC3E}">
        <p14:creationId xmlns:p14="http://schemas.microsoft.com/office/powerpoint/2010/main" val="8065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39952" y="274638"/>
            <a:ext cx="4546848" cy="1143000"/>
          </a:xfrm>
        </p:spPr>
        <p:txBody>
          <a:bodyPr/>
          <a:lstStyle/>
          <a:p>
            <a:r>
              <a:rPr lang="el-GR" i="1" dirty="0" smtClean="0"/>
              <a:t>Ιούλιος Καίσαρας</a:t>
            </a:r>
            <a:endParaRPr lang="el-GR" i="1" dirty="0"/>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9261" y="260648"/>
            <a:ext cx="3906425" cy="5865515"/>
          </a:xfrm>
        </p:spPr>
      </p:pic>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048291" y="2420888"/>
            <a:ext cx="4807816" cy="3168351"/>
          </a:xfrm>
        </p:spPr>
      </p:pic>
    </p:spTree>
    <p:extLst>
      <p:ext uri="{BB962C8B-B14F-4D97-AF65-F5344CB8AC3E}">
        <p14:creationId xmlns:p14="http://schemas.microsoft.com/office/powerpoint/2010/main" val="825822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2664</TotalTime>
  <Words>3077</Words>
  <Application>Microsoft Office PowerPoint</Application>
  <PresentationFormat>Προβολή στην οθόνη (4:3)</PresentationFormat>
  <Paragraphs>175</Paragraphs>
  <Slides>25</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Office Theme</vt:lpstr>
      <vt:lpstr>Οι αρχές του σύγχρονου θεάτρου</vt:lpstr>
      <vt:lpstr>Ιστορικά στοιχεία</vt:lpstr>
      <vt:lpstr>Θετικισμός- Ορθολογισμός και Αισιοδοξία</vt:lpstr>
      <vt:lpstr>Ρεαλισμός στην τέχνη</vt:lpstr>
      <vt:lpstr>Το θέατρο την εποχή του ρεαλισμού</vt:lpstr>
      <vt:lpstr>Βάγκνερ και Φεστιβάλ του Bayreuth 1872-1876</vt:lpstr>
      <vt:lpstr>Ο θίασος του Δούκα Γεωργίου Β του Meiningen 1866</vt:lpstr>
      <vt:lpstr>Σκηνή πλήθους</vt:lpstr>
      <vt:lpstr>Ιούλιος Καίσαρας</vt:lpstr>
      <vt:lpstr>Αντρέ Αντουάν: Théâtre Libre 1887-1894 / Théâtre Antoine 1897</vt:lpstr>
      <vt:lpstr>Εμίλ Ζολά Η γη </vt:lpstr>
      <vt:lpstr>Γκέρχαρτ Χάουπτμαν Οι υφαντές</vt:lpstr>
      <vt:lpstr>Andre Antoine</vt:lpstr>
      <vt:lpstr>Εμίλ Ζολά και νατουραλισμός </vt:lpstr>
      <vt:lpstr>Ρεαλιστικό, Νατουραλιστικό, Σοσιαλιστικό δράμα</vt:lpstr>
      <vt:lpstr>Freie Buhne-Otto Brahm </vt:lpstr>
      <vt:lpstr>Το ρεαλιστικό θέατρο στην Μ.Βρετανία και το Independent Theatre</vt:lpstr>
      <vt:lpstr>Το θέατρο Τέχνης της Μόσχας (MAT)</vt:lpstr>
      <vt:lpstr>Παρουσίαση του PowerPoint</vt:lpstr>
      <vt:lpstr>Παρουσίαση του PowerPoint</vt:lpstr>
      <vt:lpstr>Ερρίκος Ίψεν</vt:lpstr>
      <vt:lpstr>Προτεσταντισμός-Καλβινισμός</vt:lpstr>
      <vt:lpstr>Ερρίκος Ίψεν:</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θέατρο στον δυτικό κόσμο από την αρχαιότητα έως σήμερα</dc:title>
  <dc:creator>Natali</dc:creator>
  <cp:lastModifiedBy>NATALY</cp:lastModifiedBy>
  <cp:revision>113</cp:revision>
  <dcterms:created xsi:type="dcterms:W3CDTF">2019-02-20T15:01:57Z</dcterms:created>
  <dcterms:modified xsi:type="dcterms:W3CDTF">2020-03-26T17:13:22Z</dcterms:modified>
</cp:coreProperties>
</file>