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29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923;&#945;&#956;&#943;&#945;%2024%2010%20%2008\diagrammata.xls" TargetMode="External"/><Relationship Id="rId2" Type="http://schemas.openxmlformats.org/officeDocument/2006/relationships/image" Target="../media/image10.jpeg"/><Relationship Id="rId1" Type="http://schemas.openxmlformats.org/officeDocument/2006/relationships/image" Target="../media/image9.jpeg"/></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sz="1200" b="1" i="0" u="none" strike="noStrike" baseline="0">
                <a:solidFill>
                  <a:srgbClr val="000000"/>
                </a:solidFill>
                <a:latin typeface="Arial"/>
                <a:ea typeface="Arial"/>
                <a:cs typeface="Arial"/>
              </a:defRPr>
            </a:pPr>
            <a:r>
              <a:rPr lang="el-GR"/>
              <a:t>Η "σχέση" της πληρότητας, του ρυθμού εισροής, της ΜΔΝ και του διαστήματος εναλλαγής  στην ΕΕ15 το 2005</a:t>
            </a:r>
          </a:p>
        </c:rich>
      </c:tx>
      <c:layout>
        <c:manualLayout>
          <c:xMode val="edge"/>
          <c:yMode val="edge"/>
          <c:x val="0.11488690127326329"/>
          <c:y val="1.0033519109859381E-2"/>
        </c:manualLayout>
      </c:layout>
      <c:spPr>
        <a:noFill/>
        <a:ln w="25400">
          <a:noFill/>
        </a:ln>
      </c:spPr>
    </c:title>
    <c:plotArea>
      <c:layout>
        <c:manualLayout>
          <c:layoutTarget val="inner"/>
          <c:xMode val="edge"/>
          <c:yMode val="edge"/>
          <c:x val="6.6343146906520073E-2"/>
          <c:y val="0.11580155211288019"/>
          <c:w val="0.91100467581392186"/>
          <c:h val="0.6212323076003603"/>
        </c:manualLayout>
      </c:layout>
      <c:lineChart>
        <c:grouping val="standard"/>
        <c:ser>
          <c:idx val="0"/>
          <c:order val="0"/>
          <c:tx>
            <c:strRef>
              <c:f>Sheet2!$I$21</c:f>
              <c:strCache>
                <c:ptCount val="1"/>
                <c:pt idx="0">
                  <c:v>Πληρότητα</c:v>
                </c:pt>
              </c:strCache>
            </c:strRef>
          </c:tx>
          <c:spPr>
            <a:ln w="25400">
              <a:solidFill>
                <a:srgbClr val="000080"/>
              </a:solidFill>
              <a:prstDash val="solid"/>
            </a:ln>
          </c:spPr>
          <c:marker>
            <c:symbol val="triangle"/>
            <c:size val="6"/>
            <c:spPr>
              <a:solidFill>
                <a:srgbClr val="000080"/>
              </a:solidFill>
              <a:ln>
                <a:solidFill>
                  <a:srgbClr val="000080"/>
                </a:solidFill>
                <a:prstDash val="solid"/>
              </a:ln>
              <a:effectLst>
                <a:outerShdw dist="35921" dir="2700000" algn="br">
                  <a:srgbClr val="000000"/>
                </a:outerShdw>
              </a:effectLst>
            </c:spPr>
          </c:marker>
          <c:cat>
            <c:strRef>
              <c:f>Sheet2!$H$22:$H$32</c:f>
              <c:strCache>
                <c:ptCount val="11"/>
                <c:pt idx="0">
                  <c:v>Αυστρία</c:v>
                </c:pt>
                <c:pt idx="1">
                  <c:v>Δανία</c:v>
                </c:pt>
                <c:pt idx="2">
                  <c:v>Φινλανδία</c:v>
                </c:pt>
                <c:pt idx="3">
                  <c:v>Γαλλία</c:v>
                </c:pt>
                <c:pt idx="4">
                  <c:v>Γερμανία</c:v>
                </c:pt>
                <c:pt idx="5">
                  <c:v>Ιρλανδία</c:v>
                </c:pt>
                <c:pt idx="6">
                  <c:v>Λουξεμβούργο</c:v>
                </c:pt>
                <c:pt idx="7">
                  <c:v>Ολλανδία</c:v>
                </c:pt>
                <c:pt idx="8">
                  <c:v>Πορτογαλία</c:v>
                </c:pt>
                <c:pt idx="9">
                  <c:v>Σουηδία</c:v>
                </c:pt>
                <c:pt idx="10">
                  <c:v>Αγγλία</c:v>
                </c:pt>
              </c:strCache>
            </c:strRef>
          </c:cat>
          <c:val>
            <c:numRef>
              <c:f>Sheet2!$I$22:$I$32</c:f>
              <c:numCache>
                <c:formatCode>General</c:formatCode>
                <c:ptCount val="11"/>
                <c:pt idx="0">
                  <c:v>79</c:v>
                </c:pt>
                <c:pt idx="3">
                  <c:v>73.400000000000006</c:v>
                </c:pt>
                <c:pt idx="4">
                  <c:v>75.599999999999994</c:v>
                </c:pt>
                <c:pt idx="5">
                  <c:v>85.6</c:v>
                </c:pt>
                <c:pt idx="6">
                  <c:v>64.7</c:v>
                </c:pt>
                <c:pt idx="7">
                  <c:v>63.9</c:v>
                </c:pt>
                <c:pt idx="8">
                  <c:v>73.2</c:v>
                </c:pt>
                <c:pt idx="10">
                  <c:v>83.9</c:v>
                </c:pt>
              </c:numCache>
            </c:numRef>
          </c:val>
          <c:smooth val="1"/>
        </c:ser>
        <c:ser>
          <c:idx val="1"/>
          <c:order val="1"/>
          <c:tx>
            <c:strRef>
              <c:f>Sheet2!$J$21</c:f>
              <c:strCache>
                <c:ptCount val="1"/>
                <c:pt idx="0">
                  <c:v>Ρυθμός εισροής</c:v>
                </c:pt>
              </c:strCache>
            </c:strRef>
          </c:tx>
          <c:spPr>
            <a:ln w="25400">
              <a:solidFill>
                <a:srgbClr val="FF0000"/>
              </a:solidFill>
              <a:prstDash val="solid"/>
            </a:ln>
          </c:spPr>
          <c:marker>
            <c:symbol val="circle"/>
            <c:size val="6"/>
            <c:spPr>
              <a:solidFill>
                <a:srgbClr val="FF0000"/>
              </a:solidFill>
              <a:ln>
                <a:solidFill>
                  <a:srgbClr val="FF0000"/>
                </a:solidFill>
                <a:prstDash val="solid"/>
              </a:ln>
              <a:effectLst>
                <a:outerShdw dist="35921" dir="2700000" algn="br">
                  <a:srgbClr val="000000"/>
                </a:outerShdw>
              </a:effectLst>
            </c:spPr>
          </c:marker>
          <c:cat>
            <c:strRef>
              <c:f>Sheet2!$H$22:$H$32</c:f>
              <c:strCache>
                <c:ptCount val="11"/>
                <c:pt idx="0">
                  <c:v>Αυστρία</c:v>
                </c:pt>
                <c:pt idx="1">
                  <c:v>Δανία</c:v>
                </c:pt>
                <c:pt idx="2">
                  <c:v>Φινλανδία</c:v>
                </c:pt>
                <c:pt idx="3">
                  <c:v>Γαλλία</c:v>
                </c:pt>
                <c:pt idx="4">
                  <c:v>Γερμανία</c:v>
                </c:pt>
                <c:pt idx="5">
                  <c:v>Ιρλανδία</c:v>
                </c:pt>
                <c:pt idx="6">
                  <c:v>Λουξεμβούργο</c:v>
                </c:pt>
                <c:pt idx="7">
                  <c:v>Ολλανδία</c:v>
                </c:pt>
                <c:pt idx="8">
                  <c:v>Πορτογαλία</c:v>
                </c:pt>
                <c:pt idx="9">
                  <c:v>Σουηδία</c:v>
                </c:pt>
                <c:pt idx="10">
                  <c:v>Αγγλία</c:v>
                </c:pt>
              </c:strCache>
            </c:strRef>
          </c:cat>
          <c:val>
            <c:numRef>
              <c:f>Sheet2!$J$22:$J$32</c:f>
              <c:numCache>
                <c:formatCode>General</c:formatCode>
                <c:ptCount val="11"/>
                <c:pt idx="0">
                  <c:v>47.4</c:v>
                </c:pt>
                <c:pt idx="3">
                  <c:v>49.4</c:v>
                </c:pt>
                <c:pt idx="4">
                  <c:v>32.200000000000003</c:v>
                </c:pt>
                <c:pt idx="5">
                  <c:v>47.5</c:v>
                </c:pt>
                <c:pt idx="6">
                  <c:v>44.9</c:v>
                </c:pt>
                <c:pt idx="7">
                  <c:v>33.1</c:v>
                </c:pt>
                <c:pt idx="8">
                  <c:v>37.6</c:v>
                </c:pt>
                <c:pt idx="10">
                  <c:v>51.8</c:v>
                </c:pt>
              </c:numCache>
            </c:numRef>
          </c:val>
          <c:smooth val="1"/>
        </c:ser>
        <c:ser>
          <c:idx val="2"/>
          <c:order val="2"/>
          <c:tx>
            <c:strRef>
              <c:f>Sheet2!$K$21</c:f>
              <c:strCache>
                <c:ptCount val="1"/>
                <c:pt idx="0">
                  <c:v>ΜΔΝ</c:v>
                </c:pt>
              </c:strCache>
            </c:strRef>
          </c:tx>
          <c:spPr>
            <a:ln w="25400">
              <a:solidFill>
                <a:srgbClr val="008080"/>
              </a:solidFill>
              <a:prstDash val="solid"/>
            </a:ln>
          </c:spPr>
          <c:marker>
            <c:symbol val="square"/>
            <c:size val="6"/>
            <c:spPr>
              <a:solidFill>
                <a:srgbClr val="008080"/>
              </a:solidFill>
              <a:ln>
                <a:solidFill>
                  <a:srgbClr val="008080"/>
                </a:solidFill>
                <a:prstDash val="solid"/>
              </a:ln>
              <a:effectLst>
                <a:outerShdw dist="35921" dir="2700000" algn="br">
                  <a:srgbClr val="000000"/>
                </a:outerShdw>
              </a:effectLst>
            </c:spPr>
          </c:marker>
          <c:cat>
            <c:strRef>
              <c:f>Sheet2!$H$22:$H$32</c:f>
              <c:strCache>
                <c:ptCount val="11"/>
                <c:pt idx="0">
                  <c:v>Αυστρία</c:v>
                </c:pt>
                <c:pt idx="1">
                  <c:v>Δανία</c:v>
                </c:pt>
                <c:pt idx="2">
                  <c:v>Φινλανδία</c:v>
                </c:pt>
                <c:pt idx="3">
                  <c:v>Γαλλία</c:v>
                </c:pt>
                <c:pt idx="4">
                  <c:v>Γερμανία</c:v>
                </c:pt>
                <c:pt idx="5">
                  <c:v>Ιρλανδία</c:v>
                </c:pt>
                <c:pt idx="6">
                  <c:v>Λουξεμβούργο</c:v>
                </c:pt>
                <c:pt idx="7">
                  <c:v>Ολλανδία</c:v>
                </c:pt>
                <c:pt idx="8">
                  <c:v>Πορτογαλία</c:v>
                </c:pt>
                <c:pt idx="9">
                  <c:v>Σουηδία</c:v>
                </c:pt>
                <c:pt idx="10">
                  <c:v>Αγγλία</c:v>
                </c:pt>
              </c:strCache>
            </c:strRef>
          </c:cat>
          <c:val>
            <c:numRef>
              <c:f>Sheet2!$K$22:$K$32</c:f>
              <c:numCache>
                <c:formatCode>General</c:formatCode>
                <c:ptCount val="11"/>
                <c:pt idx="0">
                  <c:v>5.9</c:v>
                </c:pt>
                <c:pt idx="1">
                  <c:v>3.5</c:v>
                </c:pt>
                <c:pt idx="2">
                  <c:v>4.8</c:v>
                </c:pt>
                <c:pt idx="3">
                  <c:v>5.4</c:v>
                </c:pt>
                <c:pt idx="4">
                  <c:v>8.6</c:v>
                </c:pt>
                <c:pt idx="5">
                  <c:v>6.6</c:v>
                </c:pt>
                <c:pt idx="6">
                  <c:v>7.3</c:v>
                </c:pt>
                <c:pt idx="7">
                  <c:v>6.8</c:v>
                </c:pt>
                <c:pt idx="8">
                  <c:v>7.1</c:v>
                </c:pt>
                <c:pt idx="9">
                  <c:v>4.5999999999999996</c:v>
                </c:pt>
                <c:pt idx="10">
                  <c:v>6.1</c:v>
                </c:pt>
              </c:numCache>
            </c:numRef>
          </c:val>
          <c:smooth val="1"/>
        </c:ser>
        <c:ser>
          <c:idx val="3"/>
          <c:order val="3"/>
          <c:tx>
            <c:strRef>
              <c:f>Sheet2!$L$21</c:f>
              <c:strCache>
                <c:ptCount val="1"/>
                <c:pt idx="0">
                  <c:v>Διάστημα Εναλλαγής</c:v>
                </c:pt>
              </c:strCache>
            </c:strRef>
          </c:tx>
          <c:spPr>
            <a:ln w="25400">
              <a:solidFill>
                <a:srgbClr val="FF00FF"/>
              </a:solidFill>
              <a:prstDash val="solid"/>
            </a:ln>
          </c:spPr>
          <c:marker>
            <c:symbol val="diamond"/>
            <c:size val="6"/>
            <c:spPr>
              <a:solidFill>
                <a:srgbClr val="FF00FF"/>
              </a:solidFill>
              <a:ln>
                <a:solidFill>
                  <a:srgbClr val="FF00FF"/>
                </a:solidFill>
                <a:prstDash val="solid"/>
              </a:ln>
              <a:effectLst>
                <a:outerShdw dist="35921" dir="2700000" algn="br">
                  <a:srgbClr val="000000"/>
                </a:outerShdw>
              </a:effectLst>
            </c:spPr>
          </c:marker>
          <c:cat>
            <c:strRef>
              <c:f>Sheet2!$H$22:$H$32</c:f>
              <c:strCache>
                <c:ptCount val="11"/>
                <c:pt idx="0">
                  <c:v>Αυστρία</c:v>
                </c:pt>
                <c:pt idx="1">
                  <c:v>Δανία</c:v>
                </c:pt>
                <c:pt idx="2">
                  <c:v>Φινλανδία</c:v>
                </c:pt>
                <c:pt idx="3">
                  <c:v>Γαλλία</c:v>
                </c:pt>
                <c:pt idx="4">
                  <c:v>Γερμανία</c:v>
                </c:pt>
                <c:pt idx="5">
                  <c:v>Ιρλανδία</c:v>
                </c:pt>
                <c:pt idx="6">
                  <c:v>Λουξεμβούργο</c:v>
                </c:pt>
                <c:pt idx="7">
                  <c:v>Ολλανδία</c:v>
                </c:pt>
                <c:pt idx="8">
                  <c:v>Πορτογαλία</c:v>
                </c:pt>
                <c:pt idx="9">
                  <c:v>Σουηδία</c:v>
                </c:pt>
                <c:pt idx="10">
                  <c:v>Αγγλία</c:v>
                </c:pt>
              </c:strCache>
            </c:strRef>
          </c:cat>
          <c:val>
            <c:numRef>
              <c:f>Sheet2!$L$22:$L$32</c:f>
              <c:numCache>
                <c:formatCode>General</c:formatCode>
                <c:ptCount val="11"/>
                <c:pt idx="0" formatCode="0.0">
                  <c:v>1.80042194092827</c:v>
                </c:pt>
                <c:pt idx="3" formatCode="0.0">
                  <c:v>1.9886639676113367</c:v>
                </c:pt>
                <c:pt idx="4" formatCode="0.0">
                  <c:v>2.7354037267080731</c:v>
                </c:pt>
                <c:pt idx="5" formatCode="0.0">
                  <c:v>1.0842105263157942</c:v>
                </c:pt>
                <c:pt idx="6" formatCode="0.0">
                  <c:v>0.82917594654788562</c:v>
                </c:pt>
                <c:pt idx="7" formatCode="0.0">
                  <c:v>4.2271903323262716</c:v>
                </c:pt>
                <c:pt idx="8" formatCode="0.0">
                  <c:v>2.6074468085106401</c:v>
                </c:pt>
                <c:pt idx="10" formatCode="0.0">
                  <c:v>0.94633204633204748</c:v>
                </c:pt>
              </c:numCache>
            </c:numRef>
          </c:val>
          <c:smooth val="1"/>
        </c:ser>
        <c:marker val="1"/>
        <c:axId val="96630272"/>
        <c:axId val="96632192"/>
      </c:lineChart>
      <c:catAx>
        <c:axId val="96630272"/>
        <c:scaling>
          <c:orientation val="minMax"/>
        </c:scaling>
        <c:axPos val="b"/>
        <c:numFmt formatCode="General" sourceLinked="1"/>
        <c:tickLblPos val="nextTo"/>
        <c:spPr>
          <a:ln w="3175">
            <a:solidFill>
              <a:srgbClr val="000000"/>
            </a:solidFill>
            <a:prstDash val="solid"/>
          </a:ln>
        </c:spPr>
        <c:txPr>
          <a:bodyPr rot="-2700000" vert="horz"/>
          <a:lstStyle/>
          <a:p>
            <a:pPr>
              <a:defRPr sz="1000" b="0" i="0" u="none" strike="noStrike" baseline="0">
                <a:solidFill>
                  <a:srgbClr val="000000"/>
                </a:solidFill>
                <a:latin typeface="Arial"/>
                <a:ea typeface="Arial"/>
                <a:cs typeface="Arial"/>
              </a:defRPr>
            </a:pPr>
            <a:endParaRPr lang="el-GR"/>
          </a:p>
        </c:txPr>
        <c:crossAx val="96632192"/>
        <c:crosses val="autoZero"/>
        <c:auto val="1"/>
        <c:lblAlgn val="ctr"/>
        <c:lblOffset val="100"/>
        <c:tickLblSkip val="1"/>
        <c:tickMarkSkip val="1"/>
      </c:catAx>
      <c:valAx>
        <c:axId val="96632192"/>
        <c:scaling>
          <c:orientation val="minMax"/>
        </c:scaling>
        <c:axPos val="l"/>
        <c:majorGridlines>
          <c:spPr>
            <a:ln w="3175">
              <a:solidFill>
                <a:srgbClr val="000000"/>
              </a:solidFill>
              <a:prstDash val="solid"/>
            </a:ln>
          </c:spPr>
        </c:majorGridlines>
        <c:numFmt formatCode="General"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l-GR"/>
          </a:p>
        </c:txPr>
        <c:crossAx val="96630272"/>
        <c:crosses val="autoZero"/>
        <c:crossBetween val="between"/>
      </c:valAx>
      <c:spPr>
        <a:blipFill dpi="0" rotWithShape="0">
          <a:blip xmlns:r="http://schemas.openxmlformats.org/officeDocument/2006/relationships" r:embed="rId1"/>
          <a:srcRect/>
          <a:tile tx="0" ty="0" sx="100000" sy="100000" flip="none" algn="tl"/>
        </a:blipFill>
        <a:ln w="12700">
          <a:solidFill>
            <a:srgbClr val="808080"/>
          </a:solidFill>
          <a:prstDash val="solid"/>
        </a:ln>
      </c:spPr>
    </c:plotArea>
    <c:legend>
      <c:legendPos val="r"/>
      <c:layout>
        <c:manualLayout>
          <c:xMode val="edge"/>
          <c:yMode val="edge"/>
          <c:x val="0.15264310407800971"/>
          <c:y val="0.91973237602226521"/>
          <c:w val="0.74110151279633762"/>
          <c:h val="8.0267623977733266E-2"/>
        </c:manualLayout>
      </c:layout>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l-GR"/>
        </a:p>
      </c:txPr>
    </c:legend>
    <c:plotVisOnly val="1"/>
    <c:dispBlanksAs val="gap"/>
  </c:chart>
  <c:spPr>
    <a:blipFill dpi="0" rotWithShape="0">
      <a:blip xmlns:r="http://schemas.openxmlformats.org/officeDocument/2006/relationships" r:embed="rId2"/>
      <a:srcRect/>
      <a:tile tx="0" ty="0" sx="100000" sy="100000" flip="none" algn="tl"/>
    </a:blip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l-GR"/>
    </a:p>
  </c:txPr>
  <c:externalData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B7A8B9-E119-402C-82E4-9181DD27803E}" type="datetimeFigureOut">
              <a:rPr lang="el-GR" smtClean="0"/>
              <a:pPr/>
              <a:t>14/2/2017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53D04E-F6B5-4212-84DF-5686DFE5FB8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457200" y="277813"/>
            <a:ext cx="8229600" cy="585311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2 - Θέση ημερομηνίας"/>
          <p:cNvSpPr>
            <a:spLocks noGrp="1"/>
          </p:cNvSpPr>
          <p:nvPr>
            <p:ph type="dt" sz="half" idx="10"/>
          </p:nvPr>
        </p:nvSpPr>
        <p:spPr>
          <a:xfrm>
            <a:off x="457200" y="6243638"/>
            <a:ext cx="2133600" cy="457200"/>
          </a:xfrm>
        </p:spPr>
        <p:txBody>
          <a:bodyPr/>
          <a:lstStyle>
            <a:lvl1pPr>
              <a:defRPr/>
            </a:lvl1pPr>
          </a:lstStyle>
          <a:p>
            <a:pPr>
              <a:defRPr/>
            </a:pPr>
            <a:endParaRPr lang="el-GR"/>
          </a:p>
        </p:txBody>
      </p:sp>
      <p:sp>
        <p:nvSpPr>
          <p:cNvPr id="4" name="3 - Θέση υποσέλιδου"/>
          <p:cNvSpPr>
            <a:spLocks noGrp="1"/>
          </p:cNvSpPr>
          <p:nvPr>
            <p:ph type="ftr" sz="quarter" idx="11"/>
          </p:nvPr>
        </p:nvSpPr>
        <p:spPr>
          <a:xfrm>
            <a:off x="3124200" y="6248400"/>
            <a:ext cx="2895600" cy="457200"/>
          </a:xfrm>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a:xfrm>
            <a:off x="6553200" y="6243638"/>
            <a:ext cx="2133600" cy="457200"/>
          </a:xfrm>
        </p:spPr>
        <p:txBody>
          <a:bodyPr/>
          <a:lstStyle>
            <a:lvl1pPr>
              <a:defRPr/>
            </a:lvl1pPr>
          </a:lstStyle>
          <a:p>
            <a:pPr>
              <a:defRPr/>
            </a:pPr>
            <a:fld id="{F8346B23-FB2F-4BD8-B974-C00DF1568064}"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1B69B42-AE26-4FCA-8B92-2685418332C3}" type="datetimeFigureOut">
              <a:rPr lang="el-GR" smtClean="0"/>
              <a:pPr/>
              <a:t>14/2/2017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B1D0981-1796-4877-9F72-EFFE139C3E7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69B42-AE26-4FCA-8B92-2685418332C3}" type="datetimeFigureOut">
              <a:rPr lang="el-GR" smtClean="0"/>
              <a:pPr/>
              <a:t>14/2/2017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D0981-1796-4877-9F72-EFFE139C3E7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____________Microsoft_Office_Word_97_-_20031.doc"/><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p:cNvSpPr txBox="1">
            <a:spLocks noChangeArrowheads="1"/>
          </p:cNvSpPr>
          <p:nvPr/>
        </p:nvSpPr>
        <p:spPr bwMode="auto">
          <a:xfrm>
            <a:off x="531813" y="2060575"/>
            <a:ext cx="8147050" cy="946150"/>
          </a:xfrm>
          <a:prstGeom prst="rect">
            <a:avLst/>
          </a:prstGeom>
          <a:noFill/>
          <a:ln w="9525">
            <a:noFill/>
            <a:miter lim="800000"/>
            <a:headEnd/>
            <a:tailEnd/>
          </a:ln>
          <a:effectLst/>
        </p:spPr>
        <p:txBody>
          <a:bodyPr wrap="none">
            <a:spAutoFit/>
          </a:bodyPr>
          <a:lstStyle/>
          <a:p>
            <a:pPr algn="ctr">
              <a:defRPr/>
            </a:pPr>
            <a:r>
              <a:rPr lang="el-GR" sz="2800" b="1">
                <a:solidFill>
                  <a:srgbClr val="FF3300"/>
                </a:solidFill>
                <a:effectLst>
                  <a:outerShdw blurRad="38100" dist="38100" dir="2700000" algn="tl">
                    <a:srgbClr val="000000"/>
                  </a:outerShdw>
                </a:effectLst>
              </a:rPr>
              <a:t>Η ΠΡΟΣΦΟΡΑ ΥΠΗΡΕΣΙΩΝ ΚΑΙ Η ΠΑΡΑΓΩΓΗ </a:t>
            </a:r>
          </a:p>
          <a:p>
            <a:pPr algn="ctr">
              <a:defRPr/>
            </a:pPr>
            <a:r>
              <a:rPr lang="el-GR" sz="2800" b="1">
                <a:solidFill>
                  <a:srgbClr val="FF3300"/>
                </a:solidFill>
                <a:effectLst>
                  <a:outerShdw blurRad="38100" dist="38100" dir="2700000" algn="tl">
                    <a:srgbClr val="000000"/>
                  </a:outerShdw>
                </a:effectLst>
              </a:rPr>
              <a:t>ΤΗΣ ΥΓΕΙΑΣ</a:t>
            </a:r>
          </a:p>
        </p:txBody>
      </p:sp>
      <p:sp>
        <p:nvSpPr>
          <p:cNvPr id="5" name="4 - Θέση αριθμού διαφάνειας"/>
          <p:cNvSpPr>
            <a:spLocks noGrp="1"/>
          </p:cNvSpPr>
          <p:nvPr>
            <p:ph type="sldNum" sz="quarter" idx="12"/>
          </p:nvPr>
        </p:nvSpPr>
        <p:spPr/>
        <p:txBody>
          <a:bodyPr/>
          <a:lstStyle/>
          <a:p>
            <a:pPr>
              <a:defRPr/>
            </a:pPr>
            <a:fld id="{B07ACD51-DC9F-4DE4-80B7-E42A8EB1D968}" type="slidenum">
              <a:rPr lang="el-GR"/>
              <a:pPr>
                <a:defRPr/>
              </a:pPr>
              <a:t>1</a:t>
            </a:fld>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A2114C7-6525-4A38-BC00-C145049FC3F6}" type="slidenum">
              <a:rPr lang="el-GR" sz="1200">
                <a:latin typeface="Garamond" pitchFamily="18" charset="0"/>
              </a:rPr>
              <a:pPr algn="r"/>
              <a:t>10</a:t>
            </a:fld>
            <a:endParaRPr lang="el-GR" sz="1200">
              <a:latin typeface="Garamond" pitchFamily="18" charset="0"/>
            </a:endParaRPr>
          </a:p>
        </p:txBody>
      </p:sp>
      <p:sp>
        <p:nvSpPr>
          <p:cNvPr id="71682" name="Text Box 2"/>
          <p:cNvSpPr txBox="1">
            <a:spLocks noChangeArrowheads="1"/>
          </p:cNvSpPr>
          <p:nvPr/>
        </p:nvSpPr>
        <p:spPr bwMode="auto">
          <a:xfrm>
            <a:off x="468313" y="333375"/>
            <a:ext cx="8064500" cy="5139869"/>
          </a:xfrm>
          <a:prstGeom prst="rect">
            <a:avLst/>
          </a:prstGeom>
          <a:noFill/>
          <a:ln w="9525">
            <a:noFill/>
            <a:miter lim="800000"/>
            <a:headEnd/>
            <a:tailEnd/>
          </a:ln>
          <a:effectLst/>
        </p:spPr>
        <p:txBody>
          <a:bodyPr>
            <a:spAutoFit/>
          </a:bodyPr>
          <a:lstStyle/>
          <a:p>
            <a:pPr algn="ctr">
              <a:defRPr/>
            </a:pPr>
            <a:r>
              <a:rPr lang="el-GR" sz="3200" b="1" dirty="0">
                <a:solidFill>
                  <a:srgbClr val="FF3300"/>
                </a:solidFill>
                <a:effectLst>
                  <a:outerShdw blurRad="38100" dist="38100" dir="2700000" algn="tl">
                    <a:srgbClr val="000000"/>
                  </a:outerShdw>
                </a:effectLst>
              </a:rPr>
              <a:t>ΙΔΡΥΜΑΤΙΚΗ ΦΡΟΝΤΙΔΑ </a:t>
            </a:r>
            <a:r>
              <a:rPr lang="el-GR" sz="3200" b="1" dirty="0">
                <a:solidFill>
                  <a:srgbClr val="FF3300"/>
                </a:solidFill>
                <a:effectLst>
                  <a:outerShdw blurRad="38100" dist="38100" dir="2700000" algn="tl">
                    <a:srgbClr val="000000"/>
                  </a:outerShdw>
                </a:effectLst>
                <a:latin typeface="Arial" charset="0"/>
              </a:rPr>
              <a:t>(</a:t>
            </a:r>
            <a:r>
              <a:rPr lang="en-US" sz="3200" b="1" dirty="0">
                <a:solidFill>
                  <a:srgbClr val="FF3300"/>
                </a:solidFill>
                <a:effectLst>
                  <a:outerShdw blurRad="38100" dist="38100" dir="2700000" algn="tl">
                    <a:srgbClr val="000000"/>
                  </a:outerShdw>
                </a:effectLst>
                <a:latin typeface="Arial" charset="0"/>
              </a:rPr>
              <a:t>INSTITUTIONAL CARE)</a:t>
            </a:r>
            <a:endParaRPr lang="el-GR" sz="3200" b="1" dirty="0">
              <a:solidFill>
                <a:srgbClr val="FF3300"/>
              </a:solidFill>
              <a:effectLst>
                <a:outerShdw blurRad="38100" dist="38100" dir="2700000" algn="tl">
                  <a:srgbClr val="000000"/>
                </a:outerShdw>
              </a:effectLst>
              <a:latin typeface="Arial" charset="0"/>
            </a:endParaRPr>
          </a:p>
          <a:p>
            <a:pPr>
              <a:defRPr/>
            </a:pPr>
            <a:endParaRPr lang="el-GR" sz="2400" b="1" dirty="0">
              <a:solidFill>
                <a:srgbClr val="FF3300"/>
              </a:solidFill>
              <a:effectLst>
                <a:outerShdw blurRad="38100" dist="38100" dir="2700000" algn="tl">
                  <a:srgbClr val="000000"/>
                </a:outerShdw>
              </a:effectLst>
              <a:latin typeface="Arial" charset="0"/>
            </a:endParaRPr>
          </a:p>
          <a:p>
            <a:pPr>
              <a:buFont typeface="Wingdings" pitchFamily="2" charset="2"/>
              <a:buChar char="q"/>
              <a:defRPr/>
            </a:pPr>
            <a:r>
              <a:rPr lang="el-GR" sz="2400" b="1" dirty="0">
                <a:solidFill>
                  <a:srgbClr val="FF3300"/>
                </a:solidFill>
                <a:effectLst>
                  <a:outerShdw blurRad="38100" dist="38100" dir="2700000" algn="tl">
                    <a:srgbClr val="000000"/>
                  </a:outerShdw>
                </a:effectLst>
              </a:rPr>
              <a:t> </a:t>
            </a:r>
            <a:r>
              <a:rPr lang="el-GR" sz="2400" b="1" dirty="0">
                <a:solidFill>
                  <a:schemeClr val="accent1">
                    <a:lumMod val="75000"/>
                  </a:schemeClr>
                </a:solidFill>
                <a:effectLst>
                  <a:outerShdw blurRad="38100" dist="38100" dir="2700000" algn="tl">
                    <a:srgbClr val="000000"/>
                  </a:outerShdw>
                </a:effectLst>
              </a:rPr>
              <a:t>Αποτελεί πεδίο εφαρμογής «της δημοκρατίας στην υγεία»</a:t>
            </a:r>
          </a:p>
          <a:p>
            <a:pPr>
              <a:buFont typeface="Wingdings" pitchFamily="2" charset="2"/>
              <a:buChar char="q"/>
              <a:defRPr/>
            </a:pPr>
            <a:endParaRPr lang="el-GR" sz="2400" b="1" dirty="0">
              <a:solidFill>
                <a:schemeClr val="accent1">
                  <a:lumMod val="75000"/>
                </a:schemeClr>
              </a:solidFill>
              <a:effectLst>
                <a:outerShdw blurRad="38100" dist="38100" dir="2700000" algn="tl">
                  <a:srgbClr val="000000"/>
                </a:outerShdw>
              </a:effectLst>
            </a:endParaRPr>
          </a:p>
          <a:p>
            <a:pPr>
              <a:buClr>
                <a:srgbClr val="FF3300"/>
              </a:buClr>
              <a:buFont typeface="Wingdings" pitchFamily="2" charset="2"/>
              <a:buChar char="q"/>
              <a:defRPr/>
            </a:pPr>
            <a:r>
              <a:rPr lang="el-GR" sz="2400" b="1" dirty="0">
                <a:solidFill>
                  <a:schemeClr val="accent1">
                    <a:lumMod val="75000"/>
                  </a:schemeClr>
                </a:solidFill>
                <a:effectLst>
                  <a:outerShdw blurRad="38100" dist="38100" dir="2700000" algn="tl">
                    <a:srgbClr val="000000"/>
                  </a:outerShdw>
                </a:effectLst>
              </a:rPr>
              <a:t> </a:t>
            </a:r>
            <a:r>
              <a:rPr lang="el-GR" sz="2400" b="1" dirty="0">
                <a:solidFill>
                  <a:schemeClr val="accent1">
                    <a:lumMod val="75000"/>
                  </a:schemeClr>
                </a:solidFill>
              </a:rPr>
              <a:t>Διακρίνεται από την </a:t>
            </a:r>
            <a:r>
              <a:rPr lang="el-GR" sz="2400" b="1" dirty="0" err="1">
                <a:solidFill>
                  <a:schemeClr val="accent1">
                    <a:lumMod val="75000"/>
                  </a:schemeClr>
                </a:solidFill>
              </a:rPr>
              <a:t>εξωνοσοκομειακή</a:t>
            </a:r>
            <a:r>
              <a:rPr lang="el-GR" sz="2400" b="1" dirty="0">
                <a:solidFill>
                  <a:schemeClr val="accent1">
                    <a:lumMod val="75000"/>
                  </a:schemeClr>
                </a:solidFill>
              </a:rPr>
              <a:t>, γιατί παρέχεται σε υποδομές που έχουν ως κύριο σκοπό τους τη συλλογική παροχή υπηρεσιών σε ατομική βάση</a:t>
            </a:r>
          </a:p>
          <a:p>
            <a:pPr>
              <a:buFont typeface="Wingdings" pitchFamily="2" charset="2"/>
              <a:buChar char="q"/>
              <a:defRPr/>
            </a:pPr>
            <a:endParaRPr lang="el-GR" sz="2400" b="1" dirty="0">
              <a:solidFill>
                <a:schemeClr val="accent1">
                  <a:lumMod val="75000"/>
                </a:schemeClr>
              </a:solidFill>
            </a:endParaRPr>
          </a:p>
          <a:p>
            <a:pPr>
              <a:buClr>
                <a:srgbClr val="FF3300"/>
              </a:buClr>
              <a:buFont typeface="Wingdings" pitchFamily="2" charset="2"/>
              <a:buChar char="q"/>
              <a:defRPr/>
            </a:pPr>
            <a:r>
              <a:rPr lang="el-GR" sz="2400" b="1" dirty="0">
                <a:solidFill>
                  <a:schemeClr val="accent1">
                    <a:lumMod val="75000"/>
                  </a:schemeClr>
                </a:solidFill>
              </a:rPr>
              <a:t> </a:t>
            </a:r>
            <a:r>
              <a:rPr lang="el-GR" sz="2400" b="1" dirty="0">
                <a:solidFill>
                  <a:schemeClr val="accent1">
                    <a:lumMod val="75000"/>
                  </a:schemeClr>
                </a:solidFill>
                <a:effectLst>
                  <a:outerShdw blurRad="38100" dist="38100" dir="2700000" algn="tl">
                    <a:srgbClr val="000000"/>
                  </a:outerShdw>
                </a:effectLst>
              </a:rPr>
              <a:t>Στηρίζεται στο «βιομηχανικό» τρόπο οργάνωσης της παραγωγής, όπου η εξειδίκευση της εργασίας (</a:t>
            </a:r>
            <a:r>
              <a:rPr lang="en-US" sz="2400" b="1" dirty="0">
                <a:solidFill>
                  <a:schemeClr val="accent1">
                    <a:lumMod val="75000"/>
                  </a:schemeClr>
                </a:solidFill>
                <a:effectLst>
                  <a:outerShdw blurRad="38100" dist="38100" dir="2700000" algn="tl">
                    <a:srgbClr val="000000"/>
                  </a:outerShdw>
                </a:effectLst>
              </a:rPr>
              <a:t>division of labor</a:t>
            </a:r>
            <a:r>
              <a:rPr lang="el-GR" sz="2400" b="1" dirty="0">
                <a:solidFill>
                  <a:schemeClr val="accent1">
                    <a:lumMod val="75000"/>
                  </a:schemeClr>
                </a:solidFill>
                <a:effectLst>
                  <a:outerShdw blurRad="38100" dist="38100" dir="2700000" algn="tl">
                    <a:srgbClr val="000000"/>
                  </a:outerShdw>
                </a:effectLst>
              </a:rPr>
              <a:t>) επιτρέπει σε πολλούς αρρώστους να επωφεληθούν από την πρόοδο στην επιστημονική  γνώση</a:t>
            </a:r>
            <a:r>
              <a:rPr lang="el-GR" sz="2400" dirty="0">
                <a:solidFill>
                  <a:schemeClr val="accent1">
                    <a:lumMod val="75000"/>
                  </a:schemeClr>
                </a:solidFill>
                <a:effectLst>
                  <a:outerShdw blurRad="38100" dist="38100" dir="2700000" algn="tl">
                    <a:srgbClr val="000000"/>
                  </a:outerShdw>
                </a:effectLst>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368D949C-110C-4502-8778-998AF723A94E}" type="slidenum">
              <a:rPr lang="el-GR" sz="1200">
                <a:latin typeface="Garamond" pitchFamily="18" charset="0"/>
              </a:rPr>
              <a:pPr algn="r"/>
              <a:t>11</a:t>
            </a:fld>
            <a:endParaRPr lang="el-GR" sz="1200">
              <a:latin typeface="Garamond" pitchFamily="18" charset="0"/>
            </a:endParaRPr>
          </a:p>
        </p:txBody>
      </p:sp>
      <p:pic>
        <p:nvPicPr>
          <p:cNvPr id="48132" name="Picture 4" descr="AA043609"/>
          <p:cNvPicPr>
            <a:picLocks noChangeAspect="1" noChangeArrowheads="1"/>
          </p:cNvPicPr>
          <p:nvPr/>
        </p:nvPicPr>
        <p:blipFill>
          <a:blip r:embed="rId2" cstate="print"/>
          <a:srcRect/>
          <a:stretch>
            <a:fillRect/>
          </a:stretch>
        </p:blipFill>
        <p:spPr bwMode="auto">
          <a:xfrm>
            <a:off x="4800600" y="457200"/>
            <a:ext cx="3581400" cy="2590800"/>
          </a:xfrm>
          <a:prstGeom prst="rect">
            <a:avLst/>
          </a:prstGeom>
          <a:noFill/>
          <a:ln w="9525">
            <a:noFill/>
            <a:miter lim="800000"/>
            <a:headEnd/>
            <a:tailEnd/>
          </a:ln>
        </p:spPr>
      </p:pic>
      <p:pic>
        <p:nvPicPr>
          <p:cNvPr id="48133" name="Picture 5" descr="78502-563im"/>
          <p:cNvPicPr>
            <a:picLocks noChangeAspect="1" noChangeArrowheads="1"/>
          </p:cNvPicPr>
          <p:nvPr/>
        </p:nvPicPr>
        <p:blipFill>
          <a:blip r:embed="rId3" cstate="print"/>
          <a:srcRect/>
          <a:stretch>
            <a:fillRect/>
          </a:stretch>
        </p:blipFill>
        <p:spPr bwMode="auto">
          <a:xfrm>
            <a:off x="914400" y="381000"/>
            <a:ext cx="3352800" cy="2590800"/>
          </a:xfrm>
          <a:prstGeom prst="rect">
            <a:avLst/>
          </a:prstGeom>
          <a:noFill/>
          <a:ln w="9525">
            <a:noFill/>
            <a:miter lim="800000"/>
            <a:headEnd/>
            <a:tailEnd/>
          </a:ln>
        </p:spPr>
      </p:pic>
      <p:pic>
        <p:nvPicPr>
          <p:cNvPr id="48134" name="Picture 6" descr="73092133"/>
          <p:cNvPicPr>
            <a:picLocks noChangeAspect="1" noChangeArrowheads="1"/>
          </p:cNvPicPr>
          <p:nvPr/>
        </p:nvPicPr>
        <p:blipFill>
          <a:blip r:embed="rId4" cstate="print"/>
          <a:srcRect/>
          <a:stretch>
            <a:fillRect/>
          </a:stretch>
        </p:blipFill>
        <p:spPr bwMode="auto">
          <a:xfrm>
            <a:off x="838200" y="3352800"/>
            <a:ext cx="3429000" cy="2819400"/>
          </a:xfrm>
          <a:prstGeom prst="rect">
            <a:avLst/>
          </a:prstGeom>
          <a:noFill/>
          <a:ln w="9525">
            <a:noFill/>
            <a:miter lim="800000"/>
            <a:headEnd/>
            <a:tailEnd/>
          </a:ln>
        </p:spPr>
      </p:pic>
      <p:pic>
        <p:nvPicPr>
          <p:cNvPr id="48135" name="Picture 7" descr="78502-562im"/>
          <p:cNvPicPr>
            <a:picLocks noChangeAspect="1" noChangeArrowheads="1"/>
          </p:cNvPicPr>
          <p:nvPr/>
        </p:nvPicPr>
        <p:blipFill>
          <a:blip r:embed="rId5" cstate="print"/>
          <a:srcRect/>
          <a:stretch>
            <a:fillRect/>
          </a:stretch>
        </p:blipFill>
        <p:spPr bwMode="auto">
          <a:xfrm>
            <a:off x="4724400" y="3429000"/>
            <a:ext cx="3657600" cy="27432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5666752A-BE90-4389-BEE7-7D913FA5715C}" type="slidenum">
              <a:rPr lang="el-GR" sz="1200">
                <a:latin typeface="Garamond" pitchFamily="18" charset="0"/>
              </a:rPr>
              <a:pPr algn="r"/>
              <a:t>12</a:t>
            </a:fld>
            <a:endParaRPr lang="el-GR" sz="1200">
              <a:latin typeface="Garamond" pitchFamily="18" charset="0"/>
            </a:endParaRPr>
          </a:p>
        </p:txBody>
      </p:sp>
      <p:sp>
        <p:nvSpPr>
          <p:cNvPr id="72706" name="Rectangle 2"/>
          <p:cNvSpPr>
            <a:spLocks noGrp="1" noChangeArrowheads="1"/>
          </p:cNvSpPr>
          <p:nvPr>
            <p:ph type="title" idx="4294967295"/>
          </p:nvPr>
        </p:nvSpPr>
        <p:spPr>
          <a:xfrm>
            <a:off x="179388" y="188913"/>
            <a:ext cx="8964612" cy="774700"/>
          </a:xfrm>
        </p:spPr>
        <p:txBody>
          <a:bodyPr/>
          <a:lstStyle/>
          <a:p>
            <a:pPr algn="l" eaLnBrk="1" hangingPunct="1"/>
            <a:r>
              <a:rPr lang="el-GR" sz="2800" smtClean="0">
                <a:solidFill>
                  <a:srgbClr val="FF3300"/>
                </a:solidFill>
              </a:rPr>
              <a:t>Οι διάφοροι τύποι νοσοκομείων διακρίνονται ανάλογα με:</a:t>
            </a:r>
          </a:p>
        </p:txBody>
      </p:sp>
      <p:sp>
        <p:nvSpPr>
          <p:cNvPr id="72707" name="Rectangle 3"/>
          <p:cNvSpPr>
            <a:spLocks noGrp="1" noChangeArrowheads="1"/>
          </p:cNvSpPr>
          <p:nvPr>
            <p:ph type="body" idx="4294967295"/>
          </p:nvPr>
        </p:nvSpPr>
        <p:spPr>
          <a:xfrm>
            <a:off x="457200" y="1295400"/>
            <a:ext cx="8229600" cy="5149850"/>
          </a:xfrm>
        </p:spPr>
        <p:txBody>
          <a:bodyPr/>
          <a:lstStyle/>
          <a:p>
            <a:pPr eaLnBrk="1" hangingPunct="1">
              <a:lnSpc>
                <a:spcPct val="90000"/>
              </a:lnSpc>
              <a:buFont typeface="Wingdings" pitchFamily="2" charset="2"/>
              <a:buBlip>
                <a:blip r:embed="rId2"/>
              </a:buBlip>
            </a:pPr>
            <a:r>
              <a:rPr lang="el-GR" sz="2000" b="1" dirty="0" smtClean="0">
                <a:solidFill>
                  <a:srgbClr val="C00000"/>
                </a:solidFill>
              </a:rPr>
              <a:t>Το σκοπό ή τη λειτουργία τους</a:t>
            </a:r>
          </a:p>
          <a:p>
            <a:pPr lvl="2" eaLnBrk="1" hangingPunct="1">
              <a:lnSpc>
                <a:spcPct val="90000"/>
              </a:lnSpc>
              <a:buClr>
                <a:srgbClr val="FF3300"/>
              </a:buClr>
              <a:buFont typeface="Wingdings" pitchFamily="2" charset="2"/>
              <a:buChar char="ü"/>
            </a:pPr>
            <a:r>
              <a:rPr lang="el-GR" sz="1600" b="1" dirty="0" smtClean="0">
                <a:solidFill>
                  <a:schemeClr val="tx2"/>
                </a:solidFill>
              </a:rPr>
              <a:t>Γενικά </a:t>
            </a:r>
            <a:r>
              <a:rPr lang="el-GR" sz="1600" b="1" dirty="0" smtClean="0">
                <a:solidFill>
                  <a:schemeClr val="tx2"/>
                </a:solidFill>
                <a:latin typeface="Arial" charset="0"/>
              </a:rPr>
              <a:t>(</a:t>
            </a:r>
            <a:r>
              <a:rPr lang="en-US" sz="1600" b="1" dirty="0" smtClean="0">
                <a:solidFill>
                  <a:schemeClr val="tx2"/>
                </a:solidFill>
                <a:latin typeface="Arial" charset="0"/>
              </a:rPr>
              <a:t>General</a:t>
            </a:r>
            <a:r>
              <a:rPr lang="el-GR" sz="1600" b="1" dirty="0" smtClean="0">
                <a:solidFill>
                  <a:schemeClr val="tx2"/>
                </a:solidFill>
                <a:latin typeface="Arial" charset="0"/>
              </a:rPr>
              <a:t>) </a:t>
            </a:r>
          </a:p>
          <a:p>
            <a:pPr lvl="2" eaLnBrk="1" hangingPunct="1">
              <a:lnSpc>
                <a:spcPct val="90000"/>
              </a:lnSpc>
              <a:buClr>
                <a:srgbClr val="FF3300"/>
              </a:buClr>
              <a:buFont typeface="Wingdings" pitchFamily="2" charset="2"/>
              <a:buChar char="ü"/>
            </a:pPr>
            <a:r>
              <a:rPr lang="el-GR" sz="1600" b="1" dirty="0" smtClean="0">
                <a:solidFill>
                  <a:schemeClr val="tx2"/>
                </a:solidFill>
              </a:rPr>
              <a:t>Ειδικά  </a:t>
            </a:r>
            <a:r>
              <a:rPr lang="el-GR" sz="1600" b="1" dirty="0" smtClean="0">
                <a:solidFill>
                  <a:schemeClr val="tx2"/>
                </a:solidFill>
                <a:latin typeface="Arial" charset="0"/>
              </a:rPr>
              <a:t>(</a:t>
            </a:r>
            <a:r>
              <a:rPr lang="en-US" sz="1600" b="1" dirty="0" smtClean="0">
                <a:solidFill>
                  <a:schemeClr val="tx2"/>
                </a:solidFill>
                <a:latin typeface="Arial" charset="0"/>
              </a:rPr>
              <a:t>Specialty</a:t>
            </a:r>
            <a:r>
              <a:rPr lang="el-GR" sz="1600" b="1" dirty="0" smtClean="0">
                <a:solidFill>
                  <a:schemeClr val="tx2"/>
                </a:solidFill>
                <a:latin typeface="Arial" charset="0"/>
              </a:rPr>
              <a:t>)</a:t>
            </a:r>
            <a:r>
              <a:rPr lang="el-GR" sz="1600" dirty="0" smtClean="0">
                <a:solidFill>
                  <a:srgbClr val="FFFF00"/>
                </a:solidFill>
                <a:latin typeface="Arial" charset="0"/>
              </a:rPr>
              <a:t> </a:t>
            </a:r>
          </a:p>
          <a:p>
            <a:pPr eaLnBrk="1" hangingPunct="1">
              <a:lnSpc>
                <a:spcPct val="90000"/>
              </a:lnSpc>
              <a:buClr>
                <a:srgbClr val="FF3300"/>
              </a:buClr>
              <a:buFont typeface="Wingdings" pitchFamily="2" charset="2"/>
              <a:buBlip>
                <a:blip r:embed="rId2"/>
              </a:buBlip>
            </a:pPr>
            <a:r>
              <a:rPr lang="el-GR" sz="2000" b="1" dirty="0" smtClean="0">
                <a:solidFill>
                  <a:srgbClr val="C00000"/>
                </a:solidFill>
                <a:latin typeface="Arial" charset="0"/>
              </a:rPr>
              <a:t>Το είδος των περιπτώσεων που νοσηλεύουν</a:t>
            </a:r>
          </a:p>
          <a:p>
            <a:pPr lvl="2" eaLnBrk="1" hangingPunct="1">
              <a:lnSpc>
                <a:spcPct val="90000"/>
              </a:lnSpc>
              <a:buClr>
                <a:srgbClr val="FF3300"/>
              </a:buClr>
              <a:buFont typeface="Wingdings" pitchFamily="2" charset="2"/>
              <a:buChar char="ü"/>
            </a:pPr>
            <a:r>
              <a:rPr lang="el-GR" sz="2000" b="1" dirty="0" smtClean="0">
                <a:solidFill>
                  <a:schemeClr val="tx2"/>
                </a:solidFill>
              </a:rPr>
              <a:t>Ο</a:t>
            </a:r>
            <a:r>
              <a:rPr lang="el-GR" sz="1600" b="1" dirty="0" smtClean="0">
                <a:solidFill>
                  <a:schemeClr val="tx2"/>
                </a:solidFill>
                <a:latin typeface="Arial" charset="0"/>
              </a:rPr>
              <a:t>ξείας νοσηλείας (</a:t>
            </a:r>
            <a:r>
              <a:rPr lang="en-US" sz="1600" b="1" dirty="0" smtClean="0">
                <a:solidFill>
                  <a:schemeClr val="tx2"/>
                </a:solidFill>
                <a:latin typeface="Arial" charset="0"/>
              </a:rPr>
              <a:t>acute hospitals</a:t>
            </a:r>
            <a:r>
              <a:rPr lang="el-GR" sz="1600" b="1" dirty="0" smtClean="0">
                <a:solidFill>
                  <a:schemeClr val="tx2"/>
                </a:solidFill>
                <a:latin typeface="Arial" charset="0"/>
              </a:rPr>
              <a:t>)</a:t>
            </a:r>
          </a:p>
          <a:p>
            <a:pPr lvl="2" eaLnBrk="1" hangingPunct="1">
              <a:lnSpc>
                <a:spcPct val="90000"/>
              </a:lnSpc>
              <a:buClr>
                <a:srgbClr val="FF3300"/>
              </a:buClr>
              <a:buFont typeface="Wingdings" pitchFamily="2" charset="2"/>
              <a:buChar char="ü"/>
            </a:pPr>
            <a:r>
              <a:rPr lang="el-GR" sz="1600" b="1" dirty="0" smtClean="0">
                <a:solidFill>
                  <a:schemeClr val="tx2"/>
                </a:solidFill>
                <a:latin typeface="Arial" charset="0"/>
              </a:rPr>
              <a:t>Νοσοκομεία χρόνιων περιπτώσεων (</a:t>
            </a:r>
            <a:r>
              <a:rPr lang="en-US" sz="1600" b="1" dirty="0" smtClean="0">
                <a:solidFill>
                  <a:schemeClr val="tx2"/>
                </a:solidFill>
                <a:latin typeface="Arial" charset="0"/>
              </a:rPr>
              <a:t>long</a:t>
            </a:r>
            <a:r>
              <a:rPr lang="el-GR" sz="1600" b="1" dirty="0" smtClean="0">
                <a:solidFill>
                  <a:schemeClr val="tx2"/>
                </a:solidFill>
                <a:latin typeface="Arial" charset="0"/>
              </a:rPr>
              <a:t>-</a:t>
            </a:r>
            <a:r>
              <a:rPr lang="en-US" sz="1600" b="1" dirty="0" smtClean="0">
                <a:solidFill>
                  <a:schemeClr val="tx2"/>
                </a:solidFill>
                <a:latin typeface="Arial" charset="0"/>
              </a:rPr>
              <a:t>term hospitals</a:t>
            </a:r>
            <a:r>
              <a:rPr lang="el-GR" sz="1600" b="1" dirty="0" smtClean="0">
                <a:solidFill>
                  <a:schemeClr val="tx2"/>
                </a:solidFill>
                <a:latin typeface="Arial" charset="0"/>
              </a:rPr>
              <a:t>): </a:t>
            </a:r>
            <a:r>
              <a:rPr lang="el-GR" sz="1600" b="1" dirty="0" err="1" smtClean="0">
                <a:solidFill>
                  <a:schemeClr val="tx2"/>
                </a:solidFill>
                <a:latin typeface="Arial" charset="0"/>
              </a:rPr>
              <a:t>π.χ</a:t>
            </a:r>
            <a:r>
              <a:rPr lang="el-GR" sz="1600" b="1" dirty="0" smtClean="0">
                <a:solidFill>
                  <a:schemeClr val="tx2"/>
                </a:solidFill>
                <a:latin typeface="Arial" charset="0"/>
              </a:rPr>
              <a:t> γηριατρικά, ψυχιατρικά  </a:t>
            </a:r>
          </a:p>
          <a:p>
            <a:pPr eaLnBrk="1" hangingPunct="1">
              <a:lnSpc>
                <a:spcPct val="90000"/>
              </a:lnSpc>
              <a:buClr>
                <a:srgbClr val="FF3300"/>
              </a:buClr>
              <a:buFont typeface="Wingdings" pitchFamily="2" charset="2"/>
              <a:buBlip>
                <a:blip r:embed="rId2"/>
              </a:buBlip>
            </a:pPr>
            <a:r>
              <a:rPr lang="el-GR" sz="2000" b="1" dirty="0" smtClean="0">
                <a:solidFill>
                  <a:srgbClr val="C00000"/>
                </a:solidFill>
                <a:latin typeface="Arial" charset="0"/>
              </a:rPr>
              <a:t>Τη νομική τους μορφή</a:t>
            </a:r>
            <a:r>
              <a:rPr lang="el-GR" sz="2000" dirty="0" smtClean="0">
                <a:solidFill>
                  <a:srgbClr val="C00000"/>
                </a:solidFill>
                <a:latin typeface="Arial" charset="0"/>
              </a:rPr>
              <a:t> </a:t>
            </a:r>
          </a:p>
          <a:p>
            <a:pPr lvl="2" eaLnBrk="1" hangingPunct="1">
              <a:lnSpc>
                <a:spcPct val="90000"/>
              </a:lnSpc>
              <a:buClr>
                <a:srgbClr val="FF3300"/>
              </a:buClr>
              <a:buFont typeface="Wingdings" pitchFamily="2" charset="2"/>
              <a:buChar char="ü"/>
            </a:pPr>
            <a:r>
              <a:rPr lang="el-GR" sz="1600" dirty="0" smtClean="0">
                <a:solidFill>
                  <a:schemeClr val="tx2"/>
                </a:solidFill>
                <a:latin typeface="Arial" charset="0"/>
              </a:rPr>
              <a:t>Κρατικά, Δημοτικά, Κοινωφελή, Ιδρύματα ασφαλιστικών οργανισμών και Ιδιωτικά.  </a:t>
            </a:r>
          </a:p>
          <a:p>
            <a:pPr eaLnBrk="1" hangingPunct="1">
              <a:lnSpc>
                <a:spcPct val="90000"/>
              </a:lnSpc>
              <a:buClr>
                <a:srgbClr val="FF3300"/>
              </a:buClr>
              <a:buFont typeface="Wingdings" pitchFamily="2" charset="2"/>
              <a:buBlip>
                <a:blip r:embed="rId2"/>
              </a:buBlip>
            </a:pPr>
            <a:r>
              <a:rPr lang="el-GR" sz="2000" b="1" dirty="0" smtClean="0">
                <a:solidFill>
                  <a:srgbClr val="C00000"/>
                </a:solidFill>
                <a:latin typeface="Arial" charset="0"/>
              </a:rPr>
              <a:t>Τη γεωγραφική τους εμβέλεια και τον πληθυσμό που εξυπηρετούν</a:t>
            </a:r>
          </a:p>
          <a:p>
            <a:pPr lvl="2" eaLnBrk="1" hangingPunct="1">
              <a:lnSpc>
                <a:spcPct val="90000"/>
              </a:lnSpc>
              <a:buClr>
                <a:srgbClr val="FF3300"/>
              </a:buClr>
              <a:buFont typeface="Wingdings" pitchFamily="2" charset="2"/>
              <a:buChar char="ü"/>
            </a:pPr>
            <a:r>
              <a:rPr lang="el-GR" sz="1600" b="1" dirty="0" smtClean="0">
                <a:solidFill>
                  <a:schemeClr val="tx2"/>
                </a:solidFill>
              </a:rPr>
              <a:t>τοπικά (</a:t>
            </a:r>
            <a:r>
              <a:rPr lang="en-US" sz="1600" b="1" dirty="0" smtClean="0">
                <a:solidFill>
                  <a:schemeClr val="tx2"/>
                </a:solidFill>
              </a:rPr>
              <a:t>local</a:t>
            </a:r>
            <a:r>
              <a:rPr lang="el-GR" sz="1600" b="1" dirty="0" smtClean="0">
                <a:solidFill>
                  <a:schemeClr val="tx2"/>
                </a:solidFill>
              </a:rPr>
              <a:t>), &lt;50.000 κατοίκους</a:t>
            </a:r>
          </a:p>
          <a:p>
            <a:pPr lvl="2" eaLnBrk="1" hangingPunct="1">
              <a:lnSpc>
                <a:spcPct val="90000"/>
              </a:lnSpc>
              <a:buClr>
                <a:srgbClr val="FF3300"/>
              </a:buClr>
              <a:buFont typeface="Wingdings" pitchFamily="2" charset="2"/>
              <a:buChar char="ü"/>
            </a:pPr>
            <a:r>
              <a:rPr lang="el-GR" sz="1600" b="1" dirty="0" smtClean="0">
                <a:solidFill>
                  <a:schemeClr val="tx2"/>
                </a:solidFill>
                <a:latin typeface="Arial" charset="0"/>
              </a:rPr>
              <a:t>νομαρχιακά (</a:t>
            </a:r>
            <a:r>
              <a:rPr lang="en-US" sz="1600" b="1" dirty="0" smtClean="0">
                <a:solidFill>
                  <a:schemeClr val="tx2"/>
                </a:solidFill>
                <a:latin typeface="Arial" charset="0"/>
              </a:rPr>
              <a:t>district</a:t>
            </a:r>
            <a:r>
              <a:rPr lang="el-GR" sz="1600" b="1" dirty="0" smtClean="0">
                <a:solidFill>
                  <a:schemeClr val="tx2"/>
                </a:solidFill>
                <a:latin typeface="Arial" charset="0"/>
              </a:rPr>
              <a:t>) &lt; 200.000</a:t>
            </a:r>
            <a:r>
              <a:rPr lang="el-GR" sz="1600" b="1" dirty="0" smtClean="0">
                <a:solidFill>
                  <a:schemeClr val="tx2"/>
                </a:solidFill>
              </a:rPr>
              <a:t> κατοίκους</a:t>
            </a:r>
          </a:p>
          <a:p>
            <a:pPr lvl="2" eaLnBrk="1" hangingPunct="1">
              <a:lnSpc>
                <a:spcPct val="90000"/>
              </a:lnSpc>
              <a:buClr>
                <a:srgbClr val="FF3300"/>
              </a:buClr>
              <a:buFont typeface="Wingdings" pitchFamily="2" charset="2"/>
              <a:buChar char="ü"/>
            </a:pPr>
            <a:r>
              <a:rPr lang="el-GR" sz="1600" b="1" dirty="0" smtClean="0">
                <a:solidFill>
                  <a:schemeClr val="tx2"/>
                </a:solidFill>
                <a:latin typeface="Arial" charset="0"/>
              </a:rPr>
              <a:t>περιφερειακά (</a:t>
            </a:r>
            <a:r>
              <a:rPr lang="en-US" sz="1600" b="1" dirty="0" smtClean="0">
                <a:solidFill>
                  <a:schemeClr val="tx2"/>
                </a:solidFill>
                <a:latin typeface="Arial" charset="0"/>
              </a:rPr>
              <a:t>regional</a:t>
            </a:r>
            <a:r>
              <a:rPr lang="el-GR" sz="1600" b="1" dirty="0" smtClean="0">
                <a:solidFill>
                  <a:schemeClr val="tx2"/>
                </a:solidFill>
                <a:latin typeface="Arial" charset="0"/>
              </a:rPr>
              <a:t>), &lt; 1 εκατ. κατοίκους</a:t>
            </a:r>
          </a:p>
          <a:p>
            <a:pPr eaLnBrk="1" hangingPunct="1">
              <a:lnSpc>
                <a:spcPct val="90000"/>
              </a:lnSpc>
              <a:buClr>
                <a:srgbClr val="FF3300"/>
              </a:buClr>
              <a:buFont typeface="Wingdings" pitchFamily="2" charset="2"/>
              <a:buBlip>
                <a:blip r:embed="rId2"/>
              </a:buBlip>
            </a:pPr>
            <a:r>
              <a:rPr lang="el-GR" sz="2000" b="1" dirty="0" smtClean="0">
                <a:solidFill>
                  <a:srgbClr val="C00000"/>
                </a:solidFill>
                <a:latin typeface="Arial" charset="0"/>
              </a:rPr>
              <a:t>Τον εκπαιδευτικό τους ρόλο </a:t>
            </a:r>
          </a:p>
          <a:p>
            <a:pPr lvl="2" eaLnBrk="1" hangingPunct="1">
              <a:lnSpc>
                <a:spcPct val="90000"/>
              </a:lnSpc>
              <a:buClr>
                <a:srgbClr val="FF3300"/>
              </a:buClr>
              <a:buFont typeface="Wingdings" pitchFamily="2" charset="2"/>
              <a:buNone/>
            </a:pPr>
            <a:r>
              <a:rPr lang="el-GR" sz="2000" b="1" dirty="0" smtClean="0">
                <a:solidFill>
                  <a:srgbClr val="FFFF00"/>
                </a:solidFill>
                <a:latin typeface="Arial"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6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28D62D95-09A6-4EBF-9A8A-0C19EBC8F431}" type="slidenum">
              <a:rPr lang="el-GR" sz="1200">
                <a:latin typeface="Garamond" pitchFamily="18" charset="0"/>
              </a:rPr>
              <a:pPr algn="r"/>
              <a:t>13</a:t>
            </a:fld>
            <a:endParaRPr lang="el-GR" sz="1200">
              <a:latin typeface="Garamond" pitchFamily="18" charset="0"/>
            </a:endParaRPr>
          </a:p>
        </p:txBody>
      </p:sp>
      <p:sp>
        <p:nvSpPr>
          <p:cNvPr id="73730" name="Rectangle 2"/>
          <p:cNvSpPr>
            <a:spLocks noGrp="1" noChangeArrowheads="1"/>
          </p:cNvSpPr>
          <p:nvPr>
            <p:ph type="title" idx="4294967295"/>
          </p:nvPr>
        </p:nvSpPr>
        <p:spPr>
          <a:xfrm>
            <a:off x="457200" y="277813"/>
            <a:ext cx="8229600" cy="774700"/>
          </a:xfrm>
        </p:spPr>
        <p:txBody>
          <a:bodyPr/>
          <a:lstStyle/>
          <a:p>
            <a:pPr eaLnBrk="1" hangingPunct="1"/>
            <a:r>
              <a:rPr lang="el-GR" sz="3200" smtClean="0">
                <a:solidFill>
                  <a:srgbClr val="FF3300"/>
                </a:solidFill>
              </a:rPr>
              <a:t>Η συνάρτηση παραγωγής στο νοσοκομείο</a:t>
            </a:r>
          </a:p>
        </p:txBody>
      </p:sp>
      <p:sp>
        <p:nvSpPr>
          <p:cNvPr id="73731" name="Rectangle 3"/>
          <p:cNvSpPr>
            <a:spLocks noGrp="1" noChangeArrowheads="1"/>
          </p:cNvSpPr>
          <p:nvPr>
            <p:ph type="body" sz="half" idx="4294967295"/>
          </p:nvPr>
        </p:nvSpPr>
        <p:spPr>
          <a:xfrm>
            <a:off x="457200" y="1219200"/>
            <a:ext cx="4038600" cy="5078413"/>
          </a:xfrm>
        </p:spPr>
        <p:txBody>
          <a:bodyPr/>
          <a:lstStyle/>
          <a:p>
            <a:pPr eaLnBrk="1" hangingPunct="1">
              <a:buFont typeface="Wingdings" pitchFamily="2" charset="2"/>
              <a:buNone/>
            </a:pPr>
            <a:r>
              <a:rPr lang="el-GR" sz="2800" b="1" dirty="0" smtClean="0">
                <a:solidFill>
                  <a:srgbClr val="C00000"/>
                </a:solidFill>
              </a:rPr>
              <a:t>Ψ = </a:t>
            </a:r>
            <a:r>
              <a:rPr lang="en-US" sz="2800" b="1" dirty="0" smtClean="0">
                <a:solidFill>
                  <a:srgbClr val="C00000"/>
                </a:solidFill>
              </a:rPr>
              <a:t>f</a:t>
            </a:r>
            <a:r>
              <a:rPr lang="el-GR" sz="2800" b="1" dirty="0" smtClean="0">
                <a:solidFill>
                  <a:srgbClr val="C00000"/>
                </a:solidFill>
              </a:rPr>
              <a:t> (α , κ , ε , υ)</a:t>
            </a:r>
          </a:p>
          <a:p>
            <a:pPr eaLnBrk="1" hangingPunct="1">
              <a:buFont typeface="Wingdings" pitchFamily="2" charset="2"/>
              <a:buNone/>
            </a:pPr>
            <a:r>
              <a:rPr lang="el-GR" sz="2800" dirty="0" smtClean="0">
                <a:solidFill>
                  <a:schemeClr val="tx2"/>
                </a:solidFill>
              </a:rPr>
              <a:t>όπου: </a:t>
            </a:r>
            <a:r>
              <a:rPr lang="el-GR" sz="2800" dirty="0" smtClean="0">
                <a:solidFill>
                  <a:srgbClr val="C00000"/>
                </a:solidFill>
              </a:rPr>
              <a:t>Ψ = </a:t>
            </a:r>
            <a:r>
              <a:rPr lang="el-GR" sz="2800" dirty="0" smtClean="0">
                <a:solidFill>
                  <a:schemeClr val="tx2"/>
                </a:solidFill>
              </a:rPr>
              <a:t>το προϊόν</a:t>
            </a:r>
          </a:p>
          <a:p>
            <a:pPr eaLnBrk="1" hangingPunct="1">
              <a:buFont typeface="Wingdings" pitchFamily="2" charset="2"/>
              <a:buNone/>
            </a:pPr>
            <a:r>
              <a:rPr lang="el-GR" sz="2800" dirty="0" smtClean="0">
                <a:solidFill>
                  <a:schemeClr val="tx2"/>
                </a:solidFill>
              </a:rPr>
              <a:t>	</a:t>
            </a:r>
            <a:r>
              <a:rPr lang="el-GR" sz="2800" dirty="0" smtClean="0">
                <a:solidFill>
                  <a:srgbClr val="C00000"/>
                </a:solidFill>
              </a:rPr>
              <a:t>α = </a:t>
            </a:r>
            <a:r>
              <a:rPr lang="el-GR" sz="2800" dirty="0" smtClean="0">
                <a:solidFill>
                  <a:schemeClr val="tx2"/>
                </a:solidFill>
              </a:rPr>
              <a:t>το ανθρώπινο   δυναμικό</a:t>
            </a:r>
          </a:p>
          <a:p>
            <a:pPr eaLnBrk="1" hangingPunct="1">
              <a:buFont typeface="Wingdings" pitchFamily="2" charset="2"/>
              <a:buNone/>
            </a:pPr>
            <a:r>
              <a:rPr lang="el-GR" sz="2800" dirty="0" smtClean="0">
                <a:solidFill>
                  <a:schemeClr val="tx2"/>
                </a:solidFill>
              </a:rPr>
              <a:t> 	</a:t>
            </a:r>
            <a:r>
              <a:rPr lang="el-GR" sz="2800" dirty="0" smtClean="0">
                <a:solidFill>
                  <a:srgbClr val="C00000"/>
                </a:solidFill>
              </a:rPr>
              <a:t>κ =</a:t>
            </a:r>
            <a:r>
              <a:rPr lang="el-GR" sz="2800" dirty="0" smtClean="0">
                <a:solidFill>
                  <a:schemeClr val="tx2"/>
                </a:solidFill>
              </a:rPr>
              <a:t> η κτηριακή υποδομή</a:t>
            </a:r>
          </a:p>
          <a:p>
            <a:pPr eaLnBrk="1" hangingPunct="1">
              <a:buFont typeface="Wingdings" pitchFamily="2" charset="2"/>
              <a:buNone/>
            </a:pPr>
            <a:r>
              <a:rPr lang="el-GR" sz="2800" dirty="0" smtClean="0">
                <a:solidFill>
                  <a:schemeClr val="tx2"/>
                </a:solidFill>
              </a:rPr>
              <a:t> 	</a:t>
            </a:r>
            <a:r>
              <a:rPr lang="el-GR" sz="2800" dirty="0" smtClean="0">
                <a:solidFill>
                  <a:srgbClr val="C00000"/>
                </a:solidFill>
              </a:rPr>
              <a:t>ε =</a:t>
            </a:r>
            <a:r>
              <a:rPr lang="el-GR" sz="2800" dirty="0" smtClean="0">
                <a:solidFill>
                  <a:schemeClr val="tx2"/>
                </a:solidFill>
              </a:rPr>
              <a:t> ο εξοπλισμός - τεχνολογία</a:t>
            </a:r>
          </a:p>
          <a:p>
            <a:pPr eaLnBrk="1" hangingPunct="1">
              <a:buFont typeface="Wingdings" pitchFamily="2" charset="2"/>
              <a:buNone/>
            </a:pPr>
            <a:r>
              <a:rPr lang="el-GR" sz="2800" dirty="0" smtClean="0">
                <a:solidFill>
                  <a:schemeClr val="tx2"/>
                </a:solidFill>
              </a:rPr>
              <a:t> 	</a:t>
            </a:r>
            <a:r>
              <a:rPr lang="el-GR" sz="2800" dirty="0" smtClean="0">
                <a:solidFill>
                  <a:srgbClr val="C00000"/>
                </a:solidFill>
              </a:rPr>
              <a:t>υ =</a:t>
            </a:r>
            <a:r>
              <a:rPr lang="el-GR" sz="2800" dirty="0" smtClean="0">
                <a:solidFill>
                  <a:schemeClr val="tx2"/>
                </a:solidFill>
              </a:rPr>
              <a:t> τα υλικά και αναλώσιμα</a:t>
            </a:r>
          </a:p>
        </p:txBody>
      </p:sp>
      <p:sp>
        <p:nvSpPr>
          <p:cNvPr id="73732" name="Rectangle 4"/>
          <p:cNvSpPr>
            <a:spLocks noGrp="1" noChangeArrowheads="1"/>
          </p:cNvSpPr>
          <p:nvPr>
            <p:ph type="body" sz="half" idx="4294967295"/>
          </p:nvPr>
        </p:nvSpPr>
        <p:spPr>
          <a:xfrm>
            <a:off x="4648200" y="1219200"/>
            <a:ext cx="4038600" cy="5078413"/>
          </a:xfrm>
        </p:spPr>
        <p:txBody>
          <a:bodyPr/>
          <a:lstStyle/>
          <a:p>
            <a:pPr eaLnBrk="1" hangingPunct="1">
              <a:buFont typeface="Wingdings" pitchFamily="2" charset="2"/>
              <a:buNone/>
            </a:pPr>
            <a:r>
              <a:rPr lang="el-GR" sz="2800" dirty="0" smtClean="0">
                <a:solidFill>
                  <a:srgbClr val="C00000"/>
                </a:solidFill>
              </a:rPr>
              <a:t>Ψ = </a:t>
            </a:r>
            <a:r>
              <a:rPr lang="el-GR" sz="2800" dirty="0" smtClean="0">
                <a:solidFill>
                  <a:schemeClr val="tx2"/>
                </a:solidFill>
              </a:rPr>
              <a:t>Α {β (Γιατροί) + </a:t>
            </a:r>
          </a:p>
          <a:p>
            <a:pPr eaLnBrk="1" hangingPunct="1">
              <a:lnSpc>
                <a:spcPct val="130000"/>
              </a:lnSpc>
              <a:buFont typeface="Wingdings" pitchFamily="2" charset="2"/>
              <a:buNone/>
            </a:pPr>
            <a:r>
              <a:rPr lang="el-GR" sz="2800" dirty="0" smtClean="0">
                <a:solidFill>
                  <a:schemeClr val="tx2"/>
                </a:solidFill>
              </a:rPr>
              <a:t>β2 (Νοσηλευτές) + </a:t>
            </a:r>
          </a:p>
          <a:p>
            <a:pPr eaLnBrk="1" hangingPunct="1">
              <a:lnSpc>
                <a:spcPct val="130000"/>
              </a:lnSpc>
              <a:buFont typeface="Wingdings" pitchFamily="2" charset="2"/>
              <a:buNone/>
            </a:pPr>
            <a:r>
              <a:rPr lang="el-GR" sz="2800" dirty="0" smtClean="0">
                <a:solidFill>
                  <a:schemeClr val="tx2"/>
                </a:solidFill>
              </a:rPr>
              <a:t>β3 (Προσωπικό) + </a:t>
            </a:r>
          </a:p>
          <a:p>
            <a:pPr eaLnBrk="1" hangingPunct="1">
              <a:lnSpc>
                <a:spcPct val="130000"/>
              </a:lnSpc>
              <a:buFont typeface="Wingdings" pitchFamily="2" charset="2"/>
              <a:buNone/>
            </a:pPr>
            <a:r>
              <a:rPr lang="el-GR" sz="2800" dirty="0" smtClean="0">
                <a:solidFill>
                  <a:schemeClr val="tx2"/>
                </a:solidFill>
              </a:rPr>
              <a:t>β4 (Κρεβάτια) + ...+</a:t>
            </a:r>
          </a:p>
          <a:p>
            <a:pPr eaLnBrk="1" hangingPunct="1">
              <a:lnSpc>
                <a:spcPct val="140000"/>
              </a:lnSpc>
              <a:buFont typeface="Wingdings" pitchFamily="2" charset="2"/>
              <a:buNone/>
            </a:pPr>
            <a:r>
              <a:rPr lang="el-GR" sz="2800" dirty="0" smtClean="0">
                <a:solidFill>
                  <a:schemeClr val="tx2"/>
                </a:solidFill>
              </a:rPr>
              <a:t>β10 Φάρμακα)}.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66FEAFDE-56BC-40C5-BDBC-BD89CEA97001}" type="slidenum">
              <a:rPr lang="el-GR" sz="1200">
                <a:latin typeface="Garamond" pitchFamily="18" charset="0"/>
              </a:rPr>
              <a:pPr algn="r"/>
              <a:t>14</a:t>
            </a:fld>
            <a:endParaRPr lang="el-GR" sz="1200">
              <a:latin typeface="Garamond" pitchFamily="18" charset="0"/>
            </a:endParaRPr>
          </a:p>
        </p:txBody>
      </p:sp>
      <p:sp>
        <p:nvSpPr>
          <p:cNvPr id="74754" name="Rectangle 2"/>
          <p:cNvSpPr>
            <a:spLocks noGrp="1" noChangeArrowheads="1"/>
          </p:cNvSpPr>
          <p:nvPr>
            <p:ph type="title" idx="4294967295"/>
          </p:nvPr>
        </p:nvSpPr>
        <p:spPr>
          <a:xfrm>
            <a:off x="342928" y="0"/>
            <a:ext cx="8229600" cy="1139825"/>
          </a:xfrm>
        </p:spPr>
        <p:txBody>
          <a:bodyPr/>
          <a:lstStyle/>
          <a:p>
            <a:pPr algn="l" eaLnBrk="1" hangingPunct="1"/>
            <a:r>
              <a:rPr lang="el-GR" dirty="0" smtClean="0">
                <a:solidFill>
                  <a:srgbClr val="FF3300"/>
                </a:solidFill>
              </a:rPr>
              <a:t>  Το νοσοκομειακό προϊόν:</a:t>
            </a:r>
          </a:p>
        </p:txBody>
      </p:sp>
      <p:sp>
        <p:nvSpPr>
          <p:cNvPr id="74755" name="Rectangle 3"/>
          <p:cNvSpPr>
            <a:spLocks noGrp="1" noChangeArrowheads="1"/>
          </p:cNvSpPr>
          <p:nvPr>
            <p:ph type="body" idx="4294967295"/>
          </p:nvPr>
        </p:nvSpPr>
        <p:spPr>
          <a:xfrm>
            <a:off x="250825" y="1125538"/>
            <a:ext cx="8229600" cy="4530725"/>
          </a:xfrm>
        </p:spPr>
        <p:txBody>
          <a:bodyPr/>
          <a:lstStyle/>
          <a:p>
            <a:pPr eaLnBrk="1" hangingPunct="1">
              <a:lnSpc>
                <a:spcPct val="80000"/>
              </a:lnSpc>
              <a:buClr>
                <a:srgbClr val="FF3300"/>
              </a:buClr>
              <a:buFont typeface="Wingdings" pitchFamily="2" charset="2"/>
              <a:buChar char="q"/>
            </a:pPr>
            <a:r>
              <a:rPr lang="el-GR" sz="2400" dirty="0" smtClean="0">
                <a:solidFill>
                  <a:srgbClr val="0070C0"/>
                </a:solidFill>
              </a:rPr>
              <a:t>Περίπτωση νοσηλείας (</a:t>
            </a:r>
            <a:r>
              <a:rPr lang="en-US" sz="2400" dirty="0" smtClean="0">
                <a:solidFill>
                  <a:srgbClr val="0070C0"/>
                </a:solidFill>
              </a:rPr>
              <a:t>case)</a:t>
            </a:r>
            <a:r>
              <a:rPr lang="el-GR" sz="2400" dirty="0" smtClean="0">
                <a:solidFill>
                  <a:srgbClr val="0070C0"/>
                </a:solidFill>
              </a:rPr>
              <a:t>  </a:t>
            </a:r>
            <a:r>
              <a:rPr lang="en-US" sz="2400" dirty="0" smtClean="0">
                <a:solidFill>
                  <a:srgbClr val="0070C0"/>
                </a:solidFill>
              </a:rPr>
              <a:t>= </a:t>
            </a:r>
            <a:r>
              <a:rPr lang="el-GR" sz="2400" dirty="0" smtClean="0">
                <a:solidFill>
                  <a:srgbClr val="0070C0"/>
                </a:solidFill>
              </a:rPr>
              <a:t> νοσηλευόμενος   ασθενής</a:t>
            </a:r>
            <a:endParaRPr lang="en-US" sz="2400" dirty="0" smtClean="0">
              <a:solidFill>
                <a:srgbClr val="0070C0"/>
              </a:solidFill>
            </a:endParaRPr>
          </a:p>
          <a:p>
            <a:pPr eaLnBrk="1" hangingPunct="1">
              <a:lnSpc>
                <a:spcPct val="60000"/>
              </a:lnSpc>
              <a:buClr>
                <a:srgbClr val="FF3300"/>
              </a:buClr>
              <a:buFont typeface="Wingdings" pitchFamily="2" charset="2"/>
              <a:buNone/>
            </a:pPr>
            <a:endParaRPr lang="en-US" sz="2400" dirty="0" smtClean="0">
              <a:solidFill>
                <a:srgbClr val="0070C0"/>
              </a:solidFill>
            </a:endParaRPr>
          </a:p>
          <a:p>
            <a:pPr eaLnBrk="1" hangingPunct="1">
              <a:lnSpc>
                <a:spcPct val="80000"/>
              </a:lnSpc>
              <a:buClr>
                <a:srgbClr val="FF3300"/>
              </a:buClr>
              <a:buFont typeface="Wingdings" pitchFamily="2" charset="2"/>
              <a:buChar char="q"/>
            </a:pPr>
            <a:r>
              <a:rPr lang="en-US" sz="2000" dirty="0" smtClean="0">
                <a:solidFill>
                  <a:srgbClr val="0070C0"/>
                </a:solidFill>
              </a:rPr>
              <a:t> </a:t>
            </a:r>
            <a:r>
              <a:rPr lang="el-GR" sz="2400" dirty="0" smtClean="0">
                <a:solidFill>
                  <a:srgbClr val="0070C0"/>
                </a:solidFill>
              </a:rPr>
              <a:t>Ημέρα νοσηλείας (</a:t>
            </a:r>
            <a:r>
              <a:rPr lang="en-US" sz="2400" dirty="0" smtClean="0">
                <a:solidFill>
                  <a:srgbClr val="0070C0"/>
                </a:solidFill>
              </a:rPr>
              <a:t>patient day)</a:t>
            </a:r>
            <a:endParaRPr lang="el-GR" sz="2400" dirty="0" smtClean="0">
              <a:solidFill>
                <a:srgbClr val="0070C0"/>
              </a:solidFill>
            </a:endParaRPr>
          </a:p>
          <a:p>
            <a:pPr eaLnBrk="1" hangingPunct="1">
              <a:lnSpc>
                <a:spcPct val="80000"/>
              </a:lnSpc>
              <a:buClr>
                <a:srgbClr val="FF3300"/>
              </a:buClr>
              <a:buFont typeface="Wingdings" pitchFamily="2" charset="2"/>
              <a:buChar char="q"/>
            </a:pPr>
            <a:endParaRPr lang="el-GR" sz="2400" dirty="0" smtClean="0">
              <a:solidFill>
                <a:srgbClr val="FFFF00"/>
              </a:solidFill>
            </a:endParaRPr>
          </a:p>
          <a:p>
            <a:pPr eaLnBrk="1" hangingPunct="1">
              <a:lnSpc>
                <a:spcPct val="80000"/>
              </a:lnSpc>
              <a:buClr>
                <a:srgbClr val="FF3300"/>
              </a:buClr>
              <a:buFont typeface="Wingdings" pitchFamily="2" charset="2"/>
              <a:buNone/>
            </a:pPr>
            <a:r>
              <a:rPr lang="el-GR" sz="2000" dirty="0" smtClean="0">
                <a:solidFill>
                  <a:srgbClr val="FF3300"/>
                </a:solidFill>
              </a:rPr>
              <a:t>……</a:t>
            </a:r>
            <a:r>
              <a:rPr lang="el-GR" sz="2800" dirty="0" smtClean="0">
                <a:solidFill>
                  <a:srgbClr val="FF3300"/>
                </a:solidFill>
              </a:rPr>
              <a:t>και οι λόγοι της ανομοιογένειας</a:t>
            </a:r>
          </a:p>
          <a:p>
            <a:pPr eaLnBrk="1" hangingPunct="1">
              <a:lnSpc>
                <a:spcPct val="70000"/>
              </a:lnSpc>
              <a:buClr>
                <a:srgbClr val="FF3300"/>
              </a:buClr>
              <a:buFont typeface="Wingdings" pitchFamily="2" charset="2"/>
              <a:buNone/>
            </a:pPr>
            <a:r>
              <a:rPr lang="el-GR" sz="2800" dirty="0" smtClean="0">
                <a:solidFill>
                  <a:srgbClr val="FF3300"/>
                </a:solidFill>
              </a:rPr>
              <a:t>   του:</a:t>
            </a:r>
          </a:p>
          <a:p>
            <a:pPr lvl="1" algn="just" eaLnBrk="1" hangingPunct="1">
              <a:lnSpc>
                <a:spcPct val="80000"/>
              </a:lnSpc>
            </a:pPr>
            <a:r>
              <a:rPr lang="el-GR" sz="2000" dirty="0" smtClean="0">
                <a:solidFill>
                  <a:srgbClr val="0070C0"/>
                </a:solidFill>
              </a:rPr>
              <a:t>Οι μεγάλες διαφορές στη συνάρτηση παραγωγής που χαρακτηρίζει τη νοσηλεία περιπτώσεων σε διαφορετικές διαγνωστικές κατηγορίες</a:t>
            </a:r>
          </a:p>
          <a:p>
            <a:pPr eaLnBrk="1" hangingPunct="1">
              <a:lnSpc>
                <a:spcPct val="80000"/>
              </a:lnSpc>
              <a:buFont typeface="Wingdings" pitchFamily="2" charset="2"/>
              <a:buNone/>
            </a:pPr>
            <a:r>
              <a:rPr lang="el-GR" sz="2000" dirty="0" smtClean="0">
                <a:solidFill>
                  <a:srgbClr val="0070C0"/>
                </a:solidFill>
              </a:rPr>
              <a:t>     </a:t>
            </a:r>
          </a:p>
          <a:p>
            <a:pPr lvl="1" algn="just" eaLnBrk="1" hangingPunct="1">
              <a:lnSpc>
                <a:spcPct val="80000"/>
              </a:lnSpc>
              <a:buFontTx/>
              <a:buNone/>
            </a:pPr>
            <a:r>
              <a:rPr lang="el-GR" sz="1800" dirty="0" smtClean="0">
                <a:solidFill>
                  <a:srgbClr val="0070C0"/>
                </a:solidFill>
              </a:rPr>
              <a:t>- </a:t>
            </a:r>
            <a:r>
              <a:rPr lang="el-GR" sz="2000" dirty="0" smtClean="0">
                <a:solidFill>
                  <a:srgbClr val="0070C0"/>
                </a:solidFill>
              </a:rPr>
              <a:t>Η ανομοιογένεια της κάθε μέρας νοσηλείας από την άποψη των παραγωγικών πόρων που απασχολούνται κάθε ημέρα για τη</a:t>
            </a:r>
            <a:r>
              <a:rPr lang="en-US" sz="2000" dirty="0" smtClean="0">
                <a:solidFill>
                  <a:srgbClr val="0070C0"/>
                </a:solidFill>
              </a:rPr>
              <a:t> </a:t>
            </a:r>
            <a:r>
              <a:rPr lang="el-GR" sz="2000" dirty="0" smtClean="0">
                <a:solidFill>
                  <a:srgbClr val="0070C0"/>
                </a:solidFill>
              </a:rPr>
              <a:t>νοσηλεία μίας περίπτωσης</a:t>
            </a:r>
          </a:p>
          <a:p>
            <a:pPr lvl="2" algn="just" eaLnBrk="1" hangingPunct="1">
              <a:lnSpc>
                <a:spcPct val="80000"/>
              </a:lnSpc>
            </a:pPr>
            <a:endParaRPr lang="el-GR" sz="2000" dirty="0" smtClean="0">
              <a:solidFill>
                <a:srgbClr val="FFFF00"/>
              </a:solidFill>
            </a:endParaRPr>
          </a:p>
          <a:p>
            <a:pPr lvl="1" algn="just" eaLnBrk="1" hangingPunct="1">
              <a:lnSpc>
                <a:spcPct val="80000"/>
              </a:lnSpc>
              <a:buFontTx/>
              <a:buNone/>
            </a:pPr>
            <a:endParaRPr lang="el-GR" sz="2000" dirty="0" smtClean="0">
              <a:solidFill>
                <a:srgbClr val="FFFF00"/>
              </a:solidFill>
            </a:endParaRPr>
          </a:p>
          <a:p>
            <a:pPr lvl="1" eaLnBrk="1" hangingPunct="1">
              <a:lnSpc>
                <a:spcPct val="80000"/>
              </a:lnSpc>
              <a:buClr>
                <a:srgbClr val="FF3300"/>
              </a:buClr>
              <a:buFont typeface="Wingdings" pitchFamily="2" charset="2"/>
              <a:buNone/>
            </a:pPr>
            <a:endParaRPr lang="el-GR" sz="1600" dirty="0" smtClean="0">
              <a:solidFill>
                <a:srgbClr val="FFFF00"/>
              </a:solidFill>
            </a:endParaRPr>
          </a:p>
        </p:txBody>
      </p:sp>
      <p:sp>
        <p:nvSpPr>
          <p:cNvPr id="51207" name="Line 7"/>
          <p:cNvSpPr>
            <a:spLocks noChangeShapeType="1"/>
          </p:cNvSpPr>
          <p:nvPr/>
        </p:nvSpPr>
        <p:spPr bwMode="auto">
          <a:xfrm flipV="1">
            <a:off x="4357686" y="1214422"/>
            <a:ext cx="144463" cy="215900"/>
          </a:xfrm>
          <a:prstGeom prst="line">
            <a:avLst/>
          </a:prstGeom>
          <a:noFill/>
          <a:ln w="28575">
            <a:solidFill>
              <a:schemeClr val="tx1"/>
            </a:solidFill>
            <a:round/>
            <a:headEnd/>
            <a:tailEnd/>
          </a:ln>
          <a:effectLst/>
        </p:spPr>
        <p:txBody>
          <a:bodyPr/>
          <a:lstStyle/>
          <a:p>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29ACB17A-69FF-4188-8E9A-C77DD34596D1}" type="slidenum">
              <a:rPr lang="el-GR" sz="1200">
                <a:latin typeface="Garamond" pitchFamily="18" charset="0"/>
              </a:rPr>
              <a:pPr algn="r"/>
              <a:t>15</a:t>
            </a:fld>
            <a:endParaRPr lang="el-GR" sz="1200">
              <a:latin typeface="Garamond" pitchFamily="18" charset="0"/>
            </a:endParaRPr>
          </a:p>
        </p:txBody>
      </p:sp>
      <p:sp>
        <p:nvSpPr>
          <p:cNvPr id="76802" name="Rectangle 2"/>
          <p:cNvSpPr>
            <a:spLocks noGrp="1" noChangeArrowheads="1"/>
          </p:cNvSpPr>
          <p:nvPr>
            <p:ph type="title" idx="4294967295"/>
          </p:nvPr>
        </p:nvSpPr>
        <p:spPr>
          <a:xfrm>
            <a:off x="323850" y="277813"/>
            <a:ext cx="8362950" cy="1139825"/>
          </a:xfrm>
        </p:spPr>
        <p:txBody>
          <a:bodyPr/>
          <a:lstStyle/>
          <a:p>
            <a:pPr eaLnBrk="1" hangingPunct="1"/>
            <a:r>
              <a:rPr lang="el-GR" sz="3600" b="1" smtClean="0">
                <a:solidFill>
                  <a:srgbClr val="DA3508"/>
                </a:solidFill>
              </a:rPr>
              <a:t>Λειτουργικά μεγέθη του νοσοκομείου:</a:t>
            </a:r>
          </a:p>
        </p:txBody>
      </p:sp>
      <p:sp>
        <p:nvSpPr>
          <p:cNvPr id="76803" name="Rectangle 3"/>
          <p:cNvSpPr>
            <a:spLocks noGrp="1" noChangeArrowheads="1"/>
          </p:cNvSpPr>
          <p:nvPr>
            <p:ph type="body" idx="4294967295"/>
          </p:nvPr>
        </p:nvSpPr>
        <p:spPr/>
        <p:txBody>
          <a:bodyPr/>
          <a:lstStyle/>
          <a:p>
            <a:pPr eaLnBrk="1" hangingPunct="1">
              <a:buClr>
                <a:srgbClr val="FF3300"/>
              </a:buClr>
            </a:pPr>
            <a:r>
              <a:rPr lang="el-GR" sz="2800" b="1" dirty="0" smtClean="0">
                <a:solidFill>
                  <a:schemeClr val="folHlink"/>
                </a:solidFill>
              </a:rPr>
              <a:t>Το "κρεβάτι" (Κ)</a:t>
            </a:r>
            <a:r>
              <a:rPr lang="el-GR" sz="2800" dirty="0" smtClean="0">
                <a:solidFill>
                  <a:schemeClr val="folHlink"/>
                </a:solidFill>
              </a:rPr>
              <a:t> </a:t>
            </a:r>
          </a:p>
          <a:p>
            <a:pPr eaLnBrk="1" hangingPunct="1">
              <a:buFont typeface="Wingdings" pitchFamily="2" charset="2"/>
              <a:buNone/>
            </a:pPr>
            <a:r>
              <a:rPr lang="el-GR" sz="2800" dirty="0" smtClean="0">
                <a:solidFill>
                  <a:srgbClr val="0070C0"/>
                </a:solidFill>
              </a:rPr>
              <a:t>   </a:t>
            </a:r>
            <a:r>
              <a:rPr lang="el-GR" sz="2400" dirty="0" smtClean="0">
                <a:solidFill>
                  <a:srgbClr val="0070C0"/>
                </a:solidFill>
              </a:rPr>
              <a:t>Μέτρο της δυναμικότητας του νοσοκομείου</a:t>
            </a:r>
          </a:p>
          <a:p>
            <a:pPr eaLnBrk="1" hangingPunct="1">
              <a:buClr>
                <a:srgbClr val="FF3300"/>
              </a:buClr>
            </a:pPr>
            <a:r>
              <a:rPr lang="el-GR" sz="2800" b="1" dirty="0" smtClean="0">
                <a:solidFill>
                  <a:schemeClr val="folHlink"/>
                </a:solidFill>
                <a:latin typeface="Arial" charset="0"/>
              </a:rPr>
              <a:t>Ο αριθμός των νοσηλευόμενων ασθενών (Α)</a:t>
            </a:r>
          </a:p>
          <a:p>
            <a:pPr eaLnBrk="1" hangingPunct="1">
              <a:buClr>
                <a:srgbClr val="FF3300"/>
              </a:buClr>
            </a:pPr>
            <a:r>
              <a:rPr lang="el-GR" sz="2800" b="1" dirty="0" smtClean="0">
                <a:solidFill>
                  <a:schemeClr val="folHlink"/>
                </a:solidFill>
              </a:rPr>
              <a:t>Η ημέρα νοσηλείας (Η)</a:t>
            </a:r>
          </a:p>
          <a:p>
            <a:pPr eaLnBrk="1" hangingPunct="1">
              <a:buClr>
                <a:srgbClr val="FF3300"/>
              </a:buClr>
              <a:buFont typeface="Wingdings" pitchFamily="2" charset="2"/>
              <a:buNone/>
            </a:pPr>
            <a:r>
              <a:rPr lang="el-GR" sz="2800" b="1" dirty="0" smtClean="0">
                <a:solidFill>
                  <a:schemeClr val="folHlink"/>
                </a:solidFill>
              </a:rPr>
              <a:t>   </a:t>
            </a:r>
            <a:r>
              <a:rPr lang="el-GR" sz="2400" dirty="0" smtClean="0">
                <a:solidFill>
                  <a:srgbClr val="0070C0"/>
                </a:solidFill>
              </a:rPr>
              <a:t>Το χρονικό διάστημα που περιέχει μία διανυκτέρευση</a:t>
            </a:r>
          </a:p>
          <a:p>
            <a:pPr eaLnBrk="1" hangingPunct="1">
              <a:buClr>
                <a:srgbClr val="FF3300"/>
              </a:buClr>
            </a:pPr>
            <a:r>
              <a:rPr lang="el-GR" sz="2800" b="1" dirty="0" smtClean="0">
                <a:solidFill>
                  <a:schemeClr val="folHlink"/>
                </a:solidFill>
                <a:latin typeface="Arial" charset="0"/>
              </a:rPr>
              <a:t>Η διάρκεια νοσηλείας (Δ)</a:t>
            </a:r>
          </a:p>
          <a:p>
            <a:pPr eaLnBrk="1" hangingPunct="1">
              <a:buClr>
                <a:srgbClr val="FF3300"/>
              </a:buClr>
              <a:buFont typeface="Wingdings" pitchFamily="2" charset="2"/>
              <a:buNone/>
            </a:pPr>
            <a:r>
              <a:rPr lang="el-GR" sz="2400" b="1" dirty="0" smtClean="0">
                <a:solidFill>
                  <a:srgbClr val="FFFF00"/>
                </a:solidFill>
                <a:latin typeface="Arial" charset="0"/>
              </a:rPr>
              <a:t>    </a:t>
            </a:r>
            <a:r>
              <a:rPr lang="el-GR" sz="2000" dirty="0" smtClean="0">
                <a:solidFill>
                  <a:srgbClr val="0070C0"/>
                </a:solidFill>
                <a:latin typeface="Arial" charset="0"/>
              </a:rPr>
              <a:t>Εξαρτάται από τις ανάγκες του ασθενούς, αλλά ταυτόχρονα επηρεάζεται και αντικατοπτρίζει τον τρόπο λειτουργίας και οργάνωσης του τμήματος στο οποίο νοσηλεύεται</a:t>
            </a:r>
            <a:r>
              <a:rPr lang="el-GR" sz="2400" dirty="0" smtClean="0">
                <a:solidFill>
                  <a:srgbClr val="0070C0"/>
                </a:solidFill>
                <a:latin typeface="Arial"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4583D0DA-00CC-4D47-8FBF-46D501328FD9}" type="slidenum">
              <a:rPr lang="el-GR" sz="1200">
                <a:latin typeface="Garamond" pitchFamily="18" charset="0"/>
              </a:rPr>
              <a:pPr algn="r"/>
              <a:t>16</a:t>
            </a:fld>
            <a:endParaRPr lang="el-GR" sz="1200">
              <a:latin typeface="Garamond" pitchFamily="18" charset="0"/>
            </a:endParaRPr>
          </a:p>
        </p:txBody>
      </p:sp>
      <p:graphicFrame>
        <p:nvGraphicFramePr>
          <p:cNvPr id="75778" name="Group 2"/>
          <p:cNvGraphicFramePr>
            <a:graphicFrameLocks noGrp="1"/>
          </p:cNvGraphicFramePr>
          <p:nvPr/>
        </p:nvGraphicFramePr>
        <p:xfrm>
          <a:off x="179388" y="1989138"/>
          <a:ext cx="8748712" cy="1439863"/>
        </p:xfrm>
        <a:graphic>
          <a:graphicData uri="http://schemas.openxmlformats.org/drawingml/2006/table">
            <a:tbl>
              <a:tblPr/>
              <a:tblGrid>
                <a:gridCol w="2046287"/>
                <a:gridCol w="2268538"/>
                <a:gridCol w="1293812"/>
                <a:gridCol w="3140075"/>
              </a:tblGrid>
              <a:tr h="652463">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292929"/>
                          </a:solidFill>
                          <a:effectLst/>
                          <a:latin typeface="Times New Roman" pitchFamily="18" charset="0"/>
                          <a:cs typeface="Times New Roman" pitchFamily="18" charset="0"/>
                        </a:rPr>
                        <a:t>Νοσοκομείο</a:t>
                      </a:r>
                      <a:endParaRPr kumimoji="0" lang="el-GR" sz="1800" b="0" i="0" u="none" strike="noStrike" cap="none" normalizeH="0" baseline="0" dirty="0" smtClean="0">
                        <a:ln>
                          <a:noFill/>
                        </a:ln>
                        <a:solidFill>
                          <a:srgbClr val="292929"/>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292929"/>
                          </a:solidFill>
                          <a:effectLst/>
                          <a:latin typeface="Times New Roman" pitchFamily="18" charset="0"/>
                          <a:cs typeface="Times New Roman" pitchFamily="18" charset="0"/>
                        </a:rPr>
                        <a:t>Περιπτώσεις</a:t>
                      </a:r>
                      <a:endParaRPr kumimoji="0" lang="el-GR" sz="1800" b="0" i="0" u="none" strike="noStrike" cap="none" normalizeH="0" baseline="0" smtClean="0">
                        <a:ln>
                          <a:noFill/>
                        </a:ln>
                        <a:solidFill>
                          <a:srgbClr val="292929"/>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292929"/>
                          </a:solidFill>
                          <a:effectLst/>
                          <a:latin typeface="Times New Roman" pitchFamily="18" charset="0"/>
                          <a:cs typeface="Times New Roman" pitchFamily="18" charset="0"/>
                        </a:rPr>
                        <a:t>ΜΔΝ</a:t>
                      </a:r>
                      <a:endParaRPr kumimoji="0" lang="el-GR" sz="1800" b="0" i="0" u="none" strike="noStrike" cap="none" normalizeH="0" baseline="0" smtClean="0">
                        <a:ln>
                          <a:noFill/>
                        </a:ln>
                        <a:solidFill>
                          <a:srgbClr val="292929"/>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292929"/>
                          </a:solidFill>
                          <a:effectLst/>
                          <a:latin typeface="Times New Roman" pitchFamily="18" charset="0"/>
                          <a:cs typeface="Times New Roman" pitchFamily="18" charset="0"/>
                        </a:rPr>
                        <a:t>Ημέρες Νοσηλείας</a:t>
                      </a:r>
                      <a:endParaRPr kumimoji="0" lang="el-GR" sz="1800" b="0" i="0" u="none" strike="noStrike" cap="none" normalizeH="0" baseline="0" smtClean="0">
                        <a:ln>
                          <a:noFill/>
                        </a:ln>
                        <a:solidFill>
                          <a:srgbClr val="292929"/>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0E0E0"/>
                    </a:solidFill>
                  </a:tcPr>
                </a:tc>
              </a:tr>
              <a:tr h="393700">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0070C0"/>
                          </a:solidFill>
                          <a:effectLst/>
                          <a:latin typeface="Times New Roman" pitchFamily="18" charset="0"/>
                          <a:cs typeface="Times New Roman" pitchFamily="18" charset="0"/>
                        </a:rPr>
                        <a:t>Α</a:t>
                      </a:r>
                      <a:endParaRPr kumimoji="0" lang="el-GR" sz="1800" b="0" i="0" u="none" strike="noStrike" cap="none" normalizeH="0" baseline="0" dirty="0" smtClean="0">
                        <a:ln>
                          <a:noFill/>
                        </a:ln>
                        <a:solidFill>
                          <a:srgbClr val="0070C0"/>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0070C0"/>
                          </a:solidFill>
                          <a:effectLst/>
                          <a:latin typeface="Times New Roman" pitchFamily="18" charset="0"/>
                          <a:cs typeface="Times New Roman" pitchFamily="18" charset="0"/>
                        </a:rPr>
                        <a:t>100</a:t>
                      </a:r>
                      <a:endParaRPr kumimoji="0" lang="el-GR" sz="1800" b="0" i="0" u="none" strike="noStrike" cap="none" normalizeH="0" baseline="0" dirty="0" smtClean="0">
                        <a:ln>
                          <a:noFill/>
                        </a:ln>
                        <a:solidFill>
                          <a:srgbClr val="0070C0"/>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0070C0"/>
                          </a:solidFill>
                          <a:effectLst/>
                          <a:latin typeface="Times New Roman" pitchFamily="18" charset="0"/>
                          <a:cs typeface="Times New Roman" pitchFamily="18" charset="0"/>
                        </a:rPr>
                        <a:t>10</a:t>
                      </a:r>
                      <a:endParaRPr kumimoji="0" lang="el-GR" sz="1800" b="0" i="0" u="none" strike="noStrike" cap="none" normalizeH="0" baseline="0" dirty="0" smtClean="0">
                        <a:ln>
                          <a:noFill/>
                        </a:ln>
                        <a:solidFill>
                          <a:srgbClr val="0070C0"/>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0070C0"/>
                          </a:solidFill>
                          <a:effectLst/>
                          <a:latin typeface="Times New Roman" pitchFamily="18" charset="0"/>
                          <a:cs typeface="Times New Roman" pitchFamily="18" charset="0"/>
                        </a:rPr>
                        <a:t>1.000</a:t>
                      </a:r>
                      <a:endParaRPr kumimoji="0" lang="el-GR" sz="1800" b="0" i="0" u="none" strike="noStrike" cap="none" normalizeH="0" baseline="0" smtClean="0">
                        <a:ln>
                          <a:noFill/>
                        </a:ln>
                        <a:solidFill>
                          <a:srgbClr val="0070C0"/>
                        </a:solidFill>
                        <a:effectLst/>
                        <a:latin typeface="Arial" charset="0"/>
                        <a:cs typeface="Arial" charset="0"/>
                      </a:endParaRPr>
                    </a:p>
                  </a:txBody>
                  <a:tcPr horzOverflow="overflow">
                    <a:lnL>
                      <a:noFill/>
                    </a:lnL>
                    <a:lnR>
                      <a:noFill/>
                    </a:lnR>
                    <a:lnT w="25400" cap="flat" cmpd="sng" algn="ctr">
                      <a:solidFill>
                        <a:srgbClr val="000000"/>
                      </a:solidFill>
                      <a:prstDash val="solid"/>
                      <a:round/>
                      <a:headEnd type="none" w="med" len="med"/>
                      <a:tailEnd type="none" w="med" len="med"/>
                    </a:lnT>
                    <a:lnB>
                      <a:noFill/>
                    </a:lnB>
                    <a:lnTlToBr>
                      <a:noFill/>
                    </a:lnTlToBr>
                    <a:lnBlToTr>
                      <a:noFill/>
                    </a:lnBlToTr>
                    <a:noFill/>
                  </a:tcPr>
                </a:tc>
              </a:tr>
              <a:tr h="393700">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0070C0"/>
                          </a:solidFill>
                          <a:effectLst/>
                          <a:latin typeface="Times New Roman" pitchFamily="18" charset="0"/>
                          <a:cs typeface="Times New Roman" pitchFamily="18" charset="0"/>
                        </a:rPr>
                        <a:t>Β</a:t>
                      </a:r>
                      <a:endParaRPr kumimoji="0" lang="el-GR" sz="1800" b="0" i="0" u="none" strike="noStrike" cap="none" normalizeH="0" baseline="0" smtClean="0">
                        <a:ln>
                          <a:noFill/>
                        </a:ln>
                        <a:solidFill>
                          <a:srgbClr val="0070C0"/>
                        </a:solidFill>
                        <a:effectLst/>
                        <a:latin typeface="Arial" charset="0"/>
                        <a:cs typeface="Arial" charset="0"/>
                      </a:endParaRPr>
                    </a:p>
                  </a:txBody>
                  <a:tcPr horzOverflow="overflow">
                    <a:lnL>
                      <a:noFill/>
                    </a:lnL>
                    <a:lnR>
                      <a:noFill/>
                    </a:lnR>
                    <a:lnT>
                      <a:noFill/>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0070C0"/>
                          </a:solidFill>
                          <a:effectLst/>
                          <a:latin typeface="Times New Roman" pitchFamily="18" charset="0"/>
                          <a:cs typeface="Times New Roman" pitchFamily="18" charset="0"/>
                        </a:rPr>
                        <a:t>50</a:t>
                      </a:r>
                      <a:endParaRPr kumimoji="0" lang="el-GR" sz="1800" b="0" i="0" u="none" strike="noStrike" cap="none" normalizeH="0" baseline="0" smtClean="0">
                        <a:ln>
                          <a:noFill/>
                        </a:ln>
                        <a:solidFill>
                          <a:srgbClr val="0070C0"/>
                        </a:solidFill>
                        <a:effectLst/>
                        <a:latin typeface="Arial" charset="0"/>
                        <a:cs typeface="Arial" charset="0"/>
                      </a:endParaRPr>
                    </a:p>
                  </a:txBody>
                  <a:tcPr horzOverflow="overflow">
                    <a:lnL>
                      <a:noFill/>
                    </a:lnL>
                    <a:lnR>
                      <a:noFill/>
                    </a:lnR>
                    <a:lnT>
                      <a:noFill/>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0070C0"/>
                          </a:solidFill>
                          <a:effectLst/>
                          <a:latin typeface="Times New Roman" pitchFamily="18" charset="0"/>
                          <a:cs typeface="Times New Roman" pitchFamily="18" charset="0"/>
                        </a:rPr>
                        <a:t>20</a:t>
                      </a:r>
                      <a:endParaRPr kumimoji="0" lang="el-GR" sz="1800" b="0" i="0" u="none" strike="noStrike" cap="none" normalizeH="0" baseline="0" dirty="0" smtClean="0">
                        <a:ln>
                          <a:noFill/>
                        </a:ln>
                        <a:solidFill>
                          <a:srgbClr val="0070C0"/>
                        </a:solidFill>
                        <a:effectLst/>
                        <a:latin typeface="Arial" charset="0"/>
                        <a:cs typeface="Arial" charset="0"/>
                      </a:endParaRPr>
                    </a:p>
                  </a:txBody>
                  <a:tcPr horzOverflow="overflow">
                    <a:lnL>
                      <a:noFill/>
                    </a:lnL>
                    <a:lnR>
                      <a:noFill/>
                    </a:lnR>
                    <a:lnT>
                      <a:noFill/>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0070C0"/>
                          </a:solidFill>
                          <a:effectLst/>
                          <a:latin typeface="Times New Roman" pitchFamily="18" charset="0"/>
                          <a:cs typeface="Times New Roman" pitchFamily="18" charset="0"/>
                        </a:rPr>
                        <a:t>1.000</a:t>
                      </a:r>
                      <a:endParaRPr kumimoji="0" lang="el-GR" sz="1800" b="0" i="0" u="none" strike="noStrike" cap="none" normalizeH="0" baseline="0" dirty="0" smtClean="0">
                        <a:ln>
                          <a:noFill/>
                        </a:ln>
                        <a:solidFill>
                          <a:srgbClr val="0070C0"/>
                        </a:solidFill>
                        <a:effectLst/>
                        <a:latin typeface="Arial" charset="0"/>
                        <a:cs typeface="Arial" charset="0"/>
                      </a:endParaRPr>
                    </a:p>
                  </a:txBody>
                  <a:tcPr horzOverflow="overflow">
                    <a:lnL>
                      <a:noFill/>
                    </a:lnL>
                    <a:lnR>
                      <a:noFill/>
                    </a:lnR>
                    <a:lnT>
                      <a:noFill/>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5796" name="Text Box 20"/>
          <p:cNvSpPr txBox="1">
            <a:spLocks noChangeArrowheads="1"/>
          </p:cNvSpPr>
          <p:nvPr/>
        </p:nvSpPr>
        <p:spPr bwMode="auto">
          <a:xfrm>
            <a:off x="1219200" y="685800"/>
            <a:ext cx="7015163" cy="954088"/>
          </a:xfrm>
          <a:prstGeom prst="rect">
            <a:avLst/>
          </a:prstGeom>
          <a:noFill/>
          <a:ln w="9525">
            <a:noFill/>
            <a:miter lim="800000"/>
            <a:headEnd/>
            <a:tailEnd/>
          </a:ln>
          <a:effectLst/>
        </p:spPr>
        <p:txBody>
          <a:bodyPr wrap="none">
            <a:spAutoFit/>
          </a:bodyPr>
          <a:lstStyle/>
          <a:p>
            <a:pPr algn="ctr">
              <a:defRPr/>
            </a:pPr>
            <a:r>
              <a:rPr lang="el-GR" sz="2800" dirty="0">
                <a:solidFill>
                  <a:srgbClr val="FF3300"/>
                </a:solidFill>
                <a:effectLst>
                  <a:outerShdw blurRad="38100" dist="38100" dir="2700000" algn="tl">
                    <a:srgbClr val="000000"/>
                  </a:outerShdw>
                </a:effectLst>
              </a:rPr>
              <a:t>Ποιο από τα δύο νοσοκομεία είναι πιο </a:t>
            </a:r>
            <a:endParaRPr lang="en-US" sz="2800" dirty="0">
              <a:solidFill>
                <a:srgbClr val="FF3300"/>
              </a:solidFill>
              <a:effectLst>
                <a:outerShdw blurRad="38100" dist="38100" dir="2700000" algn="tl">
                  <a:srgbClr val="000000"/>
                </a:outerShdw>
              </a:effectLst>
            </a:endParaRPr>
          </a:p>
          <a:p>
            <a:pPr algn="ctr">
              <a:defRPr/>
            </a:pPr>
            <a:r>
              <a:rPr lang="el-GR" sz="2800" dirty="0">
                <a:solidFill>
                  <a:srgbClr val="FF3300"/>
                </a:solidFill>
                <a:effectLst>
                  <a:outerShdw blurRad="38100" dist="38100" dir="2700000" algn="tl">
                    <a:srgbClr val="000000"/>
                  </a:outerShdw>
                </a:effectLst>
              </a:rPr>
              <a:t>παραγωγικό?</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DB5F898C-3601-407A-8783-713EFA186A63}" type="slidenum">
              <a:rPr lang="el-GR" sz="1200">
                <a:latin typeface="Garamond" pitchFamily="18" charset="0"/>
              </a:rPr>
              <a:pPr algn="r"/>
              <a:t>17</a:t>
            </a:fld>
            <a:endParaRPr lang="el-GR" sz="1200">
              <a:latin typeface="Garamond" pitchFamily="18" charset="0"/>
            </a:endParaRPr>
          </a:p>
        </p:txBody>
      </p:sp>
      <p:sp>
        <p:nvSpPr>
          <p:cNvPr id="77826" name="Rectangle 2"/>
          <p:cNvSpPr>
            <a:spLocks noGrp="1" noChangeArrowheads="1"/>
          </p:cNvSpPr>
          <p:nvPr>
            <p:ph type="title" idx="4294967295"/>
          </p:nvPr>
        </p:nvSpPr>
        <p:spPr/>
        <p:txBody>
          <a:bodyPr>
            <a:normAutofit fontScale="90000"/>
          </a:bodyPr>
          <a:lstStyle/>
          <a:p>
            <a:pPr eaLnBrk="1" hangingPunct="1"/>
            <a:r>
              <a:rPr lang="el-GR" sz="4000" b="1" smtClean="0">
                <a:solidFill>
                  <a:srgbClr val="DA3508"/>
                </a:solidFill>
              </a:rPr>
              <a:t>Δείκτες χρησιμοποίησης του Νοσοκομείου</a:t>
            </a:r>
          </a:p>
        </p:txBody>
      </p:sp>
      <p:sp>
        <p:nvSpPr>
          <p:cNvPr id="77827" name="Rectangle 3"/>
          <p:cNvSpPr>
            <a:spLocks noGrp="1" noChangeArrowheads="1"/>
          </p:cNvSpPr>
          <p:nvPr>
            <p:ph type="body" idx="4294967295"/>
          </p:nvPr>
        </p:nvSpPr>
        <p:spPr/>
        <p:txBody>
          <a:bodyPr>
            <a:normAutofit lnSpcReduction="10000"/>
          </a:bodyPr>
          <a:lstStyle/>
          <a:p>
            <a:pPr eaLnBrk="1" hangingPunct="1">
              <a:lnSpc>
                <a:spcPct val="80000"/>
              </a:lnSpc>
              <a:buClr>
                <a:srgbClr val="FF3300"/>
              </a:buClr>
              <a:buFont typeface="Wingdings" pitchFamily="2" charset="2"/>
              <a:buChar char="q"/>
            </a:pPr>
            <a:r>
              <a:rPr lang="el-GR" sz="2400" dirty="0" smtClean="0">
                <a:solidFill>
                  <a:srgbClr val="C00000"/>
                </a:solidFill>
              </a:rPr>
              <a:t>Η </a:t>
            </a:r>
            <a:r>
              <a:rPr lang="el-GR" sz="2400" b="1" dirty="0" smtClean="0">
                <a:solidFill>
                  <a:srgbClr val="C00000"/>
                </a:solidFill>
              </a:rPr>
              <a:t>πληρότητα/κάλυψη/ποσοστό κάλυψης</a:t>
            </a:r>
            <a:r>
              <a:rPr lang="el-GR" sz="2000" dirty="0" smtClean="0">
                <a:solidFill>
                  <a:srgbClr val="C00000"/>
                </a:solidFill>
              </a:rPr>
              <a:t> </a:t>
            </a:r>
            <a:r>
              <a:rPr lang="el-GR" sz="2400" b="1" dirty="0" smtClean="0">
                <a:solidFill>
                  <a:srgbClr val="C00000"/>
                </a:solidFill>
              </a:rPr>
              <a:t>του </a:t>
            </a:r>
          </a:p>
          <a:p>
            <a:pPr eaLnBrk="1" hangingPunct="1">
              <a:lnSpc>
                <a:spcPct val="80000"/>
              </a:lnSpc>
              <a:buClr>
                <a:srgbClr val="FF3300"/>
              </a:buClr>
              <a:buFont typeface="Wingdings" pitchFamily="2" charset="2"/>
              <a:buNone/>
            </a:pPr>
            <a:r>
              <a:rPr lang="el-GR" sz="2400" b="1" dirty="0" smtClean="0">
                <a:solidFill>
                  <a:srgbClr val="C00000"/>
                </a:solidFill>
              </a:rPr>
              <a:t>    νοσοκομείου (Π)-</a:t>
            </a:r>
            <a:r>
              <a:rPr lang="en-US" sz="2400" b="1" dirty="0" smtClean="0">
                <a:solidFill>
                  <a:srgbClr val="C00000"/>
                </a:solidFill>
              </a:rPr>
              <a:t>coverage</a:t>
            </a:r>
            <a:endParaRPr lang="el-GR" sz="2400" b="1" dirty="0" smtClean="0">
              <a:solidFill>
                <a:srgbClr val="C00000"/>
              </a:solidFill>
            </a:endParaRPr>
          </a:p>
          <a:p>
            <a:pPr eaLnBrk="1" hangingPunct="1">
              <a:lnSpc>
                <a:spcPct val="80000"/>
              </a:lnSpc>
              <a:buClr>
                <a:srgbClr val="FF3300"/>
              </a:buClr>
              <a:buFont typeface="Wingdings" pitchFamily="2" charset="2"/>
              <a:buNone/>
            </a:pPr>
            <a:r>
              <a:rPr lang="el-GR" sz="2000" dirty="0" smtClean="0"/>
              <a:t>    </a:t>
            </a:r>
            <a:r>
              <a:rPr lang="el-GR" sz="2000" dirty="0" smtClean="0">
                <a:solidFill>
                  <a:schemeClr val="tx2"/>
                </a:solidFill>
              </a:rPr>
              <a:t>ορίζεται ως </a:t>
            </a:r>
            <a:r>
              <a:rPr lang="el-GR" sz="2000" b="1" dirty="0" smtClean="0">
                <a:solidFill>
                  <a:schemeClr val="tx2"/>
                </a:solidFill>
              </a:rPr>
              <a:t>το ποσοστό των κατειλημμένων κρεβατιών στο σύνολο των διαθέσιμων κρεβατιών </a:t>
            </a:r>
            <a:r>
              <a:rPr lang="el-GR" sz="2000" dirty="0" smtClean="0">
                <a:solidFill>
                  <a:schemeClr val="tx2"/>
                </a:solidFill>
              </a:rPr>
              <a:t>του νοσοκομείου σε μία δεδομένη στιγμή</a:t>
            </a:r>
            <a:r>
              <a:rPr lang="el-GR" sz="2000" dirty="0" smtClean="0"/>
              <a:t> </a:t>
            </a:r>
          </a:p>
          <a:p>
            <a:pPr eaLnBrk="1" hangingPunct="1">
              <a:lnSpc>
                <a:spcPct val="80000"/>
              </a:lnSpc>
              <a:buClr>
                <a:srgbClr val="FF3300"/>
              </a:buClr>
              <a:buFont typeface="Wingdings" pitchFamily="2" charset="2"/>
              <a:buNone/>
            </a:pPr>
            <a:endParaRPr lang="el-GR" sz="2000" dirty="0" smtClean="0"/>
          </a:p>
          <a:p>
            <a:pPr eaLnBrk="1" hangingPunct="1">
              <a:lnSpc>
                <a:spcPct val="80000"/>
              </a:lnSpc>
              <a:buFont typeface="Wingdings" pitchFamily="2" charset="2"/>
              <a:buNone/>
            </a:pPr>
            <a:r>
              <a:rPr lang="el-GR" sz="2000" dirty="0" smtClean="0"/>
              <a:t>	                                         </a:t>
            </a:r>
            <a:r>
              <a:rPr lang="en-US" sz="2000" dirty="0" smtClean="0"/>
              <a:t>               </a:t>
            </a:r>
            <a:r>
              <a:rPr lang="el-GR" sz="2000" dirty="0" smtClean="0"/>
              <a:t>   </a:t>
            </a:r>
            <a:r>
              <a:rPr lang="el-GR" sz="2000" dirty="0" smtClean="0">
                <a:solidFill>
                  <a:srgbClr val="C00000"/>
                </a:solidFill>
              </a:rPr>
              <a:t>Α Χ 100</a:t>
            </a:r>
          </a:p>
          <a:p>
            <a:pPr eaLnBrk="1" hangingPunct="1">
              <a:lnSpc>
                <a:spcPct val="80000"/>
              </a:lnSpc>
              <a:buFont typeface="Wingdings" pitchFamily="2" charset="2"/>
              <a:buNone/>
            </a:pPr>
            <a:r>
              <a:rPr lang="el-GR" sz="2000" dirty="0" smtClean="0">
                <a:solidFill>
                  <a:srgbClr val="C00000"/>
                </a:solidFill>
              </a:rPr>
              <a:t>				Π    =    ----------------- </a:t>
            </a:r>
          </a:p>
          <a:p>
            <a:pPr eaLnBrk="1" hangingPunct="1">
              <a:lnSpc>
                <a:spcPct val="80000"/>
              </a:lnSpc>
              <a:buFont typeface="Wingdings" pitchFamily="2" charset="2"/>
              <a:buNone/>
            </a:pPr>
            <a:r>
              <a:rPr lang="el-GR" sz="2000" dirty="0" smtClean="0">
                <a:solidFill>
                  <a:srgbClr val="C00000"/>
                </a:solidFill>
              </a:rPr>
              <a:t>                                                  </a:t>
            </a:r>
            <a:r>
              <a:rPr lang="en-US" sz="2000" dirty="0" smtClean="0">
                <a:solidFill>
                  <a:srgbClr val="C00000"/>
                </a:solidFill>
              </a:rPr>
              <a:t>                  </a:t>
            </a:r>
            <a:r>
              <a:rPr lang="el-GR" sz="2000" dirty="0" smtClean="0">
                <a:solidFill>
                  <a:srgbClr val="C00000"/>
                </a:solidFill>
              </a:rPr>
              <a:t>  Κ</a:t>
            </a:r>
          </a:p>
          <a:p>
            <a:pPr eaLnBrk="1" hangingPunct="1">
              <a:lnSpc>
                <a:spcPct val="80000"/>
              </a:lnSpc>
            </a:pPr>
            <a:endParaRPr lang="el-GR" sz="2000" dirty="0" smtClean="0"/>
          </a:p>
          <a:p>
            <a:pPr lvl="1" eaLnBrk="1" hangingPunct="1">
              <a:lnSpc>
                <a:spcPct val="80000"/>
              </a:lnSpc>
            </a:pPr>
            <a:r>
              <a:rPr lang="el-GR" sz="1800" dirty="0" smtClean="0">
                <a:solidFill>
                  <a:srgbClr val="C00000"/>
                </a:solidFill>
              </a:rPr>
              <a:t>Πληρότητα νοσοκομειακού τομέα σε επίπεδο χώρας σε ετήσια βάση</a:t>
            </a:r>
          </a:p>
          <a:p>
            <a:pPr eaLnBrk="1" hangingPunct="1">
              <a:lnSpc>
                <a:spcPct val="80000"/>
              </a:lnSpc>
              <a:buFont typeface="Wingdings" pitchFamily="2" charset="2"/>
              <a:buNone/>
            </a:pPr>
            <a:r>
              <a:rPr lang="el-GR" sz="2000" dirty="0" smtClean="0">
                <a:solidFill>
                  <a:srgbClr val="C00000"/>
                </a:solidFill>
              </a:rPr>
              <a:t>                                             </a:t>
            </a:r>
            <a:r>
              <a:rPr lang="en-US" sz="2000" dirty="0" smtClean="0">
                <a:solidFill>
                  <a:srgbClr val="C00000"/>
                </a:solidFill>
              </a:rPr>
              <a:t>                   H</a:t>
            </a:r>
            <a:r>
              <a:rPr lang="el-GR" sz="2000" dirty="0" smtClean="0">
                <a:solidFill>
                  <a:srgbClr val="C00000"/>
                </a:solidFill>
              </a:rPr>
              <a:t>ε</a:t>
            </a:r>
          </a:p>
          <a:p>
            <a:pPr eaLnBrk="1" hangingPunct="1">
              <a:lnSpc>
                <a:spcPct val="80000"/>
              </a:lnSpc>
              <a:buFont typeface="Wingdings" pitchFamily="2" charset="2"/>
              <a:buNone/>
            </a:pPr>
            <a:r>
              <a:rPr lang="el-GR" sz="2000" dirty="0" smtClean="0">
                <a:solidFill>
                  <a:srgbClr val="C00000"/>
                </a:solidFill>
              </a:rPr>
              <a:t> 				Πε   =  --------</a:t>
            </a:r>
          </a:p>
          <a:p>
            <a:pPr eaLnBrk="1" hangingPunct="1">
              <a:lnSpc>
                <a:spcPct val="80000"/>
              </a:lnSpc>
              <a:buFont typeface="Wingdings" pitchFamily="2" charset="2"/>
              <a:buNone/>
            </a:pPr>
            <a:r>
              <a:rPr lang="el-GR" sz="2000" dirty="0" smtClean="0">
                <a:solidFill>
                  <a:srgbClr val="C00000"/>
                </a:solidFill>
              </a:rPr>
              <a:t>	   			</a:t>
            </a:r>
            <a:r>
              <a:rPr lang="en-US" sz="2000" dirty="0" smtClean="0">
                <a:solidFill>
                  <a:srgbClr val="C00000"/>
                </a:solidFill>
              </a:rPr>
              <a:t>            </a:t>
            </a:r>
            <a:r>
              <a:rPr lang="el-GR" sz="2000" dirty="0" smtClean="0">
                <a:solidFill>
                  <a:srgbClr val="C00000"/>
                </a:solidFill>
              </a:rPr>
              <a:t>365 * Κ</a:t>
            </a:r>
          </a:p>
          <a:p>
            <a:pPr eaLnBrk="1" hangingPunct="1">
              <a:lnSpc>
                <a:spcPct val="80000"/>
              </a:lnSpc>
              <a:buFont typeface="Wingdings" pitchFamily="2" charset="2"/>
              <a:buNone/>
            </a:pPr>
            <a:r>
              <a:rPr lang="el-GR" sz="2000" dirty="0" smtClean="0"/>
              <a:t>                                                                                             </a:t>
            </a:r>
            <a:r>
              <a:rPr lang="en-US" sz="2000" dirty="0" smtClean="0"/>
              <a:t>                                        </a:t>
            </a:r>
            <a:r>
              <a:rPr lang="el-GR" sz="2000" dirty="0" smtClean="0">
                <a:solidFill>
                  <a:schemeClr val="tx2"/>
                </a:solidFill>
              </a:rPr>
              <a:t>όπου : </a:t>
            </a:r>
            <a:r>
              <a:rPr lang="el-GR" sz="2000" dirty="0" err="1" smtClean="0">
                <a:solidFill>
                  <a:schemeClr val="tx2"/>
                </a:solidFill>
              </a:rPr>
              <a:t>Ηε</a:t>
            </a:r>
            <a:r>
              <a:rPr lang="el-GR" sz="2000" dirty="0" smtClean="0">
                <a:solidFill>
                  <a:schemeClr val="tx2"/>
                </a:solidFill>
              </a:rPr>
              <a:t> είναι ο συνολικός ετήσιος αριθμός ημερών νοσηλεία</a:t>
            </a:r>
            <a:r>
              <a:rPr lang="el-GR" sz="2000" dirty="0" smtClean="0">
                <a:solidFill>
                  <a:schemeClr val="tx2"/>
                </a:solidFill>
                <a:latin typeface="Arial" charset="0"/>
              </a:rPr>
              <a:t>ς</a:t>
            </a:r>
            <a:r>
              <a:rPr lang="el-GR" sz="2000" dirty="0" smtClean="0">
                <a:solidFill>
                  <a:schemeClr val="tx2"/>
                </a:solidFill>
              </a:rPr>
              <a:t> </a:t>
            </a:r>
          </a:p>
          <a:p>
            <a:pPr eaLnBrk="1" hangingPunct="1">
              <a:lnSpc>
                <a:spcPct val="80000"/>
              </a:lnSpc>
              <a:buFont typeface="Wingdings" pitchFamily="2" charset="2"/>
              <a:buNone/>
            </a:pPr>
            <a:r>
              <a:rPr lang="el-GR" sz="2000" dirty="0" smtClean="0">
                <a:solidFill>
                  <a:srgbClr val="FFFF00"/>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B685FEC4-113B-4D17-8BAF-C27A9C14A7E4}" type="slidenum">
              <a:rPr lang="el-GR" sz="1200">
                <a:latin typeface="Garamond" pitchFamily="18" charset="0"/>
              </a:rPr>
              <a:pPr algn="r"/>
              <a:t>18</a:t>
            </a:fld>
            <a:endParaRPr lang="el-GR" sz="1200">
              <a:latin typeface="Garamond" pitchFamily="18" charset="0"/>
            </a:endParaRPr>
          </a:p>
        </p:txBody>
      </p:sp>
      <p:sp>
        <p:nvSpPr>
          <p:cNvPr id="78850" name="Rectangle 2"/>
          <p:cNvSpPr>
            <a:spLocks noGrp="1" noChangeArrowheads="1"/>
          </p:cNvSpPr>
          <p:nvPr>
            <p:ph type="title" idx="4294967295"/>
          </p:nvPr>
        </p:nvSpPr>
        <p:spPr/>
        <p:txBody>
          <a:bodyPr>
            <a:normAutofit fontScale="90000"/>
          </a:bodyPr>
          <a:lstStyle/>
          <a:p>
            <a:pPr eaLnBrk="1" hangingPunct="1"/>
            <a:r>
              <a:rPr lang="el-GR" sz="4000" b="1" smtClean="0">
                <a:solidFill>
                  <a:srgbClr val="DA3508"/>
                </a:solidFill>
              </a:rPr>
              <a:t>Δείκτες χρησιμοποίησης του Νοσοκομείου</a:t>
            </a:r>
          </a:p>
        </p:txBody>
      </p:sp>
      <p:sp>
        <p:nvSpPr>
          <p:cNvPr id="78851" name="Rectangle 3"/>
          <p:cNvSpPr>
            <a:spLocks noGrp="1" noChangeArrowheads="1"/>
          </p:cNvSpPr>
          <p:nvPr>
            <p:ph type="body" idx="4294967295"/>
          </p:nvPr>
        </p:nvSpPr>
        <p:spPr/>
        <p:txBody>
          <a:bodyPr/>
          <a:lstStyle/>
          <a:p>
            <a:pPr algn="just" eaLnBrk="1" hangingPunct="1">
              <a:buClr>
                <a:srgbClr val="FF3300"/>
              </a:buClr>
              <a:buFont typeface="Wingdings" pitchFamily="2" charset="2"/>
              <a:buChar char="q"/>
            </a:pPr>
            <a:r>
              <a:rPr lang="el-GR" b="1" dirty="0" smtClean="0">
                <a:solidFill>
                  <a:srgbClr val="FFFF00"/>
                </a:solidFill>
              </a:rPr>
              <a:t> </a:t>
            </a:r>
            <a:r>
              <a:rPr lang="el-GR" b="1" dirty="0" smtClean="0">
                <a:solidFill>
                  <a:srgbClr val="0070C0"/>
                </a:solidFill>
              </a:rPr>
              <a:t>Μέση διάρκεια νοσηλείας (ΜΔΝ)-</a:t>
            </a:r>
            <a:r>
              <a:rPr lang="en-US" b="1" dirty="0" smtClean="0">
                <a:solidFill>
                  <a:srgbClr val="0070C0"/>
                </a:solidFill>
              </a:rPr>
              <a:t>Average length of stay</a:t>
            </a:r>
            <a:endParaRPr lang="el-GR" dirty="0" smtClean="0">
              <a:solidFill>
                <a:srgbClr val="0070C0"/>
              </a:solidFill>
            </a:endParaRPr>
          </a:p>
          <a:p>
            <a:pPr algn="just" eaLnBrk="1" hangingPunct="1">
              <a:buFont typeface="Wingdings" pitchFamily="2" charset="2"/>
              <a:buNone/>
            </a:pPr>
            <a:r>
              <a:rPr lang="el-GR" dirty="0" smtClean="0"/>
              <a:t>                 </a:t>
            </a:r>
          </a:p>
          <a:p>
            <a:pPr algn="just" eaLnBrk="1" hangingPunct="1">
              <a:buFont typeface="Wingdings" pitchFamily="2" charset="2"/>
              <a:buNone/>
            </a:pPr>
            <a:r>
              <a:rPr lang="el-GR" dirty="0" smtClean="0"/>
              <a:t>                 ΜΔΝ = </a:t>
            </a:r>
            <a:r>
              <a:rPr lang="el-GR" sz="4800" dirty="0" smtClean="0"/>
              <a:t>Σ</a:t>
            </a:r>
            <a:r>
              <a:rPr lang="el-GR" dirty="0" smtClean="0"/>
              <a:t>Η / </a:t>
            </a:r>
            <a:r>
              <a:rPr lang="el-GR" sz="4800" dirty="0" smtClean="0"/>
              <a:t>Σ</a:t>
            </a:r>
            <a:r>
              <a:rPr lang="el-GR" dirty="0" smtClean="0"/>
              <a:t>Α</a:t>
            </a:r>
            <a:r>
              <a:rPr lang="el-GR" dirty="0" smtClean="0">
                <a:solidFill>
                  <a:srgbClr val="FFFF00"/>
                </a:solidFill>
              </a:rPr>
              <a:t> </a:t>
            </a:r>
          </a:p>
          <a:p>
            <a:pPr algn="just" eaLnBrk="1" hangingPunct="1">
              <a:buFont typeface="Wingdings" pitchFamily="2" charset="2"/>
              <a:buNone/>
            </a:pPr>
            <a:endParaRPr lang="el-GR" dirty="0" smtClean="0">
              <a:solidFill>
                <a:srgbClr val="FFFF00"/>
              </a:solidFill>
            </a:endParaRPr>
          </a:p>
          <a:p>
            <a:pPr algn="just" eaLnBrk="1" hangingPunct="1">
              <a:buFont typeface="Wingdings" pitchFamily="2" charset="2"/>
              <a:buNone/>
            </a:pPr>
            <a:r>
              <a:rPr lang="el-GR" sz="2800" dirty="0" smtClean="0">
                <a:solidFill>
                  <a:schemeClr val="tx2"/>
                </a:solidFill>
              </a:rPr>
              <a:t>Βασικός παράγοντας προγραμματισμού και αξιολόγησης της νοσοκομειακής υποδομής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158392C4-3B4C-4A5F-9EE7-3AE1C24859B4}" type="slidenum">
              <a:rPr lang="el-GR" sz="1200">
                <a:latin typeface="Garamond" pitchFamily="18" charset="0"/>
              </a:rPr>
              <a:pPr algn="r"/>
              <a:t>19</a:t>
            </a:fld>
            <a:endParaRPr lang="el-GR" sz="1200">
              <a:latin typeface="Garamond" pitchFamily="18" charset="0"/>
            </a:endParaRPr>
          </a:p>
        </p:txBody>
      </p:sp>
      <p:sp>
        <p:nvSpPr>
          <p:cNvPr id="79874" name="Rectangle 2"/>
          <p:cNvSpPr>
            <a:spLocks noGrp="1" noChangeArrowheads="1"/>
          </p:cNvSpPr>
          <p:nvPr>
            <p:ph type="title" idx="4294967295"/>
          </p:nvPr>
        </p:nvSpPr>
        <p:spPr/>
        <p:txBody>
          <a:bodyPr>
            <a:normAutofit fontScale="90000"/>
          </a:bodyPr>
          <a:lstStyle/>
          <a:p>
            <a:pPr eaLnBrk="1" hangingPunct="1"/>
            <a:r>
              <a:rPr lang="el-GR" sz="3600" smtClean="0">
                <a:solidFill>
                  <a:srgbClr val="DA3508"/>
                </a:solidFill>
              </a:rPr>
              <a:t>Σύνθετοι δείκτες χρησιμοποίησης του νοσοκομείου</a:t>
            </a:r>
          </a:p>
        </p:txBody>
      </p:sp>
      <p:sp>
        <p:nvSpPr>
          <p:cNvPr id="79875" name="Rectangle 3"/>
          <p:cNvSpPr>
            <a:spLocks noGrp="1" noChangeArrowheads="1"/>
          </p:cNvSpPr>
          <p:nvPr>
            <p:ph type="body" idx="4294967295"/>
          </p:nvPr>
        </p:nvSpPr>
        <p:spPr/>
        <p:txBody>
          <a:bodyPr/>
          <a:lstStyle/>
          <a:p>
            <a:pPr eaLnBrk="1" hangingPunct="1">
              <a:lnSpc>
                <a:spcPct val="80000"/>
              </a:lnSpc>
              <a:buClr>
                <a:srgbClr val="FF3300"/>
              </a:buClr>
              <a:buFont typeface="Wingdings" pitchFamily="2" charset="2"/>
              <a:buChar char="q"/>
            </a:pPr>
            <a:r>
              <a:rPr lang="el-GR" b="1" dirty="0" smtClean="0">
                <a:solidFill>
                  <a:srgbClr val="FFFF00"/>
                </a:solidFill>
              </a:rPr>
              <a:t> </a:t>
            </a:r>
            <a:r>
              <a:rPr lang="el-GR" b="1" dirty="0" smtClean="0">
                <a:solidFill>
                  <a:srgbClr val="C00000"/>
                </a:solidFill>
              </a:rPr>
              <a:t>Ρυθμός Εισροής Ασθενών - Ρκ    (</a:t>
            </a:r>
            <a:r>
              <a:rPr lang="en-US" b="1" dirty="0" smtClean="0">
                <a:solidFill>
                  <a:srgbClr val="C00000"/>
                </a:solidFill>
              </a:rPr>
              <a:t>throughput</a:t>
            </a:r>
            <a:r>
              <a:rPr lang="el-GR" b="1" dirty="0" smtClean="0">
                <a:solidFill>
                  <a:srgbClr val="C00000"/>
                </a:solidFill>
              </a:rPr>
              <a:t>)</a:t>
            </a:r>
          </a:p>
          <a:p>
            <a:pPr eaLnBrk="1" hangingPunct="1">
              <a:lnSpc>
                <a:spcPct val="80000"/>
              </a:lnSpc>
              <a:buClr>
                <a:srgbClr val="FF3300"/>
              </a:buClr>
              <a:buFont typeface="Wingdings" pitchFamily="2" charset="2"/>
              <a:buNone/>
            </a:pPr>
            <a:r>
              <a:rPr lang="el-GR" b="1" dirty="0" smtClean="0">
                <a:solidFill>
                  <a:srgbClr val="FFFF00"/>
                </a:solidFill>
              </a:rPr>
              <a:t>   </a:t>
            </a:r>
            <a:r>
              <a:rPr lang="el-GR" sz="2800" b="1" dirty="0" smtClean="0">
                <a:solidFill>
                  <a:schemeClr val="tx2"/>
                </a:solidFill>
              </a:rPr>
              <a:t>Εκφράζεται σε αριθμό ασθενών ανά κρεβάτι ανά μονάδα χρόνου (π.χ. 40 άρρωστοι ανά κρεβάτι το χρόνο)</a:t>
            </a:r>
            <a:r>
              <a:rPr lang="el-GR" sz="2800" dirty="0" smtClean="0">
                <a:solidFill>
                  <a:schemeClr val="tx2"/>
                </a:solidFill>
              </a:rPr>
              <a:t> </a:t>
            </a:r>
          </a:p>
          <a:p>
            <a:pPr eaLnBrk="1" hangingPunct="1">
              <a:lnSpc>
                <a:spcPct val="80000"/>
              </a:lnSpc>
              <a:buFont typeface="Wingdings" pitchFamily="2" charset="2"/>
              <a:buNone/>
            </a:pPr>
            <a:r>
              <a:rPr lang="el-GR" dirty="0" smtClean="0">
                <a:solidFill>
                  <a:srgbClr val="C00000"/>
                </a:solidFill>
              </a:rPr>
              <a:t>                                     </a:t>
            </a:r>
            <a:r>
              <a:rPr lang="en-US" dirty="0" smtClean="0">
                <a:solidFill>
                  <a:srgbClr val="C00000"/>
                </a:solidFill>
              </a:rPr>
              <a:t>            </a:t>
            </a:r>
            <a:r>
              <a:rPr lang="el-GR" dirty="0" smtClean="0">
                <a:solidFill>
                  <a:srgbClr val="C00000"/>
                </a:solidFill>
              </a:rPr>
              <a:t> </a:t>
            </a:r>
            <a:r>
              <a:rPr lang="el-GR" sz="2800" dirty="0" smtClean="0">
                <a:solidFill>
                  <a:srgbClr val="C00000"/>
                </a:solidFill>
              </a:rPr>
              <a:t>365 * Π</a:t>
            </a:r>
          </a:p>
          <a:p>
            <a:pPr eaLnBrk="1" hangingPunct="1">
              <a:lnSpc>
                <a:spcPct val="80000"/>
              </a:lnSpc>
              <a:buFont typeface="Wingdings" pitchFamily="2" charset="2"/>
              <a:buNone/>
            </a:pPr>
            <a:r>
              <a:rPr lang="el-GR" sz="2800" dirty="0" smtClean="0">
                <a:solidFill>
                  <a:srgbClr val="C00000"/>
                </a:solidFill>
              </a:rPr>
              <a:t>					 Ρκ = ---------------</a:t>
            </a:r>
          </a:p>
          <a:p>
            <a:pPr eaLnBrk="1" hangingPunct="1">
              <a:lnSpc>
                <a:spcPct val="80000"/>
              </a:lnSpc>
              <a:buFont typeface="Wingdings" pitchFamily="2" charset="2"/>
              <a:buNone/>
            </a:pPr>
            <a:r>
              <a:rPr lang="el-GR" sz="2800" dirty="0" smtClean="0">
                <a:solidFill>
                  <a:srgbClr val="C00000"/>
                </a:solidFill>
              </a:rPr>
              <a:t>	                                    </a:t>
            </a:r>
            <a:r>
              <a:rPr lang="en-US" sz="2800" dirty="0" smtClean="0">
                <a:solidFill>
                  <a:srgbClr val="C00000"/>
                </a:solidFill>
              </a:rPr>
              <a:t>            </a:t>
            </a:r>
            <a:r>
              <a:rPr lang="el-GR" sz="2800" dirty="0" smtClean="0">
                <a:solidFill>
                  <a:srgbClr val="C00000"/>
                </a:solidFill>
              </a:rPr>
              <a:t>  100 * ΜΔΝ</a:t>
            </a:r>
          </a:p>
          <a:p>
            <a:pPr eaLnBrk="1" hangingPunct="1">
              <a:lnSpc>
                <a:spcPct val="80000"/>
              </a:lnSpc>
              <a:buFont typeface="Wingdings" pitchFamily="2" charset="2"/>
              <a:buNone/>
            </a:pPr>
            <a:r>
              <a:rPr lang="el-GR" dirty="0" smtClean="0"/>
              <a:t>   </a:t>
            </a:r>
            <a:r>
              <a:rPr lang="el-GR" sz="2400" dirty="0" smtClean="0">
                <a:solidFill>
                  <a:schemeClr val="tx2"/>
                </a:solidFill>
              </a:rPr>
              <a:t>Μετράει την </a:t>
            </a:r>
            <a:r>
              <a:rPr lang="el-GR" sz="2800" b="1" dirty="0" smtClean="0">
                <a:solidFill>
                  <a:schemeClr val="tx2"/>
                </a:solidFill>
              </a:rPr>
              <a:t>έκταση</a:t>
            </a:r>
            <a:r>
              <a:rPr lang="el-GR" sz="2400" dirty="0" smtClean="0">
                <a:solidFill>
                  <a:schemeClr val="tx2"/>
                </a:solidFill>
              </a:rPr>
              <a:t> της αξιοποίησης της νοσοκομειακής υποδομής, δηλαδή το βαθμό στον οποίο το σύστημα υγείας χρησιμοποιεί το νοσοκομείο.</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5"/>
          <p:cNvSpPr>
            <a:spLocks noChangeArrowheads="1"/>
          </p:cNvSpPr>
          <p:nvPr/>
        </p:nvSpPr>
        <p:spPr bwMode="auto">
          <a:xfrm>
            <a:off x="0" y="285750"/>
            <a:ext cx="9144000" cy="0"/>
          </a:xfrm>
          <a:prstGeom prst="rect">
            <a:avLst/>
          </a:prstGeom>
          <a:noFill/>
          <a:ln w="9525">
            <a:noFill/>
            <a:miter lim="800000"/>
            <a:headEnd/>
            <a:tailEnd/>
          </a:ln>
        </p:spPr>
        <p:txBody>
          <a:bodyPr wrap="none" anchor="ctr">
            <a:spAutoFit/>
          </a:bodyPr>
          <a:lstStyle/>
          <a:p>
            <a:endParaRPr lang="el-GR"/>
          </a:p>
        </p:txBody>
      </p:sp>
      <p:graphicFrame>
        <p:nvGraphicFramePr>
          <p:cNvPr id="2050" name="Object 4"/>
          <p:cNvGraphicFramePr>
            <a:graphicFrameLocks noChangeAspect="1"/>
          </p:cNvGraphicFramePr>
          <p:nvPr/>
        </p:nvGraphicFramePr>
        <p:xfrm>
          <a:off x="611188" y="333375"/>
          <a:ext cx="8353425" cy="6286500"/>
        </p:xfrm>
        <a:graphic>
          <a:graphicData uri="http://schemas.openxmlformats.org/presentationml/2006/ole">
            <p:oleObj spid="_x0000_s1026" name="Document" r:id="rId3" imgW="5373999" imgH="6273209" progId="Word.Document.8">
              <p:embed/>
            </p:oleObj>
          </a:graphicData>
        </a:graphic>
      </p:graphicFrame>
      <p:sp>
        <p:nvSpPr>
          <p:cNvPr id="2052" name="Text Box 6"/>
          <p:cNvSpPr txBox="1">
            <a:spLocks noChangeArrowheads="1"/>
          </p:cNvSpPr>
          <p:nvPr/>
        </p:nvSpPr>
        <p:spPr bwMode="auto">
          <a:xfrm>
            <a:off x="1476375" y="6308725"/>
            <a:ext cx="184150" cy="366713"/>
          </a:xfrm>
          <a:prstGeom prst="rect">
            <a:avLst/>
          </a:prstGeom>
          <a:noFill/>
          <a:ln w="9525">
            <a:noFill/>
            <a:miter lim="800000"/>
            <a:headEnd/>
            <a:tailEnd/>
          </a:ln>
        </p:spPr>
        <p:txBody>
          <a:bodyPr wrap="none">
            <a:spAutoFit/>
          </a:bodyPr>
          <a:lstStyle/>
          <a:p>
            <a:endParaRPr lang="el-GR"/>
          </a:p>
        </p:txBody>
      </p:sp>
      <p:sp>
        <p:nvSpPr>
          <p:cNvPr id="48135" name="Text Box 7"/>
          <p:cNvSpPr txBox="1">
            <a:spLocks noChangeArrowheads="1"/>
          </p:cNvSpPr>
          <p:nvPr/>
        </p:nvSpPr>
        <p:spPr bwMode="auto">
          <a:xfrm>
            <a:off x="2700338" y="6308725"/>
            <a:ext cx="4191000" cy="366713"/>
          </a:xfrm>
          <a:prstGeom prst="rect">
            <a:avLst/>
          </a:prstGeom>
          <a:noFill/>
          <a:ln w="9525">
            <a:noFill/>
            <a:miter lim="800000"/>
            <a:headEnd/>
            <a:tailEnd/>
          </a:ln>
          <a:effectLst/>
        </p:spPr>
        <p:txBody>
          <a:bodyPr wrap="none">
            <a:spAutoFit/>
          </a:bodyPr>
          <a:lstStyle/>
          <a:p>
            <a:pPr>
              <a:defRPr/>
            </a:pPr>
            <a:r>
              <a:rPr lang="el-GR">
                <a:solidFill>
                  <a:srgbClr val="FFFF00"/>
                </a:solidFill>
                <a:effectLst>
                  <a:outerShdw blurRad="38100" dist="38100" dir="2700000" algn="tl">
                    <a:srgbClr val="000000"/>
                  </a:outerShdw>
                </a:effectLst>
              </a:rPr>
              <a:t>Η παραγωγή της υγείας στην Κοινωνία</a:t>
            </a:r>
          </a:p>
        </p:txBody>
      </p:sp>
      <p:sp>
        <p:nvSpPr>
          <p:cNvPr id="8" name="7 - Θέση αριθμού διαφάνειας"/>
          <p:cNvSpPr>
            <a:spLocks noGrp="1"/>
          </p:cNvSpPr>
          <p:nvPr>
            <p:ph type="sldNum" sz="quarter" idx="12"/>
          </p:nvPr>
        </p:nvSpPr>
        <p:spPr/>
        <p:txBody>
          <a:bodyPr/>
          <a:lstStyle/>
          <a:p>
            <a:pPr>
              <a:defRPr/>
            </a:pPr>
            <a:fld id="{DE2CBD28-124F-46C3-AE46-7E211EF01F2F}" type="slidenum">
              <a:rPr lang="el-GR"/>
              <a:pPr>
                <a:defRPr/>
              </a:pPr>
              <a:t>2</a:t>
            </a:fld>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1BBC30A8-6330-4F98-AA3C-8C08B86C2EB0}" type="slidenum">
              <a:rPr lang="el-GR" sz="1200">
                <a:latin typeface="Garamond" pitchFamily="18" charset="0"/>
              </a:rPr>
              <a:pPr algn="r"/>
              <a:t>20</a:t>
            </a:fld>
            <a:endParaRPr lang="el-GR" sz="1200">
              <a:latin typeface="Garamond" pitchFamily="18" charset="0"/>
            </a:endParaRPr>
          </a:p>
        </p:txBody>
      </p:sp>
      <p:sp>
        <p:nvSpPr>
          <p:cNvPr id="80898" name="Rectangle 2"/>
          <p:cNvSpPr>
            <a:spLocks noGrp="1" noChangeArrowheads="1"/>
          </p:cNvSpPr>
          <p:nvPr>
            <p:ph type="title" idx="4294967295"/>
          </p:nvPr>
        </p:nvSpPr>
        <p:spPr/>
        <p:txBody>
          <a:bodyPr>
            <a:normAutofit fontScale="90000"/>
          </a:bodyPr>
          <a:lstStyle/>
          <a:p>
            <a:pPr eaLnBrk="1" hangingPunct="1"/>
            <a:r>
              <a:rPr lang="el-GR" sz="3600" smtClean="0">
                <a:solidFill>
                  <a:srgbClr val="DA3508"/>
                </a:solidFill>
              </a:rPr>
              <a:t>Σύνθετοι δείκτες χρησιμοποίησης του νοσοκομείου</a:t>
            </a:r>
          </a:p>
        </p:txBody>
      </p:sp>
      <p:sp>
        <p:nvSpPr>
          <p:cNvPr id="80899" name="Rectangle 3"/>
          <p:cNvSpPr>
            <a:spLocks noGrp="1" noChangeArrowheads="1"/>
          </p:cNvSpPr>
          <p:nvPr>
            <p:ph type="body" idx="4294967295"/>
          </p:nvPr>
        </p:nvSpPr>
        <p:spPr/>
        <p:txBody>
          <a:bodyPr/>
          <a:lstStyle/>
          <a:p>
            <a:pPr eaLnBrk="1" hangingPunct="1">
              <a:lnSpc>
                <a:spcPct val="90000"/>
              </a:lnSpc>
              <a:buClr>
                <a:srgbClr val="FF3300"/>
              </a:buClr>
              <a:buFont typeface="Wingdings" pitchFamily="2" charset="2"/>
              <a:buChar char="q"/>
            </a:pPr>
            <a:r>
              <a:rPr lang="el-GR" sz="2800" b="1" dirty="0" smtClean="0"/>
              <a:t> </a:t>
            </a:r>
            <a:r>
              <a:rPr lang="el-GR" sz="2800" b="1" dirty="0" smtClean="0">
                <a:solidFill>
                  <a:srgbClr val="C00000"/>
                </a:solidFill>
              </a:rPr>
              <a:t>Το Διάστημα Εναλλαγής - Ρε  (</a:t>
            </a:r>
            <a:r>
              <a:rPr lang="en-US" sz="2800" b="1" dirty="0" smtClean="0">
                <a:solidFill>
                  <a:srgbClr val="C00000"/>
                </a:solidFill>
              </a:rPr>
              <a:t>turnover interval</a:t>
            </a:r>
            <a:r>
              <a:rPr lang="el-GR" sz="2800" b="1" dirty="0" smtClean="0">
                <a:solidFill>
                  <a:srgbClr val="C00000"/>
                </a:solidFill>
              </a:rPr>
              <a:t>)</a:t>
            </a:r>
          </a:p>
          <a:p>
            <a:pPr eaLnBrk="1" hangingPunct="1">
              <a:lnSpc>
                <a:spcPct val="90000"/>
              </a:lnSpc>
              <a:buClr>
                <a:srgbClr val="FF3300"/>
              </a:buClr>
              <a:buFont typeface="Wingdings" pitchFamily="2" charset="2"/>
              <a:buNone/>
            </a:pPr>
            <a:r>
              <a:rPr lang="el-GR" sz="2800" b="1" dirty="0" smtClean="0">
                <a:solidFill>
                  <a:srgbClr val="FFFF00"/>
                </a:solidFill>
              </a:rPr>
              <a:t>   </a:t>
            </a:r>
            <a:r>
              <a:rPr lang="el-GR" sz="1800" b="1" dirty="0" smtClean="0">
                <a:solidFill>
                  <a:schemeClr val="tx2"/>
                </a:solidFill>
                <a:latin typeface="Arial" charset="0"/>
              </a:rPr>
              <a:t>Μετράει το ρυθμό εναλλαγής των ασθενών ή το (μέσο) αριθμό ημερών που ένα κρεβάτι μένει κενό (π.χ. μία ή δύο ημέρες)</a:t>
            </a:r>
            <a:r>
              <a:rPr lang="el-GR" sz="1800" b="1" dirty="0" smtClean="0">
                <a:latin typeface="Arial" charset="0"/>
              </a:rPr>
              <a:t> </a:t>
            </a:r>
          </a:p>
          <a:p>
            <a:pPr eaLnBrk="1" hangingPunct="1">
              <a:lnSpc>
                <a:spcPct val="90000"/>
              </a:lnSpc>
              <a:buClr>
                <a:srgbClr val="FF3300"/>
              </a:buClr>
              <a:buFont typeface="Wingdings" pitchFamily="2" charset="2"/>
              <a:buNone/>
            </a:pPr>
            <a:r>
              <a:rPr lang="el-GR" sz="1800" b="1" dirty="0" smtClean="0">
                <a:latin typeface="Arial" charset="0"/>
              </a:rPr>
              <a:t>   </a:t>
            </a:r>
          </a:p>
          <a:p>
            <a:pPr eaLnBrk="1" hangingPunct="1">
              <a:lnSpc>
                <a:spcPct val="90000"/>
              </a:lnSpc>
              <a:buClr>
                <a:srgbClr val="FF3300"/>
              </a:buClr>
              <a:buFont typeface="Wingdings" pitchFamily="2" charset="2"/>
              <a:buNone/>
            </a:pPr>
            <a:r>
              <a:rPr lang="el-GR" sz="1800" b="1" dirty="0" smtClean="0">
                <a:latin typeface="Arial" charset="0"/>
              </a:rPr>
              <a:t> </a:t>
            </a:r>
            <a:r>
              <a:rPr lang="el-GR" sz="1800" b="1" dirty="0" smtClean="0">
                <a:solidFill>
                  <a:schemeClr val="tx2"/>
                </a:solidFill>
                <a:latin typeface="Arial" charset="0"/>
              </a:rPr>
              <a:t>Εκφράζεται σε αριθμό ημερών και είναι ένας δείκτης της </a:t>
            </a:r>
            <a:r>
              <a:rPr lang="el-GR" sz="2000" b="1" dirty="0" smtClean="0">
                <a:solidFill>
                  <a:schemeClr val="tx2"/>
                </a:solidFill>
                <a:latin typeface="Arial" charset="0"/>
              </a:rPr>
              <a:t>έντασης </a:t>
            </a:r>
            <a:r>
              <a:rPr lang="el-GR" sz="1800" b="1" dirty="0" smtClean="0">
                <a:solidFill>
                  <a:schemeClr val="tx2"/>
                </a:solidFill>
                <a:latin typeface="Arial" charset="0"/>
              </a:rPr>
              <a:t>της αξιοποίησης της νοσοκομειακής υποδομής</a:t>
            </a:r>
            <a:r>
              <a:rPr lang="el-GR" sz="1800" dirty="0" smtClean="0">
                <a:solidFill>
                  <a:schemeClr val="tx2"/>
                </a:solidFill>
                <a:latin typeface="Arial" charset="0"/>
              </a:rPr>
              <a:t> </a:t>
            </a:r>
          </a:p>
          <a:p>
            <a:pPr eaLnBrk="1" hangingPunct="1">
              <a:lnSpc>
                <a:spcPct val="90000"/>
              </a:lnSpc>
              <a:buClr>
                <a:srgbClr val="FF3300"/>
              </a:buClr>
              <a:buFont typeface="Wingdings" pitchFamily="2" charset="2"/>
              <a:buNone/>
            </a:pPr>
            <a:endParaRPr lang="el-GR" sz="1800" dirty="0" smtClean="0">
              <a:solidFill>
                <a:schemeClr val="tx2"/>
              </a:solidFill>
              <a:latin typeface="Arial" charset="0"/>
            </a:endParaRPr>
          </a:p>
          <a:p>
            <a:pPr eaLnBrk="1" hangingPunct="1">
              <a:lnSpc>
                <a:spcPct val="90000"/>
              </a:lnSpc>
              <a:buFont typeface="Wingdings" pitchFamily="2" charset="2"/>
              <a:buNone/>
            </a:pPr>
            <a:r>
              <a:rPr lang="el-GR" sz="2800" dirty="0" smtClean="0">
                <a:solidFill>
                  <a:srgbClr val="C00000"/>
                </a:solidFill>
              </a:rPr>
              <a:t>                                 </a:t>
            </a:r>
            <a:r>
              <a:rPr lang="en-US" sz="2800" dirty="0" smtClean="0">
                <a:solidFill>
                  <a:srgbClr val="C00000"/>
                </a:solidFill>
              </a:rPr>
              <a:t>            </a:t>
            </a:r>
            <a:r>
              <a:rPr lang="el-GR" sz="2800" dirty="0" smtClean="0">
                <a:solidFill>
                  <a:srgbClr val="C00000"/>
                </a:solidFill>
              </a:rPr>
              <a:t>  365  </a:t>
            </a:r>
            <a:r>
              <a:rPr lang="en-US" sz="2800" dirty="0" smtClean="0">
                <a:solidFill>
                  <a:srgbClr val="C00000"/>
                </a:solidFill>
              </a:rPr>
              <a:t>       </a:t>
            </a:r>
            <a:endParaRPr lang="el-GR" sz="2800" dirty="0" smtClean="0">
              <a:solidFill>
                <a:srgbClr val="C00000"/>
              </a:solidFill>
            </a:endParaRPr>
          </a:p>
          <a:p>
            <a:pPr eaLnBrk="1" hangingPunct="1">
              <a:lnSpc>
                <a:spcPct val="90000"/>
              </a:lnSpc>
              <a:buFont typeface="Wingdings" pitchFamily="2" charset="2"/>
              <a:buNone/>
            </a:pPr>
            <a:r>
              <a:rPr lang="el-GR" sz="2800" dirty="0" smtClean="0">
                <a:solidFill>
                  <a:srgbClr val="C00000"/>
                </a:solidFill>
              </a:rPr>
              <a:t>				Ρε  =   -------- </a:t>
            </a:r>
            <a:r>
              <a:rPr lang="en-US" sz="2800" dirty="0" smtClean="0">
                <a:solidFill>
                  <a:srgbClr val="C00000"/>
                </a:solidFill>
              </a:rPr>
              <a:t>   _</a:t>
            </a:r>
            <a:r>
              <a:rPr lang="el-GR" sz="2800" dirty="0" smtClean="0">
                <a:solidFill>
                  <a:srgbClr val="C00000"/>
                </a:solidFill>
              </a:rPr>
              <a:t> </a:t>
            </a:r>
            <a:r>
              <a:rPr lang="en-US" sz="2800" dirty="0" smtClean="0">
                <a:solidFill>
                  <a:srgbClr val="C00000"/>
                </a:solidFill>
              </a:rPr>
              <a:t>M</a:t>
            </a:r>
            <a:r>
              <a:rPr lang="el-GR" sz="2800" dirty="0" smtClean="0">
                <a:solidFill>
                  <a:srgbClr val="C00000"/>
                </a:solidFill>
              </a:rPr>
              <a:t>ΔΝ</a:t>
            </a:r>
            <a:endParaRPr lang="en-US" sz="2800" dirty="0" smtClean="0">
              <a:solidFill>
                <a:srgbClr val="C00000"/>
              </a:solidFill>
            </a:endParaRPr>
          </a:p>
          <a:p>
            <a:pPr eaLnBrk="1" hangingPunct="1">
              <a:lnSpc>
                <a:spcPct val="90000"/>
              </a:lnSpc>
              <a:buFont typeface="Wingdings" pitchFamily="2" charset="2"/>
              <a:buNone/>
            </a:pPr>
            <a:r>
              <a:rPr lang="el-GR" sz="2800" dirty="0" smtClean="0">
                <a:solidFill>
                  <a:srgbClr val="C00000"/>
                </a:solidFill>
              </a:rPr>
              <a:t>                               </a:t>
            </a:r>
            <a:r>
              <a:rPr lang="en-US" sz="2800" dirty="0" smtClean="0">
                <a:solidFill>
                  <a:srgbClr val="C00000"/>
                </a:solidFill>
              </a:rPr>
              <a:t>             </a:t>
            </a:r>
            <a:r>
              <a:rPr lang="el-GR" sz="2800" dirty="0" smtClean="0">
                <a:solidFill>
                  <a:srgbClr val="C00000"/>
                </a:solidFill>
              </a:rPr>
              <a:t>     Ρκ</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887396DC-B172-4C4D-8E8E-F52267A03AFA}" type="slidenum">
              <a:rPr lang="el-GR" sz="1200">
                <a:latin typeface="Garamond" pitchFamily="18" charset="0"/>
              </a:rPr>
              <a:pPr algn="r"/>
              <a:t>21</a:t>
            </a:fld>
            <a:endParaRPr lang="el-GR" sz="1200">
              <a:latin typeface="Garamond" pitchFamily="18" charset="0"/>
            </a:endParaRPr>
          </a:p>
        </p:txBody>
      </p:sp>
      <p:sp>
        <p:nvSpPr>
          <p:cNvPr id="81922" name="Rectangle 2"/>
          <p:cNvSpPr>
            <a:spLocks noGrp="1" noChangeArrowheads="1"/>
          </p:cNvSpPr>
          <p:nvPr>
            <p:ph type="title" idx="4294967295"/>
          </p:nvPr>
        </p:nvSpPr>
        <p:spPr>
          <a:xfrm>
            <a:off x="468313" y="0"/>
            <a:ext cx="8229600" cy="630238"/>
          </a:xfrm>
        </p:spPr>
        <p:txBody>
          <a:bodyPr/>
          <a:lstStyle/>
          <a:p>
            <a:pPr eaLnBrk="1" hangingPunct="1"/>
            <a:r>
              <a:rPr lang="el-GR" sz="2400" b="1" smtClean="0">
                <a:solidFill>
                  <a:srgbClr val="DA3508"/>
                </a:solidFill>
              </a:rPr>
              <a:t>Εμπειρικά δεδομένα</a:t>
            </a:r>
          </a:p>
        </p:txBody>
      </p:sp>
      <p:graphicFrame>
        <p:nvGraphicFramePr>
          <p:cNvPr id="58503" name="Group 135"/>
          <p:cNvGraphicFramePr>
            <a:graphicFrameLocks noGrp="1"/>
          </p:cNvGraphicFramePr>
          <p:nvPr>
            <p:ph idx="4294967295"/>
          </p:nvPr>
        </p:nvGraphicFramePr>
        <p:xfrm>
          <a:off x="468313" y="500042"/>
          <a:ext cx="8229600" cy="6217920"/>
        </p:xfrm>
        <a:graphic>
          <a:graphicData uri="http://schemas.openxmlformats.org/drawingml/2006/table">
            <a:tbl>
              <a:tblPr/>
              <a:tblGrid>
                <a:gridCol w="3849687"/>
                <a:gridCol w="874713"/>
                <a:gridCol w="876300"/>
                <a:gridCol w="876300"/>
                <a:gridCol w="876300"/>
                <a:gridCol w="876300"/>
              </a:tblGrid>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chemeClr val="tx2"/>
                          </a:solidFill>
                          <a:effectLst/>
                          <a:latin typeface="Arial" charset="0"/>
                          <a:cs typeface="Arial" charset="0"/>
                        </a:rPr>
                        <a:t>Πληρότητα στην Ε.Ε 15 διαχρονικά</a:t>
                      </a:r>
                      <a:r>
                        <a:rPr kumimoji="0" lang="el-GR" sz="1800" b="1" i="0" u="none" strike="noStrike" cap="none" normalizeH="0" baseline="0" dirty="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1985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1990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1995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2000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2005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9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Αυστρία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79,9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76,9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77,3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Βέλγιο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79,7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Δανία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78,9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78,6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Φινλανδία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Γαλλία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79,1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77,3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73,4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9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Γερμανία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82,1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81,9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75,6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Ελλάδα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63,2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66,4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78,1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Ιρλανδία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75,9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84,5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82,5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84,5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85,6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Ιταλία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67,9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70,7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75,6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9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Λουξεμβούργο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66,5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64,7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Ολλανδία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79,1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73,3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73,3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65,7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63,9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Πορτογαλία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67,7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66,7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72,6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71,3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Ισπανία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77,1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Σουηδία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75,3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75,9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9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Ηνωμένο Βασίλειο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77,1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82,2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83,9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51BA9DFE-8CB5-4234-8C9E-3B18F7177D9A}" type="slidenum">
              <a:rPr lang="el-GR" sz="1200">
                <a:latin typeface="Garamond" pitchFamily="18" charset="0"/>
              </a:rPr>
              <a:pPr algn="r"/>
              <a:t>22</a:t>
            </a:fld>
            <a:endParaRPr lang="el-GR" sz="1200">
              <a:latin typeface="Garamond" pitchFamily="18" charset="0"/>
            </a:endParaRPr>
          </a:p>
        </p:txBody>
      </p:sp>
      <p:sp>
        <p:nvSpPr>
          <p:cNvPr id="82946" name="Rectangle 2"/>
          <p:cNvSpPr>
            <a:spLocks noGrp="1" noChangeArrowheads="1"/>
          </p:cNvSpPr>
          <p:nvPr>
            <p:ph type="title" idx="4294967295"/>
          </p:nvPr>
        </p:nvSpPr>
        <p:spPr>
          <a:xfrm>
            <a:off x="395288" y="-142900"/>
            <a:ext cx="8229600" cy="765175"/>
          </a:xfrm>
        </p:spPr>
        <p:txBody>
          <a:bodyPr/>
          <a:lstStyle/>
          <a:p>
            <a:pPr eaLnBrk="1" hangingPunct="1"/>
            <a:r>
              <a:rPr lang="el-GR" sz="2800" b="1" dirty="0" smtClean="0">
                <a:solidFill>
                  <a:srgbClr val="DA3508"/>
                </a:solidFill>
              </a:rPr>
              <a:t>Εμπειρικά δεδομένα</a:t>
            </a:r>
          </a:p>
        </p:txBody>
      </p:sp>
      <p:graphicFrame>
        <p:nvGraphicFramePr>
          <p:cNvPr id="83071" name="Group 127"/>
          <p:cNvGraphicFramePr>
            <a:graphicFrameLocks noGrp="1"/>
          </p:cNvGraphicFramePr>
          <p:nvPr>
            <p:ph idx="4294967295"/>
          </p:nvPr>
        </p:nvGraphicFramePr>
        <p:xfrm>
          <a:off x="684213" y="500042"/>
          <a:ext cx="8164512" cy="6224591"/>
        </p:xfrm>
        <a:graphic>
          <a:graphicData uri="http://schemas.openxmlformats.org/drawingml/2006/table">
            <a:tbl>
              <a:tblPr/>
              <a:tblGrid>
                <a:gridCol w="2495550"/>
                <a:gridCol w="1096962"/>
                <a:gridCol w="1095375"/>
                <a:gridCol w="1096963"/>
                <a:gridCol w="1095375"/>
                <a:gridCol w="1284287"/>
              </a:tblGrid>
              <a:tr h="266700">
                <a:tc gridSpan="5">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chemeClr val="tx2"/>
                          </a:solidFill>
                          <a:effectLst/>
                          <a:latin typeface="Arial" charset="0"/>
                          <a:cs typeface="Arial" charset="0"/>
                        </a:rPr>
                        <a:t>Ρυθμός εισροής στην Ε.Ε 15 διαχρονικά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1985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1990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1995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2000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tx2"/>
                          </a:solidFill>
                          <a:effectLst/>
                          <a:latin typeface="Arial" charset="0"/>
                          <a:cs typeface="Arial" charset="0"/>
                        </a:rPr>
                        <a:t>2005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Αυστρία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24,5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42,1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Βέλγιο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18,2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37,9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Δανία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44,1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50,1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53,5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Φινλανδία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24,2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30,8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Γαλλία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44,4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48,6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49,4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Γερμανία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32,2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Ελλάδα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30,7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35,3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FFFF00"/>
                          </a:solidFill>
                          <a:effectLst>
                            <a:outerShdw blurRad="38100" dist="38100" dir="2700000" algn="tl">
                              <a:srgbClr val="000000"/>
                            </a:outerShdw>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Ιρλανδία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37,6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44,3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48,4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Ιταλία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21,9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38,8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Λουξεμβούργο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38,9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44,9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Ολλανδία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23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Πορτογαλία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23,3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30,1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37,6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Ισπανία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28,4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33,9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39,5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6700">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Σουηδία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15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17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Ηνωμένο Βασίλειο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36,8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34,4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41,4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rgbClr val="C00000"/>
                          </a:solidFill>
                          <a:effectLst/>
                          <a:latin typeface="Arial" charset="0"/>
                          <a:cs typeface="Arial" charset="0"/>
                        </a:rPr>
                        <a:t>44,8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dirty="0" smtClean="0">
                          <a:ln>
                            <a:noFill/>
                          </a:ln>
                          <a:solidFill>
                            <a:srgbClr val="C00000"/>
                          </a:solidFill>
                          <a:effectLst/>
                          <a:latin typeface="Arial" charset="0"/>
                          <a:cs typeface="Arial" charset="0"/>
                        </a:rPr>
                        <a:t>51,8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81D28C01-8D67-4411-9478-8F289D108C3D}" type="slidenum">
              <a:rPr lang="el-GR" sz="1200">
                <a:latin typeface="Garamond" pitchFamily="18" charset="0"/>
              </a:rPr>
              <a:pPr algn="r"/>
              <a:t>23</a:t>
            </a:fld>
            <a:endParaRPr lang="el-GR" sz="1200">
              <a:latin typeface="Garamond" pitchFamily="18" charset="0"/>
            </a:endParaRPr>
          </a:p>
        </p:txBody>
      </p:sp>
      <p:sp>
        <p:nvSpPr>
          <p:cNvPr id="83970" name="Rectangle 2"/>
          <p:cNvSpPr>
            <a:spLocks noGrp="1" noChangeArrowheads="1"/>
          </p:cNvSpPr>
          <p:nvPr>
            <p:ph type="title" idx="4294967295"/>
          </p:nvPr>
        </p:nvSpPr>
        <p:spPr>
          <a:xfrm>
            <a:off x="468313" y="0"/>
            <a:ext cx="8229600" cy="620713"/>
          </a:xfrm>
        </p:spPr>
        <p:txBody>
          <a:bodyPr/>
          <a:lstStyle/>
          <a:p>
            <a:pPr eaLnBrk="1" hangingPunct="1"/>
            <a:r>
              <a:rPr lang="el-GR" sz="2800" b="1" smtClean="0">
                <a:solidFill>
                  <a:srgbClr val="DA3508"/>
                </a:solidFill>
              </a:rPr>
              <a:t>Εμπειρικά δεδομένα</a:t>
            </a:r>
          </a:p>
        </p:txBody>
      </p:sp>
      <p:graphicFrame>
        <p:nvGraphicFramePr>
          <p:cNvPr id="84099" name="Group 131"/>
          <p:cNvGraphicFramePr>
            <a:graphicFrameLocks noGrp="1"/>
          </p:cNvGraphicFramePr>
          <p:nvPr>
            <p:ph idx="4294967295"/>
          </p:nvPr>
        </p:nvGraphicFramePr>
        <p:xfrm>
          <a:off x="250825" y="442913"/>
          <a:ext cx="8496300" cy="6421123"/>
        </p:xfrm>
        <a:graphic>
          <a:graphicData uri="http://schemas.openxmlformats.org/drawingml/2006/table">
            <a:tbl>
              <a:tblPr/>
              <a:tblGrid>
                <a:gridCol w="2227263"/>
                <a:gridCol w="1254125"/>
                <a:gridCol w="1254125"/>
                <a:gridCol w="1252537"/>
                <a:gridCol w="1254125"/>
                <a:gridCol w="1254125"/>
              </a:tblGrid>
              <a:tr h="593725">
                <a:tc gridSpan="3">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chemeClr val="tx2"/>
                          </a:solidFill>
                          <a:effectLst/>
                          <a:latin typeface="Arial" charset="0"/>
                          <a:cs typeface="Arial" charset="0"/>
                        </a:rPr>
                        <a:t>Μέση διάρκεια νοσηλείας (οξέα περιστατικά) στην Ε.Ε 15 διαχρονικά</a:t>
                      </a:r>
                      <a:endParaRPr kumimoji="0" lang="el-GR" sz="900" b="0" i="0" u="none" strike="noStrike" cap="none" normalizeH="0" baseline="0" dirty="0" smtClean="0">
                        <a:ln>
                          <a:noFill/>
                        </a:ln>
                        <a:solidFill>
                          <a:schemeClr val="tx1"/>
                        </a:solidFill>
                        <a:effectLst/>
                        <a:latin typeface="Arial" charset="0"/>
                        <a:cs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l-GR"/>
                    </a:p>
                  </a:txBody>
                  <a:tcPr/>
                </a:tc>
                <a:tc hMerge="1">
                  <a:txBody>
                    <a:bodyPr/>
                    <a:lstStyle/>
                    <a:p>
                      <a:endParaRPr lang="el-GR"/>
                    </a:p>
                  </a:txBody>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0" i="0" u="none" strike="noStrike" cap="none" normalizeH="0" baseline="0" smtClean="0">
                          <a:ln>
                            <a:noFill/>
                          </a:ln>
                          <a:solidFill>
                            <a:schemeClr val="tx1"/>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0" i="0" u="none" strike="noStrike" cap="none" normalizeH="0" baseline="0" smtClean="0">
                          <a:ln>
                            <a:noFill/>
                          </a:ln>
                          <a:solidFill>
                            <a:schemeClr val="tx1"/>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0" i="0" u="none" strike="noStrike" cap="none" normalizeH="0" baseline="0" smtClean="0">
                          <a:ln>
                            <a:noFill/>
                          </a:ln>
                          <a:solidFill>
                            <a:schemeClr val="tx1"/>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0" i="0" u="none" strike="noStrike" cap="none" normalizeH="0" baseline="0" smtClean="0">
                          <a:ln>
                            <a:noFill/>
                          </a:ln>
                          <a:solidFill>
                            <a:schemeClr val="tx1"/>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tx2"/>
                          </a:solidFill>
                          <a:effectLst/>
                          <a:latin typeface="Arial" charset="0"/>
                          <a:cs typeface="Arial" charset="0"/>
                        </a:rPr>
                        <a:t>1985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tx2"/>
                          </a:solidFill>
                          <a:effectLst/>
                          <a:latin typeface="Arial" charset="0"/>
                          <a:cs typeface="Arial" charset="0"/>
                        </a:rPr>
                        <a:t>1990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tx2"/>
                          </a:solidFill>
                          <a:effectLst/>
                          <a:latin typeface="Arial" charset="0"/>
                          <a:cs typeface="Arial" charset="0"/>
                        </a:rPr>
                        <a:t>1995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tx2"/>
                          </a:solidFill>
                          <a:effectLst/>
                          <a:latin typeface="Arial" charset="0"/>
                          <a:cs typeface="Arial" charset="0"/>
                        </a:rPr>
                        <a:t>2000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chemeClr val="tx2"/>
                          </a:solidFill>
                          <a:effectLst/>
                          <a:latin typeface="Arial" charset="0"/>
                          <a:cs typeface="Arial" charset="0"/>
                        </a:rPr>
                        <a:t>2005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C00000"/>
                          </a:solidFill>
                          <a:effectLst/>
                          <a:latin typeface="Arial" charset="0"/>
                          <a:cs typeface="Arial" charset="0"/>
                        </a:rPr>
                        <a:t>Αυστρία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10,8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9,3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5,9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C00000"/>
                          </a:solidFill>
                          <a:effectLst/>
                          <a:latin typeface="Arial" charset="0"/>
                          <a:cs typeface="Arial" charset="0"/>
                        </a:rPr>
                        <a:t>Βέλγιο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9,4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C00000"/>
                          </a:solidFill>
                          <a:effectLst/>
                          <a:latin typeface="Arial" charset="0"/>
                          <a:cs typeface="Arial" charset="0"/>
                        </a:rPr>
                        <a:t>Δανία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C00000"/>
                          </a:solidFill>
                          <a:effectLst/>
                          <a:latin typeface="Arial" charset="0"/>
                          <a:cs typeface="Arial" charset="0"/>
                        </a:rPr>
                        <a:t>Φινλανδία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5,5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4,8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Γαλλία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8,6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5,6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5,4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Γερμανία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16,7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11,4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9,7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8,6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Ελλάδα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8,9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FF3300"/>
                          </a:solidFill>
                          <a:effectLst>
                            <a:outerShdw blurRad="38100" dist="38100" dir="2700000" algn="tl">
                              <a:srgbClr val="000000"/>
                            </a:outerShdw>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C00000"/>
                          </a:solidFill>
                          <a:effectLst/>
                          <a:latin typeface="Arial" charset="0"/>
                          <a:cs typeface="Arial" charset="0"/>
                        </a:rPr>
                        <a:t>Ιρλανδία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dirty="0" smtClean="0">
                          <a:ln>
                            <a:noFill/>
                          </a:ln>
                          <a:solidFill>
                            <a:srgbClr val="C00000"/>
                          </a:solidFill>
                          <a:effectLst/>
                          <a:latin typeface="Arial" charset="0"/>
                          <a:cs typeface="Arial" charset="0"/>
                        </a:rPr>
                        <a:t>Ιταλία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8,4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Λουξεμβούργο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Ολλανδία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12,5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8,8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7,7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6,8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Πορτογαλία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11,1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8,4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Ισπανία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10,1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9,6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8,8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Σουηδία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6,5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4,6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C00000"/>
                          </a:solidFill>
                          <a:effectLst/>
                          <a:latin typeface="Arial" charset="0"/>
                          <a:cs typeface="Arial" charset="0"/>
                        </a:rPr>
                        <a:t>Ηνωμένο Βασίλειο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9,5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smtClean="0">
                          <a:ln>
                            <a:noFill/>
                          </a:ln>
                          <a:solidFill>
                            <a:srgbClr val="C00000"/>
                          </a:solidFill>
                          <a:effectLst/>
                          <a:latin typeface="Arial" charset="0"/>
                          <a:cs typeface="Arial" charset="0"/>
                        </a:rPr>
                        <a:t>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600" b="1" i="0" u="none" strike="noStrike" cap="none" normalizeH="0" baseline="0" dirty="0" smtClean="0">
                          <a:ln>
                            <a:noFill/>
                          </a:ln>
                          <a:solidFill>
                            <a:srgbClr val="C00000"/>
                          </a:solidFill>
                          <a:effectLst/>
                          <a:latin typeface="Arial" charset="0"/>
                          <a:cs typeface="Arial" charset="0"/>
                        </a:rPr>
                        <a:t>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6" name="Picture 4"/>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2076A6F0-F155-4E47-851D-2860C3B92B25}" type="slidenum">
              <a:rPr lang="el-GR" sz="1200">
                <a:latin typeface="Garamond" pitchFamily="18" charset="0"/>
              </a:rPr>
              <a:pPr algn="r"/>
              <a:t>25</a:t>
            </a:fld>
            <a:endParaRPr lang="el-GR" sz="1200">
              <a:latin typeface="Garamond" pitchFamily="18" charset="0"/>
            </a:endParaRPr>
          </a:p>
        </p:txBody>
      </p:sp>
      <p:graphicFrame>
        <p:nvGraphicFramePr>
          <p:cNvPr id="5" name="Chart 1"/>
          <p:cNvGraphicFramePr>
            <a:graphicFrameLocks/>
          </p:cNvGraphicFramePr>
          <p:nvPr/>
        </p:nvGraphicFramePr>
        <p:xfrm>
          <a:off x="254000" y="374686"/>
          <a:ext cx="8610600" cy="647368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2866DF63-10E2-405B-9046-3F99E49869E9}" type="slidenum">
              <a:rPr lang="el-GR" sz="1200">
                <a:latin typeface="Garamond" pitchFamily="18" charset="0"/>
              </a:rPr>
              <a:pPr algn="r"/>
              <a:t>26</a:t>
            </a:fld>
            <a:endParaRPr lang="el-GR" sz="1200">
              <a:latin typeface="Garamond" pitchFamily="18" charset="0"/>
            </a:endParaRPr>
          </a:p>
        </p:txBody>
      </p:sp>
      <p:sp>
        <p:nvSpPr>
          <p:cNvPr id="86018" name="Rectangle 2"/>
          <p:cNvSpPr>
            <a:spLocks noGrp="1" noChangeArrowheads="1"/>
          </p:cNvSpPr>
          <p:nvPr>
            <p:ph type="title" idx="4294967295"/>
          </p:nvPr>
        </p:nvSpPr>
        <p:spPr>
          <a:xfrm>
            <a:off x="914400" y="188913"/>
            <a:ext cx="8229600" cy="558800"/>
          </a:xfrm>
        </p:spPr>
        <p:txBody>
          <a:bodyPr/>
          <a:lstStyle/>
          <a:p>
            <a:pPr eaLnBrk="1" hangingPunct="1"/>
            <a:r>
              <a:rPr lang="el-GR" sz="2800" b="1" dirty="0" smtClean="0">
                <a:solidFill>
                  <a:srgbClr val="C00000"/>
                </a:solidFill>
              </a:rPr>
              <a:t>Εκτίμηση των αναγκών σε νοσοκομειακά κρεβάτια</a:t>
            </a:r>
          </a:p>
        </p:txBody>
      </p:sp>
      <p:sp>
        <p:nvSpPr>
          <p:cNvPr id="86019" name="Rectangle 3"/>
          <p:cNvSpPr>
            <a:spLocks noGrp="1" noChangeArrowheads="1"/>
          </p:cNvSpPr>
          <p:nvPr>
            <p:ph type="body" sz="half" idx="4294967295"/>
          </p:nvPr>
        </p:nvSpPr>
        <p:spPr>
          <a:xfrm>
            <a:off x="533400" y="838200"/>
            <a:ext cx="4038600" cy="5294313"/>
          </a:xfrm>
        </p:spPr>
        <p:txBody>
          <a:bodyPr/>
          <a:lstStyle/>
          <a:p>
            <a:pPr eaLnBrk="1" hangingPunct="1">
              <a:lnSpc>
                <a:spcPct val="90000"/>
              </a:lnSpc>
              <a:buClr>
                <a:srgbClr val="FF3300"/>
              </a:buClr>
              <a:buFont typeface="Wingdings" pitchFamily="2" charset="2"/>
              <a:buNone/>
            </a:pPr>
            <a:endParaRPr lang="el-GR" sz="2000" smtClean="0">
              <a:solidFill>
                <a:srgbClr val="FF3300"/>
              </a:solidFill>
            </a:endParaRPr>
          </a:p>
          <a:p>
            <a:pPr eaLnBrk="1" hangingPunct="1">
              <a:lnSpc>
                <a:spcPct val="90000"/>
              </a:lnSpc>
              <a:buClr>
                <a:srgbClr val="FF3300"/>
              </a:buClr>
              <a:buFont typeface="Wingdings" pitchFamily="2" charset="2"/>
              <a:buNone/>
            </a:pPr>
            <a:r>
              <a:rPr lang="el-GR" sz="2400" smtClean="0">
                <a:solidFill>
                  <a:srgbClr val="FF3300"/>
                </a:solidFill>
              </a:rPr>
              <a:t>Αδροί</a:t>
            </a:r>
            <a:r>
              <a:rPr lang="el-GR" sz="2400" smtClean="0"/>
              <a:t> </a:t>
            </a:r>
            <a:r>
              <a:rPr lang="el-GR" sz="2400" smtClean="0">
                <a:solidFill>
                  <a:schemeClr val="tx2"/>
                </a:solidFill>
              </a:rPr>
              <a:t>δείκτες αναγκών ανά 1000 κατοίκους:</a:t>
            </a:r>
          </a:p>
          <a:p>
            <a:pPr eaLnBrk="1" hangingPunct="1">
              <a:lnSpc>
                <a:spcPct val="90000"/>
              </a:lnSpc>
              <a:buClr>
                <a:srgbClr val="FF3300"/>
              </a:buClr>
              <a:buFont typeface="Wingdings" pitchFamily="2" charset="2"/>
              <a:buNone/>
            </a:pPr>
            <a:r>
              <a:rPr lang="el-GR" sz="2400" smtClean="0">
                <a:solidFill>
                  <a:schemeClr val="tx2"/>
                </a:solidFill>
              </a:rPr>
              <a:t>  </a:t>
            </a:r>
          </a:p>
          <a:p>
            <a:pPr eaLnBrk="1" hangingPunct="1">
              <a:lnSpc>
                <a:spcPct val="90000"/>
              </a:lnSpc>
              <a:buClr>
                <a:srgbClr val="FF3300"/>
              </a:buClr>
              <a:buFont typeface="Wingdings" pitchFamily="2" charset="2"/>
              <a:buChar char="ü"/>
            </a:pPr>
            <a:r>
              <a:rPr lang="el-GR" sz="2400" b="1" smtClean="0">
                <a:solidFill>
                  <a:schemeClr val="tx2"/>
                </a:solidFill>
              </a:rPr>
              <a:t>3,5</a:t>
            </a:r>
            <a:r>
              <a:rPr lang="el-GR" sz="2400" smtClean="0">
                <a:solidFill>
                  <a:schemeClr val="tx2"/>
                </a:solidFill>
              </a:rPr>
              <a:t> </a:t>
            </a:r>
            <a:r>
              <a:rPr lang="el-GR" sz="2000" smtClean="0">
                <a:solidFill>
                  <a:schemeClr val="tx2"/>
                </a:solidFill>
              </a:rPr>
              <a:t>κρεβάτια οξείας νοσηλείας</a:t>
            </a:r>
          </a:p>
          <a:p>
            <a:pPr eaLnBrk="1" hangingPunct="1">
              <a:lnSpc>
                <a:spcPct val="90000"/>
              </a:lnSpc>
              <a:buClr>
                <a:srgbClr val="FF3300"/>
              </a:buClr>
              <a:buFont typeface="Wingdings" pitchFamily="2" charset="2"/>
              <a:buChar char="ü"/>
            </a:pPr>
            <a:endParaRPr lang="el-GR" sz="2000" smtClean="0">
              <a:solidFill>
                <a:schemeClr val="tx2"/>
              </a:solidFill>
            </a:endParaRPr>
          </a:p>
          <a:p>
            <a:pPr eaLnBrk="1" hangingPunct="1">
              <a:lnSpc>
                <a:spcPct val="90000"/>
              </a:lnSpc>
              <a:buClr>
                <a:srgbClr val="FF3300"/>
              </a:buClr>
              <a:buFont typeface="Wingdings" pitchFamily="2" charset="2"/>
              <a:buChar char="ü"/>
            </a:pPr>
            <a:r>
              <a:rPr lang="el-GR" sz="2400" b="1" smtClean="0">
                <a:solidFill>
                  <a:schemeClr val="tx2"/>
                </a:solidFill>
              </a:rPr>
              <a:t>1,2</a:t>
            </a:r>
            <a:r>
              <a:rPr lang="el-GR" sz="2000" smtClean="0">
                <a:solidFill>
                  <a:schemeClr val="tx2"/>
                </a:solidFill>
              </a:rPr>
              <a:t> ειδικά και ψυχιατρικά κρεβάτια</a:t>
            </a:r>
          </a:p>
          <a:p>
            <a:pPr eaLnBrk="1" hangingPunct="1">
              <a:lnSpc>
                <a:spcPct val="90000"/>
              </a:lnSpc>
              <a:buFont typeface="Wingdings" pitchFamily="2" charset="2"/>
              <a:buNone/>
            </a:pPr>
            <a:endParaRPr lang="el-GR" sz="2000" smtClean="0">
              <a:solidFill>
                <a:schemeClr val="tx2"/>
              </a:solidFill>
            </a:endParaRPr>
          </a:p>
        </p:txBody>
      </p:sp>
      <p:sp>
        <p:nvSpPr>
          <p:cNvPr id="86020" name="Rectangle 4"/>
          <p:cNvSpPr>
            <a:spLocks noGrp="1" noChangeArrowheads="1"/>
          </p:cNvSpPr>
          <p:nvPr>
            <p:ph type="body" sz="half" idx="4294967295"/>
          </p:nvPr>
        </p:nvSpPr>
        <p:spPr>
          <a:xfrm>
            <a:off x="4356100" y="1066800"/>
            <a:ext cx="4559300" cy="5078413"/>
          </a:xfrm>
        </p:spPr>
        <p:txBody>
          <a:bodyPr/>
          <a:lstStyle/>
          <a:p>
            <a:pPr eaLnBrk="1" hangingPunct="1">
              <a:lnSpc>
                <a:spcPct val="90000"/>
              </a:lnSpc>
              <a:buFont typeface="Wingdings" pitchFamily="2" charset="2"/>
              <a:buNone/>
            </a:pPr>
            <a:r>
              <a:rPr lang="el-GR" sz="2000" dirty="0" smtClean="0">
                <a:solidFill>
                  <a:srgbClr val="FF3300"/>
                </a:solidFill>
              </a:rPr>
              <a:t>Αδρός</a:t>
            </a:r>
            <a:r>
              <a:rPr lang="el-GR" sz="2000" dirty="0" smtClean="0">
                <a:solidFill>
                  <a:schemeClr val="tx2"/>
                </a:solidFill>
              </a:rPr>
              <a:t> εμπειρικός τύπος για την εκτίμηση των αναγκαίων κλινών :</a:t>
            </a:r>
          </a:p>
          <a:p>
            <a:pPr eaLnBrk="1" hangingPunct="1">
              <a:lnSpc>
                <a:spcPct val="90000"/>
              </a:lnSpc>
              <a:buFont typeface="Wingdings" pitchFamily="2" charset="2"/>
              <a:buNone/>
            </a:pPr>
            <a:endParaRPr lang="el-GR" sz="2000" dirty="0" smtClean="0">
              <a:solidFill>
                <a:schemeClr val="tx2"/>
              </a:solidFill>
            </a:endParaRPr>
          </a:p>
          <a:p>
            <a:pPr eaLnBrk="1" hangingPunct="1">
              <a:lnSpc>
                <a:spcPct val="90000"/>
              </a:lnSpc>
              <a:buFont typeface="Wingdings" pitchFamily="2" charset="2"/>
              <a:buNone/>
            </a:pPr>
            <a:r>
              <a:rPr lang="el-GR" sz="2400" dirty="0" err="1" smtClean="0">
                <a:solidFill>
                  <a:srgbClr val="C00000"/>
                </a:solidFill>
              </a:rPr>
              <a:t>Νκλ</a:t>
            </a:r>
            <a:r>
              <a:rPr lang="el-GR" sz="2400" dirty="0" smtClean="0">
                <a:solidFill>
                  <a:srgbClr val="C00000"/>
                </a:solidFill>
              </a:rPr>
              <a:t>=(</a:t>
            </a:r>
            <a:r>
              <a:rPr lang="el-GR" sz="2400" dirty="0" err="1" smtClean="0">
                <a:solidFill>
                  <a:srgbClr val="C00000"/>
                </a:solidFill>
              </a:rPr>
              <a:t>Νασθ</a:t>
            </a:r>
            <a:r>
              <a:rPr lang="el-GR" sz="2400" dirty="0" smtClean="0">
                <a:solidFill>
                  <a:srgbClr val="C00000"/>
                </a:solidFill>
              </a:rPr>
              <a:t> * Μ.Δ.Ν) / 365</a:t>
            </a:r>
          </a:p>
          <a:p>
            <a:pPr eaLnBrk="1" hangingPunct="1">
              <a:lnSpc>
                <a:spcPct val="90000"/>
              </a:lnSpc>
              <a:buFont typeface="Wingdings" pitchFamily="2" charset="2"/>
              <a:buNone/>
            </a:pPr>
            <a:endParaRPr lang="el-GR" sz="2000" dirty="0" smtClean="0">
              <a:solidFill>
                <a:schemeClr val="tx2"/>
              </a:solidFill>
              <a:latin typeface="Arial" charset="0"/>
            </a:endParaRPr>
          </a:p>
          <a:p>
            <a:pPr eaLnBrk="1" hangingPunct="1">
              <a:lnSpc>
                <a:spcPct val="90000"/>
              </a:lnSpc>
              <a:buFont typeface="Wingdings" pitchFamily="2" charset="2"/>
              <a:buNone/>
            </a:pPr>
            <a:r>
              <a:rPr lang="el-GR" sz="2000" dirty="0" smtClean="0">
                <a:solidFill>
                  <a:schemeClr val="tx2"/>
                </a:solidFill>
              </a:rPr>
              <a:t>Όπου:</a:t>
            </a:r>
          </a:p>
          <a:p>
            <a:pPr eaLnBrk="1" hangingPunct="1">
              <a:lnSpc>
                <a:spcPct val="90000"/>
              </a:lnSpc>
              <a:buFont typeface="Wingdings" pitchFamily="2" charset="2"/>
              <a:buNone/>
            </a:pPr>
            <a:endParaRPr lang="el-GR" sz="2000" dirty="0" smtClean="0">
              <a:solidFill>
                <a:srgbClr val="FFFF00"/>
              </a:solidFill>
              <a:latin typeface="Arial" charset="0"/>
            </a:endParaRPr>
          </a:p>
          <a:p>
            <a:pPr eaLnBrk="1" hangingPunct="1">
              <a:lnSpc>
                <a:spcPct val="90000"/>
              </a:lnSpc>
              <a:buFont typeface="Wingdings" pitchFamily="2" charset="2"/>
              <a:buNone/>
            </a:pPr>
            <a:r>
              <a:rPr lang="el-GR" sz="2000" dirty="0" err="1" smtClean="0">
                <a:solidFill>
                  <a:srgbClr val="C00000"/>
                </a:solidFill>
              </a:rPr>
              <a:t>Νκλ</a:t>
            </a:r>
            <a:r>
              <a:rPr lang="el-GR" sz="2000" dirty="0" smtClean="0">
                <a:solidFill>
                  <a:srgbClr val="C00000"/>
                </a:solidFill>
              </a:rPr>
              <a:t>= </a:t>
            </a:r>
            <a:r>
              <a:rPr lang="el-GR" sz="2000" dirty="0" smtClean="0"/>
              <a:t>ο αναγκαίος αριθμός   κλινών</a:t>
            </a:r>
          </a:p>
          <a:p>
            <a:pPr eaLnBrk="1" hangingPunct="1">
              <a:lnSpc>
                <a:spcPct val="90000"/>
              </a:lnSpc>
              <a:buFont typeface="Wingdings" pitchFamily="2" charset="2"/>
              <a:buNone/>
            </a:pPr>
            <a:endParaRPr lang="el-GR" sz="2000" dirty="0" smtClean="0">
              <a:solidFill>
                <a:srgbClr val="FFFF00"/>
              </a:solidFill>
              <a:latin typeface="Arial" charset="0"/>
            </a:endParaRPr>
          </a:p>
          <a:p>
            <a:pPr eaLnBrk="1" hangingPunct="1">
              <a:lnSpc>
                <a:spcPct val="90000"/>
              </a:lnSpc>
              <a:buFont typeface="Wingdings" pitchFamily="2" charset="2"/>
              <a:buNone/>
            </a:pPr>
            <a:r>
              <a:rPr lang="el-GR" sz="2000" dirty="0" err="1" smtClean="0">
                <a:solidFill>
                  <a:srgbClr val="C00000"/>
                </a:solidFill>
              </a:rPr>
              <a:t>Νασθ</a:t>
            </a:r>
            <a:r>
              <a:rPr lang="el-GR" sz="2000" dirty="0" smtClean="0">
                <a:solidFill>
                  <a:srgbClr val="C00000"/>
                </a:solidFill>
              </a:rPr>
              <a:t>= </a:t>
            </a:r>
            <a:r>
              <a:rPr lang="el-GR" sz="2000" dirty="0" smtClean="0"/>
              <a:t>συνολικός αριθμός νοσηλευθέντων ασθενών κατ’ έτος</a:t>
            </a:r>
          </a:p>
          <a:p>
            <a:pPr eaLnBrk="1" hangingPunct="1">
              <a:lnSpc>
                <a:spcPct val="90000"/>
              </a:lnSpc>
              <a:buFont typeface="Wingdings" pitchFamily="2" charset="2"/>
              <a:buNone/>
            </a:pPr>
            <a:endParaRPr lang="el-GR" sz="2000" dirty="0" smtClean="0">
              <a:solidFill>
                <a:srgbClr val="FFFF00"/>
              </a:solidFill>
              <a:latin typeface="Arial" charset="0"/>
            </a:endParaRPr>
          </a:p>
          <a:p>
            <a:pPr eaLnBrk="1" hangingPunct="1">
              <a:lnSpc>
                <a:spcPct val="90000"/>
              </a:lnSpc>
              <a:buFont typeface="Wingdings" pitchFamily="2" charset="2"/>
              <a:buNone/>
            </a:pPr>
            <a:r>
              <a:rPr lang="el-GR" sz="2000" dirty="0" smtClean="0">
                <a:solidFill>
                  <a:srgbClr val="C00000"/>
                </a:solidFill>
              </a:rPr>
              <a:t>Μ.Δ.Ν = </a:t>
            </a:r>
            <a:r>
              <a:rPr lang="el-GR" sz="2000" dirty="0" smtClean="0"/>
              <a:t>Μέση Διάρκεια Νοσηλείας</a:t>
            </a:r>
          </a:p>
          <a:p>
            <a:pPr eaLnBrk="1" hangingPunct="1">
              <a:lnSpc>
                <a:spcPct val="90000"/>
              </a:lnSpc>
              <a:buFont typeface="Wingdings" pitchFamily="2" charset="2"/>
              <a:buNone/>
            </a:pPr>
            <a:r>
              <a:rPr lang="el-GR" sz="2000" dirty="0" smtClean="0">
                <a:solidFill>
                  <a:srgbClr val="C00000"/>
                </a:solidFill>
              </a:rPr>
              <a:t>365= </a:t>
            </a:r>
            <a:r>
              <a:rPr lang="el-GR" sz="2000" dirty="0" smtClean="0"/>
              <a:t>ο ετήσιος αριθμός ημερών</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5FC2E3C7-8BC8-421C-BBB0-08BAD8635D2D}" type="slidenum">
              <a:rPr lang="el-GR" sz="1200">
                <a:latin typeface="Garamond" pitchFamily="18" charset="0"/>
              </a:rPr>
              <a:pPr algn="r"/>
              <a:t>27</a:t>
            </a:fld>
            <a:endParaRPr lang="el-GR" sz="1200">
              <a:latin typeface="Garamond" pitchFamily="18" charset="0"/>
            </a:endParaRPr>
          </a:p>
        </p:txBody>
      </p:sp>
      <p:graphicFrame>
        <p:nvGraphicFramePr>
          <p:cNvPr id="95686" name="Group 454"/>
          <p:cNvGraphicFramePr>
            <a:graphicFrameLocks noGrp="1"/>
          </p:cNvGraphicFramePr>
          <p:nvPr/>
        </p:nvGraphicFramePr>
        <p:xfrm>
          <a:off x="1403350" y="188913"/>
          <a:ext cx="6781800" cy="6498911"/>
        </p:xfrm>
        <a:graphic>
          <a:graphicData uri="http://schemas.openxmlformats.org/drawingml/2006/table">
            <a:tbl>
              <a:tblPr/>
              <a:tblGrid>
                <a:gridCol w="3343275"/>
                <a:gridCol w="1050925"/>
                <a:gridCol w="1336675"/>
                <a:gridCol w="1050925"/>
              </a:tblGrid>
              <a:tr h="396875">
                <a:tc>
                  <a:txBody>
                    <a:bodyPr/>
                    <a:lstStyle/>
                    <a:p>
                      <a:pPr marL="0" marR="0" lvl="0" indent="0" algn="ct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chemeClr val="accent1"/>
                          </a:solidFill>
                          <a:effectLst>
                            <a:outerShdw blurRad="38100" dist="38100" dir="2700000" algn="tl">
                              <a:srgbClr val="000000"/>
                            </a:outerShdw>
                          </a:effectLst>
                          <a:latin typeface="Arial" charset="0"/>
                          <a:cs typeface="Arial" charset="0"/>
                        </a:rPr>
                        <a:t>Κλίνες οξείας νοσηλείας/1000 κατοίκους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accent1"/>
                          </a:solidFill>
                          <a:effectLst>
                            <a:outerShdw blurRad="38100" dist="38100" dir="2700000" algn="tl">
                              <a:srgbClr val="000000"/>
                            </a:outerShdw>
                          </a:effectLst>
                          <a:latin typeface="Arial" charset="0"/>
                          <a:cs typeface="Arial" charset="0"/>
                        </a:rPr>
                        <a:t>1990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accent1"/>
                          </a:solidFill>
                          <a:effectLst>
                            <a:outerShdw blurRad="38100" dist="38100" dir="2700000" algn="tl">
                              <a:srgbClr val="000000"/>
                            </a:outerShdw>
                          </a:effectLst>
                          <a:latin typeface="Arial" charset="0"/>
                          <a:cs typeface="Arial" charset="0"/>
                        </a:rPr>
                        <a:t>2000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accent1"/>
                          </a:solidFill>
                          <a:effectLst>
                            <a:outerShdw blurRad="38100" dist="38100" dir="2700000" algn="tl">
                              <a:srgbClr val="000000"/>
                            </a:outerShdw>
                          </a:effectLst>
                          <a:latin typeface="Arial" charset="0"/>
                          <a:cs typeface="Arial" charset="0"/>
                        </a:rPr>
                        <a:t>2005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Αυστρία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Βέλγιο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Δανία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Φινλανδία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Γαλλία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Γερμανία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6,8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6,4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Ελλάδα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1" i="0" u="none" strike="noStrike" cap="none" normalizeH="0" baseline="0" smtClean="0">
                          <a:ln>
                            <a:noFill/>
                          </a:ln>
                          <a:solidFill>
                            <a:srgbClr val="DA3508"/>
                          </a:solidFill>
                          <a:effectLst>
                            <a:outerShdw blurRad="38100" dist="38100" dir="2700000" algn="tl">
                              <a:srgbClr val="000000"/>
                            </a:outerShdw>
                          </a:effectLst>
                          <a:latin typeface="Arial" charset="0"/>
                          <a:cs typeface="Arial" charset="0"/>
                        </a:rPr>
                        <a:t>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Ιρλανδία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Ιταλία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6,2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Λουξεμβούργο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5,7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5,2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Ολλανδία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Πορτογαλία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Ισπανία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Σουηδία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4,1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Ηνωμένο Βασίλειο</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ΗΠΑ</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3,7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Pct val="70000"/>
                        <a:buFont typeface="Wingdings" pitchFamily="2" charset="2"/>
                        <a:buNone/>
                        <a:tabLst/>
                      </a:pPr>
                      <a:r>
                        <a:rPr kumimoji="0" lang="el-GR" sz="1800" b="0" i="0" u="none" strike="noStrike" cap="none" normalizeH="0" baseline="0" smtClean="0">
                          <a:ln>
                            <a:noFill/>
                          </a:ln>
                          <a:solidFill>
                            <a:schemeClr val="folHlink"/>
                          </a:solidFill>
                          <a:effectLst/>
                          <a:latin typeface="Arial" charset="0"/>
                          <a:cs typeface="Arial" charset="0"/>
                        </a:rPr>
                        <a:t>2,7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C8583731-F5C6-43CD-91DC-BE8C02981CB8}" type="slidenum">
              <a:rPr lang="el-GR" sz="1200">
                <a:latin typeface="Garamond" pitchFamily="18" charset="0"/>
              </a:rPr>
              <a:pPr algn="r"/>
              <a:t>28</a:t>
            </a:fld>
            <a:endParaRPr lang="el-GR" sz="1200">
              <a:latin typeface="Garamond" pitchFamily="18" charset="0"/>
            </a:endParaRPr>
          </a:p>
        </p:txBody>
      </p:sp>
      <p:sp>
        <p:nvSpPr>
          <p:cNvPr id="87042" name="Rectangle 2"/>
          <p:cNvSpPr>
            <a:spLocks noGrp="1" noChangeArrowheads="1"/>
          </p:cNvSpPr>
          <p:nvPr>
            <p:ph type="title" idx="4294967295"/>
          </p:nvPr>
        </p:nvSpPr>
        <p:spPr/>
        <p:txBody>
          <a:bodyPr/>
          <a:lstStyle/>
          <a:p>
            <a:pPr eaLnBrk="1" hangingPunct="1"/>
            <a:r>
              <a:rPr lang="el-GR" dirty="0" smtClean="0">
                <a:solidFill>
                  <a:srgbClr val="C00000"/>
                </a:solidFill>
              </a:rPr>
              <a:t>ΑΣΚΗΣΗ</a:t>
            </a:r>
            <a:r>
              <a:rPr lang="en-US" dirty="0" smtClean="0">
                <a:solidFill>
                  <a:srgbClr val="C00000"/>
                </a:solidFill>
              </a:rPr>
              <a:t> I</a:t>
            </a:r>
            <a:endParaRPr lang="el-GR" dirty="0" smtClean="0">
              <a:solidFill>
                <a:srgbClr val="C00000"/>
              </a:solidFill>
            </a:endParaRPr>
          </a:p>
        </p:txBody>
      </p:sp>
      <p:sp>
        <p:nvSpPr>
          <p:cNvPr id="87043" name="Rectangle 3"/>
          <p:cNvSpPr>
            <a:spLocks noGrp="1" noChangeArrowheads="1"/>
          </p:cNvSpPr>
          <p:nvPr>
            <p:ph type="body" idx="4294967295"/>
          </p:nvPr>
        </p:nvSpPr>
        <p:spPr/>
        <p:txBody>
          <a:bodyPr/>
          <a:lstStyle/>
          <a:p>
            <a:pPr marL="609600" indent="-609600" algn="just" eaLnBrk="1" hangingPunct="1">
              <a:lnSpc>
                <a:spcPct val="80000"/>
              </a:lnSpc>
              <a:buClr>
                <a:srgbClr val="FF3300"/>
              </a:buClr>
              <a:buFont typeface="Wingdings" pitchFamily="2" charset="2"/>
              <a:buChar char="q"/>
            </a:pPr>
            <a:r>
              <a:rPr lang="el-GR" sz="2800" dirty="0" smtClean="0">
                <a:solidFill>
                  <a:schemeClr val="tx2"/>
                </a:solidFill>
              </a:rPr>
              <a:t>Στο διάστημα Απριλίου-Ιουνίου (90ημέρες) εξήλθαν 300 ασθενείς από ένα νοσηλευτικό τμήμα 25 κλινών, στο οποίο νοσηλεύονταν κατά μέσο όρο 20 ασθενείς ανά ημέρα. Να υπολογιστούν οι παρακάτω δείκτες παραγωγικότητας και αποδοτικότητας των νοσοκομείων:   </a:t>
            </a:r>
          </a:p>
          <a:p>
            <a:pPr marL="609600" indent="-609600" eaLnBrk="1" hangingPunct="1">
              <a:lnSpc>
                <a:spcPct val="80000"/>
              </a:lnSpc>
              <a:buClr>
                <a:srgbClr val="FF3300"/>
              </a:buClr>
              <a:buFont typeface="Wingdings" pitchFamily="2" charset="2"/>
              <a:buNone/>
            </a:pPr>
            <a:r>
              <a:rPr lang="el-GR" sz="2800" dirty="0" smtClean="0">
                <a:solidFill>
                  <a:schemeClr val="tx2"/>
                </a:solidFill>
              </a:rPr>
              <a:t>               </a:t>
            </a:r>
          </a:p>
          <a:p>
            <a:pPr marL="990600" lvl="1" indent="-533400" eaLnBrk="1" hangingPunct="1">
              <a:lnSpc>
                <a:spcPct val="80000"/>
              </a:lnSpc>
              <a:buClr>
                <a:srgbClr val="FF3300"/>
              </a:buClr>
              <a:buFont typeface="Wingdings" pitchFamily="2" charset="2"/>
              <a:buChar char="ü"/>
            </a:pPr>
            <a:r>
              <a:rPr lang="el-GR" sz="2400" dirty="0" smtClean="0">
                <a:solidFill>
                  <a:schemeClr val="tx2"/>
                </a:solidFill>
              </a:rPr>
              <a:t>α. Η Πληρότητα,   β. Η ΜΔΝ,  γ. Ο ρυθμός εισροής των ασθενών   δ. Το διάστημα εναλλαγής</a:t>
            </a:r>
          </a:p>
          <a:p>
            <a:pPr marL="990600" lvl="1" indent="-533400" eaLnBrk="1" hangingPunct="1">
              <a:lnSpc>
                <a:spcPct val="80000"/>
              </a:lnSpc>
              <a:buClr>
                <a:srgbClr val="FF3300"/>
              </a:buClr>
              <a:buFont typeface="Wingdings" pitchFamily="2" charset="2"/>
              <a:buChar char="ü"/>
            </a:pPr>
            <a:endParaRPr lang="el-GR" sz="2400" dirty="0" smtClean="0">
              <a:solidFill>
                <a:schemeClr val="tx2"/>
              </a:solidFill>
            </a:endParaRPr>
          </a:p>
          <a:p>
            <a:pPr marL="990600" lvl="1" indent="-533400" eaLnBrk="1" hangingPunct="1">
              <a:lnSpc>
                <a:spcPct val="80000"/>
              </a:lnSpc>
              <a:buClr>
                <a:srgbClr val="FF3300"/>
              </a:buClr>
              <a:buFont typeface="Wingdings" pitchFamily="2" charset="2"/>
              <a:buChar char="ü"/>
            </a:pPr>
            <a:r>
              <a:rPr lang="el-GR" sz="2400" dirty="0" smtClean="0">
                <a:solidFill>
                  <a:schemeClr val="tx2"/>
                </a:solidFill>
              </a:rPr>
              <a:t>Να ερμηνευτούν τα αποτελέσματα</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5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0EF2E9E-8B78-47E0-A6A0-F9DE85381971}" type="slidenum">
              <a:rPr lang="el-GR" sz="1200">
                <a:latin typeface="Garamond" pitchFamily="18" charset="0"/>
              </a:rPr>
              <a:pPr algn="r"/>
              <a:t>29</a:t>
            </a:fld>
            <a:endParaRPr lang="el-GR" sz="1200">
              <a:latin typeface="Garamond" pitchFamily="18" charset="0"/>
            </a:endParaRPr>
          </a:p>
        </p:txBody>
      </p:sp>
      <p:sp>
        <p:nvSpPr>
          <p:cNvPr id="88066" name="Rectangle 2"/>
          <p:cNvSpPr>
            <a:spLocks noGrp="1" noChangeArrowheads="1"/>
          </p:cNvSpPr>
          <p:nvPr>
            <p:ph type="title" idx="4294967295"/>
          </p:nvPr>
        </p:nvSpPr>
        <p:spPr/>
        <p:txBody>
          <a:bodyPr/>
          <a:lstStyle/>
          <a:p>
            <a:pPr eaLnBrk="1" hangingPunct="1"/>
            <a:r>
              <a:rPr lang="el-GR" sz="3200" dirty="0" smtClean="0">
                <a:solidFill>
                  <a:srgbClr val="C00000"/>
                </a:solidFill>
              </a:rPr>
              <a:t>ΛΥΣΗ ΑΣΚΗΣΗΣ Ι</a:t>
            </a:r>
          </a:p>
        </p:txBody>
      </p:sp>
      <p:sp>
        <p:nvSpPr>
          <p:cNvPr id="88067" name="Rectangle 3"/>
          <p:cNvSpPr>
            <a:spLocks noGrp="1" noChangeArrowheads="1"/>
          </p:cNvSpPr>
          <p:nvPr>
            <p:ph type="body" idx="4294967295"/>
          </p:nvPr>
        </p:nvSpPr>
        <p:spPr/>
        <p:txBody>
          <a:bodyPr/>
          <a:lstStyle/>
          <a:p>
            <a:pPr eaLnBrk="1" hangingPunct="1">
              <a:buClr>
                <a:srgbClr val="FF3300"/>
              </a:buClr>
              <a:buFont typeface="Wingdings" pitchFamily="2" charset="2"/>
              <a:buChar char="§"/>
            </a:pPr>
            <a:r>
              <a:rPr lang="el-GR" dirty="0" smtClean="0">
                <a:solidFill>
                  <a:srgbClr val="C00000"/>
                </a:solidFill>
              </a:rPr>
              <a:t>Π= </a:t>
            </a:r>
            <a:r>
              <a:rPr lang="el-GR" dirty="0" smtClean="0"/>
              <a:t>(20*100)/25 =80%</a:t>
            </a:r>
          </a:p>
          <a:p>
            <a:pPr eaLnBrk="1" hangingPunct="1">
              <a:buClr>
                <a:srgbClr val="FF3300"/>
              </a:buClr>
              <a:buFont typeface="Wingdings" pitchFamily="2" charset="2"/>
              <a:buChar char="§"/>
            </a:pPr>
            <a:endParaRPr lang="el-GR" dirty="0" smtClean="0"/>
          </a:p>
          <a:p>
            <a:pPr eaLnBrk="1" hangingPunct="1">
              <a:buClr>
                <a:srgbClr val="FF3300"/>
              </a:buClr>
              <a:buFont typeface="Wingdings" pitchFamily="2" charset="2"/>
              <a:buChar char="§"/>
            </a:pPr>
            <a:r>
              <a:rPr lang="el-GR" dirty="0" smtClean="0">
                <a:solidFill>
                  <a:srgbClr val="C00000"/>
                </a:solidFill>
              </a:rPr>
              <a:t>ΜΔΝ= </a:t>
            </a:r>
            <a:r>
              <a:rPr lang="el-GR" dirty="0" smtClean="0"/>
              <a:t>(20*90)/300=6</a:t>
            </a:r>
          </a:p>
          <a:p>
            <a:pPr eaLnBrk="1" hangingPunct="1">
              <a:buClr>
                <a:srgbClr val="FF3300"/>
              </a:buClr>
              <a:buFont typeface="Wingdings" pitchFamily="2" charset="2"/>
              <a:buChar char="§"/>
            </a:pPr>
            <a:endParaRPr lang="el-GR" dirty="0" smtClean="0"/>
          </a:p>
          <a:p>
            <a:pPr eaLnBrk="1" hangingPunct="1">
              <a:buClr>
                <a:srgbClr val="FF3300"/>
              </a:buClr>
              <a:buFont typeface="Wingdings" pitchFamily="2" charset="2"/>
              <a:buChar char="§"/>
            </a:pPr>
            <a:r>
              <a:rPr lang="el-GR" dirty="0" smtClean="0">
                <a:solidFill>
                  <a:srgbClr val="C00000"/>
                </a:solidFill>
              </a:rPr>
              <a:t>Ρκ=</a:t>
            </a:r>
            <a:r>
              <a:rPr lang="el-GR" dirty="0" smtClean="0"/>
              <a:t> (90*80)/(100*6)=12</a:t>
            </a:r>
          </a:p>
          <a:p>
            <a:pPr eaLnBrk="1" hangingPunct="1">
              <a:buClr>
                <a:srgbClr val="FF3300"/>
              </a:buClr>
              <a:buFont typeface="Wingdings" pitchFamily="2" charset="2"/>
              <a:buChar char="§"/>
            </a:pPr>
            <a:endParaRPr lang="el-GR" dirty="0" smtClean="0"/>
          </a:p>
          <a:p>
            <a:pPr eaLnBrk="1" hangingPunct="1">
              <a:buClr>
                <a:srgbClr val="FF3300"/>
              </a:buClr>
              <a:buFont typeface="Wingdings" pitchFamily="2" charset="2"/>
              <a:buChar char="§"/>
            </a:pPr>
            <a:r>
              <a:rPr lang="el-GR" dirty="0" smtClean="0">
                <a:solidFill>
                  <a:srgbClr val="C00000"/>
                </a:solidFill>
              </a:rPr>
              <a:t>Ρε=</a:t>
            </a:r>
            <a:r>
              <a:rPr lang="el-GR" dirty="0" smtClean="0">
                <a:solidFill>
                  <a:srgbClr val="FFFF00"/>
                </a:solidFill>
              </a:rPr>
              <a:t> </a:t>
            </a:r>
            <a:r>
              <a:rPr lang="el-GR" dirty="0" smtClean="0"/>
              <a:t>(90/12)-6 =1,5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ChangeArrowheads="1"/>
          </p:cNvSpPr>
          <p:nvPr/>
        </p:nvSpPr>
        <p:spPr bwMode="auto">
          <a:xfrm>
            <a:off x="611188" y="701675"/>
            <a:ext cx="7897812" cy="5854700"/>
          </a:xfrm>
          <a:prstGeom prst="rect">
            <a:avLst/>
          </a:prstGeom>
          <a:noFill/>
          <a:ln w="9525">
            <a:noFill/>
            <a:miter lim="800000"/>
            <a:headEnd/>
            <a:tailEnd/>
          </a:ln>
          <a:effectLst/>
        </p:spPr>
        <p:txBody>
          <a:bodyPr anchor="ctr">
            <a:spAutoFit/>
          </a:bodyPr>
          <a:lstStyle/>
          <a:p>
            <a:pPr algn="ctr">
              <a:tabLst>
                <a:tab pos="457200" algn="l"/>
              </a:tabLst>
              <a:defRPr/>
            </a:pPr>
            <a:r>
              <a:rPr lang="el-GR" sz="2000" b="1">
                <a:solidFill>
                  <a:srgbClr val="FFFF00"/>
                </a:solidFill>
                <a:effectLst>
                  <a:outerShdw blurRad="38100" dist="38100" dir="2700000" algn="tl">
                    <a:srgbClr val="000000"/>
                  </a:outerShdw>
                </a:effectLst>
              </a:rPr>
              <a:t>Το πεδίο αναφοράς της υγείας: τα τέσσερα «</a:t>
            </a:r>
            <a:r>
              <a:rPr lang="en-US" sz="2000" b="1">
                <a:solidFill>
                  <a:srgbClr val="FFFF00"/>
                </a:solidFill>
                <a:effectLst>
                  <a:outerShdw blurRad="38100" dist="38100" dir="2700000" algn="tl">
                    <a:srgbClr val="000000"/>
                  </a:outerShdw>
                </a:effectLst>
              </a:rPr>
              <a:t>c</a:t>
            </a:r>
            <a:r>
              <a:rPr lang="el-GR" sz="2000" b="1">
                <a:solidFill>
                  <a:srgbClr val="FFFF00"/>
                </a:solidFill>
                <a:effectLst>
                  <a:outerShdw blurRad="38100" dist="38100" dir="2700000" algn="tl">
                    <a:srgbClr val="000000"/>
                  </a:outerShdw>
                </a:effectLst>
              </a:rPr>
              <a:t>»</a:t>
            </a:r>
          </a:p>
          <a:p>
            <a:pPr algn="ctr">
              <a:tabLst>
                <a:tab pos="457200" algn="l"/>
              </a:tabLst>
              <a:defRPr/>
            </a:pPr>
            <a:endParaRPr lang="el-GR" sz="2000" b="1">
              <a:solidFill>
                <a:srgbClr val="FFFF00"/>
              </a:solidFill>
              <a:effectLst>
                <a:outerShdw blurRad="38100" dist="38100" dir="2700000" algn="tl">
                  <a:srgbClr val="000000"/>
                </a:outerShdw>
              </a:effectLst>
            </a:endParaRPr>
          </a:p>
          <a:p>
            <a:pPr algn="ctr">
              <a:tabLst>
                <a:tab pos="457200" algn="l"/>
              </a:tabLst>
              <a:defRPr/>
            </a:pPr>
            <a:endParaRPr lang="el-GR" sz="2000" b="1">
              <a:solidFill>
                <a:srgbClr val="FFFF00"/>
              </a:solidFill>
              <a:effectLst>
                <a:outerShdw blurRad="38100" dist="38100" dir="2700000" algn="tl">
                  <a:srgbClr val="000000"/>
                </a:outerShdw>
              </a:effectLst>
            </a:endParaRPr>
          </a:p>
          <a:p>
            <a:pPr algn="ctr">
              <a:tabLst>
                <a:tab pos="457200" algn="l"/>
              </a:tabLst>
              <a:defRPr/>
            </a:pPr>
            <a:r>
              <a:rPr lang="el-GR" sz="2000">
                <a:solidFill>
                  <a:srgbClr val="FF3300"/>
                </a:solidFill>
                <a:effectLst>
                  <a:outerShdw blurRad="38100" dist="38100" dir="2700000" algn="tl">
                    <a:srgbClr val="000000"/>
                  </a:outerShdw>
                </a:effectLst>
              </a:rPr>
              <a:t>Care – φροντίδα</a:t>
            </a:r>
            <a:r>
              <a:rPr lang="el-GR" sz="2000">
                <a:effectLst>
                  <a:outerShdw blurRad="38100" dist="38100" dir="2700000" algn="tl">
                    <a:srgbClr val="000000"/>
                  </a:outerShdw>
                </a:effectLst>
              </a:rPr>
              <a:t>, </a:t>
            </a:r>
            <a:r>
              <a:rPr lang="el-GR" sz="2000">
                <a:solidFill>
                  <a:schemeClr val="tx2"/>
                </a:solidFill>
                <a:effectLst>
                  <a:outerShdw blurRad="38100" dist="38100" dir="2700000" algn="tl">
                    <a:srgbClr val="000000"/>
                  </a:outerShdw>
                </a:effectLst>
              </a:rPr>
              <a:t>με την έννοια της συνολικής αντιμετώπισης </a:t>
            </a:r>
          </a:p>
          <a:p>
            <a:pPr algn="ctr">
              <a:tabLst>
                <a:tab pos="457200" algn="l"/>
              </a:tabLst>
              <a:defRPr/>
            </a:pPr>
            <a:r>
              <a:rPr lang="el-GR" sz="2000">
                <a:solidFill>
                  <a:schemeClr val="tx2"/>
                </a:solidFill>
                <a:effectLst>
                  <a:outerShdw blurRad="38100" dist="38100" dir="2700000" algn="tl">
                    <a:srgbClr val="000000"/>
                  </a:outerShdw>
                </a:effectLst>
              </a:rPr>
              <a:t>του θέματος της υγείας σε ατομικό και συλλογικό επίπεδο</a:t>
            </a:r>
          </a:p>
          <a:p>
            <a:pPr algn="ctr">
              <a:lnSpc>
                <a:spcPct val="130000"/>
              </a:lnSpc>
              <a:tabLst>
                <a:tab pos="457200" algn="l"/>
              </a:tabLst>
              <a:defRPr/>
            </a:pPr>
            <a:endParaRPr lang="el-GR" sz="2000">
              <a:solidFill>
                <a:schemeClr val="tx2"/>
              </a:solidFill>
              <a:effectLst>
                <a:outerShdw blurRad="38100" dist="38100" dir="2700000" algn="tl">
                  <a:srgbClr val="000000"/>
                </a:outerShdw>
              </a:effectLst>
            </a:endParaRPr>
          </a:p>
          <a:p>
            <a:pPr algn="ctr">
              <a:tabLst>
                <a:tab pos="457200" algn="l"/>
              </a:tabLst>
              <a:defRPr/>
            </a:pPr>
            <a:r>
              <a:rPr lang="el-GR" sz="2000">
                <a:solidFill>
                  <a:srgbClr val="FF3300"/>
                </a:solidFill>
                <a:effectLst>
                  <a:outerShdw blurRad="38100" dist="38100" dir="2700000" algn="tl">
                    <a:srgbClr val="000000"/>
                  </a:outerShdw>
                </a:effectLst>
              </a:rPr>
              <a:t>Cure – θεραπεία</a:t>
            </a:r>
            <a:r>
              <a:rPr lang="el-GR" sz="2000">
                <a:effectLst>
                  <a:outerShdw blurRad="38100" dist="38100" dir="2700000" algn="tl">
                    <a:srgbClr val="000000"/>
                  </a:outerShdw>
                </a:effectLst>
              </a:rPr>
              <a:t>, </a:t>
            </a:r>
            <a:r>
              <a:rPr lang="el-GR" sz="2000">
                <a:solidFill>
                  <a:schemeClr val="tx2"/>
                </a:solidFill>
                <a:effectLst>
                  <a:outerShdw blurRad="38100" dist="38100" dir="2700000" algn="tl">
                    <a:srgbClr val="000000"/>
                  </a:outerShdw>
                </a:effectLst>
              </a:rPr>
              <a:t>με την έννοια που συμπεριλαμβάνει και την </a:t>
            </a:r>
          </a:p>
          <a:p>
            <a:pPr algn="ctr">
              <a:tabLst>
                <a:tab pos="457200" algn="l"/>
              </a:tabLst>
              <a:defRPr/>
            </a:pPr>
            <a:r>
              <a:rPr lang="el-GR" sz="2000">
                <a:solidFill>
                  <a:schemeClr val="tx2"/>
                </a:solidFill>
                <a:effectLst>
                  <a:outerShdw blurRad="38100" dist="38100" dir="2700000" algn="tl">
                    <a:srgbClr val="000000"/>
                  </a:outerShdw>
                </a:effectLst>
              </a:rPr>
              <a:t>αποκατάσταση της υγείας</a:t>
            </a:r>
          </a:p>
          <a:p>
            <a:pPr algn="ctr">
              <a:lnSpc>
                <a:spcPct val="130000"/>
              </a:lnSpc>
              <a:tabLst>
                <a:tab pos="457200" algn="l"/>
              </a:tabLst>
              <a:defRPr/>
            </a:pPr>
            <a:endParaRPr lang="el-GR" sz="2000">
              <a:solidFill>
                <a:schemeClr val="tx2"/>
              </a:solidFill>
              <a:effectLst>
                <a:outerShdw blurRad="38100" dist="38100" dir="2700000" algn="tl">
                  <a:srgbClr val="000000"/>
                </a:outerShdw>
              </a:effectLst>
            </a:endParaRPr>
          </a:p>
          <a:p>
            <a:pPr algn="ctr">
              <a:tabLst>
                <a:tab pos="457200" algn="l"/>
              </a:tabLst>
              <a:defRPr/>
            </a:pPr>
            <a:r>
              <a:rPr lang="el-GR" sz="2000">
                <a:solidFill>
                  <a:srgbClr val="FF3300"/>
                </a:solidFill>
                <a:effectLst>
                  <a:outerShdw blurRad="38100" dist="38100" dir="2700000" algn="tl">
                    <a:srgbClr val="000000"/>
                  </a:outerShdw>
                </a:effectLst>
              </a:rPr>
              <a:t>Control – έλεγχος</a:t>
            </a:r>
            <a:r>
              <a:rPr lang="el-GR" sz="2000">
                <a:effectLst>
                  <a:outerShdw blurRad="38100" dist="38100" dir="2700000" algn="tl">
                    <a:srgbClr val="000000"/>
                  </a:outerShdw>
                </a:effectLst>
              </a:rPr>
              <a:t> </a:t>
            </a:r>
            <a:r>
              <a:rPr lang="el-GR" sz="2000">
                <a:solidFill>
                  <a:schemeClr val="tx2"/>
                </a:solidFill>
                <a:effectLst>
                  <a:outerShdw blurRad="38100" dist="38100" dir="2700000" algn="tl">
                    <a:srgbClr val="000000"/>
                  </a:outerShdw>
                </a:effectLst>
              </a:rPr>
              <a:t>των παραγόντων κινδύνου, </a:t>
            </a:r>
          </a:p>
          <a:p>
            <a:pPr algn="ctr">
              <a:tabLst>
                <a:tab pos="457200" algn="l"/>
              </a:tabLst>
              <a:defRPr/>
            </a:pPr>
            <a:r>
              <a:rPr lang="el-GR" sz="2000">
                <a:solidFill>
                  <a:schemeClr val="tx2"/>
                </a:solidFill>
                <a:effectLst>
                  <a:outerShdw blurRad="38100" dist="38100" dir="2700000" algn="tl">
                    <a:srgbClr val="000000"/>
                  </a:outerShdw>
                </a:effectLst>
              </a:rPr>
              <a:t>κυρίως μέσα από μέτρα δημόσιας υγείας</a:t>
            </a:r>
          </a:p>
          <a:p>
            <a:pPr algn="ctr">
              <a:lnSpc>
                <a:spcPct val="140000"/>
              </a:lnSpc>
              <a:tabLst>
                <a:tab pos="457200" algn="l"/>
              </a:tabLst>
              <a:defRPr/>
            </a:pPr>
            <a:endParaRPr lang="el-GR" sz="2000">
              <a:solidFill>
                <a:schemeClr val="tx2"/>
              </a:solidFill>
              <a:effectLst>
                <a:outerShdw blurRad="38100" dist="38100" dir="2700000" algn="tl">
                  <a:srgbClr val="000000"/>
                </a:outerShdw>
              </a:effectLst>
            </a:endParaRPr>
          </a:p>
          <a:p>
            <a:pPr algn="ctr">
              <a:tabLst>
                <a:tab pos="457200" algn="l"/>
              </a:tabLst>
              <a:defRPr/>
            </a:pPr>
            <a:r>
              <a:rPr lang="el-GR" sz="2000">
                <a:solidFill>
                  <a:srgbClr val="FF3300"/>
                </a:solidFill>
                <a:effectLst>
                  <a:outerShdw blurRad="38100" dist="38100" dir="2700000" algn="tl">
                    <a:srgbClr val="000000"/>
                  </a:outerShdw>
                </a:effectLst>
              </a:rPr>
              <a:t>Community – η κοινότητα</a:t>
            </a:r>
            <a:r>
              <a:rPr lang="el-GR" sz="2000">
                <a:effectLst>
                  <a:outerShdw blurRad="38100" dist="38100" dir="2700000" algn="tl">
                    <a:srgbClr val="000000"/>
                  </a:outerShdw>
                </a:effectLst>
              </a:rPr>
              <a:t>, </a:t>
            </a:r>
            <a:r>
              <a:rPr lang="el-GR" sz="2000">
                <a:solidFill>
                  <a:schemeClr val="tx2"/>
                </a:solidFill>
                <a:effectLst>
                  <a:outerShdw blurRad="38100" dist="38100" dir="2700000" algn="tl">
                    <a:srgbClr val="000000"/>
                  </a:outerShdw>
                </a:effectLst>
              </a:rPr>
              <a:t>ως το πεδίο εφαρμογής της πολιτικής υγείας, ιδιαίτερα στην Πρωτοβάθμια Φροντίδα Υγείας</a:t>
            </a:r>
          </a:p>
          <a:p>
            <a:pPr algn="ctr">
              <a:tabLst>
                <a:tab pos="457200" algn="l"/>
              </a:tabLst>
              <a:defRPr/>
            </a:pPr>
            <a:endParaRPr lang="el-GR" sz="2000">
              <a:solidFill>
                <a:schemeClr val="tx2"/>
              </a:solidFill>
              <a:effectLst>
                <a:outerShdw blurRad="38100" dist="38100" dir="2700000" algn="tl">
                  <a:srgbClr val="000000"/>
                </a:outerShdw>
              </a:effectLst>
            </a:endParaRPr>
          </a:p>
          <a:p>
            <a:pPr algn="ctr">
              <a:tabLst>
                <a:tab pos="457200" algn="l"/>
              </a:tabLst>
              <a:defRPr/>
            </a:pPr>
            <a:endParaRPr lang="el-GR" sz="2000">
              <a:solidFill>
                <a:schemeClr val="tx2"/>
              </a:solidFill>
              <a:effectLst>
                <a:outerShdw blurRad="38100" dist="38100" dir="2700000" algn="tl">
                  <a:srgbClr val="000000"/>
                </a:outerShdw>
              </a:effectLst>
            </a:endParaRPr>
          </a:p>
          <a:p>
            <a:pPr algn="ctr">
              <a:tabLst>
                <a:tab pos="457200" algn="l"/>
              </a:tabLst>
              <a:defRPr/>
            </a:pPr>
            <a:endParaRPr lang="el-GR" sz="2000">
              <a:solidFill>
                <a:schemeClr val="tx2"/>
              </a:solidFill>
            </a:endParaRPr>
          </a:p>
          <a:p>
            <a:pPr algn="ctr">
              <a:tabLst>
                <a:tab pos="457200" algn="l"/>
              </a:tabLst>
              <a:defRPr/>
            </a:pPr>
            <a:endParaRPr lang="el-GR"/>
          </a:p>
        </p:txBody>
      </p:sp>
      <p:sp>
        <p:nvSpPr>
          <p:cNvPr id="5" name="4 - Θέση αριθμού διαφάνειας"/>
          <p:cNvSpPr>
            <a:spLocks noGrp="1"/>
          </p:cNvSpPr>
          <p:nvPr>
            <p:ph type="sldNum" sz="quarter" idx="12"/>
          </p:nvPr>
        </p:nvSpPr>
        <p:spPr/>
        <p:txBody>
          <a:bodyPr/>
          <a:lstStyle/>
          <a:p>
            <a:pPr>
              <a:defRPr/>
            </a:pPr>
            <a:fld id="{DE2E9C53-08AF-40F1-B516-AE3734AB6B76}" type="slidenum">
              <a:rPr lang="el-GR"/>
              <a:pPr>
                <a:defRPr/>
              </a:pPr>
              <a:t>3</a:t>
            </a:fld>
            <a:endParaRPr 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3 - Θέση αριθμού διαφάνειας"/>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B0F8A606-B26A-49E6-9B7F-0F26313C9B50}" type="slidenum">
              <a:rPr lang="el-GR" sz="1200">
                <a:latin typeface="Garamond" pitchFamily="18" charset="0"/>
              </a:rPr>
              <a:pPr algn="r"/>
              <a:t>30</a:t>
            </a:fld>
            <a:endParaRPr lang="el-GR" sz="1200">
              <a:latin typeface="Garamond" pitchFamily="18" charset="0"/>
            </a:endParaRPr>
          </a:p>
        </p:txBody>
      </p:sp>
      <p:sp>
        <p:nvSpPr>
          <p:cNvPr id="89090" name="Text Box 2"/>
          <p:cNvSpPr txBox="1">
            <a:spLocks noChangeArrowheads="1"/>
          </p:cNvSpPr>
          <p:nvPr/>
        </p:nvSpPr>
        <p:spPr bwMode="auto">
          <a:xfrm>
            <a:off x="179388" y="188913"/>
            <a:ext cx="8785225" cy="5447645"/>
          </a:xfrm>
          <a:prstGeom prst="rect">
            <a:avLst/>
          </a:prstGeom>
          <a:noFill/>
          <a:ln w="9525">
            <a:noFill/>
            <a:miter lim="800000"/>
            <a:headEnd/>
            <a:tailEnd/>
          </a:ln>
          <a:effectLst/>
        </p:spPr>
        <p:txBody>
          <a:bodyPr>
            <a:spAutoFit/>
          </a:bodyPr>
          <a:lstStyle/>
          <a:p>
            <a:pPr algn="ctr">
              <a:defRPr/>
            </a:pPr>
            <a:r>
              <a:rPr lang="el-GR" sz="4000" dirty="0">
                <a:solidFill>
                  <a:srgbClr val="C00000"/>
                </a:solidFill>
                <a:effectLst>
                  <a:outerShdw blurRad="38100" dist="38100" dir="2700000" algn="tl">
                    <a:srgbClr val="000000"/>
                  </a:outerShdw>
                </a:effectLst>
              </a:rPr>
              <a:t>ΑΣΚΗΣΗ </a:t>
            </a:r>
            <a:r>
              <a:rPr lang="el-GR" sz="4000" dirty="0" err="1">
                <a:solidFill>
                  <a:srgbClr val="C00000"/>
                </a:solidFill>
                <a:effectLst>
                  <a:outerShdw blurRad="38100" dist="38100" dir="2700000" algn="tl">
                    <a:srgbClr val="000000"/>
                  </a:outerShdw>
                </a:effectLst>
              </a:rPr>
              <a:t>ΙΙ</a:t>
            </a:r>
            <a:endParaRPr lang="el-GR" sz="4000" dirty="0">
              <a:solidFill>
                <a:srgbClr val="C00000"/>
              </a:solidFill>
              <a:effectLst>
                <a:outerShdw blurRad="38100" dist="38100" dir="2700000" algn="tl">
                  <a:srgbClr val="000000"/>
                </a:outerShdw>
              </a:effectLst>
            </a:endParaRPr>
          </a:p>
          <a:p>
            <a:pPr>
              <a:defRPr/>
            </a:pPr>
            <a:r>
              <a:rPr lang="el-GR" dirty="0">
                <a:solidFill>
                  <a:schemeClr val="tx2"/>
                </a:solidFill>
                <a:effectLst>
                  <a:outerShdw blurRad="38100" dist="38100" dir="2700000" algn="tl">
                    <a:srgbClr val="000000"/>
                  </a:outerShdw>
                </a:effectLst>
              </a:rPr>
              <a:t>Σε μεγάλο δημόσιο νοσοκομείο, ο διοικητής δέχεται τα εξής αιτήματα: </a:t>
            </a:r>
          </a:p>
          <a:p>
            <a:pPr>
              <a:defRPr/>
            </a:pPr>
            <a:endParaRPr lang="el-GR" dirty="0">
              <a:solidFill>
                <a:schemeClr val="tx2"/>
              </a:solidFill>
              <a:effectLst>
                <a:outerShdw blurRad="38100" dist="38100" dir="2700000" algn="tl">
                  <a:srgbClr val="000000"/>
                </a:outerShdw>
              </a:effectLst>
            </a:endParaRPr>
          </a:p>
          <a:p>
            <a:pPr algn="just">
              <a:defRPr/>
            </a:pPr>
            <a:r>
              <a:rPr lang="el-GR" dirty="0">
                <a:solidFill>
                  <a:schemeClr val="tx2"/>
                </a:solidFill>
                <a:effectLst>
                  <a:outerShdw blurRad="38100" dist="38100" dir="2700000" algn="tl">
                    <a:srgbClr val="000000"/>
                  </a:outerShdw>
                </a:effectLst>
              </a:rPr>
              <a:t>α) Ο διευθυντής της Οφθαλμολογικής κλινικής (με δύναμη 30 κλινών εκ των οποίων κατά μέσο όρο σε ημερήσια βάση είναι κατειλημμένες</a:t>
            </a:r>
            <a:r>
              <a:rPr lang="el-GR" dirty="0">
                <a:solidFill>
                  <a:schemeClr val="tx2"/>
                </a:solidFill>
              </a:rPr>
              <a:t> </a:t>
            </a:r>
            <a:r>
              <a:rPr lang="el-GR" dirty="0">
                <a:solidFill>
                  <a:schemeClr val="tx2"/>
                </a:solidFill>
                <a:effectLst>
                  <a:outerShdw blurRad="38100" dist="38100" dir="2700000" algn="tl">
                    <a:srgbClr val="000000"/>
                  </a:outerShdw>
                </a:effectLst>
              </a:rPr>
              <a:t>οι 18 και με </a:t>
            </a:r>
            <a:r>
              <a:rPr lang="el-GR" dirty="0" err="1">
                <a:solidFill>
                  <a:schemeClr val="tx2"/>
                </a:solidFill>
                <a:effectLst>
                  <a:outerShdw blurRad="38100" dist="38100" dir="2700000" algn="tl">
                    <a:srgbClr val="000000"/>
                  </a:outerShdw>
                </a:effectLst>
              </a:rPr>
              <a:t>Μ.Δ.Ν</a:t>
            </a:r>
            <a:r>
              <a:rPr lang="el-GR" dirty="0">
                <a:solidFill>
                  <a:schemeClr val="tx2"/>
                </a:solidFill>
                <a:effectLst>
                  <a:outerShdw blurRad="38100" dist="38100" dir="2700000" algn="tl">
                    <a:srgbClr val="000000"/>
                  </a:outerShdw>
                </a:effectLst>
              </a:rPr>
              <a:t> = 3 ημέρες) ζητεί την επέκταση της κλινικής του (αύξηση αριθμού κλινών) προκειμένου να επεκτείνει το φάσμα των προσφερόμενων οφθαλμολογικών υπηρεσιών.</a:t>
            </a:r>
          </a:p>
          <a:p>
            <a:pPr algn="just">
              <a:defRPr/>
            </a:pPr>
            <a:endParaRPr lang="el-GR" dirty="0">
              <a:solidFill>
                <a:schemeClr val="tx2"/>
              </a:solidFill>
              <a:effectLst>
                <a:outerShdw blurRad="38100" dist="38100" dir="2700000" algn="tl">
                  <a:srgbClr val="000000"/>
                </a:outerShdw>
              </a:effectLst>
            </a:endParaRPr>
          </a:p>
          <a:p>
            <a:pPr algn="just">
              <a:defRPr/>
            </a:pPr>
            <a:r>
              <a:rPr lang="el-GR" dirty="0">
                <a:solidFill>
                  <a:schemeClr val="tx2"/>
                </a:solidFill>
                <a:effectLst>
                  <a:outerShdw blurRad="38100" dist="38100" dir="2700000" algn="tl">
                    <a:srgbClr val="000000"/>
                  </a:outerShdw>
                </a:effectLst>
              </a:rPr>
              <a:t>β) Ο διευθυντής του Αιματολογικού τμήματος, το οποίο εξυπηρετεί κατά μέσο όρο 3.000 ασθενείς ετησίως σε </a:t>
            </a:r>
            <a:r>
              <a:rPr lang="el-GR" dirty="0" err="1">
                <a:solidFill>
                  <a:schemeClr val="tx2"/>
                </a:solidFill>
                <a:effectLst>
                  <a:outerShdw blurRad="38100" dist="38100" dir="2700000" algn="tl">
                    <a:srgbClr val="000000"/>
                  </a:outerShdw>
                </a:effectLst>
              </a:rPr>
              <a:t>εξωνοσοκομειακή</a:t>
            </a:r>
            <a:r>
              <a:rPr lang="el-GR" dirty="0">
                <a:solidFill>
                  <a:schemeClr val="tx2"/>
                </a:solidFill>
                <a:effectLst>
                  <a:outerShdw blurRad="38100" dist="38100" dir="2700000" algn="tl">
                    <a:srgbClr val="000000"/>
                  </a:outerShdw>
                </a:effectLst>
              </a:rPr>
              <a:t> βάση, ζητεί την ανάπτυξη μιας αιματολογικής κλινικής για τη νοσηλεία 400 ασθενών (από τους παραπάνω 3.000 ασθενείς) οι οποίοι χρήζουν </a:t>
            </a:r>
            <a:r>
              <a:rPr lang="el-GR" dirty="0" err="1">
                <a:solidFill>
                  <a:schemeClr val="tx2"/>
                </a:solidFill>
                <a:effectLst>
                  <a:outerShdw blurRad="38100" dist="38100" dir="2700000" algn="tl">
                    <a:srgbClr val="000000"/>
                  </a:outerShdw>
                </a:effectLst>
              </a:rPr>
              <a:t>ενδονοσοκομειακής</a:t>
            </a:r>
            <a:r>
              <a:rPr lang="el-GR" dirty="0">
                <a:solidFill>
                  <a:schemeClr val="tx2"/>
                </a:solidFill>
                <a:effectLst>
                  <a:outerShdw blurRad="38100" dist="38100" dir="2700000" algn="tl">
                    <a:srgbClr val="000000"/>
                  </a:outerShdw>
                </a:effectLst>
              </a:rPr>
              <a:t> περίθαλψης. Ο διευθυντής του Αιματολογικού τμήματος εκτιμά ότι η μέση διάρκεια νοσηλείας για αυτούς τους ασθενείς θα είναι 10 μέρες.</a:t>
            </a:r>
          </a:p>
          <a:p>
            <a:pPr algn="just">
              <a:defRPr/>
            </a:pPr>
            <a:endParaRPr lang="el-GR" sz="2000" dirty="0">
              <a:solidFill>
                <a:schemeClr val="tx2"/>
              </a:solidFill>
              <a:effectLst>
                <a:outerShdw blurRad="38100" dist="38100" dir="2700000" algn="tl">
                  <a:srgbClr val="000000"/>
                </a:outerShdw>
              </a:effectLst>
            </a:endParaRPr>
          </a:p>
          <a:p>
            <a:pPr algn="just">
              <a:defRPr/>
            </a:pPr>
            <a:r>
              <a:rPr lang="el-GR" dirty="0">
                <a:solidFill>
                  <a:schemeClr val="tx2"/>
                </a:solidFill>
                <a:effectLst>
                  <a:outerShdw blurRad="38100" dist="38100" dir="2700000" algn="tl">
                    <a:srgbClr val="000000"/>
                  </a:outerShdw>
                </a:effectLst>
              </a:rPr>
              <a:t>Ο διοικητής του νοσοκομείου διαπιστώνει ότι σύμφωνα με τον προϋπολογισμό (του νοσοκομείου) δεν υπάρχει η οικονομική δυνατότητα για την ανάπτυξη πρόσθετων κλινών. Ποιες ενέργειες θα πρέπει να κάνει ο διοικητής ώστε να αντιμετωπίσει ορθολογικά τα παραπάνω αιτήματα?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ChangeArrowheads="1"/>
          </p:cNvSpPr>
          <p:nvPr/>
        </p:nvSpPr>
        <p:spPr bwMode="auto">
          <a:xfrm>
            <a:off x="1187450" y="333375"/>
            <a:ext cx="5197475" cy="396875"/>
          </a:xfrm>
          <a:prstGeom prst="rect">
            <a:avLst/>
          </a:prstGeom>
          <a:noFill/>
          <a:ln w="9525">
            <a:noFill/>
            <a:miter lim="800000"/>
            <a:headEnd/>
            <a:tailEnd/>
          </a:ln>
          <a:effectLst/>
        </p:spPr>
        <p:txBody>
          <a:bodyPr wrap="none" anchor="ctr">
            <a:spAutoFit/>
          </a:bodyPr>
          <a:lstStyle/>
          <a:p>
            <a:pPr algn="just">
              <a:defRPr/>
            </a:pPr>
            <a:r>
              <a:rPr lang="el-GR" sz="2000" b="1">
                <a:solidFill>
                  <a:srgbClr val="FFFF00"/>
                </a:solidFill>
                <a:effectLst>
                  <a:outerShdw blurRad="38100" dist="38100" dir="2700000" algn="tl">
                    <a:srgbClr val="000000"/>
                  </a:outerShdw>
                </a:effectLst>
                <a:latin typeface="Arial" charset="0"/>
                <a:cs typeface="Times New Roman" pitchFamily="18" charset="0"/>
              </a:rPr>
              <a:t>Φύση και ταξινόμηση της Φροντίδας Υγείας</a:t>
            </a:r>
            <a:r>
              <a:rPr lang="el-GR" sz="2000" b="1" u="sng">
                <a:solidFill>
                  <a:srgbClr val="FFFF00"/>
                </a:solidFill>
                <a:effectLst>
                  <a:outerShdw blurRad="38100" dist="38100" dir="2700000" algn="tl">
                    <a:srgbClr val="000000"/>
                  </a:outerShdw>
                </a:effectLst>
                <a:latin typeface="Arial" charset="0"/>
                <a:cs typeface="Times New Roman" pitchFamily="18" charset="0"/>
              </a:rPr>
              <a:t>  </a:t>
            </a:r>
            <a:endParaRPr lang="el-GR" sz="2000" b="1">
              <a:solidFill>
                <a:srgbClr val="FFFF00"/>
              </a:solidFill>
              <a:effectLst>
                <a:outerShdw blurRad="38100" dist="38100" dir="2700000" algn="tl">
                  <a:srgbClr val="000000"/>
                </a:outerShdw>
              </a:effectLst>
              <a:latin typeface="Arial" charset="0"/>
            </a:endParaRPr>
          </a:p>
        </p:txBody>
      </p:sp>
      <p:graphicFrame>
        <p:nvGraphicFramePr>
          <p:cNvPr id="50235" name="Group 59"/>
          <p:cNvGraphicFramePr>
            <a:graphicFrameLocks noGrp="1"/>
          </p:cNvGraphicFramePr>
          <p:nvPr/>
        </p:nvGraphicFramePr>
        <p:xfrm>
          <a:off x="1187450" y="765175"/>
          <a:ext cx="6913563" cy="1615440"/>
        </p:xfrm>
        <a:graphic>
          <a:graphicData uri="http://schemas.openxmlformats.org/drawingml/2006/table">
            <a:tbl>
              <a:tblPr/>
              <a:tblGrid>
                <a:gridCol w="3457575"/>
                <a:gridCol w="3455988"/>
              </a:tblGrid>
              <a:tr h="503238">
                <a:tc>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0" lang="el-GR" sz="2000" b="1" i="0" u="none" strike="noStrike" cap="none" normalizeH="0" baseline="0" dirty="0" smtClean="0">
                        <a:ln>
                          <a:noFill/>
                        </a:ln>
                        <a:solidFill>
                          <a:srgbClr val="292929"/>
                        </a:solidFill>
                        <a:effectLst>
                          <a:outerShdw blurRad="38100" dist="38100" dir="2700000" algn="tl">
                            <a:srgbClr val="000000"/>
                          </a:outerShdw>
                        </a:effectLst>
                        <a:latin typeface="Times New Roman" pitchFamily="18" charset="0"/>
                        <a:cs typeface="Times New Roman" pitchFamily="18" charset="0"/>
                      </a:endParaRPr>
                    </a:p>
                    <a:p>
                      <a:pPr marL="0" marR="0" lvl="0" indent="0" algn="l" defTabSz="914400" rtl="0" eaLnBrk="0" fontAlgn="base" latinLnBrk="0" hangingPunct="0">
                        <a:lnSpc>
                          <a:spcPct val="60000"/>
                        </a:lnSpc>
                        <a:spcBef>
                          <a:spcPct val="0"/>
                        </a:spcBef>
                        <a:spcAft>
                          <a:spcPct val="0"/>
                        </a:spcAft>
                        <a:buClrTx/>
                        <a:buSzTx/>
                        <a:buFontTx/>
                        <a:buNone/>
                        <a:tabLst/>
                      </a:pPr>
                      <a:r>
                        <a:rPr kumimoji="0" lang="el-GR" sz="2000" b="1" i="0" u="none" strike="noStrike" cap="none" normalizeH="0" baseline="0" dirty="0" smtClean="0">
                          <a:ln>
                            <a:noFill/>
                          </a:ln>
                          <a:solidFill>
                            <a:srgbClr val="FF0000"/>
                          </a:solidFill>
                          <a:effectLst>
                            <a:outerShdw blurRad="38100" dist="38100" dir="2700000" algn="tl">
                              <a:srgbClr val="000000"/>
                            </a:outerShdw>
                          </a:effectLst>
                          <a:latin typeface="Times New Roman" pitchFamily="18" charset="0"/>
                          <a:cs typeface="Times New Roman" pitchFamily="18" charset="0"/>
                        </a:rPr>
                        <a:t>Φύση</a:t>
                      </a:r>
                      <a:endParaRPr kumimoji="0" lang="el-GR" sz="2000" b="1" i="0" u="none" strike="noStrike" cap="none" normalizeH="0" baseline="0" dirty="0" smtClean="0">
                        <a:ln>
                          <a:noFill/>
                        </a:ln>
                        <a:solidFill>
                          <a:srgbClr val="FF0000"/>
                        </a:solidFill>
                        <a:effectLst>
                          <a:outerShdw blurRad="38100" dist="38100" dir="2700000" algn="tl">
                            <a:srgbClr val="000000"/>
                          </a:outerShdw>
                        </a:effectLst>
                        <a:latin typeface="Arial" charset="0"/>
                        <a:cs typeface="Arial" charset="0"/>
                      </a:endParaRPr>
                    </a:p>
                  </a:txBody>
                  <a:tcPr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60000"/>
                        </a:lnSpc>
                        <a:spcBef>
                          <a:spcPct val="0"/>
                        </a:spcBef>
                        <a:spcAft>
                          <a:spcPct val="0"/>
                        </a:spcAft>
                        <a:buClrTx/>
                        <a:buSzTx/>
                        <a:buFontTx/>
                        <a:buNone/>
                        <a:tabLst/>
                      </a:pPr>
                      <a:endParaRPr kumimoji="0" lang="el-GR" sz="2000" b="1" i="0" u="none" strike="noStrike" cap="none" normalizeH="0" baseline="0" dirty="0" smtClean="0">
                        <a:ln>
                          <a:noFill/>
                        </a:ln>
                        <a:solidFill>
                          <a:srgbClr val="292929"/>
                        </a:solidFill>
                        <a:effectLst>
                          <a:outerShdw blurRad="38100" dist="38100" dir="2700000" algn="tl">
                            <a:srgbClr val="000000"/>
                          </a:outerShdw>
                        </a:effectLst>
                        <a:latin typeface="Times New Roman" pitchFamily="18" charset="0"/>
                        <a:cs typeface="Times New Roman" pitchFamily="18" charset="0"/>
                      </a:endParaRPr>
                    </a:p>
                    <a:p>
                      <a:pPr marL="0" marR="0" lvl="0" indent="0" algn="ctr" defTabSz="914400" rtl="0" eaLnBrk="1" fontAlgn="base" latinLnBrk="0" hangingPunct="1">
                        <a:lnSpc>
                          <a:spcPct val="80000"/>
                        </a:lnSpc>
                        <a:spcBef>
                          <a:spcPct val="0"/>
                        </a:spcBef>
                        <a:spcAft>
                          <a:spcPct val="0"/>
                        </a:spcAft>
                        <a:buClrTx/>
                        <a:buSzTx/>
                        <a:buFontTx/>
                        <a:buNone/>
                        <a:tabLst/>
                      </a:pPr>
                      <a:r>
                        <a:rPr kumimoji="0" lang="el-GR" sz="2000" b="1" i="0" u="none" strike="noStrike" cap="none" normalizeH="0" baseline="0" dirty="0" smtClean="0">
                          <a:ln>
                            <a:noFill/>
                          </a:ln>
                          <a:solidFill>
                            <a:srgbClr val="FF0000"/>
                          </a:solidFill>
                          <a:effectLst>
                            <a:outerShdw blurRad="38100" dist="38100" dir="2700000" algn="tl">
                              <a:srgbClr val="000000"/>
                            </a:outerShdw>
                          </a:effectLst>
                          <a:latin typeface="Times New Roman" pitchFamily="18" charset="0"/>
                          <a:cs typeface="Times New Roman" pitchFamily="18" charset="0"/>
                        </a:rPr>
                        <a:t>Επίπεδο παροχής</a:t>
                      </a:r>
                      <a:endParaRPr kumimoji="0" lang="el-GR" sz="2000" b="1" i="0" u="none" strike="noStrike" cap="none" normalizeH="0" baseline="0" dirty="0" smtClean="0">
                        <a:ln>
                          <a:noFill/>
                        </a:ln>
                        <a:solidFill>
                          <a:srgbClr val="FF0000"/>
                        </a:solidFill>
                        <a:effectLst>
                          <a:outerShdw blurRad="38100" dist="38100" dir="2700000" algn="tl">
                            <a:srgbClr val="000000"/>
                          </a:outerShdw>
                        </a:effectLst>
                        <a:latin typeface="Arial" charset="0"/>
                        <a:cs typeface="Arial" charset="0"/>
                      </a:endParaRPr>
                    </a:p>
                  </a:txBody>
                  <a:tcPr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r>
              <a:tr h="2746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2"/>
                          </a:solidFill>
                          <a:effectLst>
                            <a:outerShdw blurRad="38100" dist="38100" dir="2700000" algn="tl">
                              <a:srgbClr val="000000"/>
                            </a:outerShdw>
                          </a:effectLst>
                          <a:latin typeface="Times New Roman" pitchFamily="18" charset="0"/>
                          <a:cs typeface="Times New Roman" pitchFamily="18" charset="0"/>
                        </a:rPr>
                        <a:t>Πρόληψη</a:t>
                      </a:r>
                      <a:endParaRPr kumimoji="0" lang="el-GR" sz="1800" b="1"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2"/>
                          </a:solidFill>
                          <a:effectLst>
                            <a:outerShdw blurRad="38100" dist="38100" dir="2700000" algn="tl">
                              <a:srgbClr val="000000"/>
                            </a:outerShdw>
                          </a:effectLst>
                          <a:latin typeface="Times New Roman" pitchFamily="18" charset="0"/>
                          <a:cs typeface="Times New Roman" pitchFamily="18" charset="0"/>
                        </a:rPr>
                        <a:t>Πρωτοβάθμια Φροντίδα Υγείας</a:t>
                      </a:r>
                      <a:endParaRPr kumimoji="0" lang="el-GR" sz="1800" b="1"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2746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2"/>
                          </a:solidFill>
                          <a:effectLst>
                            <a:outerShdw blurRad="38100" dist="38100" dir="2700000" algn="tl">
                              <a:srgbClr val="000000"/>
                            </a:outerShdw>
                          </a:effectLst>
                          <a:latin typeface="Times New Roman" pitchFamily="18" charset="0"/>
                          <a:cs typeface="Times New Roman" pitchFamily="18" charset="0"/>
                        </a:rPr>
                        <a:t>Θεραπεία</a:t>
                      </a:r>
                      <a:endParaRPr kumimoji="0" lang="el-GR" sz="1800" b="1"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2"/>
                          </a:solidFill>
                          <a:effectLst>
                            <a:outerShdw blurRad="38100" dist="38100" dir="2700000" algn="tl">
                              <a:srgbClr val="000000"/>
                            </a:outerShdw>
                          </a:effectLst>
                          <a:latin typeface="Times New Roman" pitchFamily="18" charset="0"/>
                          <a:cs typeface="Times New Roman" pitchFamily="18" charset="0"/>
                        </a:rPr>
                        <a:t>Δευτεροβάθμια Φροντίδα Υγείας</a:t>
                      </a:r>
                      <a:endParaRPr kumimoji="0" lang="el-GR" sz="1800" b="1"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txBody>
                  <a:tcPr horzOverflow="overflow">
                    <a:lnL>
                      <a:noFill/>
                    </a:lnL>
                    <a:lnR cap="flat">
                      <a:noFill/>
                    </a:lnR>
                    <a:lnT>
                      <a:noFill/>
                    </a:lnT>
                    <a:lnB>
                      <a:noFill/>
                    </a:lnB>
                    <a:lnTlToBr>
                      <a:noFill/>
                    </a:lnTlToBr>
                    <a:lnBlToTr>
                      <a:noFill/>
                    </a:lnBlToTr>
                    <a:noFill/>
                  </a:tcPr>
                </a:tc>
              </a:tr>
              <a:tr h="2746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2"/>
                          </a:solidFill>
                          <a:effectLst>
                            <a:outerShdw blurRad="38100" dist="38100" dir="2700000" algn="tl">
                              <a:srgbClr val="000000"/>
                            </a:outerShdw>
                          </a:effectLst>
                          <a:latin typeface="Times New Roman" pitchFamily="18" charset="0"/>
                          <a:cs typeface="Times New Roman" pitchFamily="18" charset="0"/>
                        </a:rPr>
                        <a:t>Αποκατάσταση</a:t>
                      </a:r>
                      <a:endParaRPr kumimoji="0" lang="el-GR" sz="1800" b="1"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txBody>
                  <a:tcPr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2"/>
                          </a:solidFill>
                          <a:effectLst>
                            <a:outerShdw blurRad="38100" dist="38100" dir="2700000" algn="tl">
                              <a:srgbClr val="000000"/>
                            </a:outerShdw>
                          </a:effectLst>
                          <a:latin typeface="Times New Roman" pitchFamily="18" charset="0"/>
                          <a:cs typeface="Times New Roman" pitchFamily="18" charset="0"/>
                        </a:rPr>
                        <a:t>Τριτοβάθμια Φροντίδα Υγείας</a:t>
                      </a:r>
                      <a:endParaRPr kumimoji="0" lang="el-GR" sz="1800" b="1"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txBody>
                  <a:tcPr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0210" name="Rectangle 34"/>
          <p:cNvSpPr>
            <a:spLocks noChangeArrowheads="1"/>
          </p:cNvSpPr>
          <p:nvPr/>
        </p:nvSpPr>
        <p:spPr bwMode="auto">
          <a:xfrm>
            <a:off x="1187450" y="2420938"/>
            <a:ext cx="1943100" cy="304800"/>
          </a:xfrm>
          <a:prstGeom prst="rect">
            <a:avLst/>
          </a:prstGeom>
          <a:noFill/>
          <a:ln w="9525">
            <a:noFill/>
            <a:miter lim="800000"/>
            <a:headEnd/>
            <a:tailEnd/>
          </a:ln>
          <a:effectLst/>
        </p:spPr>
        <p:txBody>
          <a:bodyPr wrap="none" anchor="ctr">
            <a:spAutoFit/>
          </a:bodyPr>
          <a:lstStyle/>
          <a:p>
            <a:pPr algn="just">
              <a:defRPr/>
            </a:pPr>
            <a:r>
              <a:rPr lang="el-GR" sz="1400" b="1">
                <a:effectLst>
                  <a:outerShdw blurRad="38100" dist="38100" dir="2700000" algn="tl">
                    <a:srgbClr val="000000"/>
                  </a:outerShdw>
                </a:effectLst>
                <a:cs typeface="Times New Roman" pitchFamily="18" charset="0"/>
              </a:rPr>
              <a:t>Πηγή: Σπάρος, 2001</a:t>
            </a:r>
            <a:endParaRPr lang="el-GR" sz="1400" b="1">
              <a:effectLst>
                <a:outerShdw blurRad="38100" dist="38100" dir="2700000" algn="tl">
                  <a:srgbClr val="000000"/>
                </a:outerShdw>
              </a:effectLst>
              <a:latin typeface="Arial" charset="0"/>
            </a:endParaRPr>
          </a:p>
        </p:txBody>
      </p:sp>
      <p:sp>
        <p:nvSpPr>
          <p:cNvPr id="20496" name="Oval 60"/>
          <p:cNvSpPr>
            <a:spLocks noChangeArrowheads="1"/>
          </p:cNvSpPr>
          <p:nvPr/>
        </p:nvSpPr>
        <p:spPr bwMode="auto">
          <a:xfrm>
            <a:off x="1763713" y="3284538"/>
            <a:ext cx="5040312" cy="3095625"/>
          </a:xfrm>
          <a:prstGeom prst="ellipse">
            <a:avLst/>
          </a:prstGeom>
          <a:solidFill>
            <a:srgbClr val="66FFCC"/>
          </a:solidFill>
          <a:ln w="9525">
            <a:solidFill>
              <a:schemeClr val="tx1"/>
            </a:solidFill>
            <a:round/>
            <a:headEnd/>
            <a:tailEnd/>
          </a:ln>
        </p:spPr>
        <p:txBody>
          <a:bodyPr wrap="none" anchor="ctr"/>
          <a:lstStyle/>
          <a:p>
            <a:pPr algn="ctr"/>
            <a:endParaRPr lang="el-GR"/>
          </a:p>
        </p:txBody>
      </p:sp>
      <p:sp>
        <p:nvSpPr>
          <p:cNvPr id="20497" name="Oval 61"/>
          <p:cNvSpPr>
            <a:spLocks noChangeArrowheads="1"/>
          </p:cNvSpPr>
          <p:nvPr/>
        </p:nvSpPr>
        <p:spPr bwMode="auto">
          <a:xfrm>
            <a:off x="3635375" y="3573463"/>
            <a:ext cx="3168650" cy="2520950"/>
          </a:xfrm>
          <a:prstGeom prst="ellipse">
            <a:avLst/>
          </a:prstGeom>
          <a:solidFill>
            <a:srgbClr val="CCFFCC"/>
          </a:solidFill>
          <a:ln w="9525">
            <a:solidFill>
              <a:schemeClr val="tx1"/>
            </a:solidFill>
            <a:round/>
            <a:headEnd/>
            <a:tailEnd/>
          </a:ln>
        </p:spPr>
        <p:txBody>
          <a:bodyPr wrap="none" anchor="ctr"/>
          <a:lstStyle/>
          <a:p>
            <a:pPr algn="ctr"/>
            <a:r>
              <a:rPr lang="el-GR">
                <a:solidFill>
                  <a:srgbClr val="292929"/>
                </a:solidFill>
              </a:rPr>
              <a:t>Νοσοκομειακές &amp;</a:t>
            </a:r>
          </a:p>
          <a:p>
            <a:pPr algn="ctr"/>
            <a:r>
              <a:rPr lang="el-GR">
                <a:solidFill>
                  <a:srgbClr val="292929"/>
                </a:solidFill>
              </a:rPr>
              <a:t>εξωνοσοκομειακές </a:t>
            </a:r>
          </a:p>
          <a:p>
            <a:pPr algn="ctr"/>
            <a:r>
              <a:rPr lang="el-GR">
                <a:solidFill>
                  <a:srgbClr val="292929"/>
                </a:solidFill>
              </a:rPr>
              <a:t>υπηρεσίες</a:t>
            </a:r>
          </a:p>
        </p:txBody>
      </p:sp>
      <p:sp>
        <p:nvSpPr>
          <p:cNvPr id="50239" name="Text Box 63"/>
          <p:cNvSpPr txBox="1">
            <a:spLocks noChangeArrowheads="1"/>
          </p:cNvSpPr>
          <p:nvPr/>
        </p:nvSpPr>
        <p:spPr bwMode="auto">
          <a:xfrm>
            <a:off x="4716463" y="4005263"/>
            <a:ext cx="1555750" cy="641350"/>
          </a:xfrm>
          <a:prstGeom prst="rect">
            <a:avLst/>
          </a:prstGeom>
          <a:noFill/>
          <a:ln w="9525">
            <a:noFill/>
            <a:miter lim="800000"/>
            <a:headEnd/>
            <a:tailEnd/>
          </a:ln>
          <a:effectLst/>
        </p:spPr>
        <p:txBody>
          <a:bodyPr wrap="none">
            <a:spAutoFit/>
          </a:bodyPr>
          <a:lstStyle/>
          <a:p>
            <a:pPr>
              <a:defRPr/>
            </a:pPr>
            <a:r>
              <a:rPr lang="el-GR">
                <a:solidFill>
                  <a:srgbClr val="292929"/>
                </a:solidFill>
                <a:effectLst>
                  <a:outerShdw blurRad="38100" dist="38100" dir="2700000" algn="tl">
                    <a:srgbClr val="000000"/>
                  </a:outerShdw>
                </a:effectLst>
              </a:rPr>
              <a:t>ΠΕΡΙΘΑΛΨΗ</a:t>
            </a:r>
          </a:p>
          <a:p>
            <a:pPr>
              <a:defRPr/>
            </a:pPr>
            <a:endParaRPr lang="el-GR">
              <a:solidFill>
                <a:srgbClr val="292929"/>
              </a:solidFill>
              <a:effectLst>
                <a:outerShdw blurRad="38100" dist="38100" dir="2700000" algn="tl">
                  <a:srgbClr val="000000"/>
                </a:outerShdw>
              </a:effectLst>
            </a:endParaRPr>
          </a:p>
        </p:txBody>
      </p:sp>
      <p:sp>
        <p:nvSpPr>
          <p:cNvPr id="50242" name="Text Box 66"/>
          <p:cNvSpPr txBox="1">
            <a:spLocks noChangeArrowheads="1"/>
          </p:cNvSpPr>
          <p:nvPr/>
        </p:nvSpPr>
        <p:spPr bwMode="auto">
          <a:xfrm rot="-1527801">
            <a:off x="1905000" y="3994150"/>
            <a:ext cx="2286000" cy="366713"/>
          </a:xfrm>
          <a:prstGeom prst="rect">
            <a:avLst/>
          </a:prstGeom>
          <a:noFill/>
          <a:ln w="9525">
            <a:noFill/>
            <a:miter lim="800000"/>
            <a:headEnd/>
            <a:tailEnd/>
          </a:ln>
          <a:effectLst/>
        </p:spPr>
        <p:txBody>
          <a:bodyPr wrap="none">
            <a:spAutoFit/>
          </a:bodyPr>
          <a:lstStyle/>
          <a:p>
            <a:pPr>
              <a:defRPr/>
            </a:pPr>
            <a:r>
              <a:rPr lang="el-GR" b="1">
                <a:solidFill>
                  <a:srgbClr val="292929"/>
                </a:solidFill>
                <a:effectLst>
                  <a:outerShdw blurRad="38100" dist="38100" dir="2700000" algn="tl">
                    <a:srgbClr val="000000"/>
                  </a:outerShdw>
                </a:effectLst>
              </a:rPr>
              <a:t>ΦΡΟΝΤΙΔΑ ΥΓΕΙΑΣ</a:t>
            </a:r>
          </a:p>
        </p:txBody>
      </p:sp>
      <p:sp>
        <p:nvSpPr>
          <p:cNvPr id="20500" name="Text Box 67"/>
          <p:cNvSpPr txBox="1">
            <a:spLocks noChangeArrowheads="1"/>
          </p:cNvSpPr>
          <p:nvPr/>
        </p:nvSpPr>
        <p:spPr bwMode="auto">
          <a:xfrm>
            <a:off x="1908175" y="4797425"/>
            <a:ext cx="1811338" cy="641350"/>
          </a:xfrm>
          <a:prstGeom prst="rect">
            <a:avLst/>
          </a:prstGeom>
          <a:noFill/>
          <a:ln w="9525">
            <a:noFill/>
            <a:miter lim="800000"/>
            <a:headEnd/>
            <a:tailEnd/>
          </a:ln>
        </p:spPr>
        <p:txBody>
          <a:bodyPr wrap="none">
            <a:spAutoFit/>
          </a:bodyPr>
          <a:lstStyle/>
          <a:p>
            <a:r>
              <a:rPr lang="el-GR">
                <a:solidFill>
                  <a:srgbClr val="292929"/>
                </a:solidFill>
              </a:rPr>
              <a:t>Δημόσια υγιεινή</a:t>
            </a:r>
          </a:p>
          <a:p>
            <a:r>
              <a:rPr lang="el-GR">
                <a:solidFill>
                  <a:srgbClr val="292929"/>
                </a:solidFill>
              </a:rPr>
              <a:t>πρόληψη</a:t>
            </a:r>
          </a:p>
        </p:txBody>
      </p:sp>
      <p:sp>
        <p:nvSpPr>
          <p:cNvPr id="50244" name="Text Box 68"/>
          <p:cNvSpPr txBox="1">
            <a:spLocks noChangeArrowheads="1"/>
          </p:cNvSpPr>
          <p:nvPr/>
        </p:nvSpPr>
        <p:spPr bwMode="auto">
          <a:xfrm>
            <a:off x="1187450" y="2924175"/>
            <a:ext cx="7097713" cy="366713"/>
          </a:xfrm>
          <a:prstGeom prst="rect">
            <a:avLst/>
          </a:prstGeom>
          <a:noFill/>
          <a:ln w="9525">
            <a:noFill/>
            <a:miter lim="800000"/>
            <a:headEnd/>
            <a:tailEnd/>
          </a:ln>
          <a:effectLst/>
        </p:spPr>
        <p:txBody>
          <a:bodyPr wrap="none">
            <a:spAutoFit/>
          </a:bodyPr>
          <a:lstStyle/>
          <a:p>
            <a:pPr>
              <a:defRPr/>
            </a:pPr>
            <a:r>
              <a:rPr lang="el-GR" b="1">
                <a:solidFill>
                  <a:srgbClr val="FFFF00"/>
                </a:solidFill>
                <a:effectLst>
                  <a:outerShdw blurRad="38100" dist="38100" dir="2700000" algn="tl">
                    <a:srgbClr val="000000"/>
                  </a:outerShdw>
                </a:effectLst>
              </a:rPr>
              <a:t>Φροντίδα Υγείας (</a:t>
            </a:r>
            <a:r>
              <a:rPr lang="en-US" b="1">
                <a:solidFill>
                  <a:srgbClr val="FFFF00"/>
                </a:solidFill>
                <a:effectLst>
                  <a:outerShdw blurRad="38100" dist="38100" dir="2700000" algn="tl">
                    <a:srgbClr val="000000"/>
                  </a:outerShdw>
                </a:effectLst>
              </a:rPr>
              <a:t>Health care)</a:t>
            </a:r>
            <a:r>
              <a:rPr lang="el-GR" b="1">
                <a:solidFill>
                  <a:srgbClr val="FFFF00"/>
                </a:solidFill>
                <a:effectLst>
                  <a:outerShdw blurRad="38100" dist="38100" dir="2700000" algn="tl">
                    <a:srgbClr val="000000"/>
                  </a:outerShdw>
                </a:effectLst>
              </a:rPr>
              <a:t> και Περίθαλψη</a:t>
            </a:r>
            <a:r>
              <a:rPr lang="en-US" b="1">
                <a:solidFill>
                  <a:srgbClr val="FFFF00"/>
                </a:solidFill>
                <a:effectLst>
                  <a:outerShdw blurRad="38100" dist="38100" dir="2700000" algn="tl">
                    <a:srgbClr val="000000"/>
                  </a:outerShdw>
                </a:effectLst>
              </a:rPr>
              <a:t> (treatment)</a:t>
            </a:r>
            <a:endParaRPr lang="el-GR" b="1">
              <a:solidFill>
                <a:srgbClr val="FFFF00"/>
              </a:solidFill>
              <a:effectLst>
                <a:outerShdw blurRad="38100" dist="38100" dir="2700000" algn="tl">
                  <a:srgbClr val="000000"/>
                </a:outerShdw>
              </a:effectLst>
            </a:endParaRPr>
          </a:p>
        </p:txBody>
      </p:sp>
      <p:sp>
        <p:nvSpPr>
          <p:cNvPr id="26" name="25 - Θέση αριθμού διαφάνειας"/>
          <p:cNvSpPr>
            <a:spLocks noGrp="1"/>
          </p:cNvSpPr>
          <p:nvPr>
            <p:ph type="sldNum" sz="quarter" idx="12"/>
          </p:nvPr>
        </p:nvSpPr>
        <p:spPr/>
        <p:txBody>
          <a:bodyPr/>
          <a:lstStyle/>
          <a:p>
            <a:pPr>
              <a:defRPr/>
            </a:pPr>
            <a:fld id="{11490E7E-CCD9-41CC-ABAC-C79F6EB53BF6}" type="slidenum">
              <a:rPr lang="el-GR"/>
              <a:pPr>
                <a:defRPr/>
              </a:pPr>
              <a:t>4</a:t>
            </a:fld>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Text Box 5"/>
          <p:cNvSpPr txBox="1">
            <a:spLocks noChangeArrowheads="1"/>
          </p:cNvSpPr>
          <p:nvPr/>
        </p:nvSpPr>
        <p:spPr bwMode="auto">
          <a:xfrm>
            <a:off x="179388" y="188913"/>
            <a:ext cx="8393140" cy="5336846"/>
          </a:xfrm>
          <a:prstGeom prst="rect">
            <a:avLst/>
          </a:prstGeom>
          <a:noFill/>
          <a:ln w="9525">
            <a:noFill/>
            <a:miter lim="800000"/>
            <a:headEnd/>
            <a:tailEnd/>
          </a:ln>
          <a:effectLst/>
        </p:spPr>
        <p:txBody>
          <a:bodyPr wrap="square">
            <a:spAutoFit/>
          </a:bodyPr>
          <a:lstStyle/>
          <a:p>
            <a:pPr>
              <a:defRPr/>
            </a:pPr>
            <a:r>
              <a:rPr lang="el-GR" sz="2400" dirty="0">
                <a:solidFill>
                  <a:srgbClr val="FFFF00"/>
                </a:solidFill>
                <a:effectLst>
                  <a:outerShdw blurRad="38100" dist="38100" dir="2700000" algn="tl">
                    <a:srgbClr val="000000"/>
                  </a:outerShdw>
                </a:effectLst>
              </a:rPr>
              <a:t>ΟΙ ΛΟΓΟΙ ΓΙΑ ΤΗΝ ΑΝΑΠΤΥΞΗ ΤΩΝ ΥΠΗΡΕΣΙΩΝ ΠΕΡΙΘΑΛΨΗΣ ΣΕ ΒΑΡΟΣ</a:t>
            </a:r>
          </a:p>
          <a:p>
            <a:pPr>
              <a:defRPr/>
            </a:pPr>
            <a:r>
              <a:rPr lang="el-GR" sz="2400" dirty="0">
                <a:solidFill>
                  <a:srgbClr val="FFFF00"/>
                </a:solidFill>
                <a:effectLst>
                  <a:outerShdw blurRad="38100" dist="38100" dir="2700000" algn="tl">
                    <a:srgbClr val="000000"/>
                  </a:outerShdw>
                </a:effectLst>
              </a:rPr>
              <a:t>ΤΩΝ ΥΠΗΡΕΣΙΩΝ ΦΡΟΝΤΙΔΑΣ ΥΓΕΙΑΣ</a:t>
            </a:r>
          </a:p>
          <a:p>
            <a:pPr>
              <a:defRPr/>
            </a:pPr>
            <a:endParaRPr lang="el-GR" sz="2400" dirty="0">
              <a:solidFill>
                <a:srgbClr val="FFFF00"/>
              </a:solidFill>
              <a:effectLst>
                <a:outerShdw blurRad="38100" dist="38100" dir="2700000" algn="tl">
                  <a:srgbClr val="000000"/>
                </a:outerShdw>
              </a:effectLst>
            </a:endParaRPr>
          </a:p>
          <a:p>
            <a:pPr>
              <a:lnSpc>
                <a:spcPct val="130000"/>
              </a:lnSpc>
              <a:buClr>
                <a:srgbClr val="FF3300"/>
              </a:buClr>
              <a:buFont typeface="Wingdings" pitchFamily="2" charset="2"/>
              <a:buChar char="q"/>
              <a:defRPr/>
            </a:pPr>
            <a:r>
              <a:rPr lang="el-GR" sz="2400" dirty="0">
                <a:solidFill>
                  <a:srgbClr val="FFFF00"/>
                </a:solidFill>
                <a:effectLst>
                  <a:outerShdw blurRad="38100" dist="38100" dir="2700000" algn="tl">
                    <a:srgbClr val="000000"/>
                  </a:outerShdw>
                </a:effectLst>
              </a:rPr>
              <a:t>  </a:t>
            </a:r>
            <a:r>
              <a:rPr lang="el-GR" sz="2400" b="1" dirty="0">
                <a:solidFill>
                  <a:schemeClr val="tx2"/>
                </a:solidFill>
                <a:effectLst>
                  <a:outerShdw blurRad="38100" dist="38100" dir="2700000" algn="tl">
                    <a:srgbClr val="000000"/>
                  </a:outerShdw>
                </a:effectLst>
              </a:rPr>
              <a:t>Ιστορικά ο τομέας που αναπτύχθηκε πρώτος ήταν αυτός των </a:t>
            </a:r>
          </a:p>
          <a:p>
            <a:pPr>
              <a:lnSpc>
                <a:spcPct val="130000"/>
              </a:lnSpc>
              <a:buClr>
                <a:srgbClr val="FF3300"/>
              </a:buClr>
              <a:buFont typeface="Wingdings" pitchFamily="2" charset="2"/>
              <a:buNone/>
              <a:defRPr/>
            </a:pPr>
            <a:r>
              <a:rPr lang="el-GR" sz="2400" b="1" dirty="0">
                <a:solidFill>
                  <a:schemeClr val="tx2"/>
                </a:solidFill>
                <a:effectLst>
                  <a:outerShdw blurRad="38100" dist="38100" dir="2700000" algn="tl">
                    <a:srgbClr val="000000"/>
                  </a:outerShdw>
                </a:effectLst>
              </a:rPr>
              <a:t>    υπηρεσιών </a:t>
            </a:r>
            <a:r>
              <a:rPr lang="el-GR" sz="2400" b="1" dirty="0" smtClean="0">
                <a:solidFill>
                  <a:schemeClr val="tx2"/>
                </a:solidFill>
                <a:effectLst>
                  <a:outerShdw blurRad="38100" dist="38100" dir="2700000" algn="tl">
                    <a:srgbClr val="000000"/>
                  </a:outerShdw>
                </a:effectLst>
              </a:rPr>
              <a:t>περίθαλψης</a:t>
            </a:r>
            <a:r>
              <a:rPr lang="en-US" sz="2400" b="1" dirty="0" smtClean="0">
                <a:solidFill>
                  <a:schemeClr val="tx2"/>
                </a:solidFill>
                <a:effectLst>
                  <a:outerShdw blurRad="38100" dist="38100" dir="2700000" algn="tl">
                    <a:srgbClr val="000000"/>
                  </a:outerShdw>
                </a:effectLst>
              </a:rPr>
              <a:t>,</a:t>
            </a:r>
            <a:r>
              <a:rPr lang="el-GR" sz="2400" b="1" dirty="0" smtClean="0">
                <a:solidFill>
                  <a:schemeClr val="tx2"/>
                </a:solidFill>
                <a:effectLst>
                  <a:outerShdw blurRad="38100" dist="38100" dir="2700000" algn="tl">
                    <a:srgbClr val="000000"/>
                  </a:outerShdw>
                </a:effectLst>
              </a:rPr>
              <a:t> </a:t>
            </a:r>
            <a:r>
              <a:rPr lang="el-GR" sz="2400" b="1" dirty="0">
                <a:solidFill>
                  <a:schemeClr val="tx2"/>
                </a:solidFill>
                <a:effectLst>
                  <a:outerShdw blurRad="38100" dist="38100" dir="2700000" algn="tl">
                    <a:srgbClr val="000000"/>
                  </a:outerShdw>
                </a:effectLst>
              </a:rPr>
              <a:t>που προσφέρονταν στα </a:t>
            </a:r>
            <a:r>
              <a:rPr lang="el-GR" sz="2400" b="1" dirty="0" smtClean="0">
                <a:solidFill>
                  <a:schemeClr val="tx2"/>
                </a:solidFill>
                <a:effectLst>
                  <a:outerShdw blurRad="38100" dist="38100" dir="2700000" algn="tl">
                    <a:srgbClr val="000000"/>
                  </a:outerShdw>
                </a:effectLst>
              </a:rPr>
              <a:t>άτομα</a:t>
            </a:r>
            <a:r>
              <a:rPr lang="en-US" sz="2400" b="1" dirty="0" smtClean="0">
                <a:solidFill>
                  <a:schemeClr val="tx2"/>
                </a:solidFill>
                <a:effectLst>
                  <a:outerShdw blurRad="38100" dist="38100" dir="2700000" algn="tl">
                    <a:srgbClr val="000000"/>
                  </a:outerShdw>
                </a:effectLst>
              </a:rPr>
              <a:t>,</a:t>
            </a:r>
            <a:r>
              <a:rPr lang="el-GR" sz="2400" b="1" dirty="0" smtClean="0">
                <a:solidFill>
                  <a:schemeClr val="tx2"/>
                </a:solidFill>
                <a:effectLst>
                  <a:outerShdw blurRad="38100" dist="38100" dir="2700000" algn="tl">
                    <a:srgbClr val="000000"/>
                  </a:outerShdw>
                </a:effectLst>
              </a:rPr>
              <a:t> </a:t>
            </a:r>
            <a:r>
              <a:rPr lang="el-GR" sz="2400" b="1" dirty="0">
                <a:solidFill>
                  <a:schemeClr val="tx2"/>
                </a:solidFill>
                <a:effectLst>
                  <a:outerShdw blurRad="38100" dist="38100" dir="2700000" algn="tl">
                    <a:srgbClr val="000000"/>
                  </a:outerShdw>
                </a:effectLst>
              </a:rPr>
              <a:t>που </a:t>
            </a:r>
          </a:p>
          <a:p>
            <a:pPr>
              <a:lnSpc>
                <a:spcPct val="130000"/>
              </a:lnSpc>
              <a:buClr>
                <a:srgbClr val="FF3300"/>
              </a:buClr>
              <a:buFont typeface="Wingdings" pitchFamily="2" charset="2"/>
              <a:buNone/>
              <a:defRPr/>
            </a:pPr>
            <a:r>
              <a:rPr lang="el-GR" sz="2400" b="1" dirty="0">
                <a:solidFill>
                  <a:schemeClr val="tx2"/>
                </a:solidFill>
                <a:effectLst>
                  <a:outerShdw blurRad="38100" dist="38100" dir="2700000" algn="tl">
                    <a:srgbClr val="000000"/>
                  </a:outerShdw>
                </a:effectLst>
              </a:rPr>
              <a:t>    παρουσίαζαν πρόβλημα υγείας, λόγω:</a:t>
            </a:r>
          </a:p>
          <a:p>
            <a:pPr>
              <a:lnSpc>
                <a:spcPct val="130000"/>
              </a:lnSpc>
              <a:buClr>
                <a:srgbClr val="FF3300"/>
              </a:buClr>
              <a:buFont typeface="Wingdings" pitchFamily="2" charset="2"/>
              <a:buNone/>
              <a:defRPr/>
            </a:pPr>
            <a:endParaRPr lang="el-GR" sz="2400" b="1" dirty="0">
              <a:solidFill>
                <a:schemeClr val="tx2"/>
              </a:solidFill>
              <a:effectLst>
                <a:outerShdw blurRad="38100" dist="38100" dir="2700000" algn="tl">
                  <a:srgbClr val="000000"/>
                </a:outerShdw>
              </a:effectLst>
            </a:endParaRPr>
          </a:p>
          <a:p>
            <a:pPr lvl="1">
              <a:buClr>
                <a:srgbClr val="FF3300"/>
              </a:buClr>
              <a:buFont typeface="Wingdings" pitchFamily="2" charset="2"/>
              <a:buChar char="ü"/>
              <a:defRPr/>
            </a:pPr>
            <a:r>
              <a:rPr lang="el-GR" sz="2400" dirty="0">
                <a:solidFill>
                  <a:schemeClr val="tx2"/>
                </a:solidFill>
                <a:effectLst>
                  <a:outerShdw blurRad="38100" dist="38100" dir="2700000" algn="tl">
                    <a:srgbClr val="000000"/>
                  </a:outerShdw>
                </a:effectLst>
              </a:rPr>
              <a:t> </a:t>
            </a:r>
            <a:r>
              <a:rPr lang="el-GR" sz="2400" dirty="0">
                <a:solidFill>
                  <a:srgbClr val="FFFF00"/>
                </a:solidFill>
                <a:effectLst>
                  <a:outerShdw blurRad="38100" dist="38100" dir="2700000" algn="tl">
                    <a:srgbClr val="000000"/>
                  </a:outerShdw>
                </a:effectLst>
              </a:rPr>
              <a:t>Της αμεσότητας της ανάγκης</a:t>
            </a:r>
          </a:p>
          <a:p>
            <a:pPr lvl="1">
              <a:buClr>
                <a:srgbClr val="FF3300"/>
              </a:buClr>
              <a:buFont typeface="Wingdings" pitchFamily="2" charset="2"/>
              <a:buChar char="ü"/>
              <a:defRPr/>
            </a:pPr>
            <a:endParaRPr lang="el-GR" sz="2400" dirty="0">
              <a:solidFill>
                <a:srgbClr val="FFFF00"/>
              </a:solidFill>
              <a:effectLst>
                <a:outerShdw blurRad="38100" dist="38100" dir="2700000" algn="tl">
                  <a:srgbClr val="000000"/>
                </a:outerShdw>
              </a:effectLst>
            </a:endParaRPr>
          </a:p>
          <a:p>
            <a:pPr lvl="1">
              <a:buClr>
                <a:srgbClr val="FF3300"/>
              </a:buClr>
              <a:buFont typeface="Wingdings" pitchFamily="2" charset="2"/>
              <a:buChar char="ü"/>
              <a:defRPr/>
            </a:pPr>
            <a:r>
              <a:rPr lang="el-GR" sz="2400" dirty="0">
                <a:solidFill>
                  <a:srgbClr val="FFFF00"/>
                </a:solidFill>
                <a:effectLst>
                  <a:outerShdw blurRad="38100" dist="38100" dir="2700000" algn="tl">
                    <a:srgbClr val="000000"/>
                  </a:outerShdw>
                </a:effectLst>
              </a:rPr>
              <a:t> Η </a:t>
            </a:r>
            <a:r>
              <a:rPr lang="el-GR" sz="2400" dirty="0" err="1">
                <a:solidFill>
                  <a:srgbClr val="FFFF00"/>
                </a:solidFill>
                <a:effectLst>
                  <a:outerShdw blurRad="38100" dist="38100" dir="2700000" algn="tl">
                    <a:srgbClr val="000000"/>
                  </a:outerShdw>
                </a:effectLst>
              </a:rPr>
              <a:t>ιατροκεντρική</a:t>
            </a:r>
            <a:r>
              <a:rPr lang="el-GR" sz="2400" dirty="0">
                <a:solidFill>
                  <a:srgbClr val="FFFF00"/>
                </a:solidFill>
                <a:effectLst>
                  <a:outerShdw blurRad="38100" dist="38100" dir="2700000" algn="tl">
                    <a:srgbClr val="000000"/>
                  </a:outerShdw>
                </a:effectLst>
              </a:rPr>
              <a:t> ανάπτυξη του τομέα υγείας</a:t>
            </a:r>
          </a:p>
          <a:p>
            <a:pPr lvl="1">
              <a:buClr>
                <a:srgbClr val="FF3300"/>
              </a:buClr>
              <a:buFont typeface="Wingdings" pitchFamily="2" charset="2"/>
              <a:buChar char="ü"/>
              <a:defRPr/>
            </a:pPr>
            <a:endParaRPr lang="el-GR" sz="2400" dirty="0">
              <a:solidFill>
                <a:srgbClr val="FFFF00"/>
              </a:solidFill>
              <a:effectLst>
                <a:outerShdw blurRad="38100" dist="38100" dir="2700000" algn="tl">
                  <a:srgbClr val="000000"/>
                </a:outerShdw>
              </a:effectLst>
            </a:endParaRPr>
          </a:p>
          <a:p>
            <a:pPr lvl="1">
              <a:buClr>
                <a:srgbClr val="FF3300"/>
              </a:buClr>
              <a:buFont typeface="Wingdings" pitchFamily="2" charset="2"/>
              <a:buChar char="ü"/>
              <a:defRPr/>
            </a:pPr>
            <a:r>
              <a:rPr lang="el-GR" sz="2400" dirty="0">
                <a:solidFill>
                  <a:srgbClr val="FFFF00"/>
                </a:solidFill>
                <a:effectLst>
                  <a:outerShdw blurRad="38100" dist="38100" dir="2700000" algn="tl">
                    <a:srgbClr val="000000"/>
                  </a:outerShdw>
                </a:effectLst>
              </a:rPr>
              <a:t> Η δυνατότητα πολιτικής αξιοποίησης</a:t>
            </a:r>
          </a:p>
        </p:txBody>
      </p:sp>
      <p:sp>
        <p:nvSpPr>
          <p:cNvPr id="5" name="4 - Θέση αριθμού διαφάνειας"/>
          <p:cNvSpPr>
            <a:spLocks noGrp="1"/>
          </p:cNvSpPr>
          <p:nvPr>
            <p:ph type="sldNum" sz="quarter" idx="12"/>
          </p:nvPr>
        </p:nvSpPr>
        <p:spPr/>
        <p:txBody>
          <a:bodyPr/>
          <a:lstStyle/>
          <a:p>
            <a:pPr>
              <a:defRPr/>
            </a:pPr>
            <a:fld id="{99085AC1-3DD3-4722-8593-7B539380B0F2}" type="slidenum">
              <a:rPr lang="el-GR"/>
              <a:pPr>
                <a:defRPr/>
              </a:pPr>
              <a:t>5</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a:xfrm>
            <a:off x="250825" y="277813"/>
            <a:ext cx="8713788" cy="630237"/>
          </a:xfrm>
        </p:spPr>
        <p:txBody>
          <a:bodyPr/>
          <a:lstStyle/>
          <a:p>
            <a:pPr eaLnBrk="1" hangingPunct="1">
              <a:defRPr/>
            </a:pPr>
            <a:r>
              <a:rPr lang="el-GR" sz="2800" b="1" smtClean="0">
                <a:solidFill>
                  <a:srgbClr val="FF3300"/>
                </a:solidFill>
              </a:rPr>
              <a:t>Η παραγωγή της υγείας μέσα στο σύστημα υγείας</a:t>
            </a:r>
          </a:p>
        </p:txBody>
      </p:sp>
      <p:sp>
        <p:nvSpPr>
          <p:cNvPr id="54277" name="Rectangle 5"/>
          <p:cNvSpPr>
            <a:spLocks noGrp="1" noChangeArrowheads="1"/>
          </p:cNvSpPr>
          <p:nvPr>
            <p:ph type="body" sz="half" idx="1"/>
          </p:nvPr>
        </p:nvSpPr>
        <p:spPr>
          <a:xfrm>
            <a:off x="457200" y="908050"/>
            <a:ext cx="4038600" cy="5222875"/>
          </a:xfrm>
        </p:spPr>
        <p:txBody>
          <a:bodyPr/>
          <a:lstStyle/>
          <a:p>
            <a:pPr eaLnBrk="1" hangingPunct="1">
              <a:lnSpc>
                <a:spcPct val="80000"/>
              </a:lnSpc>
              <a:buFont typeface="Wingdings" pitchFamily="2" charset="2"/>
              <a:buNone/>
              <a:defRPr/>
            </a:pPr>
            <a:r>
              <a:rPr lang="el-GR" sz="2000" dirty="0" smtClean="0">
                <a:solidFill>
                  <a:schemeClr val="accent2"/>
                </a:solidFill>
              </a:rPr>
              <a:t>ΓΕΝΙΚΗ ΣΥΝΑΡΤΗΣΗ ΠΑΡΑΓΩΓΗΣ ΤΗΣ ΥΓΕΙΑΣ</a:t>
            </a:r>
          </a:p>
          <a:p>
            <a:pPr eaLnBrk="1" hangingPunct="1">
              <a:lnSpc>
                <a:spcPct val="80000"/>
              </a:lnSpc>
              <a:buFont typeface="Wingdings" pitchFamily="2" charset="2"/>
              <a:buNone/>
              <a:defRPr/>
            </a:pPr>
            <a:endParaRPr lang="el-GR" sz="2000" dirty="0" smtClean="0">
              <a:solidFill>
                <a:schemeClr val="accent2"/>
              </a:solidFill>
            </a:endParaRPr>
          </a:p>
          <a:p>
            <a:pPr eaLnBrk="1" hangingPunct="1">
              <a:lnSpc>
                <a:spcPct val="80000"/>
              </a:lnSpc>
              <a:buFont typeface="Wingdings" pitchFamily="2" charset="2"/>
              <a:buNone/>
              <a:defRPr/>
            </a:pPr>
            <a:r>
              <a:rPr lang="el-GR" sz="2000" b="1" dirty="0" smtClean="0">
                <a:solidFill>
                  <a:schemeClr val="accent2"/>
                </a:solidFill>
              </a:rPr>
              <a:t>Υ = </a:t>
            </a:r>
            <a:r>
              <a:rPr lang="en-GB" sz="2000" b="1" dirty="0" smtClean="0">
                <a:solidFill>
                  <a:schemeClr val="accent2"/>
                </a:solidFill>
              </a:rPr>
              <a:t>F</a:t>
            </a:r>
            <a:r>
              <a:rPr lang="el-GR" sz="2000" b="1" dirty="0" smtClean="0">
                <a:solidFill>
                  <a:schemeClr val="accent2"/>
                </a:solidFill>
              </a:rPr>
              <a:t> (π, θ, α) , </a:t>
            </a:r>
          </a:p>
          <a:p>
            <a:pPr eaLnBrk="1" hangingPunct="1">
              <a:lnSpc>
                <a:spcPct val="80000"/>
              </a:lnSpc>
              <a:buFont typeface="Wingdings" pitchFamily="2" charset="2"/>
              <a:buNone/>
              <a:defRPr/>
            </a:pPr>
            <a:r>
              <a:rPr lang="el-GR" sz="2000" b="1" dirty="0" smtClean="0">
                <a:solidFill>
                  <a:schemeClr val="accent2"/>
                </a:solidFill>
              </a:rPr>
              <a:t>όπου:</a:t>
            </a:r>
          </a:p>
          <a:p>
            <a:pPr eaLnBrk="1" hangingPunct="1">
              <a:lnSpc>
                <a:spcPct val="80000"/>
              </a:lnSpc>
              <a:defRPr/>
            </a:pPr>
            <a:r>
              <a:rPr lang="el-GR" sz="2000" dirty="0" smtClean="0"/>
              <a:t>	</a:t>
            </a:r>
            <a:r>
              <a:rPr lang="el-GR" sz="2000" b="1" dirty="0" smtClean="0">
                <a:solidFill>
                  <a:schemeClr val="accent2"/>
                </a:solidFill>
              </a:rPr>
              <a:t>Υ</a:t>
            </a:r>
            <a:r>
              <a:rPr lang="el-GR" sz="2000" dirty="0" smtClean="0"/>
              <a:t> </a:t>
            </a:r>
            <a:r>
              <a:rPr lang="el-GR" sz="2000" dirty="0" smtClean="0">
                <a:solidFill>
                  <a:schemeClr val="tx2"/>
                </a:solidFill>
              </a:rPr>
              <a:t>= Η στάθμη υγείας ενός πληθυσμού</a:t>
            </a:r>
          </a:p>
          <a:p>
            <a:pPr eaLnBrk="1" hangingPunct="1">
              <a:lnSpc>
                <a:spcPct val="80000"/>
              </a:lnSpc>
              <a:defRPr/>
            </a:pPr>
            <a:r>
              <a:rPr lang="el-GR" sz="2000" dirty="0" smtClean="0"/>
              <a:t>	</a:t>
            </a:r>
            <a:r>
              <a:rPr lang="el-GR" sz="2000" b="1" dirty="0" smtClean="0">
                <a:solidFill>
                  <a:schemeClr val="accent2"/>
                </a:solidFill>
              </a:rPr>
              <a:t>π</a:t>
            </a:r>
            <a:r>
              <a:rPr lang="el-GR" sz="2000" dirty="0" smtClean="0"/>
              <a:t> = </a:t>
            </a:r>
            <a:r>
              <a:rPr lang="el-GR" sz="2000" dirty="0" smtClean="0">
                <a:solidFill>
                  <a:schemeClr val="tx2"/>
                </a:solidFill>
              </a:rPr>
              <a:t>Οι υπηρεσίες πρόληψης</a:t>
            </a:r>
          </a:p>
          <a:p>
            <a:pPr eaLnBrk="1" hangingPunct="1">
              <a:lnSpc>
                <a:spcPct val="80000"/>
              </a:lnSpc>
              <a:defRPr/>
            </a:pPr>
            <a:r>
              <a:rPr lang="el-GR" sz="2000" dirty="0" smtClean="0"/>
              <a:t>	</a:t>
            </a:r>
            <a:r>
              <a:rPr lang="el-GR" sz="2000" b="1" dirty="0" smtClean="0">
                <a:solidFill>
                  <a:schemeClr val="accent2"/>
                </a:solidFill>
              </a:rPr>
              <a:t>θ</a:t>
            </a:r>
            <a:r>
              <a:rPr lang="el-GR" sz="2000" b="1" dirty="0" smtClean="0"/>
              <a:t> </a:t>
            </a:r>
            <a:r>
              <a:rPr lang="el-GR" sz="2000" dirty="0" smtClean="0"/>
              <a:t>= </a:t>
            </a:r>
            <a:r>
              <a:rPr lang="el-GR" sz="2000" dirty="0" smtClean="0">
                <a:solidFill>
                  <a:schemeClr val="tx2"/>
                </a:solidFill>
              </a:rPr>
              <a:t>Οι υπηρεσίες θεραπείας</a:t>
            </a:r>
          </a:p>
          <a:p>
            <a:pPr eaLnBrk="1" hangingPunct="1">
              <a:lnSpc>
                <a:spcPct val="80000"/>
              </a:lnSpc>
              <a:defRPr/>
            </a:pPr>
            <a:r>
              <a:rPr lang="el-GR" sz="2000" dirty="0" smtClean="0"/>
              <a:t>	</a:t>
            </a:r>
            <a:r>
              <a:rPr lang="el-GR" sz="2000" b="1" dirty="0" smtClean="0">
                <a:solidFill>
                  <a:schemeClr val="accent2"/>
                </a:solidFill>
              </a:rPr>
              <a:t>α</a:t>
            </a:r>
            <a:r>
              <a:rPr lang="el-GR" sz="2000" dirty="0" smtClean="0"/>
              <a:t> = </a:t>
            </a:r>
            <a:r>
              <a:rPr lang="el-GR" sz="2000" dirty="0" smtClean="0">
                <a:solidFill>
                  <a:schemeClr val="tx2"/>
                </a:solidFill>
              </a:rPr>
              <a:t>Οι υπηρεσίες αποκατάστασης</a:t>
            </a:r>
            <a:endParaRPr lang="en-GB" sz="2000" dirty="0" smtClean="0">
              <a:solidFill>
                <a:schemeClr val="tx2"/>
              </a:solidFill>
            </a:endParaRPr>
          </a:p>
          <a:p>
            <a:pPr eaLnBrk="1" hangingPunct="1">
              <a:lnSpc>
                <a:spcPct val="80000"/>
              </a:lnSpc>
              <a:defRPr/>
            </a:pPr>
            <a:r>
              <a:rPr lang="el-GR" sz="2000" b="1" dirty="0" smtClean="0">
                <a:solidFill>
                  <a:schemeClr val="accent2"/>
                </a:solidFill>
              </a:rPr>
              <a:t>      </a:t>
            </a:r>
            <a:r>
              <a:rPr lang="en-GB" sz="2000" b="1" dirty="0" smtClean="0">
                <a:solidFill>
                  <a:schemeClr val="accent2"/>
                </a:solidFill>
              </a:rPr>
              <a:t>F</a:t>
            </a:r>
            <a:r>
              <a:rPr lang="el-GR" sz="2000" dirty="0" smtClean="0"/>
              <a:t> = </a:t>
            </a:r>
            <a:r>
              <a:rPr lang="el-GR" sz="2000" dirty="0" smtClean="0">
                <a:solidFill>
                  <a:schemeClr val="tx2"/>
                </a:solidFill>
              </a:rPr>
              <a:t>Ο τεχνολογικός συντελεστής που ενσωματώνει το σύνολο των γνώσεων γύρω από την οργάνωση του συστήματος υγείας</a:t>
            </a:r>
          </a:p>
        </p:txBody>
      </p:sp>
      <p:sp>
        <p:nvSpPr>
          <p:cNvPr id="54278" name="Rectangle 6"/>
          <p:cNvSpPr>
            <a:spLocks noGrp="1" noChangeArrowheads="1"/>
          </p:cNvSpPr>
          <p:nvPr>
            <p:ph type="body" sz="half" idx="2"/>
          </p:nvPr>
        </p:nvSpPr>
        <p:spPr>
          <a:xfrm>
            <a:off x="4648200" y="908050"/>
            <a:ext cx="4038600" cy="5222875"/>
          </a:xfrm>
        </p:spPr>
        <p:txBody>
          <a:bodyPr/>
          <a:lstStyle/>
          <a:p>
            <a:pPr eaLnBrk="1" hangingPunct="1">
              <a:lnSpc>
                <a:spcPct val="80000"/>
              </a:lnSpc>
              <a:buFont typeface="Wingdings" pitchFamily="2" charset="2"/>
              <a:buNone/>
              <a:defRPr/>
            </a:pPr>
            <a:r>
              <a:rPr lang="el-GR" sz="2000" dirty="0" smtClean="0">
                <a:solidFill>
                  <a:schemeClr val="accent2"/>
                </a:solidFill>
              </a:rPr>
              <a:t>ΕΙΔΙΚΗ ΣΥΝΑΡΤΗΣΗ ΠΑΡΑΓΩΓΗΣ</a:t>
            </a:r>
          </a:p>
          <a:p>
            <a:pPr eaLnBrk="1" hangingPunct="1">
              <a:lnSpc>
                <a:spcPct val="80000"/>
              </a:lnSpc>
              <a:buFont typeface="Wingdings" pitchFamily="2" charset="2"/>
              <a:buNone/>
              <a:defRPr/>
            </a:pPr>
            <a:endParaRPr lang="el-GR" sz="2000" dirty="0" smtClean="0">
              <a:solidFill>
                <a:schemeClr val="accent2"/>
              </a:solidFill>
            </a:endParaRPr>
          </a:p>
          <a:p>
            <a:pPr eaLnBrk="1" hangingPunct="1">
              <a:lnSpc>
                <a:spcPct val="80000"/>
              </a:lnSpc>
              <a:buFont typeface="Wingdings" pitchFamily="2" charset="2"/>
              <a:buNone/>
              <a:defRPr/>
            </a:pPr>
            <a:r>
              <a:rPr lang="en-GB" sz="2000" b="1" dirty="0" smtClean="0">
                <a:solidFill>
                  <a:schemeClr val="accent2"/>
                </a:solidFill>
              </a:rPr>
              <a:t>Y</a:t>
            </a:r>
            <a:r>
              <a:rPr lang="el-GR" sz="2000" b="1" dirty="0" smtClean="0">
                <a:solidFill>
                  <a:schemeClr val="accent2"/>
                </a:solidFill>
              </a:rPr>
              <a:t>π = </a:t>
            </a:r>
            <a:r>
              <a:rPr lang="en-GB" sz="2000" b="1" dirty="0" smtClean="0">
                <a:solidFill>
                  <a:schemeClr val="accent2"/>
                </a:solidFill>
              </a:rPr>
              <a:t>F</a:t>
            </a:r>
            <a:r>
              <a:rPr lang="el-GR" sz="2000" b="1" dirty="0" smtClean="0">
                <a:solidFill>
                  <a:schemeClr val="accent2"/>
                </a:solidFill>
              </a:rPr>
              <a:t>π (Ν</a:t>
            </a:r>
            <a:r>
              <a:rPr lang="en-GB" sz="2000" b="1" dirty="0" err="1" smtClean="0">
                <a:solidFill>
                  <a:schemeClr val="accent2"/>
                </a:solidFill>
              </a:rPr>
              <a:t>i</a:t>
            </a:r>
            <a:r>
              <a:rPr lang="el-GR" sz="2000" b="1" dirty="0" smtClean="0">
                <a:solidFill>
                  <a:schemeClr val="accent2"/>
                </a:solidFill>
              </a:rPr>
              <a:t> , Μ, Τ) ,</a:t>
            </a:r>
          </a:p>
          <a:p>
            <a:pPr eaLnBrk="1" hangingPunct="1">
              <a:lnSpc>
                <a:spcPct val="80000"/>
              </a:lnSpc>
              <a:buFont typeface="Wingdings" pitchFamily="2" charset="2"/>
              <a:buNone/>
              <a:defRPr/>
            </a:pPr>
            <a:r>
              <a:rPr lang="el-GR" sz="2000" b="1" dirty="0" smtClean="0">
                <a:solidFill>
                  <a:schemeClr val="accent2"/>
                </a:solidFill>
              </a:rPr>
              <a:t>όπου:</a:t>
            </a:r>
          </a:p>
          <a:p>
            <a:pPr eaLnBrk="1" hangingPunct="1">
              <a:lnSpc>
                <a:spcPct val="80000"/>
              </a:lnSpc>
              <a:buFont typeface="Wingdings" pitchFamily="2" charset="2"/>
              <a:buNone/>
              <a:defRPr/>
            </a:pPr>
            <a:endParaRPr lang="en-GB" sz="2000" b="1" dirty="0" smtClean="0">
              <a:solidFill>
                <a:srgbClr val="FFFF00"/>
              </a:solidFill>
            </a:endParaRPr>
          </a:p>
          <a:p>
            <a:pPr eaLnBrk="1" hangingPunct="1">
              <a:lnSpc>
                <a:spcPct val="80000"/>
              </a:lnSpc>
              <a:defRPr/>
            </a:pPr>
            <a:r>
              <a:rPr lang="el-GR" sz="2000" dirty="0" smtClean="0"/>
              <a:t>   </a:t>
            </a:r>
            <a:r>
              <a:rPr lang="en-GB" sz="2000" b="1" dirty="0" smtClean="0">
                <a:solidFill>
                  <a:schemeClr val="accent2"/>
                </a:solidFill>
              </a:rPr>
              <a:t>Y</a:t>
            </a:r>
            <a:r>
              <a:rPr lang="el-GR" sz="2000" b="1" dirty="0" smtClean="0">
                <a:solidFill>
                  <a:schemeClr val="accent2"/>
                </a:solidFill>
              </a:rPr>
              <a:t>π</a:t>
            </a:r>
            <a:r>
              <a:rPr lang="el-GR" sz="2000" dirty="0" smtClean="0"/>
              <a:t> </a:t>
            </a:r>
            <a:r>
              <a:rPr lang="el-GR" sz="2000" dirty="0" smtClean="0">
                <a:solidFill>
                  <a:schemeClr val="tx2"/>
                </a:solidFill>
              </a:rPr>
              <a:t>= Οι υπηρεσίες πρόληψης</a:t>
            </a:r>
          </a:p>
          <a:p>
            <a:pPr eaLnBrk="1" hangingPunct="1">
              <a:lnSpc>
                <a:spcPct val="80000"/>
              </a:lnSpc>
              <a:defRPr/>
            </a:pPr>
            <a:r>
              <a:rPr lang="el-GR" sz="2000" dirty="0" smtClean="0">
                <a:solidFill>
                  <a:schemeClr val="accent2"/>
                </a:solidFill>
              </a:rPr>
              <a:t>   </a:t>
            </a:r>
            <a:r>
              <a:rPr lang="el-GR" sz="2000" b="1" dirty="0" smtClean="0">
                <a:solidFill>
                  <a:schemeClr val="accent2"/>
                </a:solidFill>
              </a:rPr>
              <a:t>Ν</a:t>
            </a:r>
            <a:r>
              <a:rPr lang="en-GB" sz="2000" b="1" dirty="0" err="1" smtClean="0">
                <a:solidFill>
                  <a:schemeClr val="accent2"/>
                </a:solidFill>
              </a:rPr>
              <a:t>i</a:t>
            </a:r>
            <a:r>
              <a:rPr lang="el-GR" sz="2000" dirty="0" smtClean="0">
                <a:solidFill>
                  <a:schemeClr val="accent2"/>
                </a:solidFill>
              </a:rPr>
              <a:t> </a:t>
            </a:r>
            <a:r>
              <a:rPr lang="el-GR" sz="2000" dirty="0" smtClean="0">
                <a:solidFill>
                  <a:schemeClr val="tx2"/>
                </a:solidFill>
              </a:rPr>
              <a:t>= Διάφορες κατηγορίες υγειονομικού προσωπικού</a:t>
            </a:r>
          </a:p>
          <a:p>
            <a:pPr eaLnBrk="1" hangingPunct="1">
              <a:lnSpc>
                <a:spcPct val="80000"/>
              </a:lnSpc>
              <a:defRPr/>
            </a:pPr>
            <a:r>
              <a:rPr lang="el-GR" sz="2000" dirty="0" smtClean="0">
                <a:solidFill>
                  <a:schemeClr val="accent2"/>
                </a:solidFill>
              </a:rPr>
              <a:t>   </a:t>
            </a:r>
            <a:r>
              <a:rPr lang="el-GR" sz="2000" b="1" dirty="0" smtClean="0">
                <a:solidFill>
                  <a:schemeClr val="accent2"/>
                </a:solidFill>
              </a:rPr>
              <a:t>Μ</a:t>
            </a:r>
            <a:r>
              <a:rPr lang="el-GR" sz="2000" dirty="0" smtClean="0">
                <a:solidFill>
                  <a:schemeClr val="accent2"/>
                </a:solidFill>
              </a:rPr>
              <a:t> </a:t>
            </a:r>
            <a:r>
              <a:rPr lang="el-GR" sz="2000" dirty="0" smtClean="0">
                <a:solidFill>
                  <a:schemeClr val="tx2"/>
                </a:solidFill>
              </a:rPr>
              <a:t>= Οικονομικοί πόροι</a:t>
            </a:r>
          </a:p>
          <a:p>
            <a:pPr eaLnBrk="1" hangingPunct="1">
              <a:lnSpc>
                <a:spcPct val="80000"/>
              </a:lnSpc>
              <a:defRPr/>
            </a:pPr>
            <a:r>
              <a:rPr lang="el-GR" sz="2000" dirty="0" smtClean="0">
                <a:solidFill>
                  <a:schemeClr val="accent2"/>
                </a:solidFill>
              </a:rPr>
              <a:t>   </a:t>
            </a:r>
            <a:r>
              <a:rPr lang="el-GR" sz="2000" b="1" dirty="0" smtClean="0">
                <a:solidFill>
                  <a:schemeClr val="accent2"/>
                </a:solidFill>
              </a:rPr>
              <a:t>Τ</a:t>
            </a:r>
            <a:r>
              <a:rPr lang="el-GR" sz="2000" dirty="0" smtClean="0"/>
              <a:t> </a:t>
            </a:r>
            <a:r>
              <a:rPr lang="el-GR" sz="2000" dirty="0" smtClean="0">
                <a:solidFill>
                  <a:schemeClr val="tx2"/>
                </a:solidFill>
              </a:rPr>
              <a:t>= Άλλοι φυσικοί πόροι</a:t>
            </a:r>
            <a:endParaRPr lang="en-GB" sz="2000" dirty="0" smtClean="0">
              <a:solidFill>
                <a:schemeClr val="tx2"/>
              </a:solidFill>
            </a:endParaRPr>
          </a:p>
          <a:p>
            <a:pPr eaLnBrk="1" hangingPunct="1">
              <a:lnSpc>
                <a:spcPct val="80000"/>
              </a:lnSpc>
              <a:defRPr/>
            </a:pPr>
            <a:r>
              <a:rPr lang="el-GR" sz="2000" dirty="0" smtClean="0">
                <a:solidFill>
                  <a:schemeClr val="accent2"/>
                </a:solidFill>
              </a:rPr>
              <a:t>   </a:t>
            </a:r>
            <a:r>
              <a:rPr lang="en-GB" sz="2000" b="1" dirty="0" smtClean="0">
                <a:solidFill>
                  <a:schemeClr val="accent2"/>
                </a:solidFill>
              </a:rPr>
              <a:t>F</a:t>
            </a:r>
            <a:r>
              <a:rPr lang="el-GR" sz="2000" b="1" dirty="0" smtClean="0">
                <a:solidFill>
                  <a:schemeClr val="accent2"/>
                </a:solidFill>
              </a:rPr>
              <a:t>π</a:t>
            </a:r>
            <a:r>
              <a:rPr lang="el-GR" sz="2000" dirty="0" smtClean="0"/>
              <a:t> </a:t>
            </a:r>
            <a:r>
              <a:rPr lang="el-GR" sz="2000" dirty="0" smtClean="0">
                <a:solidFill>
                  <a:schemeClr val="tx2"/>
                </a:solidFill>
              </a:rPr>
              <a:t>= Ο τεχνολογικός συντελεστής που ενσωματώνει το σύνολο των γνώσεων γύρω από την οργάνωση των υπηρεσιών πρόληψης</a:t>
            </a:r>
          </a:p>
        </p:txBody>
      </p:sp>
      <p:sp>
        <p:nvSpPr>
          <p:cNvPr id="7" name="6 - Θέση αριθμού διαφάνειας"/>
          <p:cNvSpPr>
            <a:spLocks noGrp="1"/>
          </p:cNvSpPr>
          <p:nvPr>
            <p:ph type="sldNum" sz="quarter" idx="12"/>
          </p:nvPr>
        </p:nvSpPr>
        <p:spPr/>
        <p:txBody>
          <a:bodyPr/>
          <a:lstStyle/>
          <a:p>
            <a:pPr>
              <a:defRPr/>
            </a:pPr>
            <a:fld id="{C21FA17E-C5D5-4428-933A-AAF9C7FEBF3D}" type="slidenum">
              <a:rPr lang="el-GR"/>
              <a:pPr>
                <a:defRPr/>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p:cNvPicPr>
            <a:picLocks noChangeAspect="1" noChangeArrowheads="1"/>
          </p:cNvPicPr>
          <p:nvPr/>
        </p:nvPicPr>
        <p:blipFill>
          <a:blip r:embed="rId2" cstate="print"/>
          <a:srcRect/>
          <a:stretch>
            <a:fillRect/>
          </a:stretch>
        </p:blipFill>
        <p:spPr bwMode="auto">
          <a:xfrm>
            <a:off x="395288" y="549275"/>
            <a:ext cx="8497887" cy="6092825"/>
          </a:xfrm>
          <a:prstGeom prst="rect">
            <a:avLst/>
          </a:prstGeom>
          <a:solidFill>
            <a:srgbClr val="CCFFFF"/>
          </a:solidFill>
          <a:ln w="9525">
            <a:noFill/>
            <a:miter lim="800000"/>
            <a:headEnd/>
            <a:tailEnd/>
          </a:ln>
        </p:spPr>
      </p:pic>
      <p:sp>
        <p:nvSpPr>
          <p:cNvPr id="57349" name="Text Box 5"/>
          <p:cNvSpPr txBox="1">
            <a:spLocks noChangeArrowheads="1"/>
          </p:cNvSpPr>
          <p:nvPr/>
        </p:nvSpPr>
        <p:spPr bwMode="auto">
          <a:xfrm>
            <a:off x="2268538" y="260350"/>
            <a:ext cx="4475162" cy="366713"/>
          </a:xfrm>
          <a:prstGeom prst="rect">
            <a:avLst/>
          </a:prstGeom>
          <a:noFill/>
          <a:ln w="9525">
            <a:noFill/>
            <a:miter lim="800000"/>
            <a:headEnd/>
            <a:tailEnd/>
          </a:ln>
          <a:effectLst/>
        </p:spPr>
        <p:txBody>
          <a:bodyPr wrap="none">
            <a:spAutoFit/>
          </a:bodyPr>
          <a:lstStyle/>
          <a:p>
            <a:pPr>
              <a:defRPr/>
            </a:pPr>
            <a:r>
              <a:rPr lang="el-GR">
                <a:solidFill>
                  <a:srgbClr val="FFFF00"/>
                </a:solidFill>
                <a:effectLst>
                  <a:outerShdw blurRad="38100" dist="38100" dir="2700000" algn="tl">
                    <a:srgbClr val="000000"/>
                  </a:outerShdw>
                </a:effectLst>
              </a:rPr>
              <a:t>Η ΠΑΡΑΓΩΓΗ ΤΩΝ ΥΠΗΡΕΣΙΩΝ ΥΓΕΙΑΣ</a:t>
            </a:r>
          </a:p>
        </p:txBody>
      </p:sp>
      <p:sp>
        <p:nvSpPr>
          <p:cNvPr id="6" name="5 - Θέση αριθμού διαφάνειας"/>
          <p:cNvSpPr>
            <a:spLocks noGrp="1"/>
          </p:cNvSpPr>
          <p:nvPr>
            <p:ph type="sldNum" sz="quarter" idx="12"/>
          </p:nvPr>
        </p:nvSpPr>
        <p:spPr/>
        <p:txBody>
          <a:bodyPr/>
          <a:lstStyle/>
          <a:p>
            <a:pPr>
              <a:defRPr/>
            </a:pPr>
            <a:fld id="{32C3B1AC-F8C5-46CF-A3F6-F47811DB128B}" type="slidenum">
              <a:rPr lang="el-GR"/>
              <a:pPr>
                <a:defRPr/>
              </a:pPr>
              <a:t>7</a:t>
            </a:fld>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28625" y="142875"/>
            <a:ext cx="8229600" cy="1139825"/>
          </a:xfrm>
        </p:spPr>
        <p:txBody>
          <a:bodyPr/>
          <a:lstStyle/>
          <a:p>
            <a:pPr eaLnBrk="1" hangingPunct="1">
              <a:defRPr/>
            </a:pPr>
            <a:r>
              <a:rPr lang="el-GR" sz="3200" b="1" dirty="0" smtClean="0">
                <a:solidFill>
                  <a:schemeClr val="accent2"/>
                </a:solidFill>
              </a:rPr>
              <a:t>Η παραγωγή της υγείας σε άλλους τομείς της κοινωνίας</a:t>
            </a:r>
          </a:p>
        </p:txBody>
      </p:sp>
      <p:sp>
        <p:nvSpPr>
          <p:cNvPr id="56323" name="Rectangle 3"/>
          <p:cNvSpPr>
            <a:spLocks noGrp="1" noChangeArrowheads="1"/>
          </p:cNvSpPr>
          <p:nvPr>
            <p:ph type="body" idx="1"/>
          </p:nvPr>
        </p:nvSpPr>
        <p:spPr/>
        <p:txBody>
          <a:bodyPr/>
          <a:lstStyle/>
          <a:p>
            <a:pPr marL="609600" indent="-609600" eaLnBrk="1" hangingPunct="1">
              <a:lnSpc>
                <a:spcPct val="80000"/>
              </a:lnSpc>
              <a:buClr>
                <a:srgbClr val="FF3300"/>
              </a:buClr>
              <a:buSzTx/>
              <a:defRPr/>
            </a:pPr>
            <a:r>
              <a:rPr lang="el-GR" sz="2400" dirty="0" smtClean="0">
                <a:solidFill>
                  <a:schemeClr val="tx2"/>
                </a:solidFill>
              </a:rPr>
              <a:t>Μελέτες σε συγκεκριμένα </a:t>
            </a:r>
            <a:r>
              <a:rPr lang="el-GR" sz="2400" dirty="0" smtClean="0">
                <a:solidFill>
                  <a:schemeClr val="tx2"/>
                </a:solidFill>
              </a:rPr>
              <a:t>προγράμματα</a:t>
            </a:r>
            <a:r>
              <a:rPr lang="en-US" sz="2400" dirty="0" smtClean="0">
                <a:solidFill>
                  <a:schemeClr val="tx2"/>
                </a:solidFill>
              </a:rPr>
              <a:t>,</a:t>
            </a:r>
            <a:r>
              <a:rPr lang="el-GR" sz="2400" dirty="0" smtClean="0">
                <a:solidFill>
                  <a:schemeClr val="tx2"/>
                </a:solidFill>
              </a:rPr>
              <a:t> </a:t>
            </a:r>
            <a:r>
              <a:rPr lang="el-GR" sz="2400" dirty="0" smtClean="0">
                <a:solidFill>
                  <a:schemeClr val="tx2"/>
                </a:solidFill>
              </a:rPr>
              <a:t>που υλοποιούνται σε άλλους τομείς</a:t>
            </a:r>
          </a:p>
          <a:p>
            <a:pPr marL="609600" indent="-609600" eaLnBrk="1" hangingPunct="1">
              <a:lnSpc>
                <a:spcPct val="80000"/>
              </a:lnSpc>
              <a:buClr>
                <a:srgbClr val="FF3300"/>
              </a:buClr>
              <a:buSzTx/>
              <a:defRPr/>
            </a:pPr>
            <a:endParaRPr lang="el-GR" sz="2400" dirty="0" smtClean="0">
              <a:solidFill>
                <a:schemeClr val="tx2"/>
              </a:solidFill>
            </a:endParaRPr>
          </a:p>
          <a:p>
            <a:pPr marL="609600" indent="-609600" eaLnBrk="1" hangingPunct="1">
              <a:lnSpc>
                <a:spcPct val="80000"/>
              </a:lnSpc>
              <a:buClr>
                <a:srgbClr val="FF3300"/>
              </a:buClr>
              <a:buSzTx/>
              <a:defRPr/>
            </a:pPr>
            <a:r>
              <a:rPr lang="el-GR" sz="2400" dirty="0" smtClean="0">
                <a:solidFill>
                  <a:schemeClr val="tx2"/>
                </a:solidFill>
              </a:rPr>
              <a:t>Πιλοτικές μελέτες σε συγκεκριμένες πληθυσμιακές ομάδες</a:t>
            </a:r>
          </a:p>
          <a:p>
            <a:pPr marL="609600" indent="-609600" eaLnBrk="1" hangingPunct="1">
              <a:lnSpc>
                <a:spcPct val="80000"/>
              </a:lnSpc>
              <a:buClr>
                <a:srgbClr val="FF3300"/>
              </a:buClr>
              <a:buSzTx/>
              <a:defRPr/>
            </a:pPr>
            <a:endParaRPr lang="el-GR" sz="2400" dirty="0" smtClean="0">
              <a:solidFill>
                <a:schemeClr val="tx2"/>
              </a:solidFill>
            </a:endParaRPr>
          </a:p>
          <a:p>
            <a:pPr marL="609600" indent="-609600" eaLnBrk="1" hangingPunct="1">
              <a:lnSpc>
                <a:spcPct val="80000"/>
              </a:lnSpc>
              <a:buClr>
                <a:srgbClr val="FF3300"/>
              </a:buClr>
              <a:buSzTx/>
              <a:defRPr/>
            </a:pPr>
            <a:r>
              <a:rPr lang="el-GR" sz="2400" dirty="0" smtClean="0">
                <a:solidFill>
                  <a:schemeClr val="tx2"/>
                </a:solidFill>
              </a:rPr>
              <a:t>Ορισμός ενός ελάχιστου συνόλου στατιστικών δεδομένων που να επιτρέπει τη </a:t>
            </a:r>
            <a:r>
              <a:rPr lang="el-GR" sz="2400" dirty="0" err="1" smtClean="0">
                <a:solidFill>
                  <a:schemeClr val="tx2"/>
                </a:solidFill>
              </a:rPr>
              <a:t>διατομεακή</a:t>
            </a:r>
            <a:r>
              <a:rPr lang="el-GR" sz="2400" dirty="0" smtClean="0">
                <a:solidFill>
                  <a:schemeClr val="tx2"/>
                </a:solidFill>
              </a:rPr>
              <a:t> αξιολόγηση</a:t>
            </a:r>
          </a:p>
          <a:p>
            <a:pPr marL="609600" indent="-609600" eaLnBrk="1" hangingPunct="1">
              <a:lnSpc>
                <a:spcPct val="80000"/>
              </a:lnSpc>
              <a:buClr>
                <a:srgbClr val="FF3300"/>
              </a:buClr>
              <a:buSzTx/>
              <a:defRPr/>
            </a:pPr>
            <a:endParaRPr lang="el-GR" sz="2400" dirty="0" smtClean="0">
              <a:solidFill>
                <a:schemeClr val="tx2"/>
              </a:solidFill>
            </a:endParaRPr>
          </a:p>
          <a:p>
            <a:pPr marL="609600" indent="-609600" eaLnBrk="1" hangingPunct="1">
              <a:lnSpc>
                <a:spcPct val="80000"/>
              </a:lnSpc>
              <a:buClr>
                <a:srgbClr val="FF3300"/>
              </a:buClr>
              <a:buSzTx/>
              <a:defRPr/>
            </a:pPr>
            <a:r>
              <a:rPr lang="el-GR" sz="2400" dirty="0" smtClean="0">
                <a:solidFill>
                  <a:schemeClr val="tx2"/>
                </a:solidFill>
              </a:rPr>
              <a:t>Θεσμικές </a:t>
            </a:r>
            <a:r>
              <a:rPr lang="el-GR" sz="2400" dirty="0" smtClean="0">
                <a:solidFill>
                  <a:schemeClr val="tx2"/>
                </a:solidFill>
              </a:rPr>
              <a:t>αλλαγές</a:t>
            </a:r>
            <a:r>
              <a:rPr lang="en-US" sz="2400" dirty="0" smtClean="0">
                <a:solidFill>
                  <a:schemeClr val="tx2"/>
                </a:solidFill>
              </a:rPr>
              <a:t>,</a:t>
            </a:r>
            <a:r>
              <a:rPr lang="el-GR" sz="2400" dirty="0" smtClean="0">
                <a:solidFill>
                  <a:schemeClr val="tx2"/>
                </a:solidFill>
              </a:rPr>
              <a:t> </a:t>
            </a:r>
            <a:r>
              <a:rPr lang="el-GR" sz="2400" dirty="0" smtClean="0">
                <a:solidFill>
                  <a:schemeClr val="tx2"/>
                </a:solidFill>
              </a:rPr>
              <a:t>που να επιβάλλουν τη </a:t>
            </a:r>
            <a:r>
              <a:rPr lang="el-GR" sz="2400" dirty="0" err="1" smtClean="0">
                <a:solidFill>
                  <a:schemeClr val="tx2"/>
                </a:solidFill>
              </a:rPr>
              <a:t>διατομεακή</a:t>
            </a:r>
            <a:r>
              <a:rPr lang="el-GR" sz="2400" dirty="0" smtClean="0">
                <a:solidFill>
                  <a:schemeClr val="tx2"/>
                </a:solidFill>
              </a:rPr>
              <a:t> θεώρηση και αξιολόγηση</a:t>
            </a:r>
          </a:p>
          <a:p>
            <a:pPr marL="609600" indent="-609600" eaLnBrk="1" hangingPunct="1">
              <a:lnSpc>
                <a:spcPct val="80000"/>
              </a:lnSpc>
              <a:buClr>
                <a:srgbClr val="FF3300"/>
              </a:buClr>
              <a:buSzTx/>
              <a:defRPr/>
            </a:pPr>
            <a:endParaRPr lang="el-GR" sz="2400" dirty="0" smtClean="0">
              <a:solidFill>
                <a:schemeClr val="tx2"/>
              </a:solidFill>
            </a:endParaRPr>
          </a:p>
          <a:p>
            <a:pPr marL="609600" indent="-609600" eaLnBrk="1" hangingPunct="1">
              <a:lnSpc>
                <a:spcPct val="80000"/>
              </a:lnSpc>
              <a:buClr>
                <a:srgbClr val="FF3300"/>
              </a:buClr>
              <a:buSzTx/>
              <a:defRPr/>
            </a:pPr>
            <a:r>
              <a:rPr lang="el-GR" sz="2400" dirty="0" smtClean="0">
                <a:solidFill>
                  <a:schemeClr val="tx2"/>
                </a:solidFill>
              </a:rPr>
              <a:t>Κίνητρα για </a:t>
            </a:r>
            <a:r>
              <a:rPr lang="el-GR" sz="2400" dirty="0" err="1" smtClean="0">
                <a:solidFill>
                  <a:schemeClr val="tx2"/>
                </a:solidFill>
              </a:rPr>
              <a:t>διατομεακή</a:t>
            </a:r>
            <a:r>
              <a:rPr lang="el-GR" sz="2400" dirty="0" smtClean="0">
                <a:solidFill>
                  <a:schemeClr val="tx2"/>
                </a:solidFill>
              </a:rPr>
              <a:t> συνεργασία</a:t>
            </a:r>
          </a:p>
        </p:txBody>
      </p:sp>
      <p:sp>
        <p:nvSpPr>
          <p:cNvPr id="6" name="5 - Θέση αριθμού διαφάνειας"/>
          <p:cNvSpPr>
            <a:spLocks noGrp="1"/>
          </p:cNvSpPr>
          <p:nvPr>
            <p:ph type="sldNum" sz="quarter" idx="12"/>
          </p:nvPr>
        </p:nvSpPr>
        <p:spPr/>
        <p:txBody>
          <a:bodyPr/>
          <a:lstStyle/>
          <a:p>
            <a:pPr>
              <a:defRPr/>
            </a:pPr>
            <a:fld id="{EDE5CC7F-87D2-4E73-8B1D-F067BFD84797}" type="slidenum">
              <a:rPr lang="el-GR"/>
              <a:pPr>
                <a:defRPr/>
              </a:pPr>
              <a:t>8</a:t>
            </a:fld>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119" name="Group 87"/>
          <p:cNvGraphicFramePr>
            <a:graphicFrameLocks noGrp="1"/>
          </p:cNvGraphicFramePr>
          <p:nvPr>
            <p:ph/>
          </p:nvPr>
        </p:nvGraphicFramePr>
        <p:xfrm>
          <a:off x="395288" y="0"/>
          <a:ext cx="8229600" cy="6929757"/>
        </p:xfrm>
        <a:graphic>
          <a:graphicData uri="http://schemas.openxmlformats.org/drawingml/2006/table">
            <a:tbl>
              <a:tblPr/>
              <a:tblGrid>
                <a:gridCol w="1336675"/>
                <a:gridCol w="6892925"/>
              </a:tblGrid>
              <a:tr h="327025">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2000" b="1" i="0" u="none" strike="noStrike" cap="none" normalizeH="0" baseline="0" dirty="0" smtClean="0">
                          <a:ln>
                            <a:noFill/>
                          </a:ln>
                          <a:solidFill>
                            <a:srgbClr val="000000"/>
                          </a:solidFill>
                          <a:effectLst/>
                          <a:latin typeface="Verdana" pitchFamily="34" charset="0"/>
                          <a:cs typeface="Arial" charset="0"/>
                        </a:rPr>
                        <a:t>Α/α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2000" b="1" i="0" u="none" strike="noStrike" cap="none" normalizeH="0" baseline="0" smtClean="0">
                          <a:ln>
                            <a:noFill/>
                          </a:ln>
                          <a:solidFill>
                            <a:srgbClr val="000000"/>
                          </a:solidFill>
                          <a:effectLst/>
                          <a:latin typeface="Verdana" pitchFamily="34" charset="0"/>
                          <a:cs typeface="Arial" charset="0"/>
                        </a:rPr>
                        <a:t>Προμηθευτές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28098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endParaRPr kumimoji="0" lang="el-GR" sz="1500" b="1" i="0" u="none" strike="noStrike" cap="none" normalizeH="0" baseline="0" dirty="0" smtClean="0">
                        <a:ln>
                          <a:noFill/>
                        </a:ln>
                        <a:solidFill>
                          <a:srgbClr val="FFFF00"/>
                        </a:solidFill>
                        <a:effectLst/>
                        <a:latin typeface="Verdana" pitchFamily="34" charset="0"/>
                        <a:cs typeface="Arial" charset="0"/>
                      </a:endParaRPr>
                    </a:p>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endParaRPr kumimoji="0" lang="el-GR" sz="1500" b="1" i="0" u="none" strike="noStrike" cap="none" normalizeH="0" baseline="0" dirty="0" smtClean="0">
                        <a:ln>
                          <a:noFill/>
                        </a:ln>
                        <a:solidFill>
                          <a:srgbClr val="FFFF00"/>
                        </a:solidFill>
                        <a:effectLst/>
                        <a:latin typeface="Verdana" pitchFamily="34" charset="0"/>
                        <a:cs typeface="Arial" charset="0"/>
                      </a:endParaRPr>
                    </a:p>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Νοσοκομειακή περίθαλψη</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smtClean="0">
                          <a:ln>
                            <a:noFill/>
                          </a:ln>
                          <a:solidFill>
                            <a:schemeClr val="tx2"/>
                          </a:solidFill>
                          <a:effectLst/>
                          <a:latin typeface="Verdana" pitchFamily="34" charset="0"/>
                          <a:cs typeface="Arial" charset="0"/>
                        </a:rPr>
                        <a:t> Νοσοκομεία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3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0" fontAlgn="base" latinLnBrk="0" hangingPunct="0">
                        <a:lnSpc>
                          <a:spcPct val="60000"/>
                        </a:lnSpc>
                        <a:spcBef>
                          <a:spcPct val="20000"/>
                        </a:spcBef>
                        <a:spcAft>
                          <a:spcPct val="0"/>
                        </a:spcAft>
                        <a:buClrTx/>
                        <a:buSzTx/>
                        <a:buFontTx/>
                        <a:buNone/>
                        <a:tabLst/>
                      </a:pPr>
                      <a:r>
                        <a:rPr kumimoji="0" lang="el-GR" sz="1500" b="0" i="0" u="none" strike="noStrike" cap="none" normalizeH="0" baseline="0" smtClean="0">
                          <a:ln>
                            <a:noFill/>
                          </a:ln>
                          <a:solidFill>
                            <a:schemeClr val="tx2"/>
                          </a:solidFill>
                          <a:effectLst/>
                          <a:latin typeface="Arial" charset="0"/>
                          <a:cs typeface="Arial" charset="0"/>
                        </a:rPr>
                        <a:t>- Γενικά</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3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1.1.2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0" fontAlgn="base" latinLnBrk="0" hangingPunct="0">
                        <a:lnSpc>
                          <a:spcPct val="60000"/>
                        </a:lnSpc>
                        <a:spcBef>
                          <a:spcPct val="20000"/>
                        </a:spcBef>
                        <a:spcAft>
                          <a:spcPct val="0"/>
                        </a:spcAft>
                        <a:buClrTx/>
                        <a:buSzTx/>
                        <a:buFontTx/>
                        <a:buChar char="-"/>
                        <a:tabLst/>
                      </a:pPr>
                      <a:r>
                        <a:rPr kumimoji="0" lang="el-GR" sz="1500" b="0" i="0" u="none" strike="noStrike" cap="none" normalizeH="0" baseline="0" dirty="0" smtClean="0">
                          <a:ln>
                            <a:noFill/>
                          </a:ln>
                          <a:solidFill>
                            <a:schemeClr val="tx2"/>
                          </a:solidFill>
                          <a:effectLst/>
                          <a:latin typeface="Arial" charset="0"/>
                          <a:cs typeface="Arial" charset="0"/>
                        </a:rPr>
                        <a:t>Ειδικά</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57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Νοσηλευτικές υπηρεσίες και δομές προστατευμένης διαβίωσης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30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Κέντρα αποθεραπείας –αποκατάστασης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2.2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Ξενώνες φροντίδας τελικού σταδίου</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57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2.3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Νοσηλευτικές μονάδες μακροχρόνιας φροντίδας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2.4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Υγειονομικές υπηρεσίες και δομές προστατευμένης διαβίωσης ψυχικά ασθενών και κέντρα απεξάρτησης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err="1" smtClean="0">
                          <a:ln>
                            <a:noFill/>
                          </a:ln>
                          <a:solidFill>
                            <a:schemeClr val="accent2"/>
                          </a:solidFill>
                          <a:effectLst/>
                          <a:latin typeface="Verdana" pitchFamily="34" charset="0"/>
                          <a:cs typeface="Arial" charset="0"/>
                        </a:rPr>
                        <a:t>Εξωνοσοκομειακή</a:t>
                      </a:r>
                      <a:r>
                        <a:rPr kumimoji="0" lang="el-GR" sz="1500" b="1" i="0" u="none" strike="noStrike" cap="none" normalizeH="0" baseline="0" dirty="0" smtClean="0">
                          <a:ln>
                            <a:noFill/>
                          </a:ln>
                          <a:solidFill>
                            <a:schemeClr val="accent2"/>
                          </a:solidFill>
                          <a:effectLst/>
                          <a:latin typeface="Verdana" pitchFamily="34" charset="0"/>
                          <a:cs typeface="Arial" charset="0"/>
                        </a:rPr>
                        <a:t> Φροντίδα Υγείας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3.1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Γενικός / οικογενειακός γιατρός, ιατρεία άλλων επαγγελματιών υγείας, διαγνωστικά εργαστήρια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3.2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Μονάδες υγείας εξωτερικών ασθενών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3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3.2.1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0" fontAlgn="base" latinLnBrk="0" hangingPunct="0">
                        <a:lnSpc>
                          <a:spcPct val="60000"/>
                        </a:lnSpc>
                        <a:spcBef>
                          <a:spcPct val="20000"/>
                        </a:spcBef>
                        <a:spcAft>
                          <a:spcPct val="0"/>
                        </a:spcAft>
                        <a:buClrTx/>
                        <a:buSzTx/>
                        <a:buFontTx/>
                        <a:buNone/>
                        <a:tabLst/>
                      </a:pPr>
                      <a:r>
                        <a:rPr kumimoji="0" lang="el-GR" sz="1500" b="0" i="0" u="none" strike="noStrike" cap="none" normalizeH="0" baseline="0" dirty="0" smtClean="0">
                          <a:ln>
                            <a:noFill/>
                          </a:ln>
                          <a:solidFill>
                            <a:schemeClr val="tx2"/>
                          </a:solidFill>
                          <a:effectLst/>
                          <a:latin typeface="Arial" charset="0"/>
                          <a:cs typeface="Arial" charset="0"/>
                        </a:rPr>
                        <a:t>- Κέντρα Οικογενειακού Προγραμματισμού</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3.2.2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0" fontAlgn="base" latinLnBrk="0" hangingPunct="0">
                        <a:lnSpc>
                          <a:spcPct val="60000"/>
                        </a:lnSpc>
                        <a:spcBef>
                          <a:spcPct val="20000"/>
                        </a:spcBef>
                        <a:spcAft>
                          <a:spcPct val="0"/>
                        </a:spcAft>
                        <a:buClrTx/>
                        <a:buSzTx/>
                        <a:buFontTx/>
                        <a:buNone/>
                        <a:tabLst/>
                      </a:pPr>
                      <a:r>
                        <a:rPr kumimoji="0" lang="el-GR" sz="1500" b="0" i="0" u="none" strike="noStrike" cap="none" normalizeH="0" baseline="0" dirty="0" smtClean="0">
                          <a:ln>
                            <a:noFill/>
                          </a:ln>
                          <a:solidFill>
                            <a:schemeClr val="tx2"/>
                          </a:solidFill>
                          <a:effectLst/>
                          <a:latin typeface="Arial" charset="0"/>
                          <a:cs typeface="Arial" charset="0"/>
                        </a:rPr>
                        <a:t>- Δομές εξωτερικών ψυχιατρικών ασθενών και κέντρα απεξάρτησης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3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3.2.3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0" fontAlgn="base" latinLnBrk="0" hangingPunct="0">
                        <a:lnSpc>
                          <a:spcPct val="60000"/>
                        </a:lnSpc>
                        <a:spcBef>
                          <a:spcPct val="20000"/>
                        </a:spcBef>
                        <a:spcAft>
                          <a:spcPct val="0"/>
                        </a:spcAft>
                        <a:buClrTx/>
                        <a:buSzTx/>
                        <a:buFontTx/>
                        <a:buNone/>
                        <a:tabLst/>
                      </a:pPr>
                      <a:r>
                        <a:rPr kumimoji="0" lang="el-GR" sz="1500" b="0" i="0" u="none" strike="noStrike" cap="none" normalizeH="0" baseline="0" dirty="0" smtClean="0">
                          <a:ln>
                            <a:noFill/>
                          </a:ln>
                          <a:solidFill>
                            <a:schemeClr val="tx2"/>
                          </a:solidFill>
                          <a:effectLst/>
                          <a:latin typeface="Arial" charset="0"/>
                          <a:cs typeface="Arial" charset="0"/>
                        </a:rPr>
                        <a:t>- Ανεξάρτητα </a:t>
                      </a:r>
                      <a:r>
                        <a:rPr kumimoji="0" lang="el-GR" sz="1500" b="0" i="0" u="none" strike="noStrike" cap="none" normalizeH="0" baseline="0" dirty="0" err="1" smtClean="0">
                          <a:ln>
                            <a:noFill/>
                          </a:ln>
                          <a:solidFill>
                            <a:schemeClr val="tx2"/>
                          </a:solidFill>
                          <a:effectLst/>
                          <a:latin typeface="Arial" charset="0"/>
                          <a:cs typeface="Arial" charset="0"/>
                        </a:rPr>
                        <a:t>εξωνοσοκομειακά</a:t>
                      </a:r>
                      <a:r>
                        <a:rPr kumimoji="0" lang="el-GR" sz="1500" b="0" i="0" u="none" strike="noStrike" cap="none" normalizeH="0" baseline="0" dirty="0" smtClean="0">
                          <a:ln>
                            <a:noFill/>
                          </a:ln>
                          <a:solidFill>
                            <a:schemeClr val="tx2"/>
                          </a:solidFill>
                          <a:effectLst/>
                          <a:latin typeface="Arial" charset="0"/>
                          <a:cs typeface="Arial" charset="0"/>
                        </a:rPr>
                        <a:t> χειρουργεία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3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3.2.4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dirty="0" smtClean="0">
                          <a:ln>
                            <a:noFill/>
                          </a:ln>
                          <a:solidFill>
                            <a:schemeClr val="tx2"/>
                          </a:solidFill>
                          <a:effectLst/>
                          <a:latin typeface="Arial" charset="0"/>
                          <a:cs typeface="Arial" charset="0"/>
                        </a:rPr>
                        <a:t>       -  Σταθμοί αιμοκάθαρσης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1925">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Arial" charset="0"/>
                          <a:cs typeface="Arial" charset="0"/>
                        </a:rPr>
                        <a:t>3.2.5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0" fontAlgn="base" latinLnBrk="0" hangingPunct="0">
                        <a:lnSpc>
                          <a:spcPct val="60000"/>
                        </a:lnSpc>
                        <a:spcBef>
                          <a:spcPct val="20000"/>
                        </a:spcBef>
                        <a:spcAft>
                          <a:spcPct val="0"/>
                        </a:spcAft>
                        <a:buClrTx/>
                        <a:buSzTx/>
                        <a:buFontTx/>
                        <a:buNone/>
                        <a:tabLst/>
                      </a:pPr>
                      <a:r>
                        <a:rPr kumimoji="0" lang="el-GR" sz="1500" b="0" i="0" u="none" strike="noStrike" cap="none" normalizeH="0" baseline="0" dirty="0" smtClean="0">
                          <a:ln>
                            <a:noFill/>
                          </a:ln>
                          <a:solidFill>
                            <a:schemeClr val="tx2"/>
                          </a:solidFill>
                          <a:effectLst/>
                          <a:latin typeface="Arial" charset="0"/>
                          <a:cs typeface="Arial" charset="0"/>
                        </a:rPr>
                        <a:t>- Άλλα </a:t>
                      </a:r>
                      <a:r>
                        <a:rPr kumimoji="0" lang="el-GR" sz="1500" b="0" i="0" u="none" strike="noStrike" cap="none" normalizeH="0" baseline="0" dirty="0" err="1" smtClean="0">
                          <a:ln>
                            <a:noFill/>
                          </a:ln>
                          <a:solidFill>
                            <a:schemeClr val="tx2"/>
                          </a:solidFill>
                          <a:effectLst/>
                          <a:latin typeface="Arial" charset="0"/>
                          <a:cs typeface="Arial" charset="0"/>
                        </a:rPr>
                        <a:t>πολυϊατρεία</a:t>
                      </a:r>
                      <a:r>
                        <a:rPr kumimoji="0" lang="el-GR" sz="1500" b="0" i="0" u="none" strike="noStrike" cap="none" normalizeH="0" baseline="0" dirty="0" smtClean="0">
                          <a:ln>
                            <a:noFill/>
                          </a:ln>
                          <a:solidFill>
                            <a:schemeClr val="tx2"/>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3.3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Κατ’ οίκον νοσηλεία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3.4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Άλλοι προμηθευτές </a:t>
                      </a:r>
                      <a:r>
                        <a:rPr kumimoji="0" lang="el-GR" sz="1500" b="0" i="0" u="none" strike="noStrike" cap="none" normalizeH="0" baseline="0" dirty="0" err="1" smtClean="0">
                          <a:ln>
                            <a:noFill/>
                          </a:ln>
                          <a:solidFill>
                            <a:schemeClr val="tx2"/>
                          </a:solidFill>
                          <a:effectLst/>
                          <a:latin typeface="Verdana" pitchFamily="34" charset="0"/>
                          <a:cs typeface="Arial" charset="0"/>
                        </a:rPr>
                        <a:t>κατ΄οίκον</a:t>
                      </a:r>
                      <a:r>
                        <a:rPr kumimoji="0" lang="el-GR" sz="1500" b="0" i="0" u="none" strike="noStrike" cap="none" normalizeH="0" baseline="0" dirty="0" smtClean="0">
                          <a:ln>
                            <a:noFill/>
                          </a:ln>
                          <a:solidFill>
                            <a:schemeClr val="tx2"/>
                          </a:solidFill>
                          <a:effectLst/>
                          <a:latin typeface="Verdana" pitchFamily="34" charset="0"/>
                          <a:cs typeface="Arial" charset="0"/>
                        </a:rPr>
                        <a:t> φροντίδας υγείας, επείγουσα φροντίδα υγείας, τράπεζες αίματος-δωρητών οργάνων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Φαρμακευτική περίθαλψη</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Δημόσια Υγεία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smtClean="0">
                          <a:ln>
                            <a:noFill/>
                          </a:ln>
                          <a:solidFill>
                            <a:schemeClr val="accent2"/>
                          </a:solidFill>
                          <a:effectLst/>
                          <a:latin typeface="Verdana" pitchFamily="34" charset="0"/>
                          <a:cs typeface="Arial"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1" i="0" u="none" strike="noStrike" cap="none" normalizeH="0" baseline="0" dirty="0" smtClean="0">
                          <a:ln>
                            <a:noFill/>
                          </a:ln>
                          <a:solidFill>
                            <a:schemeClr val="accent2"/>
                          </a:solidFill>
                          <a:effectLst/>
                          <a:latin typeface="Verdana" pitchFamily="34" charset="0"/>
                          <a:cs typeface="Arial" charset="0"/>
                        </a:rPr>
                        <a:t>Λοιπές υπηρεσίες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1450">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6.1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Υπηρεσίες ιατρικής της εργασίας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2125">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None/>
                        <a:tabLst/>
                      </a:pPr>
                      <a:r>
                        <a:rPr kumimoji="0" lang="el-GR" sz="1500" b="0" i="0" u="none" strike="noStrike" cap="none" normalizeH="0" baseline="0" smtClean="0">
                          <a:ln>
                            <a:noFill/>
                          </a:ln>
                          <a:solidFill>
                            <a:schemeClr val="tx2"/>
                          </a:solidFill>
                          <a:effectLst/>
                          <a:latin typeface="Verdana" pitchFamily="34" charset="0"/>
                          <a:cs typeface="Arial" charset="0"/>
                        </a:rPr>
                        <a:t>6.2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60000"/>
                        </a:lnSpc>
                        <a:spcBef>
                          <a:spcPct val="20000"/>
                        </a:spcBef>
                        <a:spcAft>
                          <a:spcPct val="0"/>
                        </a:spcAft>
                        <a:buClr>
                          <a:schemeClr val="hlink"/>
                        </a:buClr>
                        <a:buSzPct val="70000"/>
                        <a:buFont typeface="Wingdings" pitchFamily="2" charset="2"/>
                        <a:buChar char="u"/>
                        <a:tabLst/>
                      </a:pPr>
                      <a:r>
                        <a:rPr kumimoji="0" lang="el-GR" sz="1500" b="0" i="0" u="none" strike="noStrike" cap="none" normalizeH="0" baseline="0" dirty="0" smtClean="0">
                          <a:ln>
                            <a:noFill/>
                          </a:ln>
                          <a:solidFill>
                            <a:schemeClr val="tx2"/>
                          </a:solidFill>
                          <a:effectLst/>
                          <a:latin typeface="Verdana" pitchFamily="34" charset="0"/>
                          <a:cs typeface="Arial" charset="0"/>
                        </a:rPr>
                        <a:t> Τα νοικοκυριά ως προμηθευτές υγειονομικών φροντίδων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1773</Words>
  <Application>Microsoft Office PowerPoint</Application>
  <PresentationFormat>Προβολή στην οθόνη (4:3)</PresentationFormat>
  <Paragraphs>678</Paragraphs>
  <Slides>30</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30</vt:i4>
      </vt:variant>
    </vt:vector>
  </HeadingPairs>
  <TitlesOfParts>
    <vt:vector size="32" baseType="lpstr">
      <vt:lpstr>Θέμα του Office</vt:lpstr>
      <vt:lpstr>Document</vt:lpstr>
      <vt:lpstr>Διαφάνεια 1</vt:lpstr>
      <vt:lpstr>Διαφάνεια 2</vt:lpstr>
      <vt:lpstr>Διαφάνεια 3</vt:lpstr>
      <vt:lpstr>Διαφάνεια 4</vt:lpstr>
      <vt:lpstr>Διαφάνεια 5</vt:lpstr>
      <vt:lpstr>Η παραγωγή της υγείας μέσα στο σύστημα υγείας</vt:lpstr>
      <vt:lpstr>Διαφάνεια 7</vt:lpstr>
      <vt:lpstr>Η παραγωγή της υγείας σε άλλους τομείς της κοινωνίας</vt:lpstr>
      <vt:lpstr>Διαφάνεια 9</vt:lpstr>
      <vt:lpstr>Διαφάνεια 10</vt:lpstr>
      <vt:lpstr>Διαφάνεια 11</vt:lpstr>
      <vt:lpstr>Οι διάφοροι τύποι νοσοκομείων διακρίνονται ανάλογα με:</vt:lpstr>
      <vt:lpstr>Η συνάρτηση παραγωγής στο νοσοκομείο</vt:lpstr>
      <vt:lpstr>  Το νοσοκομειακό προϊόν:</vt:lpstr>
      <vt:lpstr>Λειτουργικά μεγέθη του νοσοκομείου:</vt:lpstr>
      <vt:lpstr>Διαφάνεια 16</vt:lpstr>
      <vt:lpstr>Δείκτες χρησιμοποίησης του Νοσοκομείου</vt:lpstr>
      <vt:lpstr>Δείκτες χρησιμοποίησης του Νοσοκομείου</vt:lpstr>
      <vt:lpstr>Σύνθετοι δείκτες χρησιμοποίησης του νοσοκομείου</vt:lpstr>
      <vt:lpstr>Σύνθετοι δείκτες χρησιμοποίησης του νοσοκομείου</vt:lpstr>
      <vt:lpstr>Εμπειρικά δεδομένα</vt:lpstr>
      <vt:lpstr>Εμπειρικά δεδομένα</vt:lpstr>
      <vt:lpstr>Εμπειρικά δεδομένα</vt:lpstr>
      <vt:lpstr>Διαφάνεια 24</vt:lpstr>
      <vt:lpstr>Διαφάνεια 25</vt:lpstr>
      <vt:lpstr>Εκτίμηση των αναγκών σε νοσοκομειακά κρεβάτια</vt:lpstr>
      <vt:lpstr>Διαφάνεια 27</vt:lpstr>
      <vt:lpstr>ΑΣΚΗΣΗ I</vt:lpstr>
      <vt:lpstr>ΛΥΣΗ ΑΣΚΗΣΗΣ Ι</vt:lpstr>
      <vt:lpstr>Διαφάνεια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13</cp:revision>
  <dcterms:created xsi:type="dcterms:W3CDTF">2011-03-04T17:56:10Z</dcterms:created>
  <dcterms:modified xsi:type="dcterms:W3CDTF">2017-02-14T06:27:07Z</dcterms:modified>
</cp:coreProperties>
</file>