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0" d="100"/>
          <a:sy n="90" d="100"/>
        </p:scale>
        <p:origin x="-96" y="-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alt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altLang="el-GR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3162BD97-BB9B-7246-9931-9CB0B29A9F28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alt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alt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62BD97-BB9B-7246-9931-9CB0B29A9F28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alt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alt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62BD97-BB9B-7246-9931-9CB0B29A9F28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alt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alt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62BD97-BB9B-7246-9931-9CB0B29A9F28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altLang="el-GR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alt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62BD97-BB9B-7246-9931-9CB0B29A9F28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alt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alt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62BD97-BB9B-7246-9931-9CB0B29A9F28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alt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alt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62BD97-BB9B-7246-9931-9CB0B29A9F28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alt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alt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62BD97-BB9B-7246-9931-9CB0B29A9F28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alt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alt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62BD97-BB9B-7246-9931-9CB0B29A9F28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alt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alt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62BD97-BB9B-7246-9931-9CB0B29A9F28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alt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62BD97-BB9B-7246-9931-9CB0B29A9F28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altLang="el-GR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3162BD97-BB9B-7246-9931-9CB0B29A9F28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2" r:id="rId1"/>
    <p:sldLayoutId id="2147483773" r:id="rId2"/>
    <p:sldLayoutId id="2147483774" r:id="rId3"/>
    <p:sldLayoutId id="2147483775" r:id="rId4"/>
    <p:sldLayoutId id="2147483776" r:id="rId5"/>
    <p:sldLayoutId id="2147483777" r:id="rId6"/>
    <p:sldLayoutId id="2147483778" r:id="rId7"/>
    <p:sldLayoutId id="2147483779" r:id="rId8"/>
    <p:sldLayoutId id="2147483780" r:id="rId9"/>
    <p:sldLayoutId id="2147483781" r:id="rId10"/>
    <p:sldLayoutId id="214748378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2020 ΑΘΗΝΑ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>
                <a:cs typeface="Calibri"/>
              </a:rPr>
              <a:t>ΔΙΑΤΥΠΩΣΗ ΠΡΟΒΛΗΜΑΤΟ</a:t>
            </a:r>
            <a:r>
              <a:rPr lang="el-GR" dirty="0" smtClean="0">
                <a:cs typeface="Calibri"/>
              </a:rPr>
              <a:t>Σ &amp; ΕΡΕΥΝΗΤΙΚΑ ΕΡΩΤΗΜΑΤΑ</a:t>
            </a:r>
            <a:endParaRPr lang="en-US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4251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ΕΡΕΥΝΗΤΙΚΑ ΕΡΩΤΗΜΑΤΑ </a:t>
            </a:r>
            <a:r>
              <a:rPr lang="mr-IN" dirty="0"/>
              <a:t>–</a:t>
            </a:r>
            <a:r>
              <a:rPr lang="el-GR" dirty="0"/>
              <a:t> </a:t>
            </a:r>
            <a:br>
              <a:rPr lang="el-GR" dirty="0"/>
            </a:br>
            <a:r>
              <a:rPr lang="el-GR" dirty="0"/>
              <a:t>ΚΑΤΑΤΜΗΣΗ ΤΟΥ ΠΡΟΒΛΗΜΑΤΟΣ</a:t>
            </a:r>
            <a:r>
              <a:rPr lang="en-US" dirty="0"/>
              <a:t> - </a:t>
            </a:r>
            <a:r>
              <a:rPr lang="el-GR" dirty="0" smtClean="0"/>
              <a:t>ΣΥΓΚΡΙΣΗ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Υπ</a:t>
            </a:r>
            <a:r>
              <a:rPr lang="el-GR" dirty="0" smtClean="0"/>
              <a:t>άρχει διαφορά στις στάσεις (αντιλήψεις) των ανδρών και των γυναικών μεταπτυχιακών φοιτητών</a:t>
            </a:r>
            <a:r>
              <a:rPr lang="en-US" dirty="0" smtClean="0"/>
              <a:t>;</a:t>
            </a:r>
            <a:endParaRPr lang="el-GR" dirty="0" smtClean="0"/>
          </a:p>
          <a:p>
            <a:endParaRPr lang="el-GR" dirty="0"/>
          </a:p>
          <a:p>
            <a:r>
              <a:rPr lang="el-GR" dirty="0" smtClean="0"/>
              <a:t> Υπάρχει διαφορά στην επίδοση των ανδρών και των γυναικών μεταπτυχιακών φοιτητών</a:t>
            </a:r>
            <a:r>
              <a:rPr lang="en-US" dirty="0" smtClean="0"/>
              <a:t>;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26466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/>
            </a:r>
            <a:r>
              <a:rPr lang="el-GR" dirty="0"/>
              <a:t>ΕΡΕΥΝΗΤΙΚΑ ΕΡΩΤΗΜΑΤΑ </a:t>
            </a:r>
            <a:br>
              <a:rPr lang="el-GR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Ένα ουσιαστικότερο ερώτημα.......</a:t>
            </a:r>
            <a:endParaRPr lang="el-GR" dirty="0" smtClean="0"/>
          </a:p>
          <a:p>
            <a:endParaRPr lang="el-GR" dirty="0"/>
          </a:p>
          <a:p>
            <a:r>
              <a:rPr lang="el-GR" dirty="0" smtClean="0"/>
              <a:t>Υπάρχει </a:t>
            </a:r>
            <a:r>
              <a:rPr lang="el-GR" dirty="0"/>
              <a:t>συσχέτιση μεταξύ αντιλήψεων και επίδοσης</a:t>
            </a:r>
            <a:r>
              <a:rPr lang="en-US" dirty="0"/>
              <a:t>;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66329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ΔΙΑΤΥΠΩΣΗ ΠΡΟΒΛΗΜΑΤΟ</a:t>
            </a:r>
            <a:r>
              <a:rPr lang="el-GR" dirty="0"/>
              <a:t>Σ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Σκοπ</a:t>
            </a:r>
            <a:r>
              <a:rPr lang="el-GR" dirty="0" smtClean="0"/>
              <a:t>ός της έρευνας </a:t>
            </a:r>
          </a:p>
          <a:p>
            <a:r>
              <a:rPr lang="el-GR" dirty="0" smtClean="0"/>
              <a:t>Ο σκοπός αυτής της έρευνας είναι να ..... </a:t>
            </a:r>
          </a:p>
          <a:p>
            <a:r>
              <a:rPr lang="el-GR" dirty="0" smtClean="0"/>
              <a:t>.... Ρήμα ...... </a:t>
            </a:r>
            <a:br>
              <a:rPr lang="el-GR" dirty="0" smtClean="0"/>
            </a:br>
            <a:r>
              <a:rPr lang="el-GR" dirty="0" smtClean="0"/>
              <a:t>     (περιγράψει, διερευνήσει, συγκρίνει, αξιολογήσει,)</a:t>
            </a:r>
          </a:p>
          <a:p>
            <a:r>
              <a:rPr lang="el-GR" dirty="0"/>
              <a:t> </a:t>
            </a:r>
            <a:r>
              <a:rPr lang="el-GR" dirty="0" smtClean="0"/>
              <a:t>Μεταβλητές </a:t>
            </a:r>
          </a:p>
          <a:p>
            <a:r>
              <a:rPr lang="el-GR" dirty="0" smtClean="0"/>
              <a:t>Τι θα κάνω/μετρήσω </a:t>
            </a:r>
            <a:br>
              <a:rPr lang="el-GR" dirty="0" smtClean="0"/>
            </a:br>
            <a:r>
              <a:rPr lang="el-GR" dirty="0" smtClean="0"/>
              <a:t>(τις στάσεις, τις επιδόσεις, τις αντιλήψεις,την εμπειρία, τους παράγοντες)</a:t>
            </a:r>
          </a:p>
          <a:p>
            <a:r>
              <a:rPr lang="el-GR" dirty="0" smtClean="0"/>
              <a:t>με ποιά ομάδα θα ασχοληθώ  (πώς την ορίζω </a:t>
            </a:r>
            <a:r>
              <a:rPr lang="mr-IN" dirty="0" smtClean="0"/>
              <a:t>–</a:t>
            </a:r>
            <a:r>
              <a:rPr lang="el-GR" dirty="0" smtClean="0"/>
              <a:t> ποιούς περιλαμβάνω </a:t>
            </a:r>
            <a:r>
              <a:rPr lang="mr-IN" dirty="0" smtClean="0"/>
              <a:t>–</a:t>
            </a:r>
            <a:r>
              <a:rPr lang="el-GR" dirty="0" smtClean="0"/>
              <a:t> ποιούς αποκλείω και γιατί)  </a:t>
            </a:r>
            <a:endParaRPr lang="el-GR" dirty="0" smtClean="0"/>
          </a:p>
        </p:txBody>
      </p:sp>
    </p:spTree>
    <p:extLst>
      <p:ext uri="{BB962C8B-B14F-4D97-AF65-F5344CB8AC3E}">
        <p14:creationId xmlns:p14="http://schemas.microsoft.com/office/powerpoint/2010/main" val="24897150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ΕΡΕΥΝΗΤΙΚΟ ΕΡΩΤΗΜΑ </a:t>
            </a:r>
            <a:r>
              <a:rPr lang="mr-IN" dirty="0" smtClean="0"/>
              <a:t>–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dirty="0" smtClean="0"/>
              <a:t>ΕΡΕΥΝΗΤΙΚΑ ΕΡΩΤΗΜΑΤΑ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60221"/>
            <a:ext cx="8051800" cy="4065941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K</a:t>
            </a:r>
            <a:r>
              <a:rPr lang="el-GR" dirty="0" smtClean="0"/>
              <a:t>ατ</a:t>
            </a:r>
            <a:r>
              <a:rPr lang="el-GR" dirty="0" smtClean="0"/>
              <a:t>άτμηση του προβλήματος σε </a:t>
            </a:r>
          </a:p>
          <a:p>
            <a:r>
              <a:rPr lang="el-GR" dirty="0" smtClean="0">
                <a:solidFill>
                  <a:srgbClr val="FF0000"/>
                </a:solidFill>
              </a:rPr>
              <a:t>συγκεκριμένα ζητήματα</a:t>
            </a:r>
            <a:r>
              <a:rPr lang="el-GR" dirty="0" smtClean="0"/>
              <a:t> τα οποία και θα διερευνηθούν </a:t>
            </a:r>
          </a:p>
          <a:p>
            <a:r>
              <a:rPr lang="el-GR" dirty="0" smtClean="0"/>
              <a:t>με </a:t>
            </a:r>
            <a:r>
              <a:rPr lang="el-GR" dirty="0" smtClean="0">
                <a:solidFill>
                  <a:srgbClr val="FF0000"/>
                </a:solidFill>
              </a:rPr>
              <a:t>συγκεκριμένες μεθόδους</a:t>
            </a:r>
            <a:r>
              <a:rPr lang="el-GR" dirty="0" smtClean="0"/>
              <a:t>.</a:t>
            </a:r>
          </a:p>
          <a:p>
            <a:endParaRPr lang="el-GR" dirty="0"/>
          </a:p>
          <a:p>
            <a:r>
              <a:rPr lang="el-GR" dirty="0" smtClean="0"/>
              <a:t>Εάν η διατύπωση του προβλήματος και τα ερευνητικά ερωτήματα δεν είναι σαφή ..... Η έρευνά σας δεν θα είναι σαφής.</a:t>
            </a:r>
          </a:p>
          <a:p>
            <a:r>
              <a:rPr lang="el-GR" dirty="0"/>
              <a:t> </a:t>
            </a:r>
            <a:r>
              <a:rPr lang="el-GR" dirty="0" smtClean="0"/>
              <a:t>Η διατύπωση του προβλήματος και των ερευνητικών ερωτημάτων είναι καθοριστικά για την επιτυχία της έρευνας σας.</a:t>
            </a:r>
            <a:endParaRPr lang="el-GR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94535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ΔΙΑΤΥΠΩΣΗ ΠΡΟΒΛΗΜΑΤΟΣ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75557"/>
            <a:ext cx="8229600" cy="3894666"/>
          </a:xfrm>
        </p:spPr>
        <p:txBody>
          <a:bodyPr>
            <a:normAutofit/>
          </a:bodyPr>
          <a:lstStyle/>
          <a:p>
            <a:endParaRPr lang="el-GR" dirty="0" smtClean="0"/>
          </a:p>
          <a:p>
            <a:r>
              <a:rPr lang="el-GR" dirty="0" smtClean="0"/>
              <a:t>Το ρ</a:t>
            </a:r>
            <a:r>
              <a:rPr lang="el-GR" dirty="0" smtClean="0"/>
              <a:t>ήμα που θα χρησιμοποιήσω στη διατύπωση του προβλήματος υπονοεί ως ένα βαθμό και </a:t>
            </a:r>
          </a:p>
          <a:p>
            <a:r>
              <a:rPr lang="el-GR" dirty="0" smtClean="0"/>
              <a:t>τη </a:t>
            </a:r>
            <a:r>
              <a:rPr lang="el-GR" dirty="0" smtClean="0">
                <a:solidFill>
                  <a:srgbClr val="FF0000"/>
                </a:solidFill>
              </a:rPr>
              <a:t>μέθοδο</a:t>
            </a:r>
            <a:r>
              <a:rPr lang="el-GR" dirty="0" smtClean="0"/>
              <a:t> που θα ακολουθήσω για απαντήσω τα ερωτήματά μου </a:t>
            </a:r>
            <a:r>
              <a:rPr lang="mr-IN" dirty="0" smtClean="0"/>
              <a:t>–</a:t>
            </a:r>
            <a:r>
              <a:rPr lang="el-GR" dirty="0" smtClean="0"/>
              <a:t> καθώς και </a:t>
            </a:r>
          </a:p>
          <a:p>
            <a:r>
              <a:rPr lang="el-GR" dirty="0" smtClean="0"/>
              <a:t>το </a:t>
            </a:r>
            <a:r>
              <a:rPr lang="el-GR" dirty="0" smtClean="0">
                <a:solidFill>
                  <a:srgbClr val="FF0000"/>
                </a:solidFill>
              </a:rPr>
              <a:t>βαθμό πολυπλοκότητας</a:t>
            </a:r>
            <a:r>
              <a:rPr lang="el-GR" dirty="0" smtClean="0"/>
              <a:t> της έρευνάς μου.</a:t>
            </a:r>
          </a:p>
          <a:p>
            <a:endParaRPr lang="el-G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9139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ΔΙΑΤΥΠΩΣΗ ΠΡΟΒΛΗΜΑΤΟΣ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06222"/>
            <a:ext cx="8229600" cy="4825999"/>
          </a:xfrm>
        </p:spPr>
        <p:txBody>
          <a:bodyPr>
            <a:normAutofit/>
          </a:bodyPr>
          <a:lstStyle/>
          <a:p>
            <a:r>
              <a:rPr lang="el-GR" dirty="0"/>
              <a:t>Εάν χρησιμοποιήσω </a:t>
            </a:r>
            <a:r>
              <a:rPr lang="el-GR" dirty="0" smtClean="0"/>
              <a:t>τη φρ</a:t>
            </a:r>
            <a:r>
              <a:rPr lang="el-GR" dirty="0" smtClean="0"/>
              <a:t>άση </a:t>
            </a:r>
            <a:r>
              <a:rPr lang="el-GR" dirty="0" smtClean="0">
                <a:solidFill>
                  <a:srgbClr val="FF0000"/>
                </a:solidFill>
              </a:rPr>
              <a:t>«σκοπ</a:t>
            </a:r>
            <a:r>
              <a:rPr lang="el-GR" dirty="0" smtClean="0">
                <a:solidFill>
                  <a:srgbClr val="FF0000"/>
                </a:solidFill>
              </a:rPr>
              <a:t>ός της έρευνας είναι να </a:t>
            </a:r>
            <a:r>
              <a:rPr lang="el-GR" dirty="0" smtClean="0">
                <a:solidFill>
                  <a:srgbClr val="FF0000"/>
                </a:solidFill>
              </a:rPr>
              <a:t>περιγράψει»</a:t>
            </a:r>
            <a:r>
              <a:rPr lang="el-GR" dirty="0" smtClean="0"/>
              <a:t> </a:t>
            </a:r>
            <a:r>
              <a:rPr lang="el-GR" dirty="0"/>
              <a:t>(κάτι για κάποια ομάδα ανθρώπων) υπονοώ ότι θα </a:t>
            </a:r>
            <a:r>
              <a:rPr lang="el-GR" dirty="0" smtClean="0">
                <a:solidFill>
                  <a:srgbClr val="FF0000"/>
                </a:solidFill>
              </a:rPr>
              <a:t>χρησιμοποι</a:t>
            </a:r>
            <a:r>
              <a:rPr lang="el-GR" dirty="0" smtClean="0">
                <a:solidFill>
                  <a:srgbClr val="FF0000"/>
                </a:solidFill>
              </a:rPr>
              <a:t>ήσω</a:t>
            </a:r>
            <a:r>
              <a:rPr lang="el-GR" dirty="0" smtClean="0">
                <a:solidFill>
                  <a:srgbClr val="FF0000"/>
                </a:solidFill>
              </a:rPr>
              <a:t> κ</a:t>
            </a:r>
            <a:r>
              <a:rPr lang="el-GR" dirty="0" smtClean="0">
                <a:solidFill>
                  <a:srgbClr val="FF0000"/>
                </a:solidFill>
              </a:rPr>
              <a:t>άποιου είδους</a:t>
            </a:r>
            <a:r>
              <a:rPr lang="el-GR" dirty="0" smtClean="0">
                <a:solidFill>
                  <a:srgbClr val="FF0000"/>
                </a:solidFill>
              </a:rPr>
              <a:t> </a:t>
            </a:r>
            <a:r>
              <a:rPr lang="el-GR" dirty="0">
                <a:solidFill>
                  <a:srgbClr val="FF0000"/>
                </a:solidFill>
              </a:rPr>
              <a:t>δεδομένα </a:t>
            </a:r>
            <a:r>
              <a:rPr lang="el-GR" dirty="0"/>
              <a:t>με κάποιον τρόπο </a:t>
            </a:r>
            <a:r>
              <a:rPr lang="el-GR" dirty="0" smtClean="0"/>
              <a:t>για να απαντ</a:t>
            </a:r>
            <a:r>
              <a:rPr lang="el-GR" dirty="0" smtClean="0"/>
              <a:t>ήσω το ερώτημά μου.</a:t>
            </a:r>
            <a:r>
              <a:rPr lang="el-GR" dirty="0"/>
              <a:t> </a:t>
            </a:r>
            <a:endParaRPr lang="el-GR" dirty="0" smtClean="0"/>
          </a:p>
          <a:p>
            <a:r>
              <a:rPr lang="el-GR" dirty="0" smtClean="0">
                <a:solidFill>
                  <a:srgbClr val="000000"/>
                </a:solidFill>
              </a:rPr>
              <a:t>Τα δεδομ</a:t>
            </a:r>
            <a:r>
              <a:rPr lang="el-GR" dirty="0" smtClean="0">
                <a:solidFill>
                  <a:srgbClr val="000000"/>
                </a:solidFill>
              </a:rPr>
              <a:t>ένα αυτά είτε θα τα συλλέξω εγώ </a:t>
            </a:r>
            <a:r>
              <a:rPr lang="el-GR" dirty="0" smtClean="0">
                <a:solidFill>
                  <a:srgbClr val="000000"/>
                </a:solidFill>
              </a:rPr>
              <a:t>(</a:t>
            </a:r>
            <a:r>
              <a:rPr lang="el-GR" dirty="0">
                <a:solidFill>
                  <a:srgbClr val="000000"/>
                </a:solidFill>
              </a:rPr>
              <a:t>δημογραφικά στοιχεία, ερωτηματολόγια, συνεντεύξεις</a:t>
            </a:r>
            <a:r>
              <a:rPr lang="el-GR" dirty="0" smtClean="0">
                <a:solidFill>
                  <a:srgbClr val="000000"/>
                </a:solidFill>
              </a:rPr>
              <a:t>) </a:t>
            </a:r>
            <a:r>
              <a:rPr lang="el-GR" dirty="0" smtClean="0">
                <a:solidFill>
                  <a:srgbClr val="000000"/>
                </a:solidFill>
              </a:rPr>
              <a:t>είτε θα χρησιμοποιήσω υφιστάμενα δεδομένα. (Δευτερογενής ανάλυση).</a:t>
            </a:r>
            <a:endParaRPr lang="el-GR" dirty="0"/>
          </a:p>
          <a:p>
            <a:r>
              <a:rPr lang="el-GR" dirty="0"/>
              <a:t>Εάν χρησιμοποιήσω τη φράση </a:t>
            </a:r>
            <a:r>
              <a:rPr lang="el-GR" dirty="0">
                <a:solidFill>
                  <a:srgbClr val="FF0000"/>
                </a:solidFill>
              </a:rPr>
              <a:t>«σκοπός της έρευνας είναι </a:t>
            </a:r>
            <a:r>
              <a:rPr lang="el-GR" dirty="0" smtClean="0">
                <a:solidFill>
                  <a:srgbClr val="FF0000"/>
                </a:solidFill>
              </a:rPr>
              <a:t>να συγκρ</a:t>
            </a:r>
            <a:r>
              <a:rPr lang="el-GR" dirty="0" smtClean="0">
                <a:solidFill>
                  <a:srgbClr val="FF0000"/>
                </a:solidFill>
              </a:rPr>
              <a:t>ίνει</a:t>
            </a:r>
            <a:r>
              <a:rPr lang="el-GR" dirty="0" smtClean="0">
                <a:solidFill>
                  <a:srgbClr val="FF0000"/>
                </a:solidFill>
              </a:rPr>
              <a:t>»</a:t>
            </a:r>
            <a:r>
              <a:rPr lang="el-GR" dirty="0" smtClean="0"/>
              <a:t> υπονοώ </a:t>
            </a:r>
            <a:r>
              <a:rPr lang="el-GR" dirty="0"/>
              <a:t>ότι θα συλλέξω δεδομένα με κάποιον </a:t>
            </a:r>
            <a:r>
              <a:rPr lang="el-GR" dirty="0" smtClean="0"/>
              <a:t>τρόπο για </a:t>
            </a:r>
            <a:r>
              <a:rPr lang="el-GR" dirty="0" smtClean="0">
                <a:solidFill>
                  <a:srgbClr val="FF0000"/>
                </a:solidFill>
              </a:rPr>
              <a:t>δ</a:t>
            </a:r>
            <a:r>
              <a:rPr lang="el-GR" dirty="0" smtClean="0">
                <a:solidFill>
                  <a:srgbClr val="FF0000"/>
                </a:solidFill>
              </a:rPr>
              <a:t>ύο ή περισσότερες ομάδες ατόμων (μεθόδων ή πολιτικών ή προγραμμάτων).</a:t>
            </a:r>
            <a:endParaRPr lang="el-G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80278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ΔΙΑΤΥΠΩΣΗ ΠΡΟΒΛΗΜΑΤΟΣ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/>
              <a:t>Εάν χρησιμοποιήσω τη φράση </a:t>
            </a:r>
            <a:r>
              <a:rPr lang="el-GR" dirty="0">
                <a:solidFill>
                  <a:srgbClr val="FF0000"/>
                </a:solidFill>
              </a:rPr>
              <a:t>«σκοπός της έρευνας είναι </a:t>
            </a:r>
            <a:r>
              <a:rPr lang="el-GR" dirty="0" smtClean="0">
                <a:solidFill>
                  <a:srgbClr val="FF0000"/>
                </a:solidFill>
              </a:rPr>
              <a:t>να αξιολογ</a:t>
            </a:r>
            <a:r>
              <a:rPr lang="el-GR" dirty="0" smtClean="0">
                <a:solidFill>
                  <a:srgbClr val="FF0000"/>
                </a:solidFill>
              </a:rPr>
              <a:t>ήσει</a:t>
            </a:r>
            <a:r>
              <a:rPr lang="el-GR" dirty="0" smtClean="0">
                <a:solidFill>
                  <a:srgbClr val="FF0000"/>
                </a:solidFill>
              </a:rPr>
              <a:t>»</a:t>
            </a:r>
            <a:r>
              <a:rPr lang="el-GR" dirty="0" smtClean="0"/>
              <a:t> (μια πολιτικ</a:t>
            </a:r>
            <a:r>
              <a:rPr lang="el-GR" dirty="0" smtClean="0"/>
              <a:t>ή ή ένα πρόγραμμα ή μια μέθοδο</a:t>
            </a:r>
            <a:r>
              <a:rPr lang="el-GR" dirty="0" smtClean="0"/>
              <a:t>) </a:t>
            </a:r>
            <a:r>
              <a:rPr lang="el-GR" dirty="0"/>
              <a:t>υπονοώ ότι θα </a:t>
            </a:r>
            <a:r>
              <a:rPr lang="el-GR" dirty="0" smtClean="0">
                <a:solidFill>
                  <a:srgbClr val="FF0000"/>
                </a:solidFill>
              </a:rPr>
              <a:t>χρησιμοποι</a:t>
            </a:r>
            <a:r>
              <a:rPr lang="el-GR" dirty="0" smtClean="0">
                <a:solidFill>
                  <a:srgbClr val="FF0000"/>
                </a:solidFill>
              </a:rPr>
              <a:t>ήσω</a:t>
            </a:r>
            <a:r>
              <a:rPr lang="el-GR" dirty="0" smtClean="0">
                <a:solidFill>
                  <a:srgbClr val="FF0000"/>
                </a:solidFill>
              </a:rPr>
              <a:t> κ</a:t>
            </a:r>
            <a:r>
              <a:rPr lang="el-GR" dirty="0" smtClean="0">
                <a:solidFill>
                  <a:srgbClr val="FF0000"/>
                </a:solidFill>
              </a:rPr>
              <a:t>άποιου είδους</a:t>
            </a:r>
            <a:r>
              <a:rPr lang="el-GR" dirty="0" smtClean="0">
                <a:solidFill>
                  <a:srgbClr val="FF0000"/>
                </a:solidFill>
              </a:rPr>
              <a:t> κριτ</a:t>
            </a:r>
            <a:r>
              <a:rPr lang="el-GR" dirty="0" smtClean="0">
                <a:solidFill>
                  <a:srgbClr val="FF0000"/>
                </a:solidFill>
              </a:rPr>
              <a:t>ήρια βάσει των οποίων θα κρίνω εάν τα δεδομένα που συνέλεξα </a:t>
            </a:r>
            <a:r>
              <a:rPr lang="el-GR" dirty="0" smtClean="0">
                <a:solidFill>
                  <a:srgbClr val="FF0000"/>
                </a:solidFill>
              </a:rPr>
              <a:t> </a:t>
            </a:r>
            <a:r>
              <a:rPr lang="el-GR" dirty="0" smtClean="0"/>
              <a:t>δικαιολογο</a:t>
            </a:r>
            <a:r>
              <a:rPr lang="el-GR" dirty="0" smtClean="0"/>
              <a:t>ύν την κρίση ενός προγράμματος ή μεθόδου ως επιτυχημένης.</a:t>
            </a:r>
            <a:endParaRPr lang="el-GR" dirty="0"/>
          </a:p>
          <a:p>
            <a:r>
              <a:rPr lang="el-GR" dirty="0" smtClean="0"/>
              <a:t>Ο υψηλ</a:t>
            </a:r>
            <a:r>
              <a:rPr lang="el-GR" dirty="0" smtClean="0"/>
              <a:t>ότερος βαθμός πολυπλοκότητας της έρευνας υπονοείται με φράσεις όπως </a:t>
            </a:r>
            <a:r>
              <a:rPr lang="el-GR" dirty="0"/>
              <a:t>τη φράση </a:t>
            </a:r>
            <a:r>
              <a:rPr lang="el-GR" dirty="0">
                <a:solidFill>
                  <a:srgbClr val="FF0000"/>
                </a:solidFill>
              </a:rPr>
              <a:t>«σκοπός της έρευνας είναι να</a:t>
            </a:r>
            <a:r>
              <a:rPr lang="el-GR" dirty="0" smtClean="0"/>
              <a:t> </a:t>
            </a:r>
            <a:r>
              <a:rPr lang="el-GR" dirty="0" smtClean="0">
                <a:solidFill>
                  <a:srgbClr val="FF0000"/>
                </a:solidFill>
              </a:rPr>
              <a:t>διαπιστ</a:t>
            </a:r>
            <a:r>
              <a:rPr lang="el-GR" dirty="0" smtClean="0">
                <a:solidFill>
                  <a:srgbClr val="FF0000"/>
                </a:solidFill>
              </a:rPr>
              <a:t>ώσει την αιτία» ή να «διερευνήσει τη συμπεριφορά</a:t>
            </a:r>
            <a:r>
              <a:rPr lang="el-GR" dirty="0" smtClean="0">
                <a:solidFill>
                  <a:srgbClr val="FF0000"/>
                </a:solidFill>
              </a:rPr>
              <a:t>». </a:t>
            </a:r>
          </a:p>
          <a:p>
            <a:r>
              <a:rPr lang="el-GR" dirty="0" smtClean="0">
                <a:solidFill>
                  <a:srgbClr val="000000"/>
                </a:solidFill>
              </a:rPr>
              <a:t>Διαφορ</a:t>
            </a:r>
            <a:r>
              <a:rPr lang="el-GR" dirty="0" smtClean="0">
                <a:solidFill>
                  <a:srgbClr val="000000"/>
                </a:solidFill>
              </a:rPr>
              <a:t>ά συσχέτισης και αιτιότητας.</a:t>
            </a:r>
            <a:endParaRPr lang="el-G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66508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ΠΑΡΑΔΕΙΓΜΑ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6333" y="1653822"/>
            <a:ext cx="8579556" cy="4950178"/>
          </a:xfrm>
        </p:spPr>
        <p:txBody>
          <a:bodyPr>
            <a:normAutofit/>
          </a:bodyPr>
          <a:lstStyle/>
          <a:p>
            <a:r>
              <a:rPr lang="el-GR" dirty="0" smtClean="0">
                <a:solidFill>
                  <a:srgbClr val="FF0000"/>
                </a:solidFill>
              </a:rPr>
              <a:t>Διατ</a:t>
            </a:r>
            <a:r>
              <a:rPr lang="el-GR" dirty="0" smtClean="0">
                <a:solidFill>
                  <a:srgbClr val="FF0000"/>
                </a:solidFill>
              </a:rPr>
              <a:t>ύπωση Προβλήματος.</a:t>
            </a:r>
            <a:endParaRPr lang="el-GR" dirty="0" smtClean="0"/>
          </a:p>
          <a:p>
            <a:r>
              <a:rPr lang="el-GR" dirty="0" smtClean="0"/>
              <a:t>Ο σκοπ</a:t>
            </a:r>
            <a:r>
              <a:rPr lang="el-GR" dirty="0" smtClean="0"/>
              <a:t>ός της έρευνας είναι να </a:t>
            </a:r>
            <a:r>
              <a:rPr lang="el-GR" dirty="0" smtClean="0">
                <a:solidFill>
                  <a:srgbClr val="FF0000"/>
                </a:solidFill>
              </a:rPr>
              <a:t>περιγράψει </a:t>
            </a:r>
            <a:r>
              <a:rPr lang="el-GR" dirty="0" smtClean="0"/>
              <a:t>και να </a:t>
            </a:r>
            <a:r>
              <a:rPr lang="el-GR" dirty="0" smtClean="0">
                <a:solidFill>
                  <a:srgbClr val="FF0000"/>
                </a:solidFill>
              </a:rPr>
              <a:t>συγκρίνει</a:t>
            </a:r>
            <a:r>
              <a:rPr lang="el-GR" dirty="0" smtClean="0"/>
              <a:t> τις </a:t>
            </a:r>
            <a:r>
              <a:rPr lang="el-GR" dirty="0" smtClean="0">
                <a:solidFill>
                  <a:srgbClr val="FF0000"/>
                </a:solidFill>
              </a:rPr>
              <a:t>στάσεις/αντιλήψεις</a:t>
            </a:r>
            <a:r>
              <a:rPr lang="el-GR" dirty="0" smtClean="0"/>
              <a:t> και τις </a:t>
            </a:r>
            <a:r>
              <a:rPr lang="el-GR" dirty="0" smtClean="0">
                <a:solidFill>
                  <a:srgbClr val="FF0000"/>
                </a:solidFill>
              </a:rPr>
              <a:t>επιδόσεις</a:t>
            </a:r>
            <a:r>
              <a:rPr lang="el-GR" dirty="0" smtClean="0"/>
              <a:t> των μεταπτυχιακών </a:t>
            </a:r>
            <a:r>
              <a:rPr lang="el-GR" dirty="0" smtClean="0">
                <a:solidFill>
                  <a:srgbClr val="FF0000"/>
                </a:solidFill>
              </a:rPr>
              <a:t>φοιτητών</a:t>
            </a:r>
            <a:r>
              <a:rPr lang="el-GR" dirty="0" smtClean="0"/>
              <a:t> και </a:t>
            </a:r>
            <a:r>
              <a:rPr lang="el-GR" dirty="0" smtClean="0">
                <a:solidFill>
                  <a:srgbClr val="FF0000"/>
                </a:solidFill>
              </a:rPr>
              <a:t>φοιτητριών</a:t>
            </a:r>
            <a:r>
              <a:rPr lang="el-GR" dirty="0" smtClean="0"/>
              <a:t> ως προς τη χρησιμότητα υποχρεωτικών μαθημάτων μεθοδολογίας και συγγραφής επιστημονικής εργασίας.</a:t>
            </a:r>
          </a:p>
          <a:p>
            <a:endParaRPr lang="el-GR" dirty="0" smtClean="0"/>
          </a:p>
          <a:p>
            <a:r>
              <a:rPr lang="el-GR" dirty="0" smtClean="0">
                <a:solidFill>
                  <a:srgbClr val="FF0000"/>
                </a:solidFill>
              </a:rPr>
              <a:t>Μεταβλητές</a:t>
            </a:r>
          </a:p>
          <a:p>
            <a:r>
              <a:rPr lang="el-GR" dirty="0"/>
              <a:t> </a:t>
            </a:r>
            <a:r>
              <a:rPr lang="el-GR" dirty="0" smtClean="0"/>
              <a:t>Στάσεις/Αντιλήψεις (ποσοτική </a:t>
            </a:r>
            <a:r>
              <a:rPr lang="mr-IN" dirty="0" smtClean="0"/>
              <a:t>–</a:t>
            </a:r>
            <a:r>
              <a:rPr lang="el-GR" dirty="0" smtClean="0"/>
              <a:t> ποιοτική)</a:t>
            </a:r>
          </a:p>
          <a:p>
            <a:r>
              <a:rPr lang="el-GR" dirty="0"/>
              <a:t> </a:t>
            </a:r>
            <a:r>
              <a:rPr lang="el-GR" dirty="0" smtClean="0"/>
              <a:t>Επιδόσεις (πώς θα το μετρήσω)</a:t>
            </a:r>
          </a:p>
          <a:p>
            <a:r>
              <a:rPr lang="el-GR" dirty="0"/>
              <a:t> </a:t>
            </a:r>
            <a:r>
              <a:rPr lang="el-GR" dirty="0" smtClean="0"/>
              <a:t>Μεταπτυχιακοί Φοιτητές </a:t>
            </a:r>
            <a:r>
              <a:rPr lang="mr-IN" dirty="0" smtClean="0"/>
              <a:t>–</a:t>
            </a:r>
            <a:r>
              <a:rPr lang="el-GR" dirty="0" smtClean="0"/>
              <a:t> Φοιτήτριες </a:t>
            </a:r>
            <a:br>
              <a:rPr lang="el-GR" dirty="0" smtClean="0"/>
            </a:br>
            <a:r>
              <a:rPr lang="el-GR" dirty="0" smtClean="0"/>
              <a:t>(σύγκριση κατά φύλο)</a:t>
            </a:r>
          </a:p>
          <a:p>
            <a:endParaRPr lang="el-GR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79586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ΕΡΕΥΝΗΤΙΚΑ ΕΡΩΤΗΜΑΤΑ </a:t>
            </a:r>
            <a:r>
              <a:rPr lang="mr-IN" dirty="0" smtClean="0"/>
              <a:t>–</a:t>
            </a:r>
            <a:r>
              <a:rPr lang="el-GR" dirty="0" smtClean="0"/>
              <a:t> </a:t>
            </a:r>
            <a:br>
              <a:rPr lang="el-GR" dirty="0" smtClean="0"/>
            </a:br>
            <a:r>
              <a:rPr lang="el-GR" dirty="0" smtClean="0"/>
              <a:t>ΚΑΤΑΤΜΗΣΗ ΤΟΥ ΠΡΟΒΛΗΜΑΤΟΣ</a:t>
            </a:r>
            <a:r>
              <a:rPr lang="en-US" dirty="0" smtClean="0"/>
              <a:t> - </a:t>
            </a:r>
            <a:r>
              <a:rPr lang="el-GR" dirty="0" smtClean="0"/>
              <a:t>πΕΡΙΓΡΑΦΗ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 fontScale="92500"/>
          </a:bodyPr>
          <a:lstStyle/>
          <a:p>
            <a:pPr marL="114300" indent="0">
              <a:buNone/>
            </a:pPr>
            <a:r>
              <a:rPr lang="el-GR" dirty="0" smtClean="0"/>
              <a:t>Ποι</a:t>
            </a:r>
            <a:r>
              <a:rPr lang="el-GR" dirty="0" smtClean="0"/>
              <a:t>ά είναι η στάση (αντιλήψη) των μεταπτυχιακών φοιτητών ως προς τα υποχρεωτικά μαθήματα μεθοδολογίας</a:t>
            </a:r>
            <a:r>
              <a:rPr lang="en-US" dirty="0" smtClean="0"/>
              <a:t>;</a:t>
            </a:r>
            <a:endParaRPr lang="el-GR" dirty="0" smtClean="0"/>
          </a:p>
          <a:p>
            <a:pPr marL="114300" indent="0">
              <a:buNone/>
            </a:pPr>
            <a:endParaRPr lang="el-GR" dirty="0" smtClean="0"/>
          </a:p>
          <a:p>
            <a:pPr marL="114300" indent="0">
              <a:buNone/>
            </a:pPr>
            <a:r>
              <a:rPr lang="el-GR" dirty="0" smtClean="0"/>
              <a:t>(Πρακτικ</a:t>
            </a:r>
            <a:r>
              <a:rPr lang="el-GR" dirty="0" smtClean="0"/>
              <a:t>ά όμως οι ερωτήσεις είναι τρείς)</a:t>
            </a:r>
          </a:p>
          <a:p>
            <a:pPr>
              <a:buFont typeface="Arial"/>
              <a:buChar char="•"/>
            </a:pPr>
            <a:r>
              <a:rPr lang="el-GR" dirty="0"/>
              <a:t>Ποιά είναι η στάση (αντιλήψη) </a:t>
            </a:r>
            <a:r>
              <a:rPr lang="el-GR" dirty="0" smtClean="0"/>
              <a:t>των ανδρ</a:t>
            </a:r>
            <a:r>
              <a:rPr lang="el-GR" dirty="0" smtClean="0"/>
              <a:t>ών</a:t>
            </a:r>
            <a:r>
              <a:rPr lang="el-GR" dirty="0" smtClean="0"/>
              <a:t> </a:t>
            </a:r>
            <a:r>
              <a:rPr lang="el-GR" dirty="0"/>
              <a:t>μεταπτυχιακών φοιτητών ως προς τα υποχρεωτικά μαθήματα μεθοδολογίας</a:t>
            </a:r>
            <a:r>
              <a:rPr lang="en-US" dirty="0" smtClean="0"/>
              <a:t>;</a:t>
            </a:r>
            <a:endParaRPr lang="el-GR" dirty="0" smtClean="0"/>
          </a:p>
          <a:p>
            <a:pPr>
              <a:buFont typeface="Arial"/>
              <a:buChar char="•"/>
            </a:pPr>
            <a:r>
              <a:rPr lang="el-GR" dirty="0"/>
              <a:t>Ποιά είναι η στάση (αντιλήψη) </a:t>
            </a:r>
            <a:r>
              <a:rPr lang="el-GR" dirty="0" smtClean="0"/>
              <a:t>των γυναικ</a:t>
            </a:r>
            <a:r>
              <a:rPr lang="el-GR" dirty="0" smtClean="0"/>
              <a:t>ών</a:t>
            </a:r>
            <a:r>
              <a:rPr lang="el-GR" dirty="0" smtClean="0"/>
              <a:t> </a:t>
            </a:r>
            <a:r>
              <a:rPr lang="el-GR" dirty="0"/>
              <a:t>μεταπτυχιακών φοιτητών ως προς τα υποχρεωτικά μαθήματα μεθοδολογίας</a:t>
            </a:r>
            <a:r>
              <a:rPr lang="en-US" dirty="0" smtClean="0"/>
              <a:t>;</a:t>
            </a:r>
            <a:endParaRPr lang="el-GR" dirty="0"/>
          </a:p>
          <a:p>
            <a:pPr>
              <a:buFont typeface="Arial"/>
              <a:buChar char="•"/>
            </a:pPr>
            <a:r>
              <a:rPr lang="el-GR" dirty="0"/>
              <a:t>Ποιά είναι η στάση (αντιλήψη) </a:t>
            </a:r>
            <a:r>
              <a:rPr lang="el-GR" dirty="0" smtClean="0"/>
              <a:t>του συν</a:t>
            </a:r>
            <a:r>
              <a:rPr lang="el-GR" dirty="0" smtClean="0"/>
              <a:t>όλου </a:t>
            </a:r>
            <a:r>
              <a:rPr lang="el-GR" dirty="0" smtClean="0"/>
              <a:t>των </a:t>
            </a:r>
            <a:r>
              <a:rPr lang="el-GR" dirty="0"/>
              <a:t>μεταπτυχιακών φοιτητών ως προς τα υποχρεωτικά μαθήματα μεθοδολογίας</a:t>
            </a:r>
            <a:r>
              <a:rPr lang="en-US" dirty="0"/>
              <a:t>;</a:t>
            </a:r>
            <a:endParaRPr lang="el-GR" dirty="0"/>
          </a:p>
          <a:p>
            <a:pPr marL="114300" indent="0">
              <a:buNone/>
            </a:pPr>
            <a:endParaRPr lang="en-US" dirty="0" smtClean="0"/>
          </a:p>
          <a:p>
            <a:pPr marL="11430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32354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ΕΡΕΥΝΗΤΙΚΑ ΕΡΩΤΗΜΑΤΑ </a:t>
            </a:r>
            <a:r>
              <a:rPr lang="mr-IN" dirty="0"/>
              <a:t>–</a:t>
            </a:r>
            <a:r>
              <a:rPr lang="el-GR" dirty="0"/>
              <a:t> </a:t>
            </a:r>
            <a:br>
              <a:rPr lang="el-GR" dirty="0"/>
            </a:br>
            <a:r>
              <a:rPr lang="el-GR" dirty="0"/>
              <a:t>ΚΑΤΑΤΜΗΣΗ ΤΟΥ ΠΡΟΒΛΗΜΑΤΟΣ</a:t>
            </a:r>
            <a:r>
              <a:rPr lang="en-US" dirty="0"/>
              <a:t> - </a:t>
            </a:r>
            <a:r>
              <a:rPr lang="el-GR" dirty="0"/>
              <a:t>πΕΡΙΓΡΑΦΗ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Ποιά είναι η επίδοση των μεταπτυχιακών φοιτητών στα υποχρεωτικά μαθήματα μεθοδολογίας</a:t>
            </a:r>
            <a:r>
              <a:rPr lang="en-US" dirty="0"/>
              <a:t>;</a:t>
            </a:r>
            <a:endParaRPr lang="el-GR" dirty="0"/>
          </a:p>
          <a:p>
            <a:endParaRPr lang="el-GR" dirty="0" smtClean="0"/>
          </a:p>
          <a:p>
            <a:r>
              <a:rPr lang="el-GR" dirty="0"/>
              <a:t>Ποιά είναι η επίδοση </a:t>
            </a:r>
            <a:r>
              <a:rPr lang="el-GR" dirty="0" smtClean="0"/>
              <a:t>των ανδρ</a:t>
            </a:r>
            <a:r>
              <a:rPr lang="el-GR" dirty="0" smtClean="0"/>
              <a:t>ών</a:t>
            </a:r>
            <a:r>
              <a:rPr lang="el-GR" dirty="0" smtClean="0"/>
              <a:t> </a:t>
            </a:r>
            <a:r>
              <a:rPr lang="el-GR" dirty="0"/>
              <a:t>μεταπτυχιακών φοιτητών στα υποχρεωτικά μαθήματα μεθοδολογίας</a:t>
            </a:r>
            <a:r>
              <a:rPr lang="en-US" dirty="0" smtClean="0"/>
              <a:t>;</a:t>
            </a:r>
            <a:endParaRPr lang="el-GR" dirty="0" smtClean="0"/>
          </a:p>
          <a:p>
            <a:r>
              <a:rPr lang="el-GR" dirty="0"/>
              <a:t>Ποιά είναι η επίδοση </a:t>
            </a:r>
            <a:r>
              <a:rPr lang="el-GR" dirty="0" smtClean="0"/>
              <a:t>των γυναικ</a:t>
            </a:r>
            <a:r>
              <a:rPr lang="el-GR" dirty="0" smtClean="0"/>
              <a:t>ών</a:t>
            </a:r>
            <a:r>
              <a:rPr lang="el-GR" dirty="0" smtClean="0"/>
              <a:t> </a:t>
            </a:r>
            <a:r>
              <a:rPr lang="el-GR" dirty="0"/>
              <a:t>μεταπτυχιακών φοιτητών στα υποχρεωτικά μαθήματα μεθοδολογίας</a:t>
            </a:r>
            <a:r>
              <a:rPr lang="en-US" dirty="0" smtClean="0"/>
              <a:t>;</a:t>
            </a:r>
            <a:endParaRPr lang="el-GR" dirty="0" smtClean="0"/>
          </a:p>
          <a:p>
            <a:r>
              <a:rPr lang="el-GR" dirty="0"/>
              <a:t>Ποιά είναι η </a:t>
            </a:r>
            <a:r>
              <a:rPr lang="el-GR" dirty="0" smtClean="0"/>
              <a:t>επίδοση του συν</a:t>
            </a:r>
            <a:r>
              <a:rPr lang="el-GR" dirty="0" smtClean="0"/>
              <a:t>όλου</a:t>
            </a:r>
            <a:r>
              <a:rPr lang="el-GR" dirty="0" smtClean="0"/>
              <a:t> </a:t>
            </a:r>
            <a:r>
              <a:rPr lang="el-GR" dirty="0"/>
              <a:t>των μεταπτυχιακών φοιτητών στα υποχρεωτικά μαθήματα μεθοδολογίας</a:t>
            </a:r>
            <a:r>
              <a:rPr lang="en-US" dirty="0"/>
              <a:t>;</a:t>
            </a:r>
            <a:endParaRPr lang="el-GR" dirty="0"/>
          </a:p>
          <a:p>
            <a:endParaRPr lang="el-GR" dirty="0"/>
          </a:p>
          <a:p>
            <a:endParaRPr lang="el-G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748726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othecary">
  <a:themeElements>
    <a:clrScheme name="Apothecary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Office 2">
      <a:maj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mbria"/>
        <a:ea typeface=""/>
        <a:cs typeface=""/>
        <a:font script="Jpan" typeface="ＭＳ Ｐ明朝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Apothecary.thmx</Template>
  <TotalTime>603</TotalTime>
  <Words>567</Words>
  <Application>Microsoft Macintosh PowerPoint</Application>
  <PresentationFormat>On-screen Show (4:3)</PresentationFormat>
  <Paragraphs>60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Apothecary</vt:lpstr>
      <vt:lpstr>ΔΙΑΤΥΠΩΣΗ ΠΡΟΒΛΗΜΑΤΟΣ &amp; ΕΡΕΥΝΗΤΙΚΑ ΕΡΩΤΗΜΑΤΑ</vt:lpstr>
      <vt:lpstr>ΔΙΑΤΥΠΩΣΗ ΠΡΟΒΛΗΜΑΤΟΣ</vt:lpstr>
      <vt:lpstr>ΕΡΕΥΝΗΤΙΚΟ ΕΡΩΤΗΜΑ – ΕΡΕΥΝΗΤΙΚΑ ΕΡΩΤΗΜΑΤΑ</vt:lpstr>
      <vt:lpstr>ΔΙΑΤΥΠΩΣΗ ΠΡΟΒΛΗΜΑΤΟΣ</vt:lpstr>
      <vt:lpstr>ΔΙΑΤΥΠΩΣΗ ΠΡΟΒΛΗΜΑΤΟΣ</vt:lpstr>
      <vt:lpstr>ΔΙΑΤΥΠΩΣΗ ΠΡΟΒΛΗΜΑΤΟΣ</vt:lpstr>
      <vt:lpstr>ΠΑΡΑΔΕΙΓΜΑ</vt:lpstr>
      <vt:lpstr>ΕΡΕΥΝΗΤΙΚΑ ΕΡΩΤΗΜΑΤΑ –  ΚΑΤΑΤΜΗΣΗ ΤΟΥ ΠΡΟΒΛΗΜΑΤΟΣ - πΕΡΙΓΡΑΦΗ</vt:lpstr>
      <vt:lpstr>ΕΡΕΥΝΗΤΙΚΑ ΕΡΩΤΗΜΑΤΑ –  ΚΑΤΑΤΜΗΣΗ ΤΟΥ ΠΡΟΒΛΗΜΑΤΟΣ - πΕΡΙΓΡΑΦΗ</vt:lpstr>
      <vt:lpstr>ΕΡΕΥΝΗΤΙΚΑ ΕΡΩΤΗΜΑΤΑ –  ΚΑΤΑΤΜΗΣΗ ΤΟΥ ΠΡΟΒΛΗΜΑΤΟΣ - ΣΥΓΚΡΙΣΗ</vt:lpstr>
      <vt:lpstr>_x0016_ΕΡΕΥΝΗΤΙΚΑ ΕΡΩΤΗΜΑΤΑ  </vt:lpstr>
    </vt:vector>
  </TitlesOfParts>
  <Company>IO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Jimmy ΒΒ</dc:creator>
  <cp:lastModifiedBy>Jimmy ΒΒ</cp:lastModifiedBy>
  <cp:revision>20</cp:revision>
  <dcterms:created xsi:type="dcterms:W3CDTF">2020-02-24T05:28:26Z</dcterms:created>
  <dcterms:modified xsi:type="dcterms:W3CDTF">2020-03-02T08:43:15Z</dcterms:modified>
</cp:coreProperties>
</file>