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44"/>
  </p:notesMasterIdLst>
  <p:handoutMasterIdLst>
    <p:handoutMasterId r:id="rId45"/>
  </p:handout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7" r:id="rId19"/>
    <p:sldId id="296" r:id="rId20"/>
    <p:sldId id="320" r:id="rId21"/>
    <p:sldId id="321" r:id="rId22"/>
    <p:sldId id="322" r:id="rId23"/>
    <p:sldId id="323" r:id="rId24"/>
    <p:sldId id="298" r:id="rId25"/>
    <p:sldId id="299" r:id="rId26"/>
    <p:sldId id="300" r:id="rId27"/>
    <p:sldId id="301" r:id="rId28"/>
    <p:sldId id="302"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9" r:id="rId42"/>
    <p:sldId id="316" r:id="rId43"/>
  </p:sldIdLst>
  <p:sldSz cx="9144000" cy="6858000" type="screen4x3"/>
  <p:notesSz cx="6797675" cy="9928225"/>
  <p:defaultTextStyle>
    <a:defPPr>
      <a:defRPr lang="en-US"/>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54A3"/>
    <a:srgbClr val="0093D3"/>
    <a:srgbClr val="2976AB"/>
    <a:srgbClr val="FFCC66"/>
    <a:srgbClr val="008080"/>
    <a:srgbClr val="667F1E"/>
    <a:srgbClr val="C42127"/>
    <a:srgbClr val="00D5F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16" autoAdjust="0"/>
    <p:restoredTop sz="81007" autoAdjust="0"/>
  </p:normalViewPr>
  <p:slideViewPr>
    <p:cSldViewPr>
      <p:cViewPr>
        <p:scale>
          <a:sx n="100" d="100"/>
          <a:sy n="100" d="100"/>
        </p:scale>
        <p:origin x="-1362" y="-360"/>
      </p:cViewPr>
      <p:guideLst>
        <p:guide orient="horz" pos="1776"/>
        <p:guide pos="1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844" y="-12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fr-FR"/>
          </a:p>
        </p:txBody>
      </p:sp>
      <p:sp>
        <p:nvSpPr>
          <p:cNvPr id="522243"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fr-FR"/>
          </a:p>
        </p:txBody>
      </p:sp>
      <p:sp>
        <p:nvSpPr>
          <p:cNvPr id="522244"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fr-FR"/>
          </a:p>
        </p:txBody>
      </p:sp>
      <p:sp>
        <p:nvSpPr>
          <p:cNvPr id="522245"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fld id="{0A0392FB-B704-430E-85FE-9102F3AF0907}"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56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fr-FR"/>
          </a:p>
        </p:txBody>
      </p:sp>
      <p:sp>
        <p:nvSpPr>
          <p:cNvPr id="495619"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fr-FR"/>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95621" name="Rectangle 5"/>
          <p:cNvSpPr>
            <a:spLocks noGrp="1" noChangeArrowheads="1"/>
          </p:cNvSpPr>
          <p:nvPr>
            <p:ph type="body" sz="quarter" idx="3"/>
          </p:nvPr>
        </p:nvSpPr>
        <p:spPr bwMode="auto">
          <a:xfrm>
            <a:off x="906463" y="4714875"/>
            <a:ext cx="498475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9562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fr-FR"/>
          </a:p>
        </p:txBody>
      </p:sp>
      <p:sp>
        <p:nvSpPr>
          <p:cNvPr id="49562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fld id="{CD270FE3-1B15-4DB3-9481-F8C524C4854D}"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5888"/>
            <a:ext cx="2057400" cy="6408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5888"/>
            <a:ext cx="6019800" cy="6408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742791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924425"/>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15888"/>
            <a:ext cx="74279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et modifiez le titre</a:t>
            </a:r>
          </a:p>
        </p:txBody>
      </p:sp>
      <p:sp>
        <p:nvSpPr>
          <p:cNvPr id="1027" name="Rectangle 3"/>
          <p:cNvSpPr>
            <a:spLocks noGrp="1" noChangeArrowheads="1"/>
          </p:cNvSpPr>
          <p:nvPr>
            <p:ph type="body" idx="1"/>
          </p:nvPr>
        </p:nvSpPr>
        <p:spPr bwMode="auto">
          <a:xfrm>
            <a:off x="457200" y="1600200"/>
            <a:ext cx="8229600" cy="4924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Verdana" pitchFamily="34" charset="0"/>
        </a:defRPr>
      </a:lvl2pPr>
      <a:lvl3pPr algn="l" rtl="0" eaLnBrk="0" fontAlgn="base" hangingPunct="0">
        <a:spcBef>
          <a:spcPct val="0"/>
        </a:spcBef>
        <a:spcAft>
          <a:spcPct val="0"/>
        </a:spcAft>
        <a:defRPr sz="2000" b="1">
          <a:solidFill>
            <a:schemeClr val="bg1"/>
          </a:solidFill>
          <a:latin typeface="Verdana" pitchFamily="34" charset="0"/>
        </a:defRPr>
      </a:lvl3pPr>
      <a:lvl4pPr algn="l" rtl="0" eaLnBrk="0" fontAlgn="base" hangingPunct="0">
        <a:spcBef>
          <a:spcPct val="0"/>
        </a:spcBef>
        <a:spcAft>
          <a:spcPct val="0"/>
        </a:spcAft>
        <a:defRPr sz="2000" b="1">
          <a:solidFill>
            <a:schemeClr val="bg1"/>
          </a:solidFill>
          <a:latin typeface="Verdana" pitchFamily="34" charset="0"/>
        </a:defRPr>
      </a:lvl4pPr>
      <a:lvl5pPr algn="l" rtl="0" eaLnBrk="0" fontAlgn="base" hangingPunct="0">
        <a:spcBef>
          <a:spcPct val="0"/>
        </a:spcBef>
        <a:spcAft>
          <a:spcPct val="0"/>
        </a:spcAft>
        <a:defRPr sz="2000" b="1">
          <a:solidFill>
            <a:schemeClr val="bg1"/>
          </a:solidFill>
          <a:latin typeface="Verdana" pitchFamily="34" charset="0"/>
        </a:defRPr>
      </a:lvl5pPr>
      <a:lvl6pPr marL="457200" algn="l" rtl="0" fontAlgn="base">
        <a:spcBef>
          <a:spcPct val="0"/>
        </a:spcBef>
        <a:spcAft>
          <a:spcPct val="0"/>
        </a:spcAft>
        <a:defRPr sz="2000" b="1">
          <a:solidFill>
            <a:schemeClr val="bg1"/>
          </a:solidFill>
          <a:latin typeface="Verdana" pitchFamily="34" charset="0"/>
        </a:defRPr>
      </a:lvl6pPr>
      <a:lvl7pPr marL="914400" algn="l" rtl="0" fontAlgn="base">
        <a:spcBef>
          <a:spcPct val="0"/>
        </a:spcBef>
        <a:spcAft>
          <a:spcPct val="0"/>
        </a:spcAft>
        <a:defRPr sz="2000" b="1">
          <a:solidFill>
            <a:schemeClr val="bg1"/>
          </a:solidFill>
          <a:latin typeface="Verdana" pitchFamily="34" charset="0"/>
        </a:defRPr>
      </a:lvl7pPr>
      <a:lvl8pPr marL="1371600" algn="l" rtl="0" fontAlgn="base">
        <a:spcBef>
          <a:spcPct val="0"/>
        </a:spcBef>
        <a:spcAft>
          <a:spcPct val="0"/>
        </a:spcAft>
        <a:defRPr sz="2000" b="1">
          <a:solidFill>
            <a:schemeClr val="bg1"/>
          </a:solidFill>
          <a:latin typeface="Verdana" pitchFamily="34" charset="0"/>
        </a:defRPr>
      </a:lvl8pPr>
      <a:lvl9pPr marL="1828800" algn="l" rtl="0" fontAlgn="base">
        <a:spcBef>
          <a:spcPct val="0"/>
        </a:spcBef>
        <a:spcAft>
          <a:spcPct val="0"/>
        </a:spcAft>
        <a:defRPr sz="2000" b="1">
          <a:solidFill>
            <a:schemeClr val="bg1"/>
          </a:solidFill>
          <a:latin typeface="Verdana" pitchFamily="34" charset="0"/>
        </a:defRPr>
      </a:lvl9pPr>
    </p:titleStyle>
    <p:bodyStyle>
      <a:lvl1pPr marL="342900" indent="-342900" algn="l" rtl="0" eaLnBrk="0" fontAlgn="base" hangingPunct="0">
        <a:spcBef>
          <a:spcPct val="20000"/>
        </a:spcBef>
        <a:spcAft>
          <a:spcPct val="0"/>
        </a:spcAft>
        <a:buChar char="•"/>
        <a:defRPr sz="1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hmtreasury.gov.uk/independent_reviews/stern_review_economics_climate_change/stern_review_report.cf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Jean Monnet Chair</a:t>
            </a:r>
            <a:r>
              <a:rPr lang="el-GR" dirty="0" smtClean="0"/>
              <a:t/>
            </a:r>
            <a:br>
              <a:rPr lang="el-GR" dirty="0" smtClean="0"/>
            </a:br>
            <a:r>
              <a:rPr lang="en-US" dirty="0" smtClean="0"/>
              <a:t>European Integration and Policies</a:t>
            </a: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pPr>
              <a:buNone/>
            </a:pPr>
            <a:endParaRPr lang="en-US" dirty="0" smtClean="0"/>
          </a:p>
          <a:p>
            <a:pPr>
              <a:buNone/>
            </a:pPr>
            <a:endParaRPr lang="en-US" dirty="0" smtClean="0"/>
          </a:p>
          <a:p>
            <a:pPr algn="ctr">
              <a:buNone/>
            </a:pPr>
            <a:r>
              <a:rPr lang="el-GR" sz="1800" dirty="0" smtClean="0">
                <a:solidFill>
                  <a:srgbClr val="002060"/>
                </a:solidFill>
              </a:rPr>
              <a:t>Διεπιστημονικό σεμινάριο</a:t>
            </a:r>
            <a:endParaRPr lang="en-US" sz="1800" dirty="0" smtClean="0">
              <a:solidFill>
                <a:srgbClr val="002060"/>
              </a:solidFill>
            </a:endParaRPr>
          </a:p>
          <a:p>
            <a:pPr algn="ctr">
              <a:buNone/>
            </a:pPr>
            <a:r>
              <a:rPr lang="el-GR" sz="1800" dirty="0" smtClean="0">
                <a:solidFill>
                  <a:srgbClr val="002060"/>
                </a:solidFill>
              </a:rPr>
              <a:t>«Ευρωπαϊκή Περιβαλλοντική Πολιτική»</a:t>
            </a:r>
          </a:p>
          <a:p>
            <a:pPr algn="ctr">
              <a:buNone/>
            </a:pPr>
            <a:r>
              <a:rPr lang="el-GR" sz="1800" dirty="0" smtClean="0">
                <a:solidFill>
                  <a:srgbClr val="002060"/>
                </a:solidFill>
              </a:rPr>
              <a:t>Ημερομηνίες διεξαγωγής: 17.5.2013 &amp; 24.5.2013</a:t>
            </a:r>
          </a:p>
          <a:p>
            <a:pPr algn="ctr">
              <a:buNone/>
            </a:pPr>
            <a:r>
              <a:rPr lang="el-GR" sz="1800" dirty="0" smtClean="0">
                <a:solidFill>
                  <a:srgbClr val="002060"/>
                </a:solidFill>
              </a:rPr>
              <a:t>Πανεπιστήμιο Πελοποννήσου</a:t>
            </a:r>
          </a:p>
          <a:p>
            <a:pPr algn="ctr">
              <a:buNone/>
            </a:pPr>
            <a:endParaRPr lang="el-GR" sz="1800" dirty="0" smtClean="0">
              <a:solidFill>
                <a:srgbClr val="002060"/>
              </a:solidFill>
            </a:endParaRPr>
          </a:p>
          <a:p>
            <a:pPr algn="ctr">
              <a:buNone/>
            </a:pPr>
            <a:r>
              <a:rPr lang="en-US" sz="1800" dirty="0" smtClean="0">
                <a:solidFill>
                  <a:srgbClr val="002060"/>
                </a:solidFill>
              </a:rPr>
              <a:t>http://jmonneteuintegration.wordpress.com/</a:t>
            </a:r>
            <a:endParaRPr lang="el-GR" sz="18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85918" y="1285860"/>
            <a:ext cx="5357850" cy="53578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l-GR" sz="2000" dirty="0" smtClean="0">
                <a:solidFill>
                  <a:srgbClr val="002060"/>
                </a:solidFill>
              </a:rPr>
              <a:t>Η έκθεση </a:t>
            </a:r>
            <a:r>
              <a:rPr lang="el-GR" sz="2000" dirty="0" err="1" smtClean="0">
                <a:solidFill>
                  <a:srgbClr val="002060"/>
                </a:solidFill>
              </a:rPr>
              <a:t>Stern</a:t>
            </a:r>
            <a:r>
              <a:rPr lang="el-GR" sz="2000" dirty="0" smtClean="0">
                <a:solidFill>
                  <a:srgbClr val="002060"/>
                </a:solidFill>
              </a:rPr>
              <a:t> για τα οικονομικά της αλλαγής του κλίματος καταλήγει στο συμπέρασμα ότι τα μέτρα προσαρμογής θα μπορούσαν να συμβάλουν στη μείωση του κόστους, με την προϋπόθεση της θέσπισης πολιτικών για την άρση των εμποδίων στα οποία προσκρούει η ιδιωτική πρωτοβουλία.</a:t>
            </a:r>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endParaRPr lang="el-GR" dirty="0" smtClean="0"/>
          </a:p>
          <a:p>
            <a:r>
              <a:rPr lang="en-US" dirty="0" smtClean="0">
                <a:hlinkClick r:id="rId2"/>
              </a:rPr>
              <a:t>http://www.hmtreasury.gov.uk/independent_reviews/stern_review_economics_climate_change/stern_review_report.cfm</a:t>
            </a:r>
            <a:endParaRPr lang="el-GR" dirty="0" smtClean="0"/>
          </a:p>
          <a:p>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l-GR" sz="2000" dirty="0" smtClean="0">
                <a:solidFill>
                  <a:srgbClr val="002060"/>
                </a:solidFill>
              </a:rPr>
              <a:t>Σύμφωνα με τις προκαταρκτικές εκτιμήσεις της έκθεσης </a:t>
            </a:r>
            <a:r>
              <a:rPr lang="el-GR" sz="2000" dirty="0" err="1" smtClean="0">
                <a:solidFill>
                  <a:srgbClr val="002060"/>
                </a:solidFill>
              </a:rPr>
              <a:t>Stern</a:t>
            </a:r>
            <a:r>
              <a:rPr lang="el-GR" sz="2000" dirty="0" smtClean="0">
                <a:solidFill>
                  <a:srgbClr val="002060"/>
                </a:solidFill>
              </a:rPr>
              <a:t>, με μια άνοδο της μέσης θερμοκρασίας του πλανήτη κατά 3-4°C, το επιπλέον κόστος της προσαρμογής των υποδομών και κτιρίων θα μπορούσε ήδη να ανέλθει σε 1-10% του συνολικού ποσού που επενδύεται στον κατασκευαστικό τομέα στις χώρες του ΟΟΣΑ. </a:t>
            </a:r>
            <a:endParaRPr lang="el-GR" sz="2000"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a:xfrm>
            <a:off x="428596" y="1571612"/>
            <a:ext cx="8229600" cy="4924425"/>
          </a:xfrm>
        </p:spPr>
        <p:txBody>
          <a:bodyPr/>
          <a:lstStyle/>
          <a:p>
            <a:pPr>
              <a:buNone/>
            </a:pPr>
            <a:r>
              <a:rPr lang="en-US" sz="2000" dirty="0" smtClean="0">
                <a:solidFill>
                  <a:srgbClr val="002060"/>
                </a:solidFill>
              </a:rPr>
              <a:t>    </a:t>
            </a:r>
            <a:r>
              <a:rPr lang="el-GR" sz="2000" dirty="0" smtClean="0">
                <a:solidFill>
                  <a:srgbClr val="002060"/>
                </a:solidFill>
              </a:rPr>
              <a:t>Το επιπλέον κόστος της κατασκευής νέων, ανθεκτικότερων στην κλιματική μεταβολή, υποδομών και κτιρίων, στις χώρες του ΟΟΣΑ, θα μπορούσε να κυμανθεί από 15 έως 150 δισ. $ ετησίως (0,05 – 0,5% του </a:t>
            </a:r>
            <a:r>
              <a:rPr lang="el-GR" sz="2000" dirty="0" err="1" smtClean="0">
                <a:solidFill>
                  <a:srgbClr val="002060"/>
                </a:solidFill>
              </a:rPr>
              <a:t>ΑΕγχΠ</a:t>
            </a:r>
            <a:r>
              <a:rPr lang="el-GR" sz="2000" dirty="0" smtClean="0">
                <a:solidFill>
                  <a:srgbClr val="002060"/>
                </a:solidFill>
              </a:rPr>
              <a:t>). Εάν αφήσουμε τις θερμοκρασίες να ανέλθουν κατά 5-6°C, το κόστος των μέτρων προσαρμογής θα αυξηθεί πιθανώς κατακόρυφα, ενώ θα μειωθεί η σχετική αποδοτικότητά τους.</a:t>
            </a:r>
            <a:endParaRPr lang="el-GR" sz="2000"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l-GR" sz="2000" dirty="0" smtClean="0">
                <a:solidFill>
                  <a:srgbClr val="002060"/>
                </a:solidFill>
              </a:rPr>
              <a:t>Η ταχεία δράση θα αποφέρει σαφή οικονομικά οφέλη, προλαμβάνοντας ενδεχόμενες ζημίες και ελαχιστοποιώντας τις απειλές για τα οικοσυστήματα, την υγεία του ανθρώπου, την οικονομική ανάπτυξη, την ιδιοκτησία και τις υποδομές. </a:t>
            </a:r>
          </a:p>
          <a:p>
            <a:r>
              <a:rPr lang="el-GR" sz="2000" dirty="0" smtClean="0">
                <a:solidFill>
                  <a:srgbClr val="002060"/>
                </a:solidFill>
              </a:rPr>
              <a:t>Οι ευρωπαϊκές επιχειρήσεις που είναι πρωτοπόρες στις στρατηγικές και τεχνολογίες προσαρμογής θα μπορούσαν να αποκτήσουν ανταγωνιστικό πλεονέκτημα.</a:t>
            </a:r>
            <a:endParaRPr lang="el-GR" sz="2000"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2050" name="Picture 2"/>
          <p:cNvPicPr>
            <a:picLocks noGrp="1" noChangeAspect="1" noChangeArrowheads="1"/>
          </p:cNvPicPr>
          <p:nvPr>
            <p:ph sz="half" idx="1"/>
          </p:nvPr>
        </p:nvPicPr>
        <p:blipFill>
          <a:blip r:embed="rId2" cstate="print"/>
          <a:stretch>
            <a:fillRect/>
          </a:stretch>
        </p:blipFill>
        <p:spPr bwMode="auto">
          <a:xfrm>
            <a:off x="1142976" y="1266958"/>
            <a:ext cx="6357982" cy="5073566"/>
          </a:xfrm>
          <a:prstGeom prst="rect">
            <a:avLst/>
          </a:prstGeom>
          <a:noFill/>
          <a:ln w="9525">
            <a:noFill/>
            <a:miter lim="800000"/>
            <a:headEnd/>
            <a:tailEnd/>
          </a:ln>
          <a:effectLst/>
        </p:spPr>
      </p:pic>
      <p:sp>
        <p:nvSpPr>
          <p:cNvPr id="6" name="5 - Θέση περιεχομένου"/>
          <p:cNvSpPr>
            <a:spLocks noGrp="1"/>
          </p:cNvSpPr>
          <p:nvPr>
            <p:ph sz="half" idx="2"/>
          </p:nvPr>
        </p:nvSpPr>
        <p:spPr>
          <a:xfrm>
            <a:off x="500034" y="6286520"/>
            <a:ext cx="8358246" cy="238105"/>
          </a:xfrm>
        </p:spPr>
        <p:txBody>
          <a:bodyPr/>
          <a:lstStyle/>
          <a:p>
            <a:r>
              <a:rPr lang="el-GR" sz="900" dirty="0" smtClean="0"/>
              <a:t>Σενάριο Α2 της έκθεσης SRES (ειδική έκθεση για τα σενάρια εκπομπών) της IPCC· κόστος έως το2100 σε τιμές ευρώ του 1995. Αποτελέσματα της μελέτης PESETA του </a:t>
            </a:r>
            <a:r>
              <a:rPr lang="el-GR" sz="900" dirty="0" err="1" smtClean="0"/>
              <a:t>ΚΚΕρ</a:t>
            </a:r>
            <a:r>
              <a:rPr lang="el-GR" sz="900" dirty="0" smtClean="0"/>
              <a:t> της Ευρωπαϊκής Επιτροπής.</a:t>
            </a:r>
            <a:endParaRPr lang="el-GR"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6" name="5 - Θέση περιεχομένου"/>
          <p:cNvSpPr>
            <a:spLocks noGrp="1"/>
          </p:cNvSpPr>
          <p:nvPr>
            <p:ph idx="1"/>
          </p:nvPr>
        </p:nvSpPr>
        <p:spPr>
          <a:xfrm>
            <a:off x="457200" y="1285860"/>
            <a:ext cx="8229600" cy="5238765"/>
          </a:xfrm>
        </p:spPr>
        <p:txBody>
          <a:bodyPr/>
          <a:lstStyle/>
          <a:p>
            <a:pPr>
              <a:buNone/>
            </a:pPr>
            <a:r>
              <a:rPr lang="el-GR" sz="2000" dirty="0" smtClean="0">
                <a:solidFill>
                  <a:srgbClr val="002060"/>
                </a:solidFill>
              </a:rPr>
              <a:t>Η εκάστοτε δράση είναι δυνατόν να περιλαμβάνει ένα ευρύτατο φάσμα μέτρων, όπως επί παραδείγματι:</a:t>
            </a:r>
          </a:p>
          <a:p>
            <a:r>
              <a:rPr lang="el-GR" sz="2000" dirty="0" smtClean="0">
                <a:solidFill>
                  <a:srgbClr val="002060"/>
                </a:solidFill>
              </a:rPr>
              <a:t>"Ήπια", σχετικώς μη δαπανηρά μέτρα, π.χ. διαφύλαξη των υδάτινων πόρων, αλλαγές στην αμειψισπορά και στις ημερομηνίες σποράς, χρήση ανθεκτικών στην ξηρασία ποικιλιών, δημόσιος προγραμματισμός και ευαισθητοποίηση.</a:t>
            </a:r>
          </a:p>
          <a:p>
            <a:r>
              <a:rPr lang="el-GR" sz="2000" dirty="0" smtClean="0">
                <a:solidFill>
                  <a:srgbClr val="002060"/>
                </a:solidFill>
              </a:rPr>
              <a:t>Δαπανηρά μέτρα προστασίας και μετεγκατάστασης, π.χ. ανύψωση των αντιπλημμυρικών αναχωμάτων, μετακίνηση λιμένων, βιομηχανικών εγκαταστάσεων και ολόκληρων πόλεων και χωριών από παράκτιες περιοχές που βρίσκονται κάτω από το επίπεδο της θάλασσας και από </a:t>
            </a:r>
            <a:r>
              <a:rPr lang="el-GR" sz="2000" dirty="0" err="1" smtClean="0">
                <a:solidFill>
                  <a:srgbClr val="002060"/>
                </a:solidFill>
              </a:rPr>
              <a:t>κατακλυζόμενες</a:t>
            </a:r>
            <a:r>
              <a:rPr lang="el-GR" sz="2000" dirty="0" smtClean="0">
                <a:solidFill>
                  <a:srgbClr val="002060"/>
                </a:solidFill>
              </a:rPr>
              <a:t> εκτάσεις, καθώς και κατασκευή νέων μονάδων ηλεκτροπαραγωγής λόγω τυχόν ανεπαρκούς λειτουργίας των υδροηλεκτρικών σταθμών.</a:t>
            </a:r>
            <a:endParaRPr lang="el-GR" sz="2000"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n-US" sz="2000" dirty="0" smtClean="0">
                <a:solidFill>
                  <a:srgbClr val="002060"/>
                </a:solidFill>
              </a:rPr>
              <a:t>    </a:t>
            </a:r>
            <a:r>
              <a:rPr lang="el-GR" sz="2000" dirty="0" smtClean="0">
                <a:solidFill>
                  <a:srgbClr val="002060"/>
                </a:solidFill>
              </a:rPr>
              <a:t>Από την άλλη πλευρά, η προσαρμογή θα προσφέρει νέες οικονομικές δυνατότητες, μεταξύ των οποίων νέες θέσεις απασχόλησης και νέες αγορές για καινοτόμα προϊόντα και υπηρεσίες, όπως:</a:t>
            </a:r>
          </a:p>
          <a:p>
            <a:r>
              <a:rPr lang="el-GR" sz="2000" dirty="0" smtClean="0">
                <a:solidFill>
                  <a:srgbClr val="002060"/>
                </a:solidFill>
              </a:rPr>
              <a:t>Νέες αγορές για τεχνικές, υλικά και προϊόντα δόμησης, ανθεκτικά στην αλλαγή του κλίματος.</a:t>
            </a:r>
          </a:p>
          <a:p>
            <a:r>
              <a:rPr lang="el-GR" sz="2000" dirty="0" smtClean="0">
                <a:solidFill>
                  <a:srgbClr val="002060"/>
                </a:solidFill>
              </a:rPr>
              <a:t>Στα τουριστικά θέρετρα των μεσογειακών χωρών, όπου η ζέστη μπορεί να είναι υπερβολική το καλοκαίρι, ο θαλάσσιος τουρισμός ενδέχεται να υποκατασταθεί από εαρινό και φθινοπωρινό τουρισμό, ενώ οι περιοχές του Ατλαντικού και της Βόρειας Θάλασσας, όπου θα επικρατούν ευνοϊκότερες κλιματικές συνθήκες το καλοκαίρι, ίσως αποτελέσουν νέο προορισμό για θαλάσσιες διακοπές.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l-GR" sz="2000" dirty="0" smtClean="0">
                <a:solidFill>
                  <a:srgbClr val="002060"/>
                </a:solidFill>
              </a:rPr>
              <a:t>Στη Σκανδιναβία θα χρειαστεί να προσαρμοστούν οι τοπικές γεωργικές διαχειριστικές πρακτικές στην επιμήκυνση της καλλιεργητικής περιόδου.</a:t>
            </a:r>
          </a:p>
          <a:p>
            <a:r>
              <a:rPr lang="el-GR" sz="2000" dirty="0" smtClean="0">
                <a:solidFill>
                  <a:srgbClr val="002060"/>
                </a:solidFill>
              </a:rPr>
              <a:t>Ο ασφαλιστικός τομέας μπορεί να αναπτύξει νέα προϊόντα για τον περιορισμό των κινδύνων και της τρωτότητας προτού επέλθουν οι καταστροφές. Τα ασφάλιστρα που θα ελάμβαναν υπόψη την κλιματική μεταβολή θα μπορούσαν να αποτελέσουν κίνητρο για τη λήψη μέτρων προσαρμογής σε ιδιωτικό επίπεδο.</a:t>
            </a:r>
          </a:p>
          <a:p>
            <a:pPr>
              <a:buNone/>
            </a:pP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lgn="ctr">
              <a:buNone/>
            </a:pPr>
            <a:r>
              <a:rPr lang="el-GR" sz="2800" dirty="0" smtClean="0">
                <a:solidFill>
                  <a:srgbClr val="002060"/>
                </a:solidFill>
              </a:rPr>
              <a:t>4 ΠΥΛΩΝΕΣ ΔΡΑΣΗΣ</a:t>
            </a:r>
            <a:endParaRPr lang="el-GR" sz="28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lgn="ctr">
              <a:buNone/>
            </a:pPr>
            <a:r>
              <a:rPr lang="el-GR" sz="2800" dirty="0" smtClean="0">
                <a:solidFill>
                  <a:srgbClr val="002060"/>
                </a:solidFill>
              </a:rPr>
              <a:t>ΚΛΙΜΑΤΙΚΗ ΑΛΛΑΓΗ ΣΤΗΝ ΕΥΡΩΠΗ</a:t>
            </a:r>
            <a:endParaRPr lang="en-US" sz="2800" dirty="0" smtClean="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l-GR" sz="2400" dirty="0" smtClean="0">
                <a:solidFill>
                  <a:srgbClr val="002060"/>
                </a:solidFill>
              </a:rPr>
              <a:t>Πρώτος πυλώνας: Πρώιμη δράση στην ΕΕ</a:t>
            </a:r>
          </a:p>
          <a:p>
            <a:pPr>
              <a:buNone/>
            </a:pPr>
            <a:r>
              <a:rPr lang="el-GR" sz="2400" dirty="0" smtClean="0">
                <a:solidFill>
                  <a:srgbClr val="002060"/>
                </a:solidFill>
              </a:rPr>
              <a:t>Η πρώιμη δράση αφορά τις επιλογές πολιτικής στα ακόλουθα πεδία:</a:t>
            </a:r>
          </a:p>
          <a:p>
            <a:pPr>
              <a:buNone/>
            </a:pPr>
            <a:r>
              <a:rPr lang="el-GR" sz="2400" dirty="0" smtClean="0">
                <a:solidFill>
                  <a:srgbClr val="002060"/>
                </a:solidFill>
              </a:rPr>
              <a:t>– Ενσωμάτωση της προσαρμογής κατά την εφαρμογή και τροποποίηση </a:t>
            </a:r>
            <a:r>
              <a:rPr lang="el-GR" sz="2400" dirty="0" smtClean="0">
                <a:solidFill>
                  <a:srgbClr val="002060"/>
                </a:solidFill>
              </a:rPr>
              <a:t>των</a:t>
            </a:r>
            <a:r>
              <a:rPr lang="en-US" sz="2400" dirty="0" smtClean="0">
                <a:solidFill>
                  <a:srgbClr val="002060"/>
                </a:solidFill>
              </a:rPr>
              <a:t> </a:t>
            </a:r>
            <a:r>
              <a:rPr lang="el-GR" sz="2400" dirty="0" smtClean="0">
                <a:solidFill>
                  <a:srgbClr val="002060"/>
                </a:solidFill>
              </a:rPr>
              <a:t>υφιστάμενων και</a:t>
            </a:r>
            <a:r>
              <a:rPr lang="en-US" sz="2400" dirty="0" smtClean="0">
                <a:solidFill>
                  <a:srgbClr val="002060"/>
                </a:solidFill>
              </a:rPr>
              <a:t> </a:t>
            </a:r>
            <a:r>
              <a:rPr lang="el-GR" sz="2400" dirty="0" smtClean="0">
                <a:solidFill>
                  <a:srgbClr val="002060"/>
                </a:solidFill>
              </a:rPr>
              <a:t>επικείμενων </a:t>
            </a:r>
            <a:r>
              <a:rPr lang="el-GR" sz="2400" dirty="0" smtClean="0">
                <a:solidFill>
                  <a:srgbClr val="002060"/>
                </a:solidFill>
              </a:rPr>
              <a:t>νομοθετικών πράξεων και πολιτικών</a:t>
            </a:r>
          </a:p>
          <a:p>
            <a:pPr>
              <a:buNone/>
            </a:pPr>
            <a:r>
              <a:rPr lang="el-GR" sz="2400" dirty="0" smtClean="0">
                <a:solidFill>
                  <a:srgbClr val="002060"/>
                </a:solidFill>
              </a:rPr>
              <a:t>– Ενσωμάτωση της προσαρμογής στα υφιστάμενα κοινοτικά </a:t>
            </a:r>
            <a:r>
              <a:rPr lang="el-GR" sz="2400" dirty="0" smtClean="0">
                <a:solidFill>
                  <a:srgbClr val="002060"/>
                </a:solidFill>
              </a:rPr>
              <a:t>προγράμματα</a:t>
            </a:r>
            <a:r>
              <a:rPr lang="en-US" sz="2400" dirty="0" smtClean="0">
                <a:solidFill>
                  <a:srgbClr val="002060"/>
                </a:solidFill>
              </a:rPr>
              <a:t> </a:t>
            </a:r>
            <a:r>
              <a:rPr lang="el-GR" sz="2400" dirty="0" smtClean="0">
                <a:solidFill>
                  <a:srgbClr val="002060"/>
                </a:solidFill>
              </a:rPr>
              <a:t>χρηματοδότησης</a:t>
            </a:r>
            <a:endParaRPr lang="el-GR" sz="2400" dirty="0" smtClean="0">
              <a:solidFill>
                <a:srgbClr val="002060"/>
              </a:solidFill>
            </a:endParaRPr>
          </a:p>
          <a:p>
            <a:pPr>
              <a:buNone/>
            </a:pPr>
            <a:r>
              <a:rPr lang="el-GR" sz="2400" dirty="0" smtClean="0">
                <a:solidFill>
                  <a:srgbClr val="002060"/>
                </a:solidFill>
              </a:rPr>
              <a:t>– Διαμόρφωση νέων αποκρίσεων πολιτικής</a:t>
            </a:r>
            <a:endParaRPr lang="el-GR" sz="2400"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lgn="ctr">
              <a:buNone/>
            </a:pPr>
            <a:r>
              <a:rPr lang="el-GR" sz="2400" dirty="0" smtClean="0">
                <a:solidFill>
                  <a:srgbClr val="002060"/>
                </a:solidFill>
              </a:rPr>
              <a:t>Δεύτερος πυλώνας: Ενσωμάτωση της προσαρμογής στις εξωτερικές δράσεις </a:t>
            </a:r>
            <a:r>
              <a:rPr lang="el-GR" sz="2400" dirty="0" smtClean="0">
                <a:solidFill>
                  <a:srgbClr val="002060"/>
                </a:solidFill>
              </a:rPr>
              <a:t>της</a:t>
            </a:r>
            <a:r>
              <a:rPr lang="en-US" sz="2400" dirty="0" smtClean="0">
                <a:solidFill>
                  <a:srgbClr val="002060"/>
                </a:solidFill>
              </a:rPr>
              <a:t> </a:t>
            </a:r>
            <a:r>
              <a:rPr lang="el-GR" sz="2400" dirty="0" smtClean="0">
                <a:solidFill>
                  <a:srgbClr val="002060"/>
                </a:solidFill>
              </a:rPr>
              <a:t>ΕΕ</a:t>
            </a:r>
            <a:endParaRPr lang="el-GR" sz="2400"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lgn="ctr">
              <a:buNone/>
            </a:pPr>
            <a:r>
              <a:rPr lang="el-GR" sz="2400" dirty="0" smtClean="0">
                <a:solidFill>
                  <a:srgbClr val="002060"/>
                </a:solidFill>
              </a:rPr>
              <a:t>Τρίτος πυλώνας: Μείωση της αβεβαιότητας χάρη στη διεύρυνση της </a:t>
            </a:r>
            <a:r>
              <a:rPr lang="el-GR" sz="2400" dirty="0" smtClean="0">
                <a:solidFill>
                  <a:srgbClr val="002060"/>
                </a:solidFill>
              </a:rPr>
              <a:t>γνωστικής</a:t>
            </a:r>
            <a:r>
              <a:rPr lang="en-US" sz="2400" dirty="0" smtClean="0">
                <a:solidFill>
                  <a:srgbClr val="002060"/>
                </a:solidFill>
              </a:rPr>
              <a:t> </a:t>
            </a:r>
            <a:r>
              <a:rPr lang="el-GR" sz="2400" dirty="0" smtClean="0">
                <a:solidFill>
                  <a:srgbClr val="002060"/>
                </a:solidFill>
              </a:rPr>
              <a:t>βάσης </a:t>
            </a:r>
            <a:r>
              <a:rPr lang="el-GR" sz="2400" dirty="0" smtClean="0">
                <a:solidFill>
                  <a:srgbClr val="002060"/>
                </a:solidFill>
              </a:rPr>
              <a:t>που επιτυγχάνεται με την ολοκληρωμένη κλιματική έρευνα</a:t>
            </a:r>
            <a:endParaRPr lang="el-GR" sz="2400"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lgn="ctr">
              <a:buNone/>
            </a:pPr>
            <a:r>
              <a:rPr lang="el-GR" sz="2400" dirty="0" smtClean="0">
                <a:solidFill>
                  <a:srgbClr val="002060"/>
                </a:solidFill>
              </a:rPr>
              <a:t>Τέταρτος πυλώνας: Συμμετοχή της κοινωνίας, των επιχειρήσεων και </a:t>
            </a:r>
            <a:r>
              <a:rPr lang="el-GR" sz="2400" dirty="0" smtClean="0">
                <a:solidFill>
                  <a:srgbClr val="002060"/>
                </a:solidFill>
              </a:rPr>
              <a:t>του</a:t>
            </a:r>
            <a:r>
              <a:rPr lang="en-US" sz="2400" dirty="0" smtClean="0">
                <a:solidFill>
                  <a:srgbClr val="002060"/>
                </a:solidFill>
              </a:rPr>
              <a:t> </a:t>
            </a:r>
            <a:r>
              <a:rPr lang="el-GR" sz="2400" dirty="0" smtClean="0">
                <a:solidFill>
                  <a:srgbClr val="002060"/>
                </a:solidFill>
              </a:rPr>
              <a:t>δημοσίου </a:t>
            </a:r>
            <a:r>
              <a:rPr lang="el-GR" sz="2400" dirty="0" smtClean="0">
                <a:solidFill>
                  <a:srgbClr val="002060"/>
                </a:solidFill>
              </a:rPr>
              <a:t>τομέα της Ευρώπης στην κατάρτιση συντονισμένων, </a:t>
            </a:r>
            <a:r>
              <a:rPr lang="el-GR" sz="2400" dirty="0" smtClean="0">
                <a:solidFill>
                  <a:srgbClr val="002060"/>
                </a:solidFill>
              </a:rPr>
              <a:t>συνολικών</a:t>
            </a:r>
            <a:r>
              <a:rPr lang="en-US" sz="2400" dirty="0" smtClean="0">
                <a:solidFill>
                  <a:srgbClr val="002060"/>
                </a:solidFill>
              </a:rPr>
              <a:t> </a:t>
            </a:r>
            <a:r>
              <a:rPr lang="el-GR" sz="2400" dirty="0" smtClean="0">
                <a:solidFill>
                  <a:srgbClr val="002060"/>
                </a:solidFill>
              </a:rPr>
              <a:t>στρατηγικών </a:t>
            </a:r>
            <a:r>
              <a:rPr lang="el-GR" sz="2400" dirty="0" smtClean="0">
                <a:solidFill>
                  <a:srgbClr val="002060"/>
                </a:solidFill>
              </a:rPr>
              <a:t>προσαρμογής</a:t>
            </a:r>
            <a:endParaRPr lang="el-GR" sz="2400" dirty="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6" name="5 - Θέση περιεχομένου"/>
          <p:cNvSpPr>
            <a:spLocks noGrp="1"/>
          </p:cNvSpPr>
          <p:nvPr>
            <p:ph sz="half" idx="2"/>
          </p:nvPr>
        </p:nvSpPr>
        <p:spPr>
          <a:xfrm>
            <a:off x="714348" y="4643446"/>
            <a:ext cx="7972452" cy="1881179"/>
          </a:xfrm>
        </p:spPr>
        <p:txBody>
          <a:bodyPr/>
          <a:lstStyle/>
          <a:p>
            <a:pPr algn="ctr">
              <a:buNone/>
            </a:pPr>
            <a:r>
              <a:rPr lang="en-US" sz="2400" dirty="0" smtClean="0"/>
              <a:t>Climate change</a:t>
            </a:r>
          </a:p>
          <a:p>
            <a:pPr algn="ctr">
              <a:buNone/>
            </a:pPr>
            <a:r>
              <a:rPr lang="en-US" sz="2400" dirty="0" smtClean="0"/>
              <a:t>REPORT</a:t>
            </a:r>
          </a:p>
          <a:p>
            <a:pPr algn="ctr">
              <a:buNone/>
            </a:pPr>
            <a:r>
              <a:rPr lang="en-US" sz="1600" dirty="0" smtClean="0"/>
              <a:t>Fieldwork: June 2011</a:t>
            </a:r>
          </a:p>
          <a:p>
            <a:pPr algn="ctr">
              <a:buNone/>
            </a:pPr>
            <a:r>
              <a:rPr lang="en-US" sz="1600" dirty="0" smtClean="0"/>
              <a:t>Publication: October 2011</a:t>
            </a:r>
            <a:endParaRPr lang="el-GR" sz="16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3214678" y="1643050"/>
            <a:ext cx="2762250" cy="28289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601945" y="1500174"/>
            <a:ext cx="5824163" cy="5024451"/>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00166" y="1285860"/>
            <a:ext cx="5928430" cy="5286411"/>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4099" name="Picture 3"/>
          <p:cNvPicPr>
            <a:picLocks noGrp="1" noChangeAspect="1" noChangeArrowheads="1"/>
          </p:cNvPicPr>
          <p:nvPr>
            <p:ph idx="1"/>
          </p:nvPr>
        </p:nvPicPr>
        <p:blipFill>
          <a:blip r:embed="rId2" cstate="print"/>
          <a:srcRect/>
          <a:stretch>
            <a:fillRect/>
          </a:stretch>
        </p:blipFill>
        <p:spPr bwMode="auto">
          <a:xfrm>
            <a:off x="1643042" y="1285860"/>
            <a:ext cx="5860319" cy="535785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785918" y="1500174"/>
            <a:ext cx="5429288" cy="5024451"/>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857356" y="1357312"/>
            <a:ext cx="5429288" cy="521495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l-GR" sz="2000" dirty="0" smtClean="0">
                <a:solidFill>
                  <a:srgbClr val="002060"/>
                </a:solidFill>
              </a:rPr>
              <a:t>Οι συνέπειες της κλιματικής μεταβολής στην Ευρώπη είναι ήδη σημαντικές και μετρήσιμες. Η αλλαγή του κλίματος θα πλήξει σοβαρά το φυσικό περιβάλλον της Ευρώπης και σχεδόν το σύνολο της κοινωνίας και της οικονομίας.</a:t>
            </a:r>
            <a:endParaRPr lang="el-GR" sz="2000"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831561" y="1500174"/>
            <a:ext cx="5373896" cy="502445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643042" y="1357313"/>
            <a:ext cx="5715040" cy="5167312"/>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923882" y="1600200"/>
            <a:ext cx="5296236" cy="492442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1357290" y="1428736"/>
            <a:ext cx="6429419" cy="5095889"/>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1643050"/>
            <a:ext cx="8229600" cy="492922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2290" name="Picture 2"/>
          <p:cNvPicPr>
            <a:picLocks noGrp="1" noChangeAspect="1" noChangeArrowheads="1"/>
          </p:cNvPicPr>
          <p:nvPr>
            <p:ph idx="1"/>
          </p:nvPr>
        </p:nvPicPr>
        <p:blipFill>
          <a:blip r:embed="rId2" cstate="print"/>
          <a:srcRect/>
          <a:stretch>
            <a:fillRect/>
          </a:stretch>
        </p:blipFill>
        <p:spPr bwMode="auto">
          <a:xfrm>
            <a:off x="2214546" y="1479854"/>
            <a:ext cx="4605052" cy="5044771"/>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3314" name="Picture 2"/>
          <p:cNvPicPr>
            <a:picLocks noGrp="1" noChangeAspect="1" noChangeArrowheads="1"/>
          </p:cNvPicPr>
          <p:nvPr>
            <p:ph idx="1"/>
          </p:nvPr>
        </p:nvPicPr>
        <p:blipFill>
          <a:blip r:embed="rId2" cstate="print"/>
          <a:srcRect/>
          <a:stretch>
            <a:fillRect/>
          </a:stretch>
        </p:blipFill>
        <p:spPr bwMode="auto">
          <a:xfrm>
            <a:off x="785786" y="1428736"/>
            <a:ext cx="7215237" cy="5143536"/>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2058949" y="1500174"/>
            <a:ext cx="4927996" cy="5024451"/>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214414" y="1357298"/>
            <a:ext cx="6786610" cy="516732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1714480" y="1428736"/>
            <a:ext cx="5410620" cy="509588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l-GR" sz="2400" dirty="0" smtClean="0">
                <a:solidFill>
                  <a:srgbClr val="002060"/>
                </a:solidFill>
              </a:rPr>
              <a:t>Στην Ευρώπη, η θερμοκρασία ανήλθε σχεδόν κατά 1°C τον προηγούμενο αιώνα, δηλαδή ταχύτερα από τον παγκόσμιο μέσο όρο.</a:t>
            </a:r>
            <a:endParaRPr lang="el-GR" sz="2400" dirty="0">
              <a:solidFill>
                <a:srgbClr val="00206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1142976" y="1428736"/>
            <a:ext cx="6429420" cy="5095889"/>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1869354" y="1600200"/>
            <a:ext cx="5405291" cy="492442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1357290" y="1357313"/>
            <a:ext cx="6429420" cy="516731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pPr>
              <a:buNone/>
            </a:pPr>
            <a:r>
              <a:rPr lang="en-US" sz="2000" dirty="0" smtClean="0">
                <a:solidFill>
                  <a:srgbClr val="002060"/>
                </a:solidFill>
              </a:rPr>
              <a:t>    </a:t>
            </a:r>
            <a:r>
              <a:rPr lang="el-GR" sz="2000" dirty="0" smtClean="0">
                <a:solidFill>
                  <a:srgbClr val="002060"/>
                </a:solidFill>
              </a:rPr>
              <a:t>Πολλοί οικονομικοί τομείς εξαρτώνται σε μεγάλο βαθμό από τις καιρικές συνθήκες και η αλλαγή του κλίματος θα έχει άμεσες συνέπειες για τις δραστηριότητες και τους σχετικούς κλάδους. </a:t>
            </a:r>
          </a:p>
          <a:p>
            <a:r>
              <a:rPr lang="el-GR" sz="2000" dirty="0" smtClean="0">
                <a:solidFill>
                  <a:srgbClr val="002060"/>
                </a:solidFill>
              </a:rPr>
              <a:t>Γεωργία</a:t>
            </a:r>
          </a:p>
          <a:p>
            <a:r>
              <a:rPr lang="el-GR" sz="2000" dirty="0" smtClean="0">
                <a:solidFill>
                  <a:srgbClr val="002060"/>
                </a:solidFill>
              </a:rPr>
              <a:t>Δασοκομία</a:t>
            </a:r>
          </a:p>
          <a:p>
            <a:r>
              <a:rPr lang="el-GR" sz="2000" dirty="0" smtClean="0">
                <a:solidFill>
                  <a:srgbClr val="002060"/>
                </a:solidFill>
              </a:rPr>
              <a:t>Αλιεία</a:t>
            </a:r>
          </a:p>
          <a:p>
            <a:r>
              <a:rPr lang="el-GR" sz="2000" dirty="0" smtClean="0">
                <a:solidFill>
                  <a:srgbClr val="002060"/>
                </a:solidFill>
              </a:rPr>
              <a:t>Θαλάσσιο και τον χιονοδρομικό τουρισμό</a:t>
            </a:r>
          </a:p>
          <a:p>
            <a:r>
              <a:rPr lang="el-GR" sz="2000" dirty="0" smtClean="0">
                <a:solidFill>
                  <a:srgbClr val="002060"/>
                </a:solidFill>
              </a:rPr>
              <a:t>Υγεία</a:t>
            </a:r>
            <a:endParaRPr lang="el-GR" sz="2000"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l-GR" sz="2000" dirty="0" smtClean="0">
                <a:solidFill>
                  <a:srgbClr val="002060"/>
                </a:solidFill>
              </a:rPr>
              <a:t>Καθώς θα αυξηθεί η συχνότητα και η ένταση των ακραίων καιρικών φαινομένων - καταιγίδες, ισχυρές βροχοπτώσεις, θαλάσσιες πλημμύρες και στιγμιαίες πλημμύρες, ξηρασίες, πυρκαγιές δασών και κατολισθήσεις - θα πληγούν κτίρια και μεταφορικές και βιομηχανικές υποδομές, με ζημίες που θα έχουν έμμεσες επιπτώσεις στους τομείς των χρηματοπιστωτικών υπηρεσιών και των ασφαλίσεων.</a:t>
            </a:r>
            <a:endParaRPr lang="el-GR" sz="2000"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l-GR" sz="2000" dirty="0" smtClean="0">
                <a:solidFill>
                  <a:srgbClr val="002060"/>
                </a:solidFill>
              </a:rPr>
              <a:t>Οι ζημιές που θα προκληθούν εκτός της ΕΕ ενδέχεται να έχουν σημαντικές συνέπειες για την οικονομία της, όπως, επί παραδείγματι, προβλήματα τροφοδότησης του ευρωπαϊκού μεταποιητικού κλάδου με ξυλεία.</a:t>
            </a:r>
            <a:endParaRPr lang="el-GR" sz="2000"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a:xfrm>
            <a:off x="285720" y="1357298"/>
            <a:ext cx="8715436" cy="5167327"/>
          </a:xfrm>
        </p:spPr>
        <p:txBody>
          <a:bodyPr/>
          <a:lstStyle/>
          <a:p>
            <a:pPr>
              <a:buNone/>
            </a:pPr>
            <a:r>
              <a:rPr lang="el-GR" sz="2000" dirty="0" smtClean="0">
                <a:solidFill>
                  <a:srgbClr val="002060"/>
                </a:solidFill>
              </a:rPr>
              <a:t>Η αλλαγή του κλίματος θα επηρεάσει επίσης ποικιλοτρόπως τον ενεργειακό τομέα και τα πρότυπα ενεργειακής κατανάλωσης:</a:t>
            </a:r>
          </a:p>
          <a:p>
            <a:r>
              <a:rPr lang="el-GR" sz="2000" dirty="0" smtClean="0">
                <a:solidFill>
                  <a:srgbClr val="002060"/>
                </a:solidFill>
              </a:rPr>
              <a:t>Στις περιοχές όπου θα μειωθούν οι βροχοπτώσεις ή όπου τα ξηρά καλοκαίρια θα είναι συχνότερα, θα διατίθεται λιγότερο νερό για την ψύξη των θερμικών και των πυρηνικών μονάδων ηλεκτροπαραγωγής καθώς και για την παραγωγή υδροηλεκτρικής ενέργειας. </a:t>
            </a:r>
          </a:p>
          <a:p>
            <a:r>
              <a:rPr lang="el-GR" sz="2000" dirty="0" smtClean="0">
                <a:solidFill>
                  <a:srgbClr val="002060"/>
                </a:solidFill>
              </a:rPr>
              <a:t>Η ζήτηση θερμικής ενέργειας θα μειωθεί, αλλά θα αυξηθεί ο κίνδυνος διακοπών ρεύματος, καθώς η ζέστη το καλοκαίρι προκαλεί αύξηση της ζήτησης κλιματισμού, με αποτέλεσμα τη μεγαλύτερη κατανάλωση ηλεκτρικής ενέργειας.</a:t>
            </a:r>
          </a:p>
          <a:p>
            <a:r>
              <a:rPr lang="el-GR" sz="2000" dirty="0" smtClean="0">
                <a:solidFill>
                  <a:srgbClr val="002060"/>
                </a:solidFill>
              </a:rPr>
              <a:t>Ο αυξημένος κίνδυνος καταιγίδων και πλημμυρών ενδέχεται να απειλήσει τις ενεργειακές υποδομές.</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Ευρωπαϊκή Περιβαλλοντική Πολιτική</a:t>
            </a:r>
            <a:endParaRPr lang="el-GR" dirty="0"/>
          </a:p>
        </p:txBody>
      </p:sp>
      <p:sp>
        <p:nvSpPr>
          <p:cNvPr id="3" name="2 - Θέση περιεχομένου"/>
          <p:cNvSpPr>
            <a:spLocks noGrp="1"/>
          </p:cNvSpPr>
          <p:nvPr>
            <p:ph idx="1"/>
          </p:nvPr>
        </p:nvSpPr>
        <p:spPr/>
        <p:txBody>
          <a:bodyPr/>
          <a:lstStyle/>
          <a:p>
            <a:r>
              <a:rPr lang="el-GR" sz="2000" dirty="0" smtClean="0">
                <a:solidFill>
                  <a:srgbClr val="002060"/>
                </a:solidFill>
              </a:rPr>
              <a:t>Οι μεγάλες μεταφορικές υποδομές μακράς διάρκειας ζωής, όπως οι αυτοκινητόδρομοι, οι σιδηρόδρομοι, οι πλωτές οδοί, οι αερολιμένες, οι λιμένες και οι σιδηροδρομικοί σταθμοί, καθώς και η λειτουργία τους και τα αντίστοιχα μεταφορικά μέσα, επηρεάζονται από τις καιρικές και τις κλιματικές συνθήκες και, ως εκ τούτου, θα υποστούν τις επιπτώσεις της αλλαγής του κλίματος.</a:t>
            </a:r>
            <a:endParaRPr lang="el-GR" sz="2000" dirty="0">
              <a:solidFill>
                <a:srgbClr val="002060"/>
              </a:solidFill>
            </a:endParaRPr>
          </a:p>
        </p:txBody>
      </p:sp>
    </p:spTree>
  </p:cSld>
  <p:clrMapOvr>
    <a:masterClrMapping/>
  </p:clrMapOvr>
</p:sld>
</file>

<file path=ppt/theme/theme1.xml><?xml version="1.0" encoding="utf-8"?>
<a:theme xmlns:a="http://schemas.openxmlformats.org/drawingml/2006/main" name="template1-PUB">
  <a:themeElements>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1-PU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mplate1-PU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1-PU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1-PU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1-PU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1-PU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1-PU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1-PU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1-PU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1-PU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1-PU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1-PU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1-PU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template1-PUB</Template>
  <TotalTime>15140</TotalTime>
  <Words>1132</Words>
  <Application>Microsoft Office PowerPoint</Application>
  <PresentationFormat>Προβολή στην οθόνη (4:3)</PresentationFormat>
  <Paragraphs>105</Paragraphs>
  <Slides>42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template1-PUB</vt:lpstr>
      <vt:lpstr>Jean Monnet Chair European Integration and Policies </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lpstr>Ευρωπαϊκή Περιβαλλοντική Πολιτική</vt:lpstr>
    </vt:vector>
  </TitlesOfParts>
  <Company>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tacoen</dc:creator>
  <cp:lastModifiedBy>j</cp:lastModifiedBy>
  <cp:revision>837</cp:revision>
  <cp:lastPrinted>2008-05-20T10:20:43Z</cp:lastPrinted>
  <dcterms:created xsi:type="dcterms:W3CDTF">2007-08-22T10:47:46Z</dcterms:created>
  <dcterms:modified xsi:type="dcterms:W3CDTF">2013-05-16T15:58:46Z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