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641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87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570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747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036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557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050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535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384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123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807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F541D-62A5-4CE5-A749-A2B0BD9E3479}" type="datetimeFigureOut">
              <a:rPr lang="el-GR" smtClean="0"/>
              <a:t>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2600-ACE2-447B-97CC-2D1DB5E259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1001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προσέχουμε σε μια εργασία Ι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Μέσα σε ποιο το ιστορικό-κοινωνικό-πολιτικό πλαίσιο ανεβαίνει η παράσταση. </a:t>
            </a:r>
          </a:p>
          <a:p>
            <a:r>
              <a:rPr lang="el-GR" dirty="0" smtClean="0"/>
              <a:t>Μια </a:t>
            </a:r>
            <a:r>
              <a:rPr lang="el-GR" dirty="0" err="1" smtClean="0"/>
              <a:t>παραστασιογραφική</a:t>
            </a:r>
            <a:r>
              <a:rPr lang="el-GR" dirty="0" smtClean="0"/>
              <a:t> έρευνα για το έργο</a:t>
            </a:r>
          </a:p>
          <a:p>
            <a:r>
              <a:rPr lang="el-GR" dirty="0" smtClean="0"/>
              <a:t>Ποιος θεσμός τη χρηματοδοτεί, τη φιλοξενεί…</a:t>
            </a:r>
          </a:p>
          <a:p>
            <a:r>
              <a:rPr lang="el-GR" dirty="0" smtClean="0"/>
              <a:t>Ποιο έργο επιλέγεται και από ποιόν (θεσμό, ομάδα…)</a:t>
            </a:r>
          </a:p>
          <a:p>
            <a:r>
              <a:rPr lang="el-GR" dirty="0" smtClean="0"/>
              <a:t>Ποια ομάδα-θίασος ανεβάζει την παράσταση</a:t>
            </a:r>
          </a:p>
          <a:p>
            <a:r>
              <a:rPr lang="el-GR" dirty="0" smtClean="0"/>
              <a:t>Ποιος είναι ο χώρος που ανεβαίνει η παράσταση (θεατρικός χώρος)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860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προσέχουμε σε μια εργασία 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Δραματολογική επεξεργασία</a:t>
            </a:r>
          </a:p>
          <a:p>
            <a:r>
              <a:rPr lang="el-GR" dirty="0" smtClean="0"/>
              <a:t>Μετάφραση/ ποιητική απόδοση/ διασκευή/ απουσία κειμένου…</a:t>
            </a:r>
          </a:p>
          <a:p>
            <a:r>
              <a:rPr lang="el-GR" dirty="0" smtClean="0"/>
              <a:t>Σκηνοθεσία, Σκηνογραφία (σκηνικά-κοστούμια), Φωτισμός, Μουσική, Κίνηση/Χορογραφία</a:t>
            </a:r>
          </a:p>
          <a:p>
            <a:r>
              <a:rPr lang="el-GR" dirty="0" smtClean="0"/>
              <a:t>Άλλα στοιχεία: σκηνική χρήση νέας τεχνολογίας, εφέ…</a:t>
            </a:r>
          </a:p>
          <a:p>
            <a:pPr marL="0" indent="0">
              <a:buNone/>
            </a:pPr>
            <a:r>
              <a:rPr lang="el-GR" dirty="0" smtClean="0"/>
              <a:t>Επίσης προσέχουμε:</a:t>
            </a:r>
          </a:p>
          <a:p>
            <a:r>
              <a:rPr lang="el-GR" dirty="0" smtClean="0"/>
              <a:t>Αν υπήρχε συνάφεια μορφής και περιεχομένου;</a:t>
            </a:r>
          </a:p>
          <a:p>
            <a:r>
              <a:rPr lang="el-GR" dirty="0" smtClean="0"/>
              <a:t>Ποια ήταν η πρόσληψη του κοινού και της κριτικής σύμφωνα με τα δημοσιεύματα της εποχής και σε ποιο βαθμό επηρέασαν το τελικό αποτέλεσμα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484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el-GR" b="1" dirty="0" smtClean="0"/>
              <a:t>Τι προσέχουμε σε μια εργασία ΙΙΙ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Προσοχή στις πηγές από τις οποίες αντλούμε το υλικό μας: να προσδιορίζονται επακριβώς και να αξιολογούνται αναλόγως:</a:t>
            </a:r>
          </a:p>
          <a:p>
            <a:pPr marL="514350" indent="-514350">
              <a:buAutoNum type="arabicParenBoth"/>
            </a:pPr>
            <a:r>
              <a:rPr lang="el-GR" sz="2400" dirty="0" smtClean="0"/>
              <a:t>Ήμασταν αυτόπτες μάρτυρες (έχουμε προσωπική εμπειρία)</a:t>
            </a:r>
          </a:p>
          <a:p>
            <a:pPr marL="514350" indent="-514350">
              <a:buAutoNum type="arabicParenBoth"/>
            </a:pPr>
            <a:r>
              <a:rPr lang="el-GR" sz="2400" dirty="0" smtClean="0"/>
              <a:t>Χρησιμοποιούμε πρωτογενείς πηγές (αρθρογραφία της εποχής, άλλα μέσα καταγραφής της παράστασης όπως </a:t>
            </a:r>
            <a:r>
              <a:rPr lang="en-US" sz="2400" dirty="0" smtClean="0"/>
              <a:t>video, </a:t>
            </a:r>
            <a:r>
              <a:rPr lang="el-GR" sz="2400" dirty="0" smtClean="0"/>
              <a:t>ήχος…) ή δευτερογενείς πηγές (μονογραφίες, αφιερώματα…)</a:t>
            </a:r>
          </a:p>
          <a:p>
            <a:pPr marL="514350" indent="-514350">
              <a:buAutoNum type="arabicParenBoth"/>
            </a:pPr>
            <a:r>
              <a:rPr lang="el-GR" sz="2400" dirty="0" smtClean="0"/>
              <a:t>Είχαμε δυνατότητα να επικοινωνήσουμε με συντελεστές και να αντλήσουμε πληροφορίες (ανήκουν στις πρωτογενείς πηγές)</a:t>
            </a:r>
          </a:p>
          <a:p>
            <a:pPr marL="514350" indent="-514350">
              <a:buAutoNum type="arabicParenBoth"/>
            </a:pPr>
            <a:r>
              <a:rPr lang="el-GR" sz="2400" dirty="0" smtClean="0"/>
              <a:t>Είχαμε δυνατότητα να μελετήσουμε υλικό από την παράσταση για την έρευνά μας (μουσική, σκηνικά αντικείμενα, πρόγραμμα της παράστασης, αφίσα…, ανήκουν στις πρωτογενείς πηγές)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4227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προσέχουμε σε μια εργασία Ι</a:t>
            </a:r>
            <a:r>
              <a:rPr lang="en-US" b="1" dirty="0" smtClean="0"/>
              <a:t>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Προσοχή σε ζητήματα:</a:t>
            </a:r>
            <a:endParaRPr lang="en-US" dirty="0" smtClean="0"/>
          </a:p>
          <a:p>
            <a:r>
              <a:rPr lang="el-GR" dirty="0" smtClean="0"/>
              <a:t>Βιβλιογραφικών αναφορών</a:t>
            </a:r>
          </a:p>
          <a:p>
            <a:r>
              <a:rPr lang="el-GR" dirty="0" smtClean="0"/>
              <a:t>Χρήση παραθεμάτων</a:t>
            </a:r>
          </a:p>
          <a:p>
            <a:r>
              <a:rPr lang="el-GR" dirty="0" smtClean="0"/>
              <a:t>Διατύπωσης προσωπικής γνώμης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276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της εργασίας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Εισαγωγή: αποτελεί κατά κάποιον τρόπο μια περίληψη της μελέτης που ακολουθεί. Αναφέρεται η υπόθεση εργασίας.</a:t>
            </a:r>
          </a:p>
          <a:p>
            <a:r>
              <a:rPr lang="el-GR" dirty="0" smtClean="0"/>
              <a:t>Κύριο θέμα: παρουσίαση της πρώτης και της δεύτερης παράστασης, εστιάζοντας στα σημεία εκείνα που θεωρούμε ότι μπορούν να αναδείξουν το σκηνοθετικό ύφος του κάθε δημιουργού. </a:t>
            </a:r>
          </a:p>
          <a:p>
            <a:r>
              <a:rPr lang="el-GR" dirty="0" smtClean="0"/>
              <a:t>Συμπεράσματα – Επίλογος: Τα συμπεράσματα θα πρέπει να προκύπτουν από τη διαδικασία της έρευνας. Να παρουσιάζεται με σαφή τρόπο η άποψή μας.</a:t>
            </a:r>
          </a:p>
          <a:p>
            <a:r>
              <a:rPr lang="el-GR" dirty="0" smtClean="0"/>
              <a:t>Για τη δομή της εργασίας και την επεξεργασία του υλικού συμβουλευόμαστε το βιβλίο της Άννας </a:t>
            </a:r>
            <a:r>
              <a:rPr lang="el-GR" dirty="0" err="1" smtClean="0"/>
              <a:t>Μαυρολέων</a:t>
            </a:r>
            <a:r>
              <a:rPr lang="el-GR" dirty="0" smtClean="0"/>
              <a:t>, </a:t>
            </a:r>
            <a:r>
              <a:rPr lang="el-GR" i="1" dirty="0" smtClean="0"/>
              <a:t>Η έρευνα στο θέατρο. Ζητήματα μεθοδολογίας</a:t>
            </a:r>
            <a:r>
              <a:rPr lang="el-GR" dirty="0" smtClean="0"/>
              <a:t>, Ι. Σιδέρης, Αθήνα 2010.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0119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358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Τι προσέχουμε σε μια εργασία Ι</vt:lpstr>
      <vt:lpstr>Τι προσέχουμε σε μια εργασία ΙΙ</vt:lpstr>
      <vt:lpstr>Τι προσέχουμε σε μια εργασία ΙΙΙ</vt:lpstr>
      <vt:lpstr>Τι προσέχουμε σε μια εργασία ΙV</vt:lpstr>
      <vt:lpstr>Δομή της εργασίας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προσέχουμε σε μια εργασία Ι</dc:title>
  <dc:creator>Natali</dc:creator>
  <cp:lastModifiedBy>Natali</cp:lastModifiedBy>
  <cp:revision>2</cp:revision>
  <dcterms:created xsi:type="dcterms:W3CDTF">2018-12-01T19:58:36Z</dcterms:created>
  <dcterms:modified xsi:type="dcterms:W3CDTF">2018-12-01T20:09:09Z</dcterms:modified>
</cp:coreProperties>
</file>