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9"/>
  </p:notesMasterIdLst>
  <p:sldIdLst>
    <p:sldId id="256" r:id="rId2"/>
    <p:sldId id="259" r:id="rId3"/>
    <p:sldId id="261" r:id="rId4"/>
    <p:sldId id="285" r:id="rId5"/>
    <p:sldId id="262" r:id="rId6"/>
    <p:sldId id="263" r:id="rId7"/>
    <p:sldId id="274" r:id="rId8"/>
    <p:sldId id="275" r:id="rId9"/>
    <p:sldId id="276" r:id="rId10"/>
    <p:sldId id="267" r:id="rId11"/>
    <p:sldId id="264" r:id="rId12"/>
    <p:sldId id="268" r:id="rId13"/>
    <p:sldId id="270" r:id="rId14"/>
    <p:sldId id="269" r:id="rId15"/>
    <p:sldId id="271" r:id="rId16"/>
    <p:sldId id="282" r:id="rId17"/>
    <p:sldId id="272" r:id="rId18"/>
    <p:sldId id="283" r:id="rId19"/>
    <p:sldId id="273" r:id="rId20"/>
    <p:sldId id="284" r:id="rId21"/>
    <p:sldId id="265" r:id="rId22"/>
    <p:sldId id="277" r:id="rId23"/>
    <p:sldId id="278" r:id="rId24"/>
    <p:sldId id="279" r:id="rId25"/>
    <p:sldId id="280" r:id="rId26"/>
    <p:sldId id="266" r:id="rId27"/>
    <p:sldId id="28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78" autoAdjust="0"/>
    <p:restoredTop sz="92970" autoAdjust="0"/>
  </p:normalViewPr>
  <p:slideViewPr>
    <p:cSldViewPr>
      <p:cViewPr varScale="1">
        <p:scale>
          <a:sx n="83" d="100"/>
          <a:sy n="83" d="100"/>
        </p:scale>
        <p:origin x="1176"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49221D-D3C7-4A42-B91B-1057E68B374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B74C04C6-DFC8-43BD-9699-1AAB13850882}">
      <dgm:prSet phldrT="[Text]" custT="1"/>
      <dgm:spPr/>
      <dgm:t>
        <a:bodyPr/>
        <a:lstStyle/>
        <a:p>
          <a:r>
            <a:rPr lang="el-GR" sz="2000" b="0" dirty="0" smtClean="0">
              <a:solidFill>
                <a:schemeClr val="tx1"/>
              </a:solidFill>
            </a:rPr>
            <a:t>Μαθητές</a:t>
          </a:r>
          <a:endParaRPr lang="en-GB" sz="2400" b="0" dirty="0">
            <a:solidFill>
              <a:schemeClr val="tx1"/>
            </a:solidFill>
          </a:endParaRPr>
        </a:p>
      </dgm:t>
    </dgm:pt>
    <dgm:pt modelId="{5079CB91-1F66-43FF-B72F-33D3E0C08D2D}" type="parTrans" cxnId="{A7B66773-775D-4EAA-A6B0-D149FA72019A}">
      <dgm:prSet/>
      <dgm:spPr/>
      <dgm:t>
        <a:bodyPr/>
        <a:lstStyle/>
        <a:p>
          <a:endParaRPr lang="en-GB"/>
        </a:p>
      </dgm:t>
    </dgm:pt>
    <dgm:pt modelId="{79DFBEF9-B5C3-4EA2-BAAA-8D3BCE138466}" type="sibTrans" cxnId="{A7B66773-775D-4EAA-A6B0-D149FA72019A}">
      <dgm:prSet/>
      <dgm:spPr/>
      <dgm:t>
        <a:bodyPr/>
        <a:lstStyle/>
        <a:p>
          <a:endParaRPr lang="en-GB"/>
        </a:p>
      </dgm:t>
    </dgm:pt>
    <dgm:pt modelId="{3D1311D8-274E-459E-8820-D2D4C88E0C75}">
      <dgm:prSet phldrT="[Text]" custT="1"/>
      <dgm:spPr/>
      <dgm:t>
        <a:bodyPr/>
        <a:lstStyle/>
        <a:p>
          <a:r>
            <a:rPr lang="el-GR" sz="1800" dirty="0" smtClean="0">
              <a:solidFill>
                <a:schemeClr val="tx1"/>
              </a:solidFill>
            </a:rPr>
            <a:t>Μικρές τάξεις (13-17 παιδιά)</a:t>
          </a:r>
          <a:endParaRPr lang="en-GB" sz="1800" dirty="0">
            <a:solidFill>
              <a:schemeClr val="tx1"/>
            </a:solidFill>
          </a:endParaRPr>
        </a:p>
      </dgm:t>
    </dgm:pt>
    <dgm:pt modelId="{00905BDB-7015-4F11-B92C-CAF014C9CB13}" type="parTrans" cxnId="{9D7A18D7-ED73-4EE4-AD85-B6A2B1CCFDBB}">
      <dgm:prSet/>
      <dgm:spPr/>
      <dgm:t>
        <a:bodyPr/>
        <a:lstStyle/>
        <a:p>
          <a:endParaRPr lang="en-GB"/>
        </a:p>
      </dgm:t>
    </dgm:pt>
    <dgm:pt modelId="{99765701-BAAE-40FC-91AA-376630B29D0A}" type="sibTrans" cxnId="{9D7A18D7-ED73-4EE4-AD85-B6A2B1CCFDBB}">
      <dgm:prSet/>
      <dgm:spPr/>
      <dgm:t>
        <a:bodyPr/>
        <a:lstStyle/>
        <a:p>
          <a:endParaRPr lang="en-GB"/>
        </a:p>
      </dgm:t>
    </dgm:pt>
    <dgm:pt modelId="{A4D05E55-F836-4980-857F-A7FDE4F5713A}">
      <dgm:prSet phldrT="[Text]" custT="1"/>
      <dgm:spPr/>
      <dgm:t>
        <a:bodyPr/>
        <a:lstStyle/>
        <a:p>
          <a:r>
            <a:rPr lang="el-GR" sz="1800" dirty="0" smtClean="0">
              <a:solidFill>
                <a:schemeClr val="tx1"/>
              </a:solidFill>
            </a:rPr>
            <a:t>Κανονικές τάξεις (22-25 παιδιά)</a:t>
          </a:r>
          <a:endParaRPr lang="en-GB" sz="1800" dirty="0">
            <a:solidFill>
              <a:schemeClr val="tx1"/>
            </a:solidFill>
          </a:endParaRPr>
        </a:p>
      </dgm:t>
    </dgm:pt>
    <dgm:pt modelId="{48759D51-E1C1-41E6-A99D-BA0FF1BE5BC9}" type="parTrans" cxnId="{0ACD2207-ED05-4E7F-BB95-79D277A26550}">
      <dgm:prSet/>
      <dgm:spPr/>
      <dgm:t>
        <a:bodyPr/>
        <a:lstStyle/>
        <a:p>
          <a:endParaRPr lang="en-GB"/>
        </a:p>
      </dgm:t>
    </dgm:pt>
    <dgm:pt modelId="{DC36E0BF-D6F2-4A6E-AD4C-334279C8AD9E}" type="sibTrans" cxnId="{0ACD2207-ED05-4E7F-BB95-79D277A26550}">
      <dgm:prSet/>
      <dgm:spPr/>
      <dgm:t>
        <a:bodyPr/>
        <a:lstStyle/>
        <a:p>
          <a:endParaRPr lang="en-GB"/>
        </a:p>
      </dgm:t>
    </dgm:pt>
    <dgm:pt modelId="{47365C44-14A0-43CC-BE3F-10EC143D6931}">
      <dgm:prSet phldrT="[Text]" custT="1"/>
      <dgm:spPr/>
      <dgm:t>
        <a:bodyPr/>
        <a:lstStyle/>
        <a:p>
          <a:r>
            <a:rPr lang="el-GR" sz="1800" dirty="0" smtClean="0">
              <a:solidFill>
                <a:schemeClr val="tx1"/>
              </a:solidFill>
            </a:rPr>
            <a:t>Κανονικές τάξεις +βοηθός διδασκαλίας</a:t>
          </a:r>
          <a:endParaRPr lang="en-GB" sz="1800" dirty="0">
            <a:solidFill>
              <a:schemeClr val="tx1"/>
            </a:solidFill>
          </a:endParaRPr>
        </a:p>
      </dgm:t>
    </dgm:pt>
    <dgm:pt modelId="{CAD928E6-E9DA-4F7E-A11A-18F34B318B38}" type="parTrans" cxnId="{9D67C05D-2195-4385-B332-1DF4852606F7}">
      <dgm:prSet/>
      <dgm:spPr/>
      <dgm:t>
        <a:bodyPr/>
        <a:lstStyle/>
        <a:p>
          <a:endParaRPr lang="en-GB"/>
        </a:p>
      </dgm:t>
    </dgm:pt>
    <dgm:pt modelId="{0058854F-CB6C-41D8-A7B3-A12E24FD45AE}" type="sibTrans" cxnId="{9D67C05D-2195-4385-B332-1DF4852606F7}">
      <dgm:prSet/>
      <dgm:spPr/>
      <dgm:t>
        <a:bodyPr/>
        <a:lstStyle/>
        <a:p>
          <a:endParaRPr lang="en-GB"/>
        </a:p>
      </dgm:t>
    </dgm:pt>
    <dgm:pt modelId="{A5B995F5-34F6-4070-81C6-8113FDB0F226}" type="pres">
      <dgm:prSet presAssocID="{5C49221D-D3C7-4A42-B91B-1057E68B3749}" presName="hierChild1" presStyleCnt="0">
        <dgm:presLayoutVars>
          <dgm:orgChart val="1"/>
          <dgm:chPref val="1"/>
          <dgm:dir/>
          <dgm:animOne val="branch"/>
          <dgm:animLvl val="lvl"/>
          <dgm:resizeHandles/>
        </dgm:presLayoutVars>
      </dgm:prSet>
      <dgm:spPr/>
      <dgm:t>
        <a:bodyPr/>
        <a:lstStyle/>
        <a:p>
          <a:endParaRPr lang="en-GB"/>
        </a:p>
      </dgm:t>
    </dgm:pt>
    <dgm:pt modelId="{3C53DF24-7AC6-4F45-8B88-588D0E915872}" type="pres">
      <dgm:prSet presAssocID="{B74C04C6-DFC8-43BD-9699-1AAB13850882}" presName="hierRoot1" presStyleCnt="0">
        <dgm:presLayoutVars>
          <dgm:hierBranch val="init"/>
        </dgm:presLayoutVars>
      </dgm:prSet>
      <dgm:spPr/>
    </dgm:pt>
    <dgm:pt modelId="{D6B9BAE6-1F8E-41B9-BDCA-18B5942BD288}" type="pres">
      <dgm:prSet presAssocID="{B74C04C6-DFC8-43BD-9699-1AAB13850882}" presName="rootComposite1" presStyleCnt="0"/>
      <dgm:spPr/>
    </dgm:pt>
    <dgm:pt modelId="{0AFA0E0F-91D0-4DC7-B246-050D8264DAF7}" type="pres">
      <dgm:prSet presAssocID="{B74C04C6-DFC8-43BD-9699-1AAB13850882}" presName="rootText1" presStyleLbl="node0" presStyleIdx="0" presStyleCnt="1">
        <dgm:presLayoutVars>
          <dgm:chPref val="3"/>
        </dgm:presLayoutVars>
      </dgm:prSet>
      <dgm:spPr/>
      <dgm:t>
        <a:bodyPr/>
        <a:lstStyle/>
        <a:p>
          <a:endParaRPr lang="en-GB"/>
        </a:p>
      </dgm:t>
    </dgm:pt>
    <dgm:pt modelId="{840A6DC2-939B-4A91-94C1-DC49F87CD953}" type="pres">
      <dgm:prSet presAssocID="{B74C04C6-DFC8-43BD-9699-1AAB13850882}" presName="rootConnector1" presStyleLbl="node1" presStyleIdx="0" presStyleCnt="0"/>
      <dgm:spPr/>
      <dgm:t>
        <a:bodyPr/>
        <a:lstStyle/>
        <a:p>
          <a:endParaRPr lang="en-GB"/>
        </a:p>
      </dgm:t>
    </dgm:pt>
    <dgm:pt modelId="{97D04EDB-7F96-4C59-81A1-5B259670D85C}" type="pres">
      <dgm:prSet presAssocID="{B74C04C6-DFC8-43BD-9699-1AAB13850882}" presName="hierChild2" presStyleCnt="0"/>
      <dgm:spPr/>
    </dgm:pt>
    <dgm:pt modelId="{5353E19D-14AE-48CF-A5C7-D57B4EF4042E}" type="pres">
      <dgm:prSet presAssocID="{00905BDB-7015-4F11-B92C-CAF014C9CB13}" presName="Name37" presStyleLbl="parChTrans1D2" presStyleIdx="0" presStyleCnt="3"/>
      <dgm:spPr/>
      <dgm:t>
        <a:bodyPr/>
        <a:lstStyle/>
        <a:p>
          <a:endParaRPr lang="en-GB"/>
        </a:p>
      </dgm:t>
    </dgm:pt>
    <dgm:pt modelId="{6469CE1D-AD76-4C1F-A230-528487983374}" type="pres">
      <dgm:prSet presAssocID="{3D1311D8-274E-459E-8820-D2D4C88E0C75}" presName="hierRoot2" presStyleCnt="0">
        <dgm:presLayoutVars>
          <dgm:hierBranch val="init"/>
        </dgm:presLayoutVars>
      </dgm:prSet>
      <dgm:spPr/>
    </dgm:pt>
    <dgm:pt modelId="{6085EED1-D07E-4A22-906B-46D0DE48496C}" type="pres">
      <dgm:prSet presAssocID="{3D1311D8-274E-459E-8820-D2D4C88E0C75}" presName="rootComposite" presStyleCnt="0"/>
      <dgm:spPr/>
    </dgm:pt>
    <dgm:pt modelId="{7BD0E4D5-7090-4776-8D4D-9115A20C3FD5}" type="pres">
      <dgm:prSet presAssocID="{3D1311D8-274E-459E-8820-D2D4C88E0C75}" presName="rootText" presStyleLbl="node2" presStyleIdx="0" presStyleCnt="3">
        <dgm:presLayoutVars>
          <dgm:chPref val="3"/>
        </dgm:presLayoutVars>
      </dgm:prSet>
      <dgm:spPr/>
      <dgm:t>
        <a:bodyPr/>
        <a:lstStyle/>
        <a:p>
          <a:endParaRPr lang="en-GB"/>
        </a:p>
      </dgm:t>
    </dgm:pt>
    <dgm:pt modelId="{9B9B78AD-91CC-4A3E-BE16-CE1BAC9877A1}" type="pres">
      <dgm:prSet presAssocID="{3D1311D8-274E-459E-8820-D2D4C88E0C75}" presName="rootConnector" presStyleLbl="node2" presStyleIdx="0" presStyleCnt="3"/>
      <dgm:spPr/>
      <dgm:t>
        <a:bodyPr/>
        <a:lstStyle/>
        <a:p>
          <a:endParaRPr lang="en-GB"/>
        </a:p>
      </dgm:t>
    </dgm:pt>
    <dgm:pt modelId="{7BA82BE8-43A6-4982-B9D6-31FBA7EF2842}" type="pres">
      <dgm:prSet presAssocID="{3D1311D8-274E-459E-8820-D2D4C88E0C75}" presName="hierChild4" presStyleCnt="0"/>
      <dgm:spPr/>
    </dgm:pt>
    <dgm:pt modelId="{37276468-152A-4E4F-A139-DC7B597E2330}" type="pres">
      <dgm:prSet presAssocID="{3D1311D8-274E-459E-8820-D2D4C88E0C75}" presName="hierChild5" presStyleCnt="0"/>
      <dgm:spPr/>
    </dgm:pt>
    <dgm:pt modelId="{ED58454C-EB60-4440-800D-42AD4B327FB2}" type="pres">
      <dgm:prSet presAssocID="{48759D51-E1C1-41E6-A99D-BA0FF1BE5BC9}" presName="Name37" presStyleLbl="parChTrans1D2" presStyleIdx="1" presStyleCnt="3"/>
      <dgm:spPr/>
      <dgm:t>
        <a:bodyPr/>
        <a:lstStyle/>
        <a:p>
          <a:endParaRPr lang="en-GB"/>
        </a:p>
      </dgm:t>
    </dgm:pt>
    <dgm:pt modelId="{FED8C87D-251F-49F6-AE7C-2D0B1D5CF691}" type="pres">
      <dgm:prSet presAssocID="{A4D05E55-F836-4980-857F-A7FDE4F5713A}" presName="hierRoot2" presStyleCnt="0">
        <dgm:presLayoutVars>
          <dgm:hierBranch val="init"/>
        </dgm:presLayoutVars>
      </dgm:prSet>
      <dgm:spPr/>
    </dgm:pt>
    <dgm:pt modelId="{9CEEFE27-D2B3-41F7-B0B8-46F5AF42EEB5}" type="pres">
      <dgm:prSet presAssocID="{A4D05E55-F836-4980-857F-A7FDE4F5713A}" presName="rootComposite" presStyleCnt="0"/>
      <dgm:spPr/>
    </dgm:pt>
    <dgm:pt modelId="{729E2AB5-00E4-4172-B679-9FB206CBD2FA}" type="pres">
      <dgm:prSet presAssocID="{A4D05E55-F836-4980-857F-A7FDE4F5713A}" presName="rootText" presStyleLbl="node2" presStyleIdx="1" presStyleCnt="3">
        <dgm:presLayoutVars>
          <dgm:chPref val="3"/>
        </dgm:presLayoutVars>
      </dgm:prSet>
      <dgm:spPr/>
      <dgm:t>
        <a:bodyPr/>
        <a:lstStyle/>
        <a:p>
          <a:endParaRPr lang="en-GB"/>
        </a:p>
      </dgm:t>
    </dgm:pt>
    <dgm:pt modelId="{CCF5A0FF-D758-48AF-BD72-213C3A1788E6}" type="pres">
      <dgm:prSet presAssocID="{A4D05E55-F836-4980-857F-A7FDE4F5713A}" presName="rootConnector" presStyleLbl="node2" presStyleIdx="1" presStyleCnt="3"/>
      <dgm:spPr/>
      <dgm:t>
        <a:bodyPr/>
        <a:lstStyle/>
        <a:p>
          <a:endParaRPr lang="en-GB"/>
        </a:p>
      </dgm:t>
    </dgm:pt>
    <dgm:pt modelId="{46E33A1B-A0D9-4397-9A99-683CB075CCE0}" type="pres">
      <dgm:prSet presAssocID="{A4D05E55-F836-4980-857F-A7FDE4F5713A}" presName="hierChild4" presStyleCnt="0"/>
      <dgm:spPr/>
    </dgm:pt>
    <dgm:pt modelId="{36C78F81-A120-4C9F-8B9B-E6ABD52C18BB}" type="pres">
      <dgm:prSet presAssocID="{A4D05E55-F836-4980-857F-A7FDE4F5713A}" presName="hierChild5" presStyleCnt="0"/>
      <dgm:spPr/>
    </dgm:pt>
    <dgm:pt modelId="{112FA146-FBC1-4405-83D6-F0AB527D4CAD}" type="pres">
      <dgm:prSet presAssocID="{CAD928E6-E9DA-4F7E-A11A-18F34B318B38}" presName="Name37" presStyleLbl="parChTrans1D2" presStyleIdx="2" presStyleCnt="3"/>
      <dgm:spPr/>
      <dgm:t>
        <a:bodyPr/>
        <a:lstStyle/>
        <a:p>
          <a:endParaRPr lang="en-GB"/>
        </a:p>
      </dgm:t>
    </dgm:pt>
    <dgm:pt modelId="{9BC2CEA4-5775-4A8F-ADA3-05700DF7A18E}" type="pres">
      <dgm:prSet presAssocID="{47365C44-14A0-43CC-BE3F-10EC143D6931}" presName="hierRoot2" presStyleCnt="0">
        <dgm:presLayoutVars>
          <dgm:hierBranch val="init"/>
        </dgm:presLayoutVars>
      </dgm:prSet>
      <dgm:spPr/>
    </dgm:pt>
    <dgm:pt modelId="{EDC05BB1-7891-417C-B944-1B73C601B751}" type="pres">
      <dgm:prSet presAssocID="{47365C44-14A0-43CC-BE3F-10EC143D6931}" presName="rootComposite" presStyleCnt="0"/>
      <dgm:spPr/>
    </dgm:pt>
    <dgm:pt modelId="{05173EFE-B6C0-495E-9E36-B34EFF29F978}" type="pres">
      <dgm:prSet presAssocID="{47365C44-14A0-43CC-BE3F-10EC143D6931}" presName="rootText" presStyleLbl="node2" presStyleIdx="2" presStyleCnt="3">
        <dgm:presLayoutVars>
          <dgm:chPref val="3"/>
        </dgm:presLayoutVars>
      </dgm:prSet>
      <dgm:spPr/>
      <dgm:t>
        <a:bodyPr/>
        <a:lstStyle/>
        <a:p>
          <a:endParaRPr lang="en-GB"/>
        </a:p>
      </dgm:t>
    </dgm:pt>
    <dgm:pt modelId="{653F8682-8718-42EE-93CE-080F763423B9}" type="pres">
      <dgm:prSet presAssocID="{47365C44-14A0-43CC-BE3F-10EC143D6931}" presName="rootConnector" presStyleLbl="node2" presStyleIdx="2" presStyleCnt="3"/>
      <dgm:spPr/>
      <dgm:t>
        <a:bodyPr/>
        <a:lstStyle/>
        <a:p>
          <a:endParaRPr lang="en-GB"/>
        </a:p>
      </dgm:t>
    </dgm:pt>
    <dgm:pt modelId="{7363EBA3-C455-46F0-A2C5-5B1EFA86FECF}" type="pres">
      <dgm:prSet presAssocID="{47365C44-14A0-43CC-BE3F-10EC143D6931}" presName="hierChild4" presStyleCnt="0"/>
      <dgm:spPr/>
    </dgm:pt>
    <dgm:pt modelId="{26AE1309-3F40-4C7E-BC93-41C241095F1D}" type="pres">
      <dgm:prSet presAssocID="{47365C44-14A0-43CC-BE3F-10EC143D6931}" presName="hierChild5" presStyleCnt="0"/>
      <dgm:spPr/>
    </dgm:pt>
    <dgm:pt modelId="{57CB95CE-ECF5-43AB-A98D-A64C93DD0591}" type="pres">
      <dgm:prSet presAssocID="{B74C04C6-DFC8-43BD-9699-1AAB13850882}" presName="hierChild3" presStyleCnt="0"/>
      <dgm:spPr/>
    </dgm:pt>
  </dgm:ptLst>
  <dgm:cxnLst>
    <dgm:cxn modelId="{E8EB93B5-5B14-40BD-8EF1-C4ABE5109F36}" type="presOf" srcId="{5C49221D-D3C7-4A42-B91B-1057E68B3749}" destId="{A5B995F5-34F6-4070-81C6-8113FDB0F226}" srcOrd="0" destOrd="0" presId="urn:microsoft.com/office/officeart/2005/8/layout/orgChart1"/>
    <dgm:cxn modelId="{115ED8AC-2512-4251-B911-8DF966B1A4D6}" type="presOf" srcId="{3D1311D8-274E-459E-8820-D2D4C88E0C75}" destId="{9B9B78AD-91CC-4A3E-BE16-CE1BAC9877A1}" srcOrd="1" destOrd="0" presId="urn:microsoft.com/office/officeart/2005/8/layout/orgChart1"/>
    <dgm:cxn modelId="{A7B66773-775D-4EAA-A6B0-D149FA72019A}" srcId="{5C49221D-D3C7-4A42-B91B-1057E68B3749}" destId="{B74C04C6-DFC8-43BD-9699-1AAB13850882}" srcOrd="0" destOrd="0" parTransId="{5079CB91-1F66-43FF-B72F-33D3E0C08D2D}" sibTransId="{79DFBEF9-B5C3-4EA2-BAAA-8D3BCE138466}"/>
    <dgm:cxn modelId="{2F4ABFD3-9A71-462E-9220-66BE11D95A8F}" type="presOf" srcId="{00905BDB-7015-4F11-B92C-CAF014C9CB13}" destId="{5353E19D-14AE-48CF-A5C7-D57B4EF4042E}" srcOrd="0" destOrd="0" presId="urn:microsoft.com/office/officeart/2005/8/layout/orgChart1"/>
    <dgm:cxn modelId="{9D67C05D-2195-4385-B332-1DF4852606F7}" srcId="{B74C04C6-DFC8-43BD-9699-1AAB13850882}" destId="{47365C44-14A0-43CC-BE3F-10EC143D6931}" srcOrd="2" destOrd="0" parTransId="{CAD928E6-E9DA-4F7E-A11A-18F34B318B38}" sibTransId="{0058854F-CB6C-41D8-A7B3-A12E24FD45AE}"/>
    <dgm:cxn modelId="{2F9E0D15-19A4-4849-8D4C-0867CFFF2686}" type="presOf" srcId="{B74C04C6-DFC8-43BD-9699-1AAB13850882}" destId="{840A6DC2-939B-4A91-94C1-DC49F87CD953}" srcOrd="1" destOrd="0" presId="urn:microsoft.com/office/officeart/2005/8/layout/orgChart1"/>
    <dgm:cxn modelId="{9CBC8C99-4757-4FF5-B7F8-80CC7DC2FAE7}" type="presOf" srcId="{A4D05E55-F836-4980-857F-A7FDE4F5713A}" destId="{729E2AB5-00E4-4172-B679-9FB206CBD2FA}" srcOrd="0" destOrd="0" presId="urn:microsoft.com/office/officeart/2005/8/layout/orgChart1"/>
    <dgm:cxn modelId="{CD3BAC9D-CABD-4017-A3A1-7EE9EAB08AD9}" type="presOf" srcId="{A4D05E55-F836-4980-857F-A7FDE4F5713A}" destId="{CCF5A0FF-D758-48AF-BD72-213C3A1788E6}" srcOrd="1" destOrd="0" presId="urn:microsoft.com/office/officeart/2005/8/layout/orgChart1"/>
    <dgm:cxn modelId="{C9CE9BFF-E3E5-4015-A38A-8E5875EC6663}" type="presOf" srcId="{3D1311D8-274E-459E-8820-D2D4C88E0C75}" destId="{7BD0E4D5-7090-4776-8D4D-9115A20C3FD5}" srcOrd="0" destOrd="0" presId="urn:microsoft.com/office/officeart/2005/8/layout/orgChart1"/>
    <dgm:cxn modelId="{CEF6AF7F-DB6E-47AC-A2FB-78F35859D7CA}" type="presOf" srcId="{B74C04C6-DFC8-43BD-9699-1AAB13850882}" destId="{0AFA0E0F-91D0-4DC7-B246-050D8264DAF7}" srcOrd="0" destOrd="0" presId="urn:microsoft.com/office/officeart/2005/8/layout/orgChart1"/>
    <dgm:cxn modelId="{0ACD2207-ED05-4E7F-BB95-79D277A26550}" srcId="{B74C04C6-DFC8-43BD-9699-1AAB13850882}" destId="{A4D05E55-F836-4980-857F-A7FDE4F5713A}" srcOrd="1" destOrd="0" parTransId="{48759D51-E1C1-41E6-A99D-BA0FF1BE5BC9}" sibTransId="{DC36E0BF-D6F2-4A6E-AD4C-334279C8AD9E}"/>
    <dgm:cxn modelId="{F3FAF0DD-FB4E-45C6-AF1C-5A4B7311BF6E}" type="presOf" srcId="{47365C44-14A0-43CC-BE3F-10EC143D6931}" destId="{05173EFE-B6C0-495E-9E36-B34EFF29F978}" srcOrd="0" destOrd="0" presId="urn:microsoft.com/office/officeart/2005/8/layout/orgChart1"/>
    <dgm:cxn modelId="{1EE5A572-B4C5-487F-963D-5B99642458F3}" type="presOf" srcId="{48759D51-E1C1-41E6-A99D-BA0FF1BE5BC9}" destId="{ED58454C-EB60-4440-800D-42AD4B327FB2}" srcOrd="0" destOrd="0" presId="urn:microsoft.com/office/officeart/2005/8/layout/orgChart1"/>
    <dgm:cxn modelId="{02C386C1-BE5C-4DF3-9E14-602394A52221}" type="presOf" srcId="{47365C44-14A0-43CC-BE3F-10EC143D6931}" destId="{653F8682-8718-42EE-93CE-080F763423B9}" srcOrd="1" destOrd="0" presId="urn:microsoft.com/office/officeart/2005/8/layout/orgChart1"/>
    <dgm:cxn modelId="{BF7C2818-F825-4599-B7E7-61009571AD51}" type="presOf" srcId="{CAD928E6-E9DA-4F7E-A11A-18F34B318B38}" destId="{112FA146-FBC1-4405-83D6-F0AB527D4CAD}" srcOrd="0" destOrd="0" presId="urn:microsoft.com/office/officeart/2005/8/layout/orgChart1"/>
    <dgm:cxn modelId="{9D7A18D7-ED73-4EE4-AD85-B6A2B1CCFDBB}" srcId="{B74C04C6-DFC8-43BD-9699-1AAB13850882}" destId="{3D1311D8-274E-459E-8820-D2D4C88E0C75}" srcOrd="0" destOrd="0" parTransId="{00905BDB-7015-4F11-B92C-CAF014C9CB13}" sibTransId="{99765701-BAAE-40FC-91AA-376630B29D0A}"/>
    <dgm:cxn modelId="{A9D610DE-2C2C-406A-B0BA-481F1FD98417}" type="presParOf" srcId="{A5B995F5-34F6-4070-81C6-8113FDB0F226}" destId="{3C53DF24-7AC6-4F45-8B88-588D0E915872}" srcOrd="0" destOrd="0" presId="urn:microsoft.com/office/officeart/2005/8/layout/orgChart1"/>
    <dgm:cxn modelId="{4C22F933-FB4A-4A87-B340-7750C883813C}" type="presParOf" srcId="{3C53DF24-7AC6-4F45-8B88-588D0E915872}" destId="{D6B9BAE6-1F8E-41B9-BDCA-18B5942BD288}" srcOrd="0" destOrd="0" presId="urn:microsoft.com/office/officeart/2005/8/layout/orgChart1"/>
    <dgm:cxn modelId="{798AA639-DA0B-431A-AFD9-E9164F737661}" type="presParOf" srcId="{D6B9BAE6-1F8E-41B9-BDCA-18B5942BD288}" destId="{0AFA0E0F-91D0-4DC7-B246-050D8264DAF7}" srcOrd="0" destOrd="0" presId="urn:microsoft.com/office/officeart/2005/8/layout/orgChart1"/>
    <dgm:cxn modelId="{57D0CC48-15C2-402D-895A-7B910FA1C41D}" type="presParOf" srcId="{D6B9BAE6-1F8E-41B9-BDCA-18B5942BD288}" destId="{840A6DC2-939B-4A91-94C1-DC49F87CD953}" srcOrd="1" destOrd="0" presId="urn:microsoft.com/office/officeart/2005/8/layout/orgChart1"/>
    <dgm:cxn modelId="{DAC73125-326E-4941-8EC0-0B18223D231D}" type="presParOf" srcId="{3C53DF24-7AC6-4F45-8B88-588D0E915872}" destId="{97D04EDB-7F96-4C59-81A1-5B259670D85C}" srcOrd="1" destOrd="0" presId="urn:microsoft.com/office/officeart/2005/8/layout/orgChart1"/>
    <dgm:cxn modelId="{273C3B9A-EE78-4B19-9BCD-D2582494AFF0}" type="presParOf" srcId="{97D04EDB-7F96-4C59-81A1-5B259670D85C}" destId="{5353E19D-14AE-48CF-A5C7-D57B4EF4042E}" srcOrd="0" destOrd="0" presId="urn:microsoft.com/office/officeart/2005/8/layout/orgChart1"/>
    <dgm:cxn modelId="{2FB921EC-6E13-4621-BEEE-5B6D3A627F0D}" type="presParOf" srcId="{97D04EDB-7F96-4C59-81A1-5B259670D85C}" destId="{6469CE1D-AD76-4C1F-A230-528487983374}" srcOrd="1" destOrd="0" presId="urn:microsoft.com/office/officeart/2005/8/layout/orgChart1"/>
    <dgm:cxn modelId="{337B5834-6713-4B11-8310-1B2FEEFA570F}" type="presParOf" srcId="{6469CE1D-AD76-4C1F-A230-528487983374}" destId="{6085EED1-D07E-4A22-906B-46D0DE48496C}" srcOrd="0" destOrd="0" presId="urn:microsoft.com/office/officeart/2005/8/layout/orgChart1"/>
    <dgm:cxn modelId="{0E8515CA-7123-4F1D-BA97-78E8B8AD118E}" type="presParOf" srcId="{6085EED1-D07E-4A22-906B-46D0DE48496C}" destId="{7BD0E4D5-7090-4776-8D4D-9115A20C3FD5}" srcOrd="0" destOrd="0" presId="urn:microsoft.com/office/officeart/2005/8/layout/orgChart1"/>
    <dgm:cxn modelId="{AF99A345-065E-4310-BE7F-62CAA5F0453E}" type="presParOf" srcId="{6085EED1-D07E-4A22-906B-46D0DE48496C}" destId="{9B9B78AD-91CC-4A3E-BE16-CE1BAC9877A1}" srcOrd="1" destOrd="0" presId="urn:microsoft.com/office/officeart/2005/8/layout/orgChart1"/>
    <dgm:cxn modelId="{A3B01267-1B70-42B4-887A-D24DCA23E028}" type="presParOf" srcId="{6469CE1D-AD76-4C1F-A230-528487983374}" destId="{7BA82BE8-43A6-4982-B9D6-31FBA7EF2842}" srcOrd="1" destOrd="0" presId="urn:microsoft.com/office/officeart/2005/8/layout/orgChart1"/>
    <dgm:cxn modelId="{2A287B72-8BB0-49C0-BF19-B4D584B12F88}" type="presParOf" srcId="{6469CE1D-AD76-4C1F-A230-528487983374}" destId="{37276468-152A-4E4F-A139-DC7B597E2330}" srcOrd="2" destOrd="0" presId="urn:microsoft.com/office/officeart/2005/8/layout/orgChart1"/>
    <dgm:cxn modelId="{B0FEFB7E-B7F4-49B5-8464-CE99330FAC22}" type="presParOf" srcId="{97D04EDB-7F96-4C59-81A1-5B259670D85C}" destId="{ED58454C-EB60-4440-800D-42AD4B327FB2}" srcOrd="2" destOrd="0" presId="urn:microsoft.com/office/officeart/2005/8/layout/orgChart1"/>
    <dgm:cxn modelId="{AD60D3AE-DD29-48D8-AACB-A41BA87D1F66}" type="presParOf" srcId="{97D04EDB-7F96-4C59-81A1-5B259670D85C}" destId="{FED8C87D-251F-49F6-AE7C-2D0B1D5CF691}" srcOrd="3" destOrd="0" presId="urn:microsoft.com/office/officeart/2005/8/layout/orgChart1"/>
    <dgm:cxn modelId="{2928DEAB-056A-4FB0-A8AB-4F39404376DD}" type="presParOf" srcId="{FED8C87D-251F-49F6-AE7C-2D0B1D5CF691}" destId="{9CEEFE27-D2B3-41F7-B0B8-46F5AF42EEB5}" srcOrd="0" destOrd="0" presId="urn:microsoft.com/office/officeart/2005/8/layout/orgChart1"/>
    <dgm:cxn modelId="{870AD2F3-07A0-4E91-8DCD-0F947DD551DE}" type="presParOf" srcId="{9CEEFE27-D2B3-41F7-B0B8-46F5AF42EEB5}" destId="{729E2AB5-00E4-4172-B679-9FB206CBD2FA}" srcOrd="0" destOrd="0" presId="urn:microsoft.com/office/officeart/2005/8/layout/orgChart1"/>
    <dgm:cxn modelId="{9C750DFF-8B38-4F3A-9CBE-4C9DF0EA3072}" type="presParOf" srcId="{9CEEFE27-D2B3-41F7-B0B8-46F5AF42EEB5}" destId="{CCF5A0FF-D758-48AF-BD72-213C3A1788E6}" srcOrd="1" destOrd="0" presId="urn:microsoft.com/office/officeart/2005/8/layout/orgChart1"/>
    <dgm:cxn modelId="{163BAAD8-B4C0-4141-B95C-A7E25D137C89}" type="presParOf" srcId="{FED8C87D-251F-49F6-AE7C-2D0B1D5CF691}" destId="{46E33A1B-A0D9-4397-9A99-683CB075CCE0}" srcOrd="1" destOrd="0" presId="urn:microsoft.com/office/officeart/2005/8/layout/orgChart1"/>
    <dgm:cxn modelId="{3468817C-1DD6-4052-80A2-37052DE7B392}" type="presParOf" srcId="{FED8C87D-251F-49F6-AE7C-2D0B1D5CF691}" destId="{36C78F81-A120-4C9F-8B9B-E6ABD52C18BB}" srcOrd="2" destOrd="0" presId="urn:microsoft.com/office/officeart/2005/8/layout/orgChart1"/>
    <dgm:cxn modelId="{425CB855-FBD4-4DA2-B87E-E31E9599A374}" type="presParOf" srcId="{97D04EDB-7F96-4C59-81A1-5B259670D85C}" destId="{112FA146-FBC1-4405-83D6-F0AB527D4CAD}" srcOrd="4" destOrd="0" presId="urn:microsoft.com/office/officeart/2005/8/layout/orgChart1"/>
    <dgm:cxn modelId="{90BB9342-4B84-4468-857D-A68F22AC7DBE}" type="presParOf" srcId="{97D04EDB-7F96-4C59-81A1-5B259670D85C}" destId="{9BC2CEA4-5775-4A8F-ADA3-05700DF7A18E}" srcOrd="5" destOrd="0" presId="urn:microsoft.com/office/officeart/2005/8/layout/orgChart1"/>
    <dgm:cxn modelId="{B6BB1F05-606F-4BFC-9154-844ADD715049}" type="presParOf" srcId="{9BC2CEA4-5775-4A8F-ADA3-05700DF7A18E}" destId="{EDC05BB1-7891-417C-B944-1B73C601B751}" srcOrd="0" destOrd="0" presId="urn:microsoft.com/office/officeart/2005/8/layout/orgChart1"/>
    <dgm:cxn modelId="{FB403A6C-07DD-44AA-B9C2-68041F67CEEE}" type="presParOf" srcId="{EDC05BB1-7891-417C-B944-1B73C601B751}" destId="{05173EFE-B6C0-495E-9E36-B34EFF29F978}" srcOrd="0" destOrd="0" presId="urn:microsoft.com/office/officeart/2005/8/layout/orgChart1"/>
    <dgm:cxn modelId="{7B6F2553-8EEE-4246-934C-E7FCA0111B4B}" type="presParOf" srcId="{EDC05BB1-7891-417C-B944-1B73C601B751}" destId="{653F8682-8718-42EE-93CE-080F763423B9}" srcOrd="1" destOrd="0" presId="urn:microsoft.com/office/officeart/2005/8/layout/orgChart1"/>
    <dgm:cxn modelId="{E57E5EBC-96F1-4109-B864-7E27B62A5ACE}" type="presParOf" srcId="{9BC2CEA4-5775-4A8F-ADA3-05700DF7A18E}" destId="{7363EBA3-C455-46F0-A2C5-5B1EFA86FECF}" srcOrd="1" destOrd="0" presId="urn:microsoft.com/office/officeart/2005/8/layout/orgChart1"/>
    <dgm:cxn modelId="{A4028FE3-CFFB-4076-8AC5-A6116B3AB22C}" type="presParOf" srcId="{9BC2CEA4-5775-4A8F-ADA3-05700DF7A18E}" destId="{26AE1309-3F40-4C7E-BC93-41C241095F1D}" srcOrd="2" destOrd="0" presId="urn:microsoft.com/office/officeart/2005/8/layout/orgChart1"/>
    <dgm:cxn modelId="{B187BFB3-6E87-4B92-8849-2BBC1C6C1843}" type="presParOf" srcId="{3C53DF24-7AC6-4F45-8B88-588D0E915872}" destId="{57CB95CE-ECF5-43AB-A98D-A64C93DD059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ACAE28-30A1-48E7-B191-49651DB85113}" type="doc">
      <dgm:prSet loTypeId="urn:microsoft.com/office/officeart/2005/8/layout/process1" loCatId="process" qsTypeId="urn:microsoft.com/office/officeart/2005/8/quickstyle/simple1" qsCatId="simple" csTypeId="urn:microsoft.com/office/officeart/2005/8/colors/colorful2" csCatId="colorful" phldr="1"/>
      <dgm:spPr/>
    </dgm:pt>
    <dgm:pt modelId="{CD944F74-E823-4551-BEA4-B2051129EEF8}">
      <dgm:prSet phldrT="[Text]" custT="1"/>
      <dgm:spPr/>
      <dgm:t>
        <a:bodyPr/>
        <a:lstStyle/>
        <a:p>
          <a:r>
            <a:rPr lang="el-GR" sz="1200" dirty="0" smtClean="0"/>
            <a:t>Αναγνώριση του ερευνητικού προβλήματος</a:t>
          </a:r>
          <a:endParaRPr lang="en-GB" sz="1200" dirty="0"/>
        </a:p>
      </dgm:t>
    </dgm:pt>
    <dgm:pt modelId="{C94B0320-BA5C-42DC-BB14-D235556AAA97}" type="parTrans" cxnId="{DA624387-5B7C-44AE-9DF1-7B914EE73308}">
      <dgm:prSet/>
      <dgm:spPr/>
      <dgm:t>
        <a:bodyPr/>
        <a:lstStyle/>
        <a:p>
          <a:endParaRPr lang="en-GB"/>
        </a:p>
      </dgm:t>
    </dgm:pt>
    <dgm:pt modelId="{DD09B770-4559-4EB8-A357-C4D3B0886361}" type="sibTrans" cxnId="{DA624387-5B7C-44AE-9DF1-7B914EE73308}">
      <dgm:prSet/>
      <dgm:spPr/>
      <dgm:t>
        <a:bodyPr/>
        <a:lstStyle/>
        <a:p>
          <a:endParaRPr lang="en-GB"/>
        </a:p>
      </dgm:t>
    </dgm:pt>
    <dgm:pt modelId="{138B9CE8-3B22-4938-A7EA-95F42ABE2678}">
      <dgm:prSet phldrT="[Text]" custT="1"/>
      <dgm:spPr/>
      <dgm:t>
        <a:bodyPr/>
        <a:lstStyle/>
        <a:p>
          <a:r>
            <a:rPr lang="el-GR" sz="1200" dirty="0" smtClean="0"/>
            <a:t>Ανασκόπηση της βιβλιογραφίας</a:t>
          </a:r>
          <a:endParaRPr lang="en-GB" sz="1200" dirty="0"/>
        </a:p>
      </dgm:t>
    </dgm:pt>
    <dgm:pt modelId="{32CAB06A-82F6-42E7-BFC8-D61F8C88E318}" type="parTrans" cxnId="{5931FD15-9BE6-4B24-95E3-7B3DA23AAC29}">
      <dgm:prSet/>
      <dgm:spPr/>
      <dgm:t>
        <a:bodyPr/>
        <a:lstStyle/>
        <a:p>
          <a:endParaRPr lang="en-GB"/>
        </a:p>
      </dgm:t>
    </dgm:pt>
    <dgm:pt modelId="{6D55F719-053A-4AF7-9535-03271A8E9CD6}" type="sibTrans" cxnId="{5931FD15-9BE6-4B24-95E3-7B3DA23AAC29}">
      <dgm:prSet/>
      <dgm:spPr/>
      <dgm:t>
        <a:bodyPr/>
        <a:lstStyle/>
        <a:p>
          <a:endParaRPr lang="en-GB"/>
        </a:p>
      </dgm:t>
    </dgm:pt>
    <dgm:pt modelId="{9E6CA0F1-590B-480F-8C6D-A23BC10FA1E8}">
      <dgm:prSet phldrT="[Text]" custT="1"/>
      <dgm:spPr/>
      <dgm:t>
        <a:bodyPr/>
        <a:lstStyle/>
        <a:p>
          <a:r>
            <a:rPr lang="el-GR" sz="1300" dirty="0" smtClean="0"/>
            <a:t>Προσδιορισμός του σκοπού έρευνας</a:t>
          </a:r>
          <a:endParaRPr lang="en-GB" sz="1300" dirty="0"/>
        </a:p>
      </dgm:t>
    </dgm:pt>
    <dgm:pt modelId="{2039C849-076F-4896-A637-DD3970B31B64}" type="parTrans" cxnId="{A9899D1D-4A82-4A63-ABAA-A9F25A009349}">
      <dgm:prSet/>
      <dgm:spPr/>
      <dgm:t>
        <a:bodyPr/>
        <a:lstStyle/>
        <a:p>
          <a:endParaRPr lang="en-GB"/>
        </a:p>
      </dgm:t>
    </dgm:pt>
    <dgm:pt modelId="{5D83708A-7592-49C8-B6AA-39A6DD35011C}" type="sibTrans" cxnId="{A9899D1D-4A82-4A63-ABAA-A9F25A009349}">
      <dgm:prSet/>
      <dgm:spPr/>
      <dgm:t>
        <a:bodyPr/>
        <a:lstStyle/>
        <a:p>
          <a:endParaRPr lang="en-GB"/>
        </a:p>
      </dgm:t>
    </dgm:pt>
    <dgm:pt modelId="{E3E8AEEA-5DF9-4573-8387-EE760727B3E8}">
      <dgm:prSet custT="1"/>
      <dgm:spPr/>
      <dgm:t>
        <a:bodyPr/>
        <a:lstStyle/>
        <a:p>
          <a:r>
            <a:rPr lang="el-GR" sz="1300" dirty="0" smtClean="0"/>
            <a:t>Συγκέντρωση των δεδομένων</a:t>
          </a:r>
          <a:endParaRPr lang="en-GB" sz="1300" dirty="0"/>
        </a:p>
      </dgm:t>
    </dgm:pt>
    <dgm:pt modelId="{D8B8F974-3DEA-46B0-96A9-D4D4B3E65495}" type="parTrans" cxnId="{69CEAC5D-93FB-460C-8D51-81BB9D65DD3D}">
      <dgm:prSet/>
      <dgm:spPr/>
      <dgm:t>
        <a:bodyPr/>
        <a:lstStyle/>
        <a:p>
          <a:endParaRPr lang="en-GB"/>
        </a:p>
      </dgm:t>
    </dgm:pt>
    <dgm:pt modelId="{E20DDBAA-F123-45B4-9237-BEE8A661F183}" type="sibTrans" cxnId="{69CEAC5D-93FB-460C-8D51-81BB9D65DD3D}">
      <dgm:prSet/>
      <dgm:spPr/>
      <dgm:t>
        <a:bodyPr/>
        <a:lstStyle/>
        <a:p>
          <a:endParaRPr lang="en-GB"/>
        </a:p>
      </dgm:t>
    </dgm:pt>
    <dgm:pt modelId="{E61FD7F0-C638-4406-B46E-A54DBE9D74C4}">
      <dgm:prSet/>
      <dgm:spPr/>
      <dgm:t>
        <a:bodyPr/>
        <a:lstStyle/>
        <a:p>
          <a:r>
            <a:rPr lang="el-GR" dirty="0" smtClean="0"/>
            <a:t>Ανάλυση και ερμηνεία των δεδομένων</a:t>
          </a:r>
          <a:endParaRPr lang="en-GB" dirty="0"/>
        </a:p>
      </dgm:t>
    </dgm:pt>
    <dgm:pt modelId="{77BF1478-DE41-4470-B965-0C6F61AC3AA1}" type="parTrans" cxnId="{428290A7-4487-4F51-A9B4-5EFC63FA2093}">
      <dgm:prSet/>
      <dgm:spPr/>
      <dgm:t>
        <a:bodyPr/>
        <a:lstStyle/>
        <a:p>
          <a:endParaRPr lang="en-GB"/>
        </a:p>
      </dgm:t>
    </dgm:pt>
    <dgm:pt modelId="{08B07F2F-C427-403D-B4D0-D667E53603E2}" type="sibTrans" cxnId="{428290A7-4487-4F51-A9B4-5EFC63FA2093}">
      <dgm:prSet/>
      <dgm:spPr/>
      <dgm:t>
        <a:bodyPr/>
        <a:lstStyle/>
        <a:p>
          <a:endParaRPr lang="en-GB"/>
        </a:p>
      </dgm:t>
    </dgm:pt>
    <dgm:pt modelId="{FE7DA920-9EC5-4F05-92C3-48E854F2B48E}">
      <dgm:prSet/>
      <dgm:spPr/>
      <dgm:t>
        <a:bodyPr/>
        <a:lstStyle/>
        <a:p>
          <a:r>
            <a:rPr lang="el-GR" dirty="0" smtClean="0"/>
            <a:t>Αναφορά και αξιολόγηση της έρευνας</a:t>
          </a:r>
          <a:endParaRPr lang="en-GB" dirty="0"/>
        </a:p>
      </dgm:t>
    </dgm:pt>
    <dgm:pt modelId="{756B3BF5-1D58-4E9D-8421-7EE1BB41E643}" type="parTrans" cxnId="{816E5CA6-E34E-4ACD-B4F5-45423F8BBF54}">
      <dgm:prSet/>
      <dgm:spPr/>
      <dgm:t>
        <a:bodyPr/>
        <a:lstStyle/>
        <a:p>
          <a:endParaRPr lang="en-GB"/>
        </a:p>
      </dgm:t>
    </dgm:pt>
    <dgm:pt modelId="{9B774781-8D40-4BBC-BA4D-9EF72ED669F0}" type="sibTrans" cxnId="{816E5CA6-E34E-4ACD-B4F5-45423F8BBF54}">
      <dgm:prSet/>
      <dgm:spPr/>
      <dgm:t>
        <a:bodyPr/>
        <a:lstStyle/>
        <a:p>
          <a:endParaRPr lang="en-GB"/>
        </a:p>
      </dgm:t>
    </dgm:pt>
    <dgm:pt modelId="{380EBC9B-ED5E-4AFC-9F3E-7EF2E092BD1D}" type="pres">
      <dgm:prSet presAssocID="{C6ACAE28-30A1-48E7-B191-49651DB85113}" presName="Name0" presStyleCnt="0">
        <dgm:presLayoutVars>
          <dgm:dir/>
          <dgm:resizeHandles val="exact"/>
        </dgm:presLayoutVars>
      </dgm:prSet>
      <dgm:spPr/>
    </dgm:pt>
    <dgm:pt modelId="{A35D2500-CEF2-4F80-A69D-F4639816F338}" type="pres">
      <dgm:prSet presAssocID="{CD944F74-E823-4551-BEA4-B2051129EEF8}" presName="node" presStyleLbl="node1" presStyleIdx="0" presStyleCnt="6" custScaleX="124517" custScaleY="90930" custLinFactY="100000" custLinFactNeighborX="20024" custLinFactNeighborY="136406">
        <dgm:presLayoutVars>
          <dgm:bulletEnabled val="1"/>
        </dgm:presLayoutVars>
      </dgm:prSet>
      <dgm:spPr/>
      <dgm:t>
        <a:bodyPr/>
        <a:lstStyle/>
        <a:p>
          <a:endParaRPr lang="en-GB"/>
        </a:p>
      </dgm:t>
    </dgm:pt>
    <dgm:pt modelId="{031C8B04-C162-4AEF-B979-8A487F8D9919}" type="pres">
      <dgm:prSet presAssocID="{DD09B770-4559-4EB8-A357-C4D3B0886361}" presName="sibTrans" presStyleLbl="sibTrans2D1" presStyleIdx="0" presStyleCnt="5" custLinFactNeighborX="19488" custLinFactNeighborY="-573"/>
      <dgm:spPr/>
      <dgm:t>
        <a:bodyPr/>
        <a:lstStyle/>
        <a:p>
          <a:endParaRPr lang="en-GB"/>
        </a:p>
      </dgm:t>
    </dgm:pt>
    <dgm:pt modelId="{1539E3E1-981D-431D-AFA0-2C93101EA5FB}" type="pres">
      <dgm:prSet presAssocID="{DD09B770-4559-4EB8-A357-C4D3B0886361}" presName="connectorText" presStyleLbl="sibTrans2D1" presStyleIdx="0" presStyleCnt="5"/>
      <dgm:spPr/>
      <dgm:t>
        <a:bodyPr/>
        <a:lstStyle/>
        <a:p>
          <a:endParaRPr lang="en-GB"/>
        </a:p>
      </dgm:t>
    </dgm:pt>
    <dgm:pt modelId="{9F8083F0-1460-416A-83A2-A63AF7FD9765}" type="pres">
      <dgm:prSet presAssocID="{138B9CE8-3B22-4938-A7EA-95F42ABE2678}" presName="node" presStyleLbl="node1" presStyleIdx="1" presStyleCnt="6" custScaleX="135214" custScaleY="89020" custLinFactY="37080" custLinFactNeighborX="-36079" custLinFactNeighborY="100000">
        <dgm:presLayoutVars>
          <dgm:bulletEnabled val="1"/>
        </dgm:presLayoutVars>
      </dgm:prSet>
      <dgm:spPr/>
      <dgm:t>
        <a:bodyPr/>
        <a:lstStyle/>
        <a:p>
          <a:endParaRPr lang="en-GB"/>
        </a:p>
      </dgm:t>
    </dgm:pt>
    <dgm:pt modelId="{F4411A10-7AC1-47A7-8994-EB0FC658E2F1}" type="pres">
      <dgm:prSet presAssocID="{6D55F719-053A-4AF7-9535-03271A8E9CD6}" presName="sibTrans" presStyleLbl="sibTrans2D1" presStyleIdx="1" presStyleCnt="5" custLinFactNeighborX="-14477" custLinFactNeighborY="-752"/>
      <dgm:spPr/>
      <dgm:t>
        <a:bodyPr/>
        <a:lstStyle/>
        <a:p>
          <a:endParaRPr lang="en-GB"/>
        </a:p>
      </dgm:t>
    </dgm:pt>
    <dgm:pt modelId="{AB37554D-1FFE-40EE-B201-81475EA3770C}" type="pres">
      <dgm:prSet presAssocID="{6D55F719-053A-4AF7-9535-03271A8E9CD6}" presName="connectorText" presStyleLbl="sibTrans2D1" presStyleIdx="1" presStyleCnt="5"/>
      <dgm:spPr/>
      <dgm:t>
        <a:bodyPr/>
        <a:lstStyle/>
        <a:p>
          <a:endParaRPr lang="en-GB"/>
        </a:p>
      </dgm:t>
    </dgm:pt>
    <dgm:pt modelId="{9FF31357-07F3-4257-849D-6035B77237DF}" type="pres">
      <dgm:prSet presAssocID="{9E6CA0F1-590B-480F-8C6D-A23BC10FA1E8}" presName="node" presStyleLbl="node1" presStyleIdx="2" presStyleCnt="6" custScaleX="159950" custScaleY="89020" custLinFactNeighborX="-74525" custLinFactNeighborY="36538">
        <dgm:presLayoutVars>
          <dgm:bulletEnabled val="1"/>
        </dgm:presLayoutVars>
      </dgm:prSet>
      <dgm:spPr/>
      <dgm:t>
        <a:bodyPr/>
        <a:lstStyle/>
        <a:p>
          <a:endParaRPr lang="en-GB"/>
        </a:p>
      </dgm:t>
    </dgm:pt>
    <dgm:pt modelId="{37E6477E-139A-4B8B-9DCF-E6213697707A}" type="pres">
      <dgm:prSet presAssocID="{5D83708A-7592-49C8-B6AA-39A6DD35011C}" presName="sibTrans" presStyleLbl="sibTrans2D1" presStyleIdx="2" presStyleCnt="5" custLinFactNeighborX="27073" custLinFactNeighborY="13634"/>
      <dgm:spPr/>
      <dgm:t>
        <a:bodyPr/>
        <a:lstStyle/>
        <a:p>
          <a:endParaRPr lang="en-GB"/>
        </a:p>
      </dgm:t>
    </dgm:pt>
    <dgm:pt modelId="{52E9A43C-90CC-4EA9-82BC-A7E88589F4E7}" type="pres">
      <dgm:prSet presAssocID="{5D83708A-7592-49C8-B6AA-39A6DD35011C}" presName="connectorText" presStyleLbl="sibTrans2D1" presStyleIdx="2" presStyleCnt="5"/>
      <dgm:spPr/>
      <dgm:t>
        <a:bodyPr/>
        <a:lstStyle/>
        <a:p>
          <a:endParaRPr lang="en-GB"/>
        </a:p>
      </dgm:t>
    </dgm:pt>
    <dgm:pt modelId="{9A47A048-A3B9-4396-B6EC-78F6EB600DF6}" type="pres">
      <dgm:prSet presAssocID="{E3E8AEEA-5DF9-4573-8387-EE760727B3E8}" presName="node" presStyleLbl="node1" presStyleIdx="3" presStyleCnt="6" custScaleX="141940" custScaleY="97686" custLinFactX="-12165" custLinFactNeighborX="-100000" custLinFactNeighborY="-62768">
        <dgm:presLayoutVars>
          <dgm:bulletEnabled val="1"/>
        </dgm:presLayoutVars>
      </dgm:prSet>
      <dgm:spPr/>
      <dgm:t>
        <a:bodyPr/>
        <a:lstStyle/>
        <a:p>
          <a:endParaRPr lang="en-GB"/>
        </a:p>
      </dgm:t>
    </dgm:pt>
    <dgm:pt modelId="{4D1B8E3C-6136-44F2-B05E-89E8C8E0B112}" type="pres">
      <dgm:prSet presAssocID="{E20DDBAA-F123-45B4-9237-BEE8A661F183}" presName="sibTrans" presStyleLbl="sibTrans2D1" presStyleIdx="3" presStyleCnt="5" custLinFactNeighborX="-25146" custLinFactNeighborY="1215"/>
      <dgm:spPr/>
      <dgm:t>
        <a:bodyPr/>
        <a:lstStyle/>
        <a:p>
          <a:endParaRPr lang="en-GB"/>
        </a:p>
      </dgm:t>
    </dgm:pt>
    <dgm:pt modelId="{62F7AF26-5F74-462C-894A-FB51F26F6C25}" type="pres">
      <dgm:prSet presAssocID="{E20DDBAA-F123-45B4-9237-BEE8A661F183}" presName="connectorText" presStyleLbl="sibTrans2D1" presStyleIdx="3" presStyleCnt="5"/>
      <dgm:spPr/>
      <dgm:t>
        <a:bodyPr/>
        <a:lstStyle/>
        <a:p>
          <a:endParaRPr lang="en-GB"/>
        </a:p>
      </dgm:t>
    </dgm:pt>
    <dgm:pt modelId="{DD1FF057-9287-498D-AF6D-5BD7D55029E2}" type="pres">
      <dgm:prSet presAssocID="{E61FD7F0-C638-4406-B46E-A54DBE9D74C4}" presName="node" presStyleLbl="node1" presStyleIdx="4" presStyleCnt="6" custScaleX="136885" custScaleY="98003" custLinFactX="-38831" custLinFactY="-66249" custLinFactNeighborX="-100000" custLinFactNeighborY="-100000">
        <dgm:presLayoutVars>
          <dgm:bulletEnabled val="1"/>
        </dgm:presLayoutVars>
      </dgm:prSet>
      <dgm:spPr/>
      <dgm:t>
        <a:bodyPr/>
        <a:lstStyle/>
        <a:p>
          <a:endParaRPr lang="en-GB"/>
        </a:p>
      </dgm:t>
    </dgm:pt>
    <dgm:pt modelId="{1BB2202D-CB92-498A-8C41-57F9F98DA3EB}" type="pres">
      <dgm:prSet presAssocID="{08B07F2F-C427-403D-B4D0-D667E53603E2}" presName="sibTrans" presStyleLbl="sibTrans2D1" presStyleIdx="4" presStyleCnt="5" custAng="20928256" custLinFactNeighborX="-3460" custLinFactNeighborY="10457"/>
      <dgm:spPr/>
      <dgm:t>
        <a:bodyPr/>
        <a:lstStyle/>
        <a:p>
          <a:endParaRPr lang="en-GB"/>
        </a:p>
      </dgm:t>
    </dgm:pt>
    <dgm:pt modelId="{121E5683-58C6-4706-804A-57A22ABC8883}" type="pres">
      <dgm:prSet presAssocID="{08B07F2F-C427-403D-B4D0-D667E53603E2}" presName="connectorText" presStyleLbl="sibTrans2D1" presStyleIdx="4" presStyleCnt="5"/>
      <dgm:spPr/>
      <dgm:t>
        <a:bodyPr/>
        <a:lstStyle/>
        <a:p>
          <a:endParaRPr lang="en-GB"/>
        </a:p>
      </dgm:t>
    </dgm:pt>
    <dgm:pt modelId="{FC737819-62BD-4D5E-87BC-12CE710271A1}" type="pres">
      <dgm:prSet presAssocID="{FE7DA920-9EC5-4F05-92C3-48E854F2B48E}" presName="node" presStyleLbl="node1" presStyleIdx="5" presStyleCnt="6" custScaleX="156977" custScaleY="91424" custLinFactX="-55103" custLinFactY="-100000" custLinFactNeighborX="-100000" custLinFactNeighborY="-164072">
        <dgm:presLayoutVars>
          <dgm:bulletEnabled val="1"/>
        </dgm:presLayoutVars>
      </dgm:prSet>
      <dgm:spPr/>
      <dgm:t>
        <a:bodyPr/>
        <a:lstStyle/>
        <a:p>
          <a:endParaRPr lang="en-GB"/>
        </a:p>
      </dgm:t>
    </dgm:pt>
  </dgm:ptLst>
  <dgm:cxnLst>
    <dgm:cxn modelId="{428290A7-4487-4F51-A9B4-5EFC63FA2093}" srcId="{C6ACAE28-30A1-48E7-B191-49651DB85113}" destId="{E61FD7F0-C638-4406-B46E-A54DBE9D74C4}" srcOrd="4" destOrd="0" parTransId="{77BF1478-DE41-4470-B965-0C6F61AC3AA1}" sibTransId="{08B07F2F-C427-403D-B4D0-D667E53603E2}"/>
    <dgm:cxn modelId="{852AF816-1081-4C51-A5AC-73691456AAF9}" type="presOf" srcId="{5D83708A-7592-49C8-B6AA-39A6DD35011C}" destId="{52E9A43C-90CC-4EA9-82BC-A7E88589F4E7}" srcOrd="1" destOrd="0" presId="urn:microsoft.com/office/officeart/2005/8/layout/process1"/>
    <dgm:cxn modelId="{20CECDEC-1BFD-4386-81E1-396F550666C5}" type="presOf" srcId="{9E6CA0F1-590B-480F-8C6D-A23BC10FA1E8}" destId="{9FF31357-07F3-4257-849D-6035B77237DF}" srcOrd="0" destOrd="0" presId="urn:microsoft.com/office/officeart/2005/8/layout/process1"/>
    <dgm:cxn modelId="{5482DBD6-FF7E-45CF-8B21-E13A0DFF6393}" type="presOf" srcId="{FE7DA920-9EC5-4F05-92C3-48E854F2B48E}" destId="{FC737819-62BD-4D5E-87BC-12CE710271A1}" srcOrd="0" destOrd="0" presId="urn:microsoft.com/office/officeart/2005/8/layout/process1"/>
    <dgm:cxn modelId="{E844185F-93C8-4D91-93ED-11727BD0A49C}" type="presOf" srcId="{E20DDBAA-F123-45B4-9237-BEE8A661F183}" destId="{62F7AF26-5F74-462C-894A-FB51F26F6C25}" srcOrd="1" destOrd="0" presId="urn:microsoft.com/office/officeart/2005/8/layout/process1"/>
    <dgm:cxn modelId="{E80AD137-43A6-414A-BF35-032BDCEF35E7}" type="presOf" srcId="{E3E8AEEA-5DF9-4573-8387-EE760727B3E8}" destId="{9A47A048-A3B9-4396-B6EC-78F6EB600DF6}" srcOrd="0" destOrd="0" presId="urn:microsoft.com/office/officeart/2005/8/layout/process1"/>
    <dgm:cxn modelId="{A06EFDF2-B3B5-4DAE-A736-F12E856E5045}" type="presOf" srcId="{C6ACAE28-30A1-48E7-B191-49651DB85113}" destId="{380EBC9B-ED5E-4AFC-9F3E-7EF2E092BD1D}" srcOrd="0" destOrd="0" presId="urn:microsoft.com/office/officeart/2005/8/layout/process1"/>
    <dgm:cxn modelId="{F57F165D-C109-46CA-AAF5-E52DB61FF7A4}" type="presOf" srcId="{08B07F2F-C427-403D-B4D0-D667E53603E2}" destId="{1BB2202D-CB92-498A-8C41-57F9F98DA3EB}" srcOrd="0" destOrd="0" presId="urn:microsoft.com/office/officeart/2005/8/layout/process1"/>
    <dgm:cxn modelId="{C20423D2-89D7-4F29-A4F4-EBC34B994188}" type="presOf" srcId="{6D55F719-053A-4AF7-9535-03271A8E9CD6}" destId="{AB37554D-1FFE-40EE-B201-81475EA3770C}" srcOrd="1" destOrd="0" presId="urn:microsoft.com/office/officeart/2005/8/layout/process1"/>
    <dgm:cxn modelId="{DA624387-5B7C-44AE-9DF1-7B914EE73308}" srcId="{C6ACAE28-30A1-48E7-B191-49651DB85113}" destId="{CD944F74-E823-4551-BEA4-B2051129EEF8}" srcOrd="0" destOrd="0" parTransId="{C94B0320-BA5C-42DC-BB14-D235556AAA97}" sibTransId="{DD09B770-4559-4EB8-A357-C4D3B0886361}"/>
    <dgm:cxn modelId="{A9899D1D-4A82-4A63-ABAA-A9F25A009349}" srcId="{C6ACAE28-30A1-48E7-B191-49651DB85113}" destId="{9E6CA0F1-590B-480F-8C6D-A23BC10FA1E8}" srcOrd="2" destOrd="0" parTransId="{2039C849-076F-4896-A637-DD3970B31B64}" sibTransId="{5D83708A-7592-49C8-B6AA-39A6DD35011C}"/>
    <dgm:cxn modelId="{9221FBC1-0A96-4064-BD80-04672FEFCFED}" type="presOf" srcId="{DD09B770-4559-4EB8-A357-C4D3B0886361}" destId="{031C8B04-C162-4AEF-B979-8A487F8D9919}" srcOrd="0" destOrd="0" presId="urn:microsoft.com/office/officeart/2005/8/layout/process1"/>
    <dgm:cxn modelId="{5931FD15-9BE6-4B24-95E3-7B3DA23AAC29}" srcId="{C6ACAE28-30A1-48E7-B191-49651DB85113}" destId="{138B9CE8-3B22-4938-A7EA-95F42ABE2678}" srcOrd="1" destOrd="0" parTransId="{32CAB06A-82F6-42E7-BFC8-D61F8C88E318}" sibTransId="{6D55F719-053A-4AF7-9535-03271A8E9CD6}"/>
    <dgm:cxn modelId="{DF5A5FB8-F619-46CF-9E51-C6F98708CFBA}" type="presOf" srcId="{E20DDBAA-F123-45B4-9237-BEE8A661F183}" destId="{4D1B8E3C-6136-44F2-B05E-89E8C8E0B112}" srcOrd="0" destOrd="0" presId="urn:microsoft.com/office/officeart/2005/8/layout/process1"/>
    <dgm:cxn modelId="{8A147831-6AF6-46C6-84B9-E2956A0DB392}" type="presOf" srcId="{138B9CE8-3B22-4938-A7EA-95F42ABE2678}" destId="{9F8083F0-1460-416A-83A2-A63AF7FD9765}" srcOrd="0" destOrd="0" presId="urn:microsoft.com/office/officeart/2005/8/layout/process1"/>
    <dgm:cxn modelId="{69CEAC5D-93FB-460C-8D51-81BB9D65DD3D}" srcId="{C6ACAE28-30A1-48E7-B191-49651DB85113}" destId="{E3E8AEEA-5DF9-4573-8387-EE760727B3E8}" srcOrd="3" destOrd="0" parTransId="{D8B8F974-3DEA-46B0-96A9-D4D4B3E65495}" sibTransId="{E20DDBAA-F123-45B4-9237-BEE8A661F183}"/>
    <dgm:cxn modelId="{816E5CA6-E34E-4ACD-B4F5-45423F8BBF54}" srcId="{C6ACAE28-30A1-48E7-B191-49651DB85113}" destId="{FE7DA920-9EC5-4F05-92C3-48E854F2B48E}" srcOrd="5" destOrd="0" parTransId="{756B3BF5-1D58-4E9D-8421-7EE1BB41E643}" sibTransId="{9B774781-8D40-4BBC-BA4D-9EF72ED669F0}"/>
    <dgm:cxn modelId="{30BF41AD-581B-42BA-B5BE-B8659284CBCA}" type="presOf" srcId="{CD944F74-E823-4551-BEA4-B2051129EEF8}" destId="{A35D2500-CEF2-4F80-A69D-F4639816F338}" srcOrd="0" destOrd="0" presId="urn:microsoft.com/office/officeart/2005/8/layout/process1"/>
    <dgm:cxn modelId="{75668942-918A-4547-AC98-458D728162E7}" type="presOf" srcId="{08B07F2F-C427-403D-B4D0-D667E53603E2}" destId="{121E5683-58C6-4706-804A-57A22ABC8883}" srcOrd="1" destOrd="0" presId="urn:microsoft.com/office/officeart/2005/8/layout/process1"/>
    <dgm:cxn modelId="{49273F22-3350-46CA-AB61-B5AA67362CCD}" type="presOf" srcId="{5D83708A-7592-49C8-B6AA-39A6DD35011C}" destId="{37E6477E-139A-4B8B-9DCF-E6213697707A}" srcOrd="0" destOrd="0" presId="urn:microsoft.com/office/officeart/2005/8/layout/process1"/>
    <dgm:cxn modelId="{B777D0C5-0183-4D1A-95F9-EDA132A0B411}" type="presOf" srcId="{E61FD7F0-C638-4406-B46E-A54DBE9D74C4}" destId="{DD1FF057-9287-498D-AF6D-5BD7D55029E2}" srcOrd="0" destOrd="0" presId="urn:microsoft.com/office/officeart/2005/8/layout/process1"/>
    <dgm:cxn modelId="{D6A284D1-2B2D-44C1-B9E2-AD4F42E59F3D}" type="presOf" srcId="{6D55F719-053A-4AF7-9535-03271A8E9CD6}" destId="{F4411A10-7AC1-47A7-8994-EB0FC658E2F1}" srcOrd="0" destOrd="0" presId="urn:microsoft.com/office/officeart/2005/8/layout/process1"/>
    <dgm:cxn modelId="{74D080DE-D9D0-40CE-9CFC-E858942A59BA}" type="presOf" srcId="{DD09B770-4559-4EB8-A357-C4D3B0886361}" destId="{1539E3E1-981D-431D-AFA0-2C93101EA5FB}" srcOrd="1" destOrd="0" presId="urn:microsoft.com/office/officeart/2005/8/layout/process1"/>
    <dgm:cxn modelId="{22D0CF16-92B1-486C-81BC-5390AFD13D24}" type="presParOf" srcId="{380EBC9B-ED5E-4AFC-9F3E-7EF2E092BD1D}" destId="{A35D2500-CEF2-4F80-A69D-F4639816F338}" srcOrd="0" destOrd="0" presId="urn:microsoft.com/office/officeart/2005/8/layout/process1"/>
    <dgm:cxn modelId="{1FBDA182-66B6-4C6C-A4AD-56B042A9C702}" type="presParOf" srcId="{380EBC9B-ED5E-4AFC-9F3E-7EF2E092BD1D}" destId="{031C8B04-C162-4AEF-B979-8A487F8D9919}" srcOrd="1" destOrd="0" presId="urn:microsoft.com/office/officeart/2005/8/layout/process1"/>
    <dgm:cxn modelId="{4287AD0F-95C2-4A09-9EA0-408B80CFFBB1}" type="presParOf" srcId="{031C8B04-C162-4AEF-B979-8A487F8D9919}" destId="{1539E3E1-981D-431D-AFA0-2C93101EA5FB}" srcOrd="0" destOrd="0" presId="urn:microsoft.com/office/officeart/2005/8/layout/process1"/>
    <dgm:cxn modelId="{B4C92316-9E9D-48C7-9B38-9E05E566D6FB}" type="presParOf" srcId="{380EBC9B-ED5E-4AFC-9F3E-7EF2E092BD1D}" destId="{9F8083F0-1460-416A-83A2-A63AF7FD9765}" srcOrd="2" destOrd="0" presId="urn:microsoft.com/office/officeart/2005/8/layout/process1"/>
    <dgm:cxn modelId="{2766A956-0F0D-452E-BBFA-B9B125904144}" type="presParOf" srcId="{380EBC9B-ED5E-4AFC-9F3E-7EF2E092BD1D}" destId="{F4411A10-7AC1-47A7-8994-EB0FC658E2F1}" srcOrd="3" destOrd="0" presId="urn:microsoft.com/office/officeart/2005/8/layout/process1"/>
    <dgm:cxn modelId="{ABE20FBE-9A9A-40DF-8866-F2DD93726C4B}" type="presParOf" srcId="{F4411A10-7AC1-47A7-8994-EB0FC658E2F1}" destId="{AB37554D-1FFE-40EE-B201-81475EA3770C}" srcOrd="0" destOrd="0" presId="urn:microsoft.com/office/officeart/2005/8/layout/process1"/>
    <dgm:cxn modelId="{63503507-192D-4944-ACCE-21734C5A194F}" type="presParOf" srcId="{380EBC9B-ED5E-4AFC-9F3E-7EF2E092BD1D}" destId="{9FF31357-07F3-4257-849D-6035B77237DF}" srcOrd="4" destOrd="0" presId="urn:microsoft.com/office/officeart/2005/8/layout/process1"/>
    <dgm:cxn modelId="{C39C6D3C-D090-414F-A833-589141F0E47B}" type="presParOf" srcId="{380EBC9B-ED5E-4AFC-9F3E-7EF2E092BD1D}" destId="{37E6477E-139A-4B8B-9DCF-E6213697707A}" srcOrd="5" destOrd="0" presId="urn:microsoft.com/office/officeart/2005/8/layout/process1"/>
    <dgm:cxn modelId="{9DADE181-915A-4F4C-B217-DBD316A019D1}" type="presParOf" srcId="{37E6477E-139A-4B8B-9DCF-E6213697707A}" destId="{52E9A43C-90CC-4EA9-82BC-A7E88589F4E7}" srcOrd="0" destOrd="0" presId="urn:microsoft.com/office/officeart/2005/8/layout/process1"/>
    <dgm:cxn modelId="{97C9EDC1-87F3-4E6E-871F-9B18DCEED544}" type="presParOf" srcId="{380EBC9B-ED5E-4AFC-9F3E-7EF2E092BD1D}" destId="{9A47A048-A3B9-4396-B6EC-78F6EB600DF6}" srcOrd="6" destOrd="0" presId="urn:microsoft.com/office/officeart/2005/8/layout/process1"/>
    <dgm:cxn modelId="{35BAC35A-9299-4CAC-B7DF-614783439B1C}" type="presParOf" srcId="{380EBC9B-ED5E-4AFC-9F3E-7EF2E092BD1D}" destId="{4D1B8E3C-6136-44F2-B05E-89E8C8E0B112}" srcOrd="7" destOrd="0" presId="urn:microsoft.com/office/officeart/2005/8/layout/process1"/>
    <dgm:cxn modelId="{34DCA58D-79C4-477F-ACEC-34917DF25CC1}" type="presParOf" srcId="{4D1B8E3C-6136-44F2-B05E-89E8C8E0B112}" destId="{62F7AF26-5F74-462C-894A-FB51F26F6C25}" srcOrd="0" destOrd="0" presId="urn:microsoft.com/office/officeart/2005/8/layout/process1"/>
    <dgm:cxn modelId="{B7E9BED3-B82D-4DC9-8A22-7505CB21D0A5}" type="presParOf" srcId="{380EBC9B-ED5E-4AFC-9F3E-7EF2E092BD1D}" destId="{DD1FF057-9287-498D-AF6D-5BD7D55029E2}" srcOrd="8" destOrd="0" presId="urn:microsoft.com/office/officeart/2005/8/layout/process1"/>
    <dgm:cxn modelId="{1BE4E261-044D-48C8-A03E-B35407CF81EA}" type="presParOf" srcId="{380EBC9B-ED5E-4AFC-9F3E-7EF2E092BD1D}" destId="{1BB2202D-CB92-498A-8C41-57F9F98DA3EB}" srcOrd="9" destOrd="0" presId="urn:microsoft.com/office/officeart/2005/8/layout/process1"/>
    <dgm:cxn modelId="{B89453DA-10BE-417D-8EEE-96CB773CFCC3}" type="presParOf" srcId="{1BB2202D-CB92-498A-8C41-57F9F98DA3EB}" destId="{121E5683-58C6-4706-804A-57A22ABC8883}" srcOrd="0" destOrd="0" presId="urn:microsoft.com/office/officeart/2005/8/layout/process1"/>
    <dgm:cxn modelId="{91F97004-6506-4D57-AA30-566A34BB0D6E}" type="presParOf" srcId="{380EBC9B-ED5E-4AFC-9F3E-7EF2E092BD1D}" destId="{FC737819-62BD-4D5E-87BC-12CE710271A1}" srcOrd="1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2FA146-FBC1-4405-83D6-F0AB527D4CAD}">
      <dsp:nvSpPr>
        <dsp:cNvPr id="0" name=""/>
        <dsp:cNvSpPr/>
      </dsp:nvSpPr>
      <dsp:spPr>
        <a:xfrm>
          <a:off x="3390900" y="987442"/>
          <a:ext cx="2389069" cy="414631"/>
        </a:xfrm>
        <a:custGeom>
          <a:avLst/>
          <a:gdLst/>
          <a:ahLst/>
          <a:cxnLst/>
          <a:rect l="0" t="0" r="0" b="0"/>
          <a:pathLst>
            <a:path>
              <a:moveTo>
                <a:pt x="0" y="0"/>
              </a:moveTo>
              <a:lnTo>
                <a:pt x="0" y="207315"/>
              </a:lnTo>
              <a:lnTo>
                <a:pt x="2389069" y="207315"/>
              </a:lnTo>
              <a:lnTo>
                <a:pt x="2389069" y="4146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58454C-EB60-4440-800D-42AD4B327FB2}">
      <dsp:nvSpPr>
        <dsp:cNvPr id="0" name=""/>
        <dsp:cNvSpPr/>
      </dsp:nvSpPr>
      <dsp:spPr>
        <a:xfrm>
          <a:off x="3345180" y="987442"/>
          <a:ext cx="91440" cy="414631"/>
        </a:xfrm>
        <a:custGeom>
          <a:avLst/>
          <a:gdLst/>
          <a:ahLst/>
          <a:cxnLst/>
          <a:rect l="0" t="0" r="0" b="0"/>
          <a:pathLst>
            <a:path>
              <a:moveTo>
                <a:pt x="45720" y="0"/>
              </a:moveTo>
              <a:lnTo>
                <a:pt x="45720" y="4146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53E19D-14AE-48CF-A5C7-D57B4EF4042E}">
      <dsp:nvSpPr>
        <dsp:cNvPr id="0" name=""/>
        <dsp:cNvSpPr/>
      </dsp:nvSpPr>
      <dsp:spPr>
        <a:xfrm>
          <a:off x="1001830" y="987442"/>
          <a:ext cx="2389069" cy="414631"/>
        </a:xfrm>
        <a:custGeom>
          <a:avLst/>
          <a:gdLst/>
          <a:ahLst/>
          <a:cxnLst/>
          <a:rect l="0" t="0" r="0" b="0"/>
          <a:pathLst>
            <a:path>
              <a:moveTo>
                <a:pt x="2389069" y="0"/>
              </a:moveTo>
              <a:lnTo>
                <a:pt x="2389069" y="207315"/>
              </a:lnTo>
              <a:lnTo>
                <a:pt x="0" y="207315"/>
              </a:lnTo>
              <a:lnTo>
                <a:pt x="0" y="4146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FA0E0F-91D0-4DC7-B246-050D8264DAF7}">
      <dsp:nvSpPr>
        <dsp:cNvPr id="0" name=""/>
        <dsp:cNvSpPr/>
      </dsp:nvSpPr>
      <dsp:spPr>
        <a:xfrm>
          <a:off x="2403681" y="223"/>
          <a:ext cx="1974437" cy="98721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b="0" kern="1200" dirty="0" smtClean="0">
              <a:solidFill>
                <a:schemeClr val="tx1"/>
              </a:solidFill>
            </a:rPr>
            <a:t>Μαθητές</a:t>
          </a:r>
          <a:endParaRPr lang="en-GB" sz="2400" b="0" kern="1200" dirty="0">
            <a:solidFill>
              <a:schemeClr val="tx1"/>
            </a:solidFill>
          </a:endParaRPr>
        </a:p>
      </dsp:txBody>
      <dsp:txXfrm>
        <a:off x="2403681" y="223"/>
        <a:ext cx="1974437" cy="987218"/>
      </dsp:txXfrm>
    </dsp:sp>
    <dsp:sp modelId="{7BD0E4D5-7090-4776-8D4D-9115A20C3FD5}">
      <dsp:nvSpPr>
        <dsp:cNvPr id="0" name=""/>
        <dsp:cNvSpPr/>
      </dsp:nvSpPr>
      <dsp:spPr>
        <a:xfrm>
          <a:off x="14611" y="1402074"/>
          <a:ext cx="1974437" cy="98721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l-GR" sz="1800" kern="1200" dirty="0" smtClean="0">
              <a:solidFill>
                <a:schemeClr val="tx1"/>
              </a:solidFill>
            </a:rPr>
            <a:t>Μικρές τάξεις (13-17 παιδιά)</a:t>
          </a:r>
          <a:endParaRPr lang="en-GB" sz="1800" kern="1200" dirty="0">
            <a:solidFill>
              <a:schemeClr val="tx1"/>
            </a:solidFill>
          </a:endParaRPr>
        </a:p>
      </dsp:txBody>
      <dsp:txXfrm>
        <a:off x="14611" y="1402074"/>
        <a:ext cx="1974437" cy="987218"/>
      </dsp:txXfrm>
    </dsp:sp>
    <dsp:sp modelId="{729E2AB5-00E4-4172-B679-9FB206CBD2FA}">
      <dsp:nvSpPr>
        <dsp:cNvPr id="0" name=""/>
        <dsp:cNvSpPr/>
      </dsp:nvSpPr>
      <dsp:spPr>
        <a:xfrm>
          <a:off x="2403681" y="1402074"/>
          <a:ext cx="1974437" cy="98721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l-GR" sz="1800" kern="1200" dirty="0" smtClean="0">
              <a:solidFill>
                <a:schemeClr val="tx1"/>
              </a:solidFill>
            </a:rPr>
            <a:t>Κανονικές τάξεις (22-25 παιδιά)</a:t>
          </a:r>
          <a:endParaRPr lang="en-GB" sz="1800" kern="1200" dirty="0">
            <a:solidFill>
              <a:schemeClr val="tx1"/>
            </a:solidFill>
          </a:endParaRPr>
        </a:p>
      </dsp:txBody>
      <dsp:txXfrm>
        <a:off x="2403681" y="1402074"/>
        <a:ext cx="1974437" cy="987218"/>
      </dsp:txXfrm>
    </dsp:sp>
    <dsp:sp modelId="{05173EFE-B6C0-495E-9E36-B34EFF29F978}">
      <dsp:nvSpPr>
        <dsp:cNvPr id="0" name=""/>
        <dsp:cNvSpPr/>
      </dsp:nvSpPr>
      <dsp:spPr>
        <a:xfrm>
          <a:off x="4792750" y="1402074"/>
          <a:ext cx="1974437" cy="98721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l-GR" sz="1800" kern="1200" dirty="0" smtClean="0">
              <a:solidFill>
                <a:schemeClr val="tx1"/>
              </a:solidFill>
            </a:rPr>
            <a:t>Κανονικές τάξεις +βοηθός διδασκαλίας</a:t>
          </a:r>
          <a:endParaRPr lang="en-GB" sz="1800" kern="1200" dirty="0">
            <a:solidFill>
              <a:schemeClr val="tx1"/>
            </a:solidFill>
          </a:endParaRPr>
        </a:p>
      </dsp:txBody>
      <dsp:txXfrm>
        <a:off x="4792750" y="1402074"/>
        <a:ext cx="1974437" cy="9872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5D2500-CEF2-4F80-A69D-F4639816F338}">
      <dsp:nvSpPr>
        <dsp:cNvPr id="0" name=""/>
        <dsp:cNvSpPr/>
      </dsp:nvSpPr>
      <dsp:spPr>
        <a:xfrm>
          <a:off x="71476" y="4902023"/>
          <a:ext cx="1032592" cy="882923"/>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l-GR" sz="1200" kern="1200" dirty="0" smtClean="0"/>
            <a:t>Αναγνώριση του ερευνητικού προβλήματος</a:t>
          </a:r>
          <a:endParaRPr lang="en-GB" sz="1200" kern="1200" dirty="0"/>
        </a:p>
      </dsp:txBody>
      <dsp:txXfrm>
        <a:off x="97336" y="4927883"/>
        <a:ext cx="980872" cy="831203"/>
      </dsp:txXfrm>
    </dsp:sp>
    <dsp:sp modelId="{031C8B04-C162-4AEF-B979-8A487F8D9919}">
      <dsp:nvSpPr>
        <dsp:cNvPr id="0" name=""/>
        <dsp:cNvSpPr/>
      </dsp:nvSpPr>
      <dsp:spPr>
        <a:xfrm rot="19303853">
          <a:off x="1153020" y="4767824"/>
          <a:ext cx="106935" cy="20566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1156467" y="4818890"/>
        <a:ext cx="74855" cy="123397"/>
      </dsp:txXfrm>
    </dsp:sp>
    <dsp:sp modelId="{9F8083F0-1460-416A-83A2-A63AF7FD9765}">
      <dsp:nvSpPr>
        <dsp:cNvPr id="0" name=""/>
        <dsp:cNvSpPr/>
      </dsp:nvSpPr>
      <dsp:spPr>
        <a:xfrm>
          <a:off x="1249680" y="3946847"/>
          <a:ext cx="1121300" cy="864377"/>
        </a:xfrm>
        <a:prstGeom prst="roundRect">
          <a:avLst>
            <a:gd name="adj" fmla="val 10000"/>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l-GR" sz="1200" kern="1200" dirty="0" smtClean="0"/>
            <a:t>Ανασκόπηση της βιβλιογραφίας</a:t>
          </a:r>
          <a:endParaRPr lang="en-GB" sz="1200" kern="1200" dirty="0"/>
        </a:p>
      </dsp:txBody>
      <dsp:txXfrm>
        <a:off x="1274997" y="3972164"/>
        <a:ext cx="1070666" cy="813743"/>
      </dsp:txXfrm>
    </dsp:sp>
    <dsp:sp modelId="{F4411A10-7AC1-47A7-8994-EB0FC658E2F1}">
      <dsp:nvSpPr>
        <dsp:cNvPr id="0" name=""/>
        <dsp:cNvSpPr/>
      </dsp:nvSpPr>
      <dsp:spPr>
        <a:xfrm rot="19538540">
          <a:off x="2394747" y="3808575"/>
          <a:ext cx="151000" cy="205661"/>
        </a:xfrm>
        <a:prstGeom prst="rightArrow">
          <a:avLst>
            <a:gd name="adj1" fmla="val 60000"/>
            <a:gd name="adj2" fmla="val 50000"/>
          </a:avLst>
        </a:prstGeom>
        <a:solidFill>
          <a:schemeClr val="accent2">
            <a:hueOff val="1170380"/>
            <a:satOff val="-1460"/>
            <a:lumOff val="3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2398699" y="3862490"/>
        <a:ext cx="105700" cy="123397"/>
      </dsp:txXfrm>
    </dsp:sp>
    <dsp:sp modelId="{9FF31357-07F3-4257-849D-6035B77237DF}">
      <dsp:nvSpPr>
        <dsp:cNvPr id="0" name=""/>
        <dsp:cNvSpPr/>
      </dsp:nvSpPr>
      <dsp:spPr>
        <a:xfrm>
          <a:off x="2575162" y="2970592"/>
          <a:ext cx="1326430" cy="864377"/>
        </a:xfrm>
        <a:prstGeom prst="roundRect">
          <a:avLst>
            <a:gd name="adj" fmla="val 10000"/>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Προσδιορισμός του σκοπού έρευνας</a:t>
          </a:r>
          <a:endParaRPr lang="en-GB" sz="1300" kern="1200" dirty="0"/>
        </a:p>
      </dsp:txBody>
      <dsp:txXfrm>
        <a:off x="2600479" y="2995909"/>
        <a:ext cx="1275796" cy="813743"/>
      </dsp:txXfrm>
    </dsp:sp>
    <dsp:sp modelId="{37E6477E-139A-4B8B-9DCF-E6213697707A}">
      <dsp:nvSpPr>
        <dsp:cNvPr id="0" name=""/>
        <dsp:cNvSpPr/>
      </dsp:nvSpPr>
      <dsp:spPr>
        <a:xfrm rot="19524361">
          <a:off x="3932209" y="2830834"/>
          <a:ext cx="117761" cy="205661"/>
        </a:xfrm>
        <a:prstGeom prst="rightArrow">
          <a:avLst>
            <a:gd name="adj1" fmla="val 60000"/>
            <a:gd name="adj2" fmla="val 50000"/>
          </a:avLst>
        </a:prstGeom>
        <a:solidFill>
          <a:schemeClr val="accent2">
            <a:hueOff val="2340759"/>
            <a:satOff val="-2919"/>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3935332" y="2881995"/>
        <a:ext cx="82433" cy="123397"/>
      </dsp:txXfrm>
    </dsp:sp>
    <dsp:sp modelId="{9A47A048-A3B9-4396-B6EC-78F6EB600DF6}">
      <dsp:nvSpPr>
        <dsp:cNvPr id="0" name=""/>
        <dsp:cNvSpPr/>
      </dsp:nvSpPr>
      <dsp:spPr>
        <a:xfrm>
          <a:off x="4047918" y="1964265"/>
          <a:ext cx="1177077" cy="948523"/>
        </a:xfrm>
        <a:prstGeom prst="roundRect">
          <a:avLst>
            <a:gd name="adj" fmla="val 10000"/>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Συγκέντρωση των δεδομένων</a:t>
          </a:r>
          <a:endParaRPr lang="en-GB" sz="1300" kern="1200" dirty="0"/>
        </a:p>
      </dsp:txBody>
      <dsp:txXfrm>
        <a:off x="4075699" y="1992046"/>
        <a:ext cx="1121515" cy="892961"/>
      </dsp:txXfrm>
    </dsp:sp>
    <dsp:sp modelId="{4D1B8E3C-6136-44F2-B05E-89E8C8E0B112}">
      <dsp:nvSpPr>
        <dsp:cNvPr id="0" name=""/>
        <dsp:cNvSpPr/>
      </dsp:nvSpPr>
      <dsp:spPr>
        <a:xfrm rot="19294627">
          <a:off x="5225730" y="1826170"/>
          <a:ext cx="74804" cy="205661"/>
        </a:xfrm>
        <a:prstGeom prst="rightArrow">
          <a:avLst>
            <a:gd name="adj1" fmla="val 60000"/>
            <a:gd name="adj2" fmla="val 50000"/>
          </a:avLst>
        </a:prstGeom>
        <a:solidFill>
          <a:schemeClr val="accent2">
            <a:hueOff val="3511139"/>
            <a:satOff val="-4379"/>
            <a:lumOff val="103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5228160" y="1874275"/>
        <a:ext cx="52363" cy="123397"/>
      </dsp:txXfrm>
    </dsp:sp>
    <dsp:sp modelId="{DD1FF057-9287-498D-AF6D-5BD7D55029E2}">
      <dsp:nvSpPr>
        <dsp:cNvPr id="0" name=""/>
        <dsp:cNvSpPr/>
      </dsp:nvSpPr>
      <dsp:spPr>
        <a:xfrm>
          <a:off x="5335572" y="957933"/>
          <a:ext cx="1135157" cy="951601"/>
        </a:xfrm>
        <a:prstGeom prst="roundRect">
          <a:avLst>
            <a:gd name="adj" fmla="val 10000"/>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t>Ανάλυση και ερμηνεία των δεδομένων</a:t>
          </a:r>
          <a:endParaRPr lang="en-GB" sz="1100" kern="1200" dirty="0"/>
        </a:p>
      </dsp:txBody>
      <dsp:txXfrm>
        <a:off x="5363443" y="985804"/>
        <a:ext cx="1079415" cy="895859"/>
      </dsp:txXfrm>
    </dsp:sp>
    <dsp:sp modelId="{1BB2202D-CB92-498A-8C41-57F9F98DA3EB}">
      <dsp:nvSpPr>
        <dsp:cNvPr id="0" name=""/>
        <dsp:cNvSpPr/>
      </dsp:nvSpPr>
      <dsp:spPr>
        <a:xfrm rot="18896175">
          <a:off x="6504921" y="903458"/>
          <a:ext cx="125600" cy="205661"/>
        </a:xfrm>
        <a:prstGeom prst="rightArrow">
          <a:avLst>
            <a:gd name="adj1" fmla="val 60000"/>
            <a:gd name="adj2" fmla="val 50000"/>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GB" sz="800" kern="1200"/>
        </a:p>
      </dsp:txBody>
      <dsp:txXfrm>
        <a:off x="6510454" y="957927"/>
        <a:ext cx="87920" cy="123397"/>
      </dsp:txXfrm>
    </dsp:sp>
    <dsp:sp modelId="{FC737819-62BD-4D5E-87BC-12CE710271A1}">
      <dsp:nvSpPr>
        <dsp:cNvPr id="0" name=""/>
        <dsp:cNvSpPr/>
      </dsp:nvSpPr>
      <dsp:spPr>
        <a:xfrm>
          <a:off x="6667500" y="40020"/>
          <a:ext cx="1301776" cy="887720"/>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l-GR" sz="1100" kern="1200" dirty="0" smtClean="0"/>
            <a:t>Αναφορά και αξιολόγηση της έρευνας</a:t>
          </a:r>
          <a:endParaRPr lang="en-GB" sz="1100" kern="1200" dirty="0"/>
        </a:p>
      </dsp:txBody>
      <dsp:txXfrm>
        <a:off x="6693500" y="66020"/>
        <a:ext cx="1249776" cy="83572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526C-FECF-4E7D-8100-E5342554725B}" type="datetimeFigureOut">
              <a:rPr lang="en-GB" smtClean="0"/>
              <a:t>17/02/2019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A88305-C981-4661-A1C3-E3B70126FBBD}" type="slidenum">
              <a:rPr lang="en-GB" smtClean="0"/>
              <a:t>‹#›</a:t>
            </a:fld>
            <a:endParaRPr lang="en-GB"/>
          </a:p>
        </p:txBody>
      </p:sp>
    </p:spTree>
    <p:extLst>
      <p:ext uri="{BB962C8B-B14F-4D97-AF65-F5344CB8AC3E}">
        <p14:creationId xmlns:p14="http://schemas.microsoft.com/office/powerpoint/2010/main" val="56032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11</a:t>
            </a:fld>
            <a:endParaRPr lang="en-GB"/>
          </a:p>
        </p:txBody>
      </p:sp>
    </p:spTree>
    <p:extLst>
      <p:ext uri="{BB962C8B-B14F-4D97-AF65-F5344CB8AC3E}">
        <p14:creationId xmlns:p14="http://schemas.microsoft.com/office/powerpoint/2010/main" val="4213146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02746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08210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5086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10200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17208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2960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2/17/2019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3243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2/17/2019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0844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829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1158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1624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7954837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ch.koutsamp@uop.gr"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l-GR" dirty="0" smtClean="0"/>
              <a:t>Μεθοδολογία κοινωνικής και εκπαιδευτικής έρευνας</a:t>
            </a:r>
            <a:endParaRPr lang="en-GB" dirty="0"/>
          </a:p>
        </p:txBody>
      </p:sp>
      <p:sp>
        <p:nvSpPr>
          <p:cNvPr id="3" name="Subtitle 2"/>
          <p:cNvSpPr>
            <a:spLocks noGrp="1"/>
          </p:cNvSpPr>
          <p:nvPr>
            <p:ph type="subTitle" idx="1"/>
          </p:nvPr>
        </p:nvSpPr>
        <p:spPr/>
        <p:txBody>
          <a:bodyPr>
            <a:normAutofit/>
          </a:bodyPr>
          <a:lstStyle/>
          <a:p>
            <a:endParaRPr lang="el-GR" dirty="0" smtClean="0"/>
          </a:p>
          <a:p>
            <a:r>
              <a:rPr lang="el-GR" dirty="0" smtClean="0"/>
              <a:t>Ακαδημαϊκό έτος 2018-2019</a:t>
            </a:r>
            <a:endParaRPr lang="en-GB" dirty="0"/>
          </a:p>
        </p:txBody>
      </p:sp>
    </p:spTree>
    <p:extLst>
      <p:ext uri="{BB962C8B-B14F-4D97-AF65-F5344CB8AC3E}">
        <p14:creationId xmlns:p14="http://schemas.microsoft.com/office/powerpoint/2010/main" val="2929326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618" y="152400"/>
            <a:ext cx="8229600" cy="792162"/>
          </a:xfrm>
        </p:spPr>
        <p:txBody>
          <a:bodyPr>
            <a:normAutofit/>
          </a:bodyPr>
          <a:lstStyle/>
          <a:p>
            <a:r>
              <a:rPr lang="el-GR" sz="4000" dirty="0" smtClean="0"/>
              <a:t>Είναι η έρευνα πανάκεια;</a:t>
            </a:r>
            <a:endParaRPr lang="en-GB" sz="4000" dirty="0"/>
          </a:p>
        </p:txBody>
      </p:sp>
      <p:sp>
        <p:nvSpPr>
          <p:cNvPr id="3" name="Content Placeholder 2"/>
          <p:cNvSpPr>
            <a:spLocks noGrp="1"/>
          </p:cNvSpPr>
          <p:nvPr>
            <p:ph idx="1"/>
          </p:nvPr>
        </p:nvSpPr>
        <p:spPr>
          <a:xfrm>
            <a:off x="385618" y="1066800"/>
            <a:ext cx="8229600" cy="5486400"/>
          </a:xfrm>
        </p:spPr>
        <p:txBody>
          <a:bodyPr>
            <a:noAutofit/>
          </a:bodyPr>
          <a:lstStyle/>
          <a:p>
            <a:pPr>
              <a:lnSpc>
                <a:spcPct val="130000"/>
              </a:lnSpc>
              <a:spcAft>
                <a:spcPts val="600"/>
              </a:spcAft>
            </a:pPr>
            <a:r>
              <a:rPr lang="el-GR" sz="2400" dirty="0" smtClean="0"/>
              <a:t>Αργή διαδικασία</a:t>
            </a:r>
          </a:p>
          <a:p>
            <a:pPr lvl="1">
              <a:spcAft>
                <a:spcPts val="300"/>
              </a:spcAft>
            </a:pPr>
            <a:r>
              <a:rPr lang="el-GR" sz="1700" dirty="0" smtClean="0"/>
              <a:t>Επίπονη και αργή διαδικασία (μπορεί να χρειαστούν χρόνια προτού δημοσιευτεί μια μελέτη).</a:t>
            </a:r>
          </a:p>
          <a:p>
            <a:pPr lvl="1">
              <a:spcAft>
                <a:spcPts val="300"/>
              </a:spcAft>
            </a:pPr>
            <a:r>
              <a:rPr lang="el-GR" sz="1700" dirty="0" smtClean="0"/>
              <a:t>Δεν φτάνει μία μελέτη για να τεκμηριώσει ένα σημαντικό εύρημα.</a:t>
            </a:r>
          </a:p>
          <a:p>
            <a:pPr lvl="1">
              <a:spcAft>
                <a:spcPts val="300"/>
              </a:spcAft>
            </a:pPr>
            <a:r>
              <a:rPr lang="el-GR" sz="1700" dirty="0" smtClean="0"/>
              <a:t>Όμως οι αποφάσεις πολιτικής θα πρέπει να παρθούν σήμερα</a:t>
            </a:r>
            <a:r>
              <a:rPr lang="el-GR" sz="1600" dirty="0" smtClean="0"/>
              <a:t>.</a:t>
            </a:r>
          </a:p>
          <a:p>
            <a:pPr>
              <a:lnSpc>
                <a:spcPct val="130000"/>
              </a:lnSpc>
              <a:spcAft>
                <a:spcPts val="600"/>
              </a:spcAft>
            </a:pPr>
            <a:r>
              <a:rPr lang="el-GR" sz="2400" dirty="0" smtClean="0"/>
              <a:t>Διφορούμενα αποτελέσματα</a:t>
            </a:r>
          </a:p>
          <a:p>
            <a:pPr lvl="1">
              <a:spcAft>
                <a:spcPts val="600"/>
              </a:spcAft>
            </a:pPr>
            <a:r>
              <a:rPr lang="el-GR" sz="1700" dirty="0" smtClean="0"/>
              <a:t>Μεγάλος αριθμός ερευνών.</a:t>
            </a:r>
          </a:p>
          <a:p>
            <a:pPr lvl="1">
              <a:spcAft>
                <a:spcPts val="600"/>
              </a:spcAft>
            </a:pPr>
            <a:r>
              <a:rPr lang="el-GR" sz="1700" dirty="0" smtClean="0"/>
              <a:t>Πολλές φορές αντικρουόμενα αποτελέσματα (λόγω διαφορών στη μεθοδολογία, στο δείγμα, στο πλαίσιο διεξαγωγής της έρευνας).</a:t>
            </a:r>
          </a:p>
          <a:p>
            <a:pPr>
              <a:lnSpc>
                <a:spcPct val="130000"/>
              </a:lnSpc>
              <a:spcAft>
                <a:spcPts val="600"/>
              </a:spcAft>
            </a:pPr>
            <a:r>
              <a:rPr lang="el-GR" sz="2400" dirty="0" smtClean="0"/>
              <a:t>Χαμηλής ποιότητας έρευνα</a:t>
            </a:r>
          </a:p>
          <a:p>
            <a:pPr lvl="1" algn="just">
              <a:spcAft>
                <a:spcPts val="600"/>
              </a:spcAft>
            </a:pPr>
            <a:r>
              <a:rPr lang="el-GR" sz="1700" dirty="0" smtClean="0"/>
              <a:t>Μικρό ή μεροληπτικό δείγμα, χρήση ακατάλληλων στατιστικών μεθόδων, αόριστες και ασαφείς διατυπώσεις του ερευνητικού ερωτήματος, λανθασμένες ερμηνείες των αποτελεσμάτων.</a:t>
            </a:r>
          </a:p>
          <a:p>
            <a:pPr lvl="1" algn="just">
              <a:spcAft>
                <a:spcPts val="600"/>
              </a:spcAft>
            </a:pPr>
            <a:r>
              <a:rPr lang="el-GR" sz="1700" dirty="0" smtClean="0"/>
              <a:t>Ηθικά ζητήματα (οικονομικά κίνητρα, καριερισμός των </a:t>
            </a:r>
            <a:r>
              <a:rPr lang="el-GR" sz="1700" dirty="0" smtClean="0"/>
              <a:t>ερευνητών).</a:t>
            </a:r>
            <a:endParaRPr lang="en-GB" sz="1700" dirty="0"/>
          </a:p>
        </p:txBody>
      </p:sp>
    </p:spTree>
    <p:extLst>
      <p:ext uri="{BB962C8B-B14F-4D97-AF65-F5344CB8AC3E}">
        <p14:creationId xmlns:p14="http://schemas.microsoft.com/office/powerpoint/2010/main" val="198805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fontScale="90000"/>
          </a:bodyPr>
          <a:lstStyle/>
          <a:p>
            <a:r>
              <a:rPr lang="el-GR" sz="4000" dirty="0" smtClean="0"/>
              <a:t>Στάδια διεξαγωγής της έρευνας</a:t>
            </a:r>
            <a:endParaRPr lang="en-GB"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09803968"/>
              </p:ext>
            </p:extLst>
          </p:nvPr>
        </p:nvGraphicFramePr>
        <p:xfrm>
          <a:off x="190500" y="990600"/>
          <a:ext cx="8763000" cy="609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a:stretch>
            <a:fillRect/>
          </a:stretch>
        </p:blipFill>
        <p:spPr>
          <a:xfrm>
            <a:off x="5181600" y="4038600"/>
            <a:ext cx="3734955" cy="2590800"/>
          </a:xfrm>
          <a:prstGeom prst="rect">
            <a:avLst/>
          </a:prstGeom>
        </p:spPr>
      </p:pic>
    </p:spTree>
    <p:extLst>
      <p:ext uri="{BB962C8B-B14F-4D97-AF65-F5344CB8AC3E}">
        <p14:creationId xmlns:p14="http://schemas.microsoft.com/office/powerpoint/2010/main" val="2871688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
                                  </p:stCondLst>
                                  <p:childTnLst>
                                    <p:set>
                                      <p:cBhvr>
                                        <p:cTn id="6" dur="1" fill="hold">
                                          <p:stCondLst>
                                            <p:cond delay="0"/>
                                          </p:stCondLst>
                                        </p:cTn>
                                        <p:tgtEl>
                                          <p:spTgt spid="4">
                                            <p:graphicEl>
                                              <a:dgm id="{A35D2500-CEF2-4F80-A69D-F4639816F338}"/>
                                            </p:graphicEl>
                                          </p:spTgt>
                                        </p:tgtEl>
                                        <p:attrNameLst>
                                          <p:attrName>style.visibility</p:attrName>
                                        </p:attrNameLst>
                                      </p:cBhvr>
                                      <p:to>
                                        <p:strVal val="visible"/>
                                      </p:to>
                                    </p:set>
                                    <p:animEffect transition="in" filter="fade">
                                      <p:cBhvr>
                                        <p:cTn id="7" dur="1000"/>
                                        <p:tgtEl>
                                          <p:spTgt spid="4">
                                            <p:graphicEl>
                                              <a:dgm id="{A35D2500-CEF2-4F80-A69D-F4639816F338}"/>
                                            </p:graphicEl>
                                          </p:spTgt>
                                        </p:tgtEl>
                                      </p:cBhvr>
                                    </p:animEffect>
                                    <p:anim calcmode="lin" valueType="num">
                                      <p:cBhvr>
                                        <p:cTn id="8" dur="1000" fill="hold"/>
                                        <p:tgtEl>
                                          <p:spTgt spid="4">
                                            <p:graphicEl>
                                              <a:dgm id="{A35D2500-CEF2-4F80-A69D-F4639816F338}"/>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A35D2500-CEF2-4F80-A69D-F4639816F338}"/>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graphicEl>
                                              <a:dgm id="{031C8B04-C162-4AEF-B979-8A487F8D9919}"/>
                                            </p:graphicEl>
                                          </p:spTgt>
                                        </p:tgtEl>
                                        <p:attrNameLst>
                                          <p:attrName>style.visibility</p:attrName>
                                        </p:attrNameLst>
                                      </p:cBhvr>
                                      <p:to>
                                        <p:strVal val="visible"/>
                                      </p:to>
                                    </p:set>
                                    <p:animEffect transition="in" filter="fade">
                                      <p:cBhvr>
                                        <p:cTn id="14" dur="1000"/>
                                        <p:tgtEl>
                                          <p:spTgt spid="4">
                                            <p:graphicEl>
                                              <a:dgm id="{031C8B04-C162-4AEF-B979-8A487F8D9919}"/>
                                            </p:graphicEl>
                                          </p:spTgt>
                                        </p:tgtEl>
                                      </p:cBhvr>
                                    </p:animEffect>
                                    <p:anim calcmode="lin" valueType="num">
                                      <p:cBhvr>
                                        <p:cTn id="15" dur="1000" fill="hold"/>
                                        <p:tgtEl>
                                          <p:spTgt spid="4">
                                            <p:graphicEl>
                                              <a:dgm id="{031C8B04-C162-4AEF-B979-8A487F8D9919}"/>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031C8B04-C162-4AEF-B979-8A487F8D9919}"/>
                                            </p:graphic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graphicEl>
                                              <a:dgm id="{9F8083F0-1460-416A-83A2-A63AF7FD9765}"/>
                                            </p:graphicEl>
                                          </p:spTgt>
                                        </p:tgtEl>
                                        <p:attrNameLst>
                                          <p:attrName>style.visibility</p:attrName>
                                        </p:attrNameLst>
                                      </p:cBhvr>
                                      <p:to>
                                        <p:strVal val="visible"/>
                                      </p:to>
                                    </p:set>
                                    <p:animEffect transition="in" filter="fade">
                                      <p:cBhvr>
                                        <p:cTn id="19" dur="1000"/>
                                        <p:tgtEl>
                                          <p:spTgt spid="4">
                                            <p:graphicEl>
                                              <a:dgm id="{9F8083F0-1460-416A-83A2-A63AF7FD9765}"/>
                                            </p:graphicEl>
                                          </p:spTgt>
                                        </p:tgtEl>
                                      </p:cBhvr>
                                    </p:animEffect>
                                    <p:anim calcmode="lin" valueType="num">
                                      <p:cBhvr>
                                        <p:cTn id="20" dur="1000" fill="hold"/>
                                        <p:tgtEl>
                                          <p:spTgt spid="4">
                                            <p:graphicEl>
                                              <a:dgm id="{9F8083F0-1460-416A-83A2-A63AF7FD9765}"/>
                                            </p:graphicEl>
                                          </p:spTgt>
                                        </p:tgtEl>
                                        <p:attrNameLst>
                                          <p:attrName>ppt_x</p:attrName>
                                        </p:attrNameLst>
                                      </p:cBhvr>
                                      <p:tavLst>
                                        <p:tav tm="0">
                                          <p:val>
                                            <p:strVal val="#ppt_x"/>
                                          </p:val>
                                        </p:tav>
                                        <p:tav tm="100000">
                                          <p:val>
                                            <p:strVal val="#ppt_x"/>
                                          </p:val>
                                        </p:tav>
                                      </p:tavLst>
                                    </p:anim>
                                    <p:anim calcmode="lin" valueType="num">
                                      <p:cBhvr>
                                        <p:cTn id="21" dur="1000" fill="hold"/>
                                        <p:tgtEl>
                                          <p:spTgt spid="4">
                                            <p:graphicEl>
                                              <a:dgm id="{9F8083F0-1460-416A-83A2-A63AF7FD9765}"/>
                                            </p:graphic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graphicEl>
                                              <a:dgm id="{F4411A10-7AC1-47A7-8994-EB0FC658E2F1}"/>
                                            </p:graphicEl>
                                          </p:spTgt>
                                        </p:tgtEl>
                                        <p:attrNameLst>
                                          <p:attrName>style.visibility</p:attrName>
                                        </p:attrNameLst>
                                      </p:cBhvr>
                                      <p:to>
                                        <p:strVal val="visible"/>
                                      </p:to>
                                    </p:set>
                                    <p:animEffect transition="in" filter="fade">
                                      <p:cBhvr>
                                        <p:cTn id="26" dur="1000"/>
                                        <p:tgtEl>
                                          <p:spTgt spid="4">
                                            <p:graphicEl>
                                              <a:dgm id="{F4411A10-7AC1-47A7-8994-EB0FC658E2F1}"/>
                                            </p:graphicEl>
                                          </p:spTgt>
                                        </p:tgtEl>
                                      </p:cBhvr>
                                    </p:animEffect>
                                    <p:anim calcmode="lin" valueType="num">
                                      <p:cBhvr>
                                        <p:cTn id="27" dur="1000" fill="hold"/>
                                        <p:tgtEl>
                                          <p:spTgt spid="4">
                                            <p:graphicEl>
                                              <a:dgm id="{F4411A10-7AC1-47A7-8994-EB0FC658E2F1}"/>
                                            </p:graphicEl>
                                          </p:spTgt>
                                        </p:tgtEl>
                                        <p:attrNameLst>
                                          <p:attrName>ppt_x</p:attrName>
                                        </p:attrNameLst>
                                      </p:cBhvr>
                                      <p:tavLst>
                                        <p:tav tm="0">
                                          <p:val>
                                            <p:strVal val="#ppt_x"/>
                                          </p:val>
                                        </p:tav>
                                        <p:tav tm="100000">
                                          <p:val>
                                            <p:strVal val="#ppt_x"/>
                                          </p:val>
                                        </p:tav>
                                      </p:tavLst>
                                    </p:anim>
                                    <p:anim calcmode="lin" valueType="num">
                                      <p:cBhvr>
                                        <p:cTn id="28" dur="1000" fill="hold"/>
                                        <p:tgtEl>
                                          <p:spTgt spid="4">
                                            <p:graphicEl>
                                              <a:dgm id="{F4411A10-7AC1-47A7-8994-EB0FC658E2F1}"/>
                                            </p:graphic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
                                            <p:graphicEl>
                                              <a:dgm id="{9FF31357-07F3-4257-849D-6035B77237DF}"/>
                                            </p:graphicEl>
                                          </p:spTgt>
                                        </p:tgtEl>
                                        <p:attrNameLst>
                                          <p:attrName>style.visibility</p:attrName>
                                        </p:attrNameLst>
                                      </p:cBhvr>
                                      <p:to>
                                        <p:strVal val="visible"/>
                                      </p:to>
                                    </p:set>
                                    <p:animEffect transition="in" filter="fade">
                                      <p:cBhvr>
                                        <p:cTn id="31" dur="1000"/>
                                        <p:tgtEl>
                                          <p:spTgt spid="4">
                                            <p:graphicEl>
                                              <a:dgm id="{9FF31357-07F3-4257-849D-6035B77237DF}"/>
                                            </p:graphicEl>
                                          </p:spTgt>
                                        </p:tgtEl>
                                      </p:cBhvr>
                                    </p:animEffect>
                                    <p:anim calcmode="lin" valueType="num">
                                      <p:cBhvr>
                                        <p:cTn id="32" dur="1000" fill="hold"/>
                                        <p:tgtEl>
                                          <p:spTgt spid="4">
                                            <p:graphicEl>
                                              <a:dgm id="{9FF31357-07F3-4257-849D-6035B77237DF}"/>
                                            </p:graphicEl>
                                          </p:spTgt>
                                        </p:tgtEl>
                                        <p:attrNameLst>
                                          <p:attrName>ppt_x</p:attrName>
                                        </p:attrNameLst>
                                      </p:cBhvr>
                                      <p:tavLst>
                                        <p:tav tm="0">
                                          <p:val>
                                            <p:strVal val="#ppt_x"/>
                                          </p:val>
                                        </p:tav>
                                        <p:tav tm="100000">
                                          <p:val>
                                            <p:strVal val="#ppt_x"/>
                                          </p:val>
                                        </p:tav>
                                      </p:tavLst>
                                    </p:anim>
                                    <p:anim calcmode="lin" valueType="num">
                                      <p:cBhvr>
                                        <p:cTn id="33" dur="1000" fill="hold"/>
                                        <p:tgtEl>
                                          <p:spTgt spid="4">
                                            <p:graphicEl>
                                              <a:dgm id="{9FF31357-07F3-4257-849D-6035B77237DF}"/>
                                            </p:graphic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4">
                                            <p:graphicEl>
                                              <a:dgm id="{37E6477E-139A-4B8B-9DCF-E6213697707A}"/>
                                            </p:graphicEl>
                                          </p:spTgt>
                                        </p:tgtEl>
                                        <p:attrNameLst>
                                          <p:attrName>style.visibility</p:attrName>
                                        </p:attrNameLst>
                                      </p:cBhvr>
                                      <p:to>
                                        <p:strVal val="visible"/>
                                      </p:to>
                                    </p:set>
                                    <p:animEffect transition="in" filter="fade">
                                      <p:cBhvr>
                                        <p:cTn id="38" dur="1000"/>
                                        <p:tgtEl>
                                          <p:spTgt spid="4">
                                            <p:graphicEl>
                                              <a:dgm id="{37E6477E-139A-4B8B-9DCF-E6213697707A}"/>
                                            </p:graphicEl>
                                          </p:spTgt>
                                        </p:tgtEl>
                                      </p:cBhvr>
                                    </p:animEffect>
                                    <p:anim calcmode="lin" valueType="num">
                                      <p:cBhvr>
                                        <p:cTn id="39" dur="1000" fill="hold"/>
                                        <p:tgtEl>
                                          <p:spTgt spid="4">
                                            <p:graphicEl>
                                              <a:dgm id="{37E6477E-139A-4B8B-9DCF-E6213697707A}"/>
                                            </p:graphicEl>
                                          </p:spTgt>
                                        </p:tgtEl>
                                        <p:attrNameLst>
                                          <p:attrName>ppt_x</p:attrName>
                                        </p:attrNameLst>
                                      </p:cBhvr>
                                      <p:tavLst>
                                        <p:tav tm="0">
                                          <p:val>
                                            <p:strVal val="#ppt_x"/>
                                          </p:val>
                                        </p:tav>
                                        <p:tav tm="100000">
                                          <p:val>
                                            <p:strVal val="#ppt_x"/>
                                          </p:val>
                                        </p:tav>
                                      </p:tavLst>
                                    </p:anim>
                                    <p:anim calcmode="lin" valueType="num">
                                      <p:cBhvr>
                                        <p:cTn id="40" dur="1000" fill="hold"/>
                                        <p:tgtEl>
                                          <p:spTgt spid="4">
                                            <p:graphicEl>
                                              <a:dgm id="{37E6477E-139A-4B8B-9DCF-E6213697707A}"/>
                                            </p:graphic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4">
                                            <p:graphicEl>
                                              <a:dgm id="{9A47A048-A3B9-4396-B6EC-78F6EB600DF6}"/>
                                            </p:graphicEl>
                                          </p:spTgt>
                                        </p:tgtEl>
                                        <p:attrNameLst>
                                          <p:attrName>style.visibility</p:attrName>
                                        </p:attrNameLst>
                                      </p:cBhvr>
                                      <p:to>
                                        <p:strVal val="visible"/>
                                      </p:to>
                                    </p:set>
                                    <p:animEffect transition="in" filter="fade">
                                      <p:cBhvr>
                                        <p:cTn id="43" dur="1000"/>
                                        <p:tgtEl>
                                          <p:spTgt spid="4">
                                            <p:graphicEl>
                                              <a:dgm id="{9A47A048-A3B9-4396-B6EC-78F6EB600DF6}"/>
                                            </p:graphicEl>
                                          </p:spTgt>
                                        </p:tgtEl>
                                      </p:cBhvr>
                                    </p:animEffect>
                                    <p:anim calcmode="lin" valueType="num">
                                      <p:cBhvr>
                                        <p:cTn id="44" dur="1000" fill="hold"/>
                                        <p:tgtEl>
                                          <p:spTgt spid="4">
                                            <p:graphicEl>
                                              <a:dgm id="{9A47A048-A3B9-4396-B6EC-78F6EB600DF6}"/>
                                            </p:graphicEl>
                                          </p:spTgt>
                                        </p:tgtEl>
                                        <p:attrNameLst>
                                          <p:attrName>ppt_x</p:attrName>
                                        </p:attrNameLst>
                                      </p:cBhvr>
                                      <p:tavLst>
                                        <p:tav tm="0">
                                          <p:val>
                                            <p:strVal val="#ppt_x"/>
                                          </p:val>
                                        </p:tav>
                                        <p:tav tm="100000">
                                          <p:val>
                                            <p:strVal val="#ppt_x"/>
                                          </p:val>
                                        </p:tav>
                                      </p:tavLst>
                                    </p:anim>
                                    <p:anim calcmode="lin" valueType="num">
                                      <p:cBhvr>
                                        <p:cTn id="45" dur="1000" fill="hold"/>
                                        <p:tgtEl>
                                          <p:spTgt spid="4">
                                            <p:graphicEl>
                                              <a:dgm id="{9A47A048-A3B9-4396-B6EC-78F6EB600DF6}"/>
                                            </p:graphic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4">
                                            <p:graphicEl>
                                              <a:dgm id="{4D1B8E3C-6136-44F2-B05E-89E8C8E0B112}"/>
                                            </p:graphicEl>
                                          </p:spTgt>
                                        </p:tgtEl>
                                        <p:attrNameLst>
                                          <p:attrName>style.visibility</p:attrName>
                                        </p:attrNameLst>
                                      </p:cBhvr>
                                      <p:to>
                                        <p:strVal val="visible"/>
                                      </p:to>
                                    </p:set>
                                    <p:animEffect transition="in" filter="fade">
                                      <p:cBhvr>
                                        <p:cTn id="50" dur="1000"/>
                                        <p:tgtEl>
                                          <p:spTgt spid="4">
                                            <p:graphicEl>
                                              <a:dgm id="{4D1B8E3C-6136-44F2-B05E-89E8C8E0B112}"/>
                                            </p:graphicEl>
                                          </p:spTgt>
                                        </p:tgtEl>
                                      </p:cBhvr>
                                    </p:animEffect>
                                    <p:anim calcmode="lin" valueType="num">
                                      <p:cBhvr>
                                        <p:cTn id="51" dur="1000" fill="hold"/>
                                        <p:tgtEl>
                                          <p:spTgt spid="4">
                                            <p:graphicEl>
                                              <a:dgm id="{4D1B8E3C-6136-44F2-B05E-89E8C8E0B112}"/>
                                            </p:graphicEl>
                                          </p:spTgt>
                                        </p:tgtEl>
                                        <p:attrNameLst>
                                          <p:attrName>ppt_x</p:attrName>
                                        </p:attrNameLst>
                                      </p:cBhvr>
                                      <p:tavLst>
                                        <p:tav tm="0">
                                          <p:val>
                                            <p:strVal val="#ppt_x"/>
                                          </p:val>
                                        </p:tav>
                                        <p:tav tm="100000">
                                          <p:val>
                                            <p:strVal val="#ppt_x"/>
                                          </p:val>
                                        </p:tav>
                                      </p:tavLst>
                                    </p:anim>
                                    <p:anim calcmode="lin" valueType="num">
                                      <p:cBhvr>
                                        <p:cTn id="52" dur="1000" fill="hold"/>
                                        <p:tgtEl>
                                          <p:spTgt spid="4">
                                            <p:graphicEl>
                                              <a:dgm id="{4D1B8E3C-6136-44F2-B05E-89E8C8E0B112}"/>
                                            </p:graphic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4">
                                            <p:graphicEl>
                                              <a:dgm id="{DD1FF057-9287-498D-AF6D-5BD7D55029E2}"/>
                                            </p:graphicEl>
                                          </p:spTgt>
                                        </p:tgtEl>
                                        <p:attrNameLst>
                                          <p:attrName>style.visibility</p:attrName>
                                        </p:attrNameLst>
                                      </p:cBhvr>
                                      <p:to>
                                        <p:strVal val="visible"/>
                                      </p:to>
                                    </p:set>
                                    <p:animEffect transition="in" filter="fade">
                                      <p:cBhvr>
                                        <p:cTn id="55" dur="1000"/>
                                        <p:tgtEl>
                                          <p:spTgt spid="4">
                                            <p:graphicEl>
                                              <a:dgm id="{DD1FF057-9287-498D-AF6D-5BD7D55029E2}"/>
                                            </p:graphicEl>
                                          </p:spTgt>
                                        </p:tgtEl>
                                      </p:cBhvr>
                                    </p:animEffect>
                                    <p:anim calcmode="lin" valueType="num">
                                      <p:cBhvr>
                                        <p:cTn id="56" dur="1000" fill="hold"/>
                                        <p:tgtEl>
                                          <p:spTgt spid="4">
                                            <p:graphicEl>
                                              <a:dgm id="{DD1FF057-9287-498D-AF6D-5BD7D55029E2}"/>
                                            </p:graphicEl>
                                          </p:spTgt>
                                        </p:tgtEl>
                                        <p:attrNameLst>
                                          <p:attrName>ppt_x</p:attrName>
                                        </p:attrNameLst>
                                      </p:cBhvr>
                                      <p:tavLst>
                                        <p:tav tm="0">
                                          <p:val>
                                            <p:strVal val="#ppt_x"/>
                                          </p:val>
                                        </p:tav>
                                        <p:tav tm="100000">
                                          <p:val>
                                            <p:strVal val="#ppt_x"/>
                                          </p:val>
                                        </p:tav>
                                      </p:tavLst>
                                    </p:anim>
                                    <p:anim calcmode="lin" valueType="num">
                                      <p:cBhvr>
                                        <p:cTn id="57" dur="1000" fill="hold"/>
                                        <p:tgtEl>
                                          <p:spTgt spid="4">
                                            <p:graphicEl>
                                              <a:dgm id="{DD1FF057-9287-498D-AF6D-5BD7D55029E2}"/>
                                            </p:graphic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4">
                                            <p:graphicEl>
                                              <a:dgm id="{1BB2202D-CB92-498A-8C41-57F9F98DA3EB}"/>
                                            </p:graphicEl>
                                          </p:spTgt>
                                        </p:tgtEl>
                                        <p:attrNameLst>
                                          <p:attrName>style.visibility</p:attrName>
                                        </p:attrNameLst>
                                      </p:cBhvr>
                                      <p:to>
                                        <p:strVal val="visible"/>
                                      </p:to>
                                    </p:set>
                                    <p:animEffect transition="in" filter="fade">
                                      <p:cBhvr>
                                        <p:cTn id="62" dur="1000"/>
                                        <p:tgtEl>
                                          <p:spTgt spid="4">
                                            <p:graphicEl>
                                              <a:dgm id="{1BB2202D-CB92-498A-8C41-57F9F98DA3EB}"/>
                                            </p:graphicEl>
                                          </p:spTgt>
                                        </p:tgtEl>
                                      </p:cBhvr>
                                    </p:animEffect>
                                    <p:anim calcmode="lin" valueType="num">
                                      <p:cBhvr>
                                        <p:cTn id="63" dur="1000" fill="hold"/>
                                        <p:tgtEl>
                                          <p:spTgt spid="4">
                                            <p:graphicEl>
                                              <a:dgm id="{1BB2202D-CB92-498A-8C41-57F9F98DA3EB}"/>
                                            </p:graphicEl>
                                          </p:spTgt>
                                        </p:tgtEl>
                                        <p:attrNameLst>
                                          <p:attrName>ppt_x</p:attrName>
                                        </p:attrNameLst>
                                      </p:cBhvr>
                                      <p:tavLst>
                                        <p:tav tm="0">
                                          <p:val>
                                            <p:strVal val="#ppt_x"/>
                                          </p:val>
                                        </p:tav>
                                        <p:tav tm="100000">
                                          <p:val>
                                            <p:strVal val="#ppt_x"/>
                                          </p:val>
                                        </p:tav>
                                      </p:tavLst>
                                    </p:anim>
                                    <p:anim calcmode="lin" valueType="num">
                                      <p:cBhvr>
                                        <p:cTn id="64" dur="1000" fill="hold"/>
                                        <p:tgtEl>
                                          <p:spTgt spid="4">
                                            <p:graphicEl>
                                              <a:dgm id="{1BB2202D-CB92-498A-8C41-57F9F98DA3EB}"/>
                                            </p:graphic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4">
                                            <p:graphicEl>
                                              <a:dgm id="{FC737819-62BD-4D5E-87BC-12CE710271A1}"/>
                                            </p:graphicEl>
                                          </p:spTgt>
                                        </p:tgtEl>
                                        <p:attrNameLst>
                                          <p:attrName>style.visibility</p:attrName>
                                        </p:attrNameLst>
                                      </p:cBhvr>
                                      <p:to>
                                        <p:strVal val="visible"/>
                                      </p:to>
                                    </p:set>
                                    <p:animEffect transition="in" filter="fade">
                                      <p:cBhvr>
                                        <p:cTn id="67" dur="1000"/>
                                        <p:tgtEl>
                                          <p:spTgt spid="4">
                                            <p:graphicEl>
                                              <a:dgm id="{FC737819-62BD-4D5E-87BC-12CE710271A1}"/>
                                            </p:graphicEl>
                                          </p:spTgt>
                                        </p:tgtEl>
                                      </p:cBhvr>
                                    </p:animEffect>
                                    <p:anim calcmode="lin" valueType="num">
                                      <p:cBhvr>
                                        <p:cTn id="68" dur="1000" fill="hold"/>
                                        <p:tgtEl>
                                          <p:spTgt spid="4">
                                            <p:graphicEl>
                                              <a:dgm id="{FC737819-62BD-4D5E-87BC-12CE710271A1}"/>
                                            </p:graphicEl>
                                          </p:spTgt>
                                        </p:tgtEl>
                                        <p:attrNameLst>
                                          <p:attrName>ppt_x</p:attrName>
                                        </p:attrNameLst>
                                      </p:cBhvr>
                                      <p:tavLst>
                                        <p:tav tm="0">
                                          <p:val>
                                            <p:strVal val="#ppt_x"/>
                                          </p:val>
                                        </p:tav>
                                        <p:tav tm="100000">
                                          <p:val>
                                            <p:strVal val="#ppt_x"/>
                                          </p:val>
                                        </p:tav>
                                      </p:tavLst>
                                    </p:anim>
                                    <p:anim calcmode="lin" valueType="num">
                                      <p:cBhvr>
                                        <p:cTn id="69" dur="1000" fill="hold"/>
                                        <p:tgtEl>
                                          <p:spTgt spid="4">
                                            <p:graphicEl>
                                              <a:dgm id="{FC737819-62BD-4D5E-87BC-12CE710271A1}"/>
                                            </p:graphic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nodeType="clickEffect">
                                  <p:stCondLst>
                                    <p:cond delay="0"/>
                                  </p:stCondLst>
                                  <p:childTnLst>
                                    <p:set>
                                      <p:cBhvr>
                                        <p:cTn id="73" dur="1" fill="hold">
                                          <p:stCondLst>
                                            <p:cond delay="0"/>
                                          </p:stCondLst>
                                        </p:cTn>
                                        <p:tgtEl>
                                          <p:spTgt spid="5"/>
                                        </p:tgtEl>
                                        <p:attrNameLst>
                                          <p:attrName>style.visibility</p:attrName>
                                        </p:attrNameLst>
                                      </p:cBhvr>
                                      <p:to>
                                        <p:strVal val="visible"/>
                                      </p:to>
                                    </p:set>
                                    <p:animEffect transition="in" filter="fade">
                                      <p:cBhvr>
                                        <p:cTn id="74" dur="1000"/>
                                        <p:tgtEl>
                                          <p:spTgt spid="5"/>
                                        </p:tgtEl>
                                      </p:cBhvr>
                                    </p:animEffect>
                                    <p:anim calcmode="lin" valueType="num">
                                      <p:cBhvr>
                                        <p:cTn id="75" dur="1000" fill="hold"/>
                                        <p:tgtEl>
                                          <p:spTgt spid="5"/>
                                        </p:tgtEl>
                                        <p:attrNameLst>
                                          <p:attrName>ppt_x</p:attrName>
                                        </p:attrNameLst>
                                      </p:cBhvr>
                                      <p:tavLst>
                                        <p:tav tm="0">
                                          <p:val>
                                            <p:strVal val="#ppt_x"/>
                                          </p:val>
                                        </p:tav>
                                        <p:tav tm="100000">
                                          <p:val>
                                            <p:strVal val="#ppt_x"/>
                                          </p:val>
                                        </p:tav>
                                      </p:tavLst>
                                    </p:anim>
                                    <p:anim calcmode="lin" valueType="num">
                                      <p:cBhvr>
                                        <p:cTn id="7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r>
              <a:rPr lang="el-GR" sz="3200" b="1" dirty="0" smtClean="0"/>
              <a:t>Αναγνώριση του ερευνητικού προβλήματος</a:t>
            </a:r>
            <a:r>
              <a:rPr lang="en-GB" sz="3200" b="1" dirty="0" smtClean="0"/>
              <a:t> (identification of the research problem)</a:t>
            </a:r>
            <a:endParaRPr lang="en-GB" sz="3200" b="1" dirty="0"/>
          </a:p>
        </p:txBody>
      </p:sp>
      <p:sp>
        <p:nvSpPr>
          <p:cNvPr id="3" name="Content Placeholder 2"/>
          <p:cNvSpPr>
            <a:spLocks noGrp="1"/>
          </p:cNvSpPr>
          <p:nvPr>
            <p:ph idx="1"/>
          </p:nvPr>
        </p:nvSpPr>
        <p:spPr>
          <a:xfrm>
            <a:off x="457200" y="1752600"/>
            <a:ext cx="8382000" cy="4724400"/>
          </a:xfrm>
        </p:spPr>
        <p:txBody>
          <a:bodyPr>
            <a:normAutofit fontScale="77500" lnSpcReduction="20000"/>
          </a:bodyPr>
          <a:lstStyle/>
          <a:p>
            <a:pPr algn="just">
              <a:lnSpc>
                <a:spcPct val="130000"/>
              </a:lnSpc>
            </a:pPr>
            <a:r>
              <a:rPr lang="el-GR" dirty="0" smtClean="0"/>
              <a:t>Προσδιορισμός του ερευνητικού προβλήματος.</a:t>
            </a:r>
          </a:p>
          <a:p>
            <a:pPr>
              <a:lnSpc>
                <a:spcPct val="130000"/>
              </a:lnSpc>
            </a:pPr>
            <a:r>
              <a:rPr lang="el-GR" dirty="0" smtClean="0"/>
              <a:t>Αιτιολόγηση γιατί θα πρέπει να μελετηθεί το συγκεκριμένο πρόβλημα.</a:t>
            </a:r>
          </a:p>
          <a:p>
            <a:pPr lvl="1">
              <a:lnSpc>
                <a:spcPct val="130000"/>
              </a:lnSpc>
            </a:pPr>
            <a:r>
              <a:rPr lang="el-GR" dirty="0" smtClean="0"/>
              <a:t>Καλύπτει η έρευνα κάποιο κενό στην υπάρχουσα βιβλιογραφία;</a:t>
            </a:r>
          </a:p>
          <a:p>
            <a:pPr lvl="1">
              <a:lnSpc>
                <a:spcPct val="130000"/>
              </a:lnSpc>
            </a:pPr>
            <a:r>
              <a:rPr lang="el-GR" dirty="0" smtClean="0"/>
              <a:t>Επεκτείνει ή εξετάζει το θέμα διεξοδικότερα σε σχέση με τις προηγούμενες έρευνες;</a:t>
            </a:r>
          </a:p>
          <a:p>
            <a:pPr lvl="1">
              <a:lnSpc>
                <a:spcPct val="130000"/>
              </a:lnSpc>
            </a:pPr>
            <a:r>
              <a:rPr lang="el-GR" dirty="0" smtClean="0"/>
              <a:t>Έχει η μελέτη θετική επίδραση στην πρακτική γνώση; (διαμορφωτές πολιτικής, επαγγελματίες, κτλ.)</a:t>
            </a:r>
          </a:p>
          <a:p>
            <a:pPr>
              <a:lnSpc>
                <a:spcPct val="130000"/>
              </a:lnSpc>
            </a:pPr>
            <a:r>
              <a:rPr lang="el-GR" dirty="0"/>
              <a:t>Η αναγνώριση του ερευνητικού προβλήματος βρίσκεται στην εισαγωγή της μελέτης.</a:t>
            </a:r>
          </a:p>
          <a:p>
            <a:pPr>
              <a:lnSpc>
                <a:spcPct val="110000"/>
              </a:lnSpc>
            </a:pPr>
            <a:endParaRPr lang="en-GB" dirty="0"/>
          </a:p>
        </p:txBody>
      </p:sp>
    </p:spTree>
    <p:extLst>
      <p:ext uri="{BB962C8B-B14F-4D97-AF65-F5344CB8AC3E}">
        <p14:creationId xmlns:p14="http://schemas.microsoft.com/office/powerpoint/2010/main" val="17450386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l-GR" sz="3600" b="1" dirty="0" smtClean="0"/>
              <a:t>Ανασκόπηση της βιβλιογραφίας</a:t>
            </a:r>
            <a:r>
              <a:rPr lang="en-GB" sz="3600" b="1" dirty="0" smtClean="0"/>
              <a:t> (literature review)</a:t>
            </a:r>
            <a:endParaRPr lang="en-GB" sz="3600" b="1" dirty="0"/>
          </a:p>
        </p:txBody>
      </p:sp>
      <p:sp>
        <p:nvSpPr>
          <p:cNvPr id="3" name="Content Placeholder 2"/>
          <p:cNvSpPr>
            <a:spLocks noGrp="1"/>
          </p:cNvSpPr>
          <p:nvPr>
            <p:ph idx="1"/>
          </p:nvPr>
        </p:nvSpPr>
        <p:spPr>
          <a:xfrm>
            <a:off x="457200" y="1524000"/>
            <a:ext cx="8229600" cy="4876800"/>
          </a:xfrm>
        </p:spPr>
        <p:txBody>
          <a:bodyPr>
            <a:normAutofit fontScale="85000" lnSpcReduction="10000"/>
          </a:bodyPr>
          <a:lstStyle/>
          <a:p>
            <a:pPr>
              <a:lnSpc>
                <a:spcPct val="110000"/>
              </a:lnSpc>
            </a:pPr>
            <a:r>
              <a:rPr lang="el-GR" dirty="0" smtClean="0"/>
              <a:t>Τι γνωρίζουμε ήδη για το συγκεκριμένο πρόβλημα;</a:t>
            </a:r>
            <a:endParaRPr lang="en-GB" dirty="0" smtClean="0"/>
          </a:p>
          <a:p>
            <a:pPr lvl="1" algn="just">
              <a:lnSpc>
                <a:spcPct val="110000"/>
              </a:lnSpc>
            </a:pPr>
            <a:r>
              <a:rPr lang="el-GR" dirty="0" smtClean="0"/>
              <a:t>Η ανασκόπηση της βιβλιογραφίας είναι μια γραπτή περίληψη άρθρων, βιβλίων και κειμένων που περιγράφει και ταξινομεί το </a:t>
            </a:r>
            <a:r>
              <a:rPr lang="en-GB" dirty="0" smtClean="0"/>
              <a:t>status quo </a:t>
            </a:r>
            <a:r>
              <a:rPr lang="el-GR" dirty="0" smtClean="0"/>
              <a:t>της υφιστάμενης γνώσης.</a:t>
            </a:r>
          </a:p>
          <a:p>
            <a:pPr>
              <a:lnSpc>
                <a:spcPct val="110000"/>
              </a:lnSpc>
            </a:pPr>
            <a:r>
              <a:rPr lang="el-GR" dirty="0" smtClean="0"/>
              <a:t>Εντοπισμός πηγών </a:t>
            </a:r>
          </a:p>
          <a:p>
            <a:pPr lvl="1">
              <a:lnSpc>
                <a:spcPct val="110000"/>
              </a:lnSpc>
            </a:pPr>
            <a:r>
              <a:rPr lang="el-GR" dirty="0"/>
              <a:t>Β</a:t>
            </a:r>
            <a:r>
              <a:rPr lang="el-GR" dirty="0" smtClean="0"/>
              <a:t>ιβλιοθήκες, διαδίκτυο.</a:t>
            </a:r>
          </a:p>
          <a:p>
            <a:pPr>
              <a:lnSpc>
                <a:spcPct val="110000"/>
              </a:lnSpc>
            </a:pPr>
            <a:r>
              <a:rPr lang="el-GR" dirty="0" smtClean="0"/>
              <a:t>Επιλογή πηγών</a:t>
            </a:r>
          </a:p>
          <a:p>
            <a:pPr lvl="1">
              <a:lnSpc>
                <a:spcPct val="110000"/>
              </a:lnSpc>
            </a:pPr>
            <a:r>
              <a:rPr lang="el-GR" dirty="0" smtClean="0"/>
              <a:t>Πως ξεχωρίζουμε τις καλές και αξιόπιστες πηγές;</a:t>
            </a:r>
          </a:p>
          <a:p>
            <a:pPr>
              <a:lnSpc>
                <a:spcPct val="110000"/>
              </a:lnSpc>
            </a:pPr>
            <a:r>
              <a:rPr lang="el-GR" dirty="0" smtClean="0"/>
              <a:t>Σύνοψη πηγών</a:t>
            </a:r>
          </a:p>
          <a:p>
            <a:pPr lvl="1">
              <a:lnSpc>
                <a:spcPct val="110000"/>
              </a:lnSpc>
            </a:pPr>
            <a:r>
              <a:rPr lang="el-GR" dirty="0" smtClean="0"/>
              <a:t>Συγγραφή.</a:t>
            </a:r>
            <a:endParaRPr lang="en-GB" dirty="0"/>
          </a:p>
        </p:txBody>
      </p:sp>
    </p:spTree>
    <p:extLst>
      <p:ext uri="{BB962C8B-B14F-4D97-AF65-F5344CB8AC3E}">
        <p14:creationId xmlns:p14="http://schemas.microsoft.com/office/powerpoint/2010/main" val="388542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fontScale="90000"/>
          </a:bodyPr>
          <a:lstStyle/>
          <a:p>
            <a:r>
              <a:rPr lang="el-GR" b="1" dirty="0" smtClean="0"/>
              <a:t>Προσδιορισμός του σκοπού έρευνας</a:t>
            </a:r>
            <a:br>
              <a:rPr lang="el-GR" b="1" dirty="0" smtClean="0"/>
            </a:br>
            <a:r>
              <a:rPr lang="el-GR" sz="3100" b="1" dirty="0" smtClean="0"/>
              <a:t>(και ερευνητικών ερωτημάτων/υποθέσεων)</a:t>
            </a:r>
            <a:endParaRPr lang="en-GB" sz="4000" b="1" dirty="0"/>
          </a:p>
        </p:txBody>
      </p:sp>
      <p:sp>
        <p:nvSpPr>
          <p:cNvPr id="3" name="Content Placeholder 2"/>
          <p:cNvSpPr>
            <a:spLocks noGrp="1"/>
          </p:cNvSpPr>
          <p:nvPr>
            <p:ph idx="1"/>
          </p:nvPr>
        </p:nvSpPr>
        <p:spPr>
          <a:xfrm>
            <a:off x="457200" y="1676400"/>
            <a:ext cx="8229600" cy="4449763"/>
          </a:xfrm>
        </p:spPr>
        <p:txBody>
          <a:bodyPr>
            <a:normAutofit lnSpcReduction="10000"/>
          </a:bodyPr>
          <a:lstStyle/>
          <a:p>
            <a:pPr>
              <a:lnSpc>
                <a:spcPct val="110000"/>
              </a:lnSpc>
            </a:pPr>
            <a:r>
              <a:rPr lang="el-GR" dirty="0" smtClean="0"/>
              <a:t>Ο σκοπός της έρευνας (</a:t>
            </a:r>
            <a:r>
              <a:rPr lang="en-GB" dirty="0" smtClean="0"/>
              <a:t>purpose of research)</a:t>
            </a:r>
            <a:endParaRPr lang="el-GR" dirty="0" smtClean="0"/>
          </a:p>
          <a:p>
            <a:pPr lvl="1">
              <a:lnSpc>
                <a:spcPct val="110000"/>
              </a:lnSpc>
            </a:pPr>
            <a:r>
              <a:rPr lang="el-GR" dirty="0" smtClean="0"/>
              <a:t>Μια εστιασμένη αναδιατύπωση του προβλήματος.</a:t>
            </a:r>
          </a:p>
          <a:p>
            <a:pPr lvl="1">
              <a:lnSpc>
                <a:spcPct val="110000"/>
              </a:lnSpc>
            </a:pPr>
            <a:r>
              <a:rPr lang="el-GR" dirty="0" smtClean="0"/>
              <a:t>Συνήθως εμφανίζεται στο τέλος της εισαγωγής της μελέτης:</a:t>
            </a:r>
          </a:p>
          <a:p>
            <a:pPr lvl="2">
              <a:lnSpc>
                <a:spcPct val="110000"/>
              </a:lnSpc>
            </a:pPr>
            <a:r>
              <a:rPr lang="el-GR" dirty="0" smtClean="0"/>
              <a:t>Σκοπός της παρούσας μελέτης είναι να εξετάσει τη σχέση μεταξύ…….</a:t>
            </a:r>
            <a:endParaRPr lang="en-GB" dirty="0" smtClean="0"/>
          </a:p>
          <a:p>
            <a:pPr algn="just">
              <a:lnSpc>
                <a:spcPct val="110000"/>
              </a:lnSpc>
            </a:pPr>
            <a:r>
              <a:rPr lang="el-GR" dirty="0" smtClean="0"/>
              <a:t>Συγκεκριμένα </a:t>
            </a:r>
            <a:r>
              <a:rPr lang="el-GR" dirty="0" smtClean="0"/>
              <a:t>ερευνητικά ερωτήματα και υποθέσεις.</a:t>
            </a:r>
            <a:endParaRPr lang="en-GB" dirty="0"/>
          </a:p>
        </p:txBody>
      </p:sp>
    </p:spTree>
    <p:extLst>
      <p:ext uri="{BB962C8B-B14F-4D97-AF65-F5344CB8AC3E}">
        <p14:creationId xmlns:p14="http://schemas.microsoft.com/office/powerpoint/2010/main" val="14600970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39762"/>
          </a:xfrm>
        </p:spPr>
        <p:txBody>
          <a:bodyPr>
            <a:normAutofit fontScale="90000"/>
          </a:bodyPr>
          <a:lstStyle/>
          <a:p>
            <a:r>
              <a:rPr lang="el-GR" b="1" dirty="0" smtClean="0"/>
              <a:t>Συγκέντρωση δεδομένων</a:t>
            </a:r>
            <a:endParaRPr lang="en-GB" b="1" dirty="0"/>
          </a:p>
        </p:txBody>
      </p:sp>
      <p:sp>
        <p:nvSpPr>
          <p:cNvPr id="3" name="Content Placeholder 2"/>
          <p:cNvSpPr>
            <a:spLocks noGrp="1"/>
          </p:cNvSpPr>
          <p:nvPr>
            <p:ph idx="1"/>
          </p:nvPr>
        </p:nvSpPr>
        <p:spPr>
          <a:xfrm>
            <a:off x="457200" y="1143000"/>
            <a:ext cx="8229600" cy="5257800"/>
          </a:xfrm>
        </p:spPr>
        <p:txBody>
          <a:bodyPr>
            <a:normAutofit/>
          </a:bodyPr>
          <a:lstStyle/>
          <a:p>
            <a:r>
              <a:rPr lang="el-GR" sz="2700" dirty="0" smtClean="0"/>
              <a:t>Εντοπισμός και επιλογή του δείγματος.</a:t>
            </a:r>
          </a:p>
          <a:p>
            <a:pPr marL="0" indent="0">
              <a:buNone/>
            </a:pPr>
            <a:endParaRPr lang="el-GR" sz="2700" dirty="0" smtClean="0"/>
          </a:p>
          <a:p>
            <a:pPr marL="0" indent="0">
              <a:buNone/>
            </a:pPr>
            <a:endParaRPr lang="el-GR" sz="2700" dirty="0"/>
          </a:p>
          <a:p>
            <a:pPr marL="0" indent="0">
              <a:buNone/>
            </a:pPr>
            <a:endParaRPr lang="el-GR" sz="2700" dirty="0" smtClean="0"/>
          </a:p>
          <a:p>
            <a:r>
              <a:rPr lang="el-GR" sz="2700" dirty="0" smtClean="0"/>
              <a:t>Τεχνικές δειγματοληψίας</a:t>
            </a:r>
          </a:p>
          <a:p>
            <a:r>
              <a:rPr lang="el-GR" sz="2700" dirty="0"/>
              <a:t>Μ</a:t>
            </a:r>
            <a:r>
              <a:rPr lang="el-GR" sz="2700" dirty="0" smtClean="0"/>
              <a:t>έγεθος δείγματος</a:t>
            </a:r>
          </a:p>
          <a:p>
            <a:pPr lvl="1"/>
            <a:r>
              <a:rPr lang="el-GR" sz="2300" dirty="0" smtClean="0"/>
              <a:t>Επαρκής μέγεθος δείγματος: το ιδανικό δείγμα ποικίλει ανάλογα με τον ερευνητικό σχεδιασμό.</a:t>
            </a:r>
          </a:p>
          <a:p>
            <a:pPr lvl="2"/>
            <a:r>
              <a:rPr lang="el-GR" sz="1900" dirty="0" smtClean="0"/>
              <a:t>Ούτε πολύ λίγες παρατηρήσεις, ούτε υπερβολικά μεγάλο δείγμα.</a:t>
            </a:r>
          </a:p>
          <a:p>
            <a:r>
              <a:rPr lang="el-GR" sz="2700" dirty="0" smtClean="0"/>
              <a:t>Εξασφάλιση αδειών</a:t>
            </a:r>
          </a:p>
          <a:p>
            <a:pPr lvl="1"/>
            <a:r>
              <a:rPr lang="el-GR" sz="2300" dirty="0" smtClean="0"/>
              <a:t>Συνήθως: Επίσημα με τη μορφή γραπτής επιστολής.</a:t>
            </a:r>
          </a:p>
        </p:txBody>
      </p:sp>
      <p:pic>
        <p:nvPicPr>
          <p:cNvPr id="4" name="Picture 3"/>
          <p:cNvPicPr>
            <a:picLocks noChangeAspect="1"/>
          </p:cNvPicPr>
          <p:nvPr/>
        </p:nvPicPr>
        <p:blipFill>
          <a:blip r:embed="rId2"/>
          <a:stretch>
            <a:fillRect/>
          </a:stretch>
        </p:blipFill>
        <p:spPr>
          <a:xfrm>
            <a:off x="1447800" y="1752600"/>
            <a:ext cx="4724809" cy="1167531"/>
          </a:xfrm>
          <a:prstGeom prst="rect">
            <a:avLst/>
          </a:prstGeom>
        </p:spPr>
      </p:pic>
    </p:spTree>
    <p:extLst>
      <p:ext uri="{BB962C8B-B14F-4D97-AF65-F5344CB8AC3E}">
        <p14:creationId xmlns:p14="http://schemas.microsoft.com/office/powerpoint/2010/main" val="1592103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39762"/>
          </a:xfrm>
        </p:spPr>
        <p:txBody>
          <a:bodyPr>
            <a:normAutofit fontScale="90000"/>
          </a:bodyPr>
          <a:lstStyle/>
          <a:p>
            <a:r>
              <a:rPr lang="el-GR" b="1" dirty="0" smtClean="0"/>
              <a:t>Συγκέντρωση δεδομένων</a:t>
            </a:r>
            <a:endParaRPr lang="en-GB" b="1" dirty="0"/>
          </a:p>
        </p:txBody>
      </p:sp>
      <p:sp>
        <p:nvSpPr>
          <p:cNvPr id="3" name="Content Placeholder 2"/>
          <p:cNvSpPr>
            <a:spLocks noGrp="1"/>
          </p:cNvSpPr>
          <p:nvPr>
            <p:ph idx="1"/>
          </p:nvPr>
        </p:nvSpPr>
        <p:spPr>
          <a:xfrm>
            <a:off x="457200" y="1143000"/>
            <a:ext cx="8229600" cy="5257800"/>
          </a:xfrm>
        </p:spPr>
        <p:txBody>
          <a:bodyPr>
            <a:normAutofit/>
          </a:bodyPr>
          <a:lstStyle/>
          <a:p>
            <a:r>
              <a:rPr lang="el-GR" sz="2700" dirty="0" smtClean="0"/>
              <a:t>Συγκέντρωση πληροφοριών</a:t>
            </a:r>
          </a:p>
          <a:p>
            <a:r>
              <a:rPr lang="el-GR" sz="2700" dirty="0" smtClean="0"/>
              <a:t>Τι είδους μεταβλητές χρειαζόμαστε;</a:t>
            </a:r>
          </a:p>
          <a:p>
            <a:r>
              <a:rPr lang="el-GR" sz="2700" dirty="0" smtClean="0"/>
              <a:t>Προσδιορισμός και λειτουργικός ορισμός μεταβλητής.</a:t>
            </a:r>
          </a:p>
          <a:p>
            <a:r>
              <a:rPr lang="el-GR" sz="2700" dirty="0" smtClean="0"/>
              <a:t>Χρήση του κατάλληλου εργαλείου (</a:t>
            </a:r>
            <a:r>
              <a:rPr lang="en-GB" sz="2700" dirty="0" smtClean="0"/>
              <a:t>instrument)</a:t>
            </a:r>
          </a:p>
          <a:p>
            <a:pPr lvl="1"/>
            <a:r>
              <a:rPr lang="en-GB" sz="2300" dirty="0" smtClean="0"/>
              <a:t>Test, </a:t>
            </a:r>
            <a:r>
              <a:rPr lang="el-GR" sz="2300" dirty="0" smtClean="0"/>
              <a:t>Ερωτηματολόγια, φύλλα καταμέτρησης, ημερολόγια, κτλ.</a:t>
            </a:r>
          </a:p>
          <a:p>
            <a:r>
              <a:rPr lang="el-GR" sz="2700" dirty="0" smtClean="0"/>
              <a:t>Αξιοπιστία (</a:t>
            </a:r>
            <a:r>
              <a:rPr lang="en-GB" sz="2700" dirty="0" smtClean="0"/>
              <a:t>reliability) </a:t>
            </a:r>
            <a:r>
              <a:rPr lang="el-GR" sz="2700" dirty="0" smtClean="0"/>
              <a:t>και εγκυρότητα </a:t>
            </a:r>
            <a:r>
              <a:rPr lang="en-GB" sz="2700" dirty="0" smtClean="0"/>
              <a:t>(validity) </a:t>
            </a:r>
            <a:r>
              <a:rPr lang="el-GR" sz="2700" dirty="0" smtClean="0"/>
              <a:t>του εργαλείου.</a:t>
            </a:r>
          </a:p>
          <a:p>
            <a:r>
              <a:rPr lang="el-GR" sz="2700" dirty="0" smtClean="0"/>
              <a:t>Δεδομένα:</a:t>
            </a:r>
          </a:p>
          <a:p>
            <a:pPr lvl="1"/>
            <a:r>
              <a:rPr lang="el-GR" sz="2700" dirty="0" smtClean="0"/>
              <a:t>Ποσοτικά </a:t>
            </a:r>
          </a:p>
          <a:p>
            <a:pPr lvl="1"/>
            <a:r>
              <a:rPr lang="el-GR" sz="2700" dirty="0" smtClean="0"/>
              <a:t>Ποιοτικά</a:t>
            </a:r>
          </a:p>
        </p:txBody>
      </p:sp>
    </p:spTree>
    <p:extLst>
      <p:ext uri="{BB962C8B-B14F-4D97-AF65-F5344CB8AC3E}">
        <p14:creationId xmlns:p14="http://schemas.microsoft.com/office/powerpoint/2010/main" val="39501561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r>
              <a:rPr lang="el-GR" b="1" dirty="0" smtClean="0"/>
              <a:t>Ανάλυση και ερμηνεία δεδομένων</a:t>
            </a:r>
            <a:br>
              <a:rPr lang="el-GR" b="1" dirty="0" smtClean="0"/>
            </a:br>
            <a:r>
              <a:rPr lang="el-GR" sz="3600" b="1" dirty="0" smtClean="0"/>
              <a:t>(</a:t>
            </a:r>
            <a:r>
              <a:rPr lang="en-GB" sz="3600" b="1" dirty="0" smtClean="0"/>
              <a:t>data analysis and interpretation)</a:t>
            </a:r>
            <a:endParaRPr lang="en-GB" sz="3600" b="1" dirty="0"/>
          </a:p>
        </p:txBody>
      </p:sp>
      <p:sp>
        <p:nvSpPr>
          <p:cNvPr id="3" name="Content Placeholder 2"/>
          <p:cNvSpPr>
            <a:spLocks noGrp="1"/>
          </p:cNvSpPr>
          <p:nvPr>
            <p:ph idx="1"/>
          </p:nvPr>
        </p:nvSpPr>
        <p:spPr>
          <a:xfrm>
            <a:off x="457200" y="1676400"/>
            <a:ext cx="8229600" cy="4449763"/>
          </a:xfrm>
        </p:spPr>
        <p:txBody>
          <a:bodyPr>
            <a:noAutofit/>
          </a:bodyPr>
          <a:lstStyle/>
          <a:p>
            <a:pPr>
              <a:lnSpc>
                <a:spcPct val="120000"/>
              </a:lnSpc>
              <a:spcAft>
                <a:spcPts val="300"/>
              </a:spcAft>
            </a:pPr>
            <a:r>
              <a:rPr lang="el-GR" sz="2400" dirty="0" smtClean="0"/>
              <a:t>Προετοιμασία και οργάνωση των δεδομένων</a:t>
            </a:r>
          </a:p>
          <a:p>
            <a:pPr lvl="1">
              <a:lnSpc>
                <a:spcPct val="120000"/>
              </a:lnSpc>
              <a:spcAft>
                <a:spcPts val="300"/>
              </a:spcAft>
            </a:pPr>
            <a:r>
              <a:rPr lang="el-GR" sz="1900" dirty="0" smtClean="0"/>
              <a:t>Συγκέντρωση δεδομένων</a:t>
            </a:r>
          </a:p>
          <a:p>
            <a:pPr lvl="1">
              <a:lnSpc>
                <a:spcPct val="120000"/>
              </a:lnSpc>
              <a:spcAft>
                <a:spcPts val="300"/>
              </a:spcAft>
            </a:pPr>
            <a:r>
              <a:rPr lang="el-GR" sz="1900" dirty="0" smtClean="0"/>
              <a:t>Μεταφορά δεδομένων σε ψηφιακή μορφή (</a:t>
            </a:r>
            <a:r>
              <a:rPr lang="en-GB" sz="1900" dirty="0" smtClean="0"/>
              <a:t>data input).</a:t>
            </a:r>
            <a:endParaRPr lang="el-GR" sz="1900" dirty="0" smtClean="0"/>
          </a:p>
          <a:p>
            <a:pPr lvl="1">
              <a:lnSpc>
                <a:spcPct val="120000"/>
              </a:lnSpc>
              <a:spcAft>
                <a:spcPts val="300"/>
              </a:spcAft>
            </a:pPr>
            <a:r>
              <a:rPr lang="el-GR" sz="1900" dirty="0" smtClean="0"/>
              <a:t>Επιλογή λογισμικού (</a:t>
            </a:r>
            <a:r>
              <a:rPr lang="en-GB" sz="1900" dirty="0" smtClean="0"/>
              <a:t>SPSS, STATA</a:t>
            </a:r>
            <a:r>
              <a:rPr lang="el-GR" sz="1900" dirty="0" smtClean="0"/>
              <a:t>, κ.α.)</a:t>
            </a:r>
            <a:endParaRPr lang="en-GB" sz="1900" dirty="0" smtClean="0"/>
          </a:p>
          <a:p>
            <a:pPr lvl="1">
              <a:lnSpc>
                <a:spcPct val="120000"/>
              </a:lnSpc>
              <a:spcAft>
                <a:spcPts val="300"/>
              </a:spcAft>
            </a:pPr>
            <a:r>
              <a:rPr lang="el-GR" sz="1900" dirty="0" smtClean="0"/>
              <a:t>«Καθαρισμός» της βάσης δεδομένων.</a:t>
            </a:r>
            <a:endParaRPr lang="en-GB" sz="1900" dirty="0" smtClean="0"/>
          </a:p>
          <a:p>
            <a:pPr>
              <a:lnSpc>
                <a:spcPct val="120000"/>
              </a:lnSpc>
              <a:spcAft>
                <a:spcPts val="300"/>
              </a:spcAft>
            </a:pPr>
            <a:r>
              <a:rPr lang="el-GR" sz="2400" dirty="0" smtClean="0"/>
              <a:t>Στατιστική Ανάλυση των δεδομένων</a:t>
            </a:r>
          </a:p>
          <a:p>
            <a:pPr lvl="1">
              <a:lnSpc>
                <a:spcPct val="120000"/>
              </a:lnSpc>
              <a:spcAft>
                <a:spcPts val="300"/>
              </a:spcAft>
            </a:pPr>
            <a:r>
              <a:rPr lang="el-GR" sz="1900" dirty="0" smtClean="0"/>
              <a:t>Περιγραφική ή/και επαγωγική στατιστική</a:t>
            </a:r>
          </a:p>
          <a:p>
            <a:pPr lvl="1">
              <a:lnSpc>
                <a:spcPct val="120000"/>
              </a:lnSpc>
              <a:spcAft>
                <a:spcPts val="300"/>
              </a:spcAft>
            </a:pPr>
            <a:r>
              <a:rPr lang="el-GR" sz="1900" dirty="0" smtClean="0"/>
              <a:t>Επιλογή της κατάλληλης στατιστικής μεθόδου</a:t>
            </a:r>
          </a:p>
          <a:p>
            <a:pPr>
              <a:lnSpc>
                <a:spcPct val="120000"/>
              </a:lnSpc>
              <a:spcAft>
                <a:spcPts val="300"/>
              </a:spcAft>
            </a:pPr>
            <a:r>
              <a:rPr lang="el-GR" sz="2400" dirty="0" smtClean="0"/>
              <a:t>Αναπαράσταση των δεδομένων</a:t>
            </a:r>
          </a:p>
          <a:p>
            <a:pPr lvl="1">
              <a:lnSpc>
                <a:spcPct val="120000"/>
              </a:lnSpc>
              <a:spcAft>
                <a:spcPts val="300"/>
              </a:spcAft>
            </a:pPr>
            <a:r>
              <a:rPr lang="el-GR" sz="1900" dirty="0" smtClean="0"/>
              <a:t>Πίνακες - διαγράμματα</a:t>
            </a:r>
          </a:p>
        </p:txBody>
      </p:sp>
    </p:spTree>
    <p:extLst>
      <p:ext uri="{BB962C8B-B14F-4D97-AF65-F5344CB8AC3E}">
        <p14:creationId xmlns:p14="http://schemas.microsoft.com/office/powerpoint/2010/main" val="23108343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r>
              <a:rPr lang="el-GR" b="1" dirty="0" smtClean="0"/>
              <a:t>Ανάλυση και ερμηνεία δεδομένων</a:t>
            </a:r>
            <a:br>
              <a:rPr lang="el-GR" b="1" dirty="0" smtClean="0"/>
            </a:br>
            <a:r>
              <a:rPr lang="el-GR" sz="3600" b="1" dirty="0" smtClean="0"/>
              <a:t>(</a:t>
            </a:r>
            <a:r>
              <a:rPr lang="en-GB" sz="3600" b="1" dirty="0" smtClean="0"/>
              <a:t>data analysis and interpretation)</a:t>
            </a:r>
            <a:endParaRPr lang="en-GB" sz="3600" b="1" dirty="0"/>
          </a:p>
        </p:txBody>
      </p:sp>
      <p:sp>
        <p:nvSpPr>
          <p:cNvPr id="3" name="Content Placeholder 2"/>
          <p:cNvSpPr>
            <a:spLocks noGrp="1"/>
          </p:cNvSpPr>
          <p:nvPr>
            <p:ph idx="1"/>
          </p:nvPr>
        </p:nvSpPr>
        <p:spPr>
          <a:xfrm>
            <a:off x="457200" y="1752600"/>
            <a:ext cx="8229600" cy="4373563"/>
          </a:xfrm>
        </p:spPr>
        <p:txBody>
          <a:bodyPr>
            <a:normAutofit/>
          </a:bodyPr>
          <a:lstStyle/>
          <a:p>
            <a:pPr marL="0" indent="0" algn="ctr">
              <a:spcAft>
                <a:spcPts val="600"/>
              </a:spcAft>
              <a:buNone/>
            </a:pPr>
            <a:r>
              <a:rPr lang="el-GR" dirty="0" smtClean="0"/>
              <a:t>Ερμηνεία και βασικά συμπεράσματα</a:t>
            </a:r>
          </a:p>
          <a:p>
            <a:pPr>
              <a:lnSpc>
                <a:spcPct val="110000"/>
              </a:lnSpc>
            </a:pPr>
            <a:r>
              <a:rPr lang="el-GR" dirty="0" smtClean="0"/>
              <a:t>Σύνοψη των αποτελεσμάτων</a:t>
            </a:r>
            <a:r>
              <a:rPr lang="en-GB" dirty="0" smtClean="0"/>
              <a:t> (summary)</a:t>
            </a:r>
            <a:endParaRPr lang="el-GR" dirty="0" smtClean="0"/>
          </a:p>
          <a:p>
            <a:pPr>
              <a:lnSpc>
                <a:spcPct val="110000"/>
              </a:lnSpc>
            </a:pPr>
            <a:r>
              <a:rPr lang="el-GR" dirty="0" smtClean="0"/>
              <a:t>Συνεπαγωγή (</a:t>
            </a:r>
            <a:r>
              <a:rPr lang="en-GB" dirty="0" smtClean="0"/>
              <a:t>implications)</a:t>
            </a:r>
          </a:p>
          <a:p>
            <a:pPr>
              <a:lnSpc>
                <a:spcPct val="110000"/>
              </a:lnSpc>
            </a:pPr>
            <a:r>
              <a:rPr lang="el-GR" dirty="0" smtClean="0"/>
              <a:t>Περιορισμοί (</a:t>
            </a:r>
            <a:r>
              <a:rPr lang="en-GB" dirty="0" smtClean="0"/>
              <a:t>limitations)</a:t>
            </a:r>
          </a:p>
          <a:p>
            <a:pPr>
              <a:lnSpc>
                <a:spcPct val="110000"/>
              </a:lnSpc>
            </a:pPr>
            <a:r>
              <a:rPr lang="el-GR" dirty="0" smtClean="0"/>
              <a:t>Πρόταση μελλοντικών ερευνών (</a:t>
            </a:r>
            <a:r>
              <a:rPr lang="en-GB" dirty="0" smtClean="0"/>
              <a:t>future research)</a:t>
            </a:r>
            <a:endParaRPr lang="el-GR" dirty="0" smtClean="0"/>
          </a:p>
          <a:p>
            <a:pPr lvl="1"/>
            <a:endParaRPr lang="el-GR" dirty="0" smtClean="0"/>
          </a:p>
        </p:txBody>
      </p:sp>
    </p:spTree>
    <p:extLst>
      <p:ext uri="{BB962C8B-B14F-4D97-AF65-F5344CB8AC3E}">
        <p14:creationId xmlns:p14="http://schemas.microsoft.com/office/powerpoint/2010/main" val="15318611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smtClean="0"/>
              <a:t>Αναφορά και αξιολόγηση έρευνας</a:t>
            </a:r>
            <a:endParaRPr lang="en-GB" sz="4000" b="1" dirty="0"/>
          </a:p>
        </p:txBody>
      </p:sp>
      <p:sp>
        <p:nvSpPr>
          <p:cNvPr id="3" name="Content Placeholder 2"/>
          <p:cNvSpPr>
            <a:spLocks noGrp="1"/>
          </p:cNvSpPr>
          <p:nvPr>
            <p:ph idx="1"/>
          </p:nvPr>
        </p:nvSpPr>
        <p:spPr>
          <a:xfrm>
            <a:off x="457200" y="1752600"/>
            <a:ext cx="8229600" cy="4525963"/>
          </a:xfrm>
        </p:spPr>
        <p:txBody>
          <a:bodyPr>
            <a:normAutofit fontScale="92500" lnSpcReduction="20000"/>
          </a:bodyPr>
          <a:lstStyle/>
          <a:p>
            <a:r>
              <a:rPr lang="el-GR" dirty="0" smtClean="0"/>
              <a:t>Τελευταίο στάδιο: συγγραφή της έρευνας</a:t>
            </a:r>
          </a:p>
          <a:p>
            <a:pPr marL="0" indent="0">
              <a:buNone/>
            </a:pPr>
            <a:endParaRPr lang="el-GR" dirty="0"/>
          </a:p>
          <a:p>
            <a:pPr marL="0" indent="0">
              <a:buNone/>
            </a:pPr>
            <a:endParaRPr lang="el-GR" dirty="0" smtClean="0"/>
          </a:p>
          <a:p>
            <a:pPr marL="0" indent="0">
              <a:buNone/>
            </a:pPr>
            <a:endParaRPr lang="el-GR" dirty="0"/>
          </a:p>
          <a:p>
            <a:pPr marL="0" indent="0">
              <a:buNone/>
            </a:pPr>
            <a:endParaRPr lang="el-GR" dirty="0" smtClean="0"/>
          </a:p>
          <a:p>
            <a:pPr>
              <a:spcAft>
                <a:spcPts val="1200"/>
              </a:spcAft>
            </a:pPr>
            <a:r>
              <a:rPr lang="el-GR" dirty="0" smtClean="0"/>
              <a:t>Σε ποιο αναγνωστικό κοινό απευθυνόμαστε;</a:t>
            </a:r>
          </a:p>
          <a:p>
            <a:pPr lvl="1"/>
            <a:r>
              <a:rPr lang="el-GR" dirty="0" smtClean="0"/>
              <a:t>Ακαδημαϊκοί, ερευνητές</a:t>
            </a:r>
            <a:r>
              <a:rPr lang="en-GB" dirty="0" smtClean="0"/>
              <a:t> (academics, researchers)</a:t>
            </a:r>
            <a:endParaRPr lang="el-GR" dirty="0" smtClean="0"/>
          </a:p>
          <a:p>
            <a:pPr lvl="1"/>
            <a:r>
              <a:rPr lang="el-GR" dirty="0" smtClean="0"/>
              <a:t>Σχεδιαστές πολιτικών (</a:t>
            </a:r>
            <a:r>
              <a:rPr lang="en-GB" dirty="0" smtClean="0"/>
              <a:t>policymakers)</a:t>
            </a:r>
          </a:p>
          <a:p>
            <a:pPr lvl="1"/>
            <a:r>
              <a:rPr lang="el-GR" dirty="0" smtClean="0"/>
              <a:t>Επαγγελματίες (</a:t>
            </a:r>
            <a:r>
              <a:rPr lang="en-GB" dirty="0" smtClean="0"/>
              <a:t>professionals)</a:t>
            </a:r>
            <a:endParaRPr lang="el-GR" dirty="0" smtClean="0"/>
          </a:p>
          <a:p>
            <a:pPr lvl="1"/>
            <a:r>
              <a:rPr lang="el-GR" dirty="0" smtClean="0"/>
              <a:t>Ευρύ κοινό </a:t>
            </a:r>
            <a:r>
              <a:rPr lang="en-GB" dirty="0" smtClean="0"/>
              <a:t>(public opinion, society)</a:t>
            </a:r>
          </a:p>
          <a:p>
            <a:endParaRPr lang="en-GB" dirty="0"/>
          </a:p>
        </p:txBody>
      </p:sp>
      <p:sp>
        <p:nvSpPr>
          <p:cNvPr id="4" name="TextBox 3"/>
          <p:cNvSpPr txBox="1"/>
          <p:nvPr/>
        </p:nvSpPr>
        <p:spPr>
          <a:xfrm>
            <a:off x="0" y="3429000"/>
            <a:ext cx="184731" cy="369332"/>
          </a:xfrm>
          <a:prstGeom prst="rect">
            <a:avLst/>
          </a:prstGeom>
          <a:noFill/>
        </p:spPr>
        <p:txBody>
          <a:bodyPr wrap="none" rtlCol="0">
            <a:spAutoFit/>
          </a:bodyPr>
          <a:lstStyle/>
          <a:p>
            <a:endParaRPr lang="en-GB" dirty="0"/>
          </a:p>
        </p:txBody>
      </p:sp>
      <p:sp>
        <p:nvSpPr>
          <p:cNvPr id="5" name="Rectangle 4"/>
          <p:cNvSpPr/>
          <p:nvPr/>
        </p:nvSpPr>
        <p:spPr>
          <a:xfrm>
            <a:off x="838200" y="2526084"/>
            <a:ext cx="7162800" cy="12077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SOS: </a:t>
            </a:r>
            <a:r>
              <a:rPr lang="el-GR" sz="2000" dirty="0" smtClean="0"/>
              <a:t>Θεμελιώδης κανόνας συγγραφής: Να γράφετε για το αναγνωστικό κοινό σας!</a:t>
            </a:r>
            <a:endParaRPr lang="en-GB" sz="2000" dirty="0"/>
          </a:p>
        </p:txBody>
      </p:sp>
    </p:spTree>
    <p:extLst>
      <p:ext uri="{BB962C8B-B14F-4D97-AF65-F5344CB8AC3E}">
        <p14:creationId xmlns:p14="http://schemas.microsoft.com/office/powerpoint/2010/main" val="3884258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l-GR" sz="4000" dirty="0" smtClean="0"/>
              <a:t>Στοιχεία Μαθήματος</a:t>
            </a:r>
            <a:endParaRPr lang="en-GB" sz="4000" dirty="0"/>
          </a:p>
        </p:txBody>
      </p:sp>
      <p:sp>
        <p:nvSpPr>
          <p:cNvPr id="3" name="Content Placeholder 2"/>
          <p:cNvSpPr>
            <a:spLocks noGrp="1"/>
          </p:cNvSpPr>
          <p:nvPr>
            <p:ph idx="1"/>
          </p:nvPr>
        </p:nvSpPr>
        <p:spPr>
          <a:xfrm>
            <a:off x="457200" y="1219200"/>
            <a:ext cx="8229600" cy="5181600"/>
          </a:xfrm>
        </p:spPr>
        <p:txBody>
          <a:bodyPr>
            <a:normAutofit fontScale="40000" lnSpcReduction="20000"/>
          </a:bodyPr>
          <a:lstStyle/>
          <a:p>
            <a:pPr>
              <a:lnSpc>
                <a:spcPct val="120000"/>
              </a:lnSpc>
              <a:spcBef>
                <a:spcPts val="600"/>
              </a:spcBef>
            </a:pPr>
            <a:r>
              <a:rPr lang="el-GR" sz="5000" b="1" dirty="0" smtClean="0"/>
              <a:t>Διδάσκων</a:t>
            </a:r>
            <a:endParaRPr lang="el-GR" sz="5000" b="1" dirty="0"/>
          </a:p>
          <a:p>
            <a:pPr lvl="1" algn="just">
              <a:lnSpc>
                <a:spcPct val="120000"/>
              </a:lnSpc>
              <a:spcBef>
                <a:spcPts val="600"/>
              </a:spcBef>
            </a:pPr>
            <a:r>
              <a:rPr lang="el-GR" sz="5000" dirty="0" smtClean="0"/>
              <a:t>Χρήστος Κουτσαμπέλας, Επίκουρος Καθηγητής </a:t>
            </a:r>
          </a:p>
          <a:p>
            <a:pPr algn="just">
              <a:lnSpc>
                <a:spcPct val="120000"/>
              </a:lnSpc>
              <a:spcBef>
                <a:spcPts val="600"/>
              </a:spcBef>
            </a:pPr>
            <a:r>
              <a:rPr lang="el-GR" sz="5400" b="1" dirty="0" smtClean="0"/>
              <a:t>Ημέρες Διδασκαλίας</a:t>
            </a:r>
          </a:p>
          <a:p>
            <a:pPr lvl="1">
              <a:lnSpc>
                <a:spcPct val="120000"/>
              </a:lnSpc>
              <a:spcBef>
                <a:spcPts val="600"/>
              </a:spcBef>
            </a:pPr>
            <a:r>
              <a:rPr lang="el-GR" sz="5000" dirty="0" smtClean="0"/>
              <a:t>Δευτέρα 15:00-17:</a:t>
            </a:r>
            <a:r>
              <a:rPr lang="en-GB" sz="5000" dirty="0" smtClean="0"/>
              <a:t>15</a:t>
            </a:r>
            <a:r>
              <a:rPr lang="el-GR" sz="5000" dirty="0" smtClean="0"/>
              <a:t>, Αίθουσα </a:t>
            </a:r>
            <a:r>
              <a:rPr lang="en-GB" sz="5000" dirty="0" smtClean="0"/>
              <a:t>2</a:t>
            </a:r>
            <a:endParaRPr lang="el-GR" sz="5000" dirty="0" smtClean="0"/>
          </a:p>
          <a:p>
            <a:pPr lvl="1">
              <a:lnSpc>
                <a:spcPct val="120000"/>
              </a:lnSpc>
              <a:spcBef>
                <a:spcPts val="600"/>
              </a:spcBef>
            </a:pPr>
            <a:r>
              <a:rPr lang="el-GR" sz="5000" dirty="0" smtClean="0"/>
              <a:t>Δευτέρα 17:20-19:35, Εργαστήριο</a:t>
            </a:r>
          </a:p>
          <a:p>
            <a:pPr>
              <a:lnSpc>
                <a:spcPct val="120000"/>
              </a:lnSpc>
              <a:spcBef>
                <a:spcPts val="600"/>
              </a:spcBef>
            </a:pPr>
            <a:r>
              <a:rPr lang="el-GR" sz="5000" b="1" dirty="0" smtClean="0"/>
              <a:t>Ώρες Γραφείου</a:t>
            </a:r>
          </a:p>
          <a:p>
            <a:pPr lvl="1">
              <a:lnSpc>
                <a:spcPct val="120000"/>
              </a:lnSpc>
              <a:spcBef>
                <a:spcPts val="600"/>
              </a:spcBef>
            </a:pPr>
            <a:r>
              <a:rPr lang="el-GR" sz="5000" dirty="0" smtClean="0"/>
              <a:t>Παρασκευή 13:00-15:00</a:t>
            </a:r>
          </a:p>
          <a:p>
            <a:pPr>
              <a:lnSpc>
                <a:spcPct val="120000"/>
              </a:lnSpc>
              <a:spcBef>
                <a:spcPts val="600"/>
              </a:spcBef>
            </a:pPr>
            <a:r>
              <a:rPr lang="el-GR" sz="5000" b="1" dirty="0" smtClean="0"/>
              <a:t>Επικοινωνία</a:t>
            </a:r>
          </a:p>
          <a:p>
            <a:pPr lvl="1">
              <a:lnSpc>
                <a:spcPct val="120000"/>
              </a:lnSpc>
              <a:spcBef>
                <a:spcPts val="600"/>
              </a:spcBef>
            </a:pPr>
            <a:r>
              <a:rPr lang="el-GR" sz="5000" dirty="0" smtClean="0"/>
              <a:t> </a:t>
            </a:r>
            <a:r>
              <a:rPr lang="en-US" sz="5000" dirty="0" smtClean="0"/>
              <a:t>Email: </a:t>
            </a:r>
            <a:r>
              <a:rPr lang="en-US" sz="5000" dirty="0" smtClean="0">
                <a:hlinkClick r:id="rId2"/>
              </a:rPr>
              <a:t>ch.koutsamp@uop.gr</a:t>
            </a:r>
            <a:endParaRPr lang="en-US" sz="5000" dirty="0"/>
          </a:p>
          <a:p>
            <a:pPr>
              <a:lnSpc>
                <a:spcPct val="120000"/>
              </a:lnSpc>
            </a:pPr>
            <a:r>
              <a:rPr lang="el-GR" sz="5000" b="1" dirty="0" smtClean="0"/>
              <a:t>Προτεινόμενη Βιβλιογραφία</a:t>
            </a:r>
            <a:endParaRPr lang="el-GR" sz="5000" b="1" dirty="0" smtClean="0"/>
          </a:p>
          <a:p>
            <a:pPr lvl="1" algn="just">
              <a:lnSpc>
                <a:spcPct val="120000"/>
              </a:lnSpc>
            </a:pPr>
            <a:r>
              <a:rPr lang="el-GR" sz="5000" dirty="0" smtClean="0"/>
              <a:t>Διδακτικό εγχειρίδιο: </a:t>
            </a:r>
            <a:r>
              <a:rPr lang="en-GB" sz="5000" dirty="0" smtClean="0"/>
              <a:t>John W. </a:t>
            </a:r>
            <a:r>
              <a:rPr lang="en-GB" sz="5000" dirty="0" err="1" smtClean="0"/>
              <a:t>Creswel</a:t>
            </a:r>
            <a:r>
              <a:rPr lang="el-GR" sz="5000" dirty="0" smtClean="0"/>
              <a:t>, «</a:t>
            </a:r>
            <a:r>
              <a:rPr lang="en-GB" sz="5000" i="1" dirty="0" smtClean="0"/>
              <a:t>H </a:t>
            </a:r>
            <a:r>
              <a:rPr lang="el-GR" sz="5000" i="1" dirty="0" smtClean="0"/>
              <a:t>Έρευνα στην Εκπαίδευση. Σχεδιασμός, Διεξαγωγή και Αξιολόγηση της Ποσοτικής και Ποιοτικής Έρευνας</a:t>
            </a:r>
            <a:r>
              <a:rPr lang="el-GR" sz="5000" dirty="0" smtClean="0"/>
              <a:t>», </a:t>
            </a:r>
            <a:r>
              <a:rPr lang="el-GR" sz="5000" dirty="0"/>
              <a:t>Εκδόσεις </a:t>
            </a:r>
            <a:r>
              <a:rPr lang="el-GR" sz="5000" dirty="0" smtClean="0"/>
              <a:t>Ιων.</a:t>
            </a:r>
          </a:p>
          <a:p>
            <a:pPr lvl="1">
              <a:lnSpc>
                <a:spcPct val="120000"/>
              </a:lnSpc>
            </a:pPr>
            <a:r>
              <a:rPr lang="el-GR" sz="5000" dirty="0" smtClean="0"/>
              <a:t>Σημειώσεις του </a:t>
            </a:r>
            <a:r>
              <a:rPr lang="el-GR" sz="5000" dirty="0" smtClean="0"/>
              <a:t>μαθήματος (</a:t>
            </a:r>
            <a:r>
              <a:rPr lang="en-GB" sz="5000" b="1" dirty="0" err="1" smtClean="0"/>
              <a:t>eclass</a:t>
            </a:r>
            <a:r>
              <a:rPr lang="en-GB" sz="5000" dirty="0" smtClean="0"/>
              <a:t>)</a:t>
            </a:r>
            <a:endParaRPr lang="el-GR" sz="5000" dirty="0"/>
          </a:p>
          <a:p>
            <a:pPr marL="457200" lvl="1" indent="0">
              <a:buNone/>
            </a:pPr>
            <a:endParaRPr lang="el-GR" dirty="0" smtClean="0"/>
          </a:p>
          <a:p>
            <a:pPr lvl="1"/>
            <a:endParaRPr lang="el-GR" dirty="0" smtClean="0"/>
          </a:p>
          <a:p>
            <a:pPr lvl="1">
              <a:buFont typeface="Courier New" panose="02070309020205020404" pitchFamily="49" charset="0"/>
              <a:buChar char="o"/>
            </a:pPr>
            <a:endParaRPr lang="el-GR" sz="3200" dirty="0"/>
          </a:p>
          <a:p>
            <a:pPr lvl="1">
              <a:buFont typeface="Wingdings" panose="05000000000000000000" pitchFamily="2" charset="2"/>
              <a:buChar char="Ø"/>
            </a:pPr>
            <a:endParaRPr lang="en-GB" dirty="0"/>
          </a:p>
        </p:txBody>
      </p:sp>
    </p:spTree>
    <p:extLst>
      <p:ext uri="{BB962C8B-B14F-4D97-AF65-F5344CB8AC3E}">
        <p14:creationId xmlns:p14="http://schemas.microsoft.com/office/powerpoint/2010/main" val="23176831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a:t>Αναφορά και αξιολόγηση έρευνας</a:t>
            </a:r>
            <a:endParaRPr lang="en-GB" sz="4000" b="1" dirty="0"/>
          </a:p>
        </p:txBody>
      </p:sp>
      <p:sp>
        <p:nvSpPr>
          <p:cNvPr id="3" name="Content Placeholder 2"/>
          <p:cNvSpPr>
            <a:spLocks noGrp="1"/>
          </p:cNvSpPr>
          <p:nvPr>
            <p:ph idx="1"/>
          </p:nvPr>
        </p:nvSpPr>
        <p:spPr/>
        <p:txBody>
          <a:bodyPr/>
          <a:lstStyle/>
          <a:p>
            <a:r>
              <a:rPr lang="el-GR" dirty="0" smtClean="0"/>
              <a:t>Δομή</a:t>
            </a:r>
          </a:p>
          <a:p>
            <a:pPr lvl="1"/>
            <a:r>
              <a:rPr lang="el-GR" dirty="0" smtClean="0"/>
              <a:t>Εισαγωγικές σελίδες</a:t>
            </a:r>
          </a:p>
          <a:p>
            <a:pPr lvl="1"/>
            <a:r>
              <a:rPr lang="el-GR" dirty="0" smtClean="0"/>
              <a:t>Εισαγωγή</a:t>
            </a:r>
          </a:p>
          <a:p>
            <a:pPr lvl="1"/>
            <a:r>
              <a:rPr lang="el-GR" dirty="0" smtClean="0"/>
              <a:t>Κυρίως κείμενο</a:t>
            </a:r>
          </a:p>
          <a:p>
            <a:pPr lvl="1"/>
            <a:r>
              <a:rPr lang="el-GR" dirty="0" smtClean="0"/>
              <a:t>Αποτελέσματα</a:t>
            </a:r>
          </a:p>
          <a:p>
            <a:pPr lvl="1"/>
            <a:r>
              <a:rPr lang="el-GR" dirty="0" smtClean="0"/>
              <a:t>Συζήτηση</a:t>
            </a:r>
          </a:p>
          <a:p>
            <a:pPr lvl="1"/>
            <a:r>
              <a:rPr lang="el-GR" dirty="0" smtClean="0"/>
              <a:t>Βιβλιογραφία-Παραρτήματα</a:t>
            </a:r>
          </a:p>
          <a:p>
            <a:r>
              <a:rPr lang="el-GR" dirty="0" smtClean="0"/>
              <a:t>Σωστή χρήση γλώσσας</a:t>
            </a:r>
          </a:p>
        </p:txBody>
      </p:sp>
    </p:spTree>
    <p:extLst>
      <p:ext uri="{BB962C8B-B14F-4D97-AF65-F5344CB8AC3E}">
        <p14:creationId xmlns:p14="http://schemas.microsoft.com/office/powerpoint/2010/main" val="35383375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smtClean="0"/>
              <a:t>Ζητήματα Ηθικής</a:t>
            </a:r>
            <a:endParaRPr lang="en-GB" sz="4000" b="1" dirty="0"/>
          </a:p>
        </p:txBody>
      </p:sp>
      <p:sp>
        <p:nvSpPr>
          <p:cNvPr id="3" name="Content Placeholder 2"/>
          <p:cNvSpPr>
            <a:spLocks noGrp="1"/>
          </p:cNvSpPr>
          <p:nvPr>
            <p:ph idx="1"/>
          </p:nvPr>
        </p:nvSpPr>
        <p:spPr>
          <a:xfrm>
            <a:off x="480291" y="1828800"/>
            <a:ext cx="8229600" cy="4525963"/>
          </a:xfrm>
        </p:spPr>
        <p:txBody>
          <a:bodyPr/>
          <a:lstStyle/>
          <a:p>
            <a:pPr marL="514350" indent="-514350" algn="just">
              <a:lnSpc>
                <a:spcPct val="110000"/>
              </a:lnSpc>
              <a:buFont typeface="+mj-lt"/>
              <a:buAutoNum type="arabicParenR"/>
            </a:pPr>
            <a:r>
              <a:rPr lang="el-GR" dirty="0" smtClean="0"/>
              <a:t>Σεβασμός στα δικαιώματα των συμμετεχόντων.</a:t>
            </a:r>
          </a:p>
          <a:p>
            <a:pPr marL="514350" indent="-514350" algn="just">
              <a:lnSpc>
                <a:spcPct val="110000"/>
              </a:lnSpc>
              <a:buFont typeface="+mj-lt"/>
              <a:buAutoNum type="arabicParenR"/>
            </a:pPr>
            <a:r>
              <a:rPr lang="el-GR" dirty="0" smtClean="0"/>
              <a:t>Σεβασμός στους τόπους της έρευνας</a:t>
            </a:r>
          </a:p>
          <a:p>
            <a:pPr marL="514350" indent="-514350" algn="just">
              <a:lnSpc>
                <a:spcPct val="110000"/>
              </a:lnSpc>
              <a:buFont typeface="+mj-lt"/>
              <a:buAutoNum type="arabicParenR"/>
            </a:pPr>
            <a:r>
              <a:rPr lang="el-GR" dirty="0" smtClean="0"/>
              <a:t>Πλήρης και ειλικρινή γραπτή αναφορά της έρευνας</a:t>
            </a:r>
          </a:p>
          <a:p>
            <a:pPr marL="514350" indent="-514350" algn="just">
              <a:lnSpc>
                <a:spcPct val="110000"/>
              </a:lnSpc>
              <a:buFont typeface="+mj-lt"/>
              <a:buAutoNum type="arabicParenR"/>
            </a:pPr>
            <a:r>
              <a:rPr lang="el-GR" dirty="0" smtClean="0"/>
              <a:t>Ηθικό πλαίσιο</a:t>
            </a:r>
            <a:endParaRPr lang="en-GB" dirty="0"/>
          </a:p>
        </p:txBody>
      </p:sp>
    </p:spTree>
    <p:extLst>
      <p:ext uri="{BB962C8B-B14F-4D97-AF65-F5344CB8AC3E}">
        <p14:creationId xmlns:p14="http://schemas.microsoft.com/office/powerpoint/2010/main" val="23277438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l-GR" sz="3600" b="1" dirty="0" smtClean="0"/>
              <a:t>Σεβασμός και δικαιώματα συμμετεχόντων</a:t>
            </a:r>
            <a:endParaRPr lang="en-GB" sz="3600" b="1" dirty="0"/>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pPr>
              <a:lnSpc>
                <a:spcPct val="120000"/>
              </a:lnSpc>
              <a:spcAft>
                <a:spcPts val="300"/>
              </a:spcAft>
            </a:pPr>
            <a:r>
              <a:rPr lang="el-GR" dirty="0" smtClean="0"/>
              <a:t>Οι συμμετέχοντες πρέπει να γνωρίζουν το σκοπό και τους στόχους της μελέτης.</a:t>
            </a:r>
          </a:p>
          <a:p>
            <a:pPr>
              <a:lnSpc>
                <a:spcPct val="120000"/>
              </a:lnSpc>
              <a:spcAft>
                <a:spcPts val="300"/>
              </a:spcAft>
            </a:pPr>
            <a:r>
              <a:rPr lang="el-GR" dirty="0" smtClean="0"/>
              <a:t>Τον τρόπο χρήσης των αποτελεσμάτων.</a:t>
            </a:r>
          </a:p>
          <a:p>
            <a:pPr>
              <a:lnSpc>
                <a:spcPct val="120000"/>
              </a:lnSpc>
              <a:spcAft>
                <a:spcPts val="300"/>
              </a:spcAft>
            </a:pPr>
            <a:r>
              <a:rPr lang="el-GR" dirty="0" smtClean="0"/>
              <a:t>Έχουν το δικαίωμα να αρνηθούν.</a:t>
            </a:r>
          </a:p>
          <a:p>
            <a:pPr>
              <a:lnSpc>
                <a:spcPct val="120000"/>
              </a:lnSpc>
              <a:spcAft>
                <a:spcPts val="300"/>
              </a:spcAft>
            </a:pPr>
            <a:r>
              <a:rPr lang="el-GR" dirty="0" smtClean="0"/>
              <a:t>Ανωνυμία των συμμετεχόντων.</a:t>
            </a:r>
          </a:p>
          <a:p>
            <a:pPr>
              <a:lnSpc>
                <a:spcPct val="120000"/>
              </a:lnSpc>
              <a:spcAft>
                <a:spcPts val="300"/>
              </a:spcAft>
            </a:pPr>
            <a:r>
              <a:rPr lang="el-GR" dirty="0" smtClean="0"/>
              <a:t>Οι συμμετέχοντες μπορούν να έχουν το δικαίωμα να κερδίσουν κάτι από την έρευνα.</a:t>
            </a:r>
          </a:p>
          <a:p>
            <a:pPr lvl="1">
              <a:lnSpc>
                <a:spcPct val="120000"/>
              </a:lnSpc>
              <a:spcAft>
                <a:spcPts val="300"/>
              </a:spcAft>
            </a:pPr>
            <a:r>
              <a:rPr lang="el-GR" dirty="0" smtClean="0"/>
              <a:t>Οι συμμετέχοντες αφιερώνουν χρόνο και ίσως θα πρέπει να ανταμειφθούν για αυτό</a:t>
            </a:r>
          </a:p>
          <a:p>
            <a:pPr lvl="2">
              <a:lnSpc>
                <a:spcPct val="120000"/>
              </a:lnSpc>
              <a:spcAft>
                <a:spcPts val="300"/>
              </a:spcAft>
              <a:buFont typeface="Wingdings" panose="05000000000000000000" pitchFamily="2" charset="2"/>
              <a:buChar char="ü"/>
            </a:pPr>
            <a:r>
              <a:rPr lang="el-GR" dirty="0" smtClean="0"/>
              <a:t> Κίνητρο – ανταμοιβή.</a:t>
            </a:r>
            <a:endParaRPr lang="en-GB" dirty="0"/>
          </a:p>
        </p:txBody>
      </p:sp>
    </p:spTree>
    <p:extLst>
      <p:ext uri="{BB962C8B-B14F-4D97-AF65-F5344CB8AC3E}">
        <p14:creationId xmlns:p14="http://schemas.microsoft.com/office/powerpoint/2010/main" val="32367653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t>Σεβασμός στους τόπους της </a:t>
            </a:r>
            <a:r>
              <a:rPr lang="el-GR" sz="3200" b="1" dirty="0" smtClean="0"/>
              <a:t>έρευνας</a:t>
            </a:r>
            <a:endParaRPr lang="en-GB" sz="3200" b="1" dirty="0"/>
          </a:p>
        </p:txBody>
      </p:sp>
      <p:sp>
        <p:nvSpPr>
          <p:cNvPr id="3" name="Content Placeholder 2"/>
          <p:cNvSpPr>
            <a:spLocks noGrp="1"/>
          </p:cNvSpPr>
          <p:nvPr>
            <p:ph idx="1"/>
          </p:nvPr>
        </p:nvSpPr>
        <p:spPr/>
        <p:txBody>
          <a:bodyPr>
            <a:normAutofit/>
          </a:bodyPr>
          <a:lstStyle/>
          <a:p>
            <a:pPr>
              <a:lnSpc>
                <a:spcPct val="110000"/>
              </a:lnSpc>
            </a:pPr>
            <a:r>
              <a:rPr lang="el-GR" sz="2800" dirty="0" smtClean="0"/>
              <a:t>Εξασφάλιση άδειας πριν την επίσκεψη σε χώρο έρευνας.</a:t>
            </a:r>
          </a:p>
          <a:p>
            <a:pPr>
              <a:lnSpc>
                <a:spcPct val="110000"/>
              </a:lnSpc>
            </a:pPr>
            <a:r>
              <a:rPr lang="el-GR" sz="2800" dirty="0" smtClean="0"/>
              <a:t>Για παράδειγμα η έρευνα σε σχολεία είναι ευαίσθητο ζήτημα.</a:t>
            </a:r>
          </a:p>
          <a:p>
            <a:pPr>
              <a:lnSpc>
                <a:spcPct val="110000"/>
              </a:lnSpc>
            </a:pPr>
            <a:r>
              <a:rPr lang="el-GR" sz="2800" dirty="0" smtClean="0"/>
              <a:t>Εξασφάλιση άδειας από διάφορα επίπεδα εκπαιδευτικής οργάνωσης και διοίκησης</a:t>
            </a:r>
          </a:p>
          <a:p>
            <a:pPr>
              <a:lnSpc>
                <a:spcPct val="110000"/>
              </a:lnSpc>
            </a:pPr>
            <a:r>
              <a:rPr lang="el-GR" sz="2800" dirty="0" smtClean="0"/>
              <a:t>Πχ σχολικό συμβούλιο, σχολική περιφέρεια, γονείς, κτλ.</a:t>
            </a:r>
          </a:p>
        </p:txBody>
      </p:sp>
    </p:spTree>
    <p:extLst>
      <p:ext uri="{BB962C8B-B14F-4D97-AF65-F5344CB8AC3E}">
        <p14:creationId xmlns:p14="http://schemas.microsoft.com/office/powerpoint/2010/main" val="8331860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t>Πλήρης και ειλικρινή γραπτή αναφορά της </a:t>
            </a:r>
            <a:r>
              <a:rPr lang="el-GR" sz="3600" b="1" dirty="0" smtClean="0"/>
              <a:t>έρευνας</a:t>
            </a:r>
            <a:endParaRPr lang="en-GB" sz="3600" b="1" dirty="0"/>
          </a:p>
        </p:txBody>
      </p:sp>
      <p:sp>
        <p:nvSpPr>
          <p:cNvPr id="3" name="Content Placeholder 2"/>
          <p:cNvSpPr>
            <a:spLocks noGrp="1"/>
          </p:cNvSpPr>
          <p:nvPr>
            <p:ph idx="1"/>
          </p:nvPr>
        </p:nvSpPr>
        <p:spPr/>
        <p:txBody>
          <a:bodyPr>
            <a:normAutofit lnSpcReduction="10000"/>
          </a:bodyPr>
          <a:lstStyle/>
          <a:p>
            <a:pPr algn="just">
              <a:spcAft>
                <a:spcPts val="300"/>
              </a:spcAft>
            </a:pPr>
            <a:r>
              <a:rPr lang="el-GR" dirty="0" smtClean="0"/>
              <a:t>Τα ευρήματα και τα δεδομένα πρέπει να αναφέρονται με ειλικρίνεια χωρίς εσκεμμένη αλλοίωση τους.</a:t>
            </a:r>
          </a:p>
          <a:p>
            <a:pPr algn="just">
              <a:spcAft>
                <a:spcPts val="300"/>
              </a:spcAft>
            </a:pPr>
            <a:r>
              <a:rPr lang="el-GR" dirty="0" smtClean="0"/>
              <a:t>Το πρόβλημα της λογοκλοπής (</a:t>
            </a:r>
            <a:r>
              <a:rPr lang="en-GB" dirty="0" smtClean="0"/>
              <a:t>plagiarism).</a:t>
            </a:r>
            <a:endParaRPr lang="el-GR" dirty="0" smtClean="0"/>
          </a:p>
          <a:p>
            <a:pPr lvl="1" algn="just">
              <a:spcAft>
                <a:spcPts val="300"/>
              </a:spcAft>
            </a:pPr>
            <a:r>
              <a:rPr lang="el-GR" dirty="0" smtClean="0"/>
              <a:t>Πάντα αναφέρουμε τον συγγραφέα του οποίου υλικό χρησιμοποιούμε.</a:t>
            </a:r>
          </a:p>
          <a:p>
            <a:pPr lvl="1" algn="just">
              <a:spcAft>
                <a:spcPts val="300"/>
              </a:spcAft>
            </a:pPr>
            <a:r>
              <a:rPr lang="el-GR" dirty="0" smtClean="0"/>
              <a:t>Σωστή χρήση της παράθεσης.</a:t>
            </a:r>
            <a:endParaRPr lang="en-GB" dirty="0" smtClean="0"/>
          </a:p>
          <a:p>
            <a:pPr algn="just">
              <a:spcAft>
                <a:spcPts val="300"/>
              </a:spcAft>
            </a:pPr>
            <a:r>
              <a:rPr lang="el-GR" dirty="0" smtClean="0"/>
              <a:t>Έμφαση στην πρακτική και κοινωνική αξία της έρευνας.</a:t>
            </a:r>
          </a:p>
          <a:p>
            <a:pPr algn="just"/>
            <a:endParaRPr lang="el-GR" dirty="0" smtClean="0"/>
          </a:p>
        </p:txBody>
      </p:sp>
    </p:spTree>
    <p:extLst>
      <p:ext uri="{BB962C8B-B14F-4D97-AF65-F5344CB8AC3E}">
        <p14:creationId xmlns:p14="http://schemas.microsoft.com/office/powerpoint/2010/main" val="31148582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l-GR" sz="4000" b="1" dirty="0" smtClean="0"/>
              <a:t>Ηθικό πλαίσιο</a:t>
            </a:r>
            <a:endParaRPr lang="en-GB" sz="4000" b="1" dirty="0"/>
          </a:p>
        </p:txBody>
      </p:sp>
      <p:sp>
        <p:nvSpPr>
          <p:cNvPr id="3" name="Content Placeholder 2"/>
          <p:cNvSpPr>
            <a:spLocks noGrp="1"/>
          </p:cNvSpPr>
          <p:nvPr>
            <p:ph idx="1"/>
          </p:nvPr>
        </p:nvSpPr>
        <p:spPr>
          <a:xfrm>
            <a:off x="457200" y="1447800"/>
            <a:ext cx="8229600" cy="4800600"/>
          </a:xfrm>
        </p:spPr>
        <p:txBody>
          <a:bodyPr>
            <a:normAutofit fontScale="85000" lnSpcReduction="20000"/>
          </a:bodyPr>
          <a:lstStyle/>
          <a:p>
            <a:pPr algn="just">
              <a:lnSpc>
                <a:spcPct val="140000"/>
              </a:lnSpc>
            </a:pPr>
            <a:r>
              <a:rPr lang="el-GR" dirty="0" smtClean="0"/>
              <a:t>Πολλοί επαγγελματικοί και ερευνητικοί οργανισμοί προσφέρουν οδηγίες, κανόνες και ηθικά πρότυπα για χρήση στην έρευνα.</a:t>
            </a:r>
          </a:p>
          <a:p>
            <a:pPr lvl="1" algn="just">
              <a:lnSpc>
                <a:spcPct val="140000"/>
              </a:lnSpc>
            </a:pPr>
            <a:r>
              <a:rPr lang="en-GB" dirty="0" smtClean="0"/>
              <a:t>Code of Conducts, Ethical Standards, etc.</a:t>
            </a:r>
            <a:endParaRPr lang="el-GR" dirty="0" smtClean="0"/>
          </a:p>
          <a:p>
            <a:pPr algn="just">
              <a:lnSpc>
                <a:spcPct val="140000"/>
              </a:lnSpc>
            </a:pPr>
            <a:r>
              <a:rPr lang="en-GB" dirty="0" smtClean="0"/>
              <a:t>H</a:t>
            </a:r>
            <a:r>
              <a:rPr lang="el-GR" dirty="0" smtClean="0"/>
              <a:t> ηθική όμως είναι κάτι παραπάνω από την απλή εφαρμογή κανόνων και οδηγιών.</a:t>
            </a:r>
          </a:p>
          <a:p>
            <a:pPr algn="just">
              <a:lnSpc>
                <a:spcPct val="140000"/>
              </a:lnSpc>
            </a:pPr>
            <a:r>
              <a:rPr lang="el-GR" dirty="0" smtClean="0"/>
              <a:t>Η ηθική ως στοιχείο προβληματισμού.</a:t>
            </a:r>
          </a:p>
          <a:p>
            <a:pPr algn="just">
              <a:lnSpc>
                <a:spcPct val="140000"/>
              </a:lnSpc>
            </a:pPr>
            <a:r>
              <a:rPr lang="el-GR" dirty="0" smtClean="0"/>
              <a:t>Τα ηθικά ζητήματα πρέπει να αναλογίζονται σε όλα τα στάδια της ερευνητικής διαδικασίας.</a:t>
            </a:r>
            <a:endParaRPr lang="en-GB" dirty="0"/>
          </a:p>
        </p:txBody>
      </p:sp>
    </p:spTree>
    <p:extLst>
      <p:ext uri="{BB962C8B-B14F-4D97-AF65-F5344CB8AC3E}">
        <p14:creationId xmlns:p14="http://schemas.microsoft.com/office/powerpoint/2010/main" val="28223511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l-GR" sz="3200" b="1" dirty="0" smtClean="0"/>
              <a:t>Σημαντικές δεξιότητες που αναπτύσσονται στην έρευνα</a:t>
            </a:r>
            <a:endParaRPr lang="en-GB" sz="3200" b="1" dirty="0"/>
          </a:p>
        </p:txBody>
      </p:sp>
      <p:sp>
        <p:nvSpPr>
          <p:cNvPr id="3" name="Content Placeholder 2"/>
          <p:cNvSpPr>
            <a:spLocks noGrp="1"/>
          </p:cNvSpPr>
          <p:nvPr>
            <p:ph idx="1"/>
          </p:nvPr>
        </p:nvSpPr>
        <p:spPr>
          <a:xfrm>
            <a:off x="457200" y="1295400"/>
            <a:ext cx="8229600" cy="5181600"/>
          </a:xfrm>
        </p:spPr>
        <p:txBody>
          <a:bodyPr>
            <a:noAutofit/>
          </a:bodyPr>
          <a:lstStyle/>
          <a:p>
            <a:pPr>
              <a:lnSpc>
                <a:spcPct val="130000"/>
              </a:lnSpc>
              <a:spcBef>
                <a:spcPts val="0"/>
              </a:spcBef>
              <a:spcAft>
                <a:spcPts val="300"/>
              </a:spcAft>
            </a:pPr>
            <a:r>
              <a:rPr lang="el-GR" sz="2400" b="1" dirty="0" smtClean="0"/>
              <a:t>Επίλυση προβλημάτων (</a:t>
            </a:r>
            <a:r>
              <a:rPr lang="en-GB" sz="2400" b="1" dirty="0" smtClean="0"/>
              <a:t>problem solving)</a:t>
            </a:r>
          </a:p>
          <a:p>
            <a:pPr lvl="1" algn="just">
              <a:lnSpc>
                <a:spcPct val="130000"/>
              </a:lnSpc>
              <a:spcBef>
                <a:spcPts val="0"/>
              </a:spcBef>
              <a:spcAft>
                <a:spcPts val="300"/>
              </a:spcAft>
            </a:pPr>
            <a:r>
              <a:rPr lang="el-GR" sz="1800" dirty="0" smtClean="0"/>
              <a:t>Να μην γνωρίζουμε τη «σωστή απάντηση» και να αναπτύσσουμε στρατηγικές που μας οδηγούν στην καλύτερη δυνατή λύση. </a:t>
            </a:r>
          </a:p>
          <a:p>
            <a:pPr>
              <a:lnSpc>
                <a:spcPct val="130000"/>
              </a:lnSpc>
              <a:spcBef>
                <a:spcPts val="0"/>
              </a:spcBef>
              <a:spcAft>
                <a:spcPts val="300"/>
              </a:spcAft>
            </a:pPr>
            <a:r>
              <a:rPr lang="el-GR" sz="2400" b="1" dirty="0" smtClean="0"/>
              <a:t>Κριτική σκέψη</a:t>
            </a:r>
            <a:r>
              <a:rPr lang="en-GB" sz="2400" b="1" dirty="0" smtClean="0"/>
              <a:t> (critical thinking)</a:t>
            </a:r>
            <a:endParaRPr lang="el-GR" sz="2400" b="1" dirty="0" smtClean="0"/>
          </a:p>
          <a:p>
            <a:pPr lvl="1">
              <a:lnSpc>
                <a:spcPct val="130000"/>
              </a:lnSpc>
              <a:spcBef>
                <a:spcPts val="0"/>
              </a:spcBef>
              <a:spcAft>
                <a:spcPts val="300"/>
              </a:spcAft>
            </a:pPr>
            <a:r>
              <a:rPr lang="el-GR" sz="1800" dirty="0" smtClean="0"/>
              <a:t>Να μπορούμε να αξιολογούμε τη δουλειά μας χωρίς τη βοήθεια των άλλων και να βγάζουμε δικά μας συμπεράσματα από τα δεδομένα.</a:t>
            </a:r>
            <a:endParaRPr lang="en-GB" sz="1800" dirty="0"/>
          </a:p>
          <a:p>
            <a:pPr>
              <a:lnSpc>
                <a:spcPct val="130000"/>
              </a:lnSpc>
              <a:spcBef>
                <a:spcPts val="0"/>
              </a:spcBef>
              <a:spcAft>
                <a:spcPts val="300"/>
              </a:spcAft>
            </a:pPr>
            <a:r>
              <a:rPr lang="el-GR" sz="2400" b="1" dirty="0" smtClean="0"/>
              <a:t>Εστίαση (</a:t>
            </a:r>
            <a:r>
              <a:rPr lang="en-GB" sz="2400" b="1" dirty="0" smtClean="0"/>
              <a:t>focus)</a:t>
            </a:r>
          </a:p>
          <a:p>
            <a:pPr lvl="1">
              <a:lnSpc>
                <a:spcPct val="130000"/>
              </a:lnSpc>
              <a:spcBef>
                <a:spcPts val="0"/>
              </a:spcBef>
              <a:spcAft>
                <a:spcPts val="300"/>
              </a:spcAft>
            </a:pPr>
            <a:r>
              <a:rPr lang="el-GR" sz="1800" dirty="0" smtClean="0"/>
              <a:t>Να εστιάζουμε την προσοχή μας σε ένα συγκεκριμένο έργο μέχρι να το φέρουμε εις πέρας</a:t>
            </a:r>
          </a:p>
          <a:p>
            <a:pPr>
              <a:lnSpc>
                <a:spcPct val="130000"/>
              </a:lnSpc>
              <a:spcBef>
                <a:spcPts val="0"/>
              </a:spcBef>
              <a:spcAft>
                <a:spcPts val="300"/>
              </a:spcAft>
            </a:pPr>
            <a:r>
              <a:rPr lang="el-GR" sz="2400" b="1" dirty="0" smtClean="0"/>
              <a:t>Επιμονή (</a:t>
            </a:r>
            <a:r>
              <a:rPr lang="en-GB" sz="2400" b="1" dirty="0" smtClean="0"/>
              <a:t>perseverance)</a:t>
            </a:r>
          </a:p>
          <a:p>
            <a:pPr lvl="1">
              <a:lnSpc>
                <a:spcPct val="130000"/>
              </a:lnSpc>
              <a:spcBef>
                <a:spcPts val="0"/>
              </a:spcBef>
              <a:spcAft>
                <a:spcPts val="300"/>
              </a:spcAft>
            </a:pPr>
            <a:r>
              <a:rPr lang="el-GR" sz="1800" dirty="0" smtClean="0"/>
              <a:t>Να συνεχίζουμε την προσπάθεια παρόλα τα εμπόδια, τις κακοτυχίες και την κόπωση μέχρι την επίτευξη του τελικού στόχου.</a:t>
            </a:r>
          </a:p>
        </p:txBody>
      </p:sp>
    </p:spTree>
    <p:extLst>
      <p:ext uri="{BB962C8B-B14F-4D97-AF65-F5344CB8AC3E}">
        <p14:creationId xmlns:p14="http://schemas.microsoft.com/office/powerpoint/2010/main" val="38069383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l-GR" sz="3600" b="1" dirty="0" smtClean="0"/>
              <a:t>Τεχνικές δεξιότητες</a:t>
            </a:r>
            <a:endParaRPr lang="en-GB" sz="3600" b="1" dirty="0"/>
          </a:p>
        </p:txBody>
      </p:sp>
      <p:sp>
        <p:nvSpPr>
          <p:cNvPr id="3" name="Content Placeholder 2"/>
          <p:cNvSpPr>
            <a:spLocks noGrp="1"/>
          </p:cNvSpPr>
          <p:nvPr>
            <p:ph idx="1"/>
          </p:nvPr>
        </p:nvSpPr>
        <p:spPr>
          <a:xfrm>
            <a:off x="457200" y="1295400"/>
            <a:ext cx="8229600" cy="5029200"/>
          </a:xfrm>
        </p:spPr>
        <p:txBody>
          <a:bodyPr>
            <a:normAutofit fontScale="85000" lnSpcReduction="10000"/>
          </a:bodyPr>
          <a:lstStyle/>
          <a:p>
            <a:pPr>
              <a:lnSpc>
                <a:spcPct val="120000"/>
              </a:lnSpc>
              <a:spcBef>
                <a:spcPts val="600"/>
              </a:spcBef>
              <a:spcAft>
                <a:spcPts val="300"/>
              </a:spcAft>
            </a:pPr>
            <a:r>
              <a:rPr lang="el-GR" sz="2800" b="1" dirty="0" smtClean="0"/>
              <a:t>Συγγραφή και επιμέλεια κειμένου.</a:t>
            </a:r>
            <a:endParaRPr lang="en-GB" sz="2800" b="1" dirty="0" smtClean="0"/>
          </a:p>
          <a:p>
            <a:pPr lvl="1" algn="just">
              <a:lnSpc>
                <a:spcPct val="120000"/>
              </a:lnSpc>
              <a:spcBef>
                <a:spcPts val="600"/>
              </a:spcBef>
              <a:spcAft>
                <a:spcPts val="300"/>
              </a:spcAft>
            </a:pPr>
            <a:r>
              <a:rPr lang="el-GR" dirty="0" smtClean="0"/>
              <a:t>Πολύ σημαντική πτυχή της έρευνας.</a:t>
            </a:r>
          </a:p>
          <a:p>
            <a:pPr lvl="1" algn="just">
              <a:lnSpc>
                <a:spcPct val="120000"/>
              </a:lnSpc>
              <a:spcBef>
                <a:spcPts val="600"/>
              </a:spcBef>
              <a:spcAft>
                <a:spcPts val="300"/>
              </a:spcAft>
            </a:pPr>
            <a:r>
              <a:rPr lang="el-GR" dirty="0" smtClean="0"/>
              <a:t>Δημιουργική αλλά και απαιτητική διαδικασία.</a:t>
            </a:r>
          </a:p>
          <a:p>
            <a:pPr>
              <a:lnSpc>
                <a:spcPct val="120000"/>
              </a:lnSpc>
              <a:spcBef>
                <a:spcPts val="600"/>
              </a:spcBef>
              <a:spcAft>
                <a:spcPts val="300"/>
              </a:spcAft>
            </a:pPr>
            <a:r>
              <a:rPr lang="el-GR" sz="2800" b="1" dirty="0" smtClean="0"/>
              <a:t>Αναζήτηση και καταγραφή πηγών</a:t>
            </a:r>
          </a:p>
          <a:p>
            <a:pPr lvl="1">
              <a:lnSpc>
                <a:spcPct val="120000"/>
              </a:lnSpc>
              <a:spcBef>
                <a:spcPts val="600"/>
              </a:spcBef>
              <a:spcAft>
                <a:spcPts val="300"/>
              </a:spcAft>
            </a:pPr>
            <a:r>
              <a:rPr lang="el-GR" dirty="0"/>
              <a:t>Α</a:t>
            </a:r>
            <a:r>
              <a:rPr lang="el-GR" dirty="0" smtClean="0"/>
              <a:t>ξιολόγηση αξιοπιστίας των πηγών, αποτελεσματική σύνοψη.</a:t>
            </a:r>
          </a:p>
          <a:p>
            <a:pPr lvl="1">
              <a:lnSpc>
                <a:spcPct val="120000"/>
              </a:lnSpc>
              <a:spcBef>
                <a:spcPts val="600"/>
              </a:spcBef>
              <a:spcAft>
                <a:spcPts val="300"/>
              </a:spcAft>
            </a:pPr>
            <a:r>
              <a:rPr lang="el-GR" dirty="0" smtClean="0"/>
              <a:t>Η σύγχρονη τεχνολογία είναι πολύ βοηθητική.</a:t>
            </a:r>
          </a:p>
          <a:p>
            <a:pPr>
              <a:lnSpc>
                <a:spcPct val="120000"/>
              </a:lnSpc>
              <a:spcBef>
                <a:spcPts val="600"/>
              </a:spcBef>
              <a:spcAft>
                <a:spcPts val="300"/>
              </a:spcAft>
            </a:pPr>
            <a:r>
              <a:rPr lang="el-GR" sz="2800" b="1" dirty="0" smtClean="0"/>
              <a:t>Άλλες τεχνικές δεξιότητες</a:t>
            </a:r>
          </a:p>
          <a:p>
            <a:pPr lvl="1">
              <a:lnSpc>
                <a:spcPct val="120000"/>
              </a:lnSpc>
              <a:spcBef>
                <a:spcPts val="600"/>
              </a:spcBef>
              <a:spcAft>
                <a:spcPts val="300"/>
              </a:spcAft>
            </a:pPr>
            <a:r>
              <a:rPr lang="el-GR" dirty="0" smtClean="0"/>
              <a:t>Ηλεκτρονικοί υπολογιστές, στατιστικά προγράμματα (</a:t>
            </a:r>
            <a:r>
              <a:rPr lang="en-GB" dirty="0" smtClean="0"/>
              <a:t>SPSS, Stata), </a:t>
            </a:r>
            <a:r>
              <a:rPr lang="el-GR" dirty="0" smtClean="0"/>
              <a:t>καλή γνώση ξένων γλωσσών (αγγλικά), κ.α.</a:t>
            </a:r>
          </a:p>
        </p:txBody>
      </p:sp>
    </p:spTree>
    <p:extLst>
      <p:ext uri="{BB962C8B-B14F-4D97-AF65-F5344CB8AC3E}">
        <p14:creationId xmlns:p14="http://schemas.microsoft.com/office/powerpoint/2010/main" val="5024184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l-GR" dirty="0" smtClean="0"/>
              <a:t>Ύλη και Βαθμολογία</a:t>
            </a:r>
            <a:endParaRPr lang="en-GB" dirty="0"/>
          </a:p>
        </p:txBody>
      </p:sp>
      <p:sp>
        <p:nvSpPr>
          <p:cNvPr id="3" name="Content Placeholder 2"/>
          <p:cNvSpPr>
            <a:spLocks noGrp="1"/>
          </p:cNvSpPr>
          <p:nvPr>
            <p:ph idx="1"/>
          </p:nvPr>
        </p:nvSpPr>
        <p:spPr>
          <a:xfrm>
            <a:off x="381000" y="1066800"/>
            <a:ext cx="8229600" cy="5334000"/>
          </a:xfrm>
        </p:spPr>
        <p:txBody>
          <a:bodyPr>
            <a:normAutofit fontScale="55000" lnSpcReduction="20000"/>
          </a:bodyPr>
          <a:lstStyle/>
          <a:p>
            <a:pPr>
              <a:lnSpc>
                <a:spcPct val="120000"/>
              </a:lnSpc>
            </a:pPr>
            <a:r>
              <a:rPr lang="el-GR" sz="2900" b="1" dirty="0" smtClean="0"/>
              <a:t>Ύλη</a:t>
            </a:r>
          </a:p>
          <a:p>
            <a:pPr lvl="1" algn="just">
              <a:lnSpc>
                <a:spcPts val="2600"/>
              </a:lnSpc>
            </a:pPr>
            <a:r>
              <a:rPr lang="el-GR" sz="2900" dirty="0"/>
              <a:t>Βασικές έννοιες και αρχές </a:t>
            </a:r>
            <a:r>
              <a:rPr lang="el-GR" sz="2900" dirty="0" smtClean="0"/>
              <a:t>έρευνας, τα στάδια της έρευνας (αναγνώριση του ερευνητικού προβλήματος, ανασκόπηση της βιβλιογραφίας, προσδιορισμός του σκοπού της έρευνας, συγκέντρωση δεδομένων, ανάλυση ερμηνεία των δεδομένων, αναφορά και αξιολόγηση της έρευνας), ερευνητικοί σχεδιασμοί, ποσοτικές και ποιοτικές προσεγγίσεις στην έρευνα.</a:t>
            </a:r>
          </a:p>
          <a:p>
            <a:pPr lvl="1" algn="just">
              <a:lnSpc>
                <a:spcPts val="2600"/>
              </a:lnSpc>
            </a:pPr>
            <a:r>
              <a:rPr lang="el-GR" sz="2900" dirty="0" smtClean="0"/>
              <a:t> Εφαρμογές </a:t>
            </a:r>
            <a:r>
              <a:rPr lang="el-GR" sz="2900" dirty="0"/>
              <a:t>με τη χρήση του λογισμικού </a:t>
            </a:r>
            <a:r>
              <a:rPr lang="en-GB" sz="2900" dirty="0"/>
              <a:t>Statistical Package for the Social Sciences (SPSS</a:t>
            </a:r>
            <a:r>
              <a:rPr lang="en-GB" sz="2900" dirty="0" smtClean="0"/>
              <a:t>) </a:t>
            </a:r>
            <a:r>
              <a:rPr lang="el-GR" sz="2900" dirty="0" smtClean="0"/>
              <a:t>στο εργαστήριο.</a:t>
            </a:r>
          </a:p>
          <a:p>
            <a:pPr>
              <a:lnSpc>
                <a:spcPct val="120000"/>
              </a:lnSpc>
            </a:pPr>
            <a:r>
              <a:rPr lang="el-GR" sz="2900" b="1" dirty="0" smtClean="0"/>
              <a:t>Βαθμολογία</a:t>
            </a:r>
          </a:p>
          <a:p>
            <a:pPr lvl="1">
              <a:lnSpc>
                <a:spcPct val="120000"/>
              </a:lnSpc>
            </a:pPr>
            <a:r>
              <a:rPr lang="el-GR" sz="2900" dirty="0" smtClean="0"/>
              <a:t>Εργασία (θα παραδοθεί στο τέλος του εξαμήνου)</a:t>
            </a:r>
          </a:p>
          <a:p>
            <a:pPr lvl="1">
              <a:lnSpc>
                <a:spcPct val="120000"/>
              </a:lnSpc>
            </a:pPr>
            <a:r>
              <a:rPr lang="el-GR" sz="2900" dirty="0" smtClean="0"/>
              <a:t>Ασκήσεις στην τάξη</a:t>
            </a:r>
          </a:p>
          <a:p>
            <a:pPr lvl="1">
              <a:lnSpc>
                <a:spcPct val="120000"/>
              </a:lnSpc>
            </a:pPr>
            <a:r>
              <a:rPr lang="el-GR" sz="2900" dirty="0" smtClean="0"/>
              <a:t>Παρουσία και συμμετοχή</a:t>
            </a:r>
          </a:p>
          <a:p>
            <a:pPr>
              <a:lnSpc>
                <a:spcPct val="120000"/>
              </a:lnSpc>
            </a:pPr>
            <a:r>
              <a:rPr lang="el-GR" sz="2900" b="1" dirty="0" smtClean="0"/>
              <a:t>Στόχος του μαθήματος</a:t>
            </a:r>
          </a:p>
          <a:p>
            <a:pPr lvl="1" algn="just">
              <a:lnSpc>
                <a:spcPts val="2600"/>
              </a:lnSpc>
            </a:pPr>
            <a:r>
              <a:rPr lang="el-GR" sz="2900" dirty="0"/>
              <a:t>Το μάθημα αυτό φιλοδοξεί στο να εξοικειώσει τους φοιτητές με τις βασικές έννοιες της Μεθοδολογίας Έρευνας στις Κοινωνικές Επιστήμες. Η έμφαση θα δοθεί στο να υλοποιήσουν και να παρουσιάσουν οι φοιτητές </a:t>
            </a:r>
            <a:r>
              <a:rPr lang="el-GR" sz="2900" dirty="0" smtClean="0"/>
              <a:t>δική </a:t>
            </a:r>
            <a:r>
              <a:rPr lang="el-GR" sz="2900" dirty="0"/>
              <a:t>τους εμπειρική έρευνα.</a:t>
            </a:r>
          </a:p>
        </p:txBody>
      </p:sp>
    </p:spTree>
    <p:extLst>
      <p:ext uri="{BB962C8B-B14F-4D97-AF65-F5344CB8AC3E}">
        <p14:creationId xmlns:p14="http://schemas.microsoft.com/office/powerpoint/2010/main" val="100069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Να παρακολουθήσω το μάθημα;</a:t>
            </a:r>
            <a:br>
              <a:rPr lang="el-GR" dirty="0" smtClean="0"/>
            </a:br>
            <a:r>
              <a:rPr lang="el-GR" sz="3100" dirty="0" smtClean="0"/>
              <a:t>(στατιστικά από το μάθημα χειμερινού εξαμήνου)</a:t>
            </a:r>
            <a:endParaRPr lang="en-GB" sz="3100" dirty="0"/>
          </a:p>
        </p:txBody>
      </p:sp>
      <p:sp>
        <p:nvSpPr>
          <p:cNvPr id="4" name="Rectangle 3"/>
          <p:cNvSpPr/>
          <p:nvPr/>
        </p:nvSpPr>
        <p:spPr>
          <a:xfrm>
            <a:off x="304800" y="2212109"/>
            <a:ext cx="1593274" cy="1257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Φοιτητές που παρακολούθησαν τις διαλέξεις</a:t>
            </a:r>
            <a:endParaRPr lang="en-GB" dirty="0"/>
          </a:p>
        </p:txBody>
      </p:sp>
      <p:sp>
        <p:nvSpPr>
          <p:cNvPr id="5" name="Rectangle 4"/>
          <p:cNvSpPr/>
          <p:nvPr/>
        </p:nvSpPr>
        <p:spPr>
          <a:xfrm>
            <a:off x="304800" y="4137891"/>
            <a:ext cx="1524001"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Φοιτητές που δεν παρακολούθησαν τις διαλέξεις</a:t>
            </a:r>
            <a:endParaRPr lang="en-GB" dirty="0"/>
          </a:p>
        </p:txBody>
      </p:sp>
      <p:sp>
        <p:nvSpPr>
          <p:cNvPr id="6" name="Right Arrow 5"/>
          <p:cNvSpPr/>
          <p:nvPr/>
        </p:nvSpPr>
        <p:spPr>
          <a:xfrm>
            <a:off x="4361870" y="2667000"/>
            <a:ext cx="4572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ight Arrow 6"/>
          <p:cNvSpPr/>
          <p:nvPr/>
        </p:nvSpPr>
        <p:spPr>
          <a:xfrm>
            <a:off x="2025650" y="4609084"/>
            <a:ext cx="548409" cy="484632"/>
          </a:xfrm>
          <a:prstGeom prst="rightArrow">
            <a:avLst>
              <a:gd name="adj1" fmla="val 50000"/>
              <a:gd name="adj2" fmla="val 6524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2641598" y="2212109"/>
            <a:ext cx="1593274" cy="1257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100% προσήλθε στις εξετάσεις</a:t>
            </a:r>
            <a:endParaRPr lang="en-GB" dirty="0"/>
          </a:p>
        </p:txBody>
      </p:sp>
      <p:sp>
        <p:nvSpPr>
          <p:cNvPr id="9" name="Rectangle 8"/>
          <p:cNvSpPr/>
          <p:nvPr/>
        </p:nvSpPr>
        <p:spPr>
          <a:xfrm>
            <a:off x="2641598" y="4165600"/>
            <a:ext cx="1593274"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50% προσήλθε στις εξετάσεις</a:t>
            </a:r>
            <a:endParaRPr lang="en-GB" dirty="0"/>
          </a:p>
        </p:txBody>
      </p:sp>
      <p:sp>
        <p:nvSpPr>
          <p:cNvPr id="10" name="Right Arrow 9"/>
          <p:cNvSpPr/>
          <p:nvPr/>
        </p:nvSpPr>
        <p:spPr>
          <a:xfrm>
            <a:off x="2025072" y="2667000"/>
            <a:ext cx="48952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4978396" y="2212109"/>
            <a:ext cx="1422404" cy="1257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100% επιτυχία στις εξετάσεις</a:t>
            </a:r>
            <a:endParaRPr lang="en-GB" dirty="0"/>
          </a:p>
        </p:txBody>
      </p:sp>
      <p:sp>
        <p:nvSpPr>
          <p:cNvPr id="12" name="Right Arrow 11"/>
          <p:cNvSpPr/>
          <p:nvPr/>
        </p:nvSpPr>
        <p:spPr>
          <a:xfrm>
            <a:off x="4361870" y="4581375"/>
            <a:ext cx="4572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4950686" y="4165600"/>
            <a:ext cx="1450114" cy="1257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55% επιτυχία στις εξετάσεις</a:t>
            </a:r>
            <a:endParaRPr lang="en-GB" dirty="0"/>
          </a:p>
        </p:txBody>
      </p:sp>
      <p:sp>
        <p:nvSpPr>
          <p:cNvPr id="14" name="Right Arrow 13"/>
          <p:cNvSpPr/>
          <p:nvPr/>
        </p:nvSpPr>
        <p:spPr>
          <a:xfrm>
            <a:off x="6571671" y="2667000"/>
            <a:ext cx="4572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ight Arrow 14"/>
          <p:cNvSpPr/>
          <p:nvPr/>
        </p:nvSpPr>
        <p:spPr>
          <a:xfrm>
            <a:off x="6532416" y="4609084"/>
            <a:ext cx="4572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7144324" y="2212109"/>
            <a:ext cx="1422404" cy="1257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Μ.Ο.= 8</a:t>
            </a:r>
          </a:p>
        </p:txBody>
      </p:sp>
      <p:sp>
        <p:nvSpPr>
          <p:cNvPr id="17" name="Rectangle 16"/>
          <p:cNvSpPr/>
          <p:nvPr/>
        </p:nvSpPr>
        <p:spPr>
          <a:xfrm>
            <a:off x="7148941" y="4148856"/>
            <a:ext cx="1422404" cy="1257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Μ.Ο.=6.8</a:t>
            </a:r>
          </a:p>
        </p:txBody>
      </p:sp>
    </p:spTree>
    <p:extLst>
      <p:ext uri="{BB962C8B-B14F-4D97-AF65-F5344CB8AC3E}">
        <p14:creationId xmlns:p14="http://schemas.microsoft.com/office/powerpoint/2010/main" val="121688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additive="base">
                                        <p:cTn id="14" dur="500" fill="hold"/>
                                        <p:tgtEl>
                                          <p:spTgt spid="10"/>
                                        </p:tgtEl>
                                        <p:attrNameLst>
                                          <p:attrName>ppt_x</p:attrName>
                                        </p:attrNameLst>
                                      </p:cBhvr>
                                      <p:tavLst>
                                        <p:tav tm="0">
                                          <p:val>
                                            <p:strVal val="#ppt_x"/>
                                          </p:val>
                                        </p:tav>
                                        <p:tav tm="100000">
                                          <p:val>
                                            <p:strVal val="#ppt_x"/>
                                          </p:val>
                                        </p:tav>
                                      </p:tavLst>
                                    </p:anim>
                                    <p:anim calcmode="lin" valueType="num">
                                      <p:cBhvr additive="base">
                                        <p:cTn id="1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1000"/>
                                        <p:tgtEl>
                                          <p:spTgt spid="8"/>
                                        </p:tgtEl>
                                      </p:cBhvr>
                                    </p:animEffect>
                                    <p:anim calcmode="lin" valueType="num">
                                      <p:cBhvr>
                                        <p:cTn id="21" dur="1000" fill="hold"/>
                                        <p:tgtEl>
                                          <p:spTgt spid="8"/>
                                        </p:tgtEl>
                                        <p:attrNameLst>
                                          <p:attrName>ppt_x</p:attrName>
                                        </p:attrNameLst>
                                      </p:cBhvr>
                                      <p:tavLst>
                                        <p:tav tm="0">
                                          <p:val>
                                            <p:strVal val="#ppt_x"/>
                                          </p:val>
                                        </p:tav>
                                        <p:tav tm="100000">
                                          <p:val>
                                            <p:strVal val="#ppt_x"/>
                                          </p:val>
                                        </p:tav>
                                      </p:tavLst>
                                    </p:anim>
                                    <p:anim calcmode="lin" valueType="num">
                                      <p:cBhvr>
                                        <p:cTn id="2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anim calcmode="lin" valueType="num">
                                      <p:cBhvr>
                                        <p:cTn id="35" dur="1000" fill="hold"/>
                                        <p:tgtEl>
                                          <p:spTgt spid="11"/>
                                        </p:tgtEl>
                                        <p:attrNameLst>
                                          <p:attrName>ppt_x</p:attrName>
                                        </p:attrNameLst>
                                      </p:cBhvr>
                                      <p:tavLst>
                                        <p:tav tm="0">
                                          <p:val>
                                            <p:strVal val="#ppt_x"/>
                                          </p:val>
                                        </p:tav>
                                        <p:tav tm="100000">
                                          <p:val>
                                            <p:strVal val="#ppt_x"/>
                                          </p:val>
                                        </p:tav>
                                      </p:tavLst>
                                    </p:anim>
                                    <p:anim calcmode="lin" valueType="num">
                                      <p:cBhvr>
                                        <p:cTn id="3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1000"/>
                                        <p:tgtEl>
                                          <p:spTgt spid="14"/>
                                        </p:tgtEl>
                                      </p:cBhvr>
                                    </p:animEffect>
                                    <p:anim calcmode="lin" valueType="num">
                                      <p:cBhvr>
                                        <p:cTn id="42" dur="1000" fill="hold"/>
                                        <p:tgtEl>
                                          <p:spTgt spid="14"/>
                                        </p:tgtEl>
                                        <p:attrNameLst>
                                          <p:attrName>ppt_x</p:attrName>
                                        </p:attrNameLst>
                                      </p:cBhvr>
                                      <p:tavLst>
                                        <p:tav tm="0">
                                          <p:val>
                                            <p:strVal val="#ppt_x"/>
                                          </p:val>
                                        </p:tav>
                                        <p:tav tm="100000">
                                          <p:val>
                                            <p:strVal val="#ppt_x"/>
                                          </p:val>
                                        </p:tav>
                                      </p:tavLst>
                                    </p:anim>
                                    <p:anim calcmode="lin" valueType="num">
                                      <p:cBhvr>
                                        <p:cTn id="4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1000"/>
                                        <p:tgtEl>
                                          <p:spTgt spid="16"/>
                                        </p:tgtEl>
                                      </p:cBhvr>
                                    </p:animEffect>
                                    <p:anim calcmode="lin" valueType="num">
                                      <p:cBhvr>
                                        <p:cTn id="49" dur="1000" fill="hold"/>
                                        <p:tgtEl>
                                          <p:spTgt spid="16"/>
                                        </p:tgtEl>
                                        <p:attrNameLst>
                                          <p:attrName>ppt_x</p:attrName>
                                        </p:attrNameLst>
                                      </p:cBhvr>
                                      <p:tavLst>
                                        <p:tav tm="0">
                                          <p:val>
                                            <p:strVal val="#ppt_x"/>
                                          </p:val>
                                        </p:tav>
                                        <p:tav tm="100000">
                                          <p:val>
                                            <p:strVal val="#ppt_x"/>
                                          </p:val>
                                        </p:tav>
                                      </p:tavLst>
                                    </p:anim>
                                    <p:anim calcmode="lin" valueType="num">
                                      <p:cBhvr>
                                        <p:cTn id="5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1000"/>
                                        <p:tgtEl>
                                          <p:spTgt spid="5"/>
                                        </p:tgtEl>
                                      </p:cBhvr>
                                    </p:animEffect>
                                    <p:anim calcmode="lin" valueType="num">
                                      <p:cBhvr>
                                        <p:cTn id="56" dur="1000" fill="hold"/>
                                        <p:tgtEl>
                                          <p:spTgt spid="5"/>
                                        </p:tgtEl>
                                        <p:attrNameLst>
                                          <p:attrName>ppt_x</p:attrName>
                                        </p:attrNameLst>
                                      </p:cBhvr>
                                      <p:tavLst>
                                        <p:tav tm="0">
                                          <p:val>
                                            <p:strVal val="#ppt_x"/>
                                          </p:val>
                                        </p:tav>
                                        <p:tav tm="100000">
                                          <p:val>
                                            <p:strVal val="#ppt_x"/>
                                          </p:val>
                                        </p:tav>
                                      </p:tavLst>
                                    </p:anim>
                                    <p:anim calcmode="lin" valueType="num">
                                      <p:cBhvr>
                                        <p:cTn id="5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fade">
                                      <p:cBhvr>
                                        <p:cTn id="62" dur="1000"/>
                                        <p:tgtEl>
                                          <p:spTgt spid="7"/>
                                        </p:tgtEl>
                                      </p:cBhvr>
                                    </p:animEffect>
                                    <p:anim calcmode="lin" valueType="num">
                                      <p:cBhvr>
                                        <p:cTn id="63" dur="1000" fill="hold"/>
                                        <p:tgtEl>
                                          <p:spTgt spid="7"/>
                                        </p:tgtEl>
                                        <p:attrNameLst>
                                          <p:attrName>ppt_x</p:attrName>
                                        </p:attrNameLst>
                                      </p:cBhvr>
                                      <p:tavLst>
                                        <p:tav tm="0">
                                          <p:val>
                                            <p:strVal val="#ppt_x"/>
                                          </p:val>
                                        </p:tav>
                                        <p:tav tm="100000">
                                          <p:val>
                                            <p:strVal val="#ppt_x"/>
                                          </p:val>
                                        </p:tav>
                                      </p:tavLst>
                                    </p:anim>
                                    <p:anim calcmode="lin" valueType="num">
                                      <p:cBhvr>
                                        <p:cTn id="6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9"/>
                                        </p:tgtEl>
                                        <p:attrNameLst>
                                          <p:attrName>style.visibility</p:attrName>
                                        </p:attrNameLst>
                                      </p:cBhvr>
                                      <p:to>
                                        <p:strVal val="visible"/>
                                      </p:to>
                                    </p:set>
                                    <p:animEffect transition="in" filter="fade">
                                      <p:cBhvr>
                                        <p:cTn id="69" dur="1000"/>
                                        <p:tgtEl>
                                          <p:spTgt spid="9"/>
                                        </p:tgtEl>
                                      </p:cBhvr>
                                    </p:animEffect>
                                    <p:anim calcmode="lin" valueType="num">
                                      <p:cBhvr>
                                        <p:cTn id="70" dur="1000" fill="hold"/>
                                        <p:tgtEl>
                                          <p:spTgt spid="9"/>
                                        </p:tgtEl>
                                        <p:attrNameLst>
                                          <p:attrName>ppt_x</p:attrName>
                                        </p:attrNameLst>
                                      </p:cBhvr>
                                      <p:tavLst>
                                        <p:tav tm="0">
                                          <p:val>
                                            <p:strVal val="#ppt_x"/>
                                          </p:val>
                                        </p:tav>
                                        <p:tav tm="100000">
                                          <p:val>
                                            <p:strVal val="#ppt_x"/>
                                          </p:val>
                                        </p:tav>
                                      </p:tavLst>
                                    </p:anim>
                                    <p:anim calcmode="lin" valueType="num">
                                      <p:cBhvr>
                                        <p:cTn id="7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12"/>
                                        </p:tgtEl>
                                        <p:attrNameLst>
                                          <p:attrName>style.visibility</p:attrName>
                                        </p:attrNameLst>
                                      </p:cBhvr>
                                      <p:to>
                                        <p:strVal val="visible"/>
                                      </p:to>
                                    </p:set>
                                    <p:animEffect transition="in" filter="fade">
                                      <p:cBhvr>
                                        <p:cTn id="76" dur="1000"/>
                                        <p:tgtEl>
                                          <p:spTgt spid="12"/>
                                        </p:tgtEl>
                                      </p:cBhvr>
                                    </p:animEffect>
                                    <p:anim calcmode="lin" valueType="num">
                                      <p:cBhvr>
                                        <p:cTn id="77" dur="1000" fill="hold"/>
                                        <p:tgtEl>
                                          <p:spTgt spid="12"/>
                                        </p:tgtEl>
                                        <p:attrNameLst>
                                          <p:attrName>ppt_x</p:attrName>
                                        </p:attrNameLst>
                                      </p:cBhvr>
                                      <p:tavLst>
                                        <p:tav tm="0">
                                          <p:val>
                                            <p:strVal val="#ppt_x"/>
                                          </p:val>
                                        </p:tav>
                                        <p:tav tm="100000">
                                          <p:val>
                                            <p:strVal val="#ppt_x"/>
                                          </p:val>
                                        </p:tav>
                                      </p:tavLst>
                                    </p:anim>
                                    <p:anim calcmode="lin" valueType="num">
                                      <p:cBhvr>
                                        <p:cTn id="7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13"/>
                                        </p:tgtEl>
                                        <p:attrNameLst>
                                          <p:attrName>style.visibility</p:attrName>
                                        </p:attrNameLst>
                                      </p:cBhvr>
                                      <p:to>
                                        <p:strVal val="visible"/>
                                      </p:to>
                                    </p:set>
                                    <p:animEffect transition="in" filter="fade">
                                      <p:cBhvr>
                                        <p:cTn id="83" dur="1000"/>
                                        <p:tgtEl>
                                          <p:spTgt spid="13"/>
                                        </p:tgtEl>
                                      </p:cBhvr>
                                    </p:animEffect>
                                    <p:anim calcmode="lin" valueType="num">
                                      <p:cBhvr>
                                        <p:cTn id="84" dur="1000" fill="hold"/>
                                        <p:tgtEl>
                                          <p:spTgt spid="13"/>
                                        </p:tgtEl>
                                        <p:attrNameLst>
                                          <p:attrName>ppt_x</p:attrName>
                                        </p:attrNameLst>
                                      </p:cBhvr>
                                      <p:tavLst>
                                        <p:tav tm="0">
                                          <p:val>
                                            <p:strVal val="#ppt_x"/>
                                          </p:val>
                                        </p:tav>
                                        <p:tav tm="100000">
                                          <p:val>
                                            <p:strVal val="#ppt_x"/>
                                          </p:val>
                                        </p:tav>
                                      </p:tavLst>
                                    </p:anim>
                                    <p:anim calcmode="lin" valueType="num">
                                      <p:cBhvr>
                                        <p:cTn id="8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15"/>
                                        </p:tgtEl>
                                        <p:attrNameLst>
                                          <p:attrName>style.visibility</p:attrName>
                                        </p:attrNameLst>
                                      </p:cBhvr>
                                      <p:to>
                                        <p:strVal val="visible"/>
                                      </p:to>
                                    </p:set>
                                    <p:animEffect transition="in" filter="fade">
                                      <p:cBhvr>
                                        <p:cTn id="90" dur="1000"/>
                                        <p:tgtEl>
                                          <p:spTgt spid="15"/>
                                        </p:tgtEl>
                                      </p:cBhvr>
                                    </p:animEffect>
                                    <p:anim calcmode="lin" valueType="num">
                                      <p:cBhvr>
                                        <p:cTn id="91" dur="1000" fill="hold"/>
                                        <p:tgtEl>
                                          <p:spTgt spid="15"/>
                                        </p:tgtEl>
                                        <p:attrNameLst>
                                          <p:attrName>ppt_x</p:attrName>
                                        </p:attrNameLst>
                                      </p:cBhvr>
                                      <p:tavLst>
                                        <p:tav tm="0">
                                          <p:val>
                                            <p:strVal val="#ppt_x"/>
                                          </p:val>
                                        </p:tav>
                                        <p:tav tm="100000">
                                          <p:val>
                                            <p:strVal val="#ppt_x"/>
                                          </p:val>
                                        </p:tav>
                                      </p:tavLst>
                                    </p:anim>
                                    <p:anim calcmode="lin" valueType="num">
                                      <p:cBhvr>
                                        <p:cTn id="9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17"/>
                                        </p:tgtEl>
                                        <p:attrNameLst>
                                          <p:attrName>style.visibility</p:attrName>
                                        </p:attrNameLst>
                                      </p:cBhvr>
                                      <p:to>
                                        <p:strVal val="visible"/>
                                      </p:to>
                                    </p:set>
                                    <p:animEffect transition="in" filter="fade">
                                      <p:cBhvr>
                                        <p:cTn id="97" dur="1000"/>
                                        <p:tgtEl>
                                          <p:spTgt spid="17"/>
                                        </p:tgtEl>
                                      </p:cBhvr>
                                    </p:animEffect>
                                    <p:anim calcmode="lin" valueType="num">
                                      <p:cBhvr>
                                        <p:cTn id="98" dur="1000" fill="hold"/>
                                        <p:tgtEl>
                                          <p:spTgt spid="17"/>
                                        </p:tgtEl>
                                        <p:attrNameLst>
                                          <p:attrName>ppt_x</p:attrName>
                                        </p:attrNameLst>
                                      </p:cBhvr>
                                      <p:tavLst>
                                        <p:tav tm="0">
                                          <p:val>
                                            <p:strVal val="#ppt_x"/>
                                          </p:val>
                                        </p:tav>
                                        <p:tav tm="100000">
                                          <p:val>
                                            <p:strVal val="#ppt_x"/>
                                          </p:val>
                                        </p:tav>
                                      </p:tavLst>
                                    </p:anim>
                                    <p:anim calcmode="lin" valueType="num">
                                      <p:cBhvr>
                                        <p:cTn id="9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l-GR" dirty="0" smtClean="0"/>
              <a:t>Τι είναι η έρευνα;</a:t>
            </a:r>
            <a:endParaRPr lang="en-GB" dirty="0"/>
          </a:p>
        </p:txBody>
      </p:sp>
      <p:sp>
        <p:nvSpPr>
          <p:cNvPr id="3" name="Content Placeholder 2"/>
          <p:cNvSpPr>
            <a:spLocks noGrp="1"/>
          </p:cNvSpPr>
          <p:nvPr>
            <p:ph idx="1"/>
          </p:nvPr>
        </p:nvSpPr>
        <p:spPr>
          <a:xfrm>
            <a:off x="424873" y="1295400"/>
            <a:ext cx="8229600" cy="5105400"/>
          </a:xfrm>
        </p:spPr>
        <p:txBody>
          <a:bodyPr/>
          <a:lstStyle/>
          <a:p>
            <a:pPr algn="just">
              <a:spcAft>
                <a:spcPts val="1800"/>
              </a:spcAft>
            </a:pPr>
            <a:r>
              <a:rPr lang="el-GR" dirty="0" smtClean="0"/>
              <a:t>Έρευνα είναι η διαδικασία συγκέντρωσης, ανάλυσης και ερμηνείας πληροφοριών με σκοπό την αύξηση της κατανόησης ενός θέματος/προβλήματος.</a:t>
            </a:r>
          </a:p>
          <a:p>
            <a:pPr marL="0" indent="0" algn="just">
              <a:buNone/>
            </a:pPr>
            <a:r>
              <a:rPr lang="el-GR" dirty="0" smtClean="0"/>
              <a:t>Με απλά λόγια με την έρευνα:</a:t>
            </a:r>
          </a:p>
          <a:p>
            <a:pPr lvl="1" algn="just"/>
            <a:r>
              <a:rPr lang="el-GR" dirty="0" smtClean="0"/>
              <a:t>Θέτουμε ένα ερώτημα</a:t>
            </a:r>
          </a:p>
          <a:p>
            <a:pPr lvl="1" algn="just"/>
            <a:r>
              <a:rPr lang="el-GR" dirty="0" smtClean="0"/>
              <a:t>Συγκεντρώνουμε </a:t>
            </a:r>
            <a:r>
              <a:rPr lang="el-GR" dirty="0" smtClean="0"/>
              <a:t>δεδομένα</a:t>
            </a:r>
          </a:p>
          <a:p>
            <a:pPr lvl="1" algn="just"/>
            <a:r>
              <a:rPr lang="el-GR" dirty="0" smtClean="0"/>
              <a:t>Αναλύουμε τα δεδομένα</a:t>
            </a:r>
            <a:endParaRPr lang="el-GR" dirty="0" smtClean="0"/>
          </a:p>
          <a:p>
            <a:pPr lvl="1" algn="just"/>
            <a:r>
              <a:rPr lang="el-GR" dirty="0" smtClean="0"/>
              <a:t>Απαντούμε στο ερώτημα</a:t>
            </a:r>
          </a:p>
          <a:p>
            <a:pPr marL="0" indent="0" algn="just">
              <a:buNone/>
            </a:pPr>
            <a:endParaRPr lang="en-GB" dirty="0"/>
          </a:p>
        </p:txBody>
      </p:sp>
    </p:spTree>
    <p:extLst>
      <p:ext uri="{BB962C8B-B14F-4D97-AF65-F5344CB8AC3E}">
        <p14:creationId xmlns:p14="http://schemas.microsoft.com/office/powerpoint/2010/main" val="3954129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l-GR" dirty="0" smtClean="0"/>
              <a:t>Γιατί είναι σημαντική η έρευνα;</a:t>
            </a:r>
            <a:endParaRPr lang="en-GB" dirty="0"/>
          </a:p>
        </p:txBody>
      </p:sp>
      <p:sp>
        <p:nvSpPr>
          <p:cNvPr id="3" name="Content Placeholder 2"/>
          <p:cNvSpPr>
            <a:spLocks noGrp="1"/>
          </p:cNvSpPr>
          <p:nvPr>
            <p:ph idx="1"/>
          </p:nvPr>
        </p:nvSpPr>
        <p:spPr>
          <a:xfrm>
            <a:off x="609600" y="1371600"/>
            <a:ext cx="8077200" cy="5029200"/>
          </a:xfrm>
        </p:spPr>
        <p:txBody>
          <a:bodyPr>
            <a:normAutofit fontScale="85000" lnSpcReduction="20000"/>
          </a:bodyPr>
          <a:lstStyle/>
          <a:p>
            <a:pPr>
              <a:lnSpc>
                <a:spcPct val="120000"/>
              </a:lnSpc>
            </a:pPr>
            <a:r>
              <a:rPr lang="el-GR" b="1" dirty="0" smtClean="0"/>
              <a:t>Επέκταση της γνώσης</a:t>
            </a:r>
            <a:r>
              <a:rPr lang="el-GR" dirty="0" smtClean="0"/>
              <a:t>:</a:t>
            </a:r>
          </a:p>
          <a:p>
            <a:pPr lvl="1">
              <a:lnSpc>
                <a:spcPct val="120000"/>
              </a:lnSpc>
            </a:pPr>
            <a:r>
              <a:rPr lang="el-GR" dirty="0" smtClean="0"/>
              <a:t>Βαθύτερη κατανόηση του κόσμου.</a:t>
            </a:r>
          </a:p>
          <a:p>
            <a:pPr lvl="1">
              <a:lnSpc>
                <a:spcPct val="120000"/>
              </a:lnSpc>
            </a:pPr>
            <a:r>
              <a:rPr lang="el-GR" dirty="0" smtClean="0"/>
              <a:t>Διεύρυνση της υπάρχουσας γνώσης.</a:t>
            </a:r>
          </a:p>
          <a:p>
            <a:pPr lvl="1">
              <a:lnSpc>
                <a:spcPct val="120000"/>
              </a:lnSpc>
            </a:pPr>
            <a:r>
              <a:rPr lang="el-GR" dirty="0" smtClean="0"/>
              <a:t>Επιβεβαίωση ή διάψευση αποτελεσμάτων προηγούμενων μελετών.</a:t>
            </a:r>
          </a:p>
          <a:p>
            <a:pPr>
              <a:lnSpc>
                <a:spcPct val="120000"/>
              </a:lnSpc>
            </a:pPr>
            <a:r>
              <a:rPr lang="el-GR" b="1" dirty="0" smtClean="0"/>
              <a:t>Βελτιώνει την πρακτική</a:t>
            </a:r>
            <a:r>
              <a:rPr lang="el-GR" dirty="0" smtClean="0"/>
              <a:t>:</a:t>
            </a:r>
          </a:p>
          <a:p>
            <a:pPr lvl="1" algn="just">
              <a:lnSpc>
                <a:spcPct val="120000"/>
              </a:lnSpc>
            </a:pPr>
            <a:r>
              <a:rPr lang="el-GR" dirty="0" smtClean="0"/>
              <a:t>Για παράδειγμα, επαγγελματίες (πχ κοινωνικοί λειτουργοί, εκπαιδευτικοί) ενημερώνονται με σύγχρονα ερευνητικά ευρήματα προκειμένου να βελτιώσουν τις πρακτικές στη δουλειά τους.</a:t>
            </a:r>
          </a:p>
          <a:p>
            <a:pPr>
              <a:lnSpc>
                <a:spcPct val="120000"/>
              </a:lnSpc>
            </a:pPr>
            <a:r>
              <a:rPr lang="el-GR" b="1" dirty="0" smtClean="0"/>
              <a:t>Βελτιώνει την άσκηση πολιτικής</a:t>
            </a:r>
          </a:p>
        </p:txBody>
      </p:sp>
    </p:spTree>
    <p:extLst>
      <p:ext uri="{BB962C8B-B14F-4D97-AF65-F5344CB8AC3E}">
        <p14:creationId xmlns:p14="http://schemas.microsoft.com/office/powerpoint/2010/main" val="2284715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l-GR" dirty="0" smtClean="0"/>
              <a:t>Γιατί είναι σημαντική η έρευνα;</a:t>
            </a:r>
            <a:endParaRPr lang="en-GB" dirty="0"/>
          </a:p>
        </p:txBody>
      </p:sp>
      <p:sp>
        <p:nvSpPr>
          <p:cNvPr id="3" name="Content Placeholder 2"/>
          <p:cNvSpPr>
            <a:spLocks noGrp="1"/>
          </p:cNvSpPr>
          <p:nvPr>
            <p:ph idx="1"/>
          </p:nvPr>
        </p:nvSpPr>
        <p:spPr>
          <a:xfrm>
            <a:off x="457200" y="1524000"/>
            <a:ext cx="8229600" cy="4724400"/>
          </a:xfrm>
        </p:spPr>
        <p:txBody>
          <a:bodyPr>
            <a:normAutofit fontScale="92500" lnSpcReduction="10000"/>
          </a:bodyPr>
          <a:lstStyle/>
          <a:p>
            <a:pPr>
              <a:spcAft>
                <a:spcPts val="600"/>
              </a:spcAft>
            </a:pPr>
            <a:r>
              <a:rPr lang="el-GR" b="1" dirty="0" smtClean="0"/>
              <a:t>Βελτιώνει την άσκηση πολιτικής</a:t>
            </a:r>
          </a:p>
          <a:p>
            <a:pPr lvl="1"/>
            <a:r>
              <a:rPr lang="el-GR" b="1" dirty="0" smtClean="0"/>
              <a:t>Διαμορφωτές πολιτικής (</a:t>
            </a:r>
            <a:r>
              <a:rPr lang="en-GB" b="1" dirty="0" smtClean="0"/>
              <a:t>policymakers)</a:t>
            </a:r>
          </a:p>
          <a:p>
            <a:pPr lvl="2"/>
            <a:r>
              <a:rPr lang="el-GR" dirty="0" smtClean="0"/>
              <a:t>Πολιτικοί</a:t>
            </a:r>
          </a:p>
          <a:p>
            <a:pPr lvl="2"/>
            <a:r>
              <a:rPr lang="el-GR" dirty="0" smtClean="0"/>
              <a:t>Κυβερνητικοί υπάλληλοι – «γραφειοκράτες»</a:t>
            </a:r>
          </a:p>
          <a:p>
            <a:pPr lvl="2"/>
            <a:r>
              <a:rPr lang="el-GR" dirty="0" smtClean="0"/>
              <a:t>Μέλη συμβουλίων και διευθυντές</a:t>
            </a:r>
          </a:p>
          <a:p>
            <a:pPr lvl="2">
              <a:spcAft>
                <a:spcPts val="600"/>
              </a:spcAft>
            </a:pPr>
            <a:r>
              <a:rPr lang="el-GR" dirty="0" smtClean="0"/>
              <a:t>Τοπική αυτοδιοίκηση</a:t>
            </a:r>
          </a:p>
          <a:p>
            <a:pPr lvl="1">
              <a:spcAft>
                <a:spcPts val="600"/>
              </a:spcAft>
            </a:pPr>
            <a:r>
              <a:rPr lang="en-GB" b="1" dirty="0" smtClean="0"/>
              <a:t>Evidence-based policy</a:t>
            </a:r>
            <a:r>
              <a:rPr lang="el-GR" b="1" dirty="0" smtClean="0"/>
              <a:t> (τεκμηριωμένη πολιτική)</a:t>
            </a:r>
          </a:p>
          <a:p>
            <a:pPr lvl="2">
              <a:lnSpc>
                <a:spcPct val="110000"/>
              </a:lnSpc>
            </a:pPr>
            <a:r>
              <a:rPr lang="el-GR" dirty="0" smtClean="0"/>
              <a:t>Οι αποφάσεις πολιτικής θα πρέπει να λαμβάνονται με αντικειμενικά κριτήρια. </a:t>
            </a:r>
          </a:p>
          <a:p>
            <a:pPr lvl="2">
              <a:lnSpc>
                <a:spcPct val="110000"/>
              </a:lnSpc>
            </a:pPr>
            <a:r>
              <a:rPr lang="el-GR" dirty="0" smtClean="0"/>
              <a:t>Οι κοινωνικοί στόχοι επιτυγχάνονται όταν ακολουθούνται ορθές επιστημονικές πρακτικές.</a:t>
            </a:r>
            <a:endParaRPr lang="en-GB" dirty="0"/>
          </a:p>
        </p:txBody>
      </p:sp>
    </p:spTree>
    <p:extLst>
      <p:ext uri="{BB962C8B-B14F-4D97-AF65-F5344CB8AC3E}">
        <p14:creationId xmlns:p14="http://schemas.microsoft.com/office/powerpoint/2010/main" val="3665593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anim calcmode="lin" valueType="num">
                                      <p:cBhvr>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1000"/>
                                        <p:tgtEl>
                                          <p:spTgt spid="3">
                                            <p:txEl>
                                              <p:pRg st="8" end="8"/>
                                            </p:txEl>
                                          </p:spTgt>
                                        </p:tgtEl>
                                      </p:cBhvr>
                                    </p:animEffect>
                                    <p:anim calcmode="lin" valueType="num">
                                      <p:cBhvr>
                                        <p:cTn id="4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673" y="304800"/>
            <a:ext cx="8229600" cy="1020762"/>
          </a:xfrm>
        </p:spPr>
        <p:txBody>
          <a:bodyPr>
            <a:noAutofit/>
          </a:bodyPr>
          <a:lstStyle/>
          <a:p>
            <a:r>
              <a:rPr lang="el-GR" sz="3600" dirty="0" smtClean="0"/>
              <a:t>Ένα παράδειγμα της σύνδεσης έρευνας &amp; διαμόρφωσης πολιτικής</a:t>
            </a:r>
            <a:endParaRPr lang="en-GB" sz="3600" dirty="0"/>
          </a:p>
        </p:txBody>
      </p:sp>
      <p:sp>
        <p:nvSpPr>
          <p:cNvPr id="5" name="Content Placeholder 2"/>
          <p:cNvSpPr>
            <a:spLocks noGrp="1"/>
          </p:cNvSpPr>
          <p:nvPr>
            <p:ph idx="1"/>
          </p:nvPr>
        </p:nvSpPr>
        <p:spPr>
          <a:xfrm>
            <a:off x="475673" y="1752600"/>
            <a:ext cx="8229600" cy="4648200"/>
          </a:xfrm>
        </p:spPr>
        <p:txBody>
          <a:bodyPr>
            <a:normAutofit/>
          </a:bodyPr>
          <a:lstStyle/>
          <a:p>
            <a:pPr algn="just">
              <a:lnSpc>
                <a:spcPct val="110000"/>
              </a:lnSpc>
              <a:spcAft>
                <a:spcPts val="600"/>
              </a:spcAft>
            </a:pPr>
            <a:r>
              <a:rPr lang="en-GB" sz="2400" dirty="0"/>
              <a:t>STAR (Student/Teacher Achievement Ratio)</a:t>
            </a:r>
            <a:r>
              <a:rPr lang="el-GR" sz="2400" dirty="0"/>
              <a:t> πείραμα στο </a:t>
            </a:r>
            <a:r>
              <a:rPr lang="en-GB" sz="2400" dirty="0"/>
              <a:t>Tennessee</a:t>
            </a:r>
            <a:r>
              <a:rPr lang="el-GR" sz="2400" dirty="0"/>
              <a:t> των Η.Π.Α (1985-1989</a:t>
            </a:r>
            <a:r>
              <a:rPr lang="el-GR" sz="2400" dirty="0" smtClean="0"/>
              <a:t>).</a:t>
            </a:r>
            <a:endParaRPr lang="en-GB" sz="2400" dirty="0" smtClean="0"/>
          </a:p>
          <a:p>
            <a:pPr algn="just">
              <a:lnSpc>
                <a:spcPct val="110000"/>
              </a:lnSpc>
              <a:spcAft>
                <a:spcPts val="600"/>
              </a:spcAft>
            </a:pPr>
            <a:r>
              <a:rPr lang="el-GR" sz="2400" dirty="0"/>
              <a:t>Οι </a:t>
            </a:r>
            <a:r>
              <a:rPr lang="el-GR" sz="2400" b="1" dirty="0"/>
              <a:t>διαμορφωτές πολιτικής</a:t>
            </a:r>
            <a:r>
              <a:rPr lang="el-GR" sz="2400" dirty="0"/>
              <a:t> έπρεπε να πειστούν </a:t>
            </a:r>
            <a:r>
              <a:rPr lang="el-GR" sz="2400" b="1" dirty="0"/>
              <a:t>με στοιχεία</a:t>
            </a:r>
            <a:r>
              <a:rPr lang="el-GR" sz="2400" dirty="0"/>
              <a:t> για τη σημασία του μεγέθους της τάξης στα μαθησιακά αποτελέσματα. </a:t>
            </a:r>
            <a:endParaRPr lang="en-GB" sz="2400" dirty="0"/>
          </a:p>
          <a:p>
            <a:pPr algn="just">
              <a:lnSpc>
                <a:spcPct val="110000"/>
              </a:lnSpc>
              <a:spcAft>
                <a:spcPts val="600"/>
              </a:spcAft>
            </a:pPr>
            <a:r>
              <a:rPr lang="el-GR" sz="2400" dirty="0" smtClean="0"/>
              <a:t>Στο πείραμα συμμετείχαν 11.000 μαθητές από 80 σχολεία.</a:t>
            </a:r>
          </a:p>
          <a:p>
            <a:pPr algn="just">
              <a:lnSpc>
                <a:spcPct val="110000"/>
              </a:lnSpc>
              <a:spcAft>
                <a:spcPts val="600"/>
              </a:spcAft>
            </a:pPr>
            <a:r>
              <a:rPr lang="el-GR" sz="2400" dirty="0"/>
              <a:t>Οι μαθητές κατανεμήθηκαν τυχαία σε τάξεις διαφορετικού μεγέθους για τα πρώτα 4 έτη της σχολικής ζωής τους (από το νηπιαγωγείο έως την τρίτη δημοτικού</a:t>
            </a:r>
            <a:r>
              <a:rPr lang="el-GR" sz="2400" dirty="0" smtClean="0"/>
              <a:t>).</a:t>
            </a:r>
          </a:p>
          <a:p>
            <a:endParaRPr lang="en-GB" dirty="0"/>
          </a:p>
        </p:txBody>
      </p:sp>
    </p:spTree>
    <p:extLst>
      <p:ext uri="{BB962C8B-B14F-4D97-AF65-F5344CB8AC3E}">
        <p14:creationId xmlns:p14="http://schemas.microsoft.com/office/powerpoint/2010/main" val="22964281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27281"/>
            <a:ext cx="7886700" cy="947406"/>
          </a:xfrm>
        </p:spPr>
        <p:txBody>
          <a:bodyPr>
            <a:noAutofit/>
          </a:bodyPr>
          <a:lstStyle/>
          <a:p>
            <a:pPr algn="ctr"/>
            <a:r>
              <a:rPr lang="en-GB" sz="3200" dirty="0" smtClean="0"/>
              <a:t>STAR Experiment</a:t>
            </a:r>
            <a:r>
              <a:rPr lang="el-GR" sz="3200" dirty="0" smtClean="0"/>
              <a:t> </a:t>
            </a:r>
            <a:br>
              <a:rPr lang="el-GR" sz="3200" dirty="0" smtClean="0"/>
            </a:br>
            <a:r>
              <a:rPr lang="el-GR" sz="3200" dirty="0" smtClean="0"/>
              <a:t>(ένας πειραματικός σχεδιασμός)</a:t>
            </a:r>
            <a:endParaRPr lang="en-GB" sz="3200" dirty="0"/>
          </a:p>
        </p:txBody>
      </p:sp>
      <p:graphicFrame>
        <p:nvGraphicFramePr>
          <p:cNvPr id="5" name="Content Placeholder 4"/>
          <p:cNvGraphicFramePr>
            <a:graphicFrameLocks noGrp="1"/>
          </p:cNvGraphicFramePr>
          <p:nvPr>
            <p:ph idx="1"/>
            <p:extLst/>
          </p:nvPr>
        </p:nvGraphicFramePr>
        <p:xfrm>
          <a:off x="1143000" y="1981199"/>
          <a:ext cx="6781800" cy="23895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grpSp>
        <p:nvGrpSpPr>
          <p:cNvPr id="8" name="Group 7"/>
          <p:cNvGrpSpPr/>
          <p:nvPr/>
        </p:nvGrpSpPr>
        <p:grpSpPr>
          <a:xfrm>
            <a:off x="3493883" y="5715000"/>
            <a:ext cx="2079500" cy="887350"/>
            <a:chOff x="2903599" y="1477235"/>
            <a:chExt cx="2079500" cy="1039750"/>
          </a:xfrm>
        </p:grpSpPr>
        <p:sp>
          <p:nvSpPr>
            <p:cNvPr id="9" name="Rectangle 8"/>
            <p:cNvSpPr/>
            <p:nvPr/>
          </p:nvSpPr>
          <p:spPr>
            <a:xfrm>
              <a:off x="2903599" y="1477235"/>
              <a:ext cx="2079500" cy="1039750"/>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9"/>
            <p:cNvSpPr/>
            <p:nvPr/>
          </p:nvSpPr>
          <p:spPr>
            <a:xfrm>
              <a:off x="2903599" y="1477235"/>
              <a:ext cx="2079500" cy="1039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l-GR" sz="2000" kern="1200" dirty="0" smtClean="0">
                  <a:solidFill>
                    <a:schemeClr val="tx1"/>
                  </a:solidFill>
                </a:rPr>
                <a:t>Κανονικές τάξεις</a:t>
              </a:r>
              <a:endParaRPr lang="en-GB" sz="2000" kern="1200" dirty="0">
                <a:solidFill>
                  <a:schemeClr val="tx1"/>
                </a:solidFill>
              </a:endParaRPr>
            </a:p>
          </p:txBody>
        </p:sp>
      </p:grpSp>
      <p:sp>
        <p:nvSpPr>
          <p:cNvPr id="11" name="TextBox 10"/>
          <p:cNvSpPr txBox="1"/>
          <p:nvPr/>
        </p:nvSpPr>
        <p:spPr>
          <a:xfrm>
            <a:off x="628650" y="5894686"/>
            <a:ext cx="2971800" cy="461665"/>
          </a:xfrm>
          <a:prstGeom prst="rect">
            <a:avLst/>
          </a:prstGeom>
          <a:noFill/>
        </p:spPr>
        <p:txBody>
          <a:bodyPr wrap="square" rtlCol="0">
            <a:spAutoFit/>
          </a:bodyPr>
          <a:lstStyle/>
          <a:p>
            <a:pPr algn="ctr"/>
            <a:r>
              <a:rPr lang="el-GR" sz="1200" dirty="0" smtClean="0"/>
              <a:t>Μετά από 4 χρόνια όλοι οι μαθητές επέστρεψαν σε κανονικές τάξεις</a:t>
            </a:r>
            <a:endParaRPr lang="en-GB" sz="1200" dirty="0"/>
          </a:p>
        </p:txBody>
      </p:sp>
      <p:cxnSp>
        <p:nvCxnSpPr>
          <p:cNvPr id="13" name="Straight Arrow Connector 12"/>
          <p:cNvCxnSpPr/>
          <p:nvPr/>
        </p:nvCxnSpPr>
        <p:spPr>
          <a:xfrm>
            <a:off x="2286000" y="2186707"/>
            <a:ext cx="914400" cy="91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028700" y="1672120"/>
            <a:ext cx="1905000" cy="646331"/>
          </a:xfrm>
          <a:prstGeom prst="rect">
            <a:avLst/>
          </a:prstGeom>
          <a:noFill/>
        </p:spPr>
        <p:txBody>
          <a:bodyPr wrap="square" rtlCol="0">
            <a:spAutoFit/>
          </a:bodyPr>
          <a:lstStyle/>
          <a:p>
            <a:r>
              <a:rPr lang="el-GR" dirty="0" smtClean="0"/>
              <a:t>Τυχαία κατανομή μαθητών</a:t>
            </a:r>
            <a:endParaRPr lang="en-GB" dirty="0"/>
          </a:p>
        </p:txBody>
      </p:sp>
      <p:cxnSp>
        <p:nvCxnSpPr>
          <p:cNvPr id="15" name="Straight Arrow Connector 14"/>
          <p:cNvCxnSpPr/>
          <p:nvPr/>
        </p:nvCxnSpPr>
        <p:spPr>
          <a:xfrm>
            <a:off x="2362200" y="4370717"/>
            <a:ext cx="1600200" cy="13169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5181600" y="4343400"/>
            <a:ext cx="1752600" cy="13442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858000" y="1514230"/>
            <a:ext cx="2133600" cy="584775"/>
          </a:xfrm>
          <a:prstGeom prst="rect">
            <a:avLst/>
          </a:prstGeom>
          <a:noFill/>
        </p:spPr>
        <p:txBody>
          <a:bodyPr wrap="square" rtlCol="0">
            <a:spAutoFit/>
          </a:bodyPr>
          <a:lstStyle/>
          <a:p>
            <a:r>
              <a:rPr lang="el-GR" sz="1600" dirty="0" smtClean="0"/>
              <a:t>Τυχαία κατανομή δασκάλων στις τάξεις</a:t>
            </a:r>
            <a:endParaRPr lang="en-GB" sz="1600" dirty="0"/>
          </a:p>
        </p:txBody>
      </p:sp>
      <p:cxnSp>
        <p:nvCxnSpPr>
          <p:cNvPr id="18" name="Straight Arrow Connector 17"/>
          <p:cNvCxnSpPr/>
          <p:nvPr/>
        </p:nvCxnSpPr>
        <p:spPr>
          <a:xfrm flipH="1">
            <a:off x="5867400" y="2099005"/>
            <a:ext cx="1752600" cy="10021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4533633" y="4445391"/>
            <a:ext cx="38367" cy="1255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086100" y="4602103"/>
            <a:ext cx="2971800" cy="461665"/>
          </a:xfrm>
          <a:prstGeom prst="rect">
            <a:avLst/>
          </a:prstGeom>
          <a:noFill/>
        </p:spPr>
        <p:txBody>
          <a:bodyPr wrap="square" rtlCol="0">
            <a:spAutoFit/>
          </a:bodyPr>
          <a:lstStyle/>
          <a:p>
            <a:pPr algn="ctr"/>
            <a:r>
              <a:rPr lang="el-GR" sz="1200" dirty="0" smtClean="0"/>
              <a:t>Έλεγχος των μαθητικών επιδόσεων μέσω τυποποιημένων </a:t>
            </a:r>
            <a:r>
              <a:rPr lang="en-GB" sz="1200" dirty="0" smtClean="0"/>
              <a:t>test</a:t>
            </a:r>
            <a:endParaRPr lang="en-GB" sz="1200" dirty="0"/>
          </a:p>
        </p:txBody>
      </p:sp>
    </p:spTree>
    <p:extLst>
      <p:ext uri="{BB962C8B-B14F-4D97-AF65-F5344CB8AC3E}">
        <p14:creationId xmlns:p14="http://schemas.microsoft.com/office/powerpoint/2010/main" val="35245758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19252</TotalTime>
  <Words>1496</Words>
  <Application>Microsoft Office PowerPoint</Application>
  <PresentationFormat>On-screen Show (4:3)</PresentationFormat>
  <Paragraphs>226</Paragraphs>
  <Slides>27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Courier New</vt:lpstr>
      <vt:lpstr>Wingdings</vt:lpstr>
      <vt:lpstr>Office Theme</vt:lpstr>
      <vt:lpstr>Μεθοδολογία κοινωνικής και εκπαιδευτικής έρευνας</vt:lpstr>
      <vt:lpstr>Στοιχεία Μαθήματος</vt:lpstr>
      <vt:lpstr>Ύλη και Βαθμολογία</vt:lpstr>
      <vt:lpstr>Να παρακολουθήσω το μάθημα; (στατιστικά από το μάθημα χειμερινού εξαμήνου)</vt:lpstr>
      <vt:lpstr>Τι είναι η έρευνα;</vt:lpstr>
      <vt:lpstr>Γιατί είναι σημαντική η έρευνα;</vt:lpstr>
      <vt:lpstr>Γιατί είναι σημαντική η έρευνα;</vt:lpstr>
      <vt:lpstr>Ένα παράδειγμα της σύνδεσης έρευνας &amp; διαμόρφωσης πολιτικής</vt:lpstr>
      <vt:lpstr>STAR Experiment  (ένας πειραματικός σχεδιασμός)</vt:lpstr>
      <vt:lpstr>Είναι η έρευνα πανάκεια;</vt:lpstr>
      <vt:lpstr>Στάδια διεξαγωγής της έρευνας</vt:lpstr>
      <vt:lpstr>Αναγνώριση του ερευνητικού προβλήματος (identification of the research problem)</vt:lpstr>
      <vt:lpstr>Ανασκόπηση της βιβλιογραφίας (literature review)</vt:lpstr>
      <vt:lpstr>Προσδιορισμός του σκοπού έρευνας (και ερευνητικών ερωτημάτων/υποθέσεων)</vt:lpstr>
      <vt:lpstr>Συγκέντρωση δεδομένων</vt:lpstr>
      <vt:lpstr>Συγκέντρωση δεδομένων</vt:lpstr>
      <vt:lpstr>Ανάλυση και ερμηνεία δεδομένων (data analysis and interpretation)</vt:lpstr>
      <vt:lpstr>Ανάλυση και ερμηνεία δεδομένων (data analysis and interpretation)</vt:lpstr>
      <vt:lpstr>Αναφορά και αξιολόγηση έρευνας</vt:lpstr>
      <vt:lpstr>Αναφορά και αξιολόγηση έρευνας</vt:lpstr>
      <vt:lpstr>Ζητήματα Ηθικής</vt:lpstr>
      <vt:lpstr>Σεβασμός και δικαιώματα συμμετεχόντων</vt:lpstr>
      <vt:lpstr>Σεβασμός στους τόπους της έρευνας</vt:lpstr>
      <vt:lpstr>Πλήρης και ειλικρινή γραπτή αναφορά της έρευνας</vt:lpstr>
      <vt:lpstr>Ηθικό πλαίσιο</vt:lpstr>
      <vt:lpstr>Σημαντικές δεξιότητες που αναπτύσσονται στην έρευνα</vt:lpstr>
      <vt:lpstr>Τεχνικές δεξιότητες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οικονομικά της εκπαίδευσης</dc:title>
  <dc:creator>ck</dc:creator>
  <cp:lastModifiedBy>christos koutsampelas</cp:lastModifiedBy>
  <cp:revision>244</cp:revision>
  <dcterms:created xsi:type="dcterms:W3CDTF">2006-08-16T00:00:00Z</dcterms:created>
  <dcterms:modified xsi:type="dcterms:W3CDTF">2019-02-18T12:40:57Z</dcterms:modified>
</cp:coreProperties>
</file>