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60" r:id="rId5"/>
    <p:sldId id="261" r:id="rId6"/>
    <p:sldId id="259" r:id="rId7"/>
    <p:sldId id="264" r:id="rId8"/>
    <p:sldId id="265" r:id="rId9"/>
    <p:sldId id="266" r:id="rId10"/>
    <p:sldId id="267"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9DC254D1-EAF8-4CAE-B0FF-D634759098EA}" type="datetimeFigureOut">
              <a:rPr lang="el-GR" smtClean="0"/>
              <a:t>8/6/2019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1775598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DC254D1-EAF8-4CAE-B0FF-D634759098EA}" type="datetimeFigureOut">
              <a:rPr lang="el-GR" smtClean="0"/>
              <a:t>8/6/2019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605834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DC254D1-EAF8-4CAE-B0FF-D634759098EA}" type="datetimeFigureOut">
              <a:rPr lang="el-GR" smtClean="0"/>
              <a:t>8/6/2019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798584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DC254D1-EAF8-4CAE-B0FF-D634759098EA}" type="datetimeFigureOut">
              <a:rPr lang="el-GR" smtClean="0"/>
              <a:t>8/6/2019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935951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9DC254D1-EAF8-4CAE-B0FF-D634759098EA}" type="datetimeFigureOut">
              <a:rPr lang="el-GR" smtClean="0"/>
              <a:t>8/6/2019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3610674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9DC254D1-EAF8-4CAE-B0FF-D634759098EA}" type="datetimeFigureOut">
              <a:rPr lang="el-GR" smtClean="0"/>
              <a:t>8/6/2019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1976737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9DC254D1-EAF8-4CAE-B0FF-D634759098EA}" type="datetimeFigureOut">
              <a:rPr lang="el-GR" smtClean="0"/>
              <a:t>8/6/2019</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089255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9DC254D1-EAF8-4CAE-B0FF-D634759098EA}" type="datetimeFigureOut">
              <a:rPr lang="el-GR" smtClean="0"/>
              <a:t>8/6/2019</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033081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DC254D1-EAF8-4CAE-B0FF-D634759098EA}" type="datetimeFigureOut">
              <a:rPr lang="el-GR" smtClean="0"/>
              <a:t>8/6/2019</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1375162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DC254D1-EAF8-4CAE-B0FF-D634759098EA}" type="datetimeFigureOut">
              <a:rPr lang="el-GR" smtClean="0"/>
              <a:t>8/6/2019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876462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DC254D1-EAF8-4CAE-B0FF-D634759098EA}" type="datetimeFigureOut">
              <a:rPr lang="el-GR" smtClean="0"/>
              <a:t>8/6/2019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1283661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254D1-EAF8-4CAE-B0FF-D634759098EA}" type="datetimeFigureOut">
              <a:rPr lang="el-GR" smtClean="0"/>
              <a:t>8/6/2019</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4C6911-ECD2-4406-A131-6CD660A7E930}" type="slidenum">
              <a:rPr lang="el-GR" smtClean="0"/>
              <a:t>‹#›</a:t>
            </a:fld>
            <a:endParaRPr lang="el-GR"/>
          </a:p>
        </p:txBody>
      </p:sp>
    </p:spTree>
    <p:extLst>
      <p:ext uri="{BB962C8B-B14F-4D97-AF65-F5344CB8AC3E}">
        <p14:creationId xmlns:p14="http://schemas.microsoft.com/office/powerpoint/2010/main" val="3355811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facebook.com/watch/?v=1015512934256313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0" y="0"/>
            <a:ext cx="9144000" cy="620688"/>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l-GR" sz="2800" b="1" dirty="0" smtClean="0"/>
              <a:t>Β΄ Παγκόσμιος Πόλεμος και μεταπολεμικά χρόνια</a:t>
            </a:r>
            <a:endParaRPr lang="el-GR" sz="2800" b="1" dirty="0"/>
          </a:p>
        </p:txBody>
      </p:sp>
      <p:sp>
        <p:nvSpPr>
          <p:cNvPr id="5" name="Θέση περιεχομένου 4"/>
          <p:cNvSpPr>
            <a:spLocks noGrp="1"/>
          </p:cNvSpPr>
          <p:nvPr>
            <p:ph idx="1"/>
          </p:nvPr>
        </p:nvSpPr>
        <p:spPr>
          <a:xfrm>
            <a:off x="0" y="620688"/>
            <a:ext cx="9144000" cy="6237312"/>
          </a:xfrm>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r>
              <a:rPr lang="el-GR" dirty="0" smtClean="0"/>
              <a:t>Από το 1936 και μετά η βία των φασιστών είναι απροκάλυπτη σε Ιταλία και Γερμανία. Αρχίζει ο Ισπανικός εμφύλιος. Αρχίζουν οι προσαρτήσεις εδαφών με τη βία από τους Ιταλούς και Γερμανούς στην Ευρώπη και την Αφρική, από τους Ιάπωνες στην Ανατολική Ασία. </a:t>
            </a:r>
            <a:r>
              <a:rPr lang="el-GR" b="1" dirty="0" smtClean="0"/>
              <a:t>Οι φασισμοί απαλείφουν την ατομικότητα της ανθρώπινης ζωής μέσω της </a:t>
            </a:r>
            <a:r>
              <a:rPr lang="el-GR" b="1" dirty="0" err="1" smtClean="0"/>
              <a:t>κολλεκτιβοποίησης</a:t>
            </a:r>
            <a:r>
              <a:rPr lang="el-GR" b="1" dirty="0" smtClean="0"/>
              <a:t> της </a:t>
            </a:r>
            <a:r>
              <a:rPr lang="el-GR" b="1" dirty="0" err="1" smtClean="0"/>
              <a:t>ιδεολογικοποίησης</a:t>
            </a:r>
            <a:r>
              <a:rPr lang="el-GR" b="1" dirty="0" smtClean="0"/>
              <a:t> και της </a:t>
            </a:r>
            <a:r>
              <a:rPr lang="el-GR" b="1" dirty="0" err="1" smtClean="0"/>
              <a:t>μαζοποίησης</a:t>
            </a:r>
            <a:r>
              <a:rPr lang="el-GR" dirty="0" smtClean="0"/>
              <a:t>.</a:t>
            </a:r>
          </a:p>
          <a:p>
            <a:r>
              <a:rPr lang="el-GR" dirty="0" smtClean="0"/>
              <a:t>Β΄ Παγκόσμιος Πόλεμος. Η καταστροφή των πόλεων και της υπαίθρου σε Ευρώπη και Ασία και οι επιπτώσεις της στη σκέψη και την έκφραση των λαών των δύο ηπείρων. Μαζικός κοινωνικός πόνος. </a:t>
            </a:r>
            <a:r>
              <a:rPr lang="el-GR" b="1" dirty="0" smtClean="0"/>
              <a:t>Στο Άουσβιτς και στη Χιροσίμα διαλύεται και ο ανθρώπινος θάνατος. Το άτομο είχε πάψει να υπάρχει</a:t>
            </a:r>
            <a:r>
              <a:rPr lang="el-GR" dirty="0" smtClean="0"/>
              <a:t>.</a:t>
            </a:r>
          </a:p>
          <a:p>
            <a:r>
              <a:rPr lang="el-GR" dirty="0" smtClean="0"/>
              <a:t>Ο Ψυχρός πόλεμος και ο ρόλος της τηλεόρασης. </a:t>
            </a:r>
          </a:p>
          <a:p>
            <a:r>
              <a:rPr lang="el-GR" dirty="0" smtClean="0"/>
              <a:t>Στην Αμερική ο φόβος του Κομμουνισμού είχε γίνει εμμονή. </a:t>
            </a:r>
          </a:p>
          <a:p>
            <a:r>
              <a:rPr lang="el-GR" dirty="0" smtClean="0"/>
              <a:t>Στα μέσα του 1960 μειονότητες, φοιτητές και άλλοι απαιτούν να λάβουν τέλος: ο ρατσισμός, η αποικιοκρατία, η φτώχεια, ο σεξισμός, η βία, οι αυταρχικές πολιτικές που εφαρμόζονται στα πανεπιστήμια… Η κρίση του 1968.</a:t>
            </a:r>
          </a:p>
          <a:p>
            <a:endParaRPr lang="el-GR" dirty="0"/>
          </a:p>
        </p:txBody>
      </p:sp>
    </p:spTree>
    <p:extLst>
      <p:ext uri="{BB962C8B-B14F-4D97-AF65-F5344CB8AC3E}">
        <p14:creationId xmlns:p14="http://schemas.microsoft.com/office/powerpoint/2010/main" val="4122243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20688"/>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l-GR" sz="2800" dirty="0" smtClean="0"/>
              <a:t>Συνέχεια…</a:t>
            </a:r>
            <a:endParaRPr lang="el-GR" sz="2800" dirty="0"/>
          </a:p>
        </p:txBody>
      </p:sp>
      <p:sp>
        <p:nvSpPr>
          <p:cNvPr id="3" name="Θέση περιεχομένου 2"/>
          <p:cNvSpPr>
            <a:spLocks noGrp="1"/>
          </p:cNvSpPr>
          <p:nvPr>
            <p:ph idx="1"/>
          </p:nvPr>
        </p:nvSpPr>
        <p:spPr>
          <a:xfrm>
            <a:off x="0" y="620688"/>
            <a:ext cx="9144000" cy="6237312"/>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buNone/>
            </a:pPr>
            <a:r>
              <a:rPr lang="el-GR" b="1" i="1" dirty="0"/>
              <a:t>Το τέλος του παιχνιδιού </a:t>
            </a:r>
            <a:r>
              <a:rPr lang="el-GR" b="1" dirty="0"/>
              <a:t>(1957</a:t>
            </a:r>
            <a:r>
              <a:rPr lang="el-GR" b="1" dirty="0" smtClean="0"/>
              <a:t>):</a:t>
            </a:r>
            <a:endParaRPr lang="el-GR" b="1" dirty="0"/>
          </a:p>
          <a:p>
            <a:r>
              <a:rPr lang="el-GR" dirty="0"/>
              <a:t>Εσχατολογικό έργο όπως οι </a:t>
            </a:r>
            <a:r>
              <a:rPr lang="el-GR" i="1" dirty="0"/>
              <a:t>Βάκχες, ο Βασιλιάς </a:t>
            </a:r>
            <a:r>
              <a:rPr lang="el-GR" i="1" dirty="0" err="1"/>
              <a:t>Ληρ</a:t>
            </a:r>
            <a:r>
              <a:rPr lang="el-GR" i="1" dirty="0"/>
              <a:t> </a:t>
            </a:r>
            <a:r>
              <a:rPr lang="el-GR" dirty="0"/>
              <a:t>και</a:t>
            </a:r>
            <a:r>
              <a:rPr lang="el-GR" i="1" dirty="0"/>
              <a:t> ο Χορός των νεκρών.</a:t>
            </a:r>
          </a:p>
          <a:p>
            <a:r>
              <a:rPr lang="el-GR" dirty="0"/>
              <a:t>Κείμενο κατακερματισμένο</a:t>
            </a:r>
          </a:p>
          <a:p>
            <a:r>
              <a:rPr lang="el-GR" dirty="0"/>
              <a:t>Η μόνη χρησιμότητα του διαλόγου είναι η διατήρηση του.</a:t>
            </a:r>
          </a:p>
          <a:p>
            <a:r>
              <a:rPr lang="el-GR" dirty="0"/>
              <a:t>Οι ήρωες εμφανίζονται ως υπολείμματα σωμάτων και ονομάτων.</a:t>
            </a:r>
          </a:p>
          <a:p>
            <a:r>
              <a:rPr lang="el-GR" dirty="0"/>
              <a:t>Το έργο στερείται πραγματικού τέλους. Τελειώνει σε </a:t>
            </a:r>
            <a:r>
              <a:rPr lang="el-GR" dirty="0" err="1"/>
              <a:t>κινησιολογική</a:t>
            </a:r>
            <a:r>
              <a:rPr lang="el-GR" dirty="0"/>
              <a:t> λούπα</a:t>
            </a:r>
            <a:r>
              <a:rPr lang="el-GR" dirty="0" smtClean="0"/>
              <a:t>.</a:t>
            </a:r>
          </a:p>
          <a:p>
            <a:r>
              <a:rPr lang="el-GR" dirty="0" smtClean="0"/>
              <a:t>Το </a:t>
            </a:r>
            <a:r>
              <a:rPr lang="el-GR" dirty="0"/>
              <a:t>τέλος εποχής δεν είναι ο τελικός εσχατολογικός χρόνος του </a:t>
            </a:r>
            <a:r>
              <a:rPr lang="el-GR" dirty="0" err="1"/>
              <a:t>ιουδοχριστιανικού</a:t>
            </a:r>
            <a:r>
              <a:rPr lang="el-GR" dirty="0"/>
              <a:t> πολιτισμού, αλλά το κενό παρόν, η </a:t>
            </a:r>
            <a:r>
              <a:rPr lang="el-GR" dirty="0" err="1"/>
              <a:t>αχρονία</a:t>
            </a:r>
            <a:r>
              <a:rPr lang="el-GR" dirty="0"/>
              <a:t> ενός αιώνιου ‘τώρα’. </a:t>
            </a:r>
          </a:p>
          <a:p>
            <a:r>
              <a:rPr lang="el-GR" dirty="0"/>
              <a:t>Η πραγματικότητα του Χαμ έχει γίνει αυτή της ιστορίας του, την οποία αφηγείται ξανά και ξανά. Υπάρχει η ιστορία του που από μόνη της εγγυάται την ύπαρξη του κόσμου και τη δική του. Πρόκειται για καταστατικό στοιχείο του θεάτρου του </a:t>
            </a:r>
            <a:r>
              <a:rPr lang="el-GR" dirty="0" err="1"/>
              <a:t>Μπέκετ</a:t>
            </a:r>
            <a:r>
              <a:rPr lang="el-GR" dirty="0"/>
              <a:t>. Η πλήρης επικέντρωση του </a:t>
            </a:r>
            <a:r>
              <a:rPr lang="el-GR" dirty="0" smtClean="0"/>
              <a:t>υποκειμένου </a:t>
            </a:r>
            <a:r>
              <a:rPr lang="el-GR" dirty="0"/>
              <a:t>στον εαυτό του, στην ιστορία της ζωής του. Συμβαίνει η διάλυση του σώματος καθώς ρευστοποιούνται τα όριά του. Κατακερματίζεται: κεφάλι, στόμα, φωνή έξω από το σώμα. </a:t>
            </a:r>
          </a:p>
          <a:p>
            <a:r>
              <a:rPr lang="el-GR" dirty="0"/>
              <a:t>Όσο και αν απομονώνεται το υποκείμενο δεν μπορεί να λειτουργήσει χωρίς την ύπαρξη του άλλου, ενός θεατή. Και αυτός ο θεατής ταυτόχρονα δεν αφήνει το υποκείμενο να πεθάνει, το κρατά στη ζωή. </a:t>
            </a:r>
          </a:p>
          <a:p>
            <a:pPr marL="0" indent="0">
              <a:buNone/>
            </a:pPr>
            <a:endParaRPr lang="en-US" dirty="0"/>
          </a:p>
        </p:txBody>
      </p:sp>
    </p:spTree>
    <p:extLst>
      <p:ext uri="{BB962C8B-B14F-4D97-AF65-F5344CB8AC3E}">
        <p14:creationId xmlns:p14="http://schemas.microsoft.com/office/powerpoint/2010/main" val="84085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0" y="0"/>
            <a:ext cx="9144000" cy="54868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2800" b="1" dirty="0" smtClean="0"/>
              <a:t>Υπαρξισμός</a:t>
            </a:r>
            <a:endParaRPr lang="el-GR" sz="2800" b="1" dirty="0"/>
          </a:p>
        </p:txBody>
      </p:sp>
      <p:sp>
        <p:nvSpPr>
          <p:cNvPr id="5" name="Θέση περιεχομένου 4"/>
          <p:cNvSpPr>
            <a:spLocks noGrp="1"/>
          </p:cNvSpPr>
          <p:nvPr>
            <p:ph idx="1"/>
          </p:nvPr>
        </p:nvSpPr>
        <p:spPr>
          <a:xfrm>
            <a:off x="0" y="548680"/>
            <a:ext cx="9144000" cy="6309320"/>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r>
              <a:rPr lang="el-GR" dirty="0" smtClean="0"/>
              <a:t>Δύο είδη: </a:t>
            </a:r>
            <a:r>
              <a:rPr lang="el-GR" b="1" dirty="0" err="1" smtClean="0"/>
              <a:t>Θεϊστικός</a:t>
            </a:r>
            <a:r>
              <a:rPr lang="el-GR" b="1" dirty="0" smtClean="0"/>
              <a:t> υπαρξισμός</a:t>
            </a:r>
            <a:r>
              <a:rPr lang="el-GR" dirty="0" smtClean="0"/>
              <a:t> του </a:t>
            </a:r>
            <a:r>
              <a:rPr lang="el-GR" dirty="0" err="1" smtClean="0"/>
              <a:t>Γκάμπριελ</a:t>
            </a:r>
            <a:r>
              <a:rPr lang="el-GR" dirty="0" smtClean="0"/>
              <a:t> </a:t>
            </a:r>
            <a:r>
              <a:rPr lang="el-GR" dirty="0" err="1" smtClean="0"/>
              <a:t>Μάρσελ</a:t>
            </a:r>
            <a:r>
              <a:rPr lang="el-GR" dirty="0" smtClean="0"/>
              <a:t> και ο </a:t>
            </a:r>
            <a:r>
              <a:rPr lang="el-GR" b="1" dirty="0" smtClean="0"/>
              <a:t>Αθεϊστικός</a:t>
            </a:r>
            <a:r>
              <a:rPr lang="el-GR" dirty="0" smtClean="0"/>
              <a:t> υπαρξισμός του Ζαν Πωλ Σαρτρ.</a:t>
            </a:r>
          </a:p>
          <a:p>
            <a:r>
              <a:rPr lang="el-GR" b="1" dirty="0" smtClean="0"/>
              <a:t>Ο άνθρωπος αντιμετωπίζεται ως υπάρχον πρόσωπο </a:t>
            </a:r>
            <a:r>
              <a:rPr lang="el-GR" dirty="0" smtClean="0"/>
              <a:t>(Σ. </a:t>
            </a:r>
            <a:r>
              <a:rPr lang="el-GR" dirty="0" err="1" smtClean="0"/>
              <a:t>Κίρκεγκωρ</a:t>
            </a:r>
            <a:r>
              <a:rPr lang="el-GR" dirty="0" smtClean="0"/>
              <a:t>). </a:t>
            </a:r>
            <a:r>
              <a:rPr lang="el-GR" b="1" dirty="0" smtClean="0"/>
              <a:t>Η ύπαρξη προηγείται της ουσίας</a:t>
            </a:r>
            <a:r>
              <a:rPr lang="el-GR" dirty="0" smtClean="0"/>
              <a:t> ( </a:t>
            </a:r>
            <a:r>
              <a:rPr lang="el-GR" dirty="0" err="1" smtClean="0"/>
              <a:t>Σάρτρ</a:t>
            </a:r>
            <a:r>
              <a:rPr lang="el-GR" dirty="0" smtClean="0"/>
              <a:t>).</a:t>
            </a:r>
          </a:p>
          <a:p>
            <a:r>
              <a:rPr lang="el-GR" b="1" dirty="0" smtClean="0"/>
              <a:t>Η ύπαρξη </a:t>
            </a:r>
            <a:r>
              <a:rPr lang="el-GR" dirty="0" smtClean="0"/>
              <a:t>ως μοναδικός τύπος ανθρώπου δεν έχει στατικές και έμφυτες ιδιότητες, αλλά </a:t>
            </a:r>
            <a:r>
              <a:rPr lang="el-GR" b="1" dirty="0" smtClean="0"/>
              <a:t>διαμορφώνεται αέναα με την προσωπική του δράση, οπότε ευθύνεται για αυτό που καταλήγει να είναι</a:t>
            </a:r>
            <a:r>
              <a:rPr lang="el-GR" dirty="0" smtClean="0"/>
              <a:t>. Κανείς δεν μπορεί να ισχυριστεί ότι υπάρχει αν δεν μπορεί να κάνει μια ελεύθερη και συνειδητή επιλογή πριν από κάθε πράξη (</a:t>
            </a:r>
            <a:r>
              <a:rPr lang="el-GR" dirty="0" err="1" smtClean="0"/>
              <a:t>Καμύ</a:t>
            </a:r>
            <a:r>
              <a:rPr lang="el-GR" dirty="0" smtClean="0"/>
              <a:t>).</a:t>
            </a:r>
          </a:p>
          <a:p>
            <a:r>
              <a:rPr lang="el-GR" dirty="0" smtClean="0"/>
              <a:t>Η ουσιαστικότερη αίσθηση είναι η </a:t>
            </a:r>
            <a:r>
              <a:rPr lang="el-GR" b="1" dirty="0" smtClean="0"/>
              <a:t>αφή</a:t>
            </a:r>
            <a:r>
              <a:rPr lang="el-GR" dirty="0" smtClean="0"/>
              <a:t>: «υπάρχω σημαίνει λερώνω τα χέρια μου».</a:t>
            </a:r>
          </a:p>
          <a:p>
            <a:pPr marL="0" indent="0">
              <a:buNone/>
            </a:pPr>
            <a:r>
              <a:rPr lang="el-GR" b="1" dirty="0" smtClean="0"/>
              <a:t>Ελευθερία και υπαρξισμός</a:t>
            </a:r>
          </a:p>
          <a:p>
            <a:r>
              <a:rPr lang="el-GR" dirty="0" smtClean="0"/>
              <a:t>Σύμφωνα με τον Σαρτρ «ο άνθρωπος είναι καταδικασμένος να είναι ελεύθερος. </a:t>
            </a:r>
            <a:r>
              <a:rPr lang="el-GR" b="1" dirty="0" smtClean="0"/>
              <a:t>Καταδικασμένος </a:t>
            </a:r>
            <a:r>
              <a:rPr lang="el-GR" dirty="0" smtClean="0"/>
              <a:t>γιατί δεν δημιούργησε/ έπλασε μόνος του τον εαυτό του κι ωστόσο είναι ελεύθερος γιατί από τη στιγμή που βγήκε στον κόσμο είναι υπεύθυνος για </a:t>
            </a:r>
            <a:r>
              <a:rPr lang="el-GR" dirty="0" err="1" smtClean="0"/>
              <a:t>ό,τι</a:t>
            </a:r>
            <a:r>
              <a:rPr lang="el-GR" dirty="0" smtClean="0"/>
              <a:t> κάνει». </a:t>
            </a:r>
          </a:p>
          <a:p>
            <a:r>
              <a:rPr lang="el-GR" dirty="0" smtClean="0"/>
              <a:t>Αλλά η </a:t>
            </a:r>
            <a:r>
              <a:rPr lang="el-GR" b="1" dirty="0" smtClean="0"/>
              <a:t>υπευθυνότητά</a:t>
            </a:r>
            <a:r>
              <a:rPr lang="el-GR" dirty="0" smtClean="0"/>
              <a:t> του δεν είναι τόσο ατομική και υποκειμενική. Ο άνθρωπος </a:t>
            </a:r>
            <a:r>
              <a:rPr lang="el-GR" b="1" dirty="0" smtClean="0"/>
              <a:t>επιλέγει τον εαυτό του μέσα από τις πράξεις του </a:t>
            </a:r>
            <a:r>
              <a:rPr lang="el-GR" dirty="0" smtClean="0"/>
              <a:t>και ταυτόχρονα </a:t>
            </a:r>
            <a:r>
              <a:rPr lang="el-GR" b="1" dirty="0" smtClean="0"/>
              <a:t>επιλέγει μια εικόνα για τον άνθρωπο</a:t>
            </a:r>
            <a:r>
              <a:rPr lang="el-GR" dirty="0" smtClean="0"/>
              <a:t> γενικά. Αυτή η αυτοδέσμευση μπορεί να μετατραπεί σε μια πιο αναβαθμισμένη πρόταση που προκρίνει την «</a:t>
            </a:r>
            <a:r>
              <a:rPr lang="el-GR" b="1" dirty="0" smtClean="0"/>
              <a:t>ανθρώπινη αξιοπρέπεια» </a:t>
            </a:r>
            <a:r>
              <a:rPr lang="el-GR" dirty="0" smtClean="0"/>
              <a:t>(</a:t>
            </a:r>
            <a:r>
              <a:rPr lang="el-GR" dirty="0" err="1" smtClean="0"/>
              <a:t>Καμύ</a:t>
            </a:r>
            <a:r>
              <a:rPr lang="el-GR" dirty="0" smtClean="0"/>
              <a:t>)  ή που συμπυκνώνεται στη διατύπωση του </a:t>
            </a:r>
            <a:r>
              <a:rPr lang="el-GR" dirty="0" err="1" smtClean="0"/>
              <a:t>Σάρτρ</a:t>
            </a:r>
            <a:r>
              <a:rPr lang="el-GR" dirty="0" smtClean="0"/>
              <a:t> «</a:t>
            </a:r>
            <a:r>
              <a:rPr lang="el-GR" b="1" dirty="0" smtClean="0"/>
              <a:t>πράξε όπως θα ήθελες όλη η ανθρωπότητα να πράττει</a:t>
            </a:r>
            <a:r>
              <a:rPr lang="el-GR" dirty="0" smtClean="0"/>
              <a:t>». </a:t>
            </a:r>
          </a:p>
          <a:p>
            <a:pPr marL="0" indent="0">
              <a:buNone/>
            </a:pPr>
            <a:r>
              <a:rPr lang="el-GR" dirty="0" smtClean="0"/>
              <a:t>Μετά τον Β΄ Παγκόσμιο Θέατρο οι θεωρίες των Σαρτρ και </a:t>
            </a:r>
            <a:r>
              <a:rPr lang="el-GR" dirty="0" err="1" smtClean="0"/>
              <a:t>Καμύ</a:t>
            </a:r>
            <a:r>
              <a:rPr lang="el-GR" dirty="0" smtClean="0"/>
              <a:t> κάνουν αίσθηση γιατί βάζουν τον άνθρωπο προ των ευθυνών του.</a:t>
            </a:r>
            <a:endParaRPr lang="el-GR" dirty="0"/>
          </a:p>
        </p:txBody>
      </p:sp>
    </p:spTree>
    <p:extLst>
      <p:ext uri="{BB962C8B-B14F-4D97-AF65-F5344CB8AC3E}">
        <p14:creationId xmlns:p14="http://schemas.microsoft.com/office/powerpoint/2010/main" val="360474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92696"/>
          </a:xfrm>
        </p:spPr>
        <p:style>
          <a:lnRef idx="3">
            <a:schemeClr val="lt1"/>
          </a:lnRef>
          <a:fillRef idx="1">
            <a:schemeClr val="accent5"/>
          </a:fillRef>
          <a:effectRef idx="1">
            <a:schemeClr val="accent5"/>
          </a:effectRef>
          <a:fontRef idx="minor">
            <a:schemeClr val="lt1"/>
          </a:fontRef>
        </p:style>
        <p:txBody>
          <a:bodyPr>
            <a:normAutofit/>
          </a:bodyPr>
          <a:lstStyle/>
          <a:p>
            <a:r>
              <a:rPr lang="el-GR" sz="2800" b="1" dirty="0" smtClean="0"/>
              <a:t>Το θέατρο του Παραλόγου</a:t>
            </a:r>
            <a:endParaRPr lang="el-GR" sz="2800" b="1" dirty="0"/>
          </a:p>
        </p:txBody>
      </p:sp>
      <p:sp>
        <p:nvSpPr>
          <p:cNvPr id="3" name="Θέση περιεχομένου 2"/>
          <p:cNvSpPr>
            <a:spLocks noGrp="1"/>
          </p:cNvSpPr>
          <p:nvPr>
            <p:ph idx="1"/>
          </p:nvPr>
        </p:nvSpPr>
        <p:spPr>
          <a:xfrm>
            <a:off x="0" y="620688"/>
            <a:ext cx="9144000" cy="6237312"/>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r>
              <a:rPr lang="el-GR" dirty="0" smtClean="0"/>
              <a:t>Οι Σαρτρ και </a:t>
            </a:r>
            <a:r>
              <a:rPr lang="el-GR" dirty="0" err="1" smtClean="0"/>
              <a:t>Καμύ</a:t>
            </a:r>
            <a:r>
              <a:rPr lang="el-GR" dirty="0" smtClean="0"/>
              <a:t> γράφουν (υπαρξιακό) θέατρο για να αποδώσουν τις δοξασίες της φιλοσοφίας τους. Μαζί με αυτούς και οι </a:t>
            </a:r>
            <a:r>
              <a:rPr lang="el-GR" dirty="0" err="1" smtClean="0"/>
              <a:t>Ζιρωντού</a:t>
            </a:r>
            <a:r>
              <a:rPr lang="el-GR" dirty="0" smtClean="0"/>
              <a:t>, </a:t>
            </a:r>
            <a:r>
              <a:rPr lang="el-GR" dirty="0" err="1" smtClean="0"/>
              <a:t>Ανούιγ</a:t>
            </a:r>
            <a:r>
              <a:rPr lang="el-GR" dirty="0" smtClean="0"/>
              <a:t> και </a:t>
            </a:r>
            <a:r>
              <a:rPr lang="el-GR" dirty="0" err="1" smtClean="0"/>
              <a:t>Σαλακρού</a:t>
            </a:r>
            <a:r>
              <a:rPr lang="el-GR" dirty="0" smtClean="0"/>
              <a:t> αποδίδουν τον παραλογισμό της ζωής όμως επιλέγοντας μια έλλογη φόρμα (</a:t>
            </a:r>
            <a:r>
              <a:rPr lang="el-GR" b="1" dirty="0" smtClean="0"/>
              <a:t>άλογο περιεχόμενο σε έλλογη φόρμα</a:t>
            </a:r>
            <a:r>
              <a:rPr lang="el-GR" dirty="0" smtClean="0"/>
              <a:t>). Με άλλα λόγια εκφράζουν το καινούργιο περιεχόμενο με την παλιά σύμβαση.</a:t>
            </a:r>
          </a:p>
          <a:p>
            <a:r>
              <a:rPr lang="el-GR" dirty="0" smtClean="0"/>
              <a:t>Οι συγγραφείς του </a:t>
            </a:r>
            <a:r>
              <a:rPr lang="el-GR" b="1" dirty="0" smtClean="0"/>
              <a:t>Θεάτρου του Παραλόγου </a:t>
            </a:r>
            <a:r>
              <a:rPr lang="el-GR" dirty="0" smtClean="0"/>
              <a:t>φτιάχνουν μια </a:t>
            </a:r>
            <a:r>
              <a:rPr lang="el-GR" b="1" dirty="0" smtClean="0"/>
              <a:t>νέα μορφή που καθρεφτίζει το άλογο περιεχόμενο</a:t>
            </a:r>
            <a:r>
              <a:rPr lang="el-GR" dirty="0" smtClean="0"/>
              <a:t>. Η περίοδος του θεάτρου αυτού ορίζεται από το </a:t>
            </a:r>
            <a:r>
              <a:rPr lang="el-GR" i="1" dirty="0" smtClean="0"/>
              <a:t>Περιμένοντας τον </a:t>
            </a:r>
            <a:r>
              <a:rPr lang="el-GR" i="1" dirty="0" err="1" smtClean="0"/>
              <a:t>Γκοντό</a:t>
            </a:r>
            <a:r>
              <a:rPr lang="el-GR" i="1" dirty="0" smtClean="0"/>
              <a:t> </a:t>
            </a:r>
            <a:r>
              <a:rPr lang="el-GR" dirty="0" smtClean="0"/>
              <a:t>(1947-1949/1952) του </a:t>
            </a:r>
            <a:r>
              <a:rPr lang="el-GR" dirty="0" err="1" smtClean="0"/>
              <a:t>Μπέκετ</a:t>
            </a:r>
            <a:r>
              <a:rPr lang="el-GR" dirty="0" smtClean="0"/>
              <a:t> έως το </a:t>
            </a:r>
            <a:r>
              <a:rPr lang="el-GR" i="1" dirty="0" smtClean="0"/>
              <a:t>Ο βασιλιάς πεθαίνει</a:t>
            </a:r>
            <a:r>
              <a:rPr lang="el-GR" dirty="0" smtClean="0"/>
              <a:t> (1962) του </a:t>
            </a:r>
            <a:r>
              <a:rPr lang="el-GR" dirty="0" err="1" smtClean="0"/>
              <a:t>Ιονέσκο</a:t>
            </a:r>
            <a:r>
              <a:rPr lang="el-GR" dirty="0" smtClean="0"/>
              <a:t>. Δηλαδή εν μέσω ψυχρού πολέμου. Το θέατρο του παραλόγου μοιάζει να είναι η απάντηση στις φρικαλεότητες του πολέμου και αποκάλυψε την αρνητική πλευρά του Υπαρξισμού του Σαρτρ: ένας κόσμος χωρίς σκοπό και απελπιστικά αβοήθητος.</a:t>
            </a:r>
          </a:p>
          <a:p>
            <a:r>
              <a:rPr lang="el-GR" dirty="0" smtClean="0"/>
              <a:t>Οι συγγραφείς του θεάτρου του παραλόγου: </a:t>
            </a:r>
            <a:r>
              <a:rPr lang="el-GR" dirty="0" err="1" smtClean="0"/>
              <a:t>Μπέκετ</a:t>
            </a:r>
            <a:r>
              <a:rPr lang="el-GR" dirty="0" smtClean="0"/>
              <a:t>, </a:t>
            </a:r>
            <a:r>
              <a:rPr lang="el-GR" dirty="0" err="1" smtClean="0"/>
              <a:t>Ιονέσκο</a:t>
            </a:r>
            <a:r>
              <a:rPr lang="el-GR" dirty="0" smtClean="0"/>
              <a:t>, </a:t>
            </a:r>
            <a:r>
              <a:rPr lang="el-GR" dirty="0" err="1" smtClean="0"/>
              <a:t>Αντάμοβ</a:t>
            </a:r>
            <a:r>
              <a:rPr lang="el-GR" dirty="0" smtClean="0"/>
              <a:t>, </a:t>
            </a:r>
            <a:r>
              <a:rPr lang="el-GR" dirty="0" err="1" smtClean="0"/>
              <a:t>Αραμπάλ</a:t>
            </a:r>
            <a:r>
              <a:rPr lang="el-GR" dirty="0" smtClean="0"/>
              <a:t>, </a:t>
            </a:r>
            <a:r>
              <a:rPr lang="el-GR" dirty="0" err="1" smtClean="0"/>
              <a:t>Ζενέ</a:t>
            </a:r>
            <a:r>
              <a:rPr lang="el-GR" dirty="0" smtClean="0"/>
              <a:t>, </a:t>
            </a:r>
            <a:r>
              <a:rPr lang="el-GR" dirty="0" err="1" smtClean="0"/>
              <a:t>Πίντερ</a:t>
            </a:r>
            <a:r>
              <a:rPr lang="el-GR" dirty="0" smtClean="0"/>
              <a:t>, έχουν πολύ προσωπικό ύφος και τους ενώνει η θέλησή τους να καθρεφτίσουν με τον πιο ευαίσθητο τρόπο τις αγωνίες και τις προκαταλήψεις, τα αισθήματα και τη σκέψη του δυτικού ανθρώπου. </a:t>
            </a:r>
            <a:r>
              <a:rPr lang="el-GR" b="1" dirty="0" smtClean="0"/>
              <a:t>Η αίσθηση του μεταφυσικού άγχους για το παράλογο της ανθρώπινης ύπαρξης</a:t>
            </a:r>
            <a:r>
              <a:rPr lang="el-GR" dirty="0" smtClean="0"/>
              <a:t> είναι το θέμα των έργων του </a:t>
            </a:r>
            <a:r>
              <a:rPr lang="el-GR" dirty="0" err="1" smtClean="0"/>
              <a:t>Μπέκετ</a:t>
            </a:r>
            <a:r>
              <a:rPr lang="el-GR" dirty="0" smtClean="0"/>
              <a:t>, του </a:t>
            </a:r>
            <a:r>
              <a:rPr lang="el-GR" dirty="0" err="1" smtClean="0"/>
              <a:t>Αντάμοβ</a:t>
            </a:r>
            <a:r>
              <a:rPr lang="el-GR" dirty="0" smtClean="0"/>
              <a:t> και του </a:t>
            </a:r>
            <a:r>
              <a:rPr lang="el-GR" dirty="0" err="1" smtClean="0"/>
              <a:t>Ιονέσκο</a:t>
            </a:r>
            <a:r>
              <a:rPr lang="el-GR" dirty="0" smtClean="0"/>
              <a:t>.</a:t>
            </a:r>
          </a:p>
          <a:p>
            <a:r>
              <a:rPr lang="el-GR" dirty="0" smtClean="0"/>
              <a:t>Ο Σάμιουελ </a:t>
            </a:r>
            <a:r>
              <a:rPr lang="el-GR" dirty="0" err="1" smtClean="0"/>
              <a:t>Μπέκετ</a:t>
            </a:r>
            <a:r>
              <a:rPr lang="el-GR" dirty="0" smtClean="0"/>
              <a:t> βρίσκεται ανάμεσα στον προπολεμικό μοντερνισμό και την εποχή του Παράλογου μετά τον πόλεμο.  </a:t>
            </a:r>
          </a:p>
          <a:p>
            <a:endParaRPr lang="el-GR" dirty="0"/>
          </a:p>
        </p:txBody>
      </p:sp>
    </p:spTree>
    <p:extLst>
      <p:ext uri="{BB962C8B-B14F-4D97-AF65-F5344CB8AC3E}">
        <p14:creationId xmlns:p14="http://schemas.microsoft.com/office/powerpoint/2010/main" val="4278416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20688"/>
          </a:xfrm>
        </p:spPr>
        <p:style>
          <a:lnRef idx="2">
            <a:schemeClr val="accent5">
              <a:shade val="50000"/>
            </a:schemeClr>
          </a:lnRef>
          <a:fillRef idx="1">
            <a:schemeClr val="accent5"/>
          </a:fillRef>
          <a:effectRef idx="0">
            <a:schemeClr val="accent5"/>
          </a:effectRef>
          <a:fontRef idx="minor">
            <a:schemeClr val="lt1"/>
          </a:fontRef>
        </p:style>
        <p:txBody>
          <a:bodyPr>
            <a:noAutofit/>
          </a:bodyPr>
          <a:lstStyle/>
          <a:p>
            <a:r>
              <a:rPr lang="el-GR" sz="2800" b="1" dirty="0" smtClean="0"/>
              <a:t>Χαρακτηριστικά των έργων του παραλόγου</a:t>
            </a:r>
            <a:endParaRPr lang="el-GR" sz="2800" b="1" dirty="0"/>
          </a:p>
        </p:txBody>
      </p:sp>
      <p:sp>
        <p:nvSpPr>
          <p:cNvPr id="3" name="Θέση περιεχομένου 2"/>
          <p:cNvSpPr>
            <a:spLocks noGrp="1"/>
          </p:cNvSpPr>
          <p:nvPr>
            <p:ph idx="1"/>
          </p:nvPr>
        </p:nvSpPr>
        <p:spPr>
          <a:xfrm>
            <a:off x="0" y="620688"/>
            <a:ext cx="9144000" cy="6237312"/>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r>
              <a:rPr lang="el-GR" dirty="0" smtClean="0"/>
              <a:t>Τα έργα του θεάτρου του παραλόγου δεν συζητούν την </a:t>
            </a:r>
            <a:r>
              <a:rPr lang="el-GR" b="1" dirty="0" smtClean="0"/>
              <a:t>ανθρώπινη κατάσταση, το παράλογο της ανθρώπινης ύπαρξης, </a:t>
            </a:r>
            <a:r>
              <a:rPr lang="el-GR" dirty="0" smtClean="0"/>
              <a:t>μόνο την απεικονίζουν εν τω γίγνεσθαι επιλέγοντας τις χειρότερες και πιο εξοργιστικές εκφάνσεις της. Είναι, εντούτοις, </a:t>
            </a:r>
            <a:r>
              <a:rPr lang="el-GR" b="1" dirty="0" smtClean="0"/>
              <a:t>δράματα εννοιολογικά</a:t>
            </a:r>
            <a:r>
              <a:rPr lang="el-GR" dirty="0" smtClean="0"/>
              <a:t>, καθώς προβάλλουν εντέλει με τον ιδιαίτερο δικό τους τρόπο μια αντίληψη με διανοητικό υπόβαθρο για την ανθρώπινη κατάσταση. </a:t>
            </a:r>
          </a:p>
          <a:p>
            <a:r>
              <a:rPr lang="el-GR" dirty="0" smtClean="0"/>
              <a:t>Τα </a:t>
            </a:r>
            <a:r>
              <a:rPr lang="el-GR" b="1" dirty="0" smtClean="0"/>
              <a:t>διλήμματα /προβλήματα </a:t>
            </a:r>
            <a:r>
              <a:rPr lang="el-GR" dirty="0" smtClean="0"/>
              <a:t>δεν έχουν αρχή μέση τέλος δεν έχουν λύση. Τα σοβαρά ζητήματα διακωμωδούνται και τα ήσσονος σημασίας γίνονται σπουδαία και ικανά να επηρεάσουν. </a:t>
            </a:r>
          </a:p>
          <a:p>
            <a:r>
              <a:rPr lang="el-GR" dirty="0" smtClean="0"/>
              <a:t>Στους </a:t>
            </a:r>
            <a:r>
              <a:rPr lang="el-GR" b="1" dirty="0" smtClean="0"/>
              <a:t>χαρακτήρες</a:t>
            </a:r>
            <a:r>
              <a:rPr lang="el-GR" dirty="0" smtClean="0"/>
              <a:t> λείπει η συνοχή, το κίνητρο, που το βρίσκουμε στο ρεαλιστικό δράμα, και αυτό εντείνει το «χωρίς σκοπό». Οι χαρακτήρες δεν είναι ψυχολογικοί, τείνουν προς το τυπικό ή το αρχετυπικό κι όχι στο ειδικό και το ατομικό. Συχνά ανταλλάσσουν μεταξύ τους ρόλους ή μεταμορφώνονται σε άλλους χαρακτήρες. Μερικοί μάλιστα χαρακτήρες έχουν γενικά χαρακτηριστικά ή αριθμητικά ή ονόματα ή τίτλους. </a:t>
            </a:r>
          </a:p>
          <a:p>
            <a:r>
              <a:rPr lang="el-GR" dirty="0" smtClean="0"/>
              <a:t>Η απουσία</a:t>
            </a:r>
            <a:r>
              <a:rPr lang="el-GR" b="1" dirty="0" smtClean="0"/>
              <a:t> πλοκής </a:t>
            </a:r>
            <a:r>
              <a:rPr lang="el-GR" dirty="0" smtClean="0"/>
              <a:t>υπογραμμίζει τη μονοτονία και την επανάληψη του χρόνου εντός της ανθρώπινης ύπαρξης. Ο </a:t>
            </a:r>
            <a:r>
              <a:rPr lang="el-GR" b="1" dirty="0" smtClean="0"/>
              <a:t>χρόνος</a:t>
            </a:r>
            <a:r>
              <a:rPr lang="el-GR" dirty="0" smtClean="0"/>
              <a:t> τείνει να γίνει κυκλικός, τελετουργικός καθώς επικεντρώνεται στη διερεύνηση της υφής μιας στατικής κατάστασης ή συνθήκης. Ο χρόνος για τους χαρακτήρες είναι ρευστός όπως στα όνειρα.</a:t>
            </a:r>
          </a:p>
          <a:p>
            <a:r>
              <a:rPr lang="el-GR" dirty="0" smtClean="0"/>
              <a:t>Ο </a:t>
            </a:r>
            <a:r>
              <a:rPr lang="el-GR" b="1" dirty="0" smtClean="0"/>
              <a:t>τόπος</a:t>
            </a:r>
            <a:r>
              <a:rPr lang="el-GR" dirty="0" smtClean="0"/>
              <a:t> είναι γενικευμένος. Είναι συμβολικός ή κενός χώρος, αποκομμένος από τον συγκεκριμένο κόσμο (τον οποίο γνωρίζουμε με έναν συγκεκριμένο και περιορισμένο τρόπο).</a:t>
            </a:r>
          </a:p>
        </p:txBody>
      </p:sp>
    </p:spTree>
    <p:extLst>
      <p:ext uri="{BB962C8B-B14F-4D97-AF65-F5344CB8AC3E}">
        <p14:creationId xmlns:p14="http://schemas.microsoft.com/office/powerpoint/2010/main" val="3124343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539"/>
            <a:ext cx="9144000" cy="54868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548680"/>
            <a:ext cx="9144000" cy="630932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r>
              <a:rPr lang="el-GR" dirty="0"/>
              <a:t>Χώρος και χρόνος δημιουργούν ένα δραματικό </a:t>
            </a:r>
            <a:r>
              <a:rPr lang="en-US" dirty="0"/>
              <a:t>limbo</a:t>
            </a:r>
            <a:r>
              <a:rPr lang="el-GR" dirty="0"/>
              <a:t> όπου η </a:t>
            </a:r>
            <a:r>
              <a:rPr lang="el-GR" b="1" dirty="0"/>
              <a:t>γλώσσα</a:t>
            </a:r>
            <a:r>
              <a:rPr lang="el-GR" dirty="0"/>
              <a:t> έρχεται σε δεύτερη μοίρα</a:t>
            </a:r>
            <a:r>
              <a:rPr lang="el-GR" dirty="0" smtClean="0"/>
              <a:t>. Υπάρχει κατάλυση των εννοιών του λεκτικού κώδικα. </a:t>
            </a:r>
            <a:r>
              <a:rPr lang="el-GR" dirty="0"/>
              <a:t>Τα πρόσωπα μιλούν, συχνά πολύ, όπως και στο συμβατικό θέατρο και συχνά αναγνωρίζουν ότι ενδίδουν σε ένα παιχνίδι λέξεων που γελοιοποιεί αυτή καθ’ αυτή τη χρήση της γλώσσας με το να την παραμορφώνει ή να την κάνει μηχανική</a:t>
            </a:r>
            <a:r>
              <a:rPr lang="el-GR" dirty="0" smtClean="0"/>
              <a:t>. Για τους ήρωες ομιλία σημαίνει απάτη που είτε την υφίστανται είτε την ασκούν στους συνομιλητές τους. </a:t>
            </a:r>
            <a:endParaRPr lang="el-GR" dirty="0"/>
          </a:p>
          <a:p>
            <a:r>
              <a:rPr lang="el-GR" dirty="0"/>
              <a:t>Ο </a:t>
            </a:r>
            <a:r>
              <a:rPr lang="el-GR" b="1" dirty="0"/>
              <a:t>διάλογος</a:t>
            </a:r>
            <a:r>
              <a:rPr lang="el-GR" dirty="0"/>
              <a:t> </a:t>
            </a:r>
            <a:r>
              <a:rPr lang="el-GR" dirty="0" smtClean="0"/>
              <a:t>χωρίς οξύτητα και ευφυολογίες, αναλώνεται </a:t>
            </a:r>
            <a:r>
              <a:rPr lang="el-GR" dirty="0"/>
              <a:t>σε κλισέ χωρίς ειρμό που υποβαθμίζουν το ομιλούν πρόσωπο σε ομιλούσα μηχανή</a:t>
            </a:r>
            <a:r>
              <a:rPr lang="el-GR" dirty="0" smtClean="0"/>
              <a:t>. Έχει μια αυτονομία διότι δεν παράγει καμία φόρμα επικοινωνίας ανάμεσα στα πρόσωπα, ούτε αποτελεί έναυσμα για δράση. Αντί για διάλογο έχουμε ψελλίσματα.</a:t>
            </a:r>
            <a:endParaRPr lang="el-GR" dirty="0"/>
          </a:p>
          <a:p>
            <a:r>
              <a:rPr lang="el-GR" dirty="0"/>
              <a:t>Προκειμένου να στραφεί η προσοχή στη μειωμένη αξία της γλώσσας ως μέσον επικοινωνίας, τα έργα του παραλόγου δίνουν έμφαση στη μεταφορική όψη μέσα από τη </a:t>
            </a:r>
            <a:r>
              <a:rPr lang="el-GR" b="1" dirty="0"/>
              <a:t>σκηνογραφία</a:t>
            </a:r>
            <a:r>
              <a:rPr lang="el-GR" dirty="0"/>
              <a:t> τους. Η ποίησή τους ξεπηδά από τις εικόνες της σκηνής. </a:t>
            </a:r>
            <a:r>
              <a:rPr lang="el-GR" dirty="0" err="1"/>
              <a:t>Ό,τι</a:t>
            </a:r>
            <a:r>
              <a:rPr lang="el-GR" dirty="0"/>
              <a:t> συμβαίνει εκεί υπερβαίνει ή εναντιώνεται στις λέξεις του κειμένου.  Το σοβαρό μετακυλά στο γκροτέσκο και το κωμικό αποκτά δραματικούς τόνους. </a:t>
            </a:r>
          </a:p>
          <a:p>
            <a:r>
              <a:rPr lang="el-GR" dirty="0"/>
              <a:t>Η </a:t>
            </a:r>
            <a:r>
              <a:rPr lang="el-GR" b="1" dirty="0"/>
              <a:t>σκηνική μεταφορά </a:t>
            </a:r>
            <a:r>
              <a:rPr lang="el-GR" dirty="0"/>
              <a:t>των έργων αυτών είναι προβληματική καθώς εναντιώνεται σε κάθε σκηνική πρακτική. Έτσι επιλέχθηκε η φάρσα για να τα υποστηρίξει ως ύφος</a:t>
            </a:r>
          </a:p>
          <a:p>
            <a:r>
              <a:rPr lang="el-GR" dirty="0"/>
              <a:t>Επίσης </a:t>
            </a:r>
            <a:r>
              <a:rPr lang="el-GR" b="1" dirty="0"/>
              <a:t>υποκριτικά</a:t>
            </a:r>
            <a:r>
              <a:rPr lang="el-GR" dirty="0"/>
              <a:t> ακολουθείται η πρακτική της </a:t>
            </a:r>
            <a:r>
              <a:rPr lang="el-GR" dirty="0" err="1"/>
              <a:t>περφόρμανς</a:t>
            </a:r>
            <a:r>
              <a:rPr lang="el-GR" dirty="0"/>
              <a:t>, γιατί άλλου είδους υποκριτική μπορεί να υποστηριχθεί μόνο από την ψυχολογία των ηρώων κι εδώ δεν υπάρχει τέτοια.</a:t>
            </a:r>
          </a:p>
          <a:p>
            <a:endParaRPr lang="el-GR" dirty="0"/>
          </a:p>
        </p:txBody>
      </p:sp>
    </p:spTree>
    <p:extLst>
      <p:ext uri="{BB962C8B-B14F-4D97-AF65-F5344CB8AC3E}">
        <p14:creationId xmlns:p14="http://schemas.microsoft.com/office/powerpoint/2010/main" val="1670144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92696"/>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l-GR" sz="2800" b="1" dirty="0" smtClean="0"/>
              <a:t>Σάμιουελ </a:t>
            </a:r>
            <a:r>
              <a:rPr lang="el-GR" sz="2800" b="1" dirty="0" err="1" smtClean="0"/>
              <a:t>Μπέκετ</a:t>
            </a:r>
            <a:r>
              <a:rPr lang="el-GR" sz="2800" b="1" i="1" dirty="0" smtClean="0"/>
              <a:t>, Περιμένοντας τον </a:t>
            </a:r>
            <a:r>
              <a:rPr lang="el-GR" sz="2800" b="1" i="1" dirty="0" err="1" smtClean="0"/>
              <a:t>Γκοντό</a:t>
            </a:r>
            <a:endParaRPr lang="el-GR" sz="2800" b="1" i="1" dirty="0"/>
          </a:p>
        </p:txBody>
      </p:sp>
      <p:sp>
        <p:nvSpPr>
          <p:cNvPr id="3" name="Θέση περιεχομένου 2"/>
          <p:cNvSpPr>
            <a:spLocks noGrp="1"/>
          </p:cNvSpPr>
          <p:nvPr>
            <p:ph idx="1"/>
          </p:nvPr>
        </p:nvSpPr>
        <p:spPr>
          <a:xfrm>
            <a:off x="0" y="692696"/>
            <a:ext cx="9144000" cy="6165304"/>
          </a:xfrm>
        </p:spPr>
        <p:style>
          <a:lnRef idx="1">
            <a:schemeClr val="accent6"/>
          </a:lnRef>
          <a:fillRef idx="2">
            <a:schemeClr val="accent6"/>
          </a:fillRef>
          <a:effectRef idx="1">
            <a:schemeClr val="accent6"/>
          </a:effectRef>
          <a:fontRef idx="minor">
            <a:schemeClr val="dk1"/>
          </a:fontRef>
        </p:style>
        <p:txBody>
          <a:bodyPr>
            <a:normAutofit fontScale="62500" lnSpcReduction="20000"/>
          </a:bodyPr>
          <a:lstStyle/>
          <a:p>
            <a:r>
              <a:rPr lang="el-GR" dirty="0" smtClean="0"/>
              <a:t>Γράφτηκε στα γαλλικά μεταξύ του 1947 και του 1949 και δημοσιεύτηκε το 1952.</a:t>
            </a:r>
          </a:p>
          <a:p>
            <a:r>
              <a:rPr lang="el-GR" dirty="0" smtClean="0"/>
              <a:t>Η γαλλική γλώσσα βοήθησε στη χρήση ενός απλού λεξιλογίου.</a:t>
            </a:r>
          </a:p>
          <a:p>
            <a:r>
              <a:rPr lang="el-GR" dirty="0" smtClean="0"/>
              <a:t>Ο </a:t>
            </a:r>
            <a:r>
              <a:rPr lang="el-GR" dirty="0" err="1" smtClean="0"/>
              <a:t>Μπέκετ</a:t>
            </a:r>
            <a:r>
              <a:rPr lang="el-GR" dirty="0" smtClean="0"/>
              <a:t> εμπιστεύτηκε τη σκηνοθεσία του έργου στον </a:t>
            </a:r>
            <a:r>
              <a:rPr lang="en-US" dirty="0" smtClean="0"/>
              <a:t>Roger </a:t>
            </a:r>
            <a:r>
              <a:rPr lang="en-US" dirty="0" err="1" smtClean="0"/>
              <a:t>Blin</a:t>
            </a:r>
            <a:r>
              <a:rPr lang="en-US" dirty="0" smtClean="0"/>
              <a:t> (</a:t>
            </a:r>
            <a:r>
              <a:rPr lang="el-GR" dirty="0" smtClean="0"/>
              <a:t>βοηθός του </a:t>
            </a:r>
            <a:r>
              <a:rPr lang="el-GR" dirty="0" err="1" smtClean="0"/>
              <a:t>Αρτώ</a:t>
            </a:r>
            <a:r>
              <a:rPr lang="el-GR" dirty="0" smtClean="0"/>
              <a:t> στους </a:t>
            </a:r>
            <a:r>
              <a:rPr lang="el-GR" dirty="0" err="1" smtClean="0"/>
              <a:t>Τσέντσι</a:t>
            </a:r>
            <a:r>
              <a:rPr lang="el-GR" dirty="0" smtClean="0"/>
              <a:t>) που είχε σκηνοθετήσει τη Σονάτα των φαντασμάτων και άρεσε στον </a:t>
            </a:r>
            <a:r>
              <a:rPr lang="el-GR" dirty="0" err="1" smtClean="0"/>
              <a:t>Μπέκετ</a:t>
            </a:r>
            <a:r>
              <a:rPr lang="el-GR" dirty="0" smtClean="0"/>
              <a:t>. Ανέβηκε στο μικρό θέατρο της Βαβυλώνας. Ο </a:t>
            </a:r>
            <a:r>
              <a:rPr lang="el-GR" dirty="0" err="1" smtClean="0"/>
              <a:t>Ανούιγ</a:t>
            </a:r>
            <a:r>
              <a:rPr lang="el-GR" dirty="0" smtClean="0"/>
              <a:t> εντυπωσιάζεται και συγκρίνει τη σπουδαιότητα της πρεμιέρας του έργου με εκείνη των </a:t>
            </a:r>
            <a:r>
              <a:rPr lang="el-GR" i="1" dirty="0" smtClean="0"/>
              <a:t>Έξι προσώπων </a:t>
            </a:r>
            <a:r>
              <a:rPr lang="el-GR" dirty="0" smtClean="0"/>
              <a:t>του </a:t>
            </a:r>
            <a:r>
              <a:rPr lang="el-GR" dirty="0" err="1" smtClean="0"/>
              <a:t>Πιραντέλλο</a:t>
            </a:r>
            <a:r>
              <a:rPr lang="el-GR" dirty="0" smtClean="0"/>
              <a:t> το 1923.</a:t>
            </a:r>
          </a:p>
          <a:p>
            <a:r>
              <a:rPr lang="el-GR" dirty="0" smtClean="0"/>
              <a:t>Μέσω μια </a:t>
            </a:r>
            <a:r>
              <a:rPr lang="el-GR" dirty="0" err="1" smtClean="0"/>
              <a:t>γκροτέσκας</a:t>
            </a:r>
            <a:r>
              <a:rPr lang="el-GR" dirty="0" smtClean="0"/>
              <a:t> και απελπιστικής αναμονής ενός φανταστικού προσώπου, ο </a:t>
            </a:r>
            <a:r>
              <a:rPr lang="el-GR" dirty="0" err="1" smtClean="0"/>
              <a:t>Μπέκετ</a:t>
            </a:r>
            <a:r>
              <a:rPr lang="el-GR" dirty="0" smtClean="0"/>
              <a:t> παρουσιάζει μια αλληγορία για την κατάσταση του σύγχρονου ανθρώπου, του κατασπαραγμένου από τη μάταιη αναζήτηση ενός λόγου που να εξηγεί την ύπαρξή του.</a:t>
            </a:r>
          </a:p>
          <a:p>
            <a:r>
              <a:rPr lang="el-GR" dirty="0" smtClean="0"/>
              <a:t>Η κωμωδία αποτελείται από δύο πράξεις: «επί δύο φορές δεν συμβαίνει τίποτε».</a:t>
            </a:r>
          </a:p>
          <a:p>
            <a:r>
              <a:rPr lang="el-GR" dirty="0" smtClean="0"/>
              <a:t>Δεν υπάρχει πλοκή, ενώ οι χωρικές και χρονικές συντεταγμένες δεν διαθέτουν ρεαλιστικές αναφορές, τα πρόσωπα δεν υπόκεινται σε κανέναν ψυχολογικό έλεγχο.</a:t>
            </a:r>
          </a:p>
          <a:p>
            <a:r>
              <a:rPr lang="el-GR" dirty="0" smtClean="0"/>
              <a:t>Υπάρχει μια ρυθμική πορεία ενός ακατανόητου διαλόγου που τρέπεται συχνά σε μονόλογο. Στο τέλος κάθε πράξης τα πρόσωπα παρουσιάζονται ακίνητα και σιωπηλά.</a:t>
            </a:r>
          </a:p>
          <a:p>
            <a:r>
              <a:rPr lang="el-GR" dirty="0" smtClean="0"/>
              <a:t>Η λογοκρισία που δέχθηκε από τον Λόρδο Αρχιθαλαμηπόλο. </a:t>
            </a:r>
          </a:p>
          <a:p>
            <a:r>
              <a:rPr lang="el-GR" dirty="0" smtClean="0"/>
              <a:t>Διάφορα ανεβάσματα του έργου.</a:t>
            </a:r>
            <a:endParaRPr lang="el-GR" dirty="0"/>
          </a:p>
        </p:txBody>
      </p:sp>
    </p:spTree>
    <p:extLst>
      <p:ext uri="{BB962C8B-B14F-4D97-AF65-F5344CB8AC3E}">
        <p14:creationId xmlns:p14="http://schemas.microsoft.com/office/powerpoint/2010/main" val="2685772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126876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l-GR" sz="2800" b="1" dirty="0" smtClean="0"/>
              <a:t>Μια ‘γοητευτική’ αντιπαραβολή</a:t>
            </a:r>
            <a:r>
              <a:rPr lang="el-GR" sz="2800" b="1" i="1" dirty="0" smtClean="0"/>
              <a:t>: Ο μύθος του Σίσυφου </a:t>
            </a:r>
            <a:r>
              <a:rPr lang="el-GR" sz="2800" b="1" dirty="0" smtClean="0"/>
              <a:t>(1942) και το</a:t>
            </a:r>
            <a:r>
              <a:rPr lang="en-US" sz="2800" b="1" dirty="0" smtClean="0"/>
              <a:t>…</a:t>
            </a:r>
            <a:r>
              <a:rPr lang="el-GR" sz="2800" b="1" dirty="0" smtClean="0"/>
              <a:t> </a:t>
            </a:r>
            <a:r>
              <a:rPr lang="en-US" sz="2800" dirty="0" smtClean="0"/>
              <a:t/>
            </a:r>
            <a:br>
              <a:rPr lang="en-US" sz="2800" dirty="0" smtClean="0"/>
            </a:br>
            <a:endParaRPr lang="el-GR" sz="2800" dirty="0"/>
          </a:p>
        </p:txBody>
      </p:sp>
      <p:sp>
        <p:nvSpPr>
          <p:cNvPr id="3" name="Θέση περιεχομένου 2"/>
          <p:cNvSpPr>
            <a:spLocks noGrp="1"/>
          </p:cNvSpPr>
          <p:nvPr>
            <p:ph idx="1"/>
          </p:nvPr>
        </p:nvSpPr>
        <p:spPr>
          <a:xfrm>
            <a:off x="0" y="1268760"/>
            <a:ext cx="9144000" cy="5589240"/>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r>
              <a:rPr lang="el-GR" dirty="0" smtClean="0"/>
              <a:t>Για τον </a:t>
            </a:r>
            <a:r>
              <a:rPr lang="el-GR" dirty="0" err="1" smtClean="0"/>
              <a:t>Καμύ</a:t>
            </a:r>
            <a:r>
              <a:rPr lang="el-GR" dirty="0" smtClean="0"/>
              <a:t> το </a:t>
            </a:r>
            <a:r>
              <a:rPr lang="el-GR" b="1" dirty="0" smtClean="0"/>
              <a:t>Παράλογο</a:t>
            </a:r>
            <a:r>
              <a:rPr lang="el-GR" dirty="0" smtClean="0"/>
              <a:t> είναι τεχνικός όρος και φέρει μια συγκρουσιακή έννοια: </a:t>
            </a:r>
            <a:r>
              <a:rPr lang="el-GR" b="1" dirty="0" smtClean="0"/>
              <a:t>την επιθυμία του ανθρώπου να δώσει μια σημασία στην </a:t>
            </a:r>
            <a:r>
              <a:rPr lang="el-GR" b="1" dirty="0"/>
              <a:t>ύ</a:t>
            </a:r>
            <a:r>
              <a:rPr lang="el-GR" b="1" dirty="0" smtClean="0"/>
              <a:t>παρξή του ενώ το σύμπαν στο οποίο ζει δεν φέρει καμία </a:t>
            </a:r>
            <a:r>
              <a:rPr lang="el-GR" b="1" dirty="0" smtClean="0"/>
              <a:t>ουσία, καμία έννοια</a:t>
            </a:r>
            <a:r>
              <a:rPr lang="el-GR" dirty="0" smtClean="0"/>
              <a:t>.</a:t>
            </a:r>
            <a:endParaRPr lang="el-GR" dirty="0" smtClean="0"/>
          </a:p>
          <a:p>
            <a:r>
              <a:rPr lang="el-GR" dirty="0" smtClean="0"/>
              <a:t>Ο άνθρωπος ωστόσο σε αυτή τη συνθήκη σύρεται να βρει μια απάντηση/ λύση, την οποία κατά τον </a:t>
            </a:r>
            <a:r>
              <a:rPr lang="el-GR" dirty="0" err="1" smtClean="0"/>
              <a:t>Καμύ</a:t>
            </a:r>
            <a:r>
              <a:rPr lang="el-GR" dirty="0" smtClean="0"/>
              <a:t> μάταια αναζητά στα εξής: 1 Αυτοκτονία, 2 Να ξεπεράσεις τη συνθήκη ρίχνοντάς το στις απολαύσεις (γυναίκες, ποτό, φαγητό), 3 Να αρνηθείς το γεγονός (</a:t>
            </a:r>
            <a:r>
              <a:rPr lang="el-GR" dirty="0" smtClean="0"/>
              <a:t>θρησκεία…),  </a:t>
            </a:r>
            <a:r>
              <a:rPr lang="el-GR" dirty="0" smtClean="0"/>
              <a:t>4 Να είσαι ηθοποιός και να προσποιείσαι πως υπάρχει νόημα, 5 Να ασχολείσαι με την τέχνη εν γένει και να </a:t>
            </a:r>
            <a:r>
              <a:rPr lang="el-GR" dirty="0" smtClean="0"/>
              <a:t>γίνεσαι</a:t>
            </a:r>
            <a:r>
              <a:rPr lang="el-GR" dirty="0" smtClean="0"/>
              <a:t> </a:t>
            </a:r>
            <a:r>
              <a:rPr lang="el-GR" dirty="0" smtClean="0"/>
              <a:t>δημιουργός/ πλάστης, 6 Να ασχολείσαι με την πολιτική. </a:t>
            </a:r>
          </a:p>
          <a:p>
            <a:r>
              <a:rPr lang="el-GR" dirty="0" smtClean="0"/>
              <a:t>7 Η τελευταία λύση που την βρίσκει και τη μόνη αποτελεσματική είναι να </a:t>
            </a:r>
            <a:r>
              <a:rPr lang="el-GR" b="1" dirty="0" smtClean="0"/>
              <a:t>Αποδεχτείς την ανθρώπινη κατάσταση</a:t>
            </a:r>
            <a:r>
              <a:rPr lang="el-GR" dirty="0" smtClean="0"/>
              <a:t>: </a:t>
            </a:r>
            <a:r>
              <a:rPr lang="el-GR" dirty="0" smtClean="0"/>
              <a:t>όχι παθητικά και </a:t>
            </a:r>
            <a:r>
              <a:rPr lang="el-GR" dirty="0" smtClean="0"/>
              <a:t>μίζερα όμως, </a:t>
            </a:r>
            <a:r>
              <a:rPr lang="el-GR" dirty="0" smtClean="0"/>
              <a:t>αλλά ως </a:t>
            </a:r>
            <a:r>
              <a:rPr lang="el-GR" b="1" dirty="0" smtClean="0"/>
              <a:t>μορφή αντίστασης στο σύμπαν αυτό καθαυτό</a:t>
            </a:r>
            <a:r>
              <a:rPr lang="el-GR" dirty="0" smtClean="0"/>
              <a:t>. </a:t>
            </a:r>
            <a:endParaRPr lang="en-US" dirty="0" smtClean="0"/>
          </a:p>
          <a:p>
            <a:endParaRPr lang="el-GR" dirty="0"/>
          </a:p>
        </p:txBody>
      </p:sp>
    </p:spTree>
    <p:extLst>
      <p:ext uri="{BB962C8B-B14F-4D97-AF65-F5344CB8AC3E}">
        <p14:creationId xmlns:p14="http://schemas.microsoft.com/office/powerpoint/2010/main" val="5227647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20688"/>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l-GR" sz="2800" b="1" i="1" dirty="0" smtClean="0"/>
              <a:t>Περιμένοντας τον </a:t>
            </a:r>
            <a:r>
              <a:rPr lang="el-GR" sz="2800" b="1" i="1" dirty="0" err="1" smtClean="0"/>
              <a:t>Γκοντό</a:t>
            </a:r>
            <a:r>
              <a:rPr lang="el-GR" sz="2800" b="1" i="1" dirty="0" smtClean="0"/>
              <a:t> </a:t>
            </a:r>
            <a:r>
              <a:rPr lang="el-GR" sz="2800" b="1" dirty="0" smtClean="0"/>
              <a:t>(1947-1949)</a:t>
            </a:r>
            <a:endParaRPr lang="el-GR" sz="2800" b="1" dirty="0"/>
          </a:p>
        </p:txBody>
      </p:sp>
      <p:sp>
        <p:nvSpPr>
          <p:cNvPr id="3" name="Θέση περιεχομένου 2"/>
          <p:cNvSpPr>
            <a:spLocks noGrp="1"/>
          </p:cNvSpPr>
          <p:nvPr>
            <p:ph idx="1"/>
          </p:nvPr>
        </p:nvSpPr>
        <p:spPr>
          <a:xfrm>
            <a:off x="0" y="620688"/>
            <a:ext cx="9144000" cy="6237312"/>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r>
              <a:rPr lang="el-GR" dirty="0" smtClean="0"/>
              <a:t>1 Ο </a:t>
            </a:r>
            <a:r>
              <a:rPr lang="el-GR" dirty="0" smtClean="0"/>
              <a:t>Βλαδίμηρος και ο Εστραγκόν συζητούν (</a:t>
            </a:r>
            <a:r>
              <a:rPr lang="el-GR" dirty="0" smtClean="0"/>
              <a:t>10 και αλλού) </a:t>
            </a:r>
            <a:r>
              <a:rPr lang="el-GR" dirty="0" smtClean="0"/>
              <a:t>και προσπαθούν να </a:t>
            </a:r>
            <a:r>
              <a:rPr lang="el-GR" dirty="0" smtClean="0"/>
              <a:t>αυτοκτονήσουν(18 και αλλού).</a:t>
            </a:r>
            <a:endParaRPr lang="el-GR" dirty="0" smtClean="0"/>
          </a:p>
          <a:p>
            <a:r>
              <a:rPr lang="el-GR" dirty="0" smtClean="0"/>
              <a:t>2 Αναφέρονται </a:t>
            </a:r>
            <a:r>
              <a:rPr lang="el-GR" dirty="0" smtClean="0"/>
              <a:t>στις απολαύσεις της ζωής προσπαθώντας να ξεφύγουν από το αδιέξοδό της.</a:t>
            </a:r>
          </a:p>
          <a:p>
            <a:r>
              <a:rPr lang="el-GR" dirty="0" smtClean="0"/>
              <a:t>3 Ο </a:t>
            </a:r>
            <a:r>
              <a:rPr lang="el-GR" dirty="0" smtClean="0"/>
              <a:t>Βλαδίμηρος προσπαθεί να βρει καταφύγιο στη </a:t>
            </a:r>
            <a:r>
              <a:rPr lang="el-GR" dirty="0" smtClean="0"/>
              <a:t>Θρησκεία </a:t>
            </a:r>
            <a:r>
              <a:rPr lang="el-GR" dirty="0" smtClean="0"/>
              <a:t>(12).</a:t>
            </a:r>
          </a:p>
          <a:p>
            <a:r>
              <a:rPr lang="el-GR" dirty="0" smtClean="0"/>
              <a:t>4 Είναι </a:t>
            </a:r>
            <a:r>
              <a:rPr lang="el-GR" dirty="0" smtClean="0"/>
              <a:t>όλοι ηθοποιοί. Ο </a:t>
            </a:r>
            <a:r>
              <a:rPr lang="el-GR" dirty="0" err="1" smtClean="0"/>
              <a:t>Μπέκετ</a:t>
            </a:r>
            <a:r>
              <a:rPr lang="el-GR" dirty="0" smtClean="0"/>
              <a:t> δεν θέλει να το ξεχνάμε ότι βλέπουμε θέατρο (</a:t>
            </a:r>
            <a:r>
              <a:rPr lang="el-GR" dirty="0" smtClean="0"/>
              <a:t>84 και αλλού).</a:t>
            </a:r>
            <a:endParaRPr lang="el-GR" dirty="0" smtClean="0"/>
          </a:p>
          <a:p>
            <a:r>
              <a:rPr lang="el-GR" dirty="0" smtClean="0"/>
              <a:t>5 Έχουμε </a:t>
            </a:r>
            <a:r>
              <a:rPr lang="el-GR" dirty="0" smtClean="0"/>
              <a:t>στιγμές που προσπαθούν να χορέψουν και να τραγουδήσουν οι ήρωες (</a:t>
            </a:r>
            <a:r>
              <a:rPr lang="el-GR" dirty="0" smtClean="0"/>
              <a:t>46 και αλλού).</a:t>
            </a:r>
            <a:endParaRPr lang="el-GR" dirty="0" smtClean="0"/>
          </a:p>
          <a:p>
            <a:r>
              <a:rPr lang="el-GR" dirty="0" smtClean="0"/>
              <a:t>6 Ο </a:t>
            </a:r>
            <a:r>
              <a:rPr lang="el-GR" dirty="0" err="1" smtClean="0"/>
              <a:t>Πότζο</a:t>
            </a:r>
            <a:r>
              <a:rPr lang="el-GR" dirty="0" smtClean="0"/>
              <a:t> είναι πολιτικός κατά κάποιον τρόπο, από τη στιγμή που έχει υπηρέτη/δούλο τον </a:t>
            </a:r>
            <a:r>
              <a:rPr lang="el-GR" dirty="0" err="1" smtClean="0"/>
              <a:t>Λάκυ</a:t>
            </a:r>
            <a:r>
              <a:rPr lang="el-GR" dirty="0"/>
              <a:t>.</a:t>
            </a:r>
            <a:endParaRPr lang="el-GR" dirty="0" smtClean="0"/>
          </a:p>
          <a:p>
            <a:r>
              <a:rPr lang="el-GR" dirty="0" smtClean="0"/>
              <a:t>7 Η </a:t>
            </a:r>
            <a:r>
              <a:rPr lang="el-GR" b="1" dirty="0"/>
              <a:t>Α</a:t>
            </a:r>
            <a:r>
              <a:rPr lang="el-GR" b="1" dirty="0" smtClean="0"/>
              <a:t>ποδοχή</a:t>
            </a:r>
            <a:r>
              <a:rPr lang="el-GR" dirty="0" smtClean="0"/>
              <a:t> </a:t>
            </a:r>
            <a:r>
              <a:rPr lang="el-GR" dirty="0" smtClean="0"/>
              <a:t>όπως φαίνεται να την εφαρμόζει ο </a:t>
            </a:r>
            <a:r>
              <a:rPr lang="el-GR" dirty="0" err="1" smtClean="0"/>
              <a:t>Λάκυ</a:t>
            </a:r>
            <a:r>
              <a:rPr lang="el-GR" dirty="0" smtClean="0"/>
              <a:t> </a:t>
            </a:r>
            <a:r>
              <a:rPr lang="el-GR" dirty="0" smtClean="0"/>
              <a:t>(</a:t>
            </a:r>
            <a:r>
              <a:rPr lang="el-GR" dirty="0" smtClean="0"/>
              <a:t>98-99</a:t>
            </a:r>
            <a:r>
              <a:rPr lang="el-GR" dirty="0" smtClean="0"/>
              <a:t>), εν αντιθέσει με τους δύο άλλους, Εστραγκόν και Βλαδίμηρο, που συνεχίζουν να περιμένουν τον </a:t>
            </a:r>
            <a:r>
              <a:rPr lang="el-GR" dirty="0" err="1" smtClean="0"/>
              <a:t>Γκοντό</a:t>
            </a:r>
            <a:r>
              <a:rPr lang="el-GR" dirty="0" smtClean="0"/>
              <a:t>.</a:t>
            </a:r>
          </a:p>
          <a:p>
            <a:pPr marL="0" indent="0">
              <a:buNone/>
            </a:pPr>
            <a:r>
              <a:rPr lang="el-GR" dirty="0" smtClean="0"/>
              <a:t>Οι σελίδες παραπέμπουν στο Σάμιουελ </a:t>
            </a:r>
            <a:r>
              <a:rPr lang="el-GR" dirty="0" err="1" smtClean="0"/>
              <a:t>Μπέκετ</a:t>
            </a:r>
            <a:r>
              <a:rPr lang="el-GR" dirty="0" smtClean="0"/>
              <a:t>, </a:t>
            </a:r>
            <a:r>
              <a:rPr lang="el-GR" i="1" dirty="0" smtClean="0"/>
              <a:t>Περιμένοντας τον </a:t>
            </a:r>
            <a:r>
              <a:rPr lang="el-GR" i="1" dirty="0" err="1" smtClean="0"/>
              <a:t>Γκοντό</a:t>
            </a:r>
            <a:r>
              <a:rPr lang="el-GR" dirty="0" smtClean="0"/>
              <a:t>, μετάφραση Αλεξάνδρα </a:t>
            </a:r>
            <a:r>
              <a:rPr lang="el-GR" dirty="0" err="1" smtClean="0"/>
              <a:t>Παπαθανασοπούλου</a:t>
            </a:r>
            <a:r>
              <a:rPr lang="el-GR" dirty="0" smtClean="0"/>
              <a:t>, Ύψιλον, Αθήνα 1994.</a:t>
            </a:r>
            <a:endParaRPr lang="en-US" dirty="0" smtClean="0"/>
          </a:p>
          <a:p>
            <a:pPr marL="0" indent="0">
              <a:buNone/>
            </a:pPr>
            <a:r>
              <a:rPr lang="el-GR" sz="2600" dirty="0">
                <a:hlinkClick r:id="rId2"/>
              </a:rPr>
              <a:t>[</a:t>
            </a:r>
            <a:r>
              <a:rPr lang="en-US" sz="2600" dirty="0" smtClean="0">
                <a:hlinkClick r:id="rId2"/>
              </a:rPr>
              <a:t>https</a:t>
            </a:r>
            <a:r>
              <a:rPr lang="en-US" sz="2600" dirty="0">
                <a:hlinkClick r:id="rId2"/>
              </a:rPr>
              <a:t>://www.facebook.com/watch/?</a:t>
            </a:r>
            <a:r>
              <a:rPr lang="en-US" sz="2600" dirty="0" smtClean="0">
                <a:hlinkClick r:id="rId2"/>
              </a:rPr>
              <a:t>v=10155129342563131</a:t>
            </a:r>
            <a:r>
              <a:rPr lang="el-GR" sz="2600" dirty="0" smtClean="0"/>
              <a:t>, 7/6/2019]</a:t>
            </a:r>
            <a:endParaRPr lang="el-GR" sz="2600" dirty="0"/>
          </a:p>
        </p:txBody>
      </p:sp>
    </p:spTree>
    <p:extLst>
      <p:ext uri="{BB962C8B-B14F-4D97-AF65-F5344CB8AC3E}">
        <p14:creationId xmlns:p14="http://schemas.microsoft.com/office/powerpoint/2010/main" val="23616813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476672"/>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el-GR" sz="2800" b="1" dirty="0" smtClean="0"/>
              <a:t>Η δραματουργία</a:t>
            </a:r>
            <a:r>
              <a:rPr lang="el-GR" sz="2800" b="1" dirty="0" smtClean="0"/>
              <a:t> </a:t>
            </a:r>
            <a:r>
              <a:rPr lang="el-GR" sz="2800" b="1" dirty="0" smtClean="0"/>
              <a:t>του Σάμιουελ </a:t>
            </a:r>
            <a:r>
              <a:rPr lang="el-GR" sz="2800" b="1" dirty="0" err="1" smtClean="0"/>
              <a:t>Μπέκετ</a:t>
            </a:r>
            <a:r>
              <a:rPr lang="el-GR" sz="2800" b="1" dirty="0" smtClean="0"/>
              <a:t> και </a:t>
            </a:r>
            <a:r>
              <a:rPr lang="el-GR" sz="2800" b="1" i="1" dirty="0" smtClean="0"/>
              <a:t>Το τέλος του παιχνιδιού</a:t>
            </a:r>
            <a:endParaRPr lang="el-GR" sz="2800" b="1" i="1" dirty="0"/>
          </a:p>
        </p:txBody>
      </p:sp>
      <p:sp>
        <p:nvSpPr>
          <p:cNvPr id="3" name="Θέση περιεχομένου 2"/>
          <p:cNvSpPr>
            <a:spLocks noGrp="1"/>
          </p:cNvSpPr>
          <p:nvPr>
            <p:ph idx="1"/>
          </p:nvPr>
        </p:nvSpPr>
        <p:spPr>
          <a:xfrm>
            <a:off x="0" y="476672"/>
            <a:ext cx="9144000" cy="6381328"/>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el-GR" dirty="0" smtClean="0"/>
              <a:t>Συχνή η ακινησία των προσώπων: </a:t>
            </a:r>
            <a:r>
              <a:rPr lang="el-GR" i="1" dirty="0" smtClean="0"/>
              <a:t>Το τέλος του παιχνιδιού, Ευτυχισμένες μέρες, Η τελευταία μαγνητοταινία του </a:t>
            </a:r>
            <a:r>
              <a:rPr lang="el-GR" i="1" dirty="0" err="1" smtClean="0"/>
              <a:t>Κραπ</a:t>
            </a:r>
            <a:r>
              <a:rPr lang="el-GR" i="1" dirty="0" smtClean="0"/>
              <a:t>, </a:t>
            </a:r>
            <a:r>
              <a:rPr lang="en-US" i="1" dirty="0" smtClean="0"/>
              <a:t>Ohio impromptu</a:t>
            </a:r>
            <a:r>
              <a:rPr lang="el-GR" dirty="0" smtClean="0"/>
              <a:t>…</a:t>
            </a:r>
            <a:endParaRPr lang="el-GR" dirty="0" smtClean="0"/>
          </a:p>
          <a:p>
            <a:r>
              <a:rPr lang="el-GR" dirty="0" smtClean="0"/>
              <a:t>Τα έργα του με την πάροδο του χρόνου γινόντουσαν όλο και πιο </a:t>
            </a:r>
            <a:r>
              <a:rPr lang="el-GR" dirty="0" smtClean="0"/>
              <a:t>σύντομα</a:t>
            </a:r>
            <a:r>
              <a:rPr lang="en-US" dirty="0" smtClean="0"/>
              <a:t>, </a:t>
            </a:r>
            <a:r>
              <a:rPr lang="en-US" i="1" dirty="0" smtClean="0"/>
              <a:t>Breath</a:t>
            </a:r>
            <a:r>
              <a:rPr lang="el-GR" dirty="0" smtClean="0"/>
              <a:t>.</a:t>
            </a:r>
            <a:endParaRPr lang="el-GR" dirty="0" smtClean="0"/>
          </a:p>
          <a:p>
            <a:r>
              <a:rPr lang="el-GR" dirty="0" smtClean="0"/>
              <a:t>Οι </a:t>
            </a:r>
            <a:r>
              <a:rPr lang="el-GR" dirty="0" err="1"/>
              <a:t>ή</a:t>
            </a:r>
            <a:r>
              <a:rPr lang="el-GR" dirty="0" err="1" smtClean="0"/>
              <a:t>ρωές</a:t>
            </a:r>
            <a:r>
              <a:rPr lang="el-GR" dirty="0" smtClean="0"/>
              <a:t> του όλο και πιο </a:t>
            </a:r>
            <a:r>
              <a:rPr lang="el-GR" dirty="0" smtClean="0"/>
              <a:t>σιωπηλοί</a:t>
            </a:r>
            <a:r>
              <a:rPr lang="en-US" dirty="0" smtClean="0"/>
              <a:t> (</a:t>
            </a:r>
            <a:r>
              <a:rPr lang="en-US" i="1" dirty="0" smtClean="0"/>
              <a:t>Act without words II</a:t>
            </a:r>
            <a:r>
              <a:rPr lang="el-GR" dirty="0" smtClean="0"/>
              <a:t>, </a:t>
            </a:r>
            <a:r>
              <a:rPr lang="el-GR" dirty="0" smtClean="0"/>
              <a:t>συχνά η φωνή τους ήταν </a:t>
            </a:r>
            <a:r>
              <a:rPr lang="el-GR" dirty="0" smtClean="0"/>
              <a:t>μαγνητοφωνημένη (</a:t>
            </a:r>
            <a:r>
              <a:rPr lang="el-GR" i="1" dirty="0" smtClean="0"/>
              <a:t>Η τ</a:t>
            </a:r>
            <a:r>
              <a:rPr lang="el-GR" i="1" dirty="0" smtClean="0"/>
              <a:t>ελευταία μαγνητοταινία του </a:t>
            </a:r>
            <a:r>
              <a:rPr lang="el-GR" i="1" dirty="0" err="1" smtClean="0"/>
              <a:t>Κραπ</a:t>
            </a:r>
            <a:r>
              <a:rPr lang="el-GR" dirty="0" smtClean="0"/>
              <a:t>).</a:t>
            </a:r>
          </a:p>
          <a:p>
            <a:r>
              <a:rPr lang="el-GR" dirty="0" smtClean="0"/>
              <a:t>Συχνά έχουμε και τον ‘τεμαχισμό’ του σώματος. Στο έργο του </a:t>
            </a:r>
            <a:r>
              <a:rPr lang="en-US" i="1" dirty="0" smtClean="0"/>
              <a:t>Not I</a:t>
            </a:r>
            <a:r>
              <a:rPr lang="en-US" dirty="0" smtClean="0"/>
              <a:t> </a:t>
            </a:r>
            <a:r>
              <a:rPr lang="el-GR" dirty="0" smtClean="0"/>
              <a:t>στη σκηνή εμφανίζεται το στόμα του ηθοποιού.</a:t>
            </a:r>
            <a:endParaRPr lang="el-GR" dirty="0" smtClean="0"/>
          </a:p>
          <a:p>
            <a:r>
              <a:rPr lang="el-GR" dirty="0" smtClean="0"/>
              <a:t>Τα έργα του </a:t>
            </a:r>
            <a:r>
              <a:rPr lang="el-GR" dirty="0" err="1" smtClean="0"/>
              <a:t>Μπέκετ</a:t>
            </a:r>
            <a:r>
              <a:rPr lang="el-GR" dirty="0" smtClean="0"/>
              <a:t> δεν αφήνουν </a:t>
            </a:r>
            <a:r>
              <a:rPr lang="el-GR" dirty="0" smtClean="0"/>
              <a:t>τον </a:t>
            </a:r>
            <a:r>
              <a:rPr lang="el-GR" dirty="0" smtClean="0"/>
              <a:t>θεατή να ξεχαστεί πως βρίσκεται στο θέατρο.</a:t>
            </a:r>
            <a:endParaRPr lang="en-US" dirty="0" smtClean="0"/>
          </a:p>
          <a:p>
            <a:r>
              <a:rPr lang="el-GR" dirty="0" smtClean="0"/>
              <a:t>Στα έργα του οι ηθοποιοί μοιάζουν συχνά με μαριονέττες και αυτό θυμίζει </a:t>
            </a:r>
            <a:r>
              <a:rPr lang="en-US" dirty="0" smtClean="0"/>
              <a:t>Craig </a:t>
            </a:r>
            <a:r>
              <a:rPr lang="el-GR" dirty="0" smtClean="0"/>
              <a:t>και </a:t>
            </a:r>
            <a:r>
              <a:rPr lang="en-US" dirty="0" smtClean="0"/>
              <a:t>Yeats.</a:t>
            </a:r>
          </a:p>
          <a:p>
            <a:r>
              <a:rPr lang="el-GR" dirty="0" smtClean="0"/>
              <a:t>Συχνά περιορίζει τις κινήσεις των ηρώων του: βαρέλια στο </a:t>
            </a:r>
            <a:r>
              <a:rPr lang="el-GR" i="1" dirty="0" smtClean="0"/>
              <a:t>Τέλος του παιχνιδιού</a:t>
            </a:r>
            <a:r>
              <a:rPr lang="el-GR" dirty="0" smtClean="0"/>
              <a:t>, </a:t>
            </a:r>
            <a:r>
              <a:rPr lang="el-GR" dirty="0" smtClean="0"/>
              <a:t>αμμόλοφος </a:t>
            </a:r>
            <a:r>
              <a:rPr lang="el-GR" dirty="0" smtClean="0"/>
              <a:t>στις </a:t>
            </a:r>
            <a:r>
              <a:rPr lang="el-GR" i="1" dirty="0" smtClean="0"/>
              <a:t>Ευτυχισμένες μέρες</a:t>
            </a:r>
            <a:r>
              <a:rPr lang="el-GR" dirty="0" smtClean="0"/>
              <a:t>.</a:t>
            </a:r>
          </a:p>
          <a:p>
            <a:r>
              <a:rPr lang="el-GR" dirty="0"/>
              <a:t>Έγραψε έργα για το </a:t>
            </a:r>
            <a:r>
              <a:rPr lang="el-GR" dirty="0" smtClean="0"/>
              <a:t>ράδιο, </a:t>
            </a:r>
            <a:r>
              <a:rPr lang="el-GR" dirty="0"/>
              <a:t>τον κινηματογράφο και την </a:t>
            </a:r>
            <a:r>
              <a:rPr lang="el-GR" dirty="0" smtClean="0"/>
              <a:t>τηλεόραση</a:t>
            </a:r>
            <a:r>
              <a:rPr lang="el-GR" dirty="0"/>
              <a:t>.</a:t>
            </a:r>
            <a:endParaRPr lang="el-GR" dirty="0"/>
          </a:p>
        </p:txBody>
      </p:sp>
    </p:spTree>
    <p:extLst>
      <p:ext uri="{BB962C8B-B14F-4D97-AF65-F5344CB8AC3E}">
        <p14:creationId xmlns:p14="http://schemas.microsoft.com/office/powerpoint/2010/main" val="55360486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652</TotalTime>
  <Words>2043</Words>
  <Application>Microsoft Office PowerPoint</Application>
  <PresentationFormat>Προβολή στην οθόνη (4:3)</PresentationFormat>
  <Paragraphs>75</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Θέμα του Office</vt:lpstr>
      <vt:lpstr>Β΄ Παγκόσμιος Πόλεμος και μεταπολεμικά χρόνια</vt:lpstr>
      <vt:lpstr>Υπαρξισμός</vt:lpstr>
      <vt:lpstr>Το θέατρο του Παραλόγου</vt:lpstr>
      <vt:lpstr>Χαρακτηριστικά των έργων του παραλόγου</vt:lpstr>
      <vt:lpstr>Συνέχεια…</vt:lpstr>
      <vt:lpstr>Σάμιουελ Μπέκετ, Περιμένοντας τον Γκοντό</vt:lpstr>
      <vt:lpstr>Μια ‘γοητευτική’ αντιπαραβολή: Ο μύθος του Σίσυφου (1942) και το…  </vt:lpstr>
      <vt:lpstr>Περιμένοντας τον Γκοντό (1947-1949)</vt:lpstr>
      <vt:lpstr>Η δραματουργία του Σάμιουελ Μπέκετ και Το τέλος του παιχνιδιού</vt:lpstr>
      <vt:lpstr>Συνέχεια…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Υπαρξισμός</dc:title>
  <dc:creator>NATALY</dc:creator>
  <cp:lastModifiedBy>NATALY</cp:lastModifiedBy>
  <cp:revision>49</cp:revision>
  <dcterms:created xsi:type="dcterms:W3CDTF">2019-06-06T08:48:38Z</dcterms:created>
  <dcterms:modified xsi:type="dcterms:W3CDTF">2019-06-08T09:10:34Z</dcterms:modified>
</cp:coreProperties>
</file>