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303" r:id="rId3"/>
    <p:sldId id="294" r:id="rId4"/>
    <p:sldId id="310" r:id="rId5"/>
    <p:sldId id="311" r:id="rId6"/>
    <p:sldId id="264" r:id="rId7"/>
    <p:sldId id="306" r:id="rId8"/>
    <p:sldId id="298" r:id="rId9"/>
    <p:sldId id="307" r:id="rId10"/>
    <p:sldId id="318" r:id="rId11"/>
    <p:sldId id="304" r:id="rId12"/>
    <p:sldId id="308" r:id="rId13"/>
    <p:sldId id="309" r:id="rId14"/>
    <p:sldId id="305" r:id="rId15"/>
    <p:sldId id="256" r:id="rId16"/>
    <p:sldId id="257" r:id="rId17"/>
    <p:sldId id="258" r:id="rId18"/>
    <p:sldId id="292" r:id="rId19"/>
    <p:sldId id="291" r:id="rId20"/>
    <p:sldId id="259" r:id="rId21"/>
    <p:sldId id="260" r:id="rId22"/>
    <p:sldId id="261" r:id="rId23"/>
    <p:sldId id="262" r:id="rId24"/>
    <p:sldId id="290" r:id="rId25"/>
    <p:sldId id="312" r:id="rId26"/>
    <p:sldId id="328" r:id="rId27"/>
    <p:sldId id="314" r:id="rId28"/>
    <p:sldId id="313" r:id="rId29"/>
    <p:sldId id="324" r:id="rId30"/>
    <p:sldId id="329" r:id="rId31"/>
    <p:sldId id="326" r:id="rId32"/>
    <p:sldId id="327" r:id="rId33"/>
    <p:sldId id="325" r:id="rId34"/>
    <p:sldId id="331" r:id="rId35"/>
    <p:sldId id="330" r:id="rId36"/>
    <p:sldId id="317" r:id="rId37"/>
    <p:sldId id="300" r:id="rId38"/>
    <p:sldId id="301" r:id="rId39"/>
    <p:sldId id="302" r:id="rId40"/>
    <p:sldId id="295" r:id="rId41"/>
    <p:sldId id="270" r:id="rId42"/>
    <p:sldId id="275" r:id="rId43"/>
    <p:sldId id="276" r:id="rId44"/>
    <p:sldId id="277" r:id="rId45"/>
    <p:sldId id="299" r:id="rId46"/>
    <p:sldId id="319" r:id="rId47"/>
    <p:sldId id="278" r:id="rId48"/>
    <p:sldId id="279" r:id="rId49"/>
    <p:sldId id="281" r:id="rId50"/>
    <p:sldId id="282" r:id="rId5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43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3A45FE86-908B-4776-9ACB-DF481F3328C1}" type="datetimeFigureOut">
              <a:rPr lang="el-GR" smtClean="0"/>
              <a:t>1/5/2020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3BD14B-3FF9-411B-9510-6ED951B61F77}" type="slidenum">
              <a:rPr lang="el-GR" smtClean="0"/>
              <a:t>‹#›</a:t>
            </a:fld>
            <a:endParaRPr lang="el-GR"/>
          </a:p>
        </p:txBody>
      </p:sp>
    </p:spTree>
    <p:extLst>
      <p:ext uri="{BB962C8B-B14F-4D97-AF65-F5344CB8AC3E}">
        <p14:creationId xmlns:p14="http://schemas.microsoft.com/office/powerpoint/2010/main" val="2875364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A45FE86-908B-4776-9ACB-DF481F3328C1}" type="datetimeFigureOut">
              <a:rPr lang="el-GR" smtClean="0"/>
              <a:t>1/5/2020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3BD14B-3FF9-411B-9510-6ED951B61F77}" type="slidenum">
              <a:rPr lang="el-GR" smtClean="0"/>
              <a:t>‹#›</a:t>
            </a:fld>
            <a:endParaRPr lang="el-GR"/>
          </a:p>
        </p:txBody>
      </p:sp>
    </p:spTree>
    <p:extLst>
      <p:ext uri="{BB962C8B-B14F-4D97-AF65-F5344CB8AC3E}">
        <p14:creationId xmlns:p14="http://schemas.microsoft.com/office/powerpoint/2010/main" val="1191222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A45FE86-908B-4776-9ACB-DF481F3328C1}" type="datetimeFigureOut">
              <a:rPr lang="el-GR" smtClean="0"/>
              <a:t>1/5/2020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3BD14B-3FF9-411B-9510-6ED951B61F77}" type="slidenum">
              <a:rPr lang="el-GR" smtClean="0"/>
              <a:t>‹#›</a:t>
            </a:fld>
            <a:endParaRPr lang="el-GR"/>
          </a:p>
        </p:txBody>
      </p:sp>
    </p:spTree>
    <p:extLst>
      <p:ext uri="{BB962C8B-B14F-4D97-AF65-F5344CB8AC3E}">
        <p14:creationId xmlns:p14="http://schemas.microsoft.com/office/powerpoint/2010/main" val="1185240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A45FE86-908B-4776-9ACB-DF481F3328C1}" type="datetimeFigureOut">
              <a:rPr lang="el-GR" smtClean="0"/>
              <a:t>1/5/2020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3BD14B-3FF9-411B-9510-6ED951B61F77}" type="slidenum">
              <a:rPr lang="el-GR" smtClean="0"/>
              <a:t>‹#›</a:t>
            </a:fld>
            <a:endParaRPr lang="el-GR"/>
          </a:p>
        </p:txBody>
      </p:sp>
    </p:spTree>
    <p:extLst>
      <p:ext uri="{BB962C8B-B14F-4D97-AF65-F5344CB8AC3E}">
        <p14:creationId xmlns:p14="http://schemas.microsoft.com/office/powerpoint/2010/main" val="3638239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45FE86-908B-4776-9ACB-DF481F3328C1}" type="datetimeFigureOut">
              <a:rPr lang="el-GR" smtClean="0"/>
              <a:t>1/5/2020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3BD14B-3FF9-411B-9510-6ED951B61F77}" type="slidenum">
              <a:rPr lang="el-GR" smtClean="0"/>
              <a:t>‹#›</a:t>
            </a:fld>
            <a:endParaRPr lang="el-GR"/>
          </a:p>
        </p:txBody>
      </p:sp>
    </p:spTree>
    <p:extLst>
      <p:ext uri="{BB962C8B-B14F-4D97-AF65-F5344CB8AC3E}">
        <p14:creationId xmlns:p14="http://schemas.microsoft.com/office/powerpoint/2010/main" val="119774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3A45FE86-908B-4776-9ACB-DF481F3328C1}" type="datetimeFigureOut">
              <a:rPr lang="el-GR" smtClean="0"/>
              <a:t>1/5/2020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A3BD14B-3FF9-411B-9510-6ED951B61F77}" type="slidenum">
              <a:rPr lang="el-GR" smtClean="0"/>
              <a:t>‹#›</a:t>
            </a:fld>
            <a:endParaRPr lang="el-GR"/>
          </a:p>
        </p:txBody>
      </p:sp>
    </p:spTree>
    <p:extLst>
      <p:ext uri="{BB962C8B-B14F-4D97-AF65-F5344CB8AC3E}">
        <p14:creationId xmlns:p14="http://schemas.microsoft.com/office/powerpoint/2010/main" val="4182524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3A45FE86-908B-4776-9ACB-DF481F3328C1}" type="datetimeFigureOut">
              <a:rPr lang="el-GR" smtClean="0"/>
              <a:t>1/5/2020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A3BD14B-3FF9-411B-9510-6ED951B61F77}" type="slidenum">
              <a:rPr lang="el-GR" smtClean="0"/>
              <a:t>‹#›</a:t>
            </a:fld>
            <a:endParaRPr lang="el-GR"/>
          </a:p>
        </p:txBody>
      </p:sp>
    </p:spTree>
    <p:extLst>
      <p:ext uri="{BB962C8B-B14F-4D97-AF65-F5344CB8AC3E}">
        <p14:creationId xmlns:p14="http://schemas.microsoft.com/office/powerpoint/2010/main" val="292382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3A45FE86-908B-4776-9ACB-DF481F3328C1}" type="datetimeFigureOut">
              <a:rPr lang="el-GR" smtClean="0"/>
              <a:t>1/5/2020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A3BD14B-3FF9-411B-9510-6ED951B61F77}" type="slidenum">
              <a:rPr lang="el-GR" smtClean="0"/>
              <a:t>‹#›</a:t>
            </a:fld>
            <a:endParaRPr lang="el-GR"/>
          </a:p>
        </p:txBody>
      </p:sp>
    </p:spTree>
    <p:extLst>
      <p:ext uri="{BB962C8B-B14F-4D97-AF65-F5344CB8AC3E}">
        <p14:creationId xmlns:p14="http://schemas.microsoft.com/office/powerpoint/2010/main" val="508266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45FE86-908B-4776-9ACB-DF481F3328C1}" type="datetimeFigureOut">
              <a:rPr lang="el-GR" smtClean="0"/>
              <a:t>1/5/2020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A3BD14B-3FF9-411B-9510-6ED951B61F77}" type="slidenum">
              <a:rPr lang="el-GR" smtClean="0"/>
              <a:t>‹#›</a:t>
            </a:fld>
            <a:endParaRPr lang="el-GR"/>
          </a:p>
        </p:txBody>
      </p:sp>
    </p:spTree>
    <p:extLst>
      <p:ext uri="{BB962C8B-B14F-4D97-AF65-F5344CB8AC3E}">
        <p14:creationId xmlns:p14="http://schemas.microsoft.com/office/powerpoint/2010/main" val="3629330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45FE86-908B-4776-9ACB-DF481F3328C1}" type="datetimeFigureOut">
              <a:rPr lang="el-GR" smtClean="0"/>
              <a:t>1/5/2020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A3BD14B-3FF9-411B-9510-6ED951B61F77}" type="slidenum">
              <a:rPr lang="el-GR" smtClean="0"/>
              <a:t>‹#›</a:t>
            </a:fld>
            <a:endParaRPr lang="el-GR"/>
          </a:p>
        </p:txBody>
      </p:sp>
    </p:spTree>
    <p:extLst>
      <p:ext uri="{BB962C8B-B14F-4D97-AF65-F5344CB8AC3E}">
        <p14:creationId xmlns:p14="http://schemas.microsoft.com/office/powerpoint/2010/main" val="1314215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45FE86-908B-4776-9ACB-DF481F3328C1}" type="datetimeFigureOut">
              <a:rPr lang="el-GR" smtClean="0"/>
              <a:t>1/5/2020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A3BD14B-3FF9-411B-9510-6ED951B61F77}" type="slidenum">
              <a:rPr lang="el-GR" smtClean="0"/>
              <a:t>‹#›</a:t>
            </a:fld>
            <a:endParaRPr lang="el-GR"/>
          </a:p>
        </p:txBody>
      </p:sp>
    </p:spTree>
    <p:extLst>
      <p:ext uri="{BB962C8B-B14F-4D97-AF65-F5344CB8AC3E}">
        <p14:creationId xmlns:p14="http://schemas.microsoft.com/office/powerpoint/2010/main" val="43068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45FE86-908B-4776-9ACB-DF481F3328C1}" type="datetimeFigureOut">
              <a:rPr lang="el-GR" smtClean="0"/>
              <a:t>1/5/2020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3BD14B-3FF9-411B-9510-6ED951B61F77}" type="slidenum">
              <a:rPr lang="el-GR" smtClean="0"/>
              <a:t>‹#›</a:t>
            </a:fld>
            <a:endParaRPr lang="el-GR"/>
          </a:p>
        </p:txBody>
      </p:sp>
    </p:spTree>
    <p:extLst>
      <p:ext uri="{BB962C8B-B14F-4D97-AF65-F5344CB8AC3E}">
        <p14:creationId xmlns:p14="http://schemas.microsoft.com/office/powerpoint/2010/main" val="1948664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564"/>
            <a:ext cx="8229600" cy="476672"/>
          </a:xfrm>
        </p:spPr>
        <p:txBody>
          <a:bodyPr>
            <a:noAutofit/>
          </a:bodyPr>
          <a:lstStyle/>
          <a:p>
            <a:r>
              <a:rPr lang="el-GR" sz="3200" b="1" dirty="0" smtClean="0"/>
              <a:t>Οι αρχές του σύγχρονου θεάτρου</a:t>
            </a:r>
            <a:endParaRPr lang="el-GR" sz="3200" b="1" dirty="0"/>
          </a:p>
        </p:txBody>
      </p:sp>
      <p:sp>
        <p:nvSpPr>
          <p:cNvPr id="3" name="Content Placeholder 2"/>
          <p:cNvSpPr>
            <a:spLocks noGrp="1"/>
          </p:cNvSpPr>
          <p:nvPr>
            <p:ph idx="1"/>
          </p:nvPr>
        </p:nvSpPr>
        <p:spPr>
          <a:xfrm>
            <a:off x="251520" y="476672"/>
            <a:ext cx="8712968" cy="6381328"/>
          </a:xfrm>
        </p:spPr>
        <p:txBody>
          <a:bodyPr>
            <a:normAutofit fontScale="85000" lnSpcReduction="20000"/>
          </a:bodyPr>
          <a:lstStyle/>
          <a:p>
            <a:pPr marL="0" indent="0">
              <a:buNone/>
            </a:pPr>
            <a:endParaRPr lang="el-GR" b="1" dirty="0" smtClean="0"/>
          </a:p>
          <a:p>
            <a:pPr marL="0" indent="0">
              <a:buNone/>
            </a:pPr>
            <a:r>
              <a:rPr lang="el-GR" b="1" dirty="0" smtClean="0"/>
              <a:t>Ισχύουν δύο αντιφατικές απόψεις </a:t>
            </a:r>
            <a:r>
              <a:rPr lang="el-GR" dirty="0" smtClean="0"/>
              <a:t>για τον άνθρωπο και τη σχέση του με τον κόσμο, στο τέλος του 19ου και στις αρχές του 20ού αιώνα, οι οποίες διαμορφώνουν την εξέλιξη του ευρωπαϊκού θεάτρου.</a:t>
            </a:r>
          </a:p>
          <a:p>
            <a:pPr marL="0" indent="0">
              <a:buNone/>
            </a:pPr>
            <a:r>
              <a:rPr lang="el-GR" dirty="0" smtClean="0"/>
              <a:t>1)  Η δυναμική </a:t>
            </a:r>
            <a:r>
              <a:rPr lang="el-GR" b="1" dirty="0" smtClean="0"/>
              <a:t>ανάπτυξη των επιστημών </a:t>
            </a:r>
            <a:r>
              <a:rPr lang="el-GR" dirty="0" smtClean="0"/>
              <a:t>επαναπροσδιορίζει τη σχέση του ανθρώπου με τον κόσμο (</a:t>
            </a:r>
            <a:r>
              <a:rPr lang="el-GR" b="1" dirty="0" smtClean="0"/>
              <a:t>θετικισμός</a:t>
            </a:r>
            <a:r>
              <a:rPr lang="el-GR" dirty="0" smtClean="0"/>
              <a:t>), και πάνω εκεί θα στηριχθεί το θέατρο του ρεαλισμού/ νατουραλισμού.</a:t>
            </a:r>
          </a:p>
          <a:p>
            <a:pPr marL="0" indent="0">
              <a:buNone/>
            </a:pPr>
            <a:r>
              <a:rPr lang="el-GR" dirty="0" smtClean="0"/>
              <a:t>2) Ερμηνεία του κόσμου, μέσα από έργα όπως του </a:t>
            </a:r>
            <a:r>
              <a:rPr lang="el-GR" b="1" dirty="0" smtClean="0"/>
              <a:t>Φρόυντ, </a:t>
            </a:r>
            <a:r>
              <a:rPr lang="el-GR" dirty="0" smtClean="0"/>
              <a:t>του </a:t>
            </a:r>
            <a:r>
              <a:rPr lang="el-GR" b="1" dirty="0" smtClean="0"/>
              <a:t>Μαρξ, </a:t>
            </a:r>
            <a:r>
              <a:rPr lang="el-GR" dirty="0" smtClean="0"/>
              <a:t>του</a:t>
            </a:r>
            <a:r>
              <a:rPr lang="el-GR" b="1" dirty="0" smtClean="0"/>
              <a:t> Νίτσε,</a:t>
            </a:r>
            <a:r>
              <a:rPr lang="el-GR" dirty="0" smtClean="0"/>
              <a:t> που αποκαλύπτει μια διαφορετική όψη των πραγμάτων, μια πολιτική που </a:t>
            </a:r>
            <a:r>
              <a:rPr lang="el-GR" b="1" dirty="0" smtClean="0"/>
              <a:t>υπονομεύει</a:t>
            </a:r>
            <a:r>
              <a:rPr lang="el-GR" dirty="0" smtClean="0"/>
              <a:t> την ακλόνητη πίστη </a:t>
            </a:r>
            <a:r>
              <a:rPr lang="el-GR" b="1" dirty="0"/>
              <a:t>σ</a:t>
            </a:r>
            <a:r>
              <a:rPr lang="el-GR" b="1" dirty="0" smtClean="0"/>
              <a:t>την παντοδυναμία του επιστημονικού λόγου</a:t>
            </a:r>
            <a:r>
              <a:rPr lang="el-GR" dirty="0" smtClean="0"/>
              <a:t>. Σε αυτήν την ερμηνεία θα στηριχθεί η τέχνη του μοντερνισμού και το </a:t>
            </a:r>
            <a:r>
              <a:rPr lang="el-GR" dirty="0" err="1" smtClean="0"/>
              <a:t>αντι</a:t>
            </a:r>
            <a:r>
              <a:rPr lang="el-GR" dirty="0" smtClean="0"/>
              <a:t>-ρεαλιστικό θέατρο.</a:t>
            </a:r>
          </a:p>
          <a:p>
            <a:pPr marL="0" indent="0">
              <a:buNone/>
            </a:pPr>
            <a:r>
              <a:rPr lang="el-GR" dirty="0" smtClean="0"/>
              <a:t>Τρεις βασικές θεωρίες (1900-1940): </a:t>
            </a:r>
            <a:r>
              <a:rPr lang="el-GR" b="1" dirty="0" smtClean="0"/>
              <a:t>Κοινωνιολογική</a:t>
            </a:r>
            <a:r>
              <a:rPr lang="el-GR" dirty="0" smtClean="0"/>
              <a:t> (Μαρξιστική ανάλυση), </a:t>
            </a:r>
            <a:r>
              <a:rPr lang="el-GR" b="1" dirty="0" smtClean="0"/>
              <a:t>Τελετουργία</a:t>
            </a:r>
            <a:r>
              <a:rPr lang="el-GR" dirty="0" smtClean="0"/>
              <a:t> (Νίτσε, Βάγκνερ, Ανθρωπολόγοι του Κέμπριτζ</a:t>
            </a:r>
            <a:r>
              <a:rPr lang="el-GR" dirty="0"/>
              <a:t>)</a:t>
            </a:r>
            <a:r>
              <a:rPr lang="el-GR" dirty="0" smtClean="0"/>
              <a:t>, </a:t>
            </a:r>
            <a:r>
              <a:rPr lang="el-GR" b="1" dirty="0" smtClean="0"/>
              <a:t>Ψυχανάλυση</a:t>
            </a:r>
            <a:r>
              <a:rPr lang="el-GR" dirty="0" smtClean="0"/>
              <a:t> (Φρόυντ).</a:t>
            </a:r>
            <a:endParaRPr lang="en-US" dirty="0" smtClean="0"/>
          </a:p>
          <a:p>
            <a:pPr marL="0" indent="0">
              <a:buNone/>
            </a:pPr>
            <a:endParaRPr lang="el-GR" dirty="0"/>
          </a:p>
        </p:txBody>
      </p:sp>
    </p:spTree>
    <p:extLst>
      <p:ext uri="{BB962C8B-B14F-4D97-AF65-F5344CB8AC3E}">
        <p14:creationId xmlns:p14="http://schemas.microsoft.com/office/powerpoint/2010/main" val="2384488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620688"/>
          </a:xfrm>
        </p:spPr>
        <p:txBody>
          <a:bodyPr>
            <a:normAutofit/>
          </a:bodyPr>
          <a:lstStyle/>
          <a:p>
            <a:r>
              <a:rPr lang="el-GR" sz="3200" b="1" dirty="0"/>
              <a:t>Συμβολισμός στο θέατρο </a:t>
            </a:r>
            <a:r>
              <a:rPr lang="el-GR" sz="3200" b="1" dirty="0" smtClean="0"/>
              <a:t>ΙΙΙ</a:t>
            </a:r>
            <a:endParaRPr lang="el-GR" sz="3200" dirty="0"/>
          </a:p>
        </p:txBody>
      </p:sp>
      <p:sp>
        <p:nvSpPr>
          <p:cNvPr id="3" name="Θέση περιεχομένου 2"/>
          <p:cNvSpPr>
            <a:spLocks noGrp="1"/>
          </p:cNvSpPr>
          <p:nvPr>
            <p:ph idx="1"/>
          </p:nvPr>
        </p:nvSpPr>
        <p:spPr>
          <a:xfrm>
            <a:off x="0" y="620688"/>
            <a:ext cx="9144000" cy="6237312"/>
          </a:xfrm>
        </p:spPr>
        <p:txBody>
          <a:bodyPr>
            <a:normAutofit fontScale="70000" lnSpcReduction="20000"/>
          </a:bodyPr>
          <a:lstStyle/>
          <a:p>
            <a:pPr marL="0" indent="0">
              <a:buNone/>
            </a:pPr>
            <a:r>
              <a:rPr lang="el-GR" dirty="0" smtClean="0"/>
              <a:t>Ο </a:t>
            </a:r>
            <a:r>
              <a:rPr lang="el-GR" dirty="0"/>
              <a:t>συμβολισμός θα απαιτήσει από την τέχνη να </a:t>
            </a:r>
            <a:r>
              <a:rPr lang="el-GR" b="1" dirty="0"/>
              <a:t>υπαινίσσεται</a:t>
            </a:r>
            <a:r>
              <a:rPr lang="el-GR" dirty="0"/>
              <a:t>. Η τέχνη οφείλει να </a:t>
            </a:r>
            <a:r>
              <a:rPr lang="el-GR" b="1" dirty="0"/>
              <a:t>υποβάλει</a:t>
            </a:r>
            <a:r>
              <a:rPr lang="el-GR" dirty="0"/>
              <a:t> και να </a:t>
            </a:r>
            <a:r>
              <a:rPr lang="el-GR" b="1" dirty="0"/>
              <a:t>δημιουργεί</a:t>
            </a:r>
            <a:r>
              <a:rPr lang="el-GR" dirty="0"/>
              <a:t>. Παίζοντας με τα σύμβολα προσπαθεί να εμβαθύνει, να διαπερνά τα μυστήρια του σύμπαντος και του ατόμου να προσεγγίζει το άφατο, το υποσυνείδητο, το φευγαλέο</a:t>
            </a:r>
            <a:r>
              <a:rPr lang="el-GR" dirty="0" smtClean="0"/>
              <a:t>.</a:t>
            </a:r>
          </a:p>
          <a:p>
            <a:pPr marL="0" indent="0">
              <a:buNone/>
            </a:pPr>
            <a:endParaRPr lang="el-GR" dirty="0"/>
          </a:p>
          <a:p>
            <a:pPr marL="0" indent="0">
              <a:buNone/>
            </a:pPr>
            <a:r>
              <a:rPr lang="el-GR" dirty="0" smtClean="0"/>
              <a:t>Οι </a:t>
            </a:r>
            <a:r>
              <a:rPr lang="el-GR" dirty="0"/>
              <a:t>συμβολιστές δραματουργοί δίνουν τόπο στη διαίσθηση, το συναίσθημα, το μυστήριο και δείχνουν προτίμηση για τα δράματα των ψυχών. </a:t>
            </a:r>
          </a:p>
          <a:p>
            <a:pPr marL="0" indent="0">
              <a:buNone/>
            </a:pPr>
            <a:r>
              <a:rPr lang="el-GR" dirty="0" smtClean="0"/>
              <a:t>Ένα </a:t>
            </a:r>
            <a:r>
              <a:rPr lang="el-GR" dirty="0"/>
              <a:t>τέτοιο δράμα απαιτεί κι άλλη σκηνική έκφραση. </a:t>
            </a:r>
            <a:r>
              <a:rPr lang="el-GR" dirty="0" smtClean="0"/>
              <a:t>Οι </a:t>
            </a:r>
            <a:r>
              <a:rPr lang="el-GR" b="1" dirty="0"/>
              <a:t>Πωλ</a:t>
            </a:r>
            <a:r>
              <a:rPr lang="el-GR" dirty="0"/>
              <a:t> </a:t>
            </a:r>
            <a:r>
              <a:rPr lang="el-GR" b="1" dirty="0" err="1"/>
              <a:t>Φορ</a:t>
            </a:r>
            <a:r>
              <a:rPr lang="el-GR" b="1" dirty="0"/>
              <a:t>, </a:t>
            </a:r>
            <a:r>
              <a:rPr lang="el-GR" b="1" dirty="0" err="1"/>
              <a:t>Ωρελιέν</a:t>
            </a:r>
            <a:r>
              <a:rPr lang="el-GR" b="1" dirty="0"/>
              <a:t> </a:t>
            </a:r>
            <a:r>
              <a:rPr lang="el-GR" b="1" dirty="0" err="1"/>
              <a:t>Λυνιέ</a:t>
            </a:r>
            <a:r>
              <a:rPr lang="el-GR" b="1" dirty="0"/>
              <a:t>-Πο, </a:t>
            </a:r>
            <a:r>
              <a:rPr lang="el-GR" b="1" dirty="0" err="1"/>
              <a:t>Άντολφ</a:t>
            </a:r>
            <a:r>
              <a:rPr lang="el-GR" b="1" dirty="0"/>
              <a:t> </a:t>
            </a:r>
            <a:r>
              <a:rPr lang="el-GR" b="1" dirty="0" err="1"/>
              <a:t>Άππια</a:t>
            </a:r>
            <a:r>
              <a:rPr lang="el-GR" b="1" dirty="0"/>
              <a:t>, </a:t>
            </a:r>
            <a:r>
              <a:rPr lang="el-GR" b="1" dirty="0" err="1"/>
              <a:t>Γκόρντον</a:t>
            </a:r>
            <a:r>
              <a:rPr lang="el-GR" b="1" dirty="0"/>
              <a:t> </a:t>
            </a:r>
            <a:r>
              <a:rPr lang="el-GR" b="1" dirty="0" err="1"/>
              <a:t>Κραιγκ</a:t>
            </a:r>
            <a:r>
              <a:rPr lang="el-GR" b="1" dirty="0"/>
              <a:t>, </a:t>
            </a:r>
            <a:r>
              <a:rPr lang="el-GR" b="1" dirty="0" err="1"/>
              <a:t>Βσέβολοντ</a:t>
            </a:r>
            <a:r>
              <a:rPr lang="el-GR" b="1" dirty="0"/>
              <a:t> </a:t>
            </a:r>
            <a:r>
              <a:rPr lang="el-GR" b="1" dirty="0" err="1"/>
              <a:t>Μέγιερχολντ</a:t>
            </a:r>
            <a:r>
              <a:rPr lang="el-GR" b="1" dirty="0"/>
              <a:t>, Ζακ Κοπώ</a:t>
            </a:r>
            <a:r>
              <a:rPr lang="el-GR" dirty="0"/>
              <a:t> </a:t>
            </a:r>
            <a:r>
              <a:rPr lang="el-GR" dirty="0" smtClean="0"/>
              <a:t>επιδιώκουν την αναγέννηση και την </a:t>
            </a:r>
            <a:r>
              <a:rPr lang="el-GR" b="1" dirty="0" err="1"/>
              <a:t>επαναθεατρικοποίηση</a:t>
            </a:r>
            <a:r>
              <a:rPr lang="el-GR" dirty="0"/>
              <a:t> του θεάτρου</a:t>
            </a:r>
            <a:r>
              <a:rPr lang="el-GR" dirty="0" smtClean="0"/>
              <a:t>. </a:t>
            </a:r>
            <a:endParaRPr lang="el-GR" dirty="0"/>
          </a:p>
          <a:p>
            <a:pPr marL="0" indent="0">
              <a:buNone/>
            </a:pPr>
            <a:endParaRPr lang="el-GR" dirty="0"/>
          </a:p>
          <a:p>
            <a:pPr marL="0" indent="0">
              <a:buNone/>
            </a:pPr>
            <a:r>
              <a:rPr lang="el-GR" dirty="0"/>
              <a:t>Ο δραματουργός που περισσότερο ταυτίζεται με αυτό το κίνημα είναι ο </a:t>
            </a:r>
            <a:r>
              <a:rPr lang="en-US" b="1" dirty="0"/>
              <a:t>Maurice Maeterlinck </a:t>
            </a:r>
            <a:r>
              <a:rPr lang="el-GR" b="1" dirty="0" smtClean="0"/>
              <a:t>ένα από τα πιο χαρακτηριστικά του έργα είναι το </a:t>
            </a:r>
            <a:r>
              <a:rPr lang="el-GR" i="1" dirty="0" err="1" smtClean="0"/>
              <a:t>Πελλέας</a:t>
            </a:r>
            <a:r>
              <a:rPr lang="el-GR" i="1" dirty="0" smtClean="0"/>
              <a:t> </a:t>
            </a:r>
            <a:r>
              <a:rPr lang="el-GR" i="1" dirty="0"/>
              <a:t>και </a:t>
            </a:r>
            <a:r>
              <a:rPr lang="el-GR" i="1" dirty="0" err="1" smtClean="0"/>
              <a:t>Μελισσάνθη</a:t>
            </a:r>
            <a:r>
              <a:rPr lang="el-GR" dirty="0" smtClean="0"/>
              <a:t>. Σε αυτό το δράμα, το </a:t>
            </a:r>
            <a:r>
              <a:rPr lang="el-GR" dirty="0"/>
              <a:t>αναπόδραστο του θανάτου οδηγεί σε μια δραματουργία στατική: δράση ακινητοποιημένη, πράξη που μετατρέπεται σε αναμονή. </a:t>
            </a:r>
            <a:endParaRPr lang="el-GR" dirty="0" smtClean="0"/>
          </a:p>
          <a:p>
            <a:pPr marL="0" indent="0">
              <a:buNone/>
            </a:pPr>
            <a:endParaRPr lang="el-GR" dirty="0"/>
          </a:p>
          <a:p>
            <a:pPr marL="0" indent="0">
              <a:buNone/>
            </a:pPr>
            <a:r>
              <a:rPr lang="el-GR" dirty="0" smtClean="0"/>
              <a:t>Το</a:t>
            </a:r>
            <a:r>
              <a:rPr lang="el-GR" b="1" dirty="0" smtClean="0"/>
              <a:t> θέατρο του συμβολισμού </a:t>
            </a:r>
            <a:r>
              <a:rPr lang="el-GR" dirty="0"/>
              <a:t>δημιουργείται από τον </a:t>
            </a:r>
            <a:r>
              <a:rPr lang="en-US" b="1" dirty="0"/>
              <a:t>Maurice Maeterlinck</a:t>
            </a:r>
            <a:r>
              <a:rPr lang="el-GR" dirty="0" smtClean="0"/>
              <a:t> </a:t>
            </a:r>
            <a:r>
              <a:rPr lang="el-GR" dirty="0"/>
              <a:t>για να υπερπηδήσει το οικονομικό εμπόδιο των ακριβών σκηνικών και κοστουμιών που απαιτούνται στο ρεαλιστικό θέατρο.</a:t>
            </a:r>
          </a:p>
          <a:p>
            <a:endParaRPr lang="el-GR" dirty="0"/>
          </a:p>
        </p:txBody>
      </p:sp>
      <p:sp>
        <p:nvSpPr>
          <p:cNvPr id="4" name="Διάγραμμα ροής: Παραπομπή 3"/>
          <p:cNvSpPr/>
          <p:nvPr/>
        </p:nvSpPr>
        <p:spPr>
          <a:xfrm>
            <a:off x="4644008" y="6525344"/>
            <a:ext cx="186242" cy="19206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940789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792088"/>
          </a:xfrm>
        </p:spPr>
        <p:txBody>
          <a:bodyPr>
            <a:normAutofit fontScale="90000"/>
          </a:bodyPr>
          <a:lstStyle/>
          <a:p>
            <a:r>
              <a:rPr lang="el-GR" sz="3200" b="1" dirty="0"/>
              <a:t>Εικαστική τέχνη: Από τον ρεαλισμό </a:t>
            </a:r>
            <a:r>
              <a:rPr lang="el-GR" sz="3200" b="1" dirty="0" smtClean="0"/>
              <a:t>προς τον μοντερνισμό Ι</a:t>
            </a:r>
            <a:endParaRPr lang="el-GR" sz="3200" b="1" dirty="0"/>
          </a:p>
        </p:txBody>
      </p:sp>
      <p:sp>
        <p:nvSpPr>
          <p:cNvPr id="3" name="Θέση περιεχομένου 2"/>
          <p:cNvSpPr>
            <a:spLocks noGrp="1"/>
          </p:cNvSpPr>
          <p:nvPr>
            <p:ph idx="1"/>
          </p:nvPr>
        </p:nvSpPr>
        <p:spPr>
          <a:xfrm>
            <a:off x="0" y="908720"/>
            <a:ext cx="9144000" cy="5949280"/>
          </a:xfrm>
        </p:spPr>
        <p:txBody>
          <a:bodyPr>
            <a:normAutofit fontScale="77500" lnSpcReduction="20000"/>
          </a:bodyPr>
          <a:lstStyle/>
          <a:p>
            <a:pPr marL="0" indent="0">
              <a:buNone/>
            </a:pPr>
            <a:r>
              <a:rPr lang="el-GR" b="1" dirty="0" smtClean="0"/>
              <a:t>Ιμπρεσιονισμός</a:t>
            </a:r>
            <a:endParaRPr lang="el-GR" dirty="0" smtClean="0"/>
          </a:p>
          <a:p>
            <a:r>
              <a:rPr lang="el-GR" dirty="0" smtClean="0"/>
              <a:t>Οι ιμπρεσιονιστές χωρίς να θέτουν σε αμφισβήτηση τη φόρμα της πραγματικότητας, πειραματίζονται με το φως και το χρώμα. Ο Μονέ ζωγραφίζει τον σταθμό των τρένων χωρίς να νοιάζεται για τη θεματολογία των ανθρώπων που συναντιόνται εκεί, αλλά για το παιχνίδισμα του φωτός.</a:t>
            </a:r>
          </a:p>
          <a:p>
            <a:r>
              <a:rPr lang="el-GR" dirty="0" smtClean="0"/>
              <a:t>Η φωτογραφία (1839) απελευθερώνει τη ζωγραφική από το άγχος της ρεαλιστικής απόδοσης και ταυτόχρονα τη στρέφει προς την ακόμα πιο εμφατική προσπάθεια απεικόνισης της </a:t>
            </a:r>
            <a:r>
              <a:rPr lang="el-GR" b="1" dirty="0" smtClean="0"/>
              <a:t>εντύπωσης</a:t>
            </a:r>
            <a:r>
              <a:rPr lang="el-GR" dirty="0" smtClean="0"/>
              <a:t> του δημιουργού (</a:t>
            </a:r>
            <a:r>
              <a:rPr lang="en-US" b="1" dirty="0" smtClean="0"/>
              <a:t>Impression</a:t>
            </a:r>
            <a:r>
              <a:rPr lang="en-US" dirty="0" smtClean="0"/>
              <a:t>).</a:t>
            </a:r>
            <a:r>
              <a:rPr lang="el-GR" dirty="0" smtClean="0"/>
              <a:t> Το έργο του </a:t>
            </a:r>
            <a:r>
              <a:rPr lang="el-GR" dirty="0" err="1" smtClean="0"/>
              <a:t>Κλόντ</a:t>
            </a:r>
            <a:r>
              <a:rPr lang="el-GR" dirty="0" smtClean="0"/>
              <a:t> Μονέ, «Ο σταθμός Σεν </a:t>
            </a:r>
            <a:r>
              <a:rPr lang="el-GR" dirty="0" err="1" smtClean="0"/>
              <a:t>Λαζάρ</a:t>
            </a:r>
            <a:r>
              <a:rPr lang="el-GR" dirty="0" smtClean="0"/>
              <a:t>» (1877) δεν επικεντρώνεται στους ανθρώπους αλλά στο παιχνίδισμα του φωτός.</a:t>
            </a:r>
          </a:p>
          <a:p>
            <a:r>
              <a:rPr lang="el-GR" dirty="0" smtClean="0"/>
              <a:t>Οι ιμπρεσιονιστές δέχονται την επίδραση των ιαπωνικών χαρακτικών, βλ. Κατσουσίκα Χοκουσάι, «Το μεγάλο κύμα» (1831), που ήταν </a:t>
            </a:r>
            <a:r>
              <a:rPr lang="el-GR" b="1" dirty="0" smtClean="0"/>
              <a:t>ένα κράμα κινέζικης και ευρωπαϊκής τεχνοτροπίας</a:t>
            </a:r>
            <a:r>
              <a:rPr lang="el-GR" dirty="0" smtClean="0"/>
              <a:t>. Εντυπωσιακό ήταν το γεγονός ότι καταστρατηγούσαν τους κανόνες και τις συμβάσεις της δυτικής τέχνης (ιδίως </a:t>
            </a:r>
            <a:r>
              <a:rPr lang="el-GR" b="1" dirty="0" smtClean="0">
                <a:solidFill>
                  <a:schemeClr val="tx1">
                    <a:lumMod val="75000"/>
                    <a:lumOff val="25000"/>
                  </a:schemeClr>
                </a:solidFill>
              </a:rPr>
              <a:t>το σχήμα</a:t>
            </a:r>
            <a:r>
              <a:rPr lang="el-GR" dirty="0" smtClean="0"/>
              <a:t>).</a:t>
            </a:r>
          </a:p>
          <a:p>
            <a:endParaRPr lang="el-GR" dirty="0"/>
          </a:p>
        </p:txBody>
      </p:sp>
      <p:sp>
        <p:nvSpPr>
          <p:cNvPr id="4" name="Δεξιό βέλος 3"/>
          <p:cNvSpPr/>
          <p:nvPr/>
        </p:nvSpPr>
        <p:spPr>
          <a:xfrm>
            <a:off x="4283968" y="6390626"/>
            <a:ext cx="978408" cy="404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141887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9036496" cy="692696"/>
          </a:xfrm>
        </p:spPr>
        <p:txBody>
          <a:bodyPr>
            <a:normAutofit fontScale="90000"/>
          </a:bodyPr>
          <a:lstStyle/>
          <a:p>
            <a:r>
              <a:rPr lang="el-GR" sz="3200" b="1" dirty="0" smtClean="0"/>
              <a:t>Η ζωγραφική των ιμπρεσιονιστών: </a:t>
            </a:r>
            <a:br>
              <a:rPr lang="el-GR" sz="3200" b="1" dirty="0" smtClean="0"/>
            </a:br>
            <a:r>
              <a:rPr lang="el-GR" sz="3200" b="1" dirty="0" err="1" smtClean="0"/>
              <a:t>Κλοντ</a:t>
            </a:r>
            <a:r>
              <a:rPr lang="el-GR" sz="3200" b="1" dirty="0" smtClean="0"/>
              <a:t> Μονέ, </a:t>
            </a:r>
            <a:r>
              <a:rPr lang="el-GR" sz="3200" b="1" i="1" dirty="0" smtClean="0"/>
              <a:t>Ο σταθμός Σεν-</a:t>
            </a:r>
            <a:r>
              <a:rPr lang="el-GR" sz="3200" b="1" i="1" dirty="0" err="1" smtClean="0"/>
              <a:t>Λαζάρ</a:t>
            </a:r>
            <a:r>
              <a:rPr lang="el-GR" sz="3200" b="1" dirty="0" smtClean="0"/>
              <a:t> (1877).</a:t>
            </a:r>
            <a:endParaRPr lang="el-GR" sz="32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692696"/>
            <a:ext cx="8192161" cy="6137721"/>
          </a:xfrm>
        </p:spPr>
      </p:pic>
    </p:spTree>
    <p:extLst>
      <p:ext uri="{BB962C8B-B14F-4D97-AF65-F5344CB8AC3E}">
        <p14:creationId xmlns:p14="http://schemas.microsoft.com/office/powerpoint/2010/main" val="1938713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8680"/>
          </a:xfrm>
        </p:spPr>
        <p:txBody>
          <a:bodyPr>
            <a:noAutofit/>
          </a:bodyPr>
          <a:lstStyle/>
          <a:p>
            <a:r>
              <a:rPr lang="el-GR" sz="2400" b="1" dirty="0" smtClean="0"/>
              <a:t>Ιαπωνικά χαρακτικά: Κατσουσίκα Χοκουσάι, </a:t>
            </a:r>
            <a:r>
              <a:rPr lang="el-GR" sz="2400" b="1" i="1" dirty="0" smtClean="0"/>
              <a:t>Το μεγάλο κύμα </a:t>
            </a:r>
            <a:r>
              <a:rPr lang="el-GR" sz="2400" b="1" dirty="0" smtClean="0"/>
              <a:t>(1831)</a:t>
            </a:r>
            <a:endParaRPr lang="el-GR" sz="2400" b="1" i="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3226" y="545332"/>
            <a:ext cx="8061222" cy="6124030"/>
          </a:xfrm>
        </p:spPr>
      </p:pic>
    </p:spTree>
    <p:extLst>
      <p:ext uri="{BB962C8B-B14F-4D97-AF65-F5344CB8AC3E}">
        <p14:creationId xmlns:p14="http://schemas.microsoft.com/office/powerpoint/2010/main" val="726964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980728"/>
          </a:xfrm>
        </p:spPr>
        <p:txBody>
          <a:bodyPr>
            <a:normAutofit fontScale="90000"/>
          </a:bodyPr>
          <a:lstStyle/>
          <a:p>
            <a:r>
              <a:rPr lang="el-GR" sz="3200" b="1" dirty="0" smtClean="0"/>
              <a:t>Εικαστική τέχνη: Από τον ρεαλισμό προς τον μοντερνισμό ΙΙ</a:t>
            </a:r>
            <a:endParaRPr lang="el-GR" sz="3200" b="1" dirty="0"/>
          </a:p>
        </p:txBody>
      </p:sp>
      <p:sp>
        <p:nvSpPr>
          <p:cNvPr id="3" name="Θέση περιεχομένου 2"/>
          <p:cNvSpPr>
            <a:spLocks noGrp="1"/>
          </p:cNvSpPr>
          <p:nvPr>
            <p:ph idx="1"/>
          </p:nvPr>
        </p:nvSpPr>
        <p:spPr>
          <a:xfrm>
            <a:off x="0" y="908720"/>
            <a:ext cx="9144000" cy="5949280"/>
          </a:xfrm>
        </p:spPr>
        <p:txBody>
          <a:bodyPr>
            <a:normAutofit fontScale="77500" lnSpcReduction="20000"/>
          </a:bodyPr>
          <a:lstStyle/>
          <a:p>
            <a:pPr marL="0" indent="0">
              <a:buNone/>
            </a:pPr>
            <a:endParaRPr lang="el-GR" b="1" dirty="0" smtClean="0"/>
          </a:p>
          <a:p>
            <a:pPr marL="0" indent="0">
              <a:buNone/>
            </a:pPr>
            <a:r>
              <a:rPr lang="el-GR" b="1" dirty="0" smtClean="0"/>
              <a:t>Οι </a:t>
            </a:r>
            <a:r>
              <a:rPr lang="el-GR" b="1" dirty="0"/>
              <a:t>τρεις πρόδρομοι της μοντέρνας </a:t>
            </a:r>
            <a:r>
              <a:rPr lang="el-GR" b="1" dirty="0" smtClean="0"/>
              <a:t>τέχνης</a:t>
            </a:r>
          </a:p>
          <a:p>
            <a:pPr marL="0" indent="0">
              <a:buNone/>
            </a:pPr>
            <a:endParaRPr lang="el-GR" dirty="0"/>
          </a:p>
          <a:p>
            <a:r>
              <a:rPr lang="el-GR" b="1" dirty="0" smtClean="0"/>
              <a:t>Πωλ Σεζάν</a:t>
            </a:r>
            <a:r>
              <a:rPr lang="el-GR" dirty="0" smtClean="0"/>
              <a:t>: </a:t>
            </a:r>
            <a:r>
              <a:rPr lang="el-GR" dirty="0"/>
              <a:t>Θέλει να αποδώσει την τρίτη διάσταση χωρίς να χάσουν τη φωτεινότητά τους τα χρώματα. Αψηφά </a:t>
            </a:r>
            <a:r>
              <a:rPr lang="el-GR" dirty="0" smtClean="0"/>
              <a:t>το «σωστό» σχέδιο, για να μην προδώσει την αλήθεια των χρωμάτων. Ταυτόχρονα φροντίζει την αισθητική αρμονία του πίνακα. Πρόδρομος του Κυβισμού.</a:t>
            </a:r>
          </a:p>
          <a:p>
            <a:r>
              <a:rPr lang="el-GR" b="1" dirty="0" smtClean="0"/>
              <a:t>Βίνσεντ Βαν Γκογκ</a:t>
            </a:r>
            <a:r>
              <a:rPr lang="el-GR" dirty="0" smtClean="0"/>
              <a:t>: Επηρεάζεται από τους ιμπρεσιονιστές ζωγράφους, τη γιαπωνέζικη τεχνοτροπία και τον πουαντιγισμό. Καμία έγνοια για τη σωστή αναπαράσταση. Διαστρέβλωνε χρώματα και σχήματα για να κάνει τους θεατές του να «αισθανθούν».  Πρόδρομος του Εξπρεσιονισμού.</a:t>
            </a:r>
          </a:p>
          <a:p>
            <a:r>
              <a:rPr lang="el-GR" b="1" dirty="0" smtClean="0"/>
              <a:t>Πωλ </a:t>
            </a:r>
            <a:r>
              <a:rPr lang="el-GR" b="1" dirty="0" err="1" smtClean="0"/>
              <a:t>Γκωγκέν</a:t>
            </a:r>
            <a:r>
              <a:rPr lang="el-GR" dirty="0" smtClean="0"/>
              <a:t>: Δημιουργεί ένα υβρίδιο </a:t>
            </a:r>
            <a:r>
              <a:rPr lang="el-GR" dirty="0" err="1" smtClean="0"/>
              <a:t>πριμιτίβικης</a:t>
            </a:r>
            <a:r>
              <a:rPr lang="el-GR" dirty="0" smtClean="0"/>
              <a:t> και ευρωπαϊκής τέχνης (εικόνες χωρίς τρίτη διάσταση). Χρησιμοποιεί τον δυναμισμό της φύσης για να εκφραστεί.  Πρόδρομος των διαφόρων μορφών του πριμιτιβισμού.</a:t>
            </a:r>
            <a:endParaRPr lang="el-GR" dirty="0"/>
          </a:p>
        </p:txBody>
      </p:sp>
      <p:sp>
        <p:nvSpPr>
          <p:cNvPr id="5" name="Διάγραμμα ροής: Παραπομπή 4"/>
          <p:cNvSpPr/>
          <p:nvPr/>
        </p:nvSpPr>
        <p:spPr>
          <a:xfrm>
            <a:off x="4311496" y="6555060"/>
            <a:ext cx="171546" cy="1863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207576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80112" y="188640"/>
            <a:ext cx="3106688" cy="6336704"/>
          </a:xfrm>
        </p:spPr>
        <p:txBody>
          <a:bodyPr>
            <a:normAutofit/>
          </a:bodyPr>
          <a:lstStyle/>
          <a:p>
            <a:r>
              <a:rPr lang="el-GR" sz="2000" b="1" dirty="0"/>
              <a:t>Οι προάγγελοι των ρευμάτων της πρωτοπορίας</a:t>
            </a:r>
            <a:r>
              <a:rPr lang="el-GR" sz="2000" dirty="0"/>
              <a:t>: Βαν Γκογκ (εξπρεσιονισμός), </a:t>
            </a:r>
            <a:r>
              <a:rPr lang="el-GR" sz="2000" dirty="0" err="1"/>
              <a:t>Γκογκέν</a:t>
            </a:r>
            <a:r>
              <a:rPr lang="el-GR" sz="2000" dirty="0"/>
              <a:t> (πριμιτιβισμός), Σεζάν (κυβισμός</a:t>
            </a:r>
            <a:r>
              <a:rPr lang="el-GR" sz="2000" dirty="0" smtClean="0"/>
              <a:t>).</a:t>
            </a:r>
            <a:br>
              <a:rPr lang="el-GR" sz="2000" dirty="0" smtClean="0"/>
            </a:br>
            <a:r>
              <a:rPr lang="el-GR" sz="2000" dirty="0"/>
              <a:t/>
            </a:r>
            <a:br>
              <a:rPr lang="el-GR" sz="2000" dirty="0"/>
            </a:br>
            <a:r>
              <a:rPr lang="el-GR" sz="2000" dirty="0" smtClean="0"/>
              <a:t/>
            </a:r>
            <a:br>
              <a:rPr lang="el-GR" sz="2000" dirty="0" smtClean="0"/>
            </a:br>
            <a:r>
              <a:rPr lang="el-GR" sz="2000" dirty="0"/>
              <a:t/>
            </a:r>
            <a:br>
              <a:rPr lang="el-GR" sz="2000" dirty="0"/>
            </a:br>
            <a:r>
              <a:rPr lang="el-GR" sz="2000" dirty="0" smtClean="0"/>
              <a:t/>
            </a:r>
            <a:br>
              <a:rPr lang="el-GR" sz="2000" dirty="0" smtClean="0"/>
            </a:br>
            <a:r>
              <a:rPr lang="el-GR" sz="2000" dirty="0"/>
              <a:t/>
            </a:r>
            <a:br>
              <a:rPr lang="el-GR" sz="2000" dirty="0"/>
            </a:br>
            <a:r>
              <a:rPr lang="el-GR" sz="2000" dirty="0" smtClean="0"/>
              <a:t/>
            </a:r>
            <a:br>
              <a:rPr lang="el-GR" sz="2000" dirty="0" smtClean="0"/>
            </a:br>
            <a:r>
              <a:rPr lang="el-GR" sz="2000" dirty="0"/>
              <a:t/>
            </a:r>
            <a:br>
              <a:rPr lang="el-GR" sz="2000" dirty="0"/>
            </a:br>
            <a:r>
              <a:rPr lang="el-GR" sz="2000" dirty="0" smtClean="0"/>
              <a:t/>
            </a:r>
            <a:br>
              <a:rPr lang="el-GR" sz="2000" dirty="0" smtClean="0"/>
            </a:br>
            <a:r>
              <a:rPr lang="el-GR" sz="2000" dirty="0"/>
              <a:t/>
            </a:r>
            <a:br>
              <a:rPr lang="el-GR" sz="2000" dirty="0"/>
            </a:br>
            <a:r>
              <a:rPr lang="el-GR" sz="2000" dirty="0" smtClean="0"/>
              <a:t/>
            </a:r>
            <a:br>
              <a:rPr lang="el-GR" sz="2000" dirty="0" smtClean="0"/>
            </a:br>
            <a:r>
              <a:rPr lang="el-GR" sz="2000" dirty="0"/>
              <a:t/>
            </a:r>
            <a:br>
              <a:rPr lang="el-GR" sz="2000" dirty="0"/>
            </a:br>
            <a:r>
              <a:rPr lang="el-GR" sz="2000" dirty="0" smtClean="0"/>
              <a:t/>
            </a:r>
            <a:br>
              <a:rPr lang="el-GR" sz="2000" dirty="0" smtClean="0"/>
            </a:br>
            <a:r>
              <a:rPr lang="el-GR" sz="2000" dirty="0"/>
              <a:t/>
            </a:r>
            <a:br>
              <a:rPr lang="el-GR" sz="2000" dirty="0"/>
            </a:br>
            <a:r>
              <a:rPr lang="en-US" sz="2000" dirty="0" smtClean="0"/>
              <a:t>Vincent Van Gong</a:t>
            </a:r>
            <a:endParaRPr lang="el-GR" sz="20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8338"/>
            <a:ext cx="5544616" cy="6801031"/>
          </a:xfrm>
        </p:spPr>
      </p:pic>
    </p:spTree>
    <p:extLst>
      <p:ext uri="{BB962C8B-B14F-4D97-AF65-F5344CB8AC3E}">
        <p14:creationId xmlns:p14="http://schemas.microsoft.com/office/powerpoint/2010/main" val="3387561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endParaRPr lang="el-G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20" y="35595"/>
            <a:ext cx="9148320" cy="6589892"/>
          </a:xfrm>
        </p:spPr>
      </p:pic>
    </p:spTree>
    <p:extLst>
      <p:ext uri="{BB962C8B-B14F-4D97-AF65-F5344CB8AC3E}">
        <p14:creationId xmlns:p14="http://schemas.microsoft.com/office/powerpoint/2010/main" val="3543260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0"/>
            <a:ext cx="8726091" cy="6858000"/>
          </a:xfrm>
        </p:spPr>
      </p:pic>
    </p:spTree>
    <p:extLst>
      <p:ext uri="{BB962C8B-B14F-4D97-AF65-F5344CB8AC3E}">
        <p14:creationId xmlns:p14="http://schemas.microsoft.com/office/powerpoint/2010/main" val="3552131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76672"/>
          </a:xfrm>
        </p:spPr>
        <p:txBody>
          <a:bodyPr>
            <a:normAutofit fontScale="90000"/>
          </a:bodyPr>
          <a:lstStyle/>
          <a:p>
            <a:r>
              <a:rPr lang="el-GR" sz="2800" dirty="0" smtClean="0"/>
              <a:t>Πωλ </a:t>
            </a:r>
            <a:r>
              <a:rPr lang="el-GR" sz="2800" dirty="0" err="1" smtClean="0"/>
              <a:t>Γκωγκέν</a:t>
            </a:r>
            <a:r>
              <a:rPr lang="el-GR" sz="2800" dirty="0" smtClean="0"/>
              <a:t>, </a:t>
            </a:r>
            <a:r>
              <a:rPr lang="el-GR" sz="2800" i="1" dirty="0" smtClean="0"/>
              <a:t>Οι γυναίκες της Ταϊτής</a:t>
            </a:r>
            <a:endParaRPr lang="el-GR" sz="2800" i="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404664"/>
            <a:ext cx="8655973" cy="6453336"/>
          </a:xfrm>
        </p:spPr>
      </p:pic>
    </p:spTree>
    <p:extLst>
      <p:ext uri="{BB962C8B-B14F-4D97-AF65-F5344CB8AC3E}">
        <p14:creationId xmlns:p14="http://schemas.microsoft.com/office/powerpoint/2010/main" val="4294313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Πωλ </a:t>
            </a:r>
            <a:r>
              <a:rPr lang="el-GR" dirty="0" err="1" smtClean="0"/>
              <a:t>Γκωγκέν</a:t>
            </a:r>
            <a:endParaRPr lang="el-G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2998" y="1772816"/>
            <a:ext cx="8206386" cy="4176464"/>
          </a:xfrm>
        </p:spPr>
      </p:pic>
    </p:spTree>
    <p:extLst>
      <p:ext uri="{BB962C8B-B14F-4D97-AF65-F5344CB8AC3E}">
        <p14:creationId xmlns:p14="http://schemas.microsoft.com/office/powerpoint/2010/main" val="1451358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620688"/>
          </a:xfrm>
        </p:spPr>
        <p:txBody>
          <a:bodyPr>
            <a:normAutofit/>
          </a:bodyPr>
          <a:lstStyle/>
          <a:p>
            <a:r>
              <a:rPr lang="el-GR" sz="3200" b="1" dirty="0" smtClean="0"/>
              <a:t>Μοντερνισμός Ι</a:t>
            </a:r>
            <a:endParaRPr lang="el-GR" sz="3200" b="1" dirty="0"/>
          </a:p>
        </p:txBody>
      </p:sp>
      <p:sp>
        <p:nvSpPr>
          <p:cNvPr id="3" name="Θέση περιεχομένου 2"/>
          <p:cNvSpPr>
            <a:spLocks noGrp="1"/>
          </p:cNvSpPr>
          <p:nvPr>
            <p:ph idx="1"/>
          </p:nvPr>
        </p:nvSpPr>
        <p:spPr>
          <a:xfrm>
            <a:off x="0" y="620688"/>
            <a:ext cx="9144000" cy="6237312"/>
          </a:xfrm>
        </p:spPr>
        <p:txBody>
          <a:bodyPr>
            <a:normAutofit fontScale="62500" lnSpcReduction="20000"/>
          </a:bodyPr>
          <a:lstStyle/>
          <a:p>
            <a:pPr marL="0" indent="0">
              <a:buNone/>
            </a:pPr>
            <a:r>
              <a:rPr lang="el-GR" b="1" dirty="0" smtClean="0"/>
              <a:t>«Άμορφο και πρωτεϊκό πολιτισμικό φαινόμενο» </a:t>
            </a:r>
            <a:r>
              <a:rPr lang="el-GR" dirty="0"/>
              <a:t>(Νίκη </a:t>
            </a:r>
            <a:r>
              <a:rPr lang="el-GR" dirty="0" err="1"/>
              <a:t>Λοϊζίδη</a:t>
            </a:r>
            <a:r>
              <a:rPr lang="el-GR" dirty="0"/>
              <a:t>, </a:t>
            </a:r>
            <a:r>
              <a:rPr lang="el-GR" i="1" dirty="0"/>
              <a:t>Απόγειο και κρίση της πρωτοποριακής ιδεολογίας</a:t>
            </a:r>
            <a:r>
              <a:rPr lang="el-GR" dirty="0"/>
              <a:t>, Νεφέλη, Αθήνα 1992, 15). </a:t>
            </a:r>
            <a:endParaRPr lang="el-GR" dirty="0" smtClean="0"/>
          </a:p>
          <a:p>
            <a:pPr marL="0" indent="0">
              <a:buNone/>
            </a:pPr>
            <a:r>
              <a:rPr lang="el-GR" dirty="0" smtClean="0"/>
              <a:t>Χαρακτηρίζεται από </a:t>
            </a:r>
            <a:r>
              <a:rPr lang="el-GR" b="1" dirty="0" smtClean="0"/>
              <a:t>νέες προσπάθειες να επαναπροσδιοριστεί η έννοια της αναπαράστασης του πραγματικού </a:t>
            </a:r>
            <a:r>
              <a:rPr lang="el-GR" dirty="0" smtClean="0"/>
              <a:t>και της θέσης του ανθρώπου σε αυτό. Το πραγματικό προσεγγίζεται </a:t>
            </a:r>
            <a:r>
              <a:rPr lang="el-GR" b="1" dirty="0" smtClean="0"/>
              <a:t>έξω</a:t>
            </a:r>
            <a:r>
              <a:rPr lang="el-GR" dirty="0" smtClean="0"/>
              <a:t> από την </a:t>
            </a:r>
            <a:r>
              <a:rPr lang="el-GR" b="1" dirty="0" smtClean="0"/>
              <a:t>παραδοσιακή μεταφυσική, τα επιστημονικά στηρίγματα και τα συστήματα αξιών</a:t>
            </a:r>
            <a:r>
              <a:rPr lang="el-GR" dirty="0" smtClean="0"/>
              <a:t> του παρελθόντος.</a:t>
            </a:r>
          </a:p>
          <a:p>
            <a:pPr marL="0" indent="0">
              <a:buNone/>
            </a:pPr>
            <a:r>
              <a:rPr lang="el-GR" dirty="0" smtClean="0"/>
              <a:t>Διίστανται </a:t>
            </a:r>
            <a:r>
              <a:rPr lang="el-GR" dirty="0"/>
              <a:t>οι απόψεις της </a:t>
            </a:r>
            <a:r>
              <a:rPr lang="el-GR" b="1" dirty="0"/>
              <a:t>απαρχής</a:t>
            </a:r>
            <a:r>
              <a:rPr lang="el-GR" dirty="0"/>
              <a:t> του: </a:t>
            </a:r>
            <a:endParaRPr lang="el-GR" dirty="0" smtClean="0"/>
          </a:p>
          <a:p>
            <a:pPr marL="0" indent="0">
              <a:buNone/>
            </a:pPr>
            <a:r>
              <a:rPr lang="el-GR" dirty="0" smtClean="0"/>
              <a:t>(α) στον </a:t>
            </a:r>
            <a:r>
              <a:rPr lang="el-GR" b="1" dirty="0" smtClean="0"/>
              <a:t>Διαφωτισμό</a:t>
            </a:r>
            <a:r>
              <a:rPr lang="el-GR" dirty="0" smtClean="0"/>
              <a:t> (18ος αιώνας), όπου ξεκινά η μοντέρνα (νεωτερική) εποχή, ή </a:t>
            </a:r>
          </a:p>
          <a:p>
            <a:pPr marL="0" indent="0">
              <a:buNone/>
            </a:pPr>
            <a:r>
              <a:rPr lang="el-GR" dirty="0" smtClean="0"/>
              <a:t>(β) </a:t>
            </a:r>
            <a:r>
              <a:rPr lang="el-GR" b="1" dirty="0" smtClean="0"/>
              <a:t>στα </a:t>
            </a:r>
            <a:r>
              <a:rPr lang="el-GR" b="1" dirty="0"/>
              <a:t>τέλη του </a:t>
            </a:r>
            <a:r>
              <a:rPr lang="el-GR" b="1" dirty="0" smtClean="0"/>
              <a:t>19</a:t>
            </a:r>
            <a:r>
              <a:rPr lang="el-GR" b="1" baseline="30000" dirty="0"/>
              <a:t> </a:t>
            </a:r>
            <a:r>
              <a:rPr lang="el-GR" b="1" dirty="0" smtClean="0"/>
              <a:t>ου </a:t>
            </a:r>
            <a:r>
              <a:rPr lang="el-GR" b="1" dirty="0"/>
              <a:t>αιώνα </a:t>
            </a:r>
            <a:r>
              <a:rPr lang="el-GR" dirty="0"/>
              <a:t>(εποχή </a:t>
            </a:r>
            <a:r>
              <a:rPr lang="el-GR" dirty="0" smtClean="0"/>
              <a:t>του συμβολισμού </a:t>
            </a:r>
            <a:r>
              <a:rPr lang="el-GR" dirty="0"/>
              <a:t>και </a:t>
            </a:r>
            <a:r>
              <a:rPr lang="el-GR" dirty="0" smtClean="0"/>
              <a:t>του αισθητισμού</a:t>
            </a:r>
            <a:r>
              <a:rPr lang="el-GR" dirty="0"/>
              <a:t>), όταν πνευματικοί άνθρωποι και καλλιτέχνες αντιδρούν στην πολιτισμική κρίση της εποχής. Το τέλος του </a:t>
            </a:r>
            <a:r>
              <a:rPr lang="el-GR" dirty="0" smtClean="0"/>
              <a:t>μετά </a:t>
            </a:r>
            <a:r>
              <a:rPr lang="el-GR" dirty="0"/>
              <a:t>τον Β΄ Παγκόσμιο </a:t>
            </a:r>
            <a:r>
              <a:rPr lang="el-GR" dirty="0" smtClean="0"/>
              <a:t>Πόλεμο.</a:t>
            </a:r>
            <a:endParaRPr lang="el-GR" b="1" dirty="0"/>
          </a:p>
          <a:p>
            <a:pPr marL="0" indent="0">
              <a:buNone/>
            </a:pPr>
            <a:r>
              <a:rPr lang="el-GR" b="1" dirty="0" smtClean="0"/>
              <a:t>Κοινά </a:t>
            </a:r>
            <a:r>
              <a:rPr lang="el-GR" b="1" dirty="0"/>
              <a:t>γνωρίσματα των μοντερνιστών: </a:t>
            </a:r>
          </a:p>
          <a:p>
            <a:pPr marL="0" indent="0">
              <a:buNone/>
            </a:pPr>
            <a:r>
              <a:rPr lang="el-GR" dirty="0"/>
              <a:t>1)</a:t>
            </a:r>
            <a:r>
              <a:rPr lang="el-GR" b="1" dirty="0"/>
              <a:t>Αναζήτηση</a:t>
            </a:r>
            <a:r>
              <a:rPr lang="el-GR" dirty="0"/>
              <a:t> και </a:t>
            </a:r>
            <a:r>
              <a:rPr lang="el-GR" b="1" dirty="0"/>
              <a:t>πειραματισμός</a:t>
            </a:r>
            <a:r>
              <a:rPr lang="el-GR" dirty="0"/>
              <a:t> </a:t>
            </a:r>
            <a:r>
              <a:rPr lang="el-GR" b="1" dirty="0"/>
              <a:t>ενάντια</a:t>
            </a:r>
            <a:r>
              <a:rPr lang="el-GR" dirty="0"/>
              <a:t> στις παραδοσιακές συμβάσεις, αξίες, πεποιθήσεις και τη ρητορική τους όσο και στο δόγμα της ρεαλιστικής απεικόνισης. Πολυδιάστατα </a:t>
            </a:r>
            <a:r>
              <a:rPr lang="el-GR" b="1" dirty="0"/>
              <a:t>πειράματα στο περιεχόμενο, τη φόρμα, τη γλώσσα</a:t>
            </a:r>
            <a:r>
              <a:rPr lang="el-GR" dirty="0" smtClean="0"/>
              <a:t>. Εδώ ρόλο παίζουν και οι μη οπτικές εφευρέσεις, όπως είναι το γραμμόφωνο, το τηλέφωνο κ.ά. που αποσπάται η φωνή από το σώμα .</a:t>
            </a:r>
            <a:endParaRPr lang="el-GR" dirty="0"/>
          </a:p>
          <a:p>
            <a:pPr marL="0" indent="0">
              <a:buNone/>
            </a:pPr>
            <a:r>
              <a:rPr lang="el-GR" dirty="0"/>
              <a:t>2)Έμφαση στην </a:t>
            </a:r>
            <a:r>
              <a:rPr lang="el-GR" b="1" dirty="0"/>
              <a:t>υποκειμενική αντίληψη </a:t>
            </a:r>
            <a:r>
              <a:rPr lang="el-GR" dirty="0"/>
              <a:t>της </a:t>
            </a:r>
            <a:r>
              <a:rPr lang="el-GR" dirty="0" smtClean="0"/>
              <a:t>πραγματικότητας.</a:t>
            </a:r>
            <a:endParaRPr lang="el-GR" dirty="0"/>
          </a:p>
          <a:p>
            <a:pPr marL="0" indent="0">
              <a:buNone/>
            </a:pPr>
            <a:r>
              <a:rPr lang="el-GR" dirty="0"/>
              <a:t>3)Κατάργηση της ενότητας και έμφαση στην </a:t>
            </a:r>
            <a:r>
              <a:rPr lang="el-GR" b="1" dirty="0"/>
              <a:t>αποσπασματικότητα</a:t>
            </a:r>
            <a:r>
              <a:rPr lang="el-GR" dirty="0"/>
              <a:t> </a:t>
            </a:r>
            <a:r>
              <a:rPr lang="el-GR" b="1" dirty="0"/>
              <a:t>της </a:t>
            </a:r>
            <a:r>
              <a:rPr lang="el-GR" b="1" dirty="0" smtClean="0"/>
              <a:t>αφήγησης</a:t>
            </a:r>
            <a:r>
              <a:rPr lang="el-GR" dirty="0" smtClean="0"/>
              <a:t>.</a:t>
            </a:r>
            <a:endParaRPr lang="el-GR" dirty="0"/>
          </a:p>
          <a:p>
            <a:pPr marL="0" indent="0">
              <a:buNone/>
            </a:pPr>
            <a:r>
              <a:rPr lang="el-GR" dirty="0"/>
              <a:t>4)Στροφή προς τον </a:t>
            </a:r>
            <a:r>
              <a:rPr lang="el-GR" b="1" dirty="0" smtClean="0"/>
              <a:t>μύθο (ανθρωπολόγοι/</a:t>
            </a:r>
            <a:r>
              <a:rPr lang="el-GR" b="1" dirty="0" err="1" smtClean="0"/>
              <a:t>ριτσουαλιστέ</a:t>
            </a:r>
            <a:r>
              <a:rPr lang="el-GR" b="1" dirty="0" smtClean="0"/>
              <a:t>ς του Κέμπριτζ, συμβολιστές).</a:t>
            </a:r>
            <a:endParaRPr lang="el-GR" b="1" dirty="0"/>
          </a:p>
          <a:p>
            <a:pPr marL="0" indent="0">
              <a:buNone/>
            </a:pPr>
            <a:r>
              <a:rPr lang="el-GR" dirty="0"/>
              <a:t>5)Αντίδραση στη </a:t>
            </a:r>
            <a:r>
              <a:rPr lang="el-GR" b="1" dirty="0"/>
              <a:t>μαζική </a:t>
            </a:r>
            <a:r>
              <a:rPr lang="el-GR" b="1" dirty="0" smtClean="0"/>
              <a:t>κουλτούρα.</a:t>
            </a:r>
            <a:endParaRPr lang="el-GR" b="1" dirty="0"/>
          </a:p>
          <a:p>
            <a:endParaRPr lang="el-GR" dirty="0"/>
          </a:p>
        </p:txBody>
      </p:sp>
      <p:sp>
        <p:nvSpPr>
          <p:cNvPr id="4" name="Δεξιό βέλος 3"/>
          <p:cNvSpPr/>
          <p:nvPr/>
        </p:nvSpPr>
        <p:spPr>
          <a:xfrm>
            <a:off x="4644008" y="625800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298640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US" dirty="0" smtClean="0"/>
              <a:t>Vincent van Gong</a:t>
            </a:r>
            <a:endParaRPr lang="el-G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37" y="1052736"/>
            <a:ext cx="9197277" cy="5184576"/>
          </a:xfrm>
        </p:spPr>
      </p:pic>
    </p:spTree>
    <p:extLst>
      <p:ext uri="{BB962C8B-B14F-4D97-AF65-F5344CB8AC3E}">
        <p14:creationId xmlns:p14="http://schemas.microsoft.com/office/powerpoint/2010/main" val="3342124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0"/>
            <a:ext cx="8385917" cy="6582944"/>
          </a:xfrm>
        </p:spPr>
      </p:pic>
    </p:spTree>
    <p:extLst>
      <p:ext uri="{BB962C8B-B14F-4D97-AF65-F5344CB8AC3E}">
        <p14:creationId xmlns:p14="http://schemas.microsoft.com/office/powerpoint/2010/main" val="601845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04664"/>
          </a:xfrm>
        </p:spPr>
        <p:txBody>
          <a:bodyPr>
            <a:normAutofit fontScale="90000"/>
          </a:bodyPr>
          <a:lstStyle/>
          <a:p>
            <a:r>
              <a:rPr lang="el-GR" dirty="0" smtClean="0"/>
              <a:t>Σεζάν</a:t>
            </a:r>
            <a:endParaRPr lang="el-G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404664"/>
            <a:ext cx="8026538" cy="6453336"/>
          </a:xfrm>
        </p:spPr>
      </p:pic>
    </p:spTree>
    <p:extLst>
      <p:ext uri="{BB962C8B-B14F-4D97-AF65-F5344CB8AC3E}">
        <p14:creationId xmlns:p14="http://schemas.microsoft.com/office/powerpoint/2010/main" val="3511752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432048"/>
          </a:xfrm>
        </p:spPr>
        <p:txBody>
          <a:bodyPr>
            <a:noAutofit/>
          </a:bodyPr>
          <a:lstStyle/>
          <a:p>
            <a:r>
              <a:rPr lang="en-US" sz="3200" dirty="0" smtClean="0"/>
              <a:t>Vincent van Gong</a:t>
            </a:r>
            <a:endParaRPr lang="el-GR"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1" y="548680"/>
            <a:ext cx="7920879" cy="6230256"/>
          </a:xfrm>
        </p:spPr>
      </p:pic>
    </p:spTree>
    <p:extLst>
      <p:ext uri="{BB962C8B-B14F-4D97-AF65-F5344CB8AC3E}">
        <p14:creationId xmlns:p14="http://schemas.microsoft.com/office/powerpoint/2010/main" val="925517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04664"/>
          </a:xfrm>
        </p:spPr>
        <p:txBody>
          <a:bodyPr>
            <a:noAutofit/>
          </a:bodyPr>
          <a:lstStyle/>
          <a:p>
            <a:r>
              <a:rPr lang="el-GR" sz="2800" dirty="0" err="1" smtClean="0"/>
              <a:t>Έντβαρ</a:t>
            </a:r>
            <a:r>
              <a:rPr lang="el-GR" sz="2800" dirty="0" smtClean="0"/>
              <a:t> </a:t>
            </a:r>
            <a:r>
              <a:rPr lang="el-GR" sz="2800" dirty="0" err="1" smtClean="0"/>
              <a:t>Μουνκ</a:t>
            </a:r>
            <a:r>
              <a:rPr lang="el-GR" sz="2800" dirty="0" smtClean="0"/>
              <a:t>, </a:t>
            </a:r>
            <a:r>
              <a:rPr lang="el-GR" sz="2800" i="1" dirty="0" smtClean="0"/>
              <a:t>Εφηβεία</a:t>
            </a:r>
            <a:r>
              <a:rPr lang="el-GR" sz="2800" dirty="0" smtClean="0"/>
              <a:t>(1885)</a:t>
            </a:r>
            <a:endParaRPr lang="el-GR"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7602" y="476672"/>
            <a:ext cx="4604638" cy="6379342"/>
          </a:xfrm>
        </p:spPr>
      </p:pic>
    </p:spTree>
    <p:extLst>
      <p:ext uri="{BB962C8B-B14F-4D97-AF65-F5344CB8AC3E}">
        <p14:creationId xmlns:p14="http://schemas.microsoft.com/office/powerpoint/2010/main" val="2138137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20688"/>
          </a:xfrm>
        </p:spPr>
        <p:txBody>
          <a:bodyPr>
            <a:noAutofit/>
          </a:bodyPr>
          <a:lstStyle/>
          <a:p>
            <a:r>
              <a:rPr lang="el-GR" sz="2400" b="1" dirty="0">
                <a:solidFill>
                  <a:schemeClr val="accent1">
                    <a:lumMod val="75000"/>
                  </a:schemeClr>
                </a:solidFill>
              </a:rPr>
              <a:t>Πωλ </a:t>
            </a:r>
            <a:r>
              <a:rPr lang="el-GR" sz="2400" b="1" dirty="0" err="1" smtClean="0">
                <a:solidFill>
                  <a:schemeClr val="accent1">
                    <a:lumMod val="75000"/>
                  </a:schemeClr>
                </a:solidFill>
              </a:rPr>
              <a:t>Φορ</a:t>
            </a:r>
            <a:r>
              <a:rPr lang="el-GR" sz="2400" b="1" dirty="0" smtClean="0">
                <a:solidFill>
                  <a:schemeClr val="accent1">
                    <a:lumMod val="75000"/>
                  </a:schemeClr>
                </a:solidFill>
              </a:rPr>
              <a:t>, </a:t>
            </a:r>
            <a:r>
              <a:rPr lang="en-US" sz="2400" b="1" dirty="0" smtClean="0">
                <a:solidFill>
                  <a:schemeClr val="accent1">
                    <a:lumMod val="75000"/>
                  </a:schemeClr>
                </a:solidFill>
              </a:rPr>
              <a:t>“</a:t>
            </a:r>
            <a:r>
              <a:rPr lang="el-GR" sz="2400" b="1" dirty="0" err="1" smtClean="0">
                <a:solidFill>
                  <a:schemeClr val="accent1">
                    <a:lumMod val="75000"/>
                  </a:schemeClr>
                </a:solidFill>
              </a:rPr>
              <a:t>Τεάτρ</a:t>
            </a:r>
            <a:r>
              <a:rPr lang="el-GR" sz="2400" b="1" dirty="0" smtClean="0">
                <a:solidFill>
                  <a:schemeClr val="accent1">
                    <a:lumMod val="75000"/>
                  </a:schemeClr>
                </a:solidFill>
              </a:rPr>
              <a:t> </a:t>
            </a:r>
            <a:r>
              <a:rPr lang="el-GR" sz="2400" b="1" dirty="0">
                <a:solidFill>
                  <a:schemeClr val="accent1">
                    <a:lumMod val="75000"/>
                  </a:schemeClr>
                </a:solidFill>
              </a:rPr>
              <a:t>ντ’ </a:t>
            </a:r>
            <a:r>
              <a:rPr lang="el-GR" sz="2400" b="1" dirty="0" smtClean="0">
                <a:solidFill>
                  <a:schemeClr val="accent1">
                    <a:lumMod val="75000"/>
                  </a:schemeClr>
                </a:solidFill>
              </a:rPr>
              <a:t>Αρ</a:t>
            </a:r>
            <a:r>
              <a:rPr lang="en-US" sz="2400" b="1" dirty="0" smtClean="0">
                <a:solidFill>
                  <a:schemeClr val="accent1">
                    <a:lumMod val="75000"/>
                  </a:schemeClr>
                </a:solidFill>
              </a:rPr>
              <a:t>”</a:t>
            </a:r>
            <a:r>
              <a:rPr lang="el-GR" sz="2400" b="1" dirty="0" smtClean="0">
                <a:solidFill>
                  <a:schemeClr val="accent1">
                    <a:lumMod val="75000"/>
                  </a:schemeClr>
                </a:solidFill>
              </a:rPr>
              <a:t> (1890-1892)</a:t>
            </a:r>
            <a:r>
              <a:rPr lang="en-US" sz="2400" b="1" dirty="0" smtClean="0">
                <a:solidFill>
                  <a:schemeClr val="accent1">
                    <a:lumMod val="75000"/>
                  </a:schemeClr>
                </a:solidFill>
              </a:rPr>
              <a:t>Paul Fort, “</a:t>
            </a:r>
            <a:r>
              <a:rPr lang="en-US" sz="2400" b="1" dirty="0" err="1" smtClean="0">
                <a:solidFill>
                  <a:schemeClr val="accent1">
                    <a:lumMod val="75000"/>
                  </a:schemeClr>
                </a:solidFill>
              </a:rPr>
              <a:t>Théâtre</a:t>
            </a:r>
            <a:r>
              <a:rPr lang="en-US" sz="2400" b="1" dirty="0" smtClean="0">
                <a:solidFill>
                  <a:schemeClr val="accent1">
                    <a:lumMod val="75000"/>
                  </a:schemeClr>
                </a:solidFill>
              </a:rPr>
              <a:t> d’ Art”</a:t>
            </a:r>
            <a:endParaRPr lang="el-GR" sz="2400" b="1" dirty="0">
              <a:solidFill>
                <a:schemeClr val="accent1">
                  <a:lumMod val="75000"/>
                </a:schemeClr>
              </a:solidFill>
            </a:endParaRPr>
          </a:p>
        </p:txBody>
      </p:sp>
      <p:sp>
        <p:nvSpPr>
          <p:cNvPr id="3" name="Content Placeholder 2"/>
          <p:cNvSpPr>
            <a:spLocks noGrp="1"/>
          </p:cNvSpPr>
          <p:nvPr>
            <p:ph idx="1"/>
          </p:nvPr>
        </p:nvSpPr>
        <p:spPr>
          <a:xfrm>
            <a:off x="0" y="620688"/>
            <a:ext cx="9144000" cy="6237312"/>
          </a:xfrm>
        </p:spPr>
        <p:txBody>
          <a:bodyPr>
            <a:noAutofit/>
          </a:bodyPr>
          <a:lstStyle/>
          <a:p>
            <a:pPr marL="0" indent="0">
              <a:buNone/>
            </a:pPr>
            <a:r>
              <a:rPr lang="el-GR" sz="2000" dirty="0" smtClean="0"/>
              <a:t>Το </a:t>
            </a:r>
            <a:r>
              <a:rPr lang="en-US" sz="2000" dirty="0" err="1">
                <a:solidFill>
                  <a:prstClr val="black"/>
                </a:solidFill>
                <a:ea typeface="+mj-ea"/>
                <a:cs typeface="+mj-cs"/>
              </a:rPr>
              <a:t>Théâtre</a:t>
            </a:r>
            <a:r>
              <a:rPr lang="en-US" sz="2000" dirty="0">
                <a:solidFill>
                  <a:prstClr val="black"/>
                </a:solidFill>
                <a:ea typeface="+mj-ea"/>
                <a:cs typeface="+mj-cs"/>
              </a:rPr>
              <a:t> d’ </a:t>
            </a:r>
            <a:r>
              <a:rPr lang="en-US" sz="2000" dirty="0" smtClean="0">
                <a:solidFill>
                  <a:prstClr val="black"/>
                </a:solidFill>
                <a:ea typeface="+mj-ea"/>
                <a:cs typeface="+mj-cs"/>
              </a:rPr>
              <a:t>Art </a:t>
            </a:r>
            <a:r>
              <a:rPr lang="el-GR" sz="2000" dirty="0"/>
              <a:t> </a:t>
            </a:r>
            <a:r>
              <a:rPr lang="el-GR" sz="2000" dirty="0" smtClean="0"/>
              <a:t>δημιουργείται από τον 17χρονο Πωλ </a:t>
            </a:r>
            <a:r>
              <a:rPr lang="el-GR" sz="2000" dirty="0" err="1" smtClean="0"/>
              <a:t>Φορ</a:t>
            </a:r>
            <a:r>
              <a:rPr lang="en-US" sz="2000" dirty="0" smtClean="0"/>
              <a:t>, </a:t>
            </a:r>
            <a:r>
              <a:rPr lang="el-GR" sz="2000" dirty="0" smtClean="0"/>
              <a:t>και είναι το πρώτο θέατρο της πρωτοπορίας. Η αφορμή της δημιουργίας του ήταν η αποτυχία του Αντρέ Αντουάν να ανεβάσει το συμβολιστικό έργο του </a:t>
            </a:r>
            <a:r>
              <a:rPr lang="el-GR" sz="2000" dirty="0" err="1" smtClean="0"/>
              <a:t>Μέτερλινκ</a:t>
            </a:r>
            <a:r>
              <a:rPr lang="el-GR" sz="2000" dirty="0" smtClean="0"/>
              <a:t> </a:t>
            </a:r>
            <a:r>
              <a:rPr lang="en-US" sz="2000" i="1" dirty="0" smtClean="0"/>
              <a:t>La </a:t>
            </a:r>
            <a:r>
              <a:rPr lang="en-US" sz="2000" i="1" dirty="0" err="1" smtClean="0"/>
              <a:t>princesse</a:t>
            </a:r>
            <a:r>
              <a:rPr lang="en-US" sz="2000" i="1" dirty="0" smtClean="0"/>
              <a:t> </a:t>
            </a:r>
            <a:r>
              <a:rPr lang="en-US" sz="2000" i="1" dirty="0" err="1" smtClean="0"/>
              <a:t>Maleine</a:t>
            </a:r>
            <a:r>
              <a:rPr lang="el-GR" sz="2000" dirty="0" smtClean="0"/>
              <a:t>. </a:t>
            </a:r>
          </a:p>
          <a:p>
            <a:pPr marL="0" indent="0">
              <a:buNone/>
            </a:pPr>
            <a:r>
              <a:rPr lang="el-GR" sz="2000" dirty="0" smtClean="0"/>
              <a:t>Ανεξάρτητη ομάδα καλλιτεχνών κυρίως ερασιτεχνών συνεργάζεται με το </a:t>
            </a:r>
            <a:r>
              <a:rPr lang="en-US" sz="2000" dirty="0" err="1">
                <a:solidFill>
                  <a:prstClr val="black"/>
                </a:solidFill>
              </a:rPr>
              <a:t>Théâtre</a:t>
            </a:r>
            <a:r>
              <a:rPr lang="en-US" sz="2000" dirty="0">
                <a:solidFill>
                  <a:prstClr val="black"/>
                </a:solidFill>
              </a:rPr>
              <a:t> d’ Art</a:t>
            </a:r>
            <a:r>
              <a:rPr lang="el-GR" sz="2000" dirty="0" smtClean="0"/>
              <a:t> (όπως και το </a:t>
            </a:r>
            <a:r>
              <a:rPr lang="en-US" sz="2000" dirty="0" err="1">
                <a:solidFill>
                  <a:prstClr val="black"/>
                </a:solidFill>
              </a:rPr>
              <a:t>Théâtre</a:t>
            </a:r>
            <a:r>
              <a:rPr lang="el-GR" sz="2000" dirty="0">
                <a:solidFill>
                  <a:prstClr val="black"/>
                </a:solidFill>
              </a:rPr>
              <a:t> </a:t>
            </a:r>
            <a:r>
              <a:rPr lang="en-US" sz="2000" dirty="0" err="1">
                <a:solidFill>
                  <a:prstClr val="black"/>
                </a:solidFill>
              </a:rPr>
              <a:t>Libre</a:t>
            </a:r>
            <a:r>
              <a:rPr lang="el-GR" sz="2000" dirty="0"/>
              <a:t> του </a:t>
            </a:r>
            <a:r>
              <a:rPr lang="el-GR" sz="2000" dirty="0" smtClean="0"/>
              <a:t>Αντουάν). Αυτό φυσικά είχε συνέπειες στο ποιοτικό αποτέλεσμα.</a:t>
            </a:r>
          </a:p>
          <a:p>
            <a:pPr marL="0" indent="0">
              <a:buNone/>
            </a:pPr>
            <a:endParaRPr lang="el-GR" sz="2000" dirty="0" smtClean="0"/>
          </a:p>
          <a:p>
            <a:pPr marL="0" indent="0">
              <a:buNone/>
            </a:pPr>
            <a:r>
              <a:rPr lang="el-GR" sz="2000" dirty="0" smtClean="0"/>
              <a:t>Το </a:t>
            </a:r>
            <a:r>
              <a:rPr lang="en-US" sz="2000" dirty="0" err="1">
                <a:solidFill>
                  <a:prstClr val="black"/>
                </a:solidFill>
              </a:rPr>
              <a:t>Théâtre</a:t>
            </a:r>
            <a:r>
              <a:rPr lang="en-US" sz="2000" dirty="0">
                <a:solidFill>
                  <a:prstClr val="black"/>
                </a:solidFill>
              </a:rPr>
              <a:t> d’ Art </a:t>
            </a:r>
            <a:r>
              <a:rPr lang="el-GR" sz="2000" dirty="0" smtClean="0">
                <a:solidFill>
                  <a:prstClr val="black"/>
                </a:solidFill>
              </a:rPr>
              <a:t>β</a:t>
            </a:r>
            <a:r>
              <a:rPr lang="el-GR" sz="2000" dirty="0" smtClean="0"/>
              <a:t>ρίσκεται </a:t>
            </a:r>
            <a:r>
              <a:rPr lang="el-GR" sz="2000" b="1" dirty="0"/>
              <a:t>ανάμεσα στις δύο τάσεις </a:t>
            </a:r>
            <a:r>
              <a:rPr lang="el-GR" sz="2000" b="1" dirty="0" smtClean="0"/>
              <a:t>του θεάτρου του συμβολισμού</a:t>
            </a:r>
            <a:r>
              <a:rPr lang="el-GR" sz="2000" dirty="0" smtClean="0"/>
              <a:t>: </a:t>
            </a:r>
          </a:p>
          <a:p>
            <a:pPr marL="0" indent="0">
              <a:buNone/>
            </a:pPr>
            <a:r>
              <a:rPr lang="el-GR" sz="2000" dirty="0" smtClean="0"/>
              <a:t>1. πριμοδοτεί </a:t>
            </a:r>
            <a:r>
              <a:rPr lang="el-GR" sz="2000" dirty="0"/>
              <a:t>τον </a:t>
            </a:r>
            <a:r>
              <a:rPr lang="el-GR" sz="2000" dirty="0" smtClean="0"/>
              <a:t>λόγο (ανεβάζοντας στη σκηνή τον ποιητικό λόγο) </a:t>
            </a:r>
            <a:r>
              <a:rPr lang="el-GR" sz="2000" dirty="0"/>
              <a:t>αλλά </a:t>
            </a:r>
            <a:r>
              <a:rPr lang="el-GR" sz="2000" dirty="0" smtClean="0"/>
              <a:t>και </a:t>
            </a:r>
          </a:p>
          <a:p>
            <a:pPr marL="0" indent="0">
              <a:buNone/>
            </a:pPr>
            <a:r>
              <a:rPr lang="el-GR" sz="2000" dirty="0" smtClean="0"/>
              <a:t>2. </a:t>
            </a:r>
            <a:r>
              <a:rPr lang="el-GR" sz="2000" dirty="0"/>
              <a:t>προωθεί το ολικό έργο τέχνης που διεγείρει όλες τις αισθήσεις του </a:t>
            </a:r>
            <a:r>
              <a:rPr lang="el-GR" sz="2000" dirty="0" smtClean="0"/>
              <a:t>θεατή.</a:t>
            </a:r>
          </a:p>
          <a:p>
            <a:pPr marL="0" indent="0">
              <a:buNone/>
            </a:pPr>
            <a:endParaRPr lang="el-GR" sz="2000" dirty="0"/>
          </a:p>
          <a:p>
            <a:pPr marL="0" indent="0">
              <a:buNone/>
            </a:pPr>
            <a:r>
              <a:rPr lang="el-GR" sz="2000" dirty="0"/>
              <a:t>Α</a:t>
            </a:r>
            <a:r>
              <a:rPr lang="el-GR" sz="2000" dirty="0" smtClean="0"/>
              <a:t>νεβάζει </a:t>
            </a:r>
            <a:r>
              <a:rPr lang="el-GR" sz="2000" dirty="0"/>
              <a:t>θεατρικά και κυρίως ποιητικά έργα 46 </a:t>
            </a:r>
            <a:r>
              <a:rPr lang="el-GR" sz="2000" dirty="0" smtClean="0"/>
              <a:t>δημιουργών σε μόλις δύο χρόνια. Από διασκευές </a:t>
            </a:r>
            <a:r>
              <a:rPr lang="el-GR" sz="2000" dirty="0"/>
              <a:t>της </a:t>
            </a:r>
            <a:r>
              <a:rPr lang="el-GR" sz="2000" i="1" dirty="0" err="1" smtClean="0"/>
              <a:t>Ιλιάδας</a:t>
            </a:r>
            <a:r>
              <a:rPr lang="el-GR" sz="2000" dirty="0"/>
              <a:t> </a:t>
            </a:r>
            <a:r>
              <a:rPr lang="el-GR" sz="2000" dirty="0" smtClean="0"/>
              <a:t>και </a:t>
            </a:r>
            <a:r>
              <a:rPr lang="el-GR" sz="2000" dirty="0"/>
              <a:t>αποσπάσματα από την </a:t>
            </a:r>
            <a:r>
              <a:rPr lang="el-GR" sz="2000" i="1" dirty="0" smtClean="0"/>
              <a:t>Βίβλο</a:t>
            </a:r>
            <a:r>
              <a:rPr lang="el-GR" sz="2000" dirty="0" smtClean="0"/>
              <a:t> μέχρι, φυσικά, και έργα σύγχρονων ποιητών.  </a:t>
            </a:r>
            <a:r>
              <a:rPr lang="el-GR" sz="2000" dirty="0"/>
              <a:t>Συνήθως γίνονται μόνο αναγνώσεις, αλλά και </a:t>
            </a:r>
            <a:r>
              <a:rPr lang="el-GR" sz="2000" dirty="0" smtClean="0"/>
              <a:t>σκηνικοί πειραματισμοί. Κατά κανόνα δινόταν μόνο μία παράσταση. </a:t>
            </a:r>
            <a:r>
              <a:rPr lang="el-GR" sz="2000" dirty="0"/>
              <a:t>Ο</a:t>
            </a:r>
            <a:r>
              <a:rPr lang="el-GR" sz="2000" dirty="0" smtClean="0"/>
              <a:t>ι ποιητές, συχνά εκδήλωναν τον φόβο τους για τη σκηνική πραγμάτωση του έργου τους, καθώς τα εφέ μπορούσαν τελικά να πνίξουν τον ποιητικό λόγο.</a:t>
            </a:r>
          </a:p>
        </p:txBody>
      </p:sp>
    </p:spTree>
    <p:extLst>
      <p:ext uri="{BB962C8B-B14F-4D97-AF65-F5344CB8AC3E}">
        <p14:creationId xmlns:p14="http://schemas.microsoft.com/office/powerpoint/2010/main" val="2325072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74638"/>
            <a:ext cx="9144000" cy="1143000"/>
          </a:xfrm>
        </p:spPr>
        <p:txBody>
          <a:bodyPr>
            <a:normAutofit/>
          </a:bodyPr>
          <a:lstStyle/>
          <a:p>
            <a:r>
              <a:rPr lang="el-GR" sz="2400" b="1" dirty="0">
                <a:solidFill>
                  <a:schemeClr val="accent1">
                    <a:lumMod val="75000"/>
                  </a:schemeClr>
                </a:solidFill>
              </a:rPr>
              <a:t>Πωλ </a:t>
            </a:r>
            <a:r>
              <a:rPr lang="el-GR" sz="2400" b="1" dirty="0" err="1">
                <a:solidFill>
                  <a:schemeClr val="accent1">
                    <a:lumMod val="75000"/>
                  </a:schemeClr>
                </a:solidFill>
              </a:rPr>
              <a:t>Φορ</a:t>
            </a:r>
            <a:r>
              <a:rPr lang="el-GR" sz="2400" b="1" dirty="0">
                <a:solidFill>
                  <a:schemeClr val="accent1">
                    <a:lumMod val="75000"/>
                  </a:schemeClr>
                </a:solidFill>
              </a:rPr>
              <a:t>, </a:t>
            </a:r>
            <a:r>
              <a:rPr lang="en-US" sz="2400" b="1" dirty="0">
                <a:solidFill>
                  <a:schemeClr val="accent1">
                    <a:lumMod val="75000"/>
                  </a:schemeClr>
                </a:solidFill>
              </a:rPr>
              <a:t>“</a:t>
            </a:r>
            <a:r>
              <a:rPr lang="el-GR" sz="2400" b="1" dirty="0" err="1">
                <a:solidFill>
                  <a:schemeClr val="accent1">
                    <a:lumMod val="75000"/>
                  </a:schemeClr>
                </a:solidFill>
              </a:rPr>
              <a:t>Τεάτρ</a:t>
            </a:r>
            <a:r>
              <a:rPr lang="el-GR" sz="2400" b="1" dirty="0">
                <a:solidFill>
                  <a:schemeClr val="accent1">
                    <a:lumMod val="75000"/>
                  </a:schemeClr>
                </a:solidFill>
              </a:rPr>
              <a:t> ντ’ Αρ</a:t>
            </a:r>
            <a:r>
              <a:rPr lang="en-US" sz="2400" b="1" dirty="0">
                <a:solidFill>
                  <a:schemeClr val="accent1">
                    <a:lumMod val="75000"/>
                  </a:schemeClr>
                </a:solidFill>
              </a:rPr>
              <a:t>”</a:t>
            </a:r>
            <a:r>
              <a:rPr lang="el-GR" sz="2400" b="1" dirty="0">
                <a:solidFill>
                  <a:schemeClr val="accent1">
                    <a:lumMod val="75000"/>
                  </a:schemeClr>
                </a:solidFill>
              </a:rPr>
              <a:t> (1890-1892)</a:t>
            </a:r>
            <a:r>
              <a:rPr lang="en-US" sz="2400" b="1" dirty="0">
                <a:solidFill>
                  <a:schemeClr val="accent1">
                    <a:lumMod val="75000"/>
                  </a:schemeClr>
                </a:solidFill>
              </a:rPr>
              <a:t>Paul Fort, “</a:t>
            </a:r>
            <a:r>
              <a:rPr lang="en-US" sz="2400" b="1" dirty="0" err="1">
                <a:solidFill>
                  <a:schemeClr val="accent1">
                    <a:lumMod val="75000"/>
                  </a:schemeClr>
                </a:solidFill>
              </a:rPr>
              <a:t>Théâtre</a:t>
            </a:r>
            <a:r>
              <a:rPr lang="en-US" sz="2400" b="1" dirty="0">
                <a:solidFill>
                  <a:schemeClr val="accent1">
                    <a:lumMod val="75000"/>
                  </a:schemeClr>
                </a:solidFill>
              </a:rPr>
              <a:t> d’ Art</a:t>
            </a:r>
            <a:r>
              <a:rPr lang="en-US" sz="2400" b="1" dirty="0" smtClean="0">
                <a:solidFill>
                  <a:schemeClr val="accent1">
                    <a:lumMod val="75000"/>
                  </a:schemeClr>
                </a:solidFill>
              </a:rPr>
              <a:t>”</a:t>
            </a:r>
            <a:r>
              <a:rPr lang="el-GR" sz="2400" b="1" dirty="0" smtClean="0">
                <a:solidFill>
                  <a:schemeClr val="accent1">
                    <a:lumMod val="75000"/>
                  </a:schemeClr>
                </a:solidFill>
              </a:rPr>
              <a:t> συνέχεια…</a:t>
            </a:r>
            <a:endParaRPr lang="el-GR" sz="2400" dirty="0">
              <a:solidFill>
                <a:schemeClr val="accent1">
                  <a:lumMod val="75000"/>
                </a:schemeClr>
              </a:solidFill>
            </a:endParaRPr>
          </a:p>
        </p:txBody>
      </p:sp>
      <p:sp>
        <p:nvSpPr>
          <p:cNvPr id="3" name="Θέση περιεχομένου 2"/>
          <p:cNvSpPr>
            <a:spLocks noGrp="1"/>
          </p:cNvSpPr>
          <p:nvPr>
            <p:ph idx="1"/>
          </p:nvPr>
        </p:nvSpPr>
        <p:spPr/>
        <p:txBody>
          <a:bodyPr>
            <a:normAutofit fontScale="77500" lnSpcReduction="20000"/>
          </a:bodyPr>
          <a:lstStyle/>
          <a:p>
            <a:pPr marL="0" indent="0">
              <a:buNone/>
            </a:pPr>
            <a:r>
              <a:rPr lang="el-GR" dirty="0"/>
              <a:t>Ο στόχος του Πωλ </a:t>
            </a:r>
            <a:r>
              <a:rPr lang="el-GR" dirty="0" err="1"/>
              <a:t>Φορ</a:t>
            </a:r>
            <a:r>
              <a:rPr lang="el-GR" dirty="0"/>
              <a:t>, που δεν πιστεύει πως ο δραματικός λόγος είναι προορισμένος για αναγνώσεις, είναι η δημιουργία μιας ονειρικής ατμόσφαιρας, ώστε να μπορέσει να αναδειχθεί η βασική ‘ιδέα’ του συμβολικού έργου, την οποία και υποβάλλει με αυτόν τον τρόπο στον θεατή.</a:t>
            </a:r>
          </a:p>
          <a:p>
            <a:pPr marL="0" indent="0">
              <a:buNone/>
            </a:pPr>
            <a:r>
              <a:rPr lang="el-GR" dirty="0"/>
              <a:t>Έχει προτίμηση στα διακοσμητικά σκηνικά που δίνουν τροφή στη φαντασία του θεατή, ο οποίος με αυτόν τον τρόπο θα ολοκληρώσει το έργο. Άλλωστε οι θεατές που επιλέγει είναι οι μυημένοι, αυτοί που δέχονται τους σκηνικούς πειραματισμούς του, οι οποίοι </a:t>
            </a:r>
            <a:r>
              <a:rPr lang="el-GR" dirty="0" err="1"/>
              <a:t>στοχοποιούν</a:t>
            </a:r>
            <a:r>
              <a:rPr lang="el-GR" dirty="0"/>
              <a:t> τις συνηθισμένες θεατρικές πρακτικές.</a:t>
            </a:r>
          </a:p>
          <a:p>
            <a:pPr marL="0" indent="0">
              <a:buNone/>
            </a:pPr>
            <a:r>
              <a:rPr lang="el-GR" dirty="0"/>
              <a:t>Οι κριτικοί επικρίνουν τις παραστάσεις του ή για τη μέτρια ποιότητα τους ή γιατί απείχε πολύ από τα ρεαλιστικά πρότυπα.</a:t>
            </a:r>
          </a:p>
          <a:p>
            <a:endParaRPr lang="el-GR" dirty="0"/>
          </a:p>
        </p:txBody>
      </p:sp>
    </p:spTree>
    <p:extLst>
      <p:ext uri="{BB962C8B-B14F-4D97-AF65-F5344CB8AC3E}">
        <p14:creationId xmlns:p14="http://schemas.microsoft.com/office/powerpoint/2010/main" val="2053355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p:spPr>
        <p:txBody>
          <a:bodyPr>
            <a:noAutofit/>
          </a:bodyPr>
          <a:lstStyle/>
          <a:p>
            <a:r>
              <a:rPr lang="el-GR" sz="3200" b="1" dirty="0" err="1" smtClean="0">
                <a:solidFill>
                  <a:schemeClr val="accent1">
                    <a:lumMod val="75000"/>
                  </a:schemeClr>
                </a:solidFill>
              </a:rPr>
              <a:t>Λυνιέ</a:t>
            </a:r>
            <a:r>
              <a:rPr lang="el-GR" sz="3200" b="1" dirty="0" smtClean="0">
                <a:solidFill>
                  <a:schemeClr val="accent1">
                    <a:lumMod val="75000"/>
                  </a:schemeClr>
                </a:solidFill>
              </a:rPr>
              <a:t>-Πο</a:t>
            </a:r>
            <a:r>
              <a:rPr lang="en-US" sz="3200" b="1" dirty="0" smtClean="0">
                <a:solidFill>
                  <a:schemeClr val="accent1">
                    <a:lumMod val="75000"/>
                  </a:schemeClr>
                </a:solidFill>
              </a:rPr>
              <a:t>,</a:t>
            </a:r>
            <a:r>
              <a:rPr lang="el-GR" sz="3200" b="1" dirty="0" smtClean="0">
                <a:solidFill>
                  <a:schemeClr val="accent1">
                    <a:lumMod val="75000"/>
                  </a:schemeClr>
                </a:solidFill>
              </a:rPr>
              <a:t> «</a:t>
            </a:r>
            <a:r>
              <a:rPr lang="el-GR" sz="3200" b="1" dirty="0" err="1" smtClean="0">
                <a:solidFill>
                  <a:schemeClr val="accent1">
                    <a:lumMod val="75000"/>
                  </a:schemeClr>
                </a:solidFill>
              </a:rPr>
              <a:t>Τεάτρ</a:t>
            </a:r>
            <a:r>
              <a:rPr lang="el-GR" sz="3200" b="1" dirty="0" smtClean="0">
                <a:solidFill>
                  <a:schemeClr val="accent1">
                    <a:lumMod val="75000"/>
                  </a:schemeClr>
                </a:solidFill>
              </a:rPr>
              <a:t> ντε λ’ </a:t>
            </a:r>
            <a:r>
              <a:rPr lang="el-GR" sz="3200" b="1" dirty="0" err="1" smtClean="0">
                <a:solidFill>
                  <a:schemeClr val="accent1">
                    <a:lumMod val="75000"/>
                  </a:schemeClr>
                </a:solidFill>
              </a:rPr>
              <a:t>Εβρ</a:t>
            </a:r>
            <a:r>
              <a:rPr lang="el-GR" sz="3200" b="1" dirty="0" smtClean="0">
                <a:solidFill>
                  <a:schemeClr val="accent1">
                    <a:lumMod val="75000"/>
                  </a:schemeClr>
                </a:solidFill>
              </a:rPr>
              <a:t>»,</a:t>
            </a:r>
            <a:r>
              <a:rPr lang="en-US" sz="3200" b="1" dirty="0" smtClean="0">
                <a:solidFill>
                  <a:schemeClr val="accent1">
                    <a:lumMod val="75000"/>
                  </a:schemeClr>
                </a:solidFill>
              </a:rPr>
              <a:t> </a:t>
            </a:r>
            <a:r>
              <a:rPr lang="el-GR" sz="3200" b="1" dirty="0" smtClean="0">
                <a:solidFill>
                  <a:schemeClr val="accent1">
                    <a:lumMod val="75000"/>
                  </a:schemeClr>
                </a:solidFill>
              </a:rPr>
              <a:t/>
            </a:r>
            <a:br>
              <a:rPr lang="el-GR" sz="3200" b="1" dirty="0" smtClean="0">
                <a:solidFill>
                  <a:schemeClr val="accent1">
                    <a:lumMod val="75000"/>
                  </a:schemeClr>
                </a:solidFill>
              </a:rPr>
            </a:br>
            <a:r>
              <a:rPr lang="en-US" sz="3200" b="1" dirty="0" err="1" smtClean="0">
                <a:solidFill>
                  <a:schemeClr val="accent1">
                    <a:lumMod val="75000"/>
                  </a:schemeClr>
                </a:solidFill>
              </a:rPr>
              <a:t>Lugne</a:t>
            </a:r>
            <a:r>
              <a:rPr lang="el-GR" sz="3200" b="1" dirty="0">
                <a:solidFill>
                  <a:schemeClr val="accent1">
                    <a:lumMod val="75000"/>
                  </a:schemeClr>
                </a:solidFill>
              </a:rPr>
              <a:t>-</a:t>
            </a:r>
            <a:r>
              <a:rPr lang="en-US" sz="3200" b="1" dirty="0" smtClean="0">
                <a:solidFill>
                  <a:schemeClr val="accent1">
                    <a:lumMod val="75000"/>
                  </a:schemeClr>
                </a:solidFill>
              </a:rPr>
              <a:t>Poe</a:t>
            </a:r>
            <a:r>
              <a:rPr lang="el-GR" sz="3200" b="1" dirty="0" smtClean="0">
                <a:solidFill>
                  <a:schemeClr val="accent1">
                    <a:lumMod val="75000"/>
                  </a:schemeClr>
                </a:solidFill>
              </a:rPr>
              <a:t>, </a:t>
            </a:r>
            <a:r>
              <a:rPr lang="en-US" sz="3200" b="1" dirty="0" smtClean="0">
                <a:solidFill>
                  <a:schemeClr val="accent1">
                    <a:lumMod val="75000"/>
                  </a:schemeClr>
                </a:solidFill>
              </a:rPr>
              <a:t>“Theatre de l</a:t>
            </a:r>
            <a:r>
              <a:rPr lang="el-GR" sz="3200" b="1" dirty="0" smtClean="0">
                <a:solidFill>
                  <a:schemeClr val="accent1">
                    <a:lumMod val="75000"/>
                  </a:schemeClr>
                </a:solidFill>
              </a:rPr>
              <a:t>’ </a:t>
            </a:r>
            <a:r>
              <a:rPr lang="en-US" sz="3200" b="1" dirty="0" smtClean="0">
                <a:solidFill>
                  <a:schemeClr val="accent1">
                    <a:lumMod val="75000"/>
                  </a:schemeClr>
                </a:solidFill>
              </a:rPr>
              <a:t>Oeuvre”</a:t>
            </a:r>
            <a:r>
              <a:rPr lang="el-GR" sz="3200" dirty="0" smtClean="0">
                <a:solidFill>
                  <a:schemeClr val="accent1">
                    <a:lumMod val="75000"/>
                  </a:schemeClr>
                </a:solidFill>
              </a:rPr>
              <a:t> </a:t>
            </a:r>
            <a:r>
              <a:rPr lang="en-US" sz="3200" b="1" dirty="0" smtClean="0">
                <a:solidFill>
                  <a:schemeClr val="accent1">
                    <a:lumMod val="75000"/>
                  </a:schemeClr>
                </a:solidFill>
              </a:rPr>
              <a:t>(1893-1899)</a:t>
            </a:r>
            <a:endParaRPr lang="el-GR" sz="3200" b="1" dirty="0">
              <a:solidFill>
                <a:schemeClr val="accent1">
                  <a:lumMod val="75000"/>
                </a:schemeClr>
              </a:solidFill>
            </a:endParaRPr>
          </a:p>
        </p:txBody>
      </p:sp>
      <p:sp>
        <p:nvSpPr>
          <p:cNvPr id="3" name="Content Placeholder 2"/>
          <p:cNvSpPr>
            <a:spLocks noGrp="1"/>
          </p:cNvSpPr>
          <p:nvPr>
            <p:ph idx="1"/>
          </p:nvPr>
        </p:nvSpPr>
        <p:spPr>
          <a:xfrm>
            <a:off x="0" y="1052736"/>
            <a:ext cx="9144000" cy="5805264"/>
          </a:xfrm>
        </p:spPr>
        <p:txBody>
          <a:bodyPr>
            <a:normAutofit fontScale="62500" lnSpcReduction="20000"/>
          </a:bodyPr>
          <a:lstStyle/>
          <a:p>
            <a:r>
              <a:rPr lang="el-GR" dirty="0" smtClean="0"/>
              <a:t>Ανοίγει μετά το κλείσιμο του </a:t>
            </a:r>
            <a:r>
              <a:rPr lang="el-GR" dirty="0" err="1" smtClean="0"/>
              <a:t>Τεάτρ</a:t>
            </a:r>
            <a:r>
              <a:rPr lang="el-GR" dirty="0" smtClean="0"/>
              <a:t> ντ’ Αρ. Ο </a:t>
            </a:r>
            <a:r>
              <a:rPr lang="el-GR" dirty="0" err="1" smtClean="0"/>
              <a:t>Ωρελιέν</a:t>
            </a:r>
            <a:r>
              <a:rPr lang="el-GR" dirty="0" smtClean="0"/>
              <a:t>-Μαρί </a:t>
            </a:r>
            <a:r>
              <a:rPr lang="el-GR" dirty="0" err="1" smtClean="0"/>
              <a:t>Λυνιέ</a:t>
            </a:r>
            <a:r>
              <a:rPr lang="el-GR" dirty="0" smtClean="0"/>
              <a:t>-Πο είναι διευθυντής και ηθοποιός. Ο </a:t>
            </a:r>
            <a:r>
              <a:rPr lang="el-GR" dirty="0" err="1" smtClean="0"/>
              <a:t>Στανισλάβσκι</a:t>
            </a:r>
            <a:r>
              <a:rPr lang="el-GR" dirty="0" smtClean="0"/>
              <a:t> θα τον αναγνωρίσει ως πρωτοπόρο του σύγχρονου θεάτρου. Η πρώτη περίοδος έως το 1899. Μετά θα επαναλειτουργήσει το 1912 (τότε για ένα μικρό διάστημα θα συνεργαστεί και ο </a:t>
            </a:r>
            <a:r>
              <a:rPr lang="el-GR" dirty="0" err="1" smtClean="0"/>
              <a:t>Αντονέν</a:t>
            </a:r>
            <a:r>
              <a:rPr lang="el-GR" dirty="0" smtClean="0"/>
              <a:t> </a:t>
            </a:r>
            <a:r>
              <a:rPr lang="el-GR" dirty="0" err="1" smtClean="0"/>
              <a:t>Αρτώ</a:t>
            </a:r>
            <a:r>
              <a:rPr lang="el-GR" dirty="0" smtClean="0"/>
              <a:t>). </a:t>
            </a:r>
            <a:endParaRPr lang="el-GR" dirty="0"/>
          </a:p>
          <a:p>
            <a:r>
              <a:rPr lang="el-GR" dirty="0" smtClean="0"/>
              <a:t>Από το 1893 έως το 1897 ανεβάζει έργα στο ίδιο </a:t>
            </a:r>
            <a:r>
              <a:rPr lang="el-GR" dirty="0" smtClean="0">
                <a:solidFill>
                  <a:srgbClr val="FF0000"/>
                </a:solidFill>
              </a:rPr>
              <a:t>ιδεαλιστικό ύφος </a:t>
            </a:r>
            <a:r>
              <a:rPr lang="el-GR" dirty="0"/>
              <a:t>με το </a:t>
            </a:r>
            <a:r>
              <a:rPr lang="el-GR" dirty="0" err="1"/>
              <a:t>Τεάτρ</a:t>
            </a:r>
            <a:r>
              <a:rPr lang="el-GR" dirty="0"/>
              <a:t> ντ’ </a:t>
            </a:r>
            <a:r>
              <a:rPr lang="el-GR" dirty="0" smtClean="0"/>
              <a:t>Αρ, από το οποίο και προέρχεται: «</a:t>
            </a:r>
            <a:r>
              <a:rPr lang="el-GR" b="1" dirty="0" smtClean="0"/>
              <a:t>ο λόγος είναι η σκηνογραφία</a:t>
            </a:r>
            <a:r>
              <a:rPr lang="el-GR" dirty="0" smtClean="0"/>
              <a:t>», και οι σκηνογραφίες του είναι το δυνατό του σημείο.</a:t>
            </a:r>
          </a:p>
          <a:p>
            <a:r>
              <a:rPr lang="el-GR" dirty="0" smtClean="0">
                <a:solidFill>
                  <a:srgbClr val="FF0000"/>
                </a:solidFill>
              </a:rPr>
              <a:t>Σκηνογραφία</a:t>
            </a:r>
            <a:r>
              <a:rPr lang="el-GR" dirty="0" smtClean="0"/>
              <a:t> με απλές συνθέσεις γραμμών και χρωμάτων, παραπετάσματα στο βάθος της σκηνής και συνεργασία των </a:t>
            </a:r>
            <a:r>
              <a:rPr lang="el-GR" dirty="0" smtClean="0">
                <a:solidFill>
                  <a:srgbClr val="FF0000"/>
                </a:solidFill>
              </a:rPr>
              <a:t>ζωγράφων του ρεύματος </a:t>
            </a:r>
            <a:r>
              <a:rPr lang="en-US" dirty="0" err="1" smtClean="0">
                <a:solidFill>
                  <a:srgbClr val="FF0000"/>
                </a:solidFill>
              </a:rPr>
              <a:t>Nabis</a:t>
            </a:r>
            <a:r>
              <a:rPr lang="en-US" dirty="0" smtClean="0">
                <a:solidFill>
                  <a:srgbClr val="FF0000"/>
                </a:solidFill>
              </a:rPr>
              <a:t> </a:t>
            </a:r>
            <a:r>
              <a:rPr lang="en-US" dirty="0" smtClean="0"/>
              <a:t>(Bonnard, Denis, Vuillard…)</a:t>
            </a:r>
            <a:r>
              <a:rPr lang="el-GR" dirty="0" smtClean="0"/>
              <a:t>.</a:t>
            </a:r>
            <a:endParaRPr lang="en-US" dirty="0" smtClean="0"/>
          </a:p>
          <a:p>
            <a:r>
              <a:rPr lang="el-GR" dirty="0" smtClean="0"/>
              <a:t>Στο </a:t>
            </a:r>
            <a:r>
              <a:rPr lang="el-GR" dirty="0" smtClean="0">
                <a:solidFill>
                  <a:srgbClr val="FF0000"/>
                </a:solidFill>
              </a:rPr>
              <a:t>ρεπερτόριό </a:t>
            </a:r>
            <a:r>
              <a:rPr lang="el-GR" dirty="0" smtClean="0"/>
              <a:t>του συναντάμε: </a:t>
            </a:r>
            <a:r>
              <a:rPr lang="el-GR" dirty="0" err="1" smtClean="0"/>
              <a:t>Ίψεν</a:t>
            </a:r>
            <a:r>
              <a:rPr lang="el-GR" dirty="0" smtClean="0"/>
              <a:t>, Χάουπτμαν, σανσκριτικά κείμενα αλλά κυρίως τα έργα του </a:t>
            </a:r>
            <a:r>
              <a:rPr lang="el-GR" dirty="0" err="1" smtClean="0"/>
              <a:t>Μέτερλινκ</a:t>
            </a:r>
            <a:r>
              <a:rPr lang="el-GR" dirty="0" smtClean="0"/>
              <a:t>.</a:t>
            </a:r>
          </a:p>
          <a:p>
            <a:r>
              <a:rPr lang="el-GR" dirty="0" smtClean="0"/>
              <a:t>Το 1897 ο </a:t>
            </a:r>
            <a:r>
              <a:rPr lang="el-GR" dirty="0" err="1" smtClean="0"/>
              <a:t>Λυνιέ</a:t>
            </a:r>
            <a:r>
              <a:rPr lang="el-GR" dirty="0" smtClean="0"/>
              <a:t> Πο αποκόπτεται από τους Συμβολιστές με αφορμή τα έργα του  </a:t>
            </a:r>
            <a:r>
              <a:rPr lang="el-GR" dirty="0" err="1" smtClean="0"/>
              <a:t>Ίψεν</a:t>
            </a:r>
            <a:r>
              <a:rPr lang="el-GR" dirty="0" smtClean="0"/>
              <a:t> που δεν μπορούν να παρασταθούν συμβολιστικά.</a:t>
            </a:r>
          </a:p>
          <a:p>
            <a:r>
              <a:rPr lang="el-GR" dirty="0" smtClean="0"/>
              <a:t>Το θέατρο κλείνει το 1899 και ξανανοίγει το 1912.</a:t>
            </a:r>
            <a:r>
              <a:rPr lang="en-US" b="1" dirty="0"/>
              <a:t> </a:t>
            </a:r>
            <a:endParaRPr lang="el-GR" dirty="0"/>
          </a:p>
          <a:p>
            <a:r>
              <a:rPr lang="el-GR" dirty="0" smtClean="0">
                <a:solidFill>
                  <a:srgbClr val="FF0000"/>
                </a:solidFill>
              </a:rPr>
              <a:t>Δύο παραστάσεις </a:t>
            </a:r>
            <a:r>
              <a:rPr lang="el-GR" dirty="0" smtClean="0"/>
              <a:t>της πρώτης περιόδου του θα αφήσουν εποχή:</a:t>
            </a:r>
          </a:p>
          <a:p>
            <a:pPr marL="0" indent="0">
              <a:buNone/>
            </a:pPr>
            <a:r>
              <a:rPr lang="el-GR" dirty="0" smtClean="0"/>
              <a:t>1. Η εναρκτήρια παράσταση: </a:t>
            </a:r>
            <a:r>
              <a:rPr lang="el-GR" b="1" i="1" dirty="0" err="1" smtClean="0"/>
              <a:t>Πελλέας</a:t>
            </a:r>
            <a:r>
              <a:rPr lang="el-GR" b="1" i="1" dirty="0" smtClean="0"/>
              <a:t> και </a:t>
            </a:r>
            <a:r>
              <a:rPr lang="el-GR" b="1" i="1" dirty="0" err="1" smtClean="0"/>
              <a:t>Μελισσάνθη</a:t>
            </a:r>
            <a:r>
              <a:rPr lang="el-GR" b="1" dirty="0" smtClean="0"/>
              <a:t> </a:t>
            </a:r>
            <a:r>
              <a:rPr lang="el-GR" dirty="0" smtClean="0"/>
              <a:t>του </a:t>
            </a:r>
            <a:r>
              <a:rPr lang="en-US" b="1" dirty="0"/>
              <a:t>Maurice Maeterlinck </a:t>
            </a:r>
            <a:r>
              <a:rPr lang="el-GR" dirty="0" smtClean="0"/>
              <a:t>(1893)</a:t>
            </a:r>
          </a:p>
          <a:p>
            <a:pPr marL="0" indent="0">
              <a:buNone/>
            </a:pPr>
            <a:r>
              <a:rPr lang="el-GR" dirty="0" smtClean="0"/>
              <a:t>2. </a:t>
            </a:r>
            <a:r>
              <a:rPr lang="el-GR" b="1" i="1" dirty="0" smtClean="0"/>
              <a:t>Ο</a:t>
            </a:r>
            <a:r>
              <a:rPr lang="el-GR" b="1" dirty="0" smtClean="0"/>
              <a:t> </a:t>
            </a:r>
            <a:r>
              <a:rPr lang="el-GR" b="1" i="1" dirty="0" smtClean="0"/>
              <a:t>Βασιλιάς </a:t>
            </a:r>
            <a:r>
              <a:rPr lang="el-GR" b="1" i="1" dirty="0" err="1" smtClean="0"/>
              <a:t>Υμπύ</a:t>
            </a:r>
            <a:r>
              <a:rPr lang="el-GR" b="1" i="1" dirty="0" smtClean="0"/>
              <a:t> </a:t>
            </a:r>
            <a:r>
              <a:rPr lang="el-GR" dirty="0" smtClean="0"/>
              <a:t>του </a:t>
            </a:r>
            <a:r>
              <a:rPr lang="en-US" b="1" dirty="0" smtClean="0"/>
              <a:t>Alfred </a:t>
            </a:r>
            <a:r>
              <a:rPr lang="en-US" b="1" dirty="0" err="1" smtClean="0"/>
              <a:t>Jarry</a:t>
            </a:r>
            <a:r>
              <a:rPr lang="el-GR" b="1" dirty="0" smtClean="0"/>
              <a:t> </a:t>
            </a:r>
            <a:r>
              <a:rPr lang="el-GR" dirty="0" smtClean="0"/>
              <a:t>(1896) </a:t>
            </a:r>
            <a:endParaRPr lang="el-GR" dirty="0"/>
          </a:p>
        </p:txBody>
      </p:sp>
    </p:spTree>
    <p:extLst>
      <p:ext uri="{BB962C8B-B14F-4D97-AF65-F5344CB8AC3E}">
        <p14:creationId xmlns:p14="http://schemas.microsoft.com/office/powerpoint/2010/main" val="661085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8184" y="274638"/>
            <a:ext cx="2458616" cy="5458618"/>
          </a:xfrm>
        </p:spPr>
        <p:txBody>
          <a:bodyPr>
            <a:normAutofit/>
          </a:bodyPr>
          <a:lstStyle/>
          <a:p>
            <a:r>
              <a:rPr lang="en-US" dirty="0" err="1" smtClean="0"/>
              <a:t>Nabis</a:t>
            </a:r>
            <a:r>
              <a:rPr lang="el-GR" dirty="0" smtClean="0"/>
              <a:t>:</a:t>
            </a:r>
            <a:r>
              <a:rPr lang="en-US" dirty="0" smtClean="0"/>
              <a:t/>
            </a:r>
            <a:br>
              <a:rPr lang="en-US" dirty="0" smtClean="0"/>
            </a:br>
            <a:r>
              <a:rPr lang="el-GR" sz="2800" dirty="0" err="1" smtClean="0"/>
              <a:t>μετα</a:t>
            </a:r>
            <a:r>
              <a:rPr lang="el-GR" sz="2800" dirty="0" smtClean="0"/>
              <a:t>-ιμπρεσιονιστές ζωγράφοι</a:t>
            </a:r>
            <a:endParaRPr lang="el-GR"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41" y="0"/>
            <a:ext cx="4896544" cy="6829390"/>
          </a:xfrm>
        </p:spPr>
      </p:pic>
    </p:spTree>
    <p:extLst>
      <p:ext uri="{BB962C8B-B14F-4D97-AF65-F5344CB8AC3E}">
        <p14:creationId xmlns:p14="http://schemas.microsoft.com/office/powerpoint/2010/main" val="3163828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692696"/>
          </a:xfrm>
        </p:spPr>
        <p:txBody>
          <a:bodyPr>
            <a:normAutofit fontScale="90000"/>
          </a:bodyPr>
          <a:lstStyle/>
          <a:p>
            <a:r>
              <a:rPr lang="el-GR" sz="2800" b="1" dirty="0" smtClean="0">
                <a:solidFill>
                  <a:schemeClr val="accent1">
                    <a:lumMod val="75000"/>
                  </a:schemeClr>
                </a:solidFill>
              </a:rPr>
              <a:t>Η εναρκτήρια παράσταση του </a:t>
            </a:r>
            <a:r>
              <a:rPr lang="en-US" sz="2800" b="1" dirty="0">
                <a:solidFill>
                  <a:schemeClr val="accent1">
                    <a:lumMod val="75000"/>
                  </a:schemeClr>
                </a:solidFill>
              </a:rPr>
              <a:t>“Theatre de l</a:t>
            </a:r>
            <a:r>
              <a:rPr lang="el-GR" sz="2800" b="1" dirty="0">
                <a:solidFill>
                  <a:schemeClr val="accent1">
                    <a:lumMod val="75000"/>
                  </a:schemeClr>
                </a:solidFill>
              </a:rPr>
              <a:t>’ </a:t>
            </a:r>
            <a:r>
              <a:rPr lang="en-US" sz="2800" b="1" dirty="0">
                <a:solidFill>
                  <a:schemeClr val="accent1">
                    <a:lumMod val="75000"/>
                  </a:schemeClr>
                </a:solidFill>
              </a:rPr>
              <a:t>Oeuvre</a:t>
            </a:r>
            <a:r>
              <a:rPr lang="en-US" sz="2800" b="1" dirty="0" smtClean="0">
                <a:solidFill>
                  <a:schemeClr val="accent1">
                    <a:lumMod val="75000"/>
                  </a:schemeClr>
                </a:solidFill>
              </a:rPr>
              <a:t>”</a:t>
            </a:r>
            <a:r>
              <a:rPr lang="el-GR" sz="2800" i="1" dirty="0">
                <a:solidFill>
                  <a:schemeClr val="accent1">
                    <a:lumMod val="75000"/>
                  </a:schemeClr>
                </a:solidFill>
              </a:rPr>
              <a:t> </a:t>
            </a:r>
            <a:r>
              <a:rPr lang="el-GR" sz="2800" i="1" dirty="0" smtClean="0">
                <a:solidFill>
                  <a:schemeClr val="accent1">
                    <a:lumMod val="75000"/>
                  </a:schemeClr>
                </a:solidFill>
              </a:rPr>
              <a:t/>
            </a:r>
            <a:br>
              <a:rPr lang="el-GR" sz="2800" i="1" dirty="0" smtClean="0">
                <a:solidFill>
                  <a:schemeClr val="accent1">
                    <a:lumMod val="75000"/>
                  </a:schemeClr>
                </a:solidFill>
              </a:rPr>
            </a:br>
            <a:r>
              <a:rPr lang="el-GR" sz="2800" b="1" i="1" dirty="0" err="1" smtClean="0">
                <a:solidFill>
                  <a:schemeClr val="accent1">
                    <a:lumMod val="75000"/>
                  </a:schemeClr>
                </a:solidFill>
              </a:rPr>
              <a:t>Πελλέας</a:t>
            </a:r>
            <a:r>
              <a:rPr lang="el-GR" sz="2800" b="1" i="1" dirty="0" smtClean="0">
                <a:solidFill>
                  <a:schemeClr val="accent1">
                    <a:lumMod val="75000"/>
                  </a:schemeClr>
                </a:solidFill>
              </a:rPr>
              <a:t> </a:t>
            </a:r>
            <a:r>
              <a:rPr lang="el-GR" sz="2800" b="1" i="1" dirty="0">
                <a:solidFill>
                  <a:schemeClr val="accent1">
                    <a:lumMod val="75000"/>
                  </a:schemeClr>
                </a:solidFill>
              </a:rPr>
              <a:t>και </a:t>
            </a:r>
            <a:r>
              <a:rPr lang="el-GR" sz="2800" b="1" i="1" dirty="0" err="1">
                <a:solidFill>
                  <a:schemeClr val="accent1">
                    <a:lumMod val="75000"/>
                  </a:schemeClr>
                </a:solidFill>
              </a:rPr>
              <a:t>Μελισσάνθη</a:t>
            </a:r>
            <a:r>
              <a:rPr lang="el-GR" sz="2800" b="1" dirty="0">
                <a:solidFill>
                  <a:schemeClr val="accent1">
                    <a:lumMod val="75000"/>
                  </a:schemeClr>
                </a:solidFill>
              </a:rPr>
              <a:t> του </a:t>
            </a:r>
            <a:r>
              <a:rPr lang="el-GR" sz="2800" b="1" dirty="0" err="1">
                <a:solidFill>
                  <a:schemeClr val="accent1">
                    <a:lumMod val="75000"/>
                  </a:schemeClr>
                </a:solidFill>
              </a:rPr>
              <a:t>Μέτερλινκ</a:t>
            </a:r>
            <a:r>
              <a:rPr lang="el-GR" sz="2800" b="1" dirty="0">
                <a:solidFill>
                  <a:schemeClr val="accent1">
                    <a:lumMod val="75000"/>
                  </a:schemeClr>
                </a:solidFill>
              </a:rPr>
              <a:t> (1893) </a:t>
            </a:r>
          </a:p>
        </p:txBody>
      </p:sp>
      <p:sp>
        <p:nvSpPr>
          <p:cNvPr id="3" name="Θέση περιεχομένου 2"/>
          <p:cNvSpPr>
            <a:spLocks noGrp="1"/>
          </p:cNvSpPr>
          <p:nvPr>
            <p:ph idx="1"/>
          </p:nvPr>
        </p:nvSpPr>
        <p:spPr>
          <a:xfrm>
            <a:off x="0" y="692696"/>
            <a:ext cx="9144000" cy="6165304"/>
          </a:xfrm>
        </p:spPr>
        <p:txBody>
          <a:bodyPr>
            <a:normAutofit fontScale="85000" lnSpcReduction="20000"/>
          </a:bodyPr>
          <a:lstStyle/>
          <a:p>
            <a:endParaRPr lang="el-GR" dirty="0" smtClean="0"/>
          </a:p>
          <a:p>
            <a:r>
              <a:rPr lang="el-GR" dirty="0" smtClean="0"/>
              <a:t>Ο πιο αντιπροσωπευτικός θεατρικός συγγραφέας του συμβολισμού είναι ο </a:t>
            </a:r>
            <a:r>
              <a:rPr lang="en-US" b="1" dirty="0"/>
              <a:t>Maurice </a:t>
            </a:r>
            <a:r>
              <a:rPr lang="en-US" b="1" dirty="0" smtClean="0"/>
              <a:t>Maeterlinck</a:t>
            </a:r>
            <a:r>
              <a:rPr lang="el-GR" b="1" dirty="0" smtClean="0"/>
              <a:t>. </a:t>
            </a:r>
            <a:r>
              <a:rPr lang="el-GR" dirty="0" smtClean="0"/>
              <a:t> Παρουσιάζει </a:t>
            </a:r>
            <a:r>
              <a:rPr lang="el-GR" dirty="0"/>
              <a:t>τον άνθρωπο παραδομένο στο πεπρωμένο του. Ο θάνατος είναι ένα πεπρωμένο που ο άνθρωπος δεν μπορεί να κάνει τίποτα για αυτό. Επομένως καμιά πράξη και κανένας διάλογος δεν μπορεί να τον απελευθερώσει από το πεπρωμένο του και έτσι η δραματουργία γίνεται στατική (η δράση ακινητοποιείται και η πράξη μετατρέπεται σε αναμονή</a:t>
            </a:r>
            <a:r>
              <a:rPr lang="el-GR" dirty="0" smtClean="0"/>
              <a:t>).</a:t>
            </a:r>
          </a:p>
          <a:p>
            <a:r>
              <a:rPr lang="el-GR" dirty="0"/>
              <a:t>Ο </a:t>
            </a:r>
            <a:r>
              <a:rPr lang="el-GR" dirty="0" err="1"/>
              <a:t>Λυνιέ</a:t>
            </a:r>
            <a:r>
              <a:rPr lang="el-GR" dirty="0"/>
              <a:t>-Πο σκηνοθέτησε ακολουθώντας, όπως υποστήριξε, τις υποδείξεις του συγγραφέα: «προέχει το αίσθημα της ανθρωπιάς», καμιά αναβίωση, κανένα τοπικό χρώμα , αλλά μια ομιχλώδης αρμονία συνόλου που ταιριάζει με το γενικό νόημα ενός δράματος όπου ο λόγος είναι βασιλιάς.</a:t>
            </a:r>
            <a:endParaRPr lang="el-GR" dirty="0" smtClean="0"/>
          </a:p>
          <a:p>
            <a:r>
              <a:rPr lang="el-GR" dirty="0" smtClean="0"/>
              <a:t>Η εναρκτήρια αυτή παράσταση υπήρξε </a:t>
            </a:r>
            <a:r>
              <a:rPr lang="el-GR" dirty="0"/>
              <a:t>σημαδιακή για την πορεία </a:t>
            </a:r>
            <a:r>
              <a:rPr lang="el-GR" dirty="0" smtClean="0"/>
              <a:t>του</a:t>
            </a:r>
            <a:r>
              <a:rPr lang="el-GR" dirty="0"/>
              <a:t> </a:t>
            </a:r>
            <a:r>
              <a:rPr lang="el-GR" dirty="0" smtClean="0"/>
              <a:t>θεάτρου του </a:t>
            </a:r>
            <a:r>
              <a:rPr lang="el-GR" dirty="0" err="1" smtClean="0"/>
              <a:t>Λυνιέ</a:t>
            </a:r>
            <a:r>
              <a:rPr lang="el-GR" dirty="0" smtClean="0"/>
              <a:t>-Πο.</a:t>
            </a:r>
            <a:endParaRPr lang="el-GR" dirty="0"/>
          </a:p>
          <a:p>
            <a:endParaRPr lang="el-GR" dirty="0"/>
          </a:p>
        </p:txBody>
      </p:sp>
    </p:spTree>
    <p:extLst>
      <p:ext uri="{BB962C8B-B14F-4D97-AF65-F5344CB8AC3E}">
        <p14:creationId xmlns:p14="http://schemas.microsoft.com/office/powerpoint/2010/main" val="124131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20688"/>
          </a:xfrm>
        </p:spPr>
        <p:txBody>
          <a:bodyPr>
            <a:normAutofit/>
          </a:bodyPr>
          <a:lstStyle/>
          <a:p>
            <a:r>
              <a:rPr lang="el-GR" sz="3200" b="1" dirty="0" smtClean="0"/>
              <a:t>Μοντερνισμός ΙΙ</a:t>
            </a:r>
            <a:endParaRPr lang="el-GR" sz="3200" b="1" dirty="0"/>
          </a:p>
        </p:txBody>
      </p:sp>
      <p:sp>
        <p:nvSpPr>
          <p:cNvPr id="3" name="Content Placeholder 2"/>
          <p:cNvSpPr>
            <a:spLocks noGrp="1"/>
          </p:cNvSpPr>
          <p:nvPr>
            <p:ph idx="1"/>
          </p:nvPr>
        </p:nvSpPr>
        <p:spPr>
          <a:xfrm>
            <a:off x="0" y="764704"/>
            <a:ext cx="9144000" cy="5976664"/>
          </a:xfrm>
        </p:spPr>
        <p:txBody>
          <a:bodyPr>
            <a:normAutofit fontScale="70000" lnSpcReduction="20000"/>
          </a:bodyPr>
          <a:lstStyle/>
          <a:p>
            <a:pPr marL="0" indent="0">
              <a:buNone/>
            </a:pPr>
            <a:r>
              <a:rPr lang="el-GR" dirty="0" smtClean="0"/>
              <a:t>Άλλα χαρακτηριστικά:</a:t>
            </a:r>
          </a:p>
          <a:p>
            <a:r>
              <a:rPr lang="el-GR" dirty="0" smtClean="0"/>
              <a:t>Ο Μοντερνισμός βασίζεται πάνω σε ένα διακριτό είδος </a:t>
            </a:r>
            <a:r>
              <a:rPr lang="el-GR" b="1" dirty="0" smtClean="0"/>
              <a:t>φαντασίας</a:t>
            </a:r>
            <a:r>
              <a:rPr lang="el-GR" dirty="0" smtClean="0"/>
              <a:t> του οποίου το γενικό πλαίσιο αναφοράς ανήκει μόνο στον εαυτό του.</a:t>
            </a:r>
            <a:r>
              <a:rPr lang="el-GR" dirty="0">
                <a:solidFill>
                  <a:srgbClr val="FF0000"/>
                </a:solidFill>
              </a:rPr>
              <a:t> </a:t>
            </a:r>
            <a:r>
              <a:rPr lang="el-GR" dirty="0" smtClean="0">
                <a:solidFill>
                  <a:srgbClr val="FF0000"/>
                </a:solidFill>
              </a:rPr>
              <a:t>Χαρακτηριστικό του Μοντερνισμού είναι πως τα στοιχεία που επιλέγονται να χρησιμοποιηθούν </a:t>
            </a:r>
            <a:r>
              <a:rPr lang="el-GR" dirty="0">
                <a:solidFill>
                  <a:srgbClr val="FF0000"/>
                </a:solidFill>
              </a:rPr>
              <a:t>από το </a:t>
            </a:r>
            <a:r>
              <a:rPr lang="el-GR" dirty="0" smtClean="0">
                <a:solidFill>
                  <a:srgbClr val="FF0000"/>
                </a:solidFill>
              </a:rPr>
              <a:t>παρελθόν, ενσωματώνονται στο νέο περιβάλλον αφού υποστούν </a:t>
            </a:r>
            <a:r>
              <a:rPr lang="el-GR" dirty="0">
                <a:solidFill>
                  <a:srgbClr val="FF0000"/>
                </a:solidFill>
              </a:rPr>
              <a:t>τόση επεξεργασία </a:t>
            </a:r>
            <a:r>
              <a:rPr lang="el-GR" dirty="0" smtClean="0">
                <a:solidFill>
                  <a:srgbClr val="FF0000"/>
                </a:solidFill>
              </a:rPr>
              <a:t>ώστε να μη </a:t>
            </a:r>
            <a:r>
              <a:rPr lang="el-GR" dirty="0">
                <a:solidFill>
                  <a:srgbClr val="FF0000"/>
                </a:solidFill>
              </a:rPr>
              <a:t>διακρίνονται</a:t>
            </a:r>
            <a:r>
              <a:rPr lang="el-GR" dirty="0"/>
              <a:t>.</a:t>
            </a:r>
            <a:endParaRPr lang="el-GR" dirty="0" smtClean="0"/>
          </a:p>
          <a:p>
            <a:r>
              <a:rPr lang="el-GR" dirty="0" smtClean="0"/>
              <a:t>Το μυαλό που σκέφτεται σύμφωνα με τις αρχές του μοντερνισμού πιστεύει πως </a:t>
            </a:r>
            <a:r>
              <a:rPr lang="el-GR" b="1" dirty="0" smtClean="0"/>
              <a:t>δημιουργούμε τον κόσμο κατά την πράξη</a:t>
            </a:r>
            <a:r>
              <a:rPr lang="el-GR" dirty="0" smtClean="0"/>
              <a:t>, κατά τη στιγμή που τον αντιλαμβανόμαστε και τον παρατηρούμε. Πρόκειται για μια</a:t>
            </a:r>
            <a:r>
              <a:rPr lang="el-GR" b="1" dirty="0" smtClean="0"/>
              <a:t> </a:t>
            </a:r>
            <a:r>
              <a:rPr lang="el-GR" b="1" dirty="0" err="1" smtClean="0"/>
              <a:t>αντι</a:t>
            </a:r>
            <a:r>
              <a:rPr lang="el-GR" b="1" dirty="0" smtClean="0"/>
              <a:t>-διανοητική οπτική</a:t>
            </a:r>
            <a:r>
              <a:rPr lang="el-GR" dirty="0"/>
              <a:t> </a:t>
            </a:r>
            <a:r>
              <a:rPr lang="el-GR" dirty="0" smtClean="0"/>
              <a:t>που </a:t>
            </a:r>
            <a:r>
              <a:rPr lang="el-GR" b="1" dirty="0" smtClean="0"/>
              <a:t>βάζει τέλος στη σκόπιμη και συστηματική ηθική</a:t>
            </a:r>
            <a:r>
              <a:rPr lang="el-GR" dirty="0" smtClean="0"/>
              <a:t>, ενώ αντίθετα χαιρετίζει το </a:t>
            </a:r>
            <a:r>
              <a:rPr lang="el-GR" b="1" dirty="0" smtClean="0"/>
              <a:t>πάθος</a:t>
            </a:r>
            <a:r>
              <a:rPr lang="el-GR" dirty="0" smtClean="0"/>
              <a:t>. </a:t>
            </a:r>
          </a:p>
          <a:p>
            <a:r>
              <a:rPr lang="el-GR" dirty="0" smtClean="0"/>
              <a:t>Ο Μοντερνισμός υπονοεί </a:t>
            </a:r>
            <a:r>
              <a:rPr lang="el-GR" b="1" dirty="0" smtClean="0"/>
              <a:t>ιστορική ασυνέχεια</a:t>
            </a:r>
            <a:r>
              <a:rPr lang="el-GR" dirty="0" smtClean="0"/>
              <a:t>, </a:t>
            </a:r>
            <a:r>
              <a:rPr lang="el-GR" b="1" dirty="0" smtClean="0"/>
              <a:t>κοινωνική διατάραξη, ηθικό χάος, αίσθηση αποσπασματικότητας και αποξένωσης, χασίματος και απελπισίας</a:t>
            </a:r>
            <a:r>
              <a:rPr lang="el-GR" dirty="0" smtClean="0"/>
              <a:t>, συνεπώς υπονοεί υποχώρηση σε μια </a:t>
            </a:r>
            <a:r>
              <a:rPr lang="el-GR" b="1" dirty="0" smtClean="0"/>
              <a:t>ατομική συνείδηση</a:t>
            </a:r>
            <a:r>
              <a:rPr lang="el-GR" dirty="0" smtClean="0"/>
              <a:t>. </a:t>
            </a:r>
          </a:p>
          <a:p>
            <a:r>
              <a:rPr lang="el-GR" dirty="0" smtClean="0"/>
              <a:t>Υψώνει </a:t>
            </a:r>
            <a:r>
              <a:rPr lang="el-GR" b="1" dirty="0" smtClean="0"/>
              <a:t>το άτομο πάνω από την ομάδα</a:t>
            </a:r>
            <a:r>
              <a:rPr lang="el-GR" dirty="0" smtClean="0"/>
              <a:t>, την εσωτερική ζωή πάνω από τη ζωή στην κοινότητα.</a:t>
            </a:r>
          </a:p>
          <a:p>
            <a:r>
              <a:rPr lang="el-GR" dirty="0" smtClean="0"/>
              <a:t>Ο Μοντερνισμός </a:t>
            </a:r>
            <a:r>
              <a:rPr lang="el-GR" b="1" dirty="0" smtClean="0"/>
              <a:t>αντιτίθεται σε </a:t>
            </a:r>
            <a:r>
              <a:rPr lang="el-GR" b="1" dirty="0" err="1" smtClean="0"/>
              <a:t>ό,τι</a:t>
            </a:r>
            <a:r>
              <a:rPr lang="el-GR" b="1" dirty="0" smtClean="0"/>
              <a:t> πρακτικό και πειθαρχημένο </a:t>
            </a:r>
            <a:r>
              <a:rPr lang="el-GR" dirty="0" smtClean="0"/>
              <a:t>τράβηξε την προσοχή πολλών διανοουμένων: Έλιοτ, </a:t>
            </a:r>
            <a:r>
              <a:rPr lang="el-GR" dirty="0" err="1" smtClean="0"/>
              <a:t>Πάουντ</a:t>
            </a:r>
            <a:r>
              <a:rPr lang="el-GR" dirty="0" smtClean="0"/>
              <a:t>, </a:t>
            </a:r>
            <a:r>
              <a:rPr lang="el-GR" dirty="0" err="1" smtClean="0"/>
              <a:t>Γουλφ</a:t>
            </a:r>
            <a:r>
              <a:rPr lang="el-GR" dirty="0" smtClean="0"/>
              <a:t>, </a:t>
            </a:r>
            <a:r>
              <a:rPr lang="el-GR" dirty="0" err="1" smtClean="0"/>
              <a:t>Φώκνερ</a:t>
            </a:r>
            <a:r>
              <a:rPr lang="el-GR" dirty="0" smtClean="0"/>
              <a:t>, </a:t>
            </a:r>
            <a:r>
              <a:rPr lang="el-GR" dirty="0" err="1" smtClean="0"/>
              <a:t>Τζόυς</a:t>
            </a:r>
            <a:r>
              <a:rPr lang="el-GR" dirty="0" smtClean="0"/>
              <a:t>, </a:t>
            </a:r>
            <a:r>
              <a:rPr lang="el-GR" dirty="0" err="1" smtClean="0"/>
              <a:t>Γέητς</a:t>
            </a:r>
            <a:r>
              <a:rPr lang="el-GR" dirty="0" smtClean="0"/>
              <a:t>, </a:t>
            </a:r>
            <a:r>
              <a:rPr lang="el-GR" dirty="0" err="1" smtClean="0"/>
              <a:t>Προυστ</a:t>
            </a:r>
            <a:r>
              <a:rPr lang="el-GR" dirty="0" smtClean="0"/>
              <a:t>, </a:t>
            </a:r>
            <a:r>
              <a:rPr lang="el-GR" dirty="0" err="1" smtClean="0"/>
              <a:t>Ρίλκε</a:t>
            </a:r>
            <a:r>
              <a:rPr lang="el-GR" dirty="0" smtClean="0"/>
              <a:t>, Μαν.</a:t>
            </a:r>
            <a:endParaRPr lang="el-GR" dirty="0"/>
          </a:p>
        </p:txBody>
      </p:sp>
      <p:sp>
        <p:nvSpPr>
          <p:cNvPr id="4" name="Διάγραμμα ροής: Παραπομπή 3"/>
          <p:cNvSpPr/>
          <p:nvPr/>
        </p:nvSpPr>
        <p:spPr>
          <a:xfrm>
            <a:off x="4139951" y="6368752"/>
            <a:ext cx="343091" cy="3726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422328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764704"/>
          </a:xfrm>
        </p:spPr>
        <p:txBody>
          <a:bodyPr>
            <a:normAutofit/>
          </a:bodyPr>
          <a:lstStyle/>
          <a:p>
            <a:r>
              <a:rPr lang="el-GR" sz="3200" b="1" dirty="0" smtClean="0">
                <a:solidFill>
                  <a:schemeClr val="tx2"/>
                </a:solidFill>
              </a:rPr>
              <a:t>Συνέχεια…</a:t>
            </a:r>
            <a:endParaRPr lang="el-GR" sz="3200" b="1" dirty="0">
              <a:solidFill>
                <a:schemeClr val="tx2"/>
              </a:solidFill>
            </a:endParaRPr>
          </a:p>
        </p:txBody>
      </p:sp>
      <p:sp>
        <p:nvSpPr>
          <p:cNvPr id="3" name="Θέση περιεχομένου 2"/>
          <p:cNvSpPr>
            <a:spLocks noGrp="1"/>
          </p:cNvSpPr>
          <p:nvPr>
            <p:ph idx="1"/>
          </p:nvPr>
        </p:nvSpPr>
        <p:spPr>
          <a:xfrm>
            <a:off x="457200" y="692696"/>
            <a:ext cx="8229600" cy="6165304"/>
          </a:xfrm>
        </p:spPr>
        <p:txBody>
          <a:bodyPr>
            <a:normAutofit fontScale="70000" lnSpcReduction="20000"/>
          </a:bodyPr>
          <a:lstStyle/>
          <a:p>
            <a:pPr marL="0" indent="0">
              <a:buNone/>
            </a:pPr>
            <a:r>
              <a:rPr lang="el-GR" dirty="0">
                <a:solidFill>
                  <a:srgbClr val="FF0000"/>
                </a:solidFill>
              </a:rPr>
              <a:t>Σκηνογράφος</a:t>
            </a:r>
            <a:r>
              <a:rPr lang="el-GR" dirty="0"/>
              <a:t> ο</a:t>
            </a:r>
            <a:r>
              <a:rPr lang="en-US" dirty="0"/>
              <a:t> </a:t>
            </a:r>
            <a:r>
              <a:rPr lang="el-GR" dirty="0"/>
              <a:t>ζωγράφος </a:t>
            </a:r>
            <a:r>
              <a:rPr lang="en-US" b="1" dirty="0" smtClean="0"/>
              <a:t>Paul </a:t>
            </a:r>
            <a:r>
              <a:rPr lang="en-US" b="1" dirty="0" err="1"/>
              <a:t>V</a:t>
            </a:r>
            <a:r>
              <a:rPr lang="en-US" b="1" dirty="0" err="1" smtClean="0"/>
              <a:t>ogler</a:t>
            </a:r>
            <a:r>
              <a:rPr lang="el-GR" b="1" dirty="0" smtClean="0"/>
              <a:t> </a:t>
            </a:r>
            <a:r>
              <a:rPr lang="el-GR" dirty="0"/>
              <a:t>(του ρεύματος των </a:t>
            </a:r>
            <a:r>
              <a:rPr lang="en-US" dirty="0" err="1"/>
              <a:t>Nabis</a:t>
            </a:r>
            <a:r>
              <a:rPr lang="en-US" dirty="0"/>
              <a:t>)</a:t>
            </a:r>
            <a:r>
              <a:rPr lang="el-GR" dirty="0"/>
              <a:t>: </a:t>
            </a:r>
          </a:p>
          <a:p>
            <a:r>
              <a:rPr lang="el-GR" dirty="0"/>
              <a:t>Χρήση ελάχιστων σκηνικών, καθόλου έπιπλα και αξεσουάρ. Η έντονη ατμόσφαιρα μυστηρίου οφειλόταν στα παραπετάσματα του βάθους σε γκρι χρώμα. Υπήρχαν στην πραγματικότητα δύο ακαθόριστα φόντα, το ένα με φυλλωσιές και το άλλο η αίθουσα του παλατιού, που η σύνθεση και οι αποχρώσεις τους εναρμονίζονταν με το βαθύτερο αίσθημα του έργου. </a:t>
            </a:r>
            <a:endParaRPr lang="el-GR" dirty="0" smtClean="0"/>
          </a:p>
          <a:p>
            <a:r>
              <a:rPr lang="el-GR" dirty="0" smtClean="0">
                <a:solidFill>
                  <a:srgbClr val="FF0000"/>
                </a:solidFill>
              </a:rPr>
              <a:t>Φωτισμός</a:t>
            </a:r>
            <a:r>
              <a:rPr lang="el-GR" dirty="0" smtClean="0"/>
              <a:t> </a:t>
            </a:r>
            <a:r>
              <a:rPr lang="el-GR" dirty="0"/>
              <a:t>από ψηλά και μισοσκόταδο. Μια </a:t>
            </a:r>
            <a:r>
              <a:rPr lang="el-GR" dirty="0">
                <a:solidFill>
                  <a:srgbClr val="FF0000"/>
                </a:solidFill>
              </a:rPr>
              <a:t>κουρτίνα από γάζα </a:t>
            </a:r>
            <a:r>
              <a:rPr lang="el-GR" dirty="0"/>
              <a:t>έδινε την εντύπωση της ομίχλης. </a:t>
            </a:r>
          </a:p>
          <a:p>
            <a:r>
              <a:rPr lang="el-GR" dirty="0"/>
              <a:t>Η σκηνή έμοιαζε με πίνακα που μπροστά του περνούσαν τα πρόσωπα του έργου, φορώντας </a:t>
            </a:r>
            <a:r>
              <a:rPr lang="el-GR" dirty="0">
                <a:solidFill>
                  <a:srgbClr val="FF0000"/>
                </a:solidFill>
              </a:rPr>
              <a:t>κοστούμια</a:t>
            </a:r>
            <a:r>
              <a:rPr lang="el-GR" dirty="0"/>
              <a:t> σε στιλ αόριστα μεσαιωνικό αν και στόχος ήταν να μην παραπέμπουν σε συγκεκριμένη εποχή. </a:t>
            </a:r>
          </a:p>
          <a:p>
            <a:r>
              <a:rPr lang="el-GR" dirty="0">
                <a:solidFill>
                  <a:srgbClr val="FF0000"/>
                </a:solidFill>
              </a:rPr>
              <a:t>Οι ηθοποιοί </a:t>
            </a:r>
            <a:r>
              <a:rPr lang="el-GR" dirty="0"/>
              <a:t>ακολουθούσαν μια </a:t>
            </a:r>
            <a:r>
              <a:rPr lang="el-GR" dirty="0">
                <a:solidFill>
                  <a:srgbClr val="FF0000"/>
                </a:solidFill>
              </a:rPr>
              <a:t>απαγγελία κοφτή και τραγουδιστή </a:t>
            </a:r>
            <a:r>
              <a:rPr lang="el-GR" dirty="0"/>
              <a:t>ενώ κινούνταν σαν υπνοβάτες με έντονα στυλιζαρισμένες κινήσεις</a:t>
            </a:r>
            <a:r>
              <a:rPr lang="el-GR" dirty="0" smtClean="0"/>
              <a:t>.</a:t>
            </a:r>
          </a:p>
          <a:p>
            <a:r>
              <a:rPr lang="el-GR" dirty="0" smtClean="0"/>
              <a:t> </a:t>
            </a:r>
            <a:r>
              <a:rPr lang="el-GR" dirty="0"/>
              <a:t>Εστίαση δεν έχουμε τόσο στο ερωτικό τρίγωνο όσο στην </a:t>
            </a:r>
            <a:r>
              <a:rPr lang="el-GR" dirty="0">
                <a:solidFill>
                  <a:srgbClr val="FF0000"/>
                </a:solidFill>
              </a:rPr>
              <a:t>πληθώρα των συμβόλων</a:t>
            </a:r>
            <a:r>
              <a:rPr lang="el-GR" dirty="0"/>
              <a:t>: δακτυλίδι, λεκέδες αίματος, σκιές. Άλλωστε ο </a:t>
            </a:r>
            <a:r>
              <a:rPr lang="en-US" b="1" dirty="0"/>
              <a:t>Maurice Maeterlinck </a:t>
            </a:r>
            <a:r>
              <a:rPr lang="el-GR" dirty="0" smtClean="0"/>
              <a:t>υποστήριζε </a:t>
            </a:r>
            <a:r>
              <a:rPr lang="el-GR" dirty="0"/>
              <a:t>πως οι έντονες δραματικές σκηνές είναι αυτές της σιωπής που γίνεται αισθητό το μυστήριο της ύπαρξης.</a:t>
            </a:r>
          </a:p>
          <a:p>
            <a:endParaRPr lang="el-GR" dirty="0"/>
          </a:p>
        </p:txBody>
      </p:sp>
    </p:spTree>
    <p:extLst>
      <p:ext uri="{BB962C8B-B14F-4D97-AF65-F5344CB8AC3E}">
        <p14:creationId xmlns:p14="http://schemas.microsoft.com/office/powerpoint/2010/main" val="2943217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8680"/>
          </a:xfrm>
        </p:spPr>
        <p:txBody>
          <a:bodyPr>
            <a:normAutofit/>
          </a:bodyPr>
          <a:lstStyle/>
          <a:p>
            <a:r>
              <a:rPr lang="el-GR" sz="2800" b="1" dirty="0" err="1" smtClean="0">
                <a:solidFill>
                  <a:schemeClr val="accent1">
                    <a:lumMod val="75000"/>
                  </a:schemeClr>
                </a:solidFill>
              </a:rPr>
              <a:t>Αλφρέντ</a:t>
            </a:r>
            <a:r>
              <a:rPr lang="el-GR" sz="2800" b="1" dirty="0" smtClean="0">
                <a:solidFill>
                  <a:schemeClr val="accent1">
                    <a:lumMod val="75000"/>
                  </a:schemeClr>
                </a:solidFill>
              </a:rPr>
              <a:t> </a:t>
            </a:r>
            <a:r>
              <a:rPr lang="el-GR" sz="2800" b="1" dirty="0" err="1" smtClean="0">
                <a:solidFill>
                  <a:schemeClr val="accent1">
                    <a:lumMod val="75000"/>
                  </a:schemeClr>
                </a:solidFill>
              </a:rPr>
              <a:t>Ζαρύ</a:t>
            </a:r>
            <a:endParaRPr lang="el-GR" sz="2800" b="1" dirty="0">
              <a:solidFill>
                <a:schemeClr val="accent1">
                  <a:lumMod val="75000"/>
                </a:schemeClr>
              </a:solidFill>
            </a:endParaRPr>
          </a:p>
        </p:txBody>
      </p:sp>
      <p:sp>
        <p:nvSpPr>
          <p:cNvPr id="3" name="Content Placeholder 2"/>
          <p:cNvSpPr>
            <a:spLocks noGrp="1"/>
          </p:cNvSpPr>
          <p:nvPr>
            <p:ph idx="1"/>
          </p:nvPr>
        </p:nvSpPr>
        <p:spPr>
          <a:xfrm>
            <a:off x="0" y="548680"/>
            <a:ext cx="9144000" cy="6309320"/>
          </a:xfrm>
        </p:spPr>
        <p:txBody>
          <a:bodyPr>
            <a:normAutofit fontScale="62500" lnSpcReduction="20000"/>
          </a:bodyPr>
          <a:lstStyle/>
          <a:p>
            <a:r>
              <a:rPr lang="el-GR" dirty="0" smtClean="0"/>
              <a:t>«</a:t>
            </a:r>
            <a:r>
              <a:rPr lang="el-GR" dirty="0"/>
              <a:t>Ο μοντερνισμός αρχίζει στα όρια του βέβηλου: τα </a:t>
            </a:r>
            <a:r>
              <a:rPr lang="el-GR" dirty="0" smtClean="0"/>
              <a:t>‘σκ-ρ-ατά’ </a:t>
            </a:r>
            <a:r>
              <a:rPr lang="el-GR" dirty="0"/>
              <a:t>του </a:t>
            </a:r>
            <a:r>
              <a:rPr lang="en-US" dirty="0" err="1"/>
              <a:t>Jarry</a:t>
            </a:r>
            <a:r>
              <a:rPr lang="el-GR" dirty="0" smtClean="0"/>
              <a:t>», βάζει ως τίτλο ο Σ. </a:t>
            </a:r>
            <a:r>
              <a:rPr lang="el-GR" dirty="0" err="1" smtClean="0"/>
              <a:t>Πατσαλίδης</a:t>
            </a:r>
            <a:r>
              <a:rPr lang="el-GR" dirty="0" smtClean="0"/>
              <a:t> στο κεφάλαιο που μιλά για την περίπτωση του </a:t>
            </a:r>
            <a:r>
              <a:rPr lang="en-US" dirty="0" err="1" smtClean="0"/>
              <a:t>Jarry</a:t>
            </a:r>
            <a:r>
              <a:rPr lang="el-GR" dirty="0" smtClean="0"/>
              <a:t> και συνεχίζει «Μια καινούργια φόρμα, μια διαφορετική σκηνική εικόνα, […] μια ανοίκεια χρήση της γλώσσας [</a:t>
            </a:r>
            <a:r>
              <a:rPr lang="el-GR" dirty="0" err="1" smtClean="0"/>
              <a:t>κ.ά</a:t>
            </a:r>
            <a:r>
              <a:rPr lang="el-GR" dirty="0" smtClean="0"/>
              <a:t>]. σημαίνουν διαφορετικά πράγματα από δέκτη σε δέκτη και από εποχή σε εποχή. Από τη στιγμή που ο βαθμός δεκτικότητας μεταβάλλεται συνεχώς, δεν μπορεί να συμβαίνει το ίδιο με τις έννοιες ευταξία, ηθική κ.λπ. Πολλά παραδείγματα συγγραφέων έκαναν τον θεατή να σηκωθεί από τη θέση του, [να ταραχθεί] καθώς έδειξε να υπάρχουν άλλοι τρόποι σκέψης και πράξης, άλλα όρια και περιθώρια κατανόησης του κόσμου και των αξιών του». Ο </a:t>
            </a:r>
            <a:r>
              <a:rPr lang="en-US" b="1" dirty="0"/>
              <a:t>Alfred </a:t>
            </a:r>
            <a:r>
              <a:rPr lang="en-US" b="1" dirty="0" err="1"/>
              <a:t>Jarry</a:t>
            </a:r>
            <a:r>
              <a:rPr lang="el-GR" dirty="0"/>
              <a:t> </a:t>
            </a:r>
            <a:r>
              <a:rPr lang="el-GR" dirty="0" smtClean="0"/>
              <a:t>ανήκει σε αυτή την κατηγορία δημιουργών.</a:t>
            </a:r>
            <a:endParaRPr lang="el-GR" dirty="0"/>
          </a:p>
          <a:p>
            <a:r>
              <a:rPr lang="el-GR" dirty="0" smtClean="0"/>
              <a:t>Για </a:t>
            </a:r>
            <a:r>
              <a:rPr lang="el-GR" dirty="0"/>
              <a:t>τον </a:t>
            </a:r>
            <a:r>
              <a:rPr lang="en-US" b="1" dirty="0"/>
              <a:t>Alfred </a:t>
            </a:r>
            <a:r>
              <a:rPr lang="en-US" b="1" dirty="0" err="1" smtClean="0"/>
              <a:t>Jarry</a:t>
            </a:r>
            <a:r>
              <a:rPr lang="el-GR" dirty="0" smtClean="0"/>
              <a:t> </a:t>
            </a:r>
            <a:r>
              <a:rPr lang="el-GR" dirty="0"/>
              <a:t>είναι αδύνατον να υπάρξει διάκριση ανάμεσα στην αντικειμενική ζωή και την υποκειμενική (τη φαντασία).  Διαβάζοντας τα κείμενά του αυτό που εισπράττει κανείς </a:t>
            </a:r>
            <a:r>
              <a:rPr lang="el-GR" dirty="0" smtClean="0"/>
              <a:t>είναι:</a:t>
            </a:r>
          </a:p>
          <a:p>
            <a:pPr marL="0" indent="0">
              <a:buNone/>
            </a:pPr>
            <a:r>
              <a:rPr lang="el-GR" dirty="0" smtClean="0"/>
              <a:t>1) Η </a:t>
            </a:r>
            <a:r>
              <a:rPr lang="el-GR" dirty="0"/>
              <a:t>ιδέα ενός κόσμου τελείως αυθαίρετου και ρευστού χωρίς σταθερές </a:t>
            </a:r>
            <a:r>
              <a:rPr lang="el-GR" dirty="0" smtClean="0"/>
              <a:t>αξίες. </a:t>
            </a:r>
          </a:p>
          <a:p>
            <a:pPr marL="0" indent="0">
              <a:buNone/>
            </a:pPr>
            <a:r>
              <a:rPr lang="el-GR" dirty="0" smtClean="0"/>
              <a:t>2</a:t>
            </a:r>
            <a:r>
              <a:rPr lang="el-GR" dirty="0"/>
              <a:t>) </a:t>
            </a:r>
            <a:r>
              <a:rPr lang="el-GR" dirty="0" smtClean="0"/>
              <a:t>Κάθε </a:t>
            </a:r>
            <a:r>
              <a:rPr lang="el-GR" dirty="0"/>
              <a:t>φαντασίωση μπορεί να αποδειχθεί </a:t>
            </a:r>
            <a:r>
              <a:rPr lang="el-GR" dirty="0" smtClean="0"/>
              <a:t>επιστημονικά. </a:t>
            </a:r>
          </a:p>
          <a:p>
            <a:pPr marL="0" indent="0">
              <a:buNone/>
            </a:pPr>
            <a:r>
              <a:rPr lang="el-GR" dirty="0" smtClean="0"/>
              <a:t>3</a:t>
            </a:r>
            <a:r>
              <a:rPr lang="el-GR" dirty="0"/>
              <a:t>) Ό</a:t>
            </a:r>
            <a:r>
              <a:rPr lang="el-GR" dirty="0" smtClean="0"/>
              <a:t>λα </a:t>
            </a:r>
            <a:r>
              <a:rPr lang="el-GR" dirty="0"/>
              <a:t>τα πράγματα είναι ίσα και κατά συνέπεια όλες οι αντιθέσεις είναι εναλλασσόμενες και </a:t>
            </a:r>
            <a:r>
              <a:rPr lang="el-GR" dirty="0" smtClean="0"/>
              <a:t>ταυτόσημες. </a:t>
            </a:r>
          </a:p>
          <a:p>
            <a:pPr marL="0" indent="0">
              <a:buNone/>
            </a:pPr>
            <a:r>
              <a:rPr lang="el-GR" dirty="0" smtClean="0"/>
              <a:t>4</a:t>
            </a:r>
            <a:r>
              <a:rPr lang="el-GR" dirty="0"/>
              <a:t>) </a:t>
            </a:r>
            <a:r>
              <a:rPr lang="el-GR" dirty="0" smtClean="0"/>
              <a:t>Ο καθένας μας μπορεί να συλλάβει </a:t>
            </a:r>
            <a:r>
              <a:rPr lang="el-GR" dirty="0"/>
              <a:t>τον κόσμο ζώντας μέσω της εμπειρίας, και όχι νοητικά</a:t>
            </a:r>
            <a:r>
              <a:rPr lang="el-GR" dirty="0" smtClean="0"/>
              <a:t>.</a:t>
            </a:r>
            <a:r>
              <a:rPr lang="el-GR" dirty="0"/>
              <a:t> </a:t>
            </a:r>
            <a:r>
              <a:rPr lang="el-GR" dirty="0" smtClean="0"/>
              <a:t>Η ‘</a:t>
            </a:r>
            <a:r>
              <a:rPr lang="el-GR" dirty="0" err="1" smtClean="0"/>
              <a:t>παταφυσική</a:t>
            </a:r>
            <a:r>
              <a:rPr lang="el-GR" dirty="0" smtClean="0"/>
              <a:t>’ θεώρηση </a:t>
            </a:r>
            <a:r>
              <a:rPr lang="el-GR" dirty="0"/>
              <a:t>του </a:t>
            </a:r>
            <a:r>
              <a:rPr lang="en-US" dirty="0" err="1"/>
              <a:t>Jarry</a:t>
            </a:r>
            <a:r>
              <a:rPr lang="en-US" dirty="0"/>
              <a:t> </a:t>
            </a:r>
            <a:r>
              <a:rPr lang="el-GR" dirty="0"/>
              <a:t>δεν διδάσκει, δεν ηθικολογεί, δεν θεραπεύει. Άλλωστε από τη στιγμή που είναι όλα ίσα μεταξύ τους τι της απομένει</a:t>
            </a:r>
            <a:r>
              <a:rPr lang="el-GR" dirty="0" smtClean="0"/>
              <a:t>;</a:t>
            </a:r>
            <a:endParaRPr lang="el-GR" dirty="0"/>
          </a:p>
        </p:txBody>
      </p:sp>
    </p:spTree>
    <p:extLst>
      <p:ext uri="{BB962C8B-B14F-4D97-AF65-F5344CB8AC3E}">
        <p14:creationId xmlns:p14="http://schemas.microsoft.com/office/powerpoint/2010/main" val="1804968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b="1" dirty="0" smtClean="0">
                <a:solidFill>
                  <a:schemeClr val="accent1">
                    <a:lumMod val="75000"/>
                  </a:schemeClr>
                </a:solidFill>
              </a:rPr>
              <a:t>Η ‘</a:t>
            </a:r>
            <a:r>
              <a:rPr lang="el-GR" sz="3200" b="1" dirty="0" err="1" smtClean="0">
                <a:solidFill>
                  <a:schemeClr val="accent1">
                    <a:lumMod val="75000"/>
                  </a:schemeClr>
                </a:solidFill>
              </a:rPr>
              <a:t>παταφυσική</a:t>
            </a:r>
            <a:r>
              <a:rPr lang="el-GR" sz="3200" b="1" dirty="0" smtClean="0">
                <a:solidFill>
                  <a:schemeClr val="accent1">
                    <a:lumMod val="75000"/>
                  </a:schemeClr>
                </a:solidFill>
              </a:rPr>
              <a:t>’</a:t>
            </a:r>
            <a:endParaRPr lang="el-GR" sz="3200" b="1" dirty="0">
              <a:solidFill>
                <a:schemeClr val="accent1">
                  <a:lumMod val="75000"/>
                </a:schemeClr>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l-GR" dirty="0" smtClean="0"/>
              <a:t>Η ‘</a:t>
            </a:r>
            <a:r>
              <a:rPr lang="el-GR" dirty="0" err="1" smtClean="0"/>
              <a:t>παταφυσική</a:t>
            </a:r>
            <a:r>
              <a:rPr lang="el-GR" dirty="0" smtClean="0"/>
              <a:t>’ είναι η </a:t>
            </a:r>
            <a:r>
              <a:rPr lang="el-GR" dirty="0"/>
              <a:t>επιστήμη των φανταστικών λύσεων μια ανατρεπτική θεωρία που προτείνει μια νέα αντίληψη για τον κόσμο. οι βασικές αρχές της θεωρίας έχουν στόχο την απόρριψη της παραδοσιακής επιστήμης που αναλύει τον κόσμο με βάση κάποιους συγκεκριμένους κανόνες. Δίνοντας έμφαση στην εξαίρεση έχει ως στόχο να περιγράψει το συμπληρωματικό σύμπαν, εκείνο που ξεφεύγει από τους νόμους της ορθολογιστικής σκέψης και στο οποίο δεν ισχύει η ιεραρχία καθιερωμένων κοινωνικών και ηθικών αξιών. Στο σύμπαν αυτό οι αντιθέσεις καταργούνται και οι αντίθετοι πόλοι «</a:t>
            </a:r>
            <a:r>
              <a:rPr lang="el-GR" dirty="0" err="1"/>
              <a:t>συναντιώνται</a:t>
            </a:r>
            <a:r>
              <a:rPr lang="el-GR" dirty="0"/>
              <a:t>» και συμφιλιώνονται. Το βασίλειο αυτό του παράλογου, της παραίσθησης και του ονείρου βρίσκεται έξω από τα όρια του χρόνου, στη σφαίρα της </a:t>
            </a:r>
            <a:r>
              <a:rPr lang="el-GR" i="1" dirty="0" err="1"/>
              <a:t>αιθερωνιότητας</a:t>
            </a:r>
            <a:r>
              <a:rPr lang="el-GR" dirty="0"/>
              <a:t>.</a:t>
            </a:r>
          </a:p>
        </p:txBody>
      </p:sp>
    </p:spTree>
    <p:extLst>
      <p:ext uri="{BB962C8B-B14F-4D97-AF65-F5344CB8AC3E}">
        <p14:creationId xmlns:p14="http://schemas.microsoft.com/office/powerpoint/2010/main" val="1272801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692696"/>
          </a:xfrm>
        </p:spPr>
        <p:txBody>
          <a:bodyPr>
            <a:noAutofit/>
          </a:bodyPr>
          <a:lstStyle/>
          <a:p>
            <a:r>
              <a:rPr lang="el-GR" sz="2400" b="1" dirty="0">
                <a:solidFill>
                  <a:schemeClr val="accent1">
                    <a:lumMod val="75000"/>
                  </a:schemeClr>
                </a:solidFill>
              </a:rPr>
              <a:t>Η </a:t>
            </a:r>
            <a:r>
              <a:rPr lang="el-GR" sz="2400" b="1" dirty="0" smtClean="0">
                <a:solidFill>
                  <a:schemeClr val="accent1">
                    <a:lumMod val="75000"/>
                  </a:schemeClr>
                </a:solidFill>
              </a:rPr>
              <a:t>επεισοδιακή </a:t>
            </a:r>
            <a:r>
              <a:rPr lang="el-GR" sz="2400" b="1" dirty="0">
                <a:solidFill>
                  <a:schemeClr val="accent1">
                    <a:lumMod val="75000"/>
                  </a:schemeClr>
                </a:solidFill>
              </a:rPr>
              <a:t>παράσταση </a:t>
            </a:r>
            <a:r>
              <a:rPr lang="el-GR" sz="2400" b="1" dirty="0" smtClean="0">
                <a:solidFill>
                  <a:schemeClr val="accent1">
                    <a:lumMod val="75000"/>
                  </a:schemeClr>
                </a:solidFill>
              </a:rPr>
              <a:t>του </a:t>
            </a:r>
            <a:r>
              <a:rPr lang="el-GR" sz="2400" b="1" i="1" dirty="0" smtClean="0">
                <a:solidFill>
                  <a:schemeClr val="accent1">
                    <a:lumMod val="75000"/>
                  </a:schemeClr>
                </a:solidFill>
              </a:rPr>
              <a:t>Βασιλιά </a:t>
            </a:r>
            <a:r>
              <a:rPr lang="el-GR" sz="2400" b="1" i="1" dirty="0" err="1" smtClean="0">
                <a:solidFill>
                  <a:schemeClr val="accent1">
                    <a:lumMod val="75000"/>
                  </a:schemeClr>
                </a:solidFill>
              </a:rPr>
              <a:t>Υμπύ</a:t>
            </a:r>
            <a:r>
              <a:rPr lang="el-GR" sz="2400" b="1" i="1" dirty="0" smtClean="0">
                <a:solidFill>
                  <a:schemeClr val="accent1">
                    <a:lumMod val="75000"/>
                  </a:schemeClr>
                </a:solidFill>
              </a:rPr>
              <a:t> </a:t>
            </a:r>
            <a:r>
              <a:rPr lang="el-GR" sz="2400" b="1" dirty="0" smtClean="0">
                <a:solidFill>
                  <a:schemeClr val="accent1">
                    <a:lumMod val="75000"/>
                  </a:schemeClr>
                </a:solidFill>
              </a:rPr>
              <a:t>στο </a:t>
            </a:r>
            <a:r>
              <a:rPr lang="en-US" sz="2400" b="1" dirty="0">
                <a:solidFill>
                  <a:schemeClr val="accent1">
                    <a:lumMod val="75000"/>
                  </a:schemeClr>
                </a:solidFill>
              </a:rPr>
              <a:t>“Theatre de l</a:t>
            </a:r>
            <a:r>
              <a:rPr lang="el-GR" sz="2400" b="1" dirty="0">
                <a:solidFill>
                  <a:schemeClr val="accent1">
                    <a:lumMod val="75000"/>
                  </a:schemeClr>
                </a:solidFill>
              </a:rPr>
              <a:t>’ </a:t>
            </a:r>
            <a:r>
              <a:rPr lang="en-US" sz="2400" b="1" dirty="0">
                <a:solidFill>
                  <a:schemeClr val="accent1">
                    <a:lumMod val="75000"/>
                  </a:schemeClr>
                </a:solidFill>
              </a:rPr>
              <a:t>Oeuvre</a:t>
            </a:r>
            <a:r>
              <a:rPr lang="en-US" sz="2400" b="1" dirty="0" smtClean="0">
                <a:solidFill>
                  <a:schemeClr val="accent1">
                    <a:lumMod val="75000"/>
                  </a:schemeClr>
                </a:solidFill>
              </a:rPr>
              <a:t>”</a:t>
            </a:r>
            <a:r>
              <a:rPr lang="el-GR" sz="2400" b="1" dirty="0" smtClean="0">
                <a:solidFill>
                  <a:schemeClr val="accent1">
                    <a:lumMod val="75000"/>
                  </a:schemeClr>
                </a:solidFill>
              </a:rPr>
              <a:t> το 1896</a:t>
            </a:r>
            <a:endParaRPr lang="el-GR" sz="2400" dirty="0">
              <a:solidFill>
                <a:schemeClr val="accent1">
                  <a:lumMod val="75000"/>
                </a:schemeClr>
              </a:solidFill>
            </a:endParaRPr>
          </a:p>
        </p:txBody>
      </p:sp>
      <p:sp>
        <p:nvSpPr>
          <p:cNvPr id="3" name="Θέση περιεχομένου 2"/>
          <p:cNvSpPr>
            <a:spLocks noGrp="1"/>
          </p:cNvSpPr>
          <p:nvPr>
            <p:ph idx="1"/>
          </p:nvPr>
        </p:nvSpPr>
        <p:spPr>
          <a:xfrm>
            <a:off x="0" y="764704"/>
            <a:ext cx="9144000" cy="6093296"/>
          </a:xfrm>
        </p:spPr>
        <p:txBody>
          <a:bodyPr>
            <a:normAutofit fontScale="62500" lnSpcReduction="20000"/>
          </a:bodyPr>
          <a:lstStyle/>
          <a:p>
            <a:r>
              <a:rPr lang="el-GR" dirty="0"/>
              <a:t>Το 1896 ο </a:t>
            </a:r>
            <a:r>
              <a:rPr lang="en-US" dirty="0" err="1"/>
              <a:t>Lugne</a:t>
            </a:r>
            <a:r>
              <a:rPr lang="en-US" dirty="0"/>
              <a:t>-Poe </a:t>
            </a:r>
            <a:r>
              <a:rPr lang="el-GR" dirty="0"/>
              <a:t>παρουσίασε σε παράσταση τον </a:t>
            </a:r>
            <a:r>
              <a:rPr lang="en-US" i="1" dirty="0" err="1"/>
              <a:t>Ubu</a:t>
            </a:r>
            <a:r>
              <a:rPr lang="en-US" i="1" dirty="0"/>
              <a:t> </a:t>
            </a:r>
            <a:r>
              <a:rPr lang="en-US" i="1" dirty="0" err="1"/>
              <a:t>Roi</a:t>
            </a:r>
            <a:r>
              <a:rPr lang="en-US" i="1" dirty="0"/>
              <a:t> </a:t>
            </a:r>
            <a:r>
              <a:rPr lang="el-GR" dirty="0"/>
              <a:t>του </a:t>
            </a:r>
            <a:r>
              <a:rPr lang="el-GR" dirty="0" err="1"/>
              <a:t>Άλφρεντ</a:t>
            </a:r>
            <a:r>
              <a:rPr lang="el-GR" dirty="0"/>
              <a:t> </a:t>
            </a:r>
            <a:r>
              <a:rPr lang="el-GR" dirty="0" err="1"/>
              <a:t>Ζαρύ</a:t>
            </a:r>
            <a:r>
              <a:rPr lang="el-GR" dirty="0"/>
              <a:t>. Αν και μοιάζει με τις </a:t>
            </a:r>
            <a:r>
              <a:rPr lang="en-US" dirty="0" err="1"/>
              <a:t>Comedie</a:t>
            </a:r>
            <a:r>
              <a:rPr lang="en-US" dirty="0"/>
              <a:t> Rosses </a:t>
            </a:r>
            <a:r>
              <a:rPr lang="el-GR" dirty="0"/>
              <a:t>του ρεαλισμού κυριαρχεί το στοιχείο του αλλόκοτου. Δείχνει έναν κόσμο που δεν υπάρχει ίχνος αξιοπρέπειας. </a:t>
            </a:r>
            <a:endParaRPr lang="el-GR" dirty="0" smtClean="0"/>
          </a:p>
          <a:p>
            <a:r>
              <a:rPr lang="el-GR" dirty="0" smtClean="0"/>
              <a:t>«Ο </a:t>
            </a:r>
            <a:r>
              <a:rPr lang="en-US" dirty="0" err="1" smtClean="0"/>
              <a:t>Ubu</a:t>
            </a:r>
            <a:r>
              <a:rPr lang="el-GR" dirty="0" smtClean="0"/>
              <a:t> γύρω από τον οποίο έχει συντεθεί το κολάζ των παράλογων εικόνων, είναι μια απρόβλεπτη φιγούρα που κινείται και πράττει </a:t>
            </a:r>
            <a:r>
              <a:rPr lang="el-GR" dirty="0"/>
              <a:t>πέρα από το καλό και το κακό</a:t>
            </a:r>
            <a:r>
              <a:rPr lang="el-GR" dirty="0" smtClean="0"/>
              <a:t>, το αποδεκτό και το δοκιμασμένο». Είναι </a:t>
            </a:r>
            <a:r>
              <a:rPr lang="el-GR" dirty="0"/>
              <a:t>ένα χυδαίο και άξεστο πλάσμα, βίαιο που αποτελεί επιτομή όλων των στοιχείων της ανθρώπινης φύσης που έβρισκε τερατώδη και παράλογα. Πέρα από τον ορθολογισμό. </a:t>
            </a:r>
            <a:r>
              <a:rPr lang="el-GR" dirty="0" smtClean="0"/>
              <a:t>«Διακατέχεται </a:t>
            </a:r>
            <a:r>
              <a:rPr lang="el-GR" dirty="0"/>
              <a:t>από επιθυμίες, έξεις ορέξεις, </a:t>
            </a:r>
            <a:r>
              <a:rPr lang="el-GR" dirty="0" smtClean="0"/>
              <a:t>ένστικτα». Βρίζει διαρκώς, απειλεί, διαμαρτύρεται σκανδαλίζει. Υπερβαίνει κάθε όριο. Είναι μια ογκώδης μάζα που μόνη έγνοια έχει τη διατροφή του, τη διαστροφή του, τις σωματικές του ανάγκες και την προσοχή των άλλων».  Κάτι σαν ένα μεγάλο μωρό. </a:t>
            </a:r>
          </a:p>
          <a:p>
            <a:r>
              <a:rPr lang="el-GR" dirty="0" smtClean="0"/>
              <a:t>Ο </a:t>
            </a:r>
            <a:r>
              <a:rPr lang="el-GR" dirty="0" err="1" smtClean="0"/>
              <a:t>Υμπύ</a:t>
            </a:r>
            <a:r>
              <a:rPr lang="el-GR" dirty="0" smtClean="0"/>
              <a:t> χρησιμοποιείται ως «εφαλτήριο για να συντάξει ένα σκηνικό μωσαϊκό γεμάτο λαγνεία, κόπρανα, εκμετάλλευση, πλεονεξία, δειλία, φαντασία, πάθη, χιούμορ και το οποίο θα ανατρέπει όλες τις κατεστημένες αξίες, ιδιαίτερα τις αξίες που σχετίζονται με τον ηρωισμό, τον αλτρουισμό, τον πατριωτισμό και γενικά τα ιδανικά του 19 ου αιώνα».</a:t>
            </a:r>
          </a:p>
          <a:p>
            <a:r>
              <a:rPr lang="el-GR" dirty="0" smtClean="0"/>
              <a:t>«Ο </a:t>
            </a:r>
            <a:r>
              <a:rPr lang="el-GR" dirty="0" err="1" smtClean="0"/>
              <a:t>αντιπνευματικός</a:t>
            </a:r>
            <a:r>
              <a:rPr lang="el-GR" dirty="0" smtClean="0"/>
              <a:t> και </a:t>
            </a:r>
            <a:r>
              <a:rPr lang="el-GR" dirty="0" err="1" smtClean="0"/>
              <a:t>υλικοκεντρικός</a:t>
            </a:r>
            <a:r>
              <a:rPr lang="el-GR" dirty="0" smtClean="0"/>
              <a:t> ήρωας» έχει δημιουργηθεί δανειζόμενος στοιχεία από τον Σαίξπηρ (</a:t>
            </a:r>
            <a:r>
              <a:rPr lang="el-GR" i="1" dirty="0" smtClean="0"/>
              <a:t>Άμλετ, </a:t>
            </a:r>
            <a:r>
              <a:rPr lang="el-GR" i="1" dirty="0" err="1" smtClean="0"/>
              <a:t>Μάκβεθ</a:t>
            </a:r>
            <a:r>
              <a:rPr lang="el-GR" i="1" dirty="0" smtClean="0"/>
              <a:t>,  Ριχάρδος Γ΄, Χειμωνιάτικο παραμύθι</a:t>
            </a:r>
            <a:r>
              <a:rPr lang="el-GR" dirty="0" smtClean="0"/>
              <a:t>). Ωστόσο δεν χειροκροτεί τον άγγλο δραματουργό </a:t>
            </a:r>
            <a:r>
              <a:rPr lang="el-GR" dirty="0"/>
              <a:t>αλλά </a:t>
            </a:r>
            <a:r>
              <a:rPr lang="el-GR" dirty="0" smtClean="0"/>
              <a:t>τον ελέγχει ως «εκπρόσωπο των χρεοκοπημένων ιδανικών του δυτικού κόσμου».</a:t>
            </a:r>
          </a:p>
          <a:p>
            <a:pPr marL="0" indent="0">
              <a:buNone/>
            </a:pPr>
            <a:endParaRPr lang="el-GR" dirty="0"/>
          </a:p>
        </p:txBody>
      </p:sp>
    </p:spTree>
    <p:extLst>
      <p:ext uri="{BB962C8B-B14F-4D97-AF65-F5344CB8AC3E}">
        <p14:creationId xmlns:p14="http://schemas.microsoft.com/office/powerpoint/2010/main" val="1157687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548680"/>
          </a:xfrm>
        </p:spPr>
        <p:txBody>
          <a:bodyPr>
            <a:noAutofit/>
          </a:bodyPr>
          <a:lstStyle/>
          <a:p>
            <a:r>
              <a:rPr lang="el-GR" sz="3200" b="1" dirty="0" smtClean="0">
                <a:solidFill>
                  <a:schemeClr val="tx2"/>
                </a:solidFill>
              </a:rPr>
              <a:t>Συνέχεια…</a:t>
            </a:r>
            <a:endParaRPr lang="el-GR" sz="3200" b="1" dirty="0">
              <a:solidFill>
                <a:schemeClr val="tx2"/>
              </a:solidFill>
            </a:endParaRPr>
          </a:p>
        </p:txBody>
      </p:sp>
      <p:sp>
        <p:nvSpPr>
          <p:cNvPr id="3" name="Θέση περιεχομένου 2"/>
          <p:cNvSpPr>
            <a:spLocks noGrp="1"/>
          </p:cNvSpPr>
          <p:nvPr>
            <p:ph idx="1"/>
          </p:nvPr>
        </p:nvSpPr>
        <p:spPr>
          <a:xfrm>
            <a:off x="179512" y="620688"/>
            <a:ext cx="8784976" cy="6237312"/>
          </a:xfrm>
        </p:spPr>
        <p:txBody>
          <a:bodyPr>
            <a:normAutofit fontScale="62500" lnSpcReduction="20000"/>
          </a:bodyPr>
          <a:lstStyle/>
          <a:p>
            <a:r>
              <a:rPr lang="el-GR" dirty="0"/>
              <a:t>Η παράσταση ξεσηκώνει το κοινό. Οι αντιδράσεις είναι πολλές, λίγοι παραμένουν ψύχραιμοι και δείχνουν να αποδέχονται αυτό που τους προκάλεσε από σκηνής: ένας ηθοποιός, ο </a:t>
            </a:r>
            <a:r>
              <a:rPr lang="en-US" dirty="0" err="1"/>
              <a:t>Firmin</a:t>
            </a:r>
            <a:r>
              <a:rPr lang="en-US" dirty="0"/>
              <a:t> </a:t>
            </a:r>
            <a:r>
              <a:rPr lang="en-US" dirty="0" err="1"/>
              <a:t>Germier</a:t>
            </a:r>
            <a:r>
              <a:rPr lang="en-US" dirty="0"/>
              <a:t> </a:t>
            </a:r>
            <a:r>
              <a:rPr lang="el-GR" dirty="0"/>
              <a:t>εκστόμιζε διαρκώς τη λέξη σκ-ρ-ατά (</a:t>
            </a:r>
            <a:r>
              <a:rPr lang="en-US" dirty="0" err="1"/>
              <a:t>merdre</a:t>
            </a:r>
            <a:r>
              <a:rPr lang="en-US" dirty="0"/>
              <a:t> </a:t>
            </a:r>
            <a:r>
              <a:rPr lang="el-GR" dirty="0"/>
              <a:t>αντί </a:t>
            </a:r>
            <a:r>
              <a:rPr lang="en-US" dirty="0" err="1"/>
              <a:t>merde</a:t>
            </a:r>
            <a:r>
              <a:rPr lang="el-GR" dirty="0"/>
              <a:t> στα γαλλικά). «Ο </a:t>
            </a:r>
            <a:r>
              <a:rPr lang="el-GR" dirty="0" err="1"/>
              <a:t>Υμπύ</a:t>
            </a:r>
            <a:r>
              <a:rPr lang="el-GR" dirty="0"/>
              <a:t> ανοίγει το δρόμο της </a:t>
            </a:r>
            <a:r>
              <a:rPr lang="el-GR" dirty="0" err="1"/>
              <a:t>μοντερνικότητας</a:t>
            </a:r>
            <a:r>
              <a:rPr lang="el-GR" dirty="0"/>
              <a:t> με τον πλέον θεαματικό και βέβηλο τρόπο». </a:t>
            </a:r>
            <a:endParaRPr lang="el-GR" dirty="0" smtClean="0"/>
          </a:p>
          <a:p>
            <a:r>
              <a:rPr lang="el-GR" dirty="0" smtClean="0"/>
              <a:t>Με </a:t>
            </a:r>
            <a:r>
              <a:rPr lang="el-GR" dirty="0"/>
              <a:t>το ανέβασμα που προτείνει ο </a:t>
            </a:r>
            <a:r>
              <a:rPr lang="en-US" dirty="0" err="1"/>
              <a:t>Lugne</a:t>
            </a:r>
            <a:r>
              <a:rPr lang="en-US" dirty="0"/>
              <a:t>-Poe</a:t>
            </a:r>
            <a:r>
              <a:rPr lang="el-GR" dirty="0"/>
              <a:t> σπάει τα σύνορα του συμβολισμού ενώ ταυτόχρονα τα προεκτείνει. Οι ηθοποιοί αντιμετωπίζονται σαν μαριονέτες. </a:t>
            </a:r>
          </a:p>
          <a:p>
            <a:r>
              <a:rPr lang="el-GR" dirty="0"/>
              <a:t>Το έργο, παραμένει ιδιαίτερο και ακατάτακτο ενώ αποκτά και </a:t>
            </a:r>
            <a:r>
              <a:rPr lang="el-GR" dirty="0" err="1"/>
              <a:t>σίκουελ</a:t>
            </a:r>
            <a:r>
              <a:rPr lang="el-GR" dirty="0"/>
              <a:t> (</a:t>
            </a:r>
            <a:r>
              <a:rPr lang="el-GR" i="1" dirty="0"/>
              <a:t>Ο </a:t>
            </a:r>
            <a:r>
              <a:rPr lang="el-GR" i="1" dirty="0" err="1"/>
              <a:t>Υμπύ</a:t>
            </a:r>
            <a:r>
              <a:rPr lang="el-GR" i="1" dirty="0"/>
              <a:t> Κατάδικος</a:t>
            </a:r>
            <a:r>
              <a:rPr lang="el-GR" dirty="0"/>
              <a:t>). </a:t>
            </a:r>
            <a:endParaRPr lang="el-GR" dirty="0" smtClean="0"/>
          </a:p>
          <a:p>
            <a:r>
              <a:rPr lang="el-GR" dirty="0" smtClean="0"/>
              <a:t>Αρχικά </a:t>
            </a:r>
            <a:r>
              <a:rPr lang="el-GR" dirty="0"/>
              <a:t>το έργο προκαλεί μεγάλη αντίδραση στο κοινό και τους κριτικούς, πλην ορισμένων που το αποδέχονται επιφυλακτικοί. Στην πραγματικότητα θα αποκτήσει υποστηρικτές μετά το 1920, μετά τον Α΄ Παγκόσμιο πόλεμο, δηλαδή, οπότε το </a:t>
            </a:r>
            <a:r>
              <a:rPr lang="el-GR" dirty="0" err="1"/>
              <a:t>γκροτέσκ</a:t>
            </a:r>
            <a:r>
              <a:rPr lang="el-GR" dirty="0"/>
              <a:t> ύφος του όχι μόνο γίνεται αντιληπτό αλλά και αποδεκτό. Οι σουρεαλιστές επίσης θα το βρουν εξαίρετο ενώ για πολλούς θα θεωρηθεί πρόδρομος του θεάτρου του παραλόγου.</a:t>
            </a:r>
          </a:p>
          <a:p>
            <a:r>
              <a:rPr lang="el-GR" dirty="0"/>
              <a:t>«Ο κόσμος του </a:t>
            </a:r>
            <a:r>
              <a:rPr lang="en-US" dirty="0" err="1"/>
              <a:t>Jarry</a:t>
            </a:r>
            <a:r>
              <a:rPr lang="el-GR" dirty="0"/>
              <a:t> μοιάζει με ένα θέαμα </a:t>
            </a:r>
            <a:r>
              <a:rPr lang="en-US" dirty="0"/>
              <a:t>gran </a:t>
            </a:r>
            <a:r>
              <a:rPr lang="en-US" dirty="0" err="1"/>
              <a:t>guignol</a:t>
            </a:r>
            <a:r>
              <a:rPr lang="en-US" dirty="0"/>
              <a:t>, </a:t>
            </a:r>
            <a:r>
              <a:rPr lang="el-GR" dirty="0"/>
              <a:t>ένα θέατρο κούκλας και σκόπιμης αφαίρεσης. Σύμφωνα με τις πεποιθήσεις του συγγραφέα η καρικατούρα αυτή δεν είναι τίποτε άλλο </a:t>
            </a:r>
            <a:r>
              <a:rPr lang="el-GR" dirty="0" err="1"/>
              <a:t>πάρεξ</a:t>
            </a:r>
            <a:r>
              <a:rPr lang="el-GR" dirty="0"/>
              <a:t> η ανομολόγητη πλευρά του εαυτού μας, υπερβολική και παραμορφωμένη». Προσπαθεί μέσα από το έργο του να κάνει τον θεατή να ξεφύγει από «ξεπερασμένους τρόπους συμπεριφοράς, δράσης και σκέψης» </a:t>
            </a:r>
            <a:r>
              <a:rPr lang="el-GR" dirty="0" smtClean="0"/>
              <a:t>(όλα τα αποσπάσματα προέρχονται από το Σάββας </a:t>
            </a:r>
            <a:r>
              <a:rPr lang="el-GR" dirty="0" err="1" smtClean="0"/>
              <a:t>Πατσαλίδης</a:t>
            </a:r>
            <a:r>
              <a:rPr lang="el-GR" dirty="0" smtClean="0"/>
              <a:t>, </a:t>
            </a:r>
            <a:r>
              <a:rPr lang="el-GR" i="1" dirty="0" smtClean="0"/>
              <a:t>Από την αναπαράσταση στην παράσταση </a:t>
            </a:r>
            <a:r>
              <a:rPr lang="el-GR" dirty="0" smtClean="0"/>
              <a:t>και </a:t>
            </a:r>
            <a:r>
              <a:rPr lang="el-GR" i="1" dirty="0" smtClean="0"/>
              <a:t>Θέατρο και Θεωρία ΙΙ</a:t>
            </a:r>
            <a:r>
              <a:rPr lang="el-GR" dirty="0" smtClean="0"/>
              <a:t>).</a:t>
            </a:r>
            <a:endParaRPr lang="el-GR" dirty="0"/>
          </a:p>
        </p:txBody>
      </p:sp>
    </p:spTree>
    <p:extLst>
      <p:ext uri="{BB962C8B-B14F-4D97-AF65-F5344CB8AC3E}">
        <p14:creationId xmlns:p14="http://schemas.microsoft.com/office/powerpoint/2010/main" val="1572970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74638"/>
            <a:ext cx="5904656" cy="1143000"/>
          </a:xfrm>
        </p:spPr>
        <p:txBody>
          <a:bodyPr/>
          <a:lstStyle/>
          <a:p>
            <a:endParaRPr lang="el-G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03648" y="0"/>
            <a:ext cx="6487896" cy="6811617"/>
          </a:xfrm>
        </p:spPr>
      </p:pic>
    </p:spTree>
    <p:extLst>
      <p:ext uri="{BB962C8B-B14F-4D97-AF65-F5344CB8AC3E}">
        <p14:creationId xmlns:p14="http://schemas.microsoft.com/office/powerpoint/2010/main" val="31811462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548680"/>
          </a:xfrm>
        </p:spPr>
        <p:txBody>
          <a:bodyPr>
            <a:normAutofit fontScale="90000"/>
          </a:bodyPr>
          <a:lstStyle/>
          <a:p>
            <a:r>
              <a:rPr lang="el-GR" sz="3200" b="1" spc="100" dirty="0" smtClean="0"/>
              <a:t>20</a:t>
            </a:r>
            <a:r>
              <a:rPr lang="el-GR" sz="2000" b="1" spc="100" dirty="0" smtClean="0"/>
              <a:t>ΟΣ</a:t>
            </a:r>
            <a:r>
              <a:rPr lang="el-GR" sz="3200" b="1" spc="100" dirty="0" smtClean="0"/>
              <a:t> ΑΙΩΝΑΣ</a:t>
            </a:r>
            <a:endParaRPr lang="el-GR" sz="3200" b="1" spc="100" dirty="0"/>
          </a:p>
        </p:txBody>
      </p:sp>
      <p:sp>
        <p:nvSpPr>
          <p:cNvPr id="3" name="Θέση περιεχομένου 2"/>
          <p:cNvSpPr>
            <a:spLocks noGrp="1"/>
          </p:cNvSpPr>
          <p:nvPr>
            <p:ph idx="1"/>
          </p:nvPr>
        </p:nvSpPr>
        <p:spPr>
          <a:xfrm>
            <a:off x="0" y="476672"/>
            <a:ext cx="9144000" cy="6360007"/>
          </a:xfrm>
        </p:spPr>
        <p:txBody>
          <a:bodyPr>
            <a:normAutofit fontScale="70000" lnSpcReduction="20000"/>
          </a:bodyPr>
          <a:lstStyle/>
          <a:p>
            <a:pPr marL="0" indent="0">
              <a:buNone/>
            </a:pPr>
            <a:r>
              <a:rPr lang="el-GR" b="1" dirty="0" smtClean="0"/>
              <a:t>Βασικές διαδρομές του Μοντέρνου έως το 1950</a:t>
            </a:r>
            <a:r>
              <a:rPr lang="el-GR" dirty="0" smtClean="0"/>
              <a:t>:</a:t>
            </a:r>
          </a:p>
          <a:p>
            <a:pPr marL="0" indent="0">
              <a:buNone/>
            </a:pPr>
            <a:r>
              <a:rPr lang="el-GR" b="1" dirty="0" smtClean="0">
                <a:solidFill>
                  <a:schemeClr val="tx1">
                    <a:lumMod val="75000"/>
                    <a:lumOff val="25000"/>
                  </a:schemeClr>
                </a:solidFill>
              </a:rPr>
              <a:t>Πριν τον 20ό αιώνα</a:t>
            </a:r>
          </a:p>
          <a:p>
            <a:r>
              <a:rPr lang="el-GR" dirty="0" smtClean="0">
                <a:solidFill>
                  <a:schemeClr val="tx2">
                    <a:lumMod val="60000"/>
                    <a:lumOff val="40000"/>
                  </a:schemeClr>
                </a:solidFill>
              </a:rPr>
              <a:t>Ρεαλισμός-Νατουραλισμός (1850-σήμερα) </a:t>
            </a:r>
          </a:p>
          <a:p>
            <a:r>
              <a:rPr lang="el-GR" dirty="0" smtClean="0">
                <a:solidFill>
                  <a:schemeClr val="tx2">
                    <a:lumMod val="60000"/>
                    <a:lumOff val="40000"/>
                  </a:schemeClr>
                </a:solidFill>
              </a:rPr>
              <a:t>Ιμπρεσιονισμός (1860-1900)- Πουαντιγισμός (τέλος δεκαετίας 1880)</a:t>
            </a:r>
          </a:p>
          <a:p>
            <a:r>
              <a:rPr lang="el-GR" dirty="0" smtClean="0">
                <a:solidFill>
                  <a:schemeClr val="tx2">
                    <a:lumMod val="60000"/>
                    <a:lumOff val="40000"/>
                  </a:schemeClr>
                </a:solidFill>
              </a:rPr>
              <a:t>Συμβολισμός (1870-1910)</a:t>
            </a:r>
          </a:p>
          <a:p>
            <a:pPr marL="0" indent="0">
              <a:buNone/>
            </a:pPr>
            <a:r>
              <a:rPr lang="el-GR" b="1" dirty="0" smtClean="0">
                <a:solidFill>
                  <a:schemeClr val="tx1">
                    <a:lumMod val="75000"/>
                    <a:lumOff val="25000"/>
                  </a:schemeClr>
                </a:solidFill>
              </a:rPr>
              <a:t>Πριν τον Β΄ Παγκόσμιο Πόλεμο</a:t>
            </a:r>
          </a:p>
          <a:p>
            <a:r>
              <a:rPr lang="el-GR" b="1" dirty="0" smtClean="0"/>
              <a:t>Κυβισμός (1907-1915)</a:t>
            </a:r>
          </a:p>
          <a:p>
            <a:r>
              <a:rPr lang="el-GR" b="1" dirty="0" smtClean="0"/>
              <a:t>Φουτουρισμός (1909-1915)</a:t>
            </a:r>
          </a:p>
          <a:p>
            <a:r>
              <a:rPr lang="el-GR" b="1" dirty="0" smtClean="0"/>
              <a:t>Εξπρεσιονισμός (1905-1940)</a:t>
            </a:r>
          </a:p>
          <a:p>
            <a:r>
              <a:rPr lang="el-GR" b="1" dirty="0" smtClean="0"/>
              <a:t>Κονστρουκτιβισμός / δομισμός (1913-1930)</a:t>
            </a:r>
          </a:p>
          <a:p>
            <a:r>
              <a:rPr lang="el-GR" b="1" dirty="0" smtClean="0"/>
              <a:t>Ντανταϊσμός (1915-1923)</a:t>
            </a:r>
          </a:p>
          <a:p>
            <a:r>
              <a:rPr lang="el-GR" b="1" dirty="0" smtClean="0"/>
              <a:t>Σουρεαλισμός/ Υπερρεαλισμός (1917-1930)</a:t>
            </a:r>
          </a:p>
          <a:p>
            <a:r>
              <a:rPr lang="el-GR" b="1" dirty="0" err="1" smtClean="0"/>
              <a:t>Μπάουχαους</a:t>
            </a:r>
            <a:r>
              <a:rPr lang="el-GR" b="1" dirty="0" smtClean="0"/>
              <a:t> (1919-1933)</a:t>
            </a:r>
          </a:p>
          <a:p>
            <a:r>
              <a:rPr lang="el-GR" b="1" dirty="0" smtClean="0"/>
              <a:t>Αγκιτάτσια (1926-1989)</a:t>
            </a:r>
          </a:p>
          <a:p>
            <a:pPr marL="0" indent="0">
              <a:buNone/>
            </a:pPr>
            <a:r>
              <a:rPr lang="el-GR" b="1" dirty="0" smtClean="0">
                <a:solidFill>
                  <a:schemeClr val="tx1">
                    <a:lumMod val="75000"/>
                    <a:lumOff val="25000"/>
                  </a:schemeClr>
                </a:solidFill>
              </a:rPr>
              <a:t>Β΄ Παγκόσμιος Πόλεμος και μετά</a:t>
            </a:r>
          </a:p>
          <a:p>
            <a:r>
              <a:rPr lang="el-GR" dirty="0" smtClean="0">
                <a:solidFill>
                  <a:srgbClr val="C00000"/>
                </a:solidFill>
              </a:rPr>
              <a:t>Υπαρξισμός (κορύφωση στη δεκαετία του 1940)</a:t>
            </a:r>
          </a:p>
          <a:p>
            <a:r>
              <a:rPr lang="el-GR" dirty="0" smtClean="0">
                <a:solidFill>
                  <a:srgbClr val="C00000"/>
                </a:solidFill>
              </a:rPr>
              <a:t>Παράλογο (1945-1970)</a:t>
            </a:r>
          </a:p>
          <a:p>
            <a:r>
              <a:rPr lang="el-GR" dirty="0" smtClean="0">
                <a:solidFill>
                  <a:srgbClr val="C00000"/>
                </a:solidFill>
              </a:rPr>
              <a:t>Αφηρημένος εξπρεσιονισμός (1940-1950, Νέα Υόρκη)</a:t>
            </a:r>
          </a:p>
          <a:p>
            <a:endParaRPr lang="el-GR" dirty="0" smtClean="0"/>
          </a:p>
          <a:p>
            <a:pPr marL="0" indent="0">
              <a:buNone/>
            </a:pPr>
            <a:endParaRPr lang="el-GR" dirty="0"/>
          </a:p>
        </p:txBody>
      </p:sp>
    </p:spTree>
    <p:extLst>
      <p:ext uri="{BB962C8B-B14F-4D97-AF65-F5344CB8AC3E}">
        <p14:creationId xmlns:p14="http://schemas.microsoft.com/office/powerpoint/2010/main" val="1388471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48680"/>
          </a:xfrm>
        </p:spPr>
        <p:txBody>
          <a:bodyPr>
            <a:noAutofit/>
          </a:bodyPr>
          <a:lstStyle/>
          <a:p>
            <a:r>
              <a:rPr lang="el-GR" sz="3200" b="1" dirty="0" smtClean="0">
                <a:solidFill>
                  <a:schemeClr val="accent1">
                    <a:lumMod val="75000"/>
                  </a:schemeClr>
                </a:solidFill>
              </a:rPr>
              <a:t>Αλλάζει η κοσμοαντίληψη τον 20ό αιώνα</a:t>
            </a:r>
            <a:endParaRPr lang="el-GR" sz="3200" b="1" dirty="0">
              <a:solidFill>
                <a:schemeClr val="accent1">
                  <a:lumMod val="75000"/>
                </a:schemeClr>
              </a:solidFill>
            </a:endParaRPr>
          </a:p>
        </p:txBody>
      </p:sp>
      <p:sp>
        <p:nvSpPr>
          <p:cNvPr id="3" name="Content Placeholder 2"/>
          <p:cNvSpPr>
            <a:spLocks noGrp="1"/>
          </p:cNvSpPr>
          <p:nvPr>
            <p:ph idx="1"/>
          </p:nvPr>
        </p:nvSpPr>
        <p:spPr>
          <a:xfrm>
            <a:off x="457200" y="620688"/>
            <a:ext cx="8229600" cy="6237312"/>
          </a:xfrm>
        </p:spPr>
        <p:txBody>
          <a:bodyPr>
            <a:normAutofit fontScale="70000" lnSpcReduction="20000"/>
          </a:bodyPr>
          <a:lstStyle/>
          <a:p>
            <a:r>
              <a:rPr lang="el-GR" dirty="0" smtClean="0"/>
              <a:t>Το</a:t>
            </a:r>
            <a:r>
              <a:rPr lang="en-US" dirty="0" smtClean="0"/>
              <a:t> </a:t>
            </a:r>
            <a:r>
              <a:rPr lang="el-GR" dirty="0" smtClean="0"/>
              <a:t>1900 η </a:t>
            </a:r>
            <a:r>
              <a:rPr lang="el-GR" b="1" dirty="0"/>
              <a:t>κ</a:t>
            </a:r>
            <a:r>
              <a:rPr lang="el-GR" b="1" dirty="0" smtClean="0"/>
              <a:t>βαντική θεωρία </a:t>
            </a:r>
            <a:r>
              <a:rPr lang="el-GR" dirty="0" smtClean="0"/>
              <a:t>του </a:t>
            </a:r>
            <a:r>
              <a:rPr lang="el-GR" dirty="0" smtClean="0">
                <a:solidFill>
                  <a:srgbClr val="FF0000"/>
                </a:solidFill>
              </a:rPr>
              <a:t>Μαξ Πλανκ </a:t>
            </a:r>
            <a:r>
              <a:rPr lang="el-GR" dirty="0" smtClean="0"/>
              <a:t>και το 1905 η </a:t>
            </a:r>
            <a:r>
              <a:rPr lang="el-GR" b="1" dirty="0" smtClean="0"/>
              <a:t>θεωρία της σχετικότητας</a:t>
            </a:r>
            <a:r>
              <a:rPr lang="el-GR" dirty="0" smtClean="0"/>
              <a:t> του </a:t>
            </a:r>
            <a:r>
              <a:rPr lang="el-GR" dirty="0" smtClean="0">
                <a:solidFill>
                  <a:srgbClr val="FF0000"/>
                </a:solidFill>
              </a:rPr>
              <a:t>Αϊνστάιν</a:t>
            </a:r>
            <a:r>
              <a:rPr lang="el-GR" dirty="0" smtClean="0"/>
              <a:t>. Ανατρέπεται ο Νευτώνειος και Ευκλείδειος κόσμος (</a:t>
            </a:r>
            <a:r>
              <a:rPr lang="el-GR" dirty="0" err="1" smtClean="0"/>
              <a:t>ευκλείδια</a:t>
            </a:r>
            <a:r>
              <a:rPr lang="el-GR" dirty="0" smtClean="0"/>
              <a:t> γεωμετρία και νευτώνεια φυσική).</a:t>
            </a:r>
          </a:p>
          <a:p>
            <a:r>
              <a:rPr lang="el-GR" dirty="0" smtClean="0"/>
              <a:t>Το 1902 ο </a:t>
            </a:r>
            <a:r>
              <a:rPr lang="el-GR" dirty="0" err="1" smtClean="0">
                <a:solidFill>
                  <a:srgbClr val="FF0000"/>
                </a:solidFill>
              </a:rPr>
              <a:t>Ούγκο</a:t>
            </a:r>
            <a:r>
              <a:rPr lang="el-GR" dirty="0" smtClean="0">
                <a:solidFill>
                  <a:srgbClr val="FF0000"/>
                </a:solidFill>
              </a:rPr>
              <a:t> ντε </a:t>
            </a:r>
            <a:r>
              <a:rPr lang="el-GR" dirty="0" err="1" smtClean="0">
                <a:solidFill>
                  <a:srgbClr val="FF0000"/>
                </a:solidFill>
              </a:rPr>
              <a:t>Βρις</a:t>
            </a:r>
            <a:r>
              <a:rPr lang="el-GR" dirty="0" smtClean="0">
                <a:solidFill>
                  <a:srgbClr val="FF0000"/>
                </a:solidFill>
              </a:rPr>
              <a:t> </a:t>
            </a:r>
            <a:r>
              <a:rPr lang="el-GR" dirty="0" smtClean="0"/>
              <a:t>ανακαλύπτει τη </a:t>
            </a:r>
            <a:r>
              <a:rPr lang="el-GR" b="1" dirty="0" smtClean="0"/>
              <a:t>φυσική μετάλλαξη </a:t>
            </a:r>
            <a:r>
              <a:rPr lang="el-GR" dirty="0" smtClean="0"/>
              <a:t>και διορθώνει τη θεωρία της εξέλιξης του Δαρβίνου.</a:t>
            </a:r>
          </a:p>
          <a:p>
            <a:r>
              <a:rPr lang="el-GR" dirty="0" smtClean="0"/>
              <a:t>Το 1900 ο </a:t>
            </a:r>
            <a:r>
              <a:rPr lang="el-GR" dirty="0" smtClean="0">
                <a:solidFill>
                  <a:srgbClr val="FF0000"/>
                </a:solidFill>
              </a:rPr>
              <a:t>Φρόιντ</a:t>
            </a:r>
            <a:r>
              <a:rPr lang="el-GR" dirty="0" smtClean="0"/>
              <a:t> μιλά για τα </a:t>
            </a:r>
            <a:r>
              <a:rPr lang="el-GR" b="1" i="1" dirty="0" smtClean="0"/>
              <a:t>Όνειρα</a:t>
            </a:r>
            <a:r>
              <a:rPr lang="el-GR" dirty="0" smtClean="0"/>
              <a:t> και το 1905 για την </a:t>
            </a:r>
            <a:r>
              <a:rPr lang="el-GR" b="1" i="1" dirty="0" smtClean="0"/>
              <a:t>Ψυχανάλυση</a:t>
            </a:r>
            <a:r>
              <a:rPr lang="el-GR" dirty="0" smtClean="0"/>
              <a:t> όπου τέθηκαν έτσι σε αμφισβήτηση θεμελιώδεις ιδέες για την ψυχολογία.</a:t>
            </a:r>
          </a:p>
          <a:p>
            <a:r>
              <a:rPr lang="el-GR" dirty="0" smtClean="0"/>
              <a:t>Το 1906 ο Φεντερίκο </a:t>
            </a:r>
            <a:r>
              <a:rPr lang="el-GR" dirty="0" err="1" smtClean="0">
                <a:solidFill>
                  <a:srgbClr val="FF0000"/>
                </a:solidFill>
              </a:rPr>
              <a:t>Μπουσόνι</a:t>
            </a:r>
            <a:r>
              <a:rPr lang="el-GR" dirty="0" smtClean="0"/>
              <a:t> μιλά για την </a:t>
            </a:r>
            <a:r>
              <a:rPr lang="el-GR" b="1" dirty="0" smtClean="0"/>
              <a:t>κατάργηση των τονικών ορίων</a:t>
            </a:r>
            <a:r>
              <a:rPr lang="el-GR" dirty="0" smtClean="0"/>
              <a:t> και ο </a:t>
            </a:r>
            <a:r>
              <a:rPr lang="el-GR" dirty="0" err="1" smtClean="0">
                <a:solidFill>
                  <a:srgbClr val="FF0000"/>
                </a:solidFill>
              </a:rPr>
              <a:t>Σαίνμπεργκ</a:t>
            </a:r>
            <a:r>
              <a:rPr lang="el-GR" dirty="0" smtClean="0"/>
              <a:t> συνθέτει πρώτος </a:t>
            </a:r>
            <a:r>
              <a:rPr lang="el-GR" b="1" dirty="0" smtClean="0"/>
              <a:t>ατονική μουσική.</a:t>
            </a:r>
          </a:p>
          <a:p>
            <a:r>
              <a:rPr lang="el-GR" dirty="0" smtClean="0"/>
              <a:t>Το 1907 ο </a:t>
            </a:r>
            <a:r>
              <a:rPr lang="el-GR" dirty="0" smtClean="0">
                <a:solidFill>
                  <a:srgbClr val="FF0000"/>
                </a:solidFill>
              </a:rPr>
              <a:t>Πικάσο</a:t>
            </a:r>
            <a:r>
              <a:rPr lang="el-GR" dirty="0" smtClean="0"/>
              <a:t> ζωγραφίζει τις </a:t>
            </a:r>
            <a:r>
              <a:rPr lang="el-GR" b="1" i="1" dirty="0" smtClean="0"/>
              <a:t>Δεσποινίδες της Αβινιόν</a:t>
            </a:r>
            <a:r>
              <a:rPr lang="el-GR" dirty="0" smtClean="0"/>
              <a:t>, που </a:t>
            </a:r>
            <a:r>
              <a:rPr lang="el-GR" b="1" dirty="0" smtClean="0"/>
              <a:t>αναιρεί την προοπτική του εικονικού χώρου</a:t>
            </a:r>
            <a:r>
              <a:rPr lang="el-GR" dirty="0" smtClean="0"/>
              <a:t>, και το 1915 ο </a:t>
            </a:r>
            <a:r>
              <a:rPr lang="el-GR" dirty="0" err="1" smtClean="0">
                <a:solidFill>
                  <a:srgbClr val="FF0000"/>
                </a:solidFill>
              </a:rPr>
              <a:t>Καντίνσκι</a:t>
            </a:r>
            <a:r>
              <a:rPr lang="el-GR" dirty="0" smtClean="0"/>
              <a:t> ζωγραφίζει την πρώτη </a:t>
            </a:r>
            <a:r>
              <a:rPr lang="el-GR" b="1" dirty="0" smtClean="0"/>
              <a:t>αφηρημένη ακουαρέλα</a:t>
            </a:r>
            <a:r>
              <a:rPr lang="el-GR" dirty="0" smtClean="0"/>
              <a:t>.</a:t>
            </a:r>
          </a:p>
          <a:p>
            <a:r>
              <a:rPr lang="el-GR" dirty="0" smtClean="0"/>
              <a:t>Από το 1890 έως το 1915 ο εθνολόγος και ανθρωπολόγος </a:t>
            </a:r>
            <a:r>
              <a:rPr lang="el-GR" dirty="0" smtClean="0">
                <a:solidFill>
                  <a:srgbClr val="FF0000"/>
                </a:solidFill>
              </a:rPr>
              <a:t>Φρέιζερ</a:t>
            </a:r>
            <a:r>
              <a:rPr lang="el-GR" dirty="0" smtClean="0"/>
              <a:t> εκδίδει τον </a:t>
            </a:r>
            <a:r>
              <a:rPr lang="el-GR" b="1" i="1" dirty="0" smtClean="0"/>
              <a:t>Χρυσό Κλώνο </a:t>
            </a:r>
            <a:r>
              <a:rPr lang="el-GR" dirty="0" smtClean="0"/>
              <a:t>(13 τόμοι), και </a:t>
            </a:r>
            <a:r>
              <a:rPr lang="el-GR" b="1" dirty="0" smtClean="0"/>
              <a:t>αμφισβητεί την πολιτισμική ανωτερότητα των Ευρωπαίων</a:t>
            </a:r>
            <a:r>
              <a:rPr lang="el-GR" dirty="0" smtClean="0"/>
              <a:t>. </a:t>
            </a:r>
          </a:p>
          <a:p>
            <a:r>
              <a:rPr lang="el-GR" dirty="0" smtClean="0"/>
              <a:t>Η </a:t>
            </a:r>
            <a:r>
              <a:rPr lang="el-GR" b="1" dirty="0" smtClean="0"/>
              <a:t>Δεύτερη Βιομηχανική Επανάσταση</a:t>
            </a:r>
            <a:r>
              <a:rPr lang="el-GR" dirty="0" smtClean="0"/>
              <a:t>: ηλεκτροδότηση των πόλεων, αυτοκίνητο και αυτοματοποίηση των συγκοινωνιών, της οικονομίας και της διοίκησης, κινηματογράφος.</a:t>
            </a:r>
            <a:endParaRPr lang="el-GR" dirty="0"/>
          </a:p>
        </p:txBody>
      </p:sp>
    </p:spTree>
    <p:extLst>
      <p:ext uri="{BB962C8B-B14F-4D97-AF65-F5344CB8AC3E}">
        <p14:creationId xmlns:p14="http://schemas.microsoft.com/office/powerpoint/2010/main" val="1843141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0232" y="274638"/>
            <a:ext cx="2376264" cy="4738538"/>
          </a:xfrm>
        </p:spPr>
        <p:txBody>
          <a:bodyPr>
            <a:normAutofit/>
          </a:bodyPr>
          <a:lstStyle/>
          <a:p>
            <a:r>
              <a:rPr lang="el-GR" sz="3200" dirty="0" smtClean="0"/>
              <a:t>Πάμπλο Πικάσο: </a:t>
            </a:r>
            <a:r>
              <a:rPr lang="el-GR" sz="3200" i="1" dirty="0" smtClean="0"/>
              <a:t>Οι δεσποινίδες της Αβινιόν</a:t>
            </a:r>
            <a:r>
              <a:rPr lang="en-US" sz="3200" i="1" dirty="0" smtClean="0"/>
              <a:t/>
            </a:r>
            <a:br>
              <a:rPr lang="en-US" sz="3200" i="1" dirty="0" smtClean="0"/>
            </a:br>
            <a:r>
              <a:rPr lang="en-US" sz="3200" dirty="0" smtClean="0"/>
              <a:t>(1907)</a:t>
            </a:r>
            <a:endParaRPr lang="el-GR"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41" y="69605"/>
            <a:ext cx="6435495" cy="6798058"/>
          </a:xfrm>
        </p:spPr>
      </p:pic>
    </p:spTree>
    <p:extLst>
      <p:ext uri="{BB962C8B-B14F-4D97-AF65-F5344CB8AC3E}">
        <p14:creationId xmlns:p14="http://schemas.microsoft.com/office/powerpoint/2010/main" val="3184440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04664"/>
          </a:xfrm>
        </p:spPr>
        <p:txBody>
          <a:bodyPr>
            <a:noAutofit/>
          </a:bodyPr>
          <a:lstStyle/>
          <a:p>
            <a:r>
              <a:rPr lang="el-GR" sz="2400" dirty="0" err="1" smtClean="0"/>
              <a:t>Βασίλι</a:t>
            </a:r>
            <a:r>
              <a:rPr lang="el-GR" sz="2400" dirty="0" smtClean="0"/>
              <a:t> </a:t>
            </a:r>
            <a:r>
              <a:rPr lang="el-GR" sz="2400" dirty="0" err="1" smtClean="0"/>
              <a:t>Καντίνσκι</a:t>
            </a:r>
            <a:r>
              <a:rPr lang="el-GR" sz="2400" dirty="0" smtClean="0"/>
              <a:t>, ακουαρέλα αφηρημένης τέχνης (1910)</a:t>
            </a:r>
            <a:endParaRPr lang="el-GR"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475143"/>
            <a:ext cx="8773503" cy="6388474"/>
          </a:xfrm>
        </p:spPr>
      </p:pic>
    </p:spTree>
    <p:extLst>
      <p:ext uri="{BB962C8B-B14F-4D97-AF65-F5344CB8AC3E}">
        <p14:creationId xmlns:p14="http://schemas.microsoft.com/office/powerpoint/2010/main" val="1180119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76672"/>
          </a:xfrm>
        </p:spPr>
        <p:txBody>
          <a:bodyPr>
            <a:noAutofit/>
          </a:bodyPr>
          <a:lstStyle/>
          <a:p>
            <a:r>
              <a:rPr lang="el-GR" sz="2800" b="1" dirty="0" smtClean="0"/>
              <a:t>Τα κινήματα της ιστορικής πρωτοπορίας στο θέατρο Ι</a:t>
            </a:r>
            <a:endParaRPr lang="el-GR" sz="2800" b="1" dirty="0"/>
          </a:p>
        </p:txBody>
      </p:sp>
      <p:sp>
        <p:nvSpPr>
          <p:cNvPr id="3" name="Content Placeholder 2"/>
          <p:cNvSpPr>
            <a:spLocks noGrp="1"/>
          </p:cNvSpPr>
          <p:nvPr>
            <p:ph idx="1"/>
          </p:nvPr>
        </p:nvSpPr>
        <p:spPr>
          <a:xfrm>
            <a:off x="0" y="476672"/>
            <a:ext cx="9144000" cy="6381328"/>
          </a:xfrm>
        </p:spPr>
        <p:txBody>
          <a:bodyPr>
            <a:normAutofit fontScale="62500" lnSpcReduction="20000"/>
          </a:bodyPr>
          <a:lstStyle/>
          <a:p>
            <a:pPr marL="0" indent="0">
              <a:buNone/>
            </a:pPr>
            <a:r>
              <a:rPr lang="el-GR" dirty="0" smtClean="0"/>
              <a:t>Ο όρος </a:t>
            </a:r>
            <a:r>
              <a:rPr lang="el-GR" b="1" dirty="0" smtClean="0"/>
              <a:t>πρωτοπορία</a:t>
            </a:r>
            <a:r>
              <a:rPr lang="el-GR" dirty="0" smtClean="0"/>
              <a:t> έχει </a:t>
            </a:r>
            <a:r>
              <a:rPr lang="el-GR" b="1" dirty="0" smtClean="0"/>
              <a:t>κοινή ιστορική αφετηρία με τον μοντερνισμό </a:t>
            </a:r>
            <a:r>
              <a:rPr lang="el-GR" dirty="0" smtClean="0"/>
              <a:t>και χρησιμοποιείται συνήθως για τον προσδιορισμό των </a:t>
            </a:r>
            <a:r>
              <a:rPr lang="el-GR" b="1" dirty="0" smtClean="0"/>
              <a:t>κινημάτων στις εικαστικές τέχνες, τη λογοτεχνία, το θέατρο και τον κινηματογράφο</a:t>
            </a:r>
            <a:r>
              <a:rPr lang="el-GR" dirty="0" smtClean="0"/>
              <a:t>. Οι δύο όροι, ωστόσο, </a:t>
            </a:r>
            <a:r>
              <a:rPr lang="el-GR" b="1" dirty="0" smtClean="0"/>
              <a:t>δεν είναι ταυτόσημοι</a:t>
            </a:r>
            <a:r>
              <a:rPr lang="el-GR" dirty="0" smtClean="0"/>
              <a:t>. Η πρωτοπορία δεν είναι «άμορφο και πρωτεϊκό πολιτισμικό φαινόμενο» όπως ο μοντερνισμός, αφού αποτελεί «</a:t>
            </a:r>
            <a:r>
              <a:rPr lang="el-GR" b="1" dirty="0" smtClean="0"/>
              <a:t>ακραίο σύμπτωμα</a:t>
            </a:r>
            <a:r>
              <a:rPr lang="el-GR" b="1" dirty="0" smtClean="0">
                <a:solidFill>
                  <a:srgbClr val="FF0000"/>
                </a:solidFill>
              </a:rPr>
              <a:t> </a:t>
            </a:r>
            <a:r>
              <a:rPr lang="el-GR" b="1" dirty="0" smtClean="0"/>
              <a:t>των αντιφάσεων και των συγκρούσεων που εκδηλώθηκαν στους κόλπους των φιλελευθέρων, αστικών και βιομηχανικά αναπτυσσόμενων δυτικών κοινωνιών</a:t>
            </a:r>
            <a:r>
              <a:rPr lang="el-GR" dirty="0" smtClean="0"/>
              <a:t>» (Νίκη </a:t>
            </a:r>
            <a:r>
              <a:rPr lang="el-GR" dirty="0" err="1" smtClean="0"/>
              <a:t>Λοϊζίδη</a:t>
            </a:r>
            <a:r>
              <a:rPr lang="el-GR" dirty="0" smtClean="0"/>
              <a:t>, </a:t>
            </a:r>
            <a:r>
              <a:rPr lang="el-GR" i="1" dirty="0" smtClean="0"/>
              <a:t>Απόγειο και κρίση της πρωτοποριακής ιδεολογίας</a:t>
            </a:r>
            <a:r>
              <a:rPr lang="el-GR" dirty="0" smtClean="0"/>
              <a:t>, Νεφέλη, Αθήνα 1992, 15).</a:t>
            </a:r>
            <a:r>
              <a:rPr lang="el-GR" b="1" dirty="0" smtClean="0"/>
              <a:t> </a:t>
            </a:r>
          </a:p>
          <a:p>
            <a:pPr marL="0" indent="0">
              <a:buNone/>
            </a:pPr>
            <a:r>
              <a:rPr lang="el-GR" dirty="0" smtClean="0"/>
              <a:t>Η </a:t>
            </a:r>
            <a:r>
              <a:rPr lang="el-GR" dirty="0"/>
              <a:t>δράση και η στρατηγική της πρωτοπορίας εκφράζουν </a:t>
            </a:r>
            <a:r>
              <a:rPr lang="el-GR" b="1" dirty="0"/>
              <a:t>τη νέα ιστορική συνείδηση και το νέο ρόλο του ατόμου μέσα στις σύγχρονες κοινωνίες</a:t>
            </a:r>
            <a:r>
              <a:rPr lang="el-GR" b="1" dirty="0" smtClean="0"/>
              <a:t>.</a:t>
            </a:r>
          </a:p>
          <a:p>
            <a:pPr marL="0" indent="0">
              <a:buNone/>
            </a:pPr>
            <a:endParaRPr lang="el-GR" dirty="0" smtClean="0"/>
          </a:p>
          <a:p>
            <a:pPr marL="0" indent="0">
              <a:buNone/>
            </a:pPr>
            <a:r>
              <a:rPr lang="el-GR" b="1" dirty="0" smtClean="0"/>
              <a:t>Τα κινήματα της ιστορικής πρωτοπορίας </a:t>
            </a:r>
            <a:r>
              <a:rPr lang="el-GR" dirty="0" smtClean="0"/>
              <a:t>στο χώρο του </a:t>
            </a:r>
            <a:r>
              <a:rPr lang="el-GR" b="1" dirty="0" smtClean="0"/>
              <a:t>ΘΕΑΤΡΟΥ (συμβολισμός, εξπρεσιονισμός, κονστρουκτιβισμός, φουτουρισμός, </a:t>
            </a:r>
            <a:r>
              <a:rPr lang="el-GR" b="1" dirty="0" err="1" smtClean="0"/>
              <a:t>μπάουχαους</a:t>
            </a:r>
            <a:r>
              <a:rPr lang="el-GR" b="1" dirty="0" smtClean="0"/>
              <a:t>, ντανταϊσμός, σουρεαλισμός…) </a:t>
            </a:r>
            <a:r>
              <a:rPr lang="el-GR" dirty="0" smtClean="0"/>
              <a:t>βασίζονται σε διαφορετικές </a:t>
            </a:r>
            <a:r>
              <a:rPr lang="el-GR" i="1" dirty="0" smtClean="0"/>
              <a:t>ιδεολογίες</a:t>
            </a:r>
            <a:r>
              <a:rPr lang="el-GR" dirty="0" smtClean="0"/>
              <a:t> και </a:t>
            </a:r>
            <a:r>
              <a:rPr lang="el-GR" i="1" dirty="0" smtClean="0"/>
              <a:t>φιλοσοφικές αναζητήσεις </a:t>
            </a:r>
            <a:r>
              <a:rPr lang="el-GR" dirty="0" smtClean="0"/>
              <a:t>συχνά ασαφείς και εκφράζονται μέσα από αντιστοίχως </a:t>
            </a:r>
            <a:r>
              <a:rPr lang="el-GR" i="1" dirty="0" smtClean="0"/>
              <a:t>διαφορετικούς καλλιτεχνικούς πειραματισμούς</a:t>
            </a:r>
            <a:r>
              <a:rPr lang="el-GR" dirty="0" smtClean="0"/>
              <a:t>. </a:t>
            </a:r>
            <a:r>
              <a:rPr lang="el-GR" b="1" dirty="0" err="1" smtClean="0"/>
              <a:t>Στοχοποιούν</a:t>
            </a:r>
            <a:r>
              <a:rPr lang="el-GR" dirty="0" smtClean="0"/>
              <a:t> το </a:t>
            </a:r>
            <a:r>
              <a:rPr lang="el-GR" b="1" dirty="0" smtClean="0"/>
              <a:t>ψυχαγωγικό θέατρο </a:t>
            </a:r>
            <a:r>
              <a:rPr lang="el-GR" dirty="0" smtClean="0"/>
              <a:t>και τις «</a:t>
            </a:r>
            <a:r>
              <a:rPr lang="el-GR" b="1" dirty="0" smtClean="0"/>
              <a:t>παρωχημένες» δραματουργικές και σκηνικές πρακτικές που κληροδότησε το κίνημα του ρομαντισμού</a:t>
            </a:r>
            <a:r>
              <a:rPr lang="el-GR" dirty="0" smtClean="0"/>
              <a:t>. Επίσης </a:t>
            </a:r>
            <a:r>
              <a:rPr lang="el-GR" b="1" dirty="0" err="1" smtClean="0"/>
              <a:t>στοχοποιούν</a:t>
            </a:r>
            <a:r>
              <a:rPr lang="el-GR" dirty="0" smtClean="0"/>
              <a:t> το θέατρο που στηρίζεται στη μακρόβια τριάδα: της </a:t>
            </a:r>
            <a:r>
              <a:rPr lang="el-GR" b="1" dirty="0" smtClean="0"/>
              <a:t>αιτιότητας</a:t>
            </a:r>
            <a:r>
              <a:rPr lang="el-GR" dirty="0" smtClean="0"/>
              <a:t>, της </a:t>
            </a:r>
            <a:r>
              <a:rPr lang="el-GR" b="1" dirty="0" smtClean="0"/>
              <a:t>ψυχολογίας</a:t>
            </a:r>
            <a:r>
              <a:rPr lang="el-GR" dirty="0" smtClean="0"/>
              <a:t> και της </a:t>
            </a:r>
            <a:r>
              <a:rPr lang="el-GR" b="1" dirty="0" smtClean="0"/>
              <a:t>ηθικής</a:t>
            </a:r>
            <a:r>
              <a:rPr lang="el-GR" dirty="0" smtClean="0"/>
              <a:t>. Τα κινήματα αυτά έχουν </a:t>
            </a:r>
            <a:r>
              <a:rPr lang="el-GR" b="1" dirty="0" smtClean="0"/>
              <a:t>πολυεθνικό χαρακτήρα </a:t>
            </a:r>
            <a:r>
              <a:rPr lang="el-GR" dirty="0" smtClean="0"/>
              <a:t>και βαίνουν παράλληλα με τους προβληματισμούς στη λογοτεχνία και στις εικαστικές τέχνες.</a:t>
            </a:r>
          </a:p>
          <a:p>
            <a:pPr marL="0" indent="0">
              <a:buNone/>
            </a:pPr>
            <a:endParaRPr lang="el-GR" dirty="0" smtClean="0"/>
          </a:p>
          <a:p>
            <a:endParaRPr lang="el-GR" dirty="0"/>
          </a:p>
        </p:txBody>
      </p:sp>
      <p:sp>
        <p:nvSpPr>
          <p:cNvPr id="4" name="Δεξιό βέλος 3"/>
          <p:cNvSpPr/>
          <p:nvPr/>
        </p:nvSpPr>
        <p:spPr>
          <a:xfrm>
            <a:off x="5168303" y="6359016"/>
            <a:ext cx="978408" cy="3326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202463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8" y="0"/>
            <a:ext cx="4499992" cy="6858000"/>
          </a:xfrm>
        </p:spPr>
        <p:txBody>
          <a:bodyPr>
            <a:normAutofit fontScale="90000"/>
          </a:bodyPr>
          <a:lstStyle/>
          <a:p>
            <a:r>
              <a:rPr lang="en-US" sz="2000" dirty="0" smtClean="0"/>
              <a:t>Henry Moore, </a:t>
            </a:r>
            <a:r>
              <a:rPr lang="en-US" sz="2000" i="1" dirty="0" smtClean="0"/>
              <a:t>Mother and Child</a:t>
            </a:r>
            <a:r>
              <a:rPr lang="el-GR" sz="2000" dirty="0" smtClean="0"/>
              <a:t>:</a:t>
            </a:r>
            <a:br>
              <a:rPr lang="el-GR" sz="2000" dirty="0" smtClean="0"/>
            </a:br>
            <a:r>
              <a:rPr lang="el-GR" sz="2000" dirty="0" smtClean="0"/>
              <a:t>«…κοίταζε πρώτα την πέτρα του. Επιθυμία του ήταν να βγάλει κάτι από εκεί μέσα. Όχι κατατεμαχίζοντάς την, αλλά ψηλαφώντας και προσπαθώντας να βρει τι ήθελε η πέτρα…</a:t>
            </a:r>
            <a:br>
              <a:rPr lang="el-GR" sz="2000" dirty="0" smtClean="0"/>
            </a:br>
            <a:r>
              <a:rPr lang="el-GR" sz="2000" dirty="0" smtClean="0"/>
              <a:t>Δεν προσπαθούσε να φτιάξει μια γυναίκα από πέτρα, αλλά μια πέτρα που υποβάλλει τη γυναικεία μορφή. Αυτή η τάση βοήθησε τους καλλιτέχνες του 20ού αιώνα να κατανοήσουν με έναν καινούργιο τρόπο την τέχνη του πρωτόγονου». </a:t>
            </a:r>
            <a:r>
              <a:rPr lang="en-US" sz="2000" dirty="0" smtClean="0"/>
              <a:t/>
            </a:r>
            <a:br>
              <a:rPr lang="en-US" sz="2000" dirty="0" smtClean="0"/>
            </a:br>
            <a:r>
              <a:rPr lang="el-GR" sz="2000" dirty="0" smtClean="0"/>
              <a:t> Ο </a:t>
            </a:r>
            <a:r>
              <a:rPr lang="el-GR" sz="2000" dirty="0" err="1" smtClean="0"/>
              <a:t>Αρτώ</a:t>
            </a:r>
            <a:r>
              <a:rPr lang="el-GR" sz="2000" dirty="0" smtClean="0"/>
              <a:t> είδε στον χορό των </a:t>
            </a:r>
            <a:r>
              <a:rPr lang="el-GR" sz="2000" dirty="0" err="1" smtClean="0"/>
              <a:t>Μπαλινέζων</a:t>
            </a:r>
            <a:r>
              <a:rPr lang="el-GR" sz="2000" dirty="0" smtClean="0"/>
              <a:t> τη </a:t>
            </a:r>
            <a:r>
              <a:rPr lang="el-GR" sz="2000" b="1" dirty="0" smtClean="0"/>
              <a:t>νέα υποκριτική</a:t>
            </a:r>
            <a:r>
              <a:rPr lang="el-GR" sz="2000" dirty="0" smtClean="0"/>
              <a:t>. Αυτή που είχε διδάξει  και ο Μαξ </a:t>
            </a:r>
            <a:r>
              <a:rPr lang="el-GR" sz="2000" dirty="0" err="1" smtClean="0"/>
              <a:t>Ράινχαρτ</a:t>
            </a:r>
            <a:r>
              <a:rPr lang="el-GR" sz="2000" dirty="0" smtClean="0"/>
              <a:t> στην ηθοποιό του </a:t>
            </a:r>
            <a:r>
              <a:rPr lang="en-US" sz="2000" dirty="0" smtClean="0"/>
              <a:t>Gertrude </a:t>
            </a:r>
            <a:r>
              <a:rPr lang="en-US" sz="2000" dirty="0" err="1" smtClean="0"/>
              <a:t>Eysolt</a:t>
            </a:r>
            <a:r>
              <a:rPr lang="en-US" sz="2000" dirty="0" smtClean="0"/>
              <a:t> (</a:t>
            </a:r>
            <a:r>
              <a:rPr lang="el-GR" sz="2000" i="1" dirty="0" smtClean="0"/>
              <a:t>Ηλέκτρα</a:t>
            </a:r>
            <a:r>
              <a:rPr lang="el-GR" sz="2000" dirty="0" smtClean="0"/>
              <a:t> του </a:t>
            </a:r>
            <a:r>
              <a:rPr lang="el-GR" sz="2000" dirty="0" err="1" smtClean="0"/>
              <a:t>Χόφμανσταλ</a:t>
            </a:r>
            <a:r>
              <a:rPr lang="el-GR" sz="2000" dirty="0" smtClean="0"/>
              <a:t>, 1903): </a:t>
            </a:r>
            <a:br>
              <a:rPr lang="el-GR" sz="2000" dirty="0" smtClean="0"/>
            </a:br>
            <a:r>
              <a:rPr lang="el-GR" sz="2000" dirty="0" smtClean="0"/>
              <a:t>δεν είναι το σημειωτικό σώμα αλλά το φαινομενικό</a:t>
            </a:r>
            <a:br>
              <a:rPr lang="el-GR" sz="2000" dirty="0" smtClean="0"/>
            </a:br>
            <a:r>
              <a:rPr lang="el-GR" sz="2000" dirty="0"/>
              <a:t>‘</a:t>
            </a:r>
            <a:r>
              <a:rPr lang="el-GR" sz="2000" b="1" dirty="0"/>
              <a:t>το σώμα είναι το ενσαρκωμένο πνεύμα</a:t>
            </a:r>
            <a:r>
              <a:rPr lang="el-GR" sz="2000" dirty="0" smtClean="0"/>
              <a:t>’</a:t>
            </a:r>
            <a:br>
              <a:rPr lang="el-GR" sz="2000" dirty="0" smtClean="0"/>
            </a:br>
            <a:r>
              <a:rPr lang="el-GR" sz="2000" b="1" dirty="0" smtClean="0"/>
              <a:t>και ταυτόχρονα ο φορέας και ο διαμορφωτής του πολιτισμού </a:t>
            </a:r>
            <a:br>
              <a:rPr lang="el-GR" sz="2000" b="1" dirty="0" smtClean="0"/>
            </a:br>
            <a:r>
              <a:rPr lang="el-GR" sz="2000" dirty="0" smtClean="0"/>
              <a:t>(</a:t>
            </a:r>
            <a:r>
              <a:rPr lang="el-GR" sz="2000" dirty="0" err="1" smtClean="0"/>
              <a:t>Έρικα</a:t>
            </a:r>
            <a:r>
              <a:rPr lang="el-GR" sz="2000" dirty="0" smtClean="0"/>
              <a:t> </a:t>
            </a:r>
            <a:r>
              <a:rPr lang="el-GR" sz="2000" dirty="0" err="1" smtClean="0"/>
              <a:t>Φίσερ</a:t>
            </a:r>
            <a:r>
              <a:rPr lang="el-GR" sz="2000" dirty="0" smtClean="0"/>
              <a:t>-</a:t>
            </a:r>
            <a:r>
              <a:rPr lang="el-GR" sz="2000" dirty="0" err="1" smtClean="0"/>
              <a:t>Λίχτε</a:t>
            </a:r>
            <a:r>
              <a:rPr lang="el-GR" sz="2000" dirty="0"/>
              <a:t>)</a:t>
            </a:r>
            <a:r>
              <a:rPr lang="el-GR" sz="2000" dirty="0" smtClean="0"/>
              <a:t>.</a:t>
            </a:r>
            <a:endParaRPr lang="el-GR"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064"/>
            <a:ext cx="4591498" cy="6878064"/>
          </a:xfrm>
        </p:spPr>
      </p:pic>
    </p:spTree>
    <p:extLst>
      <p:ext uri="{BB962C8B-B14F-4D97-AF65-F5344CB8AC3E}">
        <p14:creationId xmlns:p14="http://schemas.microsoft.com/office/powerpoint/2010/main" val="11407577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20688"/>
          </a:xfrm>
        </p:spPr>
        <p:txBody>
          <a:bodyPr>
            <a:normAutofit/>
          </a:bodyPr>
          <a:lstStyle/>
          <a:p>
            <a:r>
              <a:rPr lang="el-GR" sz="3200" b="1" dirty="0" err="1" smtClean="0">
                <a:solidFill>
                  <a:schemeClr val="accent1">
                    <a:lumMod val="75000"/>
                  </a:schemeClr>
                </a:solidFill>
              </a:rPr>
              <a:t>Άντολφ</a:t>
            </a:r>
            <a:r>
              <a:rPr lang="el-GR" sz="3200" b="1" dirty="0" smtClean="0">
                <a:solidFill>
                  <a:schemeClr val="accent1">
                    <a:lumMod val="75000"/>
                  </a:schemeClr>
                </a:solidFill>
              </a:rPr>
              <a:t> </a:t>
            </a:r>
            <a:r>
              <a:rPr lang="el-GR" sz="3200" b="1" dirty="0" err="1" smtClean="0">
                <a:solidFill>
                  <a:schemeClr val="accent1">
                    <a:lumMod val="75000"/>
                  </a:schemeClr>
                </a:solidFill>
              </a:rPr>
              <a:t>Άππια</a:t>
            </a:r>
            <a:endParaRPr lang="el-GR" sz="3200" b="1" dirty="0">
              <a:solidFill>
                <a:schemeClr val="accent1">
                  <a:lumMod val="75000"/>
                </a:schemeClr>
              </a:solidFill>
            </a:endParaRPr>
          </a:p>
        </p:txBody>
      </p:sp>
      <p:sp>
        <p:nvSpPr>
          <p:cNvPr id="3" name="Content Placeholder 2"/>
          <p:cNvSpPr>
            <a:spLocks noGrp="1"/>
          </p:cNvSpPr>
          <p:nvPr>
            <p:ph idx="1"/>
          </p:nvPr>
        </p:nvSpPr>
        <p:spPr>
          <a:xfrm>
            <a:off x="0" y="548680"/>
            <a:ext cx="9144000" cy="6309320"/>
          </a:xfrm>
        </p:spPr>
        <p:txBody>
          <a:bodyPr>
            <a:normAutofit fontScale="62500" lnSpcReduction="20000"/>
          </a:bodyPr>
          <a:lstStyle/>
          <a:p>
            <a:r>
              <a:rPr lang="el-GR" dirty="0" smtClean="0"/>
              <a:t>Ο </a:t>
            </a:r>
            <a:r>
              <a:rPr lang="el-GR" dirty="0" err="1" smtClean="0"/>
              <a:t>Άντολφ</a:t>
            </a:r>
            <a:r>
              <a:rPr lang="el-GR" dirty="0" smtClean="0"/>
              <a:t> </a:t>
            </a:r>
            <a:r>
              <a:rPr lang="el-GR" dirty="0" err="1" smtClean="0"/>
              <a:t>Άππια</a:t>
            </a:r>
            <a:r>
              <a:rPr lang="el-GR" dirty="0" smtClean="0"/>
              <a:t> μαζί με τον </a:t>
            </a:r>
            <a:r>
              <a:rPr lang="el-GR" dirty="0" err="1" smtClean="0"/>
              <a:t>Έντουαρντ</a:t>
            </a:r>
            <a:r>
              <a:rPr lang="el-GR" dirty="0" smtClean="0"/>
              <a:t> </a:t>
            </a:r>
            <a:r>
              <a:rPr lang="el-GR" dirty="0" err="1" smtClean="0"/>
              <a:t>Γκόρντον</a:t>
            </a:r>
            <a:r>
              <a:rPr lang="el-GR" dirty="0" smtClean="0"/>
              <a:t> </a:t>
            </a:r>
            <a:r>
              <a:rPr lang="el-GR" dirty="0" err="1" smtClean="0"/>
              <a:t>Κρέιγκ</a:t>
            </a:r>
            <a:r>
              <a:rPr lang="el-GR" dirty="0" smtClean="0"/>
              <a:t>  θέτουν τα θεμέλια της </a:t>
            </a:r>
            <a:r>
              <a:rPr lang="el-GR" b="1" dirty="0" smtClean="0"/>
              <a:t>σύγχρονης θεατρικής πρακτικής</a:t>
            </a:r>
            <a:r>
              <a:rPr lang="el-GR" dirty="0" smtClean="0"/>
              <a:t>.</a:t>
            </a:r>
            <a:endParaRPr lang="el-GR" b="1" dirty="0" smtClean="0"/>
          </a:p>
          <a:p>
            <a:r>
              <a:rPr lang="el-GR" dirty="0" smtClean="0"/>
              <a:t>Η </a:t>
            </a:r>
            <a:r>
              <a:rPr lang="el-GR" b="1" dirty="0" smtClean="0"/>
              <a:t>τέχνη της </a:t>
            </a:r>
            <a:r>
              <a:rPr lang="el-GR" b="1" dirty="0" smtClean="0">
                <a:solidFill>
                  <a:srgbClr val="FF0000"/>
                </a:solidFill>
              </a:rPr>
              <a:t>σκηνοθεσίας</a:t>
            </a:r>
            <a:r>
              <a:rPr lang="el-GR" b="1" dirty="0" smtClean="0"/>
              <a:t> </a:t>
            </a:r>
            <a:r>
              <a:rPr lang="el-GR" dirty="0" smtClean="0"/>
              <a:t>είναι για τον </a:t>
            </a:r>
            <a:r>
              <a:rPr lang="el-GR" dirty="0" err="1" smtClean="0"/>
              <a:t>Άππια</a:t>
            </a:r>
            <a:r>
              <a:rPr lang="el-GR" dirty="0" smtClean="0"/>
              <a:t> «η τέχνη να προβάλεις μέσα στον χώρο αυτό που ο δραματουργός μπόρεσε να προβάλει μέσα στον χρόνο». </a:t>
            </a:r>
            <a:r>
              <a:rPr lang="el-GR" dirty="0"/>
              <a:t>Προτείνει τον άνθρωπο που συντονίζει τα δρώμενα επί σκηνής, τον σκηνοθέτη. Αυτός θα κατευθύνει τον ηθοποιό χωρίς όμως να αυθαιρετεί σε σχέση με το έργο</a:t>
            </a:r>
            <a:r>
              <a:rPr lang="el-GR" dirty="0" smtClean="0"/>
              <a:t>.</a:t>
            </a:r>
          </a:p>
          <a:p>
            <a:r>
              <a:rPr lang="el-GR" b="1" dirty="0" smtClean="0">
                <a:solidFill>
                  <a:srgbClr val="FF0000"/>
                </a:solidFill>
              </a:rPr>
              <a:t>Σκηνογραφία</a:t>
            </a:r>
            <a:r>
              <a:rPr lang="el-GR" b="1" dirty="0" smtClean="0"/>
              <a:t>: Τρία </a:t>
            </a:r>
            <a:r>
              <a:rPr lang="el-GR" b="1" dirty="0"/>
              <a:t>αλληλοσυγκρουόμενα οπτικά στοιχεία</a:t>
            </a:r>
            <a:r>
              <a:rPr lang="el-GR" dirty="0"/>
              <a:t>: (α) ο κινούμενος τρισδιάστατος ηθοποιός, (β) το οριζόντιο πάτωμα της σκηνής (γ) η κάθετη σκηνογραφία. Η λύση που προτείνει είναι κατασκευή με ράμπες, σκάλες και πλατφόρμες</a:t>
            </a:r>
            <a:r>
              <a:rPr lang="el-GR" dirty="0" smtClean="0"/>
              <a:t>. </a:t>
            </a:r>
          </a:p>
          <a:p>
            <a:r>
              <a:rPr lang="el-GR" dirty="0"/>
              <a:t>Ο </a:t>
            </a:r>
            <a:r>
              <a:rPr lang="el-GR" b="1" dirty="0">
                <a:solidFill>
                  <a:srgbClr val="FF0000"/>
                </a:solidFill>
              </a:rPr>
              <a:t>φωτισμός</a:t>
            </a:r>
            <a:r>
              <a:rPr lang="el-GR" dirty="0"/>
              <a:t> ως ενοποιητικό στοιχείο. Όπως αντίστοιχα ήταν η μουσική για τον Βάγκνερ. Ο φωτισμός είναι </a:t>
            </a:r>
            <a:r>
              <a:rPr lang="el-GR" b="1" dirty="0"/>
              <a:t>ο ζωγράφος του σκηνικού </a:t>
            </a:r>
            <a:r>
              <a:rPr lang="el-GR" dirty="0"/>
              <a:t>και ο </a:t>
            </a:r>
            <a:r>
              <a:rPr lang="el-GR" b="1" dirty="0"/>
              <a:t>αρχιτέκτονας του χώρου</a:t>
            </a:r>
            <a:r>
              <a:rPr lang="el-GR" dirty="0" smtClean="0"/>
              <a:t>.</a:t>
            </a:r>
          </a:p>
          <a:p>
            <a:r>
              <a:rPr lang="el-GR" dirty="0" smtClean="0"/>
              <a:t>Ο </a:t>
            </a:r>
            <a:r>
              <a:rPr lang="el-GR" b="1" dirty="0" smtClean="0">
                <a:solidFill>
                  <a:srgbClr val="FF0000"/>
                </a:solidFill>
              </a:rPr>
              <a:t>ρυθμός της μουσικής </a:t>
            </a:r>
            <a:r>
              <a:rPr lang="el-GR" dirty="0" smtClean="0"/>
              <a:t>δίνει το μέτρο στο σκηνικό και στην ύπαρξή του μέσα στον χώρο, όπως συμβαίνει όταν η μουσική εισέρχεται στην καρδιά μας.</a:t>
            </a:r>
          </a:p>
          <a:p>
            <a:r>
              <a:rPr lang="el-GR" dirty="0" smtClean="0"/>
              <a:t>Για τον </a:t>
            </a:r>
            <a:r>
              <a:rPr lang="el-GR" dirty="0" err="1" smtClean="0"/>
              <a:t>Άππια</a:t>
            </a:r>
            <a:r>
              <a:rPr lang="el-GR" dirty="0" smtClean="0"/>
              <a:t> </a:t>
            </a:r>
            <a:r>
              <a:rPr lang="el-GR" b="1" dirty="0" smtClean="0">
                <a:solidFill>
                  <a:srgbClr val="FF0000"/>
                </a:solidFill>
              </a:rPr>
              <a:t>ο ηθοποιός</a:t>
            </a:r>
            <a:r>
              <a:rPr lang="el-GR" dirty="0" smtClean="0"/>
              <a:t>, </a:t>
            </a:r>
            <a:r>
              <a:rPr lang="el-GR" b="1" dirty="0" smtClean="0"/>
              <a:t>το </a:t>
            </a:r>
            <a:r>
              <a:rPr lang="el-GR" b="1" dirty="0" smtClean="0">
                <a:solidFill>
                  <a:srgbClr val="FF0000"/>
                </a:solidFill>
              </a:rPr>
              <a:t>ανθρώπινο σώμα</a:t>
            </a:r>
            <a:r>
              <a:rPr lang="el-GR" dirty="0" smtClean="0"/>
              <a:t>, είναι «</a:t>
            </a:r>
            <a:r>
              <a:rPr lang="el-GR" b="1" dirty="0" smtClean="0"/>
              <a:t>το πρωταρχικό μέσο έκφρασης του θεάτρου</a:t>
            </a:r>
            <a:r>
              <a:rPr lang="el-GR" dirty="0" smtClean="0"/>
              <a:t>» και ο φορέας της δράσης. </a:t>
            </a:r>
            <a:r>
              <a:rPr lang="el-GR" b="1" dirty="0" smtClean="0"/>
              <a:t>Το σώμα του και η πλαστικότητά του </a:t>
            </a:r>
            <a:r>
              <a:rPr lang="el-GR" dirty="0" smtClean="0"/>
              <a:t>είναι το επίκεντρο του σκηνικού γεγονότος. Κι αυτό συμβαίνει ακριβώς σε μια εποχή που το ανθρώπινο σώμα προβάλλεται μέσα από την καλλιέργεια των σπορ, μέσα από τις εικαστικές τέχνες (Ροντέν), τις παραστατικές τέχνες (χορός), </a:t>
            </a:r>
            <a:r>
              <a:rPr lang="el-GR" dirty="0" err="1" smtClean="0"/>
              <a:t>κ.ο.κ</a:t>
            </a:r>
            <a:r>
              <a:rPr lang="el-GR" dirty="0" smtClean="0"/>
              <a:t>.  </a:t>
            </a:r>
          </a:p>
          <a:p>
            <a:r>
              <a:rPr lang="el-GR" dirty="0" smtClean="0"/>
              <a:t>Προτείνει </a:t>
            </a:r>
            <a:r>
              <a:rPr lang="el-GR" dirty="0"/>
              <a:t>σκηνοθεσία για τα έργα του Βάγκνερ</a:t>
            </a:r>
            <a:r>
              <a:rPr lang="en-US" dirty="0"/>
              <a:t> (1895</a:t>
            </a:r>
            <a:r>
              <a:rPr lang="en-US" dirty="0" smtClean="0"/>
              <a:t>)</a:t>
            </a:r>
            <a:r>
              <a:rPr lang="el-GR" dirty="0" smtClean="0"/>
              <a:t>, αλλά δεν ικανοποιεί.</a:t>
            </a:r>
          </a:p>
          <a:p>
            <a:r>
              <a:rPr lang="el-GR" dirty="0"/>
              <a:t>Η συνεργασία του με τον </a:t>
            </a:r>
            <a:r>
              <a:rPr lang="en-US" dirty="0"/>
              <a:t>Emile </a:t>
            </a:r>
            <a:r>
              <a:rPr lang="en-US" dirty="0" smtClean="0"/>
              <a:t>Jacques-</a:t>
            </a:r>
            <a:r>
              <a:rPr lang="en-US" dirty="0" err="1" smtClean="0"/>
              <a:t>Dalcroze</a:t>
            </a:r>
            <a:r>
              <a:rPr lang="el-GR" dirty="0" smtClean="0"/>
              <a:t> στο </a:t>
            </a:r>
            <a:r>
              <a:rPr lang="en-US" dirty="0" err="1" smtClean="0"/>
              <a:t>Hellerau</a:t>
            </a:r>
            <a:r>
              <a:rPr lang="en-US" dirty="0"/>
              <a:t> </a:t>
            </a:r>
            <a:r>
              <a:rPr lang="en-US" dirty="0" smtClean="0"/>
              <a:t>(1912-1913)</a:t>
            </a:r>
            <a:endParaRPr lang="el-GR" dirty="0"/>
          </a:p>
          <a:p>
            <a:endParaRPr lang="el-GR" dirty="0" smtClean="0"/>
          </a:p>
        </p:txBody>
      </p:sp>
    </p:spTree>
    <p:extLst>
      <p:ext uri="{BB962C8B-B14F-4D97-AF65-F5344CB8AC3E}">
        <p14:creationId xmlns:p14="http://schemas.microsoft.com/office/powerpoint/2010/main" val="749096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74638"/>
            <a:ext cx="7128792" cy="1143000"/>
          </a:xfrm>
        </p:spPr>
        <p:txBody>
          <a:bodyPr/>
          <a:lstStyle/>
          <a:p>
            <a:endParaRPr lang="el-GR"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175373"/>
            <a:ext cx="7511573" cy="6681348"/>
          </a:xfrm>
        </p:spPr>
      </p:pic>
    </p:spTree>
    <p:extLst>
      <p:ext uri="{BB962C8B-B14F-4D97-AF65-F5344CB8AC3E}">
        <p14:creationId xmlns:p14="http://schemas.microsoft.com/office/powerpoint/2010/main" val="15440445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274638"/>
            <a:ext cx="4464496" cy="1143000"/>
          </a:xfrm>
        </p:spPr>
        <p:txBody>
          <a:bodyPr/>
          <a:lstStyle/>
          <a:p>
            <a:endParaRPr lang="el-G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7744" y="0"/>
            <a:ext cx="5306304" cy="6828409"/>
          </a:xfrm>
        </p:spPr>
      </p:pic>
    </p:spTree>
    <p:extLst>
      <p:ext uri="{BB962C8B-B14F-4D97-AF65-F5344CB8AC3E}">
        <p14:creationId xmlns:p14="http://schemas.microsoft.com/office/powerpoint/2010/main" val="22352550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74638"/>
            <a:ext cx="5832648" cy="1143000"/>
          </a:xfrm>
        </p:spPr>
        <p:txBody>
          <a:bodyPr/>
          <a:lstStyle/>
          <a:p>
            <a:endParaRPr lang="el-G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19672" y="20782"/>
            <a:ext cx="6048671" cy="6747303"/>
          </a:xfrm>
        </p:spPr>
      </p:pic>
    </p:spTree>
    <p:extLst>
      <p:ext uri="{BB962C8B-B14F-4D97-AF65-F5344CB8AC3E}">
        <p14:creationId xmlns:p14="http://schemas.microsoft.com/office/powerpoint/2010/main" val="4780555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04664"/>
          </a:xfrm>
        </p:spPr>
        <p:txBody>
          <a:bodyPr>
            <a:normAutofit fontScale="90000"/>
          </a:bodyPr>
          <a:lstStyle/>
          <a:p>
            <a:r>
              <a:rPr lang="el-GR" sz="3200" b="1" dirty="0" smtClean="0">
                <a:solidFill>
                  <a:schemeClr val="accent1">
                    <a:lumMod val="75000"/>
                  </a:schemeClr>
                </a:solidFill>
              </a:rPr>
              <a:t>Ο πρωτοπόρος </a:t>
            </a:r>
            <a:r>
              <a:rPr lang="el-GR" sz="3200" b="1" dirty="0" err="1" smtClean="0">
                <a:solidFill>
                  <a:schemeClr val="accent1">
                    <a:lumMod val="75000"/>
                  </a:schemeClr>
                </a:solidFill>
              </a:rPr>
              <a:t>Έντουαρντ</a:t>
            </a:r>
            <a:r>
              <a:rPr lang="el-GR" sz="3200" b="1" dirty="0" smtClean="0">
                <a:solidFill>
                  <a:schemeClr val="accent1">
                    <a:lumMod val="75000"/>
                  </a:schemeClr>
                </a:solidFill>
              </a:rPr>
              <a:t> </a:t>
            </a:r>
            <a:r>
              <a:rPr lang="el-GR" sz="3200" b="1" dirty="0" err="1" smtClean="0">
                <a:solidFill>
                  <a:schemeClr val="accent1">
                    <a:lumMod val="75000"/>
                  </a:schemeClr>
                </a:solidFill>
              </a:rPr>
              <a:t>Γκόρντον</a:t>
            </a:r>
            <a:r>
              <a:rPr lang="el-GR" sz="3200" b="1" dirty="0" smtClean="0">
                <a:solidFill>
                  <a:schemeClr val="accent1">
                    <a:lumMod val="75000"/>
                  </a:schemeClr>
                </a:solidFill>
              </a:rPr>
              <a:t> </a:t>
            </a:r>
            <a:r>
              <a:rPr lang="el-GR" sz="3200" b="1" dirty="0" err="1" smtClean="0">
                <a:solidFill>
                  <a:schemeClr val="accent1">
                    <a:lumMod val="75000"/>
                  </a:schemeClr>
                </a:solidFill>
              </a:rPr>
              <a:t>Κρέιγκ</a:t>
            </a:r>
            <a:endParaRPr lang="el-GR" sz="3200" b="1" dirty="0">
              <a:solidFill>
                <a:schemeClr val="accent1">
                  <a:lumMod val="75000"/>
                </a:schemeClr>
              </a:solidFill>
            </a:endParaRPr>
          </a:p>
        </p:txBody>
      </p:sp>
      <p:sp>
        <p:nvSpPr>
          <p:cNvPr id="3" name="Content Placeholder 2"/>
          <p:cNvSpPr>
            <a:spLocks noGrp="1"/>
          </p:cNvSpPr>
          <p:nvPr>
            <p:ph idx="1"/>
          </p:nvPr>
        </p:nvSpPr>
        <p:spPr>
          <a:xfrm>
            <a:off x="0" y="476672"/>
            <a:ext cx="9144000" cy="6381328"/>
          </a:xfrm>
        </p:spPr>
        <p:txBody>
          <a:bodyPr>
            <a:normAutofit fontScale="62500" lnSpcReduction="20000"/>
          </a:bodyPr>
          <a:lstStyle/>
          <a:p>
            <a:r>
              <a:rPr lang="el-GR" dirty="0" smtClean="0"/>
              <a:t>Δουλεύει στο θέατρο του </a:t>
            </a:r>
            <a:r>
              <a:rPr lang="el-GR" dirty="0" err="1" smtClean="0"/>
              <a:t>Έρβινγκ</a:t>
            </a:r>
            <a:r>
              <a:rPr lang="en-US" dirty="0" smtClean="0"/>
              <a:t> </a:t>
            </a:r>
            <a:r>
              <a:rPr lang="el-GR" dirty="0" smtClean="0"/>
              <a:t>αρχικά, της μητέρας του </a:t>
            </a:r>
            <a:r>
              <a:rPr lang="en-US" dirty="0" smtClean="0"/>
              <a:t>Ellen Terry</a:t>
            </a:r>
            <a:r>
              <a:rPr lang="el-GR" dirty="0" smtClean="0"/>
              <a:t> μετά</a:t>
            </a:r>
            <a:r>
              <a:rPr lang="en-US" dirty="0" smtClean="0"/>
              <a:t>,</a:t>
            </a:r>
            <a:r>
              <a:rPr lang="el-GR" dirty="0" smtClean="0"/>
              <a:t> συνεργάζεται με τον </a:t>
            </a:r>
            <a:r>
              <a:rPr lang="el-GR" dirty="0" err="1" smtClean="0"/>
              <a:t>Μπραμ</a:t>
            </a:r>
            <a:r>
              <a:rPr lang="en-US" dirty="0" smtClean="0"/>
              <a:t> </a:t>
            </a:r>
            <a:r>
              <a:rPr lang="el-GR" dirty="0" smtClean="0"/>
              <a:t>στο Βερολίνο (1904),</a:t>
            </a:r>
            <a:r>
              <a:rPr lang="en-US" dirty="0" smtClean="0"/>
              <a:t> </a:t>
            </a:r>
            <a:r>
              <a:rPr lang="el-GR" dirty="0"/>
              <a:t>την </a:t>
            </a:r>
            <a:r>
              <a:rPr lang="en-US" dirty="0" err="1"/>
              <a:t>Eleonora</a:t>
            </a:r>
            <a:r>
              <a:rPr lang="en-US" dirty="0"/>
              <a:t> Duse</a:t>
            </a:r>
            <a:r>
              <a:rPr lang="el-GR" dirty="0"/>
              <a:t> στην Φλωρεντία (1906)</a:t>
            </a:r>
            <a:r>
              <a:rPr lang="en-US" dirty="0"/>
              <a:t>, </a:t>
            </a:r>
            <a:r>
              <a:rPr lang="el-GR" dirty="0" smtClean="0"/>
              <a:t>το Θέατρο Τέχνης της Μόσχας (ΜΑΤ) το 1912.</a:t>
            </a:r>
            <a:r>
              <a:rPr lang="en-US" dirty="0" smtClean="0"/>
              <a:t> </a:t>
            </a:r>
            <a:endParaRPr lang="el-GR" dirty="0" smtClean="0"/>
          </a:p>
          <a:p>
            <a:r>
              <a:rPr lang="el-GR" b="1" dirty="0" smtClean="0"/>
              <a:t>Κάθε τέχνη ορίζεται από την ιδιομορφία του υλικού της</a:t>
            </a:r>
            <a:r>
              <a:rPr lang="el-GR" dirty="0" smtClean="0"/>
              <a:t>, κι αυτό σημαίνει πως το </a:t>
            </a:r>
            <a:r>
              <a:rPr lang="el-GR" dirty="0" smtClean="0">
                <a:solidFill>
                  <a:srgbClr val="FF0000"/>
                </a:solidFill>
              </a:rPr>
              <a:t>θέατρο ως υλικό έχει την κίνηση, τον σκηνικό σχεδιασμό και τη φωνή</a:t>
            </a:r>
            <a:r>
              <a:rPr lang="el-GR" dirty="0" smtClean="0"/>
              <a:t>.</a:t>
            </a:r>
          </a:p>
          <a:p>
            <a:r>
              <a:rPr lang="el-GR" dirty="0" smtClean="0"/>
              <a:t>Υποστηρίζει πως </a:t>
            </a:r>
            <a:r>
              <a:rPr lang="el-GR" b="1" dirty="0" smtClean="0"/>
              <a:t>ο πραγματικός καλλιτέχνης</a:t>
            </a:r>
            <a:r>
              <a:rPr lang="el-GR" dirty="0" smtClean="0"/>
              <a:t> του θεάτρου </a:t>
            </a:r>
            <a:r>
              <a:rPr lang="el-GR" dirty="0" smtClean="0">
                <a:solidFill>
                  <a:srgbClr val="FF0000"/>
                </a:solidFill>
              </a:rPr>
              <a:t>συγχωνεύει τη δράση, τον λόγο, τη γραμμή, το χρώμα και τον ρυθμό</a:t>
            </a:r>
            <a:r>
              <a:rPr lang="el-GR" dirty="0" smtClean="0"/>
              <a:t> σε ένα τελικό προϊόν εξίσου ευδιάκριτο με αυτό του ζωγράφου, του γλύπτη ή του μουσικοσυνθέτη.</a:t>
            </a:r>
          </a:p>
          <a:p>
            <a:r>
              <a:rPr lang="el-GR" dirty="0" smtClean="0"/>
              <a:t>Αντιλαμβάνεται </a:t>
            </a:r>
            <a:r>
              <a:rPr lang="el-GR" dirty="0" smtClean="0">
                <a:solidFill>
                  <a:srgbClr val="FF0000"/>
                </a:solidFill>
              </a:rPr>
              <a:t>το θέατρο με οπτικούς όρους</a:t>
            </a:r>
            <a:r>
              <a:rPr lang="el-GR" dirty="0" smtClean="0"/>
              <a:t>. Έχει προτίμηση στις ορθές γωνίες και στις παράλληλες γραμμές.</a:t>
            </a:r>
          </a:p>
          <a:p>
            <a:r>
              <a:rPr lang="el-GR" dirty="0" smtClean="0"/>
              <a:t>Πειραματίζεται με διάφορα παραβάν για την κατασκευή του </a:t>
            </a:r>
            <a:r>
              <a:rPr lang="el-GR" dirty="0" smtClean="0">
                <a:solidFill>
                  <a:srgbClr val="FF0000"/>
                </a:solidFill>
              </a:rPr>
              <a:t>κινητού σκηνικού</a:t>
            </a:r>
            <a:r>
              <a:rPr lang="el-GR" dirty="0" smtClean="0"/>
              <a:t>, που μπορούσε αόρατα να κινείται κατά τρόπο ανάλογο με την κίνηση του ηθοποιού.</a:t>
            </a:r>
          </a:p>
          <a:p>
            <a:r>
              <a:rPr lang="el-GR" dirty="0" smtClean="0"/>
              <a:t>Αρνιέται την ιεράρχηση των στοιχείων της παράστασης: δηλαδή αρνείται τόσο την πρωτοκαθεδρία του συγγραφέα όσο και τον βεντετισμό του ηθοποιού.</a:t>
            </a:r>
          </a:p>
          <a:p>
            <a:r>
              <a:rPr lang="el-GR" dirty="0" smtClean="0"/>
              <a:t>Συλλαμβάνει την ιδέα του ηθοποιού </a:t>
            </a:r>
            <a:r>
              <a:rPr lang="el-GR" b="1" dirty="0" err="1" smtClean="0">
                <a:solidFill>
                  <a:srgbClr val="FF0000"/>
                </a:solidFill>
              </a:rPr>
              <a:t>Υπερ</a:t>
            </a:r>
            <a:r>
              <a:rPr lang="el-GR" b="1" dirty="0" smtClean="0">
                <a:solidFill>
                  <a:srgbClr val="FF0000"/>
                </a:solidFill>
              </a:rPr>
              <a:t>-</a:t>
            </a:r>
            <a:r>
              <a:rPr lang="el-GR" b="1" dirty="0" err="1" smtClean="0">
                <a:solidFill>
                  <a:srgbClr val="FF0000"/>
                </a:solidFill>
              </a:rPr>
              <a:t>μαργιονέτα</a:t>
            </a:r>
            <a:r>
              <a:rPr lang="el-GR" b="1" dirty="0" smtClean="0">
                <a:solidFill>
                  <a:srgbClr val="FF0000"/>
                </a:solidFill>
              </a:rPr>
              <a:t>:</a:t>
            </a:r>
            <a:r>
              <a:rPr lang="el-GR" dirty="0" smtClean="0"/>
              <a:t> δεν θα έχει κανένα εγώ ενώ θα είναι έτοιμος να ανταποκριθεί σε κάθε αίτημα του </a:t>
            </a:r>
            <a:r>
              <a:rPr lang="el-GR" b="1" dirty="0" err="1" smtClean="0">
                <a:solidFill>
                  <a:srgbClr val="FF0000"/>
                </a:solidFill>
              </a:rPr>
              <a:t>αρχι</a:t>
            </a:r>
            <a:r>
              <a:rPr lang="el-GR" b="1" dirty="0" smtClean="0">
                <a:solidFill>
                  <a:srgbClr val="FF0000"/>
                </a:solidFill>
              </a:rPr>
              <a:t>-καλλιτέχνη</a:t>
            </a:r>
            <a:r>
              <a:rPr lang="el-GR" dirty="0" smtClean="0"/>
              <a:t>. </a:t>
            </a:r>
          </a:p>
          <a:p>
            <a:r>
              <a:rPr lang="el-GR" dirty="0"/>
              <a:t>Το 1908 εκδίδει το άρθρο του για την </a:t>
            </a:r>
            <a:r>
              <a:rPr lang="el-GR" dirty="0" err="1" smtClean="0"/>
              <a:t>Υπερ</a:t>
            </a:r>
            <a:r>
              <a:rPr lang="el-GR" dirty="0" smtClean="0"/>
              <a:t>-</a:t>
            </a:r>
            <a:r>
              <a:rPr lang="el-GR" dirty="0" err="1" smtClean="0"/>
              <a:t>μαργιονέτα</a:t>
            </a:r>
            <a:r>
              <a:rPr lang="el-GR" dirty="0"/>
              <a:t> </a:t>
            </a:r>
            <a:r>
              <a:rPr lang="el-GR" dirty="0" smtClean="0"/>
              <a:t>και εγκαθίσταται στην Φλωρεντία όπου διευθύνει μια σχολή. Για αρκετούς συντηρητικούς σκηνοθέτες ο </a:t>
            </a:r>
            <a:r>
              <a:rPr lang="el-GR" dirty="0" err="1" smtClean="0"/>
              <a:t>Κρέιγκ</a:t>
            </a:r>
            <a:r>
              <a:rPr lang="el-GR" dirty="0" smtClean="0"/>
              <a:t> έμοιαζε τόσο </a:t>
            </a:r>
            <a:r>
              <a:rPr lang="el-GR" b="1" dirty="0" smtClean="0"/>
              <a:t>επικίνδυνος </a:t>
            </a:r>
            <a:r>
              <a:rPr lang="el-GR" dirty="0" smtClean="0"/>
              <a:t>όσο και ο </a:t>
            </a:r>
            <a:r>
              <a:rPr lang="el-GR" dirty="0" err="1" smtClean="0"/>
              <a:t>Ίψεν</a:t>
            </a:r>
            <a:r>
              <a:rPr lang="el-GR" dirty="0" smtClean="0"/>
              <a:t> στη δεκαετία του 1880.</a:t>
            </a:r>
          </a:p>
          <a:p>
            <a:r>
              <a:rPr lang="el-GR" dirty="0" smtClean="0">
                <a:solidFill>
                  <a:srgbClr val="FF0000"/>
                </a:solidFill>
              </a:rPr>
              <a:t>Υποστηρίζει το ρόλο του σκηνοθέτη</a:t>
            </a:r>
            <a:r>
              <a:rPr lang="el-GR" dirty="0" smtClean="0"/>
              <a:t>. Αντίθετα θεωρεί πως ο συγγραφέας δεν ανήκε ούτε ανήκει στο θέατρο. Έτσι στην ουσία μίλησε για ένα </a:t>
            </a:r>
            <a:r>
              <a:rPr lang="el-GR" b="1" dirty="0" smtClean="0">
                <a:solidFill>
                  <a:srgbClr val="FF0000"/>
                </a:solidFill>
              </a:rPr>
              <a:t>«άρρητο δράμα»</a:t>
            </a:r>
            <a:r>
              <a:rPr lang="el-GR" dirty="0" smtClean="0"/>
              <a:t>.</a:t>
            </a:r>
          </a:p>
          <a:p>
            <a:endParaRPr lang="el-GR" dirty="0" smtClean="0"/>
          </a:p>
          <a:p>
            <a:endParaRPr lang="el-GR" dirty="0"/>
          </a:p>
        </p:txBody>
      </p:sp>
    </p:spTree>
    <p:extLst>
      <p:ext uri="{BB962C8B-B14F-4D97-AF65-F5344CB8AC3E}">
        <p14:creationId xmlns:p14="http://schemas.microsoft.com/office/powerpoint/2010/main" val="13959546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4199"/>
            <a:ext cx="8229600" cy="836712"/>
          </a:xfrm>
        </p:spPr>
        <p:txBody>
          <a:bodyPr>
            <a:normAutofit/>
          </a:bodyPr>
          <a:lstStyle/>
          <a:p>
            <a:r>
              <a:rPr lang="el-GR" sz="3600" b="1" dirty="0" err="1" smtClean="0">
                <a:solidFill>
                  <a:schemeClr val="accent1">
                    <a:lumMod val="75000"/>
                  </a:schemeClr>
                </a:solidFill>
              </a:rPr>
              <a:t>Έντουαρντ</a:t>
            </a:r>
            <a:r>
              <a:rPr lang="el-GR" sz="3600" b="1" dirty="0" smtClean="0">
                <a:solidFill>
                  <a:schemeClr val="accent1">
                    <a:lumMod val="75000"/>
                  </a:schemeClr>
                </a:solidFill>
              </a:rPr>
              <a:t> </a:t>
            </a:r>
            <a:r>
              <a:rPr lang="el-GR" sz="3600" b="1" dirty="0" err="1" smtClean="0">
                <a:solidFill>
                  <a:schemeClr val="accent1">
                    <a:lumMod val="75000"/>
                  </a:schemeClr>
                </a:solidFill>
              </a:rPr>
              <a:t>Γκόρντον</a:t>
            </a:r>
            <a:r>
              <a:rPr lang="el-GR" sz="3600" b="1" dirty="0" smtClean="0">
                <a:solidFill>
                  <a:schemeClr val="accent1">
                    <a:lumMod val="75000"/>
                  </a:schemeClr>
                </a:solidFill>
              </a:rPr>
              <a:t> </a:t>
            </a:r>
            <a:r>
              <a:rPr lang="el-GR" sz="3600" b="1" dirty="0" err="1" smtClean="0">
                <a:solidFill>
                  <a:schemeClr val="accent1">
                    <a:lumMod val="75000"/>
                  </a:schemeClr>
                </a:solidFill>
              </a:rPr>
              <a:t>Κρέιγκ</a:t>
            </a:r>
            <a:r>
              <a:rPr lang="el-GR" sz="3600" b="1" dirty="0" smtClean="0">
                <a:solidFill>
                  <a:schemeClr val="accent1">
                    <a:lumMod val="75000"/>
                  </a:schemeClr>
                </a:solidFill>
              </a:rPr>
              <a:t> συνέχεια…</a:t>
            </a:r>
            <a:endParaRPr lang="el-GR" sz="3600" b="1" dirty="0">
              <a:solidFill>
                <a:schemeClr val="accent1">
                  <a:lumMod val="75000"/>
                </a:schemeClr>
              </a:solidFill>
            </a:endParaRPr>
          </a:p>
        </p:txBody>
      </p:sp>
      <p:sp>
        <p:nvSpPr>
          <p:cNvPr id="3" name="Θέση περιεχομένου 2"/>
          <p:cNvSpPr>
            <a:spLocks noGrp="1"/>
          </p:cNvSpPr>
          <p:nvPr>
            <p:ph idx="1"/>
          </p:nvPr>
        </p:nvSpPr>
        <p:spPr>
          <a:xfrm>
            <a:off x="0" y="836712"/>
            <a:ext cx="9144000" cy="6093296"/>
          </a:xfrm>
        </p:spPr>
        <p:txBody>
          <a:bodyPr>
            <a:normAutofit fontScale="85000" lnSpcReduction="20000"/>
          </a:bodyPr>
          <a:lstStyle/>
          <a:p>
            <a:pPr marL="0" indent="0">
              <a:buNone/>
            </a:pPr>
            <a:r>
              <a:rPr lang="el-GR" dirty="0" smtClean="0"/>
              <a:t>Στη βάση των θεωριών του </a:t>
            </a:r>
            <a:r>
              <a:rPr lang="el-GR" dirty="0" err="1" smtClean="0"/>
              <a:t>Γκόρνον</a:t>
            </a:r>
            <a:r>
              <a:rPr lang="el-GR" dirty="0" smtClean="0"/>
              <a:t> </a:t>
            </a:r>
            <a:r>
              <a:rPr lang="el-GR" dirty="0" err="1" smtClean="0"/>
              <a:t>Κρέιγκ</a:t>
            </a:r>
            <a:r>
              <a:rPr lang="el-GR" dirty="0" smtClean="0"/>
              <a:t> βρίσκεται η </a:t>
            </a:r>
            <a:r>
              <a:rPr lang="el-GR" b="1" dirty="0" smtClean="0"/>
              <a:t>θεωρία της σχετικότητας του Αϊνστάιν</a:t>
            </a:r>
            <a:r>
              <a:rPr lang="el-GR" dirty="0" smtClean="0"/>
              <a:t> δημοσιευμένη το 1905: όταν </a:t>
            </a:r>
            <a:r>
              <a:rPr lang="el-GR" dirty="0" smtClean="0">
                <a:solidFill>
                  <a:srgbClr val="FF0000"/>
                </a:solidFill>
              </a:rPr>
              <a:t>το πνεύμα της κίνησης βρει τρόπο παρουσίασης</a:t>
            </a:r>
            <a:r>
              <a:rPr lang="el-GR" dirty="0" smtClean="0"/>
              <a:t>, όταν δηλαδή </a:t>
            </a:r>
            <a:r>
              <a:rPr lang="el-GR" b="1" dirty="0" smtClean="0"/>
              <a:t>ο χρόνος εισβάλλει στον χώρο</a:t>
            </a:r>
            <a:r>
              <a:rPr lang="el-GR" dirty="0" smtClean="0"/>
              <a:t>, τότε θα αρθεί ο δυισμός ζωής και θανάτου, αρσενικού και θηλυκού. Θα ξεκινήσει η εποχή του μη ατομικού, του </a:t>
            </a:r>
            <a:r>
              <a:rPr lang="el-GR" b="1" dirty="0" smtClean="0">
                <a:solidFill>
                  <a:srgbClr val="FF0000"/>
                </a:solidFill>
              </a:rPr>
              <a:t>ακέραιου νέου ανθρώπου</a:t>
            </a:r>
            <a:r>
              <a:rPr lang="el-GR" dirty="0" smtClean="0"/>
              <a:t>. </a:t>
            </a:r>
          </a:p>
          <a:p>
            <a:pPr marL="0" indent="0">
              <a:buNone/>
            </a:pPr>
            <a:r>
              <a:rPr lang="el-GR" dirty="0" smtClean="0"/>
              <a:t>Οι παραστάσεις που σκηνοθετεί είναι λίγες και ανολοκλήρωτες.</a:t>
            </a:r>
            <a:endParaRPr lang="el-GR" b="1" dirty="0"/>
          </a:p>
          <a:p>
            <a:pPr marL="0" indent="0">
              <a:buNone/>
            </a:pPr>
            <a:r>
              <a:rPr lang="el-GR" sz="4000" b="1" dirty="0" smtClean="0"/>
              <a:t>Σύγκριση </a:t>
            </a:r>
            <a:r>
              <a:rPr lang="el-GR" sz="4000" b="1" dirty="0"/>
              <a:t>των δύο </a:t>
            </a:r>
            <a:r>
              <a:rPr lang="el-GR" sz="4000" b="1" dirty="0" smtClean="0"/>
              <a:t>δημιουργών </a:t>
            </a:r>
            <a:r>
              <a:rPr lang="el-GR" sz="4000" b="1" dirty="0" err="1" smtClean="0"/>
              <a:t>Άππια</a:t>
            </a:r>
            <a:r>
              <a:rPr lang="el-GR" sz="4000" b="1" dirty="0" smtClean="0"/>
              <a:t> και </a:t>
            </a:r>
            <a:r>
              <a:rPr lang="el-GR" sz="4000" b="1" dirty="0" err="1" smtClean="0"/>
              <a:t>Κρέιγκ</a:t>
            </a:r>
            <a:r>
              <a:rPr lang="el-GR" sz="4000" b="1" dirty="0" smtClean="0"/>
              <a:t>:</a:t>
            </a:r>
            <a:endParaRPr lang="el-GR" sz="4000" b="1" dirty="0"/>
          </a:p>
          <a:p>
            <a:r>
              <a:rPr lang="el-GR" dirty="0"/>
              <a:t>Για τον </a:t>
            </a:r>
            <a:r>
              <a:rPr lang="el-GR" dirty="0" err="1"/>
              <a:t>Άππια</a:t>
            </a:r>
            <a:r>
              <a:rPr lang="el-GR" dirty="0"/>
              <a:t> ο καλλιτέχνης του θεάτρου έπρεπε να είναι ερμηνευτής του συνθέτη-δραματουργού. Ο </a:t>
            </a:r>
            <a:r>
              <a:rPr lang="el-GR" dirty="0" err="1"/>
              <a:t>Κρέιγκ</a:t>
            </a:r>
            <a:r>
              <a:rPr lang="el-GR" dirty="0"/>
              <a:t> πιστεύει πως ο καλλιτέχνης του θεάτρου έχει αυτόνομη λειτουργία.</a:t>
            </a:r>
          </a:p>
          <a:p>
            <a:r>
              <a:rPr lang="el-GR" dirty="0"/>
              <a:t>Ο </a:t>
            </a:r>
            <a:r>
              <a:rPr lang="el-GR" dirty="0" err="1"/>
              <a:t>Άππια</a:t>
            </a:r>
            <a:r>
              <a:rPr lang="el-GR" dirty="0"/>
              <a:t> ιεραρχούσε τα στοιχεία της παράστασης.</a:t>
            </a:r>
          </a:p>
          <a:p>
            <a:r>
              <a:rPr lang="el-GR" dirty="0"/>
              <a:t>Ο </a:t>
            </a:r>
            <a:r>
              <a:rPr lang="el-GR" dirty="0" err="1"/>
              <a:t>Άππια</a:t>
            </a:r>
            <a:r>
              <a:rPr lang="el-GR" dirty="0"/>
              <a:t> σκεφτόταν με όρους διαδοχικών σκηνικών, ο </a:t>
            </a:r>
            <a:r>
              <a:rPr lang="el-GR" dirty="0" err="1"/>
              <a:t>Κρέιγκ</a:t>
            </a:r>
            <a:r>
              <a:rPr lang="el-GR" dirty="0"/>
              <a:t> ένα που να συνοδεύει όλο το έργο και να μπορεί να κινείται. </a:t>
            </a:r>
          </a:p>
          <a:p>
            <a:r>
              <a:rPr lang="el-GR" dirty="0"/>
              <a:t>Και των δύο οι θέσεις επηρέασαν τις εξελίξεις στο θέατρο ειδικά μετά τον πόλεμο.</a:t>
            </a:r>
          </a:p>
          <a:p>
            <a:endParaRPr lang="el-GR" dirty="0"/>
          </a:p>
        </p:txBody>
      </p:sp>
    </p:spTree>
    <p:extLst>
      <p:ext uri="{BB962C8B-B14F-4D97-AF65-F5344CB8AC3E}">
        <p14:creationId xmlns:p14="http://schemas.microsoft.com/office/powerpoint/2010/main" val="14866062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274638"/>
            <a:ext cx="3816424" cy="1143000"/>
          </a:xfrm>
        </p:spPr>
        <p:txBody>
          <a:bodyPr/>
          <a:lstStyle/>
          <a:p>
            <a:endParaRPr lang="el-G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95736" y="-22384"/>
            <a:ext cx="4176464" cy="6829178"/>
          </a:xfrm>
        </p:spPr>
      </p:pic>
    </p:spTree>
    <p:extLst>
      <p:ext uri="{BB962C8B-B14F-4D97-AF65-F5344CB8AC3E}">
        <p14:creationId xmlns:p14="http://schemas.microsoft.com/office/powerpoint/2010/main" val="42247728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74638"/>
            <a:ext cx="7200800" cy="1143000"/>
          </a:xfrm>
        </p:spPr>
        <p:txBody>
          <a:bodyPr/>
          <a:lstStyle/>
          <a:p>
            <a:endParaRPr lang="el-G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31052"/>
            <a:ext cx="8086622" cy="6853557"/>
          </a:xfrm>
        </p:spPr>
      </p:pic>
    </p:spTree>
    <p:extLst>
      <p:ext uri="{BB962C8B-B14F-4D97-AF65-F5344CB8AC3E}">
        <p14:creationId xmlns:p14="http://schemas.microsoft.com/office/powerpoint/2010/main" val="38838233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20688"/>
          </a:xfrm>
        </p:spPr>
        <p:txBody>
          <a:bodyPr>
            <a:normAutofit fontScale="90000"/>
          </a:bodyPr>
          <a:lstStyle/>
          <a:p>
            <a:r>
              <a:rPr lang="el-GR" b="1" dirty="0" smtClean="0">
                <a:solidFill>
                  <a:schemeClr val="accent1">
                    <a:lumMod val="75000"/>
                  </a:schemeClr>
                </a:solidFill>
              </a:rPr>
              <a:t>Το μη ρεαλιστικό θέατρο στην Αγγλία</a:t>
            </a:r>
            <a:endParaRPr lang="el-GR" b="1" dirty="0">
              <a:solidFill>
                <a:schemeClr val="accent1">
                  <a:lumMod val="75000"/>
                </a:schemeClr>
              </a:solidFill>
            </a:endParaRPr>
          </a:p>
        </p:txBody>
      </p:sp>
      <p:sp>
        <p:nvSpPr>
          <p:cNvPr id="3" name="Content Placeholder 2"/>
          <p:cNvSpPr>
            <a:spLocks noGrp="1"/>
          </p:cNvSpPr>
          <p:nvPr>
            <p:ph idx="1"/>
          </p:nvPr>
        </p:nvSpPr>
        <p:spPr>
          <a:xfrm>
            <a:off x="107504" y="692696"/>
            <a:ext cx="8579296" cy="6165304"/>
          </a:xfrm>
        </p:spPr>
        <p:txBody>
          <a:bodyPr>
            <a:normAutofit fontScale="62500" lnSpcReduction="20000"/>
          </a:bodyPr>
          <a:lstStyle/>
          <a:p>
            <a:r>
              <a:rPr lang="el-GR" b="1" dirty="0" err="1" smtClean="0"/>
              <a:t>Όσκαρ</a:t>
            </a:r>
            <a:r>
              <a:rPr lang="el-GR" b="1" dirty="0" smtClean="0"/>
              <a:t> </a:t>
            </a:r>
            <a:r>
              <a:rPr lang="el-GR" b="1" dirty="0" err="1" smtClean="0"/>
              <a:t>Ουάλντ</a:t>
            </a:r>
            <a:r>
              <a:rPr lang="el-GR" b="1" dirty="0" smtClean="0"/>
              <a:t> </a:t>
            </a:r>
            <a:r>
              <a:rPr lang="el-GR" dirty="0" smtClean="0"/>
              <a:t>(</a:t>
            </a:r>
            <a:r>
              <a:rPr lang="en-US" dirty="0" smtClean="0"/>
              <a:t>Oscar Wilde), </a:t>
            </a:r>
            <a:r>
              <a:rPr lang="el-GR" dirty="0" smtClean="0"/>
              <a:t>οπαδός του δόγματος </a:t>
            </a:r>
            <a:r>
              <a:rPr lang="en-US" dirty="0" smtClean="0"/>
              <a:t>‘</a:t>
            </a:r>
            <a:r>
              <a:rPr lang="el-GR" dirty="0" smtClean="0"/>
              <a:t>η τέχνη για την τέχνη</a:t>
            </a:r>
            <a:r>
              <a:rPr lang="en-US" dirty="0" smtClean="0"/>
              <a:t>’</a:t>
            </a:r>
            <a:r>
              <a:rPr lang="el-GR" dirty="0" smtClean="0"/>
              <a:t> ή του </a:t>
            </a:r>
            <a:r>
              <a:rPr lang="en-US" dirty="0" smtClean="0"/>
              <a:t>‘</a:t>
            </a:r>
            <a:r>
              <a:rPr lang="el-GR" dirty="0" smtClean="0"/>
              <a:t>κινήματος του αισθητισμού</a:t>
            </a:r>
            <a:r>
              <a:rPr lang="en-US" dirty="0" smtClean="0"/>
              <a:t>’</a:t>
            </a:r>
            <a:r>
              <a:rPr lang="el-GR" dirty="0" smtClean="0"/>
              <a:t> που ήταν παράλληλο με τον συμβολισμό στη Γαλλία. Μετατροπή της ζωής σε τέχνη και όχι η τέχνη να αντιγράφει τη ζωή. Η </a:t>
            </a:r>
            <a:r>
              <a:rPr lang="el-GR" i="1" dirty="0" smtClean="0"/>
              <a:t>Σαλώμη</a:t>
            </a:r>
            <a:r>
              <a:rPr lang="en-US" dirty="0" smtClean="0"/>
              <a:t> (1893)</a:t>
            </a:r>
            <a:r>
              <a:rPr lang="el-GR" dirty="0" smtClean="0"/>
              <a:t> κοντά στον γαλλικό συμβολισμό.</a:t>
            </a:r>
            <a:r>
              <a:rPr lang="en-US" i="1" dirty="0" smtClean="0"/>
              <a:t>The importance of </a:t>
            </a:r>
            <a:r>
              <a:rPr lang="en-US" i="1" dirty="0"/>
              <a:t>B</a:t>
            </a:r>
            <a:r>
              <a:rPr lang="en-US" i="1" dirty="0" smtClean="0"/>
              <a:t>eing Earnest </a:t>
            </a:r>
            <a:r>
              <a:rPr lang="en-US" dirty="0" smtClean="0"/>
              <a:t>(1895), </a:t>
            </a:r>
            <a:r>
              <a:rPr lang="el-GR" dirty="0" smtClean="0"/>
              <a:t>κωμωδία στα όρια της παρωδίας.</a:t>
            </a:r>
          </a:p>
          <a:p>
            <a:r>
              <a:rPr lang="el-GR" b="1" dirty="0" smtClean="0"/>
              <a:t>Τζ. Μ. </a:t>
            </a:r>
            <a:r>
              <a:rPr lang="el-GR" b="1" dirty="0" err="1" smtClean="0"/>
              <a:t>Μπάρυ</a:t>
            </a:r>
            <a:r>
              <a:rPr lang="el-GR" b="1" dirty="0" smtClean="0"/>
              <a:t> </a:t>
            </a:r>
            <a:r>
              <a:rPr lang="el-GR" dirty="0" smtClean="0"/>
              <a:t>(</a:t>
            </a:r>
            <a:r>
              <a:rPr lang="en-US" dirty="0" err="1" smtClean="0"/>
              <a:t>J.M.Barrie</a:t>
            </a:r>
            <a:r>
              <a:rPr lang="en-US" dirty="0" smtClean="0"/>
              <a:t>), </a:t>
            </a:r>
            <a:r>
              <a:rPr lang="el-GR" dirty="0" smtClean="0"/>
              <a:t>γράφει σε ένα κλίμα αισιοδοξίας, έχει μια ιδιότροπη άποψη για τη ζωή στην οποία το χιούμορ διανθίζεται με συναίσθημα. Πιο επιτυχημένο έργο του ο </a:t>
            </a:r>
            <a:r>
              <a:rPr lang="en-US" i="1" dirty="0" smtClean="0"/>
              <a:t>Peter Pan</a:t>
            </a:r>
            <a:r>
              <a:rPr lang="el-GR" dirty="0" smtClean="0"/>
              <a:t>. Συναισθηματική φαντασμαγορία που εξιδανικεύει την παιδική ηλικία και την παιδιάστικη άποψη για την πραγματικότητα. </a:t>
            </a:r>
          </a:p>
          <a:p>
            <a:r>
              <a:rPr lang="el-GR" dirty="0" smtClean="0"/>
              <a:t>Γενικά υπήρχε πολύ </a:t>
            </a:r>
            <a:r>
              <a:rPr lang="el-GR" b="1" dirty="0" smtClean="0"/>
              <a:t>φτωχή παραγωγή σε μη ρεαλιστικά έργα </a:t>
            </a:r>
            <a:r>
              <a:rPr lang="el-GR" dirty="0" smtClean="0"/>
              <a:t>στην Αγγλία.</a:t>
            </a:r>
          </a:p>
          <a:p>
            <a:r>
              <a:rPr lang="el-GR" dirty="0" smtClean="0"/>
              <a:t>Στη </a:t>
            </a:r>
            <a:r>
              <a:rPr lang="el-GR" b="1" dirty="0" smtClean="0"/>
              <a:t>σκηνική πρακτική </a:t>
            </a:r>
            <a:r>
              <a:rPr lang="el-GR" dirty="0" smtClean="0"/>
              <a:t>όμως έχουμε περισσότερη πρόοδο, κυρίως από αυτούς που ανεβάζουν </a:t>
            </a:r>
            <a:r>
              <a:rPr lang="el-GR" b="1" dirty="0" smtClean="0"/>
              <a:t>σαιξπηρικά έργα</a:t>
            </a:r>
            <a:r>
              <a:rPr lang="el-GR" dirty="0" smtClean="0"/>
              <a:t>:</a:t>
            </a:r>
          </a:p>
          <a:p>
            <a:r>
              <a:rPr lang="el-GR" dirty="0" smtClean="0"/>
              <a:t>Ο </a:t>
            </a:r>
            <a:r>
              <a:rPr lang="el-GR" b="1" dirty="0" smtClean="0"/>
              <a:t>Φρανκ </a:t>
            </a:r>
            <a:r>
              <a:rPr lang="el-GR" b="1" dirty="0" err="1" smtClean="0"/>
              <a:t>Μπένσον</a:t>
            </a:r>
            <a:r>
              <a:rPr lang="el-GR" b="1" dirty="0" smtClean="0"/>
              <a:t> </a:t>
            </a:r>
            <a:r>
              <a:rPr lang="el-GR" dirty="0" smtClean="0"/>
              <a:t>(</a:t>
            </a:r>
            <a:r>
              <a:rPr lang="en-US" dirty="0" smtClean="0"/>
              <a:t>Frank Benson) </a:t>
            </a:r>
            <a:r>
              <a:rPr lang="el-GR" dirty="0" smtClean="0"/>
              <a:t>ανεβάζει τις παραστάσεις χρησιμοποιώντας ελάχιστα αντικείμενα και δίνει έμφαση στους ηθοποιούς.</a:t>
            </a:r>
          </a:p>
          <a:p>
            <a:r>
              <a:rPr lang="el-GR" dirty="0" smtClean="0"/>
              <a:t>Ο </a:t>
            </a:r>
            <a:r>
              <a:rPr lang="en-US" b="1" dirty="0" smtClean="0"/>
              <a:t>William </a:t>
            </a:r>
            <a:r>
              <a:rPr lang="en-US" b="1" dirty="0" err="1" smtClean="0"/>
              <a:t>Poel</a:t>
            </a:r>
            <a:r>
              <a:rPr lang="el-GR" b="1" dirty="0" smtClean="0"/>
              <a:t> </a:t>
            </a:r>
            <a:r>
              <a:rPr lang="el-GR" dirty="0" smtClean="0"/>
              <a:t>ανεβάζει σαιξπηρικά έργα χρησιμοποιώντας σκηνικά και κοστούμια που να παραπέμπουν στην εποχή του Σαίξπηρ όχι του έργου. Δίνει έμφαση στη ροή του παιξίματος των ηθοποιών.  Ανεβάζει έως και κοινό επί σκηνής, όπως γινόταν στα χρόνια του Σαίξπηρ.</a:t>
            </a:r>
          </a:p>
          <a:p>
            <a:r>
              <a:rPr lang="el-GR" dirty="0" smtClean="0"/>
              <a:t>Ο </a:t>
            </a:r>
            <a:r>
              <a:rPr lang="en-US" b="1" dirty="0" smtClean="0"/>
              <a:t>Granville Barker </a:t>
            </a:r>
            <a:r>
              <a:rPr lang="el-GR" dirty="0" smtClean="0"/>
              <a:t>ανέβασε σαιξπηρικά έργα στο </a:t>
            </a:r>
            <a:r>
              <a:rPr lang="en-US" b="1" dirty="0" smtClean="0"/>
              <a:t>Savoy Theatre </a:t>
            </a:r>
            <a:r>
              <a:rPr lang="el-GR" dirty="0" smtClean="0"/>
              <a:t>συνδυάζοντας το συνεχές παίξιμο του </a:t>
            </a:r>
            <a:r>
              <a:rPr lang="en-US" dirty="0" err="1" smtClean="0"/>
              <a:t>Poel</a:t>
            </a:r>
            <a:r>
              <a:rPr lang="en-US" dirty="0" smtClean="0"/>
              <a:t> </a:t>
            </a:r>
            <a:r>
              <a:rPr lang="el-GR" dirty="0" smtClean="0"/>
              <a:t>και τη λιτότητα στη σκηνή του </a:t>
            </a:r>
            <a:r>
              <a:rPr lang="el-GR" dirty="0" err="1" smtClean="0"/>
              <a:t>Κρέιγκ</a:t>
            </a:r>
            <a:r>
              <a:rPr lang="el-GR" dirty="0" smtClean="0"/>
              <a:t> και άλλων. Άλλη καινοτομία του ήταν τα έντονα χρώματα. </a:t>
            </a:r>
            <a:endParaRPr lang="el-GR" dirty="0"/>
          </a:p>
        </p:txBody>
      </p:sp>
    </p:spTree>
    <p:extLst>
      <p:ext uri="{BB962C8B-B14F-4D97-AF65-F5344CB8AC3E}">
        <p14:creationId xmlns:p14="http://schemas.microsoft.com/office/powerpoint/2010/main" val="1417652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720080"/>
          </a:xfrm>
        </p:spPr>
        <p:txBody>
          <a:bodyPr>
            <a:normAutofit fontScale="90000"/>
          </a:bodyPr>
          <a:lstStyle/>
          <a:p>
            <a:r>
              <a:rPr lang="el-GR" sz="3200" b="1" dirty="0"/>
              <a:t>Τα κινήματα της ιστορικής πρωτοπορίας στο θέατρο </a:t>
            </a:r>
            <a:r>
              <a:rPr lang="el-GR" sz="3200" b="1" dirty="0" smtClean="0"/>
              <a:t>ΙΙ</a:t>
            </a:r>
            <a:endParaRPr lang="el-GR" sz="2000" b="1" dirty="0"/>
          </a:p>
        </p:txBody>
      </p:sp>
      <p:sp>
        <p:nvSpPr>
          <p:cNvPr id="3" name="Content Placeholder 2"/>
          <p:cNvSpPr>
            <a:spLocks noGrp="1"/>
          </p:cNvSpPr>
          <p:nvPr>
            <p:ph idx="1"/>
          </p:nvPr>
        </p:nvSpPr>
        <p:spPr>
          <a:xfrm>
            <a:off x="107504" y="764704"/>
            <a:ext cx="9036496" cy="6093296"/>
          </a:xfrm>
        </p:spPr>
        <p:txBody>
          <a:bodyPr>
            <a:normAutofit fontScale="70000" lnSpcReduction="20000"/>
          </a:bodyPr>
          <a:lstStyle/>
          <a:p>
            <a:pPr marL="0" indent="0">
              <a:buNone/>
            </a:pPr>
            <a:r>
              <a:rPr lang="el-GR" b="1" dirty="0"/>
              <a:t>Βασικά γνωρίσματα</a:t>
            </a:r>
            <a:r>
              <a:rPr lang="el-GR" dirty="0"/>
              <a:t>: (1</a:t>
            </a:r>
            <a:r>
              <a:rPr lang="el-GR" dirty="0" smtClean="0"/>
              <a:t>) εναντίωση </a:t>
            </a:r>
            <a:r>
              <a:rPr lang="el-GR" dirty="0"/>
              <a:t>στη ρεαλιστική αναπαράσταση, (2)έμφαση στην επινόηση μιας νέας φόρμας, (3)εναντίωση σε </a:t>
            </a:r>
            <a:r>
              <a:rPr lang="el-GR" dirty="0" err="1"/>
              <a:t>ό,τι</a:t>
            </a:r>
            <a:r>
              <a:rPr lang="el-GR" dirty="0"/>
              <a:t> παραδοσιακό (κοινωνικούς, πολιτισμικούς, πολιτικούς θεσμούς), (4)επιθετική διάθεση απέναντι στο </a:t>
            </a:r>
            <a:r>
              <a:rPr lang="el-GR" dirty="0" smtClean="0"/>
              <a:t>κοινό (στο θέατρο αυτό είναι περιορισμένο), </a:t>
            </a:r>
            <a:r>
              <a:rPr lang="el-GR" dirty="0"/>
              <a:t>(5) πρωτογονισμός και αναζήτηση της ουτοπίας: μη δυτικές καλλιτεχνικές παραδόσεις με σκοπό την επαναφορά της τελετουργικής διάστασης του θεάτρου, (6)αναζήτηση μη ορθολογικών τρόπων αντίληψης (υποσυνείδητο-όνειρα-</a:t>
            </a:r>
            <a:r>
              <a:rPr lang="el-GR" dirty="0" err="1"/>
              <a:t>αρχέτυπ</a:t>
            </a:r>
            <a:r>
              <a:rPr lang="el-GR" dirty="0"/>
              <a:t>α, μυστικισμός-αποκρυφισμός), (7) χρήση στοιχείων από λαϊκές μορφές θεάτρου (</a:t>
            </a:r>
            <a:r>
              <a:rPr lang="el-GR" dirty="0" smtClean="0"/>
              <a:t>μαριονέτες, θέατρο σκιών, μάσκες...), (8) εμμονή στη μοντέρνα πόλη και τις τεχνολογίες· εξιδανικεύεται η ταχύτητα, η γρήγορη ανάπτυξη, η ενέργεια.</a:t>
            </a:r>
          </a:p>
          <a:p>
            <a:pPr marL="0" indent="0">
              <a:buNone/>
            </a:pPr>
            <a:endParaRPr lang="el-GR" dirty="0" smtClean="0"/>
          </a:p>
          <a:p>
            <a:pPr marL="0" indent="0">
              <a:buNone/>
            </a:pPr>
            <a:r>
              <a:rPr lang="el-GR" b="1" dirty="0" smtClean="0"/>
              <a:t>Στην Πρωτοπορία υπάρχουν δύο τάσεις: </a:t>
            </a:r>
          </a:p>
          <a:p>
            <a:pPr marL="0" indent="0">
              <a:buNone/>
            </a:pPr>
            <a:r>
              <a:rPr lang="el-GR" dirty="0" smtClean="0"/>
              <a:t>(α) Είτε μια τάση υποχώρησης από την αταξία της τρέλας και μια προσπάθεια ελέγχου με μια πρόταση φανταστικής, οραματικής τάξης, τάση που ακολουθεί ο </a:t>
            </a:r>
            <a:r>
              <a:rPr lang="el-GR" dirty="0" err="1" smtClean="0"/>
              <a:t>Γέητς</a:t>
            </a:r>
            <a:r>
              <a:rPr lang="el-GR" dirty="0" smtClean="0"/>
              <a:t> και οι περισσότεροι καλλιτέχνες</a:t>
            </a:r>
          </a:p>
          <a:p>
            <a:pPr marL="0" indent="0">
              <a:buNone/>
            </a:pPr>
            <a:r>
              <a:rPr lang="el-GR" dirty="0" smtClean="0"/>
              <a:t>(β) Είτε μια τάση να απορροφήσει το δημιούργημα το κοσμικό χάος, σε αυτή την κατεύθυνση κινείται ο Πιραντέλο, η αισθητική του γκροτέσκο, του κωμικού. Ο </a:t>
            </a:r>
            <a:r>
              <a:rPr lang="el-GR" dirty="0" err="1" smtClean="0"/>
              <a:t>Αλφρεντ</a:t>
            </a:r>
            <a:r>
              <a:rPr lang="el-GR" dirty="0" smtClean="0"/>
              <a:t> </a:t>
            </a:r>
            <a:r>
              <a:rPr lang="el-GR" dirty="0" err="1" smtClean="0"/>
              <a:t>Ζαρύ</a:t>
            </a:r>
            <a:r>
              <a:rPr lang="el-GR" dirty="0" smtClean="0"/>
              <a:t> ανήκει και στις δύο κατηγορίες </a:t>
            </a:r>
            <a:endParaRPr lang="el-GR" dirty="0"/>
          </a:p>
        </p:txBody>
      </p:sp>
      <p:sp>
        <p:nvSpPr>
          <p:cNvPr id="5" name="Διάγραμμα ροής: Παραπομπή 4"/>
          <p:cNvSpPr/>
          <p:nvPr/>
        </p:nvSpPr>
        <p:spPr>
          <a:xfrm>
            <a:off x="4125190" y="6061450"/>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4834792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20688"/>
          </a:xfrm>
        </p:spPr>
        <p:txBody>
          <a:bodyPr>
            <a:normAutofit/>
          </a:bodyPr>
          <a:lstStyle/>
          <a:p>
            <a:r>
              <a:rPr lang="el-GR" sz="3200" b="1" dirty="0" smtClean="0">
                <a:solidFill>
                  <a:schemeClr val="accent1">
                    <a:lumMod val="75000"/>
                  </a:schemeClr>
                </a:solidFill>
              </a:rPr>
              <a:t>Η ιρλανδική αναγέννηση</a:t>
            </a:r>
            <a:endParaRPr lang="el-GR" sz="3200" b="1" dirty="0">
              <a:solidFill>
                <a:schemeClr val="accent1">
                  <a:lumMod val="75000"/>
                </a:schemeClr>
              </a:solidFill>
            </a:endParaRPr>
          </a:p>
        </p:txBody>
      </p:sp>
      <p:sp>
        <p:nvSpPr>
          <p:cNvPr id="3" name="Content Placeholder 2"/>
          <p:cNvSpPr>
            <a:spLocks noGrp="1"/>
          </p:cNvSpPr>
          <p:nvPr>
            <p:ph idx="1"/>
          </p:nvPr>
        </p:nvSpPr>
        <p:spPr>
          <a:xfrm>
            <a:off x="0" y="548680"/>
            <a:ext cx="9144000" cy="6120680"/>
          </a:xfrm>
        </p:spPr>
        <p:txBody>
          <a:bodyPr>
            <a:normAutofit fontScale="77500" lnSpcReduction="20000"/>
          </a:bodyPr>
          <a:lstStyle/>
          <a:p>
            <a:endParaRPr lang="el-GR" dirty="0" smtClean="0"/>
          </a:p>
          <a:p>
            <a:r>
              <a:rPr lang="el-GR" dirty="0" smtClean="0"/>
              <a:t>Η Ιρλανδία από την εποχή του Ερρίκου </a:t>
            </a:r>
            <a:r>
              <a:rPr lang="en-US" dirty="0" smtClean="0"/>
              <a:t>VIII </a:t>
            </a:r>
            <a:r>
              <a:rPr lang="el-GR" dirty="0" smtClean="0"/>
              <a:t>βρίσκεται κάτω από την κατοχή της Αγγλίας. Εθνικιστικά αισθήματα σε έξαρση από τον 19ο αιώνα εποχή που και η κέλτικη παράδοση </a:t>
            </a:r>
            <a:r>
              <a:rPr lang="el-GR" dirty="0"/>
              <a:t>(</a:t>
            </a:r>
            <a:r>
              <a:rPr lang="en-US" dirty="0"/>
              <a:t>Gaelic)</a:t>
            </a:r>
            <a:r>
              <a:rPr lang="el-GR" dirty="0" smtClean="0"/>
              <a:t> αποκτά σημασία</a:t>
            </a:r>
            <a:r>
              <a:rPr lang="en-US" dirty="0" smtClean="0"/>
              <a:t>. </a:t>
            </a:r>
            <a:r>
              <a:rPr lang="el-GR" dirty="0" smtClean="0"/>
              <a:t>Το ενδιαφέρον αυτό περνά και στο θέατρο.</a:t>
            </a:r>
          </a:p>
          <a:p>
            <a:r>
              <a:rPr lang="el-GR" dirty="0" smtClean="0"/>
              <a:t>Ίδρυση της </a:t>
            </a:r>
            <a:r>
              <a:rPr lang="en-US" dirty="0" smtClean="0"/>
              <a:t>Irish Literary Society</a:t>
            </a:r>
            <a:r>
              <a:rPr lang="el-GR" dirty="0" smtClean="0"/>
              <a:t>/ Ιρλανδικής Λογοτεχνικής Εταιρείας</a:t>
            </a:r>
            <a:r>
              <a:rPr lang="en-US" dirty="0" smtClean="0"/>
              <a:t> (1898) </a:t>
            </a:r>
            <a:r>
              <a:rPr lang="el-GR" dirty="0" smtClean="0"/>
              <a:t>στο Δουβλίνο. Ανάμεσα στους ιδρυτές και ο </a:t>
            </a:r>
            <a:r>
              <a:rPr lang="en-US" b="1" dirty="0" smtClean="0"/>
              <a:t>William Butler Yeats </a:t>
            </a:r>
            <a:r>
              <a:rPr lang="en-US" dirty="0" smtClean="0"/>
              <a:t>(</a:t>
            </a:r>
            <a:r>
              <a:rPr lang="el-GR" dirty="0" err="1" smtClean="0"/>
              <a:t>Γέητς</a:t>
            </a:r>
            <a:r>
              <a:rPr lang="el-GR" dirty="0" smtClean="0"/>
              <a:t>)</a:t>
            </a:r>
            <a:r>
              <a:rPr lang="en-US" dirty="0" smtClean="0"/>
              <a:t>. </a:t>
            </a:r>
            <a:r>
              <a:rPr lang="el-GR" dirty="0" smtClean="0"/>
              <a:t>Κατόπιν ιδρύεται το </a:t>
            </a:r>
            <a:r>
              <a:rPr lang="en-US" b="1" dirty="0" smtClean="0"/>
              <a:t>Irish National Theatre Society</a:t>
            </a:r>
            <a:r>
              <a:rPr lang="en-US" dirty="0" smtClean="0"/>
              <a:t>. </a:t>
            </a:r>
          </a:p>
          <a:p>
            <a:r>
              <a:rPr lang="el-GR" dirty="0" smtClean="0"/>
              <a:t>Το 1904 ο θίασος αποκτά μόνιμη έδρα: το </a:t>
            </a:r>
            <a:r>
              <a:rPr lang="en-US" b="1" dirty="0" smtClean="0"/>
              <a:t>Abbey Theatre</a:t>
            </a:r>
            <a:r>
              <a:rPr lang="en-US" dirty="0" smtClean="0"/>
              <a:t>.</a:t>
            </a:r>
          </a:p>
          <a:p>
            <a:r>
              <a:rPr lang="el-GR" dirty="0" smtClean="0"/>
              <a:t>Έως το 1908 πολλά οικονομικά προβλήματα αλλά και επιτυχίες. </a:t>
            </a:r>
          </a:p>
          <a:p>
            <a:r>
              <a:rPr lang="el-GR" dirty="0" smtClean="0"/>
              <a:t>Τρεις είναι οι δραματουργοί</a:t>
            </a:r>
            <a:r>
              <a:rPr lang="en-US" dirty="0" smtClean="0"/>
              <a:t> </a:t>
            </a:r>
            <a:r>
              <a:rPr lang="el-GR" dirty="0" smtClean="0"/>
              <a:t>που έχουν ενδιαφέρον και ανεβάζουν τα έργα τους στο </a:t>
            </a:r>
            <a:r>
              <a:rPr lang="en-US" dirty="0" smtClean="0"/>
              <a:t>Abbey Theatre</a:t>
            </a:r>
            <a:r>
              <a:rPr lang="el-GR" dirty="0" smtClean="0"/>
              <a:t>:</a:t>
            </a:r>
            <a:r>
              <a:rPr lang="en-US" dirty="0"/>
              <a:t> </a:t>
            </a:r>
            <a:r>
              <a:rPr lang="en-US" b="1" dirty="0"/>
              <a:t>William Butler </a:t>
            </a:r>
            <a:r>
              <a:rPr lang="en-US" b="1" dirty="0" smtClean="0"/>
              <a:t>Yeats</a:t>
            </a:r>
            <a:r>
              <a:rPr lang="el-GR" b="1" dirty="0" smtClean="0"/>
              <a:t>, Λαίδη </a:t>
            </a:r>
            <a:r>
              <a:rPr lang="el-GR" b="1" dirty="0" err="1" smtClean="0"/>
              <a:t>Γκρέγκορυ</a:t>
            </a:r>
            <a:r>
              <a:rPr lang="el-GR" b="1" dirty="0" smtClean="0"/>
              <a:t>, </a:t>
            </a:r>
            <a:r>
              <a:rPr lang="en-US" b="1" dirty="0" smtClean="0"/>
              <a:t>John Millington Synge</a:t>
            </a:r>
            <a:r>
              <a:rPr lang="en-US" dirty="0" smtClean="0"/>
              <a:t>.</a:t>
            </a:r>
            <a:r>
              <a:rPr lang="el-GR" dirty="0" smtClean="0"/>
              <a:t> Ο πρώτος έγραφε ποιητικά έργα, η δεύτερη κωμωδίες και ο τρίτος ένα ενδιάμεσο στιλ. Ο τελευταίος απέκτησε τη φήμη του καλύτερου δραματουργού εκείνης της εποχής στην Ιρλανδία.</a:t>
            </a:r>
            <a:r>
              <a:rPr lang="en-US" dirty="0" smtClean="0"/>
              <a:t> </a:t>
            </a:r>
          </a:p>
          <a:p>
            <a:endParaRPr lang="el-GR" dirty="0"/>
          </a:p>
        </p:txBody>
      </p:sp>
    </p:spTree>
    <p:extLst>
      <p:ext uri="{BB962C8B-B14F-4D97-AF65-F5344CB8AC3E}">
        <p14:creationId xmlns:p14="http://schemas.microsoft.com/office/powerpoint/2010/main" val="4194805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noAutofit/>
          </a:bodyPr>
          <a:lstStyle/>
          <a:p>
            <a:r>
              <a:rPr lang="el-GR" sz="3200" b="1" dirty="0" smtClean="0"/>
              <a:t>Από τον ρομαντισμό στον συμβολισμό</a:t>
            </a:r>
            <a:br>
              <a:rPr lang="el-GR" sz="3200" b="1" dirty="0" smtClean="0"/>
            </a:br>
            <a:r>
              <a:rPr lang="el-GR" sz="3200" b="1" dirty="0" smtClean="0"/>
              <a:t>(το πρώτο ρεύμα του μοντερνισμού) Ι </a:t>
            </a:r>
            <a:endParaRPr lang="el-GR" sz="3200" b="1" dirty="0"/>
          </a:p>
        </p:txBody>
      </p:sp>
      <p:sp>
        <p:nvSpPr>
          <p:cNvPr id="3" name="Content Placeholder 2"/>
          <p:cNvSpPr>
            <a:spLocks noGrp="1"/>
          </p:cNvSpPr>
          <p:nvPr>
            <p:ph idx="1"/>
          </p:nvPr>
        </p:nvSpPr>
        <p:spPr>
          <a:xfrm>
            <a:off x="107504" y="620688"/>
            <a:ext cx="8856984" cy="6237312"/>
          </a:xfrm>
        </p:spPr>
        <p:txBody>
          <a:bodyPr>
            <a:normAutofit fontScale="70000" lnSpcReduction="20000"/>
          </a:bodyPr>
          <a:lstStyle/>
          <a:p>
            <a:pPr marL="0" indent="0">
              <a:buNone/>
            </a:pPr>
            <a:endParaRPr lang="el-GR" b="1" dirty="0" smtClean="0"/>
          </a:p>
          <a:p>
            <a:pPr marL="0" indent="0">
              <a:buNone/>
            </a:pPr>
            <a:r>
              <a:rPr lang="el-GR" b="1" dirty="0" smtClean="0"/>
              <a:t>Ρομαντισμός</a:t>
            </a:r>
            <a:r>
              <a:rPr lang="el-GR" dirty="0" smtClean="0"/>
              <a:t> </a:t>
            </a:r>
          </a:p>
          <a:p>
            <a:r>
              <a:rPr lang="el-GR" dirty="0" smtClean="0"/>
              <a:t>Αριστοτελική </a:t>
            </a:r>
            <a:r>
              <a:rPr lang="el-GR" dirty="0"/>
              <a:t>θεωρία της κάθαρσης αντεστραμμένη: αφορά τον </a:t>
            </a:r>
            <a:r>
              <a:rPr lang="el-GR" b="1" dirty="0"/>
              <a:t>δημιουργό </a:t>
            </a:r>
            <a:r>
              <a:rPr lang="el-GR" dirty="0"/>
              <a:t>αφού αυτός ανακουφίζεται από το περίσσευμα των συναισθημάτων </a:t>
            </a:r>
            <a:r>
              <a:rPr lang="el-GR" dirty="0" smtClean="0"/>
              <a:t>του, μέσα από το δημιούργημά του.  </a:t>
            </a:r>
            <a:r>
              <a:rPr lang="el-GR" dirty="0"/>
              <a:t>Επίσης αυτός είναι και </a:t>
            </a:r>
            <a:r>
              <a:rPr lang="el-GR" b="1" dirty="0"/>
              <a:t>ιεροφάντης</a:t>
            </a:r>
            <a:r>
              <a:rPr lang="el-GR" dirty="0"/>
              <a:t> σε διαβατήρια τελετή που οδηγεί τους </a:t>
            </a:r>
            <a:r>
              <a:rPr lang="el-GR" dirty="0" smtClean="0"/>
              <a:t>υπόλοιπους. (Σε αυτή την αντίληψη στηρίζεται και </a:t>
            </a:r>
            <a:r>
              <a:rPr lang="el-GR" b="1" dirty="0" smtClean="0"/>
              <a:t>Η τέχνη για την τέχνη</a:t>
            </a:r>
            <a:r>
              <a:rPr lang="el-GR" dirty="0" smtClean="0"/>
              <a:t>, όπου το καλλιτεχνικό προϊόν προσφέρει </a:t>
            </a:r>
            <a:r>
              <a:rPr lang="el-GR" b="1" dirty="0" smtClean="0"/>
              <a:t>αισθητική συγκίνηση </a:t>
            </a:r>
            <a:r>
              <a:rPr lang="el-GR" dirty="0" smtClean="0"/>
              <a:t>στο κοινό του, κι οπότε επιτελεί έργο σπουδαίο ο καλλιτέχνης στο κοινωνικό σύνολο). «Δεν πρέπει να μοιάσει η τέχνη στη ζωή αλλά η ζωή να γίνει τέχνη», έλεγε ο </a:t>
            </a:r>
            <a:r>
              <a:rPr lang="el-GR" dirty="0" err="1" smtClean="0"/>
              <a:t>Όσκαρ</a:t>
            </a:r>
            <a:r>
              <a:rPr lang="el-GR" dirty="0" smtClean="0"/>
              <a:t> </a:t>
            </a:r>
            <a:r>
              <a:rPr lang="el-GR" dirty="0" err="1" smtClean="0"/>
              <a:t>Γουάιλντ</a:t>
            </a:r>
            <a:r>
              <a:rPr lang="el-GR" dirty="0" smtClean="0"/>
              <a:t>. </a:t>
            </a:r>
            <a:endParaRPr lang="el-GR" dirty="0"/>
          </a:p>
          <a:p>
            <a:r>
              <a:rPr lang="el-GR" dirty="0"/>
              <a:t>Διαπλάθουμε πράγματα σύμφωνα με τις επιθυμίες και τη φαντασία μας και </a:t>
            </a:r>
            <a:r>
              <a:rPr lang="el-GR" b="1" dirty="0"/>
              <a:t>η ποίηση είναι ο πιο κατάλληλος τρόπος εξωτερίκευσης</a:t>
            </a:r>
            <a:r>
              <a:rPr lang="el-GR" dirty="0"/>
              <a:t>.</a:t>
            </a:r>
          </a:p>
          <a:p>
            <a:r>
              <a:rPr lang="el-GR" dirty="0"/>
              <a:t>Η μεταφορά και ο μύθος (κάτι σαν </a:t>
            </a:r>
            <a:r>
              <a:rPr lang="el-GR" b="1" dirty="0"/>
              <a:t>σύμβολο</a:t>
            </a:r>
            <a:r>
              <a:rPr lang="el-GR" dirty="0"/>
              <a:t>) είναι η πρωταρχική γλώσσα </a:t>
            </a:r>
            <a:r>
              <a:rPr lang="el-GR" dirty="0" smtClean="0"/>
              <a:t> του </a:t>
            </a:r>
            <a:r>
              <a:rPr lang="el-GR" dirty="0"/>
              <a:t>ανθρώπου, που όμως επικαλύπτεται από ορθολογικές ανασυγκροτήσεις. Η </a:t>
            </a:r>
            <a:r>
              <a:rPr lang="el-GR" dirty="0" smtClean="0"/>
              <a:t>ποίηση κρατά </a:t>
            </a:r>
            <a:r>
              <a:rPr lang="el-GR" dirty="0"/>
              <a:t>ζωντανή </a:t>
            </a:r>
            <a:r>
              <a:rPr lang="el-GR" dirty="0" smtClean="0"/>
              <a:t>αυτή την </a:t>
            </a:r>
            <a:r>
              <a:rPr lang="el-GR" dirty="0"/>
              <a:t>πρωταρχική γλώσσα (Χέρντερ και </a:t>
            </a:r>
            <a:r>
              <a:rPr lang="el-GR" dirty="0" err="1"/>
              <a:t>Σέλλευ</a:t>
            </a:r>
            <a:r>
              <a:rPr lang="el-GR" dirty="0"/>
              <a:t>).</a:t>
            </a:r>
          </a:p>
          <a:p>
            <a:r>
              <a:rPr lang="el-GR" dirty="0"/>
              <a:t>Το τέλειο έργο </a:t>
            </a:r>
            <a:r>
              <a:rPr lang="el-GR" dirty="0" smtClean="0"/>
              <a:t>τέχνης, </a:t>
            </a:r>
            <a:r>
              <a:rPr lang="el-GR" dirty="0"/>
              <a:t>κατά τον </a:t>
            </a:r>
            <a:r>
              <a:rPr lang="el-GR" dirty="0" smtClean="0"/>
              <a:t>Γκαίτε, </a:t>
            </a:r>
            <a:r>
              <a:rPr lang="el-GR" dirty="0"/>
              <a:t>φαίνεται ως </a:t>
            </a:r>
            <a:r>
              <a:rPr lang="el-GR" b="1" dirty="0"/>
              <a:t>έργο της φύσης</a:t>
            </a:r>
            <a:r>
              <a:rPr lang="el-GR" dirty="0"/>
              <a:t> επειδή εναρμονίζεται με </a:t>
            </a:r>
            <a:r>
              <a:rPr lang="el-GR" dirty="0" smtClean="0"/>
              <a:t>την καλύτερη </a:t>
            </a:r>
            <a:r>
              <a:rPr lang="el-GR" dirty="0"/>
              <a:t>φύση μας. Είναι προέκτασή της και πιο πάνω από αυτήν</a:t>
            </a:r>
            <a:r>
              <a:rPr lang="el-GR" dirty="0" smtClean="0"/>
              <a:t>.</a:t>
            </a:r>
          </a:p>
        </p:txBody>
      </p:sp>
      <p:sp>
        <p:nvSpPr>
          <p:cNvPr id="4" name="Δεξιό βέλος 3"/>
          <p:cNvSpPr/>
          <p:nvPr/>
        </p:nvSpPr>
        <p:spPr>
          <a:xfrm>
            <a:off x="3923928" y="621102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508825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t>Από τον ρομαντισμό στον συμβολισμό </a:t>
            </a:r>
            <a:br>
              <a:rPr lang="el-GR" sz="3200" b="1" dirty="0"/>
            </a:br>
            <a:r>
              <a:rPr lang="el-GR" sz="3200" b="1" dirty="0"/>
              <a:t>(το πρώτο ρεύμα του μοντερνισμού</a:t>
            </a:r>
            <a:r>
              <a:rPr lang="el-GR" sz="3200" b="1" dirty="0" smtClean="0"/>
              <a:t>) ΙΙ </a:t>
            </a:r>
            <a:endParaRPr lang="el-GR" sz="3200" dirty="0"/>
          </a:p>
        </p:txBody>
      </p:sp>
      <p:sp>
        <p:nvSpPr>
          <p:cNvPr id="3" name="Θέση περιεχομένου 2"/>
          <p:cNvSpPr>
            <a:spLocks noGrp="1"/>
          </p:cNvSpPr>
          <p:nvPr>
            <p:ph idx="1"/>
          </p:nvPr>
        </p:nvSpPr>
        <p:spPr>
          <a:xfrm>
            <a:off x="107504" y="1600200"/>
            <a:ext cx="8928992" cy="5141168"/>
          </a:xfrm>
        </p:spPr>
        <p:txBody>
          <a:bodyPr>
            <a:normAutofit fontScale="77500" lnSpcReduction="20000"/>
          </a:bodyPr>
          <a:lstStyle/>
          <a:p>
            <a:pPr marL="0" indent="0">
              <a:buNone/>
            </a:pPr>
            <a:r>
              <a:rPr lang="el-GR" b="1" dirty="0"/>
              <a:t>Συμβολισμός </a:t>
            </a:r>
          </a:p>
          <a:p>
            <a:r>
              <a:rPr lang="el-GR" dirty="0"/>
              <a:t>Αποκορύφωμα αυτής της </a:t>
            </a:r>
            <a:r>
              <a:rPr lang="el-GR" dirty="0" smtClean="0"/>
              <a:t>σκέψης του ρομαντισμού, </a:t>
            </a:r>
            <a:r>
              <a:rPr lang="el-GR" dirty="0"/>
              <a:t>πως το έργο τέχνης είναι προέκταση της φύσης και βελτίωσή της, είναι ο </a:t>
            </a:r>
            <a:r>
              <a:rPr lang="el-GR" b="1" dirty="0"/>
              <a:t>συμβολισμός</a:t>
            </a:r>
            <a:r>
              <a:rPr lang="el-GR" dirty="0"/>
              <a:t>. </a:t>
            </a:r>
            <a:r>
              <a:rPr lang="el-GR" b="1" dirty="0"/>
              <a:t>Το σύμβολο συνδέει το υλικό με το πνευματικό</a:t>
            </a:r>
            <a:r>
              <a:rPr lang="el-GR" dirty="0"/>
              <a:t>. Η ποίηση είναι μια σειρά από σύμβολα που υποβάλλονται στον νου για να τον κάνουν να συλλάβει το αόρατο.</a:t>
            </a:r>
          </a:p>
          <a:p>
            <a:r>
              <a:rPr lang="el-GR" dirty="0"/>
              <a:t>Στα γαλλικά πράγματα το συμβολιστικό κίνημα είχε μια </a:t>
            </a:r>
            <a:r>
              <a:rPr lang="el-GR" b="1" dirty="0"/>
              <a:t>ενσυνείδητη πορεία </a:t>
            </a:r>
            <a:r>
              <a:rPr lang="el-GR" dirty="0"/>
              <a:t>και πρακτική. </a:t>
            </a:r>
            <a:r>
              <a:rPr lang="el-GR" b="1" dirty="0"/>
              <a:t>Η συναισθητική διαδικασία</a:t>
            </a:r>
            <a:r>
              <a:rPr lang="el-GR" dirty="0" smtClean="0"/>
              <a:t>.</a:t>
            </a:r>
          </a:p>
          <a:p>
            <a:pPr marL="0" indent="0">
              <a:buNone/>
            </a:pPr>
            <a:r>
              <a:rPr lang="el-GR" dirty="0" smtClean="0">
                <a:solidFill>
                  <a:srgbClr val="FF0000"/>
                </a:solidFill>
              </a:rPr>
              <a:t>Αρχή της συναισθησίας</a:t>
            </a:r>
            <a:r>
              <a:rPr lang="el-GR" dirty="0" smtClean="0"/>
              <a:t>: διαφορετικές αισθήσεις ανακαλούν η μία την άλλη υπακούοντας στον συνειρμό που επιβάλλει το αρχικό σύμβολο.</a:t>
            </a:r>
            <a:endParaRPr lang="el-GR" dirty="0"/>
          </a:p>
          <a:p>
            <a:r>
              <a:rPr lang="el-GR" dirty="0"/>
              <a:t>Αντί το ποίημα να αντιμετωπίζεται ως κραυγή καρδιάς, </a:t>
            </a:r>
            <a:r>
              <a:rPr lang="el-GR" b="1" dirty="0"/>
              <a:t>ανεξαρτητοποιήθηκε από τον δημιουργό του</a:t>
            </a:r>
            <a:r>
              <a:rPr lang="el-GR" dirty="0"/>
              <a:t>, αντιμετωπίστηκε ως </a:t>
            </a:r>
            <a:r>
              <a:rPr lang="el-GR" b="1" dirty="0"/>
              <a:t>γλωσσικός άθλος με δική του οντολογική υπόσταση</a:t>
            </a:r>
            <a:r>
              <a:rPr lang="el-GR" dirty="0"/>
              <a:t>.</a:t>
            </a:r>
          </a:p>
          <a:p>
            <a:endParaRPr lang="el-GR" dirty="0"/>
          </a:p>
        </p:txBody>
      </p:sp>
      <p:sp>
        <p:nvSpPr>
          <p:cNvPr id="4" name="Διάγραμμα ροής: Παραπομπή 3"/>
          <p:cNvSpPr/>
          <p:nvPr/>
        </p:nvSpPr>
        <p:spPr>
          <a:xfrm>
            <a:off x="4341278" y="6368752"/>
            <a:ext cx="343091" cy="3726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102273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2656"/>
          </a:xfrm>
        </p:spPr>
        <p:txBody>
          <a:bodyPr>
            <a:noAutofit/>
          </a:bodyPr>
          <a:lstStyle/>
          <a:p>
            <a:r>
              <a:rPr lang="el-GR" sz="3200" b="1" dirty="0" smtClean="0"/>
              <a:t>Συμβολισμός στο θέατρο Ι</a:t>
            </a:r>
            <a:endParaRPr lang="el-GR" sz="3200" b="1" dirty="0"/>
          </a:p>
        </p:txBody>
      </p:sp>
      <p:sp>
        <p:nvSpPr>
          <p:cNvPr id="3" name="Content Placeholder 2"/>
          <p:cNvSpPr>
            <a:spLocks noGrp="1"/>
          </p:cNvSpPr>
          <p:nvPr>
            <p:ph idx="1"/>
          </p:nvPr>
        </p:nvSpPr>
        <p:spPr>
          <a:xfrm>
            <a:off x="0" y="404664"/>
            <a:ext cx="9144000" cy="6453336"/>
          </a:xfrm>
        </p:spPr>
        <p:txBody>
          <a:bodyPr>
            <a:normAutofit fontScale="70000" lnSpcReduction="20000"/>
          </a:bodyPr>
          <a:lstStyle/>
          <a:p>
            <a:r>
              <a:rPr lang="el-GR" dirty="0" smtClean="0">
                <a:solidFill>
                  <a:srgbClr val="FF0000"/>
                </a:solidFill>
              </a:rPr>
              <a:t>Ο «εχθρός»: </a:t>
            </a:r>
            <a:r>
              <a:rPr lang="el-GR" dirty="0" smtClean="0"/>
              <a:t>Οι συμβολιστές </a:t>
            </a:r>
            <a:r>
              <a:rPr lang="el-GR" b="1" dirty="0" smtClean="0"/>
              <a:t>εναντιώνονται </a:t>
            </a:r>
            <a:r>
              <a:rPr lang="el-GR" dirty="0" smtClean="0"/>
              <a:t>τόσο στην υπερβολή του </a:t>
            </a:r>
            <a:r>
              <a:rPr lang="el-GR" b="1" dirty="0" smtClean="0"/>
              <a:t>ρομαντισμού</a:t>
            </a:r>
            <a:r>
              <a:rPr lang="el-GR" dirty="0" smtClean="0"/>
              <a:t> (ρητορική) όσο και στη </a:t>
            </a:r>
            <a:r>
              <a:rPr lang="el-GR" b="1" dirty="0" smtClean="0"/>
              <a:t>ρεαλιστική/νατουραλιστική</a:t>
            </a:r>
            <a:r>
              <a:rPr lang="el-GR" dirty="0" smtClean="0"/>
              <a:t> απεικόνιση (η </a:t>
            </a:r>
            <a:r>
              <a:rPr lang="el-GR" b="1" dirty="0" smtClean="0"/>
              <a:t>αστική κουλτούρα</a:t>
            </a:r>
            <a:r>
              <a:rPr lang="el-GR" dirty="0" smtClean="0"/>
              <a:t> που την υποστηρίζει ίσως είναι το πιο μεγάλο πρόβλημα, βλ. υπόθεση Ντρέιφους). </a:t>
            </a:r>
          </a:p>
          <a:p>
            <a:r>
              <a:rPr lang="el-GR" dirty="0" smtClean="0">
                <a:solidFill>
                  <a:srgbClr val="FF0000"/>
                </a:solidFill>
              </a:rPr>
              <a:t>Η αληθινή πραγματικότητα: </a:t>
            </a:r>
            <a:r>
              <a:rPr lang="el-GR" dirty="0" smtClean="0"/>
              <a:t>Οι συμβολιστές προτρέπουν επιστροφή στην </a:t>
            </a:r>
            <a:r>
              <a:rPr lang="el-GR" b="1" dirty="0" smtClean="0"/>
              <a:t>ανθρώπινη ψυχή. Οι αλήθειες </a:t>
            </a:r>
            <a:r>
              <a:rPr lang="el-GR" dirty="0" smtClean="0"/>
              <a:t>εκεί είναι κρυμμένες όχι στην επιφάνεια (όπως ισχυρίζονταν οι ρεαλιστές/ νατουραλιστές, πβ. Ερρίκο </a:t>
            </a:r>
            <a:r>
              <a:rPr lang="el-GR" dirty="0" err="1" smtClean="0"/>
              <a:t>Ίψεν</a:t>
            </a:r>
            <a:r>
              <a:rPr lang="el-GR" dirty="0" smtClean="0"/>
              <a:t> και Αύγουστο </a:t>
            </a:r>
            <a:r>
              <a:rPr lang="el-GR" dirty="0" err="1" smtClean="0"/>
              <a:t>Στρίντμπεργκ</a:t>
            </a:r>
            <a:r>
              <a:rPr lang="el-GR" dirty="0" smtClean="0"/>
              <a:t>).</a:t>
            </a:r>
          </a:p>
          <a:p>
            <a:r>
              <a:rPr lang="el-GR" dirty="0" smtClean="0">
                <a:solidFill>
                  <a:srgbClr val="FF0000"/>
                </a:solidFill>
              </a:rPr>
              <a:t>Κάτω από αυτό που φαίνεται με τα μάτια:</a:t>
            </a:r>
            <a:r>
              <a:rPr lang="el-GR" dirty="0" smtClean="0"/>
              <a:t> Στον συμβολισμό έχουμε καλλιέργεια ενός γλωσσικού ιδιώματος που υποβάλλει χωρίς να κατονομάζει </a:t>
            </a:r>
            <a:r>
              <a:rPr lang="el-GR" b="1" dirty="0" smtClean="0"/>
              <a:t>αφηρημένες</a:t>
            </a:r>
            <a:r>
              <a:rPr lang="el-GR" dirty="0" smtClean="0"/>
              <a:t> </a:t>
            </a:r>
            <a:r>
              <a:rPr lang="el-GR" b="1" dirty="0" smtClean="0"/>
              <a:t>ιδέες</a:t>
            </a:r>
            <a:r>
              <a:rPr lang="el-GR" dirty="0" smtClean="0"/>
              <a:t> και </a:t>
            </a:r>
            <a:r>
              <a:rPr lang="el-GR" b="1" dirty="0" smtClean="0"/>
              <a:t>συναισθήματα</a:t>
            </a:r>
            <a:r>
              <a:rPr lang="el-GR" dirty="0" smtClean="0"/>
              <a:t>. Χώρος στον </a:t>
            </a:r>
            <a:r>
              <a:rPr lang="el-GR" b="1" dirty="0" smtClean="0"/>
              <a:t>λόγο </a:t>
            </a:r>
            <a:r>
              <a:rPr lang="el-GR" dirty="0" smtClean="0"/>
              <a:t>του ποιητή και τη </a:t>
            </a:r>
            <a:r>
              <a:rPr lang="el-GR" b="1" dirty="0" smtClean="0"/>
              <a:t>φαντασία</a:t>
            </a:r>
            <a:r>
              <a:rPr lang="el-GR" dirty="0" smtClean="0"/>
              <a:t> του θεατή. </a:t>
            </a:r>
          </a:p>
          <a:p>
            <a:r>
              <a:rPr lang="el-GR" dirty="0" smtClean="0"/>
              <a:t>Ταυτόχρονα </a:t>
            </a:r>
            <a:r>
              <a:rPr lang="el-GR" b="1" dirty="0" smtClean="0"/>
              <a:t>αμφισβητείται η πρωτοκαθεδρία του κειμένου</a:t>
            </a:r>
            <a:r>
              <a:rPr lang="el-GR" dirty="0" smtClean="0"/>
              <a:t> και σημειώνεται η απελευθέρωση του θεάτρου από αυτό. Ξεκινά ο </a:t>
            </a:r>
            <a:r>
              <a:rPr lang="el-GR" b="1" dirty="0" smtClean="0"/>
              <a:t>γλωσσικός σκεπτικισμός </a:t>
            </a:r>
            <a:r>
              <a:rPr lang="el-GR" dirty="0" smtClean="0"/>
              <a:t>(Νίτσε, </a:t>
            </a:r>
            <a:r>
              <a:rPr lang="el-GR" dirty="0" err="1" smtClean="0"/>
              <a:t>Χόφμανσταλ</a:t>
            </a:r>
            <a:r>
              <a:rPr lang="el-GR" dirty="0" smtClean="0"/>
              <a:t>). </a:t>
            </a:r>
          </a:p>
          <a:p>
            <a:r>
              <a:rPr lang="el-GR" dirty="0" smtClean="0"/>
              <a:t>Το </a:t>
            </a:r>
            <a:r>
              <a:rPr lang="el-GR" b="1" dirty="0" smtClean="0"/>
              <a:t>σύμβολο </a:t>
            </a:r>
            <a:r>
              <a:rPr lang="el-GR" dirty="0" smtClean="0"/>
              <a:t>μεταδίδει με τρόπο υποβλητικό το νόημα. Αν κατονομάσεις το αντικείμενο καταστρέφεις μέρος της απόλαυσης του ποιήματος, αφού η γοητεία είναι στην σταδιακή αποκάλυψη του.</a:t>
            </a:r>
          </a:p>
          <a:p>
            <a:r>
              <a:rPr lang="el-GR" dirty="0"/>
              <a:t>Γίνεται χρήση της </a:t>
            </a:r>
            <a:r>
              <a:rPr lang="el-GR" b="1" dirty="0"/>
              <a:t>αρχής της συναισθησίας</a:t>
            </a:r>
            <a:r>
              <a:rPr lang="el-GR" dirty="0"/>
              <a:t> (δηλ. διαφορετικές αισθήσεις ανακαλούν η μία την άλλη υπακούοντας στον συνειρμό που επιβάλλει το αρχικό σύμβολο). </a:t>
            </a:r>
            <a:r>
              <a:rPr lang="el-GR" dirty="0" smtClean="0"/>
              <a:t> </a:t>
            </a:r>
          </a:p>
          <a:p>
            <a:pPr marL="0" indent="0">
              <a:buNone/>
            </a:pPr>
            <a:endParaRPr lang="el-GR" dirty="0"/>
          </a:p>
        </p:txBody>
      </p:sp>
      <p:sp>
        <p:nvSpPr>
          <p:cNvPr id="4" name="Δεξιό βέλος 3"/>
          <p:cNvSpPr/>
          <p:nvPr/>
        </p:nvSpPr>
        <p:spPr>
          <a:xfrm>
            <a:off x="4211960" y="628302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523479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908720"/>
          </a:xfrm>
        </p:spPr>
        <p:txBody>
          <a:bodyPr>
            <a:normAutofit/>
          </a:bodyPr>
          <a:lstStyle/>
          <a:p>
            <a:r>
              <a:rPr lang="el-GR" sz="3200" b="1" dirty="0" smtClean="0"/>
              <a:t>Συμβολισμός στο θέατρο ΙΙ</a:t>
            </a:r>
            <a:endParaRPr lang="el-GR" sz="3200" b="1" dirty="0"/>
          </a:p>
        </p:txBody>
      </p:sp>
      <p:sp>
        <p:nvSpPr>
          <p:cNvPr id="3" name="Θέση περιεχομένου 2"/>
          <p:cNvSpPr>
            <a:spLocks noGrp="1"/>
          </p:cNvSpPr>
          <p:nvPr>
            <p:ph idx="1"/>
          </p:nvPr>
        </p:nvSpPr>
        <p:spPr>
          <a:xfrm>
            <a:off x="107504" y="692696"/>
            <a:ext cx="8877672" cy="6013063"/>
          </a:xfrm>
        </p:spPr>
        <p:txBody>
          <a:bodyPr>
            <a:normAutofit fontScale="62500" lnSpcReduction="20000"/>
          </a:bodyPr>
          <a:lstStyle/>
          <a:p>
            <a:pPr marL="0" indent="0">
              <a:buNone/>
            </a:pPr>
            <a:r>
              <a:rPr lang="el-GR" dirty="0" smtClean="0"/>
              <a:t>Το </a:t>
            </a:r>
            <a:r>
              <a:rPr lang="el-GR" b="1" dirty="0" smtClean="0"/>
              <a:t>θέατρο</a:t>
            </a:r>
            <a:r>
              <a:rPr lang="el-GR" dirty="0" smtClean="0"/>
              <a:t>, άλλωστε, </a:t>
            </a:r>
            <a:r>
              <a:rPr lang="el-GR" dirty="0"/>
              <a:t>είναι ο χώρος που λειτουργεί άψογα αυτή η αρχή, αφού σε αυτό συνεργάζονται πολλές τέχνες</a:t>
            </a:r>
            <a:r>
              <a:rPr lang="el-GR" dirty="0" smtClean="0"/>
              <a:t>.</a:t>
            </a:r>
          </a:p>
          <a:p>
            <a:pPr marL="0" indent="0">
              <a:buNone/>
            </a:pPr>
            <a:endParaRPr lang="el-GR" dirty="0" smtClean="0"/>
          </a:p>
          <a:p>
            <a:pPr marL="0" indent="0">
              <a:buNone/>
            </a:pPr>
            <a:r>
              <a:rPr lang="el-GR" dirty="0" smtClean="0"/>
              <a:t>Την </a:t>
            </a:r>
            <a:r>
              <a:rPr lang="el-GR" dirty="0"/>
              <a:t>εποχή της ακμής του (1890-1930) έχουμε δύο κατευθύνσεις: </a:t>
            </a:r>
            <a:endParaRPr lang="el-GR" dirty="0" smtClean="0"/>
          </a:p>
          <a:p>
            <a:pPr marL="0" indent="0">
              <a:buNone/>
            </a:pPr>
            <a:r>
              <a:rPr lang="el-GR" dirty="0" smtClean="0"/>
              <a:t>(</a:t>
            </a:r>
            <a:r>
              <a:rPr lang="el-GR" dirty="0"/>
              <a:t>α) </a:t>
            </a:r>
            <a:r>
              <a:rPr lang="el-GR" dirty="0" smtClean="0"/>
              <a:t>την </a:t>
            </a:r>
            <a:r>
              <a:rPr lang="el-GR" b="1" dirty="0"/>
              <a:t>άδεια σκηνή </a:t>
            </a:r>
            <a:r>
              <a:rPr lang="el-GR" dirty="0"/>
              <a:t>με πρωταγωνιστή τον </a:t>
            </a:r>
            <a:r>
              <a:rPr lang="el-GR" b="1" dirty="0"/>
              <a:t>λόγο</a:t>
            </a:r>
            <a:r>
              <a:rPr lang="el-GR" dirty="0"/>
              <a:t> του ποιητή,  </a:t>
            </a:r>
            <a:endParaRPr lang="el-GR" dirty="0" smtClean="0"/>
          </a:p>
          <a:p>
            <a:pPr marL="0" indent="0">
              <a:buNone/>
            </a:pPr>
            <a:r>
              <a:rPr lang="el-GR" dirty="0" smtClean="0"/>
              <a:t>(</a:t>
            </a:r>
            <a:r>
              <a:rPr lang="el-GR" dirty="0"/>
              <a:t>β) </a:t>
            </a:r>
            <a:r>
              <a:rPr lang="el-GR" dirty="0" smtClean="0"/>
              <a:t>την </a:t>
            </a:r>
            <a:r>
              <a:rPr lang="el-GR" dirty="0"/>
              <a:t>επίδραση του </a:t>
            </a:r>
            <a:r>
              <a:rPr lang="el-GR" b="1" dirty="0"/>
              <a:t>ολικού έργου τέχνης </a:t>
            </a:r>
            <a:r>
              <a:rPr lang="el-GR" dirty="0"/>
              <a:t>(αρμονική σκηνική σύνθεση με τη συμμετοχή διαφορετικών μορφών τέχνης). Ενδιαφέρει να αποδίδεται η </a:t>
            </a:r>
            <a:r>
              <a:rPr lang="el-GR" b="1" dirty="0"/>
              <a:t>αίσθηση του έργου</a:t>
            </a:r>
            <a:r>
              <a:rPr lang="el-GR" dirty="0" smtClean="0"/>
              <a:t>.</a:t>
            </a:r>
          </a:p>
          <a:p>
            <a:pPr marL="0" indent="0">
              <a:buNone/>
            </a:pPr>
            <a:endParaRPr lang="el-GR" dirty="0" smtClean="0"/>
          </a:p>
          <a:p>
            <a:pPr marL="0" indent="0">
              <a:buNone/>
            </a:pPr>
            <a:r>
              <a:rPr lang="el-GR" dirty="0"/>
              <a:t>Ο </a:t>
            </a:r>
            <a:r>
              <a:rPr lang="el-GR" dirty="0" err="1"/>
              <a:t>Τεοντόρ</a:t>
            </a:r>
            <a:r>
              <a:rPr lang="el-GR" dirty="0"/>
              <a:t> ντε </a:t>
            </a:r>
            <a:r>
              <a:rPr lang="el-GR" dirty="0" err="1"/>
              <a:t>Μπανβίλ</a:t>
            </a:r>
            <a:r>
              <a:rPr lang="el-GR" dirty="0"/>
              <a:t> </a:t>
            </a:r>
            <a:r>
              <a:rPr lang="el-GR" dirty="0" smtClean="0"/>
              <a:t>,ποιητής </a:t>
            </a:r>
            <a:r>
              <a:rPr lang="el-GR" dirty="0"/>
              <a:t>και </a:t>
            </a:r>
            <a:r>
              <a:rPr lang="el-GR" dirty="0" smtClean="0"/>
              <a:t>κριτικός, </a:t>
            </a:r>
            <a:r>
              <a:rPr lang="el-GR" dirty="0"/>
              <a:t>μιλά για τη σκηνική αποτελεσματικότητα του λόγου και καταγγέλλει το νατουραλιστικό θέατρο</a:t>
            </a:r>
            <a:r>
              <a:rPr lang="el-GR" dirty="0" smtClean="0"/>
              <a:t>. Άλλωστε αυτό βρίσκεται συχνά στο στόχαστρο των δραματουργών του συμβολισμού, αφού υπηρετεί πιστά τη «διεφθαρμένη» αστική τάξη.  </a:t>
            </a:r>
          </a:p>
          <a:p>
            <a:pPr marL="0" indent="0">
              <a:buNone/>
            </a:pPr>
            <a:endParaRPr lang="el-GR" dirty="0" smtClean="0"/>
          </a:p>
          <a:p>
            <a:pPr marL="0" indent="0">
              <a:buNone/>
            </a:pPr>
            <a:r>
              <a:rPr lang="el-GR" dirty="0"/>
              <a:t>Η θεατρική παράσταση είναι </a:t>
            </a:r>
            <a:r>
              <a:rPr lang="el-GR" dirty="0" smtClean="0"/>
              <a:t>μια δημιουργία </a:t>
            </a:r>
            <a:r>
              <a:rPr lang="el-GR" dirty="0"/>
              <a:t>που φτιάχνεται από κοινού από </a:t>
            </a:r>
            <a:r>
              <a:rPr lang="el-GR" b="1" dirty="0"/>
              <a:t>τον ποιητή, τον ηθοποιό και το κοινό</a:t>
            </a:r>
            <a:r>
              <a:rPr lang="el-GR" dirty="0"/>
              <a:t>. Στο θέατρο είναι καλό και καρποφόρο </a:t>
            </a:r>
            <a:r>
              <a:rPr lang="el-GR" dirty="0" err="1"/>
              <a:t>ό,τι</a:t>
            </a:r>
            <a:r>
              <a:rPr lang="el-GR" dirty="0"/>
              <a:t> οδηγεί  σε μια απευθείας επικοινωνία ηθοποιού κι θεατή, κακό και θανάσιμο το καθετί που θέτει εμπόδια σ’ αυτή την επικοινωνία</a:t>
            </a:r>
            <a:r>
              <a:rPr lang="el-GR" dirty="0" smtClean="0"/>
              <a:t>.</a:t>
            </a:r>
          </a:p>
          <a:p>
            <a:pPr marL="0" indent="0">
              <a:buNone/>
            </a:pPr>
            <a:endParaRPr lang="el-GR" dirty="0"/>
          </a:p>
          <a:p>
            <a:pPr marL="0" indent="0">
              <a:buNone/>
            </a:pPr>
            <a:r>
              <a:rPr lang="el-GR" dirty="0"/>
              <a:t>Πρέπει να περιοριστεί ο ρόλος του σκηνικού, να δοθεί χώρος στη φαντασία του θεατή, να δημιουργηθεί η «αίσθηση του έργου» πάνω στη σκηνή. </a:t>
            </a:r>
          </a:p>
          <a:p>
            <a:pPr marL="0" indent="0">
              <a:buNone/>
            </a:pPr>
            <a:endParaRPr lang="el-GR" dirty="0"/>
          </a:p>
          <a:p>
            <a:endParaRPr lang="el-GR" dirty="0"/>
          </a:p>
        </p:txBody>
      </p:sp>
      <p:sp>
        <p:nvSpPr>
          <p:cNvPr id="5" name="Δεξιό βέλος 4"/>
          <p:cNvSpPr/>
          <p:nvPr/>
        </p:nvSpPr>
        <p:spPr>
          <a:xfrm>
            <a:off x="3851920" y="6537074"/>
            <a:ext cx="978408"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8899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3727</TotalTime>
  <Words>5457</Words>
  <Application>Microsoft Office PowerPoint</Application>
  <PresentationFormat>Προβολή στην οθόνη (4:3)</PresentationFormat>
  <Paragraphs>226</Paragraphs>
  <Slides>50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50</vt:i4>
      </vt:variant>
    </vt:vector>
  </HeadingPairs>
  <TitlesOfParts>
    <vt:vector size="51" baseType="lpstr">
      <vt:lpstr>Office Theme</vt:lpstr>
      <vt:lpstr>Οι αρχές του σύγχρονου θεάτρου</vt:lpstr>
      <vt:lpstr>Μοντερνισμός Ι</vt:lpstr>
      <vt:lpstr>Μοντερνισμός ΙΙ</vt:lpstr>
      <vt:lpstr>Τα κινήματα της ιστορικής πρωτοπορίας στο θέατρο Ι</vt:lpstr>
      <vt:lpstr>Τα κινήματα της ιστορικής πρωτοπορίας στο θέατρο ΙΙ</vt:lpstr>
      <vt:lpstr>Από τον ρομαντισμό στον συμβολισμό (το πρώτο ρεύμα του μοντερνισμού) Ι </vt:lpstr>
      <vt:lpstr>Από τον ρομαντισμό στον συμβολισμό  (το πρώτο ρεύμα του μοντερνισμού) ΙΙ </vt:lpstr>
      <vt:lpstr>Συμβολισμός στο θέατρο Ι</vt:lpstr>
      <vt:lpstr>Συμβολισμός στο θέατρο ΙΙ</vt:lpstr>
      <vt:lpstr>Συμβολισμός στο θέατρο ΙΙΙ</vt:lpstr>
      <vt:lpstr>Εικαστική τέχνη: Από τον ρεαλισμό προς τον μοντερνισμό Ι</vt:lpstr>
      <vt:lpstr>Η ζωγραφική των ιμπρεσιονιστών:  Κλοντ Μονέ, Ο σταθμός Σεν-Λαζάρ (1877).</vt:lpstr>
      <vt:lpstr>Ιαπωνικά χαρακτικά: Κατσουσίκα Χοκουσάι, Το μεγάλο κύμα (1831)</vt:lpstr>
      <vt:lpstr>Εικαστική τέχνη: Από τον ρεαλισμό προς τον μοντερνισμό ΙΙ</vt:lpstr>
      <vt:lpstr>Οι προάγγελοι των ρευμάτων της πρωτοπορίας: Βαν Γκογκ (εξπρεσιονισμός), Γκογκέν (πριμιτιβισμός), Σεζάν (κυβισμός).              Vincent Van Gong</vt:lpstr>
      <vt:lpstr>Παρουσίαση του PowerPoint</vt:lpstr>
      <vt:lpstr>Παρουσίαση του PowerPoint</vt:lpstr>
      <vt:lpstr>Πωλ Γκωγκέν, Οι γυναίκες της Ταϊτής</vt:lpstr>
      <vt:lpstr>Πωλ Γκωγκέν</vt:lpstr>
      <vt:lpstr>Vincent van Gong</vt:lpstr>
      <vt:lpstr>Παρουσίαση του PowerPoint</vt:lpstr>
      <vt:lpstr>Σεζάν</vt:lpstr>
      <vt:lpstr>Vincent van Gong</vt:lpstr>
      <vt:lpstr>Έντβαρ Μουνκ, Εφηβεία(1885)</vt:lpstr>
      <vt:lpstr>Πωλ Φορ, “Τεάτρ ντ’ Αρ” (1890-1892)Paul Fort, “Théâtre d’ Art”</vt:lpstr>
      <vt:lpstr>Πωλ Φορ, “Τεάτρ ντ’ Αρ” (1890-1892)Paul Fort, “Théâtre d’ Art” συνέχεια…</vt:lpstr>
      <vt:lpstr>Λυνιέ-Πο, «Τεάτρ ντε λ’ Εβρ»,  Lugne-Poe, “Theatre de l’ Oeuvre” (1893-1899)</vt:lpstr>
      <vt:lpstr>Nabis: μετα-ιμπρεσιονιστές ζωγράφοι</vt:lpstr>
      <vt:lpstr>Η εναρκτήρια παράσταση του “Theatre de l’ Oeuvre”  Πελλέας και Μελισσάνθη του Μέτερλινκ (1893) </vt:lpstr>
      <vt:lpstr>Συνέχεια…</vt:lpstr>
      <vt:lpstr>Αλφρέντ Ζαρύ</vt:lpstr>
      <vt:lpstr>Η ‘παταφυσική’</vt:lpstr>
      <vt:lpstr>Η επεισοδιακή παράσταση του Βασιλιά Υμπύ στο “Theatre de l’ Oeuvre” το 1896</vt:lpstr>
      <vt:lpstr>Συνέχεια…</vt:lpstr>
      <vt:lpstr>Παρουσίαση του PowerPoint</vt:lpstr>
      <vt:lpstr>20ΟΣ ΑΙΩΝΑΣ</vt:lpstr>
      <vt:lpstr>Αλλάζει η κοσμοαντίληψη τον 20ό αιώνα</vt:lpstr>
      <vt:lpstr>Πάμπλο Πικάσο: Οι δεσποινίδες της Αβινιόν (1907)</vt:lpstr>
      <vt:lpstr>Βασίλι Καντίνσκι, ακουαρέλα αφηρημένης τέχνης (1910)</vt:lpstr>
      <vt:lpstr>Henry Moore, Mother and Child: «…κοίταζε πρώτα την πέτρα του. Επιθυμία του ήταν να βγάλει κάτι από εκεί μέσα. Όχι κατατεμαχίζοντάς την, αλλά ψηλαφώντας και προσπαθώντας να βρει τι ήθελε η πέτρα… Δεν προσπαθούσε να φτιάξει μια γυναίκα από πέτρα, αλλά μια πέτρα που υποβάλλει τη γυναικεία μορφή. Αυτή η τάση βοήθησε τους καλλιτέχνες του 20ού αιώνα να κατανοήσουν με έναν καινούργιο τρόπο την τέχνη του πρωτόγονου».   Ο Αρτώ είδε στον χορό των Μπαλινέζων τη νέα υποκριτική. Αυτή που είχε διδάξει  και ο Μαξ Ράινχαρτ στην ηθοποιό του Gertrude Eysolt (Ηλέκτρα του Χόφμανσταλ, 1903):  δεν είναι το σημειωτικό σώμα αλλά το φαινομενικό ‘το σώμα είναι το ενσαρκωμένο πνεύμα’ και ταυτόχρονα ο φορέας και ο διαμορφωτής του πολιτισμού  (Έρικα Φίσερ-Λίχτε).</vt:lpstr>
      <vt:lpstr>Άντολφ Άππια</vt:lpstr>
      <vt:lpstr>Παρουσίαση του PowerPoint</vt:lpstr>
      <vt:lpstr>Παρουσίαση του PowerPoint</vt:lpstr>
      <vt:lpstr>Παρουσίαση του PowerPoint</vt:lpstr>
      <vt:lpstr>Ο πρωτοπόρος Έντουαρντ Γκόρντον Κρέιγκ</vt:lpstr>
      <vt:lpstr>Έντουαρντ Γκόρντον Κρέιγκ συνέχεια…</vt:lpstr>
      <vt:lpstr>Παρουσίαση του PowerPoint</vt:lpstr>
      <vt:lpstr>Παρουσίαση του PowerPoint</vt:lpstr>
      <vt:lpstr>Το μη ρεαλιστικό θέατρο στην Αγγλία</vt:lpstr>
      <vt:lpstr>Η ιρλανδική αναγέννηση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Vincent Van Gong</dc:title>
  <dc:creator>Natali</dc:creator>
  <cp:lastModifiedBy>NATALY</cp:lastModifiedBy>
  <cp:revision>172</cp:revision>
  <dcterms:created xsi:type="dcterms:W3CDTF">2019-03-06T22:24:04Z</dcterms:created>
  <dcterms:modified xsi:type="dcterms:W3CDTF">2020-05-01T10:41:56Z</dcterms:modified>
</cp:coreProperties>
</file>