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68"/>
  </p:notesMasterIdLst>
  <p:handoutMasterIdLst>
    <p:handoutMasterId r:id="rId69"/>
  </p:handoutMasterIdLst>
  <p:sldIdLst>
    <p:sldId id="256" r:id="rId2"/>
    <p:sldId id="317" r:id="rId3"/>
    <p:sldId id="318" r:id="rId4"/>
    <p:sldId id="319" r:id="rId5"/>
    <p:sldId id="320" r:id="rId6"/>
    <p:sldId id="325" r:id="rId7"/>
    <p:sldId id="323" r:id="rId8"/>
    <p:sldId id="326" r:id="rId9"/>
    <p:sldId id="327" r:id="rId10"/>
    <p:sldId id="328" r:id="rId11"/>
    <p:sldId id="329" r:id="rId12"/>
    <p:sldId id="330" r:id="rId13"/>
    <p:sldId id="332" r:id="rId14"/>
    <p:sldId id="324" r:id="rId15"/>
    <p:sldId id="331" r:id="rId16"/>
    <p:sldId id="257" r:id="rId17"/>
    <p:sldId id="258" r:id="rId18"/>
    <p:sldId id="259" r:id="rId19"/>
    <p:sldId id="260" r:id="rId20"/>
    <p:sldId id="261" r:id="rId21"/>
    <p:sldId id="262" r:id="rId22"/>
    <p:sldId id="299" r:id="rId23"/>
    <p:sldId id="300" r:id="rId24"/>
    <p:sldId id="305" r:id="rId25"/>
    <p:sldId id="306" r:id="rId26"/>
    <p:sldId id="321" r:id="rId27"/>
    <p:sldId id="307" r:id="rId28"/>
    <p:sldId id="322" r:id="rId29"/>
    <p:sldId id="308" r:id="rId30"/>
    <p:sldId id="309" r:id="rId31"/>
    <p:sldId id="263" r:id="rId32"/>
    <p:sldId id="310" r:id="rId33"/>
    <p:sldId id="311" r:id="rId34"/>
    <p:sldId id="312" r:id="rId35"/>
    <p:sldId id="313" r:id="rId36"/>
    <p:sldId id="314" r:id="rId37"/>
    <p:sldId id="315" r:id="rId38"/>
    <p:sldId id="264" r:id="rId39"/>
    <p:sldId id="265" r:id="rId40"/>
    <p:sldId id="266" r:id="rId41"/>
    <p:sldId id="267" r:id="rId42"/>
    <p:sldId id="268" r:id="rId43"/>
    <p:sldId id="269" r:id="rId44"/>
    <p:sldId id="270" r:id="rId45"/>
    <p:sldId id="271" r:id="rId46"/>
    <p:sldId id="293" r:id="rId47"/>
    <p:sldId id="273" r:id="rId48"/>
    <p:sldId id="272" r:id="rId49"/>
    <p:sldId id="274" r:id="rId50"/>
    <p:sldId id="275" r:id="rId51"/>
    <p:sldId id="276" r:id="rId52"/>
    <p:sldId id="277" r:id="rId53"/>
    <p:sldId id="278" r:id="rId54"/>
    <p:sldId id="279" r:id="rId55"/>
    <p:sldId id="280" r:id="rId56"/>
    <p:sldId id="281" r:id="rId57"/>
    <p:sldId id="283" r:id="rId58"/>
    <p:sldId id="286" r:id="rId59"/>
    <p:sldId id="287" r:id="rId60"/>
    <p:sldId id="288" r:id="rId61"/>
    <p:sldId id="289" r:id="rId62"/>
    <p:sldId id="290" r:id="rId63"/>
    <p:sldId id="297" r:id="rId64"/>
    <p:sldId id="291" r:id="rId65"/>
    <p:sldId id="292" r:id="rId66"/>
    <p:sldId id="298" r:id="rId67"/>
  </p:sldIdLst>
  <p:sldSz cx="9144000" cy="6858000" type="screen4x3"/>
  <p:notesSz cx="6858000" cy="99060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722"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Times New Roman" pitchFamily="18" charset="0"/>
              </a:defRPr>
            </a:lvl1pPr>
          </a:lstStyle>
          <a:p>
            <a:endParaRPr lang="el-GR"/>
          </a:p>
        </p:txBody>
      </p:sp>
      <p:sp>
        <p:nvSpPr>
          <p:cNvPr id="50179" name="Rectangle 3"/>
          <p:cNvSpPr>
            <a:spLocks noGrp="1" noChangeArrowheads="1"/>
          </p:cNvSpPr>
          <p:nvPr>
            <p:ph type="dt" sz="quarter" idx="1"/>
          </p:nvPr>
        </p:nvSpPr>
        <p:spPr bwMode="auto">
          <a:xfrm>
            <a:off x="3884613" y="0"/>
            <a:ext cx="29718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Times New Roman" pitchFamily="18" charset="0"/>
              </a:defRPr>
            </a:lvl1pPr>
          </a:lstStyle>
          <a:p>
            <a:endParaRPr lang="el-GR"/>
          </a:p>
        </p:txBody>
      </p:sp>
      <p:sp>
        <p:nvSpPr>
          <p:cNvPr id="50180" name="Rectangle 4"/>
          <p:cNvSpPr>
            <a:spLocks noGrp="1" noChangeArrowheads="1"/>
          </p:cNvSpPr>
          <p:nvPr>
            <p:ph type="ftr" sz="quarter" idx="2"/>
          </p:nvPr>
        </p:nvSpPr>
        <p:spPr bwMode="auto">
          <a:xfrm>
            <a:off x="0" y="9409113"/>
            <a:ext cx="29718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Times New Roman" pitchFamily="18" charset="0"/>
              </a:defRPr>
            </a:lvl1pPr>
          </a:lstStyle>
          <a:p>
            <a:endParaRPr lang="el-GR"/>
          </a:p>
        </p:txBody>
      </p:sp>
      <p:sp>
        <p:nvSpPr>
          <p:cNvPr id="50181" name="Rectangle 5"/>
          <p:cNvSpPr>
            <a:spLocks noGrp="1" noChangeArrowheads="1"/>
          </p:cNvSpPr>
          <p:nvPr>
            <p:ph type="sldNum" sz="quarter" idx="3"/>
          </p:nvPr>
        </p:nvSpPr>
        <p:spPr bwMode="auto">
          <a:xfrm>
            <a:off x="3884613" y="9409113"/>
            <a:ext cx="29718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Times New Roman" pitchFamily="18" charset="0"/>
              </a:defRPr>
            </a:lvl1pPr>
          </a:lstStyle>
          <a:p>
            <a:fld id="{45EFA5BD-6D59-4293-8E52-906856D7285D}" type="slidenum">
              <a:rPr lang="el-GR"/>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Times New Roman" pitchFamily="18" charset="0"/>
              </a:defRPr>
            </a:lvl1pPr>
          </a:lstStyle>
          <a:p>
            <a:endParaRPr lang="el-GR"/>
          </a:p>
        </p:txBody>
      </p:sp>
      <p:sp>
        <p:nvSpPr>
          <p:cNvPr id="72707" name="Rectangle 3"/>
          <p:cNvSpPr>
            <a:spLocks noGrp="1" noChangeArrowheads="1"/>
          </p:cNvSpPr>
          <p:nvPr>
            <p:ph type="dt" idx="1"/>
          </p:nvPr>
        </p:nvSpPr>
        <p:spPr bwMode="auto">
          <a:xfrm>
            <a:off x="3884613" y="0"/>
            <a:ext cx="29718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Times New Roman" pitchFamily="18" charset="0"/>
              </a:defRPr>
            </a:lvl1pPr>
          </a:lstStyle>
          <a:p>
            <a:endParaRPr lang="el-GR"/>
          </a:p>
        </p:txBody>
      </p:sp>
      <p:sp>
        <p:nvSpPr>
          <p:cNvPr id="72708" name="Rectangle 4"/>
          <p:cNvSpPr>
            <a:spLocks noGrp="1" noRot="1" noChangeAspect="1" noChangeArrowheads="1" noTextEdit="1"/>
          </p:cNvSpPr>
          <p:nvPr>
            <p:ph type="sldImg" idx="2"/>
          </p:nvPr>
        </p:nvSpPr>
        <p:spPr bwMode="auto">
          <a:xfrm>
            <a:off x="952500" y="742950"/>
            <a:ext cx="4953000" cy="3714750"/>
          </a:xfrm>
          <a:prstGeom prst="rect">
            <a:avLst/>
          </a:prstGeom>
          <a:noFill/>
          <a:ln w="9525">
            <a:solidFill>
              <a:srgbClr val="000000"/>
            </a:solidFill>
            <a:miter lim="800000"/>
            <a:headEnd/>
            <a:tailEnd/>
          </a:ln>
          <a:effectLst/>
        </p:spPr>
      </p:sp>
      <p:sp>
        <p:nvSpPr>
          <p:cNvPr id="72709" name="Rectangle 5"/>
          <p:cNvSpPr>
            <a:spLocks noGrp="1" noChangeArrowheads="1"/>
          </p:cNvSpPr>
          <p:nvPr>
            <p:ph type="body" sz="quarter" idx="3"/>
          </p:nvPr>
        </p:nvSpPr>
        <p:spPr bwMode="auto">
          <a:xfrm>
            <a:off x="685800" y="4705350"/>
            <a:ext cx="5486400" cy="44577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72710" name="Rectangle 6"/>
          <p:cNvSpPr>
            <a:spLocks noGrp="1" noChangeArrowheads="1"/>
          </p:cNvSpPr>
          <p:nvPr>
            <p:ph type="ftr" sz="quarter" idx="4"/>
          </p:nvPr>
        </p:nvSpPr>
        <p:spPr bwMode="auto">
          <a:xfrm>
            <a:off x="0" y="9409113"/>
            <a:ext cx="29718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Times New Roman" pitchFamily="18" charset="0"/>
              </a:defRPr>
            </a:lvl1pPr>
          </a:lstStyle>
          <a:p>
            <a:endParaRPr lang="el-GR"/>
          </a:p>
        </p:txBody>
      </p:sp>
      <p:sp>
        <p:nvSpPr>
          <p:cNvPr id="72711" name="Rectangle 7"/>
          <p:cNvSpPr>
            <a:spLocks noGrp="1" noChangeArrowheads="1"/>
          </p:cNvSpPr>
          <p:nvPr>
            <p:ph type="sldNum" sz="quarter" idx="5"/>
          </p:nvPr>
        </p:nvSpPr>
        <p:spPr bwMode="auto">
          <a:xfrm>
            <a:off x="3884613" y="9409113"/>
            <a:ext cx="29718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Times New Roman" pitchFamily="18" charset="0"/>
              </a:defRPr>
            </a:lvl1pPr>
          </a:lstStyle>
          <a:p>
            <a:fld id="{BF6F2432-724D-4C0D-BF08-73A102A2B462}"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685C87A4-99F5-42C3-A01B-FCEB4672A15A}" type="slidenum">
              <a:rPr lang="el-GR"/>
              <a:pPr/>
              <a:t>2</a:t>
            </a:fld>
            <a:endParaRPr lang="el-GR"/>
          </a:p>
        </p:txBody>
      </p:sp>
      <p:sp>
        <p:nvSpPr>
          <p:cNvPr id="75778" name="Rectangle 7"/>
          <p:cNvSpPr txBox="1">
            <a:spLocks noGrp="1" noChangeArrowheads="1"/>
          </p:cNvSpPr>
          <p:nvPr/>
        </p:nvSpPr>
        <p:spPr bwMode="auto">
          <a:xfrm>
            <a:off x="3884613" y="9409113"/>
            <a:ext cx="2971800" cy="495300"/>
          </a:xfrm>
          <a:prstGeom prst="rect">
            <a:avLst/>
          </a:prstGeom>
          <a:noFill/>
          <a:ln w="9525">
            <a:noFill/>
            <a:miter lim="800000"/>
            <a:headEnd/>
            <a:tailEnd/>
          </a:ln>
        </p:spPr>
        <p:txBody>
          <a:bodyPr anchor="b"/>
          <a:lstStyle/>
          <a:p>
            <a:pPr algn="r"/>
            <a:fld id="{AF70AFE3-66F5-4CF0-BA34-6C077FCBFEB7}" type="slidenum">
              <a:rPr lang="en-GB" sz="1200">
                <a:latin typeface="Arial" charset="0"/>
                <a:cs typeface="Times New Roman" pitchFamily="18" charset="0"/>
              </a:rPr>
              <a:pPr algn="r"/>
              <a:t>2</a:t>
            </a:fld>
            <a:endParaRPr lang="en-GB" sz="1200">
              <a:latin typeface="Arial" charset="0"/>
              <a:cs typeface="Times New Roman"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C717440-A911-4AD1-9CB4-B14D5CDD0912}" type="slidenum">
              <a:rPr lang="el-GR"/>
              <a:pPr/>
              <a:t>3</a:t>
            </a:fld>
            <a:endParaRPr lang="el-GR"/>
          </a:p>
        </p:txBody>
      </p:sp>
      <p:sp>
        <p:nvSpPr>
          <p:cNvPr id="77826" name="Rectangle 7"/>
          <p:cNvSpPr txBox="1">
            <a:spLocks noGrp="1" noChangeArrowheads="1"/>
          </p:cNvSpPr>
          <p:nvPr/>
        </p:nvSpPr>
        <p:spPr bwMode="auto">
          <a:xfrm>
            <a:off x="3884613" y="9409113"/>
            <a:ext cx="2971800" cy="495300"/>
          </a:xfrm>
          <a:prstGeom prst="rect">
            <a:avLst/>
          </a:prstGeom>
          <a:noFill/>
          <a:ln w="9525">
            <a:noFill/>
            <a:miter lim="800000"/>
            <a:headEnd/>
            <a:tailEnd/>
          </a:ln>
        </p:spPr>
        <p:txBody>
          <a:bodyPr anchor="b"/>
          <a:lstStyle/>
          <a:p>
            <a:pPr algn="r"/>
            <a:fld id="{C3B764DF-A04B-4A10-B0FA-2B4FEEA790C4}" type="slidenum">
              <a:rPr lang="en-GB" sz="1200">
                <a:latin typeface="Arial" charset="0"/>
                <a:cs typeface="Times New Roman" pitchFamily="18" charset="0"/>
              </a:rPr>
              <a:pPr algn="r"/>
              <a:t>3</a:t>
            </a:fld>
            <a:endParaRPr lang="en-GB" sz="1200">
              <a:latin typeface="Arial" charset="0"/>
              <a:cs typeface="Times New Roman" pitchFamily="18"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a:xfrm>
            <a:off x="685800" y="990600"/>
            <a:ext cx="7772400" cy="1371600"/>
          </a:xfrm>
        </p:spPr>
        <p:txBody>
          <a:bodyPr/>
          <a:lstStyle>
            <a:lvl1pPr>
              <a:defRPr sz="4000"/>
            </a:lvl1pPr>
          </a:lstStyle>
          <a:p>
            <a:r>
              <a:rPr lang="el-GR"/>
              <a:t>Κάντε κλικ για επεξεργασία του τίτλου</a:t>
            </a:r>
          </a:p>
        </p:txBody>
      </p:sp>
      <p:sp>
        <p:nvSpPr>
          <p:cNvPr id="9523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l-GR"/>
              <a:t>Κάντε κλικ για να επεξεργαστείτε τον υπότιτλο του υποδείγματος</a:t>
            </a:r>
          </a:p>
        </p:txBody>
      </p:sp>
      <p:sp>
        <p:nvSpPr>
          <p:cNvPr id="95236" name="Rectangle 4"/>
          <p:cNvSpPr>
            <a:spLocks noGrp="1" noChangeArrowheads="1"/>
          </p:cNvSpPr>
          <p:nvPr>
            <p:ph type="dt" sz="half" idx="2"/>
          </p:nvPr>
        </p:nvSpPr>
        <p:spPr>
          <a:xfrm>
            <a:off x="685800" y="6248400"/>
            <a:ext cx="1905000" cy="457200"/>
          </a:xfrm>
        </p:spPr>
        <p:txBody>
          <a:bodyPr/>
          <a:lstStyle>
            <a:lvl1pPr>
              <a:defRPr/>
            </a:lvl1pPr>
          </a:lstStyle>
          <a:p>
            <a:endParaRPr lang="el-GR"/>
          </a:p>
        </p:txBody>
      </p:sp>
      <p:sp>
        <p:nvSpPr>
          <p:cNvPr id="95237" name="Rectangle 5"/>
          <p:cNvSpPr>
            <a:spLocks noGrp="1" noChangeArrowheads="1"/>
          </p:cNvSpPr>
          <p:nvPr>
            <p:ph type="ftr" sz="quarter" idx="3"/>
          </p:nvPr>
        </p:nvSpPr>
        <p:spPr>
          <a:xfrm>
            <a:off x="3124200" y="6248400"/>
            <a:ext cx="2895600" cy="457200"/>
          </a:xfrm>
        </p:spPr>
        <p:txBody>
          <a:bodyPr/>
          <a:lstStyle>
            <a:lvl1pPr>
              <a:defRPr/>
            </a:lvl1pPr>
          </a:lstStyle>
          <a:p>
            <a:endParaRPr lang="el-GR"/>
          </a:p>
        </p:txBody>
      </p:sp>
      <p:sp>
        <p:nvSpPr>
          <p:cNvPr id="95238" name="Rectangle 6"/>
          <p:cNvSpPr>
            <a:spLocks noGrp="1" noChangeArrowheads="1"/>
          </p:cNvSpPr>
          <p:nvPr>
            <p:ph type="sldNum" sz="quarter" idx="4"/>
          </p:nvPr>
        </p:nvSpPr>
        <p:spPr>
          <a:xfrm>
            <a:off x="6553200" y="6248400"/>
            <a:ext cx="1905000" cy="457200"/>
          </a:xfrm>
        </p:spPr>
        <p:txBody>
          <a:bodyPr/>
          <a:lstStyle>
            <a:lvl1pPr>
              <a:defRPr/>
            </a:lvl1pPr>
          </a:lstStyle>
          <a:p>
            <a:fld id="{CAD5DD7B-A746-462A-979F-4944FA3F2C1C}" type="slidenum">
              <a:rPr lang="el-GR"/>
              <a:pPr/>
              <a:t>‹#›</a:t>
            </a:fld>
            <a:endParaRPr lang="el-GR"/>
          </a:p>
        </p:txBody>
      </p:sp>
      <p:sp>
        <p:nvSpPr>
          <p:cNvPr id="95239"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66F17372-F8E4-40D5-86D7-62C48683D5BF}"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73838" y="304800"/>
            <a:ext cx="2001837" cy="57150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66738" y="304800"/>
            <a:ext cx="5854700" cy="57150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14323AA6-AF34-437C-9A3B-354620CC4156}"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9252CB0E-C9BF-45EF-9578-ACD004FD9DF6}"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0BE31AF8-20BD-4088-AE3F-395332F41A98}"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7422C833-E983-4740-A35B-563BF8FFECE6}"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A27A8455-ED10-4760-B715-62E6A887D5F8}"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18D2451F-271B-4F57-88FF-81E34421260D}"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F77515C8-3D92-403E-8824-0128E9FCADB3}"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629F661C-8C0C-4CF8-9BB2-648C3A35F57F}"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AA9C3E96-93F1-4752-890B-84DB3AB63CD2}"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94211"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9421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cs typeface="Times New Roman" pitchFamily="18" charset="0"/>
            </a:endParaRPr>
          </a:p>
        </p:txBody>
      </p:sp>
      <p:sp>
        <p:nvSpPr>
          <p:cNvPr id="94213"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el-GR"/>
          </a:p>
        </p:txBody>
      </p:sp>
      <p:sp>
        <p:nvSpPr>
          <p:cNvPr id="9421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Times New Roman" pitchFamily="18" charset="0"/>
              </a:defRPr>
            </a:lvl1pPr>
          </a:lstStyle>
          <a:p>
            <a:endParaRPr lang="el-GR"/>
          </a:p>
        </p:txBody>
      </p:sp>
      <p:sp>
        <p:nvSpPr>
          <p:cNvPr id="9421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cs typeface="Times New Roman" pitchFamily="18" charset="0"/>
              </a:defRPr>
            </a:lvl1pPr>
          </a:lstStyle>
          <a:p>
            <a:endParaRPr lang="el-GR"/>
          </a:p>
        </p:txBody>
      </p:sp>
      <p:sp>
        <p:nvSpPr>
          <p:cNvPr id="9421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Times New Roman" pitchFamily="18" charset="0"/>
              </a:defRPr>
            </a:lvl1pPr>
          </a:lstStyle>
          <a:p>
            <a:fld id="{ADD077FA-6D9F-4F63-AE35-E67264BE6982}"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cs typeface="Arial" charset="0"/>
        </a:defRPr>
      </a:lvl2pPr>
      <a:lvl3pPr algn="l" rtl="0" fontAlgn="base">
        <a:spcBef>
          <a:spcPct val="0"/>
        </a:spcBef>
        <a:spcAft>
          <a:spcPct val="0"/>
        </a:spcAft>
        <a:defRPr sz="3800">
          <a:solidFill>
            <a:schemeClr val="tx2"/>
          </a:solidFill>
          <a:latin typeface="Verdana" pitchFamily="34" charset="0"/>
          <a:cs typeface="Arial" charset="0"/>
        </a:defRPr>
      </a:lvl3pPr>
      <a:lvl4pPr algn="l" rtl="0" fontAlgn="base">
        <a:spcBef>
          <a:spcPct val="0"/>
        </a:spcBef>
        <a:spcAft>
          <a:spcPct val="0"/>
        </a:spcAft>
        <a:defRPr sz="3800">
          <a:solidFill>
            <a:schemeClr val="tx2"/>
          </a:solidFill>
          <a:latin typeface="Verdana" pitchFamily="34" charset="0"/>
          <a:cs typeface="Arial" charset="0"/>
        </a:defRPr>
      </a:lvl4pPr>
      <a:lvl5pPr algn="l" rtl="0" fontAlgn="base">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nvSpPr>
        <p:spPr bwMode="auto">
          <a:xfrm>
            <a:off x="900113" y="549275"/>
            <a:ext cx="7620000" cy="1676400"/>
          </a:xfrm>
          <a:prstGeom prst="rect">
            <a:avLst/>
          </a:prstGeom>
          <a:noFill/>
          <a:ln w="9525">
            <a:noFill/>
            <a:miter lim="800000"/>
            <a:headEnd/>
            <a:tailEnd/>
          </a:ln>
          <a:effectLst/>
        </p:spPr>
        <p:txBody>
          <a:bodyPr anchor="ctr"/>
          <a:lstStyle/>
          <a:p>
            <a:pPr algn="ctr" eaLnBrk="0" hangingPunct="0"/>
            <a:r>
              <a:rPr lang="el-GR" sz="3200" b="1">
                <a:solidFill>
                  <a:schemeClr val="tx2"/>
                </a:solidFill>
                <a:latin typeface="Comic Sans MS" pitchFamily="66" charset="0"/>
                <a:cs typeface="Times New Roman" pitchFamily="18" charset="0"/>
              </a:rPr>
              <a:t/>
            </a:r>
            <a:br>
              <a:rPr lang="el-GR" sz="3200" b="1">
                <a:solidFill>
                  <a:schemeClr val="tx2"/>
                </a:solidFill>
                <a:latin typeface="Comic Sans MS" pitchFamily="66" charset="0"/>
                <a:cs typeface="Times New Roman" pitchFamily="18" charset="0"/>
              </a:rPr>
            </a:br>
            <a:r>
              <a:rPr lang="el-GR" sz="3200" b="1">
                <a:solidFill>
                  <a:schemeClr val="tx2"/>
                </a:solidFill>
                <a:latin typeface="Comic Sans MS" pitchFamily="66" charset="0"/>
                <a:cs typeface="Times New Roman" pitchFamily="18" charset="0"/>
              </a:rPr>
              <a:t>ΣΥΝΕΧΙΖΟΜΕΝΗ ΕΚΠΑΙΔΕΥΣΗ</a:t>
            </a:r>
          </a:p>
          <a:p>
            <a:pPr algn="ctr" eaLnBrk="0" hangingPunct="0"/>
            <a:r>
              <a:rPr lang="el-GR" sz="3200" b="1">
                <a:solidFill>
                  <a:schemeClr val="tx2"/>
                </a:solidFill>
                <a:latin typeface="Comic Sans MS" pitchFamily="66" charset="0"/>
                <a:cs typeface="Times New Roman" pitchFamily="18" charset="0"/>
              </a:rPr>
              <a:t>ΝΟΣΗΛΕΥΤΙΚΗ ΔΙΕΡΓΑΣΙΑ</a:t>
            </a:r>
            <a:endParaRPr lang="el-GR" sz="4400" b="1">
              <a:latin typeface="Comic Sans MS" pitchFamily="66" charset="0"/>
              <a:cs typeface="Times New Roman" pitchFamily="18" charset="0"/>
            </a:endParaRPr>
          </a:p>
        </p:txBody>
      </p:sp>
      <p:sp>
        <p:nvSpPr>
          <p:cNvPr id="4101" name="Rectangle 5"/>
          <p:cNvSpPr>
            <a:spLocks noGrp="1" noChangeArrowheads="1"/>
          </p:cNvSpPr>
          <p:nvPr/>
        </p:nvSpPr>
        <p:spPr bwMode="auto">
          <a:xfrm>
            <a:off x="1371600" y="4038600"/>
            <a:ext cx="7010400" cy="1295400"/>
          </a:xfrm>
          <a:prstGeom prst="rect">
            <a:avLst/>
          </a:prstGeom>
          <a:noFill/>
          <a:ln w="9525">
            <a:noFill/>
            <a:miter lim="800000"/>
            <a:headEnd/>
            <a:tailEnd/>
          </a:ln>
          <a:effectLst/>
        </p:spPr>
        <p:txBody>
          <a:bodyPr/>
          <a:lstStyle/>
          <a:p>
            <a:pPr algn="ctr" eaLnBrk="0" hangingPunct="0"/>
            <a:r>
              <a:rPr lang="el-GR" sz="2400" b="1" dirty="0">
                <a:latin typeface="Comic Sans MS" pitchFamily="66" charset="0"/>
                <a:cs typeface="Times New Roman" pitchFamily="18" charset="0"/>
              </a:rPr>
              <a:t>ΖΥΓΑ ΣΟΦΙΑ</a:t>
            </a:r>
          </a:p>
          <a:p>
            <a:pPr algn="ctr" eaLnBrk="0" hangingPunct="0"/>
            <a:r>
              <a:rPr lang="en-US" sz="2400" b="1" dirty="0" smtClean="0">
                <a:latin typeface="Comic Sans MS" pitchFamily="66" charset="0"/>
                <a:cs typeface="Times New Roman" pitchFamily="18" charset="0"/>
              </a:rPr>
              <a:t>A</a:t>
            </a:r>
            <a:r>
              <a:rPr lang="el-GR" sz="2400" b="1" dirty="0" err="1" smtClean="0">
                <a:latin typeface="Comic Sans MS" pitchFamily="66" charset="0"/>
                <a:cs typeface="Times New Roman" pitchFamily="18" charset="0"/>
              </a:rPr>
              <a:t>ναπληρώτρια</a:t>
            </a:r>
            <a:r>
              <a:rPr lang="el-GR" sz="2400" b="1" dirty="0" smtClean="0">
                <a:latin typeface="Comic Sans MS" pitchFamily="66" charset="0"/>
                <a:cs typeface="Times New Roman" pitchFamily="18" charset="0"/>
              </a:rPr>
              <a:t> </a:t>
            </a:r>
            <a:r>
              <a:rPr lang="el-GR" sz="2400" b="1" dirty="0">
                <a:latin typeface="Comic Sans MS" pitchFamily="66" charset="0"/>
                <a:cs typeface="Times New Roman" pitchFamily="18" charset="0"/>
              </a:rPr>
              <a:t>Καθηγήτρια</a:t>
            </a:r>
          </a:p>
          <a:p>
            <a:pPr algn="ctr" eaLnBrk="0" hangingPunct="0"/>
            <a:r>
              <a:rPr lang="el-GR" sz="2400" b="1" dirty="0">
                <a:latin typeface="Comic Sans MS" pitchFamily="66" charset="0"/>
                <a:cs typeface="Times New Roman" pitchFamily="18" charset="0"/>
              </a:rPr>
              <a:t> Τμήματος Νοσηλευτικής Πανεπιστημίου Πελοποννήσου</a:t>
            </a:r>
            <a:endParaRPr lang="en-US" sz="2400" b="1" dirty="0">
              <a:latin typeface="Comic Sans MS" pitchFamily="66"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574675" y="454025"/>
            <a:ext cx="8001000" cy="919163"/>
          </a:xfrm>
        </p:spPr>
        <p:txBody>
          <a:bodyPr/>
          <a:lstStyle/>
          <a:p>
            <a:r>
              <a:rPr lang="el-GR" sz="2600"/>
              <a:t>ΙΔΙΑΙΤΕΡΟΤΗΤΕΣ ΕΚΠΑΙΔΕΥΣΗΣ ΕΝΗΛΙΚΩΝ</a:t>
            </a:r>
          </a:p>
        </p:txBody>
      </p:sp>
      <p:sp>
        <p:nvSpPr>
          <p:cNvPr id="88067" name="Rectangle 3"/>
          <p:cNvSpPr>
            <a:spLocks noGrp="1" noChangeArrowheads="1"/>
          </p:cNvSpPr>
          <p:nvPr>
            <p:ph type="body" idx="1"/>
          </p:nvPr>
        </p:nvSpPr>
        <p:spPr/>
        <p:txBody>
          <a:bodyPr/>
          <a:lstStyle/>
          <a:p>
            <a:r>
              <a:rPr lang="el-GR" b="1" i="1"/>
              <a:t>Οι ενήλικες προτιμούν εκπαίδευση βασισμένη σε ενεργητική συμμετοχή και σε καθημερινά προβλήματα του εργασιακού τους περιβάλλοντος.</a:t>
            </a:r>
            <a:r>
              <a:rPr lang="el-GR" b="1"/>
              <a:t> </a:t>
            </a:r>
          </a:p>
          <a:p>
            <a:r>
              <a:rPr lang="el-GR"/>
              <a:t>Θέλουν πρώτα να λύνουν τα καθημερινά τους προβλήματα και μετά να εξετάζουν πως εφαρμόζεται η θεωρία.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574675" y="454025"/>
            <a:ext cx="8001000" cy="919163"/>
          </a:xfrm>
        </p:spPr>
        <p:txBody>
          <a:bodyPr/>
          <a:lstStyle/>
          <a:p>
            <a:r>
              <a:rPr lang="el-GR" sz="2600"/>
              <a:t>ΙΔΙΑΤΕΡΟΤΗΤΕΣ ΕΚΠΑΙΔΕΥΣΗΣ ΕΝΗΛΙΚΩΝ</a:t>
            </a:r>
          </a:p>
        </p:txBody>
      </p:sp>
      <p:sp>
        <p:nvSpPr>
          <p:cNvPr id="89091" name="Rectangle 3"/>
          <p:cNvSpPr>
            <a:spLocks noGrp="1" noChangeArrowheads="1"/>
          </p:cNvSpPr>
          <p:nvPr>
            <p:ph type="body" idx="1"/>
          </p:nvPr>
        </p:nvSpPr>
        <p:spPr/>
        <p:txBody>
          <a:bodyPr/>
          <a:lstStyle/>
          <a:p>
            <a:r>
              <a:rPr lang="el-GR" sz="2600" b="1" i="1"/>
              <a:t>Η μάθηση των ενηλίκων διευκολύνεται, όταν δίνεται η ευκαιρία να διατυπώνονται ελεύθερα ερωτήσεις και διαφωνίες, σε ένα περιβάλλον που κυριαρχούν οι ώριμες σχέσεις.</a:t>
            </a:r>
            <a:r>
              <a:rPr lang="el-GR" sz="2600"/>
              <a:t> </a:t>
            </a:r>
          </a:p>
          <a:p>
            <a:r>
              <a:rPr lang="el-GR" sz="2600"/>
              <a:t>Ο εκπαιδευόμενος έρχεται στο εκπαιδευτικό περιβάλλον (τάξη, αίθουσα, αμφιθέατρο) με εμπειρίες και προσωπική άποψη και θα πρέπει να αντιμετωπίζει ένα δεκτικό περιβάλλον έτοιμο να σεβαστεί την προσωπικότητά του.</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574675" y="452438"/>
            <a:ext cx="8001000" cy="919162"/>
          </a:xfrm>
        </p:spPr>
        <p:txBody>
          <a:bodyPr/>
          <a:lstStyle/>
          <a:p>
            <a:r>
              <a:rPr lang="el-GR" sz="2600"/>
              <a:t>ΙΔΙΑΙΤΕΡΟΤΗΤΕΣ ΕΚΠΑΙΔΕΥΣΗΣ ΕΝΗΛΙΚΩΝ</a:t>
            </a:r>
          </a:p>
        </p:txBody>
      </p:sp>
      <p:sp>
        <p:nvSpPr>
          <p:cNvPr id="90115" name="Rectangle 3"/>
          <p:cNvSpPr>
            <a:spLocks noGrp="1" noChangeArrowheads="1"/>
          </p:cNvSpPr>
          <p:nvPr>
            <p:ph type="body" idx="1"/>
          </p:nvPr>
        </p:nvSpPr>
        <p:spPr/>
        <p:txBody>
          <a:bodyPr/>
          <a:lstStyle/>
          <a:p>
            <a:r>
              <a:rPr lang="el-GR" b="1" i="1"/>
              <a:t>Οι ενήλικες αναζητούν  την καθοδήγηση, αλλά επιθυμούν να γνωρίζουν και την πρόοδό τους.</a:t>
            </a:r>
            <a:r>
              <a:rPr lang="el-GR"/>
              <a:t> </a:t>
            </a:r>
          </a:p>
          <a:p>
            <a:r>
              <a:rPr lang="el-GR"/>
              <a:t>Η αξιολόγηση μέσω προφορικής ή γραπτής εξέτασης μπορεί να είναι αποτρεπτική για τον ενήλικα μαθητή, αφού δυνητικά μπορεί να αποτελέσει πηγή αποτυχίας και ταπείνωσης.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547688" y="620713"/>
            <a:ext cx="8596312" cy="565150"/>
          </a:xfrm>
        </p:spPr>
        <p:txBody>
          <a:bodyPr/>
          <a:lstStyle/>
          <a:p>
            <a:r>
              <a:rPr lang="el-GR" sz="2600"/>
              <a:t>ΙΔΙΑΤΕΡΟΤΗΤΕΣ ΕΚΠΑΙΔΕΥΣΗΣ ΕΝΗΛΙΚΩΝ</a:t>
            </a:r>
          </a:p>
        </p:txBody>
      </p:sp>
      <p:sp>
        <p:nvSpPr>
          <p:cNvPr id="92163" name="Rectangle 3"/>
          <p:cNvSpPr>
            <a:spLocks noGrp="1" noChangeArrowheads="1"/>
          </p:cNvSpPr>
          <p:nvPr>
            <p:ph type="body" idx="1"/>
          </p:nvPr>
        </p:nvSpPr>
        <p:spPr/>
        <p:txBody>
          <a:bodyPr/>
          <a:lstStyle/>
          <a:p>
            <a:r>
              <a:rPr lang="el-GR" b="1" i="1"/>
              <a:t>Η χρήση διαδραστικών μεθόδων διδασκαλία</a:t>
            </a:r>
            <a:r>
              <a:rPr lang="el-GR" b="1"/>
              <a:t>ς</a:t>
            </a:r>
            <a:r>
              <a:rPr lang="el-GR"/>
              <a:t> καθώς και η ποιότητα των εκπαιδευτών και του εκπαιδευτικού υλικού είναι δεδομένα που θα κρίνει ο ενήλικας εκπαιδευόμενος και αναλόγως θα συμμετάσχει στη διαδικασία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517525" y="274638"/>
            <a:ext cx="8596313" cy="1296987"/>
          </a:xfrm>
        </p:spPr>
        <p:txBody>
          <a:bodyPr/>
          <a:lstStyle/>
          <a:p>
            <a:r>
              <a:rPr lang="el-GR" sz="3100" b="1">
                <a:solidFill>
                  <a:schemeClr val="tx1"/>
                </a:solidFill>
              </a:rPr>
              <a:t>Ενδοϋπηρεσιακή εκπαίδευση</a:t>
            </a:r>
            <a:r>
              <a:rPr lang="el-GR" sz="2700" b="1">
                <a:solidFill>
                  <a:schemeClr val="tx1"/>
                </a:solidFill>
              </a:rPr>
              <a:t> </a:t>
            </a:r>
            <a:br>
              <a:rPr lang="el-GR" sz="2700" b="1">
                <a:solidFill>
                  <a:schemeClr val="tx1"/>
                </a:solidFill>
              </a:rPr>
            </a:br>
            <a:r>
              <a:rPr lang="el-GR" sz="2700" i="1">
                <a:solidFill>
                  <a:schemeClr val="tx1"/>
                </a:solidFill>
              </a:rPr>
              <a:t>(</a:t>
            </a:r>
            <a:r>
              <a:rPr lang="en-US" sz="2700" i="1">
                <a:solidFill>
                  <a:schemeClr val="tx1"/>
                </a:solidFill>
              </a:rPr>
              <a:t>in Service Education</a:t>
            </a:r>
            <a:r>
              <a:rPr lang="el-GR" sz="2700" i="1">
                <a:solidFill>
                  <a:schemeClr val="tx1"/>
                </a:solidFill>
              </a:rPr>
              <a:t>)</a:t>
            </a:r>
            <a:r>
              <a:rPr lang="el-GR" b="1"/>
              <a:t> </a:t>
            </a:r>
          </a:p>
        </p:txBody>
      </p:sp>
      <p:sp>
        <p:nvSpPr>
          <p:cNvPr id="83971" name="Rectangle 3"/>
          <p:cNvSpPr>
            <a:spLocks noGrp="1" noChangeArrowheads="1"/>
          </p:cNvSpPr>
          <p:nvPr>
            <p:ph type="body" idx="1"/>
          </p:nvPr>
        </p:nvSpPr>
        <p:spPr/>
        <p:txBody>
          <a:bodyPr/>
          <a:lstStyle/>
          <a:p>
            <a:r>
              <a:rPr lang="el-GR" i="1"/>
              <a:t>«η εκπαίδευση που παραδίδεται σε ένα δομημένο εργασιακό περιβάλλον και η οποία ενδυναμώνει το άτομο ώστε να καταστεί πιο επαρκές επαγγελματικά»</a:t>
            </a:r>
            <a:r>
              <a:rPr lang="el-G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endParaRPr lang="el-GR"/>
          </a:p>
        </p:txBody>
      </p:sp>
      <p:sp>
        <p:nvSpPr>
          <p:cNvPr id="91139" name="Rectangle 3"/>
          <p:cNvSpPr>
            <a:spLocks noGrp="1" noChangeArrowheads="1"/>
          </p:cNvSpPr>
          <p:nvPr>
            <p:ph type="body" idx="1"/>
          </p:nvPr>
        </p:nvSpPr>
        <p:spPr/>
        <p:txBody>
          <a:bodyPr/>
          <a:lstStyle/>
          <a:p>
            <a:pPr>
              <a:lnSpc>
                <a:spcPct val="90000"/>
              </a:lnSpc>
            </a:pPr>
            <a:r>
              <a:rPr lang="el-GR" sz="2600" i="1"/>
              <a:t>Ένα ανεπίσημο περιβάλλον διευκολύνει τη μάθηση των ενηλίκων.</a:t>
            </a:r>
          </a:p>
          <a:p>
            <a:pPr>
              <a:lnSpc>
                <a:spcPct val="90000"/>
              </a:lnSpc>
            </a:pPr>
            <a:r>
              <a:rPr lang="el-GR" sz="2600"/>
              <a:t> Το περιβάλλον πρέπει να είναι άνετο, ευχάριστο, να μη θυμίζει σχολείο, έτσι ώστε να μην υποβιβαστεί η διαδικασία. Γι’ αυτό μια </a:t>
            </a:r>
            <a:r>
              <a:rPr lang="el-GR" sz="2600" u="sng"/>
              <a:t>αίθουσα συνεδριάσεων</a:t>
            </a:r>
            <a:r>
              <a:rPr lang="el-GR" sz="2600"/>
              <a:t> θεωρείται μια καλή λύση διότι υπάρχει καλή ατμόσφαιρα μεταξύ εκπαιδευτών και εκπαιδευομένων και ενισχύεται η ενεργός συμμετοχή των εκπαιδευομένων στη διαδικασία της μάθησης.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1014413" y="392113"/>
            <a:ext cx="7561262" cy="1042987"/>
          </a:xfrm>
        </p:spPr>
        <p:txBody>
          <a:bodyPr/>
          <a:lstStyle/>
          <a:p>
            <a:r>
              <a:rPr lang="el-GR" sz="3100" b="1">
                <a:solidFill>
                  <a:schemeClr val="tx1"/>
                </a:solidFill>
              </a:rPr>
              <a:t>Νοσηλευτική Διεργασία</a:t>
            </a:r>
          </a:p>
        </p:txBody>
      </p:sp>
      <p:sp>
        <p:nvSpPr>
          <p:cNvPr id="1027" name="Rectangle 3"/>
          <p:cNvSpPr>
            <a:spLocks noGrp="1" noChangeArrowheads="1"/>
          </p:cNvSpPr>
          <p:nvPr>
            <p:ph type="body" idx="1"/>
          </p:nvPr>
        </p:nvSpPr>
        <p:spPr/>
        <p:txBody>
          <a:bodyPr/>
          <a:lstStyle/>
          <a:p>
            <a:pPr>
              <a:lnSpc>
                <a:spcPct val="90000"/>
              </a:lnSpc>
            </a:pPr>
            <a:r>
              <a:rPr lang="el-GR"/>
              <a:t>Συστηματική μέθοδος που κατευθύνει το νοσηλευτή και τον ασθενή στον αμοιβαίο:</a:t>
            </a:r>
          </a:p>
          <a:p>
            <a:pPr>
              <a:lnSpc>
                <a:spcPct val="90000"/>
              </a:lnSpc>
              <a:buFont typeface="Wingdings" pitchFamily="2" charset="2"/>
              <a:buBlip>
                <a:blip r:embed="rId2"/>
              </a:buBlip>
            </a:pPr>
            <a:r>
              <a:rPr lang="el-GR"/>
              <a:t> προσδιορισμό των αναγκών για    νοσηλευτική φροντίδα</a:t>
            </a:r>
          </a:p>
          <a:p>
            <a:pPr>
              <a:lnSpc>
                <a:spcPct val="90000"/>
              </a:lnSpc>
              <a:buFont typeface="Wingdings" pitchFamily="2" charset="2"/>
              <a:buBlip>
                <a:blip r:embed="rId2"/>
              </a:buBlip>
            </a:pPr>
            <a:r>
              <a:rPr lang="el-GR"/>
              <a:t>  σχεδιασμό και εφαρμογή της φροντίδας  &amp;</a:t>
            </a:r>
          </a:p>
          <a:p>
            <a:pPr>
              <a:lnSpc>
                <a:spcPct val="90000"/>
              </a:lnSpc>
              <a:buFont typeface="Wingdings" pitchFamily="2" charset="2"/>
              <a:buBlip>
                <a:blip r:embed="rId2"/>
              </a:buBlip>
            </a:pPr>
            <a:r>
              <a:rPr lang="el-GR"/>
              <a:t> εκτίμηση των αποτελεσμάτων</a:t>
            </a:r>
          </a:p>
          <a:p>
            <a:pPr>
              <a:lnSpc>
                <a:spcPct val="90000"/>
              </a:lnSpc>
              <a:buFont typeface="Wingdings" pitchFamily="2" charset="2"/>
              <a:buNone/>
            </a:pPr>
            <a:endParaRPr lang="el-GR">
              <a:latin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14400" y="230188"/>
            <a:ext cx="8199438" cy="1387475"/>
          </a:xfrm>
        </p:spPr>
        <p:txBody>
          <a:bodyPr/>
          <a:lstStyle/>
          <a:p>
            <a:r>
              <a:rPr lang="el-GR" sz="2200"/>
              <a:t> Η </a:t>
            </a:r>
            <a:r>
              <a:rPr lang="el-GR" sz="2200" b="1">
                <a:solidFill>
                  <a:srgbClr val="993300"/>
                </a:solidFill>
              </a:rPr>
              <a:t>νοσηλευτική διεργασία</a:t>
            </a:r>
            <a:r>
              <a:rPr lang="el-GR" sz="2200"/>
              <a:t> παρέχει το πλαίσιο που δίνει τη δυνατότητα στο νοσηλευτή και τον ασθενή να πραγματοποιήσουν</a:t>
            </a:r>
            <a:r>
              <a:rPr lang="el-GR" sz="2600"/>
              <a:t>:</a:t>
            </a:r>
          </a:p>
        </p:txBody>
      </p:sp>
      <p:sp>
        <p:nvSpPr>
          <p:cNvPr id="7171" name="Rectangle 3"/>
          <p:cNvSpPr>
            <a:spLocks noGrp="1" noChangeArrowheads="1"/>
          </p:cNvSpPr>
          <p:nvPr>
            <p:ph type="body" idx="1"/>
          </p:nvPr>
        </p:nvSpPr>
        <p:spPr/>
        <p:txBody>
          <a:bodyPr/>
          <a:lstStyle/>
          <a:p>
            <a:pPr marL="609600" indent="-609600">
              <a:lnSpc>
                <a:spcPct val="90000"/>
              </a:lnSpc>
              <a:buFontTx/>
              <a:buAutoNum type="arabicPeriod"/>
            </a:pPr>
            <a:r>
              <a:rPr lang="el-GR" sz="2100"/>
              <a:t>Συστηματική συλλογή των δεδομένων του ασθενούς </a:t>
            </a:r>
            <a:r>
              <a:rPr lang="el-GR" sz="2100">
                <a:solidFill>
                  <a:srgbClr val="993300"/>
                </a:solidFill>
              </a:rPr>
              <a:t>(αξιολόγηση)</a:t>
            </a:r>
          </a:p>
          <a:p>
            <a:pPr marL="609600" indent="-609600">
              <a:lnSpc>
                <a:spcPct val="90000"/>
              </a:lnSpc>
              <a:buFontTx/>
              <a:buAutoNum type="arabicPeriod"/>
            </a:pPr>
            <a:r>
              <a:rPr lang="el-GR" sz="2100"/>
              <a:t>Σαφής προσδιορισμός των δυνατοτήτων και των προβλημάτων  του ασθενούς </a:t>
            </a:r>
            <a:r>
              <a:rPr lang="el-GR" sz="2100">
                <a:solidFill>
                  <a:srgbClr val="993300"/>
                </a:solidFill>
              </a:rPr>
              <a:t>(διάγνωση)</a:t>
            </a:r>
          </a:p>
          <a:p>
            <a:pPr marL="609600" indent="-609600">
              <a:lnSpc>
                <a:spcPct val="90000"/>
              </a:lnSpc>
              <a:buFontTx/>
              <a:buAutoNum type="arabicPeriod"/>
            </a:pPr>
            <a:r>
              <a:rPr lang="el-GR" sz="2100"/>
              <a:t>Ανάπτυξη ολιστικού εξατομικευμένου σχεδίου φροντίδας το οποίο καθορίζει τους επιθυμητούς σκοπούς του ασθενούς και τις αναμενόμενες εκβάσεις, καθώς και τις νοσηλευτικές παρεμβάσεις που έχουν τις μεγαλύτερες πιθανότητες να βοηθήσουν τον ασθενή να επιτύχει τα αναμενόμενα αποτελέσματα </a:t>
            </a:r>
            <a:r>
              <a:rPr lang="el-GR" sz="2100">
                <a:solidFill>
                  <a:srgbClr val="993300"/>
                </a:solidFill>
              </a:rPr>
              <a:t>(σχεδιασμός)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p:txBody>
          <a:bodyPr/>
          <a:lstStyle/>
          <a:p>
            <a:pPr marL="609600" indent="-609600">
              <a:buFont typeface="Wingdings" pitchFamily="2" charset="2"/>
              <a:buNone/>
            </a:pPr>
            <a:r>
              <a:rPr lang="el-GR" sz="2600"/>
              <a:t>4.</a:t>
            </a:r>
            <a:r>
              <a:rPr lang="el-GR"/>
              <a:t> </a:t>
            </a:r>
            <a:r>
              <a:rPr lang="el-GR" sz="2600"/>
              <a:t>Εκτέλεση του σχεδίου φροντίδας </a:t>
            </a:r>
            <a:r>
              <a:rPr lang="el-GR" sz="2600">
                <a:solidFill>
                  <a:srgbClr val="993300"/>
                </a:solidFill>
              </a:rPr>
              <a:t>(εφαρμογή)</a:t>
            </a:r>
          </a:p>
          <a:p>
            <a:pPr marL="609600" indent="-609600">
              <a:buFont typeface="Wingdings" pitchFamily="2" charset="2"/>
              <a:buNone/>
            </a:pPr>
            <a:endParaRPr lang="el-GR" sz="2600">
              <a:solidFill>
                <a:srgbClr val="993300"/>
              </a:solidFill>
            </a:endParaRPr>
          </a:p>
          <a:p>
            <a:pPr marL="609600" indent="-609600">
              <a:buFont typeface="Wingdings" pitchFamily="2" charset="2"/>
              <a:buNone/>
            </a:pPr>
            <a:r>
              <a:rPr lang="el-GR" sz="2600"/>
              <a:t>5. Εκτίμηση της αποτελεσματικότητας του σχεδίου φροντίδας όσον αφορά στην επίτευξη των σκοπών του ασθενούς </a:t>
            </a:r>
            <a:r>
              <a:rPr lang="el-GR" sz="2600">
                <a:solidFill>
                  <a:srgbClr val="993300"/>
                </a:solidFill>
              </a:rPr>
              <a:t>(εκτίμηση αποτελεσμάτων</a:t>
            </a:r>
            <a:r>
              <a:rPr lang="el-GR">
                <a:solidFill>
                  <a:srgbClr val="993300"/>
                </a:solidFill>
              </a:rPr>
              <a:t>) </a:t>
            </a:r>
          </a:p>
        </p:txBody>
      </p:sp>
      <p:sp>
        <p:nvSpPr>
          <p:cNvPr id="8197" name="Text Box 5"/>
          <p:cNvSpPr txBox="1">
            <a:spLocks noChangeArrowheads="1"/>
          </p:cNvSpPr>
          <p:nvPr/>
        </p:nvSpPr>
        <p:spPr bwMode="auto">
          <a:xfrm>
            <a:off x="827088" y="188913"/>
            <a:ext cx="7924800" cy="1387475"/>
          </a:xfrm>
          <a:prstGeom prst="rect">
            <a:avLst/>
          </a:prstGeom>
          <a:noFill/>
          <a:ln w="9525">
            <a:noFill/>
            <a:miter lim="800000"/>
            <a:headEnd/>
            <a:tailEnd/>
          </a:ln>
          <a:effectLst/>
        </p:spPr>
        <p:txBody>
          <a:bodyPr>
            <a:spAutoFit/>
          </a:bodyPr>
          <a:lstStyle/>
          <a:p>
            <a:pPr>
              <a:spcBef>
                <a:spcPct val="50000"/>
              </a:spcBef>
            </a:pPr>
            <a:r>
              <a:rPr lang="el-GR" sz="2700">
                <a:solidFill>
                  <a:schemeClr val="tx2"/>
                </a:solidFill>
                <a:latin typeface="Comic Sans MS" pitchFamily="66" charset="0"/>
                <a:cs typeface="Times New Roman" pitchFamily="18" charset="0"/>
              </a:rPr>
              <a:t>Η </a:t>
            </a:r>
            <a:r>
              <a:rPr lang="el-GR" sz="2700" b="1">
                <a:solidFill>
                  <a:srgbClr val="993300"/>
                </a:solidFill>
                <a:latin typeface="Comic Sans MS" pitchFamily="66" charset="0"/>
                <a:cs typeface="Times New Roman" pitchFamily="18" charset="0"/>
              </a:rPr>
              <a:t>νοσηλευτική διεργασία</a:t>
            </a:r>
            <a:r>
              <a:rPr lang="el-GR" sz="2700">
                <a:solidFill>
                  <a:schemeClr val="tx2"/>
                </a:solidFill>
                <a:latin typeface="Comic Sans MS" pitchFamily="66" charset="0"/>
                <a:cs typeface="Times New Roman" pitchFamily="18" charset="0"/>
              </a:rPr>
              <a:t> παρέχει το πλαίσιο που δίνει τη δυνατότητα στο νοσηλευτή και τον ασθενή να πραγματοποιήσουν</a:t>
            </a:r>
            <a:r>
              <a:rPr lang="el-GR" sz="3100">
                <a:solidFill>
                  <a:schemeClr val="tx2"/>
                </a:solidFill>
                <a:latin typeface="Comic Sans MS" pitchFamily="66" charset="0"/>
                <a:cs typeface="Times New Roman"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21" name="AutoShape 5"/>
          <p:cNvSpPr>
            <a:spLocks noChangeArrowheads="1"/>
          </p:cNvSpPr>
          <p:nvPr/>
        </p:nvSpPr>
        <p:spPr bwMode="auto">
          <a:xfrm>
            <a:off x="6400800" y="2438400"/>
            <a:ext cx="2209800" cy="990600"/>
          </a:xfrm>
          <a:prstGeom prst="cube">
            <a:avLst>
              <a:gd name="adj" fmla="val 25000"/>
            </a:avLst>
          </a:prstGeom>
          <a:solidFill>
            <a:srgbClr val="FFCC99"/>
          </a:solidFill>
          <a:ln w="9525">
            <a:solidFill>
              <a:schemeClr val="tx1"/>
            </a:solidFill>
            <a:miter lim="800000"/>
            <a:headEnd/>
            <a:tailEnd/>
          </a:ln>
          <a:effectLst/>
        </p:spPr>
        <p:txBody>
          <a:bodyPr wrap="none" anchor="ctr"/>
          <a:lstStyle/>
          <a:p>
            <a:pPr algn="ctr"/>
            <a:endParaRPr lang="el-GR" sz="2400">
              <a:latin typeface="Comic Sans MS" pitchFamily="66" charset="0"/>
              <a:cs typeface="Times New Roman" pitchFamily="18" charset="0"/>
            </a:endParaRPr>
          </a:p>
        </p:txBody>
      </p:sp>
      <p:sp>
        <p:nvSpPr>
          <p:cNvPr id="9231" name="Rectangle 15"/>
          <p:cNvSpPr>
            <a:spLocks noChangeArrowheads="1"/>
          </p:cNvSpPr>
          <p:nvPr/>
        </p:nvSpPr>
        <p:spPr bwMode="auto">
          <a:xfrm>
            <a:off x="6553200" y="2819400"/>
            <a:ext cx="1947863" cy="457200"/>
          </a:xfrm>
          <a:prstGeom prst="rect">
            <a:avLst/>
          </a:prstGeom>
          <a:noFill/>
          <a:ln w="9525">
            <a:noFill/>
            <a:miter lim="800000"/>
            <a:headEnd/>
            <a:tailEnd/>
          </a:ln>
          <a:effectLst/>
        </p:spPr>
        <p:txBody>
          <a:bodyPr>
            <a:spAutoFit/>
          </a:bodyPr>
          <a:lstStyle/>
          <a:p>
            <a:r>
              <a:rPr lang="el-GR" sz="2400">
                <a:latin typeface="Comic Sans MS" pitchFamily="66" charset="0"/>
                <a:cs typeface="Times New Roman" pitchFamily="18" charset="0"/>
              </a:rPr>
              <a:t>αξιολόγηση</a:t>
            </a:r>
          </a:p>
        </p:txBody>
      </p:sp>
      <p:sp>
        <p:nvSpPr>
          <p:cNvPr id="9235" name="AutoShape 19"/>
          <p:cNvSpPr>
            <a:spLocks noChangeArrowheads="1"/>
          </p:cNvSpPr>
          <p:nvPr/>
        </p:nvSpPr>
        <p:spPr bwMode="auto">
          <a:xfrm>
            <a:off x="5257800" y="3429000"/>
            <a:ext cx="2514600" cy="685800"/>
          </a:xfrm>
          <a:prstGeom prst="cube">
            <a:avLst>
              <a:gd name="adj" fmla="val 25000"/>
            </a:avLst>
          </a:prstGeom>
          <a:solidFill>
            <a:schemeClr val="accent1">
              <a:alpha val="50000"/>
            </a:scheme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διάγνωση</a:t>
            </a:r>
          </a:p>
        </p:txBody>
      </p:sp>
      <p:sp>
        <p:nvSpPr>
          <p:cNvPr id="9236" name="AutoShape 20"/>
          <p:cNvSpPr>
            <a:spLocks noChangeArrowheads="1"/>
          </p:cNvSpPr>
          <p:nvPr/>
        </p:nvSpPr>
        <p:spPr bwMode="auto">
          <a:xfrm>
            <a:off x="4038600" y="4114800"/>
            <a:ext cx="2438400" cy="609600"/>
          </a:xfrm>
          <a:prstGeom prst="cube">
            <a:avLst>
              <a:gd name="adj" fmla="val 25000"/>
            </a:avLst>
          </a:prstGeom>
          <a:solidFill>
            <a:srgbClr val="99CCFF">
              <a:alpha val="50000"/>
            </a:srgb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σχεδιασμός</a:t>
            </a:r>
          </a:p>
        </p:txBody>
      </p:sp>
      <p:sp>
        <p:nvSpPr>
          <p:cNvPr id="9238" name="AutoShape 22"/>
          <p:cNvSpPr>
            <a:spLocks noChangeArrowheads="1"/>
          </p:cNvSpPr>
          <p:nvPr/>
        </p:nvSpPr>
        <p:spPr bwMode="auto">
          <a:xfrm>
            <a:off x="2895600" y="4724400"/>
            <a:ext cx="2057400" cy="685800"/>
          </a:xfrm>
          <a:prstGeom prst="cube">
            <a:avLst>
              <a:gd name="adj" fmla="val 25000"/>
            </a:avLst>
          </a:prstGeom>
          <a:solidFill>
            <a:srgbClr val="CCFFCC">
              <a:alpha val="50000"/>
            </a:srgb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εφαρμογή</a:t>
            </a:r>
          </a:p>
        </p:txBody>
      </p:sp>
      <p:sp>
        <p:nvSpPr>
          <p:cNvPr id="9245" name="AutoShape 29"/>
          <p:cNvSpPr>
            <a:spLocks noChangeArrowheads="1"/>
          </p:cNvSpPr>
          <p:nvPr/>
        </p:nvSpPr>
        <p:spPr bwMode="auto">
          <a:xfrm>
            <a:off x="533400" y="5029200"/>
            <a:ext cx="2590800" cy="838200"/>
          </a:xfrm>
          <a:prstGeom prst="cube">
            <a:avLst>
              <a:gd name="adj" fmla="val 25000"/>
            </a:avLst>
          </a:prstGeom>
          <a:solidFill>
            <a:srgbClr val="00FF00">
              <a:alpha val="50000"/>
            </a:srgb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εκτίμηση </a:t>
            </a:r>
          </a:p>
          <a:p>
            <a:pPr algn="ctr"/>
            <a:r>
              <a:rPr lang="el-GR" sz="2400">
                <a:latin typeface="Comic Sans MS" pitchFamily="66" charset="0"/>
                <a:cs typeface="Times New Roman" pitchFamily="18" charset="0"/>
              </a:rPr>
              <a:t>αποτελεσμάτων</a:t>
            </a:r>
          </a:p>
        </p:txBody>
      </p:sp>
      <p:sp>
        <p:nvSpPr>
          <p:cNvPr id="9249" name="AutoShape 33"/>
          <p:cNvSpPr>
            <a:spLocks noChangeArrowheads="1"/>
          </p:cNvSpPr>
          <p:nvPr/>
        </p:nvSpPr>
        <p:spPr bwMode="auto">
          <a:xfrm>
            <a:off x="457200" y="1676400"/>
            <a:ext cx="3048000" cy="1219200"/>
          </a:xfrm>
          <a:prstGeom prst="flowChartAlternateProcess">
            <a:avLst/>
          </a:prstGeom>
          <a:solidFill>
            <a:srgbClr val="FF0000">
              <a:alpha val="50000"/>
            </a:srgbClr>
          </a:solidFill>
          <a:ln w="9525">
            <a:solidFill>
              <a:schemeClr val="tx1"/>
            </a:solidFill>
            <a:miter lim="800000"/>
            <a:headEnd/>
            <a:tailEnd/>
          </a:ln>
          <a:effectLst/>
        </p:spPr>
        <p:txBody>
          <a:bodyPr wrap="none" anchor="ctr"/>
          <a:lstStyle/>
          <a:p>
            <a:pPr algn="ctr"/>
            <a:r>
              <a:rPr lang="el-GR" sz="1600" b="1">
                <a:latin typeface="Comic Sans MS" pitchFamily="66" charset="0"/>
                <a:cs typeface="Times New Roman" pitchFamily="18" charset="0"/>
              </a:rPr>
              <a:t>Τερματισμός νοσηλευτικής</a:t>
            </a:r>
          </a:p>
          <a:p>
            <a:pPr algn="ctr"/>
            <a:r>
              <a:rPr lang="el-GR" sz="1600" b="1">
                <a:latin typeface="Comic Sans MS" pitchFamily="66" charset="0"/>
                <a:cs typeface="Times New Roman" pitchFamily="18" charset="0"/>
              </a:rPr>
              <a:t> φροντίδας ή</a:t>
            </a:r>
          </a:p>
          <a:p>
            <a:pPr algn="ctr"/>
            <a:r>
              <a:rPr lang="el-GR" sz="1600" b="1">
                <a:latin typeface="Comic Sans MS" pitchFamily="66" charset="0"/>
                <a:cs typeface="Times New Roman" pitchFamily="18" charset="0"/>
              </a:rPr>
              <a:t> αναθεώρηση του σχεδίου </a:t>
            </a:r>
          </a:p>
          <a:p>
            <a:pPr algn="ctr"/>
            <a:r>
              <a:rPr lang="el-GR" sz="1600" b="1">
                <a:latin typeface="Comic Sans MS" pitchFamily="66" charset="0"/>
                <a:cs typeface="Times New Roman" pitchFamily="18" charset="0"/>
              </a:rPr>
              <a:t>φροντίδας</a:t>
            </a:r>
          </a:p>
        </p:txBody>
      </p:sp>
      <p:sp>
        <p:nvSpPr>
          <p:cNvPr id="9250" name="AutoShape 34"/>
          <p:cNvSpPr>
            <a:spLocks noChangeArrowheads="1"/>
          </p:cNvSpPr>
          <p:nvPr/>
        </p:nvSpPr>
        <p:spPr bwMode="auto">
          <a:xfrm>
            <a:off x="4724400" y="533400"/>
            <a:ext cx="3886200" cy="1676400"/>
          </a:xfrm>
          <a:prstGeom prst="flowChartAlternateProcess">
            <a:avLst/>
          </a:prstGeom>
          <a:solidFill>
            <a:srgbClr val="808000">
              <a:alpha val="50000"/>
            </a:srgbClr>
          </a:solidFill>
          <a:ln w="9525">
            <a:solidFill>
              <a:schemeClr val="tx1"/>
            </a:solidFill>
            <a:miter lim="800000"/>
            <a:headEnd/>
            <a:tailEnd/>
          </a:ln>
          <a:effectLst/>
        </p:spPr>
        <p:txBody>
          <a:bodyPr wrap="none" anchor="ctr"/>
          <a:lstStyle/>
          <a:p>
            <a:r>
              <a:rPr lang="el-GR" sz="1600" b="1">
                <a:solidFill>
                  <a:srgbClr val="993300"/>
                </a:solidFill>
                <a:latin typeface="Comic Sans MS" pitchFamily="66" charset="0"/>
                <a:cs typeface="Times New Roman" pitchFamily="18" charset="0"/>
              </a:rPr>
              <a:t>Οι νοσηλευτές και οι ασθενείς</a:t>
            </a:r>
          </a:p>
          <a:p>
            <a:r>
              <a:rPr lang="el-GR" sz="1600" b="1">
                <a:solidFill>
                  <a:srgbClr val="993300"/>
                </a:solidFill>
                <a:latin typeface="Comic Sans MS" pitchFamily="66" charset="0"/>
                <a:cs typeface="Times New Roman" pitchFamily="18" charset="0"/>
              </a:rPr>
              <a:t> συνεργάζονται για :</a:t>
            </a:r>
          </a:p>
          <a:p>
            <a:pPr>
              <a:buFontTx/>
              <a:buChar char="•"/>
            </a:pPr>
            <a:r>
              <a:rPr lang="el-GR" sz="1600" b="1">
                <a:solidFill>
                  <a:srgbClr val="993300"/>
                </a:solidFill>
                <a:latin typeface="Comic Sans MS" pitchFamily="66" charset="0"/>
                <a:cs typeface="Times New Roman" pitchFamily="18" charset="0"/>
              </a:rPr>
              <a:t>την προαγωγή της ευεξίας</a:t>
            </a:r>
          </a:p>
          <a:p>
            <a:pPr>
              <a:buFontTx/>
              <a:buChar char="•"/>
            </a:pPr>
            <a:r>
              <a:rPr lang="el-GR" sz="1600" b="1">
                <a:solidFill>
                  <a:srgbClr val="993300"/>
                </a:solidFill>
                <a:latin typeface="Comic Sans MS" pitchFamily="66" charset="0"/>
                <a:cs typeface="Times New Roman" pitchFamily="18" charset="0"/>
              </a:rPr>
              <a:t>την πρόληψη ασθενειών</a:t>
            </a:r>
          </a:p>
          <a:p>
            <a:pPr>
              <a:buFontTx/>
              <a:buChar char="•"/>
            </a:pPr>
            <a:r>
              <a:rPr lang="el-GR" sz="1600" b="1">
                <a:solidFill>
                  <a:srgbClr val="993300"/>
                </a:solidFill>
                <a:latin typeface="Comic Sans MS" pitchFamily="66" charset="0"/>
                <a:cs typeface="Times New Roman" pitchFamily="18" charset="0"/>
              </a:rPr>
              <a:t>την αποκατάσταση της υγείας</a:t>
            </a:r>
          </a:p>
          <a:p>
            <a:pPr>
              <a:buFontTx/>
              <a:buChar char="•"/>
            </a:pPr>
            <a:r>
              <a:rPr lang="el-GR" sz="1600" b="1">
                <a:solidFill>
                  <a:srgbClr val="993300"/>
                </a:solidFill>
                <a:latin typeface="Comic Sans MS" pitchFamily="66" charset="0"/>
                <a:cs typeface="Times New Roman" pitchFamily="18" charset="0"/>
              </a:rPr>
              <a:t>την διευκόλυνση της αντιμετώπισης</a:t>
            </a:r>
          </a:p>
          <a:p>
            <a:r>
              <a:rPr lang="el-GR" sz="1600" b="1">
                <a:solidFill>
                  <a:srgbClr val="993300"/>
                </a:solidFill>
                <a:latin typeface="Comic Sans MS" pitchFamily="66" charset="0"/>
                <a:cs typeface="Times New Roman" pitchFamily="18" charset="0"/>
              </a:rPr>
              <a:t>των δυσλειτουργιών</a:t>
            </a:r>
          </a:p>
        </p:txBody>
      </p:sp>
      <p:sp>
        <p:nvSpPr>
          <p:cNvPr id="9251" name="AutoShape 35"/>
          <p:cNvSpPr>
            <a:spLocks noChangeArrowheads="1"/>
          </p:cNvSpPr>
          <p:nvPr/>
        </p:nvSpPr>
        <p:spPr bwMode="auto">
          <a:xfrm>
            <a:off x="1219200" y="3048000"/>
            <a:ext cx="685800" cy="1905000"/>
          </a:xfrm>
          <a:prstGeom prst="upArrow">
            <a:avLst>
              <a:gd name="adj1" fmla="val 50000"/>
              <a:gd name="adj2" fmla="val 69444"/>
            </a:avLst>
          </a:prstGeom>
          <a:solidFill>
            <a:srgbClr val="33CCCC">
              <a:alpha val="50000"/>
            </a:srgbClr>
          </a:solidFill>
          <a:ln w="9525">
            <a:solidFill>
              <a:schemeClr val="tx1"/>
            </a:solidFill>
            <a:miter lim="800000"/>
            <a:headEnd/>
            <a:tailEnd/>
          </a:ln>
          <a:effectLst/>
        </p:spPr>
        <p:txBody>
          <a:bodyPr wrap="none" anchor="ctr"/>
          <a:lstStyle/>
          <a:p>
            <a:endParaRPr lang="el-GR"/>
          </a:p>
        </p:txBody>
      </p:sp>
      <p:sp>
        <p:nvSpPr>
          <p:cNvPr id="9253" name="Line 37"/>
          <p:cNvSpPr>
            <a:spLocks noChangeShapeType="1"/>
          </p:cNvSpPr>
          <p:nvPr/>
        </p:nvSpPr>
        <p:spPr bwMode="auto">
          <a:xfrm>
            <a:off x="3505200" y="2819400"/>
            <a:ext cx="2667000" cy="0"/>
          </a:xfrm>
          <a:prstGeom prst="line">
            <a:avLst/>
          </a:prstGeom>
          <a:noFill/>
          <a:ln w="9525">
            <a:solidFill>
              <a:schemeClr val="tx1"/>
            </a:solidFill>
            <a:round/>
            <a:headEnd/>
            <a:tailEnd type="triangle" w="med" len="med"/>
          </a:ln>
          <a:effectLst/>
        </p:spPr>
        <p:txBody>
          <a:bodyPr wrap="none"/>
          <a:lstStyle/>
          <a:p>
            <a:endParaRPr lang="el-GR"/>
          </a:p>
        </p:txBody>
      </p:sp>
      <p:sp>
        <p:nvSpPr>
          <p:cNvPr id="9254" name="Line 38"/>
          <p:cNvSpPr>
            <a:spLocks noChangeShapeType="1"/>
          </p:cNvSpPr>
          <p:nvPr/>
        </p:nvSpPr>
        <p:spPr bwMode="auto">
          <a:xfrm>
            <a:off x="3505200" y="2819400"/>
            <a:ext cx="1752600" cy="1066800"/>
          </a:xfrm>
          <a:prstGeom prst="line">
            <a:avLst/>
          </a:prstGeom>
          <a:noFill/>
          <a:ln w="9525">
            <a:solidFill>
              <a:schemeClr val="tx1"/>
            </a:solidFill>
            <a:round/>
            <a:headEnd/>
            <a:tailEnd type="triangle" w="med" len="med"/>
          </a:ln>
          <a:effectLst/>
        </p:spPr>
        <p:txBody>
          <a:bodyPr wrap="none"/>
          <a:lstStyle/>
          <a:p>
            <a:endParaRPr lang="el-GR"/>
          </a:p>
        </p:txBody>
      </p:sp>
      <p:sp>
        <p:nvSpPr>
          <p:cNvPr id="9255" name="Line 39"/>
          <p:cNvSpPr>
            <a:spLocks noChangeShapeType="1"/>
          </p:cNvSpPr>
          <p:nvPr/>
        </p:nvSpPr>
        <p:spPr bwMode="auto">
          <a:xfrm>
            <a:off x="3505200" y="2819400"/>
            <a:ext cx="685800" cy="1600200"/>
          </a:xfrm>
          <a:prstGeom prst="line">
            <a:avLst/>
          </a:prstGeom>
          <a:noFill/>
          <a:ln w="9525">
            <a:solidFill>
              <a:schemeClr val="tx1"/>
            </a:solidFill>
            <a:round/>
            <a:headEnd/>
            <a:tailEnd type="triangle" w="med" len="med"/>
          </a:ln>
          <a:effectLst/>
        </p:spPr>
        <p:txBody>
          <a:bodyPr wrap="none"/>
          <a:lstStyle/>
          <a:p>
            <a:endParaRPr lang="el-GR"/>
          </a:p>
        </p:txBody>
      </p:sp>
      <p:sp>
        <p:nvSpPr>
          <p:cNvPr id="9256" name="Line 40"/>
          <p:cNvSpPr>
            <a:spLocks noChangeShapeType="1"/>
          </p:cNvSpPr>
          <p:nvPr/>
        </p:nvSpPr>
        <p:spPr bwMode="auto">
          <a:xfrm>
            <a:off x="3505200" y="2819400"/>
            <a:ext cx="0" cy="1981200"/>
          </a:xfrm>
          <a:prstGeom prst="line">
            <a:avLst/>
          </a:prstGeom>
          <a:noFill/>
          <a:ln w="9525">
            <a:solidFill>
              <a:schemeClr val="tx1"/>
            </a:solidFill>
            <a:round/>
            <a:headEnd/>
            <a:tailEnd type="triangle" w="med" len="med"/>
          </a:ln>
          <a:effectLst/>
        </p:spPr>
        <p:txBody>
          <a:bodyPr wrap="none"/>
          <a:lstStyle/>
          <a:p>
            <a:endParaRPr lang="el-GR"/>
          </a:p>
        </p:txBody>
      </p:sp>
      <p:sp>
        <p:nvSpPr>
          <p:cNvPr id="9257" name="Line 41"/>
          <p:cNvSpPr>
            <a:spLocks noChangeShapeType="1"/>
          </p:cNvSpPr>
          <p:nvPr/>
        </p:nvSpPr>
        <p:spPr bwMode="auto">
          <a:xfrm flipH="1">
            <a:off x="2133600" y="2819400"/>
            <a:ext cx="1371600" cy="2362200"/>
          </a:xfrm>
          <a:prstGeom prst="line">
            <a:avLst/>
          </a:prstGeom>
          <a:noFill/>
          <a:ln w="9525">
            <a:solidFill>
              <a:schemeClr val="tx1"/>
            </a:solidFill>
            <a:round/>
            <a:headEnd/>
            <a:tailEnd type="triangle" w="med" len="med"/>
          </a:ln>
          <a:effectLst/>
        </p:spPr>
        <p:txBody>
          <a:bodyPr wrap="none"/>
          <a:lstStyle/>
          <a:p>
            <a:endParaRPr lang="el-GR"/>
          </a:p>
        </p:txBody>
      </p:sp>
      <p:sp>
        <p:nvSpPr>
          <p:cNvPr id="9263" name="Oval 47"/>
          <p:cNvSpPr>
            <a:spLocks noChangeArrowheads="1"/>
          </p:cNvSpPr>
          <p:nvPr/>
        </p:nvSpPr>
        <p:spPr bwMode="auto">
          <a:xfrm>
            <a:off x="228600" y="228600"/>
            <a:ext cx="3352800" cy="838200"/>
          </a:xfrm>
          <a:prstGeom prst="ellipse">
            <a:avLst/>
          </a:prstGeom>
          <a:solidFill>
            <a:srgbClr val="969696">
              <a:alpha val="50000"/>
            </a:srgbClr>
          </a:solidFill>
          <a:ln w="9525">
            <a:solidFill>
              <a:schemeClr val="tx1"/>
            </a:solidFill>
            <a:round/>
            <a:headEnd/>
            <a:tailEnd/>
          </a:ln>
          <a:effectLst/>
        </p:spPr>
        <p:txBody>
          <a:bodyPr wrap="none" anchor="ctr"/>
          <a:lstStyle/>
          <a:p>
            <a:pPr algn="ctr"/>
            <a:r>
              <a:rPr lang="el-GR" b="1">
                <a:solidFill>
                  <a:schemeClr val="bg2"/>
                </a:solidFill>
                <a:latin typeface="Comic Sans MS" pitchFamily="66" charset="0"/>
                <a:cs typeface="Times New Roman" pitchFamily="18" charset="0"/>
              </a:rPr>
              <a:t>ΝΟΣΗΛΕΥΤΙΚΗ ΔΙΕΡΓΑΣΙΑ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p:txBody>
          <a:bodyPr anchor="t"/>
          <a:lstStyle/>
          <a:p>
            <a:r>
              <a:rPr lang="el-GR"/>
              <a:t>Η αναζήτηση της αλήθειας</a:t>
            </a:r>
            <a:endParaRPr lang="en-US"/>
          </a:p>
        </p:txBody>
      </p:sp>
      <p:sp>
        <p:nvSpPr>
          <p:cNvPr id="74755" name="Rectangle 3"/>
          <p:cNvSpPr>
            <a:spLocks noGrp="1" noChangeArrowheads="1"/>
          </p:cNvSpPr>
          <p:nvPr>
            <p:ph type="body" idx="4294967295"/>
          </p:nvPr>
        </p:nvSpPr>
        <p:spPr/>
        <p:txBody>
          <a:bodyPr/>
          <a:lstStyle/>
          <a:p>
            <a:r>
              <a:rPr lang="el-GR"/>
              <a:t>Ο άνθρωπος προσπαθεί να καταλάβει το περιβάλλον και τα διάφορα φαινόμενα που αντιμετωπίζει μέσα από:</a:t>
            </a:r>
          </a:p>
          <a:p>
            <a:pPr marL="669925" lvl="1" indent="-325438"/>
            <a:r>
              <a:rPr lang="el-GR"/>
              <a:t>Την εμπειρία</a:t>
            </a:r>
          </a:p>
          <a:p>
            <a:pPr marL="669925" lvl="1" indent="-325438"/>
            <a:r>
              <a:rPr lang="el-GR"/>
              <a:t>Τη λογική σκέψη</a:t>
            </a:r>
          </a:p>
          <a:p>
            <a:pPr marL="669925" lvl="1" indent="-325438"/>
            <a:r>
              <a:rPr lang="el-GR"/>
              <a:t>Την έρευνα</a:t>
            </a:r>
            <a:r>
              <a:rPr lang="en-US"/>
              <a:t> (</a:t>
            </a:r>
            <a:r>
              <a:rPr lang="el-GR"/>
              <a:t>συστηματική και ελεγχόμενη</a:t>
            </a:r>
            <a:r>
              <a:rPr lang="en-US"/>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0" y="-152400"/>
            <a:ext cx="8596313" cy="2239963"/>
          </a:xfrm>
        </p:spPr>
        <p:txBody>
          <a:bodyPr/>
          <a:lstStyle/>
          <a:p>
            <a:r>
              <a:rPr lang="el-GR" sz="4200"/>
              <a:t/>
            </a:r>
            <a:br>
              <a:rPr lang="el-GR" sz="4200"/>
            </a:br>
            <a:r>
              <a:rPr lang="el-GR" sz="4200"/>
              <a:t>Αξιολόγηση</a:t>
            </a:r>
            <a:br>
              <a:rPr lang="el-GR" sz="4200"/>
            </a:br>
            <a:endParaRPr lang="el-GR" sz="4200"/>
          </a:p>
        </p:txBody>
      </p:sp>
      <p:sp>
        <p:nvSpPr>
          <p:cNvPr id="10243" name="Rectangle 3"/>
          <p:cNvSpPr>
            <a:spLocks noGrp="1" noChangeArrowheads="1"/>
          </p:cNvSpPr>
          <p:nvPr>
            <p:ph type="body" idx="1"/>
          </p:nvPr>
        </p:nvSpPr>
        <p:spPr/>
        <p:txBody>
          <a:bodyPr/>
          <a:lstStyle/>
          <a:p>
            <a:pPr>
              <a:lnSpc>
                <a:spcPct val="90000"/>
              </a:lnSpc>
            </a:pPr>
            <a:r>
              <a:rPr lang="el-GR" sz="2600"/>
              <a:t>Συστηματική και συνεχής συλλογή δεδομένων του ασθενούς, η επιβεβαίωση της εγκυρότητάς τους και η γνωστοποίησή τους στους άλλους επαγγελματίες υγείας</a:t>
            </a:r>
          </a:p>
          <a:p>
            <a:pPr>
              <a:lnSpc>
                <a:spcPct val="90000"/>
              </a:lnSpc>
            </a:pPr>
            <a:r>
              <a:rPr lang="el-GR" sz="2600"/>
              <a:t>Οργανωμένη δυναμική διεργασία που περικλείει τρεις βασικές δραστηριότητες: συστηματική συλλογή των δεδομένων- ταξινόμηση και οργάνωση συλλεγχέντων δεδομένων και τεκμηρίωση των δεδομένων σε ανακτήσιμη μορφή. </a:t>
            </a:r>
          </a:p>
          <a:p>
            <a:pPr>
              <a:lnSpc>
                <a:spcPct val="90000"/>
              </a:lnSpc>
              <a:buFont typeface="Wingdings" pitchFamily="2" charset="2"/>
              <a:buNone/>
            </a:pPr>
            <a:endParaRPr lang="el-GR" sz="26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73125" y="304800"/>
            <a:ext cx="7702550" cy="1216025"/>
          </a:xfrm>
        </p:spPr>
        <p:txBody>
          <a:bodyPr/>
          <a:lstStyle/>
          <a:p>
            <a:r>
              <a:rPr lang="el-GR"/>
              <a:t>Αξιολόγηση. Ρόλος Νοσηλευτή</a:t>
            </a:r>
          </a:p>
        </p:txBody>
      </p:sp>
      <p:sp>
        <p:nvSpPr>
          <p:cNvPr id="11267" name="Rectangle 3"/>
          <p:cNvSpPr>
            <a:spLocks noGrp="1" noChangeArrowheads="1"/>
          </p:cNvSpPr>
          <p:nvPr>
            <p:ph type="body" idx="1"/>
          </p:nvPr>
        </p:nvSpPr>
        <p:spPr/>
        <p:txBody>
          <a:bodyPr/>
          <a:lstStyle/>
          <a:p>
            <a:r>
              <a:rPr lang="el-GR" sz="2600"/>
              <a:t>Δημιουργεί βάση δεδομένων </a:t>
            </a:r>
            <a:r>
              <a:rPr lang="el-GR" sz="2100" i="1"/>
              <a:t>(νοσηλευτικό ιστορικό, φυσική εξέταση, ανασκόπηση φακέλου ασθενούς, πληροφορίες από υποστηρικτικά άτομα ή επαγγελματίες υγείας)</a:t>
            </a:r>
          </a:p>
          <a:p>
            <a:r>
              <a:rPr lang="el-GR" sz="2600"/>
              <a:t>Ενημερώνει συνεχώς τη βάση δεδομένων</a:t>
            </a:r>
          </a:p>
          <a:p>
            <a:r>
              <a:rPr lang="el-GR" sz="2600"/>
              <a:t>Επιβεβαιώνει τη εγκυρότητα των δεδομένων</a:t>
            </a:r>
          </a:p>
          <a:p>
            <a:r>
              <a:rPr lang="el-GR" sz="2600"/>
              <a:t>Γνωστοποιεί τα δεδομένα</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endParaRPr lang="el-GR"/>
          </a:p>
        </p:txBody>
      </p:sp>
      <p:sp>
        <p:nvSpPr>
          <p:cNvPr id="52227" name="Rectangle 3"/>
          <p:cNvSpPr>
            <a:spLocks noGrp="1" noChangeArrowheads="1"/>
          </p:cNvSpPr>
          <p:nvPr>
            <p:ph type="body" idx="1"/>
          </p:nvPr>
        </p:nvSpPr>
        <p:spPr/>
        <p:txBody>
          <a:bodyPr/>
          <a:lstStyle/>
          <a:p>
            <a:r>
              <a:rPr lang="el-GR">
                <a:latin typeface="Times New Roman" pitchFamily="18" charset="0"/>
              </a:rPr>
              <a:t>Υποκειμενικά δεδομένα: όσα το άτομο ή οι σημαντικοί άλλοι αναφέρουν, πιστεύουν ή αισθάνονται </a:t>
            </a:r>
          </a:p>
          <a:p>
            <a:r>
              <a:rPr lang="el-GR">
                <a:latin typeface="Times New Roman" pitchFamily="18" charset="0"/>
              </a:rPr>
              <a:t>Αντικειμενικά δεδομένα: όσα μπορούν να παρατηρηθούν ή να αποκτηθούν από άλλες πηγές π.χ. εργαστηριακές και διαγνωστικές εξετάσεις, προηγούμενα ιατρικά αρχεία, άλλοι επαγγελματίες υγείας κ.ά.</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l-GR">
                <a:latin typeface="Times New Roman" pitchFamily="18" charset="0"/>
              </a:rPr>
              <a:t>Προφίλ ατόμου</a:t>
            </a:r>
          </a:p>
        </p:txBody>
      </p:sp>
      <p:sp>
        <p:nvSpPr>
          <p:cNvPr id="53251" name="Rectangle 3"/>
          <p:cNvSpPr>
            <a:spLocks noGrp="1" noChangeArrowheads="1"/>
          </p:cNvSpPr>
          <p:nvPr>
            <p:ph type="body" idx="1"/>
          </p:nvPr>
        </p:nvSpPr>
        <p:spPr/>
        <p:txBody>
          <a:bodyPr/>
          <a:lstStyle/>
          <a:p>
            <a:pPr>
              <a:lnSpc>
                <a:spcPct val="90000"/>
              </a:lnSpc>
            </a:pPr>
            <a:r>
              <a:rPr lang="el-GR" sz="2600">
                <a:latin typeface="Times New Roman" pitchFamily="18" charset="0"/>
              </a:rPr>
              <a:t>Το κύριο επίκεντρο του νοσηλευτή είναι η ανάδειξη του προφίλ του ατόμου με τη χρήση διαφόρων μεθόδων και πηγών.</a:t>
            </a:r>
          </a:p>
          <a:p>
            <a:pPr>
              <a:lnSpc>
                <a:spcPct val="90000"/>
              </a:lnSpc>
            </a:pPr>
            <a:r>
              <a:rPr lang="el-GR" sz="2600">
                <a:latin typeface="Times New Roman" pitchFamily="18" charset="0"/>
              </a:rPr>
              <a:t>Το προφίλ απεικονίζει τη συνολική κατάσταση της υγείας του ατόμου, παρέχοντας μια εικόνα του βιολογικού, ψυχολογικού, κοινωνικοπολιτισμικού, πνευματικού, γνωστικού και αναπτυξιακού επιπέδου του, της οικονομικής κατάστασης, των λειτουργικών του ικανοτήτων και του τρόπου ζωής του.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endParaRPr lang="el-GR"/>
          </a:p>
        </p:txBody>
      </p:sp>
      <p:sp>
        <p:nvSpPr>
          <p:cNvPr id="58371" name="Rectangle 3"/>
          <p:cNvSpPr>
            <a:spLocks noGrp="1" noChangeArrowheads="1"/>
          </p:cNvSpPr>
          <p:nvPr>
            <p:ph type="body" idx="1"/>
          </p:nvPr>
        </p:nvSpPr>
        <p:spPr/>
        <p:txBody>
          <a:bodyPr/>
          <a:lstStyle/>
          <a:p>
            <a:pPr>
              <a:lnSpc>
                <a:spcPct val="90000"/>
              </a:lnSpc>
            </a:pPr>
            <a:r>
              <a:rPr lang="el-GR"/>
              <a:t>Η νοσηλευτική αξιολόγηση ανάλογα με το περιβάλλον, την κατάσταση του ασθενή, το διαθέσιμο χρόνο και το σκοπό διακρίνεται σε τέσσερις τύπους:</a:t>
            </a:r>
          </a:p>
          <a:p>
            <a:pPr>
              <a:lnSpc>
                <a:spcPct val="90000"/>
              </a:lnSpc>
            </a:pPr>
            <a:r>
              <a:rPr lang="el-GR"/>
              <a:t>Αρχική αξιολόγηση</a:t>
            </a:r>
          </a:p>
          <a:p>
            <a:pPr>
              <a:lnSpc>
                <a:spcPct val="90000"/>
              </a:lnSpc>
            </a:pPr>
            <a:r>
              <a:rPr lang="el-GR"/>
              <a:t>Εστιασμένη αξιολόγηση</a:t>
            </a:r>
          </a:p>
          <a:p>
            <a:pPr>
              <a:lnSpc>
                <a:spcPct val="90000"/>
              </a:lnSpc>
            </a:pPr>
            <a:r>
              <a:rPr lang="el-GR"/>
              <a:t>Επαναξιολόγηση</a:t>
            </a:r>
          </a:p>
          <a:p>
            <a:pPr>
              <a:lnSpc>
                <a:spcPct val="90000"/>
              </a:lnSpc>
            </a:pPr>
            <a:r>
              <a:rPr lang="el-GR"/>
              <a:t>Επείγουσα αξιολόγηση</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l-GR"/>
              <a:t>ΑΡΧΙΚΗ ΑΞΙΟΛΟΓΗΣΗ</a:t>
            </a:r>
          </a:p>
        </p:txBody>
      </p:sp>
      <p:sp>
        <p:nvSpPr>
          <p:cNvPr id="59395" name="Rectangle 3"/>
          <p:cNvSpPr>
            <a:spLocks noGrp="1" noChangeArrowheads="1"/>
          </p:cNvSpPr>
          <p:nvPr>
            <p:ph type="body" idx="1"/>
          </p:nvPr>
        </p:nvSpPr>
        <p:spPr/>
        <p:txBody>
          <a:bodyPr/>
          <a:lstStyle/>
          <a:p>
            <a:r>
              <a:rPr lang="el-GR" sz="2600"/>
              <a:t>Η αρχική αξιολόγηση ή αξιολόγηση εισαγωγής πραγματοποιείται κατά την είσοδο του ατόμου στο νοσηλευτικό τμήμα. Είναι λεπτομερειακή με σκοπό την εκτίμηση του επιπέδου υγείας, την αναγνώριση των προβληματικών τομέων και την παροχή πληροφοριών σε βάθος, που είναι σημαντικές για την επαναξιολόγηση. </a:t>
            </a:r>
          </a:p>
          <a:p>
            <a:pPr>
              <a:buFont typeface="Wingdings" pitchFamily="2" charset="2"/>
              <a:buNone/>
            </a:pPr>
            <a:r>
              <a:rPr lang="el-GR" sz="260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l-GR"/>
              <a:t>ΕΣΤΙΑΣΜΕΝΗ ΑΞΙΟΛΟΓΗΣΗ</a:t>
            </a:r>
          </a:p>
        </p:txBody>
      </p:sp>
      <p:sp>
        <p:nvSpPr>
          <p:cNvPr id="80899" name="Rectangle 3"/>
          <p:cNvSpPr>
            <a:spLocks noGrp="1" noChangeArrowheads="1"/>
          </p:cNvSpPr>
          <p:nvPr>
            <p:ph type="body" idx="1"/>
          </p:nvPr>
        </p:nvSpPr>
        <p:spPr/>
        <p:txBody>
          <a:bodyPr/>
          <a:lstStyle/>
          <a:p>
            <a:pPr>
              <a:lnSpc>
                <a:spcPct val="80000"/>
              </a:lnSpc>
            </a:pPr>
            <a:r>
              <a:rPr lang="el-GR" sz="2600"/>
              <a:t>Η εστιασμένη αξιολόγηση αναφέρεται στη συλλογή δεδομένων για ένα πρόβλημα που έχει ήδη αναγνωριστεί. Ακολουθεί την αρχική αξιολόγηση και καθορίζει το επίπεδο υγείας σε σχέση με το πρόβλημα, την επιδείνωση ή τη βελτίωσή του. Αυτού του τύπου αξιολόγησης έχει μεγάλη σημασία στη κλινική πρακτική, διότι μπορούν να αποτιμηθούν νέες καταστάσεις στο ήδη υπάρχον πρόβλημα, ή να αναγνωριστούν δεδομένα που έχουν διαφύγει κατά την αρχική αξιολόγηση.</a:t>
            </a:r>
          </a:p>
          <a:p>
            <a:pPr>
              <a:lnSpc>
                <a:spcPct val="80000"/>
              </a:lnSpc>
            </a:pPr>
            <a:endParaRPr lang="el-GR" sz="26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l-GR"/>
              <a:t>ΕΠΑΝΑΞΙΟΛΟΓΗΣΗ</a:t>
            </a:r>
          </a:p>
        </p:txBody>
      </p:sp>
      <p:sp>
        <p:nvSpPr>
          <p:cNvPr id="60419" name="Rectangle 3"/>
          <p:cNvSpPr>
            <a:spLocks noGrp="1" noChangeArrowheads="1"/>
          </p:cNvSpPr>
          <p:nvPr>
            <p:ph type="body" idx="1"/>
          </p:nvPr>
        </p:nvSpPr>
        <p:spPr/>
        <p:txBody>
          <a:bodyPr/>
          <a:lstStyle/>
          <a:p>
            <a:pPr>
              <a:lnSpc>
                <a:spcPct val="90000"/>
              </a:lnSpc>
            </a:pPr>
            <a:r>
              <a:rPr lang="el-GR" sz="2600"/>
              <a:t>Η επαναξιολόγηση, έπεται της αρχικής αξιολόγησης με σκοπό την εκτίμηση των οποιονδήποτε αλλαγών στο επίπεδο λειτουργικότητας του ατόμου. Διενεργείται σε συγκεκριμένα χρονικά διαστήματα μετά την αρχική αξιολόγηση, είναι το ίδιο εκτενής, προσδιορίζει το βαθμό βελτίωσης ή επιδείνωσης των προβλημάτων που έχουν ήδη αναγνωριστεί ή υποβάλλει την εξακρίβωση νέων καταστάσεων. 	</a:t>
            </a:r>
          </a:p>
          <a:p>
            <a:pPr>
              <a:lnSpc>
                <a:spcPct val="90000"/>
              </a:lnSpc>
              <a:buFont typeface="Wingdings" pitchFamily="2" charset="2"/>
              <a:buNone/>
            </a:pPr>
            <a:endParaRPr lang="el-GR" sz="2600"/>
          </a:p>
          <a:p>
            <a:pPr>
              <a:lnSpc>
                <a:spcPct val="90000"/>
              </a:lnSpc>
              <a:buFont typeface="Wingdings" pitchFamily="2" charset="2"/>
              <a:buNone/>
            </a:pPr>
            <a:endParaRPr lang="el-GR" sz="26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l-GR"/>
              <a:t>ΕΠΕΙΓΟΥΣΑ ΑΞΙΟΛΟΓΗΣΗ</a:t>
            </a:r>
          </a:p>
        </p:txBody>
      </p:sp>
      <p:sp>
        <p:nvSpPr>
          <p:cNvPr id="81923" name="Rectangle 3"/>
          <p:cNvSpPr>
            <a:spLocks noGrp="1" noChangeArrowheads="1"/>
          </p:cNvSpPr>
          <p:nvPr>
            <p:ph type="body" idx="1"/>
          </p:nvPr>
        </p:nvSpPr>
        <p:spPr/>
        <p:txBody>
          <a:bodyPr/>
          <a:lstStyle/>
          <a:p>
            <a:pPr>
              <a:lnSpc>
                <a:spcPct val="90000"/>
              </a:lnSpc>
            </a:pPr>
            <a:r>
              <a:rPr lang="el-GR"/>
              <a:t>Η επείγουσα αξιολόγηση πραγματοποιείται σε καταστάσεις απειλητικές για τη ζωή με στόχο την ταχεία αναγνώριση των προβληματικών τομέων και την ταυτόχρονη ιεράρχηση των παρεμβάσεων για την αντιμετώπιση της κατάστασης. Σ’ αυτό το τύπο αξιολόγησης, εντάσσεται η εκτίμηση του επιπέδου βαρύτητας των ασθενών (</a:t>
            </a:r>
            <a:r>
              <a:rPr lang="en-US"/>
              <a:t>triage</a:t>
            </a:r>
            <a:r>
              <a:rPr lang="el-GR"/>
              <a:t>).</a:t>
            </a:r>
          </a:p>
          <a:p>
            <a:pPr>
              <a:lnSpc>
                <a:spcPct val="90000"/>
              </a:lnSpc>
            </a:pPr>
            <a:endParaRPr lang="el-G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517525" y="220663"/>
            <a:ext cx="8596313" cy="1403350"/>
          </a:xfrm>
        </p:spPr>
        <p:txBody>
          <a:bodyPr/>
          <a:lstStyle/>
          <a:p>
            <a:r>
              <a:rPr lang="el-GR" b="1"/>
              <a:t>Νοσηλευτική συνέντευξη</a:t>
            </a:r>
            <a:r>
              <a:rPr lang="el-GR"/>
              <a:t/>
            </a:r>
            <a:br>
              <a:rPr lang="el-GR"/>
            </a:br>
            <a:endParaRPr lang="el-GR"/>
          </a:p>
        </p:txBody>
      </p:sp>
      <p:sp>
        <p:nvSpPr>
          <p:cNvPr id="61443" name="Rectangle 3"/>
          <p:cNvSpPr>
            <a:spLocks noGrp="1" noChangeArrowheads="1"/>
          </p:cNvSpPr>
          <p:nvPr>
            <p:ph type="body" idx="1"/>
          </p:nvPr>
        </p:nvSpPr>
        <p:spPr>
          <a:xfrm>
            <a:off x="539750" y="2057400"/>
            <a:ext cx="8299450" cy="4114800"/>
          </a:xfrm>
        </p:spPr>
        <p:txBody>
          <a:bodyPr/>
          <a:lstStyle/>
          <a:p>
            <a:pPr>
              <a:lnSpc>
                <a:spcPct val="90000"/>
              </a:lnSpc>
            </a:pPr>
            <a:r>
              <a:rPr lang="el-GR" sz="2100"/>
              <a:t>Ο νοσηλευτής για να κατανοήσει πλήρως την κατάσταση του ασθενούς και να αναπτύξει σχέση εμπιστοσύνης με αυτόν πρέπει να δημιουργήσει τις κατάλληλες προϋποθέσεις για ένα κλίμα θετικό.</a:t>
            </a:r>
          </a:p>
          <a:p>
            <a:pPr>
              <a:lnSpc>
                <a:spcPct val="90000"/>
              </a:lnSpc>
            </a:pPr>
            <a:r>
              <a:rPr lang="el-GR" sz="2100"/>
              <a:t> Η νοσηλευτική συνέντευξη βοηθά στη δόμηση αυτής της σχέσης εφόσον αποβεί επιτυχημένη. Για να δομηθεί αυτή η σχέση όσο πιο θετικά γίνεται πρέπει ο νοσηλευτής να λάβει κάποια μέτρα. Μερικά από αυτά είναι η οργάνωση της όλης διαδικασίας, η διασφάλιση ιδιαίτερου χώρου,  η ενεργητική ακρόαση, η χρήση ανοικτών ερωτήσεων, το ενδιαφέρον και η υπομονή.</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idx="4294967295"/>
          </p:nvPr>
        </p:nvSpPr>
        <p:spPr/>
        <p:txBody>
          <a:bodyPr anchor="t"/>
          <a:lstStyle/>
          <a:p>
            <a:r>
              <a:rPr lang="el-GR" sz="3400"/>
              <a:t>Η εμπειρία προς αναζήτηση της αλήθειας</a:t>
            </a:r>
            <a:endParaRPr lang="en-US" sz="3400"/>
          </a:p>
        </p:txBody>
      </p:sp>
      <p:sp>
        <p:nvSpPr>
          <p:cNvPr id="76803" name="Rectangle 3"/>
          <p:cNvSpPr>
            <a:spLocks noGrp="1" noChangeArrowheads="1"/>
          </p:cNvSpPr>
          <p:nvPr>
            <p:ph type="body" idx="4294967295"/>
          </p:nvPr>
        </p:nvSpPr>
        <p:spPr>
          <a:xfrm>
            <a:off x="468313" y="1844675"/>
            <a:ext cx="8229600" cy="4876800"/>
          </a:xfrm>
        </p:spPr>
        <p:txBody>
          <a:bodyPr/>
          <a:lstStyle/>
          <a:p>
            <a:pPr>
              <a:lnSpc>
                <a:spcPct val="90000"/>
              </a:lnSpc>
            </a:pPr>
            <a:r>
              <a:rPr lang="el-GR" sz="3100"/>
              <a:t>Προσωπική: μια συλλογή γνώσεων και δεξιοτήτων</a:t>
            </a:r>
          </a:p>
          <a:p>
            <a:pPr>
              <a:lnSpc>
                <a:spcPct val="90000"/>
              </a:lnSpc>
            </a:pPr>
            <a:r>
              <a:rPr lang="el-GR" sz="3100"/>
              <a:t>Η εμπειρία των άλλων ανθρώπων, ειδικά κάποιων που είναι «αυθεντίες», με πείρα, με εξειδίκευση, με ηγετική προσωπικότητα, με θρησκευτικό χάρισμα κλπ.</a:t>
            </a:r>
          </a:p>
          <a:p>
            <a:pPr>
              <a:lnSpc>
                <a:spcPct val="90000"/>
              </a:lnSpc>
            </a:pPr>
            <a:endParaRPr lang="el-GR" sz="32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l-GR" b="1"/>
              <a:t>Φυσική εκτίμηση</a:t>
            </a:r>
          </a:p>
        </p:txBody>
      </p:sp>
      <p:sp>
        <p:nvSpPr>
          <p:cNvPr id="62467" name="Rectangle 3"/>
          <p:cNvSpPr>
            <a:spLocks noGrp="1" noChangeArrowheads="1"/>
          </p:cNvSpPr>
          <p:nvPr>
            <p:ph type="body" idx="1"/>
          </p:nvPr>
        </p:nvSpPr>
        <p:spPr>
          <a:xfrm>
            <a:off x="684213" y="2057400"/>
            <a:ext cx="8154987" cy="4114800"/>
          </a:xfrm>
        </p:spPr>
        <p:txBody>
          <a:bodyPr/>
          <a:lstStyle/>
          <a:p>
            <a:pPr>
              <a:lnSpc>
                <a:spcPct val="90000"/>
              </a:lnSpc>
            </a:pPr>
            <a:endParaRPr lang="el-GR" sz="2100"/>
          </a:p>
          <a:p>
            <a:pPr>
              <a:lnSpc>
                <a:spcPct val="90000"/>
              </a:lnSpc>
            </a:pPr>
            <a:r>
              <a:rPr lang="el-GR" sz="2100"/>
              <a:t>Κατά την εκτέλεση της φυσικής εκτίμησης πρέπει πάντα να διασφαλίζεται η ιδιωτικότητα του ασθενούς και να εκτελείται μετά από ενημέρωση του ασθενή του τι πρόκειται να επακολουθήσει.</a:t>
            </a:r>
          </a:p>
          <a:p>
            <a:pPr>
              <a:lnSpc>
                <a:spcPct val="90000"/>
              </a:lnSpc>
            </a:pPr>
            <a:r>
              <a:rPr lang="el-GR" sz="2100"/>
              <a:t> Ο νοσηλευτής κάνει την εκτίμηση της νευρολογικής κατάστασης του ασθενούς, την εκτίμηση του αναπνευστικού, καρδιαγγειακού, γαστρεντερικού, ουροποιογεννητικού, μυοσκελετικού συστήματος καθώς και της κατάστασης του δέρματος, έτσι ώστε να ολοκληρώσει την συλλογή στοιχείων για την το επίπεδο υγείας του ασθενούς.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90600" y="609600"/>
            <a:ext cx="8596313" cy="747713"/>
          </a:xfrm>
        </p:spPr>
        <p:txBody>
          <a:bodyPr/>
          <a:lstStyle/>
          <a:p>
            <a:r>
              <a:rPr lang="el-GR"/>
              <a:t>Διάγνωση</a:t>
            </a:r>
          </a:p>
        </p:txBody>
      </p:sp>
      <p:sp>
        <p:nvSpPr>
          <p:cNvPr id="12291" name="Rectangle 3"/>
          <p:cNvSpPr>
            <a:spLocks noGrp="1" noChangeArrowheads="1"/>
          </p:cNvSpPr>
          <p:nvPr>
            <p:ph type="body" idx="1"/>
          </p:nvPr>
        </p:nvSpPr>
        <p:spPr>
          <a:xfrm>
            <a:off x="1066800" y="1981200"/>
            <a:ext cx="7772400" cy="4114800"/>
          </a:xfrm>
        </p:spPr>
        <p:txBody>
          <a:bodyPr/>
          <a:lstStyle/>
          <a:p>
            <a:r>
              <a:rPr lang="el-GR" sz="2100"/>
              <a:t>Η ανάλυση των δεδομένων του ασθενούς για την αναγνώριση των πραγματικών ή δυνητικών προβλημάτων υγείας, των παραγόντων που προκαλούν ή συμβάλλουν στην εξέλιξη  αυτών των προβλημάτων καθώς και των τρόπων αντιμετώπισης ή των δυνατοτήτων του ασθενούς</a:t>
            </a:r>
          </a:p>
          <a:p>
            <a:r>
              <a:rPr lang="el-GR" sz="2100"/>
              <a:t>Στη συνέχεια καθορίζει αν κάθε πρόβλημα υγείας αντιμετωπίζεται καλύτερα από τη νοσηλευτική ή κάποιον άλλο επιστημονικό κλάδο υγείας.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endParaRPr lang="el-GR"/>
          </a:p>
        </p:txBody>
      </p:sp>
      <p:sp>
        <p:nvSpPr>
          <p:cNvPr id="63491" name="Rectangle 3"/>
          <p:cNvSpPr>
            <a:spLocks noGrp="1" noChangeArrowheads="1"/>
          </p:cNvSpPr>
          <p:nvPr>
            <p:ph type="body" idx="1"/>
          </p:nvPr>
        </p:nvSpPr>
        <p:spPr/>
        <p:txBody>
          <a:bodyPr/>
          <a:lstStyle/>
          <a:p>
            <a:pPr>
              <a:lnSpc>
                <a:spcPct val="80000"/>
              </a:lnSpc>
            </a:pPr>
            <a:r>
              <a:rPr lang="el-GR" sz="1900"/>
              <a:t>Το 1982 Ιδρύεται ο Σύνδεσμος Νοσηλευτικών Διαγνώσεων Βορείου Αμερικής (</a:t>
            </a:r>
            <a:r>
              <a:rPr lang="en-US" sz="1900"/>
              <a:t>NANDA </a:t>
            </a:r>
            <a:r>
              <a:rPr lang="el-GR" sz="1900"/>
              <a:t>– </a:t>
            </a:r>
            <a:r>
              <a:rPr lang="en-US" sz="1900"/>
              <a:t>North America Nursing Diagnosis Association</a:t>
            </a:r>
            <a:r>
              <a:rPr lang="el-GR" sz="1900"/>
              <a:t>), με πρώτη πρόεδρο τη </a:t>
            </a:r>
            <a:r>
              <a:rPr lang="en-US" sz="1900"/>
              <a:t>Marjory Gordon</a:t>
            </a:r>
            <a:r>
              <a:rPr lang="el-GR" sz="1900"/>
              <a:t>, η οποία δημοσιεύει το πρωτόκολλο των λειτουργικών τομέων δραστηριότητας, ως κατάλογος ταξινόμησης των μέχρι τότε υπαρχόντων νοσηλευτικών διαγνώσεων. Το 1986 ο </a:t>
            </a:r>
            <a:r>
              <a:rPr lang="en-US" sz="1900"/>
              <a:t>NANDA </a:t>
            </a:r>
            <a:r>
              <a:rPr lang="el-GR" sz="1900"/>
              <a:t>εξέρχεται εκτός των ΗΠΑ και συνεργάζεται με το Σύνδεσμο Νοσηλευτών του Καναδά. Το 1988 κυκλοφορεί το πρώτο βιβλίο ταξινομήσεων των νοσηλευτικών διαγνώσεων ως «</a:t>
            </a:r>
            <a:r>
              <a:rPr lang="en-US" sz="1900"/>
              <a:t>Nursing Diagnosis</a:t>
            </a:r>
            <a:r>
              <a:rPr lang="el-GR" sz="1900"/>
              <a:t>: </a:t>
            </a:r>
            <a:r>
              <a:rPr lang="en-US" sz="1900"/>
              <a:t>Taxonomy I</a:t>
            </a:r>
            <a:r>
              <a:rPr lang="el-GR" sz="1900"/>
              <a:t>». Το 1992 η</a:t>
            </a:r>
            <a:r>
              <a:rPr lang="el-GR" sz="1900" b="1"/>
              <a:t> </a:t>
            </a:r>
            <a:r>
              <a:rPr lang="en-US" sz="1900"/>
              <a:t>Marjory Gordon</a:t>
            </a:r>
            <a:r>
              <a:rPr lang="el-GR" sz="1900"/>
              <a:t> εκδίδει το βιβλίο: «Λειτουργικοί τομείς δραστηριότητας – Νοσηλευτική Διάγνωση» (</a:t>
            </a:r>
            <a:r>
              <a:rPr lang="en-US" sz="1900"/>
              <a:t>Functional Health Patterns</a:t>
            </a:r>
            <a:r>
              <a:rPr lang="el-GR" sz="1900"/>
              <a:t> – </a:t>
            </a:r>
            <a:r>
              <a:rPr lang="en-US" sz="1900"/>
              <a:t>Nursing Diagnosis</a:t>
            </a:r>
            <a:r>
              <a:rPr lang="el-GR" sz="1900"/>
              <a:t>), ως πρωτόκολλο αξιολόγησης των αναγκών του ασθενή (ιστορικό) μέσω των 11 τομέων και εντάσσει τις νοσηλευτικές διαγνώσεις σε αυτούς τους τομείς..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endParaRPr lang="el-GR"/>
          </a:p>
        </p:txBody>
      </p:sp>
      <p:sp>
        <p:nvSpPr>
          <p:cNvPr id="64515" name="Rectangle 3"/>
          <p:cNvSpPr>
            <a:spLocks noGrp="1" noChangeArrowheads="1"/>
          </p:cNvSpPr>
          <p:nvPr>
            <p:ph type="body" idx="1"/>
          </p:nvPr>
        </p:nvSpPr>
        <p:spPr>
          <a:xfrm>
            <a:off x="1042988" y="2060575"/>
            <a:ext cx="7772400" cy="4114800"/>
          </a:xfrm>
        </p:spPr>
        <p:txBody>
          <a:bodyPr/>
          <a:lstStyle/>
          <a:p>
            <a:pPr>
              <a:lnSpc>
                <a:spcPct val="90000"/>
              </a:lnSpc>
            </a:pPr>
            <a:r>
              <a:rPr lang="el-GR"/>
              <a:t>Το 1993 κυκλοφορεί η 2η έκδοση των ταξινομήσεων των νοσηλευτικών διαγνώσεων ως «</a:t>
            </a:r>
            <a:r>
              <a:rPr lang="en-US"/>
              <a:t>Nursing Diagnosis</a:t>
            </a:r>
            <a:r>
              <a:rPr lang="el-GR"/>
              <a:t>: </a:t>
            </a:r>
            <a:r>
              <a:rPr lang="en-US"/>
              <a:t>Taxonomy I</a:t>
            </a:r>
            <a:r>
              <a:rPr lang="el-GR"/>
              <a:t>Ι». Από το έτος αυτό και μετά μέχρι και σήμερα έχουν κυκλοφορήσει επτά (7) εκδόσεις της ταξινόμησης ΙΙ με αναμορφώσεις των ήδη υπαρχόντων διαγνώσεων ή και προσθέσεις νέων.</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endParaRPr lang="el-GR"/>
          </a:p>
        </p:txBody>
      </p:sp>
      <p:sp>
        <p:nvSpPr>
          <p:cNvPr id="65539" name="Rectangle 3"/>
          <p:cNvSpPr>
            <a:spLocks noGrp="1" noChangeArrowheads="1"/>
          </p:cNvSpPr>
          <p:nvPr>
            <p:ph type="body" idx="1"/>
          </p:nvPr>
        </p:nvSpPr>
        <p:spPr/>
        <p:txBody>
          <a:bodyPr/>
          <a:lstStyle/>
          <a:p>
            <a:pPr>
              <a:lnSpc>
                <a:spcPct val="90000"/>
              </a:lnSpc>
            </a:pPr>
            <a:r>
              <a:rPr lang="el-GR" sz="2600"/>
              <a:t>Ο </a:t>
            </a:r>
            <a:r>
              <a:rPr lang="en-US" sz="2600"/>
              <a:t>NANDA</a:t>
            </a:r>
            <a:r>
              <a:rPr lang="el-GR" sz="2600"/>
              <a:t> είναι ο πρώτος σύνδεσμος που ιδρύθηκε για την προώθηση και την εφαρμογή στην κλινική νοσηλευτική πρακτική μιας επιστημονικής νοσηλευτικής γλώσσας αποδεκτής από όλους τους νοσηλευτές. Το 1988 μετονομάστηκε σε </a:t>
            </a:r>
            <a:r>
              <a:rPr lang="en-US" sz="2600"/>
              <a:t>NANDA</a:t>
            </a:r>
            <a:r>
              <a:rPr lang="el-GR" sz="2600"/>
              <a:t>-</a:t>
            </a:r>
            <a:r>
              <a:rPr lang="en-US" sz="2600"/>
              <a:t>International</a:t>
            </a:r>
            <a:r>
              <a:rPr lang="el-GR" sz="2600"/>
              <a:t> και συνεργάζεται με όλους τους συνδέσμους που ασχολούνται με την προώθηση μιας κοινής επιστημονικής γλώσσας στη νοσηλευτική επιστήμη.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endParaRPr lang="el-GR"/>
          </a:p>
        </p:txBody>
      </p:sp>
      <p:sp>
        <p:nvSpPr>
          <p:cNvPr id="66563" name="Rectangle 3"/>
          <p:cNvSpPr>
            <a:spLocks noGrp="1" noChangeArrowheads="1"/>
          </p:cNvSpPr>
          <p:nvPr>
            <p:ph type="body" idx="1"/>
          </p:nvPr>
        </p:nvSpPr>
        <p:spPr/>
        <p:txBody>
          <a:bodyPr/>
          <a:lstStyle/>
          <a:p>
            <a:pPr>
              <a:lnSpc>
                <a:spcPct val="90000"/>
              </a:lnSpc>
            </a:pPr>
            <a:r>
              <a:rPr lang="el-GR" sz="2600"/>
              <a:t>Ο κατάλογος του Συνδέσμου Νοσηλευτικών Διαγνώσεων Βορείου Αμερικής στην Ταξινόμηση ΙΙ, περιλαμβάνει 253 νοσηλευτικές διαγνώσεις ταξινομημένες σε 13 τομείς - Προαγωγή της υγείας, Διατροφή, Απέκκριση και Ανταλλαγή, Δραστηριότητα και Ανάπαυση, Γνώση και Αντίληψη, Αυτοεκτίμηση, Ρόλοι και Σχέσεις, Σεξουαλικότητα, Στρες και Μέθοδοι αντιμετώπισης, Αξίες της ζωής, Ασφάλεια και Προστασία, Άνεση, Ανάπτυξη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endParaRPr lang="el-GR"/>
          </a:p>
        </p:txBody>
      </p:sp>
      <p:sp>
        <p:nvSpPr>
          <p:cNvPr id="67587" name="Rectangle 3"/>
          <p:cNvSpPr>
            <a:spLocks noGrp="1" noChangeArrowheads="1"/>
          </p:cNvSpPr>
          <p:nvPr>
            <p:ph type="body" idx="1"/>
          </p:nvPr>
        </p:nvSpPr>
        <p:spPr/>
        <p:txBody>
          <a:bodyPr/>
          <a:lstStyle/>
          <a:p>
            <a:pPr>
              <a:lnSpc>
                <a:spcPct val="90000"/>
              </a:lnSpc>
            </a:pPr>
            <a:r>
              <a:rPr lang="el-GR" sz="2100"/>
              <a:t>Αντίστοιχη ταξινόμηση των νοσηλευτικών διαγνώσεων σε τομείς, έχει διατυπώσει η </a:t>
            </a:r>
            <a:r>
              <a:rPr lang="en-US" sz="2100"/>
              <a:t>Gordon</a:t>
            </a:r>
            <a:r>
              <a:rPr lang="el-GR" sz="2100"/>
              <a:t>49, σύμφωνα με την οποία, οι νοσηλευτικές διαγνώσεις μπορούν να ταξινομηθούν σε 11 τομείς - Αντίληψη της υγείας, Άσκηση και δραστηριότητα, Διατροφή και μεταβολισμός, Απέκκριση, Ύπνος και ανάπαυση, Γνώση και αντίληψη, Αυτοεκτίμηση και αποδοχή, Ρόλοι και σχέσεις, Ανταπόκριση στο στρες και μέθοδοι αντιμετώπισης, Σεξουαλικότητα και αναπαραγωγή, Αξίες και πεποιθήσεις.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endParaRPr lang="el-GR"/>
          </a:p>
        </p:txBody>
      </p:sp>
      <p:sp>
        <p:nvSpPr>
          <p:cNvPr id="68611" name="Rectangle 3"/>
          <p:cNvSpPr>
            <a:spLocks noGrp="1" noChangeArrowheads="1"/>
          </p:cNvSpPr>
          <p:nvPr>
            <p:ph type="body" idx="1"/>
          </p:nvPr>
        </p:nvSpPr>
        <p:spPr/>
        <p:txBody>
          <a:bodyPr/>
          <a:lstStyle/>
          <a:p>
            <a:pPr>
              <a:lnSpc>
                <a:spcPct val="90000"/>
              </a:lnSpc>
            </a:pPr>
            <a:r>
              <a:rPr lang="el-GR" sz="2600"/>
              <a:t>	Οι τομείς τόσο του </a:t>
            </a:r>
            <a:r>
              <a:rPr lang="en-US" sz="2600"/>
              <a:t>NANDA</a:t>
            </a:r>
            <a:r>
              <a:rPr lang="el-GR" sz="2600"/>
              <a:t> όσο και της </a:t>
            </a:r>
            <a:r>
              <a:rPr lang="en-US" sz="2600"/>
              <a:t>Gordon</a:t>
            </a:r>
            <a:r>
              <a:rPr lang="el-GR" sz="2600"/>
              <a:t> χρησιμοποιούνται για την δημιουργία εργαλείων νοσηλευτικής αξιολόγησης, έτσι ώστε να υπάρχει σύνδεση του 1ου με το 2ο στάδιο της νοσηλευτικής διεργασίας. Χαρακτηριστικό είναι ότι οι τομείς του </a:t>
            </a:r>
            <a:r>
              <a:rPr lang="en-US" sz="2600"/>
              <a:t>NANDA </a:t>
            </a:r>
            <a:r>
              <a:rPr lang="el-GR" sz="2600"/>
              <a:t>δεν έχουν χρησιμοποιηθεί στη σύνθεση και σύνταξη τέτοιων εργαλείων ενώ οι λειτουργικοί τομείς της </a:t>
            </a:r>
            <a:r>
              <a:rPr lang="en-US" sz="2600"/>
              <a:t>Gordon </a:t>
            </a:r>
            <a:r>
              <a:rPr lang="el-GR" sz="2600"/>
              <a:t>έχουν δοκιμασθεί σε πολλές ερευνητικές μελέτες.</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014413" y="354013"/>
            <a:ext cx="7561262" cy="1114425"/>
          </a:xfrm>
        </p:spPr>
        <p:txBody>
          <a:bodyPr/>
          <a:lstStyle/>
          <a:p>
            <a:r>
              <a:rPr lang="el-GR" sz="3400"/>
              <a:t>Διάγνωση. Ρόλος Νοσηλευτή</a:t>
            </a:r>
          </a:p>
        </p:txBody>
      </p:sp>
      <p:sp>
        <p:nvSpPr>
          <p:cNvPr id="13315" name="Rectangle 3"/>
          <p:cNvSpPr>
            <a:spLocks noGrp="1" noChangeArrowheads="1"/>
          </p:cNvSpPr>
          <p:nvPr>
            <p:ph type="body" idx="1"/>
          </p:nvPr>
        </p:nvSpPr>
        <p:spPr>
          <a:xfrm>
            <a:off x="685800" y="2057400"/>
            <a:ext cx="8153400" cy="4114800"/>
          </a:xfrm>
        </p:spPr>
        <p:txBody>
          <a:bodyPr/>
          <a:lstStyle/>
          <a:p>
            <a:pPr>
              <a:lnSpc>
                <a:spcPct val="90000"/>
              </a:lnSpc>
            </a:pPr>
            <a:r>
              <a:rPr lang="el-GR" sz="2100"/>
              <a:t>Όταν η ανάλυση των δεδομένων αποκαλύψει ένα πραγματικό ή δυνητικό πρόβλημα υγείας που μπορεί να προλάβει ή να αντιμετωπίσει η νοσηλευτική παρέμβαση, το πρόβλημα ορίζεται ως </a:t>
            </a:r>
            <a:r>
              <a:rPr lang="el-GR" sz="2100" b="1">
                <a:solidFill>
                  <a:srgbClr val="993300"/>
                </a:solidFill>
              </a:rPr>
              <a:t>Νοσηλευτική Διάγνωση</a:t>
            </a:r>
          </a:p>
          <a:p>
            <a:pPr>
              <a:lnSpc>
                <a:spcPct val="90000"/>
              </a:lnSpc>
            </a:pPr>
            <a:r>
              <a:rPr lang="el-GR" sz="2100" b="1">
                <a:solidFill>
                  <a:srgbClr val="993300"/>
                </a:solidFill>
              </a:rPr>
              <a:t>Ερμηνεύει και αναλύει τα δεδομένα του ασθενούς</a:t>
            </a:r>
          </a:p>
          <a:p>
            <a:pPr>
              <a:lnSpc>
                <a:spcPct val="90000"/>
              </a:lnSpc>
            </a:pPr>
            <a:r>
              <a:rPr lang="el-GR" sz="2100" b="1">
                <a:solidFill>
                  <a:srgbClr val="993300"/>
                </a:solidFill>
              </a:rPr>
              <a:t>Προσδιορίζει τις δυνατότητες και τα προβλήματα υγείας του ασθενούς</a:t>
            </a:r>
          </a:p>
          <a:p>
            <a:pPr>
              <a:lnSpc>
                <a:spcPct val="90000"/>
              </a:lnSpc>
            </a:pPr>
            <a:r>
              <a:rPr lang="el-GR" sz="2100" b="1" u="sng">
                <a:solidFill>
                  <a:srgbClr val="993300"/>
                </a:solidFill>
              </a:rPr>
              <a:t>Διατυπώνει </a:t>
            </a:r>
            <a:r>
              <a:rPr lang="el-GR" sz="2100" b="1">
                <a:solidFill>
                  <a:srgbClr val="993300"/>
                </a:solidFill>
              </a:rPr>
              <a:t>και </a:t>
            </a:r>
            <a:r>
              <a:rPr lang="el-GR" sz="2100" b="1" u="sng">
                <a:solidFill>
                  <a:srgbClr val="993300"/>
                </a:solidFill>
              </a:rPr>
              <a:t>επιβεβαιώνει</a:t>
            </a:r>
            <a:r>
              <a:rPr lang="el-GR" sz="2100" b="1">
                <a:solidFill>
                  <a:srgbClr val="993300"/>
                </a:solidFill>
              </a:rPr>
              <a:t> την εγκυρότητα των νοσηλευτικών διαγνώσεων </a:t>
            </a:r>
          </a:p>
          <a:p>
            <a:pPr>
              <a:lnSpc>
                <a:spcPct val="90000"/>
              </a:lnSpc>
            </a:pPr>
            <a:r>
              <a:rPr lang="el-GR" sz="2100" b="1">
                <a:solidFill>
                  <a:srgbClr val="993300"/>
                </a:solidFill>
              </a:rPr>
              <a:t>Αναπτύσσει </a:t>
            </a:r>
            <a:r>
              <a:rPr lang="el-GR" sz="2100" b="1" u="sng">
                <a:solidFill>
                  <a:srgbClr val="993300"/>
                </a:solidFill>
              </a:rPr>
              <a:t>ιεραρχικά</a:t>
            </a:r>
            <a:r>
              <a:rPr lang="el-GR" sz="2100" b="1">
                <a:solidFill>
                  <a:srgbClr val="993300"/>
                </a:solidFill>
              </a:rPr>
              <a:t> των κατάλογο των νοσηλευτικών διαγνώσεων</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l-GR"/>
              <a:t>   Σχεδιασμός</a:t>
            </a:r>
          </a:p>
        </p:txBody>
      </p:sp>
      <p:sp>
        <p:nvSpPr>
          <p:cNvPr id="14339" name="Rectangle 3"/>
          <p:cNvSpPr>
            <a:spLocks noGrp="1" noChangeArrowheads="1"/>
          </p:cNvSpPr>
          <p:nvPr>
            <p:ph type="body" idx="1"/>
          </p:nvPr>
        </p:nvSpPr>
        <p:spPr/>
        <p:txBody>
          <a:bodyPr/>
          <a:lstStyle/>
          <a:p>
            <a:r>
              <a:rPr lang="el-GR" sz="2600"/>
              <a:t>Καθορισμός των σκοπών- εκβάσεων από το νοσηλευτή σε συνεργασία με τον ασθενή για την πρόληψη, ελάττωση ή επίλυση των προβλημάτων που αναγνωρίσθηκαν από τις νοσηλευτικές διαγνώσεις</a:t>
            </a:r>
          </a:p>
          <a:p>
            <a:r>
              <a:rPr lang="el-GR" sz="2600"/>
              <a:t>Επιλογή σχετικών παρεμβάσεων που έχουν τη μεγαλύτερη πιθανότητα να βοηθήσουν τον ασθενή στην επίτευξη των σκοπών</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517525" y="342900"/>
            <a:ext cx="8596313" cy="1158875"/>
          </a:xfrm>
        </p:spPr>
        <p:txBody>
          <a:bodyPr/>
          <a:lstStyle/>
          <a:p>
            <a:r>
              <a:rPr lang="el-GR" sz="3000"/>
              <a:t>ΣΥΝΕΧΙΖΟΜΕΝΗ ΝΟΣΗΛΕΥΤΙΚΗ ΕΚΠΑΙΔΕΥΣΗ</a:t>
            </a:r>
          </a:p>
        </p:txBody>
      </p:sp>
      <p:sp>
        <p:nvSpPr>
          <p:cNvPr id="78851" name="Rectangle 3"/>
          <p:cNvSpPr>
            <a:spLocks noGrp="1" noChangeArrowheads="1"/>
          </p:cNvSpPr>
          <p:nvPr>
            <p:ph type="body" idx="1"/>
          </p:nvPr>
        </p:nvSpPr>
        <p:spPr/>
        <p:txBody>
          <a:bodyPr/>
          <a:lstStyle/>
          <a:p>
            <a:r>
              <a:rPr lang="el-GR"/>
              <a:t>Η βασική νοσηλευτική εκπαίδευση δεν επαρκεί για όλη την επαγγελματική πορεία (</a:t>
            </a:r>
            <a:r>
              <a:rPr lang="en-US"/>
              <a:t>S</a:t>
            </a:r>
            <a:r>
              <a:rPr lang="el-GR"/>
              <a:t>tephens et al., 1992).</a:t>
            </a:r>
          </a:p>
          <a:p>
            <a:r>
              <a:rPr lang="el-GR"/>
              <a:t> Κάθε επαγγελματίας υγείας πρέπει να αποκτά νέα γνώση κάθε 4-5 χρόνια για να μη θεωρείται «απαρχαιωμένος» (Nowicki, 1996).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l-GR"/>
              <a:t> Σχεδιασμός. Περιλαμβάνει:</a:t>
            </a:r>
          </a:p>
        </p:txBody>
      </p:sp>
      <p:sp>
        <p:nvSpPr>
          <p:cNvPr id="15363" name="Rectangle 3"/>
          <p:cNvSpPr>
            <a:spLocks noGrp="1" noChangeArrowheads="1"/>
          </p:cNvSpPr>
          <p:nvPr>
            <p:ph type="body" idx="1"/>
          </p:nvPr>
        </p:nvSpPr>
        <p:spPr/>
        <p:txBody>
          <a:bodyPr/>
          <a:lstStyle/>
          <a:p>
            <a:r>
              <a:rPr lang="el-GR"/>
              <a:t>Τη νοσηλευτική βοήθεια που απαιτείται από τον ασθενή για να ικανοποιήσει τις ανθρώπινες ανάγκες του και</a:t>
            </a:r>
          </a:p>
          <a:p>
            <a:r>
              <a:rPr lang="el-GR"/>
              <a:t> τις νοσηλευτικές παρεμβάσεις που υπαγορεύονται από το θεραπευτικό πλάνο</a:t>
            </a:r>
          </a:p>
        </p:txBody>
      </p:sp>
      <p:pic>
        <p:nvPicPr>
          <p:cNvPr id="15364" name="Picture 4" descr="BS02064_"/>
          <p:cNvPicPr>
            <a:picLocks noChangeAspect="1" noChangeArrowheads="1"/>
          </p:cNvPicPr>
          <p:nvPr/>
        </p:nvPicPr>
        <p:blipFill>
          <a:blip r:embed="rId2" cstate="print"/>
          <a:srcRect/>
          <a:stretch>
            <a:fillRect/>
          </a:stretch>
        </p:blipFill>
        <p:spPr bwMode="auto">
          <a:xfrm>
            <a:off x="6324600" y="4724400"/>
            <a:ext cx="1720850" cy="1712913"/>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74675" y="354013"/>
            <a:ext cx="8001000" cy="1114425"/>
          </a:xfrm>
        </p:spPr>
        <p:txBody>
          <a:bodyPr/>
          <a:lstStyle/>
          <a:p>
            <a:r>
              <a:rPr lang="el-GR" sz="3400"/>
              <a:t>  Σχεδιασμός. Ρόλος Νοσηλευτή</a:t>
            </a:r>
          </a:p>
        </p:txBody>
      </p:sp>
      <p:sp>
        <p:nvSpPr>
          <p:cNvPr id="16387" name="Rectangle 3"/>
          <p:cNvSpPr>
            <a:spLocks noGrp="1" noChangeArrowheads="1"/>
          </p:cNvSpPr>
          <p:nvPr>
            <p:ph type="body" idx="1"/>
          </p:nvPr>
        </p:nvSpPr>
        <p:spPr>
          <a:xfrm>
            <a:off x="1066800" y="1905000"/>
            <a:ext cx="7772400" cy="4267200"/>
          </a:xfrm>
        </p:spPr>
        <p:txBody>
          <a:bodyPr/>
          <a:lstStyle/>
          <a:p>
            <a:r>
              <a:rPr lang="el-GR" sz="2600"/>
              <a:t>Καθορίζει τις προτεραιότητες</a:t>
            </a:r>
          </a:p>
          <a:p>
            <a:r>
              <a:rPr lang="el-GR" sz="2600"/>
              <a:t>Καταγράφει τους σκοπούς και τις αναμενόμενες εκβάσεις του ασθενούς και αναπτύσσει στρατηγική εκτίμησης των αποτελεσμάτων</a:t>
            </a:r>
          </a:p>
          <a:p>
            <a:r>
              <a:rPr lang="el-GR" sz="2600"/>
              <a:t>Επιλέγει τις νοσηλευτικές παρεμβάσεις</a:t>
            </a:r>
          </a:p>
          <a:p>
            <a:r>
              <a:rPr lang="el-GR" sz="2600"/>
              <a:t>Γνωστοποιεί το σχέδιο νοσηλευτικής φροντίδας</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085850" y="304800"/>
            <a:ext cx="7489825" cy="1216025"/>
          </a:xfrm>
        </p:spPr>
        <p:txBody>
          <a:bodyPr/>
          <a:lstStyle/>
          <a:p>
            <a:r>
              <a:rPr lang="el-GR"/>
              <a:t>Εφαρμογή</a:t>
            </a:r>
          </a:p>
        </p:txBody>
      </p:sp>
      <p:sp>
        <p:nvSpPr>
          <p:cNvPr id="17411" name="Rectangle 3"/>
          <p:cNvSpPr>
            <a:spLocks noGrp="1" noChangeArrowheads="1"/>
          </p:cNvSpPr>
          <p:nvPr>
            <p:ph type="body" idx="1"/>
          </p:nvPr>
        </p:nvSpPr>
        <p:spPr/>
        <p:txBody>
          <a:bodyPr/>
          <a:lstStyle/>
          <a:p>
            <a:r>
              <a:rPr lang="el-GR" sz="2600"/>
              <a:t>Αποτελεί την εκτέλεση του σχεδίου φροντίδας. Περιλαμβάνει όλες τις παρεμβάσεις που διενεργούνται  από τους νοσηλευτές για: </a:t>
            </a:r>
          </a:p>
          <a:p>
            <a:pPr lvl="1">
              <a:buClr>
                <a:srgbClr val="993300"/>
              </a:buClr>
              <a:buFont typeface="Wingdings" pitchFamily="2" charset="2"/>
              <a:buBlip>
                <a:blip r:embed="rId2"/>
              </a:buBlip>
            </a:pPr>
            <a:r>
              <a:rPr lang="el-GR" sz="2200" b="1"/>
              <a:t>την προαγωγή της ευεξίας</a:t>
            </a:r>
          </a:p>
          <a:p>
            <a:pPr lvl="1">
              <a:spcBef>
                <a:spcPct val="0"/>
              </a:spcBef>
              <a:buClr>
                <a:srgbClr val="993300"/>
              </a:buClr>
              <a:buFont typeface="Wingdings" pitchFamily="2" charset="2"/>
              <a:buBlip>
                <a:blip r:embed="rId2"/>
              </a:buBlip>
            </a:pPr>
            <a:r>
              <a:rPr lang="el-GR" sz="2200" b="1"/>
              <a:t>την πρόληψη ασθενειών</a:t>
            </a:r>
          </a:p>
          <a:p>
            <a:pPr lvl="1">
              <a:spcBef>
                <a:spcPct val="0"/>
              </a:spcBef>
              <a:buClr>
                <a:srgbClr val="993300"/>
              </a:buClr>
              <a:buFont typeface="Wingdings" pitchFamily="2" charset="2"/>
              <a:buBlip>
                <a:blip r:embed="rId2"/>
              </a:buBlip>
            </a:pPr>
            <a:r>
              <a:rPr lang="el-GR" sz="2200" b="1"/>
              <a:t>την αποκατάσταση της υγείας</a:t>
            </a:r>
          </a:p>
          <a:p>
            <a:pPr lvl="1">
              <a:spcBef>
                <a:spcPct val="0"/>
              </a:spcBef>
              <a:buClr>
                <a:srgbClr val="993300"/>
              </a:buClr>
              <a:buFont typeface="Wingdings" pitchFamily="2" charset="2"/>
              <a:buBlip>
                <a:blip r:embed="rId2"/>
              </a:buBlip>
            </a:pPr>
            <a:r>
              <a:rPr lang="el-GR" sz="2200" b="1"/>
              <a:t>τη διευκόλυνση της αντιμετώπισης των δυσλειτουργιών</a:t>
            </a:r>
          </a:p>
        </p:txBody>
      </p:sp>
      <p:pic>
        <p:nvPicPr>
          <p:cNvPr id="17412" name="Picture 4" descr="PE02719_"/>
          <p:cNvPicPr>
            <a:picLocks noChangeAspect="1" noChangeArrowheads="1"/>
          </p:cNvPicPr>
          <p:nvPr/>
        </p:nvPicPr>
        <p:blipFill>
          <a:blip r:embed="rId3" cstate="print"/>
          <a:srcRect/>
          <a:stretch>
            <a:fillRect/>
          </a:stretch>
        </p:blipFill>
        <p:spPr bwMode="auto">
          <a:xfrm>
            <a:off x="6934200" y="381000"/>
            <a:ext cx="1981200" cy="19177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944563" y="354013"/>
            <a:ext cx="7631112" cy="1114425"/>
          </a:xfrm>
        </p:spPr>
        <p:txBody>
          <a:bodyPr/>
          <a:lstStyle/>
          <a:p>
            <a:r>
              <a:rPr lang="el-GR" sz="3400"/>
              <a:t>Εφαρμογή. Ρόλος Νοσηλευτή</a:t>
            </a:r>
          </a:p>
        </p:txBody>
      </p:sp>
      <p:sp>
        <p:nvSpPr>
          <p:cNvPr id="18435" name="Rectangle 3"/>
          <p:cNvSpPr>
            <a:spLocks noGrp="1" noChangeArrowheads="1"/>
          </p:cNvSpPr>
          <p:nvPr>
            <p:ph type="body" idx="1"/>
          </p:nvPr>
        </p:nvSpPr>
        <p:spPr/>
        <p:txBody>
          <a:bodyPr/>
          <a:lstStyle/>
          <a:p>
            <a:r>
              <a:rPr lang="el-GR"/>
              <a:t>Εκτελεί το σχέδιο νοσηλευτικής φροντίδας</a:t>
            </a:r>
          </a:p>
          <a:p>
            <a:r>
              <a:rPr lang="el-GR"/>
              <a:t>Συνεχίζει τη συλλογή δεδομένων και τροποποιεί το σχέδιο φροντίδας εάν ενδείκνυται</a:t>
            </a:r>
          </a:p>
          <a:p>
            <a:r>
              <a:rPr lang="el-GR"/>
              <a:t>Τεκμηριώνει τη φροντίδα</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01688" y="304800"/>
            <a:ext cx="7773987" cy="1216025"/>
          </a:xfrm>
        </p:spPr>
        <p:txBody>
          <a:bodyPr/>
          <a:lstStyle/>
          <a:p>
            <a:r>
              <a:rPr lang="el-GR"/>
              <a:t>Εκτίμηση αποτελεσμάτων</a:t>
            </a:r>
          </a:p>
        </p:txBody>
      </p:sp>
      <p:sp>
        <p:nvSpPr>
          <p:cNvPr id="19459" name="Rectangle 3"/>
          <p:cNvSpPr>
            <a:spLocks noGrp="1" noChangeArrowheads="1"/>
          </p:cNvSpPr>
          <p:nvPr>
            <p:ph type="body" idx="1"/>
          </p:nvPr>
        </p:nvSpPr>
        <p:spPr/>
        <p:txBody>
          <a:bodyPr/>
          <a:lstStyle/>
          <a:p>
            <a:pPr>
              <a:lnSpc>
                <a:spcPct val="90000"/>
              </a:lnSpc>
            </a:pPr>
            <a:r>
              <a:rPr lang="el-GR"/>
              <a:t>Είναι η μέτρηση του βαθμού επίτευξης των στόχων του ασθενούς όπως καθορίστηκαν στο σχέδιο φροντίδας</a:t>
            </a:r>
          </a:p>
          <a:p>
            <a:pPr>
              <a:lnSpc>
                <a:spcPct val="90000"/>
              </a:lnSpc>
            </a:pPr>
            <a:r>
              <a:rPr lang="el-GR"/>
              <a:t>Προσδιορισμός παραγόντων που επηρέασαν θετικά ή αρνητικά την επίτευξη των στόχων</a:t>
            </a:r>
          </a:p>
          <a:p>
            <a:pPr>
              <a:lnSpc>
                <a:spcPct val="90000"/>
              </a:lnSpc>
            </a:pPr>
            <a:r>
              <a:rPr lang="el-GR"/>
              <a:t>Αναθεώρηση του σχεδίου φροντίδας αν ενδείκνυται</a:t>
            </a:r>
          </a:p>
        </p:txBody>
      </p:sp>
      <p:pic>
        <p:nvPicPr>
          <p:cNvPr id="19460" name="Picture 4" descr="PE01194_"/>
          <p:cNvPicPr>
            <a:picLocks noChangeAspect="1" noChangeArrowheads="1"/>
          </p:cNvPicPr>
          <p:nvPr/>
        </p:nvPicPr>
        <p:blipFill>
          <a:blip r:embed="rId2" cstate="print"/>
          <a:srcRect/>
          <a:stretch>
            <a:fillRect/>
          </a:stretch>
        </p:blipFill>
        <p:spPr bwMode="auto">
          <a:xfrm>
            <a:off x="7010400" y="914400"/>
            <a:ext cx="1905000" cy="1119188"/>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74675" y="354013"/>
            <a:ext cx="8001000" cy="1114425"/>
          </a:xfrm>
        </p:spPr>
        <p:txBody>
          <a:bodyPr/>
          <a:lstStyle/>
          <a:p>
            <a:r>
              <a:rPr lang="el-GR" sz="3400"/>
              <a:t>Εκτίμηση. Ρόλος Νοσηλευτή</a:t>
            </a:r>
          </a:p>
        </p:txBody>
      </p:sp>
      <p:sp>
        <p:nvSpPr>
          <p:cNvPr id="20483" name="Rectangle 3"/>
          <p:cNvSpPr>
            <a:spLocks noGrp="1" noChangeArrowheads="1"/>
          </p:cNvSpPr>
          <p:nvPr>
            <p:ph type="body" idx="1"/>
          </p:nvPr>
        </p:nvSpPr>
        <p:spPr/>
        <p:txBody>
          <a:bodyPr/>
          <a:lstStyle/>
          <a:p>
            <a:r>
              <a:rPr lang="el-GR"/>
              <a:t>εκτίμηση του βαθμού επίτευξης των σκοπών/ εκβάσεων</a:t>
            </a:r>
          </a:p>
          <a:p>
            <a:r>
              <a:rPr lang="el-GR"/>
              <a:t>Προσδιορισμός παραγόντων που συμβάλλουν στην επιτυχία ή αποτυχία των σκοπών</a:t>
            </a:r>
          </a:p>
          <a:p>
            <a:r>
              <a:rPr lang="el-GR"/>
              <a:t>Τροποποίηση σχεδίου φροντίδας αν ενδείκνυται</a:t>
            </a:r>
          </a:p>
          <a:p>
            <a:endParaRPr lang="el-G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574675" y="503238"/>
            <a:ext cx="8001000" cy="819150"/>
          </a:xfrm>
        </p:spPr>
        <p:txBody>
          <a:bodyPr/>
          <a:lstStyle/>
          <a:p>
            <a:r>
              <a:rPr lang="el-GR" sz="2200"/>
              <a:t>Παράδειγμα των σταδίων της νοσηλευτικής διεργασίας</a:t>
            </a:r>
          </a:p>
        </p:txBody>
      </p:sp>
      <p:sp>
        <p:nvSpPr>
          <p:cNvPr id="43011" name="Rectangle 3"/>
          <p:cNvSpPr>
            <a:spLocks noGrp="1" noChangeArrowheads="1"/>
          </p:cNvSpPr>
          <p:nvPr>
            <p:ph type="body" idx="1"/>
          </p:nvPr>
        </p:nvSpPr>
        <p:spPr>
          <a:xfrm>
            <a:off x="228600" y="1371600"/>
            <a:ext cx="8458200" cy="4572000"/>
          </a:xfrm>
        </p:spPr>
        <p:txBody>
          <a:bodyPr/>
          <a:lstStyle/>
          <a:p>
            <a:pPr>
              <a:lnSpc>
                <a:spcPct val="90000"/>
              </a:lnSpc>
            </a:pPr>
            <a:r>
              <a:rPr lang="el-GR" sz="2100" b="1">
                <a:solidFill>
                  <a:srgbClr val="993300"/>
                </a:solidFill>
              </a:rPr>
              <a:t>Αξιολόγηση:</a:t>
            </a:r>
            <a:r>
              <a:rPr lang="el-GR"/>
              <a:t>  </a:t>
            </a:r>
            <a:r>
              <a:rPr lang="el-GR" sz="1900"/>
              <a:t>χειρουργημένος ασθενής προ διημέρου αναφέρει ότι πονάει πολύ και φοβάται να πάρει αναλγητικά ισχυριζόμενος:’’…δε θέλω να γίνω ναρκομανής’’. Η ΑΠ και οι σφύξεις αυξημένες</a:t>
            </a:r>
          </a:p>
          <a:p>
            <a:pPr>
              <a:lnSpc>
                <a:spcPct val="90000"/>
              </a:lnSpc>
            </a:pPr>
            <a:r>
              <a:rPr lang="el-GR" sz="1900" b="1">
                <a:solidFill>
                  <a:srgbClr val="993300"/>
                </a:solidFill>
              </a:rPr>
              <a:t>Διάγνωση:</a:t>
            </a:r>
            <a:r>
              <a:rPr lang="el-GR" sz="1900"/>
              <a:t> ‘’</a:t>
            </a:r>
            <a:r>
              <a:rPr lang="el-GR" sz="1900" i="1"/>
              <a:t>πόνος σχετιζόμενος με το φόβο λήψης αναλγητικών φαρμάκων ’’</a:t>
            </a:r>
          </a:p>
          <a:p>
            <a:pPr>
              <a:lnSpc>
                <a:spcPct val="90000"/>
              </a:lnSpc>
            </a:pPr>
            <a:r>
              <a:rPr lang="el-GR" sz="1900" b="1">
                <a:solidFill>
                  <a:srgbClr val="993300"/>
                </a:solidFill>
              </a:rPr>
              <a:t>Σχεδιασμός:</a:t>
            </a:r>
            <a:r>
              <a:rPr lang="el-GR" sz="1900"/>
              <a:t> ‘’</a:t>
            </a:r>
            <a:r>
              <a:rPr lang="el-GR" sz="1900" i="1"/>
              <a:t>μέχρι τις 3μμ ο ασθενής θα αναφέρει ικανοποιητική ανακούφιση από τον πόνο και θα έχει τη δυνατότητα να αναπαυθεί και να σηκωθεί από το κρεβάτι για να πάει στο μπάνιο’’</a:t>
            </a:r>
            <a:r>
              <a:rPr lang="el-GR" sz="1900"/>
              <a:t> . Επιλέγετε τη διδασκαλία ως την πρωταρχική νοσηλευτική παρέμβαση</a:t>
            </a:r>
          </a:p>
          <a:p>
            <a:pPr>
              <a:lnSpc>
                <a:spcPct val="90000"/>
              </a:lnSpc>
            </a:pPr>
            <a:r>
              <a:rPr lang="el-GR" sz="1900" b="1">
                <a:solidFill>
                  <a:srgbClr val="993300"/>
                </a:solidFill>
              </a:rPr>
              <a:t>Εφαρμογή:</a:t>
            </a:r>
            <a:r>
              <a:rPr lang="el-GR" sz="1900"/>
              <a:t>  μιλήστε στον ασθενή για προηγούμενες εμπειρίες του σχετικές με αναλγητικά, εξηγήστε του τη δράση, τις ενδείξεις, το δοσολογικό σχήμα, τις πιθανές παρενέργειες, την ανακουφιστική τους δράση. Χορηγήστε τα φάρμακο όταν ο ασθενής δηλώσει πρόθυμος να το λάβει</a:t>
            </a:r>
          </a:p>
          <a:p>
            <a:pPr>
              <a:lnSpc>
                <a:spcPct val="90000"/>
              </a:lnSpc>
            </a:pPr>
            <a:r>
              <a:rPr lang="el-GR" sz="1900" b="1">
                <a:solidFill>
                  <a:srgbClr val="993300"/>
                </a:solidFill>
              </a:rPr>
              <a:t>Εκτίμηση αποτελεσμάτων:</a:t>
            </a:r>
            <a:r>
              <a:rPr lang="el-GR" sz="1900"/>
              <a:t> μετά την παρέλευση αρκετού χρόνου συνεργαστείτε με τον ασθενή σχετικά ε την ύφεση του πόνου και αξιολογήστε μαζί τις ενέργειες και το αποτέλεσμα.</a:t>
            </a:r>
          </a:p>
          <a:p>
            <a:pPr>
              <a:lnSpc>
                <a:spcPct val="90000"/>
              </a:lnSpc>
            </a:pPr>
            <a:endParaRPr lang="el-GR" sz="19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47688" y="304800"/>
            <a:ext cx="8596312" cy="625475"/>
          </a:xfrm>
        </p:spPr>
        <p:txBody>
          <a:bodyPr/>
          <a:lstStyle/>
          <a:p>
            <a:r>
              <a:rPr lang="el-GR" sz="3000"/>
              <a:t>Χαρακτηριστικά Νοσηλευτικής Διεργασίας</a:t>
            </a:r>
          </a:p>
        </p:txBody>
      </p:sp>
      <p:sp>
        <p:nvSpPr>
          <p:cNvPr id="22531" name="Rectangle 3"/>
          <p:cNvSpPr>
            <a:spLocks noGrp="1" noChangeArrowheads="1"/>
          </p:cNvSpPr>
          <p:nvPr>
            <p:ph type="body" idx="1"/>
          </p:nvPr>
        </p:nvSpPr>
        <p:spPr>
          <a:xfrm>
            <a:off x="533400" y="1143000"/>
            <a:ext cx="8382000" cy="5257800"/>
          </a:xfrm>
        </p:spPr>
        <p:txBody>
          <a:bodyPr/>
          <a:lstStyle/>
          <a:p>
            <a:r>
              <a:rPr lang="el-GR" sz="2100"/>
              <a:t>Συστηματική:</a:t>
            </a:r>
          </a:p>
          <a:p>
            <a:r>
              <a:rPr lang="el-GR" sz="2100"/>
              <a:t>Δυναμική</a:t>
            </a:r>
          </a:p>
          <a:p>
            <a:r>
              <a:rPr lang="el-GR" sz="2100"/>
              <a:t>Διαπροσωπική</a:t>
            </a:r>
          </a:p>
          <a:p>
            <a:r>
              <a:rPr lang="el-GR" sz="2100"/>
              <a:t>Προσανατολισμένη σε στόχους</a:t>
            </a:r>
          </a:p>
          <a:p>
            <a:r>
              <a:rPr lang="el-GR" sz="2100"/>
              <a:t>Καθολικά εφαρμόσιμη</a:t>
            </a:r>
          </a:p>
          <a:p>
            <a:r>
              <a:rPr lang="el-GR" sz="1900" b="1">
                <a:solidFill>
                  <a:srgbClr val="993300"/>
                </a:solidFill>
              </a:rPr>
              <a:t>Κάθε στάδιο εξαρτάται από την ορθότητα του προηγούμενου και επηρεάζει τα επόμενα</a:t>
            </a:r>
          </a:p>
          <a:p>
            <a:r>
              <a:rPr lang="el-GR" sz="1900" b="1">
                <a:solidFill>
                  <a:srgbClr val="993300"/>
                </a:solidFill>
              </a:rPr>
              <a:t>Τα στάδια της νοσηλευτικής διεργασίας αλληλοσυνδέονται</a:t>
            </a:r>
          </a:p>
          <a:p>
            <a:r>
              <a:rPr lang="el-GR" sz="1900" b="1">
                <a:solidFill>
                  <a:srgbClr val="993300"/>
                </a:solidFill>
              </a:rPr>
              <a:t>Κάθε στάδιο είναι ευμετάβλητο και συνδέεται με το επόμενο</a:t>
            </a:r>
          </a:p>
          <a:p>
            <a:r>
              <a:rPr lang="el-GR" sz="1900" b="1">
                <a:solidFill>
                  <a:srgbClr val="993300"/>
                </a:solidFill>
              </a:rPr>
              <a:t>Η νοσηλευτική διεργασία είναι διαπροσωπική και επικεντρώνεται στον ασθενή και στα προβλήματά του και όχι στις εργασίες.</a:t>
            </a:r>
          </a:p>
          <a:p>
            <a:r>
              <a:rPr lang="el-GR" sz="1900" b="1">
                <a:solidFill>
                  <a:srgbClr val="993300"/>
                </a:solidFill>
              </a:rPr>
              <a:t>Καθώς οι νοσηλευτές βοηθούν τους ασθενείς να χρησιμοποιούν τις δυνατότητές τους για να ικανοποιήσουν τις ανάγκες τους οι ίδιοι αναπτύσσονται προσωπικά και επαγγελματικά</a:t>
            </a:r>
            <a:endParaRPr lang="el-GR" sz="1500" b="1">
              <a:solidFill>
                <a:srgbClr val="993300"/>
              </a:solidFill>
            </a:endParaRPr>
          </a:p>
          <a:p>
            <a:endParaRPr lang="el-GR" sz="1900" b="1"/>
          </a:p>
          <a:p>
            <a:pPr>
              <a:buFont typeface="Wingdings" pitchFamily="2" charset="2"/>
              <a:buNone/>
            </a:pPr>
            <a:endParaRPr lang="el-GR" sz="1900" b="1"/>
          </a:p>
          <a:p>
            <a:endParaRPr lang="el-GR" sz="26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873125" y="403225"/>
            <a:ext cx="7702550" cy="1017588"/>
          </a:xfrm>
        </p:spPr>
        <p:txBody>
          <a:bodyPr/>
          <a:lstStyle/>
          <a:p>
            <a:r>
              <a:rPr lang="el-GR" sz="3000"/>
              <a:t>Νοσηλευτική Τεκμηρίωση</a:t>
            </a:r>
          </a:p>
        </p:txBody>
      </p:sp>
      <p:sp>
        <p:nvSpPr>
          <p:cNvPr id="21507" name="Rectangle 3"/>
          <p:cNvSpPr>
            <a:spLocks noGrp="1" noChangeArrowheads="1"/>
          </p:cNvSpPr>
          <p:nvPr>
            <p:ph type="body" idx="1"/>
          </p:nvPr>
        </p:nvSpPr>
        <p:spPr/>
        <p:txBody>
          <a:bodyPr/>
          <a:lstStyle/>
          <a:p>
            <a:r>
              <a:rPr lang="el-GR" sz="2600"/>
              <a:t>Είναι η γραπτή νόμιμη καταγραφή όλων των παρεμβάσεων που αφορούν τον ασθενή (αξιολόγηση, διάγνωση , προγραμματισμός, εφαρμογή και εκτίμηση)</a:t>
            </a:r>
          </a:p>
          <a:p>
            <a:r>
              <a:rPr lang="el-GR" sz="2100" i="1"/>
              <a:t>Πρέπει να συμβαδίζει με τα πρότυπα του επαγγέλματος και της υπηρεσίας, να είναι πλήρης, επαρκής, σχετική, πραγματική και έγκαιρη, να γίνεται στον κατάλληλο χρόνο, με σύστημα και να είναι νόμιμη και εμπιστευτική</a:t>
            </a:r>
          </a:p>
        </p:txBody>
      </p:sp>
      <p:pic>
        <p:nvPicPr>
          <p:cNvPr id="21508" name="Picture 4" descr="BS00580_"/>
          <p:cNvPicPr>
            <a:picLocks noChangeAspect="1" noChangeArrowheads="1"/>
          </p:cNvPicPr>
          <p:nvPr/>
        </p:nvPicPr>
        <p:blipFill>
          <a:blip r:embed="rId2" cstate="print"/>
          <a:srcRect/>
          <a:stretch>
            <a:fillRect/>
          </a:stretch>
        </p:blipFill>
        <p:spPr bwMode="auto">
          <a:xfrm>
            <a:off x="6705600" y="381000"/>
            <a:ext cx="2211388" cy="1862138"/>
          </a:xfrm>
          <a:prstGeom prst="rect">
            <a:avLst/>
          </a:prstGeom>
          <a:noFill/>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l-GR"/>
              <a:t>αξιολόγηση</a:t>
            </a:r>
          </a:p>
        </p:txBody>
      </p:sp>
      <p:sp>
        <p:nvSpPr>
          <p:cNvPr id="23555" name="Rectangle 3"/>
          <p:cNvSpPr>
            <a:spLocks noGrp="1" noChangeArrowheads="1"/>
          </p:cNvSpPr>
          <p:nvPr>
            <p:ph type="body" idx="1"/>
          </p:nvPr>
        </p:nvSpPr>
        <p:spPr/>
        <p:txBody>
          <a:bodyPr/>
          <a:lstStyle/>
          <a:p>
            <a:pPr>
              <a:buFont typeface="Wingdings" pitchFamily="2" charset="2"/>
              <a:buNone/>
            </a:pPr>
            <a:r>
              <a:rPr lang="el-GR" u="sng"/>
              <a:t>Μέθοδοι συλλογής δεδομένων:</a:t>
            </a:r>
          </a:p>
          <a:p>
            <a:r>
              <a:rPr lang="el-GR"/>
              <a:t>Παρατήρηση </a:t>
            </a:r>
            <a:r>
              <a:rPr lang="el-GR" sz="2600">
                <a:solidFill>
                  <a:srgbClr val="993300"/>
                </a:solidFill>
              </a:rPr>
              <a:t>(προβλήματα ασθενούς, απαντήσεις- διαπιστώσεις- απόψεις ασθενούς σχετιζόμενες με την κατάσταση υγείας, άμεσο περιβάλλον ασθενούς, ευρύτερο περιβάλλον)</a:t>
            </a:r>
          </a:p>
          <a:p>
            <a:r>
              <a:rPr lang="el-GR"/>
              <a:t>Συνέντευξη </a:t>
            </a:r>
            <a:r>
              <a:rPr lang="el-GR">
                <a:solidFill>
                  <a:srgbClr val="993300"/>
                </a:solidFill>
              </a:rPr>
              <a:t>(νοσηλευτικό ιστορικό)</a:t>
            </a:r>
          </a:p>
          <a:p>
            <a:r>
              <a:rPr lang="el-GR"/>
              <a:t>Φυσική εξέταση </a:t>
            </a:r>
            <a:r>
              <a:rPr lang="el-GR" sz="2600">
                <a:solidFill>
                  <a:srgbClr val="993300"/>
                </a:solidFill>
              </a:rPr>
              <a:t>(επισκόπηση, ψηλάφηση, επίκρουση και ακρόαση)</a:t>
            </a:r>
          </a:p>
          <a:p>
            <a:endParaRPr lang="el-GR" sz="2600">
              <a:solidFill>
                <a:srgbClr val="9933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517525" y="403225"/>
            <a:ext cx="8596313" cy="1038225"/>
          </a:xfrm>
        </p:spPr>
        <p:txBody>
          <a:bodyPr/>
          <a:lstStyle/>
          <a:p>
            <a:pPr algn="ctr"/>
            <a:r>
              <a:rPr lang="el-GR" sz="2600" b="1"/>
              <a:t>ΣΥΝΕΧΙΖΟΜΕΝΗ ΝΟΣΗΛΕΥΤΙΚΗ ΕΚΠΑΙΔΕΥΣΗ</a:t>
            </a:r>
          </a:p>
        </p:txBody>
      </p:sp>
      <p:sp>
        <p:nvSpPr>
          <p:cNvPr id="79875" name="Rectangle 3"/>
          <p:cNvSpPr>
            <a:spLocks noGrp="1" noChangeArrowheads="1"/>
          </p:cNvSpPr>
          <p:nvPr>
            <p:ph type="body" idx="1"/>
          </p:nvPr>
        </p:nvSpPr>
        <p:spPr/>
        <p:txBody>
          <a:bodyPr/>
          <a:lstStyle/>
          <a:p>
            <a:r>
              <a:rPr lang="el-GR"/>
              <a:t>Το κύρος ενός επιστημονικού κλάδου εξαρτάται από την ικανότητα των μελών του, να αποδεικνύουν συνεχώς τη γνώση, τη δεξιοτεχνία, την αποτελεσματικότητα, την επικαιρότητα και την εγκυρότητα των γνώσεων που κατέχει.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l-GR"/>
              <a:t>Πηγές δεδομένων</a:t>
            </a:r>
          </a:p>
        </p:txBody>
      </p:sp>
      <p:sp>
        <p:nvSpPr>
          <p:cNvPr id="24579" name="Rectangle 3"/>
          <p:cNvSpPr>
            <a:spLocks noGrp="1" noChangeArrowheads="1"/>
          </p:cNvSpPr>
          <p:nvPr>
            <p:ph type="body" idx="1"/>
          </p:nvPr>
        </p:nvSpPr>
        <p:spPr/>
        <p:txBody>
          <a:bodyPr/>
          <a:lstStyle/>
          <a:p>
            <a:r>
              <a:rPr lang="el-GR" sz="2100"/>
              <a:t>Ασθενής</a:t>
            </a:r>
          </a:p>
          <a:p>
            <a:r>
              <a:rPr lang="el-GR" sz="2100"/>
              <a:t>Άτομα υποστηρικτικού δικτύου ασθενούς</a:t>
            </a:r>
          </a:p>
          <a:p>
            <a:r>
              <a:rPr lang="el-GR" sz="2100"/>
              <a:t>Φάκελος ασθενούς</a:t>
            </a:r>
          </a:p>
          <a:p>
            <a:r>
              <a:rPr lang="el-GR" sz="2100"/>
              <a:t>Ιατρικό ιστορικό, φυσική εξέταση και σημειώσεις προόδου</a:t>
            </a:r>
          </a:p>
          <a:p>
            <a:r>
              <a:rPr lang="el-GR" sz="2100"/>
              <a:t>Συμβουλευτικές γνωματεύσεις</a:t>
            </a:r>
          </a:p>
          <a:p>
            <a:r>
              <a:rPr lang="el-GR" sz="2100"/>
              <a:t>Αποτελέσματα διαγνωστικών δοκιμασιών</a:t>
            </a:r>
          </a:p>
          <a:p>
            <a:r>
              <a:rPr lang="el-GR" sz="2100"/>
              <a:t>Αρχείο </a:t>
            </a:r>
          </a:p>
          <a:p>
            <a:r>
              <a:rPr lang="el-GR" sz="2100"/>
              <a:t>Βιβλιογραφία</a:t>
            </a:r>
          </a:p>
          <a:p>
            <a:pPr>
              <a:buFont typeface="Wingdings" pitchFamily="2" charset="2"/>
              <a:buNone/>
            </a:pPr>
            <a:endParaRPr lang="el-GR" sz="2100"/>
          </a:p>
          <a:p>
            <a:endParaRPr lang="el-GR" sz="2600"/>
          </a:p>
          <a:p>
            <a:endParaRPr lang="el-GR" sz="26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l-GR"/>
              <a:t>Ι. Κύριο πρόβλημα</a:t>
            </a:r>
          </a:p>
        </p:txBody>
      </p:sp>
      <p:sp>
        <p:nvSpPr>
          <p:cNvPr id="25603" name="Rectangle 3"/>
          <p:cNvSpPr>
            <a:spLocks noGrp="1" noChangeArrowheads="1"/>
          </p:cNvSpPr>
          <p:nvPr>
            <p:ph type="body" idx="1"/>
          </p:nvPr>
        </p:nvSpPr>
        <p:spPr/>
        <p:txBody>
          <a:bodyPr/>
          <a:lstStyle/>
          <a:p>
            <a:pPr>
              <a:lnSpc>
                <a:spcPct val="90000"/>
              </a:lnSpc>
            </a:pPr>
            <a:r>
              <a:rPr lang="el-GR" sz="2600"/>
              <a:t>Έναρξη προβλήματος</a:t>
            </a:r>
          </a:p>
          <a:p>
            <a:pPr>
              <a:lnSpc>
                <a:spcPct val="90000"/>
              </a:lnSpc>
            </a:pPr>
            <a:r>
              <a:rPr lang="el-GR" sz="2600"/>
              <a:t>Κύρια συμπτώματα</a:t>
            </a:r>
          </a:p>
          <a:p>
            <a:pPr>
              <a:lnSpc>
                <a:spcPct val="90000"/>
              </a:lnSpc>
            </a:pPr>
            <a:r>
              <a:rPr lang="el-GR" sz="1700">
                <a:solidFill>
                  <a:srgbClr val="993300"/>
                </a:solidFill>
              </a:rPr>
              <a:t>Εντόπιση</a:t>
            </a:r>
          </a:p>
          <a:p>
            <a:pPr>
              <a:lnSpc>
                <a:spcPct val="90000"/>
              </a:lnSpc>
            </a:pPr>
            <a:r>
              <a:rPr lang="el-GR" sz="1700">
                <a:solidFill>
                  <a:srgbClr val="993300"/>
                </a:solidFill>
              </a:rPr>
              <a:t>Ποιότητα</a:t>
            </a:r>
          </a:p>
          <a:p>
            <a:pPr>
              <a:lnSpc>
                <a:spcPct val="90000"/>
              </a:lnSpc>
            </a:pPr>
            <a:r>
              <a:rPr lang="el-GR" sz="1700">
                <a:solidFill>
                  <a:srgbClr val="993300"/>
                </a:solidFill>
              </a:rPr>
              <a:t>Χρονική διάρκεια</a:t>
            </a:r>
          </a:p>
          <a:p>
            <a:pPr>
              <a:lnSpc>
                <a:spcPct val="90000"/>
              </a:lnSpc>
            </a:pPr>
            <a:r>
              <a:rPr lang="el-GR" sz="1700">
                <a:solidFill>
                  <a:srgbClr val="993300"/>
                </a:solidFill>
              </a:rPr>
              <a:t>Συνοδές καταστάσεις/ συνοδά συμπτώματα</a:t>
            </a:r>
          </a:p>
          <a:p>
            <a:pPr>
              <a:lnSpc>
                <a:spcPct val="90000"/>
              </a:lnSpc>
            </a:pPr>
            <a:r>
              <a:rPr lang="el-GR" sz="1700">
                <a:solidFill>
                  <a:srgbClr val="993300"/>
                </a:solidFill>
              </a:rPr>
              <a:t>Επιβαρυντικοί παράγοντες</a:t>
            </a:r>
          </a:p>
          <a:p>
            <a:pPr>
              <a:lnSpc>
                <a:spcPct val="90000"/>
              </a:lnSpc>
            </a:pPr>
            <a:r>
              <a:rPr lang="el-GR" sz="1700">
                <a:solidFill>
                  <a:srgbClr val="993300"/>
                </a:solidFill>
              </a:rPr>
              <a:t>Ανακουφιστικά μέσα</a:t>
            </a:r>
          </a:p>
          <a:p>
            <a:pPr>
              <a:lnSpc>
                <a:spcPct val="90000"/>
              </a:lnSpc>
            </a:pPr>
            <a:r>
              <a:rPr lang="el-GR" sz="2600"/>
              <a:t>Ανταπόκριση του ατόμου στο πρόβλημα</a:t>
            </a:r>
          </a:p>
          <a:p>
            <a:pPr>
              <a:lnSpc>
                <a:spcPct val="90000"/>
              </a:lnSpc>
            </a:pPr>
            <a:r>
              <a:rPr lang="el-GR" sz="1900">
                <a:solidFill>
                  <a:srgbClr val="993300"/>
                </a:solidFill>
              </a:rPr>
              <a:t>Επιπτώσεις (λειτουργικότητα, ψυχολογία)</a:t>
            </a:r>
          </a:p>
          <a:p>
            <a:pPr>
              <a:lnSpc>
                <a:spcPct val="90000"/>
              </a:lnSpc>
            </a:pPr>
            <a:r>
              <a:rPr lang="el-GR" sz="1900">
                <a:solidFill>
                  <a:srgbClr val="993300"/>
                </a:solidFill>
              </a:rPr>
              <a:t>Ανησυχίες</a:t>
            </a:r>
          </a:p>
          <a:p>
            <a:pPr>
              <a:lnSpc>
                <a:spcPct val="90000"/>
              </a:lnSpc>
            </a:pPr>
            <a:r>
              <a:rPr lang="el-GR" sz="1900">
                <a:solidFill>
                  <a:srgbClr val="993300"/>
                </a:solidFill>
              </a:rPr>
              <a:t>Εκλογίκευση- νόημα</a:t>
            </a:r>
          </a:p>
          <a:p>
            <a:pPr>
              <a:lnSpc>
                <a:spcPct val="90000"/>
              </a:lnSpc>
            </a:pPr>
            <a:endParaRPr lang="el-GR" sz="1900">
              <a:solidFill>
                <a:srgbClr val="993300"/>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l-GR"/>
              <a:t>ΙΙ. Νοσηλευτικό Ιστορικό</a:t>
            </a:r>
          </a:p>
        </p:txBody>
      </p:sp>
      <p:sp>
        <p:nvSpPr>
          <p:cNvPr id="26627" name="Rectangle 3"/>
          <p:cNvSpPr>
            <a:spLocks noGrp="1" noChangeArrowheads="1"/>
          </p:cNvSpPr>
          <p:nvPr>
            <p:ph type="body" idx="1"/>
          </p:nvPr>
        </p:nvSpPr>
        <p:spPr/>
        <p:txBody>
          <a:bodyPr/>
          <a:lstStyle/>
          <a:p>
            <a:r>
              <a:rPr lang="el-GR"/>
              <a:t>Ατομικό ιστορικό</a:t>
            </a:r>
          </a:p>
          <a:p>
            <a:r>
              <a:rPr lang="el-GR"/>
              <a:t>Οικογενειακό ιστορικό</a:t>
            </a:r>
          </a:p>
          <a:p>
            <a:r>
              <a:rPr lang="el-GR"/>
              <a:t>Ψυχοκοινωνικό ιστορικό</a:t>
            </a:r>
          </a:p>
          <a:p>
            <a:r>
              <a:rPr lang="el-GR"/>
              <a:t>Ανασκόπηση ανά συστήματα</a:t>
            </a:r>
          </a:p>
          <a:p>
            <a:r>
              <a:rPr lang="el-GR"/>
              <a:t>Ψυχιατρικό ιστορικό</a:t>
            </a:r>
          </a:p>
          <a:p>
            <a:endParaRPr lang="el-G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l-GR"/>
              <a:t>Ατομικό ιστορικό</a:t>
            </a:r>
          </a:p>
        </p:txBody>
      </p:sp>
      <p:sp>
        <p:nvSpPr>
          <p:cNvPr id="27651" name="Rectangle 3"/>
          <p:cNvSpPr>
            <a:spLocks noGrp="1" noChangeArrowheads="1"/>
          </p:cNvSpPr>
          <p:nvPr>
            <p:ph type="body" idx="1"/>
          </p:nvPr>
        </p:nvSpPr>
        <p:spPr>
          <a:xfrm>
            <a:off x="762000" y="1371600"/>
            <a:ext cx="7772400" cy="5105400"/>
          </a:xfrm>
        </p:spPr>
        <p:txBody>
          <a:bodyPr/>
          <a:lstStyle/>
          <a:p>
            <a:r>
              <a:rPr lang="el-GR" sz="2100"/>
              <a:t>Δημογραφικά δεδομένα</a:t>
            </a:r>
          </a:p>
          <a:p>
            <a:r>
              <a:rPr lang="el-GR" sz="2100"/>
              <a:t>Γενική κατάσταση υγείας (ηλικία, ύψος, βάρος)</a:t>
            </a:r>
          </a:p>
          <a:p>
            <a:r>
              <a:rPr lang="el-GR" sz="2100"/>
              <a:t>Γεννητικό σύστημα (εγκυμοσύνη, τοκετός, έμμηνος ρύση, εμμηνόπαυση)</a:t>
            </a:r>
          </a:p>
          <a:p>
            <a:r>
              <a:rPr lang="el-GR" sz="2100"/>
              <a:t>Προηγούμενες ασθένειες </a:t>
            </a:r>
            <a:r>
              <a:rPr lang="el-GR" sz="1900"/>
              <a:t>(παιδική ηλικία- ενήλικη ζωή)</a:t>
            </a:r>
          </a:p>
          <a:p>
            <a:r>
              <a:rPr lang="el-GR" sz="2100"/>
              <a:t>Χειρουργικές επεμβάσεις/ τραυματισμοί </a:t>
            </a:r>
            <a:r>
              <a:rPr lang="el-GR" sz="1900"/>
              <a:t>(αιτία- χρονολογία-έκβαση)</a:t>
            </a:r>
          </a:p>
          <a:p>
            <a:r>
              <a:rPr lang="el-GR" sz="2100"/>
              <a:t>Φάρμακα</a:t>
            </a:r>
          </a:p>
          <a:p>
            <a:r>
              <a:rPr lang="el-GR" sz="2100"/>
              <a:t>Χρήση ουσιών</a:t>
            </a:r>
          </a:p>
          <a:p>
            <a:r>
              <a:rPr lang="el-GR" sz="2100"/>
              <a:t>Δίαιτα</a:t>
            </a:r>
          </a:p>
          <a:p>
            <a:r>
              <a:rPr lang="el-GR" sz="2100"/>
              <a:t>Συνήθειες- δραστηριότητες </a:t>
            </a:r>
          </a:p>
          <a:p>
            <a:r>
              <a:rPr lang="el-GR" sz="2100"/>
              <a:t>Προληπτικές εξετάσεις- εμβολιασμοί</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l-GR"/>
              <a:t>Οικογενειακό Ιστορικό</a:t>
            </a:r>
          </a:p>
        </p:txBody>
      </p:sp>
      <p:sp>
        <p:nvSpPr>
          <p:cNvPr id="28675" name="Rectangle 3"/>
          <p:cNvSpPr>
            <a:spLocks noGrp="1" noChangeArrowheads="1"/>
          </p:cNvSpPr>
          <p:nvPr>
            <p:ph type="body" idx="1"/>
          </p:nvPr>
        </p:nvSpPr>
        <p:spPr/>
        <p:txBody>
          <a:bodyPr/>
          <a:lstStyle/>
          <a:p>
            <a:r>
              <a:rPr lang="el-GR"/>
              <a:t>Γονιδιακώς κληρονομούμενα νοσήματα</a:t>
            </a:r>
          </a:p>
          <a:p>
            <a:r>
              <a:rPr lang="el-GR"/>
              <a:t>Κληρονομική προδιάθεση</a:t>
            </a:r>
          </a:p>
          <a:p>
            <a:r>
              <a:rPr lang="el-GR"/>
              <a:t>Μεταδοτικές ασθένειες</a:t>
            </a:r>
          </a:p>
          <a:p>
            <a:r>
              <a:rPr lang="el-GR"/>
              <a:t>Επιβαρυντικοί παράγοντες (αναπηρίες, σοβαρές ασθένειες σε συγγενικά πρόσωπα)</a:t>
            </a:r>
          </a:p>
          <a:p>
            <a:pPr>
              <a:buFont typeface="Wingdings" pitchFamily="2" charset="2"/>
              <a:buNone/>
            </a:pPr>
            <a:endParaRPr lang="el-G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l-GR"/>
              <a:t>Ψυχοκοινωνικό Ιστορικό</a:t>
            </a:r>
          </a:p>
        </p:txBody>
      </p:sp>
      <p:sp>
        <p:nvSpPr>
          <p:cNvPr id="29699" name="Rectangle 3"/>
          <p:cNvSpPr>
            <a:spLocks noGrp="1" noChangeArrowheads="1"/>
          </p:cNvSpPr>
          <p:nvPr>
            <p:ph type="body" idx="1"/>
          </p:nvPr>
        </p:nvSpPr>
        <p:spPr>
          <a:xfrm>
            <a:off x="304800" y="1600200"/>
            <a:ext cx="7772400" cy="4114800"/>
          </a:xfrm>
        </p:spPr>
        <p:txBody>
          <a:bodyPr/>
          <a:lstStyle/>
          <a:p>
            <a:r>
              <a:rPr lang="el-GR" sz="2600"/>
              <a:t>Σημαντικά πρόσωπα και ρόλοι</a:t>
            </a:r>
          </a:p>
          <a:p>
            <a:r>
              <a:rPr lang="el-GR" sz="2600"/>
              <a:t>Καθημερινότητα</a:t>
            </a:r>
          </a:p>
          <a:p>
            <a:r>
              <a:rPr lang="el-GR" sz="2600"/>
              <a:t>Σημαντικά γεγονότα</a:t>
            </a:r>
          </a:p>
          <a:p>
            <a:r>
              <a:rPr lang="el-GR" sz="2600"/>
              <a:t>Προοπτική για τη ζωή</a:t>
            </a:r>
          </a:p>
        </p:txBody>
      </p:sp>
      <p:sp>
        <p:nvSpPr>
          <p:cNvPr id="29700" name="Rectangle 4"/>
          <p:cNvSpPr>
            <a:spLocks noChangeArrowheads="1"/>
          </p:cNvSpPr>
          <p:nvPr/>
        </p:nvSpPr>
        <p:spPr bwMode="auto">
          <a:xfrm>
            <a:off x="533400" y="3733800"/>
            <a:ext cx="6019800" cy="747713"/>
          </a:xfrm>
          <a:prstGeom prst="rect">
            <a:avLst/>
          </a:prstGeom>
          <a:noFill/>
          <a:ln w="9525">
            <a:noFill/>
            <a:miter lim="800000"/>
            <a:headEnd/>
            <a:tailEnd/>
          </a:ln>
          <a:effectLst/>
        </p:spPr>
        <p:txBody>
          <a:bodyPr>
            <a:spAutoFit/>
          </a:bodyPr>
          <a:lstStyle/>
          <a:p>
            <a:r>
              <a:rPr lang="el-GR" sz="4300">
                <a:solidFill>
                  <a:schemeClr val="tx2"/>
                </a:solidFill>
                <a:latin typeface="Comic Sans MS" pitchFamily="66" charset="0"/>
                <a:cs typeface="Times New Roman" pitchFamily="18" charset="0"/>
              </a:rPr>
              <a:t>Ψυχιατρικό Ιστορικό</a:t>
            </a:r>
          </a:p>
        </p:txBody>
      </p:sp>
      <p:sp>
        <p:nvSpPr>
          <p:cNvPr id="29701" name="Rectangle 5"/>
          <p:cNvSpPr>
            <a:spLocks noChangeArrowheads="1"/>
          </p:cNvSpPr>
          <p:nvPr/>
        </p:nvSpPr>
        <p:spPr bwMode="auto">
          <a:xfrm>
            <a:off x="381000" y="4800600"/>
            <a:ext cx="7467600" cy="1311275"/>
          </a:xfrm>
          <a:prstGeom prst="rect">
            <a:avLst/>
          </a:prstGeom>
          <a:noFill/>
          <a:ln w="9525">
            <a:noFill/>
            <a:miter lim="800000"/>
            <a:headEnd/>
            <a:tailEnd/>
          </a:ln>
          <a:effectLst/>
        </p:spPr>
        <p:txBody>
          <a:bodyPr>
            <a:spAutoFit/>
          </a:bodyPr>
          <a:lstStyle/>
          <a:p>
            <a:pPr>
              <a:spcBef>
                <a:spcPct val="50000"/>
              </a:spcBef>
              <a:buFontTx/>
              <a:buBlip>
                <a:blip r:embed="rId2"/>
              </a:buBlip>
            </a:pPr>
            <a:r>
              <a:rPr lang="el-GR" sz="3200">
                <a:latin typeface="Comic Sans MS" pitchFamily="66" charset="0"/>
                <a:cs typeface="Times New Roman" pitchFamily="18" charset="0"/>
              </a:rPr>
              <a:t>Νοητική λειτουργία</a:t>
            </a:r>
          </a:p>
          <a:p>
            <a:pPr>
              <a:spcBef>
                <a:spcPct val="50000"/>
              </a:spcBef>
              <a:buFontTx/>
              <a:buBlip>
                <a:blip r:embed="rId2"/>
              </a:buBlip>
            </a:pPr>
            <a:r>
              <a:rPr lang="el-GR" sz="3200">
                <a:latin typeface="Comic Sans MS" pitchFamily="66" charset="0"/>
                <a:cs typeface="Times New Roman" pitchFamily="18" charset="0"/>
              </a:rPr>
              <a:t>Ψυχιατρικά προβλήματα</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l-GR"/>
              <a:t>Ανασκόπηση κατά συστήματα</a:t>
            </a:r>
          </a:p>
        </p:txBody>
      </p:sp>
      <p:sp>
        <p:nvSpPr>
          <p:cNvPr id="30723" name="Rectangle 3"/>
          <p:cNvSpPr>
            <a:spLocks noGrp="1" noChangeArrowheads="1"/>
          </p:cNvSpPr>
          <p:nvPr>
            <p:ph type="body" idx="1"/>
          </p:nvPr>
        </p:nvSpPr>
        <p:spPr/>
        <p:txBody>
          <a:bodyPr/>
          <a:lstStyle/>
          <a:p>
            <a:r>
              <a:rPr lang="el-GR"/>
              <a:t>Γενικά- δέρμα-κεφαλή-τράχηλος-θώρακας-μαστοί-αναπνευστικό-καρδιά- γαστρεντερικό-ουροποιητικό-γεννητικό-μυοσκελετικό-νευρικό-αιμοποιητικό-ενδοκρινικό</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l-GR"/>
              <a:t>Κλινική εξέταση (αντικειμενική)</a:t>
            </a:r>
          </a:p>
        </p:txBody>
      </p:sp>
      <p:sp>
        <p:nvSpPr>
          <p:cNvPr id="32771" name="Rectangle 3"/>
          <p:cNvSpPr>
            <a:spLocks noGrp="1" noChangeArrowheads="1"/>
          </p:cNvSpPr>
          <p:nvPr>
            <p:ph type="body" idx="1"/>
          </p:nvPr>
        </p:nvSpPr>
        <p:spPr>
          <a:xfrm>
            <a:off x="566738" y="2147888"/>
            <a:ext cx="7216775" cy="3871912"/>
          </a:xfrm>
        </p:spPr>
        <p:txBody>
          <a:bodyPr/>
          <a:lstStyle/>
          <a:p>
            <a:r>
              <a:rPr lang="el-GR" sz="2600"/>
              <a:t>Γενική παρατήρηση (ανθρωπομετρικά στοιχεία-στάση- βάδιση, έκφραση προσώπου-εμφάνιση-κινητικότητα)</a:t>
            </a:r>
          </a:p>
          <a:p>
            <a:r>
              <a:rPr lang="el-GR" sz="2600"/>
              <a:t>Ζωτικά σημεία (αρτηριακή πίεση, καρδιακή συχνότητα-σφυγμός, αναπνευστική συχνότητα-θερμοκρασία)</a:t>
            </a:r>
          </a:p>
          <a:p>
            <a:r>
              <a:rPr lang="el-GR" sz="2600"/>
              <a:t>Εξέταση κατά συστήματα</a:t>
            </a:r>
          </a:p>
        </p:txBody>
      </p:sp>
      <p:pic>
        <p:nvPicPr>
          <p:cNvPr id="32772" name="Picture 4" descr="PE02364_"/>
          <p:cNvPicPr>
            <a:picLocks noChangeAspect="1" noChangeArrowheads="1"/>
          </p:cNvPicPr>
          <p:nvPr/>
        </p:nvPicPr>
        <p:blipFill>
          <a:blip r:embed="rId2" cstate="print"/>
          <a:srcRect/>
          <a:stretch>
            <a:fillRect/>
          </a:stretch>
        </p:blipFill>
        <p:spPr bwMode="auto">
          <a:xfrm>
            <a:off x="7315200" y="1219200"/>
            <a:ext cx="1676400" cy="1377950"/>
          </a:xfrm>
          <a:prstGeom prst="rect">
            <a:avLst/>
          </a:prstGeom>
          <a:noFill/>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74675" y="354013"/>
            <a:ext cx="8001000" cy="1114425"/>
          </a:xfrm>
        </p:spPr>
        <p:txBody>
          <a:bodyPr/>
          <a:lstStyle/>
          <a:p>
            <a:r>
              <a:rPr lang="el-GR" sz="3400"/>
              <a:t>Αξιολόγηση λειτουργικότητας</a:t>
            </a:r>
          </a:p>
        </p:txBody>
      </p:sp>
      <p:sp>
        <p:nvSpPr>
          <p:cNvPr id="35843" name="Rectangle 3"/>
          <p:cNvSpPr>
            <a:spLocks noGrp="1" noChangeArrowheads="1"/>
          </p:cNvSpPr>
          <p:nvPr>
            <p:ph type="body" idx="1"/>
          </p:nvPr>
        </p:nvSpPr>
        <p:spPr>
          <a:xfrm>
            <a:off x="566738" y="2305050"/>
            <a:ext cx="8001000" cy="3714750"/>
          </a:xfrm>
        </p:spPr>
        <p:txBody>
          <a:bodyPr/>
          <a:lstStyle/>
          <a:p>
            <a:r>
              <a:rPr lang="el-GR" sz="2600"/>
              <a:t>Συνέντευξη</a:t>
            </a:r>
          </a:p>
          <a:p>
            <a:r>
              <a:rPr lang="el-GR" sz="2600"/>
              <a:t>Νοσηλευτικό ιστορικό</a:t>
            </a:r>
          </a:p>
          <a:p>
            <a:r>
              <a:rPr lang="el-GR" sz="2600"/>
              <a:t>Φυσική εξέταση </a:t>
            </a:r>
          </a:p>
        </p:txBody>
      </p:sp>
      <p:sp>
        <p:nvSpPr>
          <p:cNvPr id="35844" name="AutoShape 4"/>
          <p:cNvSpPr>
            <a:spLocks noChangeArrowheads="1"/>
          </p:cNvSpPr>
          <p:nvPr/>
        </p:nvSpPr>
        <p:spPr bwMode="auto">
          <a:xfrm>
            <a:off x="5105400" y="2438400"/>
            <a:ext cx="457200" cy="1714500"/>
          </a:xfrm>
          <a:prstGeom prst="curvedLeftArrow">
            <a:avLst>
              <a:gd name="adj1" fmla="val 75000"/>
              <a:gd name="adj2" fmla="val 150000"/>
              <a:gd name="adj3" fmla="val 33333"/>
            </a:avLst>
          </a:prstGeom>
          <a:solidFill>
            <a:schemeClr val="accent1"/>
          </a:solidFill>
          <a:ln w="9525">
            <a:solidFill>
              <a:schemeClr val="tx1"/>
            </a:solidFill>
            <a:miter lim="800000"/>
            <a:headEnd/>
            <a:tailEnd/>
          </a:ln>
          <a:effectLst/>
        </p:spPr>
        <p:txBody>
          <a:bodyPr wrap="none" anchor="ctr"/>
          <a:lstStyle/>
          <a:p>
            <a:endParaRPr lang="el-GR"/>
          </a:p>
        </p:txBody>
      </p:sp>
      <p:sp>
        <p:nvSpPr>
          <p:cNvPr id="35846" name="Rectangle 6"/>
          <p:cNvSpPr>
            <a:spLocks noChangeArrowheads="1"/>
          </p:cNvSpPr>
          <p:nvPr/>
        </p:nvSpPr>
        <p:spPr bwMode="auto">
          <a:xfrm>
            <a:off x="5638800" y="2590800"/>
            <a:ext cx="3200400" cy="914400"/>
          </a:xfrm>
          <a:prstGeom prst="rect">
            <a:avLst/>
          </a:prstGeom>
          <a:noFill/>
          <a:ln w="9525">
            <a:noFill/>
            <a:miter lim="800000"/>
            <a:headEnd/>
            <a:tailEnd/>
          </a:ln>
          <a:effectLst/>
        </p:spPr>
        <p:txBody>
          <a:bodyPr>
            <a:spAutoFit/>
          </a:bodyPr>
          <a:lstStyle/>
          <a:p>
            <a:r>
              <a:rPr lang="el-GR" sz="2700">
                <a:solidFill>
                  <a:schemeClr val="tx2"/>
                </a:solidFill>
                <a:latin typeface="Comic Sans MS" pitchFamily="66" charset="0"/>
                <a:cs typeface="Times New Roman" pitchFamily="18" charset="0"/>
              </a:rPr>
              <a:t>  Αξιολόγηση</a:t>
            </a:r>
          </a:p>
          <a:p>
            <a:r>
              <a:rPr lang="el-GR" sz="2700">
                <a:solidFill>
                  <a:schemeClr val="tx2"/>
                </a:solidFill>
                <a:latin typeface="Comic Sans MS" pitchFamily="66" charset="0"/>
                <a:cs typeface="Times New Roman" pitchFamily="18" charset="0"/>
              </a:rPr>
              <a:t> λειτουργικότητας</a:t>
            </a:r>
          </a:p>
        </p:txBody>
      </p:sp>
      <p:sp>
        <p:nvSpPr>
          <p:cNvPr id="35850" name="AutoShape 10"/>
          <p:cNvSpPr>
            <a:spLocks noChangeArrowheads="1"/>
          </p:cNvSpPr>
          <p:nvPr/>
        </p:nvSpPr>
        <p:spPr bwMode="auto">
          <a:xfrm>
            <a:off x="3200400" y="4343400"/>
            <a:ext cx="3657600" cy="914400"/>
          </a:xfrm>
          <a:prstGeom prst="curvedUpArrow">
            <a:avLst>
              <a:gd name="adj1" fmla="val 80000"/>
              <a:gd name="adj2" fmla="val 160000"/>
              <a:gd name="adj3" fmla="val 33333"/>
            </a:avLst>
          </a:prstGeom>
          <a:solidFill>
            <a:schemeClr val="accent1">
              <a:alpha val="50000"/>
            </a:schemeClr>
          </a:solidFill>
          <a:ln w="9525">
            <a:solidFill>
              <a:schemeClr val="tx1"/>
            </a:solidFill>
            <a:miter lim="800000"/>
            <a:headEnd/>
            <a:tailEnd/>
          </a:ln>
          <a:effectLst/>
        </p:spPr>
        <p:txBody>
          <a:bodyPr wrap="none" anchor="ctr"/>
          <a:lstStyle/>
          <a:p>
            <a:endParaRPr lang="el-GR"/>
          </a:p>
        </p:txBody>
      </p:sp>
      <p:sp>
        <p:nvSpPr>
          <p:cNvPr id="35851" name="Text Box 11"/>
          <p:cNvSpPr txBox="1">
            <a:spLocks noChangeArrowheads="1"/>
          </p:cNvSpPr>
          <p:nvPr/>
        </p:nvSpPr>
        <p:spPr bwMode="auto">
          <a:xfrm>
            <a:off x="1447800" y="5257800"/>
            <a:ext cx="6858000" cy="641350"/>
          </a:xfrm>
          <a:prstGeom prst="rect">
            <a:avLst/>
          </a:prstGeom>
          <a:noFill/>
          <a:ln w="9525">
            <a:noFill/>
            <a:miter lim="800000"/>
            <a:headEnd/>
            <a:tailEnd/>
          </a:ln>
          <a:effectLst/>
        </p:spPr>
        <p:txBody>
          <a:bodyPr>
            <a:spAutoFit/>
          </a:bodyPr>
          <a:lstStyle/>
          <a:p>
            <a:pPr algn="ctr">
              <a:spcBef>
                <a:spcPct val="50000"/>
              </a:spcBef>
            </a:pPr>
            <a:r>
              <a:rPr lang="el-GR" sz="3600">
                <a:solidFill>
                  <a:srgbClr val="993300"/>
                </a:solidFill>
                <a:latin typeface="Comic Sans MS" pitchFamily="66" charset="0"/>
                <a:cs typeface="Times New Roman" pitchFamily="18" charset="0"/>
              </a:rPr>
              <a:t>Νοσηλευτική διάγνωση</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04800" y="341313"/>
            <a:ext cx="8809038" cy="1158875"/>
          </a:xfrm>
        </p:spPr>
        <p:txBody>
          <a:bodyPr/>
          <a:lstStyle/>
          <a:p>
            <a:r>
              <a:rPr lang="el-GR" sz="3000"/>
              <a:t>Αξιολόγηση λειτουργικότητας:Καταγραφή  ανά τομείς (Ι)</a:t>
            </a:r>
          </a:p>
        </p:txBody>
      </p:sp>
      <p:sp>
        <p:nvSpPr>
          <p:cNvPr id="36867" name="Rectangle 3"/>
          <p:cNvSpPr>
            <a:spLocks noGrp="1" noChangeArrowheads="1"/>
          </p:cNvSpPr>
          <p:nvPr>
            <p:ph type="body" idx="1"/>
          </p:nvPr>
        </p:nvSpPr>
        <p:spPr>
          <a:xfrm>
            <a:off x="609600" y="2057400"/>
            <a:ext cx="8229600" cy="4114800"/>
          </a:xfrm>
        </p:spPr>
        <p:txBody>
          <a:bodyPr/>
          <a:lstStyle/>
          <a:p>
            <a:r>
              <a:rPr lang="el-GR" sz="1900"/>
              <a:t>Αντίληψη για το επίπεδο υγείας</a:t>
            </a:r>
          </a:p>
          <a:p>
            <a:r>
              <a:rPr lang="el-GR" sz="1900"/>
              <a:t>Ευεξία –πόνος(ύπαρξη πόνου και ικανότητα να ελεγχθεί)</a:t>
            </a:r>
          </a:p>
          <a:p>
            <a:r>
              <a:rPr lang="el-GR" sz="1900"/>
              <a:t>Δραστηριότητα/ άσκηση (ικανότητα να πραγματοποιήσει τις καθημερινές δραστηριότητες και άσκηση ανάλογα με την ηλικία και την κατάσταση υγείας) </a:t>
            </a:r>
          </a:p>
          <a:p>
            <a:r>
              <a:rPr lang="el-GR" sz="1900"/>
              <a:t>Ύπνος / ανάπαυση</a:t>
            </a:r>
          </a:p>
          <a:p>
            <a:r>
              <a:rPr lang="el-GR" sz="1900"/>
              <a:t>Ισορροπία υγρών (νεφρική λειτουργία, ισοζύγιο υγρών)</a:t>
            </a:r>
          </a:p>
          <a:p>
            <a:r>
              <a:rPr lang="el-GR" sz="1900"/>
              <a:t>Ιστική αιμάτωση/ κυκλοφορικό (επαρκής ανταλλαγή αερίων, περιφερική αιμάτωση, καρδιακή λειτουργία)</a:t>
            </a:r>
          </a:p>
          <a:p>
            <a:r>
              <a:rPr lang="el-GR" sz="1900"/>
              <a:t>Αναπνευστική λειτουργία</a:t>
            </a:r>
          </a:p>
          <a:p>
            <a:r>
              <a:rPr lang="el-GR" sz="1900"/>
              <a:t>Απέκκριση</a:t>
            </a:r>
          </a:p>
          <a:p>
            <a:endParaRPr lang="el-GR" sz="1900"/>
          </a:p>
          <a:p>
            <a:pPr>
              <a:buFont typeface="Wingdings" pitchFamily="2" charset="2"/>
              <a:buNone/>
            </a:pPr>
            <a:endParaRPr lang="el-GR" sz="19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574675" y="403225"/>
            <a:ext cx="8001000" cy="1017588"/>
          </a:xfrm>
        </p:spPr>
        <p:txBody>
          <a:bodyPr/>
          <a:lstStyle/>
          <a:p>
            <a:r>
              <a:rPr lang="el-GR" sz="3000" b="1"/>
              <a:t>ΣΥΝΕΧΙΖΟΜΕΝΗ ΕΚΠΑΙΔΕΥΣΗ</a:t>
            </a:r>
          </a:p>
        </p:txBody>
      </p:sp>
      <p:sp>
        <p:nvSpPr>
          <p:cNvPr id="84995" name="Rectangle 3"/>
          <p:cNvSpPr>
            <a:spLocks noGrp="1" noChangeArrowheads="1"/>
          </p:cNvSpPr>
          <p:nvPr>
            <p:ph type="body" idx="1"/>
          </p:nvPr>
        </p:nvSpPr>
        <p:spPr/>
        <p:txBody>
          <a:bodyPr/>
          <a:lstStyle/>
          <a:p>
            <a:r>
              <a:rPr lang="el-GR" sz="2600" b="1" i="1"/>
              <a:t>Ανεπίσημη εκπαίδευση,</a:t>
            </a:r>
            <a:r>
              <a:rPr lang="el-GR" sz="2600"/>
              <a:t> όταν η προσπάθεια για μάθηση είναι αυτοκατευθυνόμενη και περιλαμβάνει μελέτη βιβλίων, εκπόνηση εργασιών κ.ά.</a:t>
            </a:r>
            <a:endParaRPr lang="el-GR" sz="2600" b="1" i="1"/>
          </a:p>
          <a:p>
            <a:r>
              <a:rPr lang="el-GR" sz="2600" b="1" i="1"/>
              <a:t>Επίσημη εκπαίδευση,</a:t>
            </a:r>
            <a:r>
              <a:rPr lang="el-GR" sz="2600"/>
              <a:t> όταν η προσπάθεια για μάθηση κατευθύνεται από άλλους φορείς και περιλαμβάνει οργανωμένα προγράμματα, σεμινάρια, συνέδρια κ.ά. (Μεϊδάνη, 1994).</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517525" y="342900"/>
            <a:ext cx="8596313" cy="1158875"/>
          </a:xfrm>
        </p:spPr>
        <p:txBody>
          <a:bodyPr/>
          <a:lstStyle/>
          <a:p>
            <a:r>
              <a:rPr lang="el-GR" sz="3000"/>
              <a:t>Αξιολόγηση λειτουργικότητας:Καταγραφή  ανά τομείς (ΙΙ)</a:t>
            </a:r>
          </a:p>
        </p:txBody>
      </p:sp>
      <p:sp>
        <p:nvSpPr>
          <p:cNvPr id="37891" name="Rectangle 3"/>
          <p:cNvSpPr>
            <a:spLocks noGrp="1" noChangeArrowheads="1"/>
          </p:cNvSpPr>
          <p:nvPr>
            <p:ph type="body" idx="1"/>
          </p:nvPr>
        </p:nvSpPr>
        <p:spPr/>
        <p:txBody>
          <a:bodyPr/>
          <a:lstStyle/>
          <a:p>
            <a:r>
              <a:rPr lang="el-GR" sz="2100"/>
              <a:t>Απέκκριση</a:t>
            </a:r>
          </a:p>
          <a:p>
            <a:r>
              <a:rPr lang="el-GR" sz="2100"/>
              <a:t>Μεταβολισμός/διατροφή</a:t>
            </a:r>
          </a:p>
          <a:p>
            <a:r>
              <a:rPr lang="el-GR" sz="2100"/>
              <a:t>Νευρο-αισθητηριακή λειτουργία</a:t>
            </a:r>
          </a:p>
          <a:p>
            <a:r>
              <a:rPr lang="el-GR" sz="2100"/>
              <a:t>Ακεραιότητα του ‘’εγώ’’</a:t>
            </a:r>
          </a:p>
          <a:p>
            <a:r>
              <a:rPr lang="el-GR" sz="2100"/>
              <a:t>Σεξουαλικότητα</a:t>
            </a:r>
          </a:p>
          <a:p>
            <a:r>
              <a:rPr lang="el-GR" sz="2100"/>
              <a:t>Ζητήματα ασφάλειας</a:t>
            </a:r>
          </a:p>
          <a:p>
            <a:r>
              <a:rPr lang="el-GR" sz="2100"/>
              <a:t>Κοινωνική λειτουργικότητα</a:t>
            </a:r>
          </a:p>
          <a:p>
            <a:r>
              <a:rPr lang="el-GR" sz="2100"/>
              <a:t>Μάθηση</a:t>
            </a:r>
          </a:p>
          <a:p>
            <a:r>
              <a:rPr lang="el-GR" sz="2100"/>
              <a:t>Απαιτήσεις αυτοφροντίδας</a:t>
            </a:r>
          </a:p>
          <a:p>
            <a:endParaRPr lang="el-GR" sz="2100"/>
          </a:p>
          <a:p>
            <a:endParaRPr lang="el-GR" sz="21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l-GR"/>
              <a:t>Νοσηλευτική Διάγνωση</a:t>
            </a:r>
          </a:p>
        </p:txBody>
      </p:sp>
      <p:sp>
        <p:nvSpPr>
          <p:cNvPr id="38915" name="Rectangle 3"/>
          <p:cNvSpPr>
            <a:spLocks noGrp="1" noChangeArrowheads="1"/>
          </p:cNvSpPr>
          <p:nvPr>
            <p:ph type="body" idx="1"/>
          </p:nvPr>
        </p:nvSpPr>
        <p:spPr/>
        <p:txBody>
          <a:bodyPr/>
          <a:lstStyle/>
          <a:p>
            <a:r>
              <a:rPr lang="el-GR" sz="2600"/>
              <a:t>Είναι η κλινική κρίση για την απάντηση του ατόμου, της οικογένειας, ή της κοινότητας σε υπαρκτά ή δυνητικά προβλήματα υγείας ή λειτουργίες της ζωής. Παρέχει τη βάση για την επιλογή των νοσηλευτικών παρεμβάσεων για την επίτευξη των εκβάσεων για τις οποίες είναι υπεύθυνοι οι νοσηλευτές (</a:t>
            </a:r>
            <a:r>
              <a:rPr lang="en-US" sz="2100">
                <a:solidFill>
                  <a:srgbClr val="993300"/>
                </a:solidFill>
              </a:rPr>
              <a:t>NANDA</a:t>
            </a:r>
            <a:r>
              <a:rPr lang="en-US" sz="2600"/>
              <a:t>- </a:t>
            </a:r>
            <a:r>
              <a:rPr lang="en-US" sz="1900"/>
              <a:t>North American Nursing Diagnosis Association – </a:t>
            </a:r>
            <a:r>
              <a:rPr lang="el-GR" sz="1900"/>
              <a:t>Ένωση Νοσηλευτικής Διάγνωσης Βορείου Αμερικής</a:t>
            </a:r>
            <a:r>
              <a:rPr lang="en-US" sz="1900"/>
              <a:t>, 1994</a:t>
            </a:r>
            <a:r>
              <a:rPr lang="en-US" sz="2100"/>
              <a:t>)</a:t>
            </a:r>
            <a:endParaRPr lang="el-GR" sz="21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669925"/>
            <a:ext cx="9113838" cy="503238"/>
          </a:xfrm>
        </p:spPr>
        <p:txBody>
          <a:bodyPr/>
          <a:lstStyle/>
          <a:p>
            <a:r>
              <a:rPr lang="en-US" sz="2200"/>
              <a:t>  </a:t>
            </a:r>
            <a:r>
              <a:rPr lang="el-GR" sz="2200"/>
              <a:t>Νοσηλευτική Διάγνωση-Ιατρική Διάγνωση</a:t>
            </a:r>
          </a:p>
        </p:txBody>
      </p:sp>
      <p:sp>
        <p:nvSpPr>
          <p:cNvPr id="39939" name="Rectangle 3"/>
          <p:cNvSpPr>
            <a:spLocks noGrp="1" noChangeArrowheads="1"/>
          </p:cNvSpPr>
          <p:nvPr>
            <p:ph type="body" idx="1"/>
          </p:nvPr>
        </p:nvSpPr>
        <p:spPr>
          <a:xfrm>
            <a:off x="381000" y="1600200"/>
            <a:ext cx="8458200" cy="4572000"/>
          </a:xfrm>
        </p:spPr>
        <p:txBody>
          <a:bodyPr/>
          <a:lstStyle/>
          <a:p>
            <a:pPr>
              <a:lnSpc>
                <a:spcPct val="90000"/>
              </a:lnSpc>
            </a:pPr>
            <a:r>
              <a:rPr lang="el-GR" sz="2600"/>
              <a:t>Ιατρικές διαγνώσεις </a:t>
            </a:r>
          </a:p>
          <a:p>
            <a:pPr>
              <a:lnSpc>
                <a:spcPct val="90000"/>
              </a:lnSpc>
              <a:buFont typeface="Wingdings" pitchFamily="2" charset="2"/>
              <a:buBlip>
                <a:blip r:embed="rId2"/>
              </a:buBlip>
            </a:pPr>
            <a:r>
              <a:rPr lang="el-GR" sz="1900"/>
              <a:t>αναγνωρίζουν νοσήματα</a:t>
            </a:r>
          </a:p>
          <a:p>
            <a:pPr>
              <a:lnSpc>
                <a:spcPct val="90000"/>
              </a:lnSpc>
              <a:buFont typeface="Wingdings" pitchFamily="2" charset="2"/>
              <a:buBlip>
                <a:blip r:embed="rId2"/>
              </a:buBlip>
            </a:pPr>
            <a:r>
              <a:rPr lang="el-GR" sz="1900"/>
              <a:t>περιγράφουν προβλήματα για τα οποία ο γιατρός κατευθύνει την πρωταρχική θεραπεία</a:t>
            </a:r>
          </a:p>
          <a:p>
            <a:pPr>
              <a:lnSpc>
                <a:spcPct val="90000"/>
              </a:lnSpc>
              <a:buFont typeface="Wingdings" pitchFamily="2" charset="2"/>
              <a:buBlip>
                <a:blip r:embed="rId2"/>
              </a:buBlip>
            </a:pPr>
            <a:r>
              <a:rPr lang="el-GR" sz="1900"/>
              <a:t>παραμένουν ίδιες για όσο διάστημα νοσηλεύεται ο ασθενής</a:t>
            </a:r>
          </a:p>
          <a:p>
            <a:pPr eaLnBrk="0" hangingPunct="0">
              <a:lnSpc>
                <a:spcPct val="90000"/>
              </a:lnSpc>
              <a:spcBef>
                <a:spcPct val="0"/>
              </a:spcBef>
              <a:buClr>
                <a:schemeClr val="bg1"/>
              </a:buClr>
              <a:buFontTx/>
              <a:buNone/>
            </a:pPr>
            <a:endParaRPr lang="en-US" sz="2600"/>
          </a:p>
          <a:p>
            <a:pPr eaLnBrk="0" hangingPunct="0">
              <a:lnSpc>
                <a:spcPct val="90000"/>
              </a:lnSpc>
              <a:spcBef>
                <a:spcPct val="0"/>
              </a:spcBef>
              <a:buClr>
                <a:schemeClr val="bg1"/>
              </a:buClr>
              <a:buFontTx/>
              <a:buNone/>
            </a:pPr>
            <a:r>
              <a:rPr lang="el-GR" sz="2600"/>
              <a:t>Νοσηλευτικές διαγνώσεις</a:t>
            </a:r>
          </a:p>
          <a:p>
            <a:pPr eaLnBrk="0" hangingPunct="0">
              <a:lnSpc>
                <a:spcPct val="90000"/>
              </a:lnSpc>
              <a:spcBef>
                <a:spcPct val="0"/>
              </a:spcBef>
              <a:buFontTx/>
              <a:buBlip>
                <a:blip r:embed="rId2"/>
              </a:buBlip>
            </a:pPr>
            <a:r>
              <a:rPr lang="el-GR" sz="1900"/>
              <a:t>  Εστιάζονται στην αναγνώριση των ατομικών απαντήσεων απέναντι στην υγεία και την ασθένεια</a:t>
            </a:r>
          </a:p>
          <a:p>
            <a:pPr eaLnBrk="0" hangingPunct="0">
              <a:lnSpc>
                <a:spcPct val="90000"/>
              </a:lnSpc>
              <a:spcBef>
                <a:spcPct val="0"/>
              </a:spcBef>
              <a:buFontTx/>
              <a:buBlip>
                <a:blip r:embed="rId2"/>
              </a:buBlip>
            </a:pPr>
            <a:r>
              <a:rPr lang="el-GR" sz="1900"/>
              <a:t>Περιγράφουν προβλήματα που αντιμετωπίζονται από νοσηλευτές μέσα στα πλαίσια της ανεξάρτητης νοσηλευτικής πρακτικής</a:t>
            </a:r>
          </a:p>
          <a:p>
            <a:pPr eaLnBrk="0" hangingPunct="0">
              <a:lnSpc>
                <a:spcPct val="90000"/>
              </a:lnSpc>
              <a:spcBef>
                <a:spcPct val="0"/>
              </a:spcBef>
              <a:buFontTx/>
              <a:buBlip>
                <a:blip r:embed="rId2"/>
              </a:buBlip>
            </a:pPr>
            <a:r>
              <a:rPr lang="el-GR" sz="1900"/>
              <a:t>Μπορεί να αλλάζουν κάθε μέρα ανάλογα με τις αντιδράσεις του ασθενούς</a:t>
            </a:r>
            <a:endParaRPr lang="en-US" sz="1900"/>
          </a:p>
          <a:p>
            <a:pPr eaLnBrk="0" hangingPunct="0">
              <a:lnSpc>
                <a:spcPct val="90000"/>
              </a:lnSpc>
              <a:spcBef>
                <a:spcPct val="0"/>
              </a:spcBef>
              <a:buFontTx/>
              <a:buBlip>
                <a:blip r:embed="rId2"/>
              </a:buBlip>
            </a:pPr>
            <a:r>
              <a:rPr lang="el-GR" sz="1900"/>
              <a:t>Μπορεί να αλλάζουν κάθε μέρα</a:t>
            </a:r>
            <a:r>
              <a:rPr lang="en-US" sz="1900"/>
              <a:t> </a:t>
            </a:r>
            <a:r>
              <a:rPr lang="el-GR" sz="1900"/>
              <a:t>καθώς οι απαντήσεις του ασθενούς στην υγεία και την ασθένεια  μεταβάλλονται</a:t>
            </a:r>
          </a:p>
          <a:p>
            <a:pPr eaLnBrk="0" hangingPunct="0">
              <a:lnSpc>
                <a:spcPct val="90000"/>
              </a:lnSpc>
              <a:spcBef>
                <a:spcPct val="0"/>
              </a:spcBef>
              <a:buFontTx/>
              <a:buBlip>
                <a:blip r:embed="rId2"/>
              </a:buBlip>
            </a:pPr>
            <a:endParaRPr lang="el-GR" sz="19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801688" y="354013"/>
            <a:ext cx="7773987" cy="1114425"/>
          </a:xfrm>
        </p:spPr>
        <p:txBody>
          <a:bodyPr/>
          <a:lstStyle/>
          <a:p>
            <a:r>
              <a:rPr lang="el-GR" sz="3400"/>
              <a:t>ιατρική - νοσηλευτική διάγνωση</a:t>
            </a:r>
          </a:p>
        </p:txBody>
      </p:sp>
      <p:sp>
        <p:nvSpPr>
          <p:cNvPr id="48131" name="Rectangle 3"/>
          <p:cNvSpPr>
            <a:spLocks noGrp="1" noChangeArrowheads="1"/>
          </p:cNvSpPr>
          <p:nvPr>
            <p:ph type="body" idx="1"/>
          </p:nvPr>
        </p:nvSpPr>
        <p:spPr/>
        <p:txBody>
          <a:bodyPr/>
          <a:lstStyle/>
          <a:p>
            <a:r>
              <a:rPr lang="el-GR" sz="2600">
                <a:solidFill>
                  <a:srgbClr val="993300"/>
                </a:solidFill>
              </a:rPr>
              <a:t>Ιατρική διάγνωση:</a:t>
            </a:r>
            <a:r>
              <a:rPr lang="el-GR" sz="2600"/>
              <a:t> </a:t>
            </a:r>
            <a:r>
              <a:rPr lang="el-GR" sz="2100"/>
              <a:t>βρογχογενές άσθμα</a:t>
            </a:r>
          </a:p>
          <a:p>
            <a:r>
              <a:rPr lang="el-GR" sz="2600">
                <a:solidFill>
                  <a:srgbClr val="993300"/>
                </a:solidFill>
              </a:rPr>
              <a:t>Νοσηλευτικές διαγνώσεις:</a:t>
            </a:r>
          </a:p>
          <a:p>
            <a:pPr>
              <a:buFont typeface="Wingdings" pitchFamily="2" charset="2"/>
              <a:buBlip>
                <a:blip r:embed="rId2"/>
              </a:buBlip>
            </a:pPr>
            <a:r>
              <a:rPr lang="el-GR" sz="2100"/>
              <a:t>Ανεπαρκής κάθαρση αεραγωγών</a:t>
            </a:r>
          </a:p>
          <a:p>
            <a:pPr>
              <a:buFont typeface="Wingdings" pitchFamily="2" charset="2"/>
              <a:buBlip>
                <a:blip r:embed="rId2"/>
              </a:buBlip>
            </a:pPr>
            <a:r>
              <a:rPr lang="el-GR" sz="2100"/>
              <a:t>Διαταραγμένη ανταλλαγή αερίων</a:t>
            </a:r>
          </a:p>
          <a:p>
            <a:pPr>
              <a:buFont typeface="Wingdings" pitchFamily="2" charset="2"/>
              <a:buBlip>
                <a:blip r:embed="rId2"/>
              </a:buBlip>
            </a:pPr>
            <a:r>
              <a:rPr lang="el-GR" sz="2100"/>
              <a:t>Δυσανεξία στην άσκηση</a:t>
            </a:r>
          </a:p>
          <a:p>
            <a:pPr>
              <a:buFont typeface="Wingdings" pitchFamily="2" charset="2"/>
              <a:buBlip>
                <a:blip r:embed="rId2"/>
              </a:buBlip>
            </a:pPr>
            <a:r>
              <a:rPr lang="el-GR" sz="2100"/>
              <a:t>Αίσθημα κόπωσης</a:t>
            </a:r>
          </a:p>
          <a:p>
            <a:pPr>
              <a:buFont typeface="Wingdings" pitchFamily="2" charset="2"/>
              <a:buBlip>
                <a:blip r:embed="rId2"/>
              </a:buBlip>
            </a:pPr>
            <a:r>
              <a:rPr lang="el-GR" sz="2100"/>
              <a:t>Αγωνία</a:t>
            </a:r>
          </a:p>
          <a:p>
            <a:pPr>
              <a:buFont typeface="Wingdings" pitchFamily="2" charset="2"/>
              <a:buBlip>
                <a:blip r:embed="rId2"/>
              </a:buBlip>
            </a:pPr>
            <a:r>
              <a:rPr lang="el-GR" sz="2100"/>
              <a:t>Αυξημένος κίνδυνος για λοίμωξη</a:t>
            </a:r>
          </a:p>
          <a:p>
            <a:pPr>
              <a:buFont typeface="Wingdings" pitchFamily="2" charset="2"/>
              <a:buBlip>
                <a:blip r:embed="rId2"/>
              </a:buBlip>
            </a:pPr>
            <a:r>
              <a:rPr lang="el-GR" sz="2100"/>
              <a:t>Ανάγκη εκπαίδευσης για ασφαλή φαρμακοθεραπεία</a:t>
            </a:r>
          </a:p>
          <a:p>
            <a:pPr>
              <a:buFont typeface="Wingdings" pitchFamily="2" charset="2"/>
              <a:buNone/>
            </a:pPr>
            <a:endParaRPr lang="el-GR" sz="21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47688" y="144463"/>
            <a:ext cx="8596312" cy="1220787"/>
          </a:xfrm>
        </p:spPr>
        <p:txBody>
          <a:bodyPr/>
          <a:lstStyle/>
          <a:p>
            <a:r>
              <a:rPr lang="el-GR" sz="2600"/>
              <a:t>Παραδείγματα νοσηλευτικών διαγνώσεων κατά τομείς λειτουργικότητας</a:t>
            </a:r>
            <a:r>
              <a:rPr lang="el-GR"/>
              <a:t> </a:t>
            </a:r>
          </a:p>
        </p:txBody>
      </p:sp>
      <p:sp>
        <p:nvSpPr>
          <p:cNvPr id="40963" name="Rectangle 3"/>
          <p:cNvSpPr>
            <a:spLocks noGrp="1" noChangeArrowheads="1"/>
          </p:cNvSpPr>
          <p:nvPr>
            <p:ph type="body" idx="1"/>
          </p:nvPr>
        </p:nvSpPr>
        <p:spPr/>
        <p:txBody>
          <a:bodyPr/>
          <a:lstStyle/>
          <a:p>
            <a:r>
              <a:rPr lang="el-GR" sz="1900">
                <a:solidFill>
                  <a:srgbClr val="993300"/>
                </a:solidFill>
              </a:rPr>
              <a:t>Άσκηση –δραστηριότητα</a:t>
            </a:r>
            <a:r>
              <a:rPr lang="el-GR" sz="2100">
                <a:solidFill>
                  <a:srgbClr val="993300"/>
                </a:solidFill>
              </a:rPr>
              <a:t>:</a:t>
            </a:r>
            <a:r>
              <a:rPr lang="el-GR" sz="1900"/>
              <a:t>δυσανεξία στην άσκηση – κόπωση</a:t>
            </a:r>
          </a:p>
          <a:p>
            <a:r>
              <a:rPr lang="el-GR" sz="1900">
                <a:solidFill>
                  <a:srgbClr val="993300"/>
                </a:solidFill>
              </a:rPr>
              <a:t>Κυκλοφορικό:</a:t>
            </a:r>
            <a:r>
              <a:rPr lang="el-GR" sz="1900"/>
              <a:t> μειωμένη καρδιακή παροχή- μεταβολή ιστικής αιμάτωσης</a:t>
            </a:r>
          </a:p>
          <a:p>
            <a:r>
              <a:rPr lang="el-GR" sz="1900">
                <a:solidFill>
                  <a:srgbClr val="993300"/>
                </a:solidFill>
              </a:rPr>
              <a:t>Ισορροπία υγρών:</a:t>
            </a:r>
            <a:r>
              <a:rPr lang="el-GR" sz="1900"/>
              <a:t> ανεπάρκεια όγκου υγρών</a:t>
            </a:r>
          </a:p>
          <a:p>
            <a:r>
              <a:rPr lang="el-GR" sz="1900">
                <a:solidFill>
                  <a:srgbClr val="993300"/>
                </a:solidFill>
              </a:rPr>
              <a:t>Ασφάλεια:</a:t>
            </a:r>
            <a:r>
              <a:rPr lang="el-GR" sz="1900"/>
              <a:t> μεταβολή θερμοκρασίας σώματος(υποθερμία, υπερθερμία)- κίνδυνος για ανάπτυξη λοίμωξης-ανεπαρκής ικανότητα κινητοποίησης</a:t>
            </a:r>
          </a:p>
          <a:p>
            <a:r>
              <a:rPr lang="el-GR" sz="1900">
                <a:solidFill>
                  <a:srgbClr val="993300"/>
                </a:solidFill>
              </a:rPr>
              <a:t>Μάθηση:</a:t>
            </a:r>
            <a:r>
              <a:rPr lang="el-GR" sz="1900"/>
              <a:t> ελλιπής γνώση για αυτοφροντίδα- ελλιπής γνώση για παράγοντες πρόληψης</a:t>
            </a:r>
          </a:p>
          <a:p>
            <a:r>
              <a:rPr lang="el-GR" sz="1900">
                <a:solidFill>
                  <a:srgbClr val="993300"/>
                </a:solidFill>
              </a:rPr>
              <a:t>Ακεραιότητα του Εγώ:</a:t>
            </a:r>
            <a:r>
              <a:rPr lang="el-GR" sz="1900"/>
              <a:t> διαταραχή προσαρμογής-αγωνία-διαταραχή αυτοεικόνας-άρνηση, φόβος, πένθος, ανεπαρκής αντιμετώπιση εντάσεων……..</a:t>
            </a:r>
          </a:p>
          <a:p>
            <a:endParaRPr lang="el-GR" sz="19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l-GR" sz="3000" b="1">
                <a:solidFill>
                  <a:srgbClr val="993300"/>
                </a:solidFill>
              </a:rPr>
              <a:t>Διατύπωση νοσηλευτικών προβλημάτων</a:t>
            </a:r>
            <a:r>
              <a:rPr lang="el-GR"/>
              <a:t> </a:t>
            </a:r>
          </a:p>
        </p:txBody>
      </p:sp>
      <p:sp>
        <p:nvSpPr>
          <p:cNvPr id="41993" name="AutoShape 9"/>
          <p:cNvSpPr>
            <a:spLocks noChangeArrowheads="1"/>
          </p:cNvSpPr>
          <p:nvPr/>
        </p:nvSpPr>
        <p:spPr bwMode="auto">
          <a:xfrm>
            <a:off x="304800" y="1752600"/>
            <a:ext cx="4495800" cy="990600"/>
          </a:xfrm>
          <a:prstGeom prst="flowChartAlternateProcess">
            <a:avLst/>
          </a:prstGeom>
          <a:solidFill>
            <a:srgbClr val="99CC00">
              <a:alpha val="50000"/>
            </a:srgb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Πρόβλημα:  </a:t>
            </a:r>
            <a:r>
              <a:rPr lang="el-GR" sz="1400">
                <a:latin typeface="Comic Sans MS" pitchFamily="66" charset="0"/>
                <a:cs typeface="Times New Roman" pitchFamily="18" charset="0"/>
              </a:rPr>
              <a:t>προτείνει</a:t>
            </a:r>
          </a:p>
          <a:p>
            <a:pPr algn="ctr"/>
            <a:r>
              <a:rPr lang="el-GR" sz="2000">
                <a:latin typeface="Comic Sans MS" pitchFamily="66" charset="0"/>
                <a:cs typeface="Times New Roman" pitchFamily="18" charset="0"/>
              </a:rPr>
              <a:t> </a:t>
            </a:r>
            <a:r>
              <a:rPr lang="el-GR" sz="1400">
                <a:latin typeface="Comic Sans MS" pitchFamily="66" charset="0"/>
                <a:cs typeface="Times New Roman" pitchFamily="18" charset="0"/>
              </a:rPr>
              <a:t>τους σκοπούς του ασθενούς &amp; τις</a:t>
            </a:r>
          </a:p>
          <a:p>
            <a:pPr algn="ctr"/>
            <a:r>
              <a:rPr lang="el-GR" sz="1400">
                <a:latin typeface="Comic Sans MS" pitchFamily="66" charset="0"/>
                <a:cs typeface="Times New Roman" pitchFamily="18" charset="0"/>
              </a:rPr>
              <a:t>προσδοκίες για αλλαγή</a:t>
            </a:r>
            <a:endParaRPr lang="el-GR" sz="2000">
              <a:latin typeface="Comic Sans MS" pitchFamily="66" charset="0"/>
              <a:cs typeface="Times New Roman" pitchFamily="18" charset="0"/>
            </a:endParaRPr>
          </a:p>
        </p:txBody>
      </p:sp>
      <p:sp>
        <p:nvSpPr>
          <p:cNvPr id="41994" name="Rectangle 10"/>
          <p:cNvSpPr>
            <a:spLocks noChangeArrowheads="1"/>
          </p:cNvSpPr>
          <p:nvPr/>
        </p:nvSpPr>
        <p:spPr bwMode="auto">
          <a:xfrm>
            <a:off x="304800" y="3048000"/>
            <a:ext cx="3962400" cy="1295400"/>
          </a:xfrm>
          <a:prstGeom prst="rect">
            <a:avLst/>
          </a:prstGeom>
          <a:solidFill>
            <a:schemeClr val="accent1">
              <a:alpha val="50000"/>
            </a:scheme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Αιτιολογία: </a:t>
            </a:r>
            <a:r>
              <a:rPr lang="el-GR" sz="1600">
                <a:latin typeface="Comic Sans MS" pitchFamily="66" charset="0"/>
                <a:cs typeface="Times New Roman" pitchFamily="18" charset="0"/>
              </a:rPr>
              <a:t>προτείνει τα κατάλληλα</a:t>
            </a:r>
          </a:p>
          <a:p>
            <a:pPr algn="ctr"/>
            <a:r>
              <a:rPr lang="el-GR" sz="1600">
                <a:latin typeface="Comic Sans MS" pitchFamily="66" charset="0"/>
                <a:cs typeface="Times New Roman" pitchFamily="18" charset="0"/>
              </a:rPr>
              <a:t> νοσηλευτικά μέτρα</a:t>
            </a:r>
          </a:p>
        </p:txBody>
      </p:sp>
      <p:sp>
        <p:nvSpPr>
          <p:cNvPr id="41995" name="Oval 11"/>
          <p:cNvSpPr>
            <a:spLocks noChangeArrowheads="1"/>
          </p:cNvSpPr>
          <p:nvPr/>
        </p:nvSpPr>
        <p:spPr bwMode="auto">
          <a:xfrm>
            <a:off x="0" y="4648200"/>
            <a:ext cx="4692650" cy="1447800"/>
          </a:xfrm>
          <a:prstGeom prst="ellipse">
            <a:avLst/>
          </a:prstGeom>
          <a:solidFill>
            <a:srgbClr val="FF6600">
              <a:alpha val="50000"/>
            </a:srgbClr>
          </a:solidFill>
          <a:ln w="9525">
            <a:solidFill>
              <a:schemeClr val="tx1"/>
            </a:solidFill>
            <a:round/>
            <a:headEnd/>
            <a:tailEnd/>
          </a:ln>
          <a:effectLst/>
        </p:spPr>
        <p:txBody>
          <a:bodyPr wrap="none" anchor="ctr"/>
          <a:lstStyle/>
          <a:p>
            <a:pPr algn="ctr"/>
            <a:r>
              <a:rPr lang="el-GR" sz="2000" b="1">
                <a:latin typeface="Comic Sans MS" pitchFamily="66" charset="0"/>
                <a:cs typeface="Times New Roman" pitchFamily="18" charset="0"/>
              </a:rPr>
              <a:t>Προσδιοριστικά χαρακτηριστικά</a:t>
            </a:r>
            <a:r>
              <a:rPr lang="el-GR" sz="2400">
                <a:latin typeface="Comic Sans MS" pitchFamily="66" charset="0"/>
                <a:cs typeface="Times New Roman" pitchFamily="18" charset="0"/>
              </a:rPr>
              <a:t>:</a:t>
            </a:r>
          </a:p>
          <a:p>
            <a:pPr algn="ctr"/>
            <a:r>
              <a:rPr lang="el-GR" sz="2400">
                <a:latin typeface="Comic Sans MS" pitchFamily="66" charset="0"/>
                <a:cs typeface="Times New Roman" pitchFamily="18" charset="0"/>
              </a:rPr>
              <a:t> </a:t>
            </a:r>
            <a:r>
              <a:rPr lang="el-GR">
                <a:latin typeface="Comic Sans MS" pitchFamily="66" charset="0"/>
                <a:cs typeface="Times New Roman" pitchFamily="18" charset="0"/>
              </a:rPr>
              <a:t>προτείνουν κριτήρια εκτίμησης </a:t>
            </a:r>
          </a:p>
          <a:p>
            <a:pPr algn="ctr"/>
            <a:r>
              <a:rPr lang="el-GR">
                <a:latin typeface="Comic Sans MS" pitchFamily="66" charset="0"/>
                <a:cs typeface="Times New Roman" pitchFamily="18" charset="0"/>
              </a:rPr>
              <a:t>των αποτελεσμάτων</a:t>
            </a:r>
          </a:p>
        </p:txBody>
      </p:sp>
      <p:sp>
        <p:nvSpPr>
          <p:cNvPr id="41998" name="Text Box 14"/>
          <p:cNvSpPr txBox="1">
            <a:spLocks noChangeArrowheads="1"/>
          </p:cNvSpPr>
          <p:nvPr/>
        </p:nvSpPr>
        <p:spPr bwMode="auto">
          <a:xfrm>
            <a:off x="4876800" y="1371600"/>
            <a:ext cx="3962400" cy="1616075"/>
          </a:xfrm>
          <a:prstGeom prst="rect">
            <a:avLst/>
          </a:prstGeom>
          <a:noFill/>
          <a:ln w="9525">
            <a:noFill/>
            <a:miter lim="800000"/>
            <a:headEnd/>
            <a:tailEnd/>
          </a:ln>
          <a:effectLst/>
        </p:spPr>
        <p:txBody>
          <a:bodyPr>
            <a:spAutoFit/>
          </a:bodyPr>
          <a:lstStyle/>
          <a:p>
            <a:pPr>
              <a:spcBef>
                <a:spcPct val="50000"/>
              </a:spcBef>
            </a:pPr>
            <a:r>
              <a:rPr lang="el-GR" sz="2000">
                <a:latin typeface="Comic Sans MS" pitchFamily="66" charset="0"/>
                <a:cs typeface="Times New Roman" pitchFamily="18" charset="0"/>
              </a:rPr>
              <a:t>π.χ. </a:t>
            </a:r>
            <a:r>
              <a:rPr lang="el-GR" sz="2000" i="1">
                <a:latin typeface="Comic Sans MS" pitchFamily="66" charset="0"/>
                <a:cs typeface="Times New Roman" pitchFamily="18" charset="0"/>
              </a:rPr>
              <a:t>Έλλειμμα αυτοφροντίδας για ατομική υγιεινή </a:t>
            </a:r>
          </a:p>
          <a:p>
            <a:pPr>
              <a:spcBef>
                <a:spcPct val="50000"/>
              </a:spcBef>
            </a:pPr>
            <a:endParaRPr lang="el-GR" sz="2000" i="1">
              <a:latin typeface="Comic Sans MS" pitchFamily="66" charset="0"/>
              <a:cs typeface="Times New Roman" pitchFamily="18" charset="0"/>
            </a:endParaRPr>
          </a:p>
          <a:p>
            <a:pPr>
              <a:spcBef>
                <a:spcPct val="50000"/>
              </a:spcBef>
            </a:pPr>
            <a:r>
              <a:rPr lang="el-GR" sz="2000">
                <a:latin typeface="Comic Sans MS" pitchFamily="66" charset="0"/>
                <a:cs typeface="Times New Roman" pitchFamily="18" charset="0"/>
              </a:rPr>
              <a:t>σχετιζόμενο με:</a:t>
            </a:r>
          </a:p>
        </p:txBody>
      </p:sp>
      <p:sp>
        <p:nvSpPr>
          <p:cNvPr id="41999" name="Text Box 15"/>
          <p:cNvSpPr txBox="1">
            <a:spLocks noChangeArrowheads="1"/>
          </p:cNvSpPr>
          <p:nvPr/>
        </p:nvSpPr>
        <p:spPr bwMode="auto">
          <a:xfrm>
            <a:off x="5029200" y="3048000"/>
            <a:ext cx="3429000" cy="1616075"/>
          </a:xfrm>
          <a:prstGeom prst="rect">
            <a:avLst/>
          </a:prstGeom>
          <a:noFill/>
          <a:ln w="9525">
            <a:noFill/>
            <a:miter lim="800000"/>
            <a:headEnd/>
            <a:tailEnd/>
          </a:ln>
          <a:effectLst/>
        </p:spPr>
        <p:txBody>
          <a:bodyPr>
            <a:spAutoFit/>
          </a:bodyPr>
          <a:lstStyle/>
          <a:p>
            <a:pPr>
              <a:spcBef>
                <a:spcPct val="50000"/>
              </a:spcBef>
            </a:pPr>
            <a:r>
              <a:rPr lang="el-GR" sz="2000" i="1">
                <a:latin typeface="Comic Sans MS" pitchFamily="66" charset="0"/>
                <a:cs typeface="Times New Roman" pitchFamily="18" charset="0"/>
              </a:rPr>
              <a:t>Φόβο πτώσης στη μπανιέρα και την παχυσαρκία </a:t>
            </a:r>
          </a:p>
          <a:p>
            <a:pPr>
              <a:spcBef>
                <a:spcPct val="50000"/>
              </a:spcBef>
            </a:pPr>
            <a:endParaRPr lang="el-GR" sz="2000" i="1">
              <a:latin typeface="Comic Sans MS" pitchFamily="66" charset="0"/>
              <a:cs typeface="Times New Roman" pitchFamily="18" charset="0"/>
            </a:endParaRPr>
          </a:p>
          <a:p>
            <a:pPr>
              <a:spcBef>
                <a:spcPct val="50000"/>
              </a:spcBef>
            </a:pPr>
            <a:r>
              <a:rPr lang="el-GR" sz="2000">
                <a:latin typeface="Comic Sans MS" pitchFamily="66" charset="0"/>
                <a:cs typeface="Times New Roman" pitchFamily="18" charset="0"/>
              </a:rPr>
              <a:t>όπως φαίνεται από</a:t>
            </a:r>
            <a:r>
              <a:rPr lang="en-US" sz="2000">
                <a:latin typeface="Comic Sans MS" pitchFamily="66" charset="0"/>
                <a:cs typeface="Times New Roman" pitchFamily="18" charset="0"/>
              </a:rPr>
              <a:t>:</a:t>
            </a:r>
            <a:endParaRPr lang="el-GR" sz="2000">
              <a:latin typeface="Comic Sans MS" pitchFamily="66" charset="0"/>
              <a:cs typeface="Times New Roman" pitchFamily="18" charset="0"/>
            </a:endParaRPr>
          </a:p>
        </p:txBody>
      </p:sp>
      <p:sp>
        <p:nvSpPr>
          <p:cNvPr id="42000" name="Text Box 16"/>
          <p:cNvSpPr txBox="1">
            <a:spLocks noChangeArrowheads="1"/>
          </p:cNvSpPr>
          <p:nvPr/>
        </p:nvSpPr>
        <p:spPr bwMode="auto">
          <a:xfrm>
            <a:off x="4876800" y="5105400"/>
            <a:ext cx="4114800" cy="1555750"/>
          </a:xfrm>
          <a:prstGeom prst="rect">
            <a:avLst/>
          </a:prstGeom>
          <a:noFill/>
          <a:ln w="9525">
            <a:noFill/>
            <a:miter lim="800000"/>
            <a:headEnd/>
            <a:tailEnd/>
          </a:ln>
          <a:effectLst/>
        </p:spPr>
        <p:txBody>
          <a:bodyPr>
            <a:spAutoFit/>
          </a:bodyPr>
          <a:lstStyle/>
          <a:p>
            <a:pPr>
              <a:spcBef>
                <a:spcPct val="50000"/>
              </a:spcBef>
            </a:pPr>
            <a:r>
              <a:rPr lang="el-GR" i="1">
                <a:latin typeface="Comic Sans MS" pitchFamily="66" charset="0"/>
                <a:cs typeface="Times New Roman" pitchFamily="18" charset="0"/>
              </a:rPr>
              <a:t>Έντονη Δυσοσμία σώματος, ρυπαρά μαλλιά , δήλωση ασθενούς:’’φοβάμαι ότι θα πέσω στη μπανιέρα και θα σπάσω το πόδι μου’’ και το ύψος και βάρος του 1.55</a:t>
            </a:r>
            <a:r>
              <a:rPr lang="en-US" i="1">
                <a:latin typeface="Comic Sans MS" pitchFamily="66" charset="0"/>
                <a:cs typeface="Times New Roman" pitchFamily="18" charset="0"/>
              </a:rPr>
              <a:t>cm</a:t>
            </a:r>
            <a:r>
              <a:rPr lang="el-GR" i="1">
                <a:latin typeface="Comic Sans MS" pitchFamily="66" charset="0"/>
                <a:cs typeface="Times New Roman" pitchFamily="18" charset="0"/>
              </a:rPr>
              <a:t>, 85</a:t>
            </a:r>
            <a:r>
              <a:rPr lang="en-US" i="1">
                <a:latin typeface="Comic Sans MS" pitchFamily="66" charset="0"/>
                <a:cs typeface="Times New Roman" pitchFamily="18" charset="0"/>
              </a:rPr>
              <a:t>kg</a:t>
            </a:r>
            <a:r>
              <a:rPr lang="el-GR" sz="2400" i="1">
                <a:latin typeface="Comic Sans MS" pitchFamily="66" charset="0"/>
                <a:cs typeface="Times New Roman" pitchFamily="18" charset="0"/>
              </a:rPr>
              <a:t> </a:t>
            </a:r>
          </a:p>
        </p:txBody>
      </p:sp>
      <p:sp>
        <p:nvSpPr>
          <p:cNvPr id="42001" name="Line 17"/>
          <p:cNvSpPr>
            <a:spLocks noChangeShapeType="1"/>
          </p:cNvSpPr>
          <p:nvPr/>
        </p:nvSpPr>
        <p:spPr bwMode="auto">
          <a:xfrm>
            <a:off x="5791200" y="2057400"/>
            <a:ext cx="0" cy="609600"/>
          </a:xfrm>
          <a:prstGeom prst="line">
            <a:avLst/>
          </a:prstGeom>
          <a:noFill/>
          <a:ln w="9525">
            <a:solidFill>
              <a:schemeClr val="tx1"/>
            </a:solidFill>
            <a:round/>
            <a:headEnd/>
            <a:tailEnd type="triangle" w="med" len="med"/>
          </a:ln>
          <a:effectLst/>
        </p:spPr>
        <p:txBody>
          <a:bodyPr wrap="none"/>
          <a:lstStyle/>
          <a:p>
            <a:endParaRPr lang="el-GR"/>
          </a:p>
        </p:txBody>
      </p:sp>
      <p:sp>
        <p:nvSpPr>
          <p:cNvPr id="42002" name="Line 18"/>
          <p:cNvSpPr>
            <a:spLocks noChangeShapeType="1"/>
          </p:cNvSpPr>
          <p:nvPr/>
        </p:nvSpPr>
        <p:spPr bwMode="auto">
          <a:xfrm>
            <a:off x="5791200" y="3810000"/>
            <a:ext cx="0" cy="457200"/>
          </a:xfrm>
          <a:prstGeom prst="line">
            <a:avLst/>
          </a:prstGeom>
          <a:noFill/>
          <a:ln w="9525">
            <a:solidFill>
              <a:schemeClr val="tx1"/>
            </a:solidFill>
            <a:round/>
            <a:headEnd/>
            <a:tailEnd type="triangle" w="med" len="med"/>
          </a:ln>
          <a:effectLst/>
        </p:spPr>
        <p:txBody>
          <a:bodyPr wrap="none"/>
          <a:lstStyle/>
          <a:p>
            <a:endParaRPr lang="el-GR"/>
          </a:p>
        </p:txBody>
      </p:sp>
      <p:sp>
        <p:nvSpPr>
          <p:cNvPr id="42003" name="Line 19"/>
          <p:cNvSpPr>
            <a:spLocks noChangeShapeType="1"/>
          </p:cNvSpPr>
          <p:nvPr/>
        </p:nvSpPr>
        <p:spPr bwMode="auto">
          <a:xfrm>
            <a:off x="5791200" y="4648200"/>
            <a:ext cx="0" cy="533400"/>
          </a:xfrm>
          <a:prstGeom prst="line">
            <a:avLst/>
          </a:prstGeom>
          <a:noFill/>
          <a:ln w="9525">
            <a:solidFill>
              <a:schemeClr val="tx1"/>
            </a:solidFill>
            <a:round/>
            <a:headEnd/>
            <a:tailEnd type="triangle" w="med" len="med"/>
          </a:ln>
          <a:effectLst/>
        </p:spPr>
        <p:txBody>
          <a:bodyPr wrap="none"/>
          <a:lstStyle/>
          <a:p>
            <a:endParaRPr lang="el-G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574675" y="354013"/>
            <a:ext cx="8001000" cy="1114425"/>
          </a:xfrm>
        </p:spPr>
        <p:txBody>
          <a:bodyPr/>
          <a:lstStyle/>
          <a:p>
            <a:r>
              <a:rPr lang="el-GR" sz="3400"/>
              <a:t>Παράδειγμα</a:t>
            </a:r>
          </a:p>
        </p:txBody>
      </p:sp>
      <p:sp>
        <p:nvSpPr>
          <p:cNvPr id="49155" name="Rectangle 3"/>
          <p:cNvSpPr>
            <a:spLocks noGrp="1" noChangeArrowheads="1"/>
          </p:cNvSpPr>
          <p:nvPr>
            <p:ph type="body" idx="1"/>
          </p:nvPr>
        </p:nvSpPr>
        <p:spPr>
          <a:xfrm>
            <a:off x="1066800" y="1905000"/>
            <a:ext cx="7772400" cy="4267200"/>
          </a:xfrm>
        </p:spPr>
        <p:txBody>
          <a:bodyPr/>
          <a:lstStyle/>
          <a:p>
            <a:pPr>
              <a:lnSpc>
                <a:spcPct val="90000"/>
              </a:lnSpc>
            </a:pPr>
            <a:r>
              <a:rPr lang="el-GR" sz="2100"/>
              <a:t> </a:t>
            </a:r>
            <a:r>
              <a:rPr lang="el-GR" sz="2100" b="1">
                <a:solidFill>
                  <a:srgbClr val="993300"/>
                </a:solidFill>
              </a:rPr>
              <a:t>Ιατρική Διάγνωση:</a:t>
            </a:r>
            <a:r>
              <a:rPr lang="el-GR" sz="1900"/>
              <a:t> Οξύ Έμφραγμα Μυοκαρδίου</a:t>
            </a:r>
          </a:p>
          <a:p>
            <a:pPr>
              <a:lnSpc>
                <a:spcPct val="90000"/>
              </a:lnSpc>
            </a:pPr>
            <a:r>
              <a:rPr lang="el-GR" sz="2100" b="1">
                <a:solidFill>
                  <a:srgbClr val="993300"/>
                </a:solidFill>
              </a:rPr>
              <a:t>Νοσηλευτικές διαγνώσεις</a:t>
            </a:r>
          </a:p>
          <a:p>
            <a:pPr>
              <a:lnSpc>
                <a:spcPct val="90000"/>
              </a:lnSpc>
              <a:buFont typeface="Wingdings" pitchFamily="2" charset="2"/>
              <a:buBlip>
                <a:blip r:embed="rId2"/>
              </a:buBlip>
            </a:pPr>
            <a:r>
              <a:rPr lang="el-GR" sz="1900"/>
              <a:t> οξύ άλγος</a:t>
            </a:r>
          </a:p>
          <a:p>
            <a:pPr>
              <a:lnSpc>
                <a:spcPct val="90000"/>
              </a:lnSpc>
              <a:buFont typeface="Wingdings" pitchFamily="2" charset="2"/>
              <a:buBlip>
                <a:blip r:embed="rId2"/>
              </a:buBlip>
            </a:pPr>
            <a:r>
              <a:rPr lang="el-GR" sz="1900"/>
              <a:t> έντονη αγωνία σχετιζόμενη με πόνο</a:t>
            </a:r>
          </a:p>
          <a:p>
            <a:pPr>
              <a:lnSpc>
                <a:spcPct val="90000"/>
              </a:lnSpc>
              <a:buFont typeface="Wingdings" pitchFamily="2" charset="2"/>
              <a:buBlip>
                <a:blip r:embed="rId2"/>
              </a:buBlip>
            </a:pPr>
            <a:r>
              <a:rPr lang="el-GR" sz="1900"/>
              <a:t>διαταραχή ιστικής  αιμάτωσης</a:t>
            </a:r>
          </a:p>
          <a:p>
            <a:pPr>
              <a:lnSpc>
                <a:spcPct val="90000"/>
              </a:lnSpc>
              <a:buFont typeface="Wingdings" pitchFamily="2" charset="2"/>
              <a:buBlip>
                <a:blip r:embed="rId2"/>
              </a:buBlip>
            </a:pPr>
            <a:r>
              <a:rPr lang="el-GR" sz="1900"/>
              <a:t>αγωνία σχετιζόμενη με την κατάσταση</a:t>
            </a:r>
          </a:p>
          <a:p>
            <a:pPr>
              <a:lnSpc>
                <a:spcPct val="90000"/>
              </a:lnSpc>
              <a:buFont typeface="Wingdings" pitchFamily="2" charset="2"/>
              <a:buBlip>
                <a:blip r:embed="rId2"/>
              </a:buBlip>
            </a:pPr>
            <a:r>
              <a:rPr lang="el-GR" sz="1900"/>
              <a:t>φόβος</a:t>
            </a:r>
          </a:p>
          <a:p>
            <a:pPr>
              <a:lnSpc>
                <a:spcPct val="90000"/>
              </a:lnSpc>
              <a:buFont typeface="Wingdings" pitchFamily="2" charset="2"/>
              <a:buBlip>
                <a:blip r:embed="rId2"/>
              </a:buBlip>
            </a:pPr>
            <a:r>
              <a:rPr lang="el-GR" sz="1900"/>
              <a:t>δυσανεξία στην άσκηση</a:t>
            </a:r>
          </a:p>
          <a:p>
            <a:pPr>
              <a:lnSpc>
                <a:spcPct val="90000"/>
              </a:lnSpc>
              <a:buFont typeface="Wingdings" pitchFamily="2" charset="2"/>
              <a:buBlip>
                <a:blip r:embed="rId2"/>
              </a:buBlip>
            </a:pPr>
            <a:r>
              <a:rPr lang="el-GR" sz="1900"/>
              <a:t>δυνητική δυσκοιλιότητα</a:t>
            </a:r>
          </a:p>
          <a:p>
            <a:pPr>
              <a:lnSpc>
                <a:spcPct val="90000"/>
              </a:lnSpc>
              <a:buFont typeface="Wingdings" pitchFamily="2" charset="2"/>
              <a:buBlip>
                <a:blip r:embed="rId2"/>
              </a:buBlip>
            </a:pPr>
            <a:r>
              <a:rPr lang="el-GR" sz="1900"/>
              <a:t>αυξημένος κίνδυνος για μείωση καρδιακής παροχής, αρρυθμιών, θρομβοεμβολικού επεισοδίου, νέου εμφράγματος</a:t>
            </a:r>
          </a:p>
          <a:p>
            <a:pPr>
              <a:lnSpc>
                <a:spcPct val="90000"/>
              </a:lnSpc>
              <a:buFont typeface="Wingdings" pitchFamily="2" charset="2"/>
              <a:buBlip>
                <a:blip r:embed="rId2"/>
              </a:buBlip>
            </a:pPr>
            <a:r>
              <a:rPr lang="el-GR" sz="1900"/>
              <a:t>άρνηση-πένθος</a:t>
            </a:r>
          </a:p>
          <a:p>
            <a:pPr>
              <a:lnSpc>
                <a:spcPct val="90000"/>
              </a:lnSpc>
              <a:buFont typeface="Wingdings" pitchFamily="2" charset="2"/>
              <a:buBlip>
                <a:blip r:embed="rId2"/>
              </a:buBlip>
            </a:pPr>
            <a:r>
              <a:rPr lang="el-GR" sz="1900"/>
              <a:t>διαταραγμένος κοινωνικός ρόλος</a:t>
            </a:r>
          </a:p>
          <a:p>
            <a:pPr>
              <a:lnSpc>
                <a:spcPct val="90000"/>
              </a:lnSpc>
              <a:buFont typeface="Wingdings" pitchFamily="2" charset="2"/>
              <a:buNone/>
            </a:pPr>
            <a:endParaRPr lang="el-GR" sz="19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971550" y="620713"/>
            <a:ext cx="8596313" cy="625475"/>
          </a:xfrm>
        </p:spPr>
        <p:txBody>
          <a:bodyPr/>
          <a:lstStyle/>
          <a:p>
            <a:r>
              <a:rPr lang="el-GR" sz="3000" b="1"/>
              <a:t>ΔΙΑ ΒΙΟΥ ΜΑΘΗΣΗ</a:t>
            </a:r>
          </a:p>
        </p:txBody>
      </p:sp>
      <p:sp>
        <p:nvSpPr>
          <p:cNvPr id="82947" name="Rectangle 3"/>
          <p:cNvSpPr>
            <a:spLocks noGrp="1" noChangeArrowheads="1"/>
          </p:cNvSpPr>
          <p:nvPr>
            <p:ph type="body" idx="1"/>
          </p:nvPr>
        </p:nvSpPr>
        <p:spPr/>
        <p:txBody>
          <a:bodyPr/>
          <a:lstStyle/>
          <a:p>
            <a:r>
              <a:rPr lang="el-GR"/>
              <a:t>Κάθε δραστηριότητα μάθησης, στην οποία συμμετέχουν ενήλικες καθ’ όλη τη διάρκεια της ζωής τους, με στόχο τη βελτίωση των γνώσεων, των δεξιοτήτων, των ικανοτήτων και των επαγγελματικών προοπτικών, την προσωπική και κοινωνική τους εξέλιξη, αλλά και τη δημιουργική αξιοποίηση του ελεύθερου χρόνου τους.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517525" y="401638"/>
            <a:ext cx="8596313" cy="1038225"/>
          </a:xfrm>
        </p:spPr>
        <p:txBody>
          <a:bodyPr/>
          <a:lstStyle/>
          <a:p>
            <a:r>
              <a:rPr lang="el-GR" sz="2600"/>
              <a:t>Η Συνεχιζόμενη Νοσηλευτική Εκπαίδευση προσφέρει στους νοσηλευτές :</a:t>
            </a:r>
          </a:p>
        </p:txBody>
      </p:sp>
      <p:sp>
        <p:nvSpPr>
          <p:cNvPr id="86019" name="Rectangle 3"/>
          <p:cNvSpPr>
            <a:spLocks noGrp="1" noChangeArrowheads="1"/>
          </p:cNvSpPr>
          <p:nvPr>
            <p:ph type="body" idx="1"/>
          </p:nvPr>
        </p:nvSpPr>
        <p:spPr/>
        <p:txBody>
          <a:bodyPr/>
          <a:lstStyle/>
          <a:p>
            <a:pPr>
              <a:lnSpc>
                <a:spcPct val="80000"/>
              </a:lnSpc>
            </a:pPr>
            <a:endParaRPr lang="el-GR" sz="2600" i="1"/>
          </a:p>
          <a:p>
            <a:pPr>
              <a:lnSpc>
                <a:spcPct val="80000"/>
              </a:lnSpc>
            </a:pPr>
            <a:r>
              <a:rPr lang="el-GR" sz="2600" b="1" i="1"/>
              <a:t>Εκπαιδευτική ανάπτυξη</a:t>
            </a:r>
            <a:r>
              <a:rPr lang="el-GR" sz="2600"/>
              <a:t> διότι αυξάνεται η επιθυμία για συμμετοχή σε επιπλέον εκπαιδευτικές δραστηριότητες. </a:t>
            </a:r>
            <a:endParaRPr lang="el-GR" sz="2600" i="1"/>
          </a:p>
          <a:p>
            <a:pPr>
              <a:lnSpc>
                <a:spcPct val="80000"/>
              </a:lnSpc>
            </a:pPr>
            <a:r>
              <a:rPr lang="el-GR" sz="2600" b="1" i="1"/>
              <a:t>Επαγγελματική ανάπτυξη</a:t>
            </a:r>
            <a:r>
              <a:rPr lang="el-GR" sz="2600"/>
              <a:t> διότι αυξάνεται το ενδιαφέρον για τις νέες εξελίξεις και γίνεται καλύτερος προγραμματισμός σταδιοδρομίας.</a:t>
            </a:r>
            <a:endParaRPr lang="el-GR" sz="2600" i="1"/>
          </a:p>
          <a:p>
            <a:pPr>
              <a:lnSpc>
                <a:spcPct val="80000"/>
              </a:lnSpc>
            </a:pPr>
            <a:r>
              <a:rPr lang="el-GR" sz="2600" b="1" i="1"/>
              <a:t>Προσωπική ανάπτυξη</a:t>
            </a:r>
            <a:r>
              <a:rPr lang="el-GR" sz="2600"/>
              <a:t> διότι δημιουργείται διάθεση αυτοκριτικής και αυξάνεται η εμπιστοσύνη στα προσόντα τους </a:t>
            </a:r>
            <a:r>
              <a:rPr lang="el-GR" sz="1900"/>
              <a:t>(Hughes, 1990).</a:t>
            </a:r>
            <a:r>
              <a:rPr lang="el-GR" sz="260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74675" y="354013"/>
            <a:ext cx="8001000" cy="1114425"/>
          </a:xfrm>
        </p:spPr>
        <p:txBody>
          <a:bodyPr/>
          <a:lstStyle/>
          <a:p>
            <a:r>
              <a:rPr lang="el-GR" sz="2600" i="1"/>
              <a:t>ΙΔΙΑΙΤΕΡΟΤΗΤΕΣ ΕΚΠΑΙΔΕΥΣΗΣ ΕΝΗΛΙΚΩΝ</a:t>
            </a:r>
          </a:p>
        </p:txBody>
      </p:sp>
      <p:sp>
        <p:nvSpPr>
          <p:cNvPr id="87043" name="Rectangle 3"/>
          <p:cNvSpPr>
            <a:spLocks noGrp="1" noChangeArrowheads="1"/>
          </p:cNvSpPr>
          <p:nvPr>
            <p:ph type="body" idx="1"/>
          </p:nvPr>
        </p:nvSpPr>
        <p:spPr/>
        <p:txBody>
          <a:bodyPr/>
          <a:lstStyle/>
          <a:p>
            <a:r>
              <a:rPr lang="el-GR" sz="2600" b="1" i="1"/>
              <a:t>Οι ενήλικες πρέπει να θέλουν να μάθουν και να αισθάνονται την ανάγκη για ειδικές γνώσεις και δεξιότητες.</a:t>
            </a:r>
            <a:r>
              <a:rPr lang="el-GR" sz="2600" b="1"/>
              <a:t> </a:t>
            </a:r>
          </a:p>
          <a:p>
            <a:r>
              <a:rPr lang="el-GR" sz="2600"/>
              <a:t>Θέλουν να μάθουν μόνο, όταν πιστεύουν ότι αυτό το θέμα θα τους βοηθήσει στην καθημερινή τους εργασία, γι’ αυτό χρειάζεται καλή ενημέρωση και συμβουλευτική εργασία, ώστε να αναγνωρίσουν οι ίδιοι τις ανάγκες τους και να φροντίσουν για την ικανοποίηση τους.</a:t>
            </a:r>
          </a:p>
        </p:txBody>
      </p:sp>
    </p:spTree>
  </p:cSld>
  <p:clrMapOvr>
    <a:masterClrMapping/>
  </p:clrMapOvr>
</p:sld>
</file>

<file path=ppt/theme/theme1.xml><?xml version="1.0" encoding="utf-8"?>
<a:theme xmlns:a="http://schemas.openxmlformats.org/drawingml/2006/main" name="Προφίλ">
  <a:themeElements>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Προφίλ">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Προφίλ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Προφίλ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Προφίλ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Προφίλ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Προφίλ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Προφίλ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Προφίλ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Προφίλ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491</TotalTime>
  <Words>3244</Words>
  <Application>Microsoft Office PowerPoint</Application>
  <PresentationFormat>Προβολή στην οθόνη (4:3)</PresentationFormat>
  <Paragraphs>329</Paragraphs>
  <Slides>66</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66</vt:i4>
      </vt:variant>
    </vt:vector>
  </HeadingPairs>
  <TitlesOfParts>
    <vt:vector size="67" baseType="lpstr">
      <vt:lpstr>Προφίλ</vt:lpstr>
      <vt:lpstr>Διαφάνεια 1</vt:lpstr>
      <vt:lpstr>Η αναζήτηση της αλήθειας</vt:lpstr>
      <vt:lpstr>Η εμπειρία προς αναζήτηση της αλήθειας</vt:lpstr>
      <vt:lpstr>ΣΥΝΕΧΙΖΟΜΕΝΗ ΝΟΣΗΛΕΥΤΙΚΗ ΕΚΠΑΙΔΕΥΣΗ</vt:lpstr>
      <vt:lpstr>ΣΥΝΕΧΙΖΟΜΕΝΗ ΝΟΣΗΛΕΥΤΙΚΗ ΕΚΠΑΙΔΕΥΣΗ</vt:lpstr>
      <vt:lpstr>ΣΥΝΕΧΙΖΟΜΕΝΗ ΕΚΠΑΙΔΕΥΣΗ</vt:lpstr>
      <vt:lpstr>ΔΙΑ ΒΙΟΥ ΜΑΘΗΣΗ</vt:lpstr>
      <vt:lpstr>Η Συνεχιζόμενη Νοσηλευτική Εκπαίδευση προσφέρει στους νοσηλευτές :</vt:lpstr>
      <vt:lpstr>ΙΔΙΑΙΤΕΡΟΤΗΤΕΣ ΕΚΠΑΙΔΕΥΣΗΣ ΕΝΗΛΙΚΩΝ</vt:lpstr>
      <vt:lpstr>ΙΔΙΑΙΤΕΡΟΤΗΤΕΣ ΕΚΠΑΙΔΕΥΣΗΣ ΕΝΗΛΙΚΩΝ</vt:lpstr>
      <vt:lpstr>ΙΔΙΑΤΕΡΟΤΗΤΕΣ ΕΚΠΑΙΔΕΥΣΗΣ ΕΝΗΛΙΚΩΝ</vt:lpstr>
      <vt:lpstr>ΙΔΙΑΙΤΕΡΟΤΗΤΕΣ ΕΚΠΑΙΔΕΥΣΗΣ ΕΝΗΛΙΚΩΝ</vt:lpstr>
      <vt:lpstr>ΙΔΙΑΤΕΡΟΤΗΤΕΣ ΕΚΠΑΙΔΕΥΣΗΣ ΕΝΗΛΙΚΩΝ</vt:lpstr>
      <vt:lpstr>Ενδοϋπηρεσιακή εκπαίδευση  (in Service Education) </vt:lpstr>
      <vt:lpstr>Διαφάνεια 15</vt:lpstr>
      <vt:lpstr>Νοσηλευτική Διεργασία</vt:lpstr>
      <vt:lpstr> Η νοσηλευτική διεργασία παρέχει το πλαίσιο που δίνει τη δυνατότητα στο νοσηλευτή και τον ασθενή να πραγματοποιήσουν:</vt:lpstr>
      <vt:lpstr>Διαφάνεια 18</vt:lpstr>
      <vt:lpstr>Διαφάνεια 19</vt:lpstr>
      <vt:lpstr> Αξιολόγηση </vt:lpstr>
      <vt:lpstr>Αξιολόγηση. Ρόλος Νοσηλευτή</vt:lpstr>
      <vt:lpstr>Διαφάνεια 22</vt:lpstr>
      <vt:lpstr>Προφίλ ατόμου</vt:lpstr>
      <vt:lpstr>Διαφάνεια 24</vt:lpstr>
      <vt:lpstr>ΑΡΧΙΚΗ ΑΞΙΟΛΟΓΗΣΗ</vt:lpstr>
      <vt:lpstr>ΕΣΤΙΑΣΜΕΝΗ ΑΞΙΟΛΟΓΗΣΗ</vt:lpstr>
      <vt:lpstr>ΕΠΑΝΑΞΙΟΛΟΓΗΣΗ</vt:lpstr>
      <vt:lpstr>ΕΠΕΙΓΟΥΣΑ ΑΞΙΟΛΟΓΗΣΗ</vt:lpstr>
      <vt:lpstr>Νοσηλευτική συνέντευξη </vt:lpstr>
      <vt:lpstr>Φυσική εκτίμηση</vt:lpstr>
      <vt:lpstr>Διάγνωση</vt:lpstr>
      <vt:lpstr>Διαφάνεια 32</vt:lpstr>
      <vt:lpstr>Διαφάνεια 33</vt:lpstr>
      <vt:lpstr>Διαφάνεια 34</vt:lpstr>
      <vt:lpstr>Διαφάνεια 35</vt:lpstr>
      <vt:lpstr>Διαφάνεια 36</vt:lpstr>
      <vt:lpstr>Διαφάνεια 37</vt:lpstr>
      <vt:lpstr>Διάγνωση. Ρόλος Νοσηλευτή</vt:lpstr>
      <vt:lpstr>   Σχεδιασμός</vt:lpstr>
      <vt:lpstr> Σχεδιασμός. Περιλαμβάνει:</vt:lpstr>
      <vt:lpstr>  Σχεδιασμός. Ρόλος Νοσηλευτή</vt:lpstr>
      <vt:lpstr>Εφαρμογή</vt:lpstr>
      <vt:lpstr>Εφαρμογή. Ρόλος Νοσηλευτή</vt:lpstr>
      <vt:lpstr>Εκτίμηση αποτελεσμάτων</vt:lpstr>
      <vt:lpstr>Εκτίμηση. Ρόλος Νοσηλευτή</vt:lpstr>
      <vt:lpstr>Παράδειγμα των σταδίων της νοσηλευτικής διεργασίας</vt:lpstr>
      <vt:lpstr>Χαρακτηριστικά Νοσηλευτικής Διεργασίας</vt:lpstr>
      <vt:lpstr>Νοσηλευτική Τεκμηρίωση</vt:lpstr>
      <vt:lpstr>αξιολόγηση</vt:lpstr>
      <vt:lpstr>Πηγές δεδομένων</vt:lpstr>
      <vt:lpstr>Ι. Κύριο πρόβλημα</vt:lpstr>
      <vt:lpstr>ΙΙ. Νοσηλευτικό Ιστορικό</vt:lpstr>
      <vt:lpstr>Ατομικό ιστορικό</vt:lpstr>
      <vt:lpstr>Οικογενειακό Ιστορικό</vt:lpstr>
      <vt:lpstr>Ψυχοκοινωνικό Ιστορικό</vt:lpstr>
      <vt:lpstr>Ανασκόπηση κατά συστήματα</vt:lpstr>
      <vt:lpstr>Κλινική εξέταση (αντικειμενική)</vt:lpstr>
      <vt:lpstr>Αξιολόγηση λειτουργικότητας</vt:lpstr>
      <vt:lpstr>Αξιολόγηση λειτουργικότητας:Καταγραφή  ανά τομείς (Ι)</vt:lpstr>
      <vt:lpstr>Αξιολόγηση λειτουργικότητας:Καταγραφή  ανά τομείς (ΙΙ)</vt:lpstr>
      <vt:lpstr>Νοσηλευτική Διάγνωση</vt:lpstr>
      <vt:lpstr>  Νοσηλευτική Διάγνωση-Ιατρική Διάγνωση</vt:lpstr>
      <vt:lpstr>ιατρική - νοσηλευτική διάγνωση</vt:lpstr>
      <vt:lpstr>Παραδείγματα νοσηλευτικών διαγνώσεων κατά τομείς λειτουργικότητας </vt:lpstr>
      <vt:lpstr>Διατύπωση νοσηλευτικών προβλημάτων </vt:lpstr>
      <vt:lpstr>Παράδειγμα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Sofia</dc:creator>
  <cp:lastModifiedBy>Σοφία Ζυγά</cp:lastModifiedBy>
  <cp:revision>104</cp:revision>
  <dcterms:created xsi:type="dcterms:W3CDTF">1601-01-01T00:00:00Z</dcterms:created>
  <dcterms:modified xsi:type="dcterms:W3CDTF">2015-12-07T18:23:39Z</dcterms:modified>
</cp:coreProperties>
</file>