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51" r:id="rId2"/>
  </p:sldMasterIdLst>
  <p:sldIdLst>
    <p:sldId id="256" r:id="rId3"/>
    <p:sldId id="257" r:id="rId4"/>
    <p:sldId id="266" r:id="rId5"/>
    <p:sldId id="295" r:id="rId6"/>
    <p:sldId id="294" r:id="rId7"/>
    <p:sldId id="293" r:id="rId8"/>
    <p:sldId id="292" r:id="rId9"/>
    <p:sldId id="291" r:id="rId10"/>
    <p:sldId id="290" r:id="rId11"/>
    <p:sldId id="289" r:id="rId12"/>
    <p:sldId id="288" r:id="rId13"/>
    <p:sldId id="287" r:id="rId14"/>
    <p:sldId id="286" r:id="rId15"/>
    <p:sldId id="285" r:id="rId16"/>
    <p:sldId id="284" r:id="rId17"/>
    <p:sldId id="283" r:id="rId18"/>
    <p:sldId id="282" r:id="rId19"/>
    <p:sldId id="281" r:id="rId20"/>
    <p:sldId id="280" r:id="rId21"/>
    <p:sldId id="279" r:id="rId22"/>
    <p:sldId id="278" r:id="rId23"/>
    <p:sldId id="277" r:id="rId24"/>
    <p:sldId id="276" r:id="rId25"/>
    <p:sldId id="275" r:id="rId26"/>
    <p:sldId id="274" r:id="rId27"/>
    <p:sldId id="273" r:id="rId28"/>
    <p:sldId id="272" r:id="rId29"/>
    <p:sldId id="271" r:id="rId30"/>
    <p:sldId id="270" r:id="rId31"/>
    <p:sldId id="269" r:id="rId32"/>
    <p:sldId id="296" r:id="rId33"/>
    <p:sldId id="268" r:id="rId34"/>
    <p:sldId id="267" r:id="rId35"/>
    <p:sldId id="265" r:id="rId36"/>
    <p:sldId id="264" r:id="rId37"/>
    <p:sldId id="263" r:id="rId38"/>
    <p:sldId id="262" r:id="rId39"/>
    <p:sldId id="261" r:id="rId40"/>
    <p:sldId id="260" r:id="rId41"/>
    <p:sldId id="259" r:id="rId42"/>
    <p:sldId id="258" r:id="rId43"/>
    <p:sldId id="297" r:id="rId44"/>
    <p:sldId id="298" r:id="rId45"/>
    <p:sldId id="308" r:id="rId46"/>
    <p:sldId id="307" r:id="rId4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899D"/>
    <a:srgbClr val="55536C"/>
    <a:srgbClr val="0B364F"/>
    <a:srgbClr val="08A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720F0C6-20AC-41EB-97A9-F4D49B814E7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 xmlns:a16="http://schemas.microsoft.com/office/drawing/2014/main" id="{E32E3D7A-E6B7-4F3B-A3A4-4325517390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 xmlns:a16="http://schemas.microsoft.com/office/drawing/2014/main" id="{5913F9FC-9EB9-4B41-B003-FC4C036B10AF}"/>
              </a:ext>
            </a:extLst>
          </p:cNvPr>
          <p:cNvSpPr>
            <a:spLocks noGrp="1"/>
          </p:cNvSpPr>
          <p:nvPr>
            <p:ph type="dt" sz="half" idx="10"/>
          </p:nvPr>
        </p:nvSpPr>
        <p:spPr/>
        <p:txBody>
          <a:bodyPr/>
          <a:lstStyle/>
          <a:p>
            <a:fld id="{77C47DEE-5753-44EA-A073-053903F4D65C}" type="datetimeFigureOut">
              <a:rPr lang="el-GR" smtClean="0"/>
              <a:t>11/6/2019</a:t>
            </a:fld>
            <a:endParaRPr lang="el-GR"/>
          </a:p>
        </p:txBody>
      </p:sp>
      <p:sp>
        <p:nvSpPr>
          <p:cNvPr id="5" name="Θέση υποσέλιδου 4">
            <a:extLst>
              <a:ext uri="{FF2B5EF4-FFF2-40B4-BE49-F238E27FC236}">
                <a16:creationId xmlns="" xmlns:a16="http://schemas.microsoft.com/office/drawing/2014/main" id="{3FB8E113-6156-4872-81CC-442E8373B36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76173B9A-A0EA-47D7-8D18-B6E2BD95D9D4}"/>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29922711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CBF383B-9D9C-4567-A73F-3964FF66D08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42568873-5978-4A13-BA12-F77F173EB2AE}"/>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788EFFCE-A34B-4F95-B3D5-603927E16998}"/>
              </a:ext>
            </a:extLst>
          </p:cNvPr>
          <p:cNvSpPr>
            <a:spLocks noGrp="1"/>
          </p:cNvSpPr>
          <p:nvPr>
            <p:ph type="dt" sz="half" idx="10"/>
          </p:nvPr>
        </p:nvSpPr>
        <p:spPr/>
        <p:txBody>
          <a:bodyPr/>
          <a:lstStyle/>
          <a:p>
            <a:fld id="{77C47DEE-5753-44EA-A073-053903F4D65C}" type="datetimeFigureOut">
              <a:rPr lang="el-GR" smtClean="0"/>
              <a:t>11/6/2019</a:t>
            </a:fld>
            <a:endParaRPr lang="el-GR"/>
          </a:p>
        </p:txBody>
      </p:sp>
      <p:sp>
        <p:nvSpPr>
          <p:cNvPr id="5" name="Θέση υποσέλιδου 4">
            <a:extLst>
              <a:ext uri="{FF2B5EF4-FFF2-40B4-BE49-F238E27FC236}">
                <a16:creationId xmlns="" xmlns:a16="http://schemas.microsoft.com/office/drawing/2014/main" id="{1BE576DF-BE6C-4DE7-BDD8-60E8F026DE8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74B323CB-AAB1-4C9E-AE28-C6179CB9C315}"/>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996564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E176F3CB-2A60-46CD-8CF9-DD053E08C84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62F4BEC8-6DEB-41E5-B12D-18B14C6B0A04}"/>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CC7DD041-7F64-4984-A13C-EE7907028650}"/>
              </a:ext>
            </a:extLst>
          </p:cNvPr>
          <p:cNvSpPr>
            <a:spLocks noGrp="1"/>
          </p:cNvSpPr>
          <p:nvPr>
            <p:ph type="dt" sz="half" idx="10"/>
          </p:nvPr>
        </p:nvSpPr>
        <p:spPr/>
        <p:txBody>
          <a:bodyPr/>
          <a:lstStyle/>
          <a:p>
            <a:fld id="{77C47DEE-5753-44EA-A073-053903F4D65C}" type="datetimeFigureOut">
              <a:rPr lang="el-GR" smtClean="0"/>
              <a:t>11/6/2019</a:t>
            </a:fld>
            <a:endParaRPr lang="el-GR"/>
          </a:p>
        </p:txBody>
      </p:sp>
      <p:sp>
        <p:nvSpPr>
          <p:cNvPr id="5" name="Θέση υποσέλιδου 4">
            <a:extLst>
              <a:ext uri="{FF2B5EF4-FFF2-40B4-BE49-F238E27FC236}">
                <a16:creationId xmlns="" xmlns:a16="http://schemas.microsoft.com/office/drawing/2014/main" id="{6502BD5F-24B7-4FDD-BD59-39295F5737B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4E0B5687-7B67-47CF-995B-36EF0D417F48}"/>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3997139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A4F669A-4E9E-4B48-9105-818B83EBD57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 xmlns:a16="http://schemas.microsoft.com/office/drawing/2014/main" id="{B7F211DD-60AD-487F-A609-32F1AC4F5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 xmlns:a16="http://schemas.microsoft.com/office/drawing/2014/main" id="{EF506ECF-03AD-4CA0-822E-236A87052C24}"/>
              </a:ext>
            </a:extLst>
          </p:cNvPr>
          <p:cNvSpPr>
            <a:spLocks noGrp="1"/>
          </p:cNvSpPr>
          <p:nvPr>
            <p:ph type="dt" sz="half" idx="10"/>
          </p:nvPr>
        </p:nvSpPr>
        <p:spPr/>
        <p:txBody>
          <a:bodyPr/>
          <a:lstStyle/>
          <a:p>
            <a:fld id="{C858F2E9-5724-40D7-A084-8A9A9CED4F62}" type="datetimeFigureOut">
              <a:rPr lang="el-GR" smtClean="0"/>
              <a:t>11/6/2019</a:t>
            </a:fld>
            <a:endParaRPr lang="el-GR"/>
          </a:p>
        </p:txBody>
      </p:sp>
      <p:sp>
        <p:nvSpPr>
          <p:cNvPr id="5" name="Θέση υποσέλιδου 4">
            <a:extLst>
              <a:ext uri="{FF2B5EF4-FFF2-40B4-BE49-F238E27FC236}">
                <a16:creationId xmlns="" xmlns:a16="http://schemas.microsoft.com/office/drawing/2014/main" id="{A52BC4EE-C445-494B-A194-FCB1CEB3050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0FF0F5C9-B419-4138-A9D2-2E83FC860F72}"/>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16341425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C6D2866-D3B0-4A09-9792-F23A10E06E8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D3C45AD6-9DBB-4ED3-8250-7A84E6C1C2F9}"/>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EA923AA5-A764-4EFC-A159-13D3D794AC3D}"/>
              </a:ext>
            </a:extLst>
          </p:cNvPr>
          <p:cNvSpPr>
            <a:spLocks noGrp="1"/>
          </p:cNvSpPr>
          <p:nvPr>
            <p:ph type="dt" sz="half" idx="10"/>
          </p:nvPr>
        </p:nvSpPr>
        <p:spPr/>
        <p:txBody>
          <a:bodyPr/>
          <a:lstStyle/>
          <a:p>
            <a:fld id="{C858F2E9-5724-40D7-A084-8A9A9CED4F62}" type="datetimeFigureOut">
              <a:rPr lang="el-GR" smtClean="0"/>
              <a:t>11/6/2019</a:t>
            </a:fld>
            <a:endParaRPr lang="el-GR"/>
          </a:p>
        </p:txBody>
      </p:sp>
      <p:sp>
        <p:nvSpPr>
          <p:cNvPr id="5" name="Θέση υποσέλιδου 4">
            <a:extLst>
              <a:ext uri="{FF2B5EF4-FFF2-40B4-BE49-F238E27FC236}">
                <a16:creationId xmlns="" xmlns:a16="http://schemas.microsoft.com/office/drawing/2014/main" id="{1011D78B-7A03-4581-8B86-48CA6DE851D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DD422A63-094F-45D5-ABD2-7D77CCB2F287}"/>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1348826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0EC5DFE-EA2B-4DB5-BB7B-827A5109586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E7D1A63A-664A-48E0-970F-72F4C9CFAB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 xmlns:a16="http://schemas.microsoft.com/office/drawing/2014/main" id="{BCE55588-E371-477C-9941-13D0CA42F870}"/>
              </a:ext>
            </a:extLst>
          </p:cNvPr>
          <p:cNvSpPr>
            <a:spLocks noGrp="1"/>
          </p:cNvSpPr>
          <p:nvPr>
            <p:ph type="dt" sz="half" idx="10"/>
          </p:nvPr>
        </p:nvSpPr>
        <p:spPr/>
        <p:txBody>
          <a:bodyPr/>
          <a:lstStyle/>
          <a:p>
            <a:fld id="{C858F2E9-5724-40D7-A084-8A9A9CED4F62}" type="datetimeFigureOut">
              <a:rPr lang="el-GR" smtClean="0"/>
              <a:t>11/6/2019</a:t>
            </a:fld>
            <a:endParaRPr lang="el-GR"/>
          </a:p>
        </p:txBody>
      </p:sp>
      <p:sp>
        <p:nvSpPr>
          <p:cNvPr id="5" name="Θέση υποσέλιδου 4">
            <a:extLst>
              <a:ext uri="{FF2B5EF4-FFF2-40B4-BE49-F238E27FC236}">
                <a16:creationId xmlns="" xmlns:a16="http://schemas.microsoft.com/office/drawing/2014/main" id="{8030F601-8D24-41E0-9410-86155FF8EB2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27E6DF85-A4AA-433F-A14A-93D437B2C035}"/>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31747760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23FC1448-F78B-438F-9BC5-20F85B4A3FA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DF4B0FEA-AF1D-402B-8E11-3123851E5709}"/>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 xmlns:a16="http://schemas.microsoft.com/office/drawing/2014/main" id="{00E498C1-9D5C-488E-A9D8-D5EED4B60F26}"/>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 xmlns:a16="http://schemas.microsoft.com/office/drawing/2014/main" id="{1601DC17-0383-40AF-B768-F4B3F3D7609A}"/>
              </a:ext>
            </a:extLst>
          </p:cNvPr>
          <p:cNvSpPr>
            <a:spLocks noGrp="1"/>
          </p:cNvSpPr>
          <p:nvPr>
            <p:ph type="dt" sz="half" idx="10"/>
          </p:nvPr>
        </p:nvSpPr>
        <p:spPr/>
        <p:txBody>
          <a:bodyPr/>
          <a:lstStyle/>
          <a:p>
            <a:fld id="{C858F2E9-5724-40D7-A084-8A9A9CED4F62}" type="datetimeFigureOut">
              <a:rPr lang="el-GR" smtClean="0"/>
              <a:t>11/6/2019</a:t>
            </a:fld>
            <a:endParaRPr lang="el-GR"/>
          </a:p>
        </p:txBody>
      </p:sp>
      <p:sp>
        <p:nvSpPr>
          <p:cNvPr id="6" name="Θέση υποσέλιδου 5">
            <a:extLst>
              <a:ext uri="{FF2B5EF4-FFF2-40B4-BE49-F238E27FC236}">
                <a16:creationId xmlns="" xmlns:a16="http://schemas.microsoft.com/office/drawing/2014/main" id="{8CF7CDEB-9864-4F71-93EF-7DDE667BD48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0DC853C5-9494-43E5-A503-7279DD218054}"/>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5137306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F6159D4-4CA2-4F62-BBD2-901BA4F3C37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D130E404-392F-4985-A301-40562C24DE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 xmlns:a16="http://schemas.microsoft.com/office/drawing/2014/main" id="{7CF66EFD-6855-4FB0-9FF5-A5907FD2B850}"/>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 xmlns:a16="http://schemas.microsoft.com/office/drawing/2014/main" id="{7DCC2B78-6CE0-4287-8DC5-04791757C0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 xmlns:a16="http://schemas.microsoft.com/office/drawing/2014/main" id="{AE7B575A-00C4-41C1-94A7-14B9E133B7A8}"/>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 xmlns:a16="http://schemas.microsoft.com/office/drawing/2014/main" id="{27478077-8FD0-489F-B394-464D06C1BEA9}"/>
              </a:ext>
            </a:extLst>
          </p:cNvPr>
          <p:cNvSpPr>
            <a:spLocks noGrp="1"/>
          </p:cNvSpPr>
          <p:nvPr>
            <p:ph type="dt" sz="half" idx="10"/>
          </p:nvPr>
        </p:nvSpPr>
        <p:spPr/>
        <p:txBody>
          <a:bodyPr/>
          <a:lstStyle/>
          <a:p>
            <a:fld id="{C858F2E9-5724-40D7-A084-8A9A9CED4F62}" type="datetimeFigureOut">
              <a:rPr lang="el-GR" smtClean="0"/>
              <a:t>11/6/2019</a:t>
            </a:fld>
            <a:endParaRPr lang="el-GR"/>
          </a:p>
        </p:txBody>
      </p:sp>
      <p:sp>
        <p:nvSpPr>
          <p:cNvPr id="8" name="Θέση υποσέλιδου 7">
            <a:extLst>
              <a:ext uri="{FF2B5EF4-FFF2-40B4-BE49-F238E27FC236}">
                <a16:creationId xmlns="" xmlns:a16="http://schemas.microsoft.com/office/drawing/2014/main" id="{6912829C-1B19-4711-A9AC-41FDF30935AD}"/>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 xmlns:a16="http://schemas.microsoft.com/office/drawing/2014/main" id="{FB83AAB5-932E-4714-9BD4-D3B389E525AA}"/>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23192356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D425FA4A-86C2-4F4B-BCCE-99C08441D56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 xmlns:a16="http://schemas.microsoft.com/office/drawing/2014/main" id="{7847DC46-7FD4-4D50-AAF2-10FD792445A1}"/>
              </a:ext>
            </a:extLst>
          </p:cNvPr>
          <p:cNvSpPr>
            <a:spLocks noGrp="1"/>
          </p:cNvSpPr>
          <p:nvPr>
            <p:ph type="dt" sz="half" idx="10"/>
          </p:nvPr>
        </p:nvSpPr>
        <p:spPr/>
        <p:txBody>
          <a:bodyPr/>
          <a:lstStyle/>
          <a:p>
            <a:fld id="{C858F2E9-5724-40D7-A084-8A9A9CED4F62}" type="datetimeFigureOut">
              <a:rPr lang="el-GR" smtClean="0"/>
              <a:t>11/6/2019</a:t>
            </a:fld>
            <a:endParaRPr lang="el-GR"/>
          </a:p>
        </p:txBody>
      </p:sp>
      <p:sp>
        <p:nvSpPr>
          <p:cNvPr id="4" name="Θέση υποσέλιδου 3">
            <a:extLst>
              <a:ext uri="{FF2B5EF4-FFF2-40B4-BE49-F238E27FC236}">
                <a16:creationId xmlns="" xmlns:a16="http://schemas.microsoft.com/office/drawing/2014/main" id="{5FD78E8D-793E-4F85-9B89-C06670299CB7}"/>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 xmlns:a16="http://schemas.microsoft.com/office/drawing/2014/main" id="{20FB9D03-7C8F-49C3-B118-E12DD2AE0D54}"/>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25698974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2D2F8021-19CB-4030-87E9-B9FDFE9668CD}"/>
              </a:ext>
            </a:extLst>
          </p:cNvPr>
          <p:cNvSpPr>
            <a:spLocks noGrp="1"/>
          </p:cNvSpPr>
          <p:nvPr>
            <p:ph type="dt" sz="half" idx="10"/>
          </p:nvPr>
        </p:nvSpPr>
        <p:spPr/>
        <p:txBody>
          <a:bodyPr/>
          <a:lstStyle/>
          <a:p>
            <a:fld id="{C858F2E9-5724-40D7-A084-8A9A9CED4F62}" type="datetimeFigureOut">
              <a:rPr lang="el-GR" smtClean="0"/>
              <a:t>11/6/2019</a:t>
            </a:fld>
            <a:endParaRPr lang="el-GR"/>
          </a:p>
        </p:txBody>
      </p:sp>
      <p:sp>
        <p:nvSpPr>
          <p:cNvPr id="3" name="Θέση υποσέλιδου 2">
            <a:extLst>
              <a:ext uri="{FF2B5EF4-FFF2-40B4-BE49-F238E27FC236}">
                <a16:creationId xmlns="" xmlns:a16="http://schemas.microsoft.com/office/drawing/2014/main" id="{65AADC4C-D0A4-4ADF-AE11-45283AC3FF15}"/>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 xmlns:a16="http://schemas.microsoft.com/office/drawing/2014/main" id="{B8BAF815-2DA0-4AFF-9C59-DF59A76717FE}"/>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2073271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69F9261-0C91-4EFD-BC92-2DBF2F22D7C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62937F5C-AC5B-4C62-99DF-E2AEFD557E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 xmlns:a16="http://schemas.microsoft.com/office/drawing/2014/main" id="{68B023E4-6356-4A2A-BDF2-0B7471D74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22B97541-B088-4F77-AC4E-71C30732372D}"/>
              </a:ext>
            </a:extLst>
          </p:cNvPr>
          <p:cNvSpPr>
            <a:spLocks noGrp="1"/>
          </p:cNvSpPr>
          <p:nvPr>
            <p:ph type="dt" sz="half" idx="10"/>
          </p:nvPr>
        </p:nvSpPr>
        <p:spPr/>
        <p:txBody>
          <a:bodyPr/>
          <a:lstStyle/>
          <a:p>
            <a:fld id="{C858F2E9-5724-40D7-A084-8A9A9CED4F62}" type="datetimeFigureOut">
              <a:rPr lang="el-GR" smtClean="0"/>
              <a:t>11/6/2019</a:t>
            </a:fld>
            <a:endParaRPr lang="el-GR"/>
          </a:p>
        </p:txBody>
      </p:sp>
      <p:sp>
        <p:nvSpPr>
          <p:cNvPr id="6" name="Θέση υποσέλιδου 5">
            <a:extLst>
              <a:ext uri="{FF2B5EF4-FFF2-40B4-BE49-F238E27FC236}">
                <a16:creationId xmlns="" xmlns:a16="http://schemas.microsoft.com/office/drawing/2014/main" id="{BFB0CA36-75BC-4682-BFA8-D45C4A46CA6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7B21352A-4233-42E3-8268-54FD1F1FAC10}"/>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786433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FF7B4CC-9312-4102-9C7A-DD5776C36EC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59207E59-B014-409F-8E39-F07CF6FA4572}"/>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D28C698E-FDE3-406F-AEF7-58C354D6FB0E}"/>
              </a:ext>
            </a:extLst>
          </p:cNvPr>
          <p:cNvSpPr>
            <a:spLocks noGrp="1"/>
          </p:cNvSpPr>
          <p:nvPr>
            <p:ph type="dt" sz="half" idx="10"/>
          </p:nvPr>
        </p:nvSpPr>
        <p:spPr/>
        <p:txBody>
          <a:bodyPr/>
          <a:lstStyle/>
          <a:p>
            <a:fld id="{77C47DEE-5753-44EA-A073-053903F4D65C}" type="datetimeFigureOut">
              <a:rPr lang="el-GR" smtClean="0"/>
              <a:t>11/6/2019</a:t>
            </a:fld>
            <a:endParaRPr lang="el-GR"/>
          </a:p>
        </p:txBody>
      </p:sp>
      <p:sp>
        <p:nvSpPr>
          <p:cNvPr id="5" name="Θέση υποσέλιδου 4">
            <a:extLst>
              <a:ext uri="{FF2B5EF4-FFF2-40B4-BE49-F238E27FC236}">
                <a16:creationId xmlns="" xmlns:a16="http://schemas.microsoft.com/office/drawing/2014/main" id="{1DBB6EE0-1F7E-4C3D-8524-627F4FAB7F0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115A0C17-4537-4F4D-B727-1C89BF11BF95}"/>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2202150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57287227-6EAF-40BB-9501-5DD402765B6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 xmlns:a16="http://schemas.microsoft.com/office/drawing/2014/main" id="{4073FF6F-8679-4C90-9CE3-8CEFD93DD4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 xmlns:a16="http://schemas.microsoft.com/office/drawing/2014/main" id="{11A52DF8-2826-405E-A8F7-A524BE16E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31A7E9C2-0C54-4A2E-A8CE-F6F3C30C59DE}"/>
              </a:ext>
            </a:extLst>
          </p:cNvPr>
          <p:cNvSpPr>
            <a:spLocks noGrp="1"/>
          </p:cNvSpPr>
          <p:nvPr>
            <p:ph type="dt" sz="half" idx="10"/>
          </p:nvPr>
        </p:nvSpPr>
        <p:spPr/>
        <p:txBody>
          <a:bodyPr/>
          <a:lstStyle/>
          <a:p>
            <a:fld id="{C858F2E9-5724-40D7-A084-8A9A9CED4F62}" type="datetimeFigureOut">
              <a:rPr lang="el-GR" smtClean="0"/>
              <a:t>11/6/2019</a:t>
            </a:fld>
            <a:endParaRPr lang="el-GR"/>
          </a:p>
        </p:txBody>
      </p:sp>
      <p:sp>
        <p:nvSpPr>
          <p:cNvPr id="6" name="Θέση υποσέλιδου 5">
            <a:extLst>
              <a:ext uri="{FF2B5EF4-FFF2-40B4-BE49-F238E27FC236}">
                <a16:creationId xmlns="" xmlns:a16="http://schemas.microsoft.com/office/drawing/2014/main" id="{A0E9A9A3-8724-4FA8-8AA6-7920852FAA8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1F79014C-2B98-47A5-8504-A4762E221178}"/>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4078232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EA571E3-9083-41C7-9B67-25ADA6048FA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7B1BAA99-EEB9-4221-8614-040A8E5E6103}"/>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30956C68-8985-4424-B9BF-299A0B6F6286}"/>
              </a:ext>
            </a:extLst>
          </p:cNvPr>
          <p:cNvSpPr>
            <a:spLocks noGrp="1"/>
          </p:cNvSpPr>
          <p:nvPr>
            <p:ph type="dt" sz="half" idx="10"/>
          </p:nvPr>
        </p:nvSpPr>
        <p:spPr/>
        <p:txBody>
          <a:bodyPr/>
          <a:lstStyle/>
          <a:p>
            <a:fld id="{C858F2E9-5724-40D7-A084-8A9A9CED4F62}" type="datetimeFigureOut">
              <a:rPr lang="el-GR" smtClean="0"/>
              <a:t>11/6/2019</a:t>
            </a:fld>
            <a:endParaRPr lang="el-GR"/>
          </a:p>
        </p:txBody>
      </p:sp>
      <p:sp>
        <p:nvSpPr>
          <p:cNvPr id="5" name="Θέση υποσέλιδου 4">
            <a:extLst>
              <a:ext uri="{FF2B5EF4-FFF2-40B4-BE49-F238E27FC236}">
                <a16:creationId xmlns="" xmlns:a16="http://schemas.microsoft.com/office/drawing/2014/main" id="{F5518F5F-D505-41E8-A8F4-43C80859250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834E69B7-0D86-4141-8CF1-9B38484CA8F4}"/>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1727500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 xmlns:a16="http://schemas.microsoft.com/office/drawing/2014/main" id="{E41AAC1C-17BE-487D-BB33-CAE223E69B0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 xmlns:a16="http://schemas.microsoft.com/office/drawing/2014/main" id="{3E5D90C3-65DF-4269-838C-1C3802E22023}"/>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D2DDD07D-5174-49DA-8C93-45CA8EAE8D40}"/>
              </a:ext>
            </a:extLst>
          </p:cNvPr>
          <p:cNvSpPr>
            <a:spLocks noGrp="1"/>
          </p:cNvSpPr>
          <p:nvPr>
            <p:ph type="dt" sz="half" idx="10"/>
          </p:nvPr>
        </p:nvSpPr>
        <p:spPr/>
        <p:txBody>
          <a:bodyPr/>
          <a:lstStyle/>
          <a:p>
            <a:fld id="{C858F2E9-5724-40D7-A084-8A9A9CED4F62}" type="datetimeFigureOut">
              <a:rPr lang="el-GR" smtClean="0"/>
              <a:t>11/6/2019</a:t>
            </a:fld>
            <a:endParaRPr lang="el-GR"/>
          </a:p>
        </p:txBody>
      </p:sp>
      <p:sp>
        <p:nvSpPr>
          <p:cNvPr id="5" name="Θέση υποσέλιδου 4">
            <a:extLst>
              <a:ext uri="{FF2B5EF4-FFF2-40B4-BE49-F238E27FC236}">
                <a16:creationId xmlns="" xmlns:a16="http://schemas.microsoft.com/office/drawing/2014/main" id="{7B543837-7E31-491D-BACF-47309DD209B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CBB4864E-F067-49EB-A3A4-497D2A4C5E02}"/>
              </a:ext>
            </a:extLst>
          </p:cNvPr>
          <p:cNvSpPr>
            <a:spLocks noGrp="1"/>
          </p:cNvSpPr>
          <p:nvPr>
            <p:ph type="sldNum" sz="quarter" idx="12"/>
          </p:nvPr>
        </p:nvSpPr>
        <p:spPr/>
        <p:txBody>
          <a:bodyPr/>
          <a:lstStyle/>
          <a:p>
            <a:fld id="{16848B04-D0CA-4D92-8779-0291FECC15E7}" type="slidenum">
              <a:rPr lang="el-GR" smtClean="0"/>
              <a:t>‹#›</a:t>
            </a:fld>
            <a:endParaRPr lang="el-GR"/>
          </a:p>
        </p:txBody>
      </p:sp>
    </p:spTree>
    <p:extLst>
      <p:ext uri="{BB962C8B-B14F-4D97-AF65-F5344CB8AC3E}">
        <p14:creationId xmlns:p14="http://schemas.microsoft.com/office/powerpoint/2010/main" val="23529128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FAD7298-5AF8-4835-97EB-C16ED6D23C1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3D2EC4FE-ACD0-4F71-A34B-36ED905061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 xmlns:a16="http://schemas.microsoft.com/office/drawing/2014/main" id="{0525369C-E8DA-4A41-A021-C2AFFA6BA4A0}"/>
              </a:ext>
            </a:extLst>
          </p:cNvPr>
          <p:cNvSpPr>
            <a:spLocks noGrp="1"/>
          </p:cNvSpPr>
          <p:nvPr>
            <p:ph type="dt" sz="half" idx="10"/>
          </p:nvPr>
        </p:nvSpPr>
        <p:spPr/>
        <p:txBody>
          <a:bodyPr/>
          <a:lstStyle/>
          <a:p>
            <a:fld id="{77C47DEE-5753-44EA-A073-053903F4D65C}" type="datetimeFigureOut">
              <a:rPr lang="el-GR" smtClean="0"/>
              <a:t>11/6/2019</a:t>
            </a:fld>
            <a:endParaRPr lang="el-GR"/>
          </a:p>
        </p:txBody>
      </p:sp>
      <p:sp>
        <p:nvSpPr>
          <p:cNvPr id="5" name="Θέση υποσέλιδου 4">
            <a:extLst>
              <a:ext uri="{FF2B5EF4-FFF2-40B4-BE49-F238E27FC236}">
                <a16:creationId xmlns="" xmlns:a16="http://schemas.microsoft.com/office/drawing/2014/main" id="{09E6631D-4B2B-42B6-B88C-990FA7605C6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 xmlns:a16="http://schemas.microsoft.com/office/drawing/2014/main" id="{54B4A319-5C9B-46DF-96B8-F30BC39F7913}"/>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39417744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DD86A31-D5EC-46FA-A235-F151422FA94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052F68FD-8072-4020-B6C4-C8DEF5ACC9D2}"/>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 xmlns:a16="http://schemas.microsoft.com/office/drawing/2014/main" id="{CB43AF00-F0E0-4F57-8814-5AB4B0C031DB}"/>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 xmlns:a16="http://schemas.microsoft.com/office/drawing/2014/main" id="{89D9695B-1677-4255-A36B-ADA53963E256}"/>
              </a:ext>
            </a:extLst>
          </p:cNvPr>
          <p:cNvSpPr>
            <a:spLocks noGrp="1"/>
          </p:cNvSpPr>
          <p:nvPr>
            <p:ph type="dt" sz="half" idx="10"/>
          </p:nvPr>
        </p:nvSpPr>
        <p:spPr/>
        <p:txBody>
          <a:bodyPr/>
          <a:lstStyle/>
          <a:p>
            <a:fld id="{77C47DEE-5753-44EA-A073-053903F4D65C}" type="datetimeFigureOut">
              <a:rPr lang="el-GR" smtClean="0"/>
              <a:t>11/6/2019</a:t>
            </a:fld>
            <a:endParaRPr lang="el-GR"/>
          </a:p>
        </p:txBody>
      </p:sp>
      <p:sp>
        <p:nvSpPr>
          <p:cNvPr id="6" name="Θέση υποσέλιδου 5">
            <a:extLst>
              <a:ext uri="{FF2B5EF4-FFF2-40B4-BE49-F238E27FC236}">
                <a16:creationId xmlns="" xmlns:a16="http://schemas.microsoft.com/office/drawing/2014/main" id="{32F05351-67C2-46C6-A91C-414650F2CC4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7D2959A3-E6A4-4BB0-BE95-F23CF5F56685}"/>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32987406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1550276-9848-4578-8364-691220AD21E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11C9CFA5-81EF-4418-9CE2-C9EB8CE5F8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 xmlns:a16="http://schemas.microsoft.com/office/drawing/2014/main" id="{8144BA92-B3F1-426D-9721-D505666C5228}"/>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 xmlns:a16="http://schemas.microsoft.com/office/drawing/2014/main" id="{34964523-2FE6-420B-BF7F-3ED5906588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 xmlns:a16="http://schemas.microsoft.com/office/drawing/2014/main" id="{4EE8D821-AC0B-4F1C-AC1B-68CAEA6E8CA5}"/>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 xmlns:a16="http://schemas.microsoft.com/office/drawing/2014/main" id="{0836FDB2-AE28-437A-B450-FC5FA0970633}"/>
              </a:ext>
            </a:extLst>
          </p:cNvPr>
          <p:cNvSpPr>
            <a:spLocks noGrp="1"/>
          </p:cNvSpPr>
          <p:nvPr>
            <p:ph type="dt" sz="half" idx="10"/>
          </p:nvPr>
        </p:nvSpPr>
        <p:spPr/>
        <p:txBody>
          <a:bodyPr/>
          <a:lstStyle/>
          <a:p>
            <a:fld id="{77C47DEE-5753-44EA-A073-053903F4D65C}" type="datetimeFigureOut">
              <a:rPr lang="el-GR" smtClean="0"/>
              <a:t>11/6/2019</a:t>
            </a:fld>
            <a:endParaRPr lang="el-GR"/>
          </a:p>
        </p:txBody>
      </p:sp>
      <p:sp>
        <p:nvSpPr>
          <p:cNvPr id="8" name="Θέση υποσέλιδου 7">
            <a:extLst>
              <a:ext uri="{FF2B5EF4-FFF2-40B4-BE49-F238E27FC236}">
                <a16:creationId xmlns="" xmlns:a16="http://schemas.microsoft.com/office/drawing/2014/main" id="{3CC56F37-5360-4ED6-9EFB-B4959D6A052A}"/>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 xmlns:a16="http://schemas.microsoft.com/office/drawing/2014/main" id="{8423FDBB-6E0A-4AD0-AD73-FB22040EE5F5}"/>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18852397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12BE337C-659B-44A0-815E-1CE7F2FDBE9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 xmlns:a16="http://schemas.microsoft.com/office/drawing/2014/main" id="{59D7B6A3-3626-4AD7-97D4-F6210A23721E}"/>
              </a:ext>
            </a:extLst>
          </p:cNvPr>
          <p:cNvSpPr>
            <a:spLocks noGrp="1"/>
          </p:cNvSpPr>
          <p:nvPr>
            <p:ph type="dt" sz="half" idx="10"/>
          </p:nvPr>
        </p:nvSpPr>
        <p:spPr/>
        <p:txBody>
          <a:bodyPr/>
          <a:lstStyle/>
          <a:p>
            <a:fld id="{77C47DEE-5753-44EA-A073-053903F4D65C}" type="datetimeFigureOut">
              <a:rPr lang="el-GR" smtClean="0"/>
              <a:t>11/6/2019</a:t>
            </a:fld>
            <a:endParaRPr lang="el-GR"/>
          </a:p>
        </p:txBody>
      </p:sp>
      <p:sp>
        <p:nvSpPr>
          <p:cNvPr id="4" name="Θέση υποσέλιδου 3">
            <a:extLst>
              <a:ext uri="{FF2B5EF4-FFF2-40B4-BE49-F238E27FC236}">
                <a16:creationId xmlns="" xmlns:a16="http://schemas.microsoft.com/office/drawing/2014/main" id="{D50B290B-CDC6-4F07-927A-EB7F796E2DA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 xmlns:a16="http://schemas.microsoft.com/office/drawing/2014/main" id="{5AD0E512-8E7A-4A77-8496-D36864CFC6EE}"/>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32244607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 xmlns:a16="http://schemas.microsoft.com/office/drawing/2014/main" id="{05F803E6-97F1-4D9B-A18A-566A4A16D1A4}"/>
              </a:ext>
            </a:extLst>
          </p:cNvPr>
          <p:cNvSpPr>
            <a:spLocks noGrp="1"/>
          </p:cNvSpPr>
          <p:nvPr>
            <p:ph type="dt" sz="half" idx="10"/>
          </p:nvPr>
        </p:nvSpPr>
        <p:spPr/>
        <p:txBody>
          <a:bodyPr/>
          <a:lstStyle/>
          <a:p>
            <a:fld id="{77C47DEE-5753-44EA-A073-053903F4D65C}" type="datetimeFigureOut">
              <a:rPr lang="el-GR" smtClean="0"/>
              <a:t>11/6/2019</a:t>
            </a:fld>
            <a:endParaRPr lang="el-GR"/>
          </a:p>
        </p:txBody>
      </p:sp>
      <p:sp>
        <p:nvSpPr>
          <p:cNvPr id="3" name="Θέση υποσέλιδου 2">
            <a:extLst>
              <a:ext uri="{FF2B5EF4-FFF2-40B4-BE49-F238E27FC236}">
                <a16:creationId xmlns="" xmlns:a16="http://schemas.microsoft.com/office/drawing/2014/main" id="{D16003C0-6EB6-4C9B-A531-7B4E3CE4C6EF}"/>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 xmlns:a16="http://schemas.microsoft.com/office/drawing/2014/main" id="{2EA301AA-05AA-466A-BB11-E4CEB6F9F9F8}"/>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7065816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EAAEFBB-DCF4-46CF-9FC6-8D65BCEB99F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 xmlns:a16="http://schemas.microsoft.com/office/drawing/2014/main" id="{DFACB05B-E524-44F7-BF66-694B0E3338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 xmlns:a16="http://schemas.microsoft.com/office/drawing/2014/main" id="{5473C60C-80C9-4542-852E-B22F6BA60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5209058B-2FCA-4D37-A928-B77A09F78313}"/>
              </a:ext>
            </a:extLst>
          </p:cNvPr>
          <p:cNvSpPr>
            <a:spLocks noGrp="1"/>
          </p:cNvSpPr>
          <p:nvPr>
            <p:ph type="dt" sz="half" idx="10"/>
          </p:nvPr>
        </p:nvSpPr>
        <p:spPr/>
        <p:txBody>
          <a:bodyPr/>
          <a:lstStyle/>
          <a:p>
            <a:fld id="{77C47DEE-5753-44EA-A073-053903F4D65C}" type="datetimeFigureOut">
              <a:rPr lang="el-GR" smtClean="0"/>
              <a:t>11/6/2019</a:t>
            </a:fld>
            <a:endParaRPr lang="el-GR"/>
          </a:p>
        </p:txBody>
      </p:sp>
      <p:sp>
        <p:nvSpPr>
          <p:cNvPr id="6" name="Θέση υποσέλιδου 5">
            <a:extLst>
              <a:ext uri="{FF2B5EF4-FFF2-40B4-BE49-F238E27FC236}">
                <a16:creationId xmlns="" xmlns:a16="http://schemas.microsoft.com/office/drawing/2014/main" id="{2F8D9052-7B1B-4DEA-BE59-76E1CA20603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7F7BFCBB-BB2D-41CB-8EF4-1D6154D0585F}"/>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25464404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7AA72A12-B4CE-41C0-824E-4DB22C0C50F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 xmlns:a16="http://schemas.microsoft.com/office/drawing/2014/main" id="{4331ABF6-AF41-4DA6-82BC-340BA63822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 xmlns:a16="http://schemas.microsoft.com/office/drawing/2014/main" id="{D4AD854A-F202-4241-AFA5-8F8D5175F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 xmlns:a16="http://schemas.microsoft.com/office/drawing/2014/main" id="{D2D25601-E5C6-4DAA-A438-750D7B0C4393}"/>
              </a:ext>
            </a:extLst>
          </p:cNvPr>
          <p:cNvSpPr>
            <a:spLocks noGrp="1"/>
          </p:cNvSpPr>
          <p:nvPr>
            <p:ph type="dt" sz="half" idx="10"/>
          </p:nvPr>
        </p:nvSpPr>
        <p:spPr/>
        <p:txBody>
          <a:bodyPr/>
          <a:lstStyle/>
          <a:p>
            <a:fld id="{77C47DEE-5753-44EA-A073-053903F4D65C}" type="datetimeFigureOut">
              <a:rPr lang="el-GR" smtClean="0"/>
              <a:t>11/6/2019</a:t>
            </a:fld>
            <a:endParaRPr lang="el-GR"/>
          </a:p>
        </p:txBody>
      </p:sp>
      <p:sp>
        <p:nvSpPr>
          <p:cNvPr id="6" name="Θέση υποσέλιδου 5">
            <a:extLst>
              <a:ext uri="{FF2B5EF4-FFF2-40B4-BE49-F238E27FC236}">
                <a16:creationId xmlns="" xmlns:a16="http://schemas.microsoft.com/office/drawing/2014/main" id="{C1A411BF-7CE1-4136-85D0-CEA759EB38C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 xmlns:a16="http://schemas.microsoft.com/office/drawing/2014/main" id="{EBD64BFB-00A3-49A7-B9AF-C93C938A5D40}"/>
              </a:ext>
            </a:extLst>
          </p:cNvPr>
          <p:cNvSpPr>
            <a:spLocks noGrp="1"/>
          </p:cNvSpPr>
          <p:nvPr>
            <p:ph type="sldNum" sz="quarter" idx="12"/>
          </p:nvPr>
        </p:nvSpPr>
        <p:spPr/>
        <p:txBody>
          <a:bodyPr/>
          <a:lstStyle/>
          <a:p>
            <a:fld id="{61C6C20E-1D6A-4E7C-944C-DE305A6F1CA5}" type="slidenum">
              <a:rPr lang="el-GR" smtClean="0"/>
              <a:t>‹#›</a:t>
            </a:fld>
            <a:endParaRPr lang="el-GR"/>
          </a:p>
        </p:txBody>
      </p:sp>
    </p:spTree>
    <p:extLst>
      <p:ext uri="{BB962C8B-B14F-4D97-AF65-F5344CB8AC3E}">
        <p14:creationId xmlns:p14="http://schemas.microsoft.com/office/powerpoint/2010/main" val="3068634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992F1800-E376-4EAC-8DCE-EF767BC9FA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93EDA18A-E08C-433A-8864-CE510E638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F5AF37D2-402E-4529-9EEC-414BB35C5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47DEE-5753-44EA-A073-053903F4D65C}" type="datetimeFigureOut">
              <a:rPr lang="el-GR" smtClean="0"/>
              <a:t>11/6/2019</a:t>
            </a:fld>
            <a:endParaRPr lang="el-GR"/>
          </a:p>
        </p:txBody>
      </p:sp>
      <p:sp>
        <p:nvSpPr>
          <p:cNvPr id="5" name="Θέση υποσέλιδου 4">
            <a:extLst>
              <a:ext uri="{FF2B5EF4-FFF2-40B4-BE49-F238E27FC236}">
                <a16:creationId xmlns="" xmlns:a16="http://schemas.microsoft.com/office/drawing/2014/main" id="{3CF16FB6-3B9A-47F7-BC11-0CD0D44781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 xmlns:a16="http://schemas.microsoft.com/office/drawing/2014/main" id="{1A057F2B-A2D8-4FC1-B53F-4487A38756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6C20E-1D6A-4E7C-944C-DE305A6F1CA5}" type="slidenum">
              <a:rPr lang="el-GR" smtClean="0"/>
              <a:t>‹#›</a:t>
            </a:fld>
            <a:endParaRPr lang="el-GR"/>
          </a:p>
        </p:txBody>
      </p:sp>
    </p:spTree>
    <p:extLst>
      <p:ext uri="{BB962C8B-B14F-4D97-AF65-F5344CB8AC3E}">
        <p14:creationId xmlns:p14="http://schemas.microsoft.com/office/powerpoint/2010/main" val="1777641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 xmlns:a16="http://schemas.microsoft.com/office/drawing/2014/main" id="{090B047C-531C-430F-8F6D-9B460BA6DE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 xmlns:a16="http://schemas.microsoft.com/office/drawing/2014/main" id="{64257425-1B20-436C-B5C5-FBC62A696D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 xmlns:a16="http://schemas.microsoft.com/office/drawing/2014/main" id="{7201C9FB-C3C6-4347-862A-4772F84ED5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47DEE-5753-44EA-A073-053903F4D65C}" type="datetimeFigureOut">
              <a:rPr lang="el-GR" smtClean="0"/>
              <a:t>11/6/2019</a:t>
            </a:fld>
            <a:endParaRPr lang="el-GR"/>
          </a:p>
        </p:txBody>
      </p:sp>
      <p:sp>
        <p:nvSpPr>
          <p:cNvPr id="5" name="Θέση υποσέλιδου 4">
            <a:extLst>
              <a:ext uri="{FF2B5EF4-FFF2-40B4-BE49-F238E27FC236}">
                <a16:creationId xmlns="" xmlns:a16="http://schemas.microsoft.com/office/drawing/2014/main" id="{C8F6D420-0324-4E65-BB46-9115938DFE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 xmlns:a16="http://schemas.microsoft.com/office/drawing/2014/main" id="{269C83F9-D80A-4FB9-B145-DC33032F3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6C20E-1D6A-4E7C-944C-DE305A6F1CA5}" type="slidenum">
              <a:rPr lang="el-GR" smtClean="0"/>
              <a:t>‹#›</a:t>
            </a:fld>
            <a:endParaRPr lang="el-GR"/>
          </a:p>
        </p:txBody>
      </p:sp>
    </p:spTree>
    <p:extLst>
      <p:ext uri="{BB962C8B-B14F-4D97-AF65-F5344CB8AC3E}">
        <p14:creationId xmlns:p14="http://schemas.microsoft.com/office/powerpoint/2010/main" val="2635253120"/>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emf"/><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emf"/><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emf"/><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a:extLst>
              <a:ext uri="{FF2B5EF4-FFF2-40B4-BE49-F238E27FC236}">
                <a16:creationId xmlns="" xmlns:a16="http://schemas.microsoft.com/office/drawing/2014/main" id="{3D7572E8-3EBF-4C0C-8292-5F55C4EF3663}"/>
              </a:ext>
            </a:extLst>
          </p:cNvPr>
          <p:cNvSpPr>
            <a:spLocks noGrp="1"/>
          </p:cNvSpPr>
          <p:nvPr>
            <p:ph type="subTitle" idx="1"/>
          </p:nvPr>
        </p:nvSpPr>
        <p:spPr>
          <a:xfrm>
            <a:off x="4155772" y="3105126"/>
            <a:ext cx="8107681" cy="647745"/>
          </a:xfrm>
        </p:spPr>
        <p:txBody>
          <a:bodyPr>
            <a:normAutofit/>
          </a:bodyPr>
          <a:lstStyle/>
          <a:p>
            <a:r>
              <a:rPr lang="el-GR" dirty="0"/>
              <a:t>Παναγιώτης Δημητρόπουλος </a:t>
            </a:r>
          </a:p>
        </p:txBody>
      </p:sp>
      <p:pic>
        <p:nvPicPr>
          <p:cNvPr id="6" name="Εικόνα 5">
            <a:extLst>
              <a:ext uri="{FF2B5EF4-FFF2-40B4-BE49-F238E27FC236}">
                <a16:creationId xmlns="" xmlns:a16="http://schemas.microsoft.com/office/drawing/2014/main" id="{D2BFA527-E85F-43EC-9143-639D1AA967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7514" y="4834518"/>
            <a:ext cx="1572423" cy="1518682"/>
          </a:xfrm>
          <a:prstGeom prst="rect">
            <a:avLst/>
          </a:prstGeom>
        </p:spPr>
      </p:pic>
      <p:sp>
        <p:nvSpPr>
          <p:cNvPr id="8" name="Υπότιτλος 2">
            <a:extLst>
              <a:ext uri="{FF2B5EF4-FFF2-40B4-BE49-F238E27FC236}">
                <a16:creationId xmlns="" xmlns:a16="http://schemas.microsoft.com/office/drawing/2014/main" id="{999AB7B1-2CA7-4F2E-91BE-62A4C3CC57D6}"/>
              </a:ext>
            </a:extLst>
          </p:cNvPr>
          <p:cNvSpPr txBox="1">
            <a:spLocks/>
          </p:cNvSpPr>
          <p:nvPr/>
        </p:nvSpPr>
        <p:spPr>
          <a:xfrm>
            <a:off x="4634743" y="977001"/>
            <a:ext cx="7149738" cy="2092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l-GR" sz="5400" dirty="0"/>
              <a:t>Χρηματοοικονομική και Διοικητική Λογιστική</a:t>
            </a:r>
          </a:p>
        </p:txBody>
      </p:sp>
      <p:pic>
        <p:nvPicPr>
          <p:cNvPr id="7" name="Εικόνα 6">
            <a:extLst>
              <a:ext uri="{FF2B5EF4-FFF2-40B4-BE49-F238E27FC236}">
                <a16:creationId xmlns="" xmlns:a16="http://schemas.microsoft.com/office/drawing/2014/main" id="{BBFB01D5-47FA-4559-A424-7785E15D7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008" y="629763"/>
            <a:ext cx="3848950" cy="5598473"/>
          </a:xfrm>
          <a:prstGeom prst="rect">
            <a:avLst/>
          </a:prstGeom>
        </p:spPr>
      </p:pic>
    </p:spTree>
    <p:extLst>
      <p:ext uri="{BB962C8B-B14F-4D97-AF65-F5344CB8AC3E}">
        <p14:creationId xmlns:p14="http://schemas.microsoft.com/office/powerpoint/2010/main" val="7727654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Ισολογισμός κάθετης παράθεσης της «</a:t>
            </a:r>
            <a:r>
              <a:rPr lang="el-GR" dirty="0" err="1">
                <a:solidFill>
                  <a:schemeClr val="bg1"/>
                </a:solidFill>
              </a:rPr>
              <a:t>Κρητών</a:t>
            </a:r>
            <a:r>
              <a:rPr lang="el-GR" dirty="0">
                <a:solidFill>
                  <a:schemeClr val="bg1"/>
                </a:solidFill>
              </a:rPr>
              <a:t> Άρτος ΑΕΒΕ» την 31/12/2016.</a:t>
            </a:r>
            <a:endParaRPr lang="el-GR" dirty="0">
              <a:solidFill>
                <a:schemeClr val="bg1"/>
              </a:solidFill>
            </a:endParaRP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10</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pic>
        <p:nvPicPr>
          <p:cNvPr id="6" name="Θέση περιεχομένου 5"/>
          <p:cNvPicPr>
            <a:picLocks noGrp="1" noChangeAspect="1"/>
          </p:cNvPicPr>
          <p:nvPr>
            <p:ph idx="1"/>
          </p:nvPr>
        </p:nvPicPr>
        <p:blipFill>
          <a:blip r:embed="rId4"/>
          <a:stretch>
            <a:fillRect/>
          </a:stretch>
        </p:blipFill>
        <p:spPr>
          <a:xfrm>
            <a:off x="2137892" y="1685607"/>
            <a:ext cx="6851561" cy="4491356"/>
          </a:xfrm>
          <a:prstGeom prst="rect">
            <a:avLst/>
          </a:prstGeom>
        </p:spPr>
      </p:pic>
    </p:spTree>
    <p:extLst>
      <p:ext uri="{BB962C8B-B14F-4D97-AF65-F5344CB8AC3E}">
        <p14:creationId xmlns:p14="http://schemas.microsoft.com/office/powerpoint/2010/main" val="39971526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smtClean="0">
                <a:solidFill>
                  <a:schemeClr val="bg1"/>
                </a:solidFill>
              </a:rPr>
              <a:t>: Ισολογισμός </a:t>
            </a:r>
            <a:r>
              <a:rPr lang="el-GR" dirty="0">
                <a:solidFill>
                  <a:schemeClr val="bg1"/>
                </a:solidFill>
              </a:rPr>
              <a:t>οριζόντιας παράθεσης. </a:t>
            </a:r>
            <a:endParaRPr lang="el-GR" dirty="0">
              <a:solidFill>
                <a:schemeClr val="bg1"/>
              </a:solidFill>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908993215"/>
              </p:ext>
            </p:extLst>
          </p:nvPr>
        </p:nvGraphicFramePr>
        <p:xfrm>
          <a:off x="2485623" y="1734162"/>
          <a:ext cx="7289442" cy="4396182"/>
        </p:xfrm>
        <a:graphic>
          <a:graphicData uri="http://schemas.openxmlformats.org/drawingml/2006/table">
            <a:tbl>
              <a:tblPr firstRow="1" firstCol="1" lastRow="1" lastCol="1" bandRow="1" bandCol="1"/>
              <a:tblGrid>
                <a:gridCol w="2583288"/>
                <a:gridCol w="1063190"/>
                <a:gridCol w="2634251"/>
                <a:gridCol w="1008713"/>
              </a:tblGrid>
              <a:tr h="314013">
                <a:tc>
                  <a:txBody>
                    <a:bodyPr/>
                    <a:lstStyle/>
                    <a:p>
                      <a:pPr>
                        <a:lnSpc>
                          <a:spcPct val="150000"/>
                        </a:lnSpc>
                        <a:spcAft>
                          <a:spcPts val="0"/>
                        </a:spcAf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ΕΝΕΡΓΗΤΙΚΟ</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50000"/>
                        </a:lnSpc>
                        <a:spcAft>
                          <a:spcPts val="0"/>
                        </a:spcAft>
                      </a:pPr>
                      <a:r>
                        <a:rPr lang="el-GR" sz="1400" b="1">
                          <a:effectLst/>
                          <a:latin typeface="Calibri" panose="020F0502020204030204" pitchFamily="34" charset="0"/>
                          <a:ea typeface="Times New Roman" panose="02020603050405020304" pitchFamily="18" charset="0"/>
                          <a:cs typeface="Times New Roman" panose="02020603050405020304" pitchFamily="18" charset="0"/>
                        </a:rPr>
                        <a:t>ΠΑΘΗΤΙΚΟ + ΚΑΘ.ΠΕΡ.</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r>
              <a:tr h="314013">
                <a:tc>
                  <a:txBody>
                    <a:bodyPr/>
                    <a:lstStyle/>
                    <a:p>
                      <a:pPr algn="just">
                        <a:lnSpc>
                          <a:spcPct val="150000"/>
                        </a:lnSpc>
                        <a:spcAft>
                          <a:spcPts val="0"/>
                        </a:spcAft>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Κτίρια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108000</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Δάνειο τραπέζης</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72000</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13">
                <a:tc>
                  <a:txBody>
                    <a:bodyPr/>
                    <a:lstStyle/>
                    <a:p>
                      <a:pPr algn="just">
                        <a:lnSpc>
                          <a:spcPct val="150000"/>
                        </a:lnSpc>
                        <a:spcAft>
                          <a:spcPts val="0"/>
                        </a:spcAft>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Μηχανήματα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25000</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Ομολογιακό Δάνειο</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30000</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13">
                <a:tc>
                  <a:txBody>
                    <a:bodyPr/>
                    <a:lstStyle/>
                    <a:p>
                      <a:pPr algn="just">
                        <a:lnSpc>
                          <a:spcPct val="150000"/>
                        </a:lnSpc>
                        <a:spcAft>
                          <a:spcPts val="0"/>
                        </a:spcAft>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Έπιπλα και σκεύη</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2500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Φόροι πληρωτέοι</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38000</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13">
                <a:tc>
                  <a:txBody>
                    <a:bodyPr/>
                    <a:lstStyle/>
                    <a:p>
                      <a:pPr algn="just">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Πρώτες ύλες</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105000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Προμηθευτές</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2700</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13">
                <a:tc>
                  <a:txBody>
                    <a:bodyPr/>
                    <a:lstStyle/>
                    <a:p>
                      <a:pPr algn="just">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Πελάτες</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5000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Γραμμάτια πληρωτέα</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300</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13">
                <a:tc>
                  <a:txBody>
                    <a:bodyPr/>
                    <a:lstStyle/>
                    <a:p>
                      <a:pP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Γραμμάτια εισπρακτέα</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500</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13">
                <a:tc>
                  <a:txBody>
                    <a:bodyPr/>
                    <a:lstStyle/>
                    <a:p>
                      <a:pPr algn="just">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Καταθέσεις όψεως</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1500</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ΣΥΝΟΛΟ ΠΑΘΗΤΙΚΟΥ</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b="1">
                          <a:effectLst/>
                          <a:latin typeface="Calibri" panose="020F0502020204030204" pitchFamily="34" charset="0"/>
                          <a:ea typeface="Times New Roman" panose="02020603050405020304" pitchFamily="18" charset="0"/>
                          <a:cs typeface="Times New Roman" panose="02020603050405020304" pitchFamily="18" charset="0"/>
                        </a:rPr>
                        <a:t>143000</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13">
                <a:tc>
                  <a:txBody>
                    <a:bodyPr/>
                    <a:lstStyle/>
                    <a:p>
                      <a:pPr algn="just">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Ταμείο</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1200</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13">
                <a:tc>
                  <a:txBody>
                    <a:bodyPr/>
                    <a:lstStyle/>
                    <a:p>
                      <a:pPr algn="ct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ΚΑΘΑΡΗ ΠΕΡΙΟΥΣΙΑ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13">
                <a:tc>
                  <a:txBody>
                    <a:bodyPr/>
                    <a:lstStyle/>
                    <a:p>
                      <a:pPr algn="ct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b="1" u="none" strike="noStrike">
                          <a:effectLst/>
                          <a:latin typeface="Calibri" panose="020F0502020204030204" pitchFamily="34" charset="0"/>
                          <a:ea typeface="Times New Roman" panose="02020603050405020304" pitchFamily="18" charset="0"/>
                          <a:cs typeface="Times New Roman" panose="02020603050405020304" pitchFamily="18" charset="0"/>
                        </a:rPr>
                        <a:t> </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Μετοχικό κεφάλαιο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67500</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13">
                <a:tc>
                  <a:txBody>
                    <a:bodyPr/>
                    <a:lstStyle/>
                    <a:p>
                      <a:pPr algn="ct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Τακτικό αποθεματικό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48200</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13">
                <a:tc>
                  <a:txBody>
                    <a:bodyPr/>
                    <a:lstStyle/>
                    <a:p>
                      <a:pPr algn="ctr">
                        <a:lnSpc>
                          <a:spcPct val="150000"/>
                        </a:lnSpc>
                        <a:spcAft>
                          <a:spcPts val="0"/>
                        </a:spcAft>
                      </a:pPr>
                      <a:r>
                        <a:rPr lang="el-GR" sz="1400">
                          <a:effectLst/>
                          <a:latin typeface="Calibri" panose="020F0502020204030204" pitchFamily="34" charset="0"/>
                          <a:ea typeface="Times New Roman" panose="02020603050405020304" pitchFamily="18" charset="0"/>
                          <a:cs typeface="Times New Roman" panose="02020603050405020304" pitchFamily="18" charset="0"/>
                        </a:rPr>
                        <a:t> </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b="1" u="none" strike="noStrike">
                          <a:effectLst/>
                          <a:latin typeface="Calibri" panose="020F0502020204030204" pitchFamily="34" charset="0"/>
                          <a:ea typeface="Times New Roman" panose="02020603050405020304" pitchFamily="18" charset="0"/>
                          <a:cs typeface="Times New Roman" panose="02020603050405020304" pitchFamily="18" charset="0"/>
                        </a:rPr>
                        <a:t> </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ΣΥΝΟΛΟ ΚΑΘ.ΠΕΡ.</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b="1">
                          <a:effectLst/>
                          <a:latin typeface="Calibri" panose="020F0502020204030204" pitchFamily="34" charset="0"/>
                          <a:ea typeface="Times New Roman" panose="02020603050405020304" pitchFamily="18" charset="0"/>
                          <a:cs typeface="Times New Roman" panose="02020603050405020304" pitchFamily="18" charset="0"/>
                        </a:rPr>
                        <a:t>115700</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013">
                <a:tc>
                  <a:txBody>
                    <a:bodyPr/>
                    <a:lstStyle/>
                    <a:p>
                      <a:pPr algn="ctr">
                        <a:lnSpc>
                          <a:spcPct val="150000"/>
                        </a:lnSpc>
                        <a:spcAft>
                          <a:spcPts val="0"/>
                        </a:spcAft>
                      </a:pPr>
                      <a:r>
                        <a:rPr lang="el-GR" sz="1400" b="1">
                          <a:effectLst/>
                          <a:latin typeface="Calibri" panose="020F0502020204030204" pitchFamily="34" charset="0"/>
                          <a:ea typeface="Times New Roman" panose="02020603050405020304" pitchFamily="18" charset="0"/>
                          <a:cs typeface="Times New Roman" panose="02020603050405020304" pitchFamily="18" charset="0"/>
                        </a:rPr>
                        <a:t>ΣΥΝΟΛΟ ΕΝΕΡΓΗΤΙΚΟΥ</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b="1" u="sng">
                          <a:effectLst/>
                          <a:latin typeface="Calibri" panose="020F0502020204030204" pitchFamily="34" charset="0"/>
                          <a:ea typeface="Times New Roman" panose="02020603050405020304" pitchFamily="18" charset="0"/>
                          <a:cs typeface="Times New Roman" panose="02020603050405020304" pitchFamily="18" charset="0"/>
                        </a:rPr>
                        <a:t>258700</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ΣΥΝΟΛΟ ΠΑΘ + ΚΑΘ.ΠΕΡ</a:t>
                      </a:r>
                      <a:r>
                        <a:rPr lang="el-GR" sz="14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l-GR" sz="1400" b="1" u="sng" dirty="0">
                          <a:effectLst/>
                          <a:latin typeface="Calibri" panose="020F0502020204030204" pitchFamily="34" charset="0"/>
                          <a:ea typeface="Times New Roman" panose="02020603050405020304" pitchFamily="18" charset="0"/>
                          <a:cs typeface="Times New Roman" panose="02020603050405020304" pitchFamily="18" charset="0"/>
                        </a:rPr>
                        <a:t>258700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11</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31250786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Κύρια στοιχεία του </a:t>
            </a:r>
            <a:r>
              <a:rPr lang="el-GR" dirty="0" smtClean="0">
                <a:solidFill>
                  <a:schemeClr val="bg1"/>
                </a:solidFill>
              </a:rPr>
              <a:t>Ισολογισμού #1</a:t>
            </a:r>
            <a:endParaRPr lang="el-GR" dirty="0">
              <a:solidFill>
                <a:schemeClr val="bg1"/>
              </a:solidFill>
            </a:endParaRPr>
          </a:p>
        </p:txBody>
      </p:sp>
      <p:pic>
        <p:nvPicPr>
          <p:cNvPr id="5" name="Θέση περιεχομένου 4"/>
          <p:cNvPicPr>
            <a:picLocks noGrp="1" noChangeAspect="1"/>
          </p:cNvPicPr>
          <p:nvPr>
            <p:ph idx="1"/>
          </p:nvPr>
        </p:nvPicPr>
        <p:blipFill>
          <a:blip r:embed="rId2"/>
          <a:stretch>
            <a:fillRect/>
          </a:stretch>
        </p:blipFill>
        <p:spPr>
          <a:xfrm>
            <a:off x="1300766" y="1687139"/>
            <a:ext cx="8748865" cy="4556634"/>
          </a:xfrm>
          <a:prstGeom prst="rect">
            <a:avLst/>
          </a:prstGeom>
        </p:spPr>
      </p:pic>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12</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26897860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Κύρια στοιχεία του Ισολογισμού </a:t>
            </a:r>
            <a:r>
              <a:rPr lang="el-GR" dirty="0" smtClean="0">
                <a:solidFill>
                  <a:schemeClr val="bg1"/>
                </a:solidFill>
              </a:rPr>
              <a:t>#2</a:t>
            </a:r>
            <a:endParaRPr lang="el-GR" dirty="0">
              <a:solidFill>
                <a:schemeClr val="bg1"/>
              </a:solidFill>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485358094"/>
              </p:ext>
            </p:extLst>
          </p:nvPr>
        </p:nvGraphicFramePr>
        <p:xfrm>
          <a:off x="838200" y="1690688"/>
          <a:ext cx="10515599" cy="4482188"/>
        </p:xfrm>
        <a:graphic>
          <a:graphicData uri="http://schemas.openxmlformats.org/drawingml/2006/table">
            <a:tbl>
              <a:tblPr firstRow="1" firstCol="1" bandRow="1"/>
              <a:tblGrid>
                <a:gridCol w="2436233"/>
                <a:gridCol w="2523692"/>
                <a:gridCol w="3247464"/>
                <a:gridCol w="2308210"/>
              </a:tblGrid>
              <a:tr h="189189">
                <a:tc gridSpan="4">
                  <a:txBody>
                    <a:bodyPr/>
                    <a:lstStyle/>
                    <a:p>
                      <a:pPr algn="just">
                        <a:lnSpc>
                          <a:spcPct val="150000"/>
                        </a:lnSpc>
                        <a:spcAft>
                          <a:spcPts val="0"/>
                        </a:spcAft>
                      </a:pPr>
                      <a:r>
                        <a:rPr lang="el-GR" sz="1400" b="1" dirty="0">
                          <a:effectLst/>
                          <a:latin typeface="Calibri" panose="020F0502020204030204" pitchFamily="34" charset="0"/>
                          <a:ea typeface="Calibri" panose="020F0502020204030204" pitchFamily="34" charset="0"/>
                          <a:cs typeface="Times New Roman" panose="02020603050405020304" pitchFamily="18" charset="0"/>
                        </a:rPr>
                        <a:t>Βραχυπρόθεσμες υποχρεώσεις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r>
              <a:tr h="756754">
                <a:tc>
                  <a:txBody>
                    <a:bodyPr/>
                    <a:lstStyle/>
                    <a:p>
                      <a:pPr algn="just">
                        <a:lnSpc>
                          <a:spcPct val="150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Πιστωτές</a:t>
                      </a:r>
                    </a:p>
                  </a:txBody>
                  <a:tcPr marL="51597" marR="51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Χρήματα που οφείλει η επιχείρηση σε τρίτους</a:t>
                      </a:r>
                    </a:p>
                  </a:txBody>
                  <a:tcPr marL="51597" marR="51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Προμηθευτές εμπορευμάτων</a:t>
                      </a:r>
                    </a:p>
                    <a:p>
                      <a:pPr algn="just">
                        <a:lnSpc>
                          <a:spcPct val="150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 </a:t>
                      </a:r>
                    </a:p>
                  </a:txBody>
                  <a:tcPr marL="51597" marR="51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Οφειλές για αγορές πρώτων υλών</a:t>
                      </a:r>
                    </a:p>
                  </a:txBody>
                  <a:tcPr marL="51597" marR="51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6754">
                <a:tc>
                  <a:txBody>
                    <a:bodyPr/>
                    <a:lstStyle/>
                    <a:p>
                      <a:pPr algn="just">
                        <a:lnSpc>
                          <a:spcPct val="150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Δεδουλευμένα</a:t>
                      </a:r>
                    </a:p>
                  </a:txBody>
                  <a:tcPr marL="51597" marR="51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Χρηματικά ποσά που οφείλονται σε παρόχους υπηρεσιών</a:t>
                      </a:r>
                    </a:p>
                  </a:txBody>
                  <a:tcPr marL="51597" marR="51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Μη δεδουλευμένες υπηρεσίες</a:t>
                      </a:r>
                    </a:p>
                  </a:txBody>
                  <a:tcPr marL="51597" marR="51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Χρήματα που οφείλονται για ηλεκτρικό ή τηλέφωνο</a:t>
                      </a:r>
                    </a:p>
                  </a:txBody>
                  <a:tcPr marL="51597" marR="51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320">
                <a:tc>
                  <a:txBody>
                    <a:bodyPr/>
                    <a:lstStyle/>
                    <a:p>
                      <a:pPr algn="just">
                        <a:lnSpc>
                          <a:spcPct val="150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Δάνεια</a:t>
                      </a:r>
                    </a:p>
                  </a:txBody>
                  <a:tcPr marL="51597" marR="51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Χρηματικά ποσά που η επιχείρηση έχει δανειστεί από τρίτους φορείς και πρέπει να τα αποπληρώσει εντός του έτους</a:t>
                      </a:r>
                    </a:p>
                  </a:txBody>
                  <a:tcPr marL="51597" marR="51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Βραχυπρόθεσμα δάνεια τραπεζών</a:t>
                      </a:r>
                    </a:p>
                  </a:txBody>
                  <a:tcPr marL="51597" marR="51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Δάνεια κεφαλαίου κίνησης, επιταγές πληρωτέες, γραμμάτια πληρωτέα</a:t>
                      </a:r>
                    </a:p>
                  </a:txBody>
                  <a:tcPr marL="51597" marR="51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4320">
                <a:tc>
                  <a:txBody>
                    <a:bodyPr/>
                    <a:lstStyle/>
                    <a:p>
                      <a:pPr algn="just">
                        <a:lnSpc>
                          <a:spcPct val="150000"/>
                        </a:lnSpc>
                        <a:spcAft>
                          <a:spcPts val="0"/>
                        </a:spcAft>
                      </a:pPr>
                      <a:r>
                        <a:rPr lang="el-GR" sz="1400" b="1" dirty="0">
                          <a:effectLst/>
                          <a:latin typeface="Calibri" panose="020F0502020204030204" pitchFamily="34" charset="0"/>
                          <a:ea typeface="Calibri" panose="020F0502020204030204" pitchFamily="34" charset="0"/>
                          <a:cs typeface="Times New Roman" panose="02020603050405020304" pitchFamily="18" charset="0"/>
                        </a:rPr>
                        <a:t>Μακροπρόθεσμες υποχρεώσεις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597" marR="51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Χρηματικά ποσά που η επιχείρηση έχει δανειστεί από τρίτους φορείς και πρέπει να τα αποπληρώσει πέραν του έτους</a:t>
                      </a:r>
                    </a:p>
                  </a:txBody>
                  <a:tcPr marL="51597" marR="51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Μακροχρόνιος δανεισμός</a:t>
                      </a:r>
                    </a:p>
                  </a:txBody>
                  <a:tcPr marL="51597" marR="51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Δάνειο επέκτασης εγκαταστάσεων από τράπεζα, έκδοση ομολογιακού δανείου</a:t>
                      </a:r>
                    </a:p>
                  </a:txBody>
                  <a:tcPr marL="51597" marR="51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13</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41709985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Κύρια στοιχεία του Ισολογισμού </a:t>
            </a:r>
            <a:r>
              <a:rPr lang="el-GR" dirty="0" smtClean="0">
                <a:solidFill>
                  <a:schemeClr val="bg1"/>
                </a:solidFill>
              </a:rPr>
              <a:t>#3</a:t>
            </a:r>
            <a:endParaRPr lang="el-GR" dirty="0">
              <a:solidFill>
                <a:schemeClr val="bg1"/>
              </a:solidFill>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3138968218"/>
              </p:ext>
            </p:extLst>
          </p:nvPr>
        </p:nvGraphicFramePr>
        <p:xfrm>
          <a:off x="771843" y="1715294"/>
          <a:ext cx="10581957" cy="4648962"/>
        </p:xfrm>
        <a:graphic>
          <a:graphicData uri="http://schemas.openxmlformats.org/drawingml/2006/table">
            <a:tbl>
              <a:tblPr firstRow="1" firstCol="1" bandRow="1"/>
              <a:tblGrid>
                <a:gridCol w="2451608"/>
                <a:gridCol w="2539618"/>
                <a:gridCol w="3267957"/>
                <a:gridCol w="2322774"/>
              </a:tblGrid>
              <a:tr h="174054">
                <a:tc gridSpan="4">
                  <a:txBody>
                    <a:bodyPr/>
                    <a:lstStyle/>
                    <a:p>
                      <a:pPr>
                        <a:lnSpc>
                          <a:spcPct val="150000"/>
                        </a:lnSpc>
                        <a:spcAft>
                          <a:spcPts val="0"/>
                        </a:spcAft>
                      </a:pPr>
                      <a:r>
                        <a:rPr lang="el-GR" sz="1400" b="1" dirty="0">
                          <a:effectLst/>
                          <a:latin typeface="Calibri" panose="020F0502020204030204" pitchFamily="34" charset="0"/>
                          <a:ea typeface="Calibri" panose="020F0502020204030204" pitchFamily="34" charset="0"/>
                          <a:cs typeface="Times New Roman" panose="02020603050405020304" pitchFamily="18" charset="0"/>
                        </a:rPr>
                        <a:t>Καθαρή Περιουσία</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r>
              <a:tr h="1218375">
                <a:tc>
                  <a:txBody>
                    <a:bodyPr/>
                    <a:lstStyle/>
                    <a:p>
                      <a:pPr algn="just">
                        <a:lnSpc>
                          <a:spcPct val="150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Μετοχικό ή εταιρικό κεφάλαιο</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Τα χρήματα ή περιουσιακά στοιχεία που εισέφεραν οι ιδιοκτήτες κατά την σύσταση της επιχείρησης </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Το κεφάλαιο στην αρχή και το τέλος της οικονομικής χρήσης</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Το αρχικό και τελικό κεφάλαιο αντιπροσωπεύει το καθαρό ενεργητικό</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4321">
                <a:tc>
                  <a:txBody>
                    <a:bodyPr/>
                    <a:lstStyle/>
                    <a:p>
                      <a:pPr algn="just">
                        <a:lnSpc>
                          <a:spcPct val="150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Κέρδη (ζημιές) εις νέο</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Τα κέρδη ή ζημίες της χρήσης</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Λαμβάνεται από την κατάσταση αποτελεσμάτων και αντιπροσωπεύει την διαφορά εσόδων και εξόδων</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Καθαρό αποτέλεσμα του έτους</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0268">
                <a:tc>
                  <a:txBody>
                    <a:bodyPr/>
                    <a:lstStyle/>
                    <a:p>
                      <a:pPr algn="just">
                        <a:lnSpc>
                          <a:spcPct val="150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Αποθεματικά</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Τμήμα των κερδών που δεν διανέμεται στους μετόχους αλλά παρακρατείτε</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Τακτικά ή έκτακτα αποθεματικά</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Αποθεματικά για διενέργεια επενδύσεων ή κάλυψη έκτακτων ζημιών</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4321">
                <a:tc>
                  <a:txBody>
                    <a:bodyPr/>
                    <a:lstStyle/>
                    <a:p>
                      <a:pPr algn="just">
                        <a:lnSpc>
                          <a:spcPct val="150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Αναλήψεις </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Χρήματα που έχουν εκταμιευθεί από τους ιδιοκτήτες και μειώνουν τα ίδια κεφάλαια</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Έξοδα διαβίωσης</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Μισθός ιδιοκτητών</a:t>
                      </a:r>
                    </a:p>
                  </a:txBody>
                  <a:tcPr marL="47469" marR="474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14</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41214840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smtClean="0">
                <a:solidFill>
                  <a:schemeClr val="bg1"/>
                </a:solidFill>
              </a:rPr>
              <a:t>: Επισκόπηση </a:t>
            </a:r>
            <a:r>
              <a:rPr lang="el-GR" dirty="0">
                <a:solidFill>
                  <a:schemeClr val="bg1"/>
                </a:solidFill>
              </a:rPr>
              <a:t>της δομής του ισολογισμού </a:t>
            </a:r>
            <a:endParaRPr lang="el-GR" dirty="0">
              <a:solidFill>
                <a:schemeClr val="bg1"/>
              </a:solidFill>
            </a:endParaRPr>
          </a:p>
        </p:txBody>
      </p:sp>
      <p:pic>
        <p:nvPicPr>
          <p:cNvPr id="4" name="Θέση περιεχομένου 3"/>
          <p:cNvPicPr>
            <a:picLocks noGrp="1" noChangeAspect="1"/>
          </p:cNvPicPr>
          <p:nvPr>
            <p:ph idx="1"/>
          </p:nvPr>
        </p:nvPicPr>
        <p:blipFill>
          <a:blip r:embed="rId2"/>
          <a:stretch>
            <a:fillRect/>
          </a:stretch>
        </p:blipFill>
        <p:spPr>
          <a:xfrm>
            <a:off x="1996225" y="1667400"/>
            <a:ext cx="8028941" cy="4509563"/>
          </a:xfrm>
          <a:prstGeom prst="rect">
            <a:avLst/>
          </a:prstGeom>
        </p:spPr>
      </p:pic>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15</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16846485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Τα στοιχεία του παγίου ενεργητικού</a:t>
            </a:r>
            <a:endParaRPr lang="el-GR" dirty="0">
              <a:solidFill>
                <a:schemeClr val="bg1"/>
              </a:solidFill>
            </a:endParaRPr>
          </a:p>
        </p:txBody>
      </p:sp>
      <p:sp>
        <p:nvSpPr>
          <p:cNvPr id="3" name="Θέση περιεχομένου 2"/>
          <p:cNvSpPr>
            <a:spLocks noGrp="1"/>
          </p:cNvSpPr>
          <p:nvPr>
            <p:ph idx="1"/>
          </p:nvPr>
        </p:nvSpPr>
        <p:spPr/>
        <p:txBody>
          <a:bodyPr>
            <a:normAutofit fontScale="77500" lnSpcReduction="20000"/>
          </a:bodyPr>
          <a:lstStyle/>
          <a:p>
            <a:pPr marL="0" indent="0">
              <a:buNone/>
            </a:pPr>
            <a:r>
              <a:rPr lang="el-GR" dirty="0"/>
              <a:t>α) Υλικά ή ενσώματα περιουσιακά στοιχεία (ενσώματες ακινητοποιήσεις) καλούνται αυτά τα στοιχεία που εξυπηρετούν την παραγωγική δραστηριότητα της επιχείρησης, έχουν υλική υπόσταση και ωφέλιμη ζωή πέραν του έτους. Σε αυτή την κατηγορία εντάσσονται περιουσιακά στοιχεία όπως:</a:t>
            </a:r>
          </a:p>
          <a:p>
            <a:r>
              <a:rPr lang="el-GR" dirty="0" smtClean="0"/>
              <a:t>Οι </a:t>
            </a:r>
            <a:r>
              <a:rPr lang="el-GR" dirty="0"/>
              <a:t>εδαφικές εκτάσεις (γήπεδα, οικόπεδα, πετρελαιοπηγές, ορυχεία, λατομεία, χωράφια, κ.λπ.).</a:t>
            </a:r>
          </a:p>
          <a:p>
            <a:r>
              <a:rPr lang="el-GR" dirty="0" smtClean="0"/>
              <a:t>Κτίρια </a:t>
            </a:r>
            <a:r>
              <a:rPr lang="el-GR" dirty="0"/>
              <a:t>και τεχνικά έργα και σχετικές εγκαταστάσεις (έτοιμα κτίρια ή ημιτελή).</a:t>
            </a:r>
          </a:p>
          <a:p>
            <a:r>
              <a:rPr lang="el-GR" dirty="0" smtClean="0"/>
              <a:t>Μηχανήματα</a:t>
            </a:r>
            <a:r>
              <a:rPr lang="el-GR" dirty="0"/>
              <a:t>, εργαλεία, και λοιπός μηχανολογικός εξοπλισμός.</a:t>
            </a:r>
          </a:p>
          <a:p>
            <a:r>
              <a:rPr lang="el-GR" dirty="0" smtClean="0"/>
              <a:t>Μεταφορικά </a:t>
            </a:r>
            <a:r>
              <a:rPr lang="el-GR" dirty="0"/>
              <a:t>μέσα (αυτοκίνητα δημοσία ή ιδιωτικής χρήσης, φορτηγά, εκσκαφείς,  πλοία, αεροσκάφη κλπ.).</a:t>
            </a:r>
          </a:p>
          <a:p>
            <a:r>
              <a:rPr lang="el-GR" dirty="0" smtClean="0"/>
              <a:t>Έπιπλα </a:t>
            </a:r>
            <a:r>
              <a:rPr lang="el-GR" dirty="0"/>
              <a:t>και λοιπός εξοπλισμός (έπιπλα, σκεύη, μηχανές γραφείου, Η/Υ, εκτυπωτές, φωτοαντιγραφικά, τηλεφωνικά κέντρα, διακομιστές κ.λπ.).</a:t>
            </a:r>
          </a:p>
          <a:p>
            <a:r>
              <a:rPr lang="el-GR" dirty="0" smtClean="0"/>
              <a:t>Πάγια </a:t>
            </a:r>
            <a:r>
              <a:rPr lang="el-GR" dirty="0"/>
              <a:t>στοιχεία υπό κατασκευή και προκαταβολές αγοράς παγίων στοιχείων (κτίρια υπό εκτέλεση, μηχανήματα υπό εκτέλεση, μεταφορικά μέσα υπό εκτέλεση κλπ.). </a:t>
            </a:r>
          </a:p>
          <a:p>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16</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24364298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Τα στοιχεία του παγίου ενεργητικού </a:t>
            </a:r>
            <a:endParaRPr lang="el-GR" dirty="0">
              <a:solidFill>
                <a:schemeClr val="bg1"/>
              </a:solidFill>
            </a:endParaRPr>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dirty="0"/>
              <a:t>β) Άυλα ή Ασώματα περιουσιακά στοιχεία (ασώματες ακινητοποιήσεις):</a:t>
            </a:r>
          </a:p>
          <a:p>
            <a:r>
              <a:rPr lang="el-GR" dirty="0"/>
              <a:t>Τα πάγια στοιχεία αυτά έχουν τα ίδια οικονομικά χαρακτηριστικά με τα προηγούμενα (ωφέλιμη ζωή μεγαλύτερη του έτους, προσδίδουν οικονομικά οφέλη στην εταιρεία κλπ.) αλλά δεν έχουν υλική υπόσταση, όμως η αξία τους μπορεί να υπολογιστεί και να επιμετρηθεί αξιόπιστα. </a:t>
            </a:r>
            <a:endParaRPr lang="el-GR" dirty="0" smtClean="0"/>
          </a:p>
          <a:p>
            <a:r>
              <a:rPr lang="el-GR" dirty="0" smtClean="0"/>
              <a:t>Οι </a:t>
            </a:r>
            <a:r>
              <a:rPr lang="el-GR" dirty="0"/>
              <a:t>ασώματες ακινητοποιήσεις οι οποίες περιλαμβάνουν την υπεραξία μιας επιχείρησης (ως αποτέλεσμα εξαγοράς), δικαιώματα βιομηχανικής ιδιοκτησίας, πατέντες (όπως φάρμακα, βιομηχανικά προϊόντα κλπ.), εμπορικά σήματα (</a:t>
            </a:r>
            <a:r>
              <a:rPr lang="el-GR" dirty="0" err="1"/>
              <a:t>trademarks</a:t>
            </a:r>
            <a:r>
              <a:rPr lang="el-GR" dirty="0"/>
              <a:t>), δικαιώματα συμβολαίων επαγγελματιών αθλητών, δικαιώματα εκμετάλλευσης ορυχείων – μεταλλείων – λατομείων, δικαιώματα εκμετάλλευσης προϊόντων πνευματικής ιδιοκτησίας (μουσική, κινηματογράφος) κλπ.</a:t>
            </a:r>
          </a:p>
          <a:p>
            <a:r>
              <a:rPr lang="el-GR" dirty="0" smtClean="0"/>
              <a:t>Έξοδα </a:t>
            </a:r>
            <a:r>
              <a:rPr lang="el-GR" dirty="0"/>
              <a:t>ίδρυσης και πρώτης εγκατάστασης, κ.λπ.</a:t>
            </a:r>
          </a:p>
          <a:p>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17</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35272553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Τα στοιχεία του παγίου ενεργητικού </a:t>
            </a:r>
            <a:endParaRPr lang="el-GR" dirty="0">
              <a:solidFill>
                <a:schemeClr val="bg1"/>
              </a:solidFill>
            </a:endParaRPr>
          </a:p>
        </p:txBody>
      </p:sp>
      <p:sp>
        <p:nvSpPr>
          <p:cNvPr id="3" name="Θέση περιεχομένου 2"/>
          <p:cNvSpPr>
            <a:spLocks noGrp="1"/>
          </p:cNvSpPr>
          <p:nvPr>
            <p:ph idx="1"/>
          </p:nvPr>
        </p:nvSpPr>
        <p:spPr/>
        <p:txBody>
          <a:bodyPr>
            <a:normAutofit fontScale="92500" lnSpcReduction="20000"/>
          </a:bodyPr>
          <a:lstStyle/>
          <a:p>
            <a:r>
              <a:rPr lang="el-GR" dirty="0"/>
              <a:t>Συμμετοχές και μακροπρόθεσμες απαιτήσεις: Τα στοιχεία αυτά περιλαμβάνουν κεφάλαια που έχει δεσμεύσει η επιχείρηση για σημαντικά μεγάλο χρονικό διάστημα και από τα οποία αναμένει να αντλήσει σημαντικά οικονομικά οφέλη. </a:t>
            </a:r>
            <a:r>
              <a:rPr lang="el-GR" dirty="0" smtClean="0"/>
              <a:t>Οι </a:t>
            </a:r>
            <a:r>
              <a:rPr lang="el-GR" dirty="0"/>
              <a:t>μακροχρόνιες επενδύσεις συνήθως αφορούν την αγορά ενός μεγάλου πακέτου μετοχών άλλων εταιριών με κύριο στόχο την  διατήρηση ή ανάπτυξη των επιχειρησιακών σχέσεων σε εγχώριες ή διεθνείς αγορές ή ακόμα και την άσκηση διοικητικού ελέγχου στις συμμετέχουσες εταιρίες με σκοπό την εξασφάλιση διαφόρων οικονομικών </a:t>
            </a:r>
            <a:r>
              <a:rPr lang="el-GR" dirty="0" smtClean="0"/>
              <a:t>ωφελειών.</a:t>
            </a:r>
          </a:p>
          <a:p>
            <a:r>
              <a:rPr lang="el-GR" dirty="0"/>
              <a:t>Στην κατηγορία των λοιπών παγίων περιουσιακών στοιχείων εντάσσονται όλα εκείνα τα στοιχεία τα οποία δεν υπάγονται σε κάποια από τις παραπάνω </a:t>
            </a:r>
            <a:r>
              <a:rPr lang="el-GR" dirty="0" smtClean="0"/>
              <a:t>κατηγορίες όπως </a:t>
            </a:r>
            <a:r>
              <a:rPr lang="el-GR" dirty="0"/>
              <a:t>οι μακροχρόνιες παροχές προς το προσωπικό, τα συνταξιοδοτικά προγράμματα του προσωπικού, μακροχρόνια άτοκα δάνεια κλπ.</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18</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4390311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smtClean="0">
                <a:solidFill>
                  <a:schemeClr val="bg1"/>
                </a:solidFill>
              </a:rPr>
              <a:t>: Αποτίμηση παγίων στον ισολογισμό</a:t>
            </a:r>
            <a:endParaRPr lang="el-GR" dirty="0">
              <a:solidFill>
                <a:schemeClr val="bg1"/>
              </a:solidFill>
            </a:endParaRPr>
          </a:p>
        </p:txBody>
      </p:sp>
      <p:sp>
        <p:nvSpPr>
          <p:cNvPr id="3" name="Θέση περιεχομένου 2"/>
          <p:cNvSpPr>
            <a:spLocks noGrp="1"/>
          </p:cNvSpPr>
          <p:nvPr>
            <p:ph idx="1"/>
          </p:nvPr>
        </p:nvSpPr>
        <p:spPr/>
        <p:txBody>
          <a:bodyPr>
            <a:normAutofit fontScale="85000" lnSpcReduction="20000"/>
          </a:bodyPr>
          <a:lstStyle/>
          <a:p>
            <a:r>
              <a:rPr lang="el-GR" dirty="0"/>
              <a:t>Όλα τα πάγια περιουσιακά στοιχεία αποτιμώνται και εμφανίζονται στον ισολογισμό με το ιστορικό τους κόστος, δηλαδή το κόστος απόκτησης ή κατασκευής τους. Με άλλα λόγια αν ένα μηχάνημα αγοράστηκε αντί 10000 ευρώ, αυτό το ποσό θα καταγραφεί ως ιστορικό κόστος του παγίου στα βιβλία της επιχείρησης. </a:t>
            </a:r>
            <a:endParaRPr lang="el-GR" dirty="0" smtClean="0"/>
          </a:p>
          <a:p>
            <a:r>
              <a:rPr lang="el-GR" dirty="0" smtClean="0"/>
              <a:t>Κάθε </a:t>
            </a:r>
            <a:r>
              <a:rPr lang="el-GR" dirty="0"/>
              <a:t>έτος από την ωφέλιμη ζωή του παγίου θα αφαιρείται ένα ποσό από το ιστορικό κόστος το οποίο θα αναγνωρίζεται ως έξοδο στην κατάσταση αποτελεσμάτων χρήσεως. Το έξοδο αυτό είναι η απόσβεση του παγίου και ουσιαστικά υποδηλώνει το ποσοστό του αρχικού κόστους που κατανέμεται στη διάρκεια ζωής του παγίου και λογίζεται ως ετήσιο έξοδο. </a:t>
            </a:r>
          </a:p>
          <a:p>
            <a:r>
              <a:rPr lang="el-GR" dirty="0" smtClean="0"/>
              <a:t>Ουσιαστικά </a:t>
            </a:r>
            <a:r>
              <a:rPr lang="el-GR" dirty="0"/>
              <a:t>η κατανομή του ιστορικού κόστους στα έτη ωφέλιμης ζωής του παγίου συνάδει με την αρχή αναγνώρισης των εξόδων όπου προσπαθείτε να συνδεθεί ένα ποσοστό του αρχικού κόστους του παγίου με τις λογιστικές περιόδους εντός των οποίων το πάγιο θα χρησιμοποιείται παραγωγικά.</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19</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22977179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Ο ΙΣΟΛΟΓΙΣΜΟΣ</a:t>
            </a:r>
            <a:endParaRPr lang="el-GR" dirty="0">
              <a:solidFill>
                <a:schemeClr val="bg1"/>
              </a:solidFill>
            </a:endParaRPr>
          </a:p>
        </p:txBody>
      </p:sp>
      <p:sp>
        <p:nvSpPr>
          <p:cNvPr id="3" name="Θέση περιεχομένου 2"/>
          <p:cNvSpPr>
            <a:spLocks noGrp="1"/>
          </p:cNvSpPr>
          <p:nvPr>
            <p:ph idx="1"/>
          </p:nvPr>
        </p:nvSpPr>
        <p:spPr/>
        <p:txBody>
          <a:bodyPr>
            <a:normAutofit fontScale="92500"/>
          </a:bodyPr>
          <a:lstStyle/>
          <a:p>
            <a:pPr marL="0" indent="0">
              <a:buNone/>
            </a:pPr>
            <a:r>
              <a:rPr lang="el-GR" dirty="0" smtClean="0"/>
              <a:t>ΜΑΘΗΣΙΑΚΟΙ </a:t>
            </a:r>
            <a:r>
              <a:rPr lang="el-GR" dirty="0"/>
              <a:t>ΣΤΟΧΟΙ ΚΕΦΑΛΑΙΟΥ 8</a:t>
            </a:r>
          </a:p>
          <a:p>
            <a:r>
              <a:rPr lang="el-GR" dirty="0" smtClean="0"/>
              <a:t>Να </a:t>
            </a:r>
            <a:r>
              <a:rPr lang="el-GR" dirty="0"/>
              <a:t>γνωρίζετε το πλαίσιο κατάρτισης του ισολογισμού.</a:t>
            </a:r>
          </a:p>
          <a:p>
            <a:r>
              <a:rPr lang="el-GR" dirty="0" smtClean="0"/>
              <a:t>Να </a:t>
            </a:r>
            <a:r>
              <a:rPr lang="el-GR" dirty="0"/>
              <a:t>γνωρίζεται τις βασικές κατηγορίες λογαριασμών του ισολογισμού.</a:t>
            </a:r>
          </a:p>
          <a:p>
            <a:r>
              <a:rPr lang="el-GR" dirty="0" smtClean="0"/>
              <a:t>Να </a:t>
            </a:r>
            <a:r>
              <a:rPr lang="el-GR" dirty="0"/>
              <a:t>γνωρίζετε τις έννοιες των περιουσιακών στοιχείων (ενεργητικού) και υποχρεώσεων (παθητικού).</a:t>
            </a:r>
          </a:p>
          <a:p>
            <a:r>
              <a:rPr lang="el-GR" dirty="0" smtClean="0"/>
              <a:t>Να </a:t>
            </a:r>
            <a:r>
              <a:rPr lang="el-GR" dirty="0"/>
              <a:t>γνωρίζετε τους επιμέρους λογαριασμούς που εμπεριέχονται στα περιουσιακά στοιχεία και υποχρεώσεις.</a:t>
            </a:r>
          </a:p>
          <a:p>
            <a:r>
              <a:rPr lang="el-GR" dirty="0" smtClean="0"/>
              <a:t>Να </a:t>
            </a:r>
            <a:r>
              <a:rPr lang="el-GR" dirty="0"/>
              <a:t>κατανοήσετε την χρησιμότητα του ισολογισμού για τους χρήστες των οικονομικών καταστάσεων και την αξιολόγηση επενδυτικών αποφάσεων.</a:t>
            </a:r>
          </a:p>
          <a:p>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4849446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Η πολιτική αποσβέσεων της </a:t>
            </a:r>
            <a:r>
              <a:rPr lang="el-GR" dirty="0" err="1">
                <a:solidFill>
                  <a:schemeClr val="bg1"/>
                </a:solidFill>
              </a:rPr>
              <a:t>Κρητών</a:t>
            </a:r>
            <a:r>
              <a:rPr lang="el-GR" dirty="0">
                <a:solidFill>
                  <a:schemeClr val="bg1"/>
                </a:solidFill>
              </a:rPr>
              <a:t> Άρτος ΑΕΒΕ</a:t>
            </a:r>
            <a:endParaRPr lang="el-GR" dirty="0">
              <a:solidFill>
                <a:schemeClr val="bg1"/>
              </a:solidFill>
            </a:endParaRPr>
          </a:p>
        </p:txBody>
      </p:sp>
      <p:pic>
        <p:nvPicPr>
          <p:cNvPr id="4" name="Θέση περιεχομένου 3"/>
          <p:cNvPicPr>
            <a:picLocks noGrp="1" noChangeAspect="1"/>
          </p:cNvPicPr>
          <p:nvPr>
            <p:ph idx="1"/>
          </p:nvPr>
        </p:nvPicPr>
        <p:blipFill>
          <a:blip r:embed="rId2"/>
          <a:stretch>
            <a:fillRect/>
          </a:stretch>
        </p:blipFill>
        <p:spPr>
          <a:xfrm>
            <a:off x="1867437" y="1645484"/>
            <a:ext cx="7885982" cy="4746346"/>
          </a:xfrm>
          <a:prstGeom prst="rect">
            <a:avLst/>
          </a:prstGeom>
        </p:spPr>
      </p:pic>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20</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13245627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Τα στοιχεία του κυκλοφοριακού ενεργητικού</a:t>
            </a:r>
            <a:endParaRPr lang="el-GR" dirty="0">
              <a:solidFill>
                <a:schemeClr val="bg1"/>
              </a:solidFill>
            </a:endParaRPr>
          </a:p>
        </p:txBody>
      </p:sp>
      <p:sp>
        <p:nvSpPr>
          <p:cNvPr id="3" name="Θέση περιεχομένου 2"/>
          <p:cNvSpPr>
            <a:spLocks noGrp="1"/>
          </p:cNvSpPr>
          <p:nvPr>
            <p:ph idx="1"/>
          </p:nvPr>
        </p:nvSpPr>
        <p:spPr/>
        <p:txBody>
          <a:bodyPr/>
          <a:lstStyle/>
          <a:p>
            <a:pPr marL="0" indent="0">
              <a:buNone/>
            </a:pPr>
            <a:r>
              <a:rPr lang="el-GR" dirty="0" smtClean="0"/>
              <a:t>Τα αποθέματα</a:t>
            </a:r>
          </a:p>
          <a:p>
            <a:r>
              <a:rPr lang="el-GR" dirty="0"/>
              <a:t>Τα αποθέματα είναι ένα ουσιαστικό περιουσιακό στοιχείο και πολύ περισσότερο σε μεταποιητικές και εμπορικές επιχειρήσεις παρά σε επιχειρήσεις παροχής υπηρεσιών. </a:t>
            </a:r>
            <a:endParaRPr lang="el-GR" dirty="0" smtClean="0"/>
          </a:p>
          <a:p>
            <a:r>
              <a:rPr lang="el-GR" dirty="0" smtClean="0"/>
              <a:t>Σε </a:t>
            </a:r>
            <a:r>
              <a:rPr lang="el-GR" dirty="0"/>
              <a:t>μια μεταποιητική επιχείρηση η βασική διάκριση των αποθεμάτων διακρίνεται σε αποθέματα πρώτης ύλης, ημικατεργασμένων αγαθών και ετοίμων αγαθών. </a:t>
            </a:r>
            <a:endParaRPr lang="el-GR" dirty="0" smtClean="0"/>
          </a:p>
          <a:p>
            <a:r>
              <a:rPr lang="el-GR" dirty="0" smtClean="0"/>
              <a:t>Κάθε </a:t>
            </a:r>
            <a:r>
              <a:rPr lang="el-GR" dirty="0"/>
              <a:t>κατηγορία αποθέματος αντιπροσωπεύει και ένα διαφορετικό στάδιο της παραγωγικής διαδικασίας εντός της οποίας βρίσκεται το προϊόν στο τέλος της οικονομικής περιόδου</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21</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35641756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Ανάλυση αποθεμάτων της εταιρείας ΕΛΠΕ ΑΕ.</a:t>
            </a:r>
            <a:endParaRPr lang="el-GR" dirty="0">
              <a:solidFill>
                <a:schemeClr val="bg1"/>
              </a:solidFill>
            </a:endParaRPr>
          </a:p>
        </p:txBody>
      </p:sp>
      <p:pic>
        <p:nvPicPr>
          <p:cNvPr id="4" name="Θέση περιεχομένου 3"/>
          <p:cNvPicPr>
            <a:picLocks noGrp="1" noChangeAspect="1"/>
          </p:cNvPicPr>
          <p:nvPr>
            <p:ph idx="1"/>
          </p:nvPr>
        </p:nvPicPr>
        <p:blipFill>
          <a:blip r:embed="rId2"/>
          <a:stretch>
            <a:fillRect/>
          </a:stretch>
        </p:blipFill>
        <p:spPr>
          <a:xfrm>
            <a:off x="1674254" y="1677094"/>
            <a:ext cx="8350912" cy="4621723"/>
          </a:xfrm>
          <a:prstGeom prst="rect">
            <a:avLst/>
          </a:prstGeom>
        </p:spPr>
      </p:pic>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22</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1343690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Σύνοψη των μεθόδων αποτίμησης παγίων και αποθεμάτων</a:t>
            </a:r>
            <a:endParaRPr lang="el-GR" dirty="0">
              <a:solidFill>
                <a:schemeClr val="bg1"/>
              </a:solidFill>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720694674"/>
              </p:ext>
            </p:extLst>
          </p:nvPr>
        </p:nvGraphicFramePr>
        <p:xfrm>
          <a:off x="1592445" y="1734165"/>
          <a:ext cx="8916716" cy="3947668"/>
        </p:xfrm>
        <a:graphic>
          <a:graphicData uri="http://schemas.openxmlformats.org/drawingml/2006/table">
            <a:tbl>
              <a:tblPr firstRow="1" firstCol="1" bandRow="1"/>
              <a:tblGrid>
                <a:gridCol w="1975521"/>
                <a:gridCol w="6941195"/>
              </a:tblGrid>
              <a:tr h="0">
                <a:tc>
                  <a:txBody>
                    <a:bodyPr/>
                    <a:lstStyle/>
                    <a:p>
                      <a:pPr algn="just">
                        <a:lnSpc>
                          <a:spcPct val="150000"/>
                        </a:lnSpc>
                        <a:spcAft>
                          <a:spcPts val="0"/>
                        </a:spcAft>
                      </a:pPr>
                      <a:r>
                        <a:rPr lang="el-GR" sz="1600" b="1" dirty="0">
                          <a:effectLst/>
                          <a:latin typeface="Calibri" panose="020F0502020204030204" pitchFamily="34" charset="0"/>
                          <a:ea typeface="Calibri" panose="020F0502020204030204" pitchFamily="34" charset="0"/>
                          <a:cs typeface="Times New Roman" panose="02020603050405020304" pitchFamily="18" charset="0"/>
                        </a:rPr>
                        <a:t>Πάγια στοιχεία</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Στις περισσότερες περιπτώσεις αποτιμώνται στο ιστορικό κόστος ή την αξία αναπροσαρμογής τους μείον τις αποσβέσεις. Το ιστορικό κόστος είναι η τιμή που αγοράστηκαν τα πάγια περιουσιακά στοιχεία ενώ η αξία αναπροσαρμογής είναι η αξία που καθορίζεται από κάποιον εκτιμητή σε κάποια συγκεκριμένη χρονική στιγμή λόγω ασυνέπειας τους ιστορικού κόστους του παγίου και της τρέχουσας αξίας του.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Aft>
                          <a:spcPts val="0"/>
                        </a:spcAft>
                      </a:pPr>
                      <a:r>
                        <a:rPr lang="el-GR" sz="1600" b="1" dirty="0">
                          <a:effectLst/>
                          <a:latin typeface="Calibri" panose="020F0502020204030204" pitchFamily="34" charset="0"/>
                          <a:ea typeface="Calibri" panose="020F0502020204030204" pitchFamily="34" charset="0"/>
                          <a:cs typeface="Times New Roman" panose="02020603050405020304" pitchFamily="18" charset="0"/>
                        </a:rPr>
                        <a:t>Αποθέματα</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600" dirty="0">
                          <a:effectLst/>
                          <a:latin typeface="Calibri" panose="020F0502020204030204" pitchFamily="34" charset="0"/>
                          <a:ea typeface="Calibri" panose="020F0502020204030204" pitchFamily="34" charset="0"/>
                          <a:cs typeface="Times New Roman" panose="02020603050405020304" pitchFamily="18" charset="0"/>
                        </a:rPr>
                        <a:t>Τα αποθέματα αποτιμώνται στην χαμηλότερη αξία μεταξύ αξίας κτήσεως (τι πλήρωσε η επιχείρηση για να αγοράσει το απόθεμα) και καθαρής ρευστοποιήσιμης αξίας (το ποσό που θα εισπραχθεί αν πουληθεί το απόθεμα). Για μια επιχείρηση που διαθέτει αποθέματα ημικατεργασμένων προϊόντων ή έτοιμων προϊόντων, υπολογίζεται και ένα ποσό γενικών βιομηχανικών εξόδων.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23</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33059207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Απαιτήσεις</a:t>
            </a:r>
            <a:endParaRPr lang="el-GR" dirty="0">
              <a:solidFill>
                <a:schemeClr val="bg1"/>
              </a:solidFill>
            </a:endParaRPr>
          </a:p>
        </p:txBody>
      </p:sp>
      <p:sp>
        <p:nvSpPr>
          <p:cNvPr id="3" name="Θέση περιεχομένου 2"/>
          <p:cNvSpPr>
            <a:spLocks noGrp="1"/>
          </p:cNvSpPr>
          <p:nvPr>
            <p:ph idx="1"/>
          </p:nvPr>
        </p:nvSpPr>
        <p:spPr/>
        <p:txBody>
          <a:bodyPr>
            <a:normAutofit fontScale="85000" lnSpcReduction="10000"/>
          </a:bodyPr>
          <a:lstStyle/>
          <a:p>
            <a:r>
              <a:rPr lang="el-GR" dirty="0"/>
              <a:t>Οι απαιτήσεις περιλαμβάνουν χρηματικά ποσά που αντιστοιχούν σε πωλήσεις αγαθών ή παροχή υπηρεσιών, τα οποία δεν έχουν </a:t>
            </a:r>
            <a:r>
              <a:rPr lang="el-GR" dirty="0" smtClean="0"/>
              <a:t>εισπραχθεί.</a:t>
            </a:r>
          </a:p>
          <a:p>
            <a:r>
              <a:rPr lang="el-GR" dirty="0"/>
              <a:t>Οι απαιτήσεις στο τέλος της οικονομικής χρήσης μπορούν να προσαρμοσθούν (να μειωθούν) κατά το ποσό των επισφαλών απαιτήσεων, εκείνων δηλαδή που είναι πιθανό να μην εισπραχθούν. </a:t>
            </a:r>
            <a:endParaRPr lang="el-GR" dirty="0" smtClean="0"/>
          </a:p>
          <a:p>
            <a:r>
              <a:rPr lang="el-GR" dirty="0" smtClean="0"/>
              <a:t>Οι </a:t>
            </a:r>
            <a:r>
              <a:rPr lang="el-GR" dirty="0"/>
              <a:t>ανείσπρακτες απαιτήσεις είναι εκείνες που η επιχείρηση είναι βέβαιη πως δεν θα τις εισπράξει ενώ οι επισφαλείς απαιτήσεις έχουν ένα ποσοστό αβεβαιότητας ως προς το σύνολό τους ή για κάποιο ποσό από αυτές. </a:t>
            </a:r>
            <a:endParaRPr lang="el-GR" dirty="0" smtClean="0"/>
          </a:p>
          <a:p>
            <a:r>
              <a:rPr lang="el-GR" dirty="0" smtClean="0"/>
              <a:t>Πρακτικά </a:t>
            </a:r>
            <a:r>
              <a:rPr lang="el-GR" dirty="0"/>
              <a:t>μια επισφαλής απαίτηση δεν σημαίνει ότι δεν πρόκειται να εισπραχθεί στο ακέραιο αλλά μόνο ως προς κάποιο ποσοστό της. Υπό κανονικές συνθήκες και εκτιμώντας το αξιόχρεο των πελατών τους, οι επιχειρήσεις κάνουν σε ετήσια βάση εκτιμήσεις για τις επισφαλείς και ανείσπρακτες απαιτήσεις οι οποίες και βαρύνουν την κατάσταση αποτελεσμάτων χρήσης. </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24</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39501224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Ανάλυση απαιτήσεων της εταιρείας «</a:t>
            </a:r>
            <a:r>
              <a:rPr lang="el-GR" dirty="0" err="1">
                <a:solidFill>
                  <a:schemeClr val="bg1"/>
                </a:solidFill>
              </a:rPr>
              <a:t>Κρητών</a:t>
            </a:r>
            <a:r>
              <a:rPr lang="el-GR" dirty="0">
                <a:solidFill>
                  <a:schemeClr val="bg1"/>
                </a:solidFill>
              </a:rPr>
              <a:t> Άρτος ΑΕΒΕ»</a:t>
            </a:r>
            <a:endParaRPr lang="el-GR" dirty="0">
              <a:solidFill>
                <a:schemeClr val="bg1"/>
              </a:solidFill>
            </a:endParaRPr>
          </a:p>
        </p:txBody>
      </p:sp>
      <p:pic>
        <p:nvPicPr>
          <p:cNvPr id="4" name="Θέση περιεχομένου 3"/>
          <p:cNvPicPr>
            <a:picLocks noGrp="1" noChangeAspect="1"/>
          </p:cNvPicPr>
          <p:nvPr>
            <p:ph idx="1"/>
          </p:nvPr>
        </p:nvPicPr>
        <p:blipFill>
          <a:blip r:embed="rId2"/>
          <a:stretch>
            <a:fillRect/>
          </a:stretch>
        </p:blipFill>
        <p:spPr>
          <a:xfrm>
            <a:off x="2446986" y="1690688"/>
            <a:ext cx="7151519" cy="4553084"/>
          </a:xfrm>
          <a:prstGeom prst="rect">
            <a:avLst/>
          </a:prstGeom>
        </p:spPr>
      </p:pic>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25</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13390114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Προπληρωθέντα έξοδα και διαθέσιμα</a:t>
            </a:r>
            <a:endParaRPr lang="el-GR" dirty="0">
              <a:solidFill>
                <a:schemeClr val="bg1"/>
              </a:solidFill>
            </a:endParaRPr>
          </a:p>
        </p:txBody>
      </p:sp>
      <p:sp>
        <p:nvSpPr>
          <p:cNvPr id="3" name="Θέση περιεχομένου 2"/>
          <p:cNvSpPr>
            <a:spLocks noGrp="1"/>
          </p:cNvSpPr>
          <p:nvPr>
            <p:ph idx="1"/>
          </p:nvPr>
        </p:nvSpPr>
        <p:spPr/>
        <p:txBody>
          <a:bodyPr>
            <a:normAutofit lnSpcReduction="10000"/>
          </a:bodyPr>
          <a:lstStyle/>
          <a:p>
            <a:r>
              <a:rPr lang="el-GR" dirty="0"/>
              <a:t>Τα προπληρωθέντα έξοδα είναι μη δεδουλευμένα έξοδα για αγαθά και υπηρεσίες για τα οποία η αξία τους έχει προκαταβληθεί αλλά εκκρεμεί η παραλαβή τους. Για παράδειγμα μια επιχείρηση μπορεί να προπληρώσει τα ετήσια ασφάλιστρα ενός συμβολαίου πυρός-σεισμού για το ακίνητό της αξίας 1000 ευρώ την 1η Οκτωβρίου 2018. Στο τέλος της οικονομικής χρήσης την 31η Δεκεμβρίου 2018 θα έχει καταστεί δεδουλευμένο το ένα τρίτο του ποσού (250 ευρώ)  και θα υπάρχει μια απαίτηση για την παροχή ασφάλισης για το επόμενο ενιάμηνο (Ιανουάριος – Σεπτέμβριος 2019) ύψους 750 ευρώ. </a:t>
            </a:r>
            <a:endParaRPr lang="el-GR" dirty="0" smtClean="0"/>
          </a:p>
          <a:p>
            <a:r>
              <a:rPr lang="el-GR" dirty="0"/>
              <a:t>Τέλος, η κατηγορία «διαθέσιμα» περιλαμβάνει τα μετρητά που κατέχει η επιχείρηση στο ταμείο της ή σε τραπεζικού λογαριασμούς με διάφορες μορφές (όψεως ή προθεσμιακές καταθέσεις). </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26</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8362108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smtClean="0">
                <a:solidFill>
                  <a:schemeClr val="bg1"/>
                </a:solidFill>
              </a:rPr>
              <a:t>: Τα </a:t>
            </a:r>
            <a:r>
              <a:rPr lang="el-GR" dirty="0">
                <a:solidFill>
                  <a:schemeClr val="bg1"/>
                </a:solidFill>
              </a:rPr>
              <a:t>διαθέσιμα της εταιρείας JUMBO ΑΕΕ </a:t>
            </a:r>
            <a:endParaRPr lang="el-GR" dirty="0">
              <a:solidFill>
                <a:schemeClr val="bg1"/>
              </a:solidFill>
            </a:endParaRPr>
          </a:p>
        </p:txBody>
      </p:sp>
      <p:pic>
        <p:nvPicPr>
          <p:cNvPr id="4" name="Θέση περιεχομένου 3"/>
          <p:cNvPicPr>
            <a:picLocks noGrp="1" noChangeAspect="1"/>
          </p:cNvPicPr>
          <p:nvPr>
            <p:ph idx="1"/>
          </p:nvPr>
        </p:nvPicPr>
        <p:blipFill>
          <a:blip r:embed="rId2"/>
          <a:stretch>
            <a:fillRect/>
          </a:stretch>
        </p:blipFill>
        <p:spPr>
          <a:xfrm>
            <a:off x="2021984" y="2158844"/>
            <a:ext cx="7671132" cy="3469224"/>
          </a:xfrm>
          <a:prstGeom prst="rect">
            <a:avLst/>
          </a:prstGeom>
        </p:spPr>
      </p:pic>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27</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27837380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Τα προπληρωθέντα έξοδα της εταιρείας JUMBO ΑΕΕ</a:t>
            </a:r>
            <a:endParaRPr lang="el-GR" dirty="0">
              <a:solidFill>
                <a:schemeClr val="bg1"/>
              </a:solidFill>
            </a:endParaRPr>
          </a:p>
        </p:txBody>
      </p:sp>
      <p:pic>
        <p:nvPicPr>
          <p:cNvPr id="4" name="Θέση περιεχομένου 3"/>
          <p:cNvPicPr>
            <a:picLocks noGrp="1" noChangeAspect="1"/>
          </p:cNvPicPr>
          <p:nvPr>
            <p:ph idx="1"/>
          </p:nvPr>
        </p:nvPicPr>
        <p:blipFill>
          <a:blip r:embed="rId2"/>
          <a:stretch>
            <a:fillRect/>
          </a:stretch>
        </p:blipFill>
        <p:spPr>
          <a:xfrm>
            <a:off x="1604504" y="2099256"/>
            <a:ext cx="8697928" cy="3683357"/>
          </a:xfrm>
          <a:prstGeom prst="rect">
            <a:avLst/>
          </a:prstGeom>
        </p:spPr>
      </p:pic>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28</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40936719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Χρεόγραφα</a:t>
            </a:r>
            <a:endParaRPr lang="el-GR" dirty="0">
              <a:solidFill>
                <a:schemeClr val="bg1"/>
              </a:solidFill>
            </a:endParaRPr>
          </a:p>
        </p:txBody>
      </p:sp>
      <p:sp>
        <p:nvSpPr>
          <p:cNvPr id="3" name="Θέση περιεχομένου 2"/>
          <p:cNvSpPr>
            <a:spLocks noGrp="1"/>
          </p:cNvSpPr>
          <p:nvPr>
            <p:ph idx="1"/>
          </p:nvPr>
        </p:nvSpPr>
        <p:spPr/>
        <p:txBody>
          <a:bodyPr>
            <a:normAutofit lnSpcReduction="10000"/>
          </a:bodyPr>
          <a:lstStyle/>
          <a:p>
            <a:r>
              <a:rPr lang="el-GR" dirty="0"/>
              <a:t>Τα χρεόγραφα αποτελούν διαφόρων μορφών αξιόγραφα τα οποία κατέχονται αντί μετρητών και μπορούν να ρευστοποιηθούν σε σύντομο χρονικό διάστημα εφόσον υπάρξει ανάγκη. Στα χρεόγραφα περιλαμβάνονται μετοχές ΑΕ, έντοκα γραμμάτια Ελληνικού Δημοσίου ή μακροχρόνια κρατικά ομόλογα, ομόλογα τραπεζών, εταιρικές ομολογίες και αμοιβαία κεφάλαια. </a:t>
            </a:r>
            <a:endParaRPr lang="el-GR" dirty="0" smtClean="0"/>
          </a:p>
          <a:p>
            <a:r>
              <a:rPr lang="el-GR" dirty="0" smtClean="0"/>
              <a:t>Τα </a:t>
            </a:r>
            <a:r>
              <a:rPr lang="el-GR" dirty="0"/>
              <a:t>χρεόγραφα καταχωρούνται στην κατηγορία «Χρεόγραφα» με την υπόθεση ότι κατέχονται με τον σκοπό να μετατραπούν σε μετρητά στη διάρκεια της αμέσως επόμενης διαχειριστικής χρήσης. Αν αυτή η υπόθεση δεν ισχύει, τότε θα πρέπει να ενταχθούν στις μακροπρόθεσμες συμμετοχές της επιχείρησης. </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29</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7837549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smtClean="0">
                <a:solidFill>
                  <a:schemeClr val="bg1"/>
                </a:solidFill>
              </a:rPr>
              <a:t>: </a:t>
            </a:r>
            <a:r>
              <a:rPr lang="el-GR" dirty="0" smtClean="0">
                <a:solidFill>
                  <a:schemeClr val="bg1"/>
                </a:solidFill>
              </a:rPr>
              <a:t>Εισαγωγή</a:t>
            </a:r>
            <a:endParaRPr lang="el-GR" dirty="0">
              <a:solidFill>
                <a:schemeClr val="bg1"/>
              </a:solidFill>
            </a:endParaRPr>
          </a:p>
        </p:txBody>
      </p:sp>
      <p:sp>
        <p:nvSpPr>
          <p:cNvPr id="3" name="Θέση περιεχομένου 2"/>
          <p:cNvSpPr>
            <a:spLocks noGrp="1"/>
          </p:cNvSpPr>
          <p:nvPr>
            <p:ph idx="1"/>
          </p:nvPr>
        </p:nvSpPr>
        <p:spPr/>
        <p:txBody>
          <a:bodyPr/>
          <a:lstStyle/>
          <a:p>
            <a:r>
              <a:rPr lang="el-GR" dirty="0"/>
              <a:t>Ο ισολογισμός εμφανίζει τα περιουσιακά στοιχεία που έχει η επιχείρηση στη κυριότητά της καθώς και τις υποχρεώσεις της προς τρίτους φορείς (εντός και εκτός επιχείρησης) και τα κεφάλαιά της</a:t>
            </a:r>
            <a:r>
              <a:rPr lang="el-GR" dirty="0" smtClean="0"/>
              <a:t>.</a:t>
            </a:r>
          </a:p>
          <a:p>
            <a:r>
              <a:rPr lang="el-GR" dirty="0"/>
              <a:t>Ο ισολογισμός απεικονίζει την περιουσιακή διάρθρωση μιας επιχείρησης μια δεδομένη χρονική στιγμή η οποία συνήθως είναι η λήξη του οικονομικού έτους (31 Δεκεμβρίου ή 30 Ιουνίου αναλόγως πότε κάθε επιχείρηση επιλέγει να κλείνει την χρήση της) ή οποιαδήποτε χρονική στιγμή εντός της οικονομικής χρήσης (τρίμηνο ή εξάμηνο). </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39596774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Βραχυπρόθεσμες και μακροπρόθεσμες υποχρεώσεις</a:t>
            </a:r>
            <a:endParaRPr lang="el-GR" dirty="0">
              <a:solidFill>
                <a:schemeClr val="bg1"/>
              </a:solidFill>
            </a:endParaRPr>
          </a:p>
        </p:txBody>
      </p:sp>
      <p:sp>
        <p:nvSpPr>
          <p:cNvPr id="3" name="Θέση περιεχομένου 2"/>
          <p:cNvSpPr>
            <a:spLocks noGrp="1"/>
          </p:cNvSpPr>
          <p:nvPr>
            <p:ph idx="1"/>
          </p:nvPr>
        </p:nvSpPr>
        <p:spPr/>
        <p:txBody>
          <a:bodyPr/>
          <a:lstStyle/>
          <a:p>
            <a:r>
              <a:rPr lang="el-GR" dirty="0" smtClean="0"/>
              <a:t>Οι </a:t>
            </a:r>
            <a:r>
              <a:rPr lang="el-GR" dirty="0"/>
              <a:t>πληρωτέοι λογαριασμοί: Αυτά είναι ποσά που οφείλονται σε προμηθευτές για αγαθά που έχουν αγορασθεί και μπορεί να έχουν την μορφή έγγραφης αναγνώρισης της υποχρέωσης (επιταγές ή γραμμάτια πληρωτέα) ή απλής προφορικής συμφωνίας.  </a:t>
            </a:r>
          </a:p>
          <a:p>
            <a:r>
              <a:rPr lang="el-GR" dirty="0" smtClean="0"/>
              <a:t>Τα </a:t>
            </a:r>
            <a:r>
              <a:rPr lang="el-GR" dirty="0"/>
              <a:t>δεδουλευμένα: Αυστηρά εκφραζόμενα, τα δεδουλευμένα είναι το άθροισμα των λογιστικών προσαρμογών που κάνουν τα καθαρά έσοδα να διαφέρουν από την καθαρή ταμειακή ροή. </a:t>
            </a:r>
            <a:endParaRPr lang="el-GR" dirty="0" smtClean="0"/>
          </a:p>
          <a:p>
            <a:r>
              <a:rPr lang="el-GR" dirty="0" smtClean="0"/>
              <a:t>Βραχυπρόθεσμος </a:t>
            </a:r>
            <a:r>
              <a:rPr lang="el-GR" dirty="0"/>
              <a:t>δανεισμός: Αυτός αφορά χρηματικά ποσά που έχει δανειστεί η επιχείρηση από τρίτους φορείς (τράπεζες, προμηθευτές κλπ.). </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30</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31001483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a:t>
            </a:r>
            <a:r>
              <a:rPr lang="el-GR" dirty="0" smtClean="0">
                <a:solidFill>
                  <a:schemeClr val="bg1"/>
                </a:solidFill>
              </a:rPr>
              <a:t>Κεφάλαιο κίνησης</a:t>
            </a:r>
            <a:endParaRPr lang="el-GR" dirty="0">
              <a:solidFill>
                <a:schemeClr val="bg1"/>
              </a:solidFill>
            </a:endParaRPr>
          </a:p>
        </p:txBody>
      </p:sp>
      <p:sp>
        <p:nvSpPr>
          <p:cNvPr id="3" name="Θέση περιεχομένου 2"/>
          <p:cNvSpPr>
            <a:spLocks noGrp="1"/>
          </p:cNvSpPr>
          <p:nvPr>
            <p:ph idx="1"/>
          </p:nvPr>
        </p:nvSpPr>
        <p:spPr/>
        <p:txBody>
          <a:bodyPr/>
          <a:lstStyle/>
          <a:p>
            <a:r>
              <a:rPr lang="el-GR" dirty="0"/>
              <a:t>Η διαφορά του κυκλοφοριακού ενεργητικού και των βραχυπρόθεσμων υποχρεώσεων αποδίδει το κεφάλαιο κίνησης (λειτουργικό κεφάλαιο) της επιχείρησης το οποίο της επιτρέπει να καλύπτει τις άμεσες (τρέχουσες υποχρεώσεις) της χωρίς να αναγκαστεί να προσφύγει σε μακροπρόθεσμο δανεισμό ή πώληση παγίων περιουσιακών στοιχείων. </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31</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30182538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smtClean="0">
                <a:solidFill>
                  <a:schemeClr val="bg1"/>
                </a:solidFill>
              </a:rPr>
              <a:t>: Ο </a:t>
            </a:r>
            <a:r>
              <a:rPr lang="el-GR" dirty="0">
                <a:solidFill>
                  <a:schemeClr val="bg1"/>
                </a:solidFill>
              </a:rPr>
              <a:t>κύκλος του κεφαλαίου κίνησης </a:t>
            </a:r>
            <a:endParaRPr lang="el-GR" dirty="0">
              <a:solidFill>
                <a:schemeClr val="bg1"/>
              </a:solidFill>
            </a:endParaRPr>
          </a:p>
        </p:txBody>
      </p:sp>
      <p:pic>
        <p:nvPicPr>
          <p:cNvPr id="4" name="Θέση περιεχομένου 3"/>
          <p:cNvPicPr>
            <a:picLocks noGrp="1" noChangeAspect="1"/>
          </p:cNvPicPr>
          <p:nvPr>
            <p:ph idx="1"/>
          </p:nvPr>
        </p:nvPicPr>
        <p:blipFill>
          <a:blip r:embed="rId2"/>
          <a:stretch>
            <a:fillRect/>
          </a:stretch>
        </p:blipFill>
        <p:spPr>
          <a:xfrm>
            <a:off x="2485622" y="1734165"/>
            <a:ext cx="6800045" cy="4511655"/>
          </a:xfrm>
          <a:prstGeom prst="rect">
            <a:avLst/>
          </a:prstGeom>
        </p:spPr>
      </p:pic>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32</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902570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xfrm>
            <a:off x="838200" y="354052"/>
            <a:ext cx="10515600" cy="1325563"/>
          </a:xfrm>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Οι βραχυπρόθεσμες υποχρεώσεις της «</a:t>
            </a:r>
            <a:r>
              <a:rPr lang="el-GR" dirty="0" err="1">
                <a:solidFill>
                  <a:schemeClr val="bg1"/>
                </a:solidFill>
              </a:rPr>
              <a:t>Κρητών</a:t>
            </a:r>
            <a:r>
              <a:rPr lang="el-GR" dirty="0">
                <a:solidFill>
                  <a:schemeClr val="bg1"/>
                </a:solidFill>
              </a:rPr>
              <a:t> Άρτος ΑΕΒΕ»</a:t>
            </a:r>
            <a:endParaRPr lang="el-GR" dirty="0">
              <a:solidFill>
                <a:schemeClr val="bg1"/>
              </a:solidFill>
            </a:endParaRPr>
          </a:p>
        </p:txBody>
      </p:sp>
      <p:pic>
        <p:nvPicPr>
          <p:cNvPr id="4" name="Θέση περιεχομένου 3"/>
          <p:cNvPicPr>
            <a:picLocks noGrp="1" noChangeAspect="1"/>
          </p:cNvPicPr>
          <p:nvPr>
            <p:ph idx="1"/>
          </p:nvPr>
        </p:nvPicPr>
        <p:blipFill>
          <a:blip r:embed="rId2"/>
          <a:stretch>
            <a:fillRect/>
          </a:stretch>
        </p:blipFill>
        <p:spPr>
          <a:xfrm>
            <a:off x="2099256" y="1723092"/>
            <a:ext cx="7134896" cy="4520680"/>
          </a:xfrm>
          <a:prstGeom prst="rect">
            <a:avLst/>
          </a:prstGeom>
        </p:spPr>
      </p:pic>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33</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14432028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smtClean="0">
                <a:solidFill>
                  <a:schemeClr val="bg1"/>
                </a:solidFill>
              </a:rPr>
              <a:t>: Μακροπρόθεσμες υποχρεώσεις</a:t>
            </a:r>
            <a:endParaRPr lang="el-GR" dirty="0">
              <a:solidFill>
                <a:schemeClr val="bg1"/>
              </a:solidFill>
            </a:endParaRPr>
          </a:p>
        </p:txBody>
      </p:sp>
      <p:sp>
        <p:nvSpPr>
          <p:cNvPr id="3" name="Θέση περιεχομένου 2"/>
          <p:cNvSpPr>
            <a:spLocks noGrp="1"/>
          </p:cNvSpPr>
          <p:nvPr>
            <p:ph idx="1"/>
          </p:nvPr>
        </p:nvSpPr>
        <p:spPr/>
        <p:txBody>
          <a:bodyPr/>
          <a:lstStyle/>
          <a:p>
            <a:r>
              <a:rPr lang="el-GR" dirty="0" smtClean="0"/>
              <a:t>Οι </a:t>
            </a:r>
            <a:r>
              <a:rPr lang="el-GR" dirty="0"/>
              <a:t>μακροπρόθεσμες υποχρεώσεις αφορούν οφειλές της επιχείρησης προς τρίτους φορείς, οι οποίες θα πρέπει να εξοφληθούν πέραν της οικονομικής χρήσης, έχουν δηλαδή μεγάλη διάρκεια εξόφλησης. </a:t>
            </a:r>
            <a:endParaRPr lang="el-GR" dirty="0" smtClean="0"/>
          </a:p>
          <a:p>
            <a:r>
              <a:rPr lang="el-GR" dirty="0" smtClean="0"/>
              <a:t>Η </a:t>
            </a:r>
            <a:r>
              <a:rPr lang="el-GR" dirty="0"/>
              <a:t>πιο κοινή μορφή μακροπρόθεσμης υποχρέωσης είναι τα τραπεζικά ή ομολογιακά δάνεια τα οποία έχουν μεγάλη περίοδο ωρίμανσης. Το άληκτο κεφάλαιο του δανείου εμφανίζεται στον ισολογισμό ενώ οι τόκοι που πληρώθηκαν το τρέχον οικονομικό έτος βαρύνουν την κατάσταση αποτελεσμάτων χρήσης. </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34</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516541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smtClean="0">
                <a:solidFill>
                  <a:schemeClr val="bg1"/>
                </a:solidFill>
              </a:rPr>
              <a:t>: Οι </a:t>
            </a:r>
            <a:r>
              <a:rPr lang="el-GR" dirty="0">
                <a:solidFill>
                  <a:schemeClr val="bg1"/>
                </a:solidFill>
              </a:rPr>
              <a:t>μακροπρόθεσμες υποχρεώσεις της εταιρείας JUMBO AEE </a:t>
            </a:r>
            <a:endParaRPr lang="el-GR" dirty="0">
              <a:solidFill>
                <a:schemeClr val="bg1"/>
              </a:solidFill>
            </a:endParaRPr>
          </a:p>
        </p:txBody>
      </p:sp>
      <p:pic>
        <p:nvPicPr>
          <p:cNvPr id="4" name="Θέση περιεχομένου 3"/>
          <p:cNvPicPr>
            <a:picLocks noGrp="1" noChangeAspect="1"/>
          </p:cNvPicPr>
          <p:nvPr>
            <p:ph idx="1"/>
          </p:nvPr>
        </p:nvPicPr>
        <p:blipFill>
          <a:blip r:embed="rId2"/>
          <a:stretch>
            <a:fillRect/>
          </a:stretch>
        </p:blipFill>
        <p:spPr>
          <a:xfrm>
            <a:off x="1650486" y="2305318"/>
            <a:ext cx="8270775" cy="3155324"/>
          </a:xfrm>
          <a:prstGeom prst="rect">
            <a:avLst/>
          </a:prstGeom>
        </p:spPr>
      </p:pic>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35</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17345823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Καθαρή Περιουσία (Ίδια Κεφάλαια)</a:t>
            </a:r>
            <a:endParaRPr lang="el-GR" dirty="0">
              <a:solidFill>
                <a:schemeClr val="bg1"/>
              </a:solidFill>
            </a:endParaRPr>
          </a:p>
        </p:txBody>
      </p:sp>
      <p:sp>
        <p:nvSpPr>
          <p:cNvPr id="3" name="Θέση περιεχομένου 2"/>
          <p:cNvSpPr>
            <a:spLocks noGrp="1"/>
          </p:cNvSpPr>
          <p:nvPr>
            <p:ph idx="1"/>
          </p:nvPr>
        </p:nvSpPr>
        <p:spPr/>
        <p:txBody>
          <a:bodyPr>
            <a:normAutofit fontScale="85000" lnSpcReduction="20000"/>
          </a:bodyPr>
          <a:lstStyle/>
          <a:p>
            <a:r>
              <a:rPr lang="el-GR" dirty="0"/>
              <a:t>Η Καθαρή περιουσία ή τα Ίδια κεφάλαια εμφανίζει τις υποχρεώσεις της επιχείρησης προς τους ιδρυτές της, τους ιδιοκτήτες και φορείς των κεφαλαίων της. </a:t>
            </a:r>
            <a:endParaRPr lang="el-GR" dirty="0" smtClean="0"/>
          </a:p>
          <a:p>
            <a:r>
              <a:rPr lang="el-GR" dirty="0" smtClean="0"/>
              <a:t>Τα </a:t>
            </a:r>
            <a:r>
              <a:rPr lang="el-GR" dirty="0"/>
              <a:t>Ίδια κεφάλαια δείχνουν το ποσό που αναλογεί στους φορείς της επιχείρησης, αν το Ενεργητικό ρευστοποιηθεί στις αξίες που αναγράφονται και πληρωθούν όλες οι υποχρεώσεις της επιχείρησης</a:t>
            </a:r>
            <a:r>
              <a:rPr lang="el-GR" dirty="0" smtClean="0"/>
              <a:t>.</a:t>
            </a:r>
          </a:p>
          <a:p>
            <a:pPr marL="514350" indent="-514350">
              <a:buAutoNum type="arabicParenR"/>
            </a:pPr>
            <a:r>
              <a:rPr lang="el-GR" dirty="0" smtClean="0"/>
              <a:t>Μετοχικό </a:t>
            </a:r>
            <a:r>
              <a:rPr lang="el-GR" dirty="0"/>
              <a:t>Κεφάλαιο: Αυτός ο λογαριασμός παρακολουθεί τις αρχικές εισφορές των μετόχων κατά την ίδρυση της εταιρείας καθώς και τις μετέπειτα εισφορές τους (σε περίπτωση αύξησης μετοχικού κεφαλαίου) ή τυχόν κεφαλαιοποιήσεις αποθεματικών και κερδών. </a:t>
            </a:r>
            <a:endParaRPr lang="el-GR" dirty="0" smtClean="0"/>
          </a:p>
          <a:p>
            <a:pPr marL="514350" indent="-514350">
              <a:buAutoNum type="arabicParenR"/>
            </a:pPr>
            <a:r>
              <a:rPr lang="el-GR" dirty="0"/>
              <a:t>Αποθεματικά: Τα αποθεματικά εκφράζουν τμήματα των καθαρών κερδών της επιχείρησης (τρέχοντα ή και παλαιότερων ετών) τα οποία δεν διανεμήθηκαν στους μετόχους ως μέρισμα, αλλά ούτε και ενσωματώθηκαν στο μετοχικό κεφάλαιο. </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36</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26381531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smtClean="0">
                <a:solidFill>
                  <a:schemeClr val="bg1"/>
                </a:solidFill>
              </a:rPr>
              <a:t>: Η </a:t>
            </a:r>
            <a:r>
              <a:rPr lang="el-GR" dirty="0">
                <a:solidFill>
                  <a:schemeClr val="bg1"/>
                </a:solidFill>
              </a:rPr>
              <a:t>καθαρή περιουσία της «</a:t>
            </a:r>
            <a:r>
              <a:rPr lang="el-GR" dirty="0" err="1">
                <a:solidFill>
                  <a:schemeClr val="bg1"/>
                </a:solidFill>
              </a:rPr>
              <a:t>Κρητών</a:t>
            </a:r>
            <a:r>
              <a:rPr lang="el-GR" dirty="0">
                <a:solidFill>
                  <a:schemeClr val="bg1"/>
                </a:solidFill>
              </a:rPr>
              <a:t> Άρτος ΑΕΒΕ» </a:t>
            </a:r>
            <a:endParaRPr lang="el-GR" dirty="0">
              <a:solidFill>
                <a:schemeClr val="bg1"/>
              </a:solidFill>
            </a:endParaRPr>
          </a:p>
        </p:txBody>
      </p:sp>
      <p:pic>
        <p:nvPicPr>
          <p:cNvPr id="4" name="Θέση περιεχομένου 3"/>
          <p:cNvPicPr>
            <a:picLocks noGrp="1" noChangeAspect="1"/>
          </p:cNvPicPr>
          <p:nvPr>
            <p:ph idx="1"/>
          </p:nvPr>
        </p:nvPicPr>
        <p:blipFill>
          <a:blip r:embed="rId2"/>
          <a:stretch>
            <a:fillRect/>
          </a:stretch>
        </p:blipFill>
        <p:spPr>
          <a:xfrm>
            <a:off x="1989904" y="1880176"/>
            <a:ext cx="8168436" cy="4219634"/>
          </a:xfrm>
          <a:prstGeom prst="rect">
            <a:avLst/>
          </a:prstGeom>
        </p:spPr>
      </p:pic>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37</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656727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smtClean="0">
                <a:solidFill>
                  <a:schemeClr val="bg1"/>
                </a:solidFill>
              </a:rPr>
              <a:t>: Παράδειγμα προς λύση #1</a:t>
            </a:r>
            <a:endParaRPr lang="el-GR" dirty="0">
              <a:solidFill>
                <a:schemeClr val="bg1"/>
              </a:solidFill>
            </a:endParaRPr>
          </a:p>
        </p:txBody>
      </p:sp>
      <p:sp>
        <p:nvSpPr>
          <p:cNvPr id="3" name="Θέση περιεχομένου 2"/>
          <p:cNvSpPr>
            <a:spLocks noGrp="1"/>
          </p:cNvSpPr>
          <p:nvPr>
            <p:ph idx="1"/>
          </p:nvPr>
        </p:nvSpPr>
        <p:spPr/>
        <p:txBody>
          <a:bodyPr>
            <a:normAutofit fontScale="85000" lnSpcReduction="20000"/>
          </a:bodyPr>
          <a:lstStyle/>
          <a:p>
            <a:r>
              <a:rPr lang="el-GR" dirty="0"/>
              <a:t>Ο κ. </a:t>
            </a:r>
            <a:r>
              <a:rPr lang="el-GR" dirty="0" err="1"/>
              <a:t>Γαλιάκης</a:t>
            </a:r>
            <a:r>
              <a:rPr lang="el-GR" dirty="0"/>
              <a:t> για την έναρξη της επιχείρησής του κατέθεσε την 1/9/2019 360000 ευρώ σε μετρητά και 700000 ευρώ σε εμπορεύματα. Στην διάρκεια του Σεπτεμβρίου διενήργησε τις κάτωθι συναλλαγές:</a:t>
            </a:r>
          </a:p>
          <a:p>
            <a:pPr marL="0" indent="0">
              <a:buNone/>
            </a:pPr>
            <a:r>
              <a:rPr lang="el-GR" dirty="0"/>
              <a:t>α) Νοίκιασε ένα κατάστημα και προπλήρωσε το ενοίκιο Οκτωβρίου με 24000.</a:t>
            </a:r>
          </a:p>
          <a:p>
            <a:pPr marL="0" indent="0">
              <a:buNone/>
            </a:pPr>
            <a:r>
              <a:rPr lang="el-GR" dirty="0"/>
              <a:t>β) Αγόρασε έπιπλα 56000 μετρητής.</a:t>
            </a:r>
          </a:p>
          <a:p>
            <a:pPr marL="0" indent="0">
              <a:buNone/>
            </a:pPr>
            <a:r>
              <a:rPr lang="el-GR" dirty="0"/>
              <a:t>γ) Πούλησε εμπορεύματα στον κ. Δημητρίου αντί 90000 το 1/3 μετρητής, το 1/3 με πίστωση και το 1/3 με γραμμάτιο.</a:t>
            </a:r>
          </a:p>
          <a:p>
            <a:pPr marL="0" indent="0">
              <a:buNone/>
            </a:pPr>
            <a:r>
              <a:rPr lang="el-GR" dirty="0"/>
              <a:t>δ) Αγόρασε εμπορεύματα αξίας 60000 τα μισά μετρητής και τα υπόλοιπα με πίστωση.</a:t>
            </a:r>
          </a:p>
          <a:p>
            <a:pPr marL="0" indent="0">
              <a:buNone/>
            </a:pPr>
            <a:r>
              <a:rPr lang="el-GR" dirty="0"/>
              <a:t>ε) Ο κ. Δημητρίου δίνει έναντι της οφειλής του 20000.</a:t>
            </a:r>
          </a:p>
          <a:p>
            <a:pPr marL="0" indent="0">
              <a:buNone/>
            </a:pPr>
            <a:r>
              <a:rPr lang="el-GR" dirty="0"/>
              <a:t>Ζητείται: Να συνταχθεί ο αρχικός Ισολογισμός (1-9-2019) και ο τελικός Ισολογισμός (30-9-2019) λαμβάνοντας υπόψη και τις σχετικές συναλλαγές.</a:t>
            </a:r>
          </a:p>
          <a:p>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38</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15118331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Παράδειγμα προς λύση </a:t>
            </a:r>
            <a:r>
              <a:rPr lang="el-GR" dirty="0" smtClean="0">
                <a:solidFill>
                  <a:schemeClr val="bg1"/>
                </a:solidFill>
              </a:rPr>
              <a:t>#2</a:t>
            </a:r>
            <a:endParaRPr lang="el-GR" dirty="0">
              <a:solidFill>
                <a:schemeClr val="bg1"/>
              </a:solidFill>
            </a:endParaRPr>
          </a:p>
        </p:txBody>
      </p:sp>
      <p:sp>
        <p:nvSpPr>
          <p:cNvPr id="3" name="Θέση περιεχομένου 2"/>
          <p:cNvSpPr>
            <a:spLocks noGrp="1"/>
          </p:cNvSpPr>
          <p:nvPr>
            <p:ph idx="1"/>
          </p:nvPr>
        </p:nvSpPr>
        <p:spPr/>
        <p:txBody>
          <a:bodyPr>
            <a:normAutofit fontScale="62500" lnSpcReduction="20000"/>
          </a:bodyPr>
          <a:lstStyle/>
          <a:p>
            <a:r>
              <a:rPr lang="el-GR" dirty="0"/>
              <a:t>Η επιχείρηση 4Ε άρχισε τις εργασίες της την 1η Σεπτεμβρίου 2019 και πλήρωσε έξοδα ίδρυσης και πρώτης εγκατάστασης ύψους 4500€. Κατά την διάρκεια του μήνα έγιναν οι ακόλουθες συναλλαγές: </a:t>
            </a:r>
          </a:p>
          <a:p>
            <a:pPr marL="0" indent="0">
              <a:buNone/>
            </a:pPr>
            <a:r>
              <a:rPr lang="el-GR" dirty="0"/>
              <a:t>1/9) Εξέδωσε 4000 μετοχές ονομαστικής αξίας 100€ και τις διέθεσε στη τιμή των 120€ τη μία</a:t>
            </a:r>
          </a:p>
          <a:p>
            <a:pPr marL="0" indent="0">
              <a:buNone/>
            </a:pPr>
            <a:r>
              <a:rPr lang="el-GR" dirty="0"/>
              <a:t>2/9) Πλήρωσε 10000€ ως προκαταβολή ενοικίου και υπέγραψε συμβόλαιο εξαετές με έναρξη μίσθωσης την 1η Οκτωβρίου. Το μηνιαίο ενοίκιο είναι 5000€</a:t>
            </a:r>
          </a:p>
          <a:p>
            <a:pPr marL="0" indent="0">
              <a:buNone/>
            </a:pPr>
            <a:r>
              <a:rPr lang="el-GR" dirty="0"/>
              <a:t>12/9) Αγόρασε πρώτες ύλες με πίστωση αξίας 61000€</a:t>
            </a:r>
          </a:p>
          <a:p>
            <a:pPr marL="0" indent="0">
              <a:buNone/>
            </a:pPr>
            <a:r>
              <a:rPr lang="el-GR" dirty="0"/>
              <a:t>15/9) Εισέπραξε από πελάτη 9000€ ως προκαταβολή για μια ειδική παραγγελία ηλεκτρονικών εξαρτημάτων. </a:t>
            </a:r>
          </a:p>
          <a:p>
            <a:pPr marL="0" indent="0">
              <a:buNone/>
            </a:pPr>
            <a:r>
              <a:rPr lang="el-GR" dirty="0"/>
              <a:t>20/9) Αγόρασε έπιπλα και λοιπό εξοπλισμό για τα γραφεία αξίας 9250€ για τα οποία πλήρωσε με μετρητά.</a:t>
            </a:r>
          </a:p>
          <a:p>
            <a:pPr marL="0" indent="0">
              <a:buNone/>
            </a:pPr>
            <a:r>
              <a:rPr lang="el-GR" dirty="0"/>
              <a:t>28/9) Έδωσε προκαταβολή σε 3 υπαλλήλους ύψους 2000€</a:t>
            </a:r>
          </a:p>
          <a:p>
            <a:pPr marL="0" indent="0">
              <a:buNone/>
            </a:pPr>
            <a:r>
              <a:rPr lang="el-GR" dirty="0"/>
              <a:t>30/9) Αγόρασε μηχανήματα αξίας 275000€. Έδωσε προκαταβολή 50000€ και για τα υπόλοιπα πήρε 10ετές δάνειο την τράπεζα.</a:t>
            </a:r>
          </a:p>
          <a:p>
            <a:pPr marL="0" indent="0">
              <a:buNone/>
            </a:pPr>
            <a:r>
              <a:rPr lang="el-GR" dirty="0"/>
              <a:t>Ζητείται: Να γίνει η παρακολούθηση των συναλλαγών στο ημερολόγιο της εταιρίας και να συντάξετε τον Ισολογισμό της 30/9/2019.</a:t>
            </a:r>
          </a:p>
          <a:p>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39</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33910580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xfrm>
            <a:off x="838200" y="354052"/>
            <a:ext cx="10515600" cy="1325563"/>
          </a:xfrm>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smtClean="0">
                <a:solidFill>
                  <a:schemeClr val="bg1"/>
                </a:solidFill>
              </a:rPr>
              <a:t>: Στοιχεία ισολογισμού</a:t>
            </a:r>
            <a:endParaRPr lang="el-GR" dirty="0">
              <a:solidFill>
                <a:schemeClr val="bg1"/>
              </a:solidFill>
            </a:endParaRPr>
          </a:p>
        </p:txBody>
      </p:sp>
      <p:sp>
        <p:nvSpPr>
          <p:cNvPr id="3" name="Θέση περιεχομένου 2"/>
          <p:cNvSpPr>
            <a:spLocks noGrp="1"/>
          </p:cNvSpPr>
          <p:nvPr>
            <p:ph idx="1"/>
          </p:nvPr>
        </p:nvSpPr>
        <p:spPr/>
        <p:txBody>
          <a:bodyPr/>
          <a:lstStyle/>
          <a:p>
            <a:r>
              <a:rPr lang="el-GR" dirty="0"/>
              <a:t>Ο Ισολογισμός απαρτίζεται από τρία κύρια στοιχεία, το ενεργητικό, τις υποχρεώσεις και την καθαρή περιουσία (ή καθαρή θέση). Όπως αναφέρθηκε σε προηγούμενο κεφάλαιο η λογιστική ισότητα συνδέει τα τρία αυτά στοιχεία με τον εξής τρόπο:</a:t>
            </a:r>
          </a:p>
          <a:p>
            <a:pPr marL="0" indent="0" algn="ctr">
              <a:buNone/>
            </a:pPr>
            <a:r>
              <a:rPr lang="el-GR" dirty="0"/>
              <a:t>Ενεργητικό = Υποχρεώσεις +  Καθαρή Περιουσία</a:t>
            </a:r>
          </a:p>
          <a:p>
            <a:r>
              <a:rPr lang="el-GR" dirty="0"/>
              <a:t>Αν μεταφέρουμε τις υποχρεώσεις στην αριστερή πλευρά της εξίσωσης τότε η καθαρή περιουσία αποτελεί την διαφορά μεταξύ ενεργητικού και υποχρεώσεων.</a:t>
            </a:r>
          </a:p>
          <a:p>
            <a:pPr marL="0" indent="0" algn="ctr">
              <a:buNone/>
            </a:pPr>
            <a:r>
              <a:rPr lang="el-GR" dirty="0"/>
              <a:t>Ενεργητικό - Υποχρεώσεις =  Καθαρή Περιουσία</a:t>
            </a:r>
          </a:p>
          <a:p>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39142320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smtClean="0">
                <a:solidFill>
                  <a:schemeClr val="bg1"/>
                </a:solidFill>
              </a:rPr>
              <a:t>: Παράδειγμα </a:t>
            </a:r>
            <a:r>
              <a:rPr lang="el-GR" dirty="0">
                <a:solidFill>
                  <a:schemeClr val="bg1"/>
                </a:solidFill>
              </a:rPr>
              <a:t>προς λύση </a:t>
            </a:r>
            <a:r>
              <a:rPr lang="el-GR" dirty="0" smtClean="0">
                <a:solidFill>
                  <a:schemeClr val="bg1"/>
                </a:solidFill>
              </a:rPr>
              <a:t>#</a:t>
            </a:r>
            <a:r>
              <a:rPr lang="el-GR" dirty="0">
                <a:solidFill>
                  <a:schemeClr val="bg1"/>
                </a:solidFill>
              </a:rPr>
              <a:t>3</a:t>
            </a:r>
            <a:endParaRPr lang="el-GR" dirty="0">
              <a:solidFill>
                <a:schemeClr val="bg1"/>
              </a:solidFill>
            </a:endParaRPr>
          </a:p>
        </p:txBody>
      </p:sp>
      <p:sp>
        <p:nvSpPr>
          <p:cNvPr id="3" name="Θέση περιεχομένου 2"/>
          <p:cNvSpPr>
            <a:spLocks noGrp="1"/>
          </p:cNvSpPr>
          <p:nvPr>
            <p:ph idx="1"/>
          </p:nvPr>
        </p:nvSpPr>
        <p:spPr/>
        <p:txBody>
          <a:bodyPr>
            <a:normAutofit lnSpcReduction="10000"/>
          </a:bodyPr>
          <a:lstStyle/>
          <a:p>
            <a:r>
              <a:rPr lang="el-GR" dirty="0"/>
              <a:t>Δίνονται τα εξής υπόλοιπα λογαριασμών (ποσά σε ευρώ) της εταιρίας «ΖΗΤΑ ΑΕ» στις 31/12/2019: Έπιπλα 10000, αποσβεσμένα έπιπλα 4000, μηχανήματα 30000, αποσβεσμένα μηχανήματα 22500, γήπεδα 2000, πελάτες 7500, εμπορεύματα 22000, προκαταβολές προμηθευτών 3000, γραμμάτια εισπρακτέα 5000, χρεώστες 1000, καταθέσεις όψεως 4500, ταμείο 8000, μετοχικό κεφάλαιο 36500, αποθεματικό 1000, γραμμάτια πληρωτέα (λήξης πέραν της επόμενης χρήσης) 2500, δάνεια τραπεζών 14000, προμηθευτές 7500, γραμμάτια πληρωτέα 2500, υποχρεώσεις από φόρους 1500, ασφαλιστικοί οργανισμοί 1000. </a:t>
            </a:r>
          </a:p>
          <a:p>
            <a:pPr marL="0" indent="0">
              <a:buNone/>
            </a:pPr>
            <a:r>
              <a:rPr lang="el-GR" dirty="0"/>
              <a:t>Ζητείται: Να συνταχθεί ο Ισολογισμός του 2019.</a:t>
            </a:r>
          </a:p>
          <a:p>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40</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35317520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Μεταβατικοί λογαριασμοί </a:t>
            </a:r>
            <a:r>
              <a:rPr lang="el-GR" dirty="0" smtClean="0">
                <a:solidFill>
                  <a:schemeClr val="bg1"/>
                </a:solidFill>
              </a:rPr>
              <a:t>στον </a:t>
            </a:r>
            <a:r>
              <a:rPr lang="el-GR" dirty="0">
                <a:solidFill>
                  <a:schemeClr val="bg1"/>
                </a:solidFill>
              </a:rPr>
              <a:t>ισολογισμό</a:t>
            </a:r>
            <a:endParaRPr lang="el-GR" dirty="0">
              <a:solidFill>
                <a:schemeClr val="bg1"/>
              </a:solidFill>
            </a:endParaRPr>
          </a:p>
        </p:txBody>
      </p:sp>
      <p:sp>
        <p:nvSpPr>
          <p:cNvPr id="3" name="Θέση περιεχομένου 2"/>
          <p:cNvSpPr>
            <a:spLocks noGrp="1"/>
          </p:cNvSpPr>
          <p:nvPr>
            <p:ph idx="1"/>
          </p:nvPr>
        </p:nvSpPr>
        <p:spPr/>
        <p:txBody>
          <a:bodyPr>
            <a:normAutofit fontScale="77500" lnSpcReduction="20000"/>
          </a:bodyPr>
          <a:lstStyle/>
          <a:p>
            <a:r>
              <a:rPr lang="el-GR" dirty="0"/>
              <a:t>Παραδείγματα μεταβατικών λογαριασμών του ενεργητικού  περιλαμβάνουν </a:t>
            </a:r>
            <a:r>
              <a:rPr lang="el-GR" dirty="0" smtClean="0"/>
              <a:t>τα:</a:t>
            </a:r>
          </a:p>
          <a:p>
            <a:pPr marL="0" indent="0">
              <a:buNone/>
            </a:pPr>
            <a:r>
              <a:rPr lang="el-GR" dirty="0" smtClean="0"/>
              <a:t>1</a:t>
            </a:r>
            <a:r>
              <a:rPr lang="el-GR" dirty="0"/>
              <a:t>) Έξοδα επόμενων χρήσεων </a:t>
            </a:r>
            <a:r>
              <a:rPr lang="el-GR" dirty="0" smtClean="0"/>
              <a:t>όπως </a:t>
            </a:r>
            <a:r>
              <a:rPr lang="el-GR" dirty="0"/>
              <a:t>για παράδειγμα προκαταβολές μισθών κ.λπ.</a:t>
            </a:r>
          </a:p>
          <a:p>
            <a:pPr marL="0" indent="0">
              <a:buNone/>
            </a:pPr>
            <a:r>
              <a:rPr lang="el-GR" dirty="0"/>
              <a:t>2) Έσοδα που αφορούν τη παρούσα χρήση που έληξε, αλλά θα εισπραχθούν κατά την επόμενη χρήση.</a:t>
            </a:r>
          </a:p>
          <a:p>
            <a:pPr marL="0" indent="0">
              <a:buNone/>
            </a:pPr>
            <a:r>
              <a:rPr lang="el-GR" dirty="0"/>
              <a:t>3) Λοιποί Μεταβατικοί λογαριασμού ενεργητικού, οι οποίοι περιλαμβάνουν απαιτήσεις οι οποίες θα τακτοποιηθούν μέσα στην επόμενη διαχειριστική χρήση. </a:t>
            </a:r>
          </a:p>
          <a:p>
            <a:r>
              <a:rPr lang="el-GR" dirty="0"/>
              <a:t>Παραδείγματα μεταβατικών λογαριασμών του Παθητικού αποτελούν τα:</a:t>
            </a:r>
          </a:p>
          <a:p>
            <a:pPr marL="514350" indent="-514350">
              <a:buAutoNum type="arabicParenR"/>
            </a:pPr>
            <a:r>
              <a:rPr lang="el-GR" dirty="0" smtClean="0"/>
              <a:t>Έσοδα </a:t>
            </a:r>
            <a:r>
              <a:rPr lang="el-GR" dirty="0"/>
              <a:t>επόμενων χρήσεων τα οποία ακολουθούν την ίδια ερμηνεία με τα έξοδα επόμενων χρήσεων. </a:t>
            </a:r>
            <a:endParaRPr lang="el-GR" dirty="0" smtClean="0"/>
          </a:p>
          <a:p>
            <a:pPr marL="514350" indent="-514350">
              <a:buAutoNum type="arabicParenR"/>
            </a:pPr>
            <a:r>
              <a:rPr lang="el-GR" dirty="0" smtClean="0"/>
              <a:t>Έξοδα </a:t>
            </a:r>
            <a:r>
              <a:rPr lang="el-GR" dirty="0"/>
              <a:t>που αφορούν τη παρούσα χρήση που έληξε, αλλά θα εισπραχθούν κατά την επόμενη χρήση.</a:t>
            </a:r>
          </a:p>
          <a:p>
            <a:pPr marL="514350" indent="-514350">
              <a:buAutoNum type="arabicParenR"/>
            </a:pPr>
            <a:r>
              <a:rPr lang="el-GR" dirty="0" smtClean="0"/>
              <a:t>Λοιποί </a:t>
            </a:r>
            <a:r>
              <a:rPr lang="el-GR" dirty="0"/>
              <a:t>μεταβατικοί λογαριασμοί Παθητικού, οι οποίοι περιλαμβάνουν υποχρεώσεις της επιχείρησης οι οποίες θα τακτοποιηθούν στην αρχή της επόμενης χρήσης. </a:t>
            </a:r>
          </a:p>
          <a:p>
            <a:pPr marL="514350" indent="-514350">
              <a:buAutoNum type="arabicParenR"/>
            </a:pPr>
            <a:endParaRPr lang="el-GR" dirty="0"/>
          </a:p>
          <a:p>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41</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42286234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smtClean="0">
                <a:solidFill>
                  <a:schemeClr val="bg1"/>
                </a:solidFill>
              </a:rPr>
              <a:t>:</a:t>
            </a:r>
            <a:endParaRPr lang="el-GR" dirty="0">
              <a:solidFill>
                <a:schemeClr val="bg1"/>
              </a:solidFill>
            </a:endParaRPr>
          </a:p>
        </p:txBody>
      </p:sp>
      <p:sp>
        <p:nvSpPr>
          <p:cNvPr id="3" name="Θέση περιεχομένου 2"/>
          <p:cNvSpPr>
            <a:spLocks noGrp="1"/>
          </p:cNvSpPr>
          <p:nvPr>
            <p:ph idx="1"/>
          </p:nvPr>
        </p:nvSpPr>
        <p:spPr/>
        <p:txBody>
          <a:bodyPr>
            <a:normAutofit/>
          </a:bodyPr>
          <a:lstStyle/>
          <a:p>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42</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8868682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smtClean="0">
                <a:solidFill>
                  <a:schemeClr val="bg1"/>
                </a:solidFill>
              </a:rPr>
              <a:t>: Λογαριασμοί τάξεως</a:t>
            </a:r>
            <a:endParaRPr lang="el-GR" dirty="0">
              <a:solidFill>
                <a:schemeClr val="bg1"/>
              </a:solidFill>
            </a:endParaRPr>
          </a:p>
        </p:txBody>
      </p:sp>
      <p:sp>
        <p:nvSpPr>
          <p:cNvPr id="3" name="Θέση περιεχομένου 2"/>
          <p:cNvSpPr>
            <a:spLocks noGrp="1"/>
          </p:cNvSpPr>
          <p:nvPr>
            <p:ph idx="1"/>
          </p:nvPr>
        </p:nvSpPr>
        <p:spPr/>
        <p:txBody>
          <a:bodyPr>
            <a:normAutofit/>
          </a:bodyPr>
          <a:lstStyle/>
          <a:p>
            <a:r>
              <a:rPr lang="el-GR" dirty="0"/>
              <a:t>Οι λογαριασμοί τάξεως εμφανίζονται στις τελευταίες γραμμές του ισολογισμού κάτω από τα συνολικά ποσά του ενεργητικού και του παθητικού. Οι λογαριασμοί τάξεως παρουσιάζουν πληροφορίες συναλλαγών οι οποίες μπορεί να δεσμεύουν νομικά την εταιρεία αλλά δεν αναμένεται να επιφέρουν άμεση ποσοτική μεταβολή στα περιουσιακά της στοιχεία. Στους λογαριασμούς τάξεως περιλαμβάνονται στοιχεία όπως:</a:t>
            </a:r>
          </a:p>
          <a:p>
            <a:r>
              <a:rPr lang="el-GR" dirty="0" smtClean="0"/>
              <a:t>Αλλότρια </a:t>
            </a:r>
            <a:r>
              <a:rPr lang="el-GR" dirty="0"/>
              <a:t>περιουσιακά στοιχεία.</a:t>
            </a:r>
          </a:p>
          <a:p>
            <a:r>
              <a:rPr lang="el-GR" dirty="0" smtClean="0"/>
              <a:t>Λογαριασμοί </a:t>
            </a:r>
            <a:r>
              <a:rPr lang="el-GR" dirty="0"/>
              <a:t>εγγυήσεων και εμπράγματων ασφαλειών.</a:t>
            </a:r>
          </a:p>
          <a:p>
            <a:r>
              <a:rPr lang="el-GR" dirty="0" smtClean="0"/>
              <a:t>Απαιτήσεις </a:t>
            </a:r>
            <a:r>
              <a:rPr lang="el-GR" dirty="0"/>
              <a:t>από αμφοτεροβαρείς συμβάσεις.</a:t>
            </a:r>
          </a:p>
          <a:p>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43</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6598809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smtClean="0">
                <a:solidFill>
                  <a:schemeClr val="bg1"/>
                </a:solidFill>
              </a:rPr>
              <a:t>: Αρχές του </a:t>
            </a:r>
            <a:r>
              <a:rPr lang="el-GR" dirty="0">
                <a:solidFill>
                  <a:schemeClr val="bg1"/>
                </a:solidFill>
              </a:rPr>
              <a:t>ισολογισμού</a:t>
            </a:r>
            <a:endParaRPr lang="el-GR" dirty="0">
              <a:solidFill>
                <a:schemeClr val="bg1"/>
              </a:solidFill>
            </a:endParaRPr>
          </a:p>
        </p:txBody>
      </p:sp>
      <p:sp>
        <p:nvSpPr>
          <p:cNvPr id="3" name="Θέση περιεχομένου 2"/>
          <p:cNvSpPr>
            <a:spLocks noGrp="1"/>
          </p:cNvSpPr>
          <p:nvPr>
            <p:ph idx="1"/>
          </p:nvPr>
        </p:nvSpPr>
        <p:spPr/>
        <p:txBody>
          <a:bodyPr>
            <a:normAutofit/>
          </a:bodyPr>
          <a:lstStyle/>
          <a:p>
            <a:r>
              <a:rPr lang="el-GR" dirty="0"/>
              <a:t>1) Η αρχή της σαφήνειας </a:t>
            </a:r>
            <a:endParaRPr lang="el-GR" dirty="0" smtClean="0"/>
          </a:p>
          <a:p>
            <a:r>
              <a:rPr lang="el-GR" dirty="0"/>
              <a:t>2) Η αρχή της ειλικρίνειας και της ακριβοδίκαιης εικόνας της επιχείρησης </a:t>
            </a:r>
            <a:endParaRPr lang="el-GR" dirty="0" smtClean="0"/>
          </a:p>
          <a:p>
            <a:r>
              <a:rPr lang="el-GR" dirty="0" smtClean="0"/>
              <a:t>3) </a:t>
            </a:r>
            <a:r>
              <a:rPr lang="el-GR" dirty="0"/>
              <a:t>Η αρχή της σταθερότητας των λογιστικών μεθόδων </a:t>
            </a:r>
            <a:endParaRPr lang="el-GR" dirty="0" smtClean="0"/>
          </a:p>
          <a:p>
            <a:r>
              <a:rPr lang="el-GR" dirty="0" smtClean="0"/>
              <a:t>4) Η </a:t>
            </a:r>
            <a:r>
              <a:rPr lang="el-GR" dirty="0"/>
              <a:t>αρχή της χωριστής αποτίμησης του Ενεργητικού και Παθητικού και μη συμψηφισμού </a:t>
            </a:r>
            <a:r>
              <a:rPr lang="el-GR" dirty="0" smtClean="0"/>
              <a:t>τους</a:t>
            </a:r>
          </a:p>
          <a:p>
            <a:r>
              <a:rPr lang="el-GR" dirty="0"/>
              <a:t>5) Η αρχή τήρησης ενιαίων τίτλων και λογαριασμών </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44</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41601363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smtClean="0">
                <a:solidFill>
                  <a:schemeClr val="bg1"/>
                </a:solidFill>
              </a:rPr>
              <a:t>: Περιορισμοί του ισολογισμού</a:t>
            </a:r>
            <a:endParaRPr lang="el-GR" dirty="0">
              <a:solidFill>
                <a:schemeClr val="bg1"/>
              </a:solidFill>
            </a:endParaRPr>
          </a:p>
        </p:txBody>
      </p:sp>
      <p:sp>
        <p:nvSpPr>
          <p:cNvPr id="3" name="Θέση περιεχομένου 2"/>
          <p:cNvSpPr>
            <a:spLocks noGrp="1"/>
          </p:cNvSpPr>
          <p:nvPr>
            <p:ph idx="1"/>
          </p:nvPr>
        </p:nvSpPr>
        <p:spPr/>
        <p:txBody>
          <a:bodyPr>
            <a:normAutofit fontScale="92500"/>
          </a:bodyPr>
          <a:lstStyle/>
          <a:p>
            <a:r>
              <a:rPr lang="el-GR" dirty="0" smtClean="0"/>
              <a:t>Η </a:t>
            </a:r>
            <a:r>
              <a:rPr lang="el-GR" dirty="0"/>
              <a:t>πλειοψηφία των παγίων περιουσιακών στοιχείων του ισολογισμού αποτιμώνται με τη μέθοδο του ιστορικού </a:t>
            </a:r>
            <a:r>
              <a:rPr lang="el-GR" dirty="0" smtClean="0"/>
              <a:t>κόστους.</a:t>
            </a:r>
          </a:p>
          <a:p>
            <a:r>
              <a:rPr lang="el-GR" dirty="0" smtClean="0"/>
              <a:t>Για </a:t>
            </a:r>
            <a:r>
              <a:rPr lang="el-GR" dirty="0"/>
              <a:t>την αποτίμηση κάποιων περιουσιακών στοιχείων μπορεί να προβλέπονται διαφορετικές μέθοδοι από τα εκάστοτε λογιστικά πρότυπα. </a:t>
            </a:r>
            <a:endParaRPr lang="el-GR" dirty="0" smtClean="0"/>
          </a:p>
          <a:p>
            <a:r>
              <a:rPr lang="el-GR" dirty="0" smtClean="0"/>
              <a:t>Στον </a:t>
            </a:r>
            <a:r>
              <a:rPr lang="el-GR" dirty="0"/>
              <a:t>ισολογισμό δεν παρουσιάζονται όλα τα στοιχεία της επιχείρησης, τα οποία ενώ έχουν μεγάλη αξία και είναι σημαντικά για την επίτευξη των στόχων της, δεν μπορούν να επιμετρηθούν με αντικειμενικότητα και να αποτιμηθούν σε χρηματικές αξίες. Για παράδειγμα, η αξία μιας αποτελεσματικής διοίκησης, το αφοσιωμένο προσωπικό, το κατάλληλα καταρτισμένο και εκπαιδευμένο </a:t>
            </a:r>
            <a:r>
              <a:rPr lang="el-GR" dirty="0" smtClean="0"/>
              <a:t>προσωπικό κλπ.</a:t>
            </a:r>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45</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12330076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Σύγκριση ισολογισμού και λογαριασμού αποτελεσμάτων χρήσης</a:t>
            </a:r>
            <a:endParaRPr lang="el-GR" dirty="0">
              <a:solidFill>
                <a:schemeClr val="bg1"/>
              </a:solidFill>
            </a:endParaRP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580235074"/>
              </p:ext>
            </p:extLst>
          </p:nvPr>
        </p:nvGraphicFramePr>
        <p:xfrm>
          <a:off x="932097" y="1880175"/>
          <a:ext cx="9683931" cy="3779043"/>
        </p:xfrm>
        <a:graphic>
          <a:graphicData uri="http://schemas.openxmlformats.org/drawingml/2006/table">
            <a:tbl>
              <a:tblPr firstRow="1" firstCol="1" bandRow="1"/>
              <a:tblGrid>
                <a:gridCol w="3227588"/>
                <a:gridCol w="3227588"/>
                <a:gridCol w="3228755"/>
              </a:tblGrid>
              <a:tr h="1144936">
                <a:tc>
                  <a:txBody>
                    <a:bodyPr/>
                    <a:lstStyle/>
                    <a:p>
                      <a:pPr algn="just">
                        <a:lnSpc>
                          <a:spcPct val="150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b="1">
                          <a:effectLst/>
                          <a:latin typeface="Calibri" panose="020F0502020204030204" pitchFamily="34" charset="0"/>
                          <a:ea typeface="Calibri" panose="020F0502020204030204" pitchFamily="34" charset="0"/>
                          <a:cs typeface="Times New Roman" panose="02020603050405020304" pitchFamily="18" charset="0"/>
                        </a:rPr>
                        <a:t>Κατάσταση αποτελεσμάτων χρήσης</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b="1">
                          <a:effectLst/>
                          <a:latin typeface="Calibri" panose="020F0502020204030204" pitchFamily="34" charset="0"/>
                          <a:ea typeface="Calibri" panose="020F0502020204030204" pitchFamily="34" charset="0"/>
                          <a:cs typeface="Times New Roman" panose="02020603050405020304" pitchFamily="18" charset="0"/>
                        </a:rPr>
                        <a:t>Ισολογισμός</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406">
                <a:tc>
                  <a:txBody>
                    <a:bodyPr/>
                    <a:lstStyle/>
                    <a:p>
                      <a:pPr algn="just">
                        <a:lnSpc>
                          <a:spcPct val="150000"/>
                        </a:lnSpc>
                        <a:spcAft>
                          <a:spcPts val="0"/>
                        </a:spcAft>
                      </a:pPr>
                      <a:r>
                        <a:rPr lang="el-GR" sz="1400" b="1">
                          <a:effectLst/>
                          <a:latin typeface="Calibri" panose="020F0502020204030204" pitchFamily="34" charset="0"/>
                          <a:ea typeface="Calibri" panose="020F0502020204030204" pitchFamily="34" charset="0"/>
                          <a:cs typeface="Times New Roman" panose="02020603050405020304" pitchFamily="18" charset="0"/>
                        </a:rPr>
                        <a:t>Πηγή προετοιμασίας</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Ισοζύγιο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Ισοζύγιο</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0359">
                <a:tc>
                  <a:txBody>
                    <a:bodyPr/>
                    <a:lstStyle/>
                    <a:p>
                      <a:pPr algn="just">
                        <a:lnSpc>
                          <a:spcPct val="150000"/>
                        </a:lnSpc>
                        <a:spcAft>
                          <a:spcPts val="0"/>
                        </a:spcAft>
                      </a:pPr>
                      <a:r>
                        <a:rPr lang="el-GR" sz="1400" b="1">
                          <a:effectLst/>
                          <a:latin typeface="Calibri" panose="020F0502020204030204" pitchFamily="34" charset="0"/>
                          <a:ea typeface="Calibri" panose="020F0502020204030204" pitchFamily="34" charset="0"/>
                          <a:cs typeface="Times New Roman" panose="02020603050405020304" pitchFamily="18" charset="0"/>
                        </a:rPr>
                        <a:t>Κύρια στοιχεία</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Έσοδα, έξοδα, κέρδος (ζημία)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Περιουσιακά στοιχεία, υποχρεώσεις, καθαρή περιουσία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9671">
                <a:tc>
                  <a:txBody>
                    <a:bodyPr/>
                    <a:lstStyle/>
                    <a:p>
                      <a:pPr algn="just">
                        <a:lnSpc>
                          <a:spcPct val="150000"/>
                        </a:lnSpc>
                        <a:spcAft>
                          <a:spcPts val="0"/>
                        </a:spcAft>
                      </a:pPr>
                      <a:r>
                        <a:rPr lang="el-GR" sz="1400" b="1">
                          <a:effectLst/>
                          <a:latin typeface="Calibri" panose="020F0502020204030204" pitchFamily="34" charset="0"/>
                          <a:ea typeface="Calibri" panose="020F0502020204030204" pitchFamily="34" charset="0"/>
                          <a:cs typeface="Times New Roman" panose="02020603050405020304" pitchFamily="18" charset="0"/>
                        </a:rPr>
                        <a:t>Περίοδος </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Συνήθως ετήσια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Συγκεκριμένη χρονική στιγμή</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9671">
                <a:tc>
                  <a:txBody>
                    <a:bodyPr/>
                    <a:lstStyle/>
                    <a:p>
                      <a:pPr algn="just">
                        <a:lnSpc>
                          <a:spcPct val="150000"/>
                        </a:lnSpc>
                        <a:spcAft>
                          <a:spcPts val="0"/>
                        </a:spcAft>
                      </a:pPr>
                      <a:r>
                        <a:rPr lang="el-GR" sz="1400" b="1" dirty="0">
                          <a:effectLst/>
                          <a:latin typeface="Calibri" panose="020F0502020204030204" pitchFamily="34" charset="0"/>
                          <a:ea typeface="Calibri" panose="020F0502020204030204" pitchFamily="34" charset="0"/>
                          <a:cs typeface="Times New Roman" panose="02020603050405020304" pitchFamily="18" charset="0"/>
                        </a:rPr>
                        <a:t>Κύριος στόχος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a:effectLst/>
                          <a:latin typeface="Calibri" panose="020F0502020204030204" pitchFamily="34" charset="0"/>
                          <a:ea typeface="Calibri" panose="020F0502020204030204" pitchFamily="34" charset="0"/>
                          <a:cs typeface="Times New Roman" panose="02020603050405020304" pitchFamily="18" charset="0"/>
                        </a:rPr>
                        <a:t>Κερδοφορία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l-GR" sz="1400" dirty="0">
                          <a:effectLst/>
                          <a:latin typeface="Calibri" panose="020F0502020204030204" pitchFamily="34" charset="0"/>
                          <a:ea typeface="Calibri" panose="020F0502020204030204" pitchFamily="34" charset="0"/>
                          <a:cs typeface="Times New Roman" panose="02020603050405020304" pitchFamily="18" charset="0"/>
                        </a:rPr>
                        <a:t>Καθαρά περιουσιακά στοιχεία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5</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34828166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a:solidFill>
                  <a:schemeClr val="bg1"/>
                </a:solidFill>
              </a:rPr>
              <a:t>: Ορισμός του Ισολογισμού</a:t>
            </a:r>
            <a:endParaRPr lang="el-GR" dirty="0">
              <a:solidFill>
                <a:schemeClr val="bg1"/>
              </a:solidFill>
            </a:endParaRPr>
          </a:p>
        </p:txBody>
      </p:sp>
      <p:sp>
        <p:nvSpPr>
          <p:cNvPr id="3" name="Θέση περιεχομένου 2"/>
          <p:cNvSpPr>
            <a:spLocks noGrp="1"/>
          </p:cNvSpPr>
          <p:nvPr>
            <p:ph idx="1"/>
          </p:nvPr>
        </p:nvSpPr>
        <p:spPr/>
        <p:txBody>
          <a:bodyPr/>
          <a:lstStyle/>
          <a:p>
            <a:r>
              <a:rPr lang="el-GR" dirty="0"/>
              <a:t>Ο Ισολογισμός είναι εκείνη η οικονομική κατάσταση που παρουσιάζει την περιουσιακή διάρθρωση μιας οικονομικής οντότητας σε δεδομένη ημερομηνία, εμφανίζοντας τα περιουσιακά στοιχεία, τις υποχρεώσεις και τα κεφάλαια που έχουν εισφέρει οι ιδιοκτήτες καθώς και τυχόν αυξομειώσεις αυτών που δημιουργήθηκαν από την λειτουργία της εταιρείας. Ο Ισολογισμός αποσκοπεί στην ακριβοδίκαιη παρουσίαση της οικονομικής κατάστασης της οντότητας την δεδομένη χρονική </a:t>
            </a:r>
            <a:r>
              <a:rPr lang="el-GR" dirty="0" smtClean="0"/>
              <a:t>στιγμή.</a:t>
            </a:r>
          </a:p>
          <a:p>
            <a:pPr marL="0" indent="0">
              <a:buNone/>
            </a:pPr>
            <a:r>
              <a:rPr lang="el-GR" dirty="0" err="1" smtClean="0"/>
              <a:t>Chartered</a:t>
            </a:r>
            <a:r>
              <a:rPr lang="el-GR" dirty="0" smtClean="0"/>
              <a:t> </a:t>
            </a:r>
            <a:r>
              <a:rPr lang="el-GR" dirty="0" err="1"/>
              <a:t>Institute</a:t>
            </a:r>
            <a:r>
              <a:rPr lang="el-GR" dirty="0"/>
              <a:t> of </a:t>
            </a:r>
            <a:r>
              <a:rPr lang="el-GR" dirty="0" err="1"/>
              <a:t>Management</a:t>
            </a:r>
            <a:r>
              <a:rPr lang="el-GR" dirty="0"/>
              <a:t> </a:t>
            </a:r>
            <a:r>
              <a:rPr lang="el-GR" dirty="0" err="1"/>
              <a:t>Accountants</a:t>
            </a:r>
            <a:r>
              <a:rPr lang="el-GR" dirty="0"/>
              <a:t> (2000), Official </a:t>
            </a:r>
            <a:r>
              <a:rPr lang="el-GR" dirty="0" err="1"/>
              <a:t>Terminology</a:t>
            </a:r>
            <a:r>
              <a:rPr lang="el-GR" dirty="0"/>
              <a:t>.</a:t>
            </a:r>
          </a:p>
          <a:p>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6</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2786197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smtClean="0">
                <a:solidFill>
                  <a:schemeClr val="bg1"/>
                </a:solidFill>
              </a:rPr>
              <a:t>: Κατηγορίες ισολογισμ</a:t>
            </a:r>
            <a:r>
              <a:rPr lang="el-GR" dirty="0" smtClean="0">
                <a:solidFill>
                  <a:schemeClr val="bg1"/>
                </a:solidFill>
              </a:rPr>
              <a:t>ών</a:t>
            </a:r>
            <a:r>
              <a:rPr lang="el-GR" dirty="0" smtClean="0">
                <a:solidFill>
                  <a:schemeClr val="bg1"/>
                </a:solidFill>
              </a:rPr>
              <a:t> </a:t>
            </a:r>
            <a:endParaRPr lang="el-GR" dirty="0">
              <a:solidFill>
                <a:schemeClr val="bg1"/>
              </a:solidFill>
            </a:endParaRPr>
          </a:p>
        </p:txBody>
      </p:sp>
      <p:sp>
        <p:nvSpPr>
          <p:cNvPr id="3" name="Θέση περιεχομένου 2"/>
          <p:cNvSpPr>
            <a:spLocks noGrp="1"/>
          </p:cNvSpPr>
          <p:nvPr>
            <p:ph idx="1"/>
          </p:nvPr>
        </p:nvSpPr>
        <p:spPr/>
        <p:txBody>
          <a:bodyPr/>
          <a:lstStyle/>
          <a:p>
            <a:r>
              <a:rPr lang="el-GR" dirty="0"/>
              <a:t>1. Η πρώτη περίπτωση είναι ο ισολογισμός που συντάσσεται κατά την ίδρυση και έναρξη της δραστηριότητας μιας νέας επιχείρησης. Αυτός καλείται ισολογισμός έναρξης χρήσης ή σύστασης μιας εταιρείας.</a:t>
            </a:r>
          </a:p>
          <a:p>
            <a:r>
              <a:rPr lang="el-GR" dirty="0"/>
              <a:t>2. Η αντίθετη περίπτωση είναι ο ισολογισμός τέλους χρήσης, ο οποίος συντάσσεται στο τέλος της οικονομικής χρήσης (31/12 ή στις 30/6 αναλόγως πότε κλείνει χρήση η επιχείρηση). Πάντοτε ο ισολογισμός τέλους χρήσης αφορά περίοδο 12 μηνών. </a:t>
            </a:r>
            <a:endParaRPr lang="el-GR" dirty="0" smtClean="0"/>
          </a:p>
          <a:p>
            <a:r>
              <a:rPr lang="el-GR" dirty="0"/>
              <a:t>3. Υπάρχουν ισολογισμοί οι οποίοι συντάσσονται μετά από σημαντικές οργανωτικές </a:t>
            </a:r>
            <a:r>
              <a:rPr lang="el-GR" dirty="0" smtClean="0"/>
              <a:t>αλλαγές.</a:t>
            </a:r>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7</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1699239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smtClean="0">
                <a:solidFill>
                  <a:schemeClr val="bg1"/>
                </a:solidFill>
              </a:rPr>
              <a:t>: Κατηγορίες </a:t>
            </a:r>
            <a:r>
              <a:rPr lang="el-GR" dirty="0">
                <a:solidFill>
                  <a:schemeClr val="bg1"/>
                </a:solidFill>
              </a:rPr>
              <a:t>ισολογισμών  </a:t>
            </a:r>
            <a:endParaRPr lang="el-GR" dirty="0">
              <a:solidFill>
                <a:schemeClr val="bg1"/>
              </a:solidFill>
            </a:endParaRPr>
          </a:p>
        </p:txBody>
      </p:sp>
      <p:sp>
        <p:nvSpPr>
          <p:cNvPr id="3" name="Θέση περιεχομένου 2"/>
          <p:cNvSpPr>
            <a:spLocks noGrp="1"/>
          </p:cNvSpPr>
          <p:nvPr>
            <p:ph idx="1"/>
          </p:nvPr>
        </p:nvSpPr>
        <p:spPr/>
        <p:txBody>
          <a:bodyPr/>
          <a:lstStyle/>
          <a:p>
            <a:r>
              <a:rPr lang="el-GR" dirty="0"/>
              <a:t>Ενδιάμεσοι Ισολογισμοί: Αυτοί οι ισολογισμοί μπορούν να συντάσσονται σε μικρότερο χρονικά διαστήματα εντός της χρήσης (τριμηνιαίως, εξαμηνιαίως κλπ.) </a:t>
            </a:r>
            <a:endParaRPr lang="el-GR" dirty="0" smtClean="0"/>
          </a:p>
          <a:p>
            <a:r>
              <a:rPr lang="el-GR" dirty="0" smtClean="0"/>
              <a:t>Οι </a:t>
            </a:r>
            <a:r>
              <a:rPr lang="el-GR" dirty="0"/>
              <a:t>όμιλοι επιχειρήσεων (σύμφωνα με τα εθνικά και διεθνή λογιστικά πρότυπα) είναι υποχρεωμένοι να συντάσσουν και ενοποιημένους ισολογισμούς, οι οποίοι ενσωματώνουν λογιστικές πληροφορίες (συγκεντρωτικά) τόσο της μητρικής εταιρείας όσο και των θυγατρικών της. </a:t>
            </a:r>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8</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21353076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 xmlns:a16="http://schemas.microsoft.com/office/drawing/2014/main" id="{A45E527C-C30C-4C32-A47C-EDC76909002F}"/>
              </a:ext>
            </a:extLst>
          </p:cNvPr>
          <p:cNvSpPr/>
          <p:nvPr/>
        </p:nvSpPr>
        <p:spPr>
          <a:xfrm>
            <a:off x="0" y="6245820"/>
            <a:ext cx="12192000" cy="630574"/>
          </a:xfrm>
          <a:prstGeom prst="rect">
            <a:avLst/>
          </a:prstGeom>
          <a:solidFill>
            <a:srgbClr val="848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 xmlns:a16="http://schemas.microsoft.com/office/drawing/2014/main" id="{E6FB2A3F-83E4-4F68-966B-02624B0122D5}"/>
              </a:ext>
            </a:extLst>
          </p:cNvPr>
          <p:cNvSpPr>
            <a:spLocks noGrp="1"/>
          </p:cNvSpPr>
          <p:nvPr>
            <p:ph type="title"/>
          </p:nvPr>
        </p:nvSpPr>
        <p:spPr>
          <a:solidFill>
            <a:srgbClr val="84899D"/>
          </a:solidFill>
        </p:spPr>
        <p:txBody>
          <a:bodyPr/>
          <a:lstStyle/>
          <a:p>
            <a:r>
              <a:rPr lang="el-GR" b="1" dirty="0">
                <a:solidFill>
                  <a:schemeClr val="bg1"/>
                </a:solidFill>
              </a:rPr>
              <a:t>Κεφάλαιο </a:t>
            </a:r>
            <a:r>
              <a:rPr lang="en-US" b="1" dirty="0" smtClean="0">
                <a:solidFill>
                  <a:schemeClr val="bg1"/>
                </a:solidFill>
              </a:rPr>
              <a:t>8</a:t>
            </a:r>
            <a:r>
              <a:rPr lang="el-GR" dirty="0" smtClean="0">
                <a:solidFill>
                  <a:schemeClr val="bg1"/>
                </a:solidFill>
              </a:rPr>
              <a:t>: Ορισμοί </a:t>
            </a:r>
            <a:r>
              <a:rPr lang="el-GR" dirty="0">
                <a:solidFill>
                  <a:schemeClr val="bg1"/>
                </a:solidFill>
              </a:rPr>
              <a:t>των συστατικών στοιχείων του ισολογισμού </a:t>
            </a:r>
            <a:endParaRPr lang="el-GR" dirty="0">
              <a:solidFill>
                <a:schemeClr val="bg1"/>
              </a:solidFill>
            </a:endParaRPr>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dirty="0"/>
              <a:t>ΕΝΕΡΓΗΤΙΚΟ</a:t>
            </a:r>
          </a:p>
          <a:p>
            <a:r>
              <a:rPr lang="el-GR" dirty="0"/>
              <a:t>Το ενεργητικό περιλαμβάνει τα περιουσιακά στοιχεία τα οποία αποτελούν πόρους που ελέγχει η οικονομική οντότητα και προέρχονται από συναλλαγές του παρελθόντος, εκ των οποίων αναμένεται να προκύψουν μελλοντικά οικονομικά οφέλη προς την οντότητα. </a:t>
            </a:r>
          </a:p>
          <a:p>
            <a:pPr marL="0" indent="0">
              <a:buNone/>
            </a:pPr>
            <a:r>
              <a:rPr lang="el-GR" dirty="0"/>
              <a:t>ΥΠΟΧΡΕΩΣΕΙΣ</a:t>
            </a:r>
          </a:p>
          <a:p>
            <a:r>
              <a:rPr lang="el-GR" dirty="0"/>
              <a:t>Μια υποχρέωση αποτελεί μια τρέχουσα δέσμευση της οικονομικής οντότητας η οποία προέκυψε από συναλλαγές του παρελθόντος, της οποίας ο διακανονισμός αναμένεται να καταλήξει σε μια εκροή πόρων της οντότητας οι οποίοι ενσωματώνουν οικονομικά οφέλη για αυτή.</a:t>
            </a:r>
          </a:p>
          <a:p>
            <a:pPr marL="0" indent="0">
              <a:buNone/>
            </a:pPr>
            <a:r>
              <a:rPr lang="el-GR" dirty="0"/>
              <a:t>ΚΑΘΑΡΗ ΠΕΡΙΟΥΣΙΑ (ΘΕΣΗ)</a:t>
            </a:r>
          </a:p>
          <a:p>
            <a:r>
              <a:rPr lang="el-GR" dirty="0"/>
              <a:t>Η καθαρή περιουσία είναι η υπολειμματική αξία των περιουσιακών στοιχείων που απομένει αν αφαιρέσουμε από αυτά όλες τις υποχρεώσεις. </a:t>
            </a:r>
          </a:p>
          <a:p>
            <a:pPr marL="0" indent="0">
              <a:buNone/>
            </a:pPr>
            <a:endParaRPr lang="el-GR" dirty="0" smtClean="0"/>
          </a:p>
          <a:p>
            <a:pPr marL="0" indent="0">
              <a:buNone/>
            </a:pPr>
            <a:r>
              <a:rPr lang="el-GR" dirty="0" smtClean="0"/>
              <a:t>Διεθνές </a:t>
            </a:r>
            <a:r>
              <a:rPr lang="el-GR" dirty="0"/>
              <a:t>Συμβούλιο Λογιστικών Προτύπων (2000), Πλαίσιο για την προετοιμασία και παρουσίαση των οικονομικών καταστάσεων.</a:t>
            </a:r>
          </a:p>
          <a:p>
            <a:endParaRPr lang="el-GR" dirty="0"/>
          </a:p>
        </p:txBody>
      </p:sp>
      <p:sp>
        <p:nvSpPr>
          <p:cNvPr id="8" name="Θέση υποσέλιδου 4">
            <a:extLst>
              <a:ext uri="{FF2B5EF4-FFF2-40B4-BE49-F238E27FC236}">
                <a16:creationId xmlns=""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dirty="0">
                <a:solidFill>
                  <a:schemeClr val="bg1"/>
                </a:solidFill>
              </a:rPr>
              <a:t>Χρηματοοικονομική και Διοικητική Λογιστική</a:t>
            </a:r>
          </a:p>
          <a:p>
            <a:r>
              <a:rPr lang="el-GR" dirty="0">
                <a:solidFill>
                  <a:schemeClr val="bg1"/>
                </a:solidFill>
              </a:rPr>
              <a:t> Παναγιώτης Δημητρόπουλος</a:t>
            </a:r>
            <a:br>
              <a:rPr lang="el-GR" dirty="0">
                <a:solidFill>
                  <a:schemeClr val="bg1"/>
                </a:solidFill>
              </a:rPr>
            </a:br>
            <a:endParaRPr lang="el-GR" dirty="0">
              <a:solidFill>
                <a:schemeClr val="bg1"/>
              </a:solidFill>
            </a:endParaRPr>
          </a:p>
        </p:txBody>
      </p:sp>
      <p:pic>
        <p:nvPicPr>
          <p:cNvPr id="9" name="Εικόνα 8">
            <a:extLst>
              <a:ext uri="{FF2B5EF4-FFF2-40B4-BE49-F238E27FC236}">
                <a16:creationId xmlns=""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94" y="6310486"/>
            <a:ext cx="548855" cy="530096"/>
          </a:xfrm>
          <a:prstGeom prst="rect">
            <a:avLst/>
          </a:prstGeom>
        </p:spPr>
      </p:pic>
      <p:sp>
        <p:nvSpPr>
          <p:cNvPr id="11" name="TextBox 10">
            <a:extLst>
              <a:ext uri="{FF2B5EF4-FFF2-40B4-BE49-F238E27FC236}">
                <a16:creationId xmlns=""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9</a:t>
            </a:fld>
            <a:endParaRPr lang="en-US" sz="1600" b="1" dirty="0">
              <a:solidFill>
                <a:schemeClr val="bg1"/>
              </a:solidFill>
              <a:latin typeface="Arial" pitchFamily="34" charset="0"/>
              <a:cs typeface="Arial" pitchFamily="34" charset="0"/>
            </a:endParaRPr>
          </a:p>
        </p:txBody>
      </p:sp>
      <p:pic>
        <p:nvPicPr>
          <p:cNvPr id="13" name="Εικόνα 12">
            <a:extLst>
              <a:ext uri="{FF2B5EF4-FFF2-40B4-BE49-F238E27FC236}">
                <a16:creationId xmlns="" xmlns:a16="http://schemas.microsoft.com/office/drawing/2014/main" id="{15B6E5BD-C851-4A92-A70A-34A71E7874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94752" y="-3938"/>
            <a:ext cx="497247" cy="723269"/>
          </a:xfrm>
          <a:prstGeom prst="rect">
            <a:avLst/>
          </a:prstGeom>
        </p:spPr>
      </p:pic>
    </p:spTree>
    <p:extLst>
      <p:ext uri="{BB962C8B-B14F-4D97-AF65-F5344CB8AC3E}">
        <p14:creationId xmlns:p14="http://schemas.microsoft.com/office/powerpoint/2010/main" val="4511920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3751</Words>
  <Application>Microsoft Office PowerPoint</Application>
  <PresentationFormat>Ευρεία οθόνη</PresentationFormat>
  <Paragraphs>390</Paragraphs>
  <Slides>45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45</vt:i4>
      </vt:variant>
    </vt:vector>
  </HeadingPairs>
  <TitlesOfParts>
    <vt:vector size="51" baseType="lpstr">
      <vt:lpstr>Arial</vt:lpstr>
      <vt:lpstr>Calibri</vt:lpstr>
      <vt:lpstr>Calibri Light</vt:lpstr>
      <vt:lpstr>Times New Roman</vt:lpstr>
      <vt:lpstr>Προσαρμοσμένη σχεδίαση</vt:lpstr>
      <vt:lpstr>Θέμα του Office</vt:lpstr>
      <vt:lpstr>Παρουσίαση του PowerPoint</vt:lpstr>
      <vt:lpstr>Κεφάλαιο 8: Ο ΙΣΟΛΟΓΙΣΜΟΣ</vt:lpstr>
      <vt:lpstr>Κεφάλαιο 8: Εισαγωγή</vt:lpstr>
      <vt:lpstr>Κεφάλαιο 8: Στοιχεία ισολογισμού</vt:lpstr>
      <vt:lpstr>Κεφάλαιο 8: Σύγκριση ισολογισμού και λογαριασμού αποτελεσμάτων χρήσης</vt:lpstr>
      <vt:lpstr>Κεφάλαιο 8: Ορισμός του Ισολογισμού</vt:lpstr>
      <vt:lpstr>Κεφάλαιο 8: Κατηγορίες ισολογισμών </vt:lpstr>
      <vt:lpstr>Κεφάλαιο 8: Κατηγορίες ισολογισμών  </vt:lpstr>
      <vt:lpstr>Κεφάλαιο 8: Ορισμοί των συστατικών στοιχείων του ισολογισμού </vt:lpstr>
      <vt:lpstr>Κεφάλαιο 8: Ισολογισμός κάθετης παράθεσης της «Κρητών Άρτος ΑΕΒΕ» την 31/12/2016.</vt:lpstr>
      <vt:lpstr>Κεφάλαιο 8: Ισολογισμός οριζόντιας παράθεσης. </vt:lpstr>
      <vt:lpstr>Κεφάλαιο 8: Κύρια στοιχεία του Ισολογισμού #1</vt:lpstr>
      <vt:lpstr>Κεφάλαιο 8: Κύρια στοιχεία του Ισολογισμού #2</vt:lpstr>
      <vt:lpstr>Κεφάλαιο 8: Κύρια στοιχεία του Ισολογισμού #3</vt:lpstr>
      <vt:lpstr>Κεφάλαιο 8: Επισκόπηση της δομής του ισολογισμού </vt:lpstr>
      <vt:lpstr>Κεφάλαιο 8: Τα στοιχεία του παγίου ενεργητικού</vt:lpstr>
      <vt:lpstr>Κεφάλαιο 8: Τα στοιχεία του παγίου ενεργητικού </vt:lpstr>
      <vt:lpstr>Κεφάλαιο 8: Τα στοιχεία του παγίου ενεργητικού </vt:lpstr>
      <vt:lpstr>Κεφάλαιο 8: Αποτίμηση παγίων στον ισολογισμό</vt:lpstr>
      <vt:lpstr>Κεφάλαιο 8: Η πολιτική αποσβέσεων της Κρητών Άρτος ΑΕΒΕ</vt:lpstr>
      <vt:lpstr>Κεφάλαιο 8: Τα στοιχεία του κυκλοφοριακού ενεργητικού</vt:lpstr>
      <vt:lpstr>Κεφάλαιο 8: Ανάλυση αποθεμάτων της εταιρείας ΕΛΠΕ ΑΕ.</vt:lpstr>
      <vt:lpstr>Κεφάλαιο 8: Σύνοψη των μεθόδων αποτίμησης παγίων και αποθεμάτων</vt:lpstr>
      <vt:lpstr>Κεφάλαιο 8: Απαιτήσεις</vt:lpstr>
      <vt:lpstr>Κεφάλαιο 8: Ανάλυση απαιτήσεων της εταιρείας «Κρητών Άρτος ΑΕΒΕ»</vt:lpstr>
      <vt:lpstr>Κεφάλαιο 8: Προπληρωθέντα έξοδα και διαθέσιμα</vt:lpstr>
      <vt:lpstr>Κεφάλαιο 8: Τα διαθέσιμα της εταιρείας JUMBO ΑΕΕ </vt:lpstr>
      <vt:lpstr>Κεφάλαιο 8: Τα προπληρωθέντα έξοδα της εταιρείας JUMBO ΑΕΕ</vt:lpstr>
      <vt:lpstr>Κεφάλαιο 8: Χρεόγραφα</vt:lpstr>
      <vt:lpstr>Κεφάλαιο 8: Βραχυπρόθεσμες και μακροπρόθεσμες υποχρεώσεις</vt:lpstr>
      <vt:lpstr>Κεφάλαιο 8: Κεφάλαιο κίνησης</vt:lpstr>
      <vt:lpstr>Κεφάλαιο 8: Ο κύκλος του κεφαλαίου κίνησης </vt:lpstr>
      <vt:lpstr>Κεφάλαιο 8: Οι βραχυπρόθεσμες υποχρεώσεις της «Κρητών Άρτος ΑΕΒΕ»</vt:lpstr>
      <vt:lpstr>Κεφάλαιο 8: Μακροπρόθεσμες υποχρεώσεις</vt:lpstr>
      <vt:lpstr>Κεφάλαιο 8: Οι μακροπρόθεσμες υποχρεώσεις της εταιρείας JUMBO AEE </vt:lpstr>
      <vt:lpstr>Κεφάλαιο 8: Καθαρή Περιουσία (Ίδια Κεφάλαια)</vt:lpstr>
      <vt:lpstr>Κεφάλαιο 8: Η καθαρή περιουσία της «Κρητών Άρτος ΑΕΒΕ» </vt:lpstr>
      <vt:lpstr>Κεφάλαιο 8: Παράδειγμα προς λύση #1</vt:lpstr>
      <vt:lpstr>Κεφάλαιο 8: Παράδειγμα προς λύση #2</vt:lpstr>
      <vt:lpstr>Κεφάλαιο 8: Παράδειγμα προς λύση #3</vt:lpstr>
      <vt:lpstr>Κεφάλαιο 8: Μεταβατικοί λογαριασμοί στον ισολογισμό</vt:lpstr>
      <vt:lpstr>Κεφάλαιο 8:</vt:lpstr>
      <vt:lpstr>Κεφάλαιο 8: Λογαριασμοί τάξεως</vt:lpstr>
      <vt:lpstr>Κεφάλαιο 8: Αρχές του ισολογισμού</vt:lpstr>
      <vt:lpstr>Κεφάλαιο 8: Περιορισμοί του ισολογισμού</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ΘΕΩΡΙΑ ΚΑΙ ΠΟΛΙΤΙΚΗ ΔΙΕΘΝΟΥΣ ΧΡΗΜΑΤΟΣ</dc:title>
  <dc:creator>PCUser</dc:creator>
  <cp:lastModifiedBy>User</cp:lastModifiedBy>
  <cp:revision>25</cp:revision>
  <dcterms:created xsi:type="dcterms:W3CDTF">2017-11-28T07:12:44Z</dcterms:created>
  <dcterms:modified xsi:type="dcterms:W3CDTF">2019-06-11T09:30:42Z</dcterms:modified>
</cp:coreProperties>
</file>