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345" r:id="rId5"/>
    <p:sldId id="332" r:id="rId6"/>
    <p:sldId id="346" r:id="rId7"/>
    <p:sldId id="344" r:id="rId8"/>
    <p:sldId id="342" r:id="rId9"/>
    <p:sldId id="343" r:id="rId10"/>
    <p:sldId id="334" r:id="rId11"/>
    <p:sldId id="331" r:id="rId12"/>
    <p:sldId id="335" r:id="rId13"/>
    <p:sldId id="336" r:id="rId14"/>
    <p:sldId id="337" r:id="rId15"/>
    <p:sldId id="338" r:id="rId16"/>
    <p:sldId id="339" r:id="rId17"/>
    <p:sldId id="340" r:id="rId18"/>
    <p:sldId id="341" r:id="rId19"/>
    <p:sldId id="347"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7" d="100"/>
          <a:sy n="57" d="100"/>
        </p:scale>
        <p:origin x="123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224C17-69AC-42B9-8672-74DB4A05A960}" type="datetimeFigureOut">
              <a:rPr lang="el-GR" smtClean="0"/>
              <a:t>5/4/2020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2905035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224C17-69AC-42B9-8672-74DB4A05A960}" type="datetimeFigureOut">
              <a:rPr lang="el-GR" smtClean="0"/>
              <a:t>5/4/2020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3156774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224C17-69AC-42B9-8672-74DB4A05A960}" type="datetimeFigureOut">
              <a:rPr lang="el-GR" smtClean="0"/>
              <a:t>5/4/2020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1507766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224C17-69AC-42B9-8672-74DB4A05A960}" type="datetimeFigureOut">
              <a:rPr lang="el-GR" smtClean="0"/>
              <a:t>5/4/2020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1291298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224C17-69AC-42B9-8672-74DB4A05A960}" type="datetimeFigureOut">
              <a:rPr lang="el-GR" smtClean="0"/>
              <a:t>5/4/2020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306782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224C17-69AC-42B9-8672-74DB4A05A960}" type="datetimeFigureOut">
              <a:rPr lang="el-GR" smtClean="0"/>
              <a:t>5/4/2020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2269826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224C17-69AC-42B9-8672-74DB4A05A960}" type="datetimeFigureOut">
              <a:rPr lang="el-GR" smtClean="0"/>
              <a:t>5/4/2020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4126087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224C17-69AC-42B9-8672-74DB4A05A960}" type="datetimeFigureOut">
              <a:rPr lang="el-GR" smtClean="0"/>
              <a:t>5/4/2020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2282414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224C17-69AC-42B9-8672-74DB4A05A960}" type="datetimeFigureOut">
              <a:rPr lang="el-GR" smtClean="0"/>
              <a:t>5/4/2020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3020369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224C17-69AC-42B9-8672-74DB4A05A960}" type="datetimeFigureOut">
              <a:rPr lang="el-GR" smtClean="0"/>
              <a:t>5/4/2020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2835940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224C17-69AC-42B9-8672-74DB4A05A960}" type="datetimeFigureOut">
              <a:rPr lang="el-GR" smtClean="0"/>
              <a:t>5/4/2020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200349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224C17-69AC-42B9-8672-74DB4A05A960}" type="datetimeFigureOut">
              <a:rPr lang="el-GR" smtClean="0"/>
              <a:t>5/4/2020</a:t>
            </a:fld>
            <a:endParaRPr lang="el-G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DC96E-58FB-4D4B-B7D6-280ECDDC6424}" type="slidenum">
              <a:rPr lang="el-GR" smtClean="0"/>
              <a:t>‹#›</a:t>
            </a:fld>
            <a:endParaRPr lang="el-GR"/>
          </a:p>
        </p:txBody>
      </p:sp>
    </p:spTree>
    <p:extLst>
      <p:ext uri="{BB962C8B-B14F-4D97-AF65-F5344CB8AC3E}">
        <p14:creationId xmlns:p14="http://schemas.microsoft.com/office/powerpoint/2010/main" val="26754628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Y14R-brmFqA" TargetMode="External"/><Relationship Id="rId2" Type="http://schemas.openxmlformats.org/officeDocument/2006/relationships/hyperlink" Target="https://www.youtube.com/watch?v=SWS3x8-9F9s" TargetMode="External"/><Relationship Id="rId1" Type="http://schemas.openxmlformats.org/officeDocument/2006/relationships/slideLayout" Target="../slideLayouts/slideLayout2.xml"/><Relationship Id="rId4" Type="http://schemas.openxmlformats.org/officeDocument/2006/relationships/hyperlink" Target="https://www.youtube.com/watch?v=Be-Oj4XHC5I&amp;t=16s"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45B97-2F3E-44E7-A7E1-4509E5D2F517}"/>
              </a:ext>
            </a:extLst>
          </p:cNvPr>
          <p:cNvSpPr>
            <a:spLocks noGrp="1"/>
          </p:cNvSpPr>
          <p:nvPr>
            <p:ph type="ctrTitle"/>
          </p:nvPr>
        </p:nvSpPr>
        <p:spPr/>
        <p:txBody>
          <a:bodyPr>
            <a:normAutofit/>
          </a:bodyPr>
          <a:lstStyle/>
          <a:p>
            <a:r>
              <a:rPr lang="el-GR" sz="3600" b="1" dirty="0">
                <a:latin typeface="Arial" panose="020B0604020202020204" pitchFamily="34" charset="0"/>
                <a:cs typeface="Arial" panose="020B0604020202020204" pitchFamily="34" charset="0"/>
              </a:rPr>
              <a:t>Μάθημα </a:t>
            </a:r>
            <a:r>
              <a:rPr lang="el-GR" sz="3600" b="1" dirty="0">
                <a:latin typeface="Arial" panose="020B0604020202020204" pitchFamily="34" charset="0"/>
                <a:cs typeface="Arial" panose="020B0604020202020204" pitchFamily="34" charset="0"/>
              </a:rPr>
              <a:t>6</a:t>
            </a:r>
            <a:r>
              <a:rPr lang="el-GR" sz="3600" b="1" dirty="0" smtClean="0">
                <a:latin typeface="Arial" panose="020B0604020202020204" pitchFamily="34" charset="0"/>
                <a:cs typeface="Arial" panose="020B0604020202020204" pitchFamily="34" charset="0"/>
              </a:rPr>
              <a:t>:</a:t>
            </a:r>
            <a:r>
              <a:rPr lang="el-GR" sz="3600" b="1" dirty="0">
                <a:latin typeface="Arial" panose="020B0604020202020204" pitchFamily="34" charset="0"/>
                <a:cs typeface="Arial" panose="020B0604020202020204" pitchFamily="34" charset="0"/>
              </a:rPr>
              <a:t/>
            </a:r>
            <a:br>
              <a:rPr lang="el-GR" sz="3600" b="1" dirty="0">
                <a:latin typeface="Arial" panose="020B0604020202020204" pitchFamily="34" charset="0"/>
                <a:cs typeface="Arial" panose="020B0604020202020204" pitchFamily="34" charset="0"/>
              </a:rPr>
            </a:br>
            <a:r>
              <a:rPr lang="en-US" sz="3600" b="1" dirty="0">
                <a:latin typeface="Arial" panose="020B0604020202020204" pitchFamily="34" charset="0"/>
                <a:cs typeface="Arial" panose="020B0604020202020204" pitchFamily="34" charset="0"/>
              </a:rPr>
              <a:t> </a:t>
            </a:r>
            <a:r>
              <a:rPr lang="el-GR" sz="3600" b="1" dirty="0">
                <a:latin typeface="Arial" panose="020B0604020202020204" pitchFamily="34" charset="0"/>
                <a:cs typeface="Arial" panose="020B0604020202020204" pitchFamily="34" charset="0"/>
              </a:rPr>
              <a:t>Η διαδικασία της διερεύνησης εκπαιδευτικών αναγκών και της ανάλυσης χάσματος δεξιοτήτων </a:t>
            </a:r>
          </a:p>
        </p:txBody>
      </p:sp>
      <p:sp>
        <p:nvSpPr>
          <p:cNvPr id="3" name="Subtitle 2">
            <a:extLst>
              <a:ext uri="{FF2B5EF4-FFF2-40B4-BE49-F238E27FC236}">
                <a16:creationId xmlns:a16="http://schemas.microsoft.com/office/drawing/2014/main" id="{15C547C0-5228-404B-9B05-EA50391EDC40}"/>
              </a:ext>
            </a:extLst>
          </p:cNvPr>
          <p:cNvSpPr>
            <a:spLocks noGrp="1"/>
          </p:cNvSpPr>
          <p:nvPr>
            <p:ph type="subTitle" idx="1"/>
          </p:nvPr>
        </p:nvSpPr>
        <p:spPr>
          <a:xfrm>
            <a:off x="1232452" y="3917156"/>
            <a:ext cx="6858000" cy="1241822"/>
          </a:xfrm>
        </p:spPr>
        <p:txBody>
          <a:bodyPr/>
          <a:lstStyle/>
          <a:p>
            <a:r>
              <a:rPr lang="el-GR" altLang="el-GR" dirty="0"/>
              <a:t>Αρχές Σχεδιασμού Εκπαιδευτικών Προγραμμάτων</a:t>
            </a:r>
          </a:p>
          <a:p>
            <a:r>
              <a:rPr lang="el-GR" altLang="el-GR" dirty="0" err="1"/>
              <a:t>Κ.Δημόπουλος</a:t>
            </a:r>
            <a:endParaRPr lang="el-GR" altLang="el-GR" dirty="0"/>
          </a:p>
          <a:p>
            <a:endParaRPr lang="el-GR" dirty="0"/>
          </a:p>
        </p:txBody>
      </p:sp>
    </p:spTree>
    <p:extLst>
      <p:ext uri="{BB962C8B-B14F-4D97-AF65-F5344CB8AC3E}">
        <p14:creationId xmlns:p14="http://schemas.microsoft.com/office/powerpoint/2010/main" val="397317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2490C-3EB4-4B27-94B5-7BBA1B4259E4}"/>
              </a:ext>
            </a:extLst>
          </p:cNvPr>
          <p:cNvSpPr>
            <a:spLocks noGrp="1"/>
          </p:cNvSpPr>
          <p:nvPr>
            <p:ph type="title"/>
          </p:nvPr>
        </p:nvSpPr>
        <p:spPr>
          <a:xfrm>
            <a:off x="628650" y="1131094"/>
            <a:ext cx="7886700" cy="994172"/>
          </a:xfrm>
        </p:spPr>
        <p:txBody>
          <a:bodyPr>
            <a:normAutofit fontScale="90000"/>
          </a:bodyPr>
          <a:lstStyle/>
          <a:p>
            <a:r>
              <a:rPr lang="el-GR" b="1" dirty="0"/>
              <a:t>Βασικά μεθοδολογικά εργαλεία ανίχνευσης εκπαιδευτικών αναγκών </a:t>
            </a:r>
          </a:p>
        </p:txBody>
      </p:sp>
      <p:sp>
        <p:nvSpPr>
          <p:cNvPr id="3" name="Content Placeholder 2">
            <a:extLst>
              <a:ext uri="{FF2B5EF4-FFF2-40B4-BE49-F238E27FC236}">
                <a16:creationId xmlns:a16="http://schemas.microsoft.com/office/drawing/2014/main" id="{91CF6369-0B18-492E-AE06-834896A9D2DD}"/>
              </a:ext>
            </a:extLst>
          </p:cNvPr>
          <p:cNvSpPr>
            <a:spLocks noGrp="1"/>
          </p:cNvSpPr>
          <p:nvPr>
            <p:ph idx="1"/>
          </p:nvPr>
        </p:nvSpPr>
        <p:spPr>
          <a:xfrm>
            <a:off x="628650" y="2125266"/>
            <a:ext cx="7886700" cy="3437627"/>
          </a:xfrm>
        </p:spPr>
        <p:txBody>
          <a:bodyPr>
            <a:normAutofit fontScale="70000" lnSpcReduction="20000"/>
          </a:bodyPr>
          <a:lstStyle/>
          <a:p>
            <a:pPr marL="0" indent="0">
              <a:lnSpc>
                <a:spcPct val="80000"/>
              </a:lnSpc>
              <a:buNone/>
            </a:pPr>
            <a:endParaRPr lang="el-GR" altLang="el-GR" dirty="0"/>
          </a:p>
          <a:p>
            <a:pPr>
              <a:lnSpc>
                <a:spcPct val="80000"/>
              </a:lnSpc>
            </a:pPr>
            <a:r>
              <a:rPr lang="el-GR" altLang="el-GR" b="1" dirty="0"/>
              <a:t>Ερωτηματολόγια:</a:t>
            </a:r>
            <a:r>
              <a:rPr lang="el-GR" altLang="el-GR" dirty="0"/>
              <a:t> Χρησιμοποιούνται όταν υπάρχει η εκτίμηση ότι οι εκπαιδευτικές ανάγκες είναι ρητές και συνειδητές </a:t>
            </a:r>
          </a:p>
          <a:p>
            <a:pPr>
              <a:lnSpc>
                <a:spcPct val="80000"/>
              </a:lnSpc>
            </a:pPr>
            <a:r>
              <a:rPr lang="el-GR" altLang="el-GR" b="1" dirty="0"/>
              <a:t>Συνεντεύξεις</a:t>
            </a:r>
            <a:r>
              <a:rPr lang="el-GR" altLang="el-GR" dirty="0"/>
              <a:t> με τους ίδιους τους εκπαιδευόμενους (ατομικές ή ομαδικές)</a:t>
            </a:r>
          </a:p>
          <a:p>
            <a:r>
              <a:rPr lang="el-GR" b="1" dirty="0"/>
              <a:t>Μελέτες περίπτωσης: </a:t>
            </a:r>
            <a:r>
              <a:rPr lang="el-GR" dirty="0"/>
              <a:t>βασίζονται στην παρατήρηση, με βασικούς τύπους εφαρμογής της μεθόδου τη συμμετοχική και μη συμμετοχική παρατήρηση </a:t>
            </a:r>
          </a:p>
          <a:p>
            <a:pPr>
              <a:lnSpc>
                <a:spcPct val="80000"/>
              </a:lnSpc>
            </a:pPr>
            <a:r>
              <a:rPr lang="el-GR" altLang="el-GR" b="1" dirty="0"/>
              <a:t>Ιστορίες ζωής </a:t>
            </a:r>
            <a:r>
              <a:rPr lang="el-GR" altLang="el-GR" dirty="0"/>
              <a:t>(συγχρονικές και αναδρομικές): Οι τρεις τελευταίες ποιοτικές ερευνητικές προσεγγίσεις όταν υπάρχει η εκτίμηση ότι οι εκπαιδευτικές ανάγκες είναι μη ρητές ή ακόμα και λανθάνουσες (</a:t>
            </a:r>
            <a:r>
              <a:rPr lang="el-GR" altLang="el-GR" dirty="0" err="1"/>
              <a:t>υπόρρητες</a:t>
            </a:r>
            <a:r>
              <a:rPr lang="el-GR" altLang="el-GR" dirty="0"/>
              <a:t>).</a:t>
            </a:r>
          </a:p>
          <a:p>
            <a:pPr>
              <a:lnSpc>
                <a:spcPct val="80000"/>
              </a:lnSpc>
            </a:pPr>
            <a:r>
              <a:rPr lang="el-GR" altLang="el-GR" dirty="0"/>
              <a:t>Καλό είναι οι παραπάνω τεχνικές να εφαρμόζονται συνδυαστικά για την πληρέστερη καταγραφή των αναγκών</a:t>
            </a:r>
          </a:p>
          <a:p>
            <a:pPr marL="0" indent="0">
              <a:lnSpc>
                <a:spcPct val="80000"/>
              </a:lnSpc>
              <a:buNone/>
            </a:pPr>
            <a:endParaRPr lang="el-GR" dirty="0"/>
          </a:p>
        </p:txBody>
      </p:sp>
    </p:spTree>
    <p:extLst>
      <p:ext uri="{BB962C8B-B14F-4D97-AF65-F5344CB8AC3E}">
        <p14:creationId xmlns:p14="http://schemas.microsoft.com/office/powerpoint/2010/main" val="2254407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6DA0C-BFFC-4E5C-990F-D1C62EA1F887}"/>
              </a:ext>
            </a:extLst>
          </p:cNvPr>
          <p:cNvSpPr>
            <a:spLocks noGrp="1"/>
          </p:cNvSpPr>
          <p:nvPr>
            <p:ph type="title"/>
          </p:nvPr>
        </p:nvSpPr>
        <p:spPr/>
        <p:txBody>
          <a:bodyPr>
            <a:normAutofit fontScale="90000"/>
          </a:bodyPr>
          <a:lstStyle/>
          <a:p>
            <a:r>
              <a:rPr lang="el-GR" b="1" dirty="0"/>
              <a:t>Η διάγνωση των εκπαιδευτικών αναγκών ως διαδικασία </a:t>
            </a:r>
            <a:r>
              <a:rPr lang="el-GR" b="1" dirty="0" err="1"/>
              <a:t>αυτοαξιολόγησης</a:t>
            </a:r>
            <a:endParaRPr lang="el-GR" b="1" dirty="0"/>
          </a:p>
        </p:txBody>
      </p:sp>
      <p:sp>
        <p:nvSpPr>
          <p:cNvPr id="3" name="Content Placeholder 2">
            <a:extLst>
              <a:ext uri="{FF2B5EF4-FFF2-40B4-BE49-F238E27FC236}">
                <a16:creationId xmlns:a16="http://schemas.microsoft.com/office/drawing/2014/main" id="{2E2E23D1-0A27-4A5F-AACE-5864DC343E8C}"/>
              </a:ext>
            </a:extLst>
          </p:cNvPr>
          <p:cNvSpPr>
            <a:spLocks noGrp="1"/>
          </p:cNvSpPr>
          <p:nvPr>
            <p:ph idx="1"/>
          </p:nvPr>
        </p:nvSpPr>
        <p:spPr/>
        <p:txBody>
          <a:bodyPr>
            <a:normAutofit fontScale="92500"/>
          </a:bodyPr>
          <a:lstStyle/>
          <a:p>
            <a:r>
              <a:rPr lang="el-GR" dirty="0"/>
              <a:t>Ο εκπαιδευτής παρέχει στους εκπαιδευόμενους ένα πρότυπο απαιτούμενων δεξιοτήτων σε ένα πεδίο.</a:t>
            </a:r>
          </a:p>
          <a:p>
            <a:endParaRPr lang="el-GR" dirty="0"/>
          </a:p>
          <a:p>
            <a:r>
              <a:rPr lang="el-GR" dirty="0"/>
              <a:t>Ο εκπαιδευόμενος αξιολογεί μόνος του το δικό του επίπεδο σε σχέση με κάθε μια από αυτές τις δεξιότητες.</a:t>
            </a:r>
          </a:p>
          <a:p>
            <a:endParaRPr lang="el-GR" dirty="0"/>
          </a:p>
          <a:p>
            <a:r>
              <a:rPr lang="el-GR" dirty="0"/>
              <a:t>Με βάση την παραπάνω διαδικασία προκύπτουν τα «ελλείμματα» του εκπαιδευόμενου και άρα οι συνακόλουθες εκπαιδευτικές του ανάγκες.</a:t>
            </a:r>
          </a:p>
        </p:txBody>
      </p:sp>
    </p:spTree>
    <p:extLst>
      <p:ext uri="{BB962C8B-B14F-4D97-AF65-F5344CB8AC3E}">
        <p14:creationId xmlns:p14="http://schemas.microsoft.com/office/powerpoint/2010/main" val="2307896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60B39-94F2-4511-A5A8-AA8EC0BEFF92}"/>
              </a:ext>
            </a:extLst>
          </p:cNvPr>
          <p:cNvSpPr>
            <a:spLocks noGrp="1"/>
          </p:cNvSpPr>
          <p:nvPr>
            <p:ph type="title"/>
          </p:nvPr>
        </p:nvSpPr>
        <p:spPr/>
        <p:txBody>
          <a:bodyPr>
            <a:normAutofit fontScale="90000"/>
          </a:bodyPr>
          <a:lstStyle/>
          <a:p>
            <a:r>
              <a:rPr lang="el-GR" b="1" dirty="0"/>
              <a:t>Η διαδικασία </a:t>
            </a:r>
            <a:r>
              <a:rPr lang="en-US" b="1" dirty="0"/>
              <a:t>skills gap analysis </a:t>
            </a:r>
            <a:r>
              <a:rPr lang="el-GR" b="1" dirty="0"/>
              <a:t>ως μέθοδος ανίχνευσης εκπαιδευτικών αναγκών</a:t>
            </a:r>
          </a:p>
        </p:txBody>
      </p:sp>
      <p:sp>
        <p:nvSpPr>
          <p:cNvPr id="3" name="Content Placeholder 2">
            <a:extLst>
              <a:ext uri="{FF2B5EF4-FFF2-40B4-BE49-F238E27FC236}">
                <a16:creationId xmlns:a16="http://schemas.microsoft.com/office/drawing/2014/main" id="{375B5ED7-DC89-4600-B145-DC15E618B497}"/>
              </a:ext>
            </a:extLst>
          </p:cNvPr>
          <p:cNvSpPr>
            <a:spLocks noGrp="1"/>
          </p:cNvSpPr>
          <p:nvPr>
            <p:ph idx="1"/>
          </p:nvPr>
        </p:nvSpPr>
        <p:spPr/>
        <p:txBody>
          <a:bodyPr>
            <a:normAutofit fontScale="92500" lnSpcReduction="20000"/>
          </a:bodyPr>
          <a:lstStyle/>
          <a:p>
            <a:r>
              <a:rPr lang="el-GR" dirty="0"/>
              <a:t>Η διαδικασία αναφέρεται στον προσδιορισμό των δεξιοτήτων που στερείται ένα άτομο προκειμένου να επιτελέσει με αποτελεσματικότητα ένα έργο/καθήκον/εργασία.</a:t>
            </a:r>
          </a:p>
          <a:p>
            <a:endParaRPr lang="el-GR" dirty="0"/>
          </a:p>
          <a:p>
            <a:r>
              <a:rPr lang="el-GR" dirty="0"/>
              <a:t>Η διαδικασία της διάγνωσης μπορεί να γίνει είτε σε </a:t>
            </a:r>
            <a:r>
              <a:rPr lang="el-GR" b="1" dirty="0"/>
              <a:t>ατομικό</a:t>
            </a:r>
            <a:r>
              <a:rPr lang="el-GR" dirty="0"/>
              <a:t> είτε </a:t>
            </a:r>
            <a:r>
              <a:rPr lang="el-GR" b="1" dirty="0"/>
              <a:t>ομαδικό επίπεδο </a:t>
            </a:r>
            <a:r>
              <a:rPr lang="el-GR" dirty="0"/>
              <a:t>(π.χ. εργαζόμενοι μιας επιχείρησης).</a:t>
            </a:r>
          </a:p>
          <a:p>
            <a:endParaRPr lang="el-GR" dirty="0"/>
          </a:p>
          <a:p>
            <a:r>
              <a:rPr lang="el-GR" dirty="0"/>
              <a:t>Η διαδικασία οδηγεί στο σχεδιασμό περισσότερο εστιασμένων προγραμμάτων κυρίως στο πεδίο της επαγγελματικής εκπαίδευσης και κατάρτισης.</a:t>
            </a:r>
          </a:p>
        </p:txBody>
      </p:sp>
    </p:spTree>
    <p:extLst>
      <p:ext uri="{BB962C8B-B14F-4D97-AF65-F5344CB8AC3E}">
        <p14:creationId xmlns:p14="http://schemas.microsoft.com/office/powerpoint/2010/main" val="3626443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75B1A-8BEC-4BD9-9A0E-F2762E7D3651}"/>
              </a:ext>
            </a:extLst>
          </p:cNvPr>
          <p:cNvSpPr>
            <a:spLocks noGrp="1"/>
          </p:cNvSpPr>
          <p:nvPr>
            <p:ph type="title"/>
          </p:nvPr>
        </p:nvSpPr>
        <p:spPr/>
        <p:txBody>
          <a:bodyPr/>
          <a:lstStyle/>
          <a:p>
            <a:r>
              <a:rPr lang="el-GR" b="1" dirty="0"/>
              <a:t>Η διαδικασία του </a:t>
            </a:r>
            <a:r>
              <a:rPr lang="en-US" b="1" dirty="0"/>
              <a:t>skills gap analysis </a:t>
            </a:r>
            <a:r>
              <a:rPr lang="el-GR" b="1" dirty="0"/>
              <a:t>σε μια ματιά</a:t>
            </a:r>
          </a:p>
        </p:txBody>
      </p:sp>
      <p:graphicFrame>
        <p:nvGraphicFramePr>
          <p:cNvPr id="5" name="Content Placeholder 4">
            <a:extLst>
              <a:ext uri="{FF2B5EF4-FFF2-40B4-BE49-F238E27FC236}">
                <a16:creationId xmlns:a16="http://schemas.microsoft.com/office/drawing/2014/main" id="{423D480A-FE35-4403-BDEE-4ED69D875981}"/>
              </a:ext>
            </a:extLst>
          </p:cNvPr>
          <p:cNvGraphicFramePr>
            <a:graphicFrameLocks noGrp="1"/>
          </p:cNvGraphicFramePr>
          <p:nvPr>
            <p:ph idx="1"/>
            <p:extLst>
              <p:ext uri="{D42A27DB-BD31-4B8C-83A1-F6EECF244321}">
                <p14:modId xmlns:p14="http://schemas.microsoft.com/office/powerpoint/2010/main" val="2046555782"/>
              </p:ext>
            </p:extLst>
          </p:nvPr>
        </p:nvGraphicFramePr>
        <p:xfrm>
          <a:off x="42115" y="2880617"/>
          <a:ext cx="9059772" cy="1649730"/>
        </p:xfrm>
        <a:graphic>
          <a:graphicData uri="http://schemas.openxmlformats.org/drawingml/2006/table">
            <a:tbl>
              <a:tblPr firstRow="1" bandRow="1">
                <a:tableStyleId>{5C22544A-7EE6-4342-B048-85BDC9FD1C3A}</a:tableStyleId>
              </a:tblPr>
              <a:tblGrid>
                <a:gridCol w="1784179">
                  <a:extLst>
                    <a:ext uri="{9D8B030D-6E8A-4147-A177-3AD203B41FA5}">
                      <a16:colId xmlns:a16="http://schemas.microsoft.com/office/drawing/2014/main" val="1341295260"/>
                    </a:ext>
                  </a:extLst>
                </a:gridCol>
                <a:gridCol w="2672289">
                  <a:extLst>
                    <a:ext uri="{9D8B030D-6E8A-4147-A177-3AD203B41FA5}">
                      <a16:colId xmlns:a16="http://schemas.microsoft.com/office/drawing/2014/main" val="357543959"/>
                    </a:ext>
                  </a:extLst>
                </a:gridCol>
                <a:gridCol w="2602086">
                  <a:extLst>
                    <a:ext uri="{9D8B030D-6E8A-4147-A177-3AD203B41FA5}">
                      <a16:colId xmlns:a16="http://schemas.microsoft.com/office/drawing/2014/main" val="2684770086"/>
                    </a:ext>
                  </a:extLst>
                </a:gridCol>
                <a:gridCol w="2001218">
                  <a:extLst>
                    <a:ext uri="{9D8B030D-6E8A-4147-A177-3AD203B41FA5}">
                      <a16:colId xmlns:a16="http://schemas.microsoft.com/office/drawing/2014/main" val="1358096635"/>
                    </a:ext>
                  </a:extLst>
                </a:gridCol>
              </a:tblGrid>
              <a:tr h="278130">
                <a:tc>
                  <a:txBody>
                    <a:bodyPr/>
                    <a:lstStyle/>
                    <a:p>
                      <a:pPr algn="ctr"/>
                      <a:r>
                        <a:rPr lang="el-GR" sz="1000" dirty="0"/>
                        <a:t>Επίπεδο</a:t>
                      </a:r>
                    </a:p>
                  </a:txBody>
                  <a:tcPr marL="68580" marR="68580" marT="34290" marB="34290"/>
                </a:tc>
                <a:tc>
                  <a:txBody>
                    <a:bodyPr/>
                    <a:lstStyle/>
                    <a:p>
                      <a:pPr algn="ctr"/>
                      <a:r>
                        <a:rPr lang="el-GR" sz="1000" dirty="0"/>
                        <a:t>Υπεύθυνος της διαδικασίας</a:t>
                      </a:r>
                    </a:p>
                  </a:txBody>
                  <a:tcPr marL="68580" marR="68580" marT="34290" marB="34290"/>
                </a:tc>
                <a:tc>
                  <a:txBody>
                    <a:bodyPr/>
                    <a:lstStyle/>
                    <a:p>
                      <a:pPr algn="ctr"/>
                      <a:r>
                        <a:rPr lang="el-GR" sz="1000" dirty="0"/>
                        <a:t>Πότε γίνεται η διαδικασία;</a:t>
                      </a:r>
                    </a:p>
                  </a:txBody>
                  <a:tcPr marL="68580" marR="68580" marT="34290" marB="34290"/>
                </a:tc>
                <a:tc>
                  <a:txBody>
                    <a:bodyPr/>
                    <a:lstStyle/>
                    <a:p>
                      <a:pPr algn="ctr"/>
                      <a:r>
                        <a:rPr lang="el-GR" sz="1000" dirty="0"/>
                        <a:t>Χρήση αποτελεσμάτων</a:t>
                      </a:r>
                    </a:p>
                  </a:txBody>
                  <a:tcPr marL="68580" marR="68580" marT="34290" marB="34290"/>
                </a:tc>
                <a:extLst>
                  <a:ext uri="{0D108BD9-81ED-4DB2-BD59-A6C34878D82A}">
                    <a16:rowId xmlns:a16="http://schemas.microsoft.com/office/drawing/2014/main" val="1215856403"/>
                  </a:ext>
                </a:extLst>
              </a:tr>
              <a:tr h="685800">
                <a:tc>
                  <a:txBody>
                    <a:bodyPr/>
                    <a:lstStyle/>
                    <a:p>
                      <a:pPr algn="ctr"/>
                      <a:r>
                        <a:rPr lang="el-GR" sz="1000" b="1" dirty="0"/>
                        <a:t>Ατομικό</a:t>
                      </a:r>
                    </a:p>
                  </a:txBody>
                  <a:tcPr marL="68580" marR="68580" marT="34290" marB="34290"/>
                </a:tc>
                <a:tc>
                  <a:txBody>
                    <a:bodyPr/>
                    <a:lstStyle/>
                    <a:p>
                      <a:pPr algn="ctr"/>
                      <a:r>
                        <a:rPr lang="el-GR" sz="1000" b="1" dirty="0"/>
                        <a:t>Εκπαιδευτής</a:t>
                      </a:r>
                    </a:p>
                  </a:txBody>
                  <a:tcPr marL="68580" marR="68580" marT="34290" marB="34290"/>
                </a:tc>
                <a:tc>
                  <a:txBody>
                    <a:bodyPr/>
                    <a:lstStyle/>
                    <a:p>
                      <a:pPr algn="ctr"/>
                      <a:r>
                        <a:rPr lang="el-GR" sz="1000" b="1" dirty="0"/>
                        <a:t>-Αλλαγές καθηκόντων ή πεδίου εργασίας</a:t>
                      </a:r>
                    </a:p>
                    <a:p>
                      <a:pPr algn="ctr"/>
                      <a:r>
                        <a:rPr lang="el-GR" sz="1000" b="1" dirty="0"/>
                        <a:t>-Κακή αξιολόγηση</a:t>
                      </a:r>
                    </a:p>
                    <a:p>
                      <a:pPr algn="ctr"/>
                      <a:r>
                        <a:rPr lang="el-GR" sz="1000" b="1" dirty="0"/>
                        <a:t>-Αναβάθμιση/προαγωγή</a:t>
                      </a:r>
                    </a:p>
                  </a:txBody>
                  <a:tcPr marL="68580" marR="68580" marT="34290" marB="34290"/>
                </a:tc>
                <a:tc>
                  <a:txBody>
                    <a:bodyPr/>
                    <a:lstStyle/>
                    <a:p>
                      <a:r>
                        <a:rPr lang="el-GR" sz="1000" b="1" dirty="0"/>
                        <a:t>-Επιμόρφωση/κατάρτιση</a:t>
                      </a:r>
                    </a:p>
                    <a:p>
                      <a:r>
                        <a:rPr lang="el-GR" sz="1000" b="1" dirty="0"/>
                        <a:t>-Προγράμματα υποστήριξης </a:t>
                      </a:r>
                      <a:r>
                        <a:rPr lang="en-US" sz="1000" b="1" dirty="0"/>
                        <a:t>(mentoring)</a:t>
                      </a:r>
                    </a:p>
                    <a:p>
                      <a:r>
                        <a:rPr lang="en-US" sz="1000" b="1" dirty="0"/>
                        <a:t>-</a:t>
                      </a:r>
                      <a:r>
                        <a:rPr lang="el-GR" sz="1000" b="1" dirty="0"/>
                        <a:t>Αλλαγή προσανατολισμού</a:t>
                      </a:r>
                    </a:p>
                  </a:txBody>
                  <a:tcPr marL="68580" marR="68580" marT="34290" marB="34290"/>
                </a:tc>
                <a:extLst>
                  <a:ext uri="{0D108BD9-81ED-4DB2-BD59-A6C34878D82A}">
                    <a16:rowId xmlns:a16="http://schemas.microsoft.com/office/drawing/2014/main" val="1074823174"/>
                  </a:ext>
                </a:extLst>
              </a:tr>
              <a:tr h="685800">
                <a:tc>
                  <a:txBody>
                    <a:bodyPr/>
                    <a:lstStyle/>
                    <a:p>
                      <a:pPr algn="ctr"/>
                      <a:r>
                        <a:rPr lang="el-GR" sz="1000" b="1" dirty="0"/>
                        <a:t>Συλλογικό/Ομάδα/</a:t>
                      </a:r>
                    </a:p>
                    <a:p>
                      <a:pPr algn="ctr"/>
                      <a:r>
                        <a:rPr lang="el-GR" sz="1000" b="1" dirty="0"/>
                        <a:t>Οργανισμός</a:t>
                      </a:r>
                    </a:p>
                  </a:txBody>
                  <a:tcPr marL="68580" marR="68580" marT="34290" marB="34290"/>
                </a:tc>
                <a:tc>
                  <a:txBody>
                    <a:bodyPr/>
                    <a:lstStyle/>
                    <a:p>
                      <a:pPr algn="ctr"/>
                      <a:r>
                        <a:rPr lang="el-GR" sz="1000" b="1" dirty="0"/>
                        <a:t>-Εκπαιδευτής ή</a:t>
                      </a:r>
                    </a:p>
                    <a:p>
                      <a:pPr algn="ctr"/>
                      <a:r>
                        <a:rPr lang="el-GR" sz="1000" b="1" dirty="0"/>
                        <a:t>-Υπεύθυνος ανθρώπινου δυναμικού ή</a:t>
                      </a:r>
                    </a:p>
                    <a:p>
                      <a:pPr algn="ctr"/>
                      <a:r>
                        <a:rPr lang="el-GR" sz="1000" b="1" dirty="0"/>
                        <a:t>-Εξωτερικός σύμβουλος</a:t>
                      </a:r>
                    </a:p>
                  </a:txBody>
                  <a:tcPr marL="68580" marR="68580" marT="34290" marB="34290"/>
                </a:tc>
                <a:tc>
                  <a:txBody>
                    <a:bodyPr/>
                    <a:lstStyle/>
                    <a:p>
                      <a:pPr algn="ctr"/>
                      <a:r>
                        <a:rPr lang="el-GR" sz="1000" b="1" dirty="0"/>
                        <a:t>-Χαμηλά επίπεδα απόδοσης/παραγωγικότητας</a:t>
                      </a:r>
                    </a:p>
                    <a:p>
                      <a:pPr algn="ctr"/>
                      <a:r>
                        <a:rPr lang="el-GR" sz="1000" b="1" dirty="0"/>
                        <a:t>-Αλλαγή στρατηγικής του οργανισμού</a:t>
                      </a:r>
                    </a:p>
                    <a:p>
                      <a:pPr algn="ctr"/>
                      <a:r>
                        <a:rPr lang="el-GR" sz="1000" b="1" dirty="0"/>
                        <a:t>-Εισαγωγή νέων τεχνολογιών/διαδικασιών</a:t>
                      </a:r>
                    </a:p>
                  </a:txBody>
                  <a:tcPr marL="68580" marR="68580" marT="34290" marB="34290"/>
                </a:tc>
                <a:tc>
                  <a:txBody>
                    <a:bodyPr/>
                    <a:lstStyle/>
                    <a:p>
                      <a:r>
                        <a:rPr lang="el-GR" sz="1000" b="1" dirty="0"/>
                        <a:t>-Πρόσληψη νέου προσωπικού</a:t>
                      </a:r>
                    </a:p>
                    <a:p>
                      <a:r>
                        <a:rPr lang="el-GR" sz="1000" b="1" dirty="0"/>
                        <a:t>-Επιμόρφωση/κατάρτιση</a:t>
                      </a:r>
                    </a:p>
                    <a:p>
                      <a:r>
                        <a:rPr lang="el-GR" sz="1000" b="1" dirty="0"/>
                        <a:t>Προγράμματα υποστήριξης </a:t>
                      </a:r>
                      <a:r>
                        <a:rPr lang="en-US" sz="1000" b="1" dirty="0"/>
                        <a:t>(mentoring)</a:t>
                      </a:r>
                      <a:endParaRPr lang="el-GR" sz="1000" b="1" dirty="0"/>
                    </a:p>
                  </a:txBody>
                  <a:tcPr marL="68580" marR="68580" marT="34290" marB="34290"/>
                </a:tc>
                <a:extLst>
                  <a:ext uri="{0D108BD9-81ED-4DB2-BD59-A6C34878D82A}">
                    <a16:rowId xmlns:a16="http://schemas.microsoft.com/office/drawing/2014/main" val="3749314381"/>
                  </a:ext>
                </a:extLst>
              </a:tr>
            </a:tbl>
          </a:graphicData>
        </a:graphic>
      </p:graphicFrame>
    </p:spTree>
    <p:extLst>
      <p:ext uri="{BB962C8B-B14F-4D97-AF65-F5344CB8AC3E}">
        <p14:creationId xmlns:p14="http://schemas.microsoft.com/office/powerpoint/2010/main" val="2150708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3ED4F-E1A2-4C82-B710-29FB05C76492}"/>
              </a:ext>
            </a:extLst>
          </p:cNvPr>
          <p:cNvSpPr>
            <a:spLocks noGrp="1"/>
          </p:cNvSpPr>
          <p:nvPr>
            <p:ph type="title"/>
          </p:nvPr>
        </p:nvSpPr>
        <p:spPr/>
        <p:txBody>
          <a:bodyPr>
            <a:normAutofit fontScale="90000"/>
          </a:bodyPr>
          <a:lstStyle/>
          <a:p>
            <a:r>
              <a:rPr lang="el-GR" b="1" dirty="0"/>
              <a:t>Βήμα 1: Προσδιορισμός των σημαντικών δεξιοτήτων/ικανοτήτων</a:t>
            </a:r>
          </a:p>
        </p:txBody>
      </p:sp>
      <p:sp>
        <p:nvSpPr>
          <p:cNvPr id="3" name="Content Placeholder 2">
            <a:extLst>
              <a:ext uri="{FF2B5EF4-FFF2-40B4-BE49-F238E27FC236}">
                <a16:creationId xmlns:a16="http://schemas.microsoft.com/office/drawing/2014/main" id="{561BB355-D8A1-49DA-B8C2-D789DF71690D}"/>
              </a:ext>
            </a:extLst>
          </p:cNvPr>
          <p:cNvSpPr>
            <a:spLocks noGrp="1"/>
          </p:cNvSpPr>
          <p:nvPr>
            <p:ph idx="1"/>
          </p:nvPr>
        </p:nvSpPr>
        <p:spPr>
          <a:xfrm>
            <a:off x="628650" y="2463403"/>
            <a:ext cx="7886700" cy="3263504"/>
          </a:xfrm>
        </p:spPr>
        <p:txBody>
          <a:bodyPr>
            <a:normAutofit fontScale="70000" lnSpcReduction="20000"/>
          </a:bodyPr>
          <a:lstStyle/>
          <a:p>
            <a:r>
              <a:rPr lang="el-GR" dirty="0"/>
              <a:t>Περιγράμματα θέσεων εργασίας </a:t>
            </a:r>
            <a:r>
              <a:rPr lang="en-US" dirty="0"/>
              <a:t>(job descriptions)</a:t>
            </a:r>
          </a:p>
          <a:p>
            <a:r>
              <a:rPr lang="el-GR" dirty="0"/>
              <a:t>Προβλέψεις των μελλοντικών τάσεων στο πεδίο εργασίας </a:t>
            </a:r>
            <a:r>
              <a:rPr lang="en-US" dirty="0"/>
              <a:t>(forecasting)</a:t>
            </a:r>
          </a:p>
          <a:p>
            <a:r>
              <a:rPr lang="el-GR" dirty="0"/>
              <a:t>Απαιτούμενα προσόντα (συνεντεύξεις με προϊσταμένους, εργοδότες, έμπειρους επαγγελματίες)</a:t>
            </a:r>
          </a:p>
          <a:p>
            <a:r>
              <a:rPr lang="el-GR" dirty="0"/>
              <a:t>Επαγγελματικά περιγράμματα</a:t>
            </a:r>
          </a:p>
          <a:p>
            <a:r>
              <a:rPr lang="el-GR" dirty="0"/>
              <a:t>Προγενέστερες εκθέσεις αξιολόγησης προσωπικού</a:t>
            </a:r>
          </a:p>
          <a:p>
            <a:r>
              <a:rPr lang="el-GR" dirty="0"/>
              <a:t>Ερωτηματολόγια/συνεντεύξεις/</a:t>
            </a:r>
            <a:r>
              <a:rPr lang="en-US" dirty="0"/>
              <a:t>tests</a:t>
            </a:r>
            <a:endParaRPr lang="el-GR" dirty="0"/>
          </a:p>
          <a:p>
            <a:r>
              <a:rPr lang="el-GR" dirty="0"/>
              <a:t>Προσδιορισμός της προτεραιότητας και του επιπέδου στο οποίο απαιτείται κάθε δεξιότητα/ικανότητα (καλό είναι αυτά να προσδιορίζονται σε 5θμες ή 3θμες κλίμακες </a:t>
            </a:r>
            <a:r>
              <a:rPr lang="en-US" dirty="0"/>
              <a:t>Likert </a:t>
            </a:r>
            <a:r>
              <a:rPr lang="el-GR" dirty="0"/>
              <a:t>π.χ. Άριστο, Μέτριο, Στοιχειώδες)-Βλέπε παράδειγμα επόμενης διαφάνειας</a:t>
            </a:r>
          </a:p>
        </p:txBody>
      </p:sp>
    </p:spTree>
    <p:extLst>
      <p:ext uri="{BB962C8B-B14F-4D97-AF65-F5344CB8AC3E}">
        <p14:creationId xmlns:p14="http://schemas.microsoft.com/office/powerpoint/2010/main" val="2629323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3B82-7A6F-4552-B6DA-5FE27E587EEF}"/>
              </a:ext>
            </a:extLst>
          </p:cNvPr>
          <p:cNvSpPr>
            <a:spLocks noGrp="1"/>
          </p:cNvSpPr>
          <p:nvPr>
            <p:ph type="title"/>
          </p:nvPr>
        </p:nvSpPr>
        <p:spPr/>
        <p:txBody>
          <a:bodyPr>
            <a:normAutofit fontScale="90000"/>
          </a:bodyPr>
          <a:lstStyle/>
          <a:p>
            <a:r>
              <a:rPr lang="el-GR" b="1" dirty="0"/>
              <a:t>Παράδειγμα προσδιορισμού απαιτούμενων δεξιοτήτων (προτεραιότητα, επιθυμητό επίπεδο)</a:t>
            </a:r>
          </a:p>
        </p:txBody>
      </p:sp>
      <p:graphicFrame>
        <p:nvGraphicFramePr>
          <p:cNvPr id="5" name="Content Placeholder 4">
            <a:extLst>
              <a:ext uri="{FF2B5EF4-FFF2-40B4-BE49-F238E27FC236}">
                <a16:creationId xmlns:a16="http://schemas.microsoft.com/office/drawing/2014/main" id="{1027D280-08C6-4DB9-BF19-FDD008DADA67}"/>
              </a:ext>
            </a:extLst>
          </p:cNvPr>
          <p:cNvGraphicFramePr>
            <a:graphicFrameLocks noGrp="1"/>
          </p:cNvGraphicFramePr>
          <p:nvPr>
            <p:ph idx="1"/>
            <p:extLst>
              <p:ext uri="{D42A27DB-BD31-4B8C-83A1-F6EECF244321}">
                <p14:modId xmlns:p14="http://schemas.microsoft.com/office/powerpoint/2010/main" val="4249516543"/>
              </p:ext>
            </p:extLst>
          </p:nvPr>
        </p:nvGraphicFramePr>
        <p:xfrm>
          <a:off x="628650" y="2627398"/>
          <a:ext cx="7886700" cy="111252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1825632738"/>
                    </a:ext>
                  </a:extLst>
                </a:gridCol>
                <a:gridCol w="2628900">
                  <a:extLst>
                    <a:ext uri="{9D8B030D-6E8A-4147-A177-3AD203B41FA5}">
                      <a16:colId xmlns:a16="http://schemas.microsoft.com/office/drawing/2014/main" val="166538320"/>
                    </a:ext>
                  </a:extLst>
                </a:gridCol>
                <a:gridCol w="2628900">
                  <a:extLst>
                    <a:ext uri="{9D8B030D-6E8A-4147-A177-3AD203B41FA5}">
                      <a16:colId xmlns:a16="http://schemas.microsoft.com/office/drawing/2014/main" val="3755745835"/>
                    </a:ext>
                  </a:extLst>
                </a:gridCol>
              </a:tblGrid>
              <a:tr h="278130">
                <a:tc>
                  <a:txBody>
                    <a:bodyPr/>
                    <a:lstStyle/>
                    <a:p>
                      <a:pPr algn="ctr"/>
                      <a:r>
                        <a:rPr lang="el-GR" sz="1000" dirty="0"/>
                        <a:t>Ικανότητα/δεξιότητα</a:t>
                      </a:r>
                    </a:p>
                  </a:txBody>
                  <a:tcPr marL="68580" marR="68580" marT="34290" marB="34290"/>
                </a:tc>
                <a:tc>
                  <a:txBody>
                    <a:bodyPr/>
                    <a:lstStyle/>
                    <a:p>
                      <a:pPr algn="ctr"/>
                      <a:r>
                        <a:rPr lang="el-GR" sz="1000" dirty="0"/>
                        <a:t>Προτεραιότητα (1-3)</a:t>
                      </a:r>
                    </a:p>
                  </a:txBody>
                  <a:tcPr marL="68580" marR="68580" marT="34290" marB="34290"/>
                </a:tc>
                <a:tc>
                  <a:txBody>
                    <a:bodyPr/>
                    <a:lstStyle/>
                    <a:p>
                      <a:pPr algn="ctr"/>
                      <a:r>
                        <a:rPr lang="el-GR" sz="1000" dirty="0"/>
                        <a:t>Απαιτούμενο επίπεδο (1-3)</a:t>
                      </a:r>
                    </a:p>
                  </a:txBody>
                  <a:tcPr marL="68580" marR="68580" marT="34290" marB="34290"/>
                </a:tc>
                <a:extLst>
                  <a:ext uri="{0D108BD9-81ED-4DB2-BD59-A6C34878D82A}">
                    <a16:rowId xmlns:a16="http://schemas.microsoft.com/office/drawing/2014/main" val="2992223897"/>
                  </a:ext>
                </a:extLst>
              </a:tr>
              <a:tr h="278130">
                <a:tc>
                  <a:txBody>
                    <a:bodyPr/>
                    <a:lstStyle/>
                    <a:p>
                      <a:pPr algn="ctr"/>
                      <a:r>
                        <a:rPr lang="el-GR" sz="1000" b="1" dirty="0"/>
                        <a:t>Ηγεσία</a:t>
                      </a:r>
                    </a:p>
                  </a:txBody>
                  <a:tcPr marL="68580" marR="68580" marT="34290" marB="34290"/>
                </a:tc>
                <a:tc>
                  <a:txBody>
                    <a:bodyPr/>
                    <a:lstStyle/>
                    <a:p>
                      <a:pPr algn="ctr"/>
                      <a:r>
                        <a:rPr lang="el-GR" sz="1000" b="1" dirty="0"/>
                        <a:t>3</a:t>
                      </a:r>
                    </a:p>
                  </a:txBody>
                  <a:tcPr marL="68580" marR="68580" marT="34290" marB="34290"/>
                </a:tc>
                <a:tc>
                  <a:txBody>
                    <a:bodyPr/>
                    <a:lstStyle/>
                    <a:p>
                      <a:pPr algn="ctr"/>
                      <a:r>
                        <a:rPr lang="el-GR" sz="1000" b="1" dirty="0"/>
                        <a:t>3</a:t>
                      </a:r>
                    </a:p>
                  </a:txBody>
                  <a:tcPr marL="68580" marR="68580" marT="34290" marB="34290"/>
                </a:tc>
                <a:extLst>
                  <a:ext uri="{0D108BD9-81ED-4DB2-BD59-A6C34878D82A}">
                    <a16:rowId xmlns:a16="http://schemas.microsoft.com/office/drawing/2014/main" val="3558595710"/>
                  </a:ext>
                </a:extLst>
              </a:tr>
              <a:tr h="278130">
                <a:tc>
                  <a:txBody>
                    <a:bodyPr/>
                    <a:lstStyle/>
                    <a:p>
                      <a:pPr algn="ctr"/>
                      <a:r>
                        <a:rPr lang="el-GR" sz="1000" b="1" dirty="0"/>
                        <a:t>Νέες Τεχνολογίες</a:t>
                      </a:r>
                    </a:p>
                  </a:txBody>
                  <a:tcPr marL="68580" marR="68580" marT="34290" marB="34290"/>
                </a:tc>
                <a:tc>
                  <a:txBody>
                    <a:bodyPr/>
                    <a:lstStyle/>
                    <a:p>
                      <a:pPr algn="ctr"/>
                      <a:r>
                        <a:rPr lang="el-GR" sz="1000" b="1" dirty="0"/>
                        <a:t>2</a:t>
                      </a:r>
                    </a:p>
                  </a:txBody>
                  <a:tcPr marL="68580" marR="68580" marT="34290" marB="34290"/>
                </a:tc>
                <a:tc>
                  <a:txBody>
                    <a:bodyPr/>
                    <a:lstStyle/>
                    <a:p>
                      <a:pPr algn="ctr"/>
                      <a:r>
                        <a:rPr lang="el-GR" sz="1000" b="1" dirty="0"/>
                        <a:t>2</a:t>
                      </a:r>
                    </a:p>
                  </a:txBody>
                  <a:tcPr marL="68580" marR="68580" marT="34290" marB="34290"/>
                </a:tc>
                <a:extLst>
                  <a:ext uri="{0D108BD9-81ED-4DB2-BD59-A6C34878D82A}">
                    <a16:rowId xmlns:a16="http://schemas.microsoft.com/office/drawing/2014/main" val="214343401"/>
                  </a:ext>
                </a:extLst>
              </a:tr>
              <a:tr h="278130">
                <a:tc>
                  <a:txBody>
                    <a:bodyPr/>
                    <a:lstStyle/>
                    <a:p>
                      <a:pPr algn="ctr"/>
                      <a:r>
                        <a:rPr lang="el-GR" sz="1000" b="1" dirty="0"/>
                        <a:t>Ανάληψη πρωτοβουλίας</a:t>
                      </a:r>
                    </a:p>
                  </a:txBody>
                  <a:tcPr marL="68580" marR="68580" marT="34290" marB="34290"/>
                </a:tc>
                <a:tc>
                  <a:txBody>
                    <a:bodyPr/>
                    <a:lstStyle/>
                    <a:p>
                      <a:pPr algn="ctr"/>
                      <a:r>
                        <a:rPr lang="el-GR" sz="1000" b="1" dirty="0"/>
                        <a:t>3</a:t>
                      </a:r>
                    </a:p>
                  </a:txBody>
                  <a:tcPr marL="68580" marR="68580" marT="34290" marB="34290"/>
                </a:tc>
                <a:tc>
                  <a:txBody>
                    <a:bodyPr/>
                    <a:lstStyle/>
                    <a:p>
                      <a:pPr algn="ctr"/>
                      <a:r>
                        <a:rPr lang="el-GR" sz="1000" b="1" dirty="0"/>
                        <a:t>3</a:t>
                      </a:r>
                    </a:p>
                  </a:txBody>
                  <a:tcPr marL="68580" marR="68580" marT="34290" marB="34290"/>
                </a:tc>
                <a:extLst>
                  <a:ext uri="{0D108BD9-81ED-4DB2-BD59-A6C34878D82A}">
                    <a16:rowId xmlns:a16="http://schemas.microsoft.com/office/drawing/2014/main" val="3415181705"/>
                  </a:ext>
                </a:extLst>
              </a:tr>
            </a:tbl>
          </a:graphicData>
        </a:graphic>
      </p:graphicFrame>
    </p:spTree>
    <p:extLst>
      <p:ext uri="{BB962C8B-B14F-4D97-AF65-F5344CB8AC3E}">
        <p14:creationId xmlns:p14="http://schemas.microsoft.com/office/powerpoint/2010/main" val="11406960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19FF1-DF87-46AB-9F9E-3C9DE6FD3E37}"/>
              </a:ext>
            </a:extLst>
          </p:cNvPr>
          <p:cNvSpPr>
            <a:spLocks noGrp="1"/>
          </p:cNvSpPr>
          <p:nvPr>
            <p:ph type="title"/>
          </p:nvPr>
        </p:nvSpPr>
        <p:spPr/>
        <p:txBody>
          <a:bodyPr>
            <a:normAutofit fontScale="90000"/>
          </a:bodyPr>
          <a:lstStyle/>
          <a:p>
            <a:r>
              <a:rPr lang="el-GR" b="1" dirty="0"/>
              <a:t>Παράδειγμα αποτελεσμάτων της διαδικασίας για προσωπικό </a:t>
            </a:r>
            <a:r>
              <a:rPr lang="el-GR" b="1" dirty="0" err="1"/>
              <a:t>τηλεπωλήσεων</a:t>
            </a:r>
            <a:r>
              <a:rPr lang="el-GR" b="1" dirty="0"/>
              <a:t> </a:t>
            </a:r>
          </a:p>
        </p:txBody>
      </p:sp>
      <p:graphicFrame>
        <p:nvGraphicFramePr>
          <p:cNvPr id="5" name="Content Placeholder 4">
            <a:extLst>
              <a:ext uri="{FF2B5EF4-FFF2-40B4-BE49-F238E27FC236}">
                <a16:creationId xmlns:a16="http://schemas.microsoft.com/office/drawing/2014/main" id="{E88071B5-1AB6-4DCB-A224-0B5F16FF13DF}"/>
              </a:ext>
            </a:extLst>
          </p:cNvPr>
          <p:cNvGraphicFramePr>
            <a:graphicFrameLocks noGrp="1"/>
          </p:cNvGraphicFramePr>
          <p:nvPr>
            <p:ph idx="1"/>
            <p:extLst>
              <p:ext uri="{D42A27DB-BD31-4B8C-83A1-F6EECF244321}">
                <p14:modId xmlns:p14="http://schemas.microsoft.com/office/powerpoint/2010/main" val="2392672679"/>
              </p:ext>
            </p:extLst>
          </p:nvPr>
        </p:nvGraphicFramePr>
        <p:xfrm>
          <a:off x="554795" y="2569845"/>
          <a:ext cx="7886700" cy="1211580"/>
        </p:xfrm>
        <a:graphic>
          <a:graphicData uri="http://schemas.openxmlformats.org/drawingml/2006/table">
            <a:tbl>
              <a:tblPr firstRow="1" bandRow="1">
                <a:tableStyleId>{5C22544A-7EE6-4342-B048-85BDC9FD1C3A}</a:tableStyleId>
              </a:tblPr>
              <a:tblGrid>
                <a:gridCol w="1971675">
                  <a:extLst>
                    <a:ext uri="{9D8B030D-6E8A-4147-A177-3AD203B41FA5}">
                      <a16:colId xmlns:a16="http://schemas.microsoft.com/office/drawing/2014/main" val="699951749"/>
                    </a:ext>
                  </a:extLst>
                </a:gridCol>
                <a:gridCol w="1971675">
                  <a:extLst>
                    <a:ext uri="{9D8B030D-6E8A-4147-A177-3AD203B41FA5}">
                      <a16:colId xmlns:a16="http://schemas.microsoft.com/office/drawing/2014/main" val="2965809895"/>
                    </a:ext>
                  </a:extLst>
                </a:gridCol>
                <a:gridCol w="1971675">
                  <a:extLst>
                    <a:ext uri="{9D8B030D-6E8A-4147-A177-3AD203B41FA5}">
                      <a16:colId xmlns:a16="http://schemas.microsoft.com/office/drawing/2014/main" val="3607004894"/>
                    </a:ext>
                  </a:extLst>
                </a:gridCol>
                <a:gridCol w="1971675">
                  <a:extLst>
                    <a:ext uri="{9D8B030D-6E8A-4147-A177-3AD203B41FA5}">
                      <a16:colId xmlns:a16="http://schemas.microsoft.com/office/drawing/2014/main" val="2071089538"/>
                    </a:ext>
                  </a:extLst>
                </a:gridCol>
              </a:tblGrid>
              <a:tr h="377190">
                <a:tc>
                  <a:txBody>
                    <a:bodyPr/>
                    <a:lstStyle/>
                    <a:p>
                      <a:pPr algn="ctr"/>
                      <a:r>
                        <a:rPr lang="el-GR" sz="1000" dirty="0"/>
                        <a:t>Ικανότητα/δεξιότητα</a:t>
                      </a:r>
                    </a:p>
                  </a:txBody>
                  <a:tcPr marL="68580" marR="68580" marT="34290" marB="34290"/>
                </a:tc>
                <a:tc>
                  <a:txBody>
                    <a:bodyPr/>
                    <a:lstStyle/>
                    <a:p>
                      <a:pPr algn="ctr"/>
                      <a:r>
                        <a:rPr lang="el-GR" sz="1000" dirty="0"/>
                        <a:t>Προτεραιότητα</a:t>
                      </a:r>
                    </a:p>
                    <a:p>
                      <a:pPr algn="ctr"/>
                      <a:r>
                        <a:rPr lang="el-GR" sz="1000" dirty="0"/>
                        <a:t> (1-5)</a:t>
                      </a:r>
                    </a:p>
                  </a:txBody>
                  <a:tcPr marL="68580" marR="68580" marT="34290" marB="34290"/>
                </a:tc>
                <a:tc>
                  <a:txBody>
                    <a:bodyPr/>
                    <a:lstStyle/>
                    <a:p>
                      <a:pPr algn="ctr"/>
                      <a:r>
                        <a:rPr lang="el-GR" sz="1000" dirty="0"/>
                        <a:t>Απαιτούμενο επίπεδο</a:t>
                      </a:r>
                    </a:p>
                    <a:p>
                      <a:pPr algn="ctr"/>
                      <a:r>
                        <a:rPr lang="el-GR" sz="1000" dirty="0"/>
                        <a:t> (1-5)</a:t>
                      </a:r>
                    </a:p>
                  </a:txBody>
                  <a:tcPr marL="68580" marR="68580" marT="34290" marB="34290"/>
                </a:tc>
                <a:tc>
                  <a:txBody>
                    <a:bodyPr/>
                    <a:lstStyle/>
                    <a:p>
                      <a:pPr algn="ctr"/>
                      <a:r>
                        <a:rPr lang="el-GR" sz="1000" dirty="0"/>
                        <a:t>Υφιστάμενο επίπεδο </a:t>
                      </a:r>
                    </a:p>
                    <a:p>
                      <a:pPr algn="ctr"/>
                      <a:r>
                        <a:rPr lang="el-GR" sz="1000" dirty="0"/>
                        <a:t>(1-5)</a:t>
                      </a:r>
                    </a:p>
                  </a:txBody>
                  <a:tcPr marL="68580" marR="68580" marT="34290" marB="34290"/>
                </a:tc>
                <a:extLst>
                  <a:ext uri="{0D108BD9-81ED-4DB2-BD59-A6C34878D82A}">
                    <a16:rowId xmlns:a16="http://schemas.microsoft.com/office/drawing/2014/main" val="3952876176"/>
                  </a:ext>
                </a:extLst>
              </a:tr>
              <a:tr h="278130">
                <a:tc>
                  <a:txBody>
                    <a:bodyPr/>
                    <a:lstStyle/>
                    <a:p>
                      <a:r>
                        <a:rPr lang="el-GR" sz="1000" b="1" dirty="0"/>
                        <a:t>Ικανότητα διαπραγμάτευσης</a:t>
                      </a:r>
                    </a:p>
                  </a:txBody>
                  <a:tcPr marL="68580" marR="68580" marT="34290" marB="34290"/>
                </a:tc>
                <a:tc>
                  <a:txBody>
                    <a:bodyPr/>
                    <a:lstStyle/>
                    <a:p>
                      <a:pPr algn="ctr"/>
                      <a:r>
                        <a:rPr lang="el-GR" sz="1000" b="1" dirty="0"/>
                        <a:t>3</a:t>
                      </a:r>
                    </a:p>
                  </a:txBody>
                  <a:tcPr marL="68580" marR="68580" marT="34290" marB="34290"/>
                </a:tc>
                <a:tc>
                  <a:txBody>
                    <a:bodyPr/>
                    <a:lstStyle/>
                    <a:p>
                      <a:pPr algn="ctr"/>
                      <a:r>
                        <a:rPr lang="el-GR" sz="1000" b="1" dirty="0"/>
                        <a:t>5</a:t>
                      </a:r>
                    </a:p>
                  </a:txBody>
                  <a:tcPr marL="68580" marR="68580" marT="34290" marB="34290"/>
                </a:tc>
                <a:tc>
                  <a:txBody>
                    <a:bodyPr/>
                    <a:lstStyle/>
                    <a:p>
                      <a:pPr algn="ctr"/>
                      <a:r>
                        <a:rPr lang="el-GR" sz="1000" b="1" dirty="0"/>
                        <a:t>4</a:t>
                      </a:r>
                    </a:p>
                  </a:txBody>
                  <a:tcPr marL="68580" marR="68580" marT="34290" marB="34290"/>
                </a:tc>
                <a:extLst>
                  <a:ext uri="{0D108BD9-81ED-4DB2-BD59-A6C34878D82A}">
                    <a16:rowId xmlns:a16="http://schemas.microsoft.com/office/drawing/2014/main" val="294376091"/>
                  </a:ext>
                </a:extLst>
              </a:tr>
              <a:tr h="278130">
                <a:tc>
                  <a:txBody>
                    <a:bodyPr/>
                    <a:lstStyle/>
                    <a:p>
                      <a:r>
                        <a:rPr lang="el-GR" sz="1000" b="1" dirty="0"/>
                        <a:t>Χρήση ειδικού λογισμικού</a:t>
                      </a:r>
                    </a:p>
                  </a:txBody>
                  <a:tcPr marL="68580" marR="68580" marT="34290" marB="34290"/>
                </a:tc>
                <a:tc>
                  <a:txBody>
                    <a:bodyPr/>
                    <a:lstStyle/>
                    <a:p>
                      <a:pPr algn="ctr"/>
                      <a:r>
                        <a:rPr lang="el-GR" sz="1000" b="1" dirty="0"/>
                        <a:t>3</a:t>
                      </a:r>
                    </a:p>
                  </a:txBody>
                  <a:tcPr marL="68580" marR="68580" marT="34290" marB="34290"/>
                </a:tc>
                <a:tc>
                  <a:txBody>
                    <a:bodyPr/>
                    <a:lstStyle/>
                    <a:p>
                      <a:pPr algn="ctr"/>
                      <a:r>
                        <a:rPr lang="el-GR" sz="1000" b="1" dirty="0"/>
                        <a:t>3</a:t>
                      </a:r>
                    </a:p>
                  </a:txBody>
                  <a:tcPr marL="68580" marR="68580" marT="34290" marB="34290"/>
                </a:tc>
                <a:tc>
                  <a:txBody>
                    <a:bodyPr/>
                    <a:lstStyle/>
                    <a:p>
                      <a:pPr algn="ctr"/>
                      <a:r>
                        <a:rPr lang="el-GR" sz="1000" b="1" dirty="0"/>
                        <a:t>3</a:t>
                      </a:r>
                    </a:p>
                  </a:txBody>
                  <a:tcPr marL="68580" marR="68580" marT="34290" marB="34290"/>
                </a:tc>
                <a:extLst>
                  <a:ext uri="{0D108BD9-81ED-4DB2-BD59-A6C34878D82A}">
                    <a16:rowId xmlns:a16="http://schemas.microsoft.com/office/drawing/2014/main" val="1846808652"/>
                  </a:ext>
                </a:extLst>
              </a:tr>
              <a:tr h="278130">
                <a:tc>
                  <a:txBody>
                    <a:bodyPr/>
                    <a:lstStyle/>
                    <a:p>
                      <a:r>
                        <a:rPr lang="el-GR" sz="1000" b="1" dirty="0"/>
                        <a:t>Γνώση προϊόντων</a:t>
                      </a:r>
                    </a:p>
                  </a:txBody>
                  <a:tcPr marL="68580" marR="68580" marT="34290" marB="34290"/>
                </a:tc>
                <a:tc>
                  <a:txBody>
                    <a:bodyPr/>
                    <a:lstStyle/>
                    <a:p>
                      <a:pPr algn="ctr"/>
                      <a:r>
                        <a:rPr lang="el-GR" sz="1000" b="1" dirty="0"/>
                        <a:t>4</a:t>
                      </a:r>
                    </a:p>
                  </a:txBody>
                  <a:tcPr marL="68580" marR="68580" marT="34290" marB="34290"/>
                </a:tc>
                <a:tc>
                  <a:txBody>
                    <a:bodyPr/>
                    <a:lstStyle/>
                    <a:p>
                      <a:pPr algn="ctr"/>
                      <a:r>
                        <a:rPr lang="el-GR" sz="1000" b="1" dirty="0"/>
                        <a:t>4</a:t>
                      </a:r>
                    </a:p>
                  </a:txBody>
                  <a:tcPr marL="68580" marR="68580" marT="34290" marB="34290"/>
                </a:tc>
                <a:tc>
                  <a:txBody>
                    <a:bodyPr/>
                    <a:lstStyle/>
                    <a:p>
                      <a:pPr algn="ctr"/>
                      <a:r>
                        <a:rPr lang="el-GR" sz="1000" b="1" dirty="0"/>
                        <a:t>2</a:t>
                      </a:r>
                    </a:p>
                  </a:txBody>
                  <a:tcPr marL="68580" marR="68580" marT="34290" marB="34290"/>
                </a:tc>
                <a:extLst>
                  <a:ext uri="{0D108BD9-81ED-4DB2-BD59-A6C34878D82A}">
                    <a16:rowId xmlns:a16="http://schemas.microsoft.com/office/drawing/2014/main" val="1792359846"/>
                  </a:ext>
                </a:extLst>
              </a:tr>
            </a:tbl>
          </a:graphicData>
        </a:graphic>
      </p:graphicFrame>
    </p:spTree>
    <p:extLst>
      <p:ext uri="{BB962C8B-B14F-4D97-AF65-F5344CB8AC3E}">
        <p14:creationId xmlns:p14="http://schemas.microsoft.com/office/powerpoint/2010/main" val="3504601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20470-6178-4532-AC2C-EC9B5CE79083}"/>
              </a:ext>
            </a:extLst>
          </p:cNvPr>
          <p:cNvSpPr>
            <a:spLocks noGrp="1"/>
          </p:cNvSpPr>
          <p:nvPr>
            <p:ph type="title"/>
          </p:nvPr>
        </p:nvSpPr>
        <p:spPr/>
        <p:txBody>
          <a:bodyPr/>
          <a:lstStyle/>
          <a:p>
            <a:r>
              <a:rPr lang="el-GR" b="1" dirty="0"/>
              <a:t>Συμπέρασμα με βάση το παράδειγμα</a:t>
            </a:r>
          </a:p>
        </p:txBody>
      </p:sp>
      <p:sp>
        <p:nvSpPr>
          <p:cNvPr id="3" name="Content Placeholder 2">
            <a:extLst>
              <a:ext uri="{FF2B5EF4-FFF2-40B4-BE49-F238E27FC236}">
                <a16:creationId xmlns:a16="http://schemas.microsoft.com/office/drawing/2014/main" id="{6FA66A02-BDFC-4514-BC15-8C1C8C9BA895}"/>
              </a:ext>
            </a:extLst>
          </p:cNvPr>
          <p:cNvSpPr>
            <a:spLocks noGrp="1"/>
          </p:cNvSpPr>
          <p:nvPr>
            <p:ph idx="1"/>
          </p:nvPr>
        </p:nvSpPr>
        <p:spPr/>
        <p:txBody>
          <a:bodyPr>
            <a:normAutofit fontScale="92500"/>
          </a:bodyPr>
          <a:lstStyle/>
          <a:p>
            <a:r>
              <a:rPr lang="el-GR" dirty="0"/>
              <a:t>Απαιτείται εκπαίδευση του προσωπικού επικεντρωμένη στην καλύτερη γνώση των προϊόντων προς πώληση και δευτερευόντως στην ικανότητα διαπραγμάτευσης.</a:t>
            </a:r>
          </a:p>
          <a:p>
            <a:endParaRPr lang="el-GR" dirty="0"/>
          </a:p>
          <a:p>
            <a:r>
              <a:rPr lang="el-GR" dirty="0"/>
              <a:t>Η εκπαίδευση στην γνώση των προϊόντων θα πρέπει να προηγηθεί αυτής της εκπαίδευσης στην ικανότητα διαπραγμάτευσης αφού αυτό που έχει σημασία είναι το κριτήριο της προτεραιότητας για τον οργανισμό και μετά του εύρους του ελλείμματος (απαιτούμενο μείον υφιστάμενο επίπεδο ικανότητας).</a:t>
            </a: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3641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D9E01-0F38-44C9-8149-DD2ADC9D9CE8}"/>
              </a:ext>
            </a:extLst>
          </p:cNvPr>
          <p:cNvSpPr>
            <a:spLocks noGrp="1"/>
          </p:cNvSpPr>
          <p:nvPr>
            <p:ph type="title"/>
          </p:nvPr>
        </p:nvSpPr>
        <p:spPr/>
        <p:txBody>
          <a:bodyPr/>
          <a:lstStyle/>
          <a:p>
            <a:r>
              <a:rPr lang="el-GR" b="1" dirty="0"/>
              <a:t>Χρήσιμα βίντεο</a:t>
            </a:r>
          </a:p>
        </p:txBody>
      </p:sp>
      <p:sp>
        <p:nvSpPr>
          <p:cNvPr id="3" name="Content Placeholder 2">
            <a:extLst>
              <a:ext uri="{FF2B5EF4-FFF2-40B4-BE49-F238E27FC236}">
                <a16:creationId xmlns:a16="http://schemas.microsoft.com/office/drawing/2014/main" id="{BB387466-4402-43C4-AEE7-96BC7F90107A}"/>
              </a:ext>
            </a:extLst>
          </p:cNvPr>
          <p:cNvSpPr>
            <a:spLocks noGrp="1"/>
          </p:cNvSpPr>
          <p:nvPr>
            <p:ph idx="1"/>
          </p:nvPr>
        </p:nvSpPr>
        <p:spPr/>
        <p:txBody>
          <a:bodyPr>
            <a:normAutofit fontScale="92500" lnSpcReduction="10000"/>
          </a:bodyPr>
          <a:lstStyle/>
          <a:p>
            <a:pPr marL="0" indent="0">
              <a:buNone/>
            </a:pPr>
            <a:r>
              <a:rPr lang="en-US" b="1" dirty="0"/>
              <a:t>Essential Skills Workplace Needs Assessments and Individual Training Needs Analysis</a:t>
            </a:r>
          </a:p>
          <a:p>
            <a:r>
              <a:rPr lang="en-US" dirty="0">
                <a:hlinkClick r:id="rId2"/>
              </a:rPr>
              <a:t>https://www.youtube.com/watch?v=SWS3x8-9F9s</a:t>
            </a:r>
            <a:endParaRPr lang="el-GR" dirty="0"/>
          </a:p>
          <a:p>
            <a:pPr marL="0" indent="0">
              <a:buNone/>
            </a:pPr>
            <a:endParaRPr lang="en-US" dirty="0"/>
          </a:p>
          <a:p>
            <a:pPr marL="0" indent="0">
              <a:buNone/>
            </a:pPr>
            <a:r>
              <a:rPr lang="en-US" b="1" dirty="0"/>
              <a:t>Identify training needs</a:t>
            </a:r>
            <a:endParaRPr lang="el-GR" b="1" dirty="0"/>
          </a:p>
          <a:p>
            <a:r>
              <a:rPr lang="en-US" dirty="0">
                <a:hlinkClick r:id="rId3"/>
              </a:rPr>
              <a:t>https://www.youtube.com/watch?v=Y14R-brmFqA</a:t>
            </a:r>
            <a:endParaRPr lang="en-US" dirty="0"/>
          </a:p>
          <a:p>
            <a:endParaRPr lang="en-US" dirty="0"/>
          </a:p>
          <a:p>
            <a:pPr marL="0" indent="0">
              <a:buNone/>
            </a:pPr>
            <a:r>
              <a:rPr lang="en-US" b="1" dirty="0"/>
              <a:t>Skills Gap Analysis</a:t>
            </a:r>
          </a:p>
          <a:p>
            <a:r>
              <a:rPr lang="en-US" dirty="0">
                <a:hlinkClick r:id="rId4"/>
              </a:rPr>
              <a:t>https://www.youtube.com/watch?v=Be-Oj4XHC5I&amp;t=16s</a:t>
            </a:r>
            <a:endParaRPr lang="en-US" dirty="0"/>
          </a:p>
          <a:p>
            <a:endParaRPr lang="en-US" b="1" dirty="0"/>
          </a:p>
          <a:p>
            <a:endParaRPr lang="el-GR" dirty="0"/>
          </a:p>
          <a:p>
            <a:pPr marL="0" indent="0">
              <a:buNone/>
            </a:pPr>
            <a:endParaRPr lang="el-GR" dirty="0"/>
          </a:p>
        </p:txBody>
      </p:sp>
    </p:spTree>
    <p:extLst>
      <p:ext uri="{BB962C8B-B14F-4D97-AF65-F5344CB8AC3E}">
        <p14:creationId xmlns:p14="http://schemas.microsoft.com/office/powerpoint/2010/main" val="30906547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2EDD7-54BC-4161-9C7D-D694FC2CF7AB}"/>
              </a:ext>
            </a:extLst>
          </p:cNvPr>
          <p:cNvSpPr>
            <a:spLocks noGrp="1"/>
          </p:cNvSpPr>
          <p:nvPr>
            <p:ph type="title"/>
          </p:nvPr>
        </p:nvSpPr>
        <p:spPr/>
        <p:txBody>
          <a:bodyPr/>
          <a:lstStyle/>
          <a:p>
            <a:pPr algn="ctr"/>
            <a:r>
              <a:rPr lang="el-GR" b="1" dirty="0"/>
              <a:t>Δραστηριότητα 4</a:t>
            </a:r>
          </a:p>
        </p:txBody>
      </p:sp>
      <p:sp>
        <p:nvSpPr>
          <p:cNvPr id="3" name="Content Placeholder 2">
            <a:extLst>
              <a:ext uri="{FF2B5EF4-FFF2-40B4-BE49-F238E27FC236}">
                <a16:creationId xmlns:a16="http://schemas.microsoft.com/office/drawing/2014/main" id="{E138D261-FE76-4E90-94C3-09394F2C5E17}"/>
              </a:ext>
            </a:extLst>
          </p:cNvPr>
          <p:cNvSpPr>
            <a:spLocks noGrp="1"/>
          </p:cNvSpPr>
          <p:nvPr>
            <p:ph idx="1"/>
          </p:nvPr>
        </p:nvSpPr>
        <p:spPr/>
        <p:txBody>
          <a:bodyPr/>
          <a:lstStyle/>
          <a:p>
            <a:pPr marL="0" indent="0">
              <a:buNone/>
            </a:pPr>
            <a:r>
              <a:rPr lang="el-GR" dirty="0"/>
              <a:t>Δημιουργήστε ένα σύντομο ερωτηματολόγιο διερεύνησης των εκπαιδευτικών αναγκών μελλοντικών εκπαιδευόμενων για ένα πρόγραμμα του οποίου θα προσδιορίσετε τον τίτλο και την ομάδα-στόχο στην οποία απευθύνεται. </a:t>
            </a:r>
          </a:p>
        </p:txBody>
      </p:sp>
    </p:spTree>
    <p:extLst>
      <p:ext uri="{BB962C8B-B14F-4D97-AF65-F5344CB8AC3E}">
        <p14:creationId xmlns:p14="http://schemas.microsoft.com/office/powerpoint/2010/main" val="2190367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24646-EA1F-4BC4-80BA-6B23DB1B7F99}"/>
              </a:ext>
            </a:extLst>
          </p:cNvPr>
          <p:cNvSpPr>
            <a:spLocks noGrp="1"/>
          </p:cNvSpPr>
          <p:nvPr>
            <p:ph type="title"/>
          </p:nvPr>
        </p:nvSpPr>
        <p:spPr/>
        <p:txBody>
          <a:bodyPr/>
          <a:lstStyle/>
          <a:p>
            <a:r>
              <a:rPr lang="el-GR" b="1" dirty="0"/>
              <a:t>Στόχοι και δομή του μαθήματος</a:t>
            </a:r>
          </a:p>
        </p:txBody>
      </p:sp>
      <p:sp>
        <p:nvSpPr>
          <p:cNvPr id="3" name="Content Placeholder 2">
            <a:extLst>
              <a:ext uri="{FF2B5EF4-FFF2-40B4-BE49-F238E27FC236}">
                <a16:creationId xmlns:a16="http://schemas.microsoft.com/office/drawing/2014/main" id="{7DADD115-44CD-4F70-99A4-129D34253D5A}"/>
              </a:ext>
            </a:extLst>
          </p:cNvPr>
          <p:cNvSpPr>
            <a:spLocks noGrp="1"/>
          </p:cNvSpPr>
          <p:nvPr>
            <p:ph idx="1"/>
          </p:nvPr>
        </p:nvSpPr>
        <p:spPr>
          <a:xfrm>
            <a:off x="628650" y="2125266"/>
            <a:ext cx="7886700" cy="3263504"/>
          </a:xfrm>
        </p:spPr>
        <p:txBody>
          <a:bodyPr>
            <a:normAutofit/>
          </a:bodyPr>
          <a:lstStyle/>
          <a:p>
            <a:pPr marL="0" indent="0">
              <a:buNone/>
            </a:pPr>
            <a:r>
              <a:rPr lang="el-GR" dirty="0"/>
              <a:t>Στόχοι του μαθήματος είναι:</a:t>
            </a:r>
          </a:p>
          <a:p>
            <a:r>
              <a:rPr lang="el-GR" altLang="el-GR" dirty="0"/>
              <a:t>Η κατανόηση της σημασίας της διερεύνησης αναγκών των εκπαιδευομένων στο σχεδιασμό ενός προγράμματος.</a:t>
            </a:r>
            <a:endParaRPr lang="en-US" altLang="el-GR" dirty="0"/>
          </a:p>
          <a:p>
            <a:r>
              <a:rPr lang="el-GR" altLang="el-GR" dirty="0"/>
              <a:t>Ο προσδιορισμός των βασικών μεθοδολογικών εργαλείων για την ανίχνευση τέτοιων αναγκών.</a:t>
            </a:r>
          </a:p>
          <a:p>
            <a:r>
              <a:rPr lang="el-GR" altLang="el-GR" dirty="0"/>
              <a:t>Η παρουσίαση της διαδικασία </a:t>
            </a:r>
            <a:r>
              <a:rPr lang="en-US" altLang="el-GR" dirty="0"/>
              <a:t>skills gap analysis</a:t>
            </a:r>
            <a:endParaRPr lang="el-GR" altLang="el-GR" dirty="0"/>
          </a:p>
          <a:p>
            <a:endParaRPr lang="el-GR" altLang="el-GR" dirty="0"/>
          </a:p>
          <a:p>
            <a:pPr marL="0" indent="0">
              <a:buNone/>
            </a:pPr>
            <a:endParaRPr lang="el-GR" altLang="el-GR" dirty="0"/>
          </a:p>
          <a:p>
            <a:endParaRPr lang="el-GR" altLang="el-GR" dirty="0"/>
          </a:p>
          <a:p>
            <a:endParaRPr lang="el-GR" dirty="0"/>
          </a:p>
        </p:txBody>
      </p:sp>
    </p:spTree>
    <p:extLst>
      <p:ext uri="{BB962C8B-B14F-4D97-AF65-F5344CB8AC3E}">
        <p14:creationId xmlns:p14="http://schemas.microsoft.com/office/powerpoint/2010/main" val="3028755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A14F0-DD30-4102-8C75-C227C836AAB7}"/>
              </a:ext>
            </a:extLst>
          </p:cNvPr>
          <p:cNvSpPr>
            <a:spLocks noGrp="1"/>
          </p:cNvSpPr>
          <p:nvPr>
            <p:ph type="title"/>
          </p:nvPr>
        </p:nvSpPr>
        <p:spPr>
          <a:xfrm>
            <a:off x="628650" y="1131094"/>
            <a:ext cx="8128489" cy="994172"/>
          </a:xfrm>
        </p:spPr>
        <p:txBody>
          <a:bodyPr>
            <a:normAutofit fontScale="90000"/>
          </a:bodyPr>
          <a:lstStyle/>
          <a:p>
            <a:r>
              <a:rPr lang="el-GR" b="1" dirty="0"/>
              <a:t>Η διερεύνηση των εκπαιδευτικών αναγκών </a:t>
            </a:r>
          </a:p>
        </p:txBody>
      </p:sp>
      <p:sp>
        <p:nvSpPr>
          <p:cNvPr id="3" name="Content Placeholder 2">
            <a:extLst>
              <a:ext uri="{FF2B5EF4-FFF2-40B4-BE49-F238E27FC236}">
                <a16:creationId xmlns:a16="http://schemas.microsoft.com/office/drawing/2014/main" id="{B78524F1-F96F-402C-85B7-E16C415F1059}"/>
              </a:ext>
            </a:extLst>
          </p:cNvPr>
          <p:cNvSpPr>
            <a:spLocks noGrp="1"/>
          </p:cNvSpPr>
          <p:nvPr>
            <p:ph idx="1"/>
          </p:nvPr>
        </p:nvSpPr>
        <p:spPr>
          <a:xfrm>
            <a:off x="636984" y="2339779"/>
            <a:ext cx="7886700" cy="3263504"/>
          </a:xfrm>
        </p:spPr>
        <p:txBody>
          <a:bodyPr>
            <a:normAutofit fontScale="77500" lnSpcReduction="20000"/>
          </a:bodyPr>
          <a:lstStyle/>
          <a:p>
            <a:pPr>
              <a:lnSpc>
                <a:spcPct val="80000"/>
              </a:lnSpc>
            </a:pPr>
            <a:r>
              <a:rPr lang="el-GR" altLang="el-GR" dirty="0"/>
              <a:t>Η </a:t>
            </a:r>
            <a:r>
              <a:rPr lang="el-GR" altLang="el-GR" b="1" dirty="0"/>
              <a:t>διερεύνηση των εκπαιδευτικών αναγκών</a:t>
            </a:r>
            <a:r>
              <a:rPr lang="el-GR" altLang="el-GR" dirty="0"/>
              <a:t> </a:t>
            </a:r>
            <a:r>
              <a:rPr lang="en-US" altLang="el-GR" dirty="0"/>
              <a:t>(needs assessment) </a:t>
            </a:r>
            <a:r>
              <a:rPr lang="el-GR" altLang="el-GR" dirty="0"/>
              <a:t>των ενηλίκων αποτελεί προϋπόθεση για το σωστό εκπαιδευτικό σχεδιασμό αντίστοιχων προγραμμάτων.</a:t>
            </a:r>
          </a:p>
          <a:p>
            <a:pPr>
              <a:lnSpc>
                <a:spcPct val="80000"/>
              </a:lnSpc>
            </a:pPr>
            <a:endParaRPr lang="el-GR" altLang="el-GR" dirty="0"/>
          </a:p>
          <a:p>
            <a:pPr>
              <a:lnSpc>
                <a:spcPct val="80000"/>
              </a:lnSpc>
            </a:pPr>
            <a:r>
              <a:rPr lang="el-GR" altLang="el-GR" dirty="0"/>
              <a:t>Οι εκπαιδευτικές ανάγκες μπορούν να αφορούν:</a:t>
            </a:r>
          </a:p>
          <a:p>
            <a:pPr>
              <a:lnSpc>
                <a:spcPct val="80000"/>
              </a:lnSpc>
              <a:buFont typeface="Wingdings" panose="05000000000000000000" pitchFamily="2" charset="2"/>
              <a:buChar char="Ø"/>
            </a:pPr>
            <a:r>
              <a:rPr lang="el-GR" altLang="el-GR" dirty="0"/>
              <a:t> Τη θεματολογία του προγράμματος</a:t>
            </a:r>
          </a:p>
          <a:p>
            <a:pPr>
              <a:lnSpc>
                <a:spcPct val="80000"/>
              </a:lnSpc>
              <a:buFont typeface="Wingdings" panose="05000000000000000000" pitchFamily="2" charset="2"/>
              <a:buChar char="Ø"/>
            </a:pPr>
            <a:r>
              <a:rPr lang="el-GR" altLang="el-GR" dirty="0"/>
              <a:t> Τους προτιμώμενους τρόπους εκπαίδευσης</a:t>
            </a:r>
          </a:p>
          <a:p>
            <a:pPr>
              <a:lnSpc>
                <a:spcPct val="80000"/>
              </a:lnSpc>
              <a:buFont typeface="Wingdings" panose="05000000000000000000" pitchFamily="2" charset="2"/>
              <a:buChar char="Ø"/>
            </a:pPr>
            <a:r>
              <a:rPr lang="el-GR" altLang="el-GR" dirty="0"/>
              <a:t> Τη λειτουργική οργάνωση της εκπαιδευτικής διαδικασίας (ωράρια, ρυθμό, τρόπους ενημέρωσης, </a:t>
            </a:r>
            <a:r>
              <a:rPr lang="el-GR" altLang="el-GR" dirty="0" err="1"/>
              <a:t>κλπ</a:t>
            </a:r>
            <a:r>
              <a:rPr lang="el-GR" altLang="el-GR" dirty="0"/>
              <a:t>)</a:t>
            </a:r>
          </a:p>
          <a:p>
            <a:pPr>
              <a:lnSpc>
                <a:spcPct val="80000"/>
              </a:lnSpc>
              <a:buFont typeface="Wingdings" panose="05000000000000000000" pitchFamily="2" charset="2"/>
              <a:buChar char="Ø"/>
            </a:pPr>
            <a:r>
              <a:rPr lang="el-GR" altLang="el-GR" dirty="0"/>
              <a:t> Τους προτιμώμενους τρόπους αξιολόγησης</a:t>
            </a:r>
          </a:p>
          <a:p>
            <a:pPr>
              <a:lnSpc>
                <a:spcPct val="80000"/>
              </a:lnSpc>
              <a:buFont typeface="Wingdings" panose="05000000000000000000" pitchFamily="2" charset="2"/>
              <a:buChar char="Ø"/>
            </a:pPr>
            <a:r>
              <a:rPr lang="el-GR" altLang="el-GR" dirty="0"/>
              <a:t> Τους τρόπους χρήσης της γνώσης που θα αποκτηθεί</a:t>
            </a:r>
          </a:p>
          <a:p>
            <a:pPr>
              <a:lnSpc>
                <a:spcPct val="80000"/>
              </a:lnSpc>
            </a:pPr>
            <a:endParaRPr lang="el-GR" altLang="el-GR" dirty="0">
              <a:solidFill>
                <a:srgbClr val="FF0000"/>
              </a:solidFill>
            </a:endParaRPr>
          </a:p>
          <a:p>
            <a:pPr marL="0" indent="0">
              <a:buNone/>
            </a:pPr>
            <a:endParaRPr lang="el-GR" dirty="0"/>
          </a:p>
        </p:txBody>
      </p:sp>
      <p:sp>
        <p:nvSpPr>
          <p:cNvPr id="4" name="Rectangle 3">
            <a:extLst>
              <a:ext uri="{FF2B5EF4-FFF2-40B4-BE49-F238E27FC236}">
                <a16:creationId xmlns:a16="http://schemas.microsoft.com/office/drawing/2014/main" id="{70241ADC-E385-4CBF-BBFE-0728784D4FE7}"/>
              </a:ext>
            </a:extLst>
          </p:cNvPr>
          <p:cNvSpPr txBox="1">
            <a:spLocks noChangeArrowheads="1"/>
          </p:cNvSpPr>
          <p:nvPr/>
        </p:nvSpPr>
        <p:spPr>
          <a:xfrm>
            <a:off x="458391" y="2294335"/>
            <a:ext cx="7465237" cy="3349228"/>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pPr>
            <a:endParaRPr lang="el-GR" altLang="el-GR" sz="1050" dirty="0"/>
          </a:p>
          <a:p>
            <a:pPr>
              <a:lnSpc>
                <a:spcPct val="80000"/>
              </a:lnSpc>
            </a:pPr>
            <a:endParaRPr lang="el-GR" altLang="el-GR" sz="1050" dirty="0"/>
          </a:p>
          <a:p>
            <a:pPr>
              <a:lnSpc>
                <a:spcPct val="80000"/>
              </a:lnSpc>
            </a:pPr>
            <a:endParaRPr lang="el-GR" altLang="el-GR" sz="1050" dirty="0"/>
          </a:p>
          <a:p>
            <a:pPr>
              <a:lnSpc>
                <a:spcPct val="80000"/>
              </a:lnSpc>
            </a:pPr>
            <a:endParaRPr lang="en-US" altLang="el-GR" sz="1050" dirty="0"/>
          </a:p>
          <a:p>
            <a:pPr>
              <a:lnSpc>
                <a:spcPct val="80000"/>
              </a:lnSpc>
            </a:pPr>
            <a:endParaRPr lang="en-US" altLang="el-GR" sz="1050" dirty="0"/>
          </a:p>
          <a:p>
            <a:pPr>
              <a:lnSpc>
                <a:spcPct val="80000"/>
              </a:lnSpc>
            </a:pPr>
            <a:endParaRPr lang="el-GR" altLang="el-GR" sz="1050" dirty="0"/>
          </a:p>
          <a:p>
            <a:pPr>
              <a:lnSpc>
                <a:spcPct val="80000"/>
              </a:lnSpc>
            </a:pPr>
            <a:endParaRPr lang="el-GR" altLang="el-GR" sz="1050" dirty="0"/>
          </a:p>
          <a:p>
            <a:pPr>
              <a:lnSpc>
                <a:spcPct val="80000"/>
              </a:lnSpc>
            </a:pPr>
            <a:endParaRPr lang="el-GR" altLang="el-GR" sz="1050" dirty="0"/>
          </a:p>
        </p:txBody>
      </p:sp>
      <p:sp>
        <p:nvSpPr>
          <p:cNvPr id="7" name="Rectangle 3">
            <a:extLst>
              <a:ext uri="{FF2B5EF4-FFF2-40B4-BE49-F238E27FC236}">
                <a16:creationId xmlns:a16="http://schemas.microsoft.com/office/drawing/2014/main" id="{9C6D328E-F599-4B0A-B976-399084046C76}"/>
              </a:ext>
            </a:extLst>
          </p:cNvPr>
          <p:cNvSpPr txBox="1">
            <a:spLocks noChangeArrowheads="1"/>
          </p:cNvSpPr>
          <p:nvPr/>
        </p:nvSpPr>
        <p:spPr>
          <a:xfrm>
            <a:off x="458392" y="2294335"/>
            <a:ext cx="7380830" cy="3432572"/>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pPr>
            <a:endParaRPr lang="el-GR" altLang="el-GR" sz="1200" dirty="0"/>
          </a:p>
          <a:p>
            <a:pPr>
              <a:lnSpc>
                <a:spcPct val="80000"/>
              </a:lnSpc>
            </a:pPr>
            <a:endParaRPr lang="el-GR" altLang="el-GR" sz="1200" dirty="0"/>
          </a:p>
          <a:p>
            <a:pPr>
              <a:lnSpc>
                <a:spcPct val="80000"/>
              </a:lnSpc>
            </a:pPr>
            <a:endParaRPr lang="el-GR" altLang="el-GR" sz="1200" dirty="0"/>
          </a:p>
          <a:p>
            <a:pPr>
              <a:lnSpc>
                <a:spcPct val="80000"/>
              </a:lnSpc>
            </a:pPr>
            <a:endParaRPr lang="en-US" altLang="el-GR" sz="1200" dirty="0"/>
          </a:p>
          <a:p>
            <a:pPr>
              <a:lnSpc>
                <a:spcPct val="80000"/>
              </a:lnSpc>
            </a:pPr>
            <a:endParaRPr lang="en-US" altLang="el-GR" sz="1200" dirty="0"/>
          </a:p>
          <a:p>
            <a:pPr>
              <a:lnSpc>
                <a:spcPct val="80000"/>
              </a:lnSpc>
            </a:pPr>
            <a:endParaRPr lang="el-GR" altLang="el-GR" sz="1200" dirty="0"/>
          </a:p>
          <a:p>
            <a:pPr>
              <a:lnSpc>
                <a:spcPct val="80000"/>
              </a:lnSpc>
            </a:pPr>
            <a:endParaRPr lang="el-GR" altLang="el-GR" sz="1200" dirty="0"/>
          </a:p>
        </p:txBody>
      </p:sp>
    </p:spTree>
    <p:extLst>
      <p:ext uri="{BB962C8B-B14F-4D97-AF65-F5344CB8AC3E}">
        <p14:creationId xmlns:p14="http://schemas.microsoft.com/office/powerpoint/2010/main" val="4101041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02660-DC6D-4697-8BCA-78760D3D6508}"/>
              </a:ext>
            </a:extLst>
          </p:cNvPr>
          <p:cNvSpPr>
            <a:spLocks noGrp="1"/>
          </p:cNvSpPr>
          <p:nvPr>
            <p:ph type="title"/>
          </p:nvPr>
        </p:nvSpPr>
        <p:spPr/>
        <p:txBody>
          <a:bodyPr/>
          <a:lstStyle/>
          <a:p>
            <a:r>
              <a:rPr lang="el-GR" b="1" dirty="0"/>
              <a:t>Τι είναι η εκπαιδευτική ανάγκη;</a:t>
            </a:r>
          </a:p>
        </p:txBody>
      </p:sp>
      <p:sp>
        <p:nvSpPr>
          <p:cNvPr id="3" name="Content Placeholder 2">
            <a:extLst>
              <a:ext uri="{FF2B5EF4-FFF2-40B4-BE49-F238E27FC236}">
                <a16:creationId xmlns:a16="http://schemas.microsoft.com/office/drawing/2014/main" id="{F94480C1-F3E3-4DC9-B2D8-A64B9536B94B}"/>
              </a:ext>
            </a:extLst>
          </p:cNvPr>
          <p:cNvSpPr>
            <a:spLocks noGrp="1"/>
          </p:cNvSpPr>
          <p:nvPr>
            <p:ph idx="1"/>
          </p:nvPr>
        </p:nvSpPr>
        <p:spPr/>
        <p:txBody>
          <a:bodyPr>
            <a:normAutofit fontScale="85000" lnSpcReduction="20000"/>
          </a:bodyPr>
          <a:lstStyle/>
          <a:p>
            <a:r>
              <a:rPr lang="el-GR" dirty="0"/>
              <a:t>Μια </a:t>
            </a:r>
            <a:r>
              <a:rPr lang="el-GR" b="1" dirty="0"/>
              <a:t>εκπαιδευτική ανάγκη </a:t>
            </a:r>
            <a:r>
              <a:rPr lang="el-GR" dirty="0"/>
              <a:t>αντιστοιχεί στο </a:t>
            </a:r>
            <a:r>
              <a:rPr lang="el-GR" b="1" dirty="0"/>
              <a:t>χάσμα </a:t>
            </a:r>
            <a:r>
              <a:rPr lang="el-GR" dirty="0"/>
              <a:t>μεταξύ του επιπέδου της γνώσης που κάποιος διαθέτει σε σχέση με το επίπεδο γνώσης που απαιτείται να διαθέτει </a:t>
            </a:r>
            <a:r>
              <a:rPr lang="en-US" dirty="0"/>
              <a:t>(Tyler,  1949</a:t>
            </a:r>
            <a:r>
              <a:rPr lang="el-GR" dirty="0"/>
              <a:t>, </a:t>
            </a:r>
            <a:r>
              <a:rPr lang="el-GR" dirty="0" err="1"/>
              <a:t>ο.π</a:t>
            </a:r>
            <a:r>
              <a:rPr lang="el-GR" dirty="0"/>
              <a:t>. </a:t>
            </a:r>
            <a:r>
              <a:rPr lang="en-US" dirty="0"/>
              <a:t>Pearce,  1995, </a:t>
            </a:r>
            <a:r>
              <a:rPr lang="el-GR" dirty="0"/>
              <a:t>σ</a:t>
            </a:r>
            <a:r>
              <a:rPr lang="en-US" dirty="0"/>
              <a:t>. 408)</a:t>
            </a:r>
            <a:r>
              <a:rPr lang="el-GR" dirty="0"/>
              <a:t>.</a:t>
            </a:r>
          </a:p>
          <a:p>
            <a:endParaRPr lang="el-GR" dirty="0"/>
          </a:p>
          <a:p>
            <a:r>
              <a:rPr lang="el-GR" dirty="0"/>
              <a:t>Από ποιον τίθεται ο επιθυμητός πήχης;</a:t>
            </a:r>
          </a:p>
          <a:p>
            <a:pPr>
              <a:buFont typeface="Wingdings" panose="05000000000000000000" pitchFamily="2" charset="2"/>
              <a:buChar char="Ø"/>
            </a:pPr>
            <a:r>
              <a:rPr lang="el-GR" dirty="0"/>
              <a:t> Από τον ίδιο τον εκπαιδευόμενο (συνείδηση της ανεπάρκειας)</a:t>
            </a:r>
          </a:p>
          <a:p>
            <a:pPr>
              <a:buFont typeface="Wingdings" panose="05000000000000000000" pitchFamily="2" charset="2"/>
              <a:buChar char="Ø"/>
            </a:pPr>
            <a:r>
              <a:rPr lang="el-GR" dirty="0"/>
              <a:t> Από τους εργοδότες, προϊσταμένους, «σημαντικούς άλλους»</a:t>
            </a:r>
          </a:p>
          <a:p>
            <a:pPr>
              <a:buFont typeface="Wingdings" panose="05000000000000000000" pitchFamily="2" charset="2"/>
              <a:buChar char="Ø"/>
            </a:pPr>
            <a:r>
              <a:rPr lang="el-GR" dirty="0"/>
              <a:t> Από την ευρύτερη κοινωνική πραγματικότητα (π.χ. οι ηλικιωμένοι αισθάνονται ότι μένουν πίσω από τις τεχνολογικές εξελίξεις των οποίων οι εφαρμογές βρίσκονται παντού γύρω τους)</a:t>
            </a:r>
            <a:r>
              <a:rPr lang="en-US" dirty="0"/>
              <a:t> </a:t>
            </a:r>
            <a:endParaRPr lang="el-GR" dirty="0"/>
          </a:p>
        </p:txBody>
      </p:sp>
    </p:spTree>
    <p:extLst>
      <p:ext uri="{BB962C8B-B14F-4D97-AF65-F5344CB8AC3E}">
        <p14:creationId xmlns:p14="http://schemas.microsoft.com/office/powerpoint/2010/main" val="37230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BDF25-08F7-4511-830E-30C05FED3DAD}"/>
              </a:ext>
            </a:extLst>
          </p:cNvPr>
          <p:cNvSpPr>
            <a:spLocks noGrp="1"/>
          </p:cNvSpPr>
          <p:nvPr>
            <p:ph type="title"/>
          </p:nvPr>
        </p:nvSpPr>
        <p:spPr/>
        <p:txBody>
          <a:bodyPr/>
          <a:lstStyle/>
          <a:p>
            <a:r>
              <a:rPr lang="el-GR" b="1" dirty="0"/>
              <a:t>Η φύση των εκπαιδευτικών αναγκών (Α)</a:t>
            </a:r>
          </a:p>
        </p:txBody>
      </p:sp>
      <p:sp>
        <p:nvSpPr>
          <p:cNvPr id="3" name="Content Placeholder 2">
            <a:extLst>
              <a:ext uri="{FF2B5EF4-FFF2-40B4-BE49-F238E27FC236}">
                <a16:creationId xmlns:a16="http://schemas.microsoft.com/office/drawing/2014/main" id="{562BD641-E922-42D5-AAF3-95A0C33AB381}"/>
              </a:ext>
            </a:extLst>
          </p:cNvPr>
          <p:cNvSpPr>
            <a:spLocks noGrp="1"/>
          </p:cNvSpPr>
          <p:nvPr>
            <p:ph idx="1"/>
          </p:nvPr>
        </p:nvSpPr>
        <p:spPr/>
        <p:txBody>
          <a:bodyPr>
            <a:normAutofit fontScale="70000" lnSpcReduction="20000"/>
          </a:bodyPr>
          <a:lstStyle/>
          <a:p>
            <a:r>
              <a:rPr lang="el-GR" dirty="0"/>
              <a:t>Οι ανάγκες των ανθρώπων δεν είναι πάντα σαφείς και προκαθορισμένες, παρότι συχνά είναι συνειδητές και πλήρως κατανοητές από τα ίδια τα άτομα. Για αυτό διαχωρίζονται σε:</a:t>
            </a:r>
          </a:p>
          <a:p>
            <a:pPr marL="0" indent="0">
              <a:buNone/>
            </a:pPr>
            <a:r>
              <a:rPr lang="el-GR" dirty="0"/>
              <a:t>α) τις συνειδητές και ρητές,</a:t>
            </a:r>
          </a:p>
          <a:p>
            <a:pPr marL="0" indent="0">
              <a:buNone/>
            </a:pPr>
            <a:r>
              <a:rPr lang="el-GR" dirty="0"/>
              <a:t>β) τις συνειδητές και μη ρητές και</a:t>
            </a:r>
          </a:p>
          <a:p>
            <a:pPr marL="0" indent="0">
              <a:buNone/>
            </a:pPr>
            <a:r>
              <a:rPr lang="el-GR" dirty="0"/>
              <a:t>γ) τις λανθάνουσες, </a:t>
            </a:r>
            <a:r>
              <a:rPr lang="el-GR" dirty="0" err="1"/>
              <a:t>υπόρρητες</a:t>
            </a:r>
            <a:r>
              <a:rPr lang="el-GR" dirty="0"/>
              <a:t> ανάγκες</a:t>
            </a:r>
          </a:p>
          <a:p>
            <a:pPr marL="0" indent="0">
              <a:buNone/>
            </a:pPr>
            <a:endParaRPr lang="el-GR" dirty="0"/>
          </a:p>
          <a:p>
            <a:r>
              <a:rPr lang="el-GR" dirty="0"/>
              <a:t>Η έκφραση μιας εκπαιδευτικής ανάγκης έχει δυο βασικές προϋποθέσεις:</a:t>
            </a:r>
          </a:p>
          <a:p>
            <a:pPr marL="385763" indent="-385763">
              <a:buFont typeface="+mj-lt"/>
              <a:buAutoNum type="arabicPeriod"/>
            </a:pPr>
            <a:r>
              <a:rPr lang="el-GR" dirty="0"/>
              <a:t>Να έχει συνειδητοποιηθεί εκ μέρους του εκπαιδευόμενου</a:t>
            </a:r>
          </a:p>
          <a:p>
            <a:pPr marL="385763" indent="-385763">
              <a:buFont typeface="+mj-lt"/>
              <a:buAutoNum type="arabicPeriod"/>
            </a:pPr>
            <a:r>
              <a:rPr lang="el-GR" dirty="0"/>
              <a:t>Το κοινωνικό πλαίσιο του εκπαιδευόμενου να είναι τέτοιο που να του επιτρέπει να εκφράσει τέτοιες ανάγκες (π.χ. μια νεαρή τσιγγάνα μπορεί να διστάζει να εκφράσει τις εκπαιδευτικές της ανάγκες λόγω φόβου απόρριψης από τη φυλή ή τη στενότερη οικογένεια).</a:t>
            </a:r>
          </a:p>
        </p:txBody>
      </p:sp>
    </p:spTree>
    <p:extLst>
      <p:ext uri="{BB962C8B-B14F-4D97-AF65-F5344CB8AC3E}">
        <p14:creationId xmlns:p14="http://schemas.microsoft.com/office/powerpoint/2010/main" val="3231519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8FA1D-5DC7-49DE-B52B-15FE2D6757BE}"/>
              </a:ext>
            </a:extLst>
          </p:cNvPr>
          <p:cNvSpPr>
            <a:spLocks noGrp="1"/>
          </p:cNvSpPr>
          <p:nvPr>
            <p:ph type="title"/>
          </p:nvPr>
        </p:nvSpPr>
        <p:spPr/>
        <p:txBody>
          <a:bodyPr/>
          <a:lstStyle/>
          <a:p>
            <a:r>
              <a:rPr lang="el-GR" b="1" dirty="0"/>
              <a:t>Η φύση των εκπαιδευτικών αναγκών (Β)</a:t>
            </a:r>
          </a:p>
        </p:txBody>
      </p:sp>
      <p:sp>
        <p:nvSpPr>
          <p:cNvPr id="3" name="Content Placeholder 2">
            <a:extLst>
              <a:ext uri="{FF2B5EF4-FFF2-40B4-BE49-F238E27FC236}">
                <a16:creationId xmlns:a16="http://schemas.microsoft.com/office/drawing/2014/main" id="{2D07EFF7-5EBA-4391-984E-49E42D6F6042}"/>
              </a:ext>
            </a:extLst>
          </p:cNvPr>
          <p:cNvSpPr>
            <a:spLocks noGrp="1"/>
          </p:cNvSpPr>
          <p:nvPr>
            <p:ph idx="1"/>
          </p:nvPr>
        </p:nvSpPr>
        <p:spPr/>
        <p:txBody>
          <a:bodyPr>
            <a:normAutofit fontScale="92500" lnSpcReduction="10000"/>
          </a:bodyPr>
          <a:lstStyle/>
          <a:p>
            <a:r>
              <a:rPr lang="el-GR" dirty="0"/>
              <a:t>Οι εκπαιδευτικές ανάγκες είναι: </a:t>
            </a:r>
          </a:p>
          <a:p>
            <a:pPr>
              <a:buFont typeface="Wingdings" panose="05000000000000000000" pitchFamily="2" charset="2"/>
              <a:buChar char="Ø"/>
            </a:pPr>
            <a:r>
              <a:rPr lang="el-GR" dirty="0"/>
              <a:t> Ρητές (αντικειμενικές) ή Άρρητες (υποκειμενικές)</a:t>
            </a:r>
          </a:p>
          <a:p>
            <a:pPr>
              <a:buFont typeface="Wingdings" panose="05000000000000000000" pitchFamily="2" charset="2"/>
              <a:buChar char="Ø"/>
            </a:pPr>
            <a:r>
              <a:rPr lang="el-GR" dirty="0"/>
              <a:t> Εσωτερικά προσδιοριζόμενες ή εξωτερικά προσδιοριζόμενες</a:t>
            </a:r>
          </a:p>
          <a:p>
            <a:pPr marL="0" indent="0">
              <a:buNone/>
            </a:pPr>
            <a:endParaRPr lang="el-GR" dirty="0"/>
          </a:p>
          <a:p>
            <a:pPr marL="0" indent="0">
              <a:buNone/>
            </a:pPr>
            <a:r>
              <a:rPr lang="el-GR" b="1" dirty="0"/>
              <a:t>Παράδειγμα</a:t>
            </a:r>
          </a:p>
          <a:p>
            <a:pPr marL="0" indent="0">
              <a:buNone/>
            </a:pPr>
            <a:r>
              <a:rPr lang="el-GR" dirty="0"/>
              <a:t>Ένας τεχνίτης γνωρίζει ότι δεν γνωρίζει </a:t>
            </a:r>
          </a:p>
          <a:p>
            <a:pPr marL="0" indent="0">
              <a:buNone/>
            </a:pPr>
            <a:r>
              <a:rPr lang="el-GR" dirty="0"/>
              <a:t>να χειρίζεται μια νέα συσκευή (ρητή) η </a:t>
            </a:r>
          </a:p>
          <a:p>
            <a:pPr marL="0" indent="0">
              <a:buNone/>
            </a:pPr>
            <a:r>
              <a:rPr lang="el-GR" dirty="0"/>
              <a:t>οποία είναι εντελώς απαραίτητη στη</a:t>
            </a:r>
          </a:p>
          <a:p>
            <a:pPr marL="0" indent="0">
              <a:buNone/>
            </a:pPr>
            <a:r>
              <a:rPr lang="el-GR" dirty="0"/>
              <a:t>δουλειά του (εξωτερικά προσδιοριζόμενη)</a:t>
            </a:r>
          </a:p>
        </p:txBody>
      </p:sp>
      <p:pic>
        <p:nvPicPr>
          <p:cNvPr id="5" name="Picture 4">
            <a:extLst>
              <a:ext uri="{FF2B5EF4-FFF2-40B4-BE49-F238E27FC236}">
                <a16:creationId xmlns:a16="http://schemas.microsoft.com/office/drawing/2014/main" id="{A259D5F2-9B41-45C8-A224-AD69B0DD81CE}"/>
              </a:ext>
            </a:extLst>
          </p:cNvPr>
          <p:cNvPicPr>
            <a:picLocks noChangeAspect="1"/>
          </p:cNvPicPr>
          <p:nvPr/>
        </p:nvPicPr>
        <p:blipFill>
          <a:blip r:embed="rId2"/>
          <a:stretch>
            <a:fillRect/>
          </a:stretch>
        </p:blipFill>
        <p:spPr>
          <a:xfrm>
            <a:off x="5367131" y="3313096"/>
            <a:ext cx="3707295" cy="2413811"/>
          </a:xfrm>
          <a:prstGeom prst="rect">
            <a:avLst/>
          </a:prstGeom>
        </p:spPr>
      </p:pic>
    </p:spTree>
    <p:extLst>
      <p:ext uri="{BB962C8B-B14F-4D97-AF65-F5344CB8AC3E}">
        <p14:creationId xmlns:p14="http://schemas.microsoft.com/office/powerpoint/2010/main" val="3860025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F8A1A-1A1D-4AF3-BCB5-81DF3013E909}"/>
              </a:ext>
            </a:extLst>
          </p:cNvPr>
          <p:cNvSpPr>
            <a:spLocks noGrp="1"/>
          </p:cNvSpPr>
          <p:nvPr>
            <p:ph type="title"/>
          </p:nvPr>
        </p:nvSpPr>
        <p:spPr/>
        <p:txBody>
          <a:bodyPr/>
          <a:lstStyle/>
          <a:p>
            <a:r>
              <a:rPr lang="el-GR" b="1" dirty="0"/>
              <a:t>Τα επίπεδα διερεύνησης των εκπαιδευτικών αναγκών</a:t>
            </a:r>
          </a:p>
        </p:txBody>
      </p:sp>
      <p:sp>
        <p:nvSpPr>
          <p:cNvPr id="3" name="Content Placeholder 2">
            <a:extLst>
              <a:ext uri="{FF2B5EF4-FFF2-40B4-BE49-F238E27FC236}">
                <a16:creationId xmlns:a16="http://schemas.microsoft.com/office/drawing/2014/main" id="{58A4F7C5-F3B5-4AB7-8782-4AB384391E70}"/>
              </a:ext>
            </a:extLst>
          </p:cNvPr>
          <p:cNvSpPr>
            <a:spLocks noGrp="1"/>
          </p:cNvSpPr>
          <p:nvPr>
            <p:ph idx="1"/>
          </p:nvPr>
        </p:nvSpPr>
        <p:spPr/>
        <p:txBody>
          <a:bodyPr>
            <a:normAutofit fontScale="70000" lnSpcReduction="20000"/>
          </a:bodyPr>
          <a:lstStyle/>
          <a:p>
            <a:r>
              <a:rPr lang="el-GR" dirty="0"/>
              <a:t>Στο επίπεδο μιας </a:t>
            </a:r>
            <a:r>
              <a:rPr lang="en-US" b="1" dirty="0"/>
              <a:t>ad</a:t>
            </a:r>
            <a:r>
              <a:rPr lang="el-GR" b="1" dirty="0"/>
              <a:t>-</a:t>
            </a:r>
            <a:r>
              <a:rPr lang="en-US" b="1" dirty="0"/>
              <a:t>hoc </a:t>
            </a:r>
            <a:r>
              <a:rPr lang="el-GR" b="1" dirty="0"/>
              <a:t>διαμορφωμένης ομάδας </a:t>
            </a:r>
            <a:r>
              <a:rPr lang="el-GR" dirty="0"/>
              <a:t>ενήλικων εκπαιδευόμενων (έμφαση στις ατομικές ανάγκες και προσπάθεια ομαδοποίησής τους).</a:t>
            </a:r>
          </a:p>
          <a:p>
            <a:endParaRPr lang="el-GR" dirty="0"/>
          </a:p>
          <a:p>
            <a:r>
              <a:rPr lang="el-GR" dirty="0"/>
              <a:t>Στο επίπεδο μιας</a:t>
            </a:r>
            <a:r>
              <a:rPr lang="el-GR" b="1" dirty="0"/>
              <a:t> ομοιογενούς επαγγελματικά ή κοινωνικά ομάδας </a:t>
            </a:r>
            <a:r>
              <a:rPr lang="el-GR" dirty="0"/>
              <a:t>ενήλικων εκπαιδευόμενων (π.χ. πωλητές, γονείς, μετανάστες). Εδώ η προσπάθεια είναι στην ανίχνευση των κοινών αναγκών των μελών της κάθε ομάδας όπως προσδιορίζονται είτε υποκειμενικά από τους ίδιους είτε αντικειμενικά από τρίτους (νομοθεσία, εργοδότες, αναπτυξιακές προτεραιότητες μιας περιοχής, </a:t>
            </a:r>
            <a:r>
              <a:rPr lang="el-GR" dirty="0" err="1"/>
              <a:t>κλπ</a:t>
            </a:r>
            <a:r>
              <a:rPr lang="el-GR" dirty="0"/>
              <a:t>)</a:t>
            </a:r>
          </a:p>
          <a:p>
            <a:endParaRPr lang="el-GR" dirty="0"/>
          </a:p>
          <a:p>
            <a:r>
              <a:rPr lang="el-GR" dirty="0"/>
              <a:t>Στο επίπεδο </a:t>
            </a:r>
            <a:r>
              <a:rPr lang="el-GR" b="1" dirty="0"/>
              <a:t>ενός οργανισμού </a:t>
            </a:r>
            <a:r>
              <a:rPr lang="el-GR" dirty="0"/>
              <a:t>(π.χ. εργαζόμενοι σε μια υπηρεσία). Οι ανάγκες προσδιορίζονται συνδυαστικά με βάση τους αναπτυξιακούς στόχους του οργανισμού και την κατάσταση των βασικών «ανταγωνιστών» του στο πεδίο της δραστηριότητάς του.</a:t>
            </a:r>
          </a:p>
          <a:p>
            <a:endParaRPr lang="el-GR" dirty="0"/>
          </a:p>
        </p:txBody>
      </p:sp>
    </p:spTree>
    <p:extLst>
      <p:ext uri="{BB962C8B-B14F-4D97-AF65-F5344CB8AC3E}">
        <p14:creationId xmlns:p14="http://schemas.microsoft.com/office/powerpoint/2010/main" val="1487114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9323B-34AA-4924-8646-0501A3ACBC17}"/>
              </a:ext>
            </a:extLst>
          </p:cNvPr>
          <p:cNvSpPr>
            <a:spLocks noGrp="1"/>
          </p:cNvSpPr>
          <p:nvPr>
            <p:ph type="title"/>
          </p:nvPr>
        </p:nvSpPr>
        <p:spPr/>
        <p:txBody>
          <a:bodyPr/>
          <a:lstStyle/>
          <a:p>
            <a:r>
              <a:rPr lang="el-GR" b="1" dirty="0"/>
              <a:t>Τα οφέλη από τη διερεύνηση των εκπαιδευτικών αναγκών</a:t>
            </a:r>
          </a:p>
        </p:txBody>
      </p:sp>
      <p:sp>
        <p:nvSpPr>
          <p:cNvPr id="3" name="Content Placeholder 2">
            <a:extLst>
              <a:ext uri="{FF2B5EF4-FFF2-40B4-BE49-F238E27FC236}">
                <a16:creationId xmlns:a16="http://schemas.microsoft.com/office/drawing/2014/main" id="{A2720966-2E1E-44A3-8F4E-04A98870C02D}"/>
              </a:ext>
            </a:extLst>
          </p:cNvPr>
          <p:cNvSpPr>
            <a:spLocks noGrp="1"/>
          </p:cNvSpPr>
          <p:nvPr>
            <p:ph idx="1"/>
          </p:nvPr>
        </p:nvSpPr>
        <p:spPr/>
        <p:txBody>
          <a:bodyPr>
            <a:normAutofit fontScale="70000" lnSpcReduction="20000"/>
          </a:bodyPr>
          <a:lstStyle/>
          <a:p>
            <a:r>
              <a:rPr lang="el-GR" dirty="0"/>
              <a:t>Εκπαιδευτικά προγράμματα </a:t>
            </a:r>
            <a:r>
              <a:rPr lang="el-GR" b="1" dirty="0"/>
              <a:t>πιο </a:t>
            </a:r>
            <a:r>
              <a:rPr lang="el-GR" b="1" dirty="0" err="1"/>
              <a:t>στοχευμένα</a:t>
            </a:r>
            <a:r>
              <a:rPr lang="el-GR" b="1" dirty="0"/>
              <a:t> και προσαρμοσμένα </a:t>
            </a:r>
            <a:r>
              <a:rPr lang="el-GR" dirty="0"/>
              <a:t>στις απαιτήσεις των εκπαιδευόμενων.</a:t>
            </a:r>
          </a:p>
          <a:p>
            <a:endParaRPr lang="el-GR" dirty="0"/>
          </a:p>
          <a:p>
            <a:r>
              <a:rPr lang="el-GR" dirty="0"/>
              <a:t>Εγκαθίδρυση μιας κουλτούρας ότι </a:t>
            </a:r>
            <a:r>
              <a:rPr lang="el-GR" b="1" dirty="0"/>
              <a:t>«η γνώμη του καθενός μετράει» </a:t>
            </a:r>
            <a:r>
              <a:rPr lang="el-GR" dirty="0"/>
              <a:t>με αποτέλεσμα στην ενίσχυση της </a:t>
            </a:r>
            <a:r>
              <a:rPr lang="el-GR" dirty="0" err="1"/>
              <a:t>κινητροδότησης</a:t>
            </a:r>
            <a:r>
              <a:rPr lang="el-GR" dirty="0"/>
              <a:t> και την ενθάρρυνση της συμμετοχής στο πρόγραμμα.</a:t>
            </a:r>
          </a:p>
          <a:p>
            <a:endParaRPr lang="el-GR" dirty="0"/>
          </a:p>
          <a:p>
            <a:r>
              <a:rPr lang="el-GR" dirty="0"/>
              <a:t>Σύνθεση των επιμέρους ατομικών αναγκών στη λογική της «συλλογικής ανάγκης» ώστε να </a:t>
            </a:r>
            <a:r>
              <a:rPr lang="el-GR" b="1" dirty="0"/>
              <a:t>εξομαλύνονται αντιθέσεις και αντιπαραθέσεις στο πλαίσιο της ομάδας</a:t>
            </a:r>
            <a:r>
              <a:rPr lang="el-GR" dirty="0"/>
              <a:t>.</a:t>
            </a:r>
          </a:p>
          <a:p>
            <a:endParaRPr lang="el-GR" dirty="0"/>
          </a:p>
          <a:p>
            <a:r>
              <a:rPr lang="el-GR" dirty="0"/>
              <a:t>Εμπειρική βάση για τη διαμόρφωση </a:t>
            </a:r>
            <a:r>
              <a:rPr lang="el-GR" b="1" dirty="0"/>
              <a:t>ενός εκπαιδευτικού συμβολαίου </a:t>
            </a:r>
            <a:r>
              <a:rPr lang="el-GR" dirty="0"/>
              <a:t>το οποίο αφού αποτελέσει αρχικά στοιχείο διαπραγμάτευσης με τους εκπαιδευόμενους εν τέλει θα αποτελέσει του πλαίσιο λειτουργίας του προγράμματος και άρα θα </a:t>
            </a:r>
            <a:r>
              <a:rPr lang="el-GR" dirty="0" err="1"/>
              <a:t>αυτοδεσμεύει</a:t>
            </a:r>
            <a:r>
              <a:rPr lang="el-GR" dirty="0"/>
              <a:t> όλα τα εμπλεκόμενα μέρη στην ομαλή υλοποίησή του.</a:t>
            </a:r>
          </a:p>
        </p:txBody>
      </p:sp>
    </p:spTree>
    <p:extLst>
      <p:ext uri="{BB962C8B-B14F-4D97-AF65-F5344CB8AC3E}">
        <p14:creationId xmlns:p14="http://schemas.microsoft.com/office/powerpoint/2010/main" val="2688634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459CA-6C2B-45B6-AA1B-6A3DC8536ED1}"/>
              </a:ext>
            </a:extLst>
          </p:cNvPr>
          <p:cNvSpPr>
            <a:spLocks noGrp="1"/>
          </p:cNvSpPr>
          <p:nvPr>
            <p:ph type="title"/>
          </p:nvPr>
        </p:nvSpPr>
        <p:spPr/>
        <p:txBody>
          <a:bodyPr/>
          <a:lstStyle/>
          <a:p>
            <a:r>
              <a:rPr lang="el-GR" b="1" dirty="0"/>
              <a:t>Τι είναι το εκπαιδευτικό συμβόλαιο;</a:t>
            </a:r>
          </a:p>
        </p:txBody>
      </p:sp>
      <p:sp>
        <p:nvSpPr>
          <p:cNvPr id="3" name="Content Placeholder 2">
            <a:extLst>
              <a:ext uri="{FF2B5EF4-FFF2-40B4-BE49-F238E27FC236}">
                <a16:creationId xmlns:a16="http://schemas.microsoft.com/office/drawing/2014/main" id="{C410BA28-BCA3-4191-8965-2FEBEB5CE306}"/>
              </a:ext>
            </a:extLst>
          </p:cNvPr>
          <p:cNvSpPr>
            <a:spLocks noGrp="1"/>
          </p:cNvSpPr>
          <p:nvPr>
            <p:ph idx="1"/>
          </p:nvPr>
        </p:nvSpPr>
        <p:spPr/>
        <p:txBody>
          <a:bodyPr>
            <a:normAutofit fontScale="77500" lnSpcReduction="20000"/>
          </a:bodyPr>
          <a:lstStyle/>
          <a:p>
            <a:r>
              <a:rPr lang="el-GR" dirty="0"/>
              <a:t>Είναι ένα κοινά συμφωνημένο ανάμεσα στον εκπαιδευτή και τους εκπαιδευόμενους πλαίσιο υλοποίησης του εκπαιδευτικού προγράμματος το οποίο περιλαμβάνει:</a:t>
            </a:r>
          </a:p>
          <a:p>
            <a:pPr>
              <a:buFont typeface="Wingdings" panose="05000000000000000000" pitchFamily="2" charset="2"/>
              <a:buChar char="Ø"/>
            </a:pPr>
            <a:r>
              <a:rPr lang="el-GR" dirty="0"/>
              <a:t> Τους στόχους του προγράμματος</a:t>
            </a:r>
          </a:p>
          <a:p>
            <a:pPr>
              <a:buFont typeface="Wingdings" panose="05000000000000000000" pitchFamily="2" charset="2"/>
              <a:buChar char="Ø"/>
            </a:pPr>
            <a:r>
              <a:rPr lang="el-GR" dirty="0"/>
              <a:t> Τις μεθόδους μάθησης που θα ακολουθηθούν</a:t>
            </a:r>
          </a:p>
          <a:p>
            <a:pPr>
              <a:buFont typeface="Wingdings" panose="05000000000000000000" pitchFamily="2" charset="2"/>
              <a:buChar char="Ø"/>
            </a:pPr>
            <a:r>
              <a:rPr lang="el-GR" dirty="0"/>
              <a:t> Τους κανόνες λειτουργίας της ομάδας</a:t>
            </a:r>
          </a:p>
          <a:p>
            <a:pPr>
              <a:buFont typeface="Wingdings" panose="05000000000000000000" pitchFamily="2" charset="2"/>
              <a:buChar char="Ø"/>
            </a:pPr>
            <a:r>
              <a:rPr lang="el-GR" dirty="0"/>
              <a:t> Τους τρόπους αξιολόγησης της ατομικής και της συλλογικής εξέλιξης</a:t>
            </a:r>
          </a:p>
          <a:p>
            <a:pPr>
              <a:buFont typeface="Wingdings" panose="05000000000000000000" pitchFamily="2" charset="2"/>
              <a:buChar char="Ø"/>
            </a:pPr>
            <a:endParaRPr lang="el-GR" dirty="0"/>
          </a:p>
          <a:p>
            <a:r>
              <a:rPr lang="el-GR" dirty="0"/>
              <a:t>Τα βασικά στοιχεία του εκπαιδευτικού συμβολαίου διαμορφώνονται στην αρχή του προγράμματος λαμβάνοντας υπόψη τις εκπαιδευτικές ανάγκες των εκπαιδευόμενων και στην πορεία μπορεί να προσαρμόζονται ανάλογα με τη δυναμική που αναπτύσσεται.</a:t>
            </a:r>
          </a:p>
        </p:txBody>
      </p:sp>
    </p:spTree>
    <p:extLst>
      <p:ext uri="{BB962C8B-B14F-4D97-AF65-F5344CB8AC3E}">
        <p14:creationId xmlns:p14="http://schemas.microsoft.com/office/powerpoint/2010/main" val="4663306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3123</TotalTime>
  <Words>1287</Words>
  <Application>Microsoft Office PowerPoint</Application>
  <PresentationFormat>Προβολή στην οθόνη (4:3)</PresentationFormat>
  <Paragraphs>180</Paragraphs>
  <Slides>19</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19</vt:i4>
      </vt:variant>
    </vt:vector>
  </HeadingPairs>
  <TitlesOfParts>
    <vt:vector size="24" baseType="lpstr">
      <vt:lpstr>Arial</vt:lpstr>
      <vt:lpstr>Calibri</vt:lpstr>
      <vt:lpstr>Calibri Light</vt:lpstr>
      <vt:lpstr>Wingdings</vt:lpstr>
      <vt:lpstr>Office Theme</vt:lpstr>
      <vt:lpstr>Μάθημα 6:  Η διαδικασία της διερεύνησης εκπαιδευτικών αναγκών και της ανάλυσης χάσματος δεξιοτήτων </vt:lpstr>
      <vt:lpstr>Στόχοι και δομή του μαθήματος</vt:lpstr>
      <vt:lpstr>Η διερεύνηση των εκπαιδευτικών αναγκών </vt:lpstr>
      <vt:lpstr>Τι είναι η εκπαιδευτική ανάγκη;</vt:lpstr>
      <vt:lpstr>Η φύση των εκπαιδευτικών αναγκών (Α)</vt:lpstr>
      <vt:lpstr>Η φύση των εκπαιδευτικών αναγκών (Β)</vt:lpstr>
      <vt:lpstr>Τα επίπεδα διερεύνησης των εκπαιδευτικών αναγκών</vt:lpstr>
      <vt:lpstr>Τα οφέλη από τη διερεύνηση των εκπαιδευτικών αναγκών</vt:lpstr>
      <vt:lpstr>Τι είναι το εκπαιδευτικό συμβόλαιο;</vt:lpstr>
      <vt:lpstr>Βασικά μεθοδολογικά εργαλεία ανίχνευσης εκπαιδευτικών αναγκών </vt:lpstr>
      <vt:lpstr>Η διάγνωση των εκπαιδευτικών αναγκών ως διαδικασία αυτοαξιολόγησης</vt:lpstr>
      <vt:lpstr>Η διαδικασία skills gap analysis ως μέθοδος ανίχνευσης εκπαιδευτικών αναγκών</vt:lpstr>
      <vt:lpstr>Η διαδικασία του skills gap analysis σε μια ματιά</vt:lpstr>
      <vt:lpstr>Βήμα 1: Προσδιορισμός των σημαντικών δεξιοτήτων/ικανοτήτων</vt:lpstr>
      <vt:lpstr>Παράδειγμα προσδιορισμού απαιτούμενων δεξιοτήτων (προτεραιότητα, επιθυμητό επίπεδο)</vt:lpstr>
      <vt:lpstr>Παράδειγμα αποτελεσμάτων της διαδικασίας για προσωπικό τηλεπωλήσεων </vt:lpstr>
      <vt:lpstr>Συμπέρασμα με βάση το παράδειγμα</vt:lpstr>
      <vt:lpstr>Χρήσιμα βίντεο</vt:lpstr>
      <vt:lpstr>Δραστηριότητα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Θεματική Ενότητα 1: Η σημασία της Εκπαίδευσης Ενηλίκων στις σύγχρονες κοινωνικές συνθήκες</dc:title>
  <dc:creator>kostas</dc:creator>
  <cp:lastModifiedBy>Kostas Dimopoulos</cp:lastModifiedBy>
  <cp:revision>86</cp:revision>
  <dcterms:created xsi:type="dcterms:W3CDTF">2018-03-09T22:15:01Z</dcterms:created>
  <dcterms:modified xsi:type="dcterms:W3CDTF">2020-04-05T16:58:35Z</dcterms:modified>
</cp:coreProperties>
</file>