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7" r:id="rId1"/>
  </p:sldMasterIdLst>
  <p:notesMasterIdLst>
    <p:notesMasterId r:id="rId77"/>
  </p:notesMasterIdLst>
  <p:handoutMasterIdLst>
    <p:handoutMasterId r:id="rId78"/>
  </p:handoutMasterIdLst>
  <p:sldIdLst>
    <p:sldId id="256" r:id="rId2"/>
    <p:sldId id="394" r:id="rId3"/>
    <p:sldId id="376" r:id="rId4"/>
    <p:sldId id="377" r:id="rId5"/>
    <p:sldId id="379" r:id="rId6"/>
    <p:sldId id="395" r:id="rId7"/>
    <p:sldId id="398" r:id="rId8"/>
    <p:sldId id="396" r:id="rId9"/>
    <p:sldId id="397" r:id="rId10"/>
    <p:sldId id="382" r:id="rId11"/>
    <p:sldId id="393" r:id="rId12"/>
    <p:sldId id="381" r:id="rId13"/>
    <p:sldId id="296" r:id="rId14"/>
    <p:sldId id="257" r:id="rId15"/>
    <p:sldId id="311" r:id="rId16"/>
    <p:sldId id="258" r:id="rId17"/>
    <p:sldId id="301" r:id="rId18"/>
    <p:sldId id="259" r:id="rId19"/>
    <p:sldId id="263" r:id="rId20"/>
    <p:sldId id="310" r:id="rId21"/>
    <p:sldId id="380" r:id="rId22"/>
    <p:sldId id="320" r:id="rId23"/>
    <p:sldId id="321" r:id="rId24"/>
    <p:sldId id="322" r:id="rId25"/>
    <p:sldId id="264" r:id="rId26"/>
    <p:sldId id="260" r:id="rId27"/>
    <p:sldId id="303" r:id="rId28"/>
    <p:sldId id="323" r:id="rId29"/>
    <p:sldId id="324" r:id="rId30"/>
    <p:sldId id="261" r:id="rId31"/>
    <p:sldId id="313" r:id="rId32"/>
    <p:sldId id="266" r:id="rId33"/>
    <p:sldId id="318" r:id="rId34"/>
    <p:sldId id="319" r:id="rId35"/>
    <p:sldId id="312" r:id="rId36"/>
    <p:sldId id="317" r:id="rId37"/>
    <p:sldId id="294" r:id="rId38"/>
    <p:sldId id="295" r:id="rId39"/>
    <p:sldId id="304" r:id="rId40"/>
    <p:sldId id="309" r:id="rId41"/>
    <p:sldId id="270" r:id="rId42"/>
    <p:sldId id="314" r:id="rId43"/>
    <p:sldId id="271" r:id="rId44"/>
    <p:sldId id="383" r:id="rId45"/>
    <p:sldId id="268" r:id="rId46"/>
    <p:sldId id="273" r:id="rId47"/>
    <p:sldId id="293" r:id="rId48"/>
    <p:sldId id="279" r:id="rId49"/>
    <p:sldId id="308" r:id="rId50"/>
    <p:sldId id="276" r:id="rId51"/>
    <p:sldId id="277" r:id="rId52"/>
    <p:sldId id="275" r:id="rId53"/>
    <p:sldId id="316" r:id="rId54"/>
    <p:sldId id="281" r:id="rId55"/>
    <p:sldId id="278" r:id="rId56"/>
    <p:sldId id="282" r:id="rId57"/>
    <p:sldId id="283" r:id="rId58"/>
    <p:sldId id="300" r:id="rId59"/>
    <p:sldId id="284" r:id="rId60"/>
    <p:sldId id="384" r:id="rId61"/>
    <p:sldId id="385" r:id="rId62"/>
    <p:sldId id="386" r:id="rId63"/>
    <p:sldId id="387" r:id="rId64"/>
    <p:sldId id="388" r:id="rId65"/>
    <p:sldId id="389" r:id="rId66"/>
    <p:sldId id="390" r:id="rId67"/>
    <p:sldId id="391" r:id="rId68"/>
    <p:sldId id="285" r:id="rId69"/>
    <p:sldId id="288" r:id="rId70"/>
    <p:sldId id="287" r:id="rId71"/>
    <p:sldId id="291" r:id="rId72"/>
    <p:sldId id="290" r:id="rId73"/>
    <p:sldId id="302" r:id="rId74"/>
    <p:sldId id="305" r:id="rId75"/>
    <p:sldId id="297" r:id="rId76"/>
  </p:sldIdLst>
  <p:sldSz cx="9144000" cy="6858000" type="screen4x3"/>
  <p:notesSz cx="6854825" cy="9713913"/>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66FF"/>
    <a:srgbClr val="660033"/>
    <a:srgbClr val="CC0099"/>
    <a:srgbClr val="009900"/>
    <a:srgbClr val="FF0000"/>
    <a:srgbClr val="0000FF"/>
    <a:srgbClr val="008000"/>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7" autoAdjust="0"/>
    <p:restoredTop sz="96485" autoAdjust="0"/>
  </p:normalViewPr>
  <p:slideViewPr>
    <p:cSldViewPr>
      <p:cViewPr>
        <p:scale>
          <a:sx n="75" d="100"/>
          <a:sy n="75" d="100"/>
        </p:scale>
        <p:origin x="-1260"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20"/>
    </p:cViewPr>
  </p:sorterViewPr>
  <p:notesViewPr>
    <p:cSldViewPr>
      <p:cViewPr>
        <p:scale>
          <a:sx n="66" d="100"/>
          <a:sy n="66" d="100"/>
        </p:scale>
        <p:origin x="-1578" y="72"/>
      </p:cViewPr>
      <p:guideLst>
        <p:guide orient="horz" pos="3059"/>
        <p:guide pos="2159"/>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view3D>
      <c:rAngAx val="1"/>
    </c:view3D>
    <c:plotArea>
      <c:layout/>
      <c:bar3DChart>
        <c:barDir val="col"/>
        <c:grouping val="clustered"/>
        <c:ser>
          <c:idx val="0"/>
          <c:order val="0"/>
          <c:tx>
            <c:strRef>
              <c:f>Sheet1!$A$2</c:f>
              <c:strCache>
                <c:ptCount val="1"/>
                <c:pt idx="0">
                  <c:v>Prevalence</c:v>
                </c:pt>
              </c:strCache>
            </c:strRef>
          </c:tx>
          <c:spPr>
            <a:solidFill>
              <a:srgbClr val="FF0000"/>
            </a:solidFill>
            <a:scene3d>
              <a:camera prst="orthographicFront"/>
              <a:lightRig rig="threePt" dir="t"/>
            </a:scene3d>
            <a:sp3d>
              <a:bevelT prst="angle"/>
            </a:sp3d>
          </c:spPr>
          <c:cat>
            <c:strRef>
              <c:f>Sheet1!$B$1:$I$1</c:f>
              <c:strCache>
                <c:ptCount val="8"/>
                <c:pt idx="0">
                  <c:v>Cardiac Surg</c:v>
                </c:pt>
                <c:pt idx="1">
                  <c:v>EDU</c:v>
                </c:pt>
                <c:pt idx="2">
                  <c:v>CCU</c:v>
                </c:pt>
                <c:pt idx="3">
                  <c:v>MICU</c:v>
                </c:pt>
                <c:pt idx="4">
                  <c:v>Rehab</c:v>
                </c:pt>
                <c:pt idx="5">
                  <c:v>Respiratory</c:v>
                </c:pt>
                <c:pt idx="6">
                  <c:v>SICU</c:v>
                </c:pt>
                <c:pt idx="7">
                  <c:v>Step-down</c:v>
                </c:pt>
              </c:strCache>
            </c:strRef>
          </c:cat>
          <c:val>
            <c:numRef>
              <c:f>Sheet1!$B$2:$I$2</c:f>
              <c:numCache>
                <c:formatCode>0.00%</c:formatCode>
                <c:ptCount val="8"/>
                <c:pt idx="0">
                  <c:v>0.125</c:v>
                </c:pt>
                <c:pt idx="1">
                  <c:v>0.14300000000000004</c:v>
                </c:pt>
                <c:pt idx="2">
                  <c:v>0.18800000000000036</c:v>
                </c:pt>
                <c:pt idx="3">
                  <c:v>0.26400000000000001</c:v>
                </c:pt>
                <c:pt idx="4">
                  <c:v>0.19800000000000001</c:v>
                </c:pt>
                <c:pt idx="5">
                  <c:v>0.17400000000000004</c:v>
                </c:pt>
                <c:pt idx="6">
                  <c:v>0.17900000000000021</c:v>
                </c:pt>
                <c:pt idx="7">
                  <c:v>0.14200000000000004</c:v>
                </c:pt>
              </c:numCache>
            </c:numRef>
          </c:val>
        </c:ser>
        <c:ser>
          <c:idx val="1"/>
          <c:order val="1"/>
          <c:tx>
            <c:strRef>
              <c:f>Sheet1!$A$3</c:f>
              <c:strCache>
                <c:ptCount val="1"/>
                <c:pt idx="0">
                  <c:v>Facility Acquired Prevalence</c:v>
                </c:pt>
              </c:strCache>
            </c:strRef>
          </c:tx>
          <c:spPr>
            <a:solidFill>
              <a:schemeClr val="accent1"/>
            </a:solidFill>
            <a:scene3d>
              <a:camera prst="orthographicFront"/>
              <a:lightRig rig="threePt" dir="t"/>
            </a:scene3d>
            <a:sp3d>
              <a:bevelT prst="angle"/>
            </a:sp3d>
          </c:spPr>
          <c:cat>
            <c:strRef>
              <c:f>Sheet1!$B$1:$I$1</c:f>
              <c:strCache>
                <c:ptCount val="8"/>
                <c:pt idx="0">
                  <c:v>Cardiac Surg</c:v>
                </c:pt>
                <c:pt idx="1">
                  <c:v>EDU</c:v>
                </c:pt>
                <c:pt idx="2">
                  <c:v>CCU</c:v>
                </c:pt>
                <c:pt idx="3">
                  <c:v>MICU</c:v>
                </c:pt>
                <c:pt idx="4">
                  <c:v>Rehab</c:v>
                </c:pt>
                <c:pt idx="5">
                  <c:v>Respiratory</c:v>
                </c:pt>
                <c:pt idx="6">
                  <c:v>SICU</c:v>
                </c:pt>
                <c:pt idx="7">
                  <c:v>Step-down</c:v>
                </c:pt>
              </c:strCache>
            </c:strRef>
          </c:cat>
          <c:val>
            <c:numRef>
              <c:f>Sheet1!$B$3:$I$3</c:f>
              <c:numCache>
                <c:formatCode>0.00%</c:formatCode>
                <c:ptCount val="8"/>
                <c:pt idx="0">
                  <c:v>6.7000000000000004E-2</c:v>
                </c:pt>
                <c:pt idx="1">
                  <c:v>6.5000000000000002E-2</c:v>
                </c:pt>
                <c:pt idx="2">
                  <c:v>9.5000000000000043E-2</c:v>
                </c:pt>
                <c:pt idx="3">
                  <c:v>0.12300000000000012</c:v>
                </c:pt>
                <c:pt idx="4">
                  <c:v>6.6000000000000003E-2</c:v>
                </c:pt>
                <c:pt idx="5">
                  <c:v>8.8000000000000064E-2</c:v>
                </c:pt>
                <c:pt idx="6">
                  <c:v>0.11899999999999998</c:v>
                </c:pt>
                <c:pt idx="7">
                  <c:v>7.3999999999999996E-2</c:v>
                </c:pt>
              </c:numCache>
            </c:numRef>
          </c:val>
        </c:ser>
        <c:shape val="box"/>
        <c:axId val="75648384"/>
        <c:axId val="75691136"/>
        <c:axId val="0"/>
      </c:bar3DChart>
      <c:catAx>
        <c:axId val="75648384"/>
        <c:scaling>
          <c:orientation val="minMax"/>
        </c:scaling>
        <c:axPos val="b"/>
        <c:tickLblPos val="nextTo"/>
        <c:txPr>
          <a:bodyPr/>
          <a:lstStyle/>
          <a:p>
            <a:pPr>
              <a:defRPr sz="1200"/>
            </a:pPr>
            <a:endParaRPr lang="el-GR"/>
          </a:p>
        </c:txPr>
        <c:crossAx val="75691136"/>
        <c:crosses val="autoZero"/>
        <c:auto val="1"/>
        <c:lblAlgn val="ctr"/>
        <c:lblOffset val="100"/>
      </c:catAx>
      <c:valAx>
        <c:axId val="75691136"/>
        <c:scaling>
          <c:orientation val="minMax"/>
        </c:scaling>
        <c:axPos val="l"/>
        <c:majorGridlines/>
        <c:numFmt formatCode="0.00%" sourceLinked="1"/>
        <c:tickLblPos val="nextTo"/>
        <c:txPr>
          <a:bodyPr/>
          <a:lstStyle/>
          <a:p>
            <a:pPr>
              <a:defRPr sz="1200"/>
            </a:pPr>
            <a:endParaRPr lang="el-GR"/>
          </a:p>
        </c:txPr>
        <c:crossAx val="75648384"/>
        <c:crosses val="autoZero"/>
        <c:crossBetween val="between"/>
      </c:valAx>
    </c:plotArea>
    <c:legend>
      <c:legendPos val="r"/>
      <c:layout/>
      <c:txPr>
        <a:bodyPr/>
        <a:lstStyle/>
        <a:p>
          <a:pPr>
            <a:defRPr sz="1400"/>
          </a:pPr>
          <a:endParaRPr lang="el-GR"/>
        </a:p>
      </c:txPr>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0.10833</cdr:x>
      <cdr:y>0.95217</cdr:y>
    </cdr:from>
    <cdr:to>
      <cdr:x>0.38333</cdr:x>
      <cdr:y>1</cdr:y>
    </cdr:to>
    <cdr:sp macro="" textlink="">
      <cdr:nvSpPr>
        <cdr:cNvPr id="2" name="TextBox 4"/>
        <cdr:cNvSpPr txBox="1"/>
      </cdr:nvSpPr>
      <cdr:spPr>
        <a:xfrm xmlns:a="http://schemas.openxmlformats.org/drawingml/2006/main">
          <a:off x="990600" y="5514201"/>
          <a:ext cx="25146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1600" kern="1200">
              <a:solidFill>
                <a:srgbClr val="FFFDAA"/>
              </a:solidFill>
              <a:latin typeface="Times New Roman" pitchFamily="18" charset="0"/>
            </a:defRPr>
          </a:lvl1pPr>
          <a:lvl2pPr marL="457200" algn="l" rtl="0" eaLnBrk="0" fontAlgn="base" hangingPunct="0">
            <a:spcBef>
              <a:spcPct val="0"/>
            </a:spcBef>
            <a:spcAft>
              <a:spcPct val="0"/>
            </a:spcAft>
            <a:defRPr sz="1600" kern="1200">
              <a:solidFill>
                <a:srgbClr val="FFFDAA"/>
              </a:solidFill>
              <a:latin typeface="Times New Roman" pitchFamily="18" charset="0"/>
            </a:defRPr>
          </a:lvl2pPr>
          <a:lvl3pPr marL="914400" algn="l" rtl="0" eaLnBrk="0" fontAlgn="base" hangingPunct="0">
            <a:spcBef>
              <a:spcPct val="0"/>
            </a:spcBef>
            <a:spcAft>
              <a:spcPct val="0"/>
            </a:spcAft>
            <a:defRPr sz="1600" kern="1200">
              <a:solidFill>
                <a:srgbClr val="FFFDAA"/>
              </a:solidFill>
              <a:latin typeface="Times New Roman" pitchFamily="18" charset="0"/>
            </a:defRPr>
          </a:lvl3pPr>
          <a:lvl4pPr marL="1371600" algn="l" rtl="0" eaLnBrk="0" fontAlgn="base" hangingPunct="0">
            <a:spcBef>
              <a:spcPct val="0"/>
            </a:spcBef>
            <a:spcAft>
              <a:spcPct val="0"/>
            </a:spcAft>
            <a:defRPr sz="1600" kern="1200">
              <a:solidFill>
                <a:srgbClr val="FFFDAA"/>
              </a:solidFill>
              <a:latin typeface="Times New Roman" pitchFamily="18" charset="0"/>
            </a:defRPr>
          </a:lvl4pPr>
          <a:lvl5pPr marL="1828800" algn="l" rtl="0" eaLnBrk="0" fontAlgn="base" hangingPunct="0">
            <a:spcBef>
              <a:spcPct val="0"/>
            </a:spcBef>
            <a:spcAft>
              <a:spcPct val="0"/>
            </a:spcAft>
            <a:defRPr sz="1600" kern="1200">
              <a:solidFill>
                <a:srgbClr val="FFFDAA"/>
              </a:solidFill>
              <a:latin typeface="Times New Roman" pitchFamily="18" charset="0"/>
            </a:defRPr>
          </a:lvl5pPr>
          <a:lvl6pPr marL="2286000" algn="l" defTabSz="914400" rtl="0" eaLnBrk="1" latinLnBrk="0" hangingPunct="1">
            <a:defRPr sz="1600" kern="1200">
              <a:solidFill>
                <a:srgbClr val="FFFDAA"/>
              </a:solidFill>
              <a:latin typeface="Times New Roman" pitchFamily="18" charset="0"/>
            </a:defRPr>
          </a:lvl6pPr>
          <a:lvl7pPr marL="2743200" algn="l" defTabSz="914400" rtl="0" eaLnBrk="1" latinLnBrk="0" hangingPunct="1">
            <a:defRPr sz="1600" kern="1200">
              <a:solidFill>
                <a:srgbClr val="FFFDAA"/>
              </a:solidFill>
              <a:latin typeface="Times New Roman" pitchFamily="18" charset="0"/>
            </a:defRPr>
          </a:lvl7pPr>
          <a:lvl8pPr marL="3200400" algn="l" defTabSz="914400" rtl="0" eaLnBrk="1" latinLnBrk="0" hangingPunct="1">
            <a:defRPr sz="1600" kern="1200">
              <a:solidFill>
                <a:srgbClr val="FFFDAA"/>
              </a:solidFill>
              <a:latin typeface="Times New Roman" pitchFamily="18" charset="0"/>
            </a:defRPr>
          </a:lvl8pPr>
          <a:lvl9pPr marL="3657600" algn="l" defTabSz="914400" rtl="0" eaLnBrk="1" latinLnBrk="0" hangingPunct="1">
            <a:defRPr sz="1600" kern="1200">
              <a:solidFill>
                <a:srgbClr val="FFFDAA"/>
              </a:solidFill>
              <a:latin typeface="Times New Roman" pitchFamily="18" charset="0"/>
            </a:defRPr>
          </a:lvl9pPr>
        </a:lstStyle>
        <a:p xmlns:a="http://schemas.openxmlformats.org/drawingml/2006/main">
          <a:r>
            <a:rPr lang="en-US" sz="1200" dirty="0" smtClean="0">
              <a:solidFill>
                <a:srgbClr val="FFFFFF"/>
              </a:solidFill>
              <a:sym typeface="Symbol"/>
            </a:rPr>
            <a:t> </a:t>
          </a:r>
          <a:r>
            <a:rPr lang="en-US" sz="1200" dirty="0" smtClean="0">
              <a:solidFill>
                <a:srgbClr val="FFFFFF"/>
              </a:solidFill>
            </a:rPr>
            <a:t>M. </a:t>
          </a:r>
          <a:r>
            <a:rPr lang="en-US" sz="1200" dirty="0" err="1" smtClean="0">
              <a:solidFill>
                <a:srgbClr val="FFFFFF"/>
              </a:solidFill>
            </a:rPr>
            <a:t>Baharestani</a:t>
          </a:r>
          <a:r>
            <a:rPr lang="en-US" sz="1200" dirty="0" smtClean="0">
              <a:solidFill>
                <a:srgbClr val="FFFFFF"/>
              </a:solidFill>
            </a:rPr>
            <a:t>, 2008</a:t>
          </a:r>
          <a:endParaRPr lang="en-US" sz="12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40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4004" name="Rectangle 4"/>
          <p:cNvSpPr>
            <a:spLocks noGrp="1" noChangeArrowheads="1"/>
          </p:cNvSpPr>
          <p:nvPr>
            <p:ph type="ftr" sz="quarter" idx="2"/>
          </p:nvPr>
        </p:nvSpPr>
        <p:spPr bwMode="auto">
          <a:xfrm>
            <a:off x="0" y="9220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4005" name="Rectangle 5"/>
          <p:cNvSpPr>
            <a:spLocks noGrp="1" noChangeArrowheads="1"/>
          </p:cNvSpPr>
          <p:nvPr>
            <p:ph type="sldNum" sz="quarter" idx="3"/>
          </p:nvPr>
        </p:nvSpPr>
        <p:spPr bwMode="auto">
          <a:xfrm>
            <a:off x="3886200" y="92202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B8EB5B1-37AF-4B0A-9DBA-F1298DB658F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l-GR"/>
          </a:p>
        </p:txBody>
      </p:sp>
      <p:sp>
        <p:nvSpPr>
          <p:cNvPr id="196611" name="Rectangle 3"/>
          <p:cNvSpPr>
            <a:spLocks noGrp="1" noChangeArrowheads="1"/>
          </p:cNvSpPr>
          <p:nvPr>
            <p:ph type="dt" idx="1"/>
          </p:nvPr>
        </p:nvSpPr>
        <p:spPr bwMode="auto">
          <a:xfrm>
            <a:off x="3883025" y="0"/>
            <a:ext cx="2970213"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l-GR"/>
          </a:p>
        </p:txBody>
      </p:sp>
      <p:sp>
        <p:nvSpPr>
          <p:cNvPr id="196612" name="Rectangle 4"/>
          <p:cNvSpPr>
            <a:spLocks noGrp="1" noRot="1" noChangeAspect="1" noChangeArrowheads="1" noTextEdit="1"/>
          </p:cNvSpPr>
          <p:nvPr>
            <p:ph type="sldImg" idx="2"/>
          </p:nvPr>
        </p:nvSpPr>
        <p:spPr bwMode="auto">
          <a:xfrm>
            <a:off x="998538" y="728663"/>
            <a:ext cx="4857750" cy="3643312"/>
          </a:xfrm>
          <a:prstGeom prst="rect">
            <a:avLst/>
          </a:prstGeom>
          <a:noFill/>
          <a:ln w="9525">
            <a:solidFill>
              <a:srgbClr val="000000"/>
            </a:solidFill>
            <a:miter lim="800000"/>
            <a:headEnd/>
            <a:tailEnd/>
          </a:ln>
          <a:effectLst/>
        </p:spPr>
      </p:sp>
      <p:sp>
        <p:nvSpPr>
          <p:cNvPr id="196613" name="Rectangle 5"/>
          <p:cNvSpPr>
            <a:spLocks noGrp="1" noChangeArrowheads="1"/>
          </p:cNvSpPr>
          <p:nvPr>
            <p:ph type="body" sz="quarter" idx="3"/>
          </p:nvPr>
        </p:nvSpPr>
        <p:spPr bwMode="auto">
          <a:xfrm>
            <a:off x="685800" y="4614863"/>
            <a:ext cx="5483225"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96614" name="Rectangle 6"/>
          <p:cNvSpPr>
            <a:spLocks noGrp="1" noChangeArrowheads="1"/>
          </p:cNvSpPr>
          <p:nvPr>
            <p:ph type="ftr" sz="quarter" idx="4"/>
          </p:nvPr>
        </p:nvSpPr>
        <p:spPr bwMode="auto">
          <a:xfrm>
            <a:off x="0"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l-GR"/>
          </a:p>
        </p:txBody>
      </p:sp>
      <p:sp>
        <p:nvSpPr>
          <p:cNvPr id="196615" name="Rectangle 7"/>
          <p:cNvSpPr>
            <a:spLocks noGrp="1" noChangeArrowheads="1"/>
          </p:cNvSpPr>
          <p:nvPr>
            <p:ph type="sldNum" sz="quarter" idx="5"/>
          </p:nvPr>
        </p:nvSpPr>
        <p:spPr bwMode="auto">
          <a:xfrm>
            <a:off x="3883025" y="9226550"/>
            <a:ext cx="2970213"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D6D948A-D319-4570-9A2E-65A9BABF45DF}"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2EDB4-5FE6-41A3-A998-96106D5AF691}" type="slidenum">
              <a:rPr lang="el-GR"/>
              <a:pPr/>
              <a:t>1</a:t>
            </a:fld>
            <a:endParaRPr lang="el-GR"/>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622EE-6721-439B-A0ED-3BE3A15E918D}" type="slidenum">
              <a:rPr lang="el-GR"/>
              <a:pPr/>
              <a:t>29</a:t>
            </a:fld>
            <a:endParaRPr lang="el-GR"/>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l-GR" dirty="0" smtClean="0"/>
              <a:t>Σε πρόσφατη μελέτη σε ασθενείς ΜΕΘ στην χώρα μας (</a:t>
            </a:r>
            <a:r>
              <a:rPr lang="el-GR" dirty="0" err="1" smtClean="0"/>
              <a:t>Κοσμίδης</a:t>
            </a:r>
            <a:r>
              <a:rPr lang="el-GR" dirty="0" smtClean="0"/>
              <a:t> και συν) σύγκρισης της εγκυρότητας των κλιμάκων </a:t>
            </a:r>
            <a:r>
              <a:rPr lang="el-GR" dirty="0" err="1" smtClean="0"/>
              <a:t>Jackson</a:t>
            </a:r>
            <a:r>
              <a:rPr lang="el-GR" dirty="0" smtClean="0"/>
              <a:t>/</a:t>
            </a:r>
            <a:r>
              <a:rPr lang="el-GR" dirty="0" err="1" smtClean="0"/>
              <a:t>Cubbin</a:t>
            </a:r>
            <a:r>
              <a:rPr lang="el-GR" dirty="0" smtClean="0"/>
              <a:t> (</a:t>
            </a:r>
            <a:r>
              <a:rPr lang="el-GR" dirty="0" err="1" smtClean="0"/>
              <a:t>revised</a:t>
            </a:r>
            <a:r>
              <a:rPr lang="el-GR" dirty="0" smtClean="0"/>
              <a:t>) και </a:t>
            </a:r>
            <a:r>
              <a:rPr lang="el-GR" dirty="0" err="1" smtClean="0"/>
              <a:t>Braden</a:t>
            </a:r>
            <a:r>
              <a:rPr lang="el-GR" dirty="0" smtClean="0"/>
              <a:t> για τον υπολογισμό κινδύνου ανάπτυξης κατακλίσεων ασθενών μονάδας εντατικής θεραπείας σε 71  ασθενείς πολυδύναμης (ΜΕΘ) γενικού νοσοκομείου χρησιμοποιήθηκαν τα δεδομένα (βαθμολογίες) των δύο κλιμάκων που καταγράφηκαν σε τρεις διαφορετικούς χρόνους: κατά την εισαγωγή (Τ1), 72 ώρες μετά την εισαγωγή (T2) και κατά το χρόνο της παρουσίας της κατάκλισης (Τ3).</a:t>
            </a:r>
          </a:p>
          <a:p>
            <a:endParaRPr lang="el-GR"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E65D1-F0AA-44A3-A9D7-A93618D1BAEE}" type="slidenum">
              <a:rPr lang="el-GR"/>
              <a:pPr/>
              <a:t>30</a:t>
            </a:fld>
            <a:endParaRPr lang="el-GR"/>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r>
              <a:rPr lang="el-GR"/>
              <a:t>Η συχνή επισκόπηση του δέρματος εξασφαλίζει αναγκαίες πληροφορίες για την εκτίμηση και την πρόληψη.</a:t>
            </a:r>
          </a:p>
          <a:p>
            <a:r>
              <a:rPr lang="el-GR"/>
              <a:t>Θα πρέπει να γίνεται σε τακτά χρονικά διαστήματα και να βασίζεται στην εξατομικευμένη αξιολόγηση των σημείων που είναι περισσότερο επιρρεπή.</a:t>
            </a:r>
          </a:p>
          <a:p>
            <a:r>
              <a:rPr lang="el-GR"/>
              <a:t>Η συχνή επισκόπηση του δέρματος εξασφαλίζει αναγκαίες πληροφορίες για την εκτίμηση και την πρόληψη.</a:t>
            </a:r>
          </a:p>
          <a:p>
            <a:r>
              <a:rPr lang="el-GR"/>
              <a:t>Θα πρέπει να γίνεται σε τακτά χρονικά διαστήματα και να βασίζεται στην εξατομικευμένη αξιολόγηση των σημείων που είναι περισσότερο επιρρεπή.</a:t>
            </a:r>
          </a:p>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28B21-D7F0-4570-9BCF-0B8EB2BD8A6A}" type="slidenum">
              <a:rPr lang="el-GR"/>
              <a:pPr/>
              <a:t>31</a:t>
            </a:fld>
            <a:endParaRPr lang="el-G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l-GR"/>
              <a:t>Η συχνή επισκόπηση του δέρματος εξασφαλίζει αναγκαίες πληροφορίες για την εκτίμηση και την πρόληψη.</a:t>
            </a:r>
          </a:p>
          <a:p>
            <a:r>
              <a:rPr lang="el-GR"/>
              <a:t>Θα πρέπει να γίνεται σε τακτά χρονικά διαστήματα και να βασίζεται στην εξατομικευμένη αξιολόγηση των σημείων που είναι περισσότερο επιρρεπή.</a:t>
            </a:r>
          </a:p>
          <a:p>
            <a:r>
              <a:rPr lang="el-GR"/>
              <a:t>Η συχνή επισκόπηση του δέρματος εξασφαλίζει αναγκαίες πληροφορίες για την εκτίμηση και την πρόληψη.</a:t>
            </a:r>
          </a:p>
          <a:p>
            <a:r>
              <a:rPr lang="el-GR"/>
              <a:t>Θα πρέπει να γίνεται σε τακτά χρονικά διαστήματα και να βασίζεται στην εξατομικευμένη αξιολόγηση των σημείων που είναι περισσότερο επιρρεπή.</a:t>
            </a:r>
          </a:p>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2A310-CDCF-4FA5-AB51-2958372FBD24}" type="slidenum">
              <a:rPr lang="el-GR"/>
              <a:pPr/>
              <a:t>32</a:t>
            </a:fld>
            <a:endParaRPr lang="el-G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l-GR"/>
              <a:t>ΚΑΙ ΣΤΑ ΚΤΩΦΕΡΕΣΤΕΡΑ ΜΕΡΗ ΓΙΑ ΩΧΡΌΤΗΤΑ ΕΡΥΘΡΟΤΗΤΑ ΛΥΣΗ ΤΗΣ ΣΥΝΕΧΕΙΑΣ</a:t>
            </a:r>
          </a:p>
          <a:p>
            <a:r>
              <a:rPr lang="el-GR"/>
              <a:t>ΙΔΙΑΙΤΕΡΗ ΠΡΟΣΟΧΗ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931B4-6801-402F-9320-169D12B45569}" type="slidenum">
              <a:rPr lang="el-GR"/>
              <a:pPr/>
              <a:t>37</a:t>
            </a:fld>
            <a:endParaRPr lang="el-G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FE8E7-2ACB-430C-9E3A-1B888D89EF67}" type="slidenum">
              <a:rPr lang="el-GR"/>
              <a:pPr/>
              <a:t>38</a:t>
            </a:fld>
            <a:endParaRPr lang="el-GR"/>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0AD5C-FDF3-49E5-B2CC-3B508989CF7B}" type="slidenum">
              <a:rPr lang="el-GR"/>
              <a:pPr/>
              <a:t>41</a:t>
            </a:fld>
            <a:endParaRPr lang="el-G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l-GR"/>
              <a:t>Δεν πρέπει να βασίζεται στα </a:t>
            </a:r>
            <a:r>
              <a:rPr lang="en-US"/>
              <a:t>score </a:t>
            </a:r>
            <a:r>
              <a:rPr lang="el-GR"/>
              <a:t>από τις κλίμακες εκτίμησης κινδύνου.Σύμφωνα με την </a:t>
            </a:r>
            <a:r>
              <a:rPr lang="en-US"/>
              <a:t>epuap </a:t>
            </a:r>
            <a:r>
              <a:rPr lang="el-GR"/>
              <a:t>δεν υπάρχει απόλυτα συμφωνημένος όρος για τις συσευές αυτές αλλά ο όρος είναι συσκευές πρόληψης κατακλίσεων</a:t>
            </a:r>
          </a:p>
          <a:p>
            <a:r>
              <a:rPr lang="el-GR"/>
              <a:t>Πρόσφατη έρευνα έδειξε ότι τα απλά αφρώδη στρώματα είναι υποδεέστερα όλων των χαμηλής πίεσης στρωμάτων και επικαλυμμάτων που έχουν ως βάση το αφρώδες υλικό , καθώς επίσης και όλων των υψηλής τεχνολογίας κρεβατιών και στρωμάτων αναδιανομής της πίεσης</a:t>
            </a:r>
          </a:p>
          <a:p>
            <a:r>
              <a:rPr lang="el-GR"/>
              <a:t>Πότε χρειάζεται να τοποθετηθεί ένας ασθενής σε </a:t>
            </a:r>
            <a:r>
              <a:rPr lang="en-US"/>
              <a:t>hi- tech </a:t>
            </a:r>
            <a:r>
              <a:rPr lang="el-GR"/>
              <a:t>συσκευή προληπτικά όταν το προηγούμενο ιστορικό του το υποδεικνύει (</a:t>
            </a:r>
            <a:r>
              <a:rPr lang="en-US"/>
              <a:t>nice 2005)</a:t>
            </a:r>
            <a:r>
              <a:rPr lang="el-GR"/>
              <a:t> Όταν μία </a:t>
            </a:r>
            <a:r>
              <a:rPr lang="en-US"/>
              <a:t>low-tech </a:t>
            </a:r>
            <a:r>
              <a:rPr lang="el-GR"/>
              <a:t>συσκευή έχει αποτύχει.</a:t>
            </a:r>
          </a:p>
          <a:p>
            <a:r>
              <a:rPr lang="el-GR"/>
              <a:t>Ξεκινάει πλέον και νέα προοπτική έρευνα με βάση τον Οκτώβριο το 2002 όπου εξετάζονται και άλλες παράμετροι (σελ 15 </a:t>
            </a:r>
            <a:r>
              <a:rPr lang="en-US"/>
              <a:t>nice 2005)</a:t>
            </a:r>
            <a:r>
              <a:rPr lang="el-GR"/>
              <a:t>έρευνα με β</a:t>
            </a:r>
          </a:p>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2A695-09C6-4F23-BE6B-8779366E4D93}" type="slidenum">
              <a:rPr lang="el-GR"/>
              <a:pPr/>
              <a:t>42</a:t>
            </a:fld>
            <a:endParaRPr lang="el-GR"/>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l-GR"/>
              <a:t>Δεν πρέπει να βασίζεται στα </a:t>
            </a:r>
            <a:r>
              <a:rPr lang="en-US"/>
              <a:t>score </a:t>
            </a:r>
            <a:r>
              <a:rPr lang="el-GR"/>
              <a:t>από τις κλίμακες εκτίμησης κινδύνου.Σύμφωνα με την </a:t>
            </a:r>
            <a:r>
              <a:rPr lang="en-US"/>
              <a:t>epuap </a:t>
            </a:r>
            <a:r>
              <a:rPr lang="el-GR"/>
              <a:t>δεν υπάρχει απόλυτα συμφωνημένος όρος για τις συσευές αυτές αλλά ο όρος είναι συσκευές πρόληψης κατακλίσεων</a:t>
            </a:r>
          </a:p>
          <a:p>
            <a:r>
              <a:rPr lang="el-GR"/>
              <a:t>Πρόσφατη έρευνα έδειξε ότι τα απλά αφρώδη στρώματα είναι υποδεέστερα όλων των χαμηλής πίεσης στρωμάτων και επικαλυμμάτων που έχουν ως βάση το αφρώδες υλικό , καθώς επίσης και όλων των υψηλής τεχνολογίας κρεβατιών και στρωμάτων αναδιανομής της πίεσης</a:t>
            </a:r>
          </a:p>
          <a:p>
            <a:r>
              <a:rPr lang="el-GR"/>
              <a:t>Πότε χρειάζεται να τοποθετηθεί ένας ασθενής σε </a:t>
            </a:r>
            <a:r>
              <a:rPr lang="en-US"/>
              <a:t>hi- tech </a:t>
            </a:r>
            <a:r>
              <a:rPr lang="el-GR"/>
              <a:t>συσκευή προληπτικά όταν το προηγούμενο ιστορικό του το υποδεικνύει (</a:t>
            </a:r>
            <a:r>
              <a:rPr lang="en-US"/>
              <a:t>nice 2005)</a:t>
            </a:r>
            <a:r>
              <a:rPr lang="el-GR"/>
              <a:t> Όταν μία </a:t>
            </a:r>
            <a:r>
              <a:rPr lang="en-US"/>
              <a:t>low-tech </a:t>
            </a:r>
            <a:r>
              <a:rPr lang="el-GR"/>
              <a:t>συσκευή έχει αποτύχει.</a:t>
            </a:r>
          </a:p>
          <a:p>
            <a:r>
              <a:rPr lang="el-GR"/>
              <a:t>Ξεκινάει πλέον και νέα προοπτική έρευνα με βάση τον Οκτώβριο το 2002 όπου εξετάζονται και άλλες παράμετροι (σελ 15 </a:t>
            </a:r>
            <a:r>
              <a:rPr lang="en-US"/>
              <a:t>nice 2005)</a:t>
            </a:r>
            <a:r>
              <a:rPr lang="el-GR"/>
              <a:t>έρευνα με β</a:t>
            </a:r>
          </a:p>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596BC-EDC2-4F2D-A062-D2DB24C658A9}" type="slidenum">
              <a:rPr lang="el-GR"/>
              <a:pPr/>
              <a:t>43</a:t>
            </a:fld>
            <a:endParaRPr lang="el-G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95580F-5415-4DE8-B376-A04076716728}"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B0CD0-F91C-4444-ADF7-CA2EB217E35C}" type="slidenum">
              <a:rPr lang="en-GB"/>
              <a:pPr/>
              <a:t>11</a:t>
            </a:fld>
            <a:endParaRPr lang="en-GB"/>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GB"/>
              <a:t>NOTES FOR PRESENTERS</a:t>
            </a:r>
          </a:p>
          <a:p>
            <a:r>
              <a:rPr lang="en-GB"/>
              <a:t>SLIDE FOR CLINICIANS</a:t>
            </a:r>
          </a:p>
          <a:p>
            <a:endParaRPr lang="en-GB"/>
          </a:p>
          <a:p>
            <a:r>
              <a:rPr lang="en-GB"/>
              <a:t>Please refer to the full prevention and treatment algorithm in the quick reference guide (QRG)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7B031-6532-4D61-887A-E4F656D75AA8}" type="slidenum">
              <a:rPr lang="el-GR"/>
              <a:pPr/>
              <a:t>45</a:t>
            </a:fld>
            <a:endParaRPr lang="el-G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l-GR"/>
              <a:t>Ο γλουτιαίος μυς μπορεί να ανεχθεί ασκουμένη πίεση 3-4 φορές μεγαλύτερη από αυτή των οστικών προεξοχών</a:t>
            </a:r>
          </a:p>
          <a:p>
            <a:r>
              <a:rPr lang="el-GR"/>
              <a:t>Έρευνα με μικρό δείγμα (</a:t>
            </a:r>
            <a:r>
              <a:rPr lang="en-US"/>
              <a:t>Colin et al) </a:t>
            </a:r>
            <a:r>
              <a:rPr lang="el-GR"/>
              <a:t>έδειξε μικρή ιστική υποξία τοπικά σε πλάγια πλευρική θέση 90ο απ’ότι Η τοποθέτηση του ασθενούς σε πλάγια θέση 90 μοιρών αποτελεί αιτία εμφάνισης κατακλίσεων στους τροχαντήρες και απαιτεί μεγαλύτερη προσπάθεια από το Νοσ/κό προσωπικό.</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0FCD8-28FC-4072-B634-FC7127C15414}" type="slidenum">
              <a:rPr lang="el-GR"/>
              <a:pPr/>
              <a:t>46</a:t>
            </a:fld>
            <a:endParaRPr lang="el-G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l-GR"/>
              <a:t>Η ανύψωση τους να είναι τόση ώστε μόλις να περνάει ένα φύλλο χαρτί μεταξύ φτέρνας και στρώματος.</a:t>
            </a:r>
          </a:p>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D91D0-DB00-4ABF-AA43-59577A213C7E}" type="slidenum">
              <a:rPr lang="el-GR"/>
              <a:pPr/>
              <a:t>52</a:t>
            </a:fld>
            <a:endParaRPr lang="el-G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l-GR"/>
              <a:t>Ενεργούμε </a:t>
            </a:r>
          </a:p>
          <a:p>
            <a:r>
              <a:rPr lang="el-GR"/>
              <a:t>Στη θέση αυτή έχει την τάση να γλιστρά (</a:t>
            </a:r>
            <a:r>
              <a:rPr lang="en-US"/>
              <a:t>FRICTION)</a:t>
            </a:r>
            <a:endParaRPr lang="el-GR"/>
          </a:p>
          <a:p>
            <a:r>
              <a:rPr lang="el-GR"/>
              <a:t>Η ανύψωση της κεφαλής του κρεβατιού πρέπει να γίνεται αν το επιτρέπει η κατάσταση του ασθενούς μόνο μέχρι 30 μοίρες,και αυτό γιατί ο ασθενής δεν γλυστρά προς τα κάτω και έτσι μειώνονται οι δυνάμεις τριβής στην περιοχή του κόκκυγα.</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00AB8-27C6-4E3A-AD8F-594444D05D69}" type="slidenum">
              <a:rPr lang="el-GR"/>
              <a:pPr/>
              <a:t>54</a:t>
            </a:fld>
            <a:endParaRPr lang="el-G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l-GR"/>
              <a:t>Ενεργούμε </a:t>
            </a:r>
          </a:p>
          <a:p>
            <a:r>
              <a:rPr lang="el-GR"/>
              <a:t>Στη θέση αυτή έχει την τάση να γλιστρά (</a:t>
            </a:r>
            <a:r>
              <a:rPr lang="en-US"/>
              <a:t>FRICTION)</a:t>
            </a:r>
            <a:endParaRPr lang="el-GR"/>
          </a:p>
          <a:p>
            <a:r>
              <a:rPr lang="el-GR"/>
              <a:t>Η ανύψωση της κεφαλής του κρεβατιού πρέπει να γίνεται αν το επιτρέπει η κατάσταση του ασθενούς μόνο μέχρι 30 μοίρες,και αυτό γιατί ο ασθενής δεν γλυστρά προς τα κάτω και έτσι μειώνονται οι δυνάμεις τριβής στην περιοχή του κόκκυγα.</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B3DBC-7923-41DB-A7C9-D5DFE834CB3B}" type="slidenum">
              <a:rPr lang="el-GR"/>
              <a:pPr/>
              <a:t>56</a:t>
            </a:fld>
            <a:endParaRPr lang="el-GR"/>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pPr marL="228600" indent="-228600"/>
            <a:r>
              <a:rPr lang="el-GR"/>
              <a:t>Η υγρασία αποτελέι παράγων κλειδί που θέτει τον ασθενή σε μεγάλο κίνδυνο διότι προκαλεί λέπτυνση του δέρματος ,και την υποβοήθηση την ενίσχυση των δυνάμεων της τριβής και της κατάτμησης</a:t>
            </a:r>
          </a:p>
          <a:p>
            <a:pPr marL="228600" indent="-228600"/>
            <a:r>
              <a:rPr lang="el-GR"/>
              <a:t>Σημείο κλειδί αποτελεί η ύπαρξη υγρού ή στεγνού δέρματος.</a:t>
            </a:r>
          </a:p>
          <a:p>
            <a:pPr marL="228600" indent="-228600"/>
            <a:r>
              <a:rPr lang="el-G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A850E-B78E-47BF-A41D-E8ECCB0B7F58}" type="slidenum">
              <a:rPr lang="el-GR"/>
              <a:pPr/>
              <a:t>57</a:t>
            </a:fld>
            <a:endParaRPr lang="el-G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l-GR"/>
              <a:t>Το νερό θα πρέπει να είναι χλιαρό και όχι ζεστό ώστε να μην ερεθιστεί το δέρμα ή να ξηρανθεί από την εντατικοποίηση της φροντίδας</a:t>
            </a:r>
            <a:endParaRPr lang="en-US"/>
          </a:p>
          <a:p>
            <a:r>
              <a:rPr lang="el-GR"/>
              <a:t>Με την χρήση έξυπνων επιθεμάτων υψηλής απορρόφησης</a:t>
            </a:r>
          </a:p>
          <a:p>
            <a:r>
              <a:rPr lang="el-GR"/>
              <a:t>Έλεγχος λοίµωξης µε εφαρµογή κατάλληλων µέτρων</a:t>
            </a:r>
          </a:p>
          <a:p>
            <a:r>
              <a:rPr lang="el-GR"/>
              <a:t>Κατάλληλη αντιµικροβιακήαθεραπεία</a:t>
            </a:r>
          </a:p>
          <a:p>
            <a:r>
              <a:rPr lang="el-GR"/>
              <a:t>Έλεγχος διατροφής</a:t>
            </a:r>
          </a:p>
          <a:p>
            <a:r>
              <a:rPr lang="el-GR"/>
              <a:t>Αλλαγή</a:t>
            </a:r>
            <a:r>
              <a:rPr lang="en-US"/>
              <a:t> </a:t>
            </a:r>
            <a:r>
              <a:rPr lang="el-GR"/>
              <a:t>ωσµωτικότητα</a:t>
            </a:r>
            <a:r>
              <a:rPr lang="en-US"/>
              <a:t> </a:t>
            </a:r>
            <a:r>
              <a:rPr lang="el-GR"/>
              <a:t>διαλύµατος</a:t>
            </a:r>
            <a:endParaRPr lang="en-US"/>
          </a:p>
          <a:p>
            <a:r>
              <a:rPr lang="el-GR"/>
              <a:t>Καλλιέργεια κοπράνων</a:t>
            </a:r>
          </a:p>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9C1A6-0BED-4D42-B9FA-451836CE2C5E}" type="slidenum">
              <a:rPr lang="el-GR"/>
              <a:pPr/>
              <a:t>59</a:t>
            </a:fld>
            <a:endParaRPr lang="el-G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l-GR"/>
              <a:t>Υπάρχουν αρκετές μελέτες που συσχετίζουν την ακράτεια ούρων και κοπράνων με την εμφάνιση κατακλίσεων</a:t>
            </a:r>
          </a:p>
          <a:p>
            <a:r>
              <a:rPr lang="el-GR"/>
              <a:t>Σε αρκετές κλίμακες εκτίμησης κινδύνου εμφάνισης κατακλίσεων, αποτελούν στοιχείο προς εκτίμηση</a:t>
            </a:r>
          </a:p>
          <a:p>
            <a:r>
              <a:rPr lang="el-GR"/>
              <a:t>Φαίνεται ότι η ακράτεια ούρων και κοπράνων σχετίζεται περισσότερο σε ασθενείς που έχουν κατακλίσεις στην ιεροκοκκυγική περιοχή και στους τροχαντήρες</a:t>
            </a:r>
          </a:p>
          <a:p>
            <a:r>
              <a:rPr lang="el-GR"/>
              <a:t>Στις περιπτώσεις όπου οι ασθενείς μπορούν να συνεργαστούν, μπορούν οι ασκήσεις για την ακράτεια, να βοηθήσουν σημαντικά στον περιορισμό της</a:t>
            </a:r>
          </a:p>
          <a:p>
            <a:r>
              <a:rPr lang="el-GR"/>
              <a:t>Στις περιπτώσεις όπου αυτό δεν είναι δυνατόν, χρειάζεται συχνός έλεγχος της περιοχής και φροντίδα για τις συχνές αλλαγές και την καθαριότητα (διάφορα προϊόντα μπορούν να βοηθήσουν σε αυτό, καθαριστικά, προστατευτικές κρέμες κτλ.)</a:t>
            </a:r>
          </a:p>
          <a:p>
            <a:endParaRPr lang="el-GR"/>
          </a:p>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810126F-79D9-44ED-91F8-C5B583CD6295}" type="slidenum">
              <a:rPr lang="el-GR" smtClean="0"/>
              <a:pPr/>
              <a:t>65</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44416-07C9-4F18-87E5-3C740D878A93}" type="slidenum">
              <a:rPr lang="el-GR"/>
              <a:pPr/>
              <a:t>68</a:t>
            </a:fld>
            <a:endParaRPr lang="el-G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l-GR"/>
              <a:t>Συνήθως περιέχουν και γλυκερίνη</a:t>
            </a:r>
          </a:p>
          <a:p>
            <a:r>
              <a:rPr lang="el-GR" u="sng"/>
              <a:t>Προτείνεται η χρήση του σε άτομα που για οποιαδήποτε λόγο (ιδιαίτερα ευαίσθητο δέρμα, πρόσφατα χειρουργημένα) δεν πρέπει να έρχονται σε επαφή με νερό.  Επίσης διευκολύνει τον καθαρισμό ατόμων με μειωμένη κινητικότητα τα οποία δε μπορούν να χρησιμοποιήσουν μπανιέρα. </a:t>
            </a:r>
            <a:r>
              <a:rPr lang="el-GR"/>
              <a:t/>
            </a:r>
            <a:br>
              <a:rPr lang="el-GR"/>
            </a:br>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73F78-64CF-4551-B950-A8579E7143BA}" type="slidenum">
              <a:rPr lang="el-GR"/>
              <a:pPr/>
              <a:t>70</a:t>
            </a:fld>
            <a:endParaRPr lang="el-GR"/>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l-GR"/>
              <a:t>Δημιουργούν μία ασπίδα προστασίας αδιαβροχοποιώντας το δέρμα από τα καυστικά υγρά.</a:t>
            </a:r>
          </a:p>
          <a:p>
            <a:r>
              <a:rPr lang="el-GR" u="sng"/>
              <a:t>η οποία διεισδύει στο δέρμα προσφέροντας προστασία και ενυδάτωση.  </a:t>
            </a:r>
            <a:r>
              <a:rPr lang="el-GR" b="1" u="sng"/>
              <a:t>Ασφαλής χρήση από νεογνά μέχρι ηλικιωμένα άτομα</a:t>
            </a:r>
            <a:r>
              <a:rPr lang="el-GR"/>
              <a:t/>
            </a:r>
            <a:br>
              <a:rPr lang="el-GR"/>
            </a:br>
            <a:r>
              <a:rPr lang="el-GR"/>
              <a:t/>
            </a:r>
            <a:br>
              <a:rPr lang="el-GR"/>
            </a:br>
            <a:r>
              <a:rPr lang="el-GR" b="1" u="sng"/>
              <a:t>Χρήση: </a:t>
            </a:r>
            <a:r>
              <a:rPr lang="el-GR" u="sng"/>
              <a:t>Η </a:t>
            </a:r>
            <a:r>
              <a:rPr lang="el-GR" b="1" u="sng"/>
              <a:t>Conveen </a:t>
            </a:r>
            <a:r>
              <a:rPr lang="el-GR" u="sng"/>
              <a:t>Protact μπορεί να χρησιμοποιηθεί προληπτικά σε περιοχές που έρχονται σε επαφή με καυστικά υγρά (ούρα, κόπρανα, πύων κ.ά.) ώστε να μη δημιουργηθεί ερεθισμός.  Μπορεί όμως να χρησιμοποιηθεί και σε αρχικά στάδια ερεθισμού του δέρματος για να ανακουφίσει από κνησμό και παράλληλα να αποτρέψει περαιτέρω επιδείνωση. </a:t>
            </a:r>
            <a:endParaRPr lang="el-GR"/>
          </a:p>
          <a:p>
            <a:r>
              <a:rPr lang="el-GR"/>
              <a:t> τα οποία μπορεί να είναι ενώ ταυτόχρονα ενυδατώνουν λόγω της ύπαρξης βαζελίνης και φυσικής βιταμίνης Ε.</a:t>
            </a:r>
          </a:p>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77C87-E5F3-4BFF-A179-AB9F50DB2F96}" type="slidenum">
              <a:rPr lang="el-GR"/>
              <a:pPr/>
              <a:t>13</a:t>
            </a:fld>
            <a:endParaRPr lang="el-GR"/>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9747D-E55B-4048-A5E3-3B1196A14D46}" type="slidenum">
              <a:rPr lang="el-GR"/>
              <a:pPr/>
              <a:t>71</a:t>
            </a:fld>
            <a:endParaRPr lang="el-G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l-GR"/>
              <a:t>Για το λόγο αυτό ο ασθενής πρέπει να ζυγίζεται τουλάχιστον μία φορά την εβδομάδα και το ΣΒ του να διατηρείται πάνω από το 80% του ιδανικού με την κατάλληλη διατροφή.</a:t>
            </a:r>
            <a:r>
              <a:rPr lang="en-US"/>
              <a:t> (</a:t>
            </a:r>
            <a:r>
              <a:rPr lang="el-GR"/>
              <a:t>ΔΙΑΜΑΝΤΗ ΣΟΦΙΑ)</a:t>
            </a:r>
          </a:p>
          <a:p>
            <a:r>
              <a:rPr lang="el-GR"/>
              <a:t>Τα επίπεδα λευκωμάτων και αλβουμίνης πρέπει να ελέγχονται συχνά και να διατηρούνται σε ικανοποιητικά επίπεδα.Σε έναν κατακεκλιμένο ασθενή οι ημερήσιες ανάγκες σε λευκώματα υπολογίζονται σε 1,5 – 2 γρ./χγρΒΣ/24ωρο. </a:t>
            </a:r>
          </a:p>
          <a:p>
            <a:r>
              <a:rPr lang="el-GR"/>
              <a:t>Η επιπλέον χορήγηση γλουταμίνης έχει βρεθεί ότι συμβάλλει στην γρήγορη αποκατάσταση βλαβών του δέρματος.</a:t>
            </a:r>
          </a:p>
          <a:p>
            <a:r>
              <a:rPr lang="el-GR"/>
              <a:t>Επίσης η χορήγηση βιτ Α,C και Ψευδαργύρου συνδέονται με την σύνθεση κολλαγόνου και πρωτεινών και συμβάλλουν στην έγκαιρη επούλωση.</a:t>
            </a:r>
          </a:p>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F5D4E-22AA-43F3-91F0-98CC033C73CA}" type="slidenum">
              <a:rPr lang="el-GR"/>
              <a:pPr/>
              <a:t>72</a:t>
            </a:fld>
            <a:endParaRPr lang="el-G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l-GR"/>
              <a:t>Εντερική σίτιση σταδιακή έναρξη 280</a:t>
            </a:r>
            <a:r>
              <a:rPr lang="en-US"/>
              <a:t>mosm – 380mosm</a:t>
            </a:r>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5BD7A-77BC-4698-811E-05AE6C4B92EA}" type="slidenum">
              <a:rPr lang="el-GR"/>
              <a:pPr/>
              <a:t>73</a:t>
            </a:fld>
            <a:endParaRPr lang="el-GR"/>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l-GR"/>
              <a:t>Κάθε πάθηση που οδηγεί σε ακινησία(τετραπληγικοί, παραπληγικοί,ασθ. ΜΕΘ και ασθ. με ορθοπεδικά προβλήματα) συνδέονται άμεσα με υψηλά ποσοστά εμφάνισης κατακλίσεων.</a:t>
            </a:r>
          </a:p>
          <a:p>
            <a:r>
              <a:rPr lang="el-GR" u="sng"/>
              <a:t>Ηλικία</a:t>
            </a:r>
            <a:r>
              <a:rPr lang="el-GR"/>
              <a:t>  Η μεγάλη ηλικία συνεπάγεται μεταβολές στην ακεραιότητα του δέρματος που γίνεται πιο ευαίσθητο, λεπτό και εύθραυστο. Η επούλωση του τραύματος σε έναν ασθενή πάνω από 60 ετών χρειάζεται 3πλάσιο χρόνο για να ολοκληρωθεί</a:t>
            </a:r>
            <a:endParaRPr lang="el-GR" u="sng"/>
          </a:p>
          <a:p>
            <a:r>
              <a:rPr lang="el-GR" u="sng"/>
              <a:t>Γενική Υγεία / Υποκείμενοι νόσοι</a:t>
            </a:r>
            <a:r>
              <a:rPr lang="el-GR"/>
              <a:t>  Ασθενείς με </a:t>
            </a:r>
          </a:p>
          <a:p>
            <a:r>
              <a:rPr lang="el-GR"/>
              <a:t>Περιφερική αγγειακή νόσο έχουν μειωμένη αιμάτωση ιστών.</a:t>
            </a:r>
          </a:p>
          <a:p>
            <a:r>
              <a:rPr lang="el-GR"/>
              <a:t>Σακχαρώδη Διαβήτη έχουν 5 φορές μεγαλύτερο κίνδυνο για εμφάνιση λοίμωξης και ανάπτυξη κατακλίσεων.</a:t>
            </a:r>
          </a:p>
          <a:p>
            <a:r>
              <a:rPr lang="el-GR"/>
              <a:t>Νεφρική ανεπάρκεια οδηγεί σε διαταραχές ΑΠ ,ηλεκτρολυτών και μηχανισμών πήξης.</a:t>
            </a:r>
          </a:p>
          <a:p>
            <a:r>
              <a:rPr lang="el-GR"/>
              <a:t>.</a:t>
            </a:r>
          </a:p>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FA2AA-53E8-4E9B-AAAA-A6F884154FBD}" type="slidenum">
              <a:rPr lang="el-GR"/>
              <a:pPr/>
              <a:t>74</a:t>
            </a:fld>
            <a:endParaRPr lang="el-G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r>
              <a:rPr lang="el-GR"/>
              <a:t>.</a:t>
            </a:r>
            <a:endParaRPr lang="el-GR" u="sng"/>
          </a:p>
          <a:p>
            <a:r>
              <a:rPr lang="el-GR" u="sng"/>
              <a:t>Διαταραχές Θερμοκρασίας</a:t>
            </a:r>
            <a:r>
              <a:rPr lang="el-GR"/>
              <a:t>  Ο πυρετός από την μία προκαλεί αυξημένη εφίδρωση ,ενώ η υποθερμία προκαλεί μείωση της περιφερικής κυκλοφορίας με αποτέλεσμα την εμφάνιση κατάκλισης.</a:t>
            </a:r>
            <a:endParaRPr lang="el-GR" u="sng"/>
          </a:p>
          <a:p>
            <a:r>
              <a:rPr lang="el-GR" u="sng"/>
              <a:t>Οίδημα </a:t>
            </a:r>
            <a:r>
              <a:rPr lang="el-GR"/>
              <a:t> Προκαλεί περαιτέρω μείωση της αιμάτωσης των ιστών σε επίπεδο μικροκυκλοφορίας.</a:t>
            </a:r>
            <a:endParaRPr lang="el-GR" u="sng"/>
          </a:p>
          <a:p>
            <a:r>
              <a:rPr lang="el-GR" u="sng"/>
              <a:t>Αναιμία </a:t>
            </a:r>
            <a:r>
              <a:rPr lang="el-GR"/>
              <a:t> Η μειωμένη οξυγόνωση των ιστών και ιδιαίτερα στην περιοχή της κατάκλισης καθυστερεί τον σχηματισμό κολλαγόνου και την έγκαιρη επιθηλιοποίηση.</a:t>
            </a:r>
            <a:endParaRPr lang="el-GR" u="sn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33452-EF3C-410A-84C1-FDBB3CC4A316}" type="slidenum">
              <a:rPr lang="el-GR"/>
              <a:pPr/>
              <a:t>14</a:t>
            </a:fld>
            <a:endParaRPr lang="el-GR"/>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r>
              <a:rPr lang="en-US"/>
              <a:t>Το πρώτο βήμα στην πρόληψη των κατακλίσεων αποτελεί των πασχόντων και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92763F-7E57-4CAA-832D-B07FFA047635}" type="slidenum">
              <a:rPr lang="el-GR"/>
              <a:pPr/>
              <a:t>16</a:t>
            </a:fld>
            <a:endParaRPr lang="el-G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42CB9-4701-4C5F-821C-2D2917FCBBB8}" type="slidenum">
              <a:rPr lang="el-GR"/>
              <a:pPr/>
              <a:t>18</a:t>
            </a:fld>
            <a:endParaRPr lang="el-G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l-GR" sz="1000"/>
              <a:t>Είναι βοηθητικό εργαλείο μνήμης </a:t>
            </a:r>
          </a:p>
          <a:p>
            <a:r>
              <a:rPr lang="el-GR" sz="1000"/>
              <a:t>Δεν πρέπει να υποκαθιστούν την κλινική εκτίμηση η οποία βασίζεται στην κλινική εικόνα</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Arial" charset="0"/>
                <a:ea typeface="+mn-ea"/>
                <a:cs typeface="+mn-cs"/>
              </a:rPr>
              <a:t>Για την εκτίμηση των ασθενών υψηλού κινδύνου στις ΜΕΘ άλλοι συγγραφείς  προτείνουν  την κλίμακα </a:t>
            </a:r>
            <a:r>
              <a:rPr lang="el-GR" sz="1200" kern="1200" dirty="0" err="1" smtClean="0">
                <a:solidFill>
                  <a:schemeClr val="tx1"/>
                </a:solidFill>
                <a:latin typeface="Arial" charset="0"/>
                <a:ea typeface="+mn-ea"/>
                <a:cs typeface="+mn-cs"/>
              </a:rPr>
              <a:t>Cubbin</a:t>
            </a:r>
            <a:r>
              <a:rPr lang="el-GR" sz="1200" kern="1200" dirty="0" smtClean="0">
                <a:solidFill>
                  <a:schemeClr val="tx1"/>
                </a:solidFill>
                <a:latin typeface="Arial" charset="0"/>
                <a:ea typeface="+mn-ea"/>
                <a:cs typeface="+mn-cs"/>
              </a:rPr>
              <a:t> </a:t>
            </a:r>
            <a:r>
              <a:rPr lang="el-GR" sz="1200" kern="1200" dirty="0" err="1" smtClean="0">
                <a:solidFill>
                  <a:schemeClr val="tx1"/>
                </a:solidFill>
                <a:latin typeface="Arial" charset="0"/>
                <a:ea typeface="+mn-ea"/>
                <a:cs typeface="+mn-cs"/>
              </a:rPr>
              <a:t>and</a:t>
            </a:r>
            <a:r>
              <a:rPr lang="el-GR" sz="1200" kern="1200" dirty="0" smtClean="0">
                <a:solidFill>
                  <a:schemeClr val="tx1"/>
                </a:solidFill>
                <a:latin typeface="Arial" charset="0"/>
                <a:ea typeface="+mn-ea"/>
                <a:cs typeface="+mn-cs"/>
              </a:rPr>
              <a:t> </a:t>
            </a:r>
            <a:r>
              <a:rPr lang="el-GR" sz="1200" kern="1200" dirty="0" err="1" smtClean="0">
                <a:solidFill>
                  <a:schemeClr val="tx1"/>
                </a:solidFill>
                <a:latin typeface="Arial" charset="0"/>
                <a:ea typeface="+mn-ea"/>
                <a:cs typeface="+mn-cs"/>
              </a:rPr>
              <a:t>Jackson</a:t>
            </a:r>
            <a:r>
              <a:rPr lang="el-GR" sz="1200" kern="1200" dirty="0" smtClean="0">
                <a:solidFill>
                  <a:schemeClr val="tx1"/>
                </a:solidFill>
                <a:latin typeface="Arial" charset="0"/>
                <a:ea typeface="+mn-ea"/>
                <a:cs typeface="+mn-cs"/>
              </a:rPr>
              <a:t>, η οποία είναι τροποποιημένη για ασθενείς των ΜΕΘ. Η κλίμακα αυτή περιλαμβάνει 10 μεταβλητές (ηλικία, βάρος σώματος, γενική κατάσταση δέρματος, νοητική κατάσταση, κινητικότητα, αιμοδυναμική κατάσταση, αναπνοή, διατροφή, ακράτεια, υγιεινή σώματος). Η κάθε μεταβλητή βαθμολογείται από 1 έως 4. </a:t>
            </a:r>
            <a:endParaRPr lang="el-GR" dirty="0"/>
          </a:p>
        </p:txBody>
      </p:sp>
      <p:sp>
        <p:nvSpPr>
          <p:cNvPr id="4" name="3 - Θέση αριθμού διαφάνειας"/>
          <p:cNvSpPr>
            <a:spLocks noGrp="1"/>
          </p:cNvSpPr>
          <p:nvPr>
            <p:ph type="sldNum" sz="quarter" idx="10"/>
          </p:nvPr>
        </p:nvSpPr>
        <p:spPr/>
        <p:txBody>
          <a:bodyPr/>
          <a:lstStyle/>
          <a:p>
            <a:fld id="{AD6D948A-D319-4570-9A2E-65A9BABF45DF}" type="slidenum">
              <a:rPr lang="el-GR" smtClean="0"/>
              <a:pPr/>
              <a:t>25</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622EE-6721-439B-A0ED-3BE3A15E918D}" type="slidenum">
              <a:rPr lang="el-GR"/>
              <a:pPr/>
              <a:t>27</a:t>
            </a:fld>
            <a:endParaRPr lang="el-GR"/>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l-GR" sz="1000"/>
              <a:t>Είναι βοηθητικό εργαλείο μνήμης </a:t>
            </a:r>
          </a:p>
          <a:p>
            <a:r>
              <a:rPr lang="el-GR" sz="1000"/>
              <a:t>Δεν πρέπει να υποκαθιστούν την κλινική εκτίμηση η οποία βασίζεται στην κλινική εικόνα</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622EE-6721-439B-A0ED-3BE3A15E918D}" type="slidenum">
              <a:rPr lang="el-GR"/>
              <a:pPr/>
              <a:t>28</a:t>
            </a:fld>
            <a:endParaRPr lang="el-GR"/>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l-GR" sz="1000"/>
              <a:t>Είναι βοηθητικό εργαλείο μνήμης </a:t>
            </a:r>
          </a:p>
          <a:p>
            <a:r>
              <a:rPr lang="el-GR" sz="1000"/>
              <a:t>Δεν πρέπει να υποκαθιστούν την κλινική εκτίμηση η οποία βασίζεται στην κλινική εικόνα</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B5D394-7577-4C86-AD78-ECAB8EA01DA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FFEBA3A-4093-4135-BA17-9A84B270387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2C2AD30-50B5-44BB-883D-430E787C592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7813"/>
            <a:ext cx="82296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4" name="3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553200" y="6248400"/>
            <a:ext cx="2133600" cy="457200"/>
          </a:xfrm>
        </p:spPr>
        <p:txBody>
          <a:bodyPr/>
          <a:lstStyle>
            <a:lvl1pPr>
              <a:defRPr/>
            </a:lvl1pPr>
          </a:lstStyle>
          <a:p>
            <a:fld id="{4729AC78-633B-49EC-BD79-4DE4F1DAEBD5}"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DCAAB80E-1F64-4678-97AC-33ED7FFAD8BA}" type="slidenum">
              <a:rPr lang="el-G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lstStyle/>
          <a:p>
            <a:endParaRPr lang="el-GR"/>
          </a:p>
        </p:txBody>
      </p:sp>
      <p:sp>
        <p:nvSpPr>
          <p:cNvPr id="4" name="3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8400"/>
            <a:ext cx="2133600" cy="457200"/>
          </a:xfrm>
        </p:spPr>
        <p:txBody>
          <a:bodyPr/>
          <a:lstStyle>
            <a:lvl1pPr>
              <a:defRPr/>
            </a:lvl1pPr>
          </a:lstStyle>
          <a:p>
            <a:fld id="{32A42700-FEF5-49CB-B227-E9E47010F1F2}" type="slidenum">
              <a:rPr lang="el-G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8" name="7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9" name="8 - Θέση αριθμού διαφάνειας"/>
          <p:cNvSpPr>
            <a:spLocks noGrp="1"/>
          </p:cNvSpPr>
          <p:nvPr>
            <p:ph type="sldNum" sz="quarter" idx="12"/>
          </p:nvPr>
        </p:nvSpPr>
        <p:spPr>
          <a:xfrm>
            <a:off x="6553200" y="6248400"/>
            <a:ext cx="2133600" cy="457200"/>
          </a:xfrm>
        </p:spPr>
        <p:txBody>
          <a:bodyPr/>
          <a:lstStyle>
            <a:lvl1pPr>
              <a:defRPr/>
            </a:lvl1pPr>
          </a:lstStyle>
          <a:p>
            <a:fld id="{F3D4D1BB-F423-40EC-8F58-065590F1005E}" type="slidenum">
              <a:rPr lang="el-G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8400"/>
            <a:ext cx="2133600" cy="457200"/>
          </a:xfrm>
        </p:spPr>
        <p:txBody>
          <a:bodyPr/>
          <a:lstStyle>
            <a:lvl1pPr>
              <a:defRPr/>
            </a:lvl1pPr>
          </a:lstStyle>
          <a:p>
            <a:fld id="{83F78E16-0986-4B7F-9A64-6CD60F9CDBF9}" type="slidenum">
              <a:rPr lang="el-G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8400"/>
            <a:ext cx="2133600" cy="457200"/>
          </a:xfrm>
        </p:spPr>
        <p:txBody>
          <a:bodyPr/>
          <a:lstStyle>
            <a:lvl1pPr>
              <a:defRPr/>
            </a:lvl1pPr>
          </a:lstStyle>
          <a:p>
            <a:fld id="{3F080360-6E6B-42F8-A454-43DB84E167B4}" type="slidenum">
              <a:rPr lang="el-G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Media">
  <p:cSld name="Τίτλος, Κείμενο και Κλιπ Πολυμέσων">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ολυμέσων"/>
          <p:cNvSpPr>
            <a:spLocks noGrp="1"/>
          </p:cNvSpPr>
          <p:nvPr>
            <p:ph type="media" sz="half" idx="2"/>
          </p:nvPr>
        </p:nvSpPr>
        <p:spPr>
          <a:xfrm>
            <a:off x="4648200" y="1600200"/>
            <a:ext cx="4038600" cy="4530725"/>
          </a:xfrm>
        </p:spPr>
        <p:txBody>
          <a:bodyPr/>
          <a:lstStyle/>
          <a:p>
            <a:endParaRPr lang="el-GR"/>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9ECBB752-4718-4793-95D8-253616C7672D}" type="slidenum">
              <a:rPr lang="el-G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8229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57200" y="3941763"/>
            <a:ext cx="8229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66272F3A-D434-4D90-BA08-48A0B71A9144}"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E2B168-297C-4616-A70A-35A69F0DCD4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FA9F82A-45A4-44BE-8AD2-5E8CF2570D4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DE27F75-0B26-45A8-AA66-371BF87620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FF10C31-AE8A-44D1-9179-A59DEF3561B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F2DC234-34EF-4084-AF03-352A0247DD9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8362BD5-54DE-4B21-A5C0-9D85B90C1B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609FC4-FA44-48EB-8ECB-7222796365A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AAD12E-5450-4965-B9CB-420E88D52DE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9003D-6A5A-45A2-BA93-183F5B2F8BC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503" r:id="rId16"/>
    <p:sldLayoutId id="2147484504" r:id="rId17"/>
    <p:sldLayoutId id="2147484505" r:id="rId18"/>
    <p:sldLayoutId id="2147484506"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____________Microsoft_Office_Word_97_-_20031.doc"/><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____________Microsoft_Office_Word_97_-_20032.doc"/></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6.xml"/><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hyperlink" Target="http://www.papapostolou.gr/default.asp?pid=273&amp;langid=13&amp;mdl=news&amp;subid=2&amp;itemid=1039"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l-GR" dirty="0"/>
              <a:t>ΠΡΟΛΗΨΗ ΚΑΤΑΚΛΙΣΕΩΝ</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8" name="Rectangle 16"/>
          <p:cNvSpPr>
            <a:spLocks noGrp="1" noChangeArrowheads="1"/>
          </p:cNvSpPr>
          <p:nvPr>
            <p:ph/>
          </p:nvPr>
        </p:nvSpPr>
        <p:spPr/>
        <p:txBody>
          <a:bodyPr/>
          <a:lstStyle/>
          <a:p>
            <a:pPr lvl="4">
              <a:buFont typeface="Wingdings" pitchFamily="2" charset="2"/>
              <a:buNone/>
            </a:pPr>
            <a:r>
              <a:rPr lang="el-GR" b="1" dirty="0" smtClean="0"/>
              <a:t>          1.Αναγνώριση </a:t>
            </a:r>
            <a:r>
              <a:rPr lang="el-GR" b="1" dirty="0"/>
              <a:t>εκείνων που κινδυνεύουν</a:t>
            </a:r>
          </a:p>
          <a:p>
            <a:pPr lvl="4">
              <a:buFont typeface="Wingdings" pitchFamily="2" charset="2"/>
              <a:buNone/>
            </a:pPr>
            <a:endParaRPr lang="el-GR" b="1" dirty="0"/>
          </a:p>
          <a:p>
            <a:pPr lvl="4">
              <a:buFont typeface="Wingdings" pitchFamily="2" charset="2"/>
              <a:buNone/>
            </a:pPr>
            <a:endParaRPr lang="el-GR" dirty="0"/>
          </a:p>
          <a:p>
            <a:pPr lvl="4">
              <a:buFont typeface="Wingdings" pitchFamily="2" charset="2"/>
              <a:buNone/>
            </a:pPr>
            <a:endParaRPr lang="el-GR" dirty="0"/>
          </a:p>
          <a:p>
            <a:pPr lvl="3">
              <a:buFont typeface="Wingdings" pitchFamily="2" charset="2"/>
              <a:buNone/>
            </a:pPr>
            <a:r>
              <a:rPr lang="en-US" dirty="0"/>
              <a:t>		      </a:t>
            </a:r>
            <a:r>
              <a:rPr lang="el-GR" b="1" dirty="0" smtClean="0"/>
              <a:t>2.Τυπική </a:t>
            </a:r>
            <a:r>
              <a:rPr lang="el-GR" b="1" dirty="0"/>
              <a:t>συστηματική εκτίμηση </a:t>
            </a:r>
          </a:p>
          <a:p>
            <a:pPr lvl="3">
              <a:buFont typeface="Wingdings" pitchFamily="2" charset="2"/>
              <a:buNone/>
            </a:pPr>
            <a:r>
              <a:rPr lang="el-GR" b="1" dirty="0"/>
              <a:t>(Προαιρετική χρήση εργαλείων εκτίμησης κινδύνου</a:t>
            </a:r>
            <a:r>
              <a:rPr lang="en-US" b="1" dirty="0"/>
              <a:t>)</a:t>
            </a:r>
            <a:endParaRPr lang="el-GR" b="1" dirty="0"/>
          </a:p>
          <a:p>
            <a:pPr lvl="3">
              <a:buFont typeface="Wingdings" pitchFamily="2" charset="2"/>
              <a:buNone/>
            </a:pPr>
            <a:endParaRPr lang="el-GR" b="1" dirty="0"/>
          </a:p>
          <a:p>
            <a:pPr lvl="3">
              <a:buFont typeface="Wingdings" pitchFamily="2" charset="2"/>
              <a:buNone/>
            </a:pPr>
            <a:endParaRPr lang="el-GR" b="1" dirty="0"/>
          </a:p>
          <a:p>
            <a:pPr lvl="3">
              <a:buFont typeface="Wingdings" pitchFamily="2" charset="2"/>
              <a:buNone/>
            </a:pPr>
            <a:r>
              <a:rPr lang="el-GR" dirty="0"/>
              <a:t>			     ΛΑΒΕΤΕ ΥΠΟΨΙΝ</a:t>
            </a:r>
          </a:p>
        </p:txBody>
      </p:sp>
      <p:sp>
        <p:nvSpPr>
          <p:cNvPr id="376849" name="Line 17"/>
          <p:cNvSpPr>
            <a:spLocks noChangeShapeType="1"/>
          </p:cNvSpPr>
          <p:nvPr/>
        </p:nvSpPr>
        <p:spPr bwMode="auto">
          <a:xfrm>
            <a:off x="4572000" y="684213"/>
            <a:ext cx="0" cy="630237"/>
          </a:xfrm>
          <a:prstGeom prst="line">
            <a:avLst/>
          </a:prstGeom>
          <a:noFill/>
          <a:ln w="9525">
            <a:solidFill>
              <a:schemeClr val="tx1"/>
            </a:solidFill>
            <a:round/>
            <a:headEnd/>
            <a:tailEnd type="triangle" w="med" len="med"/>
          </a:ln>
          <a:effectLst/>
        </p:spPr>
        <p:txBody>
          <a:bodyPr/>
          <a:lstStyle/>
          <a:p>
            <a:endParaRPr lang="el-GR"/>
          </a:p>
        </p:txBody>
      </p:sp>
      <p:sp>
        <p:nvSpPr>
          <p:cNvPr id="376850" name="Text Box 18"/>
          <p:cNvSpPr txBox="1">
            <a:spLocks noChangeArrowheads="1"/>
          </p:cNvSpPr>
          <p:nvPr/>
        </p:nvSpPr>
        <p:spPr bwMode="auto">
          <a:xfrm>
            <a:off x="2636838" y="2573338"/>
            <a:ext cx="3779837" cy="366712"/>
          </a:xfrm>
          <a:prstGeom prst="rect">
            <a:avLst/>
          </a:prstGeom>
          <a:noFill/>
          <a:ln w="9525">
            <a:noFill/>
            <a:miter lim="800000"/>
            <a:headEnd/>
            <a:tailEnd/>
          </a:ln>
          <a:effectLst/>
        </p:spPr>
        <p:txBody>
          <a:bodyPr>
            <a:spAutoFit/>
          </a:bodyPr>
          <a:lstStyle/>
          <a:p>
            <a:pPr>
              <a:spcBef>
                <a:spcPct val="50000"/>
              </a:spcBef>
            </a:pPr>
            <a:endParaRPr lang="el-GR"/>
          </a:p>
        </p:txBody>
      </p:sp>
      <p:sp>
        <p:nvSpPr>
          <p:cNvPr id="376853" name="Line 21"/>
          <p:cNvSpPr>
            <a:spLocks noChangeShapeType="1"/>
          </p:cNvSpPr>
          <p:nvPr/>
        </p:nvSpPr>
        <p:spPr bwMode="auto">
          <a:xfrm>
            <a:off x="4616450" y="2349500"/>
            <a:ext cx="0" cy="630238"/>
          </a:xfrm>
          <a:prstGeom prst="line">
            <a:avLst/>
          </a:prstGeom>
          <a:noFill/>
          <a:ln w="9525">
            <a:solidFill>
              <a:schemeClr val="tx1"/>
            </a:solidFill>
            <a:round/>
            <a:headEnd/>
            <a:tailEnd type="triangle" w="med" len="med"/>
          </a:ln>
          <a:effectLst/>
        </p:spPr>
        <p:txBody>
          <a:bodyPr/>
          <a:lstStyle/>
          <a:p>
            <a:endParaRPr lang="el-GR"/>
          </a:p>
        </p:txBody>
      </p:sp>
      <p:sp>
        <p:nvSpPr>
          <p:cNvPr id="376854" name="Line 22"/>
          <p:cNvSpPr>
            <a:spLocks noChangeShapeType="1"/>
          </p:cNvSpPr>
          <p:nvPr/>
        </p:nvSpPr>
        <p:spPr bwMode="auto">
          <a:xfrm flipH="1">
            <a:off x="3266855" y="3474005"/>
            <a:ext cx="674687" cy="269875"/>
          </a:xfrm>
          <a:prstGeom prst="line">
            <a:avLst/>
          </a:prstGeom>
          <a:noFill/>
          <a:ln w="9525">
            <a:solidFill>
              <a:schemeClr val="tx1"/>
            </a:solidFill>
            <a:round/>
            <a:headEnd/>
            <a:tailEnd type="triangle" w="med" len="med"/>
          </a:ln>
          <a:effectLst/>
        </p:spPr>
        <p:txBody>
          <a:bodyPr/>
          <a:lstStyle/>
          <a:p>
            <a:endParaRPr lang="el-GR"/>
          </a:p>
        </p:txBody>
      </p:sp>
      <p:sp>
        <p:nvSpPr>
          <p:cNvPr id="376855" name="Line 23"/>
          <p:cNvSpPr>
            <a:spLocks noChangeShapeType="1"/>
          </p:cNvSpPr>
          <p:nvPr/>
        </p:nvSpPr>
        <p:spPr bwMode="auto">
          <a:xfrm>
            <a:off x="5067055" y="3474005"/>
            <a:ext cx="1169988" cy="450850"/>
          </a:xfrm>
          <a:prstGeom prst="line">
            <a:avLst/>
          </a:prstGeom>
          <a:noFill/>
          <a:ln w="9525">
            <a:solidFill>
              <a:schemeClr val="tx1"/>
            </a:solidFill>
            <a:round/>
            <a:headEnd/>
            <a:tailEnd type="triangle" w="med" len="med"/>
          </a:ln>
          <a:effectLst/>
        </p:spPr>
        <p:txBody>
          <a:bodyPr/>
          <a:lstStyle/>
          <a:p>
            <a:endParaRPr lang="el-GR"/>
          </a:p>
        </p:txBody>
      </p:sp>
      <p:sp>
        <p:nvSpPr>
          <p:cNvPr id="376856" name="Text Box 24"/>
          <p:cNvSpPr txBox="1">
            <a:spLocks noChangeArrowheads="1"/>
          </p:cNvSpPr>
          <p:nvPr/>
        </p:nvSpPr>
        <p:spPr bwMode="auto">
          <a:xfrm>
            <a:off x="2185988" y="3743325"/>
            <a:ext cx="1755775" cy="641350"/>
          </a:xfrm>
          <a:prstGeom prst="rect">
            <a:avLst/>
          </a:prstGeom>
          <a:noFill/>
          <a:ln w="9525">
            <a:noFill/>
            <a:miter lim="800000"/>
            <a:headEnd/>
            <a:tailEnd/>
          </a:ln>
          <a:effectLst/>
        </p:spPr>
        <p:txBody>
          <a:bodyPr>
            <a:spAutoFit/>
          </a:bodyPr>
          <a:lstStyle/>
          <a:p>
            <a:pPr>
              <a:spcBef>
                <a:spcPct val="50000"/>
              </a:spcBef>
            </a:pPr>
            <a:r>
              <a:rPr lang="el-GR"/>
              <a:t>ΠΑΡΑΓΟΝΤΕΣ ΚΙΝΔΥΝΟΥ</a:t>
            </a:r>
          </a:p>
        </p:txBody>
      </p:sp>
      <p:sp>
        <p:nvSpPr>
          <p:cNvPr id="376857" name="Text Box 25"/>
          <p:cNvSpPr txBox="1">
            <a:spLocks noChangeArrowheads="1"/>
          </p:cNvSpPr>
          <p:nvPr/>
        </p:nvSpPr>
        <p:spPr bwMode="auto">
          <a:xfrm>
            <a:off x="5337175" y="3968750"/>
            <a:ext cx="3375025" cy="366713"/>
          </a:xfrm>
          <a:prstGeom prst="rect">
            <a:avLst/>
          </a:prstGeom>
          <a:noFill/>
          <a:ln w="9525">
            <a:noFill/>
            <a:miter lim="800000"/>
            <a:headEnd/>
            <a:tailEnd/>
          </a:ln>
          <a:effectLst/>
        </p:spPr>
        <p:txBody>
          <a:bodyPr>
            <a:spAutoFit/>
          </a:bodyPr>
          <a:lstStyle/>
          <a:p>
            <a:pPr>
              <a:spcBef>
                <a:spcPct val="50000"/>
              </a:spcBef>
            </a:pPr>
            <a:r>
              <a:rPr lang="el-GR"/>
              <a:t>ΚΑΤΑΣΤΑΣΗ ΔΕΡΜΑΤΟΣ</a:t>
            </a:r>
          </a:p>
        </p:txBody>
      </p:sp>
      <p:sp>
        <p:nvSpPr>
          <p:cNvPr id="376858" name="Line 26"/>
          <p:cNvSpPr>
            <a:spLocks noChangeShapeType="1"/>
          </p:cNvSpPr>
          <p:nvPr/>
        </p:nvSpPr>
        <p:spPr bwMode="auto">
          <a:xfrm>
            <a:off x="2862263" y="4419600"/>
            <a:ext cx="0" cy="449263"/>
          </a:xfrm>
          <a:prstGeom prst="line">
            <a:avLst/>
          </a:prstGeom>
          <a:noFill/>
          <a:ln w="9525">
            <a:solidFill>
              <a:schemeClr val="tx1"/>
            </a:solidFill>
            <a:round/>
            <a:headEnd/>
            <a:tailEnd/>
          </a:ln>
          <a:effectLst/>
        </p:spPr>
        <p:txBody>
          <a:bodyPr/>
          <a:lstStyle/>
          <a:p>
            <a:endParaRPr lang="el-GR"/>
          </a:p>
        </p:txBody>
      </p:sp>
      <p:sp>
        <p:nvSpPr>
          <p:cNvPr id="376859" name="Line 27"/>
          <p:cNvSpPr>
            <a:spLocks noChangeShapeType="1"/>
          </p:cNvSpPr>
          <p:nvPr/>
        </p:nvSpPr>
        <p:spPr bwMode="auto">
          <a:xfrm flipV="1">
            <a:off x="2906713" y="5184775"/>
            <a:ext cx="3914775" cy="44450"/>
          </a:xfrm>
          <a:prstGeom prst="line">
            <a:avLst/>
          </a:prstGeom>
          <a:noFill/>
          <a:ln w="9525">
            <a:solidFill>
              <a:schemeClr val="tx1"/>
            </a:solidFill>
            <a:round/>
            <a:headEnd/>
            <a:tailEnd/>
          </a:ln>
          <a:effectLst/>
        </p:spPr>
        <p:txBody>
          <a:bodyPr/>
          <a:lstStyle/>
          <a:p>
            <a:endParaRPr lang="el-GR"/>
          </a:p>
        </p:txBody>
      </p:sp>
      <p:sp>
        <p:nvSpPr>
          <p:cNvPr id="376860" name="Line 28"/>
          <p:cNvSpPr>
            <a:spLocks noChangeShapeType="1"/>
          </p:cNvSpPr>
          <p:nvPr/>
        </p:nvSpPr>
        <p:spPr bwMode="auto">
          <a:xfrm flipV="1">
            <a:off x="6867255" y="4374105"/>
            <a:ext cx="0" cy="315913"/>
          </a:xfrm>
          <a:prstGeom prst="line">
            <a:avLst/>
          </a:prstGeom>
          <a:noFill/>
          <a:ln w="9525">
            <a:solidFill>
              <a:schemeClr val="tx1"/>
            </a:solidFill>
            <a:round/>
            <a:headEnd/>
            <a:tailEnd/>
          </a:ln>
          <a:effectLst/>
        </p:spPr>
        <p:txBody>
          <a:bodyPr/>
          <a:lstStyle/>
          <a:p>
            <a:endParaRPr lang="el-GR"/>
          </a:p>
        </p:txBody>
      </p:sp>
      <p:sp>
        <p:nvSpPr>
          <p:cNvPr id="376861" name="Line 29"/>
          <p:cNvSpPr>
            <a:spLocks noChangeShapeType="1"/>
          </p:cNvSpPr>
          <p:nvPr/>
        </p:nvSpPr>
        <p:spPr bwMode="auto">
          <a:xfrm flipH="1">
            <a:off x="1827213" y="5229225"/>
            <a:ext cx="809625" cy="314325"/>
          </a:xfrm>
          <a:prstGeom prst="line">
            <a:avLst/>
          </a:prstGeom>
          <a:noFill/>
          <a:ln w="9525">
            <a:solidFill>
              <a:schemeClr val="tx1"/>
            </a:solidFill>
            <a:round/>
            <a:headEnd/>
            <a:tailEnd type="triangle" w="med" len="med"/>
          </a:ln>
          <a:effectLst/>
        </p:spPr>
        <p:txBody>
          <a:bodyPr/>
          <a:lstStyle/>
          <a:p>
            <a:endParaRPr lang="el-GR"/>
          </a:p>
        </p:txBody>
      </p:sp>
      <p:sp>
        <p:nvSpPr>
          <p:cNvPr id="376862" name="Line 30"/>
          <p:cNvSpPr>
            <a:spLocks noChangeShapeType="1"/>
          </p:cNvSpPr>
          <p:nvPr/>
        </p:nvSpPr>
        <p:spPr bwMode="auto">
          <a:xfrm flipH="1">
            <a:off x="3267075" y="5364163"/>
            <a:ext cx="495300" cy="495300"/>
          </a:xfrm>
          <a:prstGeom prst="line">
            <a:avLst/>
          </a:prstGeom>
          <a:noFill/>
          <a:ln w="9525">
            <a:solidFill>
              <a:schemeClr val="tx1"/>
            </a:solidFill>
            <a:round/>
            <a:headEnd/>
            <a:tailEnd type="triangle" w="med" len="med"/>
          </a:ln>
          <a:effectLst/>
        </p:spPr>
        <p:txBody>
          <a:bodyPr/>
          <a:lstStyle/>
          <a:p>
            <a:endParaRPr lang="el-GR"/>
          </a:p>
        </p:txBody>
      </p:sp>
      <p:sp>
        <p:nvSpPr>
          <p:cNvPr id="376863" name="Line 31"/>
          <p:cNvSpPr>
            <a:spLocks noChangeShapeType="1"/>
          </p:cNvSpPr>
          <p:nvPr/>
        </p:nvSpPr>
        <p:spPr bwMode="auto">
          <a:xfrm>
            <a:off x="4886325" y="5364163"/>
            <a:ext cx="180975" cy="404812"/>
          </a:xfrm>
          <a:prstGeom prst="line">
            <a:avLst/>
          </a:prstGeom>
          <a:noFill/>
          <a:ln w="9525">
            <a:solidFill>
              <a:schemeClr val="tx1"/>
            </a:solidFill>
            <a:round/>
            <a:headEnd/>
            <a:tailEnd type="triangle" w="med" len="med"/>
          </a:ln>
          <a:effectLst/>
        </p:spPr>
        <p:txBody>
          <a:bodyPr/>
          <a:lstStyle/>
          <a:p>
            <a:endParaRPr lang="el-GR"/>
          </a:p>
        </p:txBody>
      </p:sp>
      <p:sp>
        <p:nvSpPr>
          <p:cNvPr id="376864" name="Line 32"/>
          <p:cNvSpPr>
            <a:spLocks noChangeShapeType="1"/>
          </p:cNvSpPr>
          <p:nvPr/>
        </p:nvSpPr>
        <p:spPr bwMode="auto">
          <a:xfrm>
            <a:off x="6057900" y="5319713"/>
            <a:ext cx="269875" cy="449262"/>
          </a:xfrm>
          <a:prstGeom prst="line">
            <a:avLst/>
          </a:prstGeom>
          <a:noFill/>
          <a:ln w="9525">
            <a:solidFill>
              <a:schemeClr val="tx1"/>
            </a:solidFill>
            <a:round/>
            <a:headEnd/>
            <a:tailEnd type="triangle" w="med" len="med"/>
          </a:ln>
          <a:effectLst/>
        </p:spPr>
        <p:txBody>
          <a:bodyPr/>
          <a:lstStyle/>
          <a:p>
            <a:endParaRPr lang="el-GR"/>
          </a:p>
        </p:txBody>
      </p:sp>
      <p:sp>
        <p:nvSpPr>
          <p:cNvPr id="376865" name="Text Box 33"/>
          <p:cNvSpPr txBox="1">
            <a:spLocks noChangeArrowheads="1"/>
          </p:cNvSpPr>
          <p:nvPr/>
        </p:nvSpPr>
        <p:spPr bwMode="auto">
          <a:xfrm>
            <a:off x="250825" y="5454650"/>
            <a:ext cx="2744788" cy="641350"/>
          </a:xfrm>
          <a:prstGeom prst="rect">
            <a:avLst/>
          </a:prstGeom>
          <a:noFill/>
          <a:ln w="9525">
            <a:noFill/>
            <a:miter lim="800000"/>
            <a:headEnd/>
            <a:tailEnd/>
          </a:ln>
          <a:effectLst/>
        </p:spPr>
        <p:txBody>
          <a:bodyPr>
            <a:spAutoFit/>
          </a:bodyPr>
          <a:lstStyle/>
          <a:p>
            <a:pPr>
              <a:spcBef>
                <a:spcPct val="50000"/>
              </a:spcBef>
            </a:pPr>
            <a:r>
              <a:rPr lang="el-GR"/>
              <a:t>Συσκευές αναδιανομής πίεσης</a:t>
            </a:r>
          </a:p>
        </p:txBody>
      </p:sp>
      <p:sp>
        <p:nvSpPr>
          <p:cNvPr id="376868" name="Text Box 36"/>
          <p:cNvSpPr txBox="1">
            <a:spLocks noChangeArrowheads="1"/>
          </p:cNvSpPr>
          <p:nvPr/>
        </p:nvSpPr>
        <p:spPr bwMode="auto">
          <a:xfrm>
            <a:off x="3086100" y="4778375"/>
            <a:ext cx="3960813" cy="366713"/>
          </a:xfrm>
          <a:prstGeom prst="rect">
            <a:avLst/>
          </a:prstGeom>
          <a:noFill/>
          <a:ln w="9525">
            <a:noFill/>
            <a:miter lim="800000"/>
            <a:headEnd/>
            <a:tailEnd/>
          </a:ln>
          <a:effectLst/>
        </p:spPr>
        <p:txBody>
          <a:bodyPr>
            <a:spAutoFit/>
          </a:bodyPr>
          <a:lstStyle/>
          <a:p>
            <a:pPr>
              <a:spcBef>
                <a:spcPct val="50000"/>
              </a:spcBef>
            </a:pPr>
            <a:r>
              <a:rPr lang="el-GR" b="1" dirty="0" smtClean="0"/>
              <a:t>3.ΛΑΒΕΤΕ </a:t>
            </a:r>
            <a:r>
              <a:rPr lang="el-GR" b="1" dirty="0"/>
              <a:t>ΜΕΤΡΑ ΠΡΟΛΗΨΗΣ</a:t>
            </a:r>
          </a:p>
        </p:txBody>
      </p:sp>
      <p:sp>
        <p:nvSpPr>
          <p:cNvPr id="376869" name="Text Box 37"/>
          <p:cNvSpPr txBox="1">
            <a:spLocks noChangeArrowheads="1"/>
          </p:cNvSpPr>
          <p:nvPr/>
        </p:nvSpPr>
        <p:spPr bwMode="auto">
          <a:xfrm>
            <a:off x="2727325" y="5903913"/>
            <a:ext cx="1258888" cy="641350"/>
          </a:xfrm>
          <a:prstGeom prst="rect">
            <a:avLst/>
          </a:prstGeom>
          <a:noFill/>
          <a:ln w="9525">
            <a:noFill/>
            <a:miter lim="800000"/>
            <a:headEnd/>
            <a:tailEnd/>
          </a:ln>
          <a:effectLst/>
        </p:spPr>
        <p:txBody>
          <a:bodyPr>
            <a:spAutoFit/>
          </a:bodyPr>
          <a:lstStyle/>
          <a:p>
            <a:pPr>
              <a:spcBef>
                <a:spcPct val="50000"/>
              </a:spcBef>
            </a:pPr>
            <a:r>
              <a:rPr lang="el-GR"/>
              <a:t>Αλλαγή θέσης</a:t>
            </a:r>
          </a:p>
        </p:txBody>
      </p:sp>
      <p:sp>
        <p:nvSpPr>
          <p:cNvPr id="376872" name="Text Box 40"/>
          <p:cNvSpPr txBox="1">
            <a:spLocks noChangeArrowheads="1"/>
          </p:cNvSpPr>
          <p:nvPr/>
        </p:nvSpPr>
        <p:spPr bwMode="auto">
          <a:xfrm>
            <a:off x="6102350" y="5815013"/>
            <a:ext cx="1665288" cy="1192212"/>
          </a:xfrm>
          <a:prstGeom prst="rect">
            <a:avLst/>
          </a:prstGeom>
          <a:noFill/>
          <a:ln w="9525">
            <a:noFill/>
            <a:miter lim="800000"/>
            <a:headEnd/>
            <a:tailEnd/>
          </a:ln>
          <a:effectLst/>
        </p:spPr>
        <p:txBody>
          <a:bodyPr>
            <a:spAutoFit/>
          </a:bodyPr>
          <a:lstStyle/>
          <a:p>
            <a:pPr>
              <a:spcBef>
                <a:spcPct val="50000"/>
              </a:spcBef>
            </a:pPr>
            <a:r>
              <a:rPr lang="el-GR"/>
              <a:t>Υγρασία</a:t>
            </a:r>
          </a:p>
          <a:p>
            <a:pPr>
              <a:spcBef>
                <a:spcPct val="50000"/>
              </a:spcBef>
            </a:pPr>
            <a:r>
              <a:rPr lang="el-GR"/>
              <a:t>Ακράτεια</a:t>
            </a:r>
          </a:p>
          <a:p>
            <a:pPr>
              <a:spcBef>
                <a:spcPct val="50000"/>
              </a:spcBef>
            </a:pPr>
            <a:endParaRPr lang="el-GR"/>
          </a:p>
        </p:txBody>
      </p:sp>
      <p:sp>
        <p:nvSpPr>
          <p:cNvPr id="376873" name="Line 41"/>
          <p:cNvSpPr>
            <a:spLocks noChangeShapeType="1"/>
          </p:cNvSpPr>
          <p:nvPr/>
        </p:nvSpPr>
        <p:spPr bwMode="auto">
          <a:xfrm>
            <a:off x="7316788" y="5319713"/>
            <a:ext cx="269875" cy="449262"/>
          </a:xfrm>
          <a:prstGeom prst="line">
            <a:avLst/>
          </a:prstGeom>
          <a:noFill/>
          <a:ln w="9525">
            <a:solidFill>
              <a:schemeClr val="tx1"/>
            </a:solidFill>
            <a:round/>
            <a:headEnd/>
            <a:tailEnd type="triangle" w="med" len="med"/>
          </a:ln>
          <a:effectLst/>
        </p:spPr>
        <p:txBody>
          <a:bodyPr/>
          <a:lstStyle/>
          <a:p>
            <a:endParaRPr lang="el-GR"/>
          </a:p>
        </p:txBody>
      </p:sp>
      <p:sp>
        <p:nvSpPr>
          <p:cNvPr id="376874" name="Text Box 42"/>
          <p:cNvSpPr txBox="1">
            <a:spLocks noChangeArrowheads="1"/>
          </p:cNvSpPr>
          <p:nvPr/>
        </p:nvSpPr>
        <p:spPr bwMode="auto">
          <a:xfrm>
            <a:off x="7451725" y="5803900"/>
            <a:ext cx="1692275" cy="1054100"/>
          </a:xfrm>
          <a:prstGeom prst="rect">
            <a:avLst/>
          </a:prstGeom>
          <a:noFill/>
          <a:ln w="9525">
            <a:noFill/>
            <a:miter lim="800000"/>
            <a:headEnd/>
            <a:tailEnd/>
          </a:ln>
          <a:effectLst/>
        </p:spPr>
        <p:txBody>
          <a:bodyPr>
            <a:spAutoFit/>
          </a:bodyPr>
          <a:lstStyle/>
          <a:p>
            <a:pPr>
              <a:spcBef>
                <a:spcPct val="50000"/>
              </a:spcBef>
            </a:pPr>
            <a:r>
              <a:rPr lang="el-GR"/>
              <a:t>Διατροφή</a:t>
            </a:r>
          </a:p>
          <a:p>
            <a:pPr>
              <a:spcBef>
                <a:spcPct val="50000"/>
              </a:spcBef>
            </a:pPr>
            <a:r>
              <a:rPr lang="el-GR"/>
              <a:t>Ενδογενείς Παράγοντες</a:t>
            </a:r>
          </a:p>
        </p:txBody>
      </p:sp>
      <p:sp>
        <p:nvSpPr>
          <p:cNvPr id="376875" name="Text Box 43"/>
          <p:cNvSpPr txBox="1">
            <a:spLocks noChangeArrowheads="1"/>
          </p:cNvSpPr>
          <p:nvPr/>
        </p:nvSpPr>
        <p:spPr bwMode="auto">
          <a:xfrm>
            <a:off x="4211638" y="5942013"/>
            <a:ext cx="1979612" cy="915987"/>
          </a:xfrm>
          <a:prstGeom prst="rect">
            <a:avLst/>
          </a:prstGeom>
          <a:noFill/>
          <a:ln w="9525">
            <a:noFill/>
            <a:miter lim="800000"/>
            <a:headEnd/>
            <a:tailEnd/>
          </a:ln>
          <a:effectLst/>
        </p:spPr>
        <p:txBody>
          <a:bodyPr>
            <a:spAutoFit/>
          </a:bodyPr>
          <a:lstStyle/>
          <a:p>
            <a:pPr>
              <a:spcBef>
                <a:spcPct val="50000"/>
              </a:spcBef>
            </a:pPr>
            <a:r>
              <a:rPr lang="el-GR"/>
              <a:t>Θέση κατά την κατάκλιση και το κάθισμα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Text Box 5"/>
          <p:cNvSpPr txBox="1">
            <a:spLocks noChangeArrowheads="1"/>
          </p:cNvSpPr>
          <p:nvPr/>
        </p:nvSpPr>
        <p:spPr bwMode="auto">
          <a:xfrm>
            <a:off x="539750" y="981075"/>
            <a:ext cx="8397735" cy="523220"/>
          </a:xfrm>
          <a:prstGeom prst="rect">
            <a:avLst/>
          </a:prstGeom>
          <a:noFill/>
          <a:ln w="9525">
            <a:noFill/>
            <a:miter lim="800000"/>
            <a:headEnd/>
            <a:tailEnd/>
          </a:ln>
          <a:effectLst/>
        </p:spPr>
        <p:txBody>
          <a:bodyPr wrap="square">
            <a:spAutoFit/>
          </a:bodyPr>
          <a:lstStyle/>
          <a:p>
            <a:pPr>
              <a:spcBef>
                <a:spcPct val="50000"/>
              </a:spcBef>
            </a:pPr>
            <a:r>
              <a:rPr lang="el-GR" sz="2800" dirty="0" smtClean="0">
                <a:solidFill>
                  <a:srgbClr val="006B54"/>
                </a:solidFill>
              </a:rPr>
              <a:t>Πρόληψη και αντιμετώπιση των κατακλίσεων</a:t>
            </a:r>
            <a:endParaRPr lang="en-GB" sz="2800" dirty="0">
              <a:solidFill>
                <a:srgbClr val="006B54"/>
              </a:solidFill>
            </a:endParaRPr>
          </a:p>
        </p:txBody>
      </p:sp>
      <p:sp>
        <p:nvSpPr>
          <p:cNvPr id="67590" name="AutoShape 6"/>
          <p:cNvSpPr>
            <a:spLocks noChangeArrowheads="1"/>
          </p:cNvSpPr>
          <p:nvPr/>
        </p:nvSpPr>
        <p:spPr bwMode="auto">
          <a:xfrm>
            <a:off x="323850" y="1773238"/>
            <a:ext cx="8424863" cy="79216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l-GR" b="1" dirty="0" smtClean="0"/>
              <a:t>Εκτίμησε και τεκμηρίωσε καταγράφοντας   </a:t>
            </a:r>
            <a:endParaRPr lang="en-GB" sz="1800" b="1" dirty="0"/>
          </a:p>
        </p:txBody>
      </p:sp>
      <p:sp>
        <p:nvSpPr>
          <p:cNvPr id="67592" name="AutoShape 8"/>
          <p:cNvSpPr>
            <a:spLocks noChangeArrowheads="1"/>
          </p:cNvSpPr>
          <p:nvPr/>
        </p:nvSpPr>
        <p:spPr bwMode="auto">
          <a:xfrm>
            <a:off x="395288" y="5084763"/>
            <a:ext cx="3384550" cy="7207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l-GR" b="1" dirty="0" smtClean="0">
                <a:solidFill>
                  <a:schemeClr val="accent2"/>
                </a:solidFill>
              </a:rPr>
              <a:t>Πάρε μέτρα πρόληψης</a:t>
            </a:r>
            <a:endParaRPr lang="en-GB" sz="1800" b="1" dirty="0">
              <a:solidFill>
                <a:schemeClr val="accent2"/>
              </a:solidFill>
            </a:endParaRPr>
          </a:p>
        </p:txBody>
      </p:sp>
      <p:sp>
        <p:nvSpPr>
          <p:cNvPr id="67593" name="AutoShape 9"/>
          <p:cNvSpPr>
            <a:spLocks noChangeArrowheads="1"/>
          </p:cNvSpPr>
          <p:nvPr/>
        </p:nvSpPr>
        <p:spPr bwMode="auto">
          <a:xfrm>
            <a:off x="5148263" y="3502025"/>
            <a:ext cx="3671887" cy="792163"/>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l-GR" b="1" dirty="0" smtClean="0">
                <a:solidFill>
                  <a:srgbClr val="CC0000"/>
                </a:solidFill>
              </a:rPr>
              <a:t>Εκτίμησε το έλκος</a:t>
            </a:r>
            <a:endParaRPr lang="en-GB" sz="1800" b="1" dirty="0">
              <a:solidFill>
                <a:srgbClr val="CC0000"/>
              </a:solidFill>
            </a:endParaRPr>
          </a:p>
        </p:txBody>
      </p:sp>
      <p:sp>
        <p:nvSpPr>
          <p:cNvPr id="67594" name="AutoShape 10"/>
          <p:cNvSpPr>
            <a:spLocks noChangeArrowheads="1"/>
          </p:cNvSpPr>
          <p:nvPr/>
        </p:nvSpPr>
        <p:spPr bwMode="auto">
          <a:xfrm>
            <a:off x="5148263" y="5084763"/>
            <a:ext cx="3671887" cy="90952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l-GR" b="1" dirty="0" smtClean="0">
                <a:solidFill>
                  <a:srgbClr val="CC0000"/>
                </a:solidFill>
              </a:rPr>
              <a:t>Αντιμετώπισε το έλκος και </a:t>
            </a:r>
            <a:endParaRPr lang="en-GB" sz="1800" b="1" dirty="0">
              <a:solidFill>
                <a:srgbClr val="CC0000"/>
              </a:solidFill>
            </a:endParaRPr>
          </a:p>
          <a:p>
            <a:pPr algn="ctr"/>
            <a:r>
              <a:rPr lang="el-GR" b="1" dirty="0" smtClean="0">
                <a:solidFill>
                  <a:schemeClr val="accent2"/>
                </a:solidFill>
              </a:rPr>
              <a:t>συνέχισε να παίρνεις μέτρα</a:t>
            </a:r>
          </a:p>
          <a:p>
            <a:pPr algn="ctr"/>
            <a:r>
              <a:rPr lang="el-GR" b="1" dirty="0" smtClean="0">
                <a:solidFill>
                  <a:schemeClr val="accent2"/>
                </a:solidFill>
              </a:rPr>
              <a:t> πρόληψης</a:t>
            </a:r>
            <a:endParaRPr lang="en-GB" sz="1800" b="1" dirty="0">
              <a:solidFill>
                <a:schemeClr val="accent2"/>
              </a:solidFill>
            </a:endParaRPr>
          </a:p>
        </p:txBody>
      </p:sp>
      <p:sp>
        <p:nvSpPr>
          <p:cNvPr id="67597" name="AutoShape 13"/>
          <p:cNvSpPr>
            <a:spLocks noChangeArrowheads="1"/>
          </p:cNvSpPr>
          <p:nvPr/>
        </p:nvSpPr>
        <p:spPr bwMode="auto">
          <a:xfrm>
            <a:off x="3203575" y="2565400"/>
            <a:ext cx="504825" cy="2519363"/>
          </a:xfrm>
          <a:prstGeom prst="downArrow">
            <a:avLst>
              <a:gd name="adj1" fmla="val 50000"/>
              <a:gd name="adj2" fmla="val 124764"/>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7598" name="AutoShape 14"/>
          <p:cNvSpPr>
            <a:spLocks noChangeArrowheads="1"/>
          </p:cNvSpPr>
          <p:nvPr/>
        </p:nvSpPr>
        <p:spPr bwMode="auto">
          <a:xfrm>
            <a:off x="5219700" y="2565400"/>
            <a:ext cx="431800" cy="936625"/>
          </a:xfrm>
          <a:prstGeom prst="downArrow">
            <a:avLst>
              <a:gd name="adj1" fmla="val 50000"/>
              <a:gd name="adj2" fmla="val 54228"/>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7599" name="AutoShape 15"/>
          <p:cNvSpPr>
            <a:spLocks noChangeArrowheads="1"/>
          </p:cNvSpPr>
          <p:nvPr/>
        </p:nvSpPr>
        <p:spPr bwMode="auto">
          <a:xfrm>
            <a:off x="6011863" y="4294188"/>
            <a:ext cx="431800" cy="790575"/>
          </a:xfrm>
          <a:prstGeom prst="downArrow">
            <a:avLst>
              <a:gd name="adj1" fmla="val 50000"/>
              <a:gd name="adj2" fmla="val 45772"/>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7601" name="Text Box 17"/>
          <p:cNvSpPr txBox="1">
            <a:spLocks noChangeArrowheads="1"/>
          </p:cNvSpPr>
          <p:nvPr/>
        </p:nvSpPr>
        <p:spPr bwMode="auto">
          <a:xfrm>
            <a:off x="5580063" y="2643188"/>
            <a:ext cx="1944687" cy="646331"/>
          </a:xfrm>
          <a:prstGeom prst="rect">
            <a:avLst/>
          </a:prstGeom>
          <a:noFill/>
          <a:ln w="9525">
            <a:noFill/>
            <a:miter lim="800000"/>
            <a:headEnd/>
            <a:tailEnd/>
          </a:ln>
          <a:effectLst/>
        </p:spPr>
        <p:txBody>
          <a:bodyPr>
            <a:spAutoFit/>
          </a:bodyPr>
          <a:lstStyle/>
          <a:p>
            <a:pPr>
              <a:spcBef>
                <a:spcPct val="50000"/>
              </a:spcBef>
            </a:pPr>
            <a:r>
              <a:rPr lang="el-GR" b="1" dirty="0" smtClean="0">
                <a:solidFill>
                  <a:srgbClr val="CC0000"/>
                </a:solidFill>
              </a:rPr>
              <a:t>Ασθενείς με κατακλίσεις</a:t>
            </a:r>
            <a:endParaRPr lang="en-GB" sz="1800" b="1" dirty="0">
              <a:solidFill>
                <a:srgbClr val="CC0000"/>
              </a:solidFill>
            </a:endParaRPr>
          </a:p>
        </p:txBody>
      </p:sp>
      <p:sp>
        <p:nvSpPr>
          <p:cNvPr id="67606" name="AutoShape 22"/>
          <p:cNvSpPr>
            <a:spLocks noChangeArrowheads="1"/>
          </p:cNvSpPr>
          <p:nvPr/>
        </p:nvSpPr>
        <p:spPr bwMode="auto">
          <a:xfrm>
            <a:off x="7524750" y="4294188"/>
            <a:ext cx="431800" cy="790575"/>
          </a:xfrm>
          <a:prstGeom prst="upArrow">
            <a:avLst>
              <a:gd name="adj1" fmla="val 50000"/>
              <a:gd name="adj2" fmla="val 45772"/>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7607" name="Text Box 23"/>
          <p:cNvSpPr txBox="1">
            <a:spLocks noChangeArrowheads="1"/>
          </p:cNvSpPr>
          <p:nvPr/>
        </p:nvSpPr>
        <p:spPr bwMode="auto">
          <a:xfrm>
            <a:off x="7992380" y="4365625"/>
            <a:ext cx="1151620" cy="646331"/>
          </a:xfrm>
          <a:prstGeom prst="rect">
            <a:avLst/>
          </a:prstGeom>
          <a:noFill/>
          <a:ln w="9525">
            <a:noFill/>
            <a:miter lim="800000"/>
            <a:headEnd/>
            <a:tailEnd/>
          </a:ln>
          <a:effectLst/>
        </p:spPr>
        <p:txBody>
          <a:bodyPr wrap="square">
            <a:spAutoFit/>
          </a:bodyPr>
          <a:lstStyle/>
          <a:p>
            <a:r>
              <a:rPr lang="el-GR" b="1" dirty="0" smtClean="0">
                <a:solidFill>
                  <a:srgbClr val="CC0000"/>
                </a:solidFill>
              </a:rPr>
              <a:t>Επανεκτίμησε</a:t>
            </a:r>
            <a:endParaRPr lang="en-GB" sz="1800" b="1" dirty="0">
              <a:solidFill>
                <a:srgbClr val="CC0000"/>
              </a:solidFill>
            </a:endParaRPr>
          </a:p>
        </p:txBody>
      </p:sp>
      <p:sp>
        <p:nvSpPr>
          <p:cNvPr id="67617" name="AutoShape 33"/>
          <p:cNvSpPr>
            <a:spLocks noChangeArrowheads="1"/>
          </p:cNvSpPr>
          <p:nvPr/>
        </p:nvSpPr>
        <p:spPr bwMode="auto">
          <a:xfrm>
            <a:off x="900113" y="2565400"/>
            <a:ext cx="503237" cy="2519363"/>
          </a:xfrm>
          <a:prstGeom prst="upArrow">
            <a:avLst>
              <a:gd name="adj1" fmla="val 50000"/>
              <a:gd name="adj2" fmla="val 125158"/>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7618" name="Text Box 34"/>
          <p:cNvSpPr txBox="1">
            <a:spLocks noChangeArrowheads="1"/>
          </p:cNvSpPr>
          <p:nvPr/>
        </p:nvSpPr>
        <p:spPr bwMode="auto">
          <a:xfrm>
            <a:off x="1556665" y="2709863"/>
            <a:ext cx="1791374" cy="923330"/>
          </a:xfrm>
          <a:prstGeom prst="rect">
            <a:avLst/>
          </a:prstGeom>
          <a:noFill/>
          <a:ln w="9525">
            <a:noFill/>
            <a:miter lim="800000"/>
            <a:headEnd/>
            <a:tailEnd/>
          </a:ln>
          <a:effectLst/>
        </p:spPr>
        <p:txBody>
          <a:bodyPr wrap="square">
            <a:spAutoFit/>
          </a:bodyPr>
          <a:lstStyle/>
          <a:p>
            <a:pPr>
              <a:spcBef>
                <a:spcPct val="50000"/>
              </a:spcBef>
            </a:pPr>
            <a:r>
              <a:rPr lang="el-GR" b="1" dirty="0" smtClean="0">
                <a:solidFill>
                  <a:schemeClr val="accent2"/>
                </a:solidFill>
              </a:rPr>
              <a:t>Άτομα επιρρεπή σε κατακλίσεις</a:t>
            </a:r>
            <a:endParaRPr lang="en-GB" sz="1800" b="1" dirty="0">
              <a:solidFill>
                <a:schemeClr val="accent2"/>
              </a:solidFill>
            </a:endParaRPr>
          </a:p>
        </p:txBody>
      </p:sp>
      <p:sp>
        <p:nvSpPr>
          <p:cNvPr id="67620" name="Text Box 36"/>
          <p:cNvSpPr txBox="1">
            <a:spLocks noChangeArrowheads="1"/>
          </p:cNvSpPr>
          <p:nvPr/>
        </p:nvSpPr>
        <p:spPr bwMode="auto">
          <a:xfrm>
            <a:off x="107950" y="3790950"/>
            <a:ext cx="1295400" cy="646331"/>
          </a:xfrm>
          <a:prstGeom prst="rect">
            <a:avLst/>
          </a:prstGeom>
          <a:noFill/>
          <a:ln w="9525">
            <a:noFill/>
            <a:miter lim="800000"/>
            <a:headEnd/>
            <a:tailEnd/>
          </a:ln>
          <a:effectLst/>
        </p:spPr>
        <p:txBody>
          <a:bodyPr>
            <a:spAutoFit/>
          </a:bodyPr>
          <a:lstStyle/>
          <a:p>
            <a:pPr>
              <a:spcBef>
                <a:spcPct val="50000"/>
              </a:spcBef>
            </a:pPr>
            <a:r>
              <a:rPr lang="el-GR" b="1" dirty="0" smtClean="0">
                <a:solidFill>
                  <a:schemeClr val="accent2"/>
                </a:solidFill>
              </a:rPr>
              <a:t>Επανεκτίμησε</a:t>
            </a:r>
            <a:endParaRPr lang="en-GB" sz="1800" b="1" dirty="0">
              <a:solidFill>
                <a:schemeClr val="accent2"/>
              </a:solidFill>
            </a:endParaRPr>
          </a:p>
        </p:txBody>
      </p:sp>
      <p:sp>
        <p:nvSpPr>
          <p:cNvPr id="67633" name="AutoShape 49"/>
          <p:cNvSpPr>
            <a:spLocks noChangeArrowheads="1"/>
          </p:cNvSpPr>
          <p:nvPr/>
        </p:nvSpPr>
        <p:spPr bwMode="auto">
          <a:xfrm>
            <a:off x="3157538" y="6308725"/>
            <a:ext cx="179387" cy="215900"/>
          </a:xfrm>
          <a:prstGeom prst="flowChartProcess">
            <a:avLst/>
          </a:prstGeom>
          <a:solidFill>
            <a:schemeClr val="bg1"/>
          </a:solidFill>
          <a:ln w="12700">
            <a:solidFill>
              <a:schemeClr val="tx1"/>
            </a:solidFill>
            <a:miter lim="800000"/>
            <a:headEnd/>
            <a:tailEnd/>
          </a:ln>
          <a:effectLst/>
        </p:spPr>
        <p:txBody>
          <a:bodyPr wrap="none" anchor="ctr"/>
          <a:lstStyle/>
          <a:p>
            <a:pPr algn="ctr"/>
            <a:r>
              <a:rPr lang="en-GB" sz="1000" b="1"/>
              <a:t>12</a:t>
            </a:r>
          </a:p>
        </p:txBody>
      </p:sp>
      <p:sp>
        <p:nvSpPr>
          <p:cNvPr id="67657" name="AutoShape 73"/>
          <p:cNvSpPr>
            <a:spLocks noChangeArrowheads="1"/>
          </p:cNvSpPr>
          <p:nvPr/>
        </p:nvSpPr>
        <p:spPr bwMode="auto">
          <a:xfrm rot="5400000">
            <a:off x="4248151" y="4760912"/>
            <a:ext cx="431800" cy="1368425"/>
          </a:xfrm>
          <a:prstGeom prst="downArrow">
            <a:avLst>
              <a:gd name="adj1" fmla="val 50000"/>
              <a:gd name="adj2" fmla="val 79228"/>
            </a:avLst>
          </a:prstGeom>
          <a:solidFill>
            <a:schemeClr val="accent1"/>
          </a:solidFill>
          <a:ln w="9525">
            <a:solidFill>
              <a:schemeClr val="tx1"/>
            </a:solidFill>
            <a:miter lim="800000"/>
            <a:headEnd/>
            <a:tailEnd/>
          </a:ln>
          <a:effectLst/>
        </p:spPr>
        <p:txBody>
          <a:bodyPr vert="eaVert" wrap="none" anchor="ct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ΠΡΩΙΜΗ ΕΚΤΙΜΗΣΗ ΚΑΙ ΣΥΝΕΨΗΣ ΕΚΤΙΜΗΣΗ </a:t>
            </a:r>
            <a:endParaRPr lang="el-GR" dirty="0"/>
          </a:p>
        </p:txBody>
      </p:sp>
      <p:sp>
        <p:nvSpPr>
          <p:cNvPr id="3" name="2 - Θέση περιεχομένου"/>
          <p:cNvSpPr>
            <a:spLocks noGrp="1"/>
          </p:cNvSpPr>
          <p:nvPr>
            <p:ph idx="1"/>
          </p:nvPr>
        </p:nvSpPr>
        <p:spPr/>
        <p:txBody>
          <a:bodyPr/>
          <a:lstStyle/>
          <a:p>
            <a:r>
              <a:rPr lang="el-GR" dirty="0" smtClean="0"/>
              <a:t>Μείωση συχνότητας</a:t>
            </a:r>
            <a:r>
              <a:rPr lang="en-US" dirty="0" smtClean="0"/>
              <a:t> </a:t>
            </a:r>
            <a:endParaRPr lang="el-GR" dirty="0" smtClean="0"/>
          </a:p>
          <a:p>
            <a:r>
              <a:rPr lang="el-GR" dirty="0" smtClean="0"/>
              <a:t>Αναγνώριση του ποιος κινδυνεύει και ποιος όχι</a:t>
            </a:r>
          </a:p>
          <a:p>
            <a:r>
              <a:rPr lang="el-GR" dirty="0" smtClean="0"/>
              <a:t>Σχέδιο φροντίδας σύμφωνα  τους δυνητικούς παράγοντες κινδύνου </a:t>
            </a:r>
          </a:p>
          <a:p>
            <a:r>
              <a:rPr lang="el-GR" dirty="0" smtClean="0"/>
              <a:t>Αποφυγή αδικαιολόγητα ακριβών και χρονοβόρων παρεμβάσεων</a:t>
            </a:r>
          </a:p>
          <a:p>
            <a:r>
              <a:rPr lang="el-GR" dirty="0" smtClean="0"/>
              <a:t>Μείωση κόστους </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normAutofit fontScale="90000"/>
          </a:bodyPr>
          <a:lstStyle/>
          <a:p>
            <a:r>
              <a:rPr lang="el-GR" b="1" dirty="0" smtClean="0"/>
              <a:t>ΑΝΑΣΚΟΠΗΣΗ ΣΤΟΥΣ ΠΑΡΑΓΟΝΤΕΣ ΚΙΝΔΥΝΟΥ</a:t>
            </a:r>
            <a:endParaRPr lang="el-GR" b="1" dirty="0"/>
          </a:p>
        </p:txBody>
      </p:sp>
      <p:sp>
        <p:nvSpPr>
          <p:cNvPr id="373763" name="Rectangle 3"/>
          <p:cNvSpPr>
            <a:spLocks noGrp="1" noChangeArrowheads="1"/>
          </p:cNvSpPr>
          <p:nvPr>
            <p:ph idx="1"/>
          </p:nvPr>
        </p:nvSpPr>
        <p:spPr>
          <a:xfrm>
            <a:off x="457200" y="1600200"/>
            <a:ext cx="8229600" cy="4933950"/>
          </a:xfrm>
        </p:spPr>
        <p:txBody>
          <a:bodyPr>
            <a:normAutofit lnSpcReduction="10000"/>
          </a:bodyPr>
          <a:lstStyle/>
          <a:p>
            <a:r>
              <a:rPr lang="el-GR" dirty="0"/>
              <a:t>Τα τελευταία χρόνια δίνεται ιδιαίτερη έμφαση στην πρόληψη των κατακλίσεων</a:t>
            </a:r>
          </a:p>
          <a:p>
            <a:r>
              <a:rPr lang="el-GR" dirty="0"/>
              <a:t>Πολλοί ξένοι  δημόσιοι επιστημονικοί οργανισμοί </a:t>
            </a:r>
            <a:r>
              <a:rPr lang="el-GR" dirty="0" smtClean="0"/>
              <a:t>επιχειρούν </a:t>
            </a:r>
            <a:r>
              <a:rPr lang="el-GR" dirty="0" err="1" smtClean="0"/>
              <a:t>μετααναλύσεις</a:t>
            </a:r>
            <a:r>
              <a:rPr lang="el-GR" dirty="0" smtClean="0"/>
              <a:t> και εκδίδουν  </a:t>
            </a:r>
            <a:r>
              <a:rPr lang="el-GR" dirty="0"/>
              <a:t>οδηγούς πρόληψης</a:t>
            </a:r>
          </a:p>
          <a:p>
            <a:pPr lvl="1"/>
            <a:r>
              <a:rPr lang="en-US" b="1" dirty="0"/>
              <a:t>National Institute for Clinical Excellence (</a:t>
            </a:r>
            <a:r>
              <a:rPr lang="el-GR" b="1" dirty="0" err="1"/>
              <a:t>Μεγ.Βρετανία</a:t>
            </a:r>
            <a:r>
              <a:rPr lang="el-GR" b="1" dirty="0"/>
              <a:t>)</a:t>
            </a:r>
          </a:p>
          <a:p>
            <a:pPr lvl="1"/>
            <a:r>
              <a:rPr lang="en-US" b="1" dirty="0"/>
              <a:t>European Pressure Ulcer Advisory Panel</a:t>
            </a:r>
            <a:r>
              <a:rPr lang="el-GR" b="1" dirty="0"/>
              <a:t> (Ευρώπη)</a:t>
            </a:r>
            <a:r>
              <a:rPr lang="en-US" b="1" dirty="0"/>
              <a:t> </a:t>
            </a:r>
          </a:p>
          <a:p>
            <a:pPr lvl="1"/>
            <a:r>
              <a:rPr lang="en-US" b="1" dirty="0"/>
              <a:t>National Pressure Ulcer Advisory Panel (</a:t>
            </a:r>
            <a:r>
              <a:rPr lang="el-GR" b="1" dirty="0"/>
              <a:t>Η.Π.Α</a:t>
            </a:r>
            <a:r>
              <a:rPr lang="el-GR"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sz="4000" dirty="0">
                <a:latin typeface="Trebuchet MS" pitchFamily="34" charset="0"/>
              </a:rPr>
              <a:t>I</a:t>
            </a:r>
            <a:r>
              <a:rPr lang="el-GR" sz="4000" dirty="0">
                <a:latin typeface="Trebuchet MS" pitchFamily="34" charset="0"/>
              </a:rPr>
              <a:t>. </a:t>
            </a:r>
            <a:r>
              <a:rPr lang="el-GR" sz="4000" dirty="0" smtClean="0">
                <a:latin typeface="Trebuchet MS" pitchFamily="34" charset="0"/>
              </a:rPr>
              <a:t>ΠΡΩΙΜΗ ΑΝΑΓΝΩΡΙΣΗ </a:t>
            </a:r>
            <a:r>
              <a:rPr lang="el-GR" sz="4000" dirty="0">
                <a:latin typeface="Trebuchet MS" pitchFamily="34" charset="0"/>
              </a:rPr>
              <a:t>ΤΟΥ ΠΑΣΧΟΝΤΑ ΠΟΥ ΚΙΝΔΥΝΕΥΕΙ</a:t>
            </a:r>
          </a:p>
        </p:txBody>
      </p:sp>
      <p:sp>
        <p:nvSpPr>
          <p:cNvPr id="87043" name="Rectangle 3"/>
          <p:cNvSpPr>
            <a:spLocks noGrp="1" noChangeArrowheads="1"/>
          </p:cNvSpPr>
          <p:nvPr>
            <p:ph idx="1"/>
          </p:nvPr>
        </p:nvSpPr>
        <p:spPr>
          <a:xfrm>
            <a:off x="482600" y="1695450"/>
            <a:ext cx="8435975" cy="4978400"/>
          </a:xfrm>
        </p:spPr>
        <p:txBody>
          <a:bodyPr/>
          <a:lstStyle/>
          <a:p>
            <a:pPr>
              <a:lnSpc>
                <a:spcPct val="90000"/>
              </a:lnSpc>
            </a:pPr>
            <a:r>
              <a:rPr lang="el-GR" b="1" dirty="0" smtClean="0"/>
              <a:t>ΒΗΜΑ </a:t>
            </a:r>
            <a:r>
              <a:rPr lang="el-GR" b="1" dirty="0"/>
              <a:t>1ο</a:t>
            </a:r>
          </a:p>
          <a:p>
            <a:pPr>
              <a:lnSpc>
                <a:spcPct val="90000"/>
              </a:lnSpc>
            </a:pPr>
            <a:r>
              <a:rPr lang="el-GR" b="1" dirty="0" smtClean="0"/>
              <a:t>Χρησιμοποιούνται  </a:t>
            </a:r>
            <a:r>
              <a:rPr lang="el-GR" b="1" dirty="0"/>
              <a:t>αρχικά </a:t>
            </a:r>
            <a:r>
              <a:rPr lang="el-GR" b="1" u="sng" dirty="0"/>
              <a:t>άτυπες διαδικασίες εκτίμησης</a:t>
            </a:r>
            <a:r>
              <a:rPr lang="el-GR" b="1" dirty="0"/>
              <a:t> για όλους τους πάσχοντες</a:t>
            </a:r>
          </a:p>
          <a:p>
            <a:pPr lvl="1">
              <a:lnSpc>
                <a:spcPct val="90000"/>
              </a:lnSpc>
            </a:pPr>
            <a:r>
              <a:rPr lang="el-GR" sz="2800" b="1" dirty="0"/>
              <a:t>Αυτό θα γίνει με βάση την κλινική </a:t>
            </a:r>
            <a:r>
              <a:rPr lang="el-GR" sz="2800" b="1" dirty="0" smtClean="0"/>
              <a:t> </a:t>
            </a:r>
            <a:r>
              <a:rPr lang="el-GR" sz="2800" b="1" dirty="0"/>
              <a:t>εμπειρία</a:t>
            </a:r>
            <a:r>
              <a:rPr lang="el-GR" sz="2100" b="1" dirty="0"/>
              <a:t> </a:t>
            </a:r>
          </a:p>
          <a:p>
            <a:pPr lvl="1">
              <a:lnSpc>
                <a:spcPct val="90000"/>
              </a:lnSpc>
              <a:buFont typeface="Wingdings" pitchFamily="2" charset="2"/>
              <a:buNone/>
            </a:pPr>
            <a:endParaRPr lang="el-GR" sz="21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normAutofit fontScale="90000"/>
          </a:bodyPr>
          <a:lstStyle/>
          <a:p>
            <a:r>
              <a:rPr lang="el-GR" sz="4000">
                <a:latin typeface="Trebuchet MS" pitchFamily="34" charset="0"/>
              </a:rPr>
              <a:t>ΙΙ.ΕΚΤΙΜΗΣΗ ΤΟΥ ΠΑΣΧΟΝΤΑ ΠΟΥ ΔΥΝΗΤΙΚΑ ΚΙΝΔΥΝΕΥΕΙ</a:t>
            </a:r>
          </a:p>
        </p:txBody>
      </p:sp>
      <p:sp>
        <p:nvSpPr>
          <p:cNvPr id="454659" name="Rectangle 3"/>
          <p:cNvSpPr>
            <a:spLocks noGrp="1" noChangeArrowheads="1"/>
          </p:cNvSpPr>
          <p:nvPr>
            <p:ph idx="1"/>
          </p:nvPr>
        </p:nvSpPr>
        <p:spPr/>
        <p:txBody>
          <a:bodyPr/>
          <a:lstStyle/>
          <a:p>
            <a:r>
              <a:rPr lang="el-GR" b="1" dirty="0"/>
              <a:t>ΒΗΜΑ 2ο</a:t>
            </a:r>
          </a:p>
          <a:p>
            <a:r>
              <a:rPr lang="el-GR" b="1" dirty="0"/>
              <a:t>Εφαρμόστε κάποιο </a:t>
            </a:r>
            <a:r>
              <a:rPr lang="el-GR" b="1" u="sng" dirty="0"/>
              <a:t>τυπικό σύστημα εκτίμησης </a:t>
            </a:r>
            <a:r>
              <a:rPr lang="el-GR" b="1" dirty="0"/>
              <a:t>του κινδύνου ανάπτυξης κατακλίσεων</a:t>
            </a:r>
          </a:p>
          <a:p>
            <a:pPr lvl="1">
              <a:buFont typeface="Wingdings" pitchFamily="2" charset="2"/>
              <a:buNone/>
            </a:pPr>
            <a:r>
              <a:rPr lang="el-GR" b="1" dirty="0"/>
              <a:t>ΑΠΑΡΑΙΤΗΤΟ  </a:t>
            </a:r>
          </a:p>
          <a:p>
            <a:pPr lvl="1"/>
            <a:r>
              <a:rPr lang="el-GR" b="1" dirty="0"/>
              <a:t>Για τους ασθενείς που νοσηλεύονται </a:t>
            </a:r>
          </a:p>
          <a:p>
            <a:pPr lvl="1"/>
            <a:r>
              <a:rPr lang="el-GR" b="1" dirty="0"/>
              <a:t>Σε εκείνους που  παρατηρούνται ιδιαίτερα επιβαρυντικοί δραστικοί παράγοντες.</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l-GR" sz="4000">
                <a:latin typeface="Trebuchet MS" pitchFamily="34" charset="0"/>
              </a:rPr>
              <a:t>ΙΙ. ΕΚΤΙΜΗΣΗ ΤΟΥ ΠΑΣΧΟΝΤΑ ΠΟΥ ΔΥΝΗΤΙΚΑ ΚΙΝΔΥΝΕΥΕΙ</a:t>
            </a:r>
          </a:p>
        </p:txBody>
      </p:sp>
      <p:sp>
        <p:nvSpPr>
          <p:cNvPr id="88067" name="Rectangle 3"/>
          <p:cNvSpPr>
            <a:spLocks noGrp="1" noChangeArrowheads="1"/>
          </p:cNvSpPr>
          <p:nvPr>
            <p:ph idx="1"/>
          </p:nvPr>
        </p:nvSpPr>
        <p:spPr/>
        <p:txBody>
          <a:bodyPr/>
          <a:lstStyle/>
          <a:p>
            <a:r>
              <a:rPr lang="el-GR" sz="3200" dirty="0"/>
              <a:t>Ο χρόνος εκτίμησης είναι εξατομικευμένος αλλά σε κάθε περίπτωση δεν πρέπει να υπερβαίνει τις 6</a:t>
            </a:r>
            <a:r>
              <a:rPr lang="en-US" sz="3200" dirty="0"/>
              <a:t>h </a:t>
            </a:r>
            <a:r>
              <a:rPr lang="el-GR" sz="3200" dirty="0"/>
              <a:t>από την εμφάνιση του προβλήματος. (</a:t>
            </a:r>
            <a:r>
              <a:rPr lang="en-US" sz="3200" dirty="0"/>
              <a:t>R</a:t>
            </a:r>
            <a:r>
              <a:rPr lang="el-GR" sz="3200" dirty="0"/>
              <a:t>.</a:t>
            </a:r>
            <a:r>
              <a:rPr lang="en-US" sz="3200" dirty="0"/>
              <a:t>C</a:t>
            </a:r>
            <a:r>
              <a:rPr lang="el-GR" sz="3200" dirty="0"/>
              <a:t>.</a:t>
            </a:r>
            <a:r>
              <a:rPr lang="en-US" sz="3200" dirty="0"/>
              <a:t>N</a:t>
            </a:r>
            <a:r>
              <a:rPr lang="el-GR" sz="3200" dirty="0"/>
              <a:t> </a:t>
            </a:r>
            <a:r>
              <a:rPr lang="el-GR" sz="3200" dirty="0" smtClean="0"/>
              <a:t>200</a:t>
            </a:r>
            <a:r>
              <a:rPr lang="en-US" sz="3200" dirty="0" smtClean="0"/>
              <a:t>5)</a:t>
            </a:r>
            <a:endParaRPr lang="en-US" sz="3200" dirty="0"/>
          </a:p>
          <a:p>
            <a:r>
              <a:rPr lang="el-GR" sz="3200" dirty="0"/>
              <a:t>Σε περιστατικά που χρήζουν επείγουσα και εντατική φροντίδα η εκτίμηση πρέπει να γίνεται άμεσα.</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fontScale="90000"/>
          </a:bodyPr>
          <a:lstStyle/>
          <a:p>
            <a:r>
              <a:rPr lang="el-GR" sz="4000">
                <a:latin typeface="Trebuchet MS" pitchFamily="34" charset="0"/>
              </a:rPr>
              <a:t>ΙΙΙ. ΕΚΤΙΜΗΣΗ ΤΩΝ ΠΑΡΑΓΟΝΤΩΝ ΚΙΝΔΥΝΟΥ</a:t>
            </a:r>
            <a:endParaRPr lang="en-US" sz="4000">
              <a:latin typeface="Trebuchet MS" pitchFamily="34" charset="0"/>
            </a:endParaRPr>
          </a:p>
        </p:txBody>
      </p:sp>
      <p:sp>
        <p:nvSpPr>
          <p:cNvPr id="388099" name="Rectangle 3"/>
          <p:cNvSpPr>
            <a:spLocks noGrp="1" noChangeArrowheads="1"/>
          </p:cNvSpPr>
          <p:nvPr>
            <p:ph sz="half" idx="1"/>
          </p:nvPr>
        </p:nvSpPr>
        <p:spPr>
          <a:xfrm>
            <a:off x="457200" y="1600200"/>
            <a:ext cx="5105400" cy="4530725"/>
          </a:xfrm>
        </p:spPr>
        <p:txBody>
          <a:bodyPr/>
          <a:lstStyle/>
          <a:p>
            <a:pPr>
              <a:lnSpc>
                <a:spcPct val="90000"/>
              </a:lnSpc>
            </a:pPr>
            <a:r>
              <a:rPr lang="en-US" sz="2400"/>
              <a:t>Μειωμένη κινητικότητα</a:t>
            </a:r>
          </a:p>
          <a:p>
            <a:pPr>
              <a:lnSpc>
                <a:spcPct val="90000"/>
              </a:lnSpc>
            </a:pPr>
            <a:r>
              <a:rPr lang="el-GR" sz="2400"/>
              <a:t>Νευρολογικές</a:t>
            </a:r>
            <a:r>
              <a:rPr lang="en-US" sz="2400"/>
              <a:t>  διαταραχές</a:t>
            </a:r>
          </a:p>
          <a:p>
            <a:pPr>
              <a:lnSpc>
                <a:spcPct val="90000"/>
              </a:lnSpc>
            </a:pPr>
            <a:r>
              <a:rPr lang="en-US" sz="2400"/>
              <a:t>Αιφνίδια νόσος</a:t>
            </a:r>
          </a:p>
          <a:p>
            <a:pPr>
              <a:lnSpc>
                <a:spcPct val="90000"/>
              </a:lnSpc>
            </a:pPr>
            <a:r>
              <a:rPr lang="en-US" sz="2400"/>
              <a:t>Μειωμένο επίπεδο συνείδησης</a:t>
            </a:r>
          </a:p>
          <a:p>
            <a:pPr>
              <a:lnSpc>
                <a:spcPct val="90000"/>
              </a:lnSpc>
            </a:pPr>
            <a:r>
              <a:rPr lang="en-US" sz="2400"/>
              <a:t>Μεγάλη ηλικία</a:t>
            </a:r>
          </a:p>
          <a:p>
            <a:pPr>
              <a:lnSpc>
                <a:spcPct val="90000"/>
              </a:lnSpc>
            </a:pPr>
            <a:r>
              <a:rPr lang="el-GR" sz="2400"/>
              <a:t>Νοσήματα καρδιαγγειακού</a:t>
            </a:r>
            <a:endParaRPr lang="en-US" sz="2400"/>
          </a:p>
          <a:p>
            <a:pPr>
              <a:lnSpc>
                <a:spcPct val="90000"/>
              </a:lnSpc>
            </a:pPr>
            <a:r>
              <a:rPr lang="en-US" sz="2400"/>
              <a:t>Χρόνια νοσήματα</a:t>
            </a:r>
          </a:p>
          <a:p>
            <a:pPr>
              <a:lnSpc>
                <a:spcPct val="90000"/>
              </a:lnSpc>
            </a:pPr>
            <a:r>
              <a:rPr lang="en-US" sz="2400"/>
              <a:t>Προηγούμενο ιστορικό κατακλίσεων</a:t>
            </a:r>
          </a:p>
          <a:p>
            <a:pPr>
              <a:lnSpc>
                <a:spcPct val="90000"/>
              </a:lnSpc>
            </a:pPr>
            <a:r>
              <a:rPr lang="en-US" sz="2400"/>
              <a:t>Υποθρεψία </a:t>
            </a:r>
          </a:p>
          <a:p>
            <a:pPr>
              <a:lnSpc>
                <a:spcPct val="90000"/>
              </a:lnSpc>
            </a:pPr>
            <a:r>
              <a:rPr lang="en-US" sz="2400"/>
              <a:t>Αφυδάτωση</a:t>
            </a:r>
            <a:endParaRPr lang="en-US"/>
          </a:p>
        </p:txBody>
      </p:sp>
      <p:sp>
        <p:nvSpPr>
          <p:cNvPr id="388101" name="Rectangle 5"/>
          <p:cNvSpPr>
            <a:spLocks noGrp="1" noChangeArrowheads="1"/>
          </p:cNvSpPr>
          <p:nvPr>
            <p:ph sz="half" idx="2"/>
          </p:nvPr>
        </p:nvSpPr>
        <p:spPr>
          <a:xfrm>
            <a:off x="5410200" y="1600200"/>
            <a:ext cx="3276600" cy="4530725"/>
          </a:xfrm>
        </p:spPr>
        <p:txBody>
          <a:bodyPr/>
          <a:lstStyle/>
          <a:p>
            <a:pPr>
              <a:lnSpc>
                <a:spcPct val="90000"/>
              </a:lnSpc>
            </a:pPr>
            <a:r>
              <a:rPr lang="en-US" sz="2400"/>
              <a:t>Πίεση</a:t>
            </a:r>
          </a:p>
          <a:p>
            <a:pPr>
              <a:lnSpc>
                <a:spcPct val="90000"/>
              </a:lnSpc>
            </a:pPr>
            <a:r>
              <a:rPr lang="en-US" sz="2400"/>
              <a:t>Τριβη</a:t>
            </a:r>
          </a:p>
          <a:p>
            <a:pPr>
              <a:lnSpc>
                <a:spcPct val="90000"/>
              </a:lnSpc>
            </a:pPr>
            <a:r>
              <a:rPr lang="en-US" sz="2400"/>
              <a:t>Διάτμηση</a:t>
            </a:r>
            <a:endParaRPr lang="en-US"/>
          </a:p>
          <a:p>
            <a:pPr>
              <a:lnSpc>
                <a:spcPct val="90000"/>
              </a:lnSpc>
            </a:pPr>
            <a:endParaRPr lang="en-US"/>
          </a:p>
          <a:p>
            <a:pPr>
              <a:lnSpc>
                <a:spcPct val="90000"/>
              </a:lnSpc>
            </a:pPr>
            <a:endParaRPr lang="en-US"/>
          </a:p>
          <a:p>
            <a:pPr>
              <a:lnSpc>
                <a:spcPct val="90000"/>
              </a:lnSpc>
            </a:pPr>
            <a:r>
              <a:rPr lang="en-US" sz="2400"/>
              <a:t>Φάρμακα </a:t>
            </a:r>
          </a:p>
          <a:p>
            <a:pPr>
              <a:lnSpc>
                <a:spcPct val="90000"/>
              </a:lnSpc>
            </a:pPr>
            <a:r>
              <a:rPr lang="en-US" sz="2400"/>
              <a:t>Υγρασία</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fontScale="90000"/>
          </a:bodyPr>
          <a:lstStyle/>
          <a:p>
            <a:r>
              <a:rPr lang="el-GR" sz="3600">
                <a:latin typeface="Tahoma" pitchFamily="34" charset="0"/>
              </a:rPr>
              <a:t>ΙΙΙ.ΚΛΙΜΑΚΕΣ ΑΞΙΟΛΟΓΗΣΗΣ ΤΟΥ ΚΙΝΔΥΝΟΥ ΑΝΑΠΤΥΞΗΣ ΚΑΤΑΚΛΙΣΕΩΝ</a:t>
            </a:r>
            <a:r>
              <a:rPr lang="el-GR" sz="3600">
                <a:latin typeface="Trebuchet MS" pitchFamily="34" charset="0"/>
              </a:rPr>
              <a:t> </a:t>
            </a:r>
            <a:endParaRPr lang="el-GR" sz="4000">
              <a:latin typeface="Trebuchet MS" pitchFamily="34" charset="0"/>
            </a:endParaRPr>
          </a:p>
        </p:txBody>
      </p:sp>
      <p:sp>
        <p:nvSpPr>
          <p:cNvPr id="195587" name="Rectangle 3"/>
          <p:cNvSpPr>
            <a:spLocks noGrp="1" noChangeArrowheads="1"/>
          </p:cNvSpPr>
          <p:nvPr>
            <p:ph idx="1"/>
          </p:nvPr>
        </p:nvSpPr>
        <p:spPr/>
        <p:txBody>
          <a:bodyPr/>
          <a:lstStyle/>
          <a:p>
            <a:r>
              <a:rPr lang="el-GR" sz="3200"/>
              <a:t>Αποτελούν βοηθητικά εργαλεία και δεν πρέπει να υποκαθιστούν την κλινική εκτίμηση (</a:t>
            </a:r>
            <a:r>
              <a:rPr lang="en-US" sz="3200"/>
              <a:t>MgGough 1999)</a:t>
            </a:r>
            <a:endParaRPr lang="el-GR" sz="3200"/>
          </a:p>
          <a:p>
            <a:pPr lvl="1"/>
            <a:endParaRPr lang="el-GR" sz="3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r>
              <a:rPr lang="el-GR" sz="3600">
                <a:latin typeface="Trebuchet MS" pitchFamily="34" charset="0"/>
              </a:rPr>
              <a:t>ΚΛΙΜΑΚΕΣ ΑΞΙΟΛΟΓΗΣΗΣ ΤΟΥ ΚΙΝΔΥΝΟΥ ΑΝΑΠΤΥΞΗΣ ΚΑΤΑΚΛΙΣΕΩΝ</a:t>
            </a:r>
            <a:endParaRPr lang="en-US" sz="3600">
              <a:latin typeface="Trebuchet MS" pitchFamily="34" charset="0"/>
            </a:endParaRPr>
          </a:p>
        </p:txBody>
      </p:sp>
      <p:sp>
        <p:nvSpPr>
          <p:cNvPr id="201731" name="Rectangle 3"/>
          <p:cNvSpPr>
            <a:spLocks noGrp="1" noChangeArrowheads="1"/>
          </p:cNvSpPr>
          <p:nvPr>
            <p:ph type="body" sz="half" idx="1"/>
          </p:nvPr>
        </p:nvSpPr>
        <p:spPr/>
        <p:txBody>
          <a:bodyPr/>
          <a:lstStyle/>
          <a:p>
            <a:pPr>
              <a:buFont typeface="Wingdings" pitchFamily="2" charset="2"/>
              <a:buNone/>
            </a:pPr>
            <a:endParaRPr lang="el-GR" sz="2400"/>
          </a:p>
          <a:p>
            <a:pPr>
              <a:buFont typeface="Wingdings" pitchFamily="2" charset="2"/>
              <a:buNone/>
            </a:pPr>
            <a:endParaRPr lang="el-GR" sz="2400"/>
          </a:p>
          <a:p>
            <a:pPr>
              <a:buFont typeface="Wingdings" pitchFamily="2" charset="2"/>
              <a:buNone/>
            </a:pPr>
            <a:endParaRPr lang="en-US" sz="2400"/>
          </a:p>
        </p:txBody>
      </p:sp>
      <p:graphicFrame>
        <p:nvGraphicFramePr>
          <p:cNvPr id="201732" name="Object 4"/>
          <p:cNvGraphicFramePr>
            <a:graphicFrameLocks noGrp="1" noChangeAspect="1"/>
          </p:cNvGraphicFramePr>
          <p:nvPr>
            <p:ph sz="half" idx="2"/>
          </p:nvPr>
        </p:nvGraphicFramePr>
        <p:xfrm>
          <a:off x="1071563" y="1490663"/>
          <a:ext cx="7145337" cy="5138737"/>
        </p:xfrm>
        <a:graphic>
          <a:graphicData uri="http://schemas.openxmlformats.org/presentationml/2006/ole">
            <p:oleObj spid="_x0000_s201732" name="Document" r:id="rId3" imgW="8325251" imgH="5986394" progId="Word.Documen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ΓΙΑΤΙ ΟΙ ΚΑΤΑΚΛΙΣΕΙΣ ΕΙΝΑΙ ΣΟΒΑΡΟ ΠΡΟΒΛΗΜΑ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Ποσοστό </a:t>
            </a:r>
            <a:r>
              <a:rPr lang="en-GB" dirty="0" smtClean="0"/>
              <a:t> 4</a:t>
            </a:r>
            <a:r>
              <a:rPr lang="en-GB" dirty="0" smtClean="0">
                <a:cs typeface="Arial" charset="0"/>
              </a:rPr>
              <a:t>−</a:t>
            </a:r>
            <a:r>
              <a:rPr lang="en-GB" dirty="0" smtClean="0"/>
              <a:t>10% </a:t>
            </a:r>
            <a:r>
              <a:rPr lang="el-GR" dirty="0" smtClean="0"/>
              <a:t>των ασθενών που εισάγονται σε νοσοκομεία επείγουσας φροντίδας αναπτύσσουν κατακλίσεις.</a:t>
            </a:r>
            <a:endParaRPr lang="en-GB" dirty="0" smtClean="0"/>
          </a:p>
          <a:p>
            <a:r>
              <a:rPr lang="el-GR" dirty="0" smtClean="0"/>
              <a:t>Αποτελούν αίτιο ασθένειας</a:t>
            </a:r>
            <a:r>
              <a:rPr lang="el-GR" dirty="0" smtClean="0"/>
              <a:t>,</a:t>
            </a:r>
            <a:r>
              <a:rPr lang="en-US" dirty="0" smtClean="0"/>
              <a:t> </a:t>
            </a:r>
            <a:r>
              <a:rPr lang="el-GR" dirty="0" smtClean="0"/>
              <a:t>μειώνοντας </a:t>
            </a:r>
            <a:r>
              <a:rPr lang="el-GR" dirty="0" smtClean="0"/>
              <a:t>την ποιότητα ζωής και </a:t>
            </a:r>
            <a:r>
              <a:rPr lang="el-GR" dirty="0" smtClean="0"/>
              <a:t>αυξάνοντας </a:t>
            </a:r>
            <a:r>
              <a:rPr lang="el-GR" dirty="0" smtClean="0"/>
              <a:t>τη νοσηρότητα.</a:t>
            </a:r>
            <a:endParaRPr lang="en-GB" dirty="0" smtClean="0"/>
          </a:p>
          <a:p>
            <a:r>
              <a:rPr lang="el-GR" dirty="0" smtClean="0"/>
              <a:t>Σχετίζονται με αυξημένη 2-4 φορές θνητότητα στους ηλικιωμένους στις ΜΕΘ.</a:t>
            </a:r>
            <a:endParaRPr lang="en-GB" dirty="0" smtClean="0"/>
          </a:p>
          <a:p>
            <a:r>
              <a:rPr lang="el-GR" dirty="0" smtClean="0"/>
              <a:t>Αυξημένο οικονομικό κόστος.</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7492" name="Rectangle 4"/>
          <p:cNvSpPr>
            <a:spLocks noGrp="1" noChangeArrowheads="1"/>
          </p:cNvSpPr>
          <p:nvPr>
            <p:ph type="title"/>
          </p:nvPr>
        </p:nvSpPr>
        <p:spPr/>
        <p:txBody>
          <a:bodyPr/>
          <a:lstStyle/>
          <a:p>
            <a:endParaRPr lang="el-GR"/>
          </a:p>
        </p:txBody>
      </p:sp>
      <p:pic>
        <p:nvPicPr>
          <p:cNvPr id="447494" name="Picture 6" descr="4_09_0001"/>
          <p:cNvPicPr>
            <a:picLocks noGrp="1" noChangeAspect="1" noChangeArrowheads="1"/>
          </p:cNvPicPr>
          <p:nvPr>
            <p:ph idx="1"/>
          </p:nvPr>
        </p:nvPicPr>
        <p:blipFill>
          <a:blip r:embed="rId2" cstate="print"/>
          <a:stretch>
            <a:fillRect/>
          </a:stretch>
        </p:blipFill>
        <p:spPr>
          <a:xfrm>
            <a:off x="1566949" y="1614589"/>
            <a:ext cx="6010102" cy="4497185"/>
          </a:xfrm>
          <a:noFill/>
          <a:ln/>
        </p:spPr>
      </p:pic>
      <p:sp>
        <p:nvSpPr>
          <p:cNvPr id="447495" name="Rectangle 7"/>
          <p:cNvSpPr>
            <a:spLocks noChangeArrowheads="1"/>
          </p:cNvSpPr>
          <p:nvPr/>
        </p:nvSpPr>
        <p:spPr bwMode="auto">
          <a:xfrm>
            <a:off x="1062038" y="6624638"/>
            <a:ext cx="5535612" cy="136525"/>
          </a:xfrm>
          <a:prstGeom prst="rect">
            <a:avLst/>
          </a:prstGeom>
          <a:solidFill>
            <a:schemeClr val="bg1"/>
          </a:solidFill>
          <a:ln w="9525">
            <a:solidFill>
              <a:schemeClr val="tx1"/>
            </a:solidFill>
            <a:miter lim="800000"/>
            <a:headEnd/>
            <a:tailEnd/>
          </a:ln>
          <a:effectLst/>
        </p:spPr>
        <p:txBody>
          <a:bodyPr wrap="none" anchor="ctr"/>
          <a:lstStyle/>
          <a:p>
            <a:pPr algn="ctr"/>
            <a:r>
              <a:rPr lang="el-GR" sz="1000"/>
              <a:t>ΠΗΓΗ </a:t>
            </a:r>
            <a:r>
              <a:rPr lang="en-US" sz="1000"/>
              <a:t>:</a:t>
            </a:r>
            <a:r>
              <a:rPr lang="el-GR" sz="1000"/>
              <a:t>ΔΙΑΜΑΝΤΗ ΣΟΦΙΑ , ΘΑΝΟΥ Ι,ΝΤΑΣΙΟΥ Ζ.</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36585" y="458670"/>
            <a:ext cx="7778750" cy="1104900"/>
          </a:xfrm>
          <a:prstGeom prst="rect">
            <a:avLst/>
          </a:prstGeom>
          <a:noFill/>
          <a:ln w="12700">
            <a:noFill/>
            <a:miter lim="800000"/>
            <a:headEnd/>
            <a:tailEnd/>
          </a:ln>
          <a:effectLst/>
        </p:spPr>
        <p:txBody>
          <a:bodyPr lIns="90488" tIns="44450" rIns="90488" bIns="44450" anchor="b"/>
          <a:lstStyle/>
          <a:p>
            <a:pPr>
              <a:defRPr/>
            </a:pPr>
            <a:r>
              <a:rPr lang="en-US" sz="2800" b="1" i="1" dirty="0">
                <a:solidFill>
                  <a:schemeClr val="tx2"/>
                </a:solidFill>
                <a:effectLst>
                  <a:outerShdw blurRad="38100" dist="38100" dir="2700000" algn="tl">
                    <a:srgbClr val="000000"/>
                  </a:outerShdw>
                </a:effectLst>
              </a:rPr>
              <a:t>Conceptual Schema for Etiologic Factors in Pressure Sore Development</a:t>
            </a:r>
          </a:p>
          <a:p>
            <a:pPr algn="ctr">
              <a:defRPr/>
            </a:pPr>
            <a:r>
              <a:rPr lang="en-US" b="1" i="1" dirty="0">
                <a:solidFill>
                  <a:schemeClr val="tx2"/>
                </a:solidFill>
                <a:effectLst>
                  <a:outerShdw blurRad="38100" dist="38100" dir="2700000" algn="tl">
                    <a:srgbClr val="000000"/>
                  </a:outerShdw>
                </a:effectLst>
              </a:rPr>
              <a:t>(Braden &amp; Bergstrom, 1987, 2001)</a:t>
            </a:r>
          </a:p>
        </p:txBody>
      </p:sp>
      <p:sp>
        <p:nvSpPr>
          <p:cNvPr id="10243" name="Rectangle 3"/>
          <p:cNvSpPr>
            <a:spLocks noChangeArrowheads="1"/>
          </p:cNvSpPr>
          <p:nvPr/>
        </p:nvSpPr>
        <p:spPr bwMode="auto">
          <a:xfrm>
            <a:off x="1612900" y="4203700"/>
            <a:ext cx="3251200" cy="584200"/>
          </a:xfrm>
          <a:prstGeom prst="rect">
            <a:avLst/>
          </a:prstGeom>
          <a:noFill/>
          <a:ln w="25400">
            <a:solidFill>
              <a:schemeClr val="tx1"/>
            </a:solidFill>
            <a:miter lim="800000"/>
            <a:headEnd/>
            <a:tailEnd/>
          </a:ln>
        </p:spPr>
        <p:txBody>
          <a:bodyPr wrap="none" anchor="ctr"/>
          <a:lstStyle/>
          <a:p>
            <a:endParaRPr lang="el-GR"/>
          </a:p>
        </p:txBody>
      </p:sp>
      <p:sp>
        <p:nvSpPr>
          <p:cNvPr id="10244" name="Rectangle 4"/>
          <p:cNvSpPr>
            <a:spLocks noChangeArrowheads="1"/>
          </p:cNvSpPr>
          <p:nvPr/>
        </p:nvSpPr>
        <p:spPr bwMode="auto">
          <a:xfrm>
            <a:off x="5600700" y="2012950"/>
            <a:ext cx="3124200" cy="374650"/>
          </a:xfrm>
          <a:prstGeom prst="rect">
            <a:avLst/>
          </a:prstGeom>
          <a:noFill/>
          <a:ln w="25400">
            <a:solidFill>
              <a:schemeClr val="tx1"/>
            </a:solidFill>
            <a:miter lim="800000"/>
            <a:headEnd/>
            <a:tailEnd/>
          </a:ln>
        </p:spPr>
        <p:txBody>
          <a:bodyPr wrap="none" anchor="ctr"/>
          <a:lstStyle/>
          <a:p>
            <a:endParaRPr lang="el-GR"/>
          </a:p>
        </p:txBody>
      </p:sp>
      <p:sp>
        <p:nvSpPr>
          <p:cNvPr id="10245" name="Rectangle 5"/>
          <p:cNvSpPr>
            <a:spLocks noChangeArrowheads="1"/>
          </p:cNvSpPr>
          <p:nvPr/>
        </p:nvSpPr>
        <p:spPr bwMode="auto">
          <a:xfrm>
            <a:off x="5600700" y="2527300"/>
            <a:ext cx="3124200" cy="431800"/>
          </a:xfrm>
          <a:prstGeom prst="rect">
            <a:avLst/>
          </a:prstGeom>
          <a:noFill/>
          <a:ln w="25400">
            <a:solidFill>
              <a:schemeClr val="tx1"/>
            </a:solidFill>
            <a:miter lim="800000"/>
            <a:headEnd/>
            <a:tailEnd/>
          </a:ln>
        </p:spPr>
        <p:txBody>
          <a:bodyPr wrap="none" anchor="ctr"/>
          <a:lstStyle/>
          <a:p>
            <a:endParaRPr lang="el-GR"/>
          </a:p>
        </p:txBody>
      </p:sp>
      <p:sp>
        <p:nvSpPr>
          <p:cNvPr id="10246" name="Rectangle 6"/>
          <p:cNvSpPr>
            <a:spLocks noChangeArrowheads="1"/>
          </p:cNvSpPr>
          <p:nvPr/>
        </p:nvSpPr>
        <p:spPr bwMode="auto">
          <a:xfrm>
            <a:off x="5600700" y="3060700"/>
            <a:ext cx="3124200" cy="469900"/>
          </a:xfrm>
          <a:prstGeom prst="rect">
            <a:avLst/>
          </a:prstGeom>
          <a:noFill/>
          <a:ln w="25400">
            <a:solidFill>
              <a:schemeClr val="tx1"/>
            </a:solidFill>
            <a:miter lim="800000"/>
            <a:headEnd/>
            <a:tailEnd/>
          </a:ln>
        </p:spPr>
        <p:txBody>
          <a:bodyPr wrap="none" anchor="ctr"/>
          <a:lstStyle/>
          <a:p>
            <a:endParaRPr lang="el-GR"/>
          </a:p>
        </p:txBody>
      </p:sp>
      <p:sp>
        <p:nvSpPr>
          <p:cNvPr id="10247" name="Rectangle 7"/>
          <p:cNvSpPr>
            <a:spLocks noChangeArrowheads="1"/>
          </p:cNvSpPr>
          <p:nvPr/>
        </p:nvSpPr>
        <p:spPr bwMode="auto">
          <a:xfrm>
            <a:off x="5702300" y="3898900"/>
            <a:ext cx="2819400" cy="431800"/>
          </a:xfrm>
          <a:prstGeom prst="rect">
            <a:avLst/>
          </a:prstGeom>
          <a:noFill/>
          <a:ln w="25400">
            <a:solidFill>
              <a:schemeClr val="tx1"/>
            </a:solidFill>
            <a:miter lim="800000"/>
            <a:headEnd/>
            <a:tailEnd/>
          </a:ln>
        </p:spPr>
        <p:txBody>
          <a:bodyPr wrap="none" anchor="ctr"/>
          <a:lstStyle/>
          <a:p>
            <a:endParaRPr lang="el-GR"/>
          </a:p>
        </p:txBody>
      </p:sp>
      <p:sp>
        <p:nvSpPr>
          <p:cNvPr id="10248" name="Rectangle 8"/>
          <p:cNvSpPr>
            <a:spLocks noChangeArrowheads="1"/>
          </p:cNvSpPr>
          <p:nvPr/>
        </p:nvSpPr>
        <p:spPr bwMode="auto">
          <a:xfrm>
            <a:off x="5702300" y="5041900"/>
            <a:ext cx="2717800" cy="431800"/>
          </a:xfrm>
          <a:prstGeom prst="rect">
            <a:avLst/>
          </a:prstGeom>
          <a:noFill/>
          <a:ln w="25400">
            <a:solidFill>
              <a:schemeClr val="tx1"/>
            </a:solidFill>
            <a:miter lim="800000"/>
            <a:headEnd/>
            <a:tailEnd/>
          </a:ln>
        </p:spPr>
        <p:txBody>
          <a:bodyPr wrap="none" anchor="ctr"/>
          <a:lstStyle/>
          <a:p>
            <a:endParaRPr lang="el-GR"/>
          </a:p>
        </p:txBody>
      </p:sp>
      <p:sp>
        <p:nvSpPr>
          <p:cNvPr id="10249" name="Rectangle 9"/>
          <p:cNvSpPr>
            <a:spLocks noChangeArrowheads="1"/>
          </p:cNvSpPr>
          <p:nvPr/>
        </p:nvSpPr>
        <p:spPr bwMode="auto">
          <a:xfrm>
            <a:off x="165100" y="3365500"/>
            <a:ext cx="2870200" cy="660400"/>
          </a:xfrm>
          <a:prstGeom prst="rect">
            <a:avLst/>
          </a:prstGeom>
          <a:noFill/>
          <a:ln w="25400">
            <a:solidFill>
              <a:schemeClr val="tx1"/>
            </a:solidFill>
            <a:miter lim="800000"/>
            <a:headEnd/>
            <a:tailEnd/>
          </a:ln>
        </p:spPr>
        <p:txBody>
          <a:bodyPr wrap="none" anchor="ctr"/>
          <a:lstStyle/>
          <a:p>
            <a:endParaRPr lang="el-GR"/>
          </a:p>
        </p:txBody>
      </p:sp>
      <p:sp>
        <p:nvSpPr>
          <p:cNvPr id="10250" name="Rectangle 10"/>
          <p:cNvSpPr>
            <a:spLocks noChangeArrowheads="1"/>
          </p:cNvSpPr>
          <p:nvPr/>
        </p:nvSpPr>
        <p:spPr bwMode="auto">
          <a:xfrm>
            <a:off x="1384300" y="2527300"/>
            <a:ext cx="3378200" cy="736600"/>
          </a:xfrm>
          <a:prstGeom prst="rect">
            <a:avLst/>
          </a:prstGeom>
          <a:noFill/>
          <a:ln w="25400">
            <a:solidFill>
              <a:schemeClr val="tx1"/>
            </a:solidFill>
            <a:miter lim="800000"/>
            <a:headEnd/>
            <a:tailEnd/>
          </a:ln>
        </p:spPr>
        <p:txBody>
          <a:bodyPr wrap="none" anchor="ctr"/>
          <a:lstStyle/>
          <a:p>
            <a:endParaRPr lang="el-GR"/>
          </a:p>
        </p:txBody>
      </p:sp>
      <p:sp>
        <p:nvSpPr>
          <p:cNvPr id="10251" name="Rectangle 11"/>
          <p:cNvSpPr>
            <a:spLocks noChangeArrowheads="1"/>
          </p:cNvSpPr>
          <p:nvPr/>
        </p:nvSpPr>
        <p:spPr bwMode="auto">
          <a:xfrm>
            <a:off x="2011363" y="4897438"/>
            <a:ext cx="2336800" cy="481012"/>
          </a:xfrm>
          <a:prstGeom prst="rect">
            <a:avLst/>
          </a:prstGeom>
          <a:noFill/>
          <a:ln w="12700">
            <a:noFill/>
            <a:miter lim="800000"/>
            <a:headEnd/>
            <a:tailEnd/>
          </a:ln>
        </p:spPr>
        <p:txBody>
          <a:bodyPr wrap="none" anchor="ctr"/>
          <a:lstStyle/>
          <a:p>
            <a:endParaRPr lang="el-GR"/>
          </a:p>
        </p:txBody>
      </p:sp>
      <p:sp>
        <p:nvSpPr>
          <p:cNvPr id="10252" name="Rectangle 12"/>
          <p:cNvSpPr>
            <a:spLocks noChangeArrowheads="1"/>
          </p:cNvSpPr>
          <p:nvPr/>
        </p:nvSpPr>
        <p:spPr bwMode="auto">
          <a:xfrm>
            <a:off x="5802313" y="2012950"/>
            <a:ext cx="1554162" cy="393700"/>
          </a:xfrm>
          <a:prstGeom prst="rect">
            <a:avLst/>
          </a:prstGeom>
          <a:noFill/>
          <a:ln w="12700">
            <a:noFill/>
            <a:miter lim="800000"/>
            <a:headEnd/>
            <a:tailEnd/>
          </a:ln>
        </p:spPr>
        <p:txBody>
          <a:bodyPr wrap="none" lIns="90488" tIns="44450" rIns="90488" bIns="44450">
            <a:spAutoFit/>
          </a:bodyPr>
          <a:lstStyle/>
          <a:p>
            <a:r>
              <a:rPr lang="en-US" sz="2000" b="1"/>
              <a:t>       Mobility</a:t>
            </a:r>
          </a:p>
        </p:txBody>
      </p:sp>
      <p:sp>
        <p:nvSpPr>
          <p:cNvPr id="10253" name="Rectangle 13"/>
          <p:cNvSpPr>
            <a:spLocks noChangeArrowheads="1"/>
          </p:cNvSpPr>
          <p:nvPr/>
        </p:nvSpPr>
        <p:spPr bwMode="auto">
          <a:xfrm>
            <a:off x="5700713" y="2584450"/>
            <a:ext cx="1484312" cy="393700"/>
          </a:xfrm>
          <a:prstGeom prst="rect">
            <a:avLst/>
          </a:prstGeom>
          <a:noFill/>
          <a:ln w="12700">
            <a:noFill/>
            <a:miter lim="800000"/>
            <a:headEnd/>
            <a:tailEnd/>
          </a:ln>
        </p:spPr>
        <p:txBody>
          <a:bodyPr wrap="none" lIns="90488" tIns="44450" rIns="90488" bIns="44450">
            <a:spAutoFit/>
          </a:bodyPr>
          <a:lstStyle/>
          <a:p>
            <a:r>
              <a:rPr lang="en-US" sz="2000" b="1"/>
              <a:t>       Activity</a:t>
            </a:r>
          </a:p>
        </p:txBody>
      </p:sp>
      <p:sp>
        <p:nvSpPr>
          <p:cNvPr id="10254" name="Rectangle 14"/>
          <p:cNvSpPr>
            <a:spLocks noChangeArrowheads="1"/>
          </p:cNvSpPr>
          <p:nvPr/>
        </p:nvSpPr>
        <p:spPr bwMode="auto">
          <a:xfrm>
            <a:off x="5700713" y="3098800"/>
            <a:ext cx="2401887" cy="393700"/>
          </a:xfrm>
          <a:prstGeom prst="rect">
            <a:avLst/>
          </a:prstGeom>
          <a:noFill/>
          <a:ln w="12700">
            <a:noFill/>
            <a:miter lim="800000"/>
            <a:headEnd/>
            <a:tailEnd/>
          </a:ln>
        </p:spPr>
        <p:txBody>
          <a:bodyPr wrap="none" lIns="90488" tIns="44450" rIns="90488" bIns="44450">
            <a:spAutoFit/>
          </a:bodyPr>
          <a:lstStyle/>
          <a:p>
            <a:r>
              <a:rPr lang="en-US" sz="2000" b="1"/>
              <a:t>  Sensory Perception</a:t>
            </a:r>
          </a:p>
        </p:txBody>
      </p:sp>
      <p:sp>
        <p:nvSpPr>
          <p:cNvPr id="10255" name="Rectangle 15"/>
          <p:cNvSpPr>
            <a:spLocks noChangeArrowheads="1"/>
          </p:cNvSpPr>
          <p:nvPr/>
        </p:nvSpPr>
        <p:spPr bwMode="auto">
          <a:xfrm>
            <a:off x="5802313" y="3898900"/>
            <a:ext cx="2047875" cy="393700"/>
          </a:xfrm>
          <a:prstGeom prst="rect">
            <a:avLst/>
          </a:prstGeom>
          <a:noFill/>
          <a:ln w="12700">
            <a:noFill/>
            <a:miter lim="800000"/>
            <a:headEnd/>
            <a:tailEnd/>
          </a:ln>
        </p:spPr>
        <p:txBody>
          <a:bodyPr wrap="none" lIns="90488" tIns="44450" rIns="90488" bIns="44450">
            <a:spAutoFit/>
          </a:bodyPr>
          <a:lstStyle/>
          <a:p>
            <a:r>
              <a:rPr lang="en-US" sz="2000" b="1"/>
              <a:t>Extrinsic Factors</a:t>
            </a:r>
          </a:p>
        </p:txBody>
      </p:sp>
      <p:sp>
        <p:nvSpPr>
          <p:cNvPr id="10256" name="Rectangle 16"/>
          <p:cNvSpPr>
            <a:spLocks noChangeArrowheads="1"/>
          </p:cNvSpPr>
          <p:nvPr/>
        </p:nvSpPr>
        <p:spPr bwMode="auto">
          <a:xfrm>
            <a:off x="5800725" y="4983163"/>
            <a:ext cx="1997075" cy="396875"/>
          </a:xfrm>
          <a:prstGeom prst="rect">
            <a:avLst/>
          </a:prstGeom>
          <a:noFill/>
          <a:ln w="12700">
            <a:noFill/>
            <a:miter lim="800000"/>
            <a:headEnd/>
            <a:tailEnd/>
          </a:ln>
        </p:spPr>
        <p:txBody>
          <a:bodyPr wrap="none" anchor="ctr"/>
          <a:lstStyle/>
          <a:p>
            <a:endParaRPr lang="el-GR"/>
          </a:p>
        </p:txBody>
      </p:sp>
      <p:sp>
        <p:nvSpPr>
          <p:cNvPr id="10257" name="Rectangle 17"/>
          <p:cNvSpPr>
            <a:spLocks noChangeArrowheads="1"/>
          </p:cNvSpPr>
          <p:nvPr/>
        </p:nvSpPr>
        <p:spPr bwMode="auto">
          <a:xfrm>
            <a:off x="823913" y="3384550"/>
            <a:ext cx="1682750" cy="698500"/>
          </a:xfrm>
          <a:prstGeom prst="rect">
            <a:avLst/>
          </a:prstGeom>
          <a:noFill/>
          <a:ln w="12700">
            <a:noFill/>
            <a:miter lim="800000"/>
            <a:headEnd/>
            <a:tailEnd/>
          </a:ln>
        </p:spPr>
        <p:txBody>
          <a:bodyPr wrap="none" lIns="90488" tIns="44450" rIns="90488" bIns="44450">
            <a:spAutoFit/>
          </a:bodyPr>
          <a:lstStyle/>
          <a:p>
            <a:r>
              <a:rPr lang="en-US" sz="2000" b="1"/>
              <a:t>Pressure Sore</a:t>
            </a:r>
          </a:p>
          <a:p>
            <a:r>
              <a:rPr lang="en-US" sz="2000" b="1"/>
              <a:t>Development</a:t>
            </a:r>
          </a:p>
        </p:txBody>
      </p:sp>
      <p:sp>
        <p:nvSpPr>
          <p:cNvPr id="10258" name="Rectangle 18"/>
          <p:cNvSpPr>
            <a:spLocks noChangeArrowheads="1"/>
          </p:cNvSpPr>
          <p:nvPr/>
        </p:nvSpPr>
        <p:spPr bwMode="auto">
          <a:xfrm>
            <a:off x="1808163" y="2593975"/>
            <a:ext cx="3292475" cy="527050"/>
          </a:xfrm>
          <a:prstGeom prst="rect">
            <a:avLst/>
          </a:prstGeom>
          <a:noFill/>
          <a:ln w="12700">
            <a:noFill/>
            <a:miter lim="800000"/>
            <a:headEnd/>
            <a:tailEnd/>
          </a:ln>
        </p:spPr>
        <p:txBody>
          <a:bodyPr wrap="none" anchor="ctr"/>
          <a:lstStyle/>
          <a:p>
            <a:endParaRPr lang="el-GR"/>
          </a:p>
        </p:txBody>
      </p:sp>
      <p:sp>
        <p:nvSpPr>
          <p:cNvPr id="10259" name="Rectangle 19"/>
          <p:cNvSpPr>
            <a:spLocks noChangeArrowheads="1"/>
          </p:cNvSpPr>
          <p:nvPr/>
        </p:nvSpPr>
        <p:spPr bwMode="auto">
          <a:xfrm>
            <a:off x="2043113" y="4298950"/>
            <a:ext cx="2020887" cy="393700"/>
          </a:xfrm>
          <a:prstGeom prst="rect">
            <a:avLst/>
          </a:prstGeom>
          <a:noFill/>
          <a:ln w="12700">
            <a:noFill/>
            <a:miter lim="800000"/>
            <a:headEnd/>
            <a:tailEnd/>
          </a:ln>
        </p:spPr>
        <p:txBody>
          <a:bodyPr wrap="none" lIns="90488" tIns="44450" rIns="90488" bIns="44450">
            <a:spAutoFit/>
          </a:bodyPr>
          <a:lstStyle/>
          <a:p>
            <a:r>
              <a:rPr lang="en-US" sz="2000" b="1"/>
              <a:t>Tissue Tolerance</a:t>
            </a:r>
          </a:p>
        </p:txBody>
      </p:sp>
      <p:sp>
        <p:nvSpPr>
          <p:cNvPr id="10260" name="Line 20"/>
          <p:cNvSpPr>
            <a:spLocks noChangeShapeType="1"/>
          </p:cNvSpPr>
          <p:nvPr/>
        </p:nvSpPr>
        <p:spPr bwMode="auto">
          <a:xfrm flipV="1">
            <a:off x="4787900" y="2216150"/>
            <a:ext cx="787400" cy="539750"/>
          </a:xfrm>
          <a:prstGeom prst="line">
            <a:avLst/>
          </a:prstGeom>
          <a:noFill/>
          <a:ln w="25400">
            <a:solidFill>
              <a:schemeClr val="tx1"/>
            </a:solidFill>
            <a:round/>
            <a:headEnd/>
            <a:tailEnd/>
          </a:ln>
        </p:spPr>
        <p:txBody>
          <a:bodyPr wrap="none" anchor="ctr"/>
          <a:lstStyle/>
          <a:p>
            <a:endParaRPr lang="el-GR"/>
          </a:p>
        </p:txBody>
      </p:sp>
      <p:sp>
        <p:nvSpPr>
          <p:cNvPr id="10261" name="Line 21"/>
          <p:cNvSpPr>
            <a:spLocks noChangeShapeType="1"/>
          </p:cNvSpPr>
          <p:nvPr/>
        </p:nvSpPr>
        <p:spPr bwMode="auto">
          <a:xfrm>
            <a:off x="4787900" y="2857500"/>
            <a:ext cx="787400" cy="0"/>
          </a:xfrm>
          <a:prstGeom prst="line">
            <a:avLst/>
          </a:prstGeom>
          <a:noFill/>
          <a:ln w="25400">
            <a:solidFill>
              <a:schemeClr val="tx1"/>
            </a:solidFill>
            <a:round/>
            <a:headEnd/>
            <a:tailEnd/>
          </a:ln>
        </p:spPr>
        <p:txBody>
          <a:bodyPr wrap="none" anchor="ctr"/>
          <a:lstStyle/>
          <a:p>
            <a:endParaRPr lang="el-GR"/>
          </a:p>
        </p:txBody>
      </p:sp>
      <p:sp>
        <p:nvSpPr>
          <p:cNvPr id="10262" name="Line 22"/>
          <p:cNvSpPr>
            <a:spLocks noChangeShapeType="1"/>
          </p:cNvSpPr>
          <p:nvPr/>
        </p:nvSpPr>
        <p:spPr bwMode="auto">
          <a:xfrm>
            <a:off x="4787900" y="2984500"/>
            <a:ext cx="787400" cy="374650"/>
          </a:xfrm>
          <a:prstGeom prst="line">
            <a:avLst/>
          </a:prstGeom>
          <a:noFill/>
          <a:ln w="25400">
            <a:solidFill>
              <a:schemeClr val="tx1"/>
            </a:solidFill>
            <a:round/>
            <a:headEnd/>
            <a:tailEnd/>
          </a:ln>
        </p:spPr>
        <p:txBody>
          <a:bodyPr wrap="none" anchor="ctr"/>
          <a:lstStyle/>
          <a:p>
            <a:endParaRPr lang="el-GR"/>
          </a:p>
        </p:txBody>
      </p:sp>
      <p:sp>
        <p:nvSpPr>
          <p:cNvPr id="10263" name="Rectangle 23"/>
          <p:cNvSpPr>
            <a:spLocks noChangeArrowheads="1"/>
          </p:cNvSpPr>
          <p:nvPr/>
        </p:nvSpPr>
        <p:spPr bwMode="auto">
          <a:xfrm>
            <a:off x="1433513" y="2584450"/>
            <a:ext cx="2463800" cy="698500"/>
          </a:xfrm>
          <a:prstGeom prst="rect">
            <a:avLst/>
          </a:prstGeom>
          <a:noFill/>
          <a:ln w="12700">
            <a:noFill/>
            <a:miter lim="800000"/>
            <a:headEnd/>
            <a:tailEnd/>
          </a:ln>
        </p:spPr>
        <p:txBody>
          <a:bodyPr wrap="none" lIns="90488" tIns="44450" rIns="90488" bIns="44450">
            <a:spAutoFit/>
          </a:bodyPr>
          <a:lstStyle/>
          <a:p>
            <a:r>
              <a:rPr lang="en-US" sz="2000" b="1" dirty="0"/>
              <a:t>Intensity &amp; Duration</a:t>
            </a:r>
          </a:p>
          <a:p>
            <a:r>
              <a:rPr lang="en-US" sz="2000" b="1" dirty="0"/>
              <a:t>         of Pressure</a:t>
            </a:r>
          </a:p>
        </p:txBody>
      </p:sp>
      <p:sp>
        <p:nvSpPr>
          <p:cNvPr id="10264" name="Rectangle 24"/>
          <p:cNvSpPr>
            <a:spLocks noChangeArrowheads="1"/>
          </p:cNvSpPr>
          <p:nvPr/>
        </p:nvSpPr>
        <p:spPr bwMode="auto">
          <a:xfrm>
            <a:off x="6261100" y="4432300"/>
            <a:ext cx="2768600" cy="508000"/>
          </a:xfrm>
          <a:prstGeom prst="rect">
            <a:avLst/>
          </a:prstGeom>
          <a:noFill/>
          <a:ln w="25400">
            <a:solidFill>
              <a:schemeClr val="tx1"/>
            </a:solidFill>
            <a:miter lim="800000"/>
            <a:headEnd/>
            <a:tailEnd/>
          </a:ln>
        </p:spPr>
        <p:txBody>
          <a:bodyPr wrap="none" anchor="ctr"/>
          <a:lstStyle/>
          <a:p>
            <a:endParaRPr lang="el-GR"/>
          </a:p>
        </p:txBody>
      </p:sp>
      <p:sp>
        <p:nvSpPr>
          <p:cNvPr id="10265" name="Rectangle 25"/>
          <p:cNvSpPr>
            <a:spLocks noChangeArrowheads="1"/>
          </p:cNvSpPr>
          <p:nvPr/>
        </p:nvSpPr>
        <p:spPr bwMode="auto">
          <a:xfrm>
            <a:off x="6411913" y="4424363"/>
            <a:ext cx="1473200" cy="514350"/>
          </a:xfrm>
          <a:prstGeom prst="rect">
            <a:avLst/>
          </a:prstGeom>
          <a:noFill/>
          <a:ln w="12700">
            <a:noFill/>
            <a:miter lim="800000"/>
            <a:headEnd/>
            <a:tailEnd/>
          </a:ln>
        </p:spPr>
        <p:txBody>
          <a:bodyPr wrap="none" lIns="90488" tIns="44450" rIns="90488" bIns="44450">
            <a:spAutoFit/>
          </a:bodyPr>
          <a:lstStyle/>
          <a:p>
            <a:r>
              <a:rPr lang="en-US" sz="1400" b="1">
                <a:latin typeface="Book Antiqua" pitchFamily="18" charset="0"/>
              </a:rPr>
              <a:t>Moisture</a:t>
            </a:r>
          </a:p>
          <a:p>
            <a:r>
              <a:rPr lang="en-US" sz="1400" b="1">
                <a:latin typeface="Book Antiqua" pitchFamily="18" charset="0"/>
              </a:rPr>
              <a:t>Friction &amp; Shear</a:t>
            </a:r>
          </a:p>
        </p:txBody>
      </p:sp>
      <p:sp>
        <p:nvSpPr>
          <p:cNvPr id="10266" name="Rectangle 26"/>
          <p:cNvSpPr>
            <a:spLocks noChangeArrowheads="1"/>
          </p:cNvSpPr>
          <p:nvPr/>
        </p:nvSpPr>
        <p:spPr bwMode="auto">
          <a:xfrm>
            <a:off x="6261100" y="5575300"/>
            <a:ext cx="2768600" cy="965200"/>
          </a:xfrm>
          <a:prstGeom prst="rect">
            <a:avLst/>
          </a:prstGeom>
          <a:noFill/>
          <a:ln w="25400">
            <a:solidFill>
              <a:schemeClr val="tx1"/>
            </a:solidFill>
            <a:miter lim="800000"/>
            <a:headEnd/>
            <a:tailEnd/>
          </a:ln>
        </p:spPr>
        <p:txBody>
          <a:bodyPr wrap="none" anchor="ctr"/>
          <a:lstStyle/>
          <a:p>
            <a:endParaRPr lang="el-GR"/>
          </a:p>
        </p:txBody>
      </p:sp>
      <p:sp>
        <p:nvSpPr>
          <p:cNvPr id="10267" name="Rectangle 27"/>
          <p:cNvSpPr>
            <a:spLocks noChangeArrowheads="1"/>
          </p:cNvSpPr>
          <p:nvPr/>
        </p:nvSpPr>
        <p:spPr bwMode="auto">
          <a:xfrm>
            <a:off x="6411913" y="5567363"/>
            <a:ext cx="2001837" cy="939800"/>
          </a:xfrm>
          <a:prstGeom prst="rect">
            <a:avLst/>
          </a:prstGeom>
          <a:noFill/>
          <a:ln w="12700">
            <a:noFill/>
            <a:miter lim="800000"/>
            <a:headEnd/>
            <a:tailEnd/>
          </a:ln>
        </p:spPr>
        <p:txBody>
          <a:bodyPr wrap="none" lIns="90488" tIns="44450" rIns="90488" bIns="44450">
            <a:spAutoFit/>
          </a:bodyPr>
          <a:lstStyle/>
          <a:p>
            <a:r>
              <a:rPr lang="en-US" sz="1400" b="1">
                <a:latin typeface="Book Antiqua" pitchFamily="18" charset="0"/>
              </a:rPr>
              <a:t>Nutrition</a:t>
            </a:r>
          </a:p>
          <a:p>
            <a:r>
              <a:rPr lang="en-US" sz="1400" b="1">
                <a:latin typeface="Book Antiqua" pitchFamily="18" charset="0"/>
              </a:rPr>
              <a:t>Aging</a:t>
            </a:r>
          </a:p>
          <a:p>
            <a:r>
              <a:rPr lang="en-US" sz="1400" b="1">
                <a:latin typeface="Book Antiqua" pitchFamily="18" charset="0"/>
              </a:rPr>
              <a:t>Low arteriolar pressure</a:t>
            </a:r>
          </a:p>
          <a:p>
            <a:r>
              <a:rPr lang="en-US" sz="1400" b="1">
                <a:latin typeface="Book Antiqua" pitchFamily="18" charset="0"/>
              </a:rPr>
              <a:t>Low oxygen tension</a:t>
            </a:r>
          </a:p>
        </p:txBody>
      </p:sp>
      <p:sp>
        <p:nvSpPr>
          <p:cNvPr id="10268" name="Line 28"/>
          <p:cNvSpPr>
            <a:spLocks noChangeShapeType="1"/>
          </p:cNvSpPr>
          <p:nvPr/>
        </p:nvSpPr>
        <p:spPr bwMode="auto">
          <a:xfrm>
            <a:off x="4889500" y="4641850"/>
            <a:ext cx="787400" cy="488950"/>
          </a:xfrm>
          <a:prstGeom prst="line">
            <a:avLst/>
          </a:prstGeom>
          <a:noFill/>
          <a:ln w="25400">
            <a:solidFill>
              <a:schemeClr val="tx1"/>
            </a:solidFill>
            <a:round/>
            <a:headEnd/>
            <a:tailEnd/>
          </a:ln>
        </p:spPr>
        <p:txBody>
          <a:bodyPr wrap="none" anchor="ctr"/>
          <a:lstStyle/>
          <a:p>
            <a:endParaRPr lang="el-GR"/>
          </a:p>
        </p:txBody>
      </p:sp>
      <p:sp>
        <p:nvSpPr>
          <p:cNvPr id="10269" name="Line 29"/>
          <p:cNvSpPr>
            <a:spLocks noChangeShapeType="1"/>
          </p:cNvSpPr>
          <p:nvPr/>
        </p:nvSpPr>
        <p:spPr bwMode="auto">
          <a:xfrm flipV="1">
            <a:off x="4889500" y="4102100"/>
            <a:ext cx="787400" cy="368300"/>
          </a:xfrm>
          <a:prstGeom prst="line">
            <a:avLst/>
          </a:prstGeom>
          <a:noFill/>
          <a:ln w="25400">
            <a:solidFill>
              <a:schemeClr val="tx1"/>
            </a:solidFill>
            <a:round/>
            <a:headEnd/>
            <a:tailEnd/>
          </a:ln>
        </p:spPr>
        <p:txBody>
          <a:bodyPr wrap="none" anchor="ctr"/>
          <a:lstStyle/>
          <a:p>
            <a:endParaRPr lang="el-GR"/>
          </a:p>
        </p:txBody>
      </p:sp>
      <p:sp>
        <p:nvSpPr>
          <p:cNvPr id="10270" name="Rectangle 30"/>
          <p:cNvSpPr>
            <a:spLocks noChangeArrowheads="1"/>
          </p:cNvSpPr>
          <p:nvPr/>
        </p:nvSpPr>
        <p:spPr bwMode="auto">
          <a:xfrm>
            <a:off x="5776913" y="5137150"/>
            <a:ext cx="1990725" cy="393700"/>
          </a:xfrm>
          <a:prstGeom prst="rect">
            <a:avLst/>
          </a:prstGeom>
          <a:noFill/>
          <a:ln w="12700">
            <a:noFill/>
            <a:miter lim="800000"/>
            <a:headEnd/>
            <a:tailEnd/>
          </a:ln>
        </p:spPr>
        <p:txBody>
          <a:bodyPr wrap="none" lIns="90488" tIns="44450" rIns="90488" bIns="44450">
            <a:spAutoFit/>
          </a:bodyPr>
          <a:lstStyle/>
          <a:p>
            <a:r>
              <a:rPr lang="en-US" sz="2000" b="1"/>
              <a:t>Intrinsic Factors</a:t>
            </a:r>
          </a:p>
        </p:txBody>
      </p:sp>
      <p:sp>
        <p:nvSpPr>
          <p:cNvPr id="10271" name="Line 31"/>
          <p:cNvSpPr>
            <a:spLocks noChangeShapeType="1"/>
          </p:cNvSpPr>
          <p:nvPr/>
        </p:nvSpPr>
        <p:spPr bwMode="auto">
          <a:xfrm flipV="1">
            <a:off x="1917700" y="3263900"/>
            <a:ext cx="508000" cy="101600"/>
          </a:xfrm>
          <a:prstGeom prst="line">
            <a:avLst/>
          </a:prstGeom>
          <a:noFill/>
          <a:ln w="25400">
            <a:solidFill>
              <a:schemeClr val="tx1"/>
            </a:solidFill>
            <a:round/>
            <a:headEnd/>
            <a:tailEnd/>
          </a:ln>
        </p:spPr>
        <p:txBody>
          <a:bodyPr wrap="none" anchor="ctr"/>
          <a:lstStyle/>
          <a:p>
            <a:endParaRPr lang="el-GR"/>
          </a:p>
        </p:txBody>
      </p:sp>
      <p:sp>
        <p:nvSpPr>
          <p:cNvPr id="10272" name="Line 32"/>
          <p:cNvSpPr>
            <a:spLocks noChangeShapeType="1"/>
          </p:cNvSpPr>
          <p:nvPr/>
        </p:nvSpPr>
        <p:spPr bwMode="auto">
          <a:xfrm>
            <a:off x="1841500" y="4051300"/>
            <a:ext cx="584200" cy="127000"/>
          </a:xfrm>
          <a:prstGeom prst="line">
            <a:avLst/>
          </a:prstGeom>
          <a:noFill/>
          <a:ln w="25400">
            <a:solidFill>
              <a:schemeClr val="tx1"/>
            </a:solidFill>
            <a:round/>
            <a:headEnd/>
            <a:tailEnd/>
          </a:ln>
        </p:spPr>
        <p:txBody>
          <a:bodyPr wrap="none" anchor="ctr"/>
          <a:lstStyle/>
          <a:p>
            <a:endParaRPr lang="el-GR"/>
          </a:p>
        </p:txBody>
      </p:sp>
      <p:sp>
        <p:nvSpPr>
          <p:cNvPr id="10273" name="Line 33"/>
          <p:cNvSpPr>
            <a:spLocks noChangeShapeType="1"/>
          </p:cNvSpPr>
          <p:nvPr/>
        </p:nvSpPr>
        <p:spPr bwMode="auto">
          <a:xfrm>
            <a:off x="7162800" y="4356100"/>
            <a:ext cx="0" cy="50800"/>
          </a:xfrm>
          <a:prstGeom prst="line">
            <a:avLst/>
          </a:prstGeom>
          <a:noFill/>
          <a:ln w="25400">
            <a:solidFill>
              <a:schemeClr val="tx1"/>
            </a:solidFill>
            <a:round/>
            <a:headEnd/>
            <a:tailEnd/>
          </a:ln>
        </p:spPr>
        <p:txBody>
          <a:bodyPr wrap="none" anchor="ctr"/>
          <a:lstStyle/>
          <a:p>
            <a:endParaRPr lang="el-GR"/>
          </a:p>
        </p:txBody>
      </p:sp>
      <p:sp>
        <p:nvSpPr>
          <p:cNvPr id="10274" name="Line 34"/>
          <p:cNvSpPr>
            <a:spLocks noChangeShapeType="1"/>
          </p:cNvSpPr>
          <p:nvPr/>
        </p:nvSpPr>
        <p:spPr bwMode="auto">
          <a:xfrm>
            <a:off x="7162800" y="5499100"/>
            <a:ext cx="0" cy="50800"/>
          </a:xfrm>
          <a:prstGeom prst="line">
            <a:avLst/>
          </a:prstGeom>
          <a:noFill/>
          <a:ln w="25400">
            <a:solidFill>
              <a:schemeClr val="tx1"/>
            </a:solidFill>
            <a:round/>
            <a:headEnd/>
            <a:tailEnd/>
          </a:ln>
        </p:spPr>
        <p:txBody>
          <a:bodyPr wrap="none" anchor="ctr"/>
          <a:lstStyle/>
          <a:p>
            <a:endParaRPr lang="el-GR"/>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normAutofit fontScale="90000"/>
          </a:bodyPr>
          <a:lstStyle/>
          <a:p>
            <a:r>
              <a:rPr lang="el-GR" sz="4000" b="1"/>
              <a:t>Κλίμακα Εκτίμησης Κινδύνου Κατακλίσεων </a:t>
            </a:r>
            <a:r>
              <a:rPr lang="en-US" sz="4000" b="1"/>
              <a:t>Braden</a:t>
            </a:r>
            <a:endParaRPr lang="en-GB" sz="4000" b="1"/>
          </a:p>
        </p:txBody>
      </p:sp>
      <p:graphicFrame>
        <p:nvGraphicFramePr>
          <p:cNvPr id="481283" name="Group 3"/>
          <p:cNvGraphicFramePr>
            <a:graphicFrameLocks noGrp="1"/>
          </p:cNvGraphicFramePr>
          <p:nvPr>
            <p:ph type="tbl" idx="1"/>
          </p:nvPr>
        </p:nvGraphicFramePr>
        <p:xfrm>
          <a:off x="215900" y="1828800"/>
          <a:ext cx="8604250" cy="4624389"/>
        </p:xfrm>
        <a:graphic>
          <a:graphicData uri="http://schemas.openxmlformats.org/drawingml/2006/table">
            <a:tbl>
              <a:tblPr/>
              <a:tblGrid>
                <a:gridCol w="2056422"/>
                <a:gridCol w="1182203"/>
                <a:gridCol w="1523870"/>
                <a:gridCol w="1491788"/>
                <a:gridCol w="1474143"/>
                <a:gridCol w="875824"/>
              </a:tblGrid>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Verdana" pitchFamily="34" charset="0"/>
                          <a:cs typeface="Times New Roman" pitchFamily="18" charset="0"/>
                        </a:rPr>
                        <a:t>Κριτήρια</a:t>
                      </a:r>
                      <a:endParaRPr kumimoji="0" 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1 βαθμός </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2 βαθμοί</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3 βαθμοί</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4 βαθμοί</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Τελικό Σύνολο</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Verdana" pitchFamily="34" charset="0"/>
                          <a:cs typeface="Times New Roman" pitchFamily="18" charset="0"/>
                        </a:rPr>
                        <a:t>Αισθητικότητα</a:t>
                      </a:r>
                      <a:endParaRPr kumimoji="0" 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Εντελώς περιορισμένη</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Πολύ περιορισμένη</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Μέτρια περιορισμένη</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Κανένα πρόβλημα</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Υγρασία</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Σταθερή υγρασία</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Πολύ συχνά υγρασία</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Ενίοτε υγρασία</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Συνήθως χωρίς υγρασία</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Δραστηριότητα</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Κλινήρης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Σε καρέκλα </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Ενίοτε περπατά</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Περπατά συχνά </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Verdana" pitchFamily="34" charset="0"/>
                          <a:cs typeface="Times New Roman" pitchFamily="18" charset="0"/>
                        </a:rPr>
                        <a:t>Κινητικότητα</a:t>
                      </a:r>
                      <a:endParaRPr kumimoji="0" 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Εντελώς ακίνητος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Πολύ περιορισμένος </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Μερικώς περιορισμένος</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Κανένας περιορισμός</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Verdana" pitchFamily="34" charset="0"/>
                          <a:cs typeface="Times New Roman" pitchFamily="18" charset="0"/>
                        </a:rPr>
                        <a:t>Διατροφή</a:t>
                      </a:r>
                      <a:endParaRPr kumimoji="0" 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Πολύ φτωχή</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Πιθανώς ανεπαρκής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Επαρκής </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Εξαιρετική </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Δυνάμεις τριβής και διάτμησης</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Πρόβλημα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Πιθανό πρόβλημα</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Μη εμφανές πρόβλημα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Σύνολο </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1348" name="Text Box 68"/>
          <p:cNvSpPr txBox="1">
            <a:spLocks noChangeArrowheads="1"/>
          </p:cNvSpPr>
          <p:nvPr/>
        </p:nvSpPr>
        <p:spPr bwMode="auto">
          <a:xfrm>
            <a:off x="684213" y="5949950"/>
            <a:ext cx="2232025" cy="579438"/>
          </a:xfrm>
          <a:prstGeom prst="rect">
            <a:avLst/>
          </a:prstGeom>
          <a:noFill/>
          <a:ln w="9525" algn="ctr">
            <a:noFill/>
            <a:miter lim="800000"/>
            <a:headEnd/>
            <a:tailEnd/>
          </a:ln>
          <a:effectLst/>
        </p:spPr>
        <p:txBody>
          <a:bodyPr>
            <a:spAutoFit/>
          </a:bodyPr>
          <a:lstStyle/>
          <a:p>
            <a:pPr marL="469900" indent="-469900">
              <a:spcBef>
                <a:spcPct val="50000"/>
              </a:spcBef>
              <a:buClr>
                <a:schemeClr val="bg2"/>
              </a:buClr>
              <a:buSzPct val="70000"/>
              <a:buFont typeface="Wingdings" pitchFamily="2" charset="2"/>
              <a:buNone/>
            </a:pPr>
            <a:endParaRPr lang="en-GB" sz="320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normAutofit fontScale="90000"/>
          </a:bodyPr>
          <a:lstStyle/>
          <a:p>
            <a:r>
              <a:rPr lang="el-GR" sz="4000" b="1" dirty="0"/>
              <a:t>Κλίμακα Εκτίμησης Κινδύνου Κατακλίσεων </a:t>
            </a:r>
            <a:r>
              <a:rPr lang="en-US" sz="4000" b="1" dirty="0"/>
              <a:t>Braden</a:t>
            </a:r>
            <a:endParaRPr lang="en-GB" sz="4000" b="1" dirty="0"/>
          </a:p>
        </p:txBody>
      </p:sp>
      <p:graphicFrame>
        <p:nvGraphicFramePr>
          <p:cNvPr id="482307" name="Group 3"/>
          <p:cNvGraphicFramePr>
            <a:graphicFrameLocks noGrp="1"/>
          </p:cNvGraphicFramePr>
          <p:nvPr>
            <p:ph type="tbl" idx="1"/>
          </p:nvPr>
        </p:nvGraphicFramePr>
        <p:xfrm>
          <a:off x="215899" y="1828800"/>
          <a:ext cx="8604251" cy="4861561"/>
        </p:xfrm>
        <a:graphic>
          <a:graphicData uri="http://schemas.openxmlformats.org/drawingml/2006/table">
            <a:tbl>
              <a:tblPr/>
              <a:tblGrid>
                <a:gridCol w="1937100"/>
                <a:gridCol w="1203746"/>
                <a:gridCol w="1551640"/>
                <a:gridCol w="1518974"/>
                <a:gridCol w="1501007"/>
                <a:gridCol w="891784"/>
              </a:tblGrid>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Verdana" pitchFamily="34" charset="0"/>
                          <a:cs typeface="Times New Roman" pitchFamily="18" charset="0"/>
                        </a:rPr>
                        <a:t>Κριτήρια</a:t>
                      </a:r>
                      <a:endParaRPr kumimoji="0" 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1 βαθμός </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2 βαθμοί</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3 βαθμοί</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4 βαθμοί</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chemeClr val="tx1"/>
                          </a:solidFill>
                          <a:effectLst/>
                          <a:latin typeface="Verdana" pitchFamily="34" charset="0"/>
                          <a:cs typeface="Times New Roman" pitchFamily="18" charset="0"/>
                        </a:rPr>
                        <a:t>Τελικό Σύνολο</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Verdana" pitchFamily="34" charset="0"/>
                          <a:cs typeface="Times New Roman" pitchFamily="18" charset="0"/>
                        </a:rPr>
                        <a:t>Αισθητικότητα</a:t>
                      </a:r>
                      <a:endParaRPr kumimoji="0" lang="el-GR" sz="16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Εντελώς περιορισμένη</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Πολύ περιορισμένη</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Μέτρια περιορισμένη</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Κανένα πρόβλημα</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Υγρασία</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Σταθερή υγρασία</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Πολύ συχνά υγρασία</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Ενίοτε υγρασία</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Verdana" pitchFamily="34" charset="0"/>
                          <a:cs typeface="Times New Roman" pitchFamily="18" charset="0"/>
                        </a:rPr>
                        <a:t>Συνήθως χωρίς υγρασία</a:t>
                      </a:r>
                      <a:endParaRPr kumimoji="0" lang="el-GR"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Δραστηριότητα</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Κλινήρης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Σε καρέκλα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Ενίοτε περπατά</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Περπατά συχνά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Κινητικότητα</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Εντελώς ακίνητος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Πολύ περιορισμένος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Μερικώς περιορισμένος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Κανένας περιορισμός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Διατροφή</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Πολύ φτωχή</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Πιθανώς ανεπαρκής</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Επαρκής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Εξαιρετική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Δυνάμεις τριβής και διάτμησης</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Πρόβλημα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Πιθανό πρόβλημα</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Μη εμφανές πρόβλημα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Verdana" pitchFamily="34" charset="0"/>
                          <a:cs typeface="Times New Roman" pitchFamily="18" charset="0"/>
                        </a:rPr>
                        <a:t> </a:t>
                      </a:r>
                      <a:endParaRPr kumimoji="0" lang="el-GR" sz="1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Verdana" pitchFamily="34" charset="0"/>
                          <a:cs typeface="Times New Roman" pitchFamily="18" charset="0"/>
                        </a:rPr>
                        <a:t>Σύνολο </a:t>
                      </a:r>
                      <a:endParaRPr kumimoji="0" lang="el-GR"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smtClean="0">
                          <a:ln>
                            <a:noFill/>
                          </a:ln>
                          <a:solidFill>
                            <a:schemeClr val="tx1"/>
                          </a:solidFill>
                          <a:effectLst/>
                          <a:latin typeface="Verdana" pitchFamily="34"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0" i="0" u="none" strike="noStrike" cap="none" normalizeH="0" baseline="0" dirty="0" smtClean="0">
                          <a:ln>
                            <a:noFill/>
                          </a:ln>
                          <a:solidFill>
                            <a:schemeClr val="tx1"/>
                          </a:solidFill>
                          <a:effectLst/>
                          <a:latin typeface="Verdana" pitchFamily="34"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2372" name="Text Box 68"/>
          <p:cNvSpPr txBox="1">
            <a:spLocks noChangeArrowheads="1"/>
          </p:cNvSpPr>
          <p:nvPr/>
        </p:nvSpPr>
        <p:spPr bwMode="auto">
          <a:xfrm>
            <a:off x="684213" y="5949950"/>
            <a:ext cx="2232025" cy="579438"/>
          </a:xfrm>
          <a:prstGeom prst="rect">
            <a:avLst/>
          </a:prstGeom>
          <a:noFill/>
          <a:ln w="9525" algn="ctr">
            <a:noFill/>
            <a:miter lim="800000"/>
            <a:headEnd/>
            <a:tailEnd/>
          </a:ln>
          <a:effectLst/>
        </p:spPr>
        <p:txBody>
          <a:bodyPr>
            <a:spAutoFit/>
          </a:bodyPr>
          <a:lstStyle/>
          <a:p>
            <a:pPr marL="469900" indent="-469900">
              <a:spcBef>
                <a:spcPct val="50000"/>
              </a:spcBef>
              <a:buClr>
                <a:schemeClr val="bg2"/>
              </a:buClr>
              <a:buSzPct val="70000"/>
              <a:buFont typeface="Wingdings" pitchFamily="2" charset="2"/>
              <a:buNone/>
            </a:pPr>
            <a:endParaRPr lang="en-GB" sz="3200">
              <a:latin typeface="Times New Roman" pitchFamily="18" charset="0"/>
            </a:endParaRPr>
          </a:p>
        </p:txBody>
      </p:sp>
      <p:sp>
        <p:nvSpPr>
          <p:cNvPr id="482373" name="Oval 69"/>
          <p:cNvSpPr>
            <a:spLocks noChangeArrowheads="1"/>
          </p:cNvSpPr>
          <p:nvPr/>
        </p:nvSpPr>
        <p:spPr bwMode="auto">
          <a:xfrm>
            <a:off x="3282950" y="2273300"/>
            <a:ext cx="1223963" cy="574675"/>
          </a:xfrm>
          <a:prstGeom prst="ellipse">
            <a:avLst/>
          </a:prstGeom>
          <a:noFill/>
          <a:ln w="9525" algn="ctr">
            <a:solidFill>
              <a:srgbClr val="FF0000"/>
            </a:solidFill>
            <a:round/>
            <a:headEnd/>
            <a:tailEnd/>
          </a:ln>
          <a:effectLst/>
        </p:spPr>
        <p:txBody>
          <a:bodyPr wrap="none" anchor="ctr"/>
          <a:lstStyle/>
          <a:p>
            <a:endParaRPr lang="el-GR"/>
          </a:p>
        </p:txBody>
      </p:sp>
      <p:sp>
        <p:nvSpPr>
          <p:cNvPr id="482374" name="Oval 70"/>
          <p:cNvSpPr>
            <a:spLocks noChangeArrowheads="1"/>
          </p:cNvSpPr>
          <p:nvPr/>
        </p:nvSpPr>
        <p:spPr bwMode="auto">
          <a:xfrm>
            <a:off x="2082800" y="2895600"/>
            <a:ext cx="1223962" cy="574675"/>
          </a:xfrm>
          <a:prstGeom prst="ellipse">
            <a:avLst/>
          </a:prstGeom>
          <a:noFill/>
          <a:ln w="9525" algn="ctr">
            <a:solidFill>
              <a:srgbClr val="FF0000"/>
            </a:solidFill>
            <a:round/>
            <a:headEnd/>
            <a:tailEnd/>
          </a:ln>
          <a:effectLst/>
        </p:spPr>
        <p:txBody>
          <a:bodyPr wrap="none" anchor="ctr"/>
          <a:lstStyle/>
          <a:p>
            <a:endParaRPr lang="el-GR"/>
          </a:p>
        </p:txBody>
      </p:sp>
      <p:sp>
        <p:nvSpPr>
          <p:cNvPr id="482375" name="Oval 71"/>
          <p:cNvSpPr>
            <a:spLocks noChangeArrowheads="1"/>
          </p:cNvSpPr>
          <p:nvPr/>
        </p:nvSpPr>
        <p:spPr bwMode="auto">
          <a:xfrm>
            <a:off x="2127250" y="3500438"/>
            <a:ext cx="1223962" cy="574675"/>
          </a:xfrm>
          <a:prstGeom prst="ellipse">
            <a:avLst/>
          </a:prstGeom>
          <a:noFill/>
          <a:ln w="9525" algn="ctr">
            <a:solidFill>
              <a:srgbClr val="FF0000"/>
            </a:solidFill>
            <a:round/>
            <a:headEnd/>
            <a:tailEnd/>
          </a:ln>
          <a:effectLst/>
        </p:spPr>
        <p:txBody>
          <a:bodyPr wrap="none" anchor="ctr"/>
          <a:lstStyle/>
          <a:p>
            <a:endParaRPr lang="el-GR"/>
          </a:p>
        </p:txBody>
      </p:sp>
      <p:sp>
        <p:nvSpPr>
          <p:cNvPr id="482376" name="Oval 72"/>
          <p:cNvSpPr>
            <a:spLocks noChangeArrowheads="1"/>
          </p:cNvSpPr>
          <p:nvPr/>
        </p:nvSpPr>
        <p:spPr bwMode="auto">
          <a:xfrm>
            <a:off x="3327400" y="4629150"/>
            <a:ext cx="1223963" cy="574675"/>
          </a:xfrm>
          <a:prstGeom prst="ellipse">
            <a:avLst/>
          </a:prstGeom>
          <a:noFill/>
          <a:ln w="9525" algn="ctr">
            <a:solidFill>
              <a:srgbClr val="FF0000"/>
            </a:solidFill>
            <a:round/>
            <a:headEnd/>
            <a:tailEnd/>
          </a:ln>
          <a:effectLst/>
        </p:spPr>
        <p:txBody>
          <a:bodyPr wrap="none" anchor="ctr"/>
          <a:lstStyle/>
          <a:p>
            <a:endParaRPr lang="el-GR"/>
          </a:p>
        </p:txBody>
      </p:sp>
      <p:sp>
        <p:nvSpPr>
          <p:cNvPr id="482377" name="Oval 73"/>
          <p:cNvSpPr>
            <a:spLocks noChangeArrowheads="1"/>
          </p:cNvSpPr>
          <p:nvPr/>
        </p:nvSpPr>
        <p:spPr bwMode="auto">
          <a:xfrm>
            <a:off x="3460750" y="5229225"/>
            <a:ext cx="1223962" cy="574675"/>
          </a:xfrm>
          <a:prstGeom prst="ellipse">
            <a:avLst/>
          </a:prstGeom>
          <a:noFill/>
          <a:ln w="9525" algn="ctr">
            <a:solidFill>
              <a:srgbClr val="FF0000"/>
            </a:solidFill>
            <a:round/>
            <a:headEnd/>
            <a:tailEnd/>
          </a:ln>
          <a:effectLst/>
        </p:spPr>
        <p:txBody>
          <a:bodyPr wrap="none" anchor="ctr"/>
          <a:lstStyle/>
          <a:p>
            <a:endParaRPr lang="el-GR"/>
          </a:p>
        </p:txBody>
      </p:sp>
      <p:sp>
        <p:nvSpPr>
          <p:cNvPr id="482378" name="Oval 74"/>
          <p:cNvSpPr>
            <a:spLocks noChangeArrowheads="1"/>
          </p:cNvSpPr>
          <p:nvPr/>
        </p:nvSpPr>
        <p:spPr bwMode="auto">
          <a:xfrm>
            <a:off x="2082800" y="4076700"/>
            <a:ext cx="1223962" cy="574675"/>
          </a:xfrm>
          <a:prstGeom prst="ellipse">
            <a:avLst/>
          </a:prstGeom>
          <a:noFill/>
          <a:ln w="9525" algn="ctr">
            <a:solidFill>
              <a:srgbClr val="FF0000"/>
            </a:solidFill>
            <a:round/>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normAutofit fontScale="90000"/>
          </a:bodyPr>
          <a:lstStyle/>
          <a:p>
            <a:r>
              <a:rPr lang="el-GR" sz="4000" b="1"/>
              <a:t>Κλίμακα Εκτίμησης Κινδύνου Κατακλίσεων </a:t>
            </a:r>
            <a:r>
              <a:rPr lang="en-US" sz="4000" b="1"/>
              <a:t>Braden</a:t>
            </a:r>
            <a:endParaRPr lang="el-GR" sz="4000" b="1"/>
          </a:p>
        </p:txBody>
      </p:sp>
      <p:sp>
        <p:nvSpPr>
          <p:cNvPr id="483332" name="Rectangle 4"/>
          <p:cNvSpPr>
            <a:spLocks noGrp="1" noChangeArrowheads="1"/>
          </p:cNvSpPr>
          <p:nvPr>
            <p:ph idx="1"/>
          </p:nvPr>
        </p:nvSpPr>
        <p:spPr>
          <a:noFill/>
          <a:ln/>
        </p:spPr>
        <p:txBody>
          <a:bodyPr/>
          <a:lstStyle/>
          <a:p>
            <a:r>
              <a:rPr lang="el-GR" b="1"/>
              <a:t>Επίπεδα κινδύνου:</a:t>
            </a:r>
            <a:r>
              <a:rPr lang="el-GR"/>
              <a:t> </a:t>
            </a:r>
          </a:p>
          <a:p>
            <a:pPr lvl="1"/>
            <a:r>
              <a:rPr lang="el-GR"/>
              <a:t>Χωρίς κίνδυνο: 19-23 </a:t>
            </a:r>
          </a:p>
          <a:p>
            <a:pPr lvl="1"/>
            <a:r>
              <a:rPr lang="el-GR"/>
              <a:t>Ήπιος: 15-18</a:t>
            </a:r>
          </a:p>
          <a:p>
            <a:pPr lvl="1"/>
            <a:r>
              <a:rPr lang="el-GR"/>
              <a:t>Μέτριος: 13-14 </a:t>
            </a:r>
          </a:p>
          <a:p>
            <a:pPr lvl="1"/>
            <a:r>
              <a:rPr lang="el-GR"/>
              <a:t>Υψηλός: 10-12 </a:t>
            </a:r>
          </a:p>
          <a:p>
            <a:pPr lvl="1"/>
            <a:r>
              <a:rPr lang="el-GR"/>
              <a:t>Πολύ υψηλός: &lt;9</a:t>
            </a:r>
            <a:r>
              <a:rPr lang="el-GR" sz="2800"/>
              <a:t> </a:t>
            </a:r>
            <a:endParaRPr lang="en-GB" sz="2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fontScale="90000"/>
          </a:bodyPr>
          <a:lstStyle/>
          <a:p>
            <a:r>
              <a:rPr lang="el-GR" sz="3600">
                <a:latin typeface="Trebuchet MS" pitchFamily="34" charset="0"/>
              </a:rPr>
              <a:t>ΚΛΙΜΑΚΕΣ ΑΞΙΟΛΟΓΗΣΗΣ ΤΟΥ ΚΙΝΔΥΝΟΥ ΑΝΑΠΤΥΞΗΣ ΚΑΤΑΚΛΙΣΕΩΝ</a:t>
            </a:r>
            <a:endParaRPr lang="en-US" sz="3600">
              <a:latin typeface="Trebuchet MS" pitchFamily="34" charset="0"/>
            </a:endParaRPr>
          </a:p>
        </p:txBody>
      </p:sp>
      <p:sp>
        <p:nvSpPr>
          <p:cNvPr id="202755" name="Rectangle 3"/>
          <p:cNvSpPr>
            <a:spLocks noGrp="1" noChangeArrowheads="1"/>
          </p:cNvSpPr>
          <p:nvPr>
            <p:ph type="body" sz="half" idx="1"/>
          </p:nvPr>
        </p:nvSpPr>
        <p:spPr/>
        <p:txBody>
          <a:bodyPr/>
          <a:lstStyle/>
          <a:p>
            <a:pPr>
              <a:buFont typeface="Wingdings" pitchFamily="2" charset="2"/>
              <a:buNone/>
            </a:pPr>
            <a:endParaRPr lang="el-GR" sz="2400"/>
          </a:p>
          <a:p>
            <a:pPr>
              <a:buFont typeface="Wingdings" pitchFamily="2" charset="2"/>
              <a:buNone/>
            </a:pPr>
            <a:endParaRPr lang="el-GR" sz="2400"/>
          </a:p>
          <a:p>
            <a:pPr>
              <a:buFont typeface="Wingdings" pitchFamily="2" charset="2"/>
              <a:buNone/>
            </a:pPr>
            <a:endParaRPr lang="en-US" sz="2400"/>
          </a:p>
        </p:txBody>
      </p:sp>
      <p:graphicFrame>
        <p:nvGraphicFramePr>
          <p:cNvPr id="202756" name="Object 4"/>
          <p:cNvGraphicFramePr>
            <a:graphicFrameLocks noChangeAspect="1"/>
          </p:cNvGraphicFramePr>
          <p:nvPr>
            <p:ph sz="half" idx="2"/>
          </p:nvPr>
        </p:nvGraphicFramePr>
        <p:xfrm>
          <a:off x="1906588" y="1447800"/>
          <a:ext cx="5926137" cy="6089650"/>
        </p:xfrm>
        <a:graphic>
          <a:graphicData uri="http://schemas.openxmlformats.org/presentationml/2006/ole">
            <p:oleObj spid="_x0000_s202756" name="Document" r:id="rId4" imgW="8422707" imgH="8656086" progId="Word.Document.8">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fontScale="90000"/>
          </a:bodyPr>
          <a:lstStyle/>
          <a:p>
            <a:r>
              <a:rPr lang="el-GR" sz="3600">
                <a:latin typeface="Trebuchet MS" pitchFamily="34" charset="0"/>
              </a:rPr>
              <a:t>ΚΛΙΜΑΚΕΣ ΑΞΙΟΛΟΓΗΣΗΣ ΚΙΝΔΥΝΟΥ ΑΝΑΠΤΥΞΗΣ ΚΑΤΑΚΛΙΣΕΩΝ</a:t>
            </a:r>
          </a:p>
        </p:txBody>
      </p:sp>
      <p:sp>
        <p:nvSpPr>
          <p:cNvPr id="198659" name="Rectangle 3"/>
          <p:cNvSpPr>
            <a:spLocks noGrp="1" noChangeArrowheads="1"/>
          </p:cNvSpPr>
          <p:nvPr>
            <p:ph idx="1"/>
          </p:nvPr>
        </p:nvSpPr>
        <p:spPr/>
        <p:txBody>
          <a:bodyPr>
            <a:normAutofit/>
          </a:bodyPr>
          <a:lstStyle/>
          <a:p>
            <a:r>
              <a:rPr lang="el-GR" sz="3200"/>
              <a:t>Προτείνονται συνεχώς νέες κλίμακες.</a:t>
            </a:r>
          </a:p>
          <a:p>
            <a:endParaRPr lang="el-GR" sz="3200"/>
          </a:p>
          <a:p>
            <a:r>
              <a:rPr lang="el-GR" sz="3200"/>
              <a:t>Συχνότητα χρήσης</a:t>
            </a:r>
            <a:r>
              <a:rPr lang="en-US" sz="3200"/>
              <a:t>:</a:t>
            </a:r>
            <a:r>
              <a:rPr lang="el-GR" sz="3200"/>
              <a:t>διαφορετικές απόψεις</a:t>
            </a:r>
          </a:p>
          <a:p>
            <a:endParaRPr lang="el-GR" sz="3200"/>
          </a:p>
          <a:p>
            <a:r>
              <a:rPr lang="el-GR" sz="3200"/>
              <a:t>Περισσότερο χρήσιμες για άπειρο ή μη κατάλληλα εκπαιδευμένο προσωπικό</a:t>
            </a:r>
          </a:p>
          <a:p>
            <a:endParaRPr lang="el-GR" sz="3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r>
              <a:rPr lang="el-GR" sz="3600">
                <a:latin typeface="Tahoma" pitchFamily="34" charset="0"/>
              </a:rPr>
              <a:t>ΙΙ</a:t>
            </a:r>
            <a:r>
              <a:rPr lang="en-GB" sz="3600">
                <a:latin typeface="Tahoma" pitchFamily="34" charset="0"/>
              </a:rPr>
              <a:t>I</a:t>
            </a:r>
            <a:r>
              <a:rPr lang="el-GR" sz="3600">
                <a:latin typeface="Tahoma" pitchFamily="34" charset="0"/>
              </a:rPr>
              <a:t>.ΚΛΙΜΑΚΕΣ ΑΞΙΟΛΟΓΗΣΗΣ ΤΟΥ ΚΙΝΔΥΝΟΥ ΑΝΑΠΤΥΞΗΣ ΚΑΤΑΚΛΙΣΕΩΝ</a:t>
            </a:r>
            <a:r>
              <a:rPr lang="el-GR" sz="3600">
                <a:latin typeface="Trebuchet MS" pitchFamily="34" charset="0"/>
              </a:rPr>
              <a:t> </a:t>
            </a:r>
            <a:endParaRPr lang="el-GR" sz="4000">
              <a:latin typeface="Trebuchet MS" pitchFamily="34" charset="0"/>
            </a:endParaRPr>
          </a:p>
        </p:txBody>
      </p:sp>
      <p:sp>
        <p:nvSpPr>
          <p:cNvPr id="395267" name="Rectangle 3"/>
          <p:cNvSpPr>
            <a:spLocks noGrp="1" noChangeArrowheads="1"/>
          </p:cNvSpPr>
          <p:nvPr>
            <p:ph idx="1"/>
          </p:nvPr>
        </p:nvSpPr>
        <p:spPr/>
        <p:txBody>
          <a:bodyPr>
            <a:normAutofit fontScale="92500" lnSpcReduction="20000"/>
          </a:bodyPr>
          <a:lstStyle/>
          <a:p>
            <a:r>
              <a:rPr lang="el-GR" dirty="0"/>
              <a:t>Αποτελεσματικότητα</a:t>
            </a:r>
            <a:r>
              <a:rPr lang="en-US" dirty="0"/>
              <a:t>:</a:t>
            </a:r>
            <a:r>
              <a:rPr lang="el-GR" dirty="0"/>
              <a:t>Διαφορετικές απόψεις</a:t>
            </a:r>
          </a:p>
          <a:p>
            <a:endParaRPr lang="en-US" dirty="0"/>
          </a:p>
          <a:p>
            <a:r>
              <a:rPr lang="el-GR" dirty="0"/>
              <a:t>Υπάρχουν ανεπαρκή δεδομένα ώστε κάποια κλίμακα να προτείνεται ως αναμφισβήτητα ανώτερη από τις άλλες.</a:t>
            </a:r>
          </a:p>
          <a:p>
            <a:endParaRPr lang="el-GR" dirty="0"/>
          </a:p>
          <a:p>
            <a:r>
              <a:rPr lang="el-GR" dirty="0"/>
              <a:t>Προτείνεται (εφόσον προκριθεί η χρήση τους) να επιλέγεται εκείνη που έχει δοκιμασθεί στη συγκεκριμένη κλινική ειδικότητα(</a:t>
            </a:r>
            <a:r>
              <a:rPr lang="en-US" dirty="0" smtClean="0"/>
              <a:t>R.C.N</a:t>
            </a:r>
            <a:r>
              <a:rPr lang="el-GR" dirty="0" smtClean="0"/>
              <a:t> ,</a:t>
            </a:r>
            <a:r>
              <a:rPr lang="en-US" dirty="0" smtClean="0"/>
              <a:t>N.I.C.E 200</a:t>
            </a:r>
            <a:r>
              <a:rPr lang="el-GR" dirty="0" smtClean="0"/>
              <a:t>5</a:t>
            </a:r>
            <a:r>
              <a:rPr lang="en-US" dirty="0" smtClean="0"/>
              <a:t>)</a:t>
            </a:r>
            <a:endParaRPr lang="el-GR" dirty="0"/>
          </a:p>
          <a:p>
            <a:pPr lvl="1"/>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r>
              <a:rPr lang="el-GR" sz="3600">
                <a:latin typeface="Tahoma" pitchFamily="34" charset="0"/>
              </a:rPr>
              <a:t>ΙΙ</a:t>
            </a:r>
            <a:r>
              <a:rPr lang="en-GB" sz="3600">
                <a:latin typeface="Tahoma" pitchFamily="34" charset="0"/>
              </a:rPr>
              <a:t>I</a:t>
            </a:r>
            <a:r>
              <a:rPr lang="el-GR" sz="3600">
                <a:latin typeface="Tahoma" pitchFamily="34" charset="0"/>
              </a:rPr>
              <a:t>.ΚΛΙΜΑΚΕΣ ΑΞΙΟΛΟΓΗΣΗΣ ΤΟΥ ΚΙΝΔΥΝΟΥ ΑΝΑΠΤΥΞΗΣ ΚΑΤΑΚΛΙΣΕΩΝ</a:t>
            </a:r>
            <a:r>
              <a:rPr lang="el-GR" sz="3600">
                <a:latin typeface="Trebuchet MS" pitchFamily="34" charset="0"/>
              </a:rPr>
              <a:t> </a:t>
            </a:r>
            <a:endParaRPr lang="el-GR" sz="4000">
              <a:latin typeface="Trebuchet MS" pitchFamily="34" charset="0"/>
            </a:endParaRPr>
          </a:p>
        </p:txBody>
      </p:sp>
      <p:sp>
        <p:nvSpPr>
          <p:cNvPr id="395267" name="Rectangle 3"/>
          <p:cNvSpPr>
            <a:spLocks noGrp="1" noChangeArrowheads="1"/>
          </p:cNvSpPr>
          <p:nvPr>
            <p:ph idx="1"/>
          </p:nvPr>
        </p:nvSpPr>
        <p:spPr/>
        <p:txBody>
          <a:bodyPr>
            <a:normAutofit/>
          </a:bodyPr>
          <a:lstStyle/>
          <a:p>
            <a:pPr lvl="1"/>
            <a:r>
              <a:rPr lang="el-GR" dirty="0" smtClean="0"/>
              <a:t>Σε πρόσφατη  μεγάλη </a:t>
            </a:r>
            <a:r>
              <a:rPr lang="el-GR" dirty="0" err="1" smtClean="0"/>
              <a:t>μεταανάλυση</a:t>
            </a:r>
            <a:r>
              <a:rPr lang="el-GR" dirty="0" smtClean="0"/>
              <a:t>  (</a:t>
            </a:r>
            <a:r>
              <a:rPr lang="en-US" dirty="0" err="1" smtClean="0"/>
              <a:t>Pancorbo</a:t>
            </a:r>
            <a:r>
              <a:rPr lang="el-GR" dirty="0" smtClean="0"/>
              <a:t>-</a:t>
            </a:r>
            <a:r>
              <a:rPr lang="en-US" dirty="0" smtClean="0"/>
              <a:t>Hidalgo P</a:t>
            </a:r>
            <a:r>
              <a:rPr lang="el-GR" dirty="0" smtClean="0"/>
              <a:t>. 2006) σχετικά με την αποτελεσματικότητα των εργαλείων εκτίμησης ανάπτυξης κινδύνου κατακλίσεων φάνηκε ότι  η κλίμακα </a:t>
            </a:r>
            <a:r>
              <a:rPr lang="en-US" dirty="0" smtClean="0"/>
              <a:t>Braden</a:t>
            </a:r>
            <a:r>
              <a:rPr lang="el-GR" dirty="0" smtClean="0"/>
              <a:t> εμφανίζει την καλύτερη ισορροπία μεταξύ ευαισθησίας και ειδικότητας μεταξύ των υπόλοιπων εργαλείων ενώ έχει την καλύτερη πρόβλεψη.</a:t>
            </a:r>
          </a:p>
          <a:p>
            <a:pPr lvl="1"/>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rmAutofit fontScale="90000"/>
          </a:bodyPr>
          <a:lstStyle/>
          <a:p>
            <a:r>
              <a:rPr lang="el-GR" sz="3600">
                <a:latin typeface="Tahoma" pitchFamily="34" charset="0"/>
              </a:rPr>
              <a:t>ΙΙ</a:t>
            </a:r>
            <a:r>
              <a:rPr lang="en-GB" sz="3600">
                <a:latin typeface="Tahoma" pitchFamily="34" charset="0"/>
              </a:rPr>
              <a:t>I</a:t>
            </a:r>
            <a:r>
              <a:rPr lang="el-GR" sz="3600">
                <a:latin typeface="Tahoma" pitchFamily="34" charset="0"/>
              </a:rPr>
              <a:t>.ΚΛΙΜΑΚΕΣ ΑΞΙΟΛΟΓΗΣΗΣ ΤΟΥ ΚΙΝΔΥΝΟΥ ΑΝΑΠΤΥΞΗΣ ΚΑΤΑΚΛΙΣΕΩΝ</a:t>
            </a:r>
            <a:r>
              <a:rPr lang="el-GR" sz="3600">
                <a:latin typeface="Trebuchet MS" pitchFamily="34" charset="0"/>
              </a:rPr>
              <a:t> </a:t>
            </a:r>
            <a:endParaRPr lang="el-GR" sz="4000">
              <a:latin typeface="Trebuchet MS" pitchFamily="34" charset="0"/>
            </a:endParaRPr>
          </a:p>
        </p:txBody>
      </p:sp>
      <p:sp>
        <p:nvSpPr>
          <p:cNvPr id="395267" name="Rectangle 3"/>
          <p:cNvSpPr>
            <a:spLocks noGrp="1" noChangeArrowheads="1"/>
          </p:cNvSpPr>
          <p:nvPr>
            <p:ph idx="1"/>
          </p:nvPr>
        </p:nvSpPr>
        <p:spPr/>
        <p:txBody>
          <a:bodyPr>
            <a:normAutofit/>
          </a:bodyPr>
          <a:lstStyle/>
          <a:p>
            <a:pPr lvl="1"/>
            <a:r>
              <a:rPr lang="el-GR" dirty="0" smtClean="0"/>
              <a:t>Σε πρόσφατη μελέτη σε ασθενείς ΜΕΘ στην χώρα μας (</a:t>
            </a:r>
            <a:r>
              <a:rPr lang="el-GR" dirty="0" err="1" smtClean="0"/>
              <a:t>Κοσμίδης</a:t>
            </a:r>
            <a:r>
              <a:rPr lang="el-GR" dirty="0" smtClean="0"/>
              <a:t> και συν) προέκυψε υψηλότερη ευαισθησία και ειδικότητα της κλίμακας </a:t>
            </a:r>
            <a:r>
              <a:rPr lang="el-GR" dirty="0" err="1" smtClean="0"/>
              <a:t>Jackson</a:t>
            </a:r>
            <a:r>
              <a:rPr lang="el-GR" dirty="0" smtClean="0"/>
              <a:t>/</a:t>
            </a:r>
            <a:r>
              <a:rPr lang="el-GR" dirty="0" err="1" smtClean="0"/>
              <a:t>Cubbin</a:t>
            </a:r>
            <a:r>
              <a:rPr lang="el-GR" dirty="0" smtClean="0"/>
              <a:t> (</a:t>
            </a:r>
            <a:r>
              <a:rPr lang="el-GR" dirty="0" err="1" smtClean="0"/>
              <a:t>revised</a:t>
            </a:r>
            <a:r>
              <a:rPr lang="el-GR" dirty="0" smtClean="0"/>
              <a:t>) έναντι της κλίμακας </a:t>
            </a:r>
            <a:r>
              <a:rPr lang="en-US" dirty="0" smtClean="0"/>
              <a:t>Braden </a:t>
            </a:r>
            <a:r>
              <a:rPr lang="el-GR" dirty="0" smtClean="0"/>
              <a:t>την στιγμή που εμφανίζεται η κατάκλιση.</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a:normAutofit/>
          </a:bodyPr>
          <a:lstStyle/>
          <a:p>
            <a:r>
              <a:rPr lang="el-GR" sz="3200" dirty="0" smtClean="0"/>
              <a:t>ΣΗΜΕΙΑ ΚΛΕΙΔΙΑ</a:t>
            </a:r>
            <a:endParaRPr lang="el-GR" sz="3200" dirty="0"/>
          </a:p>
        </p:txBody>
      </p:sp>
      <p:sp>
        <p:nvSpPr>
          <p:cNvPr id="239619" name="Rectangle 3"/>
          <p:cNvSpPr>
            <a:spLocks noGrp="1" noRot="1" noChangeArrowheads="1"/>
          </p:cNvSpPr>
          <p:nvPr>
            <p:ph idx="1"/>
          </p:nvPr>
        </p:nvSpPr>
        <p:spPr/>
        <p:txBody>
          <a:bodyPr/>
          <a:lstStyle/>
          <a:p>
            <a:r>
              <a:rPr lang="el-GR" dirty="0" smtClean="0"/>
              <a:t>Εμφανίζεται </a:t>
            </a:r>
            <a:r>
              <a:rPr lang="el-GR" b="1" dirty="0" smtClean="0"/>
              <a:t> υψηλή</a:t>
            </a:r>
            <a:r>
              <a:rPr lang="el-GR" dirty="0" smtClean="0"/>
              <a:t> συχνότητα των ελκών κατακλίσεων στο σύνολο των νοσηλευομένων στις ΜΕΘ. Από 177 νοσηλευόμενους σε 21 ΜΕΘ στις οποίες πραγματοποιήθηκε καταγραφή στην χώρα μας   βρέθηκε ότι 89 ασθενείς είχαν αναπτύξει κατάκλιση (ποσοστό 50%) και μάλιστα 2 στους 3  σε στάδιο &gt;1.</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fontScale="90000"/>
          </a:bodyPr>
          <a:lstStyle/>
          <a:p>
            <a:r>
              <a:rPr lang="en-US" sz="4000" b="1"/>
              <a:t>IV</a:t>
            </a:r>
            <a:r>
              <a:rPr lang="el-GR" sz="4000" b="1"/>
              <a:t>.ΕΚΤΙΜΗΣΗ ΤΗΣ ΚΑΤΑΣΤΑΣΗΣ ΤΟΥ ΔΕΡΜΑΤΟΣ</a:t>
            </a:r>
          </a:p>
        </p:txBody>
      </p:sp>
      <p:sp>
        <p:nvSpPr>
          <p:cNvPr id="199683" name="Rectangle 3"/>
          <p:cNvSpPr>
            <a:spLocks noGrp="1" noChangeArrowheads="1"/>
          </p:cNvSpPr>
          <p:nvPr>
            <p:ph type="body" sz="half" idx="1"/>
          </p:nvPr>
        </p:nvSpPr>
        <p:spPr>
          <a:xfrm>
            <a:off x="457200" y="1600200"/>
            <a:ext cx="4038600" cy="4978400"/>
          </a:xfrm>
        </p:spPr>
        <p:txBody>
          <a:bodyPr/>
          <a:lstStyle/>
          <a:p>
            <a:r>
              <a:rPr lang="el-GR" sz="2400"/>
              <a:t>Απαιτείται συχνή επισκόπηση του δέρματος</a:t>
            </a:r>
          </a:p>
          <a:p>
            <a:endParaRPr lang="el-GR" sz="2400"/>
          </a:p>
          <a:p>
            <a:r>
              <a:rPr lang="el-GR" sz="2400"/>
              <a:t>Θα πρέπει να γίνεται σε τακτά χρονικά διαστήματα και να βασίζεται στην εξατομικευμένη αξιολόγηση των σημείων που είναι περισσότερο επιρρεπή</a:t>
            </a:r>
            <a:r>
              <a:rPr lang="el-GR" sz="1800"/>
              <a:t>.</a:t>
            </a:r>
          </a:p>
        </p:txBody>
      </p:sp>
      <p:pic>
        <p:nvPicPr>
          <p:cNvPr id="199687" name="Picture 7" descr="clinicalguidelinepressuresoreguidancenice_14_0001"/>
          <p:cNvPicPr>
            <a:picLocks noGrp="1" noChangeAspect="1" noChangeArrowheads="1"/>
          </p:cNvPicPr>
          <p:nvPr>
            <p:ph sz="half" idx="2"/>
          </p:nvPr>
        </p:nvPicPr>
        <p:blipFill>
          <a:blip r:embed="rId3" cstate="print">
            <a:lum bright="-18000" contrast="30000"/>
          </a:blip>
          <a:srcRect/>
          <a:stretch>
            <a:fillRect/>
          </a:stretch>
        </p:blipFill>
        <p:spPr>
          <a:xfrm>
            <a:off x="4456450" y="2438400"/>
            <a:ext cx="4391025" cy="2897188"/>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normAutofit fontScale="90000"/>
          </a:bodyPr>
          <a:lstStyle/>
          <a:p>
            <a:r>
              <a:rPr lang="en-US" sz="4000" b="1"/>
              <a:t>IV</a:t>
            </a:r>
            <a:r>
              <a:rPr lang="el-GR" sz="4000" b="1"/>
              <a:t>.ΕΚΤΙΜΗΣΗ ΤΗΣ ΚΑΤΑΣΤΑΣΗΣ ΤΟΥ ΔΕΡΜΑΤΟΣ</a:t>
            </a:r>
          </a:p>
        </p:txBody>
      </p:sp>
      <p:sp>
        <p:nvSpPr>
          <p:cNvPr id="463875" name="Rectangle 3"/>
          <p:cNvSpPr>
            <a:spLocks noGrp="1" noChangeArrowheads="1"/>
          </p:cNvSpPr>
          <p:nvPr>
            <p:ph type="body" sz="half" idx="1"/>
          </p:nvPr>
        </p:nvSpPr>
        <p:spPr>
          <a:xfrm>
            <a:off x="431800" y="1584325"/>
            <a:ext cx="7624763" cy="4978400"/>
          </a:xfrm>
        </p:spPr>
        <p:txBody>
          <a:bodyPr>
            <a:normAutofit fontScale="92500" lnSpcReduction="10000"/>
          </a:bodyPr>
          <a:lstStyle/>
          <a:p>
            <a:pPr marL="457200" indent="-457200"/>
            <a:r>
              <a:rPr lang="el-GR" dirty="0"/>
              <a:t>Τοπικά σημεία που μπορεί να  αξιολογούνται ως πρόδρομα κατάκλισης είναι  </a:t>
            </a:r>
            <a:endParaRPr lang="en-US" dirty="0"/>
          </a:p>
          <a:p>
            <a:pPr marL="838200" lvl="1" indent="-381000"/>
            <a:r>
              <a:rPr lang="el-GR" dirty="0"/>
              <a:t>το ερύθημα που δεν λευκάζει στην πίεση , </a:t>
            </a:r>
            <a:endParaRPr lang="en-US" dirty="0"/>
          </a:p>
          <a:p>
            <a:pPr marL="838200" lvl="1" indent="-381000"/>
            <a:r>
              <a:rPr lang="el-GR" dirty="0"/>
              <a:t>το τοπικό οίδημα, </a:t>
            </a:r>
            <a:endParaRPr lang="en-US" dirty="0"/>
          </a:p>
          <a:p>
            <a:pPr marL="838200" lvl="1" indent="-381000"/>
            <a:r>
              <a:rPr lang="el-GR" dirty="0"/>
              <a:t>οι φυσαλίδες ,</a:t>
            </a:r>
            <a:endParaRPr lang="en-US" dirty="0"/>
          </a:p>
          <a:p>
            <a:pPr marL="838200" lvl="1" indent="-381000"/>
            <a:r>
              <a:rPr lang="el-GR" dirty="0"/>
              <a:t>η τοπική σκληρία, </a:t>
            </a:r>
            <a:endParaRPr lang="en-US" dirty="0"/>
          </a:p>
          <a:p>
            <a:pPr marL="838200" lvl="1" indent="-381000"/>
            <a:r>
              <a:rPr lang="en-US" dirty="0"/>
              <a:t>o</a:t>
            </a:r>
            <a:r>
              <a:rPr lang="el-GR" dirty="0"/>
              <a:t> αποχρωματισμός της επιδερμίδας (</a:t>
            </a:r>
            <a:r>
              <a:rPr lang="en-US" dirty="0"/>
              <a:t>R</a:t>
            </a:r>
            <a:r>
              <a:rPr lang="el-GR" dirty="0"/>
              <a:t>.</a:t>
            </a:r>
            <a:r>
              <a:rPr lang="en-US" dirty="0"/>
              <a:t>C</a:t>
            </a:r>
            <a:r>
              <a:rPr lang="el-GR" dirty="0"/>
              <a:t>.</a:t>
            </a:r>
            <a:r>
              <a:rPr lang="en-US" dirty="0"/>
              <a:t>N</a:t>
            </a:r>
            <a:r>
              <a:rPr lang="el-GR" dirty="0"/>
              <a:t> </a:t>
            </a:r>
            <a:r>
              <a:rPr lang="el-GR" dirty="0" smtClean="0"/>
              <a:t>200</a:t>
            </a:r>
            <a:r>
              <a:rPr lang="en-US" dirty="0" smtClean="0"/>
              <a:t>5</a:t>
            </a:r>
            <a:r>
              <a:rPr lang="el-GR" dirty="0" smtClean="0"/>
              <a:t>). </a:t>
            </a:r>
            <a:endParaRPr lang="en-US" dirty="0"/>
          </a:p>
          <a:p>
            <a:pPr marL="838200" lvl="1" indent="-381000">
              <a:buFont typeface="Wingdings" pitchFamily="2" charset="2"/>
              <a:buNone/>
            </a:pPr>
            <a:r>
              <a:rPr lang="en-US" dirty="0"/>
              <a:t>    </a:t>
            </a:r>
            <a:r>
              <a:rPr lang="el-GR" u="sng" dirty="0"/>
              <a:t>Ιδιαίτερη προσοχή απαιτείται στους ασθενείς με σκουρόχρωμο δέρμα.</a:t>
            </a:r>
          </a:p>
        </p:txBody>
      </p:sp>
      <p:sp>
        <p:nvSpPr>
          <p:cNvPr id="463880" name="AutoShape 8"/>
          <p:cNvSpPr>
            <a:spLocks noChangeArrowheads="1"/>
          </p:cNvSpPr>
          <p:nvPr/>
        </p:nvSpPr>
        <p:spPr bwMode="auto">
          <a:xfrm>
            <a:off x="611188" y="5499100"/>
            <a:ext cx="719137" cy="541338"/>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Grp="1" noChangeArrowheads="1"/>
          </p:cNvSpPr>
          <p:nvPr>
            <p:ph type="title" sz="quarter"/>
          </p:nvPr>
        </p:nvSpPr>
        <p:spPr/>
        <p:txBody>
          <a:bodyPr>
            <a:normAutofit fontScale="90000"/>
          </a:bodyPr>
          <a:lstStyle/>
          <a:p>
            <a:r>
              <a:rPr lang="en-US" sz="4000" b="1"/>
              <a:t>IV</a:t>
            </a:r>
            <a:r>
              <a:rPr lang="el-GR" sz="4000" b="1"/>
              <a:t>.ΕΚΤΙΜΗΣΗ ΤΗΣ ΚΑΤΑΣΤΑΣΗΣ ΤΟΥ ΔΕΡΜΑΤΟΣ</a:t>
            </a:r>
          </a:p>
        </p:txBody>
      </p:sp>
      <p:pic>
        <p:nvPicPr>
          <p:cNvPr id="207878" name="Picture 6" descr="basiki eikona kataklisis"/>
          <p:cNvPicPr>
            <a:picLocks noGrp="1" noChangeAspect="1" noChangeArrowheads="1"/>
          </p:cNvPicPr>
          <p:nvPr>
            <p:ph sz="quarter" idx="1"/>
          </p:nvPr>
        </p:nvPicPr>
        <p:blipFill>
          <a:blip r:embed="rId4" cstate="print">
            <a:lum bright="-12000" contrast="30000"/>
          </a:blip>
          <a:stretch>
            <a:fillRect/>
          </a:stretch>
        </p:blipFill>
        <p:spPr>
          <a:xfrm>
            <a:off x="772503" y="1600200"/>
            <a:ext cx="3407994" cy="2189163"/>
          </a:xfrm>
          <a:noFill/>
          <a:ln/>
        </p:spPr>
      </p:pic>
      <p:graphicFrame>
        <p:nvGraphicFramePr>
          <p:cNvPr id="207881" name="Object 9"/>
          <p:cNvGraphicFramePr>
            <a:graphicFrameLocks noChangeAspect="1"/>
          </p:cNvGraphicFramePr>
          <p:nvPr>
            <p:ph sz="quarter" idx="2"/>
          </p:nvPr>
        </p:nvGraphicFramePr>
        <p:xfrm>
          <a:off x="4797425" y="1584325"/>
          <a:ext cx="2519363" cy="1757363"/>
        </p:xfrm>
        <a:graphic>
          <a:graphicData uri="http://schemas.openxmlformats.org/presentationml/2006/ole">
            <p:oleObj spid="_x0000_s207881" name="Image" r:id="rId5" imgW="1158438" imgH="807858" progId="">
              <p:embed/>
            </p:oleObj>
          </a:graphicData>
        </a:graphic>
      </p:graphicFrame>
      <p:graphicFrame>
        <p:nvGraphicFramePr>
          <p:cNvPr id="207883" name="Object 11"/>
          <p:cNvGraphicFramePr>
            <a:graphicFrameLocks noChangeAspect="1"/>
          </p:cNvGraphicFramePr>
          <p:nvPr>
            <p:ph sz="quarter" idx="3"/>
          </p:nvPr>
        </p:nvGraphicFramePr>
        <p:xfrm>
          <a:off x="4886325" y="4373563"/>
          <a:ext cx="1158875" cy="808037"/>
        </p:xfrm>
        <a:graphic>
          <a:graphicData uri="http://schemas.openxmlformats.org/presentationml/2006/ole">
            <p:oleObj spid="_x0000_s207883" name="Image" r:id="rId6" imgW="1158438" imgH="807858" progId="">
              <p:embed/>
            </p:oleObj>
          </a:graphicData>
        </a:graphic>
      </p:graphicFrame>
      <p:graphicFrame>
        <p:nvGraphicFramePr>
          <p:cNvPr id="207885" name="Object 13"/>
          <p:cNvGraphicFramePr>
            <a:graphicFrameLocks noChangeAspect="1"/>
          </p:cNvGraphicFramePr>
          <p:nvPr>
            <p:ph sz="quarter" idx="4"/>
          </p:nvPr>
        </p:nvGraphicFramePr>
        <p:xfrm>
          <a:off x="385763" y="3968750"/>
          <a:ext cx="2549525" cy="1778000"/>
        </p:xfrm>
        <a:graphic>
          <a:graphicData uri="http://schemas.openxmlformats.org/presentationml/2006/ole">
            <p:oleObj spid="_x0000_s207885" name="Image" r:id="rId7" imgW="1158438" imgH="807858" progId="">
              <p:embed/>
            </p:oleObj>
          </a:graphicData>
        </a:graphic>
      </p:graphicFrame>
      <p:sp>
        <p:nvSpPr>
          <p:cNvPr id="207879" name="Text Box 7"/>
          <p:cNvSpPr txBox="1">
            <a:spLocks noChangeArrowheads="1"/>
          </p:cNvSpPr>
          <p:nvPr/>
        </p:nvSpPr>
        <p:spPr bwMode="auto">
          <a:xfrm>
            <a:off x="746125" y="1763713"/>
            <a:ext cx="4546600" cy="641350"/>
          </a:xfrm>
          <a:prstGeom prst="rect">
            <a:avLst/>
          </a:prstGeom>
          <a:noFill/>
          <a:ln w="9525">
            <a:noFill/>
            <a:miter lim="800000"/>
            <a:headEnd/>
            <a:tailEnd/>
          </a:ln>
          <a:effectLst/>
        </p:spPr>
        <p:txBody>
          <a:bodyPr>
            <a:spAutoFit/>
          </a:bodyPr>
          <a:lstStyle/>
          <a:p>
            <a:pPr>
              <a:spcBef>
                <a:spcPct val="50000"/>
              </a:spcBef>
            </a:pPr>
            <a:r>
              <a:rPr lang="el-GR"/>
              <a:t>ΕΠΙΣΚΟΠΗΣΗ ΤΟΥ ΔΕΡΜΑΤΟΣ ΜΕ ΕΜΦΑΣΗ ΣΤΙΣ ΟΣΤΙΚΕΣ ΠΡΟΕΞΟΧΕΣ</a:t>
            </a:r>
          </a:p>
        </p:txBody>
      </p:sp>
      <p:sp>
        <p:nvSpPr>
          <p:cNvPr id="207880" name="Text Box 8"/>
          <p:cNvSpPr txBox="1">
            <a:spLocks noChangeArrowheads="1"/>
          </p:cNvSpPr>
          <p:nvPr/>
        </p:nvSpPr>
        <p:spPr bwMode="auto">
          <a:xfrm>
            <a:off x="6507163" y="1808163"/>
            <a:ext cx="2251075" cy="366712"/>
          </a:xfrm>
          <a:prstGeom prst="rect">
            <a:avLst/>
          </a:prstGeom>
          <a:noFill/>
          <a:ln w="9525">
            <a:noFill/>
            <a:miter lim="800000"/>
            <a:headEnd/>
            <a:tailEnd/>
          </a:ln>
          <a:effectLst/>
        </p:spPr>
        <p:txBody>
          <a:bodyPr>
            <a:spAutoFit/>
          </a:bodyPr>
          <a:lstStyle/>
          <a:p>
            <a:pPr>
              <a:spcBef>
                <a:spcPct val="50000"/>
              </a:spcBef>
            </a:pPr>
            <a:endParaRPr lang="el-GR"/>
          </a:p>
        </p:txBody>
      </p:sp>
      <p:sp>
        <p:nvSpPr>
          <p:cNvPr id="207887" name="Line 15"/>
          <p:cNvSpPr>
            <a:spLocks noChangeShapeType="1"/>
          </p:cNvSpPr>
          <p:nvPr/>
        </p:nvSpPr>
        <p:spPr bwMode="auto">
          <a:xfrm flipH="1">
            <a:off x="3536885" y="2033845"/>
            <a:ext cx="1125537" cy="0"/>
          </a:xfrm>
          <a:prstGeom prst="line">
            <a:avLst/>
          </a:prstGeom>
          <a:noFill/>
          <a:ln w="38100">
            <a:solidFill>
              <a:schemeClr val="tx1"/>
            </a:solidFill>
            <a:round/>
            <a:headEnd/>
            <a:tailEnd type="triangle" w="med" len="med"/>
          </a:ln>
          <a:effectLst/>
        </p:spPr>
        <p:txBody>
          <a:bodyPr/>
          <a:lstStyle/>
          <a:p>
            <a:endParaRPr lang="el-GR"/>
          </a:p>
        </p:txBody>
      </p:sp>
      <p:sp>
        <p:nvSpPr>
          <p:cNvPr id="207888" name="Line 16"/>
          <p:cNvSpPr>
            <a:spLocks noChangeShapeType="1"/>
          </p:cNvSpPr>
          <p:nvPr/>
        </p:nvSpPr>
        <p:spPr bwMode="auto">
          <a:xfrm flipH="1" flipV="1">
            <a:off x="3086835" y="3158970"/>
            <a:ext cx="1709738" cy="1171575"/>
          </a:xfrm>
          <a:prstGeom prst="line">
            <a:avLst/>
          </a:prstGeom>
          <a:noFill/>
          <a:ln w="38100">
            <a:solidFill>
              <a:schemeClr val="tx1"/>
            </a:solidFill>
            <a:round/>
            <a:headEnd/>
            <a:tailEnd type="triangle" w="med" len="med"/>
          </a:ln>
          <a:effectLst/>
        </p:spPr>
        <p:txBody>
          <a:bodyPr/>
          <a:lstStyle/>
          <a:p>
            <a:endParaRPr lang="el-GR"/>
          </a:p>
        </p:txBody>
      </p:sp>
      <p:sp>
        <p:nvSpPr>
          <p:cNvPr id="207889" name="Line 17"/>
          <p:cNvSpPr>
            <a:spLocks noChangeShapeType="1"/>
          </p:cNvSpPr>
          <p:nvPr/>
        </p:nvSpPr>
        <p:spPr bwMode="auto">
          <a:xfrm flipH="1" flipV="1">
            <a:off x="1421650" y="3203975"/>
            <a:ext cx="134937" cy="630238"/>
          </a:xfrm>
          <a:prstGeom prst="line">
            <a:avLst/>
          </a:prstGeom>
          <a:noFill/>
          <a:ln w="38100">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4" name="Rectangle 14"/>
          <p:cNvSpPr>
            <a:spLocks noGrp="1" noChangeArrowheads="1"/>
          </p:cNvSpPr>
          <p:nvPr>
            <p:ph type="title"/>
          </p:nvPr>
        </p:nvSpPr>
        <p:spPr/>
        <p:txBody>
          <a:bodyPr>
            <a:normAutofit fontScale="90000"/>
          </a:bodyPr>
          <a:lstStyle/>
          <a:p>
            <a:r>
              <a:rPr lang="en-US" sz="4000" b="1"/>
              <a:t>IV</a:t>
            </a:r>
            <a:r>
              <a:rPr lang="el-GR" sz="4000" b="1"/>
              <a:t>.ΕΚΤΙΜΗΣΗ ΤΗΣ ΚΑΤΑΣΤΑΣΗΣ ΤΟΥ ΔΕΡΜΑΤΟΣ</a:t>
            </a:r>
            <a:r>
              <a:rPr lang="en-GB" sz="4000" b="1"/>
              <a:t> </a:t>
            </a:r>
          </a:p>
        </p:txBody>
      </p:sp>
      <p:pic>
        <p:nvPicPr>
          <p:cNvPr id="471053" name="Picture 13"/>
          <p:cNvPicPr>
            <a:picLocks noGrp="1" noChangeAspect="1" noChangeArrowheads="1"/>
          </p:cNvPicPr>
          <p:nvPr>
            <p:ph sz="half" idx="1"/>
          </p:nvPr>
        </p:nvPicPr>
        <p:blipFill>
          <a:blip r:embed="rId2" cstate="print"/>
          <a:stretch>
            <a:fillRect/>
          </a:stretch>
        </p:blipFill>
        <p:spPr>
          <a:xfrm>
            <a:off x="457200" y="1668979"/>
            <a:ext cx="4038600" cy="4393167"/>
          </a:xfrm>
          <a:noFill/>
          <a:ln/>
        </p:spPr>
      </p:pic>
      <p:pic>
        <p:nvPicPr>
          <p:cNvPr id="471048" name="Picture 8"/>
          <p:cNvPicPr>
            <a:picLocks noGrp="1" noChangeAspect="1" noChangeArrowheads="1"/>
          </p:cNvPicPr>
          <p:nvPr>
            <p:ph sz="quarter" idx="2"/>
          </p:nvPr>
        </p:nvPicPr>
        <p:blipFill>
          <a:blip r:embed="rId3" cstate="print"/>
          <a:stretch>
            <a:fillRect/>
          </a:stretch>
        </p:blipFill>
        <p:spPr>
          <a:xfrm>
            <a:off x="5934317" y="1600200"/>
            <a:ext cx="1466365" cy="2189163"/>
          </a:xfrm>
          <a:noFill/>
          <a:ln/>
        </p:spPr>
      </p:pic>
      <p:pic>
        <p:nvPicPr>
          <p:cNvPr id="471056" name="Picture 16"/>
          <p:cNvPicPr>
            <a:picLocks noGrp="1" noChangeAspect="1" noChangeArrowheads="1"/>
          </p:cNvPicPr>
          <p:nvPr>
            <p:ph sz="quarter" idx="3"/>
          </p:nvPr>
        </p:nvPicPr>
        <p:blipFill>
          <a:blip r:embed="rId4" cstate="print"/>
          <a:stretch>
            <a:fillRect/>
          </a:stretch>
        </p:blipFill>
        <p:spPr>
          <a:xfrm>
            <a:off x="5694781" y="3941763"/>
            <a:ext cx="1945437" cy="2189162"/>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46" name="Rectangle 10"/>
          <p:cNvSpPr>
            <a:spLocks noGrp="1" noChangeArrowheads="1"/>
          </p:cNvSpPr>
          <p:nvPr>
            <p:ph type="title"/>
          </p:nvPr>
        </p:nvSpPr>
        <p:spPr/>
        <p:txBody>
          <a:bodyPr>
            <a:normAutofit fontScale="90000"/>
          </a:bodyPr>
          <a:lstStyle/>
          <a:p>
            <a:r>
              <a:rPr lang="en-US" sz="4000" b="1"/>
              <a:t>IV</a:t>
            </a:r>
            <a:r>
              <a:rPr lang="el-GR" sz="4000" b="1"/>
              <a:t>.ΕΚΤΙΜΗΣΗ ΤΗΣ ΚΑΤΑΣΤΑΣΗΣ ΤΟΥ ΔΕΡΜΑΤΟΣ</a:t>
            </a:r>
            <a:endParaRPr lang="en-GB" sz="4000" b="1"/>
          </a:p>
        </p:txBody>
      </p:sp>
      <p:pic>
        <p:nvPicPr>
          <p:cNvPr id="475153" name="Picture 17"/>
          <p:cNvPicPr>
            <a:picLocks noGrp="1" noChangeAspect="1" noChangeArrowheads="1"/>
          </p:cNvPicPr>
          <p:nvPr>
            <p:ph sz="half" idx="1"/>
          </p:nvPr>
        </p:nvPicPr>
        <p:blipFill>
          <a:blip r:embed="rId2" cstate="print"/>
          <a:stretch>
            <a:fillRect/>
          </a:stretch>
        </p:blipFill>
        <p:spPr>
          <a:xfrm>
            <a:off x="457200" y="2533202"/>
            <a:ext cx="4038600" cy="2664721"/>
          </a:xfrm>
          <a:noFill/>
          <a:ln/>
        </p:spPr>
      </p:pic>
      <p:pic>
        <p:nvPicPr>
          <p:cNvPr id="475144" name="Picture 8"/>
          <p:cNvPicPr>
            <a:picLocks noGrp="1" noChangeAspect="1" noChangeArrowheads="1"/>
          </p:cNvPicPr>
          <p:nvPr>
            <p:ph sz="quarter" idx="2"/>
          </p:nvPr>
        </p:nvPicPr>
        <p:blipFill>
          <a:blip r:embed="rId3" cstate="print"/>
          <a:stretch>
            <a:fillRect/>
          </a:stretch>
        </p:blipFill>
        <p:spPr>
          <a:xfrm>
            <a:off x="4741180" y="1600200"/>
            <a:ext cx="3852639" cy="2189163"/>
          </a:xfrm>
          <a:noFill/>
          <a:ln/>
        </p:spPr>
      </p:pic>
      <p:pic>
        <p:nvPicPr>
          <p:cNvPr id="475152" name="Picture 16"/>
          <p:cNvPicPr>
            <a:picLocks noGrp="1" noChangeAspect="1" noChangeArrowheads="1"/>
          </p:cNvPicPr>
          <p:nvPr>
            <p:ph sz="quarter" idx="3"/>
          </p:nvPr>
        </p:nvPicPr>
        <p:blipFill>
          <a:blip r:embed="rId4" cstate="print"/>
          <a:srcRect/>
          <a:stretch>
            <a:fillRect/>
          </a:stretch>
        </p:blipFill>
        <p:spPr>
          <a:xfrm>
            <a:off x="4751388" y="3941763"/>
            <a:ext cx="3825875" cy="2457450"/>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Rectangle 4"/>
          <p:cNvSpPr>
            <a:spLocks noGrp="1" noChangeArrowheads="1"/>
          </p:cNvSpPr>
          <p:nvPr>
            <p:ph type="ctrTitle"/>
          </p:nvPr>
        </p:nvSpPr>
        <p:spPr/>
        <p:txBody>
          <a:bodyPr/>
          <a:lstStyle/>
          <a:p>
            <a:r>
              <a:rPr lang="el-GR"/>
              <a:t>ΒΗΜΑ </a:t>
            </a:r>
            <a:r>
              <a:rPr lang="en-US"/>
              <a:t>V</a:t>
            </a:r>
            <a:r>
              <a:rPr lang="el-GR"/>
              <a:t>.</a:t>
            </a:r>
            <a:br>
              <a:rPr lang="el-GR"/>
            </a:br>
            <a:r>
              <a:rPr lang="el-GR"/>
              <a:t>ΜΕΤΡΑ ΠΡΟΛΗΨΗΣ</a:t>
            </a:r>
          </a:p>
        </p:txBody>
      </p:sp>
      <p:sp>
        <p:nvSpPr>
          <p:cNvPr id="458757" name="Rectangle 5"/>
          <p:cNvSpPr>
            <a:spLocks noGrp="1" noChangeArrowheads="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179388" y="274638"/>
            <a:ext cx="8507412" cy="1143000"/>
          </a:xfrm>
        </p:spPr>
        <p:txBody>
          <a:bodyPr>
            <a:normAutofit/>
          </a:bodyPr>
          <a:lstStyle/>
          <a:p>
            <a:r>
              <a:rPr lang="el-GR" sz="3600">
                <a:latin typeface="Bookman Old Style" pitchFamily="18" charset="0"/>
              </a:rPr>
              <a:t>Γνώσεις από την Παθοφυσιολογία</a:t>
            </a:r>
          </a:p>
        </p:txBody>
      </p:sp>
      <p:sp>
        <p:nvSpPr>
          <p:cNvPr id="470019" name="Rectangle 3"/>
          <p:cNvSpPr>
            <a:spLocks noGrp="1" noChangeArrowheads="1"/>
          </p:cNvSpPr>
          <p:nvPr>
            <p:ph idx="1"/>
          </p:nvPr>
        </p:nvSpPr>
        <p:spPr>
          <a:xfrm>
            <a:off x="468313" y="1557338"/>
            <a:ext cx="8229600" cy="4248150"/>
          </a:xfrm>
        </p:spPr>
        <p:txBody>
          <a:bodyPr/>
          <a:lstStyle/>
          <a:p>
            <a:pPr algn="ctr">
              <a:lnSpc>
                <a:spcPct val="90000"/>
              </a:lnSpc>
              <a:buFont typeface="Wingdings" pitchFamily="2" charset="2"/>
              <a:buNone/>
            </a:pPr>
            <a:r>
              <a:rPr lang="el-GR" sz="2400" i="1">
                <a:solidFill>
                  <a:srgbClr val="FF6600"/>
                </a:solidFill>
                <a:latin typeface="Bookman Old Style" pitchFamily="18" charset="0"/>
              </a:rPr>
              <a:t>«Η μέση πίεση των τριχοειδών του δέρματος σε υγιή άτομα είναι περίπου 25 </a:t>
            </a:r>
            <a:r>
              <a:rPr lang="en-US" sz="2400" i="1">
                <a:solidFill>
                  <a:srgbClr val="FF6600"/>
                </a:solidFill>
                <a:latin typeface="Bookman Old Style" pitchFamily="18" charset="0"/>
              </a:rPr>
              <a:t>mmHg</a:t>
            </a:r>
            <a:r>
              <a:rPr lang="el-GR" sz="2400" i="1">
                <a:solidFill>
                  <a:srgbClr val="FF6600"/>
                </a:solidFill>
                <a:latin typeface="Bookman Old Style" pitchFamily="18" charset="0"/>
              </a:rPr>
              <a:t>»</a:t>
            </a:r>
          </a:p>
          <a:p>
            <a:pPr algn="ctr">
              <a:lnSpc>
                <a:spcPct val="90000"/>
              </a:lnSpc>
              <a:buFont typeface="Wingdings" pitchFamily="2" charset="2"/>
              <a:buNone/>
            </a:pPr>
            <a:endParaRPr lang="el-GR" sz="2400" i="1">
              <a:solidFill>
                <a:srgbClr val="FF6600"/>
              </a:solidFill>
              <a:latin typeface="Bookman Old Style" pitchFamily="18" charset="0"/>
            </a:endParaRPr>
          </a:p>
          <a:p>
            <a:pPr algn="ctr">
              <a:lnSpc>
                <a:spcPct val="90000"/>
              </a:lnSpc>
              <a:buFont typeface="Wingdings" pitchFamily="2" charset="2"/>
              <a:buNone/>
            </a:pPr>
            <a:r>
              <a:rPr lang="el-GR" sz="2400">
                <a:latin typeface="Bookman Old Style" pitchFamily="18" charset="0"/>
              </a:rPr>
              <a:t>Άσκηση πίεσης εξωτερικά &gt; 30 </a:t>
            </a:r>
            <a:r>
              <a:rPr lang="en-US" sz="2400">
                <a:latin typeface="Bookman Old Style" pitchFamily="18" charset="0"/>
              </a:rPr>
              <a:t>mmHg</a:t>
            </a:r>
            <a:endParaRPr lang="el-GR" sz="2400">
              <a:latin typeface="Bookman Old Style" pitchFamily="18" charset="0"/>
            </a:endParaRPr>
          </a:p>
          <a:p>
            <a:pPr algn="ctr">
              <a:lnSpc>
                <a:spcPct val="90000"/>
              </a:lnSpc>
              <a:buFont typeface="Wingdings" pitchFamily="2" charset="2"/>
              <a:buNone/>
            </a:pPr>
            <a:r>
              <a:rPr lang="el-GR" sz="2400">
                <a:latin typeface="Bookman Old Style" pitchFamily="18" charset="0"/>
              </a:rPr>
              <a:t> </a:t>
            </a:r>
          </a:p>
          <a:p>
            <a:pPr algn="ctr">
              <a:lnSpc>
                <a:spcPct val="90000"/>
              </a:lnSpc>
              <a:buFont typeface="Wingdings" pitchFamily="2" charset="2"/>
              <a:buNone/>
            </a:pPr>
            <a:r>
              <a:rPr lang="el-GR" sz="2400">
                <a:latin typeface="Bookman Old Style" pitchFamily="18" charset="0"/>
              </a:rPr>
              <a:t> </a:t>
            </a:r>
            <a:endParaRPr lang="en-GB" sz="2400">
              <a:latin typeface="Bookman Old Style" pitchFamily="18" charset="0"/>
            </a:endParaRPr>
          </a:p>
          <a:p>
            <a:pPr algn="ctr">
              <a:lnSpc>
                <a:spcPct val="90000"/>
              </a:lnSpc>
              <a:buFont typeface="Wingdings" pitchFamily="2" charset="2"/>
              <a:buNone/>
            </a:pPr>
            <a:r>
              <a:rPr lang="el-GR" sz="2400">
                <a:latin typeface="Bookman Old Style" pitchFamily="18" charset="0"/>
              </a:rPr>
              <a:t>σταδιακή απόφραξη των αγγείων (ισχαιμία)</a:t>
            </a:r>
          </a:p>
          <a:p>
            <a:pPr algn="ctr">
              <a:lnSpc>
                <a:spcPct val="90000"/>
              </a:lnSpc>
              <a:buFont typeface="Wingdings" pitchFamily="2" charset="2"/>
              <a:buNone/>
            </a:pPr>
            <a:r>
              <a:rPr lang="el-GR" sz="2400">
                <a:latin typeface="Bookman Old Style" pitchFamily="18" charset="0"/>
              </a:rPr>
              <a:t> </a:t>
            </a:r>
          </a:p>
          <a:p>
            <a:pPr algn="ctr">
              <a:lnSpc>
                <a:spcPct val="90000"/>
              </a:lnSpc>
              <a:buFont typeface="Wingdings" pitchFamily="2" charset="2"/>
              <a:buNone/>
            </a:pPr>
            <a:r>
              <a:rPr lang="el-GR" sz="2400">
                <a:latin typeface="Bookman Old Style" pitchFamily="18" charset="0"/>
              </a:rPr>
              <a:t> </a:t>
            </a:r>
            <a:endParaRPr lang="en-GB" sz="2400">
              <a:latin typeface="Bookman Old Style" pitchFamily="18" charset="0"/>
            </a:endParaRPr>
          </a:p>
          <a:p>
            <a:pPr algn="ctr">
              <a:lnSpc>
                <a:spcPct val="90000"/>
              </a:lnSpc>
              <a:buFont typeface="Wingdings" pitchFamily="2" charset="2"/>
              <a:buNone/>
            </a:pPr>
            <a:r>
              <a:rPr lang="el-GR" sz="2400">
                <a:latin typeface="Bookman Old Style" pitchFamily="18" charset="0"/>
              </a:rPr>
              <a:t>ανοξία των ιστών περιφερικά και κυτταρικό θάνατο</a:t>
            </a:r>
            <a:endParaRPr lang="en-US" sz="2400">
              <a:latin typeface="Bookman Old Style" pitchFamily="18" charset="0"/>
            </a:endParaRPr>
          </a:p>
        </p:txBody>
      </p:sp>
      <p:sp>
        <p:nvSpPr>
          <p:cNvPr id="470020" name="AutoShape 4"/>
          <p:cNvSpPr>
            <a:spLocks noChangeArrowheads="1"/>
          </p:cNvSpPr>
          <p:nvPr/>
        </p:nvSpPr>
        <p:spPr bwMode="auto">
          <a:xfrm>
            <a:off x="3851275" y="3338513"/>
            <a:ext cx="647700" cy="504825"/>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l-GR"/>
          </a:p>
        </p:txBody>
      </p:sp>
      <p:sp>
        <p:nvSpPr>
          <p:cNvPr id="470021" name="AutoShape 5"/>
          <p:cNvSpPr>
            <a:spLocks noChangeArrowheads="1"/>
          </p:cNvSpPr>
          <p:nvPr/>
        </p:nvSpPr>
        <p:spPr bwMode="auto">
          <a:xfrm>
            <a:off x="3941763" y="4598988"/>
            <a:ext cx="647700" cy="504825"/>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a:t>
            </a:r>
            <a:r>
              <a:rPr lang="en-US" sz="3200" b="1"/>
              <a:t>-</a:t>
            </a:r>
            <a:r>
              <a:rPr lang="el-GR" sz="3200" b="1"/>
              <a:t>ΣΥΣΚΕΥΕΣ ΑΝΑΔΙΑΝΟΜΗΣ</a:t>
            </a:r>
          </a:p>
        </p:txBody>
      </p:sp>
      <p:sp>
        <p:nvSpPr>
          <p:cNvPr id="334851" name="Rectangle 3"/>
          <p:cNvSpPr>
            <a:spLocks noGrp="1" noChangeArrowheads="1"/>
          </p:cNvSpPr>
          <p:nvPr>
            <p:ph idx="1"/>
          </p:nvPr>
        </p:nvSpPr>
        <p:spPr/>
        <p:txBody>
          <a:bodyPr/>
          <a:lstStyle/>
          <a:p>
            <a:r>
              <a:rPr lang="el-GR" sz="3600">
                <a:solidFill>
                  <a:srgbClr val="FF6600"/>
                </a:solidFill>
              </a:rPr>
              <a:t>Πίεση = Δύναμη / Επιφάνεια</a:t>
            </a:r>
          </a:p>
          <a:p>
            <a:pPr>
              <a:spcBef>
                <a:spcPct val="50000"/>
              </a:spcBef>
              <a:buClrTx/>
              <a:buSzTx/>
              <a:buFontTx/>
              <a:buChar char="•"/>
            </a:pPr>
            <a:r>
              <a:rPr lang="el-GR" sz="3200"/>
              <a:t>Τα στρώματα σχεδιάζονται για να «αγκαλιάζουν» την επιφάνεια σώματος σε όσο το δυνατόν περισσότερα σημεία, έτσι ώστε να μειώνεται η ασκούμενη πίεση</a:t>
            </a:r>
          </a:p>
          <a:p>
            <a:endParaRPr lang="el-GR" sz="3200">
              <a:solidFill>
                <a:srgbClr val="FF66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a:t>
            </a:r>
            <a:r>
              <a:rPr lang="en-US" sz="3200" b="1"/>
              <a:t>-</a:t>
            </a:r>
            <a:r>
              <a:rPr lang="el-GR" sz="3200" b="1"/>
              <a:t> ΣΥΣΚΕΥΕΣ ΑΝΑΔΙΑΝΟΜΗΣ</a:t>
            </a:r>
          </a:p>
        </p:txBody>
      </p:sp>
      <p:sp>
        <p:nvSpPr>
          <p:cNvPr id="335875" name="Rectangle 3"/>
          <p:cNvSpPr>
            <a:spLocks noGrp="1" noChangeArrowheads="1"/>
          </p:cNvSpPr>
          <p:nvPr>
            <p:ph idx="1"/>
          </p:nvPr>
        </p:nvSpPr>
        <p:spPr/>
        <p:txBody>
          <a:bodyPr>
            <a:normAutofit/>
          </a:bodyPr>
          <a:lstStyle/>
          <a:p>
            <a:pPr>
              <a:buClr>
                <a:schemeClr val="tx1"/>
              </a:buClr>
              <a:buFont typeface="Wingdings" pitchFamily="2" charset="2"/>
              <a:buBlip>
                <a:blip r:embed="rId3"/>
              </a:buBlip>
            </a:pPr>
            <a:r>
              <a:rPr lang="el-GR"/>
              <a:t>Ιδανική διανομή της πίεσης εξίσου σε όλα τα σημεία της επιφάνειας σώματος</a:t>
            </a:r>
          </a:p>
          <a:p>
            <a:pPr>
              <a:buClr>
                <a:schemeClr val="tx1"/>
              </a:buClr>
              <a:buFont typeface="Wingdings" pitchFamily="2" charset="2"/>
              <a:buBlip>
                <a:blip r:embed="rId3"/>
              </a:buBlip>
            </a:pPr>
            <a:r>
              <a:rPr lang="el-GR"/>
              <a:t>Μείωση δυνάμεων τριβής και διάτμησης</a:t>
            </a:r>
          </a:p>
          <a:p>
            <a:pPr>
              <a:buClr>
                <a:schemeClr val="tx1"/>
              </a:buClr>
              <a:buFont typeface="Wingdings" pitchFamily="2" charset="2"/>
              <a:buBlip>
                <a:blip r:embed="rId3"/>
              </a:buBlip>
            </a:pPr>
            <a:r>
              <a:rPr lang="el-GR"/>
              <a:t>Καλός αερισμός </a:t>
            </a:r>
          </a:p>
          <a:p>
            <a:pPr>
              <a:buClr>
                <a:schemeClr val="tx1"/>
              </a:buClr>
              <a:buFont typeface="Wingdings" pitchFamily="2" charset="2"/>
              <a:buBlip>
                <a:blip r:embed="rId3"/>
              </a:buBlip>
            </a:pPr>
            <a:r>
              <a:rPr lang="el-GR"/>
              <a:t>Ευκολία στον καθαρισμό και τη διατήρηση</a:t>
            </a:r>
          </a:p>
          <a:p>
            <a:pPr>
              <a:buClr>
                <a:schemeClr val="tx1"/>
              </a:buClr>
              <a:buFont typeface="Wingdings" pitchFamily="2" charset="2"/>
              <a:buBlip>
                <a:blip r:embed="rId3"/>
              </a:buBlip>
            </a:pPr>
            <a:r>
              <a:rPr lang="el-GR"/>
              <a:t>Χαμηλό κόστος</a:t>
            </a:r>
          </a:p>
          <a:p>
            <a:pPr>
              <a:buClr>
                <a:schemeClr val="tx1"/>
              </a:buClr>
              <a:buFont typeface="Wingdings" pitchFamily="2" charset="2"/>
              <a:buBlip>
                <a:blip r:embed="rId3"/>
              </a:buBlip>
            </a:pPr>
            <a:r>
              <a:rPr lang="el-GR"/>
              <a:t>Εργονομία κατά τις νοσηλευτικές διαδικασιών</a:t>
            </a:r>
          </a:p>
          <a:p>
            <a:pPr>
              <a:buClr>
                <a:schemeClr val="tx1"/>
              </a:buClr>
              <a:buFont typeface="Wingdings" pitchFamily="2" charset="2"/>
              <a:buBlip>
                <a:blip r:embed="rId3"/>
              </a:buBlip>
            </a:pPr>
            <a:r>
              <a:rPr lang="el-GR"/>
              <a:t>Αίσθημα άνεσης</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2" name="Rectangle 6"/>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a:t>
            </a:r>
            <a:r>
              <a:rPr lang="en-US" sz="3200" b="1"/>
              <a:t>-</a:t>
            </a:r>
            <a:r>
              <a:rPr lang="el-GR" sz="3200" b="1"/>
              <a:t> ΣΥΣΚΕΥΕΣ ΑΝΑΔΙΑΝΟΜΗΣ</a:t>
            </a:r>
          </a:p>
        </p:txBody>
      </p:sp>
      <p:sp>
        <p:nvSpPr>
          <p:cNvPr id="398339" name="Rectangle 3"/>
          <p:cNvSpPr>
            <a:spLocks noGrp="1" noChangeArrowheads="1"/>
          </p:cNvSpPr>
          <p:nvPr>
            <p:ph type="body" sz="half" idx="1"/>
          </p:nvPr>
        </p:nvSpPr>
        <p:spPr>
          <a:xfrm>
            <a:off x="457200" y="1600200"/>
            <a:ext cx="4564063" cy="4530725"/>
          </a:xfrm>
        </p:spPr>
        <p:txBody>
          <a:bodyPr>
            <a:normAutofit lnSpcReduction="10000"/>
          </a:bodyPr>
          <a:lstStyle/>
          <a:p>
            <a:pPr>
              <a:lnSpc>
                <a:spcPct val="90000"/>
              </a:lnSpc>
              <a:buFont typeface="Wingdings" pitchFamily="2" charset="2"/>
              <a:buNone/>
            </a:pPr>
            <a:r>
              <a:rPr lang="el-GR" b="1"/>
              <a:t>ΣΤΑΤΙΚΟΥ ΤΥΠΟΥ  </a:t>
            </a:r>
          </a:p>
          <a:p>
            <a:pPr>
              <a:lnSpc>
                <a:spcPct val="90000"/>
              </a:lnSpc>
              <a:buFont typeface="Wingdings" pitchFamily="2" charset="2"/>
              <a:buNone/>
            </a:pPr>
            <a:r>
              <a:rPr lang="el-GR" b="1"/>
              <a:t>ΣΤΡΩΜΑΤΑ</a:t>
            </a:r>
          </a:p>
          <a:p>
            <a:pPr>
              <a:lnSpc>
                <a:spcPct val="90000"/>
              </a:lnSpc>
              <a:buFont typeface="Wingdings" pitchFamily="2" charset="2"/>
              <a:buNone/>
            </a:pPr>
            <a:r>
              <a:rPr lang="el-GR" sz="2000" b="1"/>
              <a:t>1.ΑΠΛΑ ΑΦΡΩΔΗ ΣΤΡΩΜΑΤΑ</a:t>
            </a:r>
          </a:p>
          <a:p>
            <a:pPr>
              <a:lnSpc>
                <a:spcPct val="90000"/>
              </a:lnSpc>
            </a:pPr>
            <a:endParaRPr lang="el-GR" sz="2000" b="1"/>
          </a:p>
          <a:p>
            <a:pPr>
              <a:lnSpc>
                <a:spcPct val="90000"/>
              </a:lnSpc>
              <a:buFont typeface="Wingdings" pitchFamily="2" charset="2"/>
              <a:buNone/>
            </a:pPr>
            <a:r>
              <a:rPr lang="el-GR" sz="2000" b="1"/>
              <a:t>2.Ενναλακτικά στατικού τύπου</a:t>
            </a:r>
          </a:p>
          <a:p>
            <a:pPr>
              <a:lnSpc>
                <a:spcPct val="90000"/>
              </a:lnSpc>
            </a:pPr>
            <a:r>
              <a:rPr lang="el-GR" sz="2000"/>
              <a:t>Εναλλακτικά αφρώδη στρώματα (</a:t>
            </a:r>
            <a:r>
              <a:rPr lang="en-US" sz="2000"/>
              <a:t>cubed foam </a:t>
            </a:r>
            <a:r>
              <a:rPr lang="el-GR" sz="2000"/>
              <a:t>κ.λ.π)</a:t>
            </a:r>
          </a:p>
          <a:p>
            <a:pPr>
              <a:lnSpc>
                <a:spcPct val="90000"/>
              </a:lnSpc>
            </a:pPr>
            <a:endParaRPr lang="el-GR" sz="2000"/>
          </a:p>
          <a:p>
            <a:pPr>
              <a:lnSpc>
                <a:spcPct val="90000"/>
              </a:lnSpc>
            </a:pPr>
            <a:r>
              <a:rPr lang="el-GR" sz="2000"/>
              <a:t>Γέλης (</a:t>
            </a:r>
            <a:r>
              <a:rPr lang="en-US" sz="2000"/>
              <a:t>Gel filled)</a:t>
            </a:r>
            <a:endParaRPr lang="el-GR" sz="2000"/>
          </a:p>
          <a:p>
            <a:pPr>
              <a:lnSpc>
                <a:spcPct val="90000"/>
              </a:lnSpc>
            </a:pPr>
            <a:endParaRPr lang="el-GR" sz="2000"/>
          </a:p>
          <a:p>
            <a:pPr>
              <a:lnSpc>
                <a:spcPct val="90000"/>
              </a:lnSpc>
            </a:pPr>
            <a:r>
              <a:rPr lang="el-GR" sz="2000"/>
              <a:t>Νερού</a:t>
            </a:r>
            <a:r>
              <a:rPr lang="en-US" sz="2000"/>
              <a:t> (Water filled)</a:t>
            </a:r>
            <a:endParaRPr lang="el-GR" sz="2000"/>
          </a:p>
          <a:p>
            <a:pPr>
              <a:lnSpc>
                <a:spcPct val="90000"/>
              </a:lnSpc>
            </a:pPr>
            <a:endParaRPr lang="el-GR" sz="2000"/>
          </a:p>
          <a:p>
            <a:pPr>
              <a:lnSpc>
                <a:spcPct val="90000"/>
              </a:lnSpc>
            </a:pPr>
            <a:r>
              <a:rPr lang="el-GR" sz="2000"/>
              <a:t>Αέρα (</a:t>
            </a:r>
            <a:r>
              <a:rPr lang="en-US" sz="2000"/>
              <a:t>Air filled)</a:t>
            </a:r>
            <a:endParaRPr lang="el-GR" sz="2000"/>
          </a:p>
          <a:p>
            <a:pPr>
              <a:lnSpc>
                <a:spcPct val="90000"/>
              </a:lnSpc>
              <a:buFont typeface="Wingdings" pitchFamily="2" charset="2"/>
              <a:buNone/>
            </a:pPr>
            <a:endParaRPr lang="el-GR" sz="2000"/>
          </a:p>
          <a:p>
            <a:pPr>
              <a:lnSpc>
                <a:spcPct val="90000"/>
              </a:lnSpc>
              <a:buFont typeface="Wingdings" pitchFamily="2" charset="2"/>
              <a:buNone/>
            </a:pPr>
            <a:endParaRPr lang="el-GR" sz="2000" b="1"/>
          </a:p>
        </p:txBody>
      </p:sp>
      <p:pic>
        <p:nvPicPr>
          <p:cNvPr id="398345" name="Picture 9" descr="AH052"/>
          <p:cNvPicPr>
            <a:picLocks noGrp="1" noChangeAspect="1" noChangeArrowheads="1"/>
          </p:cNvPicPr>
          <p:nvPr>
            <p:ph sz="quarter" idx="2"/>
          </p:nvPr>
        </p:nvPicPr>
        <p:blipFill>
          <a:blip r:embed="rId2" cstate="print"/>
          <a:srcRect/>
          <a:stretch>
            <a:fillRect/>
          </a:stretch>
        </p:blipFill>
        <p:spPr>
          <a:xfrm>
            <a:off x="5651500" y="1763713"/>
            <a:ext cx="2144713" cy="1616075"/>
          </a:xfrm>
          <a:noFill/>
          <a:ln/>
        </p:spPr>
      </p:pic>
      <p:pic>
        <p:nvPicPr>
          <p:cNvPr id="398355" name="Picture 19" descr="UltraForm Pre-Vent DPM"/>
          <p:cNvPicPr>
            <a:picLocks noGrp="1" noChangeAspect="1" noChangeArrowheads="1"/>
          </p:cNvPicPr>
          <p:nvPr>
            <p:ph sz="quarter" idx="3"/>
          </p:nvPr>
        </p:nvPicPr>
        <p:blipFill>
          <a:blip r:embed="rId3" cstate="print"/>
          <a:stretch>
            <a:fillRect/>
          </a:stretch>
        </p:blipFill>
        <p:spPr>
          <a:xfrm>
            <a:off x="4648200" y="4159968"/>
            <a:ext cx="4038600" cy="1752752"/>
          </a:xfrm>
          <a:noFill/>
          <a:ln/>
        </p:spPr>
      </p:pic>
      <p:sp>
        <p:nvSpPr>
          <p:cNvPr id="398356" name="Line 20"/>
          <p:cNvSpPr>
            <a:spLocks noChangeShapeType="1"/>
          </p:cNvSpPr>
          <p:nvPr/>
        </p:nvSpPr>
        <p:spPr bwMode="auto">
          <a:xfrm flipV="1">
            <a:off x="4211638" y="3384550"/>
            <a:ext cx="1709737" cy="449263"/>
          </a:xfrm>
          <a:prstGeom prst="line">
            <a:avLst/>
          </a:prstGeom>
          <a:noFill/>
          <a:ln w="9525">
            <a:solidFill>
              <a:schemeClr val="tx1"/>
            </a:solidFill>
            <a:round/>
            <a:headEnd/>
            <a:tailEnd type="triangle" w="med" len="med"/>
          </a:ln>
          <a:effectLst/>
        </p:spPr>
        <p:txBody>
          <a:bodyPr/>
          <a:lstStyle/>
          <a:p>
            <a:endParaRPr lang="el-GR"/>
          </a:p>
        </p:txBody>
      </p:sp>
      <p:sp>
        <p:nvSpPr>
          <p:cNvPr id="398357" name="Line 21"/>
          <p:cNvSpPr>
            <a:spLocks noChangeShapeType="1"/>
          </p:cNvSpPr>
          <p:nvPr/>
        </p:nvSpPr>
        <p:spPr bwMode="auto">
          <a:xfrm>
            <a:off x="1962150" y="4149725"/>
            <a:ext cx="3149600" cy="5842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p:txBody>
          <a:bodyPr>
            <a:normAutofit/>
          </a:bodyPr>
          <a:lstStyle/>
          <a:p>
            <a:r>
              <a:rPr lang="el-GR" sz="3200" dirty="0" smtClean="0"/>
              <a:t>ΣΗΜΕΙΑ ΚΛΕΙΔΙΑ</a:t>
            </a:r>
            <a:endParaRPr lang="el-GR" sz="3200" dirty="0"/>
          </a:p>
        </p:txBody>
      </p:sp>
      <p:sp>
        <p:nvSpPr>
          <p:cNvPr id="239619" name="Rectangle 3"/>
          <p:cNvSpPr>
            <a:spLocks noGrp="1" noRot="1" noChangeArrowheads="1"/>
          </p:cNvSpPr>
          <p:nvPr>
            <p:ph idx="1"/>
          </p:nvPr>
        </p:nvSpPr>
        <p:spPr/>
        <p:txBody>
          <a:bodyPr/>
          <a:lstStyle/>
          <a:p>
            <a:r>
              <a:rPr lang="el-GR" dirty="0" smtClean="0"/>
              <a:t>Η ΜΕΘ αποτελεί δομή με υψηλό ρίσκο για ανάπτυξη κατακλίσεων καθώς από τους 89 ασθενείς οι 13  (14,6%) είχαν κατακλίσεις πριν την εισαγωγή τους στην ΜΕΘ ενώ οι 76 (80,9%) ανέπτυξαν κατά την διάρκεια της νοσηλεία τους.</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a:t>
            </a:r>
            <a:r>
              <a:rPr lang="en-US" sz="3200" b="1"/>
              <a:t>-</a:t>
            </a:r>
            <a:r>
              <a:rPr lang="el-GR" sz="3200" b="1"/>
              <a:t> ΣΥΣΚΕΥΕΣ ΑΝΑΔΙΑΝΟΜΗΣ</a:t>
            </a:r>
          </a:p>
        </p:txBody>
      </p:sp>
      <p:sp>
        <p:nvSpPr>
          <p:cNvPr id="443395" name="Rectangle 3"/>
          <p:cNvSpPr>
            <a:spLocks noGrp="1" noChangeArrowheads="1"/>
          </p:cNvSpPr>
          <p:nvPr>
            <p:ph type="body" sz="half" idx="1"/>
          </p:nvPr>
        </p:nvSpPr>
        <p:spPr>
          <a:xfrm>
            <a:off x="457200" y="1600200"/>
            <a:ext cx="4564063" cy="4530725"/>
          </a:xfrm>
        </p:spPr>
        <p:txBody>
          <a:bodyPr>
            <a:normAutofit/>
          </a:bodyPr>
          <a:lstStyle/>
          <a:p>
            <a:pPr>
              <a:lnSpc>
                <a:spcPct val="90000"/>
              </a:lnSpc>
              <a:buFont typeface="Wingdings" pitchFamily="2" charset="2"/>
              <a:buNone/>
            </a:pPr>
            <a:r>
              <a:rPr lang="el-GR" b="1"/>
              <a:t>ΔΥΝΑΜΙΚΟΥ ΤΥΠΟΥ</a:t>
            </a:r>
          </a:p>
          <a:p>
            <a:pPr>
              <a:lnSpc>
                <a:spcPct val="90000"/>
              </a:lnSpc>
              <a:buFont typeface="Wingdings" pitchFamily="2" charset="2"/>
              <a:buNone/>
            </a:pPr>
            <a:r>
              <a:rPr lang="el-GR" b="1"/>
              <a:t>ΣΤΡΩΜΑΤΑ</a:t>
            </a:r>
          </a:p>
          <a:p>
            <a:pPr>
              <a:lnSpc>
                <a:spcPct val="90000"/>
              </a:lnSpc>
              <a:buFont typeface="Wingdings" pitchFamily="2" charset="2"/>
              <a:buNone/>
            </a:pPr>
            <a:endParaRPr lang="el-GR" sz="2000" b="1"/>
          </a:p>
          <a:p>
            <a:pPr>
              <a:lnSpc>
                <a:spcPct val="90000"/>
              </a:lnSpc>
              <a:buFont typeface="Wingdings" pitchFamily="2" charset="2"/>
              <a:buNone/>
            </a:pPr>
            <a:r>
              <a:rPr lang="el-GR"/>
              <a:t>Εναλλασσόμενης  πίεσης αέρα</a:t>
            </a:r>
          </a:p>
          <a:p>
            <a:pPr>
              <a:lnSpc>
                <a:spcPct val="90000"/>
              </a:lnSpc>
              <a:buFont typeface="Wingdings" pitchFamily="2" charset="2"/>
              <a:buNone/>
            </a:pPr>
            <a:endParaRPr lang="el-GR"/>
          </a:p>
          <a:p>
            <a:pPr>
              <a:lnSpc>
                <a:spcPct val="90000"/>
              </a:lnSpc>
              <a:buFont typeface="Wingdings" pitchFamily="2" charset="2"/>
              <a:buNone/>
            </a:pPr>
            <a:r>
              <a:rPr lang="el-GR"/>
              <a:t>Συνεχούς χαµηλής πίεσης </a:t>
            </a:r>
          </a:p>
          <a:p>
            <a:pPr>
              <a:lnSpc>
                <a:spcPct val="90000"/>
              </a:lnSpc>
              <a:buFont typeface="Wingdings" pitchFamily="2" charset="2"/>
              <a:buNone/>
            </a:pPr>
            <a:endParaRPr lang="el-GR"/>
          </a:p>
          <a:p>
            <a:pPr>
              <a:lnSpc>
                <a:spcPct val="90000"/>
              </a:lnSpc>
              <a:buFont typeface="Wingdings" pitchFamily="2" charset="2"/>
              <a:buNone/>
            </a:pPr>
            <a:r>
              <a:rPr lang="el-GR"/>
              <a:t>Ρευστοποίησης της ύλης</a:t>
            </a:r>
            <a:endParaRPr lang="el-GR" sz="2000" b="1"/>
          </a:p>
        </p:txBody>
      </p:sp>
      <p:pic>
        <p:nvPicPr>
          <p:cNvPr id="443407" name="Picture 15" descr="Products_PressureCare011"/>
          <p:cNvPicPr>
            <a:picLocks noGrp="1" noChangeAspect="1" noChangeArrowheads="1"/>
          </p:cNvPicPr>
          <p:nvPr>
            <p:ph sz="quarter" idx="2"/>
          </p:nvPr>
        </p:nvPicPr>
        <p:blipFill>
          <a:blip r:embed="rId2" cstate="print"/>
          <a:stretch>
            <a:fillRect/>
          </a:stretch>
        </p:blipFill>
        <p:spPr>
          <a:xfrm>
            <a:off x="5314709" y="1600200"/>
            <a:ext cx="2705581" cy="2189163"/>
          </a:xfrm>
          <a:noFill/>
          <a:ln/>
        </p:spPr>
      </p:pic>
      <p:pic>
        <p:nvPicPr>
          <p:cNvPr id="443404" name="Picture 12" descr="US-FLE1_1"/>
          <p:cNvPicPr>
            <a:picLocks noGrp="1" noChangeAspect="1" noChangeArrowheads="1"/>
          </p:cNvPicPr>
          <p:nvPr>
            <p:ph sz="quarter" idx="3"/>
          </p:nvPr>
        </p:nvPicPr>
        <p:blipFill>
          <a:blip r:embed="rId3" cstate="print"/>
          <a:stretch>
            <a:fillRect/>
          </a:stretch>
        </p:blipFill>
        <p:spPr>
          <a:xfrm>
            <a:off x="5405437" y="4274344"/>
            <a:ext cx="2524125" cy="1524000"/>
          </a:xfrm>
          <a:noFill/>
          <a:ln/>
        </p:spPr>
      </p:pic>
      <p:sp>
        <p:nvSpPr>
          <p:cNvPr id="443408" name="Line 16"/>
          <p:cNvSpPr>
            <a:spLocks noChangeShapeType="1"/>
          </p:cNvSpPr>
          <p:nvPr/>
        </p:nvSpPr>
        <p:spPr bwMode="auto">
          <a:xfrm flipV="1">
            <a:off x="3716338" y="3338513"/>
            <a:ext cx="1935162" cy="90487"/>
          </a:xfrm>
          <a:prstGeom prst="line">
            <a:avLst/>
          </a:prstGeom>
          <a:noFill/>
          <a:ln w="9525">
            <a:solidFill>
              <a:schemeClr val="tx1"/>
            </a:solidFill>
            <a:round/>
            <a:headEnd/>
            <a:tailEnd type="triangle" w="med" len="med"/>
          </a:ln>
          <a:effectLst/>
        </p:spPr>
        <p:txBody>
          <a:bodyPr/>
          <a:lstStyle/>
          <a:p>
            <a:endParaRPr lang="el-GR"/>
          </a:p>
        </p:txBody>
      </p:sp>
      <p:sp>
        <p:nvSpPr>
          <p:cNvPr id="443409" name="Line 17"/>
          <p:cNvSpPr>
            <a:spLocks noChangeShapeType="1"/>
          </p:cNvSpPr>
          <p:nvPr/>
        </p:nvSpPr>
        <p:spPr bwMode="auto">
          <a:xfrm>
            <a:off x="4076700" y="4554538"/>
            <a:ext cx="1755775" cy="495300"/>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a:t>
            </a:r>
            <a:r>
              <a:rPr lang="en-US" sz="3200" b="1"/>
              <a:t>-</a:t>
            </a:r>
            <a:r>
              <a:rPr lang="el-GR" sz="3200" b="1"/>
              <a:t> ΣΥΣΚΕΥΕΣ ΑΝΑΔΙΑΝΟΜΗΣ</a:t>
            </a:r>
          </a:p>
        </p:txBody>
      </p:sp>
      <p:sp>
        <p:nvSpPr>
          <p:cNvPr id="221187" name="Rectangle 3"/>
          <p:cNvSpPr>
            <a:spLocks noGrp="1" noChangeArrowheads="1"/>
          </p:cNvSpPr>
          <p:nvPr>
            <p:ph idx="1"/>
          </p:nvPr>
        </p:nvSpPr>
        <p:spPr>
          <a:xfrm>
            <a:off x="457200" y="1600200"/>
            <a:ext cx="8229600" cy="5024438"/>
          </a:xfrm>
        </p:spPr>
        <p:txBody>
          <a:bodyPr/>
          <a:lstStyle/>
          <a:p>
            <a:r>
              <a:rPr lang="el-GR" dirty="0"/>
              <a:t>Συστηματική έρευνα (</a:t>
            </a:r>
            <a:r>
              <a:rPr lang="en-US" dirty="0" err="1"/>
              <a:t>Cullum</a:t>
            </a:r>
            <a:r>
              <a:rPr lang="en-US" dirty="0"/>
              <a:t> et al </a:t>
            </a:r>
            <a:r>
              <a:rPr lang="en-US" dirty="0" smtClean="0"/>
              <a:t>2004) </a:t>
            </a:r>
            <a:r>
              <a:rPr lang="el-GR" dirty="0"/>
              <a:t>έδειξε ότι </a:t>
            </a:r>
          </a:p>
          <a:p>
            <a:pPr lvl="1"/>
            <a:r>
              <a:rPr lang="el-GR" dirty="0"/>
              <a:t>τα απλά αφρώδη στρώματα αποδεικνύονται υποδεέστερα όλων των άλλων.</a:t>
            </a:r>
          </a:p>
          <a:p>
            <a:pPr lvl="1"/>
            <a:r>
              <a:rPr lang="el-GR" dirty="0"/>
              <a:t>δεν υπάρχουν ικανοποιητικές αποδείξεις που να αποδεικνύουν την μεγαλύτερη αποτελεσματικότητα των  δυναμικού τύπου  στρωμάτων  από τα εξελιγμένα στατικού τύπου</a:t>
            </a:r>
            <a:r>
              <a:rPr lang="en-US" dirty="0"/>
              <a:t>(N.I.C.E 2005)</a:t>
            </a:r>
            <a:endParaRPr lang="el-GR" dirty="0"/>
          </a:p>
          <a:p>
            <a:pPr lvl="1"/>
            <a:endParaRPr lang="el-GR"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a:t>
            </a:r>
            <a:r>
              <a:rPr lang="en-US" sz="3200" b="1"/>
              <a:t>-</a:t>
            </a:r>
            <a:r>
              <a:rPr lang="el-GR" sz="3200" b="1"/>
              <a:t> ΣΥΣΚΕΥΕΣ ΑΝΑΔΙΑΝΟΜΗΣ</a:t>
            </a:r>
          </a:p>
        </p:txBody>
      </p:sp>
      <p:sp>
        <p:nvSpPr>
          <p:cNvPr id="465923" name="Rectangle 3"/>
          <p:cNvSpPr>
            <a:spLocks noGrp="1" noChangeArrowheads="1"/>
          </p:cNvSpPr>
          <p:nvPr>
            <p:ph idx="1"/>
          </p:nvPr>
        </p:nvSpPr>
        <p:spPr>
          <a:xfrm>
            <a:off x="457200" y="1600200"/>
            <a:ext cx="8229600" cy="5024438"/>
          </a:xfrm>
        </p:spPr>
        <p:txBody>
          <a:bodyPr/>
          <a:lstStyle/>
          <a:p>
            <a:pPr marL="533400" indent="-533400" algn="just"/>
            <a:r>
              <a:rPr lang="el-GR" dirty="0"/>
              <a:t>Η απόφαση για την χρήση συσκευών αναδιανομής πίεσης είναι εξατομικευμένη- ολιστική προτείνεται ωστόσο </a:t>
            </a:r>
            <a:endParaRPr lang="en-US" dirty="0"/>
          </a:p>
          <a:p>
            <a:pPr marL="914400" lvl="1" indent="-457200" algn="just"/>
            <a:r>
              <a:rPr lang="en-US" dirty="0"/>
              <a:t>o</a:t>
            </a:r>
            <a:r>
              <a:rPr lang="el-GR" dirty="0"/>
              <a:t>ι ασθενείς που διατρέχουν αυξημένο κίνδυνο να τοποθετούνται τουλάχιστον σε εναλλακτικά στρώματα στατικού τύπου ή σε δυναμικού τύπου στρώματα.</a:t>
            </a:r>
            <a:endParaRPr lang="en-US" dirty="0"/>
          </a:p>
          <a:p>
            <a:pPr marL="914400" lvl="1" indent="-457200" algn="just"/>
            <a:r>
              <a:rPr lang="el-GR" dirty="0"/>
              <a:t>Αυτό αφορά και τα χειρουργικά τραπέζια όπου προτείνεται η χρήση νέων αφρώδους τύπου στρωμάτων</a:t>
            </a:r>
            <a:r>
              <a:rPr lang="el-GR" dirty="0" smtClean="0"/>
              <a:t>.</a:t>
            </a:r>
            <a:r>
              <a:rPr lang="en-US" dirty="0" smtClean="0"/>
              <a:t>(</a:t>
            </a:r>
            <a:r>
              <a:rPr lang="en-US" dirty="0" err="1" smtClean="0"/>
              <a:t>Cullum</a:t>
            </a:r>
            <a:r>
              <a:rPr lang="en-US" dirty="0" smtClean="0"/>
              <a:t> 2004)</a:t>
            </a:r>
            <a:endParaRPr lang="el-GR" dirty="0"/>
          </a:p>
          <a:p>
            <a:pPr marL="533400" indent="-533400"/>
            <a:endParaRPr lang="el-GR"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a:t>
            </a:r>
            <a:r>
              <a:rPr lang="en-US" sz="3200" b="1"/>
              <a:t>-</a:t>
            </a:r>
            <a:r>
              <a:rPr lang="el-GR" sz="3200" b="1"/>
              <a:t> ΑΛΛΑΓΗ ΘΕΣΗΣ</a:t>
            </a:r>
          </a:p>
        </p:txBody>
      </p:sp>
      <p:sp>
        <p:nvSpPr>
          <p:cNvPr id="223235" name="Rectangle 3"/>
          <p:cNvSpPr>
            <a:spLocks noGrp="1" noChangeArrowheads="1"/>
          </p:cNvSpPr>
          <p:nvPr>
            <p:ph type="body" sz="half" idx="1"/>
          </p:nvPr>
        </p:nvSpPr>
        <p:spPr/>
        <p:txBody>
          <a:bodyPr/>
          <a:lstStyle/>
          <a:p>
            <a:r>
              <a:rPr lang="el-GR" sz="2400"/>
              <a:t>Αλλαγή θέσης του ασθενή εφόσον δεν υπάρχει αντένδειξη</a:t>
            </a:r>
          </a:p>
          <a:p>
            <a:r>
              <a:rPr lang="el-GR" sz="2400"/>
              <a:t>Συχνότητα</a:t>
            </a:r>
            <a:r>
              <a:rPr lang="en-US" sz="2400"/>
              <a:t>:</a:t>
            </a:r>
            <a:r>
              <a:rPr lang="el-GR" sz="2400"/>
              <a:t>Εξατομικευμένη</a:t>
            </a:r>
          </a:p>
          <a:p>
            <a:r>
              <a:rPr lang="el-GR" sz="2400"/>
              <a:t>Γενικά</a:t>
            </a:r>
            <a:r>
              <a:rPr lang="en-US" sz="2400"/>
              <a:t>:</a:t>
            </a:r>
            <a:r>
              <a:rPr lang="el-GR" sz="2400"/>
              <a:t>Ανά 2-4 ώρες (</a:t>
            </a:r>
            <a:r>
              <a:rPr lang="en-US" sz="2400"/>
              <a:t>“historical artefact”) </a:t>
            </a:r>
            <a:r>
              <a:rPr lang="el-GR" sz="2400"/>
              <a:t>χρησιμοποιώντας 3-4 θέσεις βασιζόμενοι σε «ρολόι»</a:t>
            </a:r>
          </a:p>
        </p:txBody>
      </p:sp>
      <p:graphicFrame>
        <p:nvGraphicFramePr>
          <p:cNvPr id="223238" name="Object 6"/>
          <p:cNvGraphicFramePr>
            <a:graphicFrameLocks noChangeAspect="1"/>
          </p:cNvGraphicFramePr>
          <p:nvPr>
            <p:ph type="media" sz="half" idx="2"/>
          </p:nvPr>
        </p:nvGraphicFramePr>
        <p:xfrm>
          <a:off x="4648200" y="2518311"/>
          <a:ext cx="4038600" cy="2694503"/>
        </p:xfrm>
        <a:graphic>
          <a:graphicData uri="http://schemas.openxmlformats.org/presentationml/2006/ole">
            <p:oleObj spid="_x0000_s223238" name="Chart" r:id="rId4" imgW="6096075" imgH="4067089" progId="MSGraph.Chart.8">
              <p:embed followColorScheme="full"/>
            </p:oleObj>
          </a:graphicData>
        </a:graphic>
      </p:graphicFrame>
      <p:sp>
        <p:nvSpPr>
          <p:cNvPr id="223241" name="Text Box 9"/>
          <p:cNvSpPr txBox="1">
            <a:spLocks noChangeArrowheads="1"/>
          </p:cNvSpPr>
          <p:nvPr/>
        </p:nvSpPr>
        <p:spPr bwMode="auto">
          <a:xfrm>
            <a:off x="5562600" y="2819400"/>
            <a:ext cx="990600" cy="336550"/>
          </a:xfrm>
          <a:prstGeom prst="rect">
            <a:avLst/>
          </a:prstGeom>
          <a:noFill/>
          <a:ln w="9525">
            <a:noFill/>
            <a:miter lim="800000"/>
            <a:headEnd/>
            <a:tailEnd/>
          </a:ln>
          <a:effectLst/>
        </p:spPr>
        <p:txBody>
          <a:bodyPr>
            <a:spAutoFit/>
          </a:bodyPr>
          <a:lstStyle/>
          <a:p>
            <a:pPr>
              <a:spcBef>
                <a:spcPct val="50000"/>
              </a:spcBef>
            </a:pPr>
            <a:r>
              <a:rPr lang="el-GR" sz="1600" b="1">
                <a:solidFill>
                  <a:srgbClr val="660033"/>
                </a:solidFill>
              </a:rPr>
              <a:t>ΥΠΤΙΑ</a:t>
            </a:r>
            <a:endParaRPr lang="en-US" sz="2400">
              <a:solidFill>
                <a:srgbClr val="009900"/>
              </a:solidFill>
            </a:endParaRPr>
          </a:p>
        </p:txBody>
      </p:sp>
      <p:sp>
        <p:nvSpPr>
          <p:cNvPr id="223247" name="Text Box 15"/>
          <p:cNvSpPr txBox="1">
            <a:spLocks noChangeArrowheads="1"/>
          </p:cNvSpPr>
          <p:nvPr/>
        </p:nvSpPr>
        <p:spPr bwMode="auto">
          <a:xfrm>
            <a:off x="6781800" y="4648200"/>
            <a:ext cx="990600" cy="336550"/>
          </a:xfrm>
          <a:prstGeom prst="rect">
            <a:avLst/>
          </a:prstGeom>
          <a:noFill/>
          <a:ln w="9525">
            <a:noFill/>
            <a:miter lim="800000"/>
            <a:headEnd/>
            <a:tailEnd/>
          </a:ln>
          <a:effectLst/>
        </p:spPr>
        <p:txBody>
          <a:bodyPr>
            <a:spAutoFit/>
          </a:bodyPr>
          <a:lstStyle/>
          <a:p>
            <a:pPr>
              <a:spcBef>
                <a:spcPct val="50000"/>
              </a:spcBef>
            </a:pPr>
            <a:r>
              <a:rPr lang="el-GR" sz="1600" b="1">
                <a:solidFill>
                  <a:srgbClr val="660033"/>
                </a:solidFill>
              </a:rPr>
              <a:t>ΥΠΤΙΑ</a:t>
            </a:r>
            <a:endParaRPr lang="en-US" sz="2400">
              <a:solidFill>
                <a:srgbClr val="009900"/>
              </a:solidFill>
            </a:endParaRPr>
          </a:p>
        </p:txBody>
      </p:sp>
      <p:sp>
        <p:nvSpPr>
          <p:cNvPr id="223249" name="Text Box 17"/>
          <p:cNvSpPr txBox="1">
            <a:spLocks noChangeArrowheads="1"/>
          </p:cNvSpPr>
          <p:nvPr/>
        </p:nvSpPr>
        <p:spPr bwMode="auto">
          <a:xfrm>
            <a:off x="6705600" y="2819400"/>
            <a:ext cx="1447800" cy="336550"/>
          </a:xfrm>
          <a:prstGeom prst="rect">
            <a:avLst/>
          </a:prstGeom>
          <a:noFill/>
          <a:ln w="9525">
            <a:noFill/>
            <a:miter lim="800000"/>
            <a:headEnd/>
            <a:tailEnd/>
          </a:ln>
          <a:effectLst/>
        </p:spPr>
        <p:txBody>
          <a:bodyPr>
            <a:spAutoFit/>
          </a:bodyPr>
          <a:lstStyle/>
          <a:p>
            <a:pPr>
              <a:spcBef>
                <a:spcPct val="50000"/>
              </a:spcBef>
            </a:pPr>
            <a:r>
              <a:rPr lang="el-GR" sz="1600" b="1"/>
              <a:t>Δ.ΠΛΑΓΙΑ</a:t>
            </a:r>
            <a:endParaRPr lang="en-US" sz="2400">
              <a:solidFill>
                <a:srgbClr val="009900"/>
              </a:solidFill>
            </a:endParaRPr>
          </a:p>
        </p:txBody>
      </p:sp>
      <p:sp>
        <p:nvSpPr>
          <p:cNvPr id="223250" name="Text Box 18"/>
          <p:cNvSpPr txBox="1">
            <a:spLocks noChangeArrowheads="1"/>
          </p:cNvSpPr>
          <p:nvPr/>
        </p:nvSpPr>
        <p:spPr bwMode="auto">
          <a:xfrm>
            <a:off x="5334000" y="4648200"/>
            <a:ext cx="1447800" cy="336550"/>
          </a:xfrm>
          <a:prstGeom prst="rect">
            <a:avLst/>
          </a:prstGeom>
          <a:noFill/>
          <a:ln w="9525">
            <a:noFill/>
            <a:miter lim="800000"/>
            <a:headEnd/>
            <a:tailEnd/>
          </a:ln>
          <a:effectLst/>
        </p:spPr>
        <p:txBody>
          <a:bodyPr>
            <a:spAutoFit/>
          </a:bodyPr>
          <a:lstStyle/>
          <a:p>
            <a:pPr>
              <a:spcBef>
                <a:spcPct val="50000"/>
              </a:spcBef>
            </a:pPr>
            <a:r>
              <a:rPr lang="el-GR" sz="1600" b="1"/>
              <a:t>Δ.ΠΛΑΓΙΑ</a:t>
            </a:r>
            <a:endParaRPr lang="en-US" sz="2400">
              <a:solidFill>
                <a:srgbClr val="009900"/>
              </a:solidFill>
            </a:endParaRPr>
          </a:p>
        </p:txBody>
      </p:sp>
      <p:sp>
        <p:nvSpPr>
          <p:cNvPr id="223251" name="Text Box 19"/>
          <p:cNvSpPr txBox="1">
            <a:spLocks noChangeArrowheads="1"/>
          </p:cNvSpPr>
          <p:nvPr/>
        </p:nvSpPr>
        <p:spPr bwMode="auto">
          <a:xfrm>
            <a:off x="5029200" y="3733800"/>
            <a:ext cx="1447800" cy="336550"/>
          </a:xfrm>
          <a:prstGeom prst="rect">
            <a:avLst/>
          </a:prstGeom>
          <a:noFill/>
          <a:ln w="9525">
            <a:noFill/>
            <a:miter lim="800000"/>
            <a:headEnd/>
            <a:tailEnd/>
          </a:ln>
          <a:effectLst/>
        </p:spPr>
        <p:txBody>
          <a:bodyPr>
            <a:spAutoFit/>
          </a:bodyPr>
          <a:lstStyle/>
          <a:p>
            <a:pPr>
              <a:spcBef>
                <a:spcPct val="50000"/>
              </a:spcBef>
            </a:pPr>
            <a:r>
              <a:rPr lang="el-GR" sz="1600" b="1">
                <a:solidFill>
                  <a:schemeClr val="bg1"/>
                </a:solidFill>
              </a:rPr>
              <a:t>ΑΡ.ΠΛΑΓΙΑ</a:t>
            </a:r>
            <a:endParaRPr lang="en-US" sz="2400">
              <a:solidFill>
                <a:srgbClr val="009900"/>
              </a:solidFill>
            </a:endParaRPr>
          </a:p>
        </p:txBody>
      </p:sp>
      <p:sp>
        <p:nvSpPr>
          <p:cNvPr id="223252" name="Text Box 20"/>
          <p:cNvSpPr txBox="1">
            <a:spLocks noChangeArrowheads="1"/>
          </p:cNvSpPr>
          <p:nvPr/>
        </p:nvSpPr>
        <p:spPr bwMode="auto">
          <a:xfrm>
            <a:off x="6858000" y="3733800"/>
            <a:ext cx="1447800" cy="336550"/>
          </a:xfrm>
          <a:prstGeom prst="rect">
            <a:avLst/>
          </a:prstGeom>
          <a:noFill/>
          <a:ln w="9525">
            <a:noFill/>
            <a:miter lim="800000"/>
            <a:headEnd/>
            <a:tailEnd/>
          </a:ln>
          <a:effectLst/>
        </p:spPr>
        <p:txBody>
          <a:bodyPr>
            <a:spAutoFit/>
          </a:bodyPr>
          <a:lstStyle/>
          <a:p>
            <a:pPr>
              <a:spcBef>
                <a:spcPct val="50000"/>
              </a:spcBef>
            </a:pPr>
            <a:r>
              <a:rPr lang="el-GR" sz="1600" b="1">
                <a:solidFill>
                  <a:schemeClr val="bg1"/>
                </a:solidFill>
              </a:rPr>
              <a:t>ΑΡ.ΠΛΑΓΙΑ</a:t>
            </a:r>
            <a:endParaRPr lang="en-US" sz="2400">
              <a:solidFill>
                <a:srgbClr val="0099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normAutofit fontScale="90000"/>
          </a:bodyPr>
          <a:lstStyle/>
          <a:p>
            <a:pPr eaLnBrk="1" fontAlgn="auto" hangingPunct="1">
              <a:spcAft>
                <a:spcPts val="0"/>
              </a:spcAft>
              <a:defRPr/>
            </a:pPr>
            <a:r>
              <a:rPr lang="en-US" dirty="0" smtClean="0"/>
              <a:t>Implementation Based on</a:t>
            </a:r>
            <a:br>
              <a:rPr lang="en-US" dirty="0" smtClean="0"/>
            </a:br>
            <a:r>
              <a:rPr lang="en-US" dirty="0" smtClean="0"/>
              <a:t>Practice Reality</a:t>
            </a:r>
          </a:p>
        </p:txBody>
      </p:sp>
      <p:sp>
        <p:nvSpPr>
          <p:cNvPr id="51203" name="Content Placeholder 2"/>
          <p:cNvSpPr>
            <a:spLocks noGrp="1"/>
          </p:cNvSpPr>
          <p:nvPr>
            <p:ph idx="1"/>
          </p:nvPr>
        </p:nvSpPr>
        <p:spPr/>
        <p:txBody>
          <a:bodyPr/>
          <a:lstStyle/>
          <a:p>
            <a:pPr eaLnBrk="1" hangingPunct="1"/>
            <a:r>
              <a:rPr lang="en-US" dirty="0" smtClean="0"/>
              <a:t>Repositioning Q 2 H</a:t>
            </a:r>
          </a:p>
          <a:p>
            <a:pPr lvl="1" eaLnBrk="1" hangingPunct="1"/>
            <a:r>
              <a:rPr lang="en-US" dirty="0" smtClean="0"/>
              <a:t>Bates-Jensen showed that it doesn’t happen</a:t>
            </a:r>
          </a:p>
          <a:p>
            <a:pPr lvl="1" eaLnBrk="1" hangingPunct="1"/>
            <a:r>
              <a:rPr lang="en-US" dirty="0" smtClean="0"/>
              <a:t>Results in labor intensive activity</a:t>
            </a:r>
          </a:p>
          <a:p>
            <a:pPr lvl="2" eaLnBrk="1" hangingPunct="1"/>
            <a:r>
              <a:rPr lang="en-US" dirty="0" smtClean="0"/>
              <a:t>12X / day X 365 days = 4380 times/year</a:t>
            </a:r>
          </a:p>
          <a:p>
            <a:pPr lvl="2" eaLnBrk="1" hangingPunct="1"/>
            <a:r>
              <a:rPr lang="en-US" dirty="0" smtClean="0"/>
              <a:t>4380 X 5 minutes = 21,900 minutes or 215 hour/year or  1.34 months</a:t>
            </a:r>
          </a:p>
          <a:p>
            <a:pPr lvl="1" eaLnBrk="1" hangingPunct="1"/>
            <a:r>
              <a:rPr lang="en-US" dirty="0" smtClean="0"/>
              <a:t>Miss one time over the week-end and a </a:t>
            </a:r>
            <a:r>
              <a:rPr lang="en-US" dirty="0" err="1" smtClean="0"/>
              <a:t>PrU</a:t>
            </a:r>
            <a:r>
              <a:rPr lang="en-US" dirty="0" smtClean="0"/>
              <a:t> may develop</a:t>
            </a:r>
          </a:p>
          <a:p>
            <a:pPr lvl="1" eaLnBrk="1" hangingPunct="1"/>
            <a:r>
              <a:rPr lang="en-US" dirty="0" smtClean="0"/>
              <a:t>Important intervention for those who need it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fontScale="90000"/>
          </a:bodyPr>
          <a:lstStyle/>
          <a:p>
            <a:r>
              <a:rPr lang="el-GR" sz="4000"/>
              <a:t>ΕΞΩΓΕΝΕΙΣ ΠΑΡΑΓΟΝΤΕΣ</a:t>
            </a:r>
            <a:r>
              <a:rPr lang="en-US" sz="4000"/>
              <a:t/>
            </a:r>
            <a:br>
              <a:rPr lang="en-US" sz="4000"/>
            </a:br>
            <a:r>
              <a:rPr lang="el-GR" sz="3200" b="1"/>
              <a:t>ΠΙΕΣΗ</a:t>
            </a:r>
            <a:r>
              <a:rPr lang="en-US" sz="3200" b="1"/>
              <a:t>-</a:t>
            </a:r>
            <a:r>
              <a:rPr lang="el-GR" sz="3200" b="1"/>
              <a:t> ΑΛΛΑΓΗ ΘΕΣΗΣ</a:t>
            </a:r>
          </a:p>
        </p:txBody>
      </p:sp>
      <p:sp>
        <p:nvSpPr>
          <p:cNvPr id="211975" name="Rectangle 7"/>
          <p:cNvSpPr>
            <a:spLocks noGrp="1" noChangeArrowheads="1"/>
          </p:cNvSpPr>
          <p:nvPr>
            <p:ph type="body" sz="half" idx="1"/>
          </p:nvPr>
        </p:nvSpPr>
        <p:spPr/>
        <p:txBody>
          <a:bodyPr/>
          <a:lstStyle/>
          <a:p>
            <a:r>
              <a:rPr lang="el-GR" sz="2400"/>
              <a:t>Πλάγια θέση σε γωνία 30</a:t>
            </a:r>
            <a:r>
              <a:rPr lang="en-US" sz="2400"/>
              <a:t>°</a:t>
            </a:r>
            <a:endParaRPr lang="el-GR" sz="2400"/>
          </a:p>
          <a:p>
            <a:pPr lvl="1"/>
            <a:r>
              <a:rPr lang="el-GR" sz="2000"/>
              <a:t>Η πίεση ασκείται στο γλουτιαίο μυ</a:t>
            </a:r>
            <a:r>
              <a:rPr lang="en-US" sz="2000"/>
              <a:t>(</a:t>
            </a:r>
            <a:r>
              <a:rPr lang="el-GR" sz="2000"/>
              <a:t>χαμηλής επικινδυνότητας περιοχή)</a:t>
            </a:r>
          </a:p>
          <a:p>
            <a:endParaRPr lang="el-GR" sz="2400"/>
          </a:p>
          <a:p>
            <a:r>
              <a:rPr lang="el-GR" sz="2400"/>
              <a:t>Αποφυγή επαφής οστικών προεξοχών μεταξύ τους (</a:t>
            </a:r>
            <a:r>
              <a:rPr lang="en-US" sz="2400"/>
              <a:t>EUPUAP 2003)</a:t>
            </a:r>
            <a:endParaRPr lang="el-GR" sz="2400"/>
          </a:p>
          <a:p>
            <a:endParaRPr lang="en-US" sz="2400"/>
          </a:p>
        </p:txBody>
      </p:sp>
      <p:pic>
        <p:nvPicPr>
          <p:cNvPr id="211977" name="Picture 9" descr="30MOIRES"/>
          <p:cNvPicPr>
            <a:picLocks noGrp="1" noChangeAspect="1" noChangeArrowheads="1"/>
          </p:cNvPicPr>
          <p:nvPr>
            <p:ph sz="half" idx="2"/>
          </p:nvPr>
        </p:nvPicPr>
        <p:blipFill>
          <a:blip r:embed="rId3" cstate="print">
            <a:lum bright="-18000" contrast="48000"/>
          </a:blip>
          <a:stretch>
            <a:fillRect/>
          </a:stretch>
        </p:blipFill>
        <p:spPr>
          <a:xfrm>
            <a:off x="4857327" y="1600200"/>
            <a:ext cx="3620346" cy="4530725"/>
          </a:xfrm>
          <a:noFill/>
          <a:ln/>
        </p:spPr>
      </p:pic>
      <p:sp>
        <p:nvSpPr>
          <p:cNvPr id="211978" name="Text Box 10"/>
          <p:cNvSpPr txBox="1">
            <a:spLocks noChangeArrowheads="1"/>
          </p:cNvSpPr>
          <p:nvPr/>
        </p:nvSpPr>
        <p:spPr bwMode="auto">
          <a:xfrm>
            <a:off x="7497763" y="4598988"/>
            <a:ext cx="1395412" cy="590550"/>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l-GR" sz="1600" b="1"/>
              <a:t>ΤΡΟΧΑΝΤΗΡΕΣ</a:t>
            </a:r>
          </a:p>
        </p:txBody>
      </p:sp>
      <p:sp>
        <p:nvSpPr>
          <p:cNvPr id="211979" name="Text Box 11"/>
          <p:cNvSpPr txBox="1">
            <a:spLocks noChangeArrowheads="1"/>
          </p:cNvSpPr>
          <p:nvPr/>
        </p:nvSpPr>
        <p:spPr bwMode="auto">
          <a:xfrm>
            <a:off x="7721600" y="5408613"/>
            <a:ext cx="1422400" cy="366712"/>
          </a:xfrm>
          <a:prstGeom prst="rect">
            <a:avLst/>
          </a:prstGeom>
          <a:noFill/>
          <a:ln w="9525">
            <a:noFill/>
            <a:miter lim="800000"/>
            <a:headEnd/>
            <a:tailEnd/>
          </a:ln>
          <a:effectLst/>
        </p:spPr>
        <p:txBody>
          <a:bodyPr>
            <a:spAutoFit/>
          </a:bodyPr>
          <a:lstStyle/>
          <a:p>
            <a:pPr>
              <a:spcBef>
                <a:spcPct val="50000"/>
              </a:spcBef>
            </a:pPr>
            <a:endParaRPr lang="el-GR"/>
          </a:p>
        </p:txBody>
      </p:sp>
      <p:sp>
        <p:nvSpPr>
          <p:cNvPr id="211980" name="Text Box 12"/>
          <p:cNvSpPr txBox="1">
            <a:spLocks noChangeArrowheads="1"/>
          </p:cNvSpPr>
          <p:nvPr/>
        </p:nvSpPr>
        <p:spPr bwMode="auto">
          <a:xfrm>
            <a:off x="7497763" y="5768975"/>
            <a:ext cx="1844675" cy="590550"/>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l-GR" sz="1600" b="1"/>
              <a:t>ΓΛΟΥΤΙΑΙΟΣ ΜΥΣ</a:t>
            </a:r>
          </a:p>
        </p:txBody>
      </p:sp>
      <p:sp>
        <p:nvSpPr>
          <p:cNvPr id="211981" name="Line 13"/>
          <p:cNvSpPr>
            <a:spLocks noChangeShapeType="1"/>
          </p:cNvSpPr>
          <p:nvPr/>
        </p:nvSpPr>
        <p:spPr bwMode="auto">
          <a:xfrm flipH="1" flipV="1">
            <a:off x="6102350" y="5815013"/>
            <a:ext cx="1395413" cy="179387"/>
          </a:xfrm>
          <a:prstGeom prst="line">
            <a:avLst/>
          </a:prstGeom>
          <a:noFill/>
          <a:ln w="9525">
            <a:solidFill>
              <a:schemeClr val="tx1"/>
            </a:solidFill>
            <a:round/>
            <a:headEnd/>
            <a:tailEnd type="triangle" w="med" len="med"/>
          </a:ln>
          <a:effectLst/>
        </p:spPr>
        <p:txBody>
          <a:bodyPr/>
          <a:lstStyle/>
          <a:p>
            <a:endParaRPr lang="el-GR"/>
          </a:p>
        </p:txBody>
      </p:sp>
      <p:sp>
        <p:nvSpPr>
          <p:cNvPr id="211982" name="Line 14"/>
          <p:cNvSpPr>
            <a:spLocks noChangeShapeType="1"/>
          </p:cNvSpPr>
          <p:nvPr/>
        </p:nvSpPr>
        <p:spPr bwMode="auto">
          <a:xfrm flipH="1">
            <a:off x="6911975" y="5049838"/>
            <a:ext cx="585788" cy="0"/>
          </a:xfrm>
          <a:prstGeom prst="line">
            <a:avLst/>
          </a:prstGeom>
          <a:noFill/>
          <a:ln w="9525">
            <a:solidFill>
              <a:schemeClr val="tx1"/>
            </a:solidFill>
            <a:round/>
            <a:headEnd/>
            <a:tailEnd type="triangle" w="med" len="med"/>
          </a:ln>
          <a:effectLst/>
        </p:spPr>
        <p:txBody>
          <a:bodyPr/>
          <a:lstStyle/>
          <a:p>
            <a:endParaRPr lang="el-GR"/>
          </a:p>
        </p:txBody>
      </p:sp>
      <p:sp>
        <p:nvSpPr>
          <p:cNvPr id="211983" name="Text Box 15"/>
          <p:cNvSpPr txBox="1">
            <a:spLocks noChangeArrowheads="1"/>
          </p:cNvSpPr>
          <p:nvPr/>
        </p:nvSpPr>
        <p:spPr bwMode="auto">
          <a:xfrm>
            <a:off x="7542213" y="5273675"/>
            <a:ext cx="1890712" cy="34607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l-GR" sz="1600" b="1"/>
              <a:t>ΙΕΡΟ ΟΣΤΟ</a:t>
            </a:r>
          </a:p>
        </p:txBody>
      </p:sp>
      <p:sp>
        <p:nvSpPr>
          <p:cNvPr id="211984" name="Line 16"/>
          <p:cNvSpPr>
            <a:spLocks noChangeShapeType="1"/>
          </p:cNvSpPr>
          <p:nvPr/>
        </p:nvSpPr>
        <p:spPr bwMode="auto">
          <a:xfrm flipH="1">
            <a:off x="6462713" y="5499100"/>
            <a:ext cx="944562" cy="134938"/>
          </a:xfrm>
          <a:prstGeom prst="line">
            <a:avLst/>
          </a:prstGeom>
          <a:noFill/>
          <a:ln w="9525">
            <a:solidFill>
              <a:schemeClr val="tx1"/>
            </a:solidFill>
            <a:round/>
            <a:headEnd/>
            <a:tailEnd type="triangle" w="med" len="med"/>
          </a:ln>
          <a:effectLst/>
        </p:spPr>
        <p:txBody>
          <a:bodyPr/>
          <a:lstStyle/>
          <a:p>
            <a:endParaRPr lang="el-GR"/>
          </a:p>
        </p:txBody>
      </p:sp>
      <p:sp>
        <p:nvSpPr>
          <p:cNvPr id="211985" name="Text Box 17"/>
          <p:cNvSpPr txBox="1">
            <a:spLocks noChangeArrowheads="1"/>
          </p:cNvSpPr>
          <p:nvPr/>
        </p:nvSpPr>
        <p:spPr bwMode="auto">
          <a:xfrm>
            <a:off x="7497763" y="3203575"/>
            <a:ext cx="1439862" cy="71278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l-GR" sz="1600" b="1"/>
              <a:t>ΑΦΡΩΔΗ</a:t>
            </a:r>
          </a:p>
          <a:p>
            <a:pPr>
              <a:spcBef>
                <a:spcPct val="50000"/>
              </a:spcBef>
            </a:pPr>
            <a:r>
              <a:rPr lang="el-GR" sz="1600" b="1"/>
              <a:t>ΓΩΝΙΑ</a:t>
            </a:r>
          </a:p>
        </p:txBody>
      </p:sp>
      <p:sp>
        <p:nvSpPr>
          <p:cNvPr id="211986" name="Line 18"/>
          <p:cNvSpPr>
            <a:spLocks noChangeShapeType="1"/>
          </p:cNvSpPr>
          <p:nvPr/>
        </p:nvSpPr>
        <p:spPr bwMode="auto">
          <a:xfrm flipH="1" flipV="1">
            <a:off x="7272338" y="2663825"/>
            <a:ext cx="314325" cy="630238"/>
          </a:xfrm>
          <a:prstGeom prst="line">
            <a:avLst/>
          </a:prstGeom>
          <a:noFill/>
          <a:ln w="9525">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normAutofit fontScale="90000"/>
          </a:bodyPr>
          <a:lstStyle/>
          <a:p>
            <a:r>
              <a:rPr lang="el-GR" sz="4000"/>
              <a:t>ΕΞΩΓΕΝΕΙΣ ΠΑΡΑΓΟΝΤΕΣ</a:t>
            </a:r>
            <a:r>
              <a:rPr lang="en-US" sz="4000"/>
              <a:t/>
            </a:r>
            <a:br>
              <a:rPr lang="en-US" sz="4000"/>
            </a:br>
            <a:r>
              <a:rPr lang="el-GR" sz="3200" b="1"/>
              <a:t>ΠΙΕΣΗ -ΜΕΤΡΑ ΠΡΟΛΗΨΗΣ </a:t>
            </a:r>
          </a:p>
        </p:txBody>
      </p:sp>
      <p:sp>
        <p:nvSpPr>
          <p:cNvPr id="226311" name="Rectangle 7"/>
          <p:cNvSpPr>
            <a:spLocks noGrp="1" noChangeArrowheads="1"/>
          </p:cNvSpPr>
          <p:nvPr>
            <p:ph type="body" sz="half" idx="1"/>
          </p:nvPr>
        </p:nvSpPr>
        <p:spPr/>
        <p:txBody>
          <a:bodyPr/>
          <a:lstStyle/>
          <a:p>
            <a:r>
              <a:rPr lang="el-GR" sz="2000"/>
              <a:t>Όταν ο ασθενής είναι σε ύπτια θέση τα πόδια πρέπει να ανασηκώνονται χρησιμοποιώντας μαλακά μαξιλάρια ή υλικά από αφρολέξ ώστε οι φτέρνες να μην ακουμπούν στο κρεβάτι.</a:t>
            </a:r>
          </a:p>
          <a:p>
            <a:r>
              <a:rPr lang="el-GR" sz="2000"/>
              <a:t>Το μαξιλάρι πρέπει να τοποθετείται από το μέσο της κνήμης και μέχρι τους αστραγάλους ώστε να μην μειώνεται η αιματική ροή στα κάτω άκρα</a:t>
            </a:r>
          </a:p>
        </p:txBody>
      </p:sp>
      <p:pic>
        <p:nvPicPr>
          <p:cNvPr id="226310" name="Picture 6" descr="θέση ποδιών"/>
          <p:cNvPicPr>
            <a:picLocks noGrp="1" noChangeAspect="1" noChangeArrowheads="1"/>
          </p:cNvPicPr>
          <p:nvPr>
            <p:ph sz="quarter" idx="2"/>
          </p:nvPr>
        </p:nvPicPr>
        <p:blipFill>
          <a:blip r:embed="rId3" cstate="print"/>
          <a:stretch>
            <a:fillRect/>
          </a:stretch>
        </p:blipFill>
        <p:spPr>
          <a:xfrm>
            <a:off x="5795962" y="1951831"/>
            <a:ext cx="1743075" cy="1485900"/>
          </a:xfrm>
          <a:noFill/>
          <a:ln/>
        </p:spPr>
      </p:pic>
      <p:pic>
        <p:nvPicPr>
          <p:cNvPr id="226313" name="Picture 9" descr="FtStabil_Sm5"/>
          <p:cNvPicPr>
            <a:picLocks noGrp="1" noChangeAspect="1" noChangeArrowheads="1"/>
          </p:cNvPicPr>
          <p:nvPr>
            <p:ph sz="quarter" idx="3"/>
          </p:nvPr>
        </p:nvPicPr>
        <p:blipFill>
          <a:blip r:embed="rId4" cstate="print"/>
          <a:stretch>
            <a:fillRect/>
          </a:stretch>
        </p:blipFill>
        <p:spPr>
          <a:xfrm>
            <a:off x="6072187" y="4593431"/>
            <a:ext cx="1190625" cy="885825"/>
          </a:xfrm>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 -ΜΕΤΡΑ ΠΡΟΛΗΨΗΣ </a:t>
            </a:r>
          </a:p>
        </p:txBody>
      </p:sp>
      <p:sp>
        <p:nvSpPr>
          <p:cNvPr id="332804" name="Rectangle 4"/>
          <p:cNvSpPr>
            <a:spLocks noGrp="1" noChangeArrowheads="1"/>
          </p:cNvSpPr>
          <p:nvPr>
            <p:ph type="body" sz="half" idx="1"/>
          </p:nvPr>
        </p:nvSpPr>
        <p:spPr>
          <a:xfrm>
            <a:off x="457200" y="1600200"/>
            <a:ext cx="3754438" cy="4530725"/>
          </a:xfrm>
        </p:spPr>
        <p:txBody>
          <a:bodyPr/>
          <a:lstStyle/>
          <a:p>
            <a:endParaRPr lang="el-GR"/>
          </a:p>
          <a:p>
            <a:endParaRPr lang="el-GR"/>
          </a:p>
          <a:p>
            <a:r>
              <a:rPr lang="el-GR"/>
              <a:t>Συσκευές αναδιανομής  πίεσης στα κάτω άκρα</a:t>
            </a:r>
            <a:r>
              <a:rPr lang="el-GR" sz="2400"/>
              <a:t>.</a:t>
            </a:r>
          </a:p>
        </p:txBody>
      </p:sp>
      <p:pic>
        <p:nvPicPr>
          <p:cNvPr id="332806" name="Picture 6" descr="foot_care"/>
          <p:cNvPicPr>
            <a:picLocks noGrp="1" noChangeAspect="1" noChangeArrowheads="1"/>
          </p:cNvPicPr>
          <p:nvPr>
            <p:ph sz="half" idx="2"/>
          </p:nvPr>
        </p:nvPicPr>
        <p:blipFill>
          <a:blip r:embed="rId2" cstate="print"/>
          <a:srcRect/>
          <a:stretch>
            <a:fillRect/>
          </a:stretch>
        </p:blipFill>
        <p:spPr>
          <a:xfrm>
            <a:off x="4392613" y="2303463"/>
            <a:ext cx="4303712" cy="3217862"/>
          </a:xfr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 -ΜΕΤΡΑ ΠΡΟΛΗΨΗΣ </a:t>
            </a:r>
          </a:p>
        </p:txBody>
      </p:sp>
      <p:sp>
        <p:nvSpPr>
          <p:cNvPr id="300036" name="Rectangle 4"/>
          <p:cNvSpPr>
            <a:spLocks noGrp="1" noChangeArrowheads="1"/>
          </p:cNvSpPr>
          <p:nvPr>
            <p:ph type="body" sz="half" idx="1"/>
          </p:nvPr>
        </p:nvSpPr>
        <p:spPr>
          <a:xfrm>
            <a:off x="457200" y="1600200"/>
            <a:ext cx="4340225" cy="3898900"/>
          </a:xfrm>
        </p:spPr>
        <p:txBody>
          <a:bodyPr/>
          <a:lstStyle/>
          <a:p>
            <a:pPr>
              <a:lnSpc>
                <a:spcPct val="80000"/>
              </a:lnSpc>
              <a:buFont typeface="Wingdings" pitchFamily="2" charset="2"/>
              <a:buNone/>
            </a:pPr>
            <a:r>
              <a:rPr lang="el-GR">
                <a:effectLst>
                  <a:outerShdw blurRad="38100" dist="38100" dir="2700000" algn="tl">
                    <a:srgbClr val="C0C0C0"/>
                  </a:outerShdw>
                </a:effectLst>
              </a:rPr>
              <a:t>Καθιστική θέση</a:t>
            </a:r>
            <a:r>
              <a:rPr lang="el-GR" b="1">
                <a:effectLst>
                  <a:outerShdw blurRad="38100" dist="38100" dir="2700000" algn="tl">
                    <a:srgbClr val="C0C0C0"/>
                  </a:outerShdw>
                </a:effectLst>
              </a:rPr>
              <a:t> </a:t>
            </a:r>
          </a:p>
          <a:p>
            <a:pPr>
              <a:lnSpc>
                <a:spcPct val="80000"/>
              </a:lnSpc>
            </a:pPr>
            <a:r>
              <a:rPr lang="el-GR" sz="2000"/>
              <a:t>Περιορισμός της διάρκειας συνεχούς παραμονής στη θέση  &lt;2</a:t>
            </a:r>
            <a:r>
              <a:rPr lang="en-US" sz="2000"/>
              <a:t>h</a:t>
            </a:r>
            <a:r>
              <a:rPr lang="el-GR" sz="2000"/>
              <a:t> την φορά(</a:t>
            </a:r>
            <a:r>
              <a:rPr lang="en-US" sz="2000"/>
              <a:t>N.I.C.E 2003)</a:t>
            </a:r>
            <a:endParaRPr lang="el-GR" sz="2000"/>
          </a:p>
          <a:p>
            <a:pPr>
              <a:lnSpc>
                <a:spcPct val="80000"/>
              </a:lnSpc>
            </a:pPr>
            <a:r>
              <a:rPr lang="el-GR" sz="2000"/>
              <a:t>Οι παραπληγικοί ασθενείς εφόσον μπορούν διδάσκονται να μετακινούν το βάρος τους κάθε 15</a:t>
            </a:r>
            <a:r>
              <a:rPr lang="en-US" sz="2000"/>
              <a:t>min.</a:t>
            </a:r>
          </a:p>
          <a:p>
            <a:pPr>
              <a:lnSpc>
                <a:spcPct val="80000"/>
              </a:lnSpc>
            </a:pPr>
            <a:r>
              <a:rPr lang="el-GR" sz="2000"/>
              <a:t>Προσοχή απαιτείται</a:t>
            </a:r>
          </a:p>
          <a:p>
            <a:pPr lvl="1">
              <a:lnSpc>
                <a:spcPct val="80000"/>
              </a:lnSpc>
            </a:pPr>
            <a:r>
              <a:rPr lang="el-GR" sz="2000"/>
              <a:t>Στην κατανομή του βάρους</a:t>
            </a:r>
          </a:p>
          <a:p>
            <a:pPr lvl="1">
              <a:lnSpc>
                <a:spcPct val="80000"/>
              </a:lnSpc>
            </a:pPr>
            <a:r>
              <a:rPr lang="el-GR" sz="2000"/>
              <a:t>Στην υποστήριξη των κάτω άκρων</a:t>
            </a:r>
          </a:p>
        </p:txBody>
      </p:sp>
      <p:pic>
        <p:nvPicPr>
          <p:cNvPr id="300038" name="Picture 6" descr="anapiros"/>
          <p:cNvPicPr>
            <a:picLocks noGrp="1" noChangeAspect="1" noChangeArrowheads="1"/>
          </p:cNvPicPr>
          <p:nvPr>
            <p:ph sz="half" idx="2"/>
          </p:nvPr>
        </p:nvPicPr>
        <p:blipFill>
          <a:blip r:embed="rId2" cstate="print">
            <a:lum bright="-18000" contrast="42000"/>
          </a:blip>
          <a:srcRect/>
          <a:stretch>
            <a:fillRect/>
          </a:stretch>
        </p:blipFill>
        <p:spPr>
          <a:xfrm>
            <a:off x="5607050" y="1943100"/>
            <a:ext cx="3022600" cy="2997200"/>
          </a:xfrm>
          <a:noFill/>
          <a:ln/>
        </p:spPr>
      </p:pic>
      <p:sp>
        <p:nvSpPr>
          <p:cNvPr id="300039" name="Line 7"/>
          <p:cNvSpPr>
            <a:spLocks noChangeShapeType="1"/>
          </p:cNvSpPr>
          <p:nvPr/>
        </p:nvSpPr>
        <p:spPr bwMode="auto">
          <a:xfrm>
            <a:off x="4707015" y="4509119"/>
            <a:ext cx="2790748" cy="359743"/>
          </a:xfrm>
          <a:prstGeom prst="line">
            <a:avLst/>
          </a:prstGeom>
          <a:noFill/>
          <a:ln w="28575">
            <a:solidFill>
              <a:schemeClr val="tx1"/>
            </a:solidFill>
            <a:round/>
            <a:headEnd/>
            <a:tailEnd type="triangle" w="med" len="med"/>
          </a:ln>
          <a:effectLst/>
        </p:spPr>
        <p:txBody>
          <a:bodyPr/>
          <a:lstStyle/>
          <a:p>
            <a:endParaRPr lang="el-GR"/>
          </a:p>
        </p:txBody>
      </p:sp>
      <p:sp>
        <p:nvSpPr>
          <p:cNvPr id="300040" name="Line 8"/>
          <p:cNvSpPr>
            <a:spLocks noChangeShapeType="1"/>
          </p:cNvSpPr>
          <p:nvPr/>
        </p:nvSpPr>
        <p:spPr bwMode="auto">
          <a:xfrm flipV="1">
            <a:off x="4121950" y="3834045"/>
            <a:ext cx="2114950" cy="360040"/>
          </a:xfrm>
          <a:prstGeom prst="line">
            <a:avLst/>
          </a:prstGeom>
          <a:noFill/>
          <a:ln w="28575">
            <a:solidFill>
              <a:schemeClr val="tx1"/>
            </a:solidFill>
            <a:round/>
            <a:headEnd/>
            <a:tailEnd type="triangle" w="med" len="med"/>
          </a:ln>
          <a:effectLst/>
        </p:spPr>
        <p:txBody>
          <a:bodyPr/>
          <a:lstStyle/>
          <a:p>
            <a:endParaRPr 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 -ΜΕΤΡΑ ΠΡΟΛΗΨΗΣ </a:t>
            </a:r>
          </a:p>
        </p:txBody>
      </p:sp>
      <p:pic>
        <p:nvPicPr>
          <p:cNvPr id="438280" name="Picture 8" descr="uf_wdgecush2"/>
          <p:cNvPicPr>
            <a:picLocks noGrp="1" noChangeAspect="1" noChangeArrowheads="1"/>
          </p:cNvPicPr>
          <p:nvPr>
            <p:ph sz="half" idx="1"/>
          </p:nvPr>
        </p:nvPicPr>
        <p:blipFill>
          <a:blip r:embed="rId2" cstate="print"/>
          <a:srcRect/>
          <a:stretch>
            <a:fillRect/>
          </a:stretch>
        </p:blipFill>
        <p:spPr>
          <a:xfrm>
            <a:off x="476250" y="3203575"/>
            <a:ext cx="3429000" cy="2514600"/>
          </a:xfrm>
          <a:noFill/>
          <a:ln/>
        </p:spPr>
      </p:pic>
      <p:pic>
        <p:nvPicPr>
          <p:cNvPr id="438276" name="Picture 4" descr="anapiros"/>
          <p:cNvPicPr>
            <a:picLocks noGrp="1" noChangeAspect="1" noChangeArrowheads="1"/>
          </p:cNvPicPr>
          <p:nvPr>
            <p:ph sz="half" idx="2"/>
          </p:nvPr>
        </p:nvPicPr>
        <p:blipFill>
          <a:blip r:embed="rId3" cstate="print">
            <a:lum bright="-18000" contrast="42000"/>
          </a:blip>
          <a:stretch>
            <a:fillRect/>
          </a:stretch>
        </p:blipFill>
        <p:spPr>
          <a:xfrm>
            <a:off x="5156200" y="2364581"/>
            <a:ext cx="3022600" cy="2997200"/>
          </a:xfrm>
          <a:noFill/>
          <a:ln/>
        </p:spPr>
      </p:pic>
      <p:sp>
        <p:nvSpPr>
          <p:cNvPr id="438275" name="Rectangle 3"/>
          <p:cNvSpPr>
            <a:spLocks noGrp="1" noChangeArrowheads="1"/>
          </p:cNvSpPr>
          <p:nvPr>
            <p:ph type="body" sz="half" idx="4294967295"/>
          </p:nvPr>
        </p:nvSpPr>
        <p:spPr>
          <a:xfrm>
            <a:off x="0" y="1584325"/>
            <a:ext cx="4340225" cy="3898900"/>
          </a:xfrm>
        </p:spPr>
        <p:txBody>
          <a:bodyPr/>
          <a:lstStyle/>
          <a:p>
            <a:pPr>
              <a:lnSpc>
                <a:spcPct val="80000"/>
              </a:lnSpc>
              <a:buFont typeface="Wingdings" pitchFamily="2" charset="2"/>
              <a:buNone/>
            </a:pPr>
            <a:r>
              <a:rPr lang="el-GR">
                <a:effectLst>
                  <a:outerShdw blurRad="38100" dist="38100" dir="2700000" algn="tl">
                    <a:srgbClr val="C0C0C0"/>
                  </a:outerShdw>
                </a:effectLst>
              </a:rPr>
              <a:t>Καθιστική θέση</a:t>
            </a:r>
            <a:r>
              <a:rPr lang="el-GR" b="1">
                <a:effectLst>
                  <a:outerShdw blurRad="38100" dist="38100" dir="2700000" algn="tl">
                    <a:srgbClr val="C0C0C0"/>
                  </a:outerShdw>
                </a:effectLst>
              </a:rPr>
              <a:t> </a:t>
            </a:r>
          </a:p>
          <a:p>
            <a:pPr>
              <a:lnSpc>
                <a:spcPct val="80000"/>
              </a:lnSpc>
              <a:buFont typeface="Wingdings" pitchFamily="2" charset="2"/>
              <a:buNone/>
            </a:pPr>
            <a:r>
              <a:rPr lang="el-GR" sz="2000"/>
              <a:t> </a:t>
            </a:r>
          </a:p>
        </p:txBody>
      </p:sp>
      <p:sp>
        <p:nvSpPr>
          <p:cNvPr id="438278" name="Line 6"/>
          <p:cNvSpPr>
            <a:spLocks noChangeShapeType="1"/>
          </p:cNvSpPr>
          <p:nvPr/>
        </p:nvSpPr>
        <p:spPr bwMode="auto">
          <a:xfrm flipV="1">
            <a:off x="3627438" y="4284663"/>
            <a:ext cx="1979612" cy="269875"/>
          </a:xfrm>
          <a:prstGeom prst="line">
            <a:avLst/>
          </a:prstGeom>
          <a:noFill/>
          <a:ln w="28575">
            <a:solidFill>
              <a:schemeClr val="tx1"/>
            </a:solidFill>
            <a:round/>
            <a:headEnd/>
            <a:tailEnd type="triangle" w="med" len="med"/>
          </a:ln>
          <a:effectLst/>
        </p:spPr>
        <p:txBody>
          <a:bodyPr/>
          <a:lstStyle/>
          <a:p>
            <a:endParaRPr lang="el-GR"/>
          </a:p>
        </p:txBody>
      </p:sp>
      <p:sp>
        <p:nvSpPr>
          <p:cNvPr id="438281" name="Text Box 9"/>
          <p:cNvSpPr txBox="1">
            <a:spLocks noChangeArrowheads="1"/>
          </p:cNvSpPr>
          <p:nvPr/>
        </p:nvSpPr>
        <p:spPr bwMode="auto">
          <a:xfrm>
            <a:off x="792163" y="2979738"/>
            <a:ext cx="2970212" cy="366712"/>
          </a:xfrm>
          <a:prstGeom prst="rect">
            <a:avLst/>
          </a:prstGeom>
          <a:noFill/>
          <a:ln w="9525">
            <a:noFill/>
            <a:miter lim="800000"/>
            <a:headEnd/>
            <a:tailEnd/>
          </a:ln>
          <a:effectLst/>
        </p:spPr>
        <p:txBody>
          <a:bodyPr>
            <a:spAutoFit/>
          </a:bodyPr>
          <a:lstStyle/>
          <a:p>
            <a:pPr>
              <a:spcBef>
                <a:spcPct val="50000"/>
              </a:spcBef>
            </a:pPr>
            <a:endParaRPr lang="el-GR"/>
          </a:p>
        </p:txBody>
      </p:sp>
      <p:sp>
        <p:nvSpPr>
          <p:cNvPr id="438282" name="Rectangle 10"/>
          <p:cNvSpPr>
            <a:spLocks noChangeArrowheads="1"/>
          </p:cNvSpPr>
          <p:nvPr/>
        </p:nvSpPr>
        <p:spPr bwMode="auto">
          <a:xfrm>
            <a:off x="657225" y="2889250"/>
            <a:ext cx="3105150" cy="630238"/>
          </a:xfrm>
          <a:prstGeom prst="rect">
            <a:avLst/>
          </a:prstGeom>
          <a:solidFill>
            <a:schemeClr val="bg1"/>
          </a:solidFill>
          <a:ln w="9525">
            <a:noFill/>
            <a:miter lim="800000"/>
            <a:headEnd/>
            <a:tailEnd/>
          </a:ln>
          <a:effectLst/>
        </p:spPr>
        <p:txBody>
          <a:bodyPr wrap="none" anchor="ctr"/>
          <a:lstStyle/>
          <a:p>
            <a:pPr algn="ctr"/>
            <a:r>
              <a:rPr lang="el-GR" b="1"/>
              <a:t>ΣΥΣΚΕΥΗ ΑΝΑΔΙΑΝΟΜΗΣ ΠΙΕΣΗΣ</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l-GR" dirty="0" smtClean="0"/>
              <a:t>ΚΟΣΤΟΣ</a:t>
            </a:r>
            <a:endParaRPr lang="en-GB" dirty="0"/>
          </a:p>
        </p:txBody>
      </p:sp>
      <p:sp>
        <p:nvSpPr>
          <p:cNvPr id="467971" name="Rectangle 3"/>
          <p:cNvSpPr>
            <a:spLocks noGrp="1" noChangeArrowheads="1"/>
          </p:cNvSpPr>
          <p:nvPr>
            <p:ph idx="1"/>
          </p:nvPr>
        </p:nvSpPr>
        <p:spPr/>
        <p:txBody>
          <a:bodyPr/>
          <a:lstStyle/>
          <a:p>
            <a:r>
              <a:rPr lang="el-GR" dirty="0"/>
              <a:t>Μ. Βρετανία</a:t>
            </a:r>
            <a:r>
              <a:rPr lang="en-GB" dirty="0"/>
              <a:t>:</a:t>
            </a:r>
            <a:r>
              <a:rPr lang="el-GR" dirty="0"/>
              <a:t>κόστος αντιμετώπισης ελκών από πίεση σε νοσοκομεία &lt;600 κλινών 600.000</a:t>
            </a:r>
            <a:r>
              <a:rPr lang="en-US" dirty="0"/>
              <a:t>£</a:t>
            </a:r>
            <a:r>
              <a:rPr lang="el-GR" dirty="0"/>
              <a:t> - 3.000.000</a:t>
            </a:r>
            <a:r>
              <a:rPr lang="en-US" dirty="0"/>
              <a:t>£</a:t>
            </a:r>
            <a:r>
              <a:rPr lang="el-GR" dirty="0"/>
              <a:t> το </a:t>
            </a:r>
            <a:r>
              <a:rPr lang="en-US" dirty="0" smtClean="0"/>
              <a:t>200</a:t>
            </a:r>
            <a:r>
              <a:rPr lang="el-GR" dirty="0" smtClean="0"/>
              <a:t>3</a:t>
            </a:r>
            <a:endParaRPr lang="el-GR" dirty="0"/>
          </a:p>
          <a:p>
            <a:r>
              <a:rPr lang="el-GR" dirty="0"/>
              <a:t>Μ. Βρετανία</a:t>
            </a:r>
            <a:r>
              <a:rPr lang="en-GB" dirty="0"/>
              <a:t>:</a:t>
            </a:r>
            <a:r>
              <a:rPr lang="el-GR" dirty="0"/>
              <a:t>Κόστος θεραπείας </a:t>
            </a:r>
            <a:r>
              <a:rPr lang="en-GB" dirty="0"/>
              <a:t>stage IV </a:t>
            </a:r>
            <a:r>
              <a:rPr lang="el-GR" dirty="0"/>
              <a:t>κατάκλισης </a:t>
            </a:r>
            <a:r>
              <a:rPr lang="en-US" dirty="0" smtClean="0"/>
              <a:t>&gt;10</a:t>
            </a:r>
            <a:r>
              <a:rPr lang="el-GR" dirty="0" smtClean="0"/>
              <a:t>.000</a:t>
            </a:r>
            <a:r>
              <a:rPr lang="en-US" dirty="0"/>
              <a:t>£</a:t>
            </a:r>
            <a:r>
              <a:rPr lang="el-GR" dirty="0"/>
              <a:t> το </a:t>
            </a:r>
            <a:r>
              <a:rPr lang="en-US" dirty="0" smtClean="0"/>
              <a:t>2004</a:t>
            </a:r>
            <a:r>
              <a:rPr lang="el-GR" dirty="0" smtClean="0"/>
              <a:t>.</a:t>
            </a:r>
          </a:p>
          <a:p>
            <a:r>
              <a:rPr lang="el-GR" dirty="0" smtClean="0"/>
              <a:t>Συνολική επιβάρυνση για το </a:t>
            </a:r>
            <a:r>
              <a:rPr lang="en-US" dirty="0" smtClean="0"/>
              <a:t>NHS</a:t>
            </a:r>
            <a:r>
              <a:rPr lang="el-GR" dirty="0" smtClean="0"/>
              <a:t> 1.5-2.1 </a:t>
            </a:r>
            <a:r>
              <a:rPr lang="el-GR" dirty="0" err="1" smtClean="0"/>
              <a:t>δισ</a:t>
            </a:r>
            <a:r>
              <a:rPr lang="el-GR" dirty="0" smtClean="0"/>
              <a:t> </a:t>
            </a:r>
            <a:r>
              <a:rPr lang="en-US" dirty="0" smtClean="0"/>
              <a:t>£</a:t>
            </a:r>
            <a:endParaRPr lang="el-GR" dirty="0"/>
          </a:p>
          <a:p>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 -ΜΕΤΡΑ ΠΡΟΛΗΨΗΣ </a:t>
            </a:r>
          </a:p>
        </p:txBody>
      </p:sp>
      <p:sp>
        <p:nvSpPr>
          <p:cNvPr id="239619" name="Rectangle 3"/>
          <p:cNvSpPr>
            <a:spLocks noGrp="1" noChangeArrowheads="1"/>
          </p:cNvSpPr>
          <p:nvPr>
            <p:ph idx="1"/>
          </p:nvPr>
        </p:nvSpPr>
        <p:spPr/>
        <p:txBody>
          <a:bodyPr>
            <a:normAutofit/>
          </a:bodyPr>
          <a:lstStyle/>
          <a:p>
            <a:r>
              <a:rPr lang="el-GR" dirty="0"/>
              <a:t>ΒΟΗΘΗΤΙΚΕΣ ΣΥΣΚΕΥΕΣ ΠΟΥ </a:t>
            </a:r>
            <a:r>
              <a:rPr lang="el-GR" u="sng" dirty="0"/>
              <a:t>ΔΕΝ ΠΡΕΠΕΙ ΝΑ ΧΡΗΣΙΜΟΠΟΙΟΥΝΤΑΙ</a:t>
            </a:r>
          </a:p>
          <a:p>
            <a:r>
              <a:rPr lang="el-GR" dirty="0"/>
              <a:t>Οι </a:t>
            </a:r>
            <a:r>
              <a:rPr lang="el-GR" dirty="0" smtClean="0"/>
              <a:t> συσκευές τύπου </a:t>
            </a:r>
            <a:r>
              <a:rPr lang="el-GR" dirty="0" err="1" smtClean="0"/>
              <a:t>ντόνατ</a:t>
            </a:r>
            <a:r>
              <a:rPr lang="el-GR" dirty="0" smtClean="0"/>
              <a:t> </a:t>
            </a:r>
            <a:r>
              <a:rPr lang="el-GR" dirty="0"/>
              <a:t>(κουλούρες) πρέπει να αποφεύγονται γιατί</a:t>
            </a:r>
          </a:p>
          <a:p>
            <a:pPr lvl="1"/>
            <a:r>
              <a:rPr lang="el-GR" dirty="0"/>
              <a:t>παρεμποδίζουν την λεμφική αποχέτευση</a:t>
            </a:r>
            <a:r>
              <a:rPr lang="en-US" dirty="0"/>
              <a:t> </a:t>
            </a:r>
            <a:endParaRPr lang="el-GR" dirty="0"/>
          </a:p>
          <a:p>
            <a:pPr lvl="1"/>
            <a:r>
              <a:rPr lang="el-GR" dirty="0"/>
              <a:t>επιτείνουν την φλεβική στάση και το οίδημα.</a:t>
            </a:r>
          </a:p>
          <a:p>
            <a:endParaRPr lang="el-GR" dirty="0"/>
          </a:p>
          <a:p>
            <a:pPr lvl="1"/>
            <a:r>
              <a:rPr lang="el-GR" dirty="0"/>
              <a:t>Συμβάλλουν στην δημιουργία κατακλίσεων παρά προλαμβάνουν (</a:t>
            </a:r>
            <a:r>
              <a:rPr lang="en-US" dirty="0"/>
              <a:t>AHCPR 1992</a:t>
            </a:r>
            <a:r>
              <a:rPr lang="el-GR" dirty="0"/>
              <a:t> , </a:t>
            </a:r>
            <a:r>
              <a:rPr lang="en-US" dirty="0"/>
              <a:t>N.I.C.E </a:t>
            </a:r>
            <a:r>
              <a:rPr lang="en-US" dirty="0" smtClean="0"/>
              <a:t>2005)</a:t>
            </a:r>
            <a:endParaRPr lang="el-GR" dirty="0"/>
          </a:p>
        </p:txBody>
      </p:sp>
      <p:sp>
        <p:nvSpPr>
          <p:cNvPr id="239620" name="AutoShape 4"/>
          <p:cNvSpPr>
            <a:spLocks noChangeArrowheads="1"/>
          </p:cNvSpPr>
          <p:nvPr/>
        </p:nvSpPr>
        <p:spPr bwMode="auto">
          <a:xfrm>
            <a:off x="4076700" y="4464050"/>
            <a:ext cx="225425" cy="450850"/>
          </a:xfrm>
          <a:prstGeom prst="down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ΠΙΕΣΗ -ΜΕΤΡΑ ΠΡΟΛΗΨΗΣ </a:t>
            </a:r>
          </a:p>
        </p:txBody>
      </p:sp>
      <p:sp>
        <p:nvSpPr>
          <p:cNvPr id="261123" name="Rectangle 3"/>
          <p:cNvSpPr>
            <a:spLocks noGrp="1" noChangeArrowheads="1"/>
          </p:cNvSpPr>
          <p:nvPr>
            <p:ph idx="1"/>
          </p:nvPr>
        </p:nvSpPr>
        <p:spPr/>
        <p:txBody>
          <a:bodyPr/>
          <a:lstStyle/>
          <a:p>
            <a:r>
              <a:rPr lang="el-GR"/>
              <a:t>ΒΟΗΘΗΤΙΚΕΣ ΣΥΣΚΕΥΕΣ ΠΟΥ </a:t>
            </a:r>
            <a:r>
              <a:rPr lang="el-GR" u="sng"/>
              <a:t>ΔΕΝ ΠΡΕΠΕΙ ΝΑ ΧΡΗΣΙΜΟΠΟΙΟΥΝΤΑΙ</a:t>
            </a:r>
          </a:p>
          <a:p>
            <a:r>
              <a:rPr lang="el-GR"/>
              <a:t>Γάντια με νερό κάτω από τις πτέρνες</a:t>
            </a:r>
          </a:p>
          <a:p>
            <a:pPr lvl="1"/>
            <a:r>
              <a:rPr lang="el-GR"/>
              <a:t>Η χρήση τους κρίνεται αναποτελεσματική διότι η μικρή έκταση της περιοχής της πτέρνας υποδεικνύει ότι δεν είναι εφικτή η αναδιανομή της πίεσης τοπικά σ’ αυτή την περιοχή</a:t>
            </a:r>
            <a:r>
              <a:rPr lang="en-US"/>
              <a:t> </a:t>
            </a:r>
            <a:r>
              <a:rPr lang="el-GR"/>
              <a:t>με αυτό τον τρόπο.(</a:t>
            </a:r>
            <a:r>
              <a:rPr lang="en-US"/>
              <a:t>N.I.C.E 2003)</a:t>
            </a:r>
            <a:endParaRPr lang="el-GR"/>
          </a:p>
          <a:p>
            <a:pPr lvl="1"/>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ΤΡΙΒΗ </a:t>
            </a:r>
            <a:r>
              <a:rPr lang="en-US" sz="3200" b="1"/>
              <a:t>KAI </a:t>
            </a:r>
            <a:r>
              <a:rPr lang="el-GR" sz="3200" b="1"/>
              <a:t>ΔΙΑΤΜΗΣΗ</a:t>
            </a:r>
          </a:p>
        </p:txBody>
      </p:sp>
      <p:sp>
        <p:nvSpPr>
          <p:cNvPr id="233477" name="Rectangle 5"/>
          <p:cNvSpPr>
            <a:spLocks noGrp="1" noChangeArrowheads="1"/>
          </p:cNvSpPr>
          <p:nvPr>
            <p:ph type="body" sz="half" idx="1"/>
          </p:nvPr>
        </p:nvSpPr>
        <p:spPr>
          <a:xfrm>
            <a:off x="457200" y="1600200"/>
            <a:ext cx="8229600" cy="2459038"/>
          </a:xfrm>
        </p:spPr>
        <p:txBody>
          <a:bodyPr/>
          <a:lstStyle/>
          <a:p>
            <a:r>
              <a:rPr lang="el-GR" sz="2400"/>
              <a:t>Πρόληψη ανάπτυξης εκδορών και αποκόλλησης των βαθύτερων στοιβάδων του δέρματος μεταξύ τους.</a:t>
            </a:r>
          </a:p>
          <a:p>
            <a:r>
              <a:rPr lang="el-GR" sz="2400"/>
              <a:t>Ο κίνδυνος  τριβής και διάτμησης είναι αυξημένος όταν η ράχη του κρεβατιού είναι ανυψωμένη στις 50</a:t>
            </a:r>
            <a:r>
              <a:rPr lang="en-US" sz="2400"/>
              <a:t>°</a:t>
            </a:r>
            <a:r>
              <a:rPr lang="el-GR" sz="2400"/>
              <a:t> -60</a:t>
            </a:r>
            <a:r>
              <a:rPr lang="en-US" sz="2400"/>
              <a:t>°</a:t>
            </a:r>
            <a:endParaRPr lang="el-GR" sz="2400"/>
          </a:p>
          <a:p>
            <a:endParaRPr lang="el-GR" sz="2400"/>
          </a:p>
          <a:p>
            <a:endParaRPr lang="en-US" sz="2400"/>
          </a:p>
          <a:p>
            <a:endParaRPr lang="el-GR" sz="2400"/>
          </a:p>
        </p:txBody>
      </p:sp>
      <p:pic>
        <p:nvPicPr>
          <p:cNvPr id="233492" name="Picture 20" descr="basiki eikona kataklisis"/>
          <p:cNvPicPr>
            <a:picLocks noGrp="1" noChangeAspect="1" noChangeArrowheads="1"/>
          </p:cNvPicPr>
          <p:nvPr>
            <p:ph sz="half" idx="2"/>
          </p:nvPr>
        </p:nvPicPr>
        <p:blipFill>
          <a:blip r:embed="rId3" cstate="print">
            <a:lum bright="-18000" contrast="30000"/>
          </a:blip>
          <a:stretch>
            <a:fillRect/>
          </a:stretch>
        </p:blipFill>
        <p:spPr>
          <a:xfrm>
            <a:off x="2868003" y="3941763"/>
            <a:ext cx="3407993" cy="2189162"/>
          </a:xfrm>
          <a:noFill/>
          <a:ln/>
        </p:spPr>
      </p:pic>
      <p:sp>
        <p:nvSpPr>
          <p:cNvPr id="233481" name="Freeform 9"/>
          <p:cNvSpPr>
            <a:spLocks/>
          </p:cNvSpPr>
          <p:nvPr/>
        </p:nvSpPr>
        <p:spPr bwMode="auto">
          <a:xfrm>
            <a:off x="6237288" y="5183188"/>
            <a:ext cx="225425" cy="720725"/>
          </a:xfrm>
          <a:custGeom>
            <a:avLst/>
            <a:gdLst/>
            <a:ahLst/>
            <a:cxnLst>
              <a:cxn ang="0">
                <a:pos x="482" y="0"/>
              </a:cxn>
              <a:cxn ang="0">
                <a:pos x="624" y="284"/>
              </a:cxn>
              <a:cxn ang="0">
                <a:pos x="0" y="454"/>
              </a:cxn>
            </a:cxnLst>
            <a:rect l="0" t="0" r="r" b="b"/>
            <a:pathLst>
              <a:path w="704" h="454">
                <a:moveTo>
                  <a:pt x="482" y="0"/>
                </a:moveTo>
                <a:cubicBezTo>
                  <a:pt x="593" y="104"/>
                  <a:pt x="704" y="208"/>
                  <a:pt x="624" y="284"/>
                </a:cubicBezTo>
                <a:cubicBezTo>
                  <a:pt x="544" y="360"/>
                  <a:pt x="272" y="407"/>
                  <a:pt x="0" y="454"/>
                </a:cubicBezTo>
              </a:path>
            </a:pathLst>
          </a:custGeom>
          <a:noFill/>
          <a:ln w="9525">
            <a:solidFill>
              <a:schemeClr val="tx1"/>
            </a:solidFill>
            <a:round/>
            <a:headEnd/>
            <a:tailEnd/>
          </a:ln>
          <a:effectLst/>
        </p:spPr>
        <p:txBody>
          <a:bodyPr/>
          <a:lstStyle/>
          <a:p>
            <a:endParaRPr lang="el-GR"/>
          </a:p>
        </p:txBody>
      </p:sp>
      <p:sp>
        <p:nvSpPr>
          <p:cNvPr id="233488" name="AutoShape 16"/>
          <p:cNvSpPr>
            <a:spLocks noChangeArrowheads="1"/>
          </p:cNvSpPr>
          <p:nvPr/>
        </p:nvSpPr>
        <p:spPr bwMode="auto">
          <a:xfrm rot="-3951249">
            <a:off x="6245225" y="5040313"/>
            <a:ext cx="1530350" cy="196850"/>
          </a:xfrm>
          <a:prstGeom prst="leftArrow">
            <a:avLst>
              <a:gd name="adj1" fmla="val 50000"/>
              <a:gd name="adj2" fmla="val 194355"/>
            </a:avLst>
          </a:prstGeom>
          <a:solidFill>
            <a:schemeClr val="accent1"/>
          </a:solidFill>
          <a:ln w="9525">
            <a:solidFill>
              <a:schemeClr val="tx1"/>
            </a:solidFill>
            <a:miter lim="800000"/>
            <a:headEnd/>
            <a:tailEnd/>
          </a:ln>
          <a:effectLst/>
        </p:spPr>
        <p:txBody>
          <a:bodyPr wrap="none" anchor="ctr"/>
          <a:lstStyle/>
          <a:p>
            <a:endParaRPr lang="el-GR"/>
          </a:p>
        </p:txBody>
      </p:sp>
      <p:sp>
        <p:nvSpPr>
          <p:cNvPr id="233493" name="Text Box 21"/>
          <p:cNvSpPr txBox="1">
            <a:spLocks noChangeArrowheads="1"/>
          </p:cNvSpPr>
          <p:nvPr/>
        </p:nvSpPr>
        <p:spPr bwMode="auto">
          <a:xfrm rot="-4087350">
            <a:off x="6553994" y="4890294"/>
            <a:ext cx="1917700" cy="366712"/>
          </a:xfrm>
          <a:prstGeom prst="rect">
            <a:avLst/>
          </a:prstGeom>
          <a:noFill/>
          <a:ln w="9525">
            <a:noFill/>
            <a:miter lim="800000"/>
            <a:headEnd/>
            <a:tailEnd/>
          </a:ln>
          <a:effectLst/>
        </p:spPr>
        <p:txBody>
          <a:bodyPr>
            <a:spAutoFit/>
          </a:bodyPr>
          <a:lstStyle/>
          <a:p>
            <a:pPr>
              <a:spcBef>
                <a:spcPct val="50000"/>
              </a:spcBef>
            </a:pPr>
            <a:r>
              <a:rPr lang="el-GR" b="1">
                <a:latin typeface="Times New Roman" pitchFamily="18" charset="0"/>
              </a:rPr>
              <a:t>ΔΙΑΤΜΗΣΗ</a:t>
            </a:r>
            <a:endParaRPr lang="el-GR"/>
          </a:p>
        </p:txBody>
      </p:sp>
      <p:sp>
        <p:nvSpPr>
          <p:cNvPr id="233494" name="Text Box 22"/>
          <p:cNvSpPr txBox="1">
            <a:spLocks noChangeArrowheads="1"/>
          </p:cNvSpPr>
          <p:nvPr/>
        </p:nvSpPr>
        <p:spPr bwMode="auto">
          <a:xfrm>
            <a:off x="4281488" y="6477000"/>
            <a:ext cx="1890712" cy="366713"/>
          </a:xfrm>
          <a:prstGeom prst="rect">
            <a:avLst/>
          </a:prstGeom>
          <a:noFill/>
          <a:ln w="9525">
            <a:noFill/>
            <a:miter lim="800000"/>
            <a:headEnd/>
            <a:tailEnd/>
          </a:ln>
          <a:effectLst/>
        </p:spPr>
        <p:txBody>
          <a:bodyPr>
            <a:spAutoFit/>
          </a:bodyPr>
          <a:lstStyle/>
          <a:p>
            <a:pPr>
              <a:spcBef>
                <a:spcPct val="50000"/>
              </a:spcBef>
            </a:pPr>
            <a:r>
              <a:rPr lang="el-GR" b="1">
                <a:latin typeface="Times New Roman" pitchFamily="18" charset="0"/>
              </a:rPr>
              <a:t>ΤΡΙΒΗ</a:t>
            </a:r>
            <a:endParaRPr lang="el-GR"/>
          </a:p>
        </p:txBody>
      </p:sp>
      <p:sp>
        <p:nvSpPr>
          <p:cNvPr id="233502" name="AutoShape 30"/>
          <p:cNvSpPr>
            <a:spLocks noChangeArrowheads="1"/>
          </p:cNvSpPr>
          <p:nvPr/>
        </p:nvSpPr>
        <p:spPr bwMode="auto">
          <a:xfrm>
            <a:off x="3581400" y="6172200"/>
            <a:ext cx="2057400" cy="304800"/>
          </a:xfrm>
          <a:prstGeom prst="flowChartAlternateProcess">
            <a:avLst/>
          </a:prstGeom>
          <a:solidFill>
            <a:schemeClr val="accent1"/>
          </a:solidFill>
          <a:ln w="9525">
            <a:solidFill>
              <a:schemeClr val="tx1"/>
            </a:solidFill>
            <a:miter lim="800000"/>
            <a:headEnd/>
            <a:tailEnd/>
          </a:ln>
          <a:effectLst/>
        </p:spPr>
        <p:txBody>
          <a:bodyPr wrap="none" anchor="ctr"/>
          <a:lstStyle/>
          <a:p>
            <a:endParaRPr lang="el-GR"/>
          </a:p>
        </p:txBody>
      </p:sp>
      <p:sp>
        <p:nvSpPr>
          <p:cNvPr id="233503" name="Freeform 31"/>
          <p:cNvSpPr>
            <a:spLocks/>
          </p:cNvSpPr>
          <p:nvPr/>
        </p:nvSpPr>
        <p:spPr bwMode="auto">
          <a:xfrm>
            <a:off x="3733800" y="6248400"/>
            <a:ext cx="1746250" cy="127000"/>
          </a:xfrm>
          <a:custGeom>
            <a:avLst/>
            <a:gdLst/>
            <a:ahLst/>
            <a:cxnLst>
              <a:cxn ang="0">
                <a:pos x="0" y="81"/>
              </a:cxn>
              <a:cxn ang="0">
                <a:pos x="28" y="27"/>
              </a:cxn>
              <a:cxn ang="0">
                <a:pos x="82" y="9"/>
              </a:cxn>
              <a:cxn ang="0">
                <a:pos x="155" y="18"/>
              </a:cxn>
              <a:cxn ang="0">
                <a:pos x="164" y="45"/>
              </a:cxn>
              <a:cxn ang="0">
                <a:pos x="200" y="100"/>
              </a:cxn>
              <a:cxn ang="0">
                <a:pos x="264" y="127"/>
              </a:cxn>
              <a:cxn ang="0">
                <a:pos x="328" y="100"/>
              </a:cxn>
              <a:cxn ang="0">
                <a:pos x="409" y="18"/>
              </a:cxn>
              <a:cxn ang="0">
                <a:pos x="564" y="136"/>
              </a:cxn>
              <a:cxn ang="0">
                <a:pos x="646" y="72"/>
              </a:cxn>
              <a:cxn ang="0">
                <a:pos x="727" y="27"/>
              </a:cxn>
              <a:cxn ang="0">
                <a:pos x="755" y="45"/>
              </a:cxn>
              <a:cxn ang="0">
                <a:pos x="791" y="100"/>
              </a:cxn>
              <a:cxn ang="0">
                <a:pos x="818" y="118"/>
              </a:cxn>
              <a:cxn ang="0">
                <a:pos x="873" y="136"/>
              </a:cxn>
              <a:cxn ang="0">
                <a:pos x="1000" y="0"/>
              </a:cxn>
              <a:cxn ang="0">
                <a:pos x="1082" y="90"/>
              </a:cxn>
              <a:cxn ang="0">
                <a:pos x="1100" y="118"/>
              </a:cxn>
            </a:cxnLst>
            <a:rect l="0" t="0" r="r" b="b"/>
            <a:pathLst>
              <a:path w="1100" h="136">
                <a:moveTo>
                  <a:pt x="0" y="81"/>
                </a:moveTo>
                <a:cubicBezTo>
                  <a:pt x="6" y="57"/>
                  <a:pt x="4" y="39"/>
                  <a:pt x="28" y="27"/>
                </a:cubicBezTo>
                <a:cubicBezTo>
                  <a:pt x="45" y="19"/>
                  <a:pt x="82" y="9"/>
                  <a:pt x="82" y="9"/>
                </a:cubicBezTo>
                <a:cubicBezTo>
                  <a:pt x="106" y="12"/>
                  <a:pt x="133" y="8"/>
                  <a:pt x="155" y="18"/>
                </a:cubicBezTo>
                <a:cubicBezTo>
                  <a:pt x="164" y="22"/>
                  <a:pt x="159" y="37"/>
                  <a:pt x="164" y="45"/>
                </a:cubicBezTo>
                <a:cubicBezTo>
                  <a:pt x="175" y="64"/>
                  <a:pt x="188" y="82"/>
                  <a:pt x="200" y="100"/>
                </a:cubicBezTo>
                <a:cubicBezTo>
                  <a:pt x="212" y="118"/>
                  <a:pt x="247" y="123"/>
                  <a:pt x="264" y="127"/>
                </a:cubicBezTo>
                <a:cubicBezTo>
                  <a:pt x="298" y="118"/>
                  <a:pt x="301" y="122"/>
                  <a:pt x="328" y="100"/>
                </a:cubicBezTo>
                <a:cubicBezTo>
                  <a:pt x="366" y="69"/>
                  <a:pt x="359" y="35"/>
                  <a:pt x="409" y="18"/>
                </a:cubicBezTo>
                <a:cubicBezTo>
                  <a:pt x="466" y="55"/>
                  <a:pt x="498" y="114"/>
                  <a:pt x="564" y="136"/>
                </a:cubicBezTo>
                <a:cubicBezTo>
                  <a:pt x="643" y="123"/>
                  <a:pt x="609" y="130"/>
                  <a:pt x="646" y="72"/>
                </a:cubicBezTo>
                <a:cubicBezTo>
                  <a:pt x="661" y="11"/>
                  <a:pt x="667" y="15"/>
                  <a:pt x="727" y="27"/>
                </a:cubicBezTo>
                <a:cubicBezTo>
                  <a:pt x="736" y="33"/>
                  <a:pt x="748" y="37"/>
                  <a:pt x="755" y="45"/>
                </a:cubicBezTo>
                <a:cubicBezTo>
                  <a:pt x="769" y="61"/>
                  <a:pt x="773" y="88"/>
                  <a:pt x="791" y="100"/>
                </a:cubicBezTo>
                <a:cubicBezTo>
                  <a:pt x="800" y="106"/>
                  <a:pt x="808" y="114"/>
                  <a:pt x="818" y="118"/>
                </a:cubicBezTo>
                <a:cubicBezTo>
                  <a:pt x="836" y="126"/>
                  <a:pt x="873" y="136"/>
                  <a:pt x="873" y="136"/>
                </a:cubicBezTo>
                <a:cubicBezTo>
                  <a:pt x="923" y="98"/>
                  <a:pt x="955" y="45"/>
                  <a:pt x="1000" y="0"/>
                </a:cubicBezTo>
                <a:cubicBezTo>
                  <a:pt x="1038" y="25"/>
                  <a:pt x="1042" y="64"/>
                  <a:pt x="1082" y="90"/>
                </a:cubicBezTo>
                <a:cubicBezTo>
                  <a:pt x="1088" y="99"/>
                  <a:pt x="1100" y="118"/>
                  <a:pt x="1100" y="118"/>
                </a:cubicBezTo>
              </a:path>
            </a:pathLst>
          </a:custGeom>
          <a:noFill/>
          <a:ln w="28575" cmpd="sng">
            <a:solidFill>
              <a:schemeClr val="tx1"/>
            </a:solidFill>
            <a:round/>
            <a:headEnd/>
            <a:tailEnd/>
          </a:ln>
          <a:effectLst/>
        </p:spPr>
        <p:txBody>
          <a:bodyPr wrap="none" anchor="ctr"/>
          <a:lstStyle/>
          <a:p>
            <a:endParaRPr lang="el-G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l-GR" smtClean="0"/>
              <a:t>Δυνάμεις τριβής και κατάτμησης</a:t>
            </a:r>
            <a:endParaRPr lang="en-GB"/>
          </a:p>
        </p:txBody>
      </p:sp>
      <p:sp>
        <p:nvSpPr>
          <p:cNvPr id="468995" name="Rectangle 3"/>
          <p:cNvSpPr>
            <a:spLocks noGrp="1" noChangeArrowheads="1"/>
          </p:cNvSpPr>
          <p:nvPr>
            <p:ph idx="1"/>
          </p:nvPr>
        </p:nvSpPr>
        <p:spPr/>
        <p:txBody>
          <a:bodyPr/>
          <a:lstStyle/>
          <a:p>
            <a:r>
              <a:rPr lang="el-GR" smtClean="0"/>
              <a:t>Τριβή</a:t>
            </a:r>
            <a:r>
              <a:rPr lang="en-US" smtClean="0"/>
              <a:t>:</a:t>
            </a:r>
            <a:r>
              <a:rPr lang="el-GR" smtClean="0"/>
              <a:t> Δημιουργία αμιχών και μικροεκδορών όταν το δέρμα τρίβεται σε σταθερή επιφάνεια η σε έπαρμα αυτής</a:t>
            </a:r>
          </a:p>
          <a:p>
            <a:r>
              <a:rPr lang="el-GR" smtClean="0"/>
              <a:t>Κατάτμηση</a:t>
            </a:r>
            <a:r>
              <a:rPr lang="en-US" smtClean="0"/>
              <a:t>:</a:t>
            </a:r>
            <a:r>
              <a:rPr lang="el-GR" smtClean="0"/>
              <a:t> Όταν οι στιβάδες του δέρματος μετακινούνται σε αντίθετες κατευθύνσεις, προκαλείται τράβηγμα των αγγείων του υποδορίου και μικροτραυματισμός τους. </a:t>
            </a: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8995">
                                            <p:txEl>
                                              <p:pRg st="1" end="1"/>
                                            </p:txEl>
                                          </p:spTgt>
                                        </p:tgtEl>
                                        <p:attrNameLst>
                                          <p:attrName>style.visibility</p:attrName>
                                        </p:attrNameLst>
                                      </p:cBhvr>
                                      <p:to>
                                        <p:strVal val="visible"/>
                                      </p:to>
                                    </p:set>
                                    <p:anim calcmode="lin" valueType="num">
                                      <p:cBhvr additive="base">
                                        <p:cTn id="13" dur="500" fill="hold"/>
                                        <p:tgtEl>
                                          <p:spTgt spid="468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fontScale="90000"/>
          </a:bodyPr>
          <a:lstStyle/>
          <a:p>
            <a:r>
              <a:rPr lang="el-GR" sz="4000"/>
              <a:t>ΕΞΩΓΕΝΕΙΣ ΠΑΡΑΓΟΝΤΕΣ</a:t>
            </a:r>
            <a:r>
              <a:rPr lang="en-US" sz="4000"/>
              <a:t/>
            </a:r>
            <a:br>
              <a:rPr lang="en-US" sz="4000"/>
            </a:br>
            <a:r>
              <a:rPr lang="el-GR" sz="3200" b="1"/>
              <a:t>ΤΡΙΒΗ </a:t>
            </a:r>
            <a:r>
              <a:rPr lang="en-US" sz="3200" b="1"/>
              <a:t>KAI </a:t>
            </a:r>
            <a:r>
              <a:rPr lang="el-GR" sz="3200" b="1"/>
              <a:t>ΔΙΑΤΜΗΣΗ</a:t>
            </a:r>
          </a:p>
        </p:txBody>
      </p:sp>
      <p:sp>
        <p:nvSpPr>
          <p:cNvPr id="304131" name="Rectangle 3"/>
          <p:cNvSpPr>
            <a:spLocks noGrp="1" noChangeArrowheads="1"/>
          </p:cNvSpPr>
          <p:nvPr>
            <p:ph type="body" sz="half" idx="1"/>
          </p:nvPr>
        </p:nvSpPr>
        <p:spPr>
          <a:xfrm>
            <a:off x="457200" y="1600200"/>
            <a:ext cx="8229600" cy="2863850"/>
          </a:xfrm>
        </p:spPr>
        <p:txBody>
          <a:bodyPr/>
          <a:lstStyle/>
          <a:p>
            <a:pPr>
              <a:lnSpc>
                <a:spcPct val="90000"/>
              </a:lnSpc>
              <a:buFont typeface="Wingdings" pitchFamily="2" charset="2"/>
              <a:buNone/>
            </a:pPr>
            <a:r>
              <a:rPr lang="el-GR" sz="2000" b="1" dirty="0"/>
              <a:t>ΜΕΤΡΟ 1ο</a:t>
            </a:r>
          </a:p>
          <a:p>
            <a:pPr>
              <a:lnSpc>
                <a:spcPct val="90000"/>
              </a:lnSpc>
              <a:buFont typeface="Wingdings" pitchFamily="2" charset="2"/>
              <a:buNone/>
            </a:pPr>
            <a:r>
              <a:rPr lang="el-GR" sz="2000" dirty="0"/>
              <a:t>Ανύψωση του κρεβατιού έως 30</a:t>
            </a:r>
            <a:r>
              <a:rPr lang="en-US" sz="2000" dirty="0"/>
              <a:t>°</a:t>
            </a:r>
          </a:p>
          <a:p>
            <a:pPr>
              <a:lnSpc>
                <a:spcPct val="90000"/>
              </a:lnSpc>
            </a:pPr>
            <a:r>
              <a:rPr lang="el-GR" sz="2000" dirty="0"/>
              <a:t>Αν η κατάσταση του ασθενή απαιτεί </a:t>
            </a:r>
            <a:r>
              <a:rPr lang="el-GR" sz="2000" dirty="0" err="1"/>
              <a:t>ανάρροπη</a:t>
            </a:r>
            <a:r>
              <a:rPr lang="el-GR" sz="2000" dirty="0"/>
              <a:t> θέση  προτείνεται η ανύψωση της ράχης μέχρι τις 30</a:t>
            </a:r>
            <a:r>
              <a:rPr lang="en-US" sz="2000" dirty="0"/>
              <a:t>°</a:t>
            </a:r>
            <a:r>
              <a:rPr lang="el-GR" sz="2000" dirty="0"/>
              <a:t> και για το μικρότερο δυνατό διάστημα.(</a:t>
            </a:r>
            <a:r>
              <a:rPr lang="en-US" sz="2000" dirty="0" smtClean="0"/>
              <a:t>N.P.U.A.P, </a:t>
            </a:r>
            <a:r>
              <a:rPr lang="en-US" sz="2000" dirty="0"/>
              <a:t>Bergstrom et al 1992)</a:t>
            </a:r>
            <a:endParaRPr lang="el-GR" sz="2000" dirty="0"/>
          </a:p>
          <a:p>
            <a:pPr>
              <a:lnSpc>
                <a:spcPct val="90000"/>
              </a:lnSpc>
            </a:pPr>
            <a:r>
              <a:rPr lang="el-GR" sz="2000" b="1" u="sng" dirty="0"/>
              <a:t>Αν ο ασθενής πρέπει</a:t>
            </a:r>
            <a:r>
              <a:rPr lang="el-GR" sz="2000" dirty="0"/>
              <a:t> να βρίσκεται σε θέση </a:t>
            </a:r>
            <a:r>
              <a:rPr lang="el-GR" sz="2000" dirty="0" err="1"/>
              <a:t>ημι</a:t>
            </a:r>
            <a:r>
              <a:rPr lang="el-GR" sz="2000" dirty="0"/>
              <a:t> – </a:t>
            </a:r>
            <a:r>
              <a:rPr lang="en-US" sz="2000" dirty="0"/>
              <a:t>Fowler </a:t>
            </a:r>
            <a:r>
              <a:rPr lang="el-GR" sz="2000" dirty="0"/>
              <a:t>Περιορίστε  τον χρόνο παραμονής του ασθενή στην θέση  αυτή (</a:t>
            </a:r>
            <a:r>
              <a:rPr lang="el-GR" sz="2000" dirty="0" err="1"/>
              <a:t>ημι</a:t>
            </a:r>
            <a:r>
              <a:rPr lang="el-GR" sz="2000" dirty="0"/>
              <a:t>-</a:t>
            </a:r>
            <a:r>
              <a:rPr lang="en-US" sz="2000" dirty="0"/>
              <a:t>Fowler</a:t>
            </a:r>
            <a:r>
              <a:rPr lang="el-GR" sz="2000" dirty="0"/>
              <a:t>) στα 30 </a:t>
            </a:r>
            <a:r>
              <a:rPr lang="en-US" sz="2000" dirty="0"/>
              <a:t>min</a:t>
            </a:r>
            <a:r>
              <a:rPr lang="el-GR" sz="2000" dirty="0"/>
              <a:t>.</a:t>
            </a:r>
          </a:p>
        </p:txBody>
      </p:sp>
      <p:pic>
        <p:nvPicPr>
          <p:cNvPr id="304132" name="Picture 4" descr="υποστήριξη ποδιών-κεφαλής"/>
          <p:cNvPicPr>
            <a:picLocks noGrp="1" noChangeAspect="1" noChangeArrowheads="1"/>
          </p:cNvPicPr>
          <p:nvPr>
            <p:ph sz="half" idx="2"/>
          </p:nvPr>
        </p:nvPicPr>
        <p:blipFill>
          <a:blip r:embed="rId3" cstate="print">
            <a:lum bright="-18000" contrast="54000"/>
          </a:blip>
          <a:srcRect/>
          <a:stretch>
            <a:fillRect/>
          </a:stretch>
        </p:blipFill>
        <p:spPr>
          <a:xfrm>
            <a:off x="1736725" y="4314825"/>
            <a:ext cx="5280025" cy="1724025"/>
          </a:xfrm>
          <a:noFill/>
          <a:ln/>
        </p:spPr>
      </p:pic>
      <p:sp>
        <p:nvSpPr>
          <p:cNvPr id="304133" name="Freeform 5"/>
          <p:cNvSpPr>
            <a:spLocks/>
          </p:cNvSpPr>
          <p:nvPr/>
        </p:nvSpPr>
        <p:spPr bwMode="auto">
          <a:xfrm>
            <a:off x="6237288" y="5183188"/>
            <a:ext cx="225425" cy="720725"/>
          </a:xfrm>
          <a:custGeom>
            <a:avLst/>
            <a:gdLst/>
            <a:ahLst/>
            <a:cxnLst>
              <a:cxn ang="0">
                <a:pos x="482" y="0"/>
              </a:cxn>
              <a:cxn ang="0">
                <a:pos x="624" y="284"/>
              </a:cxn>
              <a:cxn ang="0">
                <a:pos x="0" y="454"/>
              </a:cxn>
            </a:cxnLst>
            <a:rect l="0" t="0" r="r" b="b"/>
            <a:pathLst>
              <a:path w="704" h="454">
                <a:moveTo>
                  <a:pt x="482" y="0"/>
                </a:moveTo>
                <a:cubicBezTo>
                  <a:pt x="593" y="104"/>
                  <a:pt x="704" y="208"/>
                  <a:pt x="624" y="284"/>
                </a:cubicBezTo>
                <a:cubicBezTo>
                  <a:pt x="544" y="360"/>
                  <a:pt x="272" y="407"/>
                  <a:pt x="0" y="454"/>
                </a:cubicBezTo>
              </a:path>
            </a:pathLst>
          </a:custGeom>
          <a:noFill/>
          <a:ln w="9525">
            <a:solidFill>
              <a:schemeClr val="tx1"/>
            </a:solidFill>
            <a:round/>
            <a:headEnd/>
            <a:tailEnd/>
          </a:ln>
          <a:effectLst/>
        </p:spPr>
        <p:txBody>
          <a:bodyPr/>
          <a:lstStyle/>
          <a:p>
            <a:endParaRPr lang="el-GR"/>
          </a:p>
        </p:txBody>
      </p:sp>
      <p:sp>
        <p:nvSpPr>
          <p:cNvPr id="304134" name="AutoShape 6"/>
          <p:cNvSpPr>
            <a:spLocks noChangeArrowheads="1"/>
          </p:cNvSpPr>
          <p:nvPr/>
        </p:nvSpPr>
        <p:spPr bwMode="auto">
          <a:xfrm>
            <a:off x="7451725" y="4754563"/>
            <a:ext cx="914400" cy="609600"/>
          </a:xfrm>
          <a:prstGeom prst="wedgeEllipseCallout">
            <a:avLst>
              <a:gd name="adj1" fmla="val -122398"/>
              <a:gd name="adj2" fmla="val 62759"/>
            </a:avLst>
          </a:prstGeom>
          <a:solidFill>
            <a:schemeClr val="accent1"/>
          </a:solidFill>
          <a:ln w="9525">
            <a:solidFill>
              <a:schemeClr val="tx1"/>
            </a:solidFill>
            <a:miter lim="800000"/>
            <a:headEnd/>
            <a:tailEnd/>
          </a:ln>
          <a:effectLst/>
        </p:spPr>
        <p:txBody>
          <a:bodyPr/>
          <a:lstStyle/>
          <a:p>
            <a:pPr algn="ctr"/>
            <a:r>
              <a:rPr lang="el-GR"/>
              <a:t>30</a:t>
            </a:r>
            <a:r>
              <a:rPr lang="en-US"/>
              <a:t>°</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normAutofit fontScale="90000"/>
          </a:bodyPr>
          <a:lstStyle/>
          <a:p>
            <a:r>
              <a:rPr lang="el-GR" sz="4000" b="1"/>
              <a:t>ΕΞΩΓΕΝΕΙΣ ΠΑΡΑΓΟΝΤΕΣ</a:t>
            </a:r>
            <a:r>
              <a:rPr lang="en-US" sz="4000" b="1"/>
              <a:t/>
            </a:r>
            <a:br>
              <a:rPr lang="en-US" sz="4000" b="1"/>
            </a:br>
            <a:r>
              <a:rPr lang="el-GR" sz="3200" b="1"/>
              <a:t>ΤΡΙΒΗ </a:t>
            </a:r>
            <a:r>
              <a:rPr lang="en-US" sz="3200" b="1"/>
              <a:t>KAI </a:t>
            </a:r>
            <a:r>
              <a:rPr lang="el-GR" sz="3200" b="1"/>
              <a:t>ΔΙΑΤΜΗΣΗ</a:t>
            </a:r>
          </a:p>
        </p:txBody>
      </p:sp>
      <p:sp>
        <p:nvSpPr>
          <p:cNvPr id="299011" name="Rectangle 3"/>
          <p:cNvSpPr>
            <a:spLocks noGrp="1" noChangeArrowheads="1"/>
          </p:cNvSpPr>
          <p:nvPr>
            <p:ph idx="1"/>
          </p:nvPr>
        </p:nvSpPr>
        <p:spPr/>
        <p:txBody>
          <a:bodyPr>
            <a:normAutofit lnSpcReduction="10000"/>
          </a:bodyPr>
          <a:lstStyle/>
          <a:p>
            <a:pPr>
              <a:lnSpc>
                <a:spcPct val="80000"/>
              </a:lnSpc>
              <a:buFont typeface="Wingdings" pitchFamily="2" charset="2"/>
              <a:buNone/>
            </a:pPr>
            <a:r>
              <a:rPr lang="el-GR" sz="2400" b="1" dirty="0"/>
              <a:t>ΜΕΤΡΟ 2ο</a:t>
            </a:r>
          </a:p>
          <a:p>
            <a:pPr>
              <a:lnSpc>
                <a:spcPct val="80000"/>
              </a:lnSpc>
              <a:buFont typeface="Wingdings" pitchFamily="2" charset="2"/>
              <a:buNone/>
            </a:pPr>
            <a:r>
              <a:rPr lang="el-GR" sz="2400" dirty="0"/>
              <a:t>Εφαρμόστε χειρισμούς κατά τις μετακινήσεις που να μειώνουν τις δυνάμεις τριβής και διάτμησης.</a:t>
            </a:r>
          </a:p>
          <a:p>
            <a:pPr>
              <a:lnSpc>
                <a:spcPct val="80000"/>
              </a:lnSpc>
            </a:pPr>
            <a:r>
              <a:rPr lang="el-GR" sz="2400" dirty="0"/>
              <a:t>Σηκώστε και μετακινήστε τον ασθενή με σεντόνι και πάντα με βοήθεια</a:t>
            </a:r>
            <a:r>
              <a:rPr lang="en-US" sz="2400" dirty="0"/>
              <a:t>.</a:t>
            </a:r>
            <a:r>
              <a:rPr lang="el-GR" sz="2400" dirty="0"/>
              <a:t>Μην σύρετε τον ασθενή (</a:t>
            </a:r>
            <a:r>
              <a:rPr lang="en-US" sz="2400" dirty="0"/>
              <a:t>N.P.U.A.P</a:t>
            </a:r>
            <a:r>
              <a:rPr lang="el-GR" sz="2400" dirty="0"/>
              <a:t> 1993)</a:t>
            </a:r>
          </a:p>
          <a:p>
            <a:pPr>
              <a:lnSpc>
                <a:spcPct val="80000"/>
              </a:lnSpc>
            </a:pPr>
            <a:r>
              <a:rPr lang="el-GR" sz="2400" dirty="0"/>
              <a:t>Προσοχή απαιτείται </a:t>
            </a:r>
          </a:p>
          <a:p>
            <a:pPr lvl="1">
              <a:lnSpc>
                <a:spcPct val="80000"/>
              </a:lnSpc>
            </a:pPr>
            <a:r>
              <a:rPr lang="el-GR" sz="2000" dirty="0"/>
              <a:t>στην πτώση και ύπαρξη μικροαντικειμένων στο κρεβάτι.</a:t>
            </a:r>
          </a:p>
          <a:p>
            <a:pPr lvl="1">
              <a:lnSpc>
                <a:spcPct val="80000"/>
              </a:lnSpc>
            </a:pPr>
            <a:r>
              <a:rPr lang="el-GR" sz="2000" dirty="0"/>
              <a:t>στην ύπαρξη σεντονιών με </a:t>
            </a:r>
            <a:r>
              <a:rPr lang="el-GR" sz="2000" dirty="0" smtClean="0"/>
              <a:t>αναδιπλώσεις</a:t>
            </a:r>
          </a:p>
          <a:p>
            <a:pPr lvl="1">
              <a:lnSpc>
                <a:spcPct val="80000"/>
              </a:lnSpc>
              <a:buNone/>
            </a:pPr>
            <a:r>
              <a:rPr lang="en-US" sz="2000" dirty="0" smtClean="0">
                <a:hlinkClick r:id="rId2"/>
              </a:rPr>
              <a:t>http://www.papapostolou.gr/default.asp?pid=273&amp;langid=13&amp;mdl=news&amp;subid=2&amp;itemid=1039</a:t>
            </a:r>
            <a:endParaRPr lang="en-US" sz="2000" dirty="0" smtClean="0"/>
          </a:p>
          <a:p>
            <a:pPr lvl="1">
              <a:lnSpc>
                <a:spcPct val="80000"/>
              </a:lnSpc>
            </a:pPr>
            <a:endParaRPr lang="el-GR" sz="2000" dirty="0"/>
          </a:p>
          <a:p>
            <a:pPr>
              <a:lnSpc>
                <a:spcPct val="80000"/>
              </a:lnSpc>
              <a:buFont typeface="Wingdings" pitchFamily="2" charset="2"/>
              <a:buNone/>
            </a:pPr>
            <a:r>
              <a:rPr lang="el-GR" sz="2400" b="1" dirty="0"/>
              <a:t>ΜΕΤΡΟ 3ο</a:t>
            </a:r>
          </a:p>
          <a:p>
            <a:pPr>
              <a:lnSpc>
                <a:spcPct val="80000"/>
              </a:lnSpc>
            </a:pPr>
            <a:r>
              <a:rPr lang="el-GR" sz="2400" dirty="0"/>
              <a:t>Χρησιμοποιήστε προστατευτικές μεμβράνες</a:t>
            </a:r>
          </a:p>
          <a:p>
            <a:pPr>
              <a:lnSpc>
                <a:spcPct val="80000"/>
              </a:lnSpc>
            </a:pPr>
            <a:r>
              <a:rPr lang="el-GR" sz="2400" dirty="0"/>
              <a:t>Επαλείψτε με ειδικές αλοιφές το δέρμα</a:t>
            </a:r>
          </a:p>
          <a:p>
            <a:pPr>
              <a:lnSpc>
                <a:spcPct val="80000"/>
              </a:lnSpc>
            </a:pPr>
            <a:endParaRPr lang="el-GR"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normAutofit fontScale="90000"/>
          </a:bodyPr>
          <a:lstStyle/>
          <a:p>
            <a:r>
              <a:rPr lang="el-GR" sz="4000" b="1"/>
              <a:t>ΕΠΙΒΑΡΥΝΤΙΚΟΙ ΠΑΡΑΓΟΝΤΕΣ</a:t>
            </a:r>
            <a:r>
              <a:rPr lang="en-US" sz="4000" b="1"/>
              <a:t/>
            </a:r>
            <a:br>
              <a:rPr lang="en-US" sz="4000" b="1"/>
            </a:br>
            <a:r>
              <a:rPr lang="el-GR" sz="3200" b="1"/>
              <a:t>ΜΕΤΡΑ ΠΡΟΣΤΑΣΙΑΣ ΤΟΥ ΔΕΡΜΑΤΟΣ</a:t>
            </a:r>
          </a:p>
        </p:txBody>
      </p:sp>
      <p:sp>
        <p:nvSpPr>
          <p:cNvPr id="306179" name="Rectangle 3"/>
          <p:cNvSpPr>
            <a:spLocks noGrp="1" noChangeArrowheads="1"/>
          </p:cNvSpPr>
          <p:nvPr>
            <p:ph idx="1"/>
          </p:nvPr>
        </p:nvSpPr>
        <p:spPr/>
        <p:txBody>
          <a:bodyPr/>
          <a:lstStyle/>
          <a:p>
            <a:pPr>
              <a:buFont typeface="Wingdings" pitchFamily="2" charset="2"/>
              <a:buNone/>
            </a:pPr>
            <a:r>
              <a:rPr lang="el-GR" sz="3200"/>
              <a:t>ΥΓΡΑΣΙΑ</a:t>
            </a:r>
            <a:r>
              <a:rPr lang="en-US" sz="3200"/>
              <a:t> </a:t>
            </a:r>
            <a:endParaRPr lang="el-GR" sz="3200"/>
          </a:p>
          <a:p>
            <a:r>
              <a:rPr lang="el-GR" sz="3200"/>
              <a:t>Διαρροή υγρών από τραύματα ή παροχετεύσεις</a:t>
            </a:r>
          </a:p>
          <a:p>
            <a:r>
              <a:rPr lang="el-GR" sz="3200"/>
              <a:t>Εφίδρωση</a:t>
            </a:r>
          </a:p>
          <a:p>
            <a:r>
              <a:rPr lang="el-GR" sz="3200"/>
              <a:t>Ακράτεια ούρων-κοπράνων</a:t>
            </a:r>
          </a:p>
          <a:p>
            <a:endParaRPr lang="el-GR" sz="32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normAutofit fontScale="90000"/>
          </a:bodyPr>
          <a:lstStyle/>
          <a:p>
            <a:r>
              <a:rPr lang="el-GR" sz="4000" b="1"/>
              <a:t>ΕΠΙΒΑΡΥΝΤΙΚΟΙ ΠΑΡΑΓΟΝΤΕΣ</a:t>
            </a:r>
            <a:r>
              <a:rPr lang="en-US" sz="4000" b="1"/>
              <a:t/>
            </a:r>
            <a:br>
              <a:rPr lang="en-US" sz="4000" b="1"/>
            </a:br>
            <a:r>
              <a:rPr lang="el-GR" sz="3200" b="1"/>
              <a:t>ΥΓΡΑΣΙΑ</a:t>
            </a:r>
          </a:p>
        </p:txBody>
      </p:sp>
      <p:sp>
        <p:nvSpPr>
          <p:cNvPr id="311299" name="Rectangle 3"/>
          <p:cNvSpPr>
            <a:spLocks noGrp="1" noChangeArrowheads="1"/>
          </p:cNvSpPr>
          <p:nvPr>
            <p:ph idx="1"/>
          </p:nvPr>
        </p:nvSpPr>
        <p:spPr>
          <a:xfrm>
            <a:off x="457200" y="1600200"/>
            <a:ext cx="8229600" cy="4889500"/>
          </a:xfrm>
        </p:spPr>
        <p:txBody>
          <a:bodyPr/>
          <a:lstStyle/>
          <a:p>
            <a:pPr>
              <a:lnSpc>
                <a:spcPct val="80000"/>
              </a:lnSpc>
              <a:buFont typeface="Wingdings" pitchFamily="2" charset="2"/>
              <a:buNone/>
            </a:pPr>
            <a:r>
              <a:rPr lang="el-GR" b="1">
                <a:effectLst>
                  <a:outerShdw blurRad="38100" dist="38100" dir="2700000" algn="tl">
                    <a:srgbClr val="C0C0C0"/>
                  </a:outerShdw>
                </a:effectLst>
              </a:rPr>
              <a:t>ΓΕΝΙΚΑ ΜΕΤΡΑ</a:t>
            </a:r>
          </a:p>
          <a:p>
            <a:pPr>
              <a:lnSpc>
                <a:spcPct val="80000"/>
              </a:lnSpc>
              <a:buFont typeface="Wingdings" pitchFamily="2" charset="2"/>
              <a:buNone/>
            </a:pPr>
            <a:endParaRPr lang="el-GR" sz="2400" b="1">
              <a:effectLst>
                <a:outerShdw blurRad="38100" dist="38100" dir="2700000" algn="tl">
                  <a:srgbClr val="C0C0C0"/>
                </a:outerShdw>
              </a:effectLst>
            </a:endParaRPr>
          </a:p>
          <a:p>
            <a:pPr>
              <a:lnSpc>
                <a:spcPct val="80000"/>
              </a:lnSpc>
            </a:pPr>
            <a:r>
              <a:rPr lang="el-GR"/>
              <a:t>Ο καθαρισμός του δέρματος θα πρέπει να γίνει την στιγμή της διαβροχής (</a:t>
            </a:r>
            <a:r>
              <a:rPr lang="en-US"/>
              <a:t>AHCPR 1992)</a:t>
            </a:r>
            <a:endParaRPr lang="el-GR"/>
          </a:p>
          <a:p>
            <a:pPr>
              <a:lnSpc>
                <a:spcPct val="80000"/>
              </a:lnSpc>
            </a:pPr>
            <a:r>
              <a:rPr lang="el-GR"/>
              <a:t>Το δέρμα διατηρείται  στεγνό χωρίς να ξηραίνεται </a:t>
            </a:r>
            <a:endParaRPr lang="en-US"/>
          </a:p>
          <a:p>
            <a:pPr>
              <a:lnSpc>
                <a:spcPct val="80000"/>
              </a:lnSpc>
            </a:pPr>
            <a:r>
              <a:rPr lang="el-GR"/>
              <a:t>Προτείνεται η χρήση ήπιων καθαριστικών </a:t>
            </a:r>
          </a:p>
          <a:p>
            <a:pPr>
              <a:lnSpc>
                <a:spcPct val="80000"/>
              </a:lnSpc>
            </a:pPr>
            <a:r>
              <a:rPr lang="el-GR"/>
              <a:t>Χρήση ειδικών καθαριστικών , προστατευτικών και ενυδατικές ουσιών</a:t>
            </a:r>
          </a:p>
          <a:p>
            <a:pPr>
              <a:lnSpc>
                <a:spcPct val="80000"/>
              </a:lnSpc>
              <a:buFont typeface="Wingdings" pitchFamily="2" charset="2"/>
              <a:buNone/>
            </a:pPr>
            <a:r>
              <a:rPr lang="el-GR"/>
              <a:t>	Το </a:t>
            </a:r>
            <a:r>
              <a:rPr lang="en-US"/>
              <a:t>Massage </a:t>
            </a:r>
            <a:r>
              <a:rPr lang="el-GR"/>
              <a:t>και το τρίψιμο ειδικά στις οστικές προεξοχές πρέπει να αποφεύγεται.</a:t>
            </a:r>
          </a:p>
        </p:txBody>
      </p:sp>
      <p:sp>
        <p:nvSpPr>
          <p:cNvPr id="311300" name="AutoShape 4"/>
          <p:cNvSpPr>
            <a:spLocks noChangeArrowheads="1"/>
          </p:cNvSpPr>
          <p:nvPr/>
        </p:nvSpPr>
        <p:spPr bwMode="auto">
          <a:xfrm>
            <a:off x="250825" y="5454650"/>
            <a:ext cx="719138" cy="541338"/>
          </a:xfrm>
          <a:prstGeom prst="sun">
            <a:avLst>
              <a:gd name="adj" fmla="val 25000"/>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normAutofit fontScale="90000"/>
          </a:bodyPr>
          <a:lstStyle/>
          <a:p>
            <a:r>
              <a:rPr lang="el-GR" sz="4000" b="1"/>
              <a:t>ΕΠΙΒΑΡΥΝΤΙΚΟΙ ΠΑΡΑΓΟΝΤΕΣ</a:t>
            </a:r>
            <a:r>
              <a:rPr lang="en-US" sz="4000" b="1"/>
              <a:t/>
            </a:r>
            <a:br>
              <a:rPr lang="en-US" sz="4000" b="1"/>
            </a:br>
            <a:r>
              <a:rPr lang="el-GR" sz="3200" b="1"/>
              <a:t>ΥΓΡΑΣΙΑ</a:t>
            </a:r>
            <a:endParaRPr lang="en-US" sz="3200" b="1"/>
          </a:p>
        </p:txBody>
      </p:sp>
      <p:sp>
        <p:nvSpPr>
          <p:cNvPr id="387075" name="Rectangle 3"/>
          <p:cNvSpPr>
            <a:spLocks noGrp="1" noChangeArrowheads="1"/>
          </p:cNvSpPr>
          <p:nvPr>
            <p:ph idx="1"/>
          </p:nvPr>
        </p:nvSpPr>
        <p:spPr/>
        <p:txBody>
          <a:bodyPr/>
          <a:lstStyle/>
          <a:p>
            <a:pPr>
              <a:lnSpc>
                <a:spcPct val="80000"/>
              </a:lnSpc>
              <a:buFont typeface="Wingdings" pitchFamily="2" charset="2"/>
              <a:buNone/>
            </a:pPr>
            <a:r>
              <a:rPr lang="el-GR" b="1">
                <a:effectLst>
                  <a:outerShdw blurRad="38100" dist="38100" dir="2700000" algn="tl">
                    <a:srgbClr val="C0C0C0"/>
                  </a:outerShdw>
                </a:effectLst>
              </a:rPr>
              <a:t>ΕΙΔΙΚΑ ΜΕΤΡΑ</a:t>
            </a:r>
          </a:p>
          <a:p>
            <a:pPr>
              <a:lnSpc>
                <a:spcPct val="80000"/>
              </a:lnSpc>
              <a:buFont typeface="Wingdings" pitchFamily="2" charset="2"/>
              <a:buNone/>
            </a:pPr>
            <a:endParaRPr lang="el-GR" b="1">
              <a:effectLst>
                <a:outerShdw blurRad="38100" dist="38100" dir="2700000" algn="tl">
                  <a:srgbClr val="C0C0C0"/>
                </a:outerShdw>
              </a:effectLst>
            </a:endParaRPr>
          </a:p>
          <a:p>
            <a:pPr>
              <a:lnSpc>
                <a:spcPct val="80000"/>
              </a:lnSpc>
            </a:pPr>
            <a:r>
              <a:rPr lang="el-GR" sz="3200"/>
              <a:t>Άρση των αιτίων </a:t>
            </a:r>
          </a:p>
          <a:p>
            <a:pPr>
              <a:lnSpc>
                <a:spcPct val="80000"/>
              </a:lnSpc>
            </a:pPr>
            <a:endParaRPr lang="el-GR" sz="3200"/>
          </a:p>
          <a:p>
            <a:pPr>
              <a:lnSpc>
                <a:spcPct val="80000"/>
              </a:lnSpc>
            </a:pPr>
            <a:r>
              <a:rPr lang="el-GR" sz="3200"/>
              <a:t>Συλλογή των υγρών των τραυμάτων</a:t>
            </a:r>
          </a:p>
          <a:p>
            <a:pPr>
              <a:lnSpc>
                <a:spcPct val="80000"/>
              </a:lnSpc>
            </a:pPr>
            <a:endParaRPr lang="el-GR" sz="2400"/>
          </a:p>
          <a:p>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normAutofit fontScale="90000"/>
          </a:bodyPr>
          <a:lstStyle/>
          <a:p>
            <a:r>
              <a:rPr lang="el-GR" sz="4000" b="1"/>
              <a:t>ΕΝΔΟΓΕΝΕΙΣ ΠΑΡΑΓΟΝΤΕΣ</a:t>
            </a:r>
            <a:r>
              <a:rPr lang="en-US" sz="4000" b="1"/>
              <a:t/>
            </a:r>
            <a:br>
              <a:rPr lang="en-US" sz="4000" b="1"/>
            </a:br>
            <a:r>
              <a:rPr lang="el-GR" sz="3200" b="1"/>
              <a:t>ΑΚΡΑΤΕΙΑ</a:t>
            </a:r>
          </a:p>
        </p:txBody>
      </p:sp>
      <p:sp>
        <p:nvSpPr>
          <p:cNvPr id="313347" name="Rectangle 3"/>
          <p:cNvSpPr>
            <a:spLocks noGrp="1" noChangeArrowheads="1"/>
          </p:cNvSpPr>
          <p:nvPr>
            <p:ph idx="1"/>
          </p:nvPr>
        </p:nvSpPr>
        <p:spPr>
          <a:xfrm>
            <a:off x="457200" y="1600200"/>
            <a:ext cx="8229600" cy="4933950"/>
          </a:xfrm>
        </p:spPr>
        <p:txBody>
          <a:bodyPr/>
          <a:lstStyle/>
          <a:p>
            <a:r>
              <a:rPr lang="el-GR" sz="2400" b="1" dirty="0"/>
              <a:t>Ακράτεια ούρων-κοπράνων</a:t>
            </a:r>
          </a:p>
          <a:p>
            <a:pPr lvl="1"/>
            <a:r>
              <a:rPr lang="el-GR" sz="2000" b="1" dirty="0"/>
              <a:t>Κάποιες έρευνες υποστηρίζουν τον ρόλο της ακράτειας στην εμφάνιση των </a:t>
            </a:r>
            <a:r>
              <a:rPr lang="el-GR" sz="2000" b="1" dirty="0" smtClean="0"/>
              <a:t>κατακλίσεων</a:t>
            </a:r>
            <a:r>
              <a:rPr lang="en-US" sz="2000" b="1" dirty="0" smtClean="0"/>
              <a:t> </a:t>
            </a:r>
            <a:r>
              <a:rPr lang="el-GR" sz="2000" b="1" dirty="0" smtClean="0"/>
              <a:t>(</a:t>
            </a:r>
            <a:r>
              <a:rPr lang="en-US" sz="2000" b="1" dirty="0"/>
              <a:t>Goldstone 1982) </a:t>
            </a:r>
            <a:r>
              <a:rPr lang="el-GR" sz="2000" b="1" dirty="0"/>
              <a:t> και κάποιες όχι</a:t>
            </a:r>
            <a:r>
              <a:rPr lang="en-US" sz="2000" b="1" dirty="0"/>
              <a:t> (</a:t>
            </a:r>
            <a:r>
              <a:rPr lang="en-US" sz="2000" b="1" dirty="0" err="1"/>
              <a:t>Berlowitz</a:t>
            </a:r>
            <a:r>
              <a:rPr lang="en-US" sz="2000" b="1" dirty="0"/>
              <a:t> </a:t>
            </a:r>
            <a:r>
              <a:rPr lang="en-US" sz="2000" b="1" dirty="0" smtClean="0"/>
              <a:t>1990)</a:t>
            </a:r>
            <a:endParaRPr lang="el-GR" sz="2000" b="1" dirty="0"/>
          </a:p>
          <a:p>
            <a:r>
              <a:rPr lang="el-GR" sz="2400" b="1" dirty="0"/>
              <a:t>Φαίνεται ότι η ακράτεια ούρων και κοπράνων σχετίζεται περισσότερο σε ασθενείς που έχουν κατακλίσεις στην ιεροκοκκυγική περιοχή και στους </a:t>
            </a:r>
            <a:r>
              <a:rPr lang="el-GR" sz="2400" b="1" dirty="0" err="1" smtClean="0"/>
              <a:t>τροχαντήρες</a:t>
            </a:r>
            <a:r>
              <a:rPr lang="en-US" sz="2400" b="1" dirty="0" smtClean="0"/>
              <a:t> (</a:t>
            </a:r>
            <a:r>
              <a:rPr lang="en-US" sz="2400" b="1" dirty="0" err="1" smtClean="0"/>
              <a:t>Berlowitz</a:t>
            </a:r>
            <a:r>
              <a:rPr lang="en-US" sz="2400" b="1" dirty="0" smtClean="0"/>
              <a:t> 1997)</a:t>
            </a:r>
            <a:endParaRPr lang="el-GR" sz="2400" b="1" dirty="0"/>
          </a:p>
          <a:p>
            <a:r>
              <a:rPr lang="el-GR" sz="2400" b="1" dirty="0"/>
              <a:t>Ειδικά για την διαβροχή από κόπρανα και ούρα προτείνεται η χρήση  ειδικών καθαριστικών και προστατευτικών προϊόντων.</a:t>
            </a:r>
          </a:p>
          <a:p>
            <a:endParaRPr lang="el-GR"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l-GR" dirty="0" smtClean="0"/>
              <a:t>ΚΟΣΤΟΣ</a:t>
            </a:r>
            <a:endParaRPr lang="en-GB" dirty="0"/>
          </a:p>
        </p:txBody>
      </p:sp>
      <p:sp>
        <p:nvSpPr>
          <p:cNvPr id="467971" name="Rectangle 3"/>
          <p:cNvSpPr>
            <a:spLocks noGrp="1" noChangeArrowheads="1"/>
          </p:cNvSpPr>
          <p:nvPr>
            <p:ph idx="1"/>
          </p:nvPr>
        </p:nvSpPr>
        <p:spPr/>
        <p:txBody>
          <a:bodyPr/>
          <a:lstStyle/>
          <a:p>
            <a:r>
              <a:rPr lang="el-GR" dirty="0" smtClean="0"/>
              <a:t>Η.Π.Α</a:t>
            </a:r>
            <a:r>
              <a:rPr lang="en-US" dirty="0" smtClean="0"/>
              <a:t>:</a:t>
            </a:r>
            <a:r>
              <a:rPr lang="el-GR" dirty="0" smtClean="0"/>
              <a:t> «</a:t>
            </a:r>
            <a:r>
              <a:rPr lang="en-US" dirty="0" smtClean="0"/>
              <a:t>No payment rule</a:t>
            </a:r>
            <a:r>
              <a:rPr lang="el-GR" dirty="0" smtClean="0"/>
              <a:t>»</a:t>
            </a:r>
          </a:p>
          <a:p>
            <a:r>
              <a:rPr lang="en-US" b="0" dirty="0" smtClean="0">
                <a:solidFill>
                  <a:schemeClr val="tx2"/>
                </a:solidFill>
              </a:rPr>
              <a:t>As a part of the Deficit Reduction Act of 2005, CMS identified 8 preventable adverse events on August 1, 2007</a:t>
            </a:r>
          </a:p>
          <a:p>
            <a:r>
              <a:rPr lang="en-US" dirty="0" smtClean="0"/>
              <a:t>Medicare:</a:t>
            </a:r>
          </a:p>
          <a:p>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ΔΙΑΤΗΡΗΣΗ ΤΗΣ ΑΚΕΡΑΙΟΤΗΤΑΣ ΤΟΥ ΔΕΡΜΑΤΟΣ</a:t>
            </a:r>
            <a:endParaRPr lang="el-GR" dirty="0"/>
          </a:p>
        </p:txBody>
      </p:sp>
      <p:sp>
        <p:nvSpPr>
          <p:cNvPr id="3" name="2 - Θέση περιεχομένου"/>
          <p:cNvSpPr>
            <a:spLocks noGrp="1"/>
          </p:cNvSpPr>
          <p:nvPr>
            <p:ph idx="1"/>
          </p:nvPr>
        </p:nvSpPr>
        <p:spPr/>
        <p:txBody>
          <a:bodyPr/>
          <a:lstStyle/>
          <a:p>
            <a:r>
              <a:rPr lang="el-GR" b="1" u="sng" dirty="0" smtClean="0"/>
              <a:t>Δεν υπάρχουν κάποια ειδικά, βασισμένα σε ενδείξεις πρωτόκολλα για την διαχείριση του προβλήματος</a:t>
            </a:r>
            <a:r>
              <a:rPr lang="el-GR" dirty="0" smtClean="0"/>
              <a:t>.</a:t>
            </a:r>
          </a:p>
          <a:p>
            <a:r>
              <a:rPr lang="el-GR" dirty="0" smtClean="0"/>
              <a:t>Απαιτείται  συνδυασμένη χρήση </a:t>
            </a:r>
          </a:p>
          <a:p>
            <a:pPr lvl="1"/>
            <a:r>
              <a:rPr lang="el-GR" dirty="0" smtClean="0"/>
              <a:t>Συσκευών συλλογής των εκκρίσεων,</a:t>
            </a:r>
          </a:p>
          <a:p>
            <a:pPr lvl="1"/>
            <a:r>
              <a:rPr lang="el-GR" dirty="0" smtClean="0"/>
              <a:t>Σκευασμάτων  προστασίας του δέρματος,</a:t>
            </a:r>
          </a:p>
          <a:p>
            <a:pPr lvl="1"/>
            <a:r>
              <a:rPr lang="el-GR" dirty="0" smtClean="0"/>
              <a:t>Επιθεμάτων και προϊόντων επούλωσης του τραύματος </a:t>
            </a:r>
          </a:p>
          <a:p>
            <a:endParaRPr lang="el-GR" dirty="0"/>
          </a:p>
        </p:txBody>
      </p:sp>
      <p:sp>
        <p:nvSpPr>
          <p:cNvPr id="5" name="4 - TextBox"/>
          <p:cNvSpPr txBox="1"/>
          <p:nvPr/>
        </p:nvSpPr>
        <p:spPr>
          <a:xfrm>
            <a:off x="971600" y="5589240"/>
            <a:ext cx="7632848" cy="923330"/>
          </a:xfrm>
          <a:prstGeom prst="rect">
            <a:avLst/>
          </a:prstGeom>
          <a:noFill/>
        </p:spPr>
        <p:txBody>
          <a:bodyPr wrap="square" rtlCol="0">
            <a:spAutoFit/>
          </a:bodyPr>
          <a:lstStyle/>
          <a:p>
            <a:r>
              <a:rPr lang="en-US" dirty="0" smtClean="0"/>
              <a:t>Jennie Burch</a:t>
            </a:r>
            <a:r>
              <a:rPr lang="el-GR" dirty="0" smtClean="0"/>
              <a:t>,</a:t>
            </a:r>
            <a:r>
              <a:rPr lang="en-US" dirty="0" smtClean="0"/>
              <a:t>The nursing care of a patient with </a:t>
            </a:r>
            <a:r>
              <a:rPr lang="en-US" dirty="0" err="1" smtClean="0"/>
              <a:t>enterocutaneous</a:t>
            </a:r>
            <a:r>
              <a:rPr lang="en-US" dirty="0" smtClean="0"/>
              <a:t> </a:t>
            </a:r>
            <a:r>
              <a:rPr lang="en-US" dirty="0" err="1" smtClean="0"/>
              <a:t>faecal</a:t>
            </a:r>
            <a:r>
              <a:rPr lang="en-US" dirty="0" smtClean="0"/>
              <a:t> </a:t>
            </a:r>
            <a:r>
              <a:rPr lang="en-US" dirty="0" err="1" smtClean="0"/>
              <a:t>fistulae.Br</a:t>
            </a:r>
            <a:r>
              <a:rPr lang="en-US" dirty="0" smtClean="0"/>
              <a:t> J </a:t>
            </a:r>
            <a:r>
              <a:rPr lang="en-US" dirty="0" err="1" smtClean="0"/>
              <a:t>Nurs</a:t>
            </a:r>
            <a:r>
              <a:rPr lang="en-US" dirty="0" smtClean="0"/>
              <a:t>. 2003 Jun 26–Jul 9; 12(12): 736–740.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ΔΙΑΤΗΡΗΣΗ ΤΗΣ ΑΚΕΡΑΙΟΤΗΤΑΣ ΤΟΥ ΔΕΡΜΑΤΟΣ</a:t>
            </a:r>
            <a:endParaRPr lang="el-GR" dirty="0"/>
          </a:p>
        </p:txBody>
      </p:sp>
      <p:sp>
        <p:nvSpPr>
          <p:cNvPr id="3" name="2 - Θέση περιεχομένου"/>
          <p:cNvSpPr>
            <a:spLocks noGrp="1"/>
          </p:cNvSpPr>
          <p:nvPr>
            <p:ph idx="1"/>
          </p:nvPr>
        </p:nvSpPr>
        <p:spPr/>
        <p:txBody>
          <a:bodyPr>
            <a:normAutofit/>
          </a:bodyPr>
          <a:lstStyle/>
          <a:p>
            <a:r>
              <a:rPr lang="el-GR" dirty="0" smtClean="0"/>
              <a:t>Οι παρεμβάσεις περιλαμβάνουν 4 βασικά βήματα</a:t>
            </a:r>
            <a:r>
              <a:rPr lang="en-US" dirty="0" smtClean="0"/>
              <a:t>:</a:t>
            </a:r>
          </a:p>
          <a:p>
            <a:r>
              <a:rPr lang="el-GR" dirty="0" smtClean="0"/>
              <a:t>Βήμα 1</a:t>
            </a:r>
            <a:r>
              <a:rPr lang="en-US" dirty="0" smtClean="0"/>
              <a:t>:</a:t>
            </a:r>
            <a:endParaRPr lang="el-GR" dirty="0" smtClean="0"/>
          </a:p>
          <a:p>
            <a:pPr lvl="1">
              <a:buNone/>
            </a:pPr>
            <a:r>
              <a:rPr lang="el-GR" dirty="0" smtClean="0"/>
              <a:t>Τον επιμελή καθαρισμό του δέρματος από ρύπους με υγρά καθαριστικά</a:t>
            </a:r>
            <a:r>
              <a:rPr lang="en-US" dirty="0" smtClean="0"/>
              <a:t>:</a:t>
            </a:r>
            <a:r>
              <a:rPr lang="el-GR" dirty="0" smtClean="0"/>
              <a:t> περιέχουν εκτός από </a:t>
            </a:r>
            <a:r>
              <a:rPr lang="el-GR" dirty="0" err="1" smtClean="0"/>
              <a:t>επιφανειοδραστικές</a:t>
            </a:r>
            <a:r>
              <a:rPr lang="el-GR" dirty="0" smtClean="0"/>
              <a:t> και </a:t>
            </a:r>
            <a:r>
              <a:rPr lang="el-GR" dirty="0" err="1" smtClean="0"/>
              <a:t>διυγραντικές</a:t>
            </a:r>
            <a:r>
              <a:rPr lang="el-GR" dirty="0" smtClean="0"/>
              <a:t> ουσίες</a:t>
            </a:r>
            <a:r>
              <a:rPr lang="en-US" dirty="0" smtClean="0"/>
              <a:t> </a:t>
            </a:r>
            <a:r>
              <a:rPr lang="el-GR" dirty="0" smtClean="0"/>
              <a:t>προάγοντας την ενυδάτωση του </a:t>
            </a:r>
            <a:r>
              <a:rPr lang="el-GR" dirty="0" err="1" smtClean="0"/>
              <a:t>δέρματος.Μπορεί</a:t>
            </a:r>
            <a:r>
              <a:rPr lang="el-GR" dirty="0" smtClean="0"/>
              <a:t> να περιέχουν νερό,</a:t>
            </a:r>
            <a:r>
              <a:rPr lang="en-US" dirty="0" smtClean="0"/>
              <a:t> Disodium </a:t>
            </a:r>
            <a:r>
              <a:rPr lang="en-US" dirty="0" err="1" smtClean="0"/>
              <a:t>Cocoamphodiacetate</a:t>
            </a:r>
            <a:r>
              <a:rPr lang="en-US" dirty="0" smtClean="0"/>
              <a:t>, Glycerin, DMDM </a:t>
            </a:r>
            <a:r>
              <a:rPr lang="en-US" dirty="0" err="1" smtClean="0"/>
              <a:t>Hydantoin</a:t>
            </a:r>
            <a:r>
              <a:rPr lang="en-US" dirty="0" smtClean="0"/>
              <a:t> (&amp;) </a:t>
            </a:r>
            <a:r>
              <a:rPr lang="en-US" dirty="0" err="1" smtClean="0"/>
              <a:t>Lodopropynyl</a:t>
            </a:r>
            <a:r>
              <a:rPr lang="en-US" dirty="0" smtClean="0"/>
              <a:t> </a:t>
            </a:r>
            <a:r>
              <a:rPr lang="en-US" dirty="0" err="1" smtClean="0"/>
              <a:t>Butylcarbamate</a:t>
            </a:r>
            <a:endParaRPr lang="el-GR" dirty="0"/>
          </a:p>
        </p:txBody>
      </p:sp>
      <p:sp>
        <p:nvSpPr>
          <p:cNvPr id="5" name="4 - TextBox"/>
          <p:cNvSpPr txBox="1"/>
          <p:nvPr/>
        </p:nvSpPr>
        <p:spPr>
          <a:xfrm>
            <a:off x="1106615" y="5724255"/>
            <a:ext cx="7632848" cy="923330"/>
          </a:xfrm>
          <a:prstGeom prst="rect">
            <a:avLst/>
          </a:prstGeom>
          <a:noFill/>
        </p:spPr>
        <p:txBody>
          <a:bodyPr wrap="square" rtlCol="0">
            <a:spAutoFit/>
          </a:bodyPr>
          <a:lstStyle/>
          <a:p>
            <a:r>
              <a:rPr lang="en-US" dirty="0" smtClean="0"/>
              <a:t>Jennie Burch</a:t>
            </a:r>
            <a:r>
              <a:rPr lang="el-GR" dirty="0" smtClean="0"/>
              <a:t>,</a:t>
            </a:r>
            <a:r>
              <a:rPr lang="en-US" dirty="0" smtClean="0"/>
              <a:t>The nursing care of a patient with </a:t>
            </a:r>
            <a:r>
              <a:rPr lang="en-US" dirty="0" err="1" smtClean="0"/>
              <a:t>enterocutaneous</a:t>
            </a:r>
            <a:r>
              <a:rPr lang="en-US" dirty="0" smtClean="0"/>
              <a:t> </a:t>
            </a:r>
            <a:r>
              <a:rPr lang="en-US" dirty="0" err="1" smtClean="0"/>
              <a:t>faecal</a:t>
            </a:r>
            <a:r>
              <a:rPr lang="en-US" dirty="0" smtClean="0"/>
              <a:t> </a:t>
            </a:r>
            <a:r>
              <a:rPr lang="en-US" dirty="0" err="1" smtClean="0"/>
              <a:t>fistulae.Br</a:t>
            </a:r>
            <a:r>
              <a:rPr lang="en-US" dirty="0" smtClean="0"/>
              <a:t> J </a:t>
            </a:r>
            <a:r>
              <a:rPr lang="en-US" dirty="0" err="1" smtClean="0"/>
              <a:t>Nurs</a:t>
            </a:r>
            <a:r>
              <a:rPr lang="en-US" dirty="0" smtClean="0"/>
              <a:t>. 2003 Jun 26–Jul 9; 12(12): 736–740. </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ΔΙΑΤΗΡΗΣΗ ΤΗΣ ΑΚΕΡΑΙΟΤΗΤΑΣ ΤΟΥ ΔΕΡΜΑΤΟΣ</a:t>
            </a:r>
            <a:endParaRPr lang="el-GR" dirty="0"/>
          </a:p>
        </p:txBody>
      </p:sp>
      <p:sp>
        <p:nvSpPr>
          <p:cNvPr id="3" name="2 - Θέση περιεχομένου"/>
          <p:cNvSpPr>
            <a:spLocks noGrp="1"/>
          </p:cNvSpPr>
          <p:nvPr>
            <p:ph idx="1"/>
          </p:nvPr>
        </p:nvSpPr>
        <p:spPr/>
        <p:txBody>
          <a:bodyPr>
            <a:normAutofit/>
          </a:bodyPr>
          <a:lstStyle/>
          <a:p>
            <a:r>
              <a:rPr lang="el-GR" dirty="0" smtClean="0"/>
              <a:t>Βήμα 2</a:t>
            </a:r>
            <a:r>
              <a:rPr lang="en-US" dirty="0" smtClean="0"/>
              <a:t>:</a:t>
            </a:r>
          </a:p>
          <a:p>
            <a:r>
              <a:rPr lang="el-GR" dirty="0" smtClean="0"/>
              <a:t>Όταν η επιβολής στοιβάδα διατηρεί την ακεραιότητά της τότε προτείνεται η χρήση τοπικά προϊόντων   τα οποία δημιουργούν  μία λεπτή </a:t>
            </a:r>
            <a:r>
              <a:rPr lang="el-GR" dirty="0" err="1" smtClean="0"/>
              <a:t>ημιδιαπερατή</a:t>
            </a:r>
            <a:r>
              <a:rPr lang="el-GR" dirty="0" smtClean="0"/>
              <a:t>, αδιάβροχη προστατευτική μεμβράνη.(</a:t>
            </a:r>
            <a:r>
              <a:rPr lang="en-US" dirty="0" smtClean="0"/>
              <a:t>protective film)</a:t>
            </a:r>
            <a:endParaRPr lang="el-GR" dirty="0" smtClean="0"/>
          </a:p>
        </p:txBody>
      </p:sp>
      <p:pic>
        <p:nvPicPr>
          <p:cNvPr id="5" name="4 - Εικόνα" descr="GR_Wound_03_150R.jpg"/>
          <p:cNvPicPr>
            <a:picLocks noChangeAspect="1"/>
          </p:cNvPicPr>
          <p:nvPr/>
        </p:nvPicPr>
        <p:blipFill>
          <a:blip r:embed="rId2" cstate="print"/>
          <a:stretch>
            <a:fillRect/>
          </a:stretch>
        </p:blipFill>
        <p:spPr>
          <a:xfrm>
            <a:off x="6876256" y="5085184"/>
            <a:ext cx="1428750" cy="142875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ΔΙΑΤΗΡΗΣΗ ΤΗΣ ΑΚΕΡΑΙΟΤΗΤΑΣ ΤΟΥ ΔΕΡΜΑΤΟΣ</a:t>
            </a:r>
            <a:endParaRPr lang="el-GR" dirty="0"/>
          </a:p>
        </p:txBody>
      </p:sp>
      <p:sp>
        <p:nvSpPr>
          <p:cNvPr id="3" name="2 - Θέση περιεχομένου"/>
          <p:cNvSpPr>
            <a:spLocks noGrp="1"/>
          </p:cNvSpPr>
          <p:nvPr>
            <p:ph idx="1"/>
          </p:nvPr>
        </p:nvSpPr>
        <p:spPr/>
        <p:txBody>
          <a:bodyPr>
            <a:normAutofit/>
          </a:bodyPr>
          <a:lstStyle/>
          <a:p>
            <a:r>
              <a:rPr lang="el-GR" dirty="0" smtClean="0"/>
              <a:t>Βήμα 2</a:t>
            </a:r>
            <a:r>
              <a:rPr lang="en-US" dirty="0" smtClean="0"/>
              <a:t>:</a:t>
            </a:r>
            <a:endParaRPr lang="el-GR" dirty="0" smtClean="0"/>
          </a:p>
          <a:p>
            <a:pPr lvl="1"/>
            <a:r>
              <a:rPr lang="el-GR" dirty="0" smtClean="0"/>
              <a:t>Προσπάθεια δημιουργίας ενός  προστατευτικού στρώματος  ανάμεσα στην επιδερμίδα και στο εξωτερικό περιβάλλον με την  χρήση ειδικών τοπικών σκευασμάτων που μπορεί να περιέχουν </a:t>
            </a:r>
            <a:endParaRPr lang="en-US" dirty="0" smtClean="0"/>
          </a:p>
          <a:p>
            <a:pPr lvl="2"/>
            <a:r>
              <a:rPr lang="el-GR" dirty="0" smtClean="0"/>
              <a:t>οξείδιο του ψευδαργύρου </a:t>
            </a:r>
            <a:endParaRPr lang="en-US" dirty="0" smtClean="0"/>
          </a:p>
          <a:p>
            <a:pPr lvl="2"/>
            <a:r>
              <a:rPr lang="el-GR" dirty="0" smtClean="0"/>
              <a:t> πάστα </a:t>
            </a:r>
            <a:r>
              <a:rPr lang="el-GR" dirty="0" err="1" smtClean="0"/>
              <a:t>καράγια</a:t>
            </a:r>
            <a:endParaRPr lang="el-GR" dirty="0" smtClean="0"/>
          </a:p>
          <a:p>
            <a:pPr lvl="1">
              <a:buNone/>
            </a:pPr>
            <a:endParaRPr lang="el-GR" dirty="0"/>
          </a:p>
        </p:txBody>
      </p:sp>
      <p:sp>
        <p:nvSpPr>
          <p:cNvPr id="5" name="4 - TextBox"/>
          <p:cNvSpPr txBox="1"/>
          <p:nvPr/>
        </p:nvSpPr>
        <p:spPr>
          <a:xfrm>
            <a:off x="1151620" y="5934670"/>
            <a:ext cx="7632848" cy="923330"/>
          </a:xfrm>
          <a:prstGeom prst="rect">
            <a:avLst/>
          </a:prstGeom>
          <a:noFill/>
        </p:spPr>
        <p:txBody>
          <a:bodyPr wrap="square" rtlCol="0">
            <a:spAutoFit/>
          </a:bodyPr>
          <a:lstStyle/>
          <a:p>
            <a:r>
              <a:rPr lang="en-US" dirty="0" smtClean="0"/>
              <a:t>Jennie Burch</a:t>
            </a:r>
            <a:r>
              <a:rPr lang="el-GR" dirty="0" smtClean="0"/>
              <a:t>,</a:t>
            </a:r>
            <a:r>
              <a:rPr lang="en-US" dirty="0" smtClean="0"/>
              <a:t>The nursing care of a patient with </a:t>
            </a:r>
            <a:r>
              <a:rPr lang="en-US" dirty="0" err="1" smtClean="0"/>
              <a:t>enterocutaneous</a:t>
            </a:r>
            <a:r>
              <a:rPr lang="en-US" dirty="0" smtClean="0"/>
              <a:t> </a:t>
            </a:r>
            <a:r>
              <a:rPr lang="en-US" dirty="0" err="1" smtClean="0"/>
              <a:t>faecal</a:t>
            </a:r>
            <a:r>
              <a:rPr lang="en-US" dirty="0" smtClean="0"/>
              <a:t> </a:t>
            </a:r>
            <a:r>
              <a:rPr lang="en-US" dirty="0" err="1" smtClean="0"/>
              <a:t>fistulae.Br</a:t>
            </a:r>
            <a:r>
              <a:rPr lang="en-US" dirty="0" smtClean="0"/>
              <a:t> J </a:t>
            </a:r>
            <a:r>
              <a:rPr lang="en-US" dirty="0" err="1" smtClean="0"/>
              <a:t>Nurs</a:t>
            </a:r>
            <a:r>
              <a:rPr lang="en-US" dirty="0" smtClean="0"/>
              <a:t>. 2003 Jun 26–Jul 9; 12(12): 736–740. </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ΔΙΑΤΗΡΗΣΗ ΤΗΣ ΑΚΕΡΑΙΟΤΗΤΑΣ ΤΟΥ ΔΕΡΜΑΤΟΣ</a:t>
            </a:r>
            <a:endParaRPr lang="el-GR" dirty="0"/>
          </a:p>
        </p:txBody>
      </p:sp>
      <p:sp>
        <p:nvSpPr>
          <p:cNvPr id="3" name="2 - Θέση περιεχομένου"/>
          <p:cNvSpPr>
            <a:spLocks noGrp="1"/>
          </p:cNvSpPr>
          <p:nvPr>
            <p:ph idx="1"/>
          </p:nvPr>
        </p:nvSpPr>
        <p:spPr/>
        <p:txBody>
          <a:bodyPr>
            <a:normAutofit/>
          </a:bodyPr>
          <a:lstStyle/>
          <a:p>
            <a:r>
              <a:rPr lang="el-GR" dirty="0" smtClean="0"/>
              <a:t>Βήμα 2</a:t>
            </a:r>
            <a:r>
              <a:rPr lang="en-US" dirty="0" smtClean="0"/>
              <a:t>:</a:t>
            </a:r>
            <a:endParaRPr lang="el-GR" dirty="0" smtClean="0"/>
          </a:p>
          <a:p>
            <a:pPr lvl="1"/>
            <a:r>
              <a:rPr lang="el-GR" dirty="0" smtClean="0"/>
              <a:t>Η εφαρμογή τους γίνεται  σε ακέραιο, σε  εξιδρωματικό  ή και σε </a:t>
            </a:r>
            <a:r>
              <a:rPr lang="el-GR" dirty="0" err="1" smtClean="0"/>
              <a:t>εξελκωμένο</a:t>
            </a:r>
            <a:r>
              <a:rPr lang="el-GR" dirty="0" smtClean="0"/>
              <a:t> δέρμα. Στην τελευταία περίπτωση συνιστούν στην ουσία ένα άμορφο επίθεμα καλύπτοντας και  τις νευρικές απολήξεις μειώνοντας έτσι και το αίσθημα του πόνου.</a:t>
            </a:r>
            <a:endParaRPr lang="el-GR" dirty="0"/>
          </a:p>
        </p:txBody>
      </p:sp>
      <p:sp>
        <p:nvSpPr>
          <p:cNvPr id="5" name="4 - TextBox"/>
          <p:cNvSpPr txBox="1"/>
          <p:nvPr/>
        </p:nvSpPr>
        <p:spPr>
          <a:xfrm>
            <a:off x="1151620" y="5934670"/>
            <a:ext cx="7632848" cy="923330"/>
          </a:xfrm>
          <a:prstGeom prst="rect">
            <a:avLst/>
          </a:prstGeom>
          <a:noFill/>
        </p:spPr>
        <p:txBody>
          <a:bodyPr wrap="square" rtlCol="0">
            <a:spAutoFit/>
          </a:bodyPr>
          <a:lstStyle/>
          <a:p>
            <a:r>
              <a:rPr lang="en-US" dirty="0" smtClean="0"/>
              <a:t>Jennie Burch</a:t>
            </a:r>
            <a:r>
              <a:rPr lang="el-GR" dirty="0" smtClean="0"/>
              <a:t>,</a:t>
            </a:r>
            <a:r>
              <a:rPr lang="en-US" dirty="0" smtClean="0"/>
              <a:t>The nursing care of a patient with </a:t>
            </a:r>
            <a:r>
              <a:rPr lang="en-US" dirty="0" err="1" smtClean="0"/>
              <a:t>enterocutaneous</a:t>
            </a:r>
            <a:r>
              <a:rPr lang="en-US" dirty="0" smtClean="0"/>
              <a:t> </a:t>
            </a:r>
            <a:r>
              <a:rPr lang="en-US" dirty="0" err="1" smtClean="0"/>
              <a:t>faecal</a:t>
            </a:r>
            <a:r>
              <a:rPr lang="en-US" dirty="0" smtClean="0"/>
              <a:t> </a:t>
            </a:r>
            <a:r>
              <a:rPr lang="en-US" dirty="0" err="1" smtClean="0"/>
              <a:t>fistulae.Br</a:t>
            </a:r>
            <a:r>
              <a:rPr lang="en-US" dirty="0" smtClean="0"/>
              <a:t> J </a:t>
            </a:r>
            <a:r>
              <a:rPr lang="en-US" dirty="0" err="1" smtClean="0"/>
              <a:t>Nurs</a:t>
            </a:r>
            <a:r>
              <a:rPr lang="en-US" dirty="0" smtClean="0"/>
              <a:t>. 2003 Jun 26–Jul 9; 12(12): 736–740. </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ΣΥΓΚΡΙΣΗ</a:t>
            </a:r>
            <a:endParaRPr lang="el-GR" dirty="0"/>
          </a:p>
        </p:txBody>
      </p:sp>
      <p:pic>
        <p:nvPicPr>
          <p:cNvPr id="4" name="3 - Θέση περιεχομένου" descr="50.gif"/>
          <p:cNvPicPr>
            <a:picLocks noGrp="1" noChangeAspect="1"/>
          </p:cNvPicPr>
          <p:nvPr>
            <p:ph idx="1"/>
          </p:nvPr>
        </p:nvPicPr>
        <p:blipFill>
          <a:blip r:embed="rId3" cstate="print"/>
          <a:stretch>
            <a:fillRect/>
          </a:stretch>
        </p:blipFill>
        <p:spPr>
          <a:xfrm>
            <a:off x="107504" y="2132856"/>
            <a:ext cx="9001125" cy="4143375"/>
          </a:xfrm>
        </p:spPr>
      </p:pic>
      <p:grpSp>
        <p:nvGrpSpPr>
          <p:cNvPr id="3" name="10 - Ομάδα"/>
          <p:cNvGrpSpPr/>
          <p:nvPr/>
        </p:nvGrpSpPr>
        <p:grpSpPr>
          <a:xfrm>
            <a:off x="107504" y="4797151"/>
            <a:ext cx="1296144" cy="1511009"/>
            <a:chOff x="755576" y="4710599"/>
            <a:chExt cx="1152128" cy="1139763"/>
          </a:xfrm>
        </p:grpSpPr>
        <p:sp>
          <p:nvSpPr>
            <p:cNvPr id="6" name="5 - TextBox"/>
            <p:cNvSpPr txBox="1"/>
            <p:nvPr/>
          </p:nvSpPr>
          <p:spPr>
            <a:xfrm>
              <a:off x="755576" y="4710599"/>
              <a:ext cx="1152128" cy="19733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l-GR" sz="1100" b="1" dirty="0" smtClean="0"/>
                <a:t>Υγρό καθαριστικό</a:t>
              </a:r>
              <a:endParaRPr lang="el-GR" sz="1100" b="1" dirty="0"/>
            </a:p>
          </p:txBody>
        </p:sp>
        <p:sp>
          <p:nvSpPr>
            <p:cNvPr id="7" name="6 - TextBox"/>
            <p:cNvSpPr txBox="1"/>
            <p:nvPr/>
          </p:nvSpPr>
          <p:spPr>
            <a:xfrm>
              <a:off x="755576" y="4927863"/>
              <a:ext cx="115212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l-GR" sz="1000" b="1" dirty="0" smtClean="0"/>
                <a:t>Προστατευτικές + </a:t>
              </a:r>
              <a:r>
                <a:rPr lang="el-GR" sz="1000" b="1" dirty="0" err="1" smtClean="0"/>
                <a:t>Ενυδαρικές</a:t>
              </a:r>
              <a:endParaRPr lang="el-GR" sz="1000" b="1" dirty="0"/>
            </a:p>
          </p:txBody>
        </p:sp>
        <p:sp>
          <p:nvSpPr>
            <p:cNvPr id="8" name="7 - TextBox"/>
            <p:cNvSpPr txBox="1"/>
            <p:nvPr/>
          </p:nvSpPr>
          <p:spPr>
            <a:xfrm>
              <a:off x="755576" y="5308076"/>
              <a:ext cx="1152128" cy="19733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l-GR" sz="1100" b="1" dirty="0" smtClean="0"/>
                <a:t>Προστατευτικές</a:t>
              </a:r>
              <a:endParaRPr lang="el-GR" sz="1100" b="1" dirty="0"/>
            </a:p>
          </p:txBody>
        </p:sp>
        <p:sp>
          <p:nvSpPr>
            <p:cNvPr id="9" name="8 - TextBox"/>
            <p:cNvSpPr txBox="1"/>
            <p:nvPr/>
          </p:nvSpPr>
          <p:spPr>
            <a:xfrm>
              <a:off x="755576" y="5525341"/>
              <a:ext cx="1152128" cy="32502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l-GR" sz="1100" b="1" dirty="0" smtClean="0"/>
                <a:t>Προστατευτικό </a:t>
              </a:r>
              <a:r>
                <a:rPr lang="en-US" sz="1100" b="1" dirty="0" smtClean="0"/>
                <a:t>film</a:t>
              </a:r>
              <a:endParaRPr lang="el-GR" sz="1100" b="1" dirty="0"/>
            </a:p>
          </p:txBody>
        </p:sp>
      </p:grpSp>
      <p:sp>
        <p:nvSpPr>
          <p:cNvPr id="10" name="9 - TextBox"/>
          <p:cNvSpPr txBox="1">
            <a:spLocks noChangeAspect="1"/>
          </p:cNvSpPr>
          <p:nvPr/>
        </p:nvSpPr>
        <p:spPr>
          <a:xfrm>
            <a:off x="2555776" y="5921386"/>
            <a:ext cx="360040" cy="315926"/>
          </a:xfrm>
          <a:prstGeom prst="rect">
            <a:avLst/>
          </a:prstGeom>
          <a:solidFill>
            <a:schemeClr val="accent4">
              <a:lumMod val="60000"/>
              <a:lumOff val="40000"/>
            </a:schemeClr>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ΔΙΑΤΗΡΗΣΗ ΤΗΣ ΑΚΕΡΑΙΟΤΗΤΑΣ ΤΟΥ ΔΕΡΜΑΤΟΣ</a:t>
            </a:r>
            <a:endParaRPr lang="el-GR" dirty="0"/>
          </a:p>
        </p:txBody>
      </p:sp>
      <p:sp>
        <p:nvSpPr>
          <p:cNvPr id="3" name="2 - Θέση περιεχομένου"/>
          <p:cNvSpPr>
            <a:spLocks noGrp="1"/>
          </p:cNvSpPr>
          <p:nvPr>
            <p:ph idx="1"/>
          </p:nvPr>
        </p:nvSpPr>
        <p:spPr/>
        <p:txBody>
          <a:bodyPr>
            <a:normAutofit/>
          </a:bodyPr>
          <a:lstStyle/>
          <a:p>
            <a:r>
              <a:rPr lang="el-GR" dirty="0" smtClean="0"/>
              <a:t>Βήμα 3</a:t>
            </a:r>
            <a:r>
              <a:rPr lang="en-US" dirty="0" smtClean="0"/>
              <a:t>:</a:t>
            </a:r>
          </a:p>
          <a:p>
            <a:pPr lvl="1"/>
            <a:r>
              <a:rPr lang="el-GR" dirty="0" smtClean="0"/>
              <a:t>Χρήση ειδικών  σάκων συλλογής (</a:t>
            </a:r>
            <a:r>
              <a:rPr lang="el-GR" dirty="0" err="1" smtClean="0"/>
              <a:t>ουρητηροστομίας</a:t>
            </a:r>
            <a:r>
              <a:rPr lang="el-GR" dirty="0" smtClean="0"/>
              <a:t>, μετεγχειρητικοί, κολοστομίας, </a:t>
            </a:r>
            <a:r>
              <a:rPr lang="el-GR" dirty="0" err="1" smtClean="0"/>
              <a:t>ειλεοστομίας</a:t>
            </a:r>
            <a:r>
              <a:rPr lang="el-GR" dirty="0" smtClean="0"/>
              <a:t>  κλπ) οι οποίοι μπορούν να χρησιμοποιηθούν στην προκειμένη περίπτωση για την προστασία του δέρματος στην γειτονία ενός συριγγίου και την ταυτόχρονη συλλογή των υγρών.</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ΔΙΑΤΗΡΗΣΗ ΤΗΣ ΑΚΕΡΑΙΟΤΗΤΑΣ ΤΟΥ ΔΕΡΜΑΤΟΣ</a:t>
            </a:r>
            <a:endParaRPr lang="el-GR" dirty="0"/>
          </a:p>
        </p:txBody>
      </p:sp>
      <p:sp>
        <p:nvSpPr>
          <p:cNvPr id="3" name="2 - Θέση περιεχομένου"/>
          <p:cNvSpPr>
            <a:spLocks noGrp="1"/>
          </p:cNvSpPr>
          <p:nvPr>
            <p:ph idx="1"/>
          </p:nvPr>
        </p:nvSpPr>
        <p:spPr/>
        <p:txBody>
          <a:bodyPr/>
          <a:lstStyle/>
          <a:p>
            <a:pPr marL="320040" lvl="1" indent="-320040">
              <a:spcBef>
                <a:spcPts val="700"/>
              </a:spcBef>
              <a:buClr>
                <a:schemeClr val="accent2"/>
              </a:buClr>
              <a:buSzPct val="60000"/>
              <a:buFont typeface="Wingdings"/>
              <a:buChar char=""/>
            </a:pPr>
            <a:r>
              <a:rPr lang="el-GR" dirty="0" smtClean="0"/>
              <a:t> Φέρουν </a:t>
            </a:r>
            <a:r>
              <a:rPr lang="el-GR" dirty="0" err="1" smtClean="0"/>
              <a:t>δερμοπροστατευτική</a:t>
            </a:r>
            <a:r>
              <a:rPr lang="el-GR" dirty="0" smtClean="0"/>
              <a:t> βάση η οποία συνηθέστερα είναι κατασκευασμένη από κυτταρίνη  με δυνατότητα διαμόρφωσης της διαμέτρου της οπής</a:t>
            </a:r>
          </a:p>
          <a:p>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normAutofit fontScale="90000"/>
          </a:bodyPr>
          <a:lstStyle/>
          <a:p>
            <a:r>
              <a:rPr lang="el-GR" sz="4000" b="1"/>
              <a:t>ΕΠΙΒΑΡΥΝΤΙΚΟΙ ΠΑΡΑΓΟΝΤΕΣ</a:t>
            </a:r>
            <a:r>
              <a:rPr lang="en-US" sz="4000"/>
              <a:t> </a:t>
            </a:r>
            <a:br>
              <a:rPr lang="en-US" sz="4000"/>
            </a:br>
            <a:r>
              <a:rPr lang="el-GR" sz="3200" b="1"/>
              <a:t>ΑΚΡΑΤΕΙΑ</a:t>
            </a:r>
          </a:p>
        </p:txBody>
      </p:sp>
      <p:sp>
        <p:nvSpPr>
          <p:cNvPr id="315395" name="Rectangle 3"/>
          <p:cNvSpPr>
            <a:spLocks noGrp="1" noChangeArrowheads="1"/>
          </p:cNvSpPr>
          <p:nvPr>
            <p:ph idx="1"/>
          </p:nvPr>
        </p:nvSpPr>
        <p:spPr/>
        <p:txBody>
          <a:bodyPr/>
          <a:lstStyle/>
          <a:p>
            <a:pPr>
              <a:buFont typeface="Wingdings" pitchFamily="2" charset="2"/>
              <a:buNone/>
            </a:pPr>
            <a:r>
              <a:rPr lang="el-GR">
                <a:effectLst>
                  <a:outerShdw blurRad="38100" dist="38100" dir="2700000" algn="tl">
                    <a:srgbClr val="C0C0C0"/>
                  </a:outerShdw>
                </a:effectLst>
              </a:rPr>
              <a:t>ΚΑΘΑΡΙΣΤΙΚΕΣ ΟΥΣΙΕΣ</a:t>
            </a:r>
          </a:p>
          <a:p>
            <a:pPr>
              <a:buFont typeface="Wingdings" pitchFamily="2" charset="2"/>
              <a:buNone/>
            </a:pPr>
            <a:endParaRPr lang="el-GR"/>
          </a:p>
          <a:p>
            <a:r>
              <a:rPr lang="el-GR"/>
              <a:t>Έχουν ως βάση το νερό</a:t>
            </a:r>
          </a:p>
          <a:p>
            <a:r>
              <a:rPr lang="el-GR"/>
              <a:t>Υπάρχουν υπό την μορφή αφρού ή σπρέυ</a:t>
            </a:r>
          </a:p>
          <a:p>
            <a:r>
              <a:rPr lang="el-GR"/>
              <a:t>Δεν απαιτούν ξέβγαλμα με νερό</a:t>
            </a:r>
          </a:p>
          <a:p>
            <a:r>
              <a:rPr lang="el-GR"/>
              <a:t>Καθαρίζουν όλους τους ρίπους</a:t>
            </a:r>
          </a:p>
          <a:p>
            <a:r>
              <a:rPr lang="el-GR"/>
              <a:t>Διατηρούν την φυσική υγρασία και λιπαρότητα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normAutofit fontScale="90000"/>
          </a:bodyPr>
          <a:lstStyle/>
          <a:p>
            <a:r>
              <a:rPr lang="el-GR" sz="4000" b="1"/>
              <a:t>ΕΠΙΒΑΡΥΝΤΙΚΟΙ ΠΑΡΑΓΟΝΤΕΣ</a:t>
            </a:r>
            <a:r>
              <a:rPr lang="en-US" sz="4000"/>
              <a:t> </a:t>
            </a:r>
            <a:br>
              <a:rPr lang="en-US" sz="4000"/>
            </a:br>
            <a:r>
              <a:rPr lang="el-GR" sz="3200" b="1"/>
              <a:t>ΑΚΡΑΤΕΙΑ</a:t>
            </a:r>
          </a:p>
        </p:txBody>
      </p:sp>
      <p:sp>
        <p:nvSpPr>
          <p:cNvPr id="322563" name="Rectangle 3"/>
          <p:cNvSpPr>
            <a:spLocks noGrp="1" noChangeArrowheads="1"/>
          </p:cNvSpPr>
          <p:nvPr>
            <p:ph idx="1"/>
          </p:nvPr>
        </p:nvSpPr>
        <p:spPr/>
        <p:txBody>
          <a:bodyPr/>
          <a:lstStyle/>
          <a:p>
            <a:pPr>
              <a:lnSpc>
                <a:spcPct val="90000"/>
              </a:lnSpc>
              <a:buFont typeface="Wingdings" pitchFamily="2" charset="2"/>
              <a:buNone/>
            </a:pPr>
            <a:r>
              <a:rPr lang="el-GR">
                <a:effectLst>
                  <a:outerShdw blurRad="38100" dist="38100" dir="2700000" algn="tl">
                    <a:srgbClr val="C0C0C0"/>
                  </a:outerShdw>
                </a:effectLst>
              </a:rPr>
              <a:t>ΠΡΟΣΤΑΤΕΥΤΙΚΕΣ ΚΡΕΜΕΣ</a:t>
            </a:r>
          </a:p>
          <a:p>
            <a:pPr>
              <a:lnSpc>
                <a:spcPct val="90000"/>
              </a:lnSpc>
            </a:pPr>
            <a:r>
              <a:rPr lang="el-GR"/>
              <a:t>Δημιουργούν προστατευτική επίστρωση μεταξύ επιδερμίδας και εξωτερικού περιβάλλοντας σε δέρμα που είναι ερεθισμένο και εξιδρωματικό και υπάρχει απώλεια ιστού.</a:t>
            </a:r>
          </a:p>
          <a:p>
            <a:pPr>
              <a:lnSpc>
                <a:spcPct val="90000"/>
              </a:lnSpc>
            </a:pPr>
            <a:r>
              <a:rPr lang="el-GR"/>
              <a:t>Συνήθως έχουν ως βάση το οξείδιο του ψευδάργυρου το οποία στεγανοποιεί το δέρμα και καράγια ώστε να εφαρμόζονται και σε εξιδρωματικό δέρμα.</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a:t>
            </a:r>
            <a:r>
              <a:rPr lang="en-US" dirty="0" smtClean="0"/>
              <a:t>:</a:t>
            </a:r>
            <a:r>
              <a:rPr lang="el-GR" dirty="0" smtClean="0"/>
              <a:t>Οικονομικές Επιπτώσεις</a:t>
            </a:r>
            <a:endParaRPr lang="el-GR" dirty="0"/>
          </a:p>
        </p:txBody>
      </p:sp>
      <p:sp>
        <p:nvSpPr>
          <p:cNvPr id="3" name="2 - Θέση περιεχομένου"/>
          <p:cNvSpPr>
            <a:spLocks noGrp="1"/>
          </p:cNvSpPr>
          <p:nvPr>
            <p:ph idx="1"/>
          </p:nvPr>
        </p:nvSpPr>
        <p:spPr/>
        <p:txBody>
          <a:bodyPr/>
          <a:lstStyle/>
          <a:p>
            <a:endParaRPr lang="el-GR"/>
          </a:p>
        </p:txBody>
      </p:sp>
      <p:graphicFrame>
        <p:nvGraphicFramePr>
          <p:cNvPr id="4" name="Group 39"/>
          <p:cNvGraphicFramePr>
            <a:graphicFrameLocks/>
          </p:cNvGraphicFramePr>
          <p:nvPr/>
        </p:nvGraphicFramePr>
        <p:xfrm>
          <a:off x="304800" y="2209800"/>
          <a:ext cx="8382000" cy="3520440"/>
        </p:xfrm>
        <a:graphic>
          <a:graphicData uri="http://schemas.openxmlformats.org/drawingml/2006/table">
            <a:tbl>
              <a:tblPr/>
              <a:tblGrid>
                <a:gridCol w="2095500"/>
                <a:gridCol w="1273175"/>
                <a:gridCol w="2917825"/>
                <a:gridCol w="2095500"/>
              </a:tblGrid>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rPr>
                        <a:t>HAC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rPr>
                        <a:t>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outerShdw blurRad="38100" dist="38100" dir="2700000" algn="tl">
                              <a:srgbClr val="000000"/>
                            </a:outerShdw>
                          </a:effectLst>
                          <a:latin typeface="Arial" charset="0"/>
                        </a:rPr>
                        <a:t>Avg</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rPr>
                        <a:t>(Charge/hospital stay)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rPr>
                        <a:t>Total Medicare 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r>
              <a:tr h="571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Stage III/ IV </a:t>
                      </a:r>
                      <a:r>
                        <a:rPr kumimoji="0" lang="en-US" sz="2000" b="1" i="0" u="none" strike="noStrike" cap="none" normalizeH="0" baseline="0" dirty="0" err="1" smtClean="0">
                          <a:ln>
                            <a:noFill/>
                          </a:ln>
                          <a:solidFill>
                            <a:schemeClr val="tx1"/>
                          </a:solidFill>
                          <a:effectLst/>
                          <a:latin typeface="Arial" charset="0"/>
                        </a:rPr>
                        <a:t>PrU</a:t>
                      </a:r>
                      <a:r>
                        <a:rPr kumimoji="0" lang="en-US" sz="2000" b="1"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257,412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$43,180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$11.1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r>
              <a:tr h="609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Fall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193,566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$33,894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$6.6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Vascular catheter-associated infection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29,536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$103,027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 billion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normAutofit fontScale="90000"/>
          </a:bodyPr>
          <a:lstStyle/>
          <a:p>
            <a:r>
              <a:rPr lang="el-GR" sz="4000" b="1"/>
              <a:t>ΕΠΙΒΑΡΥΝΤΙΚΟΙ ΠΑΡΑΓΟΝΤΕΣ</a:t>
            </a:r>
            <a:r>
              <a:rPr lang="en-US" sz="4000"/>
              <a:t> </a:t>
            </a:r>
            <a:br>
              <a:rPr lang="en-US" sz="4000"/>
            </a:br>
            <a:r>
              <a:rPr lang="el-GR" sz="3200" b="1"/>
              <a:t>ΑΚΡΑΤΕΙΑ</a:t>
            </a:r>
          </a:p>
        </p:txBody>
      </p:sp>
      <p:sp>
        <p:nvSpPr>
          <p:cNvPr id="319491" name="Rectangle 3"/>
          <p:cNvSpPr>
            <a:spLocks noGrp="1" noChangeArrowheads="1"/>
          </p:cNvSpPr>
          <p:nvPr>
            <p:ph idx="1"/>
          </p:nvPr>
        </p:nvSpPr>
        <p:spPr>
          <a:xfrm>
            <a:off x="457200" y="1600200"/>
            <a:ext cx="8229600" cy="4843463"/>
          </a:xfrm>
        </p:spPr>
        <p:txBody>
          <a:bodyPr/>
          <a:lstStyle/>
          <a:p>
            <a:pPr>
              <a:lnSpc>
                <a:spcPct val="80000"/>
              </a:lnSpc>
              <a:buFont typeface="Wingdings" pitchFamily="2" charset="2"/>
              <a:buNone/>
            </a:pPr>
            <a:r>
              <a:rPr lang="el-GR" sz="2400" b="1">
                <a:effectLst>
                  <a:outerShdw blurRad="38100" dist="38100" dir="2700000" algn="tl">
                    <a:srgbClr val="C0C0C0"/>
                  </a:outerShdw>
                </a:effectLst>
              </a:rPr>
              <a:t>ΠΡΟΣΤΑΤΕΥΤΙΚΕΣ ΚΑΙ ΕΝΥΔΑΤΙΚΕΣ ΚΡΕΜΕΣ</a:t>
            </a:r>
            <a:endParaRPr lang="el-GR" sz="2400" b="1"/>
          </a:p>
          <a:p>
            <a:pPr>
              <a:lnSpc>
                <a:spcPct val="80000"/>
              </a:lnSpc>
            </a:pPr>
            <a:r>
              <a:rPr lang="el-GR"/>
              <a:t>Δημιουργούν προστατευτική επίστρωση μεταξύ επιδερμίδας και εξωτερικού περιβάλλοντας.</a:t>
            </a:r>
          </a:p>
          <a:p>
            <a:pPr>
              <a:lnSpc>
                <a:spcPct val="80000"/>
              </a:lnSpc>
            </a:pPr>
            <a:r>
              <a:rPr lang="el-GR"/>
              <a:t>Συνήθως έχουν ως βάση το οξείδιο του ψευδάργυρου και την διμεθικόνη τα οποία στεγανοποιούν το δέρμα</a:t>
            </a:r>
          </a:p>
          <a:p>
            <a:pPr>
              <a:lnSpc>
                <a:spcPct val="80000"/>
              </a:lnSpc>
            </a:pPr>
            <a:r>
              <a:rPr lang="el-GR"/>
              <a:t>Μπορούν να χρησιμοποιηθούν σε αρχικά μόνο στάδια ερεθισμού του δέρματος.</a:t>
            </a:r>
          </a:p>
          <a:p>
            <a:pPr>
              <a:lnSpc>
                <a:spcPct val="80000"/>
              </a:lnSpc>
            </a:pPr>
            <a:r>
              <a:rPr lang="el-GR"/>
              <a:t>Ενυδατώνουν έχοντας ως βάση την γλυκερίνη ή την βαζελίνη και την βιταμίνη Ε</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ormAutofit fontScale="90000"/>
          </a:bodyPr>
          <a:lstStyle/>
          <a:p>
            <a:r>
              <a:rPr lang="el-GR" sz="4000" b="1"/>
              <a:t>ΕΝΔΟΓΕΝΕΙΣ ΠΑΡΑΓΟΝΤΕΣ</a:t>
            </a:r>
            <a:r>
              <a:rPr lang="en-US" sz="4000" b="1"/>
              <a:t/>
            </a:r>
            <a:br>
              <a:rPr lang="en-US" sz="4000" b="1"/>
            </a:br>
            <a:r>
              <a:rPr lang="el-GR" sz="3200" b="1"/>
              <a:t>ΔΙΑΤΡΟΦΗ</a:t>
            </a:r>
          </a:p>
        </p:txBody>
      </p:sp>
      <p:sp>
        <p:nvSpPr>
          <p:cNvPr id="326659" name="Rectangle 3"/>
          <p:cNvSpPr>
            <a:spLocks noGrp="1" noChangeArrowheads="1"/>
          </p:cNvSpPr>
          <p:nvPr>
            <p:ph idx="1"/>
          </p:nvPr>
        </p:nvSpPr>
        <p:spPr>
          <a:xfrm>
            <a:off x="457200" y="1600200"/>
            <a:ext cx="8229600" cy="4843463"/>
          </a:xfrm>
        </p:spPr>
        <p:txBody>
          <a:bodyPr/>
          <a:lstStyle/>
          <a:p>
            <a:pPr marL="533400" indent="-533400"/>
            <a:r>
              <a:rPr lang="el-GR" dirty="0"/>
              <a:t>Το σωματικό βάρος είναι ένας βασικός δείκτης της θρέψης του ασθενούς.</a:t>
            </a:r>
          </a:p>
          <a:p>
            <a:pPr marL="533400" indent="-533400"/>
            <a:r>
              <a:rPr lang="el-GR" dirty="0"/>
              <a:t>ΖΥΓΙΣΜΑ </a:t>
            </a:r>
            <a:r>
              <a:rPr lang="en-US" dirty="0"/>
              <a:t>:</a:t>
            </a:r>
            <a:r>
              <a:rPr lang="el-GR" dirty="0"/>
              <a:t>μία φορά την εβδομάδα</a:t>
            </a:r>
            <a:endParaRPr lang="en-US" dirty="0"/>
          </a:p>
          <a:p>
            <a:pPr marL="533400" indent="-533400"/>
            <a:r>
              <a:rPr lang="el-GR" dirty="0"/>
              <a:t>Διατήρηση  ΣΒ &gt; 80% του ιδανικού με την κατάλληλη διατροφή.</a:t>
            </a:r>
            <a:r>
              <a:rPr lang="en-US" dirty="0"/>
              <a:t> </a:t>
            </a:r>
            <a:endParaRPr lang="el-GR" dirty="0"/>
          </a:p>
          <a:p>
            <a:pPr marL="533400" indent="-533400"/>
            <a:r>
              <a:rPr lang="el-GR" dirty="0"/>
              <a:t>Συχνός έλεγχος επιπέδων  λευκωμάτων και </a:t>
            </a:r>
            <a:r>
              <a:rPr lang="el-GR" dirty="0" err="1"/>
              <a:t>αλβουμίνης</a:t>
            </a:r>
            <a:r>
              <a:rPr lang="el-GR" dirty="0"/>
              <a:t> </a:t>
            </a:r>
            <a:r>
              <a:rPr lang="en-US" dirty="0" smtClean="0"/>
              <a:t>(</a:t>
            </a:r>
            <a:r>
              <a:rPr lang="en-US" dirty="0" err="1" smtClean="0"/>
              <a:t>Russel</a:t>
            </a:r>
            <a:r>
              <a:rPr lang="en-US" dirty="0" smtClean="0"/>
              <a:t> 2000)</a:t>
            </a:r>
            <a:endParaRPr lang="el-GR" dirty="0"/>
          </a:p>
          <a:p>
            <a:pPr marL="533400" indent="-533400"/>
            <a:endParaRPr lang="el-GR" sz="1800" b="1" dirty="0"/>
          </a:p>
          <a:p>
            <a:pPr marL="533400" indent="-533400"/>
            <a:endParaRPr lang="el-GR" sz="1800" b="1" dirty="0"/>
          </a:p>
          <a:p>
            <a:pPr marL="533400" indent="-533400"/>
            <a:endParaRPr lang="el-GR" sz="1800" b="1" dirty="0"/>
          </a:p>
          <a:p>
            <a:pPr marL="533400" indent="-533400"/>
            <a:endParaRPr lang="el-GR" sz="1800"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normAutofit fontScale="90000"/>
          </a:bodyPr>
          <a:lstStyle/>
          <a:p>
            <a:r>
              <a:rPr lang="el-GR" sz="4000" b="1"/>
              <a:t>ΕΝΔΟΓΕΝΕΙΣ ΠΑΡΑΓΟΝΤΕΣ</a:t>
            </a:r>
            <a:r>
              <a:rPr lang="en-US" sz="4000" b="1"/>
              <a:t/>
            </a:r>
            <a:br>
              <a:rPr lang="en-US" sz="4000" b="1"/>
            </a:br>
            <a:r>
              <a:rPr lang="el-GR" sz="3200" b="1"/>
              <a:t>ΔΙΑΤΡΟΦΗ</a:t>
            </a:r>
          </a:p>
        </p:txBody>
      </p:sp>
      <p:sp>
        <p:nvSpPr>
          <p:cNvPr id="324611" name="Rectangle 3"/>
          <p:cNvSpPr>
            <a:spLocks noGrp="1" noChangeArrowheads="1"/>
          </p:cNvSpPr>
          <p:nvPr>
            <p:ph idx="1"/>
          </p:nvPr>
        </p:nvSpPr>
        <p:spPr/>
        <p:txBody>
          <a:bodyPr/>
          <a:lstStyle/>
          <a:p>
            <a:pPr marL="533400" indent="-533400">
              <a:lnSpc>
                <a:spcPct val="80000"/>
              </a:lnSpc>
            </a:pPr>
            <a:r>
              <a:rPr lang="el-GR" sz="2400" b="1" dirty="0" err="1"/>
              <a:t>Σ’έναν</a:t>
            </a:r>
            <a:r>
              <a:rPr lang="el-GR" sz="2400" b="1" dirty="0"/>
              <a:t> </a:t>
            </a:r>
            <a:r>
              <a:rPr lang="el-GR" sz="2400" b="1" dirty="0" err="1"/>
              <a:t>κατακεκλιμένο</a:t>
            </a:r>
            <a:r>
              <a:rPr lang="el-GR" sz="2400" b="1" dirty="0"/>
              <a:t> ασθενή οι ημερήσιες ανάγκες σε λευκώματα υπολογίζονται σε 1,5 – 2 γρ./χγρΒΣ/24ωρο. </a:t>
            </a:r>
          </a:p>
          <a:p>
            <a:pPr marL="533400" indent="-533400">
              <a:lnSpc>
                <a:spcPct val="80000"/>
              </a:lnSpc>
            </a:pPr>
            <a:endParaRPr lang="el-GR" sz="2400" b="1" dirty="0"/>
          </a:p>
          <a:p>
            <a:pPr marL="533400" indent="-533400">
              <a:lnSpc>
                <a:spcPct val="80000"/>
              </a:lnSpc>
            </a:pPr>
            <a:r>
              <a:rPr lang="el-GR" sz="2400" b="1" dirty="0"/>
              <a:t>Η επιπλέον χορήγηση </a:t>
            </a:r>
            <a:r>
              <a:rPr lang="el-GR" sz="2400" b="1" dirty="0" err="1"/>
              <a:t>γλουταμίνης</a:t>
            </a:r>
            <a:r>
              <a:rPr lang="el-GR" sz="2400" b="1" dirty="0"/>
              <a:t> έχει βρεθεί ότι συμβάλλει στην γρήγορη αποκατάσταση βλαβών του δέρματος.</a:t>
            </a:r>
          </a:p>
          <a:p>
            <a:pPr marL="533400" indent="-533400">
              <a:lnSpc>
                <a:spcPct val="80000"/>
              </a:lnSpc>
            </a:pPr>
            <a:endParaRPr lang="el-GR" sz="2400" b="1" dirty="0"/>
          </a:p>
          <a:p>
            <a:pPr marL="533400" indent="-533400">
              <a:lnSpc>
                <a:spcPct val="80000"/>
              </a:lnSpc>
            </a:pPr>
            <a:r>
              <a:rPr lang="el-GR" sz="2400" b="1" dirty="0"/>
              <a:t>Η χορήγηση </a:t>
            </a:r>
            <a:r>
              <a:rPr lang="el-GR" sz="2400" b="1" dirty="0" err="1"/>
              <a:t>βιτ</a:t>
            </a:r>
            <a:r>
              <a:rPr lang="el-GR" sz="2400" b="1" dirty="0"/>
              <a:t> Α,C και Ψευδαργύρου συνδέονται με την σύνθεση κολλαγόνου και </a:t>
            </a:r>
            <a:r>
              <a:rPr lang="el-GR" sz="2400" b="1" dirty="0" err="1"/>
              <a:t>πρωτεινών</a:t>
            </a:r>
            <a:r>
              <a:rPr lang="el-GR" sz="2400" b="1" dirty="0"/>
              <a:t> και συμβάλλουν στην έγκαιρη επούλωση.</a:t>
            </a:r>
          </a:p>
          <a:p>
            <a:pPr marL="533400" indent="-533400">
              <a:lnSpc>
                <a:spcPct val="80000"/>
              </a:lnSpc>
            </a:pPr>
            <a:endParaRPr lang="el-GR" sz="24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l-GR" b="1"/>
              <a:t>ΕΝΔΟΓΕΝΕΙΣ ΠΑΡΑΓΟΝΤΕΣ</a:t>
            </a:r>
          </a:p>
        </p:txBody>
      </p:sp>
      <p:sp>
        <p:nvSpPr>
          <p:cNvPr id="389123" name="Rectangle 3"/>
          <p:cNvSpPr>
            <a:spLocks noGrp="1" noChangeArrowheads="1"/>
          </p:cNvSpPr>
          <p:nvPr>
            <p:ph idx="1"/>
          </p:nvPr>
        </p:nvSpPr>
        <p:spPr/>
        <p:txBody>
          <a:bodyPr>
            <a:normAutofit lnSpcReduction="10000"/>
          </a:bodyPr>
          <a:lstStyle/>
          <a:p>
            <a:pPr>
              <a:lnSpc>
                <a:spcPct val="90000"/>
              </a:lnSpc>
            </a:pPr>
            <a:r>
              <a:rPr lang="el-GR" dirty="0"/>
              <a:t>Νευρολογικές</a:t>
            </a:r>
            <a:r>
              <a:rPr lang="en-US" dirty="0"/>
              <a:t>  </a:t>
            </a:r>
            <a:r>
              <a:rPr lang="en-US" dirty="0" err="1"/>
              <a:t>διαταραχές</a:t>
            </a:r>
            <a:endParaRPr lang="el-GR" dirty="0"/>
          </a:p>
          <a:p>
            <a:pPr>
              <a:lnSpc>
                <a:spcPct val="90000"/>
              </a:lnSpc>
            </a:pPr>
            <a:r>
              <a:rPr lang="el-GR" dirty="0"/>
              <a:t>Διαταραχές κινητικότητας</a:t>
            </a:r>
            <a:endParaRPr lang="en-US" dirty="0"/>
          </a:p>
          <a:p>
            <a:pPr>
              <a:lnSpc>
                <a:spcPct val="90000"/>
              </a:lnSpc>
            </a:pPr>
            <a:r>
              <a:rPr lang="en-US" dirty="0" err="1"/>
              <a:t>Μειωμένο</a:t>
            </a:r>
            <a:r>
              <a:rPr lang="en-US" dirty="0"/>
              <a:t> </a:t>
            </a:r>
            <a:r>
              <a:rPr lang="en-US" dirty="0" err="1"/>
              <a:t>επίπεδο</a:t>
            </a:r>
            <a:r>
              <a:rPr lang="en-US" dirty="0"/>
              <a:t> </a:t>
            </a:r>
            <a:r>
              <a:rPr lang="en-US" dirty="0" err="1"/>
              <a:t>συνείδησης</a:t>
            </a:r>
            <a:endParaRPr lang="el-GR" dirty="0"/>
          </a:p>
          <a:p>
            <a:pPr lvl="1">
              <a:lnSpc>
                <a:spcPct val="90000"/>
              </a:lnSpc>
            </a:pPr>
            <a:r>
              <a:rPr lang="el-GR" dirty="0" err="1"/>
              <a:t>Σύγχυση,λήψη</a:t>
            </a:r>
            <a:r>
              <a:rPr lang="el-GR" dirty="0"/>
              <a:t> </a:t>
            </a:r>
            <a:r>
              <a:rPr lang="el-GR" dirty="0" err="1"/>
              <a:t>αντιψυχωσικών</a:t>
            </a:r>
            <a:r>
              <a:rPr lang="el-GR" dirty="0"/>
              <a:t> και </a:t>
            </a:r>
            <a:r>
              <a:rPr lang="el-GR" dirty="0" err="1"/>
              <a:t>οπιοειδών</a:t>
            </a:r>
            <a:endParaRPr lang="en-US" dirty="0"/>
          </a:p>
          <a:p>
            <a:pPr>
              <a:lnSpc>
                <a:spcPct val="90000"/>
              </a:lnSpc>
            </a:pPr>
            <a:r>
              <a:rPr lang="en-US" dirty="0" err="1"/>
              <a:t>Μεγάλη</a:t>
            </a:r>
            <a:r>
              <a:rPr lang="en-US" dirty="0"/>
              <a:t> </a:t>
            </a:r>
            <a:r>
              <a:rPr lang="en-US" dirty="0" err="1"/>
              <a:t>ηλικία</a:t>
            </a:r>
            <a:endParaRPr lang="en-US" dirty="0"/>
          </a:p>
          <a:p>
            <a:pPr>
              <a:lnSpc>
                <a:spcPct val="90000"/>
              </a:lnSpc>
            </a:pPr>
            <a:r>
              <a:rPr lang="el-GR" dirty="0"/>
              <a:t>Χαμηλή παροχή αίματος (χαμηλή πίεση τριχοειδών) </a:t>
            </a:r>
          </a:p>
          <a:p>
            <a:pPr lvl="1">
              <a:lnSpc>
                <a:spcPct val="90000"/>
              </a:lnSpc>
            </a:pPr>
            <a:r>
              <a:rPr lang="el-GR" dirty="0"/>
              <a:t>Αγγειακά νοσήματα</a:t>
            </a:r>
            <a:endParaRPr lang="en-US" dirty="0"/>
          </a:p>
          <a:p>
            <a:pPr>
              <a:lnSpc>
                <a:spcPct val="90000"/>
              </a:lnSpc>
            </a:pPr>
            <a:r>
              <a:rPr lang="en-US" dirty="0" err="1"/>
              <a:t>Χρόνια</a:t>
            </a:r>
            <a:r>
              <a:rPr lang="en-US" dirty="0"/>
              <a:t> </a:t>
            </a:r>
            <a:r>
              <a:rPr lang="en-US" dirty="0" err="1"/>
              <a:t>νοσήματα</a:t>
            </a:r>
            <a:endParaRPr lang="en-US" dirty="0"/>
          </a:p>
          <a:p>
            <a:pPr>
              <a:lnSpc>
                <a:spcPct val="90000"/>
              </a:lnSpc>
            </a:pPr>
            <a:r>
              <a:rPr lang="en-US" dirty="0" err="1"/>
              <a:t>Αφυδάτωση</a:t>
            </a:r>
            <a:endParaRPr lang="en-US" sz="3200" dirty="0"/>
          </a:p>
          <a:p>
            <a:pPr>
              <a:lnSpc>
                <a:spcPct val="90000"/>
              </a:lnSpc>
            </a:pPr>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l-GR" sz="4000" b="1"/>
              <a:t>ΕΠΙΒΑΡΥΝΤΙΚΟΙ ΠΑΡΑΓΟΝΤΕΣ</a:t>
            </a:r>
          </a:p>
        </p:txBody>
      </p:sp>
      <p:sp>
        <p:nvSpPr>
          <p:cNvPr id="400387" name="Rectangle 3"/>
          <p:cNvSpPr>
            <a:spLocks noGrp="1" noChangeArrowheads="1"/>
          </p:cNvSpPr>
          <p:nvPr>
            <p:ph idx="1"/>
          </p:nvPr>
        </p:nvSpPr>
        <p:spPr/>
        <p:txBody>
          <a:bodyPr/>
          <a:lstStyle/>
          <a:p>
            <a:r>
              <a:rPr lang="el-GR" sz="3200"/>
              <a:t>Διαταραχές θερμοκρασίας</a:t>
            </a:r>
          </a:p>
          <a:p>
            <a:endParaRPr lang="el-GR" sz="3200"/>
          </a:p>
          <a:p>
            <a:r>
              <a:rPr lang="el-GR" sz="3200"/>
              <a:t>Οίδημα</a:t>
            </a:r>
          </a:p>
          <a:p>
            <a:endParaRPr lang="el-GR" sz="3200"/>
          </a:p>
          <a:p>
            <a:r>
              <a:rPr lang="el-GR" sz="3200"/>
              <a:t>Αναιμία</a:t>
            </a:r>
          </a:p>
          <a:p>
            <a:endParaRPr lang="el-GR" sz="3200"/>
          </a:p>
          <a:p>
            <a:r>
              <a:rPr lang="el-GR" sz="3200"/>
              <a:t>Φάρμακα</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8" name="Rectangle 16"/>
          <p:cNvSpPr>
            <a:spLocks noGrp="1" noChangeArrowheads="1"/>
          </p:cNvSpPr>
          <p:nvPr>
            <p:ph/>
          </p:nvPr>
        </p:nvSpPr>
        <p:spPr/>
        <p:txBody>
          <a:bodyPr/>
          <a:lstStyle/>
          <a:p>
            <a:pPr lvl="4">
              <a:buFont typeface="Wingdings" pitchFamily="2" charset="2"/>
              <a:buNone/>
            </a:pPr>
            <a:r>
              <a:rPr lang="el-GR" b="1"/>
              <a:t>Αναγνώριση εκείνων που κινδυνεύουν</a:t>
            </a:r>
          </a:p>
          <a:p>
            <a:pPr lvl="4">
              <a:buFont typeface="Wingdings" pitchFamily="2" charset="2"/>
              <a:buNone/>
            </a:pPr>
            <a:endParaRPr lang="el-GR" b="1"/>
          </a:p>
          <a:p>
            <a:pPr lvl="4">
              <a:buFont typeface="Wingdings" pitchFamily="2" charset="2"/>
              <a:buNone/>
            </a:pPr>
            <a:endParaRPr lang="el-GR"/>
          </a:p>
          <a:p>
            <a:pPr lvl="4">
              <a:buFont typeface="Wingdings" pitchFamily="2" charset="2"/>
              <a:buNone/>
            </a:pPr>
            <a:endParaRPr lang="el-GR"/>
          </a:p>
          <a:p>
            <a:pPr lvl="3">
              <a:buFont typeface="Wingdings" pitchFamily="2" charset="2"/>
              <a:buNone/>
            </a:pPr>
            <a:r>
              <a:rPr lang="en-US"/>
              <a:t>		      </a:t>
            </a:r>
            <a:r>
              <a:rPr lang="el-GR" b="1"/>
              <a:t>Τυπική συστηματική εκτίμηση </a:t>
            </a:r>
          </a:p>
          <a:p>
            <a:pPr lvl="3">
              <a:buFont typeface="Wingdings" pitchFamily="2" charset="2"/>
              <a:buNone/>
            </a:pPr>
            <a:r>
              <a:rPr lang="el-GR" b="1"/>
              <a:t>(Προαιρετική χρήση εργαλείων εκτίμησης κινδύνου</a:t>
            </a:r>
            <a:r>
              <a:rPr lang="en-US" b="1"/>
              <a:t>)</a:t>
            </a:r>
            <a:endParaRPr lang="el-GR" b="1"/>
          </a:p>
          <a:p>
            <a:pPr lvl="3">
              <a:buFont typeface="Wingdings" pitchFamily="2" charset="2"/>
              <a:buNone/>
            </a:pPr>
            <a:endParaRPr lang="el-GR" b="1"/>
          </a:p>
          <a:p>
            <a:pPr lvl="3">
              <a:buFont typeface="Wingdings" pitchFamily="2" charset="2"/>
              <a:buNone/>
            </a:pPr>
            <a:endParaRPr lang="el-GR" b="1"/>
          </a:p>
          <a:p>
            <a:pPr lvl="3">
              <a:buFont typeface="Wingdings" pitchFamily="2" charset="2"/>
              <a:buNone/>
            </a:pPr>
            <a:r>
              <a:rPr lang="el-GR"/>
              <a:t>			     ΛΑΒΕΤΕ ΥΠΟΨΙΝ</a:t>
            </a:r>
          </a:p>
        </p:txBody>
      </p:sp>
      <p:sp>
        <p:nvSpPr>
          <p:cNvPr id="376849" name="Line 17"/>
          <p:cNvSpPr>
            <a:spLocks noChangeShapeType="1"/>
          </p:cNvSpPr>
          <p:nvPr/>
        </p:nvSpPr>
        <p:spPr bwMode="auto">
          <a:xfrm>
            <a:off x="4572000" y="684213"/>
            <a:ext cx="0" cy="630237"/>
          </a:xfrm>
          <a:prstGeom prst="line">
            <a:avLst/>
          </a:prstGeom>
          <a:noFill/>
          <a:ln w="9525">
            <a:solidFill>
              <a:schemeClr val="tx1"/>
            </a:solidFill>
            <a:round/>
            <a:headEnd/>
            <a:tailEnd type="triangle" w="med" len="med"/>
          </a:ln>
          <a:effectLst/>
        </p:spPr>
        <p:txBody>
          <a:bodyPr/>
          <a:lstStyle/>
          <a:p>
            <a:endParaRPr lang="el-GR"/>
          </a:p>
        </p:txBody>
      </p:sp>
      <p:sp>
        <p:nvSpPr>
          <p:cNvPr id="376850" name="Text Box 18"/>
          <p:cNvSpPr txBox="1">
            <a:spLocks noChangeArrowheads="1"/>
          </p:cNvSpPr>
          <p:nvPr/>
        </p:nvSpPr>
        <p:spPr bwMode="auto">
          <a:xfrm>
            <a:off x="2636838" y="2573338"/>
            <a:ext cx="3779837" cy="366712"/>
          </a:xfrm>
          <a:prstGeom prst="rect">
            <a:avLst/>
          </a:prstGeom>
          <a:noFill/>
          <a:ln w="9525">
            <a:noFill/>
            <a:miter lim="800000"/>
            <a:headEnd/>
            <a:tailEnd/>
          </a:ln>
          <a:effectLst/>
        </p:spPr>
        <p:txBody>
          <a:bodyPr>
            <a:spAutoFit/>
          </a:bodyPr>
          <a:lstStyle/>
          <a:p>
            <a:pPr>
              <a:spcBef>
                <a:spcPct val="50000"/>
              </a:spcBef>
            </a:pPr>
            <a:endParaRPr lang="el-GR"/>
          </a:p>
        </p:txBody>
      </p:sp>
      <p:sp>
        <p:nvSpPr>
          <p:cNvPr id="376853" name="Line 21"/>
          <p:cNvSpPr>
            <a:spLocks noChangeShapeType="1"/>
          </p:cNvSpPr>
          <p:nvPr/>
        </p:nvSpPr>
        <p:spPr bwMode="auto">
          <a:xfrm>
            <a:off x="4616450" y="2349500"/>
            <a:ext cx="0" cy="630238"/>
          </a:xfrm>
          <a:prstGeom prst="line">
            <a:avLst/>
          </a:prstGeom>
          <a:noFill/>
          <a:ln w="9525">
            <a:solidFill>
              <a:schemeClr val="tx1"/>
            </a:solidFill>
            <a:round/>
            <a:headEnd/>
            <a:tailEnd type="triangle" w="med" len="med"/>
          </a:ln>
          <a:effectLst/>
        </p:spPr>
        <p:txBody>
          <a:bodyPr/>
          <a:lstStyle/>
          <a:p>
            <a:endParaRPr lang="el-GR"/>
          </a:p>
        </p:txBody>
      </p:sp>
      <p:sp>
        <p:nvSpPr>
          <p:cNvPr id="376854" name="Line 22"/>
          <p:cNvSpPr>
            <a:spLocks noChangeShapeType="1"/>
          </p:cNvSpPr>
          <p:nvPr/>
        </p:nvSpPr>
        <p:spPr bwMode="auto">
          <a:xfrm flipH="1">
            <a:off x="3402013" y="3294063"/>
            <a:ext cx="674687" cy="269875"/>
          </a:xfrm>
          <a:prstGeom prst="line">
            <a:avLst/>
          </a:prstGeom>
          <a:noFill/>
          <a:ln w="9525">
            <a:solidFill>
              <a:schemeClr val="tx1"/>
            </a:solidFill>
            <a:round/>
            <a:headEnd/>
            <a:tailEnd type="triangle" w="med" len="med"/>
          </a:ln>
          <a:effectLst/>
        </p:spPr>
        <p:txBody>
          <a:bodyPr/>
          <a:lstStyle/>
          <a:p>
            <a:endParaRPr lang="el-GR"/>
          </a:p>
        </p:txBody>
      </p:sp>
      <p:sp>
        <p:nvSpPr>
          <p:cNvPr id="376855" name="Line 23"/>
          <p:cNvSpPr>
            <a:spLocks noChangeShapeType="1"/>
          </p:cNvSpPr>
          <p:nvPr/>
        </p:nvSpPr>
        <p:spPr bwMode="auto">
          <a:xfrm>
            <a:off x="4841875" y="3338513"/>
            <a:ext cx="1169988" cy="450850"/>
          </a:xfrm>
          <a:prstGeom prst="line">
            <a:avLst/>
          </a:prstGeom>
          <a:noFill/>
          <a:ln w="9525">
            <a:solidFill>
              <a:schemeClr val="tx1"/>
            </a:solidFill>
            <a:round/>
            <a:headEnd/>
            <a:tailEnd type="triangle" w="med" len="med"/>
          </a:ln>
          <a:effectLst/>
        </p:spPr>
        <p:txBody>
          <a:bodyPr/>
          <a:lstStyle/>
          <a:p>
            <a:endParaRPr lang="el-GR"/>
          </a:p>
        </p:txBody>
      </p:sp>
      <p:sp>
        <p:nvSpPr>
          <p:cNvPr id="376856" name="Text Box 24"/>
          <p:cNvSpPr txBox="1">
            <a:spLocks noChangeArrowheads="1"/>
          </p:cNvSpPr>
          <p:nvPr/>
        </p:nvSpPr>
        <p:spPr bwMode="auto">
          <a:xfrm>
            <a:off x="2185988" y="3743325"/>
            <a:ext cx="1755775" cy="641350"/>
          </a:xfrm>
          <a:prstGeom prst="rect">
            <a:avLst/>
          </a:prstGeom>
          <a:noFill/>
          <a:ln w="9525">
            <a:noFill/>
            <a:miter lim="800000"/>
            <a:headEnd/>
            <a:tailEnd/>
          </a:ln>
          <a:effectLst/>
        </p:spPr>
        <p:txBody>
          <a:bodyPr>
            <a:spAutoFit/>
          </a:bodyPr>
          <a:lstStyle/>
          <a:p>
            <a:pPr>
              <a:spcBef>
                <a:spcPct val="50000"/>
              </a:spcBef>
            </a:pPr>
            <a:r>
              <a:rPr lang="el-GR"/>
              <a:t>ΠΑΡΑΓΟΝΤΕΣ ΚΙΝΔΥΝΟΥ</a:t>
            </a:r>
          </a:p>
        </p:txBody>
      </p:sp>
      <p:sp>
        <p:nvSpPr>
          <p:cNvPr id="376857" name="Text Box 25"/>
          <p:cNvSpPr txBox="1">
            <a:spLocks noChangeArrowheads="1"/>
          </p:cNvSpPr>
          <p:nvPr/>
        </p:nvSpPr>
        <p:spPr bwMode="auto">
          <a:xfrm>
            <a:off x="5337175" y="3968750"/>
            <a:ext cx="3375025" cy="366713"/>
          </a:xfrm>
          <a:prstGeom prst="rect">
            <a:avLst/>
          </a:prstGeom>
          <a:noFill/>
          <a:ln w="9525">
            <a:noFill/>
            <a:miter lim="800000"/>
            <a:headEnd/>
            <a:tailEnd/>
          </a:ln>
          <a:effectLst/>
        </p:spPr>
        <p:txBody>
          <a:bodyPr>
            <a:spAutoFit/>
          </a:bodyPr>
          <a:lstStyle/>
          <a:p>
            <a:pPr>
              <a:spcBef>
                <a:spcPct val="50000"/>
              </a:spcBef>
            </a:pPr>
            <a:r>
              <a:rPr lang="el-GR"/>
              <a:t>ΚΑΤΑΣΤΑΣΗ ΔΕΡΜΑΤΟΣ</a:t>
            </a:r>
          </a:p>
        </p:txBody>
      </p:sp>
      <p:sp>
        <p:nvSpPr>
          <p:cNvPr id="376858" name="Line 26"/>
          <p:cNvSpPr>
            <a:spLocks noChangeShapeType="1"/>
          </p:cNvSpPr>
          <p:nvPr/>
        </p:nvSpPr>
        <p:spPr bwMode="auto">
          <a:xfrm>
            <a:off x="2862263" y="4419600"/>
            <a:ext cx="0" cy="449263"/>
          </a:xfrm>
          <a:prstGeom prst="line">
            <a:avLst/>
          </a:prstGeom>
          <a:noFill/>
          <a:ln w="9525">
            <a:solidFill>
              <a:schemeClr val="tx1"/>
            </a:solidFill>
            <a:round/>
            <a:headEnd/>
            <a:tailEnd/>
          </a:ln>
          <a:effectLst/>
        </p:spPr>
        <p:txBody>
          <a:bodyPr/>
          <a:lstStyle/>
          <a:p>
            <a:endParaRPr lang="el-GR"/>
          </a:p>
        </p:txBody>
      </p:sp>
      <p:sp>
        <p:nvSpPr>
          <p:cNvPr id="376859" name="Line 27"/>
          <p:cNvSpPr>
            <a:spLocks noChangeShapeType="1"/>
          </p:cNvSpPr>
          <p:nvPr/>
        </p:nvSpPr>
        <p:spPr bwMode="auto">
          <a:xfrm flipV="1">
            <a:off x="2906713" y="5184775"/>
            <a:ext cx="3914775" cy="44450"/>
          </a:xfrm>
          <a:prstGeom prst="line">
            <a:avLst/>
          </a:prstGeom>
          <a:noFill/>
          <a:ln w="9525">
            <a:solidFill>
              <a:schemeClr val="tx1"/>
            </a:solidFill>
            <a:round/>
            <a:headEnd/>
            <a:tailEnd/>
          </a:ln>
          <a:effectLst/>
        </p:spPr>
        <p:txBody>
          <a:bodyPr/>
          <a:lstStyle/>
          <a:p>
            <a:endParaRPr lang="el-GR"/>
          </a:p>
        </p:txBody>
      </p:sp>
      <p:sp>
        <p:nvSpPr>
          <p:cNvPr id="376860" name="Line 28"/>
          <p:cNvSpPr>
            <a:spLocks noChangeShapeType="1"/>
          </p:cNvSpPr>
          <p:nvPr/>
        </p:nvSpPr>
        <p:spPr bwMode="auto">
          <a:xfrm flipV="1">
            <a:off x="6867525" y="4508500"/>
            <a:ext cx="0" cy="315913"/>
          </a:xfrm>
          <a:prstGeom prst="line">
            <a:avLst/>
          </a:prstGeom>
          <a:noFill/>
          <a:ln w="9525">
            <a:solidFill>
              <a:schemeClr val="tx1"/>
            </a:solidFill>
            <a:round/>
            <a:headEnd/>
            <a:tailEnd/>
          </a:ln>
          <a:effectLst/>
        </p:spPr>
        <p:txBody>
          <a:bodyPr/>
          <a:lstStyle/>
          <a:p>
            <a:endParaRPr lang="el-GR"/>
          </a:p>
        </p:txBody>
      </p:sp>
      <p:sp>
        <p:nvSpPr>
          <p:cNvPr id="376861" name="Line 29"/>
          <p:cNvSpPr>
            <a:spLocks noChangeShapeType="1"/>
          </p:cNvSpPr>
          <p:nvPr/>
        </p:nvSpPr>
        <p:spPr bwMode="auto">
          <a:xfrm flipH="1">
            <a:off x="1827213" y="5229225"/>
            <a:ext cx="809625" cy="314325"/>
          </a:xfrm>
          <a:prstGeom prst="line">
            <a:avLst/>
          </a:prstGeom>
          <a:noFill/>
          <a:ln w="9525">
            <a:solidFill>
              <a:schemeClr val="tx1"/>
            </a:solidFill>
            <a:round/>
            <a:headEnd/>
            <a:tailEnd type="triangle" w="med" len="med"/>
          </a:ln>
          <a:effectLst/>
        </p:spPr>
        <p:txBody>
          <a:bodyPr/>
          <a:lstStyle/>
          <a:p>
            <a:endParaRPr lang="el-GR"/>
          </a:p>
        </p:txBody>
      </p:sp>
      <p:sp>
        <p:nvSpPr>
          <p:cNvPr id="376862" name="Line 30"/>
          <p:cNvSpPr>
            <a:spLocks noChangeShapeType="1"/>
          </p:cNvSpPr>
          <p:nvPr/>
        </p:nvSpPr>
        <p:spPr bwMode="auto">
          <a:xfrm flipH="1">
            <a:off x="3267075" y="5364163"/>
            <a:ext cx="495300" cy="495300"/>
          </a:xfrm>
          <a:prstGeom prst="line">
            <a:avLst/>
          </a:prstGeom>
          <a:noFill/>
          <a:ln w="9525">
            <a:solidFill>
              <a:schemeClr val="tx1"/>
            </a:solidFill>
            <a:round/>
            <a:headEnd/>
            <a:tailEnd type="triangle" w="med" len="med"/>
          </a:ln>
          <a:effectLst/>
        </p:spPr>
        <p:txBody>
          <a:bodyPr/>
          <a:lstStyle/>
          <a:p>
            <a:endParaRPr lang="el-GR"/>
          </a:p>
        </p:txBody>
      </p:sp>
      <p:sp>
        <p:nvSpPr>
          <p:cNvPr id="376863" name="Line 31"/>
          <p:cNvSpPr>
            <a:spLocks noChangeShapeType="1"/>
          </p:cNvSpPr>
          <p:nvPr/>
        </p:nvSpPr>
        <p:spPr bwMode="auto">
          <a:xfrm>
            <a:off x="4886325" y="5364163"/>
            <a:ext cx="180975" cy="404812"/>
          </a:xfrm>
          <a:prstGeom prst="line">
            <a:avLst/>
          </a:prstGeom>
          <a:noFill/>
          <a:ln w="9525">
            <a:solidFill>
              <a:schemeClr val="tx1"/>
            </a:solidFill>
            <a:round/>
            <a:headEnd/>
            <a:tailEnd type="triangle" w="med" len="med"/>
          </a:ln>
          <a:effectLst/>
        </p:spPr>
        <p:txBody>
          <a:bodyPr/>
          <a:lstStyle/>
          <a:p>
            <a:endParaRPr lang="el-GR"/>
          </a:p>
        </p:txBody>
      </p:sp>
      <p:sp>
        <p:nvSpPr>
          <p:cNvPr id="376864" name="Line 32"/>
          <p:cNvSpPr>
            <a:spLocks noChangeShapeType="1"/>
          </p:cNvSpPr>
          <p:nvPr/>
        </p:nvSpPr>
        <p:spPr bwMode="auto">
          <a:xfrm>
            <a:off x="6057900" y="5319713"/>
            <a:ext cx="269875" cy="449262"/>
          </a:xfrm>
          <a:prstGeom prst="line">
            <a:avLst/>
          </a:prstGeom>
          <a:noFill/>
          <a:ln w="9525">
            <a:solidFill>
              <a:schemeClr val="tx1"/>
            </a:solidFill>
            <a:round/>
            <a:headEnd/>
            <a:tailEnd type="triangle" w="med" len="med"/>
          </a:ln>
          <a:effectLst/>
        </p:spPr>
        <p:txBody>
          <a:bodyPr/>
          <a:lstStyle/>
          <a:p>
            <a:endParaRPr lang="el-GR"/>
          </a:p>
        </p:txBody>
      </p:sp>
      <p:sp>
        <p:nvSpPr>
          <p:cNvPr id="376865" name="Text Box 33"/>
          <p:cNvSpPr txBox="1">
            <a:spLocks noChangeArrowheads="1"/>
          </p:cNvSpPr>
          <p:nvPr/>
        </p:nvSpPr>
        <p:spPr bwMode="auto">
          <a:xfrm>
            <a:off x="250825" y="5454650"/>
            <a:ext cx="2744788" cy="641350"/>
          </a:xfrm>
          <a:prstGeom prst="rect">
            <a:avLst/>
          </a:prstGeom>
          <a:noFill/>
          <a:ln w="9525">
            <a:noFill/>
            <a:miter lim="800000"/>
            <a:headEnd/>
            <a:tailEnd/>
          </a:ln>
          <a:effectLst/>
        </p:spPr>
        <p:txBody>
          <a:bodyPr>
            <a:spAutoFit/>
          </a:bodyPr>
          <a:lstStyle/>
          <a:p>
            <a:pPr>
              <a:spcBef>
                <a:spcPct val="50000"/>
              </a:spcBef>
            </a:pPr>
            <a:r>
              <a:rPr lang="el-GR"/>
              <a:t>Συσκευές αναδιανομής πίεσης</a:t>
            </a:r>
          </a:p>
        </p:txBody>
      </p:sp>
      <p:sp>
        <p:nvSpPr>
          <p:cNvPr id="376868" name="Text Box 36"/>
          <p:cNvSpPr txBox="1">
            <a:spLocks noChangeArrowheads="1"/>
          </p:cNvSpPr>
          <p:nvPr/>
        </p:nvSpPr>
        <p:spPr bwMode="auto">
          <a:xfrm>
            <a:off x="3086100" y="4778375"/>
            <a:ext cx="3960813" cy="366713"/>
          </a:xfrm>
          <a:prstGeom prst="rect">
            <a:avLst/>
          </a:prstGeom>
          <a:noFill/>
          <a:ln w="9525">
            <a:noFill/>
            <a:miter lim="800000"/>
            <a:headEnd/>
            <a:tailEnd/>
          </a:ln>
          <a:effectLst/>
        </p:spPr>
        <p:txBody>
          <a:bodyPr>
            <a:spAutoFit/>
          </a:bodyPr>
          <a:lstStyle/>
          <a:p>
            <a:pPr>
              <a:spcBef>
                <a:spcPct val="50000"/>
              </a:spcBef>
            </a:pPr>
            <a:r>
              <a:rPr lang="el-GR" b="1"/>
              <a:t>ΛΑΒΕΤΕ ΜΕΤΡΑ ΠΡΟΛΗΨΗΣ</a:t>
            </a:r>
          </a:p>
        </p:txBody>
      </p:sp>
      <p:sp>
        <p:nvSpPr>
          <p:cNvPr id="376869" name="Text Box 37"/>
          <p:cNvSpPr txBox="1">
            <a:spLocks noChangeArrowheads="1"/>
          </p:cNvSpPr>
          <p:nvPr/>
        </p:nvSpPr>
        <p:spPr bwMode="auto">
          <a:xfrm>
            <a:off x="2727325" y="5903913"/>
            <a:ext cx="1258888" cy="641350"/>
          </a:xfrm>
          <a:prstGeom prst="rect">
            <a:avLst/>
          </a:prstGeom>
          <a:noFill/>
          <a:ln w="9525">
            <a:noFill/>
            <a:miter lim="800000"/>
            <a:headEnd/>
            <a:tailEnd/>
          </a:ln>
          <a:effectLst/>
        </p:spPr>
        <p:txBody>
          <a:bodyPr>
            <a:spAutoFit/>
          </a:bodyPr>
          <a:lstStyle/>
          <a:p>
            <a:pPr>
              <a:spcBef>
                <a:spcPct val="50000"/>
              </a:spcBef>
            </a:pPr>
            <a:r>
              <a:rPr lang="el-GR"/>
              <a:t>Αλλαγή θέσης</a:t>
            </a:r>
          </a:p>
        </p:txBody>
      </p:sp>
      <p:sp>
        <p:nvSpPr>
          <p:cNvPr id="376872" name="Text Box 40"/>
          <p:cNvSpPr txBox="1">
            <a:spLocks noChangeArrowheads="1"/>
          </p:cNvSpPr>
          <p:nvPr/>
        </p:nvSpPr>
        <p:spPr bwMode="auto">
          <a:xfrm>
            <a:off x="6102350" y="5815013"/>
            <a:ext cx="1665288" cy="1192212"/>
          </a:xfrm>
          <a:prstGeom prst="rect">
            <a:avLst/>
          </a:prstGeom>
          <a:noFill/>
          <a:ln w="9525">
            <a:noFill/>
            <a:miter lim="800000"/>
            <a:headEnd/>
            <a:tailEnd/>
          </a:ln>
          <a:effectLst/>
        </p:spPr>
        <p:txBody>
          <a:bodyPr>
            <a:spAutoFit/>
          </a:bodyPr>
          <a:lstStyle/>
          <a:p>
            <a:pPr>
              <a:spcBef>
                <a:spcPct val="50000"/>
              </a:spcBef>
            </a:pPr>
            <a:r>
              <a:rPr lang="el-GR"/>
              <a:t>Υγρασία</a:t>
            </a:r>
          </a:p>
          <a:p>
            <a:pPr>
              <a:spcBef>
                <a:spcPct val="50000"/>
              </a:spcBef>
            </a:pPr>
            <a:r>
              <a:rPr lang="el-GR"/>
              <a:t>Ακράτεια</a:t>
            </a:r>
          </a:p>
          <a:p>
            <a:pPr>
              <a:spcBef>
                <a:spcPct val="50000"/>
              </a:spcBef>
            </a:pPr>
            <a:endParaRPr lang="el-GR"/>
          </a:p>
        </p:txBody>
      </p:sp>
      <p:sp>
        <p:nvSpPr>
          <p:cNvPr id="376873" name="Line 41"/>
          <p:cNvSpPr>
            <a:spLocks noChangeShapeType="1"/>
          </p:cNvSpPr>
          <p:nvPr/>
        </p:nvSpPr>
        <p:spPr bwMode="auto">
          <a:xfrm>
            <a:off x="7316788" y="5319713"/>
            <a:ext cx="269875" cy="449262"/>
          </a:xfrm>
          <a:prstGeom prst="line">
            <a:avLst/>
          </a:prstGeom>
          <a:noFill/>
          <a:ln w="9525">
            <a:solidFill>
              <a:schemeClr val="tx1"/>
            </a:solidFill>
            <a:round/>
            <a:headEnd/>
            <a:tailEnd type="triangle" w="med" len="med"/>
          </a:ln>
          <a:effectLst/>
        </p:spPr>
        <p:txBody>
          <a:bodyPr/>
          <a:lstStyle/>
          <a:p>
            <a:endParaRPr lang="el-GR"/>
          </a:p>
        </p:txBody>
      </p:sp>
      <p:sp>
        <p:nvSpPr>
          <p:cNvPr id="376874" name="Text Box 42"/>
          <p:cNvSpPr txBox="1">
            <a:spLocks noChangeArrowheads="1"/>
          </p:cNvSpPr>
          <p:nvPr/>
        </p:nvSpPr>
        <p:spPr bwMode="auto">
          <a:xfrm>
            <a:off x="7451725" y="5803900"/>
            <a:ext cx="1692275" cy="1054100"/>
          </a:xfrm>
          <a:prstGeom prst="rect">
            <a:avLst/>
          </a:prstGeom>
          <a:noFill/>
          <a:ln w="9525">
            <a:noFill/>
            <a:miter lim="800000"/>
            <a:headEnd/>
            <a:tailEnd/>
          </a:ln>
          <a:effectLst/>
        </p:spPr>
        <p:txBody>
          <a:bodyPr>
            <a:spAutoFit/>
          </a:bodyPr>
          <a:lstStyle/>
          <a:p>
            <a:pPr>
              <a:spcBef>
                <a:spcPct val="50000"/>
              </a:spcBef>
            </a:pPr>
            <a:r>
              <a:rPr lang="el-GR"/>
              <a:t>Διατροφή</a:t>
            </a:r>
          </a:p>
          <a:p>
            <a:pPr>
              <a:spcBef>
                <a:spcPct val="50000"/>
              </a:spcBef>
            </a:pPr>
            <a:r>
              <a:rPr lang="el-GR"/>
              <a:t>Ενδογενείς Παράγοντες</a:t>
            </a:r>
          </a:p>
        </p:txBody>
      </p:sp>
      <p:sp>
        <p:nvSpPr>
          <p:cNvPr id="376875" name="Text Box 43"/>
          <p:cNvSpPr txBox="1">
            <a:spLocks noChangeArrowheads="1"/>
          </p:cNvSpPr>
          <p:nvPr/>
        </p:nvSpPr>
        <p:spPr bwMode="auto">
          <a:xfrm>
            <a:off x="4211638" y="5942013"/>
            <a:ext cx="1979612" cy="915987"/>
          </a:xfrm>
          <a:prstGeom prst="rect">
            <a:avLst/>
          </a:prstGeom>
          <a:noFill/>
          <a:ln w="9525">
            <a:noFill/>
            <a:miter lim="800000"/>
            <a:headEnd/>
            <a:tailEnd/>
          </a:ln>
          <a:effectLst/>
        </p:spPr>
        <p:txBody>
          <a:bodyPr>
            <a:spAutoFit/>
          </a:bodyPr>
          <a:lstStyle/>
          <a:p>
            <a:pPr>
              <a:spcBef>
                <a:spcPct val="50000"/>
              </a:spcBef>
            </a:pPr>
            <a:r>
              <a:rPr lang="el-GR"/>
              <a:t>Θέση κατά την κατάκλιση και το κάθισμα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371600"/>
          </a:xfrm>
        </p:spPr>
        <p:txBody>
          <a:bodyPr/>
          <a:lstStyle/>
          <a:p>
            <a:pPr>
              <a:defRPr/>
            </a:pPr>
            <a:r>
              <a:rPr lang="en-US" sz="4000" dirty="0">
                <a:solidFill>
                  <a:srgbClr val="FFFF00"/>
                </a:solidFill>
              </a:rPr>
              <a:t>	</a:t>
            </a:r>
            <a:r>
              <a:rPr lang="el-GR" sz="4000" dirty="0" smtClean="0">
                <a:solidFill>
                  <a:srgbClr val="FFFF00"/>
                </a:solidFill>
              </a:rPr>
              <a:t>Η.Π.Α Συχνότητα ανά τύπο Μ.Ε.Θ</a:t>
            </a:r>
            <a:endParaRPr lang="en-US" sz="4000" dirty="0"/>
          </a:p>
        </p:txBody>
      </p:sp>
      <p:sp>
        <p:nvSpPr>
          <p:cNvPr id="5123" name="TextBox 5"/>
          <p:cNvSpPr txBox="1">
            <a:spLocks noChangeArrowheads="1"/>
          </p:cNvSpPr>
          <p:nvPr/>
        </p:nvSpPr>
        <p:spPr bwMode="auto">
          <a:xfrm>
            <a:off x="7010400" y="6477000"/>
            <a:ext cx="1524000" cy="338138"/>
          </a:xfrm>
          <a:prstGeom prst="rect">
            <a:avLst/>
          </a:prstGeom>
          <a:noFill/>
          <a:ln w="9525">
            <a:noFill/>
            <a:miter lim="800000"/>
            <a:headEnd/>
            <a:tailEnd/>
          </a:ln>
        </p:spPr>
        <p:txBody>
          <a:bodyPr>
            <a:spAutoFit/>
          </a:bodyPr>
          <a:lstStyle/>
          <a:p>
            <a:r>
              <a:rPr lang="en-US"/>
              <a:t>Hill-Rom, 2008</a:t>
            </a:r>
          </a:p>
        </p:txBody>
      </p:sp>
      <p:graphicFrame>
        <p:nvGraphicFramePr>
          <p:cNvPr id="5" name="Chart 4"/>
          <p:cNvGraphicFramePr/>
          <p:nvPr/>
        </p:nvGraphicFramePr>
        <p:xfrm>
          <a:off x="296524" y="1066800"/>
          <a:ext cx="8847476" cy="5377535"/>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bwMode="auto">
          <a:xfrm>
            <a:off x="2667000" y="3505200"/>
            <a:ext cx="990600" cy="3124200"/>
          </a:xfrm>
          <a:prstGeom prst="ellipse">
            <a:avLst/>
          </a:prstGeom>
          <a:noFill/>
          <a:ln w="28575" cap="flat" cmpd="sng" algn="ctr">
            <a:solidFill>
              <a:srgbClr val="FFFF00"/>
            </a:solidFill>
            <a:prstDash val="solid"/>
            <a:round/>
            <a:headEnd type="none" w="med" len="med"/>
            <a:tailEnd type="none" w="med" len="med"/>
          </a:ln>
          <a:effectLst>
            <a:glow rad="228600">
              <a:schemeClr val="accent4">
                <a:satMod val="175000"/>
                <a:alpha val="40000"/>
              </a:schemeClr>
            </a:glow>
          </a:effectLst>
        </p:spPr>
        <p:txBody>
          <a:bodyPr/>
          <a:lstStyle/>
          <a:p>
            <a:pPr>
              <a:defRPr/>
            </a:pPr>
            <a:endParaRPr lang="en-US"/>
          </a:p>
        </p:txBody>
      </p:sp>
      <p:sp>
        <p:nvSpPr>
          <p:cNvPr id="9" name="Oval 8"/>
          <p:cNvSpPr/>
          <p:nvPr/>
        </p:nvSpPr>
        <p:spPr bwMode="auto">
          <a:xfrm>
            <a:off x="4724400" y="3581400"/>
            <a:ext cx="914400" cy="3048000"/>
          </a:xfrm>
          <a:prstGeom prst="ellipse">
            <a:avLst/>
          </a:prstGeom>
          <a:noFill/>
          <a:ln w="28575" cap="flat" cmpd="sng" algn="ctr">
            <a:solidFill>
              <a:srgbClr val="FFFF00"/>
            </a:solidFill>
            <a:prstDash val="solid"/>
            <a:round/>
            <a:headEnd type="none" w="med" len="med"/>
            <a:tailEnd type="none" w="med" len="med"/>
          </a:ln>
          <a:effectLst>
            <a:glow rad="228600">
              <a:schemeClr val="accent4">
                <a:satMod val="175000"/>
                <a:alpha val="40000"/>
              </a:schemeClr>
            </a:glow>
          </a:effectLst>
        </p:spPr>
        <p:txBody>
          <a:bodyPr/>
          <a:lstStyle/>
          <a:p>
            <a:pP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2534</TotalTime>
  <Words>4071</Words>
  <Application>Microsoft Office PowerPoint</Application>
  <PresentationFormat>Προβολή στην οθόνη (4:3)</PresentationFormat>
  <Paragraphs>628</Paragraphs>
  <Slides>75</Slides>
  <Notes>33</Notes>
  <HiddenSlides>7</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75</vt:i4>
      </vt:variant>
    </vt:vector>
  </HeadingPairs>
  <TitlesOfParts>
    <vt:vector size="79" baseType="lpstr">
      <vt:lpstr>Θέμα του Office</vt:lpstr>
      <vt:lpstr>Document</vt:lpstr>
      <vt:lpstr>Image</vt:lpstr>
      <vt:lpstr>Chart</vt:lpstr>
      <vt:lpstr>ΠΡΟΛΗΨΗ ΚΑΤΑΚΛΙΣΕΩΝ</vt:lpstr>
      <vt:lpstr>ΓΙΑΤΙ ΟΙ ΚΑΤΑΚΛΙΣΕΙΣ ΕΙΝΑΙ ΣΟΒΑΡΟ ΠΡΟΒΛΗΜΑ </vt:lpstr>
      <vt:lpstr>ΣΗΜΕΙΑ ΚΛΕΙΔΙΑ</vt:lpstr>
      <vt:lpstr>ΣΗΜΕΙΑ ΚΛΕΙΔΙΑ</vt:lpstr>
      <vt:lpstr>ΚΟΣΤΟΣ</vt:lpstr>
      <vt:lpstr>ΚΟΣΤΟΣ</vt:lpstr>
      <vt:lpstr>Η.Π.Α:Οικονομικές Επιπτώσεις</vt:lpstr>
      <vt:lpstr>Διαφάνεια 8</vt:lpstr>
      <vt:lpstr> Η.Π.Α Συχνότητα ανά τύπο Μ.Ε.Θ</vt:lpstr>
      <vt:lpstr>Διαφάνεια 10</vt:lpstr>
      <vt:lpstr>Διαφάνεια 11</vt:lpstr>
      <vt:lpstr>ΠΡΩΙΜΗ ΕΚΤΙΜΗΣΗ ΚΑΙ ΣΥΝΕΨΗΣ ΕΚΤΙΜΗΣΗ </vt:lpstr>
      <vt:lpstr>ΑΝΑΣΚΟΠΗΣΗ ΣΤΟΥΣ ΠΑΡΑΓΟΝΤΕΣ ΚΙΝΔΥΝΟΥ</vt:lpstr>
      <vt:lpstr>I. ΠΡΩΙΜΗ ΑΝΑΓΝΩΡΙΣΗ ΤΟΥ ΠΑΣΧΟΝΤΑ ΠΟΥ ΚΙΝΔΥΝΕΥΕΙ</vt:lpstr>
      <vt:lpstr>ΙΙ.ΕΚΤΙΜΗΣΗ ΤΟΥ ΠΑΣΧΟΝΤΑ ΠΟΥ ΔΥΝΗΤΙΚΑ ΚΙΝΔΥΝΕΥΕΙ</vt:lpstr>
      <vt:lpstr>ΙΙ. ΕΚΤΙΜΗΣΗ ΤΟΥ ΠΑΣΧΟΝΤΑ ΠΟΥ ΔΥΝΗΤΙΚΑ ΚΙΝΔΥΝΕΥΕΙ</vt:lpstr>
      <vt:lpstr>ΙΙΙ. ΕΚΤΙΜΗΣΗ ΤΩΝ ΠΑΡΑΓΟΝΤΩΝ ΚΙΝΔΥΝΟΥ</vt:lpstr>
      <vt:lpstr>ΙΙΙ.ΚΛΙΜΑΚΕΣ ΑΞΙΟΛΟΓΗΣΗΣ ΤΟΥ ΚΙΝΔΥΝΟΥ ΑΝΑΠΤΥΞΗΣ ΚΑΤΑΚΛΙΣΕΩΝ </vt:lpstr>
      <vt:lpstr>ΚΛΙΜΑΚΕΣ ΑΞΙΟΛΟΓΗΣΗΣ ΤΟΥ ΚΙΝΔΥΝΟΥ ΑΝΑΠΤΥΞΗΣ ΚΑΤΑΚΛΙΣΕΩΝ</vt:lpstr>
      <vt:lpstr>Διαφάνεια 20</vt:lpstr>
      <vt:lpstr>Διαφάνεια 21</vt:lpstr>
      <vt:lpstr>Κλίμακα Εκτίμησης Κινδύνου Κατακλίσεων Braden</vt:lpstr>
      <vt:lpstr>Κλίμακα Εκτίμησης Κινδύνου Κατακλίσεων Braden</vt:lpstr>
      <vt:lpstr>Κλίμακα Εκτίμησης Κινδύνου Κατακλίσεων Braden</vt:lpstr>
      <vt:lpstr>ΚΛΙΜΑΚΕΣ ΑΞΙΟΛΟΓΗΣΗΣ ΤΟΥ ΚΙΝΔΥΝΟΥ ΑΝΑΠΤΥΞΗΣ ΚΑΤΑΚΛΙΣΕΩΝ</vt:lpstr>
      <vt:lpstr>ΚΛΙΜΑΚΕΣ ΑΞΙΟΛΟΓΗΣΗΣ ΚΙΝΔΥΝΟΥ ΑΝΑΠΤΥΞΗΣ ΚΑΤΑΚΛΙΣΕΩΝ</vt:lpstr>
      <vt:lpstr>ΙΙI.ΚΛΙΜΑΚΕΣ ΑΞΙΟΛΟΓΗΣΗΣ ΤΟΥ ΚΙΝΔΥΝΟΥ ΑΝΑΠΤΥΞΗΣ ΚΑΤΑΚΛΙΣΕΩΝ </vt:lpstr>
      <vt:lpstr>ΙΙI.ΚΛΙΜΑΚΕΣ ΑΞΙΟΛΟΓΗΣΗΣ ΤΟΥ ΚΙΝΔΥΝΟΥ ΑΝΑΠΤΥΞΗΣ ΚΑΤΑΚΛΙΣΕΩΝ </vt:lpstr>
      <vt:lpstr>ΙΙI.ΚΛΙΜΑΚΕΣ ΑΞΙΟΛΟΓΗΣΗΣ ΤΟΥ ΚΙΝΔΥΝΟΥ ΑΝΑΠΤΥΞΗΣ ΚΑΤΑΚΛΙΣΕΩΝ </vt:lpstr>
      <vt:lpstr>IV.ΕΚΤΙΜΗΣΗ ΤΗΣ ΚΑΤΑΣΤΑΣΗΣ ΤΟΥ ΔΕΡΜΑΤΟΣ</vt:lpstr>
      <vt:lpstr>IV.ΕΚΤΙΜΗΣΗ ΤΗΣ ΚΑΤΑΣΤΑΣΗΣ ΤΟΥ ΔΕΡΜΑΤΟΣ</vt:lpstr>
      <vt:lpstr>IV.ΕΚΤΙΜΗΣΗ ΤΗΣ ΚΑΤΑΣΤΑΣΗΣ ΤΟΥ ΔΕΡΜΑΤΟΣ</vt:lpstr>
      <vt:lpstr>IV.ΕΚΤΙΜΗΣΗ ΤΗΣ ΚΑΤΑΣΤΑΣΗΣ ΤΟΥ ΔΕΡΜΑΤΟΣ </vt:lpstr>
      <vt:lpstr>IV.ΕΚΤΙΜΗΣΗ ΤΗΣ ΚΑΤΑΣΤΑΣΗΣ ΤΟΥ ΔΕΡΜΑΤΟΣ</vt:lpstr>
      <vt:lpstr>ΒΗΜΑ V. ΜΕΤΡΑ ΠΡΟΛΗΨΗΣ</vt:lpstr>
      <vt:lpstr>Γνώσεις από την Παθοφυσιολογία</vt:lpstr>
      <vt:lpstr>ΕΞΩΓΕΝΕΙΣ ΠΑΡΑΓΟΝΤΕΣ ΠΙΕΣΗ-ΣΥΣΚΕΥΕΣ ΑΝΑΔΙΑΝΟΜΗΣ</vt:lpstr>
      <vt:lpstr>ΕΞΩΓΕΝΕΙΣ ΠΑΡΑΓΟΝΤΕΣ ΠΙΕΣΗ- ΣΥΣΚΕΥΕΣ ΑΝΑΔΙΑΝΟΜΗΣ</vt:lpstr>
      <vt:lpstr>ΕΞΩΓΕΝΕΙΣ ΠΑΡΑΓΟΝΤΕΣ ΠΙΕΣΗ- ΣΥΣΚΕΥΕΣ ΑΝΑΔΙΑΝΟΜΗΣ</vt:lpstr>
      <vt:lpstr>ΕΞΩΓΕΝΕΙΣ ΠΑΡΑΓΟΝΤΕΣ ΠΙΕΣΗ- ΣΥΣΚΕΥΕΣ ΑΝΑΔΙΑΝΟΜΗΣ</vt:lpstr>
      <vt:lpstr>ΕΞΩΓΕΝΕΙΣ ΠΑΡΑΓΟΝΤΕΣ ΠΙΕΣΗ- ΣΥΣΚΕΥΕΣ ΑΝΑΔΙΑΝΟΜΗΣ</vt:lpstr>
      <vt:lpstr>ΕΞΩΓΕΝΕΙΣ ΠΑΡΑΓΟΝΤΕΣ ΠΙΕΣΗ- ΣΥΣΚΕΥΕΣ ΑΝΑΔΙΑΝΟΜΗΣ</vt:lpstr>
      <vt:lpstr>ΕΞΩΓΕΝΕΙΣ ΠΑΡΑΓΟΝΤΕΣ ΠΙΕΣΗ- ΑΛΛΑΓΗ ΘΕΣΗΣ</vt:lpstr>
      <vt:lpstr>Implementation Based on Practice Reality</vt:lpstr>
      <vt:lpstr>ΕΞΩΓΕΝΕΙΣ ΠΑΡΑΓΟΝΤΕΣ ΠΙΕΣΗ- ΑΛΛΑΓΗ ΘΕΣΗΣ</vt:lpstr>
      <vt:lpstr>ΕΞΩΓΕΝΕΙΣ ΠΑΡΑΓΟΝΤΕΣ ΠΙΕΣΗ -ΜΕΤΡΑ ΠΡΟΛΗΨΗΣ </vt:lpstr>
      <vt:lpstr>ΕΞΩΓΕΝΕΙΣ ΠΑΡΑΓΟΝΤΕΣ ΠΙΕΣΗ -ΜΕΤΡΑ ΠΡΟΛΗΨΗΣ </vt:lpstr>
      <vt:lpstr>ΕΞΩΓΕΝΕΙΣ ΠΑΡΑΓΟΝΤΕΣ ΠΙΕΣΗ -ΜΕΤΡΑ ΠΡΟΛΗΨΗΣ </vt:lpstr>
      <vt:lpstr>ΕΞΩΓΕΝΕΙΣ ΠΑΡΑΓΟΝΤΕΣ ΠΙΕΣΗ -ΜΕΤΡΑ ΠΡΟΛΗΨΗΣ </vt:lpstr>
      <vt:lpstr>ΕΞΩΓΕΝΕΙΣ ΠΑΡΑΓΟΝΤΕΣ ΠΙΕΣΗ -ΜΕΤΡΑ ΠΡΟΛΗΨΗΣ </vt:lpstr>
      <vt:lpstr>ΕΞΩΓΕΝΕΙΣ ΠΑΡΑΓΟΝΤΕΣ ΠΙΕΣΗ -ΜΕΤΡΑ ΠΡΟΛΗΨΗΣ </vt:lpstr>
      <vt:lpstr>ΕΞΩΓΕΝΕΙΣ ΠΑΡΑΓΟΝΤΕΣ ΤΡΙΒΗ KAI ΔΙΑΤΜΗΣΗ</vt:lpstr>
      <vt:lpstr>Δυνάμεις τριβής και κατάτμησης</vt:lpstr>
      <vt:lpstr>ΕΞΩΓΕΝΕΙΣ ΠΑΡΑΓΟΝΤΕΣ ΤΡΙΒΗ KAI ΔΙΑΤΜΗΣΗ</vt:lpstr>
      <vt:lpstr>ΕΞΩΓΕΝΕΙΣ ΠΑΡΑΓΟΝΤΕΣ ΤΡΙΒΗ KAI ΔΙΑΤΜΗΣΗ</vt:lpstr>
      <vt:lpstr>ΕΠΙΒΑΡΥΝΤΙΚΟΙ ΠΑΡΑΓΟΝΤΕΣ ΜΕΤΡΑ ΠΡΟΣΤΑΣΙΑΣ ΤΟΥ ΔΕΡΜΑΤΟΣ</vt:lpstr>
      <vt:lpstr>ΕΠΙΒΑΡΥΝΤΙΚΟΙ ΠΑΡΑΓΟΝΤΕΣ ΥΓΡΑΣΙΑ</vt:lpstr>
      <vt:lpstr>ΕΠΙΒΑΡΥΝΤΙΚΟΙ ΠΑΡΑΓΟΝΤΕΣ ΥΓΡΑΣΙΑ</vt:lpstr>
      <vt:lpstr>ΕΝΔΟΓΕΝΕΙΣ ΠΑΡΑΓΟΝΤΕΣ ΑΚΡΑΤΕΙΑ</vt:lpstr>
      <vt:lpstr>ΔΙΑΤΗΡΗΣΗ ΤΗΣ ΑΚΕΡΑΙΟΤΗΤΑΣ ΤΟΥ ΔΕΡΜΑΤΟΣ</vt:lpstr>
      <vt:lpstr>ΔΙΑΤΗΡΗΣΗ ΤΗΣ ΑΚΕΡΑΙΟΤΗΤΑΣ ΤΟΥ ΔΕΡΜΑΤΟΣ</vt:lpstr>
      <vt:lpstr>ΔΙΑΤΗΡΗΣΗ ΤΗΣ ΑΚΕΡΑΙΟΤΗΤΑΣ ΤΟΥ ΔΕΡΜΑΤΟΣ</vt:lpstr>
      <vt:lpstr>ΔΙΑΤΗΡΗΣΗ ΤΗΣ ΑΚΕΡΑΙΟΤΗΤΑΣ ΤΟΥ ΔΕΡΜΑΤΟΣ</vt:lpstr>
      <vt:lpstr>ΔΙΑΤΗΡΗΣΗ ΤΗΣ ΑΚΕΡΑΙΟΤΗΤΑΣ ΤΟΥ ΔΕΡΜΑΤΟΣ</vt:lpstr>
      <vt:lpstr>ΣΥΓΚΡΙΣΗ</vt:lpstr>
      <vt:lpstr>ΔΙΑΤΗΡΗΣΗ ΤΗΣ ΑΚΕΡΑΙΟΤΗΤΑΣ ΤΟΥ ΔΕΡΜΑΤΟΣ</vt:lpstr>
      <vt:lpstr>ΔΙΑΤΗΡΗΣΗ ΤΗΣ ΑΚΕΡΑΙΟΤΗΤΑΣ ΤΟΥ ΔΕΡΜΑΤΟΣ</vt:lpstr>
      <vt:lpstr>ΕΠΙΒΑΡΥΝΤΙΚΟΙ ΠΑΡΑΓΟΝΤΕΣ  ΑΚΡΑΤΕΙΑ</vt:lpstr>
      <vt:lpstr>ΕΠΙΒΑΡΥΝΤΙΚΟΙ ΠΑΡΑΓΟΝΤΕΣ  ΑΚΡΑΤΕΙΑ</vt:lpstr>
      <vt:lpstr>ΕΠΙΒΑΡΥΝΤΙΚΟΙ ΠΑΡΑΓΟΝΤΕΣ  ΑΚΡΑΤΕΙΑ</vt:lpstr>
      <vt:lpstr>ΕΝΔΟΓΕΝΕΙΣ ΠΑΡΑΓΟΝΤΕΣ ΔΙΑΤΡΟΦΗ</vt:lpstr>
      <vt:lpstr>ΕΝΔΟΓΕΝΕΙΣ ΠΑΡΑΓΟΝΤΕΣ ΔΙΑΤΡΟΦΗ</vt:lpstr>
      <vt:lpstr>ΕΝΔΟΓΕΝΕΙΣ ΠΑΡΑΓΟΝΤΕΣ</vt:lpstr>
      <vt:lpstr>ΕΠΙΒΑΡΥΝΤΙΚΟΙ ΠΑΡΑΓΟΝΤΕΣ</vt:lpstr>
      <vt:lpstr>Διαφάνεια 75</vt:lpstr>
    </vt:vector>
  </TitlesOfParts>
  <Company>george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georgios2</dc:creator>
  <cp:lastModifiedBy>Sofia Zyga</cp:lastModifiedBy>
  <cp:revision>152</cp:revision>
  <cp:lastPrinted>1601-01-01T00:00:00Z</cp:lastPrinted>
  <dcterms:created xsi:type="dcterms:W3CDTF">2005-04-14T11:41:45Z</dcterms:created>
  <dcterms:modified xsi:type="dcterms:W3CDTF">2013-05-23T05:43:43Z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