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58" r:id="rId4"/>
    <p:sldId id="360" r:id="rId5"/>
    <p:sldId id="279" r:id="rId6"/>
    <p:sldId id="361" r:id="rId7"/>
    <p:sldId id="362" r:id="rId8"/>
    <p:sldId id="376" r:id="rId9"/>
    <p:sldId id="363" r:id="rId10"/>
    <p:sldId id="364" r:id="rId11"/>
    <p:sldId id="352" r:id="rId12"/>
    <p:sldId id="375" r:id="rId13"/>
    <p:sldId id="377" r:id="rId14"/>
    <p:sldId id="34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13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15/4/2020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53398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15/4/2020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97753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15/4/2020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47044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15/4/2020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701096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224C17-69AC-42B9-8672-74DB4A05A960}" type="datetimeFigureOut">
              <a:rPr lang="el-GR" smtClean="0"/>
              <a:t>15/4/2020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999198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224C17-69AC-42B9-8672-74DB4A05A960}" type="datetimeFigureOut">
              <a:rPr lang="el-GR" smtClean="0"/>
              <a:t>15/4/2020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639468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224C17-69AC-42B9-8672-74DB4A05A960}" type="datetimeFigureOut">
              <a:rPr lang="el-GR" smtClean="0"/>
              <a:t>15/4/2020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72164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224C17-69AC-42B9-8672-74DB4A05A960}" type="datetimeFigureOut">
              <a:rPr lang="el-GR" smtClean="0"/>
              <a:t>15/4/2020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65580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24C17-69AC-42B9-8672-74DB4A05A960}" type="datetimeFigureOut">
              <a:rPr lang="el-GR" smtClean="0"/>
              <a:t>15/4/2020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644610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15/4/2020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91624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15/4/2020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85964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24C17-69AC-42B9-8672-74DB4A05A960}" type="datetimeFigureOut">
              <a:rPr lang="el-GR" smtClean="0"/>
              <a:t>15/4/2020</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DC96E-58FB-4D4B-B7D6-280ECDDC6424}" type="slidenum">
              <a:rPr lang="el-GR" smtClean="0"/>
              <a:t>‹#›</a:t>
            </a:fld>
            <a:endParaRPr lang="el-GR"/>
          </a:p>
        </p:txBody>
      </p:sp>
    </p:spTree>
    <p:extLst>
      <p:ext uri="{BB962C8B-B14F-4D97-AF65-F5344CB8AC3E}">
        <p14:creationId xmlns:p14="http://schemas.microsoft.com/office/powerpoint/2010/main" val="3862884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_woMKwBxhwU" TargetMode="External"/><Relationship Id="rId2" Type="http://schemas.openxmlformats.org/officeDocument/2006/relationships/hyperlink" Target="https://www.youtube.com/watch?v=4DgkLV9h69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45B97-2F3E-44E7-A7E1-4509E5D2F517}"/>
              </a:ext>
            </a:extLst>
          </p:cNvPr>
          <p:cNvSpPr>
            <a:spLocks noGrp="1"/>
          </p:cNvSpPr>
          <p:nvPr>
            <p:ph type="ctrTitle"/>
          </p:nvPr>
        </p:nvSpPr>
        <p:spPr/>
        <p:txBody>
          <a:bodyPr>
            <a:normAutofit/>
          </a:bodyPr>
          <a:lstStyle/>
          <a:p>
            <a:r>
              <a:rPr lang="el-GR" sz="3000" b="1" dirty="0">
                <a:latin typeface="Arial" panose="020B0604020202020204" pitchFamily="34" charset="0"/>
                <a:cs typeface="Arial" panose="020B0604020202020204" pitchFamily="34" charset="0"/>
              </a:rPr>
              <a:t>Μάθημα </a:t>
            </a:r>
            <a:r>
              <a:rPr lang="en-US" sz="3000" b="1" dirty="0">
                <a:latin typeface="Arial" panose="020B0604020202020204" pitchFamily="34" charset="0"/>
                <a:cs typeface="Arial" panose="020B0604020202020204" pitchFamily="34" charset="0"/>
              </a:rPr>
              <a:t>8</a:t>
            </a:r>
            <a:r>
              <a:rPr lang="el-GR" sz="3000" b="1" dirty="0" smtClean="0">
                <a:latin typeface="Arial" panose="020B0604020202020204" pitchFamily="34" charset="0"/>
                <a:cs typeface="Arial" panose="020B0604020202020204" pitchFamily="34" charset="0"/>
              </a:rPr>
              <a:t>: </a:t>
            </a:r>
            <a:r>
              <a:rPr lang="el-GR" sz="3000" b="1" dirty="0">
                <a:latin typeface="Arial" panose="020B0604020202020204" pitchFamily="34" charset="0"/>
                <a:cs typeface="Arial" panose="020B0604020202020204" pitchFamily="34" charset="0"/>
              </a:rPr>
              <a:t>Διατύπωση προσδοκώμενων μαθησιακών αποτελεσμάτων σε ένα εκπαιδευτικό πρόγραμμα: Γνώσεις </a:t>
            </a:r>
          </a:p>
        </p:txBody>
      </p:sp>
      <p:sp>
        <p:nvSpPr>
          <p:cNvPr id="3" name="Subtitle 2">
            <a:extLst>
              <a:ext uri="{FF2B5EF4-FFF2-40B4-BE49-F238E27FC236}">
                <a16:creationId xmlns:a16="http://schemas.microsoft.com/office/drawing/2014/main" id="{15C547C0-5228-404B-9B05-EA50391EDC40}"/>
              </a:ext>
            </a:extLst>
          </p:cNvPr>
          <p:cNvSpPr>
            <a:spLocks noGrp="1"/>
          </p:cNvSpPr>
          <p:nvPr>
            <p:ph type="subTitle" idx="1"/>
          </p:nvPr>
        </p:nvSpPr>
        <p:spPr>
          <a:xfrm>
            <a:off x="1232452" y="3917156"/>
            <a:ext cx="6858000" cy="1241822"/>
          </a:xfrm>
        </p:spPr>
        <p:txBody>
          <a:bodyPr/>
          <a:lstStyle/>
          <a:p>
            <a:r>
              <a:rPr lang="el-GR" altLang="el-GR" dirty="0"/>
              <a:t>Αρχές Σχεδιασμού Εκπαιδευτικών </a:t>
            </a:r>
            <a:r>
              <a:rPr lang="el-GR" altLang="el-GR" dirty="0" smtClean="0"/>
              <a:t>Προγραμμάτων</a:t>
            </a:r>
            <a:r>
              <a:rPr lang="en-US" altLang="el-GR" dirty="0" smtClean="0"/>
              <a:t> </a:t>
            </a:r>
            <a:endParaRPr lang="el-GR" altLang="el-GR" dirty="0"/>
          </a:p>
          <a:p>
            <a:r>
              <a:rPr lang="el-GR" altLang="el-GR" dirty="0" err="1"/>
              <a:t>Κ.Δημόπουλος</a:t>
            </a:r>
            <a:endParaRPr lang="el-GR" altLang="el-GR" dirty="0"/>
          </a:p>
          <a:p>
            <a:endParaRPr lang="el-GR" dirty="0"/>
          </a:p>
        </p:txBody>
      </p:sp>
    </p:spTree>
    <p:extLst>
      <p:ext uri="{BB962C8B-B14F-4D97-AF65-F5344CB8AC3E}">
        <p14:creationId xmlns:p14="http://schemas.microsoft.com/office/powerpoint/2010/main" val="39731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FD174-4CE4-47BE-8CBA-5A3DFCEFE2AC}"/>
              </a:ext>
            </a:extLst>
          </p:cNvPr>
          <p:cNvSpPr>
            <a:spLocks noGrp="1"/>
          </p:cNvSpPr>
          <p:nvPr>
            <p:ph type="title"/>
          </p:nvPr>
        </p:nvSpPr>
        <p:spPr/>
        <p:txBody>
          <a:bodyPr>
            <a:normAutofit fontScale="90000"/>
          </a:bodyPr>
          <a:lstStyle/>
          <a:p>
            <a:pPr algn="ctr"/>
            <a:r>
              <a:rPr lang="el-GR" b="1" dirty="0"/>
              <a:t>Κατάλληλα ρήματα για τη διατύπωση στόχων από τον τομέα των Γνώσεων (γνωστικός τομέας)</a:t>
            </a:r>
          </a:p>
        </p:txBody>
      </p:sp>
      <p:sp>
        <p:nvSpPr>
          <p:cNvPr id="3" name="Content Placeholder 2">
            <a:extLst>
              <a:ext uri="{FF2B5EF4-FFF2-40B4-BE49-F238E27FC236}">
                <a16:creationId xmlns:a16="http://schemas.microsoft.com/office/drawing/2014/main" id="{7AE1817D-2784-4D86-A5C7-D56CF844A8D2}"/>
              </a:ext>
            </a:extLst>
          </p:cNvPr>
          <p:cNvSpPr>
            <a:spLocks noGrp="1"/>
          </p:cNvSpPr>
          <p:nvPr>
            <p:ph idx="1"/>
          </p:nvPr>
        </p:nvSpPr>
        <p:spPr>
          <a:xfrm>
            <a:off x="628650" y="1971399"/>
            <a:ext cx="7886700" cy="4351338"/>
          </a:xfrm>
        </p:spPr>
        <p:txBody>
          <a:bodyPr/>
          <a:lstStyle/>
          <a:p>
            <a:r>
              <a:rPr lang="el-GR" dirty="0"/>
              <a:t>Προσδιορίζω</a:t>
            </a:r>
          </a:p>
          <a:p>
            <a:r>
              <a:rPr lang="el-GR" dirty="0"/>
              <a:t>Ορίζω</a:t>
            </a:r>
          </a:p>
          <a:p>
            <a:r>
              <a:rPr lang="el-GR" dirty="0"/>
              <a:t>Αναγνωρίζω</a:t>
            </a:r>
          </a:p>
          <a:p>
            <a:r>
              <a:rPr lang="el-GR" dirty="0"/>
              <a:t>Δηλώνω</a:t>
            </a:r>
          </a:p>
          <a:p>
            <a:r>
              <a:rPr lang="el-GR" dirty="0"/>
              <a:t>Διατυπώνω </a:t>
            </a:r>
          </a:p>
          <a:p>
            <a:r>
              <a:rPr lang="el-GR" dirty="0"/>
              <a:t>Εκφράζω</a:t>
            </a:r>
          </a:p>
          <a:p>
            <a:r>
              <a:rPr lang="el-GR" dirty="0" err="1"/>
              <a:t>Ταυτοποιώ</a:t>
            </a:r>
            <a:endParaRPr lang="el-GR" dirty="0"/>
          </a:p>
          <a:p>
            <a:r>
              <a:rPr lang="el-GR" dirty="0"/>
              <a:t>……….</a:t>
            </a:r>
          </a:p>
          <a:p>
            <a:endParaRPr lang="el-GR" dirty="0"/>
          </a:p>
        </p:txBody>
      </p:sp>
    </p:spTree>
    <p:extLst>
      <p:ext uri="{BB962C8B-B14F-4D97-AF65-F5344CB8AC3E}">
        <p14:creationId xmlns:p14="http://schemas.microsoft.com/office/powerpoint/2010/main" val="4038570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E580-CD85-4ACB-AA61-CB3D4C47A283}"/>
              </a:ext>
            </a:extLst>
          </p:cNvPr>
          <p:cNvSpPr>
            <a:spLocks noGrp="1"/>
          </p:cNvSpPr>
          <p:nvPr>
            <p:ph type="title"/>
          </p:nvPr>
        </p:nvSpPr>
        <p:spPr/>
        <p:txBody>
          <a:bodyPr>
            <a:normAutofit fontScale="90000"/>
          </a:bodyPr>
          <a:lstStyle/>
          <a:p>
            <a:r>
              <a:rPr lang="el-GR" b="1" dirty="0"/>
              <a:t>Τα προσδοκώμενα μαθησιακά αποτελέσματα βάση για την επιλογή περιεχομένου</a:t>
            </a:r>
          </a:p>
        </p:txBody>
      </p:sp>
      <p:sp>
        <p:nvSpPr>
          <p:cNvPr id="3" name="Content Placeholder 2">
            <a:extLst>
              <a:ext uri="{FF2B5EF4-FFF2-40B4-BE49-F238E27FC236}">
                <a16:creationId xmlns:a16="http://schemas.microsoft.com/office/drawing/2014/main" id="{0CAF11B6-DFC7-454E-AC34-BA936934C9DA}"/>
              </a:ext>
            </a:extLst>
          </p:cNvPr>
          <p:cNvSpPr>
            <a:spLocks noGrp="1"/>
          </p:cNvSpPr>
          <p:nvPr>
            <p:ph idx="1"/>
          </p:nvPr>
        </p:nvSpPr>
        <p:spPr>
          <a:xfrm>
            <a:off x="628650" y="2289773"/>
            <a:ext cx="7886700" cy="3263504"/>
          </a:xfrm>
        </p:spPr>
        <p:txBody>
          <a:bodyPr>
            <a:normAutofit fontScale="85000" lnSpcReduction="20000"/>
          </a:bodyPr>
          <a:lstStyle/>
          <a:p>
            <a:r>
              <a:rPr lang="el-GR" dirty="0"/>
              <a:t>Το τι είδους περιεχόμενο επιλέγεται να διδαχθεί σε ένα πρόγραμμα καθορίζεται από τα προσδοκώμενα μαθησιακά αποτελέσματα που έχουν διατυπωθεί.</a:t>
            </a:r>
          </a:p>
          <a:p>
            <a:endParaRPr lang="el-GR" dirty="0"/>
          </a:p>
          <a:p>
            <a:r>
              <a:rPr lang="el-GR" dirty="0"/>
              <a:t>Παράδειγμα: Εάν ως προσδοκώμενο μαθησιακό αποτέλεσμα έχει διατυπωθεί το πρώτο του Παραδείγματος 3 (βλέπε προηγούμενη διαφάνεια) τότε είναι σαφές πως μέρος του περιεχομένου του προγράμματος θα πρέπει να αποτελέσει η παρουσίαση των κυριότερων παιδικών ασθενειών και των συμπτωμάτων τους. </a:t>
            </a:r>
          </a:p>
        </p:txBody>
      </p:sp>
    </p:spTree>
    <p:extLst>
      <p:ext uri="{BB962C8B-B14F-4D97-AF65-F5344CB8AC3E}">
        <p14:creationId xmlns:p14="http://schemas.microsoft.com/office/powerpoint/2010/main" val="815998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E580-CD85-4ACB-AA61-CB3D4C47A283}"/>
              </a:ext>
            </a:extLst>
          </p:cNvPr>
          <p:cNvSpPr>
            <a:spLocks noGrp="1"/>
          </p:cNvSpPr>
          <p:nvPr>
            <p:ph type="title"/>
          </p:nvPr>
        </p:nvSpPr>
        <p:spPr/>
        <p:txBody>
          <a:bodyPr>
            <a:normAutofit fontScale="90000"/>
          </a:bodyPr>
          <a:lstStyle/>
          <a:p>
            <a:r>
              <a:rPr lang="el-GR" b="1" dirty="0"/>
              <a:t>Τα προσδοκώμενα μαθησιακά αποτελέσματα βάση για την επιλογή του τρόπου αξιολόγησης</a:t>
            </a:r>
          </a:p>
        </p:txBody>
      </p:sp>
      <p:sp>
        <p:nvSpPr>
          <p:cNvPr id="3" name="Content Placeholder 2">
            <a:extLst>
              <a:ext uri="{FF2B5EF4-FFF2-40B4-BE49-F238E27FC236}">
                <a16:creationId xmlns:a16="http://schemas.microsoft.com/office/drawing/2014/main" id="{0CAF11B6-DFC7-454E-AC34-BA936934C9DA}"/>
              </a:ext>
            </a:extLst>
          </p:cNvPr>
          <p:cNvSpPr>
            <a:spLocks noGrp="1"/>
          </p:cNvSpPr>
          <p:nvPr>
            <p:ph idx="1"/>
          </p:nvPr>
        </p:nvSpPr>
        <p:spPr>
          <a:xfrm>
            <a:off x="628650" y="2289773"/>
            <a:ext cx="7886700" cy="3263504"/>
          </a:xfrm>
        </p:spPr>
        <p:txBody>
          <a:bodyPr>
            <a:normAutofit fontScale="70000" lnSpcReduction="20000"/>
          </a:bodyPr>
          <a:lstStyle/>
          <a:p>
            <a:r>
              <a:rPr lang="el-GR" dirty="0"/>
              <a:t>Τα προσδοκώμενα μαθησιακά αποτελέσματα καθορίζουν ταυτόχρονα τόσο το </a:t>
            </a:r>
            <a:r>
              <a:rPr lang="el-GR" b="1" dirty="0"/>
              <a:t>τι</a:t>
            </a:r>
            <a:r>
              <a:rPr lang="el-GR" dirty="0"/>
              <a:t> θα αξιολογηθεί όσο και το </a:t>
            </a:r>
            <a:r>
              <a:rPr lang="el-GR" b="1" dirty="0"/>
              <a:t>πώς θα αξιολογηθεί</a:t>
            </a:r>
            <a:r>
              <a:rPr lang="el-GR" dirty="0"/>
              <a:t>. </a:t>
            </a:r>
          </a:p>
          <a:p>
            <a:endParaRPr lang="el-GR" dirty="0"/>
          </a:p>
          <a:p>
            <a:r>
              <a:rPr lang="el-GR" dirty="0"/>
              <a:t>Τι θα αξιολογηθεί; Εκείνα τα σημεία στα οποία εστιάζουν τα προσδοκώμενα μαθησιακά αποτελέσματα.</a:t>
            </a:r>
          </a:p>
          <a:p>
            <a:endParaRPr lang="el-GR" dirty="0"/>
          </a:p>
          <a:p>
            <a:r>
              <a:rPr lang="el-GR" dirty="0"/>
              <a:t>Πώς θα αξιολογηθεί; Ανάλογα με το εάν η έμφαση δίνεται σε κατώτερες ή ανώτερες γνωστικές ικανότητες. Στην πρώτη περίπτωση επιλέγονται περισσότερο αντικειμενικές και κλειστού τύπου διαδικασίες ενώ στη δεύτερη περισσότερο ανοικτές και ποιοτικές διαδικασίες αξιολόγησης (σχετικά με το ζήτημα αυτό βλέπε επόμενη Θ.Ε.)</a:t>
            </a:r>
          </a:p>
        </p:txBody>
      </p:sp>
    </p:spTree>
    <p:extLst>
      <p:ext uri="{BB962C8B-B14F-4D97-AF65-F5344CB8AC3E}">
        <p14:creationId xmlns:p14="http://schemas.microsoft.com/office/powerpoint/2010/main" val="2635365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73857-4DE8-4735-A505-7998D83AE61F}"/>
              </a:ext>
            </a:extLst>
          </p:cNvPr>
          <p:cNvSpPr>
            <a:spLocks noGrp="1"/>
          </p:cNvSpPr>
          <p:nvPr>
            <p:ph type="title"/>
          </p:nvPr>
        </p:nvSpPr>
        <p:spPr/>
        <p:txBody>
          <a:bodyPr/>
          <a:lstStyle/>
          <a:p>
            <a:pPr algn="ctr"/>
            <a:r>
              <a:rPr lang="el-GR" b="1" dirty="0"/>
              <a:t>Δραστηριότητα 5</a:t>
            </a:r>
          </a:p>
        </p:txBody>
      </p:sp>
      <p:sp>
        <p:nvSpPr>
          <p:cNvPr id="3" name="Content Placeholder 2">
            <a:extLst>
              <a:ext uri="{FF2B5EF4-FFF2-40B4-BE49-F238E27FC236}">
                <a16:creationId xmlns:a16="http://schemas.microsoft.com/office/drawing/2014/main" id="{53176419-D4A5-4589-9947-D654BB7D1D4E}"/>
              </a:ext>
            </a:extLst>
          </p:cNvPr>
          <p:cNvSpPr>
            <a:spLocks noGrp="1"/>
          </p:cNvSpPr>
          <p:nvPr>
            <p:ph idx="1"/>
          </p:nvPr>
        </p:nvSpPr>
        <p:spPr/>
        <p:txBody>
          <a:bodyPr/>
          <a:lstStyle/>
          <a:p>
            <a:pPr marL="0" indent="0" algn="just">
              <a:buNone/>
            </a:pPr>
            <a:r>
              <a:rPr lang="el-GR" dirty="0"/>
              <a:t>Σε ένα εκπαιδευτικό πρόγραμμα να εντοπίσετε τουλάχιστον 3 προσδοκώμενα μαθησιακά αποτελέσματα τα οποία ανήκουν στον τομέα των γνώσεων και να κατατάξετε το καθένα από αυτά σύμφωνα με τα επίπεδα της ταξινομίας κατά </a:t>
            </a:r>
            <a:r>
              <a:rPr lang="en-US" dirty="0"/>
              <a:t>Bloom.</a:t>
            </a:r>
            <a:endParaRPr lang="el-GR" dirty="0"/>
          </a:p>
        </p:txBody>
      </p:sp>
    </p:spTree>
    <p:extLst>
      <p:ext uri="{BB962C8B-B14F-4D97-AF65-F5344CB8AC3E}">
        <p14:creationId xmlns:p14="http://schemas.microsoft.com/office/powerpoint/2010/main" val="3716595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D9E01-0F38-44C9-8149-DD2ADC9D9CE8}"/>
              </a:ext>
            </a:extLst>
          </p:cNvPr>
          <p:cNvSpPr>
            <a:spLocks noGrp="1"/>
          </p:cNvSpPr>
          <p:nvPr>
            <p:ph type="title"/>
          </p:nvPr>
        </p:nvSpPr>
        <p:spPr/>
        <p:txBody>
          <a:bodyPr/>
          <a:lstStyle/>
          <a:p>
            <a:pPr algn="ctr"/>
            <a:r>
              <a:rPr lang="el-GR" b="1" dirty="0"/>
              <a:t>Χρήσιμα βίντεο</a:t>
            </a:r>
          </a:p>
        </p:txBody>
      </p:sp>
      <p:sp>
        <p:nvSpPr>
          <p:cNvPr id="3" name="Content Placeholder 2">
            <a:extLst>
              <a:ext uri="{FF2B5EF4-FFF2-40B4-BE49-F238E27FC236}">
                <a16:creationId xmlns:a16="http://schemas.microsoft.com/office/drawing/2014/main" id="{BB387466-4402-43C4-AEE7-96BC7F90107A}"/>
              </a:ext>
            </a:extLst>
          </p:cNvPr>
          <p:cNvSpPr>
            <a:spLocks noGrp="1"/>
          </p:cNvSpPr>
          <p:nvPr>
            <p:ph idx="1"/>
          </p:nvPr>
        </p:nvSpPr>
        <p:spPr/>
        <p:txBody>
          <a:bodyPr>
            <a:normAutofit/>
          </a:bodyPr>
          <a:lstStyle/>
          <a:p>
            <a:pPr marL="0" indent="0">
              <a:buNone/>
            </a:pPr>
            <a:r>
              <a:rPr lang="en-US" b="1" dirty="0"/>
              <a:t>How to Write Learning Objectives Using Bloom's Taxonomy</a:t>
            </a:r>
          </a:p>
          <a:p>
            <a:r>
              <a:rPr lang="en-US" dirty="0">
                <a:hlinkClick r:id="rId2"/>
              </a:rPr>
              <a:t>https://www.youtube.com/watch?v=4DgkLV9h69Q</a:t>
            </a:r>
            <a:endParaRPr lang="en-US" dirty="0"/>
          </a:p>
          <a:p>
            <a:endParaRPr lang="en-US" dirty="0"/>
          </a:p>
          <a:p>
            <a:pPr marL="0" indent="0">
              <a:buNone/>
            </a:pPr>
            <a:endParaRPr lang="en-US" b="1" dirty="0"/>
          </a:p>
          <a:p>
            <a:pPr marL="0" indent="0">
              <a:buNone/>
            </a:pPr>
            <a:r>
              <a:rPr lang="en-US" b="1" dirty="0"/>
              <a:t>Creating successful learning objectives</a:t>
            </a:r>
          </a:p>
          <a:p>
            <a:r>
              <a:rPr lang="en-US" dirty="0">
                <a:hlinkClick r:id="rId3"/>
              </a:rPr>
              <a:t>https://www.youtube.com/watch?v=_woMKwBxhwU</a:t>
            </a:r>
            <a:endParaRPr lang="en-US" dirty="0"/>
          </a:p>
          <a:p>
            <a:endParaRPr lang="el-GR" dirty="0"/>
          </a:p>
          <a:p>
            <a:pPr marL="0" indent="0">
              <a:buNone/>
            </a:pPr>
            <a:endParaRPr lang="el-GR" dirty="0"/>
          </a:p>
        </p:txBody>
      </p:sp>
    </p:spTree>
    <p:extLst>
      <p:ext uri="{BB962C8B-B14F-4D97-AF65-F5344CB8AC3E}">
        <p14:creationId xmlns:p14="http://schemas.microsoft.com/office/powerpoint/2010/main" val="3090654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4646-EA1F-4BC4-80BA-6B23DB1B7F99}"/>
              </a:ext>
            </a:extLst>
          </p:cNvPr>
          <p:cNvSpPr>
            <a:spLocks noGrp="1"/>
          </p:cNvSpPr>
          <p:nvPr>
            <p:ph type="title"/>
          </p:nvPr>
        </p:nvSpPr>
        <p:spPr/>
        <p:txBody>
          <a:bodyPr/>
          <a:lstStyle/>
          <a:p>
            <a:r>
              <a:rPr lang="el-GR" b="1" dirty="0"/>
              <a:t>Στόχοι και δομή του μαθήματος</a:t>
            </a:r>
          </a:p>
        </p:txBody>
      </p:sp>
      <p:sp>
        <p:nvSpPr>
          <p:cNvPr id="3" name="Content Placeholder 2">
            <a:extLst>
              <a:ext uri="{FF2B5EF4-FFF2-40B4-BE49-F238E27FC236}">
                <a16:creationId xmlns:a16="http://schemas.microsoft.com/office/drawing/2014/main" id="{7DADD115-44CD-4F70-99A4-129D34253D5A}"/>
              </a:ext>
            </a:extLst>
          </p:cNvPr>
          <p:cNvSpPr>
            <a:spLocks noGrp="1"/>
          </p:cNvSpPr>
          <p:nvPr>
            <p:ph idx="1"/>
          </p:nvPr>
        </p:nvSpPr>
        <p:spPr>
          <a:xfrm>
            <a:off x="628650" y="2125266"/>
            <a:ext cx="7886700" cy="3263504"/>
          </a:xfrm>
        </p:spPr>
        <p:txBody>
          <a:bodyPr>
            <a:normAutofit fontScale="92500" lnSpcReduction="20000"/>
          </a:bodyPr>
          <a:lstStyle/>
          <a:p>
            <a:pPr marL="0" indent="0">
              <a:buNone/>
            </a:pPr>
            <a:r>
              <a:rPr lang="el-GR" dirty="0"/>
              <a:t>Στόχοι του μαθήματος είναι:</a:t>
            </a:r>
          </a:p>
          <a:p>
            <a:r>
              <a:rPr lang="el-GR" dirty="0"/>
              <a:t>Ο ορισμός της έννοιας της προσδοκώμενων μαθησιακών αποτελεσμάτων</a:t>
            </a:r>
          </a:p>
          <a:p>
            <a:r>
              <a:rPr lang="el-GR" dirty="0"/>
              <a:t>Η σωστή διατύπωση προσδοκώμενων μαθησιακών αποτελεσμάτων στον τομέα των γνώσεων</a:t>
            </a:r>
          </a:p>
          <a:p>
            <a:r>
              <a:rPr lang="el-GR" dirty="0"/>
              <a:t>Η αντίληψη ότι η διατύπωση των προσδοκώμενων μαθησιακών αποτελεσμάτων ενός προγράμματος καθορίζει το περιεχόμενο αλλά και τους τρόπους αξιολόγησης των εκπαιδευόμενων σε ένα πρόγραμμα</a:t>
            </a:r>
          </a:p>
          <a:p>
            <a:endParaRPr lang="el-GR" altLang="el-GR" dirty="0"/>
          </a:p>
          <a:p>
            <a:pPr marL="0" indent="0">
              <a:buNone/>
            </a:pPr>
            <a:endParaRPr lang="el-GR" altLang="el-GR" dirty="0"/>
          </a:p>
          <a:p>
            <a:endParaRPr lang="el-GR" altLang="el-GR" dirty="0"/>
          </a:p>
          <a:p>
            <a:endParaRPr lang="el-GR" dirty="0"/>
          </a:p>
        </p:txBody>
      </p:sp>
    </p:spTree>
    <p:extLst>
      <p:ext uri="{BB962C8B-B14F-4D97-AF65-F5344CB8AC3E}">
        <p14:creationId xmlns:p14="http://schemas.microsoft.com/office/powerpoint/2010/main" val="302875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39CE3-4C5C-4B86-B0DA-ACA5C866E5E5}"/>
              </a:ext>
            </a:extLst>
          </p:cNvPr>
          <p:cNvSpPr>
            <a:spLocks noGrp="1"/>
          </p:cNvSpPr>
          <p:nvPr>
            <p:ph type="title"/>
          </p:nvPr>
        </p:nvSpPr>
        <p:spPr/>
        <p:txBody>
          <a:bodyPr/>
          <a:lstStyle/>
          <a:p>
            <a:r>
              <a:rPr lang="el-GR" b="1" dirty="0"/>
              <a:t>Τι είναι ο σκοπός ενός προγράμματος;</a:t>
            </a:r>
          </a:p>
        </p:txBody>
      </p:sp>
      <p:sp>
        <p:nvSpPr>
          <p:cNvPr id="3" name="Content Placeholder 2">
            <a:extLst>
              <a:ext uri="{FF2B5EF4-FFF2-40B4-BE49-F238E27FC236}">
                <a16:creationId xmlns:a16="http://schemas.microsoft.com/office/drawing/2014/main" id="{6693B8B7-841B-4E78-9F2B-67F815FC1C93}"/>
              </a:ext>
            </a:extLst>
          </p:cNvPr>
          <p:cNvSpPr>
            <a:spLocks noGrp="1"/>
          </p:cNvSpPr>
          <p:nvPr>
            <p:ph idx="1"/>
          </p:nvPr>
        </p:nvSpPr>
        <p:spPr/>
        <p:txBody>
          <a:bodyPr>
            <a:normAutofit fontScale="70000" lnSpcReduction="20000"/>
          </a:bodyPr>
          <a:lstStyle/>
          <a:p>
            <a:r>
              <a:rPr lang="el-GR" dirty="0"/>
              <a:t>Ο σκοπός ενός προγράμματος είναι μια διατύπωση που αφορά τη γενική στόχευσή του η οποία περιλαμβάνει απαραιτήτως τα ακόλουθα στοιχεία:</a:t>
            </a:r>
          </a:p>
          <a:p>
            <a:pPr>
              <a:buFont typeface="Wingdings" panose="05000000000000000000" pitchFamily="2" charset="2"/>
              <a:buChar char="Ø"/>
            </a:pPr>
            <a:r>
              <a:rPr lang="el-GR" dirty="0"/>
              <a:t> Την </a:t>
            </a:r>
            <a:r>
              <a:rPr lang="el-GR" b="1" dirty="0"/>
              <a:t>ομάδα στόχο </a:t>
            </a:r>
            <a:r>
              <a:rPr lang="el-GR" dirty="0"/>
              <a:t>στην οποία απευθύνεται το πρόγραμμα</a:t>
            </a:r>
          </a:p>
          <a:p>
            <a:pPr>
              <a:buFont typeface="Wingdings" panose="05000000000000000000" pitchFamily="2" charset="2"/>
              <a:buChar char="Ø"/>
            </a:pPr>
            <a:r>
              <a:rPr lang="el-GR" dirty="0"/>
              <a:t> Τη </a:t>
            </a:r>
            <a:r>
              <a:rPr lang="el-GR" b="1" dirty="0"/>
              <a:t>βασική ανάγκη </a:t>
            </a:r>
            <a:r>
              <a:rPr lang="el-GR" dirty="0"/>
              <a:t>της ομάδας στόχου που αναμένεται να καλύψει το πρόγραμμα</a:t>
            </a:r>
          </a:p>
          <a:p>
            <a:pPr>
              <a:buFont typeface="Wingdings" panose="05000000000000000000" pitchFamily="2" charset="2"/>
              <a:buChar char="Ø"/>
            </a:pPr>
            <a:r>
              <a:rPr lang="el-GR" dirty="0"/>
              <a:t> Το </a:t>
            </a:r>
            <a:r>
              <a:rPr lang="el-GR" b="1" dirty="0"/>
              <a:t>περιεχόμενο</a:t>
            </a:r>
            <a:r>
              <a:rPr lang="el-GR" dirty="0"/>
              <a:t> του προγράμματος</a:t>
            </a:r>
          </a:p>
          <a:p>
            <a:pPr>
              <a:buFont typeface="Wingdings" panose="05000000000000000000" pitchFamily="2" charset="2"/>
              <a:buChar char="Ø"/>
            </a:pPr>
            <a:r>
              <a:rPr lang="el-GR" dirty="0"/>
              <a:t> Την </a:t>
            </a:r>
            <a:r>
              <a:rPr lang="el-GR" b="1" dirty="0"/>
              <a:t>αρχική κατάσταση </a:t>
            </a:r>
            <a:r>
              <a:rPr lang="el-GR" dirty="0"/>
              <a:t>πριν το πρόγραμμα και την </a:t>
            </a:r>
            <a:r>
              <a:rPr lang="el-GR" b="1" dirty="0"/>
              <a:t>επιδιωκόμενη κατάσταση</a:t>
            </a:r>
            <a:r>
              <a:rPr lang="el-GR" dirty="0"/>
              <a:t> της ομάδας στόχου μετά το πρόγραμμα</a:t>
            </a:r>
          </a:p>
          <a:p>
            <a:pPr marL="0" indent="0">
              <a:buNone/>
            </a:pPr>
            <a:endParaRPr lang="el-GR" dirty="0"/>
          </a:p>
          <a:p>
            <a:pPr marL="0" indent="0">
              <a:buNone/>
            </a:pPr>
            <a:r>
              <a:rPr lang="el-GR" u="sng" dirty="0"/>
              <a:t>Παράδειγμα</a:t>
            </a:r>
            <a:r>
              <a:rPr lang="el-GR" dirty="0"/>
              <a:t>: Ο σκοπός του προγράμματος είναι η εξοικείωση ηλικιωμένων ατόμων με τη χρήση των νέων τεχνολογιών έτσι ώστε αυτοί να είναι σε θέση να έχουν πρόσβαση σε βασικές υπηρεσίες (δημόσιες υπηρεσίες, υπηρεσίες υγείας, τραπεζικές υπηρεσίες) χωρίς να χρειάζεται να μετακινούνται από το σπίτι.</a:t>
            </a:r>
          </a:p>
          <a:p>
            <a:pPr marL="0" indent="0">
              <a:buNone/>
            </a:pPr>
            <a:endParaRPr lang="el-GR" dirty="0"/>
          </a:p>
        </p:txBody>
      </p:sp>
    </p:spTree>
    <p:extLst>
      <p:ext uri="{BB962C8B-B14F-4D97-AF65-F5344CB8AC3E}">
        <p14:creationId xmlns:p14="http://schemas.microsoft.com/office/powerpoint/2010/main" val="1312247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CD866-1CB2-47B3-AFB2-6F85DBCD4818}"/>
              </a:ext>
            </a:extLst>
          </p:cNvPr>
          <p:cNvSpPr>
            <a:spLocks noGrp="1"/>
          </p:cNvSpPr>
          <p:nvPr>
            <p:ph type="title"/>
          </p:nvPr>
        </p:nvSpPr>
        <p:spPr/>
        <p:txBody>
          <a:bodyPr/>
          <a:lstStyle/>
          <a:p>
            <a:r>
              <a:rPr lang="el-GR" b="1" dirty="0"/>
              <a:t>Τι είναι τα προσδοκώμενα μαθησιακά αποτελέσματα; (Α)</a:t>
            </a:r>
          </a:p>
        </p:txBody>
      </p:sp>
      <p:sp>
        <p:nvSpPr>
          <p:cNvPr id="3" name="Content Placeholder 2">
            <a:extLst>
              <a:ext uri="{FF2B5EF4-FFF2-40B4-BE49-F238E27FC236}">
                <a16:creationId xmlns:a16="http://schemas.microsoft.com/office/drawing/2014/main" id="{3F55B46E-5472-4D34-B11E-3B90FD201106}"/>
              </a:ext>
            </a:extLst>
          </p:cNvPr>
          <p:cNvSpPr>
            <a:spLocks noGrp="1"/>
          </p:cNvSpPr>
          <p:nvPr>
            <p:ph idx="1"/>
          </p:nvPr>
        </p:nvSpPr>
        <p:spPr/>
        <p:txBody>
          <a:bodyPr>
            <a:normAutofit fontScale="85000" lnSpcReduction="20000"/>
          </a:bodyPr>
          <a:lstStyle/>
          <a:p>
            <a:r>
              <a:rPr lang="el-GR" dirty="0"/>
              <a:t>Είναι διατυπώσεις που εξειδικεύουν το σκοπό και αντιστοιχούν στο τι θα έχουν αποκομίσει συγκεκριμένα οι εκπαιδευόμενοι ως αποτέλεσμα της συμμετοχής τους στο πρόγραμμα.</a:t>
            </a:r>
          </a:p>
          <a:p>
            <a:endParaRPr lang="el-GR" dirty="0"/>
          </a:p>
          <a:p>
            <a:r>
              <a:rPr lang="el-GR" dirty="0"/>
              <a:t>Αφορούν τους εξής τρεις διακριτούς τομείς:</a:t>
            </a:r>
          </a:p>
          <a:p>
            <a:pPr>
              <a:buFont typeface="Wingdings" panose="05000000000000000000" pitchFamily="2" charset="2"/>
              <a:buChar char="Ø"/>
            </a:pPr>
            <a:r>
              <a:rPr lang="el-GR" dirty="0"/>
              <a:t> </a:t>
            </a:r>
            <a:r>
              <a:rPr lang="el-GR" b="1" dirty="0"/>
              <a:t>Γνώσεις</a:t>
            </a:r>
            <a:r>
              <a:rPr lang="el-GR" dirty="0"/>
              <a:t> (τι περισσότερο πρέπει να ξέρουν οι εκπαιδευόμενοι στο τέλος του προγράμματος)</a:t>
            </a:r>
          </a:p>
          <a:p>
            <a:pPr>
              <a:buFont typeface="Wingdings" panose="05000000000000000000" pitchFamily="2" charset="2"/>
              <a:buChar char="Ø"/>
            </a:pPr>
            <a:r>
              <a:rPr lang="el-GR" dirty="0"/>
              <a:t> </a:t>
            </a:r>
            <a:r>
              <a:rPr lang="el-GR" b="1" dirty="0"/>
              <a:t>Δεξιότητες-ικανότητες</a:t>
            </a:r>
            <a:r>
              <a:rPr lang="el-GR" dirty="0"/>
              <a:t> (τι παραπάνω πρέπει να μπορούν να κάνουν οι εκπαιδευόμενοι στο τέλος του προγράμματος)</a:t>
            </a:r>
          </a:p>
          <a:p>
            <a:pPr>
              <a:buFont typeface="Wingdings" panose="05000000000000000000" pitchFamily="2" charset="2"/>
              <a:buChar char="Ø"/>
            </a:pPr>
            <a:r>
              <a:rPr lang="el-GR" b="1" dirty="0"/>
              <a:t>Στάσεις-απόψεις</a:t>
            </a:r>
            <a:r>
              <a:rPr lang="el-GR" dirty="0"/>
              <a:t> (τι πρέπει να αλλάξουν οι εκπαιδευόμενοι στον τρόπο που αισθάνονται και σκέπτονται στο τέλος του προγράμματος)</a:t>
            </a:r>
          </a:p>
          <a:p>
            <a:endParaRPr lang="el-GR" dirty="0"/>
          </a:p>
          <a:p>
            <a:endParaRPr lang="el-GR" dirty="0"/>
          </a:p>
        </p:txBody>
      </p:sp>
    </p:spTree>
    <p:extLst>
      <p:ext uri="{BB962C8B-B14F-4D97-AF65-F5344CB8AC3E}">
        <p14:creationId xmlns:p14="http://schemas.microsoft.com/office/powerpoint/2010/main" val="768768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B8DF81F-9EF1-4B2B-85C7-D3F4874FD551}"/>
              </a:ext>
            </a:extLst>
          </p:cNvPr>
          <p:cNvSpPr>
            <a:spLocks noGrp="1" noChangeArrowheads="1"/>
          </p:cNvSpPr>
          <p:nvPr>
            <p:ph type="title"/>
          </p:nvPr>
        </p:nvSpPr>
        <p:spPr/>
        <p:txBody>
          <a:bodyPr/>
          <a:lstStyle/>
          <a:p>
            <a:r>
              <a:rPr lang="el-GR" altLang="el-GR" sz="3000" b="1" dirty="0"/>
              <a:t>Η διάκριση του σκοπού από τα προσδοκώμενα μαθησιακά αποτελέσματα</a:t>
            </a:r>
          </a:p>
        </p:txBody>
      </p:sp>
      <p:sp>
        <p:nvSpPr>
          <p:cNvPr id="27651" name="Rectangle 3">
            <a:extLst>
              <a:ext uri="{FF2B5EF4-FFF2-40B4-BE49-F238E27FC236}">
                <a16:creationId xmlns:a16="http://schemas.microsoft.com/office/drawing/2014/main" id="{7C65F5F3-3509-45E8-B4FB-7F0429F6D04D}"/>
              </a:ext>
            </a:extLst>
          </p:cNvPr>
          <p:cNvSpPr>
            <a:spLocks noGrp="1" noChangeArrowheads="1"/>
          </p:cNvSpPr>
          <p:nvPr>
            <p:ph idx="1"/>
          </p:nvPr>
        </p:nvSpPr>
        <p:spPr/>
        <p:txBody>
          <a:bodyPr>
            <a:normAutofit fontScale="70000" lnSpcReduction="20000"/>
          </a:bodyPr>
          <a:lstStyle/>
          <a:p>
            <a:pPr>
              <a:lnSpc>
                <a:spcPct val="80000"/>
              </a:lnSpc>
            </a:pPr>
            <a:r>
              <a:rPr lang="el-GR" altLang="el-GR" dirty="0"/>
              <a:t>Σκοπός: Α</a:t>
            </a:r>
          </a:p>
          <a:p>
            <a:pPr>
              <a:lnSpc>
                <a:spcPct val="80000"/>
              </a:lnSpc>
            </a:pPr>
            <a:r>
              <a:rPr lang="el-GR" altLang="el-GR" dirty="0"/>
              <a:t>Προσδοκώμενα μαθησιακά αποτελέσματα: Α1,Α2,Α3…..Αν</a:t>
            </a:r>
          </a:p>
          <a:p>
            <a:pPr>
              <a:lnSpc>
                <a:spcPct val="80000"/>
              </a:lnSpc>
            </a:pPr>
            <a:r>
              <a:rPr lang="el-GR" altLang="el-GR" dirty="0"/>
              <a:t>Α</a:t>
            </a:r>
            <a:r>
              <a:rPr lang="el-GR" altLang="el-GR" dirty="0">
                <a:cs typeface="Arial" panose="020B0604020202020204" pitchFamily="34" charset="0"/>
              </a:rPr>
              <a:t>≠Α1+Α2+Α3+…..Αν</a:t>
            </a:r>
          </a:p>
          <a:p>
            <a:pPr>
              <a:lnSpc>
                <a:spcPct val="80000"/>
              </a:lnSpc>
            </a:pPr>
            <a:endParaRPr lang="el-GR" altLang="el-GR" dirty="0">
              <a:cs typeface="Arial" panose="020B0604020202020204" pitchFamily="34" charset="0"/>
            </a:endParaRPr>
          </a:p>
          <a:p>
            <a:pPr>
              <a:lnSpc>
                <a:spcPct val="80000"/>
              </a:lnSpc>
              <a:buFontTx/>
              <a:buNone/>
            </a:pPr>
            <a:r>
              <a:rPr lang="el-GR" altLang="el-GR" dirty="0">
                <a:cs typeface="Arial" panose="020B0604020202020204" pitchFamily="34" charset="0"/>
              </a:rPr>
              <a:t>	</a:t>
            </a:r>
            <a:r>
              <a:rPr lang="el-GR" altLang="el-GR" b="1" dirty="0">
                <a:cs typeface="Arial" panose="020B0604020202020204" pitchFamily="34" charset="0"/>
              </a:rPr>
              <a:t>Παράδειγμα</a:t>
            </a:r>
          </a:p>
          <a:p>
            <a:pPr>
              <a:lnSpc>
                <a:spcPct val="80000"/>
              </a:lnSpc>
              <a:buFontTx/>
              <a:buNone/>
            </a:pPr>
            <a:r>
              <a:rPr lang="el-GR" altLang="el-GR" dirty="0">
                <a:cs typeface="Arial" panose="020B0604020202020204" pitchFamily="34" charset="0"/>
              </a:rPr>
              <a:t>	Σκοπός του προγράμματος της Νεοελληνικής λογοτεχνίας είναι η εξοικείωση των εκπαιδευόμενων με την ελληνική πεζογραφία</a:t>
            </a:r>
          </a:p>
          <a:p>
            <a:pPr>
              <a:lnSpc>
                <a:spcPct val="80000"/>
              </a:lnSpc>
              <a:buFontTx/>
              <a:buNone/>
            </a:pPr>
            <a:r>
              <a:rPr lang="el-GR" altLang="el-GR" dirty="0">
                <a:cs typeface="Arial" panose="020B0604020202020204" pitchFamily="34" charset="0"/>
              </a:rPr>
              <a:t>	</a:t>
            </a:r>
            <a:r>
              <a:rPr lang="el-GR" altLang="el-GR" u="sng" dirty="0">
                <a:cs typeface="Arial" panose="020B0604020202020204" pitchFamily="34" charset="0"/>
              </a:rPr>
              <a:t>Προσδοκώμενα μαθησιακά αποτελέσματα</a:t>
            </a:r>
            <a:r>
              <a:rPr lang="el-GR" altLang="el-GR" dirty="0">
                <a:cs typeface="Arial" panose="020B0604020202020204" pitchFamily="34" charset="0"/>
              </a:rPr>
              <a:t>: </a:t>
            </a:r>
          </a:p>
          <a:p>
            <a:pPr>
              <a:lnSpc>
                <a:spcPct val="80000"/>
              </a:lnSpc>
              <a:buFontTx/>
              <a:buNone/>
            </a:pPr>
            <a:r>
              <a:rPr lang="el-GR" altLang="el-GR" dirty="0">
                <a:cs typeface="Arial" panose="020B0604020202020204" pitchFamily="34" charset="0"/>
              </a:rPr>
              <a:t>Α1 (να γνωρίσουν χαρακτηριστικούς εκπροσώπους), </a:t>
            </a:r>
          </a:p>
          <a:p>
            <a:pPr>
              <a:lnSpc>
                <a:spcPct val="80000"/>
              </a:lnSpc>
              <a:buFontTx/>
              <a:buNone/>
            </a:pPr>
            <a:r>
              <a:rPr lang="el-GR" altLang="el-GR" dirty="0">
                <a:cs typeface="Arial" panose="020B0604020202020204" pitchFamily="34" charset="0"/>
              </a:rPr>
              <a:t>Α2 (να αναλύουν βασικά έργα), </a:t>
            </a:r>
          </a:p>
          <a:p>
            <a:pPr>
              <a:lnSpc>
                <a:spcPct val="80000"/>
              </a:lnSpc>
              <a:buFontTx/>
              <a:buNone/>
            </a:pPr>
            <a:r>
              <a:rPr lang="el-GR" altLang="el-GR" dirty="0">
                <a:cs typeface="Arial" panose="020B0604020202020204" pitchFamily="34" charset="0"/>
              </a:rPr>
              <a:t>Α3 (να συσχετίζουν κείμενα με τεχνοτροπίες)</a:t>
            </a:r>
          </a:p>
          <a:p>
            <a:pPr>
              <a:lnSpc>
                <a:spcPct val="80000"/>
              </a:lnSpc>
              <a:buFontTx/>
              <a:buNone/>
            </a:pPr>
            <a:r>
              <a:rPr lang="el-GR" altLang="el-GR" dirty="0">
                <a:cs typeface="Arial" panose="020B0604020202020204" pitchFamily="34" charset="0"/>
              </a:rPr>
              <a:t>….Προφανώς υπάρχουν και άλλες πτυχές του σκοπού που δεν καλύπτονται από τα προσδοκώμενα μαθησιακά αποτελέσματα του προγράμματος αλλά αυτό δεν πειράζει. Αρκεί να καλύπτονται οι </a:t>
            </a:r>
            <a:r>
              <a:rPr lang="el-GR" altLang="el-GR" b="1" dirty="0">
                <a:cs typeface="Arial" panose="020B0604020202020204" pitchFamily="34" charset="0"/>
              </a:rPr>
              <a:t>πιο σημαντικές πτυχές</a:t>
            </a:r>
            <a:r>
              <a:rPr lang="el-GR" altLang="el-GR" dirty="0">
                <a:cs typeface="Arial" panose="020B0604020202020204" pitchFamily="34" charset="0"/>
              </a:rPr>
              <a:t>.</a:t>
            </a:r>
          </a:p>
        </p:txBody>
      </p:sp>
    </p:spTree>
    <p:extLst>
      <p:ext uri="{BB962C8B-B14F-4D97-AF65-F5344CB8AC3E}">
        <p14:creationId xmlns:p14="http://schemas.microsoft.com/office/powerpoint/2010/main" val="2995369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41A6D-8726-4647-9954-3C0080D754A9}"/>
              </a:ext>
            </a:extLst>
          </p:cNvPr>
          <p:cNvSpPr>
            <a:spLocks noGrp="1"/>
          </p:cNvSpPr>
          <p:nvPr>
            <p:ph type="title"/>
          </p:nvPr>
        </p:nvSpPr>
        <p:spPr/>
        <p:txBody>
          <a:bodyPr>
            <a:normAutofit fontScale="90000"/>
          </a:bodyPr>
          <a:lstStyle/>
          <a:p>
            <a:pPr algn="ctr"/>
            <a:r>
              <a:rPr lang="el-GR" b="1" dirty="0"/>
              <a:t>Με βάση ποια κριτήρια διατυπώνονται τα προσδοκώμενα μαθησιακά αποτελέσματα;</a:t>
            </a:r>
          </a:p>
        </p:txBody>
      </p:sp>
      <p:sp>
        <p:nvSpPr>
          <p:cNvPr id="3" name="Content Placeholder 2">
            <a:extLst>
              <a:ext uri="{FF2B5EF4-FFF2-40B4-BE49-F238E27FC236}">
                <a16:creationId xmlns:a16="http://schemas.microsoft.com/office/drawing/2014/main" id="{87692839-4E27-4314-9269-3916493AEC0C}"/>
              </a:ext>
            </a:extLst>
          </p:cNvPr>
          <p:cNvSpPr>
            <a:spLocks noGrp="1"/>
          </p:cNvSpPr>
          <p:nvPr>
            <p:ph idx="1"/>
          </p:nvPr>
        </p:nvSpPr>
        <p:spPr>
          <a:xfrm>
            <a:off x="628649" y="2305980"/>
            <a:ext cx="8131037" cy="4186893"/>
          </a:xfrm>
        </p:spPr>
        <p:txBody>
          <a:bodyPr>
            <a:normAutofit fontScale="32500" lnSpcReduction="20000"/>
          </a:bodyPr>
          <a:lstStyle/>
          <a:p>
            <a:pPr marL="0" indent="0">
              <a:buNone/>
            </a:pPr>
            <a:r>
              <a:rPr lang="el-GR" altLang="el-GR" sz="7000" dirty="0"/>
              <a:t>Συνδυαστικά λαμβάνοντας υπόψη τα ακόλουθα στοιχεία:</a:t>
            </a:r>
          </a:p>
          <a:p>
            <a:pPr marL="0" indent="0">
              <a:buNone/>
            </a:pPr>
            <a:endParaRPr lang="el-GR" altLang="el-GR" sz="7000" dirty="0"/>
          </a:p>
          <a:p>
            <a:r>
              <a:rPr lang="el-GR" altLang="el-GR" sz="7000" dirty="0"/>
              <a:t>Ανάγκες και επιθυμίες των εκπαιδευόμενων</a:t>
            </a:r>
          </a:p>
          <a:p>
            <a:endParaRPr lang="el-GR" altLang="el-GR" sz="7000" dirty="0"/>
          </a:p>
          <a:p>
            <a:r>
              <a:rPr lang="el-GR" altLang="el-GR" sz="7000" dirty="0"/>
              <a:t>Μαθησιακή ετοιμότητα των εκπαιδευόμενων (προγενέστερες γνώσεις και εμπειρίες, ηλικία, κοινωνικό υπόβαθρο)</a:t>
            </a:r>
          </a:p>
          <a:p>
            <a:endParaRPr lang="el-GR" altLang="el-GR" sz="7000" dirty="0"/>
          </a:p>
          <a:p>
            <a:r>
              <a:rPr lang="el-GR" altLang="el-GR" sz="7000" dirty="0"/>
              <a:t>Προσδοκίες και ανάγκες της κοινωνίας (νομοθεσία, αγορά εργασίας, κυρίαρχες πολιτικές, </a:t>
            </a:r>
            <a:r>
              <a:rPr lang="el-GR" altLang="el-GR" sz="7000" dirty="0" err="1"/>
              <a:t>κλπ</a:t>
            </a:r>
            <a:r>
              <a:rPr lang="el-GR" altLang="el-GR" sz="7000" dirty="0"/>
              <a:t>)</a:t>
            </a:r>
          </a:p>
          <a:p>
            <a:endParaRPr lang="el-GR" altLang="el-GR" sz="7000" dirty="0"/>
          </a:p>
          <a:p>
            <a:r>
              <a:rPr lang="el-GR" altLang="el-GR" sz="7000" dirty="0"/>
              <a:t>Δομή των γνωστικών αντικειμένων (βασικές γνώσεις, ορολογία, ειδική μεθοδολογία, ειδικοί τρόποι εργασίας)</a:t>
            </a:r>
          </a:p>
          <a:p>
            <a:endParaRPr lang="el-GR" dirty="0"/>
          </a:p>
        </p:txBody>
      </p:sp>
    </p:spTree>
    <p:extLst>
      <p:ext uri="{BB962C8B-B14F-4D97-AF65-F5344CB8AC3E}">
        <p14:creationId xmlns:p14="http://schemas.microsoft.com/office/powerpoint/2010/main" val="1942594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BB9D4-8FE6-444A-A61B-C89A6152CA73}"/>
              </a:ext>
            </a:extLst>
          </p:cNvPr>
          <p:cNvSpPr>
            <a:spLocks noGrp="1"/>
          </p:cNvSpPr>
          <p:nvPr>
            <p:ph type="title"/>
          </p:nvPr>
        </p:nvSpPr>
        <p:spPr/>
        <p:txBody>
          <a:bodyPr>
            <a:normAutofit fontScale="90000"/>
          </a:bodyPr>
          <a:lstStyle/>
          <a:p>
            <a:pPr algn="ctr"/>
            <a:r>
              <a:rPr lang="el-GR" b="1" dirty="0"/>
              <a:t>Διατύπωση προσδοκώμενων μαθησιακών αποτελεσμάτων στο πεδίο των Γνώσεων (Α)</a:t>
            </a:r>
          </a:p>
        </p:txBody>
      </p:sp>
      <p:sp>
        <p:nvSpPr>
          <p:cNvPr id="3" name="Content Placeholder 2">
            <a:extLst>
              <a:ext uri="{FF2B5EF4-FFF2-40B4-BE49-F238E27FC236}">
                <a16:creationId xmlns:a16="http://schemas.microsoft.com/office/drawing/2014/main" id="{A7881066-4951-47BA-A1AA-E9B24880FE96}"/>
              </a:ext>
            </a:extLst>
          </p:cNvPr>
          <p:cNvSpPr>
            <a:spLocks noGrp="1"/>
          </p:cNvSpPr>
          <p:nvPr>
            <p:ph idx="1"/>
          </p:nvPr>
        </p:nvSpPr>
        <p:spPr>
          <a:xfrm>
            <a:off x="628650" y="1948174"/>
            <a:ext cx="7886700" cy="3650042"/>
          </a:xfrm>
        </p:spPr>
        <p:txBody>
          <a:bodyPr>
            <a:noAutofit/>
          </a:bodyPr>
          <a:lstStyle/>
          <a:p>
            <a:r>
              <a:rPr lang="el-GR" sz="2000" dirty="0"/>
              <a:t>Τα προσδοκώμενα μαθησιακά αποτελέσματα σε αυτό τον τομέα μπορούν να ιεραρχηθούν ανάλογα με τη δυσκολία επίτευξής τους σε καθένα από τα παρακάτω επίπεδα</a:t>
            </a:r>
            <a:r>
              <a:rPr lang="en-US" sz="2000" dirty="0"/>
              <a:t> </a:t>
            </a:r>
            <a:r>
              <a:rPr lang="en-US" sz="2000" b="1" dirty="0"/>
              <a:t>(</a:t>
            </a:r>
            <a:r>
              <a:rPr lang="el-GR" sz="2000" b="1" dirty="0"/>
              <a:t>ταξινομία κατά </a:t>
            </a:r>
            <a:r>
              <a:rPr lang="en-US" sz="2000" b="1" dirty="0"/>
              <a:t>Bloom)</a:t>
            </a:r>
            <a:r>
              <a:rPr lang="el-GR" sz="2000" b="1" dirty="0"/>
              <a:t>:</a:t>
            </a:r>
          </a:p>
          <a:p>
            <a:pPr marL="385763" indent="-385763">
              <a:buFont typeface="+mj-lt"/>
              <a:buAutoNum type="arabicPeriod"/>
            </a:pPr>
            <a:r>
              <a:rPr lang="el-GR" sz="2000" b="1" dirty="0"/>
              <a:t>Βασική Γνώση </a:t>
            </a:r>
            <a:r>
              <a:rPr lang="el-GR" sz="2000" dirty="0"/>
              <a:t>(πληροφοριακών στοιχείων, ορολογίας, αλληλουχίας γεγονότων, ταξινομήσεων και κατηγοριών, βασικών αρχών και εννοιών)</a:t>
            </a:r>
          </a:p>
          <a:p>
            <a:pPr marL="385763" indent="-385763">
              <a:buFont typeface="+mj-lt"/>
              <a:buAutoNum type="arabicPeriod"/>
            </a:pPr>
            <a:r>
              <a:rPr lang="el-GR" sz="2000" b="1" dirty="0"/>
              <a:t>Κατανόηση</a:t>
            </a:r>
            <a:r>
              <a:rPr lang="el-GR" sz="2000" dirty="0"/>
              <a:t> (δυνατότητα εφαρμογής της γνώσης για ερμηνεία και διατύπωση προβλέψεων και υποθέσεων)</a:t>
            </a:r>
          </a:p>
          <a:p>
            <a:pPr marL="385763" indent="-385763">
              <a:buFont typeface="+mj-lt"/>
              <a:buAutoNum type="arabicPeriod"/>
            </a:pPr>
            <a:r>
              <a:rPr lang="el-GR" sz="2000" b="1" dirty="0"/>
              <a:t>Εφαρμογή</a:t>
            </a:r>
            <a:r>
              <a:rPr lang="el-GR" sz="2000" dirty="0"/>
              <a:t> (δυνατότητα εφαρμογής της γνώσης για την επίλυση πρακτικών προβλημάτων)</a:t>
            </a:r>
          </a:p>
        </p:txBody>
      </p:sp>
    </p:spTree>
    <p:extLst>
      <p:ext uri="{BB962C8B-B14F-4D97-AF65-F5344CB8AC3E}">
        <p14:creationId xmlns:p14="http://schemas.microsoft.com/office/powerpoint/2010/main" val="973833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C83E6-7824-4254-95A7-5F91A4EB7102}"/>
              </a:ext>
            </a:extLst>
          </p:cNvPr>
          <p:cNvSpPr>
            <a:spLocks noGrp="1"/>
          </p:cNvSpPr>
          <p:nvPr>
            <p:ph type="title"/>
          </p:nvPr>
        </p:nvSpPr>
        <p:spPr>
          <a:xfrm>
            <a:off x="628650" y="296723"/>
            <a:ext cx="7886700" cy="1325563"/>
          </a:xfrm>
        </p:spPr>
        <p:txBody>
          <a:bodyPr>
            <a:normAutofit fontScale="90000"/>
          </a:bodyPr>
          <a:lstStyle/>
          <a:p>
            <a:pPr algn="ctr"/>
            <a:r>
              <a:rPr lang="el-GR" b="1" dirty="0"/>
              <a:t>Διατύπωση προσδοκώμενων μαθησιακών αποτελεσμάτων στο πεδίο των Γνώσεων (Β)</a:t>
            </a:r>
          </a:p>
        </p:txBody>
      </p:sp>
      <p:sp>
        <p:nvSpPr>
          <p:cNvPr id="3" name="Content Placeholder 2">
            <a:extLst>
              <a:ext uri="{FF2B5EF4-FFF2-40B4-BE49-F238E27FC236}">
                <a16:creationId xmlns:a16="http://schemas.microsoft.com/office/drawing/2014/main" id="{219EEA56-8192-42BE-96C6-7C53E095C44E}"/>
              </a:ext>
            </a:extLst>
          </p:cNvPr>
          <p:cNvSpPr>
            <a:spLocks noGrp="1"/>
          </p:cNvSpPr>
          <p:nvPr>
            <p:ph idx="1"/>
          </p:nvPr>
        </p:nvSpPr>
        <p:spPr>
          <a:xfrm>
            <a:off x="628650" y="1905138"/>
            <a:ext cx="7886700" cy="4351338"/>
          </a:xfrm>
        </p:spPr>
        <p:txBody>
          <a:bodyPr>
            <a:normAutofit fontScale="92500" lnSpcReduction="20000"/>
          </a:bodyPr>
          <a:lstStyle/>
          <a:p>
            <a:pPr marL="385763" indent="-385763">
              <a:buFont typeface="+mj-lt"/>
              <a:buAutoNum type="arabicPeriod"/>
            </a:pPr>
            <a:r>
              <a:rPr lang="el-GR" b="1" dirty="0"/>
              <a:t>Ανάλυση </a:t>
            </a:r>
            <a:r>
              <a:rPr lang="el-GR" dirty="0"/>
              <a:t>(κατανόηση σχέσεων αιτίου-αποτελέσματος, σύγκριση ενός στοιχείου γνώσης με άλλα)</a:t>
            </a:r>
          </a:p>
          <a:p>
            <a:pPr marL="385763" indent="-385763">
              <a:buFont typeface="+mj-lt"/>
              <a:buAutoNum type="arabicPeriod"/>
            </a:pPr>
            <a:r>
              <a:rPr lang="el-GR" b="1" dirty="0"/>
              <a:t>Σύνθεση</a:t>
            </a:r>
            <a:r>
              <a:rPr lang="el-GR" dirty="0"/>
              <a:t> (εφαρμογή της γνώσης για την υλοποίηση νέων πρωτότυπων λύσεων και προϊόντων)</a:t>
            </a:r>
          </a:p>
          <a:p>
            <a:pPr marL="385763" indent="-385763">
              <a:buFont typeface="+mj-lt"/>
              <a:buAutoNum type="arabicPeriod"/>
            </a:pPr>
            <a:r>
              <a:rPr lang="el-GR" b="1" dirty="0"/>
              <a:t>Αξιολόγηση</a:t>
            </a:r>
            <a:r>
              <a:rPr lang="el-GR" dirty="0"/>
              <a:t> (έκφραση κρίσεων για την αξία κάποιου πράγματος με βάση την </a:t>
            </a:r>
            <a:r>
              <a:rPr lang="el-GR" dirty="0" err="1"/>
              <a:t>αποκτηθείσα</a:t>
            </a:r>
            <a:r>
              <a:rPr lang="el-GR" dirty="0"/>
              <a:t> γνώση)</a:t>
            </a:r>
          </a:p>
          <a:p>
            <a:pPr marL="385763" indent="-385763">
              <a:buFont typeface="+mj-lt"/>
              <a:buAutoNum type="arabicPeriod"/>
            </a:pPr>
            <a:endParaRPr lang="el-GR" dirty="0"/>
          </a:p>
          <a:p>
            <a:r>
              <a:rPr lang="el-GR" dirty="0"/>
              <a:t>Γενικά στα περισσότερα προγράμματα διατυπώνονται προσδοκώμενα μαθησιακά αποτελέσματα το πολύ μέχρι το επίπεδο της εφαρμογής. Τα υψηλότερα επίπεδα είναι δυνατόν αν επιτευχθούν μόνο σε μακροχρόνια εκπαιδευτικά προγράμματα.</a:t>
            </a:r>
          </a:p>
          <a:p>
            <a:endParaRPr lang="el-GR" dirty="0"/>
          </a:p>
        </p:txBody>
      </p:sp>
    </p:spTree>
    <p:extLst>
      <p:ext uri="{BB962C8B-B14F-4D97-AF65-F5344CB8AC3E}">
        <p14:creationId xmlns:p14="http://schemas.microsoft.com/office/powerpoint/2010/main" val="718292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1A3FA-F0FC-4635-BF3F-DD9F3B297052}"/>
              </a:ext>
            </a:extLst>
          </p:cNvPr>
          <p:cNvSpPr>
            <a:spLocks noGrp="1"/>
          </p:cNvSpPr>
          <p:nvPr>
            <p:ph type="title"/>
          </p:nvPr>
        </p:nvSpPr>
        <p:spPr/>
        <p:txBody>
          <a:bodyPr/>
          <a:lstStyle/>
          <a:p>
            <a:pPr algn="ctr"/>
            <a:r>
              <a:rPr lang="el-GR" b="1" dirty="0"/>
              <a:t>Παράδειγμα 1</a:t>
            </a:r>
          </a:p>
        </p:txBody>
      </p:sp>
      <p:sp>
        <p:nvSpPr>
          <p:cNvPr id="3" name="Content Placeholder 2">
            <a:extLst>
              <a:ext uri="{FF2B5EF4-FFF2-40B4-BE49-F238E27FC236}">
                <a16:creationId xmlns:a16="http://schemas.microsoft.com/office/drawing/2014/main" id="{4B972179-B04B-4119-9818-81BEBBE55488}"/>
              </a:ext>
            </a:extLst>
          </p:cNvPr>
          <p:cNvSpPr>
            <a:spLocks noGrp="1"/>
          </p:cNvSpPr>
          <p:nvPr>
            <p:ph idx="1"/>
          </p:nvPr>
        </p:nvSpPr>
        <p:spPr/>
        <p:txBody>
          <a:bodyPr>
            <a:normAutofit fontScale="77500" lnSpcReduction="20000"/>
          </a:bodyPr>
          <a:lstStyle/>
          <a:p>
            <a:pPr marL="0" indent="0">
              <a:buNone/>
            </a:pPr>
            <a:r>
              <a:rPr lang="el-GR" dirty="0"/>
              <a:t>Σε ένα πρόγραμμα εκμάθησης Κηπουρικής τίθενται ως προσδοκώμενα μαθησιακά αποτελέσματα ανά επίπεδο τα εξής:</a:t>
            </a:r>
          </a:p>
          <a:p>
            <a:pPr marL="385763" indent="-385763">
              <a:buFont typeface="+mj-lt"/>
              <a:buAutoNum type="arabicPeriod"/>
            </a:pPr>
            <a:r>
              <a:rPr lang="el-GR" dirty="0"/>
              <a:t>Βασική γνώση (προσδιορισμός των βασικών χαρακτηριστικών των διαφόρων ειδών εδάφους)</a:t>
            </a:r>
          </a:p>
          <a:p>
            <a:pPr marL="385763" indent="-385763">
              <a:buFont typeface="+mj-lt"/>
              <a:buAutoNum type="arabicPeriod"/>
            </a:pPr>
            <a:r>
              <a:rPr lang="el-GR" dirty="0"/>
              <a:t>Κατανόηση (πρόβλεψη ποιο είδος φυτών είναι καταλληλότερο να ευδοκιμήσει σε ένα συγκεκριμένο είδος εδάφους)</a:t>
            </a:r>
          </a:p>
          <a:p>
            <a:pPr marL="385763" indent="-385763">
              <a:buFont typeface="+mj-lt"/>
              <a:buAutoNum type="arabicPeriod"/>
            </a:pPr>
            <a:r>
              <a:rPr lang="el-GR" dirty="0"/>
              <a:t>Εφαρμογή (δημιουργία ενός μικρού τμήματος κήπου με συγκεκριμένα φυτά)</a:t>
            </a:r>
          </a:p>
          <a:p>
            <a:pPr marL="385763" indent="-385763">
              <a:buFont typeface="+mj-lt"/>
              <a:buAutoNum type="arabicPeriod"/>
            </a:pPr>
            <a:r>
              <a:rPr lang="el-GR" dirty="0"/>
              <a:t>Ανάλυση (επεξήγηση του γιατί ορισμένα φυτά δεν ευδοκιμούν σε συγκεκριμένες συνθήκες)</a:t>
            </a:r>
          </a:p>
          <a:p>
            <a:pPr marL="385763" indent="-385763">
              <a:buFont typeface="+mj-lt"/>
              <a:buAutoNum type="arabicPeriod"/>
            </a:pPr>
            <a:r>
              <a:rPr lang="el-GR" dirty="0"/>
              <a:t>Σύνθεση (σχεδιασμός ενός νέου πρωτότυπου συστήματος άρδευσης)</a:t>
            </a:r>
          </a:p>
          <a:p>
            <a:pPr marL="385763" indent="-385763">
              <a:buFont typeface="+mj-lt"/>
              <a:buAutoNum type="arabicPeriod"/>
            </a:pPr>
            <a:r>
              <a:rPr lang="el-GR" dirty="0"/>
              <a:t>Αξιολόγηση (αξιολόγηση της υγείας ενός φυτού με βάση την εμφάνισή του)</a:t>
            </a:r>
          </a:p>
          <a:p>
            <a:pPr marL="385763" indent="-385763">
              <a:buFont typeface="+mj-lt"/>
              <a:buAutoNum type="arabicPeriod"/>
            </a:pPr>
            <a:endParaRPr lang="el-GR" dirty="0"/>
          </a:p>
          <a:p>
            <a:pPr marL="385763" indent="-385763">
              <a:buFont typeface="+mj-lt"/>
              <a:buAutoNum type="arabicPeriod"/>
            </a:pPr>
            <a:endParaRPr lang="el-GR" dirty="0"/>
          </a:p>
          <a:p>
            <a:pPr marL="385763" indent="-385763">
              <a:buFont typeface="+mj-lt"/>
              <a:buAutoNum type="arabicPeriod"/>
            </a:pPr>
            <a:endParaRPr lang="el-GR" dirty="0"/>
          </a:p>
        </p:txBody>
      </p:sp>
    </p:spTree>
    <p:extLst>
      <p:ext uri="{BB962C8B-B14F-4D97-AF65-F5344CB8AC3E}">
        <p14:creationId xmlns:p14="http://schemas.microsoft.com/office/powerpoint/2010/main" val="23133832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4693</TotalTime>
  <Words>880</Words>
  <Application>Microsoft Office PowerPoint</Application>
  <PresentationFormat>Προβολή στην οθόνη (4:3)</PresentationFormat>
  <Paragraphs>95</Paragraphs>
  <Slides>14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14</vt:i4>
      </vt:variant>
    </vt:vector>
  </HeadingPairs>
  <TitlesOfParts>
    <vt:vector size="19" baseType="lpstr">
      <vt:lpstr>Arial</vt:lpstr>
      <vt:lpstr>Calibri</vt:lpstr>
      <vt:lpstr>Calibri Light</vt:lpstr>
      <vt:lpstr>Wingdings</vt:lpstr>
      <vt:lpstr>Office Theme</vt:lpstr>
      <vt:lpstr>Μάθημα 8: Διατύπωση προσδοκώμενων μαθησιακών αποτελεσμάτων σε ένα εκπαιδευτικό πρόγραμμα: Γνώσεις </vt:lpstr>
      <vt:lpstr>Στόχοι και δομή του μαθήματος</vt:lpstr>
      <vt:lpstr>Τι είναι ο σκοπός ενός προγράμματος;</vt:lpstr>
      <vt:lpstr>Τι είναι τα προσδοκώμενα μαθησιακά αποτελέσματα; (Α)</vt:lpstr>
      <vt:lpstr>Η διάκριση του σκοπού από τα προσδοκώμενα μαθησιακά αποτελέσματα</vt:lpstr>
      <vt:lpstr>Με βάση ποια κριτήρια διατυπώνονται τα προσδοκώμενα μαθησιακά αποτελέσματα;</vt:lpstr>
      <vt:lpstr>Διατύπωση προσδοκώμενων μαθησιακών αποτελεσμάτων στο πεδίο των Γνώσεων (Α)</vt:lpstr>
      <vt:lpstr>Διατύπωση προσδοκώμενων μαθησιακών αποτελεσμάτων στο πεδίο των Γνώσεων (Β)</vt:lpstr>
      <vt:lpstr>Παράδειγμα 1</vt:lpstr>
      <vt:lpstr>Κατάλληλα ρήματα για τη διατύπωση στόχων από τον τομέα των Γνώσεων (γνωστικός τομέας)</vt:lpstr>
      <vt:lpstr>Τα προσδοκώμενα μαθησιακά αποτελέσματα βάση για την επιλογή περιεχομένου</vt:lpstr>
      <vt:lpstr>Τα προσδοκώμενα μαθησιακά αποτελέσματα βάση για την επιλογή του τρόπου αξιολόγησης</vt:lpstr>
      <vt:lpstr>Δραστηριότητα 5</vt:lpstr>
      <vt:lpstr>Χρήσιμα βίντεο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Θεματική Ενότητα 1: Η σημασία της Εκπαίδευσης Ενηλίκων στις σύγχρονες κοινωνικές συνθήκες</dc:title>
  <dc:creator>kostas</dc:creator>
  <cp:lastModifiedBy>Kostas Dimopoulos</cp:lastModifiedBy>
  <cp:revision>112</cp:revision>
  <dcterms:created xsi:type="dcterms:W3CDTF">2018-03-09T22:15:01Z</dcterms:created>
  <dcterms:modified xsi:type="dcterms:W3CDTF">2020-04-15T08:44:15Z</dcterms:modified>
</cp:coreProperties>
</file>