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26"/>
  </p:handoutMasterIdLst>
  <p:sldIdLst>
    <p:sldId id="256" r:id="rId2"/>
    <p:sldId id="257" r:id="rId3"/>
    <p:sldId id="258" r:id="rId4"/>
    <p:sldId id="261" r:id="rId5"/>
    <p:sldId id="260" r:id="rId6"/>
    <p:sldId id="262" r:id="rId7"/>
    <p:sldId id="263" r:id="rId8"/>
    <p:sldId id="264" r:id="rId9"/>
    <p:sldId id="265" r:id="rId10"/>
    <p:sldId id="266" r:id="rId11"/>
    <p:sldId id="267" r:id="rId12"/>
    <p:sldId id="268" r:id="rId13"/>
    <p:sldId id="259" r:id="rId14"/>
    <p:sldId id="270" r:id="rId15"/>
    <p:sldId id="272" r:id="rId16"/>
    <p:sldId id="271" r:id="rId17"/>
    <p:sldId id="273" r:id="rId18"/>
    <p:sldId id="269"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0" d="100"/>
          <a:sy n="90" d="100"/>
        </p:scale>
        <p:origin x="-159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3990" y="15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stats</a:t>
            </a: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23C73C-4979-4887-8683-CC64FEB9C3B6}" type="datetimeFigureOut">
              <a:rPr lang="en-US" smtClean="0"/>
              <a:pPr/>
              <a:t>3/7/2014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1685429-CA08-47EA-BAC9-C120BF9C725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071EC96E-DDDE-4459-9A95-4DAA3376D6A8}" type="datetimeFigureOut">
              <a:rPr lang="en-US" smtClean="0"/>
              <a:pPr/>
              <a:t>3/7/2014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F859D83-E8F9-4715-993A-63287041943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1EC96E-DDDE-4459-9A95-4DAA3376D6A8}"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1EC96E-DDDE-4459-9A95-4DAA3376D6A8}"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1EC96E-DDDE-4459-9A95-4DAA3376D6A8}"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1EC96E-DDDE-4459-9A95-4DAA3376D6A8}"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1EC96E-DDDE-4459-9A95-4DAA3376D6A8}"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071EC96E-DDDE-4459-9A95-4DAA3376D6A8}" type="datetimeFigureOut">
              <a:rPr lang="en-US" smtClean="0"/>
              <a:pPr/>
              <a:t>3/7/2014</a:t>
            </a:fld>
            <a:endParaRPr lang="en-US"/>
          </a:p>
        </p:txBody>
      </p:sp>
      <p:sp>
        <p:nvSpPr>
          <p:cNvPr id="27" name="Slide Number Placeholder 26"/>
          <p:cNvSpPr>
            <a:spLocks noGrp="1"/>
          </p:cNvSpPr>
          <p:nvPr>
            <p:ph type="sldNum" sz="quarter" idx="11"/>
          </p:nvPr>
        </p:nvSpPr>
        <p:spPr/>
        <p:txBody>
          <a:bodyPr rtlCol="0"/>
          <a:lstStyle/>
          <a:p>
            <a:fld id="{EF859D83-E8F9-4715-993A-632870419438}"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71EC96E-DDDE-4459-9A95-4DAA3376D6A8}" type="datetimeFigureOut">
              <a:rPr lang="en-US" smtClean="0"/>
              <a:pPr/>
              <a:t>3/7/2014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F859D83-E8F9-4715-993A-6328704194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EC96E-DDDE-4459-9A95-4DAA3376D6A8}" type="datetimeFigureOut">
              <a:rPr lang="en-US" smtClean="0"/>
              <a:pPr/>
              <a:t>3/7/2014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1EC96E-DDDE-4459-9A95-4DAA3376D6A8}"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1EC96E-DDDE-4459-9A95-4DAA3376D6A8}"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59D83-E8F9-4715-993A-63287041943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71EC96E-DDDE-4459-9A95-4DAA3376D6A8}" type="datetimeFigureOut">
              <a:rPr lang="en-US" smtClean="0"/>
              <a:pPr/>
              <a:t>3/7/2014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F859D83-E8F9-4715-993A-63287041943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el.wikipedia.org/wiki/%CE%A3%CF%85%CE%BD%CE%AC%CF%81%CF%84%CE%B7%CF%83%CE%B7_%CF%80%CF%85%CE%BA%CE%BD%CF%8C%CF%84%CE%B7%CF%84%CE%B1%CF%82_%CF%80%CE%B9%CE%B8%CE%B1%CE%BD%CF%8C%CF%84%CE%B7%CF%84%CE%B1%CF%82" TargetMode="External"/><Relationship Id="rId2" Type="http://schemas.openxmlformats.org/officeDocument/2006/relationships/hyperlink" Target="http://el.wikipedia.org/wiki/%CE%9A%CE%B1%CF%81%CE%BB_%CE%A6%CF%81%CE%AF%CE%BD%CF%84%CF%81%CE%B9%CF%87_%CE%93%CE%BA%CE%AC%CE%BF%CF%85%CF%82" TargetMode="Externa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el.wikipedia.org/wiki/%CE%9C%CE%AD%CF%83%CE%B7_%CF%84%CE%B9%CE%BC%CE%AE"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ats.ucla.edu/stat/mult_pkg/whatstat/default.htm"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Στατιστική Ανάλυση</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133600"/>
            <a:ext cx="1524000" cy="1938992"/>
          </a:xfrm>
          <a:prstGeom prst="rect">
            <a:avLst/>
          </a:prstGeom>
          <a:noFill/>
        </p:spPr>
        <p:txBody>
          <a:bodyPr wrap="square" rtlCol="0">
            <a:spAutoFit/>
          </a:bodyPr>
          <a:lstStyle/>
          <a:p>
            <a:r>
              <a:rPr lang="en-US" sz="2400" b="1" dirty="0" smtClean="0">
                <a:solidFill>
                  <a:srgbClr val="C00000"/>
                </a:solidFill>
              </a:rPr>
              <a:t>Within</a:t>
            </a:r>
            <a:r>
              <a:rPr lang="en-US" sz="2400" dirty="0" smtClean="0"/>
              <a:t> or </a:t>
            </a:r>
            <a:r>
              <a:rPr lang="en-US" sz="2400" b="1" dirty="0" smtClean="0">
                <a:solidFill>
                  <a:srgbClr val="00B050"/>
                </a:solidFill>
              </a:rPr>
              <a:t>between</a:t>
            </a:r>
            <a:r>
              <a:rPr lang="en-US" sz="2400" dirty="0" smtClean="0"/>
              <a:t> subjects design? </a:t>
            </a:r>
            <a:endParaRPr lang="en-US" sz="2400" dirty="0"/>
          </a:p>
        </p:txBody>
      </p:sp>
      <p:pic>
        <p:nvPicPr>
          <p:cNvPr id="2050" name="Picture 2" descr="C:\Users\angelant\Desktop\907735_orig.png"/>
          <p:cNvPicPr>
            <a:picLocks noChangeAspect="1" noChangeArrowheads="1"/>
          </p:cNvPicPr>
          <p:nvPr/>
        </p:nvPicPr>
        <p:blipFill>
          <a:blip r:embed="rId2"/>
          <a:srcRect/>
          <a:stretch>
            <a:fillRect/>
          </a:stretch>
        </p:blipFill>
        <p:spPr bwMode="auto">
          <a:xfrm>
            <a:off x="914400" y="609600"/>
            <a:ext cx="8077200" cy="6096000"/>
          </a:xfrm>
          <a:prstGeom prst="rect">
            <a:avLst/>
          </a:prstGeom>
          <a:noFill/>
        </p:spPr>
      </p:pic>
      <p:sp>
        <p:nvSpPr>
          <p:cNvPr id="4" name="Right Arrow 3"/>
          <p:cNvSpPr/>
          <p:nvPr/>
        </p:nvSpPr>
        <p:spPr>
          <a:xfrm>
            <a:off x="533400" y="762000"/>
            <a:ext cx="762000" cy="2286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rot="16200000" flipV="1">
            <a:off x="4095750" y="1238250"/>
            <a:ext cx="762000" cy="2667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19897165">
            <a:off x="6096000" y="990600"/>
            <a:ext cx="762000" cy="2286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ngelant\Desktop\1.gif"/>
          <p:cNvPicPr>
            <a:picLocks noChangeAspect="1" noChangeArrowheads="1"/>
          </p:cNvPicPr>
          <p:nvPr/>
        </p:nvPicPr>
        <p:blipFill>
          <a:blip r:embed="rId2"/>
          <a:srcRect/>
          <a:stretch>
            <a:fillRect/>
          </a:stretch>
        </p:blipFill>
        <p:spPr bwMode="auto">
          <a:xfrm>
            <a:off x="2209800" y="609600"/>
            <a:ext cx="6781800" cy="6019800"/>
          </a:xfrm>
          <a:prstGeom prst="rect">
            <a:avLst/>
          </a:prstGeom>
          <a:noFill/>
        </p:spPr>
      </p:pic>
      <p:sp>
        <p:nvSpPr>
          <p:cNvPr id="3" name="TextBox 2"/>
          <p:cNvSpPr txBox="1"/>
          <p:nvPr/>
        </p:nvSpPr>
        <p:spPr>
          <a:xfrm>
            <a:off x="152400" y="1600200"/>
            <a:ext cx="1981200" cy="2308324"/>
          </a:xfrm>
          <a:prstGeom prst="rect">
            <a:avLst/>
          </a:prstGeom>
          <a:noFill/>
        </p:spPr>
        <p:txBody>
          <a:bodyPr wrap="square" rtlCol="0">
            <a:spAutoFit/>
          </a:bodyPr>
          <a:lstStyle/>
          <a:p>
            <a:r>
              <a:rPr lang="el-GR" dirty="0" smtClean="0"/>
              <a:t>Ειδικά για </a:t>
            </a:r>
            <a:r>
              <a:rPr lang="en-US" dirty="0" smtClean="0"/>
              <a:t>Between subjects design </a:t>
            </a:r>
            <a:r>
              <a:rPr lang="el-GR" dirty="0" smtClean="0"/>
              <a:t>πρόκειται για δείγμα από τον </a:t>
            </a:r>
            <a:r>
              <a:rPr lang="el-GR" b="1" dirty="0" smtClean="0">
                <a:solidFill>
                  <a:srgbClr val="C00000"/>
                </a:solidFill>
              </a:rPr>
              <a:t>ίδιο πληθυσμό </a:t>
            </a:r>
            <a:r>
              <a:rPr lang="el-GR" dirty="0" smtClean="0"/>
              <a:t>ή </a:t>
            </a:r>
            <a:r>
              <a:rPr lang="el-GR" b="1" dirty="0" smtClean="0">
                <a:solidFill>
                  <a:srgbClr val="00B050"/>
                </a:solidFill>
              </a:rPr>
              <a:t>διαφορετικούς πληθυσμούς</a:t>
            </a:r>
            <a:r>
              <a:rPr lang="el-GR" dirty="0" smtClean="0"/>
              <a:t>; </a:t>
            </a:r>
            <a:endParaRPr lang="en-US" dirty="0"/>
          </a:p>
        </p:txBody>
      </p:sp>
      <p:sp>
        <p:nvSpPr>
          <p:cNvPr id="5" name="Right Arrow 4"/>
          <p:cNvSpPr/>
          <p:nvPr/>
        </p:nvSpPr>
        <p:spPr>
          <a:xfrm rot="1294023">
            <a:off x="3939084" y="1574397"/>
            <a:ext cx="709965" cy="3048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1294023">
            <a:off x="7193968" y="1567617"/>
            <a:ext cx="709965" cy="3048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294023">
            <a:off x="2317168" y="1491418"/>
            <a:ext cx="709965" cy="3048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294023">
            <a:off x="5669967" y="1567618"/>
            <a:ext cx="709965" cy="3048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l-GR" dirty="0" smtClean="0"/>
              <a:t>Είδη μεταβλητών…</a:t>
            </a:r>
            <a:endParaRPr lang="en-US" dirty="0"/>
          </a:p>
        </p:txBody>
      </p:sp>
      <p:sp>
        <p:nvSpPr>
          <p:cNvPr id="3" name="Content Placeholder 2"/>
          <p:cNvSpPr>
            <a:spLocks noGrp="1"/>
          </p:cNvSpPr>
          <p:nvPr>
            <p:ph idx="1"/>
          </p:nvPr>
        </p:nvSpPr>
        <p:spPr>
          <a:xfrm>
            <a:off x="2362200" y="2133600"/>
            <a:ext cx="6553200" cy="4495800"/>
          </a:xfrm>
        </p:spPr>
        <p:txBody>
          <a:bodyPr/>
          <a:lstStyle/>
          <a:p>
            <a:endParaRPr lang="el-GR" dirty="0" smtClean="0"/>
          </a:p>
          <a:p>
            <a:endParaRPr lang="en-US" dirty="0"/>
          </a:p>
        </p:txBody>
      </p:sp>
      <p:sp>
        <p:nvSpPr>
          <p:cNvPr id="4" name="TextBox 3"/>
          <p:cNvSpPr txBox="1"/>
          <p:nvPr/>
        </p:nvSpPr>
        <p:spPr>
          <a:xfrm>
            <a:off x="457200" y="1295400"/>
            <a:ext cx="7924800" cy="646331"/>
          </a:xfrm>
          <a:prstGeom prst="rect">
            <a:avLst/>
          </a:prstGeom>
          <a:solidFill>
            <a:schemeClr val="accent2">
              <a:lumMod val="20000"/>
              <a:lumOff val="80000"/>
            </a:schemeClr>
          </a:solidFill>
          <a:ln>
            <a:solidFill>
              <a:schemeClr val="accent2"/>
            </a:solidFill>
          </a:ln>
        </p:spPr>
        <p:txBody>
          <a:bodyPr wrap="square" rtlCol="0">
            <a:spAutoFit/>
          </a:bodyPr>
          <a:lstStyle/>
          <a:p>
            <a:pPr algn="ctr"/>
            <a:r>
              <a:rPr lang="el-GR" dirty="0" smtClean="0"/>
              <a:t>Υπάρχουν πολλά είδη μεταβλητών. Θα δούμε μόνο τα κυριότερα και αυτά που είναι πιθανότερο να χρειαστείτε. </a:t>
            </a:r>
          </a:p>
        </p:txBody>
      </p:sp>
      <p:sp>
        <p:nvSpPr>
          <p:cNvPr id="5" name="TextBox 4"/>
          <p:cNvSpPr txBox="1"/>
          <p:nvPr/>
        </p:nvSpPr>
        <p:spPr>
          <a:xfrm>
            <a:off x="0" y="2057400"/>
            <a:ext cx="9144000" cy="4478149"/>
          </a:xfrm>
          <a:prstGeom prst="rect">
            <a:avLst/>
          </a:prstGeom>
          <a:noFill/>
        </p:spPr>
        <p:txBody>
          <a:bodyPr wrap="square" rtlCol="0">
            <a:spAutoFit/>
          </a:bodyPr>
          <a:lstStyle/>
          <a:p>
            <a:pPr>
              <a:spcBef>
                <a:spcPts val="600"/>
              </a:spcBef>
              <a:spcAft>
                <a:spcPts val="600"/>
              </a:spcAft>
              <a:buFont typeface="Wingdings" pitchFamily="2" charset="2"/>
              <a:buChar char="Ø"/>
            </a:pPr>
            <a:r>
              <a:rPr lang="el-GR" sz="1700" b="1" dirty="0" smtClean="0"/>
              <a:t>Κατηγορικές μεταβλητές </a:t>
            </a:r>
            <a:r>
              <a:rPr lang="el-GR" sz="1700" dirty="0" smtClean="0"/>
              <a:t>(</a:t>
            </a:r>
            <a:r>
              <a:rPr lang="en-US" sz="1700" dirty="0" smtClean="0"/>
              <a:t>nominal-categorical variables)</a:t>
            </a:r>
            <a:r>
              <a:rPr lang="el-GR" sz="1700" dirty="0" smtClean="0"/>
              <a:t> – η κάθε απάντηση κατατάσσεται σε μία μόνο κατηγορία (π.χ. σε τι είδος αυτοκινήτου έχετε; Σπορ, οικογενειακό, αγροτικό, τζιπ, κλπ). Αν οι απαντήσεις μπορούν να καταταχθούν σε δύο μόνο κατηγορείς (π.χ. φύλο: άντρας, γυναίκα), τότε οι κατηγορικές μεταβλητές ονομάζονται διχοτομικές</a:t>
            </a:r>
            <a:r>
              <a:rPr lang="en-US" sz="1700" dirty="0" smtClean="0"/>
              <a:t> (</a:t>
            </a:r>
            <a:r>
              <a:rPr lang="en-US" sz="1700" dirty="0" err="1" smtClean="0"/>
              <a:t>dischotomous</a:t>
            </a:r>
            <a:r>
              <a:rPr lang="en-US" sz="1700" dirty="0" smtClean="0"/>
              <a:t>)</a:t>
            </a:r>
            <a:r>
              <a:rPr lang="el-GR" sz="1700" dirty="0" smtClean="0"/>
              <a:t>. </a:t>
            </a:r>
          </a:p>
          <a:p>
            <a:pPr>
              <a:spcBef>
                <a:spcPts val="600"/>
              </a:spcBef>
              <a:spcAft>
                <a:spcPts val="600"/>
              </a:spcAft>
              <a:buFont typeface="Wingdings" pitchFamily="2" charset="2"/>
              <a:buChar char="Ø"/>
            </a:pPr>
            <a:r>
              <a:rPr lang="el-GR" sz="1700" b="1" dirty="0" smtClean="0"/>
              <a:t>Ιεραρχικές ή διαταγμένες μεταβλητές</a:t>
            </a:r>
            <a:r>
              <a:rPr lang="en-US" sz="1700" b="1" dirty="0" smtClean="0"/>
              <a:t> </a:t>
            </a:r>
            <a:r>
              <a:rPr lang="en-US" sz="1700" dirty="0" smtClean="0"/>
              <a:t>(ordinal)</a:t>
            </a:r>
            <a:r>
              <a:rPr lang="en-US" sz="1700" b="1" dirty="0" smtClean="0"/>
              <a:t> -  </a:t>
            </a:r>
            <a:r>
              <a:rPr lang="el-GR" sz="1700" dirty="0" smtClean="0"/>
              <a:t>αποδίδουν τη θέση ή σειρά σε μία ομάδα. Ιεραρχεί τις απαντήσεις κατά μήκος ενός συνεχούς. </a:t>
            </a:r>
            <a:r>
              <a:rPr lang="el-GR" sz="1700" dirty="0" err="1" smtClean="0"/>
              <a:t>Π.χ</a:t>
            </a:r>
            <a:r>
              <a:rPr lang="el-GR" sz="1700" dirty="0" smtClean="0"/>
              <a:t> απαντήσεις κλίμακας </a:t>
            </a:r>
            <a:r>
              <a:rPr lang="en-US" sz="1700" dirty="0" err="1" smtClean="0"/>
              <a:t>Likert</a:t>
            </a:r>
            <a:r>
              <a:rPr lang="en-US" sz="1700" dirty="0" smtClean="0"/>
              <a:t> (</a:t>
            </a:r>
            <a:r>
              <a:rPr lang="el-GR" sz="1700" dirty="0" smtClean="0"/>
              <a:t>π.χ. πολύ, λίγο, καθόλου)</a:t>
            </a:r>
            <a:r>
              <a:rPr lang="en-US" sz="1700" dirty="0" smtClean="0"/>
              <a:t>. </a:t>
            </a:r>
            <a:r>
              <a:rPr lang="el-GR" sz="1700" dirty="0" smtClean="0"/>
              <a:t>Έχει σημασία η σειρά και όχι τα διαστήματα ανάμεσα στις τιμές. </a:t>
            </a:r>
            <a:endParaRPr lang="el-GR" sz="1700" b="1" dirty="0" smtClean="0"/>
          </a:p>
          <a:p>
            <a:pPr>
              <a:spcBef>
                <a:spcPts val="600"/>
              </a:spcBef>
              <a:spcAft>
                <a:spcPts val="600"/>
              </a:spcAft>
              <a:buFont typeface="Wingdings" pitchFamily="2" charset="2"/>
              <a:buChar char="Ø"/>
            </a:pPr>
            <a:r>
              <a:rPr lang="el-GR" sz="1700" b="1" dirty="0" smtClean="0"/>
              <a:t>Μεταβλητές ίσων διαστημάτων </a:t>
            </a:r>
            <a:r>
              <a:rPr lang="en-US" sz="1700" dirty="0" smtClean="0"/>
              <a:t>(interval) – </a:t>
            </a:r>
            <a:r>
              <a:rPr lang="el-GR" sz="1700" dirty="0" smtClean="0"/>
              <a:t>πληροφορίες για τις διαφορές που υπάρχουν ανάμεσα στις θέσεις μίας κατάταξης. Η διαφορά ανάμεσα στα διαστήματα μίας κλίμακας είναι ίση. Π.χ. 100 </a:t>
            </a:r>
            <a:r>
              <a:rPr lang="en-US" sz="1700" dirty="0" smtClean="0"/>
              <a:t>C </a:t>
            </a:r>
            <a:r>
              <a:rPr lang="el-GR" sz="1700" dirty="0" smtClean="0"/>
              <a:t> και 90</a:t>
            </a:r>
            <a:r>
              <a:rPr lang="en-US" sz="1700" dirty="0" smtClean="0"/>
              <a:t> C </a:t>
            </a:r>
            <a:r>
              <a:rPr lang="el-GR" sz="1700" dirty="0" smtClean="0"/>
              <a:t> έχουν την ίδια διαφορά με 90</a:t>
            </a:r>
            <a:r>
              <a:rPr lang="en-US" sz="1700" dirty="0" smtClean="0"/>
              <a:t> C </a:t>
            </a:r>
            <a:r>
              <a:rPr lang="el-GR" sz="1700" dirty="0" smtClean="0"/>
              <a:t> και 80</a:t>
            </a:r>
            <a:r>
              <a:rPr lang="en-US" sz="1700" dirty="0" smtClean="0"/>
              <a:t> C </a:t>
            </a:r>
            <a:r>
              <a:rPr lang="el-GR" sz="1700" dirty="0" smtClean="0"/>
              <a:t>.</a:t>
            </a:r>
          </a:p>
          <a:p>
            <a:pPr>
              <a:spcBef>
                <a:spcPts val="600"/>
              </a:spcBef>
              <a:spcAft>
                <a:spcPts val="600"/>
              </a:spcAft>
              <a:buFont typeface="Wingdings" pitchFamily="2" charset="2"/>
              <a:buChar char="Ø"/>
            </a:pPr>
            <a:r>
              <a:rPr lang="el-GR" sz="1700" b="1" dirty="0" smtClean="0"/>
              <a:t>Μεταβλητές αναλογίας </a:t>
            </a:r>
            <a:r>
              <a:rPr lang="el-GR" sz="1700" dirty="0" smtClean="0"/>
              <a:t>(</a:t>
            </a:r>
            <a:r>
              <a:rPr lang="en-US" sz="1700" dirty="0" smtClean="0"/>
              <a:t>ratio) – </a:t>
            </a:r>
            <a:r>
              <a:rPr lang="el-GR" sz="1700" dirty="0" smtClean="0"/>
              <a:t>έχει τις ίδιες ιδιότητες με τις μεταβλητές διαστημάτων, αλλά υπάρχει η έννοια του μηδέν, όπου συμβολίζει την απουσία της μεταβλητής. Μεταβλητές όπως το βάρος και το ύψος είναι μεταβλητές αναλογίας. Αντίθετο παράδειγμα: Η τιμή του </a:t>
            </a:r>
            <a:r>
              <a:rPr lang="en-US" sz="1700" dirty="0" smtClean="0"/>
              <a:t>PH </a:t>
            </a:r>
            <a:r>
              <a:rPr lang="el-GR" sz="1700" dirty="0" smtClean="0"/>
              <a:t>όταν παίρνει μηδενική τιμή δεν σημαίνει απουσία οξύτητας (αλλά πολύ οξύτητα)</a:t>
            </a:r>
            <a:endParaRPr lang="en-US" sz="17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moodle.coleggwent.ac.uk/NLN/Subjects/Psychology/Level%203/Choosing%20a%20statistical%20test/s03test_choice/assets/image/40925.gif"/>
          <p:cNvPicPr>
            <a:picLocks noChangeAspect="1" noChangeArrowheads="1"/>
          </p:cNvPicPr>
          <p:nvPr/>
        </p:nvPicPr>
        <p:blipFill>
          <a:blip r:embed="rId2"/>
          <a:srcRect/>
          <a:stretch>
            <a:fillRect/>
          </a:stretch>
        </p:blipFill>
        <p:spPr bwMode="auto">
          <a:xfrm>
            <a:off x="457200" y="838200"/>
            <a:ext cx="8382000" cy="56388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fontScale="90000"/>
          </a:bodyPr>
          <a:lstStyle/>
          <a:p>
            <a:r>
              <a:rPr lang="en-US" dirty="0" smtClean="0"/>
              <a:t>…</a:t>
            </a:r>
            <a:r>
              <a:rPr lang="el-GR" dirty="0" smtClean="0"/>
              <a:t>και τέλος, υπάρχει ή όχι ομαλή - κανονική κατανομή;</a:t>
            </a:r>
            <a:endParaRPr lang="en-US" dirty="0"/>
          </a:p>
        </p:txBody>
      </p:sp>
      <p:sp>
        <p:nvSpPr>
          <p:cNvPr id="3" name="Content Placeholder 2"/>
          <p:cNvSpPr>
            <a:spLocks noGrp="1"/>
          </p:cNvSpPr>
          <p:nvPr>
            <p:ph idx="1"/>
          </p:nvPr>
        </p:nvSpPr>
        <p:spPr>
          <a:xfrm>
            <a:off x="457200" y="1752600"/>
            <a:ext cx="8229600" cy="2514600"/>
          </a:xfrm>
        </p:spPr>
        <p:txBody>
          <a:bodyPr>
            <a:normAutofit fontScale="92500" lnSpcReduction="20000"/>
          </a:bodyPr>
          <a:lstStyle/>
          <a:p>
            <a:r>
              <a:rPr lang="el-GR" dirty="0" smtClean="0"/>
              <a:t>Η </a:t>
            </a:r>
            <a:r>
              <a:rPr lang="el-GR" b="1" dirty="0" smtClean="0"/>
              <a:t>κανονική κατανομή</a:t>
            </a:r>
            <a:r>
              <a:rPr lang="el-GR" dirty="0" smtClean="0"/>
              <a:t> (γνωστή και ως </a:t>
            </a:r>
            <a:r>
              <a:rPr lang="el-GR" i="1" dirty="0" err="1" smtClean="0">
                <a:hlinkClick r:id="rId2" tooltip="Καρλ Φρίντριχ Γκάους"/>
              </a:rPr>
              <a:t>Γκαουσιανή</a:t>
            </a:r>
            <a:r>
              <a:rPr lang="el-GR" i="1" dirty="0" smtClean="0"/>
              <a:t> κατανομή</a:t>
            </a:r>
            <a:r>
              <a:rPr lang="el-GR" dirty="0" smtClean="0"/>
              <a:t>) αναφέρεται σε συνεχείς μεταβλητές αποτελώντας μία συνεχή </a:t>
            </a:r>
            <a:r>
              <a:rPr lang="el-GR" dirty="0" smtClean="0">
                <a:hlinkClick r:id="rId3" tooltip="Συνάρτηση πυκνότητας πιθανότητας"/>
              </a:rPr>
              <a:t>συνάρτηση πυκνότητας πιθανότητας</a:t>
            </a:r>
            <a:r>
              <a:rPr lang="el-GR" dirty="0" smtClean="0"/>
              <a:t>. Χρησιμοποιείται ως μία πρώτη προσέγγιση για να περιγραφούν τυχαίες μεταβλητές πραγματικών τιμών, οι οποίες τείνουν να συγκεντρώνονται γύρω από μια </a:t>
            </a:r>
            <a:r>
              <a:rPr lang="el-GR" dirty="0" smtClean="0">
                <a:hlinkClick r:id="rId4" tooltip="Μέση τιμή"/>
              </a:rPr>
              <a:t>μέση τιμή</a:t>
            </a:r>
            <a:r>
              <a:rPr lang="el-GR" dirty="0" smtClean="0"/>
              <a:t>. </a:t>
            </a:r>
            <a:endParaRPr lang="en-US" dirty="0"/>
          </a:p>
        </p:txBody>
      </p:sp>
      <p:pic>
        <p:nvPicPr>
          <p:cNvPr id="5122" name="Picture 2" descr="File:Standard deviation diagram.svg"/>
          <p:cNvPicPr>
            <a:picLocks noChangeAspect="1" noChangeArrowheads="1"/>
          </p:cNvPicPr>
          <p:nvPr/>
        </p:nvPicPr>
        <p:blipFill>
          <a:blip r:embed="rId5"/>
          <a:srcRect/>
          <a:stretch>
            <a:fillRect/>
          </a:stretch>
        </p:blipFill>
        <p:spPr bwMode="auto">
          <a:xfrm>
            <a:off x="2743200" y="4419600"/>
            <a:ext cx="3810000" cy="1905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066800"/>
          </a:xfrm>
        </p:spPr>
        <p:txBody>
          <a:bodyPr/>
          <a:lstStyle/>
          <a:p>
            <a:r>
              <a:rPr lang="el-GR" dirty="0" smtClean="0"/>
              <a:t>Μη κανονική κατανομή</a:t>
            </a:r>
            <a:endParaRPr lang="en-US" dirty="0"/>
          </a:p>
        </p:txBody>
      </p:sp>
      <p:sp>
        <p:nvSpPr>
          <p:cNvPr id="3" name="Content Placeholder 2"/>
          <p:cNvSpPr>
            <a:spLocks noGrp="1"/>
          </p:cNvSpPr>
          <p:nvPr>
            <p:ph idx="1"/>
          </p:nvPr>
        </p:nvSpPr>
        <p:spPr>
          <a:xfrm>
            <a:off x="228600" y="1600200"/>
            <a:ext cx="8686800" cy="2286000"/>
          </a:xfrm>
        </p:spPr>
        <p:txBody>
          <a:bodyPr>
            <a:normAutofit fontScale="92500" lnSpcReduction="10000"/>
          </a:bodyPr>
          <a:lstStyle/>
          <a:p>
            <a:r>
              <a:rPr lang="el-GR" dirty="0" smtClean="0"/>
              <a:t>Πολλές φορές δεν μπορούμε να υποθέσουμε κανονική κατανομή … πιθανώς και λόγω μικρού ή ιδιαίτερου δείγματος… τότε έχουμε μη κανονική κατανομή που οδηγεί σε μη παραμετρικές αναλύσεις… σε γενικές γραμμές, οι μη-παραμετρικές αναλύσεις είναι πιο αυστηρές…   </a:t>
            </a:r>
            <a:endParaRPr lang="en-US" dirty="0"/>
          </a:p>
        </p:txBody>
      </p:sp>
      <p:pic>
        <p:nvPicPr>
          <p:cNvPr id="31746" name="Picture 2" descr="C:\Users\angelant\Desktop\download.jpg"/>
          <p:cNvPicPr>
            <a:picLocks noChangeAspect="1" noChangeArrowheads="1"/>
          </p:cNvPicPr>
          <p:nvPr/>
        </p:nvPicPr>
        <p:blipFill>
          <a:blip r:embed="rId2"/>
          <a:srcRect/>
          <a:stretch>
            <a:fillRect/>
          </a:stretch>
        </p:blipFill>
        <p:spPr bwMode="auto">
          <a:xfrm>
            <a:off x="3429000" y="4038600"/>
            <a:ext cx="5105400" cy="2667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09600" y="1066801"/>
          <a:ext cx="8382000" cy="5613400"/>
        </p:xfrm>
        <a:graphic>
          <a:graphicData uri="http://schemas.openxmlformats.org/drawingml/2006/table">
            <a:tbl>
              <a:tblPr/>
              <a:tblGrid>
                <a:gridCol w="2794000"/>
                <a:gridCol w="2794000"/>
                <a:gridCol w="2794000"/>
              </a:tblGrid>
              <a:tr h="525849">
                <a:tc gridSpan="3">
                  <a:txBody>
                    <a:bodyPr/>
                    <a:lstStyle/>
                    <a:p>
                      <a:pPr fontAlgn="t"/>
                      <a:r>
                        <a:rPr lang="en-US" sz="1100" dirty="0"/>
                        <a:t>Comparison of Statistical Analysis Tools for Normally and Non-Normally Distributed Data</a:t>
                      </a:r>
                    </a:p>
                  </a:txBody>
                  <a:tcPr marL="29466" marR="11787" marT="29466" marB="11787">
                    <a:lnL>
                      <a:noFill/>
                    </a:lnL>
                    <a:lnR>
                      <a:noFill/>
                    </a:lnR>
                    <a:lnT>
                      <a:noFill/>
                    </a:lnT>
                    <a:lnB>
                      <a:noFill/>
                    </a:lnB>
                  </a:tcPr>
                </a:tc>
                <a:tc hMerge="1">
                  <a:txBody>
                    <a:bodyPr/>
                    <a:lstStyle/>
                    <a:p>
                      <a:endParaRPr lang="en-US"/>
                    </a:p>
                  </a:txBody>
                  <a:tcPr/>
                </a:tc>
                <a:tc hMerge="1">
                  <a:txBody>
                    <a:bodyPr/>
                    <a:lstStyle/>
                    <a:p>
                      <a:endParaRPr lang="en-US"/>
                    </a:p>
                  </a:txBody>
                  <a:tcPr/>
                </a:tc>
              </a:tr>
              <a:tr h="994718">
                <a:tc>
                  <a:txBody>
                    <a:bodyPr/>
                    <a:lstStyle/>
                    <a:p>
                      <a:pPr fontAlgn="t"/>
                      <a:r>
                        <a:rPr lang="en-US" sz="1100" b="1"/>
                        <a:t>Tools for Normally Distributed Data</a:t>
                      </a:r>
                      <a:endParaRPr lang="en-US" sz="1100"/>
                    </a:p>
                  </a:txBody>
                  <a:tcPr marL="29466" marR="11787" marT="29466" marB="11787">
                    <a:lnL>
                      <a:noFill/>
                    </a:lnL>
                    <a:lnR>
                      <a:noFill/>
                    </a:lnR>
                    <a:lnT>
                      <a:noFill/>
                    </a:lnT>
                    <a:lnB>
                      <a:noFill/>
                    </a:lnB>
                    <a:solidFill>
                      <a:srgbClr val="CCCCCC"/>
                    </a:solidFill>
                  </a:tcPr>
                </a:tc>
                <a:tc>
                  <a:txBody>
                    <a:bodyPr/>
                    <a:lstStyle/>
                    <a:p>
                      <a:pPr fontAlgn="t"/>
                      <a:r>
                        <a:rPr lang="en-US" sz="1100" b="1"/>
                        <a:t>Equivalent Tools for Non-Normally Distributed Data</a:t>
                      </a:r>
                      <a:endParaRPr lang="en-US" sz="1100"/>
                    </a:p>
                  </a:txBody>
                  <a:tcPr marL="29466" marR="11787" marT="29466" marB="11787">
                    <a:lnL>
                      <a:noFill/>
                    </a:lnL>
                    <a:lnR>
                      <a:noFill/>
                    </a:lnR>
                    <a:lnT>
                      <a:noFill/>
                    </a:lnT>
                    <a:lnB>
                      <a:noFill/>
                    </a:lnB>
                    <a:solidFill>
                      <a:srgbClr val="CCCCCC"/>
                    </a:solidFill>
                  </a:tcPr>
                </a:tc>
                <a:tc>
                  <a:txBody>
                    <a:bodyPr/>
                    <a:lstStyle/>
                    <a:p>
                      <a:pPr fontAlgn="t"/>
                      <a:r>
                        <a:rPr lang="en-US" sz="1100" b="1"/>
                        <a:t>Distribution Required</a:t>
                      </a:r>
                      <a:endParaRPr lang="en-US" sz="1100"/>
                    </a:p>
                  </a:txBody>
                  <a:tcPr marL="29466" marR="11787" marT="29466" marB="11787">
                    <a:lnL>
                      <a:noFill/>
                    </a:lnL>
                    <a:lnR>
                      <a:noFill/>
                    </a:lnR>
                    <a:lnT>
                      <a:noFill/>
                    </a:lnT>
                    <a:lnB>
                      <a:noFill/>
                    </a:lnB>
                    <a:solidFill>
                      <a:srgbClr val="CCCCCC"/>
                    </a:solidFill>
                  </a:tcPr>
                </a:tc>
              </a:tr>
              <a:tr h="760284">
                <a:tc>
                  <a:txBody>
                    <a:bodyPr/>
                    <a:lstStyle/>
                    <a:p>
                      <a:pPr fontAlgn="t"/>
                      <a:r>
                        <a:rPr lang="en-US" sz="1100"/>
                        <a:t>T-test</a:t>
                      </a:r>
                    </a:p>
                  </a:txBody>
                  <a:tcPr marL="29466" marR="11787" marT="29466" marB="11787">
                    <a:lnL>
                      <a:noFill/>
                    </a:lnL>
                    <a:lnR>
                      <a:noFill/>
                    </a:lnR>
                    <a:lnT>
                      <a:noFill/>
                    </a:lnT>
                    <a:lnB>
                      <a:noFill/>
                    </a:lnB>
                  </a:tcPr>
                </a:tc>
                <a:tc>
                  <a:txBody>
                    <a:bodyPr/>
                    <a:lstStyle/>
                    <a:p>
                      <a:pPr fontAlgn="t"/>
                      <a:r>
                        <a:rPr lang="en-US" sz="1100"/>
                        <a:t>Mann-Whitney test; Mood’s median test; Kruskal-Wallis test</a:t>
                      </a:r>
                    </a:p>
                  </a:txBody>
                  <a:tcPr marL="29466" marR="11787" marT="29466" marB="11787">
                    <a:lnL>
                      <a:noFill/>
                    </a:lnL>
                    <a:lnR>
                      <a:noFill/>
                    </a:lnR>
                    <a:lnT>
                      <a:noFill/>
                    </a:lnT>
                    <a:lnB>
                      <a:noFill/>
                    </a:lnB>
                  </a:tcPr>
                </a:tc>
                <a:tc>
                  <a:txBody>
                    <a:bodyPr/>
                    <a:lstStyle/>
                    <a:p>
                      <a:pPr fontAlgn="t"/>
                      <a:r>
                        <a:rPr lang="en-US" sz="1100"/>
                        <a:t>Any</a:t>
                      </a:r>
                    </a:p>
                  </a:txBody>
                  <a:tcPr marL="29466" marR="11787" marT="29466" marB="11787">
                    <a:lnL>
                      <a:noFill/>
                    </a:lnL>
                    <a:lnR>
                      <a:noFill/>
                    </a:lnR>
                    <a:lnT>
                      <a:noFill/>
                    </a:lnT>
                    <a:lnB>
                      <a:noFill/>
                    </a:lnB>
                  </a:tcPr>
                </a:tc>
              </a:tr>
              <a:tr h="525849">
                <a:tc>
                  <a:txBody>
                    <a:bodyPr/>
                    <a:lstStyle/>
                    <a:p>
                      <a:pPr fontAlgn="t"/>
                      <a:r>
                        <a:rPr lang="en-US" sz="1100"/>
                        <a:t>ANOVA</a:t>
                      </a:r>
                    </a:p>
                  </a:txBody>
                  <a:tcPr marL="29466" marR="11787" marT="29466" marB="11787">
                    <a:lnL>
                      <a:noFill/>
                    </a:lnL>
                    <a:lnR>
                      <a:noFill/>
                    </a:lnR>
                    <a:lnT>
                      <a:noFill/>
                    </a:lnT>
                    <a:lnB>
                      <a:noFill/>
                    </a:lnB>
                  </a:tcPr>
                </a:tc>
                <a:tc>
                  <a:txBody>
                    <a:bodyPr/>
                    <a:lstStyle/>
                    <a:p>
                      <a:pPr fontAlgn="t"/>
                      <a:r>
                        <a:rPr lang="en-US" sz="1100" dirty="0"/>
                        <a:t>Mood’s median test; </a:t>
                      </a:r>
                      <a:r>
                        <a:rPr lang="en-US" sz="1100" dirty="0" err="1"/>
                        <a:t>Kruskal</a:t>
                      </a:r>
                      <a:r>
                        <a:rPr lang="en-US" sz="1100" dirty="0"/>
                        <a:t>-Wallis test</a:t>
                      </a:r>
                    </a:p>
                  </a:txBody>
                  <a:tcPr marL="29466" marR="11787" marT="29466" marB="11787">
                    <a:lnL>
                      <a:noFill/>
                    </a:lnL>
                    <a:lnR>
                      <a:noFill/>
                    </a:lnR>
                    <a:lnT>
                      <a:noFill/>
                    </a:lnT>
                    <a:lnB>
                      <a:noFill/>
                    </a:lnB>
                  </a:tcPr>
                </a:tc>
                <a:tc>
                  <a:txBody>
                    <a:bodyPr/>
                    <a:lstStyle/>
                    <a:p>
                      <a:pPr fontAlgn="t"/>
                      <a:r>
                        <a:rPr lang="en-US" sz="1100"/>
                        <a:t>Any</a:t>
                      </a:r>
                    </a:p>
                  </a:txBody>
                  <a:tcPr marL="29466" marR="11787" marT="29466" marB="11787">
                    <a:lnL>
                      <a:noFill/>
                    </a:lnL>
                    <a:lnR>
                      <a:noFill/>
                    </a:lnR>
                    <a:lnT>
                      <a:noFill/>
                    </a:lnT>
                    <a:lnB>
                      <a:noFill/>
                    </a:lnB>
                  </a:tcPr>
                </a:tc>
              </a:tr>
              <a:tr h="525849">
                <a:tc>
                  <a:txBody>
                    <a:bodyPr/>
                    <a:lstStyle/>
                    <a:p>
                      <a:pPr fontAlgn="t"/>
                      <a:r>
                        <a:rPr lang="en-US" sz="1100"/>
                        <a:t>Paired t-test</a:t>
                      </a:r>
                    </a:p>
                  </a:txBody>
                  <a:tcPr marL="29466" marR="11787" marT="29466" marB="11787">
                    <a:lnL>
                      <a:noFill/>
                    </a:lnL>
                    <a:lnR>
                      <a:noFill/>
                    </a:lnR>
                    <a:lnT>
                      <a:noFill/>
                    </a:lnT>
                    <a:lnB>
                      <a:noFill/>
                    </a:lnB>
                  </a:tcPr>
                </a:tc>
                <a:tc>
                  <a:txBody>
                    <a:bodyPr/>
                    <a:lstStyle/>
                    <a:p>
                      <a:pPr fontAlgn="t"/>
                      <a:r>
                        <a:rPr lang="en-US" sz="1100"/>
                        <a:t>One-sample sign test</a:t>
                      </a:r>
                    </a:p>
                  </a:txBody>
                  <a:tcPr marL="29466" marR="11787" marT="29466" marB="11787">
                    <a:lnL>
                      <a:noFill/>
                    </a:lnL>
                    <a:lnR>
                      <a:noFill/>
                    </a:lnR>
                    <a:lnT>
                      <a:noFill/>
                    </a:lnT>
                    <a:lnB>
                      <a:noFill/>
                    </a:lnB>
                  </a:tcPr>
                </a:tc>
                <a:tc>
                  <a:txBody>
                    <a:bodyPr/>
                    <a:lstStyle/>
                    <a:p>
                      <a:pPr fontAlgn="t"/>
                      <a:r>
                        <a:rPr lang="en-US" sz="1100"/>
                        <a:t>Any</a:t>
                      </a:r>
                    </a:p>
                  </a:txBody>
                  <a:tcPr marL="29466" marR="11787" marT="29466" marB="11787">
                    <a:lnL>
                      <a:noFill/>
                    </a:lnL>
                    <a:lnR>
                      <a:noFill/>
                    </a:lnR>
                    <a:lnT>
                      <a:noFill/>
                    </a:lnT>
                    <a:lnB>
                      <a:noFill/>
                    </a:lnB>
                  </a:tcPr>
                </a:tc>
              </a:tr>
              <a:tr h="291415">
                <a:tc>
                  <a:txBody>
                    <a:bodyPr/>
                    <a:lstStyle/>
                    <a:p>
                      <a:pPr fontAlgn="t"/>
                      <a:r>
                        <a:rPr lang="en-US" sz="1100" dirty="0"/>
                        <a:t>F-test; Bartlett’s test</a:t>
                      </a:r>
                    </a:p>
                  </a:txBody>
                  <a:tcPr marL="29466" marR="11787" marT="29466" marB="11787">
                    <a:lnL>
                      <a:noFill/>
                    </a:lnL>
                    <a:lnR>
                      <a:noFill/>
                    </a:lnR>
                    <a:lnT>
                      <a:noFill/>
                    </a:lnT>
                    <a:lnB>
                      <a:noFill/>
                    </a:lnB>
                  </a:tcPr>
                </a:tc>
                <a:tc>
                  <a:txBody>
                    <a:bodyPr/>
                    <a:lstStyle/>
                    <a:p>
                      <a:pPr fontAlgn="t"/>
                      <a:r>
                        <a:rPr lang="en-US" sz="1100"/>
                        <a:t>Levene’s test</a:t>
                      </a:r>
                    </a:p>
                  </a:txBody>
                  <a:tcPr marL="29466" marR="11787" marT="29466" marB="11787">
                    <a:lnL>
                      <a:noFill/>
                    </a:lnL>
                    <a:lnR>
                      <a:noFill/>
                    </a:lnR>
                    <a:lnT>
                      <a:noFill/>
                    </a:lnT>
                    <a:lnB>
                      <a:noFill/>
                    </a:lnB>
                  </a:tcPr>
                </a:tc>
                <a:tc>
                  <a:txBody>
                    <a:bodyPr/>
                    <a:lstStyle/>
                    <a:p>
                      <a:pPr fontAlgn="t"/>
                      <a:r>
                        <a:rPr lang="en-US" sz="1100"/>
                        <a:t>Any</a:t>
                      </a:r>
                    </a:p>
                  </a:txBody>
                  <a:tcPr marL="29466" marR="11787" marT="29466" marB="11787">
                    <a:lnL>
                      <a:noFill/>
                    </a:lnL>
                    <a:lnR>
                      <a:noFill/>
                    </a:lnR>
                    <a:lnT>
                      <a:noFill/>
                    </a:lnT>
                    <a:lnB>
                      <a:noFill/>
                    </a:lnB>
                  </a:tcPr>
                </a:tc>
              </a:tr>
              <a:tr h="525849">
                <a:tc>
                  <a:txBody>
                    <a:bodyPr/>
                    <a:lstStyle/>
                    <a:p>
                      <a:pPr fontAlgn="t"/>
                      <a:r>
                        <a:rPr lang="en-US" sz="1100"/>
                        <a:t>Individuals control chart</a:t>
                      </a:r>
                    </a:p>
                  </a:txBody>
                  <a:tcPr marL="29466" marR="11787" marT="29466" marB="11787">
                    <a:lnL>
                      <a:noFill/>
                    </a:lnL>
                    <a:lnR>
                      <a:noFill/>
                    </a:lnR>
                    <a:lnT>
                      <a:noFill/>
                    </a:lnT>
                    <a:lnB>
                      <a:noFill/>
                    </a:lnB>
                  </a:tcPr>
                </a:tc>
                <a:tc>
                  <a:txBody>
                    <a:bodyPr/>
                    <a:lstStyle/>
                    <a:p>
                      <a:pPr fontAlgn="t"/>
                      <a:r>
                        <a:rPr lang="en-US" sz="1100"/>
                        <a:t>Run Chart</a:t>
                      </a:r>
                    </a:p>
                  </a:txBody>
                  <a:tcPr marL="29466" marR="11787" marT="29466" marB="11787">
                    <a:lnL>
                      <a:noFill/>
                    </a:lnL>
                    <a:lnR>
                      <a:noFill/>
                    </a:lnR>
                    <a:lnT>
                      <a:noFill/>
                    </a:lnT>
                    <a:lnB>
                      <a:noFill/>
                    </a:lnB>
                  </a:tcPr>
                </a:tc>
                <a:tc>
                  <a:txBody>
                    <a:bodyPr/>
                    <a:lstStyle/>
                    <a:p>
                      <a:pPr fontAlgn="t"/>
                      <a:r>
                        <a:rPr lang="en-US" sz="1100"/>
                        <a:t>Any</a:t>
                      </a:r>
                    </a:p>
                  </a:txBody>
                  <a:tcPr marL="29466" marR="11787" marT="29466" marB="11787">
                    <a:lnL>
                      <a:noFill/>
                    </a:lnL>
                    <a:lnR>
                      <a:noFill/>
                    </a:lnR>
                    <a:lnT>
                      <a:noFill/>
                    </a:lnT>
                    <a:lnB>
                      <a:noFill/>
                    </a:lnB>
                  </a:tcPr>
                </a:tc>
              </a:tr>
              <a:tr h="1463587">
                <a:tc>
                  <a:txBody>
                    <a:bodyPr/>
                    <a:lstStyle/>
                    <a:p>
                      <a:pPr fontAlgn="t"/>
                      <a:r>
                        <a:rPr lang="en-US" sz="1100" i="1" dirty="0"/>
                        <a:t>C</a:t>
                      </a:r>
                      <a:r>
                        <a:rPr lang="en-US" sz="1100" baseline="-25000" dirty="0"/>
                        <a:t>p</a:t>
                      </a:r>
                      <a:r>
                        <a:rPr lang="en-US" sz="1100" dirty="0"/>
                        <a:t>/</a:t>
                      </a:r>
                      <a:r>
                        <a:rPr lang="en-US" sz="1100" i="1" dirty="0" err="1"/>
                        <a:t>C</a:t>
                      </a:r>
                      <a:r>
                        <a:rPr lang="en-US" sz="1100" baseline="-25000" dirty="0" err="1"/>
                        <a:t>pk</a:t>
                      </a:r>
                      <a:r>
                        <a:rPr lang="en-US" sz="1100" dirty="0"/>
                        <a:t> analysis</a:t>
                      </a:r>
                    </a:p>
                  </a:txBody>
                  <a:tcPr marL="29466" marR="11787" marT="29466" marB="11787">
                    <a:lnL>
                      <a:noFill/>
                    </a:lnL>
                    <a:lnR>
                      <a:noFill/>
                    </a:lnR>
                    <a:lnT>
                      <a:noFill/>
                    </a:lnT>
                    <a:lnB>
                      <a:noFill/>
                    </a:lnB>
                  </a:tcPr>
                </a:tc>
                <a:tc>
                  <a:txBody>
                    <a:bodyPr/>
                    <a:lstStyle/>
                    <a:p>
                      <a:pPr fontAlgn="t"/>
                      <a:r>
                        <a:rPr lang="en-US" sz="1100" i="1"/>
                        <a:t>C</a:t>
                      </a:r>
                      <a:r>
                        <a:rPr lang="en-US" sz="1100" baseline="-25000"/>
                        <a:t>p</a:t>
                      </a:r>
                      <a:r>
                        <a:rPr lang="en-US" sz="1100"/>
                        <a:t>/</a:t>
                      </a:r>
                      <a:r>
                        <a:rPr lang="en-US" sz="1100" i="1"/>
                        <a:t>C</a:t>
                      </a:r>
                      <a:r>
                        <a:rPr lang="en-US" sz="1100" baseline="-25000"/>
                        <a:t>pk</a:t>
                      </a:r>
                      <a:r>
                        <a:rPr lang="en-US" sz="1100"/>
                        <a:t> analysis</a:t>
                      </a:r>
                    </a:p>
                  </a:txBody>
                  <a:tcPr marL="29466" marR="11787" marT="29466" marB="11787">
                    <a:lnL>
                      <a:noFill/>
                    </a:lnL>
                    <a:lnR>
                      <a:noFill/>
                    </a:lnR>
                    <a:lnT>
                      <a:noFill/>
                    </a:lnT>
                    <a:lnB>
                      <a:noFill/>
                    </a:lnB>
                  </a:tcPr>
                </a:tc>
                <a:tc>
                  <a:txBody>
                    <a:bodyPr/>
                    <a:lstStyle/>
                    <a:p>
                      <a:pPr fontAlgn="t"/>
                      <a:r>
                        <a:rPr lang="en-US" sz="1100" dirty="0" err="1"/>
                        <a:t>Weibull</a:t>
                      </a:r>
                      <a:r>
                        <a:rPr lang="en-US" sz="1100" dirty="0"/>
                        <a:t>; log-normal; largest extreme value; Poisson; exponential; binomial</a:t>
                      </a:r>
                    </a:p>
                  </a:txBody>
                  <a:tcPr marL="29466" marR="11787" marT="29466" marB="11787">
                    <a:lnL>
                      <a:noFill/>
                    </a:lnL>
                    <a:lnR>
                      <a:noFill/>
                    </a:lnR>
                    <a:lnT>
                      <a:noFill/>
                    </a:lnT>
                    <a:lnB>
                      <a:noFill/>
                    </a:lnB>
                  </a:tcPr>
                </a:tc>
              </a:tr>
            </a:tbl>
          </a:graphicData>
        </a:graphic>
      </p:graphicFrame>
      <p:sp>
        <p:nvSpPr>
          <p:cNvPr id="30721" name="Rectangle 1"/>
          <p:cNvSpPr>
            <a:spLocks noChangeArrowheads="1"/>
          </p:cNvSpPr>
          <p:nvPr/>
        </p:nvSpPr>
        <p:spPr bwMode="auto">
          <a:xfrm>
            <a:off x="0" y="0"/>
            <a:ext cx="24102" cy="714248"/>
          </a:xfrm>
          <a:prstGeom prst="rect">
            <a:avLst/>
          </a:prstGeom>
          <a:solidFill>
            <a:srgbClr val="FFFFFF"/>
          </a:solidFill>
          <a:ln w="9525">
            <a:noFill/>
            <a:miter lim="800000"/>
            <a:headEnd/>
            <a:tailEnd/>
          </a:ln>
          <a:effectLst/>
        </p:spPr>
        <p:txBody>
          <a:bodyPr vert="horz" wrap="none" lIns="23805" tIns="0" rIns="0" bIns="15870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Helvetica"/>
                <a:cs typeface="Arial" pitchFamily="34" charset="0"/>
              </a:rPr>
              <a:t/>
            </a:r>
            <a:br>
              <a:rPr kumimoji="0" lang="en-US" sz="900" b="0" i="0" u="none" strike="noStrike" cap="none" normalizeH="0" baseline="0" dirty="0" smtClean="0">
                <a:ln>
                  <a:noFill/>
                </a:ln>
                <a:solidFill>
                  <a:srgbClr val="000000"/>
                </a:solidFill>
                <a:effectLst/>
                <a:latin typeface="Helvetica"/>
                <a:cs typeface="Arial" pitchFamily="34" charset="0"/>
              </a:rPr>
            </a:br>
            <a:endParaRPr kumimoji="0" lang="en-US" sz="900" b="0" i="0" u="none" strike="noStrike" cap="none" normalizeH="0" baseline="0" dirty="0" smtClean="0">
              <a:ln>
                <a:noFill/>
              </a:ln>
              <a:solidFill>
                <a:srgbClr val="000000"/>
              </a:solidFill>
              <a:effectLst/>
              <a:latin typeface="Helvetic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angelant\Desktop\methodologia_UNDERGRADUATEcourse\What_test_to_use_graphs\parametric2.png"/>
          <p:cNvPicPr>
            <a:picLocks noChangeAspect="1" noChangeArrowheads="1"/>
          </p:cNvPicPr>
          <p:nvPr/>
        </p:nvPicPr>
        <p:blipFill>
          <a:blip r:embed="rId2"/>
          <a:srcRect/>
          <a:stretch>
            <a:fillRect/>
          </a:stretch>
        </p:blipFill>
        <p:spPr bwMode="auto">
          <a:xfrm>
            <a:off x="0" y="1279525"/>
            <a:ext cx="9144000" cy="5578475"/>
          </a:xfrm>
          <a:prstGeom prst="rect">
            <a:avLst/>
          </a:prstGeom>
          <a:noFill/>
        </p:spPr>
      </p:pic>
      <p:sp>
        <p:nvSpPr>
          <p:cNvPr id="3" name="TextBox 2"/>
          <p:cNvSpPr txBox="1"/>
          <p:nvPr/>
        </p:nvSpPr>
        <p:spPr>
          <a:xfrm>
            <a:off x="1143000" y="533400"/>
            <a:ext cx="4572000" cy="369332"/>
          </a:xfrm>
          <a:prstGeom prst="rect">
            <a:avLst/>
          </a:prstGeom>
          <a:noFill/>
        </p:spPr>
        <p:txBody>
          <a:bodyPr wrap="square" rtlCol="0">
            <a:spAutoFit/>
          </a:bodyPr>
          <a:lstStyle/>
          <a:p>
            <a:r>
              <a:rPr lang="el-GR" b="1" dirty="0" smtClean="0">
                <a:solidFill>
                  <a:srgbClr val="C00000"/>
                </a:solidFill>
              </a:rPr>
              <a:t>Κανονική</a:t>
            </a:r>
            <a:r>
              <a:rPr lang="el-GR" dirty="0" smtClean="0"/>
              <a:t> </a:t>
            </a:r>
            <a:r>
              <a:rPr lang="en-US" dirty="0" smtClean="0"/>
              <a:t>vs. </a:t>
            </a:r>
            <a:r>
              <a:rPr lang="el-GR" b="1" dirty="0" smtClean="0">
                <a:solidFill>
                  <a:srgbClr val="00B050"/>
                </a:solidFill>
              </a:rPr>
              <a:t>Μη κανονική </a:t>
            </a:r>
            <a:r>
              <a:rPr lang="el-GR" dirty="0" smtClean="0"/>
              <a:t>κατανομή </a:t>
            </a:r>
            <a:endParaRPr lang="en-US" dirty="0"/>
          </a:p>
        </p:txBody>
      </p:sp>
      <p:sp>
        <p:nvSpPr>
          <p:cNvPr id="4" name="Down Arrow 3"/>
          <p:cNvSpPr/>
          <p:nvPr/>
        </p:nvSpPr>
        <p:spPr>
          <a:xfrm>
            <a:off x="6324600" y="914400"/>
            <a:ext cx="304800" cy="990600"/>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7924800" y="914400"/>
            <a:ext cx="304800" cy="990600"/>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angelant\Desktop\download (1).jpg"/>
          <p:cNvPicPr>
            <a:picLocks noChangeAspect="1" noChangeArrowheads="1"/>
          </p:cNvPicPr>
          <p:nvPr/>
        </p:nvPicPr>
        <p:blipFill>
          <a:blip r:embed="rId2"/>
          <a:srcRect/>
          <a:stretch>
            <a:fillRect/>
          </a:stretch>
        </p:blipFill>
        <p:spPr bwMode="auto">
          <a:xfrm>
            <a:off x="228600" y="457200"/>
            <a:ext cx="8305800" cy="5791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Users\angelant\Desktop\correspondence_table_for_parametric_tests_and_non_parametric_tests_w640.gif"/>
          <p:cNvPicPr>
            <a:picLocks noChangeAspect="1" noChangeArrowheads="1"/>
          </p:cNvPicPr>
          <p:nvPr/>
        </p:nvPicPr>
        <p:blipFill>
          <a:blip r:embed="rId2"/>
          <a:srcRect/>
          <a:stretch>
            <a:fillRect/>
          </a:stretch>
        </p:blipFill>
        <p:spPr bwMode="auto">
          <a:xfrm>
            <a:off x="228600" y="609601"/>
            <a:ext cx="8610599" cy="5943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Ποιοτικές και ποσοτικές μέθοδοι</a:t>
            </a:r>
            <a:endParaRPr lang="en-US" dirty="0"/>
          </a:p>
        </p:txBody>
      </p:sp>
      <p:sp>
        <p:nvSpPr>
          <p:cNvPr id="3" name="Content Placeholder 2"/>
          <p:cNvSpPr>
            <a:spLocks noGrp="1"/>
          </p:cNvSpPr>
          <p:nvPr>
            <p:ph idx="1"/>
          </p:nvPr>
        </p:nvSpPr>
        <p:spPr/>
        <p:txBody>
          <a:bodyPr/>
          <a:lstStyle/>
          <a:p>
            <a:r>
              <a:rPr lang="el-GR" dirty="0" smtClean="0"/>
              <a:t>Ποιες είναι οι διαφορές;</a:t>
            </a:r>
          </a:p>
          <a:p>
            <a:r>
              <a:rPr lang="el-GR" dirty="0" smtClean="0"/>
              <a:t>Πότε χρησιμοποιούνται;</a:t>
            </a:r>
          </a:p>
          <a:p>
            <a:r>
              <a:rPr lang="el-GR" dirty="0" smtClean="0"/>
              <a:t>Πότε κάνω στατιστική ανάλυση;</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angelant\Desktop\stats.jpg"/>
          <p:cNvPicPr>
            <a:picLocks noChangeAspect="1" noChangeArrowheads="1"/>
          </p:cNvPicPr>
          <p:nvPr/>
        </p:nvPicPr>
        <p:blipFill>
          <a:blip r:embed="rId2"/>
          <a:srcRect/>
          <a:stretch>
            <a:fillRect/>
          </a:stretch>
        </p:blipFill>
        <p:spPr bwMode="auto">
          <a:xfrm>
            <a:off x="228600" y="685800"/>
            <a:ext cx="8382000" cy="57912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r>
              <a:rPr lang="el-GR" dirty="0" smtClean="0"/>
              <a:t>Και ένα μήνυμα ελπίδας…</a:t>
            </a:r>
            <a:endParaRPr lang="en-US" dirty="0"/>
          </a:p>
        </p:txBody>
      </p:sp>
      <p:sp>
        <p:nvSpPr>
          <p:cNvPr id="3" name="Content Placeholder 2"/>
          <p:cNvSpPr>
            <a:spLocks noGrp="1"/>
          </p:cNvSpPr>
          <p:nvPr>
            <p:ph idx="1"/>
          </p:nvPr>
        </p:nvSpPr>
        <p:spPr>
          <a:xfrm>
            <a:off x="457200" y="1752600"/>
            <a:ext cx="8229600" cy="762000"/>
          </a:xfrm>
        </p:spPr>
        <p:txBody>
          <a:bodyPr/>
          <a:lstStyle/>
          <a:p>
            <a:r>
              <a:rPr lang="el-GR" dirty="0" smtClean="0"/>
              <a:t>Δεν είναι τόσο δύσκολο, όσο φαίνεται…</a:t>
            </a:r>
          </a:p>
          <a:p>
            <a:endParaRPr lang="en-US" dirty="0"/>
          </a:p>
        </p:txBody>
      </p:sp>
      <p:pic>
        <p:nvPicPr>
          <p:cNvPr id="35842" name="Picture 2" descr="C:\Users\angelant\Desktop\large.jpg"/>
          <p:cNvPicPr>
            <a:picLocks noChangeAspect="1" noChangeArrowheads="1"/>
          </p:cNvPicPr>
          <p:nvPr/>
        </p:nvPicPr>
        <p:blipFill>
          <a:blip r:embed="rId2"/>
          <a:srcRect/>
          <a:stretch>
            <a:fillRect/>
          </a:stretch>
        </p:blipFill>
        <p:spPr bwMode="auto">
          <a:xfrm>
            <a:off x="457200" y="2514600"/>
            <a:ext cx="8000999" cy="41148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066800"/>
          </a:xfrm>
        </p:spPr>
        <p:txBody>
          <a:bodyPr/>
          <a:lstStyle/>
          <a:p>
            <a:r>
              <a:rPr lang="el-GR" dirty="0" smtClean="0"/>
              <a:t>Άσκηση 1</a:t>
            </a:r>
            <a:r>
              <a:rPr lang="el-GR" baseline="30000" dirty="0" smtClean="0"/>
              <a:t>η</a:t>
            </a:r>
            <a:r>
              <a:rPr lang="el-GR" dirty="0" smtClean="0"/>
              <a:t> </a:t>
            </a:r>
            <a:endParaRPr lang="en-US" dirty="0"/>
          </a:p>
        </p:txBody>
      </p:sp>
      <p:sp>
        <p:nvSpPr>
          <p:cNvPr id="3" name="Content Placeholder 2"/>
          <p:cNvSpPr>
            <a:spLocks noGrp="1"/>
          </p:cNvSpPr>
          <p:nvPr>
            <p:ph idx="1"/>
          </p:nvPr>
        </p:nvSpPr>
        <p:spPr>
          <a:xfrm>
            <a:off x="457200" y="1524000"/>
            <a:ext cx="8229600" cy="5050536"/>
          </a:xfrm>
        </p:spPr>
        <p:txBody>
          <a:bodyPr>
            <a:normAutofit/>
          </a:bodyPr>
          <a:lstStyle/>
          <a:p>
            <a:r>
              <a:rPr lang="el-GR" dirty="0" smtClean="0"/>
              <a:t>Σε ένα πείραμα, θέλαμε να μελετήσουμε αν ένα νέο πληκτρολόγιο είναι πιο αποτελεσματικό από ένα παλιό.  Μία ομάδα (1000 άτομα) δοκίμασε το νέο πληκτρολόγιο για να γράψει ένα κείμενο, ενώ μία άλλη  (1000 άτομα) χρησιμοποίησε για το ίδιο κείμενο το παλιό πληκτρολόγιο. Και για τις δύο ομάδες μετρήσαμε πόσα λάθη έκαναν και πόσο χρόνο χρειάστηκαν. Αναγνωρίστε τα είδη των μεταβλητών και πείτε πιο στατιστικό τεστ θα χρησιμοποιούσατε για την ανάλυση των αποτελεσμάτων. </a:t>
            </a:r>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Άσκηση 2</a:t>
            </a:r>
            <a:endParaRPr lang="en-US" dirty="0"/>
          </a:p>
        </p:txBody>
      </p:sp>
      <p:sp>
        <p:nvSpPr>
          <p:cNvPr id="3" name="Content Placeholder 2"/>
          <p:cNvSpPr>
            <a:spLocks noGrp="1"/>
          </p:cNvSpPr>
          <p:nvPr>
            <p:ph idx="1"/>
          </p:nvPr>
        </p:nvSpPr>
        <p:spPr/>
        <p:txBody>
          <a:bodyPr/>
          <a:lstStyle/>
          <a:p>
            <a:r>
              <a:rPr lang="el-GR" dirty="0" smtClean="0"/>
              <a:t>Ρωτήσαμε 1000 ανθρώπους για το αν πηγαίνουν στη δουλειά τους με το αυτοκίνητο ή με συγκοινωνία, για να δούμε αν υπάρχουν διαφορές ανάμεσα στα διαφορετικά φύλα. Αναγνωρίστε τις μεταβλητές και προτείνετε την κατάλληλη στατιστική ανάλυση.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Άσκηση 3</a:t>
            </a:r>
            <a:endParaRPr lang="en-US" dirty="0"/>
          </a:p>
        </p:txBody>
      </p:sp>
      <p:sp>
        <p:nvSpPr>
          <p:cNvPr id="3" name="Content Placeholder 2"/>
          <p:cNvSpPr>
            <a:spLocks noGrp="1"/>
          </p:cNvSpPr>
          <p:nvPr>
            <p:ph idx="1"/>
          </p:nvPr>
        </p:nvSpPr>
        <p:spPr/>
        <p:txBody>
          <a:bodyPr/>
          <a:lstStyle/>
          <a:p>
            <a:r>
              <a:rPr lang="el-GR" dirty="0" smtClean="0"/>
              <a:t>Περιγράψτε ένα πείραμα με κατηγορικές μεταβλητές με</a:t>
            </a:r>
            <a:r>
              <a:rPr lang="en-US" dirty="0" smtClean="0"/>
              <a:t> within subjects design</a:t>
            </a:r>
            <a:r>
              <a:rPr lang="el-GR" dirty="0" smtClean="0"/>
              <a:t>.</a:t>
            </a:r>
            <a:endParaRPr lang="en-US" dirty="0" smtClean="0"/>
          </a:p>
          <a:p>
            <a:r>
              <a:rPr lang="el-GR" dirty="0" smtClean="0"/>
              <a:t>Περιγράψτε ένα πείραμα με κατηγορικές μεταβλητές με</a:t>
            </a:r>
            <a:r>
              <a:rPr lang="en-US" dirty="0" smtClean="0"/>
              <a:t> between subjects design</a:t>
            </a:r>
            <a:r>
              <a:rPr lang="el-GR" dirty="0" smtClean="0"/>
              <a:t>.</a:t>
            </a:r>
          </a:p>
          <a:p>
            <a:r>
              <a:rPr lang="el-GR" dirty="0" smtClean="0"/>
              <a:t>Περιγράψτε  μία παρατήρηση με μεταβλητές ίσων διαστημάτων.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Ποσοτικές μέθοδοι</a:t>
            </a:r>
            <a:endParaRPr lang="en-US" dirty="0"/>
          </a:p>
        </p:txBody>
      </p:sp>
      <p:sp>
        <p:nvSpPr>
          <p:cNvPr id="3" name="Content Placeholder 2"/>
          <p:cNvSpPr>
            <a:spLocks noGrp="1"/>
          </p:cNvSpPr>
          <p:nvPr>
            <p:ph idx="1"/>
          </p:nvPr>
        </p:nvSpPr>
        <p:spPr/>
        <p:txBody>
          <a:bodyPr>
            <a:normAutofit/>
          </a:bodyPr>
          <a:lstStyle/>
          <a:p>
            <a:r>
              <a:rPr lang="el-GR" dirty="0" smtClean="0"/>
              <a:t>Το βασικό ερώτημα: Είναι πείραμα ή παρατήρηση;</a:t>
            </a:r>
          </a:p>
          <a:p>
            <a:r>
              <a:rPr lang="el-GR" dirty="0" smtClean="0"/>
              <a:t>Αν είναι πείραμα έχω εξαρτημένες και ανεξάρτητες μεταβλητές (υποθέτω αιτιότητα)</a:t>
            </a:r>
          </a:p>
          <a:p>
            <a:r>
              <a:rPr lang="el-GR" dirty="0" smtClean="0"/>
              <a:t>Αν είναι παρατήρηση, μπορώ να δω πιθανές συσχετίσεις (δεν υποθέτω αιτιότητα)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5105400"/>
            <a:ext cx="8001000" cy="1371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l-GR" dirty="0" smtClean="0"/>
              <a:t>Τι πρέπει να σκεφτώ πρώτα…</a:t>
            </a:r>
            <a:endParaRPr lang="en-US" dirty="0"/>
          </a:p>
        </p:txBody>
      </p:sp>
      <p:sp>
        <p:nvSpPr>
          <p:cNvPr id="3" name="Content Placeholder 2"/>
          <p:cNvSpPr>
            <a:spLocks noGrp="1"/>
          </p:cNvSpPr>
          <p:nvPr>
            <p:ph idx="1"/>
          </p:nvPr>
        </p:nvSpPr>
        <p:spPr/>
        <p:txBody>
          <a:bodyPr>
            <a:normAutofit lnSpcReduction="10000"/>
          </a:bodyPr>
          <a:lstStyle/>
          <a:p>
            <a:r>
              <a:rPr lang="el-GR" dirty="0" smtClean="0"/>
              <a:t>Είναι πείραμα ή παρατήρηση;</a:t>
            </a:r>
          </a:p>
          <a:p>
            <a:r>
              <a:rPr lang="el-GR" dirty="0" smtClean="0"/>
              <a:t>Είναι </a:t>
            </a:r>
            <a:r>
              <a:rPr lang="en-US" dirty="0" smtClean="0"/>
              <a:t>between </a:t>
            </a:r>
            <a:r>
              <a:rPr lang="el-GR" dirty="0" smtClean="0"/>
              <a:t>ή </a:t>
            </a:r>
            <a:r>
              <a:rPr lang="en-US" dirty="0" smtClean="0"/>
              <a:t>within subjects design</a:t>
            </a:r>
            <a:r>
              <a:rPr lang="el-GR" dirty="0" smtClean="0"/>
              <a:t>; Δηλαδή πόσοι πληθυσμοί συγκρίνονται; </a:t>
            </a:r>
          </a:p>
          <a:p>
            <a:r>
              <a:rPr lang="el-GR" dirty="0" smtClean="0"/>
              <a:t>Τι είδους μεταβλητές έχω;</a:t>
            </a:r>
          </a:p>
          <a:p>
            <a:r>
              <a:rPr lang="el-GR" dirty="0" smtClean="0"/>
              <a:t>Τι είδους κατανομή έχω; </a:t>
            </a:r>
            <a:endParaRPr lang="en-US" dirty="0" smtClean="0"/>
          </a:p>
          <a:p>
            <a:r>
              <a:rPr lang="el-GR" dirty="0" smtClean="0"/>
              <a:t>Ας τα δούμε ένα-ένα…</a:t>
            </a:r>
          </a:p>
          <a:p>
            <a:pPr>
              <a:buNone/>
            </a:pPr>
            <a:endParaRPr lang="el-GR" dirty="0" smtClean="0"/>
          </a:p>
          <a:p>
            <a:pPr>
              <a:buNone/>
            </a:pPr>
            <a:r>
              <a:rPr lang="el-GR" i="1" dirty="0" smtClean="0"/>
              <a:t>Υπενθύμιση: </a:t>
            </a:r>
            <a:r>
              <a:rPr lang="en-GB" i="1" dirty="0" smtClean="0">
                <a:latin typeface="Candara"/>
                <a:cs typeface="Candara"/>
              </a:rPr>
              <a:t>«</a:t>
            </a:r>
            <a:r>
              <a:rPr lang="en-GB" i="1" dirty="0" err="1" smtClean="0">
                <a:latin typeface="Candara"/>
                <a:cs typeface="Candara"/>
              </a:rPr>
              <a:t>εάν</a:t>
            </a:r>
            <a:r>
              <a:rPr lang="en-GB" i="1" dirty="0" smtClean="0">
                <a:latin typeface="Candara"/>
                <a:cs typeface="Candara"/>
              </a:rPr>
              <a:t> </a:t>
            </a:r>
            <a:r>
              <a:rPr lang="en-GB" i="1" dirty="0" err="1" smtClean="0">
                <a:latin typeface="Candara"/>
                <a:cs typeface="Candara"/>
              </a:rPr>
              <a:t>συμβαίνει</a:t>
            </a:r>
            <a:r>
              <a:rPr lang="en-GB" i="1" dirty="0" smtClean="0">
                <a:latin typeface="Candara"/>
                <a:cs typeface="Candara"/>
              </a:rPr>
              <a:t> τ</a:t>
            </a:r>
            <a:r>
              <a:rPr lang="el-GR" i="1" dirty="0" smtClean="0">
                <a:latin typeface="Candara"/>
                <a:cs typeface="Candara"/>
              </a:rPr>
              <a:t>ο</a:t>
            </a:r>
            <a:r>
              <a:rPr lang="en-GB" i="1" dirty="0" smtClean="0">
                <a:latin typeface="Candara"/>
                <a:cs typeface="Candara"/>
              </a:rPr>
              <a:t> Α, </a:t>
            </a:r>
            <a:r>
              <a:rPr lang="en-GB" i="1" dirty="0" err="1" smtClean="0">
                <a:latin typeface="Candara"/>
                <a:cs typeface="Candara"/>
              </a:rPr>
              <a:t>τότε</a:t>
            </a:r>
            <a:r>
              <a:rPr lang="en-GB" i="1" dirty="0" smtClean="0">
                <a:latin typeface="Candara"/>
                <a:cs typeface="Candara"/>
              </a:rPr>
              <a:t> </a:t>
            </a:r>
            <a:r>
              <a:rPr lang="en-GB" i="1" dirty="0" err="1" smtClean="0">
                <a:latin typeface="Candara"/>
                <a:cs typeface="Candara"/>
              </a:rPr>
              <a:t>ακολουθεί</a:t>
            </a:r>
            <a:r>
              <a:rPr lang="en-GB" i="1" dirty="0" smtClean="0">
                <a:latin typeface="Candara"/>
                <a:cs typeface="Candara"/>
              </a:rPr>
              <a:t> </a:t>
            </a:r>
            <a:r>
              <a:rPr lang="en-GB" i="1" dirty="0" err="1" smtClean="0">
                <a:latin typeface="Candara"/>
                <a:cs typeface="Candara"/>
              </a:rPr>
              <a:t>το</a:t>
            </a:r>
            <a:r>
              <a:rPr lang="en-GB" i="1" dirty="0" smtClean="0">
                <a:latin typeface="Candara"/>
                <a:cs typeface="Candara"/>
              </a:rPr>
              <a:t> Β», </a:t>
            </a:r>
            <a:r>
              <a:rPr lang="en-GB" i="1" dirty="0" err="1" smtClean="0">
                <a:latin typeface="Candara"/>
                <a:cs typeface="Candara"/>
              </a:rPr>
              <a:t>όπου</a:t>
            </a:r>
            <a:r>
              <a:rPr lang="en-GB" i="1" dirty="0" smtClean="0">
                <a:latin typeface="Candara"/>
                <a:cs typeface="Candara"/>
              </a:rPr>
              <a:t> Α= </a:t>
            </a:r>
            <a:r>
              <a:rPr lang="en-GB" i="1" u="sng" dirty="0" err="1" smtClean="0">
                <a:latin typeface="Candara"/>
                <a:cs typeface="Candara"/>
              </a:rPr>
              <a:t>ανεξάρτητη</a:t>
            </a:r>
            <a:r>
              <a:rPr lang="en-GB" i="1" dirty="0" smtClean="0">
                <a:latin typeface="Candara"/>
                <a:cs typeface="Candara"/>
              </a:rPr>
              <a:t> </a:t>
            </a:r>
            <a:r>
              <a:rPr lang="en-GB" i="1" dirty="0" err="1" smtClean="0">
                <a:latin typeface="Candara"/>
                <a:cs typeface="Candara"/>
              </a:rPr>
              <a:t>και</a:t>
            </a:r>
            <a:r>
              <a:rPr lang="en-GB" i="1" dirty="0" smtClean="0">
                <a:latin typeface="Candara"/>
                <a:cs typeface="Candara"/>
              </a:rPr>
              <a:t> Β= </a:t>
            </a:r>
            <a:r>
              <a:rPr lang="en-GB" i="1" u="sng" dirty="0" err="1" smtClean="0">
                <a:latin typeface="Candara"/>
                <a:cs typeface="Candara"/>
              </a:rPr>
              <a:t>εξαρτημένη</a:t>
            </a:r>
            <a:r>
              <a:rPr lang="en-GB" i="1" u="sng" dirty="0" smtClean="0">
                <a:latin typeface="Candara"/>
                <a:cs typeface="Candara"/>
              </a:rPr>
              <a:t> </a:t>
            </a:r>
            <a:r>
              <a:rPr lang="en-GB" i="1" u="sng" dirty="0" err="1" smtClean="0">
                <a:latin typeface="Candara"/>
                <a:cs typeface="Candara"/>
              </a:rPr>
              <a:t>μεταβλητή</a:t>
            </a:r>
            <a:endParaRPr lang="en-GB" i="1" dirty="0" smtClean="0">
              <a:latin typeface="Candara"/>
              <a:cs typeface="Candara"/>
            </a:endParaRP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gelant\Desktop\DecisionTree.gif"/>
          <p:cNvPicPr>
            <a:picLocks noChangeAspect="1" noChangeArrowheads="1"/>
          </p:cNvPicPr>
          <p:nvPr/>
        </p:nvPicPr>
        <p:blipFill>
          <a:blip r:embed="rId2"/>
          <a:srcRect/>
          <a:stretch>
            <a:fillRect/>
          </a:stretch>
        </p:blipFill>
        <p:spPr bwMode="auto">
          <a:xfrm>
            <a:off x="152400" y="381001"/>
            <a:ext cx="8763000" cy="6476999"/>
          </a:xfrm>
          <a:prstGeom prst="rect">
            <a:avLst/>
          </a:prstGeom>
          <a:noFill/>
        </p:spPr>
      </p:pic>
      <p:sp>
        <p:nvSpPr>
          <p:cNvPr id="3" name="Down Arrow 2"/>
          <p:cNvSpPr/>
          <p:nvPr/>
        </p:nvSpPr>
        <p:spPr>
          <a:xfrm rot="1573294">
            <a:off x="6705600" y="838200"/>
            <a:ext cx="914400" cy="15240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own Arrow 3"/>
          <p:cNvSpPr/>
          <p:nvPr/>
        </p:nvSpPr>
        <p:spPr>
          <a:xfrm rot="20037810">
            <a:off x="897676" y="809154"/>
            <a:ext cx="914400" cy="15240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 y="457200"/>
            <a:ext cx="1752600" cy="369332"/>
          </a:xfrm>
          <a:prstGeom prst="rect">
            <a:avLst/>
          </a:prstGeom>
          <a:noFill/>
        </p:spPr>
        <p:txBody>
          <a:bodyPr wrap="square" rtlCol="0">
            <a:spAutoFit/>
          </a:bodyPr>
          <a:lstStyle/>
          <a:p>
            <a:r>
              <a:rPr lang="el-GR" b="1" dirty="0" smtClean="0">
                <a:solidFill>
                  <a:srgbClr val="C00000"/>
                </a:solidFill>
              </a:rPr>
              <a:t>Παρατήρηση</a:t>
            </a:r>
            <a:endParaRPr lang="en-US" b="1" dirty="0">
              <a:solidFill>
                <a:srgbClr val="C00000"/>
              </a:solidFill>
            </a:endParaRPr>
          </a:p>
        </p:txBody>
      </p:sp>
      <p:sp>
        <p:nvSpPr>
          <p:cNvPr id="6" name="TextBox 5"/>
          <p:cNvSpPr txBox="1"/>
          <p:nvPr/>
        </p:nvSpPr>
        <p:spPr>
          <a:xfrm>
            <a:off x="6705600" y="457200"/>
            <a:ext cx="1752600" cy="369332"/>
          </a:xfrm>
          <a:prstGeom prst="rect">
            <a:avLst/>
          </a:prstGeom>
          <a:noFill/>
        </p:spPr>
        <p:txBody>
          <a:bodyPr wrap="square" rtlCol="0">
            <a:spAutoFit/>
          </a:bodyPr>
          <a:lstStyle/>
          <a:p>
            <a:r>
              <a:rPr lang="el-GR" b="1" dirty="0" smtClean="0">
                <a:solidFill>
                  <a:srgbClr val="C00000"/>
                </a:solidFill>
              </a:rPr>
              <a:t>Πείραμα</a:t>
            </a:r>
            <a:endParaRPr lang="en-US" b="1"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angelant\Desktop\SPSS-1 (1).JPG"/>
          <p:cNvPicPr>
            <a:picLocks noChangeAspect="1" noChangeArrowheads="1"/>
          </p:cNvPicPr>
          <p:nvPr/>
        </p:nvPicPr>
        <p:blipFill>
          <a:blip r:embed="rId2"/>
          <a:srcRect r="44186"/>
          <a:stretch>
            <a:fillRect/>
          </a:stretch>
        </p:blipFill>
        <p:spPr bwMode="auto">
          <a:xfrm>
            <a:off x="2057400" y="533400"/>
            <a:ext cx="6705600" cy="6019800"/>
          </a:xfrm>
          <a:prstGeom prst="rect">
            <a:avLst/>
          </a:prstGeom>
          <a:noFill/>
        </p:spPr>
      </p:pic>
      <p:sp>
        <p:nvSpPr>
          <p:cNvPr id="4" name="TextBox 3"/>
          <p:cNvSpPr txBox="1"/>
          <p:nvPr/>
        </p:nvSpPr>
        <p:spPr>
          <a:xfrm>
            <a:off x="152400" y="990600"/>
            <a:ext cx="1828800" cy="1754326"/>
          </a:xfrm>
          <a:prstGeom prst="rect">
            <a:avLst/>
          </a:prstGeom>
          <a:noFill/>
          <a:ln>
            <a:solidFill>
              <a:srgbClr val="C00000"/>
            </a:solidFill>
          </a:ln>
        </p:spPr>
        <p:txBody>
          <a:bodyPr wrap="square" rtlCol="0">
            <a:spAutoFit/>
          </a:bodyPr>
          <a:lstStyle/>
          <a:p>
            <a:r>
              <a:rPr lang="el-GR" b="1" dirty="0" smtClean="0">
                <a:solidFill>
                  <a:srgbClr val="C00000"/>
                </a:solidFill>
              </a:rPr>
              <a:t>Παρατήρηση  </a:t>
            </a:r>
            <a:r>
              <a:rPr lang="el-GR" b="1" dirty="0" smtClean="0"/>
              <a:t>- </a:t>
            </a:r>
            <a:r>
              <a:rPr lang="el-GR" b="1" u="sng" dirty="0" smtClean="0"/>
              <a:t>δεν </a:t>
            </a:r>
            <a:r>
              <a:rPr lang="el-GR" b="1" dirty="0" smtClean="0"/>
              <a:t>υπάρχουν εξαρτημένες-ανεξάρτητες μεταβλητές</a:t>
            </a:r>
            <a:endParaRPr lang="en-US" b="1" dirty="0"/>
          </a:p>
        </p:txBody>
      </p:sp>
      <p:sp>
        <p:nvSpPr>
          <p:cNvPr id="5" name="Right Arrow 4"/>
          <p:cNvSpPr/>
          <p:nvPr/>
        </p:nvSpPr>
        <p:spPr>
          <a:xfrm>
            <a:off x="1981200" y="1676400"/>
            <a:ext cx="1447800" cy="3810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3276600"/>
            <a:ext cx="1676400" cy="1477328"/>
          </a:xfrm>
          <a:prstGeom prst="rect">
            <a:avLst/>
          </a:prstGeom>
          <a:noFill/>
        </p:spPr>
        <p:txBody>
          <a:bodyPr wrap="square" rtlCol="0">
            <a:spAutoFit/>
          </a:bodyPr>
          <a:lstStyle/>
          <a:p>
            <a:r>
              <a:rPr lang="el-GR" b="1" dirty="0" smtClean="0">
                <a:solidFill>
                  <a:srgbClr val="00B050"/>
                </a:solidFill>
              </a:rPr>
              <a:t>Πείραμα</a:t>
            </a:r>
            <a:r>
              <a:rPr lang="el-GR" b="1" dirty="0" smtClean="0"/>
              <a:t> – ανεξάρτητες και εξαρτημένες μεταβλητές</a:t>
            </a:r>
            <a:endParaRPr lang="en-US" b="1" dirty="0"/>
          </a:p>
        </p:txBody>
      </p:sp>
      <p:sp>
        <p:nvSpPr>
          <p:cNvPr id="7" name="Right Arrow 6"/>
          <p:cNvSpPr/>
          <p:nvPr/>
        </p:nvSpPr>
        <p:spPr>
          <a:xfrm>
            <a:off x="1828800" y="30480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1828800" y="35814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1828800" y="51054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1828800" y="42672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ngelant\Desktop\SPSS-2.JPG"/>
          <p:cNvPicPr>
            <a:picLocks noChangeAspect="1" noChangeArrowheads="1"/>
          </p:cNvPicPr>
          <p:nvPr/>
        </p:nvPicPr>
        <p:blipFill>
          <a:blip r:embed="rId2"/>
          <a:srcRect r="44053" b="10127"/>
          <a:stretch>
            <a:fillRect/>
          </a:stretch>
        </p:blipFill>
        <p:spPr bwMode="auto">
          <a:xfrm>
            <a:off x="1981200" y="685800"/>
            <a:ext cx="7010400" cy="5410200"/>
          </a:xfrm>
          <a:prstGeom prst="rect">
            <a:avLst/>
          </a:prstGeom>
          <a:noFill/>
        </p:spPr>
      </p:pic>
      <p:sp>
        <p:nvSpPr>
          <p:cNvPr id="3" name="TextBox 2"/>
          <p:cNvSpPr txBox="1"/>
          <p:nvPr/>
        </p:nvSpPr>
        <p:spPr>
          <a:xfrm>
            <a:off x="228600" y="3276600"/>
            <a:ext cx="1676400" cy="1477328"/>
          </a:xfrm>
          <a:prstGeom prst="rect">
            <a:avLst/>
          </a:prstGeom>
          <a:noFill/>
        </p:spPr>
        <p:txBody>
          <a:bodyPr wrap="square" rtlCol="0">
            <a:spAutoFit/>
          </a:bodyPr>
          <a:lstStyle/>
          <a:p>
            <a:r>
              <a:rPr lang="el-GR" b="1" dirty="0" smtClean="0">
                <a:solidFill>
                  <a:srgbClr val="00B050"/>
                </a:solidFill>
              </a:rPr>
              <a:t>Πείραμα</a:t>
            </a:r>
            <a:r>
              <a:rPr lang="el-GR" b="1" dirty="0" smtClean="0"/>
              <a:t> – ανεξάρτητες και εξαρτημένες μεταβλητές</a:t>
            </a:r>
            <a:endParaRPr lang="en-US" b="1" dirty="0"/>
          </a:p>
        </p:txBody>
      </p:sp>
      <p:sp>
        <p:nvSpPr>
          <p:cNvPr id="4" name="Right Arrow 3"/>
          <p:cNvSpPr/>
          <p:nvPr/>
        </p:nvSpPr>
        <p:spPr>
          <a:xfrm>
            <a:off x="1524000" y="12192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1600200" y="19812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524000" y="28194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133600" y="3962400"/>
            <a:ext cx="8382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762000" y="49530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85800" y="5638800"/>
            <a:ext cx="13716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0" y="6172201"/>
            <a:ext cx="9144000" cy="338554"/>
          </a:xfrm>
          <a:prstGeom prst="rect">
            <a:avLst/>
          </a:prstGeom>
          <a:noFill/>
        </p:spPr>
        <p:txBody>
          <a:bodyPr wrap="square" rtlCol="0">
            <a:spAutoFit/>
          </a:bodyPr>
          <a:lstStyle/>
          <a:p>
            <a:r>
              <a:rPr lang="el-GR" sz="1600" dirty="0" smtClean="0"/>
              <a:t>Με </a:t>
            </a:r>
            <a:r>
              <a:rPr lang="en-US" sz="1600" dirty="0" smtClean="0"/>
              <a:t>links </a:t>
            </a:r>
            <a:r>
              <a:rPr lang="el-GR" sz="1600" dirty="0" smtClean="0"/>
              <a:t>στις οδηγίες για τα τεστ </a:t>
            </a:r>
            <a:r>
              <a:rPr lang="en-US" sz="1600" dirty="0" smtClean="0">
                <a:hlinkClick r:id="rId3"/>
              </a:rPr>
              <a:t>http://</a:t>
            </a:r>
            <a:r>
              <a:rPr lang="en-US" sz="1600" dirty="0" smtClean="0">
                <a:hlinkClick r:id="rId3"/>
              </a:rPr>
              <a:t>www.ats.ucla.edu/stat/mult_pkg/whatstat/default.htm</a:t>
            </a:r>
            <a:r>
              <a:rPr lang="el-GR" sz="1600" smtClean="0"/>
              <a:t> </a:t>
            </a:r>
            <a:endParaRPr lang="en-US"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ngelant\Desktop\table-132.jpg"/>
          <p:cNvPicPr>
            <a:picLocks noChangeAspect="1" noChangeArrowheads="1"/>
          </p:cNvPicPr>
          <p:nvPr/>
        </p:nvPicPr>
        <p:blipFill>
          <a:blip r:embed="rId2"/>
          <a:srcRect/>
          <a:stretch>
            <a:fillRect/>
          </a:stretch>
        </p:blipFill>
        <p:spPr bwMode="auto">
          <a:xfrm>
            <a:off x="2286001" y="609600"/>
            <a:ext cx="6858000" cy="5943600"/>
          </a:xfrm>
          <a:prstGeom prst="rect">
            <a:avLst/>
          </a:prstGeom>
          <a:noFill/>
        </p:spPr>
      </p:pic>
      <p:sp>
        <p:nvSpPr>
          <p:cNvPr id="3" name="TextBox 2"/>
          <p:cNvSpPr txBox="1"/>
          <p:nvPr/>
        </p:nvSpPr>
        <p:spPr>
          <a:xfrm>
            <a:off x="228600" y="1676400"/>
            <a:ext cx="2133600" cy="646331"/>
          </a:xfrm>
          <a:prstGeom prst="rect">
            <a:avLst/>
          </a:prstGeom>
          <a:noFill/>
        </p:spPr>
        <p:txBody>
          <a:bodyPr wrap="square" rtlCol="0">
            <a:spAutoFit/>
          </a:bodyPr>
          <a:lstStyle/>
          <a:p>
            <a:r>
              <a:rPr lang="el-GR" b="1" dirty="0" smtClean="0">
                <a:solidFill>
                  <a:srgbClr val="C00000"/>
                </a:solidFill>
              </a:rPr>
              <a:t>Ειδικά για τις παρατηρήσεις</a:t>
            </a:r>
            <a:endParaRPr lang="en-US" b="1"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1447800"/>
            <a:ext cx="1143000" cy="369332"/>
          </a:xfrm>
          <a:prstGeom prst="rect">
            <a:avLst/>
          </a:prstGeom>
          <a:noFill/>
        </p:spPr>
        <p:txBody>
          <a:bodyPr wrap="square" rtlCol="0">
            <a:spAutoFit/>
          </a:bodyPr>
          <a:lstStyle/>
          <a:p>
            <a:endParaRPr lang="en-US" dirty="0"/>
          </a:p>
        </p:txBody>
      </p:sp>
      <p:sp>
        <p:nvSpPr>
          <p:cNvPr id="4" name="TextBox 3"/>
          <p:cNvSpPr txBox="1"/>
          <p:nvPr/>
        </p:nvSpPr>
        <p:spPr>
          <a:xfrm>
            <a:off x="152400" y="2133600"/>
            <a:ext cx="1524000" cy="1938992"/>
          </a:xfrm>
          <a:prstGeom prst="rect">
            <a:avLst/>
          </a:prstGeom>
          <a:noFill/>
        </p:spPr>
        <p:txBody>
          <a:bodyPr wrap="square" rtlCol="0">
            <a:spAutoFit/>
          </a:bodyPr>
          <a:lstStyle/>
          <a:p>
            <a:r>
              <a:rPr lang="en-US" sz="2400" b="1" dirty="0" smtClean="0">
                <a:solidFill>
                  <a:srgbClr val="C00000"/>
                </a:solidFill>
              </a:rPr>
              <a:t>Within</a:t>
            </a:r>
            <a:r>
              <a:rPr lang="en-US" sz="2400" dirty="0" smtClean="0"/>
              <a:t> or </a:t>
            </a:r>
            <a:r>
              <a:rPr lang="en-US" sz="2400" b="1" dirty="0" smtClean="0">
                <a:solidFill>
                  <a:srgbClr val="00B050"/>
                </a:solidFill>
              </a:rPr>
              <a:t>between</a:t>
            </a:r>
            <a:r>
              <a:rPr lang="en-US" sz="2400" dirty="0" smtClean="0"/>
              <a:t> subjects design? </a:t>
            </a:r>
            <a:endParaRPr lang="en-US" sz="2400" dirty="0"/>
          </a:p>
        </p:txBody>
      </p:sp>
      <p:pic>
        <p:nvPicPr>
          <p:cNvPr id="1026" name="Picture 2" descr="C:\Users\angelant\Desktop\Marusteri_M._Statistical_test_selection_when_comparing_groups_Fig._4.jpg"/>
          <p:cNvPicPr>
            <a:picLocks noChangeAspect="1" noChangeArrowheads="1"/>
          </p:cNvPicPr>
          <p:nvPr/>
        </p:nvPicPr>
        <p:blipFill>
          <a:blip r:embed="rId2"/>
          <a:srcRect/>
          <a:stretch>
            <a:fillRect/>
          </a:stretch>
        </p:blipFill>
        <p:spPr bwMode="auto">
          <a:xfrm>
            <a:off x="1752600" y="533400"/>
            <a:ext cx="7239000" cy="6324600"/>
          </a:xfrm>
          <a:prstGeom prst="rect">
            <a:avLst/>
          </a:prstGeom>
          <a:noFill/>
        </p:spPr>
      </p:pic>
      <p:sp>
        <p:nvSpPr>
          <p:cNvPr id="8" name="Right Arrow 7"/>
          <p:cNvSpPr/>
          <p:nvPr/>
        </p:nvSpPr>
        <p:spPr>
          <a:xfrm>
            <a:off x="1143000" y="1371600"/>
            <a:ext cx="990600" cy="2286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248400" y="1371600"/>
            <a:ext cx="990600" cy="2286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810000" y="1371600"/>
            <a:ext cx="990600" cy="2286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147</TotalTime>
  <Words>729</Words>
  <Application>Microsoft Office PowerPoint</Application>
  <PresentationFormat>On-screen Show (4:3)</PresentationFormat>
  <Paragraphs>71</Paragraphs>
  <Slides>24</Slides>
  <Notes>0</Notes>
  <HiddenSlides>1</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Urban</vt:lpstr>
      <vt:lpstr>Στατιστική Ανάλυση</vt:lpstr>
      <vt:lpstr>Ποιοτικές και ποσοτικές μέθοδοι</vt:lpstr>
      <vt:lpstr>Ποσοτικές μέθοδοι</vt:lpstr>
      <vt:lpstr>Τι πρέπει να σκεφτώ πρώτα…</vt:lpstr>
      <vt:lpstr>Slide 5</vt:lpstr>
      <vt:lpstr>Slide 6</vt:lpstr>
      <vt:lpstr>Slide 7</vt:lpstr>
      <vt:lpstr>Slide 8</vt:lpstr>
      <vt:lpstr>Slide 9</vt:lpstr>
      <vt:lpstr>Slide 10</vt:lpstr>
      <vt:lpstr>Slide 11</vt:lpstr>
      <vt:lpstr>Είδη μεταβλητών…</vt:lpstr>
      <vt:lpstr>Slide 13</vt:lpstr>
      <vt:lpstr>…και τέλος, υπάρχει ή όχι ομαλή - κανονική κατανομή;</vt:lpstr>
      <vt:lpstr>Μη κανονική κατανομή</vt:lpstr>
      <vt:lpstr>Slide 16</vt:lpstr>
      <vt:lpstr>Slide 17</vt:lpstr>
      <vt:lpstr>Slide 18</vt:lpstr>
      <vt:lpstr>Slide 19</vt:lpstr>
      <vt:lpstr>Slide 20</vt:lpstr>
      <vt:lpstr>Και ένα μήνυμα ελπίδας…</vt:lpstr>
      <vt:lpstr>Άσκηση 1η </vt:lpstr>
      <vt:lpstr>Άσκηση 2</vt:lpstr>
      <vt:lpstr>Άσκηση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Στατιστική Ανάλυση</dc:title>
  <dc:creator>angelant</dc:creator>
  <cp:lastModifiedBy>angelant</cp:lastModifiedBy>
  <cp:revision>25</cp:revision>
  <dcterms:created xsi:type="dcterms:W3CDTF">2014-03-06T12:43:20Z</dcterms:created>
  <dcterms:modified xsi:type="dcterms:W3CDTF">2014-03-07T10:04:33Z</dcterms:modified>
</cp:coreProperties>
</file>