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Default Extension="gif" ContentType="image/gif"/>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Default Extension="png" ContentType="image/png"/>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8" r:id="rId1"/>
  </p:sldMasterIdLst>
  <p:handoutMasterIdLst>
    <p:handoutMasterId r:id="rId26"/>
  </p:handoutMasterIdLst>
  <p:sldIdLst>
    <p:sldId id="256" r:id="rId2"/>
    <p:sldId id="257" r:id="rId3"/>
    <p:sldId id="258" r:id="rId4"/>
    <p:sldId id="261" r:id="rId5"/>
    <p:sldId id="260" r:id="rId6"/>
    <p:sldId id="262" r:id="rId7"/>
    <p:sldId id="263" r:id="rId8"/>
    <p:sldId id="264" r:id="rId9"/>
    <p:sldId id="265" r:id="rId10"/>
    <p:sldId id="266" r:id="rId11"/>
    <p:sldId id="267" r:id="rId12"/>
    <p:sldId id="268" r:id="rId13"/>
    <p:sldId id="259" r:id="rId14"/>
    <p:sldId id="270" r:id="rId15"/>
    <p:sldId id="272" r:id="rId16"/>
    <p:sldId id="271" r:id="rId17"/>
    <p:sldId id="273" r:id="rId18"/>
    <p:sldId id="269" r:id="rId19"/>
    <p:sldId id="274" r:id="rId20"/>
    <p:sldId id="275" r:id="rId21"/>
    <p:sldId id="276" r:id="rId22"/>
    <p:sldId id="277" r:id="rId23"/>
    <p:sldId id="278" r:id="rId24"/>
    <p:sldId id="279" r:id="rId25"/>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90" d="100"/>
          <a:sy n="90" d="100"/>
        </p:scale>
        <p:origin x="-1590" y="-96"/>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notesViewPr>
    <p:cSldViewPr>
      <p:cViewPr>
        <p:scale>
          <a:sx n="80" d="100"/>
          <a:sy n="80" d="100"/>
        </p:scale>
        <p:origin x="-3990" y="150"/>
      </p:cViewPr>
      <p:guideLst>
        <p:guide orient="horz" pos="2880"/>
        <p:guide pos="2160"/>
      </p:guideLst>
    </p:cSldViewPr>
  </p:notes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handoutMaster" Target="handoutMasters/handout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2.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r>
              <a:rPr lang="en-US" dirty="0" smtClean="0"/>
              <a:t>stats</a:t>
            </a:r>
            <a:endParaRPr lang="en-US" dirty="0"/>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E523C73C-4979-4887-8683-CC64FEB9C3B6}" type="datetimeFigureOut">
              <a:rPr lang="en-US" smtClean="0"/>
              <a:pPr/>
              <a:t>3/7/2014</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81685429-CA08-47EA-BAC9-C120BF9C7251}" type="slidenum">
              <a:rPr lang="en-US" smtClean="0"/>
              <a:pPr/>
              <a:t>‹#›</a:t>
            </a:fld>
            <a:endParaRPr lang="en-US"/>
          </a:p>
        </p:txBody>
      </p:sp>
    </p:spTree>
  </p:cSld>
  <p:clrMap bg1="lt1" tx1="dk1" bg2="lt2" tx2="dk2" accent1="accent1" accent2="accent2" accent3="accent3" accent4="accent4" accent5="accent5" accent6="accent6" hlink="hlink" folHlink="folHlink"/>
</p:handout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3" name="Rectangle 22"/>
          <p:cNvSpPr/>
          <p:nvPr/>
        </p:nvSpPr>
        <p:spPr>
          <a:xfrm flipV="1">
            <a:off x="5410182" y="3810000"/>
            <a:ext cx="3733819" cy="91087"/>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4" name="Rectangle 23"/>
          <p:cNvSpPr/>
          <p:nvPr/>
        </p:nvSpPr>
        <p:spPr>
          <a:xfrm flipV="1">
            <a:off x="5410200" y="3897010"/>
            <a:ext cx="3733801" cy="192024"/>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5" name="Rectangle 24"/>
          <p:cNvSpPr/>
          <p:nvPr/>
        </p:nvSpPr>
        <p:spPr>
          <a:xfrm flipV="1">
            <a:off x="5410200" y="4115167"/>
            <a:ext cx="3733801" cy="9144"/>
          </a:xfrm>
          <a:prstGeom prst="rect">
            <a:avLst/>
          </a:prstGeom>
          <a:solidFill>
            <a:schemeClr val="accent2">
              <a:alpha val="65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6" name="Rectangle 25"/>
          <p:cNvSpPr/>
          <p:nvPr/>
        </p:nvSpPr>
        <p:spPr>
          <a:xfrm flipV="1">
            <a:off x="5410200" y="4164403"/>
            <a:ext cx="1965960" cy="18288"/>
          </a:xfrm>
          <a:prstGeom prst="rect">
            <a:avLst/>
          </a:prstGeom>
          <a:solidFill>
            <a:schemeClr val="accent2">
              <a:alpha val="6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7" name="Rectangle 26"/>
          <p:cNvSpPr/>
          <p:nvPr/>
        </p:nvSpPr>
        <p:spPr>
          <a:xfrm flipV="1">
            <a:off x="5410200" y="4199572"/>
            <a:ext cx="1965960" cy="9144"/>
          </a:xfrm>
          <a:prstGeom prst="rect">
            <a:avLst/>
          </a:prstGeom>
          <a:solidFill>
            <a:schemeClr val="accent2">
              <a:alpha val="65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30" name="Rounded Rectangle 29"/>
          <p:cNvSpPr/>
          <p:nvPr/>
        </p:nvSpPr>
        <p:spPr bwMode="white">
          <a:xfrm>
            <a:off x="5410200" y="3962400"/>
            <a:ext cx="3063240" cy="27432"/>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31" name="Rounded Rectangle 30"/>
          <p:cNvSpPr/>
          <p:nvPr/>
        </p:nvSpPr>
        <p:spPr bwMode="white">
          <a:xfrm>
            <a:off x="7376507" y="4060983"/>
            <a:ext cx="1600200" cy="36576"/>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7" name="Rectangle 6"/>
          <p:cNvSpPr/>
          <p:nvPr/>
        </p:nvSpPr>
        <p:spPr>
          <a:xfrm>
            <a:off x="1" y="3649662"/>
            <a:ext cx="9144000" cy="244170"/>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Rectangle 9"/>
          <p:cNvSpPr/>
          <p:nvPr/>
        </p:nvSpPr>
        <p:spPr>
          <a:xfrm>
            <a:off x="0" y="3675527"/>
            <a:ext cx="9144001" cy="140677"/>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Rectangle 10"/>
          <p:cNvSpPr/>
          <p:nvPr/>
        </p:nvSpPr>
        <p:spPr>
          <a:xfrm flipV="1">
            <a:off x="6414051" y="3643090"/>
            <a:ext cx="2729950" cy="248432"/>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9" name="Rectangle 18"/>
          <p:cNvSpPr/>
          <p:nvPr/>
        </p:nvSpPr>
        <p:spPr>
          <a:xfrm>
            <a:off x="0" y="0"/>
            <a:ext cx="9144000" cy="3701700"/>
          </a:xfrm>
          <a:prstGeom prst="rect">
            <a:avLst/>
          </a:prstGeom>
          <a:solidFill>
            <a:schemeClr val="tx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Title 7"/>
          <p:cNvSpPr>
            <a:spLocks noGrp="1"/>
          </p:cNvSpPr>
          <p:nvPr>
            <p:ph type="ctrTitle"/>
          </p:nvPr>
        </p:nvSpPr>
        <p:spPr>
          <a:xfrm>
            <a:off x="457200" y="2401887"/>
            <a:ext cx="8458200" cy="1470025"/>
          </a:xfrm>
        </p:spPr>
        <p:txBody>
          <a:bodyPr anchor="b"/>
          <a:lstStyle>
            <a:lvl1pPr>
              <a:defRPr sz="4400">
                <a:solidFill>
                  <a:schemeClr val="bg1"/>
                </a:solidFill>
              </a:defRPr>
            </a:lvl1pPr>
          </a:lstStyle>
          <a:p>
            <a:r>
              <a:rPr kumimoji="0" lang="en-US" smtClean="0"/>
              <a:t>Click to edit Master title style</a:t>
            </a:r>
            <a:endParaRPr kumimoji="0" lang="en-US"/>
          </a:p>
        </p:txBody>
      </p:sp>
      <p:sp>
        <p:nvSpPr>
          <p:cNvPr id="9" name="Subtitle 8"/>
          <p:cNvSpPr>
            <a:spLocks noGrp="1"/>
          </p:cNvSpPr>
          <p:nvPr>
            <p:ph type="subTitle" idx="1"/>
          </p:nvPr>
        </p:nvSpPr>
        <p:spPr>
          <a:xfrm>
            <a:off x="457200" y="3899938"/>
            <a:ext cx="4953000" cy="1752600"/>
          </a:xfrm>
        </p:spPr>
        <p:txBody>
          <a:bodyPr/>
          <a:lstStyle>
            <a:lvl1pPr marL="64008" indent="0" algn="l">
              <a:buNone/>
              <a:defRPr sz="240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28" name="Date Placeholder 27"/>
          <p:cNvSpPr>
            <a:spLocks noGrp="1"/>
          </p:cNvSpPr>
          <p:nvPr>
            <p:ph type="dt" sz="half" idx="10"/>
          </p:nvPr>
        </p:nvSpPr>
        <p:spPr>
          <a:xfrm>
            <a:off x="6705600" y="4206240"/>
            <a:ext cx="960120" cy="457200"/>
          </a:xfrm>
        </p:spPr>
        <p:txBody>
          <a:bodyPr/>
          <a:lstStyle/>
          <a:p>
            <a:fld id="{071EC96E-DDDE-4459-9A95-4DAA3376D6A8}" type="datetimeFigureOut">
              <a:rPr lang="en-US" smtClean="0"/>
              <a:pPr/>
              <a:t>3/7/2014</a:t>
            </a:fld>
            <a:endParaRPr lang="en-US"/>
          </a:p>
        </p:txBody>
      </p:sp>
      <p:sp>
        <p:nvSpPr>
          <p:cNvPr id="17" name="Footer Placeholder 16"/>
          <p:cNvSpPr>
            <a:spLocks noGrp="1"/>
          </p:cNvSpPr>
          <p:nvPr>
            <p:ph type="ftr" sz="quarter" idx="11"/>
          </p:nvPr>
        </p:nvSpPr>
        <p:spPr>
          <a:xfrm>
            <a:off x="5410200" y="4205288"/>
            <a:ext cx="1295400" cy="457200"/>
          </a:xfrm>
        </p:spPr>
        <p:txBody>
          <a:bodyPr/>
          <a:lstStyle/>
          <a:p>
            <a:endParaRPr lang="en-US"/>
          </a:p>
        </p:txBody>
      </p:sp>
      <p:sp>
        <p:nvSpPr>
          <p:cNvPr id="29" name="Slide Number Placeholder 28"/>
          <p:cNvSpPr>
            <a:spLocks noGrp="1"/>
          </p:cNvSpPr>
          <p:nvPr>
            <p:ph type="sldNum" sz="quarter" idx="12"/>
          </p:nvPr>
        </p:nvSpPr>
        <p:spPr>
          <a:xfrm>
            <a:off x="8320088" y="1136"/>
            <a:ext cx="747712" cy="365760"/>
          </a:xfrm>
        </p:spPr>
        <p:txBody>
          <a:bodyPr/>
          <a:lstStyle>
            <a:lvl1pPr algn="r">
              <a:defRPr sz="1800">
                <a:solidFill>
                  <a:schemeClr val="bg1"/>
                </a:solidFill>
              </a:defRPr>
            </a:lvl1pPr>
          </a:lstStyle>
          <a:p>
            <a:fld id="{EF859D83-E8F9-4715-993A-632870419438}"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071EC96E-DDDE-4459-9A95-4DAA3376D6A8}" type="datetimeFigureOut">
              <a:rPr lang="en-US" smtClean="0"/>
              <a:pPr/>
              <a:t>3/7/2014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F859D83-E8F9-4715-993A-632870419438}"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781800" y="1143000"/>
            <a:ext cx="1905000" cy="5486400"/>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1143000"/>
            <a:ext cx="6248400" cy="5486400"/>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071EC96E-DDDE-4459-9A95-4DAA3376D6A8}" type="datetimeFigureOut">
              <a:rPr lang="en-US" smtClean="0"/>
              <a:pPr/>
              <a:t>3/7/2014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F859D83-E8F9-4715-993A-632870419438}"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071EC96E-DDDE-4459-9A95-4DAA3376D6A8}" type="datetimeFigureOut">
              <a:rPr lang="en-US" smtClean="0"/>
              <a:pPr/>
              <a:t>3/7/2014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F859D83-E8F9-4715-993A-632870419438}"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1981200"/>
            <a:ext cx="7772400" cy="1362075"/>
          </a:xfrm>
        </p:spPr>
        <p:txBody>
          <a:bodyPr anchor="b">
            <a:noAutofit/>
          </a:bodyPr>
          <a:lstStyle>
            <a:lvl1pPr algn="l">
              <a:buNone/>
              <a:defRPr sz="4300" b="1" cap="none" baseline="0">
                <a:ln w="12700">
                  <a:solidFill>
                    <a:schemeClr val="accent2">
                      <a:shade val="90000"/>
                      <a:satMod val="150000"/>
                    </a:schemeClr>
                  </a:solidFill>
                </a:ln>
                <a:solidFill>
                  <a:srgbClr val="FFFFFF"/>
                </a:solidFill>
                <a:effectLst>
                  <a:outerShdw blurRad="38100" dist="38100" dir="5400000" algn="tl" rotWithShape="0">
                    <a:srgbClr val="000000">
                      <a:alpha val="25000"/>
                    </a:srgbClr>
                  </a:outerShdw>
                </a:effectLst>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722313" y="3367088"/>
            <a:ext cx="7772400" cy="1509712"/>
          </a:xfrm>
        </p:spPr>
        <p:txBody>
          <a:bodyPr anchor="t"/>
          <a:lstStyle>
            <a:lvl1pPr marL="45720" indent="0">
              <a:buNone/>
              <a:defRPr sz="2100" b="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p>
            <a:fld id="{071EC96E-DDDE-4459-9A95-4DAA3376D6A8}" type="datetimeFigureOut">
              <a:rPr lang="en-US" smtClean="0"/>
              <a:pPr/>
              <a:t>3/7/2014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F859D83-E8F9-4715-993A-632870419438}"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Content Placeholder 2"/>
          <p:cNvSpPr>
            <a:spLocks noGrp="1"/>
          </p:cNvSpPr>
          <p:nvPr>
            <p:ph sz="half" idx="1"/>
          </p:nvPr>
        </p:nvSpPr>
        <p:spPr>
          <a:xfrm>
            <a:off x="457200" y="2249424"/>
            <a:ext cx="4038600" cy="4525963"/>
          </a:xfrm>
        </p:spPr>
        <p:txBody>
          <a:bodyPr/>
          <a:lstStyle>
            <a:lvl1pPr>
              <a:defRPr sz="2000"/>
            </a:lvl1pPr>
            <a:lvl2pPr>
              <a:defRPr sz="1900"/>
            </a:lvl2pPr>
            <a:lvl3pPr>
              <a:defRPr sz="18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2249424"/>
            <a:ext cx="4038600" cy="4525963"/>
          </a:xfrm>
        </p:spPr>
        <p:txBody>
          <a:bodyPr/>
          <a:lstStyle>
            <a:lvl1pPr>
              <a:defRPr sz="2000"/>
            </a:lvl1pPr>
            <a:lvl2pPr>
              <a:defRPr sz="1900"/>
            </a:lvl2pPr>
            <a:lvl3pPr>
              <a:defRPr sz="18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071EC96E-DDDE-4459-9A95-4DAA3376D6A8}" type="datetimeFigureOut">
              <a:rPr lang="en-US" smtClean="0"/>
              <a:pPr/>
              <a:t>3/7/2014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F859D83-E8F9-4715-993A-632870419438}"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381000" y="1143000"/>
            <a:ext cx="8382000" cy="1069848"/>
          </a:xfrm>
        </p:spPr>
        <p:txBody>
          <a:bodyPr anchor="ctr"/>
          <a:lstStyle>
            <a:lvl1pPr>
              <a:defRPr sz="4000" b="0" i="0" cap="none" baseline="0"/>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381000" y="2244970"/>
            <a:ext cx="4041648" cy="457200"/>
          </a:xfrm>
          <a:solidFill>
            <a:schemeClr val="accent2">
              <a:satMod val="150000"/>
              <a:alpha val="25000"/>
            </a:schemeClr>
          </a:solidFill>
          <a:ln w="12700">
            <a:solidFill>
              <a:schemeClr val="accent2"/>
            </a:solidFill>
          </a:ln>
        </p:spPr>
        <p:txBody>
          <a:bodyPr anchor="ctr">
            <a:noAutofit/>
          </a:bodyPr>
          <a:lstStyle>
            <a:lvl1pPr marL="45720" indent="0">
              <a:buNone/>
              <a:defRPr sz="1900" b="1">
                <a:solidFill>
                  <a:schemeClr val="tx1">
                    <a:tint val="95000"/>
                  </a:schemeClr>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721225" y="2244970"/>
            <a:ext cx="4041775" cy="457200"/>
          </a:xfrm>
          <a:solidFill>
            <a:schemeClr val="accent2">
              <a:satMod val="150000"/>
              <a:alpha val="25000"/>
            </a:schemeClr>
          </a:solidFill>
          <a:ln w="12700">
            <a:solidFill>
              <a:schemeClr val="accent2"/>
            </a:solidFill>
          </a:ln>
        </p:spPr>
        <p:txBody>
          <a:bodyPr anchor="ctr">
            <a:noAutofit/>
          </a:bodyPr>
          <a:lstStyle>
            <a:lvl1pPr marL="45720" indent="0">
              <a:buNone/>
              <a:defRPr sz="1900" b="1">
                <a:solidFill>
                  <a:schemeClr val="tx1">
                    <a:tint val="95000"/>
                  </a:schemeClr>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381000" y="2708519"/>
            <a:ext cx="4041648" cy="3886200"/>
          </a:xfrm>
        </p:spPr>
        <p:txBody>
          <a:bodyPr/>
          <a:lstStyle>
            <a:lvl1pPr>
              <a:defRPr sz="20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718304" y="2708519"/>
            <a:ext cx="4041775" cy="3886200"/>
          </a:xfrm>
        </p:spPr>
        <p:txBody>
          <a:bodyPr/>
          <a:lstStyle>
            <a:lvl1pPr>
              <a:defRPr sz="20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6" name="Date Placeholder 25"/>
          <p:cNvSpPr>
            <a:spLocks noGrp="1"/>
          </p:cNvSpPr>
          <p:nvPr>
            <p:ph type="dt" sz="half" idx="10"/>
          </p:nvPr>
        </p:nvSpPr>
        <p:spPr/>
        <p:txBody>
          <a:bodyPr rtlCol="0"/>
          <a:lstStyle/>
          <a:p>
            <a:fld id="{071EC96E-DDDE-4459-9A95-4DAA3376D6A8}" type="datetimeFigureOut">
              <a:rPr lang="en-US" smtClean="0"/>
              <a:pPr/>
              <a:t>3/7/2014</a:t>
            </a:fld>
            <a:endParaRPr lang="en-US"/>
          </a:p>
        </p:txBody>
      </p:sp>
      <p:sp>
        <p:nvSpPr>
          <p:cNvPr id="27" name="Slide Number Placeholder 26"/>
          <p:cNvSpPr>
            <a:spLocks noGrp="1"/>
          </p:cNvSpPr>
          <p:nvPr>
            <p:ph type="sldNum" sz="quarter" idx="11"/>
          </p:nvPr>
        </p:nvSpPr>
        <p:spPr/>
        <p:txBody>
          <a:bodyPr rtlCol="0"/>
          <a:lstStyle/>
          <a:p>
            <a:fld id="{EF859D83-E8F9-4715-993A-632870419438}" type="slidenum">
              <a:rPr lang="en-US" smtClean="0"/>
              <a:pPr/>
              <a:t>‹#›</a:t>
            </a:fld>
            <a:endParaRPr lang="en-US"/>
          </a:p>
        </p:txBody>
      </p:sp>
      <p:sp>
        <p:nvSpPr>
          <p:cNvPr id="28" name="Footer Placeholder 27"/>
          <p:cNvSpPr>
            <a:spLocks noGrp="1"/>
          </p:cNvSpPr>
          <p:nvPr>
            <p:ph type="ftr" sz="quarter" idx="12"/>
          </p:nvPr>
        </p:nvSpPr>
        <p:spPr/>
        <p:txBody>
          <a:bodyPr rtlCol="0"/>
          <a:lstStyle/>
          <a:p>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1143000"/>
            <a:ext cx="8229600" cy="1069848"/>
          </a:xfrm>
        </p:spPr>
        <p:txBody>
          <a:bodyPr anchor="ctr"/>
          <a:lstStyle>
            <a:lvl1pPr>
              <a:defRPr sz="4000">
                <a:solidFill>
                  <a:schemeClr val="tx2"/>
                </a:solidFill>
              </a:defRPr>
            </a:lvl1pPr>
          </a:lstStyle>
          <a:p>
            <a:r>
              <a:rPr kumimoji="0" lang="en-US" smtClean="0"/>
              <a:t>Click to edit Master title style</a:t>
            </a:r>
            <a:endParaRPr kumimoji="0" lang="en-US"/>
          </a:p>
        </p:txBody>
      </p:sp>
      <p:sp>
        <p:nvSpPr>
          <p:cNvPr id="3" name="Date Placeholder 2"/>
          <p:cNvSpPr>
            <a:spLocks noGrp="1"/>
          </p:cNvSpPr>
          <p:nvPr>
            <p:ph type="dt" sz="half" idx="10"/>
          </p:nvPr>
        </p:nvSpPr>
        <p:spPr>
          <a:xfrm>
            <a:off x="6583680" y="612648"/>
            <a:ext cx="957264" cy="457200"/>
          </a:xfrm>
        </p:spPr>
        <p:txBody>
          <a:bodyPr/>
          <a:lstStyle/>
          <a:p>
            <a:fld id="{071EC96E-DDDE-4459-9A95-4DAA3376D6A8}" type="datetimeFigureOut">
              <a:rPr lang="en-US" smtClean="0"/>
              <a:pPr/>
              <a:t>3/7/2014</a:t>
            </a:fld>
            <a:endParaRPr lang="en-US"/>
          </a:p>
        </p:txBody>
      </p:sp>
      <p:sp>
        <p:nvSpPr>
          <p:cNvPr id="4" name="Footer Placeholder 3"/>
          <p:cNvSpPr>
            <a:spLocks noGrp="1"/>
          </p:cNvSpPr>
          <p:nvPr>
            <p:ph type="ftr" sz="quarter" idx="11"/>
          </p:nvPr>
        </p:nvSpPr>
        <p:spPr>
          <a:xfrm>
            <a:off x="5257800" y="612648"/>
            <a:ext cx="1325880" cy="457200"/>
          </a:xfrm>
        </p:spPr>
        <p:txBody>
          <a:bodyPr/>
          <a:lstStyle/>
          <a:p>
            <a:endParaRPr lang="en-US"/>
          </a:p>
        </p:txBody>
      </p:sp>
      <p:sp>
        <p:nvSpPr>
          <p:cNvPr id="5" name="Slide Number Placeholder 4"/>
          <p:cNvSpPr>
            <a:spLocks noGrp="1"/>
          </p:cNvSpPr>
          <p:nvPr>
            <p:ph type="sldNum" sz="quarter" idx="12"/>
          </p:nvPr>
        </p:nvSpPr>
        <p:spPr>
          <a:xfrm>
            <a:off x="8174736" y="2272"/>
            <a:ext cx="762000" cy="365760"/>
          </a:xfrm>
        </p:spPr>
        <p:txBody>
          <a:bodyPr/>
          <a:lstStyle/>
          <a:p>
            <a:fld id="{EF859D83-E8F9-4715-993A-632870419438}"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71EC96E-DDDE-4459-9A95-4DAA3376D6A8}" type="datetimeFigureOut">
              <a:rPr lang="en-US" smtClean="0"/>
              <a:pPr/>
              <a:t>3/7/2014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EF859D83-E8F9-4715-993A-632870419438}"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353496" y="1101970"/>
            <a:ext cx="3383280" cy="877824"/>
          </a:xfrm>
        </p:spPr>
        <p:txBody>
          <a:bodyPr anchor="b"/>
          <a:lstStyle>
            <a:lvl1pPr algn="l">
              <a:buNone/>
              <a:defRPr sz="1800" b="1"/>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5353496" y="2010727"/>
            <a:ext cx="3383280" cy="4617720"/>
          </a:xfrm>
        </p:spPr>
        <p:txBody>
          <a:bodyPr/>
          <a:lstStyle>
            <a:lvl1pPr marL="9144" indent="0">
              <a:buNone/>
              <a:defRPr sz="1400"/>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152400" y="776287"/>
            <a:ext cx="5102352" cy="5852160"/>
          </a:xfrm>
        </p:spPr>
        <p:txBody>
          <a:bodyPr/>
          <a:lstStyle>
            <a:lvl1pPr>
              <a:defRPr sz="3200"/>
            </a:lvl1pPr>
            <a:lvl2pPr>
              <a:defRPr sz="2800"/>
            </a:lvl2pPr>
            <a:lvl3pPr>
              <a:defRPr sz="2400"/>
            </a:lvl3pPr>
            <a:lvl4pPr>
              <a:defRPr sz="2000"/>
            </a:lvl4pPr>
            <a:lvl5pPr>
              <a:defRPr sz="20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071EC96E-DDDE-4459-9A95-4DAA3376D6A8}" type="datetimeFigureOut">
              <a:rPr lang="en-US" smtClean="0"/>
              <a:pPr/>
              <a:t>3/7/2014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F859D83-E8F9-4715-993A-632870419438}"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440434" y="1109160"/>
            <a:ext cx="586803" cy="4681637"/>
          </a:xfrm>
        </p:spPr>
        <p:txBody>
          <a:bodyPr vert="vert270" lIns="45720" tIns="0" rIns="45720" anchor="t"/>
          <a:lstStyle>
            <a:lvl1pPr algn="ctr">
              <a:buNone/>
              <a:defRPr sz="2000" b="1"/>
            </a:lvl1pPr>
          </a:lstStyle>
          <a:p>
            <a:r>
              <a:rPr kumimoji="0" lang="en-US" smtClean="0"/>
              <a:t>Click to edit Master title style</a:t>
            </a:r>
            <a:endParaRPr kumimoji="0" lang="en-US"/>
          </a:p>
        </p:txBody>
      </p:sp>
      <p:sp>
        <p:nvSpPr>
          <p:cNvPr id="3" name="Picture Placeholder 2"/>
          <p:cNvSpPr>
            <a:spLocks noGrp="1"/>
          </p:cNvSpPr>
          <p:nvPr>
            <p:ph type="pic" idx="1"/>
          </p:nvPr>
        </p:nvSpPr>
        <p:spPr>
          <a:xfrm>
            <a:off x="403671" y="1143000"/>
            <a:ext cx="4572000" cy="4572000"/>
          </a:xfrm>
          <a:solidFill>
            <a:srgbClr val="EAEAEA"/>
          </a:solidFill>
          <a:ln w="50800">
            <a:solidFill>
              <a:srgbClr val="FFFFFF"/>
            </a:solidFill>
            <a:miter lim="800000"/>
          </a:ln>
          <a:effectLst>
            <a:outerShdw blurRad="57150" dist="31750" dir="4800000" algn="tl" rotWithShape="0">
              <a:srgbClr val="000000">
                <a:alpha val="25000"/>
              </a:srgbClr>
            </a:outerShdw>
          </a:effectLst>
          <a:scene3d>
            <a:camera prst="orthographicFront"/>
            <a:lightRig rig="twoPt" dir="t">
              <a:rot lat="0" lon="0" rev="7200000"/>
            </a:lightRig>
          </a:scene3d>
          <a:sp3d contourW="2540">
            <a:bevelT w="25400" h="19050"/>
            <a:contourClr>
              <a:srgbClr val="AEAEAE"/>
            </a:contourClr>
          </a:sp3d>
        </p:spPr>
        <p:txBody>
          <a:bodyPr/>
          <a:lstStyle>
            <a:lvl1pPr marL="0" indent="0">
              <a:buNone/>
              <a:defRPr sz="3200"/>
            </a:lvl1pPr>
          </a:lstStyle>
          <a:p>
            <a:r>
              <a:rPr kumimoji="0" lang="en-US" smtClean="0"/>
              <a:t>Click icon to add picture</a:t>
            </a:r>
            <a:endParaRPr kumimoji="0" lang="en-US" dirty="0"/>
          </a:p>
        </p:txBody>
      </p:sp>
      <p:sp>
        <p:nvSpPr>
          <p:cNvPr id="4" name="Text Placeholder 3"/>
          <p:cNvSpPr>
            <a:spLocks noGrp="1"/>
          </p:cNvSpPr>
          <p:nvPr>
            <p:ph type="body" sz="half" idx="2"/>
          </p:nvPr>
        </p:nvSpPr>
        <p:spPr>
          <a:xfrm>
            <a:off x="6088443" y="3274308"/>
            <a:ext cx="2590800" cy="2516489"/>
          </a:xfrm>
        </p:spPr>
        <p:txBody>
          <a:bodyPr lIns="0" tIns="0" rIns="45720" anchor="t"/>
          <a:lstStyle>
            <a:lvl1pPr marL="0" indent="0">
              <a:lnSpc>
                <a:spcPct val="100000"/>
              </a:lnSpc>
              <a:spcBef>
                <a:spcPts val="0"/>
              </a:spcBef>
              <a:buFontTx/>
              <a:buNone/>
              <a:defRPr sz="1300"/>
            </a:lvl1pPr>
            <a:lvl2pPr>
              <a:buFontTx/>
              <a:buNone/>
              <a:defRPr sz="1200"/>
            </a:lvl2pPr>
            <a:lvl3pPr>
              <a:buFontTx/>
              <a:buNone/>
              <a:defRPr sz="1000"/>
            </a:lvl3pPr>
            <a:lvl4pPr>
              <a:buFontTx/>
              <a:buNone/>
              <a:defRPr sz="900"/>
            </a:lvl4pPr>
            <a:lvl5pPr>
              <a:buFontTx/>
              <a:buNone/>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071EC96E-DDDE-4459-9A95-4DAA3376D6A8}" type="datetimeFigureOut">
              <a:rPr lang="en-US" smtClean="0"/>
              <a:pPr/>
              <a:t>3/7/2014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F859D83-E8F9-4715-993A-632870419438}"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8" name="Rectangle 27"/>
          <p:cNvSpPr/>
          <p:nvPr/>
        </p:nvSpPr>
        <p:spPr>
          <a:xfrm>
            <a:off x="1" y="366818"/>
            <a:ext cx="9144000" cy="84407"/>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9" name="Rectangle 28"/>
          <p:cNvSpPr/>
          <p:nvPr/>
        </p:nvSpPr>
        <p:spPr>
          <a:xfrm>
            <a:off x="0" y="-1"/>
            <a:ext cx="9144000" cy="310663"/>
          </a:xfrm>
          <a:prstGeom prst="rect">
            <a:avLst/>
          </a:prstGeom>
          <a:solidFill>
            <a:schemeClr val="tx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0" name="Rectangle 29"/>
          <p:cNvSpPr/>
          <p:nvPr/>
        </p:nvSpPr>
        <p:spPr>
          <a:xfrm>
            <a:off x="0" y="308276"/>
            <a:ext cx="9144001" cy="91441"/>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1" name="Rectangle 30"/>
          <p:cNvSpPr/>
          <p:nvPr/>
        </p:nvSpPr>
        <p:spPr>
          <a:xfrm flipV="1">
            <a:off x="5410182" y="360246"/>
            <a:ext cx="3733819" cy="91087"/>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2" name="Rectangle 31"/>
          <p:cNvSpPr/>
          <p:nvPr/>
        </p:nvSpPr>
        <p:spPr>
          <a:xfrm flipV="1">
            <a:off x="5410200" y="440112"/>
            <a:ext cx="3733801" cy="180035"/>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33" name="Rounded Rectangle 32"/>
          <p:cNvSpPr/>
          <p:nvPr/>
        </p:nvSpPr>
        <p:spPr bwMode="white">
          <a:xfrm>
            <a:off x="5407339" y="497504"/>
            <a:ext cx="3063240" cy="27432"/>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34" name="Rounded Rectangle 33"/>
          <p:cNvSpPr/>
          <p:nvPr/>
        </p:nvSpPr>
        <p:spPr bwMode="white">
          <a:xfrm>
            <a:off x="7373646" y="588943"/>
            <a:ext cx="1600200" cy="36576"/>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5" name="Rectangle 34"/>
          <p:cNvSpPr/>
          <p:nvPr/>
        </p:nvSpPr>
        <p:spPr bwMode="invGray">
          <a:xfrm>
            <a:off x="9084966" y="-2001"/>
            <a:ext cx="57626" cy="621792"/>
          </a:xfrm>
          <a:prstGeom prst="rect">
            <a:avLst/>
          </a:prstGeom>
          <a:solidFill>
            <a:srgbClr val="FFFFFF">
              <a:alpha val="65098"/>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36" name="Rectangle 35"/>
          <p:cNvSpPr/>
          <p:nvPr/>
        </p:nvSpPr>
        <p:spPr bwMode="invGray">
          <a:xfrm>
            <a:off x="9044481" y="-2001"/>
            <a:ext cx="27432" cy="621792"/>
          </a:xfrm>
          <a:prstGeom prst="rect">
            <a:avLst/>
          </a:prstGeom>
          <a:solidFill>
            <a:srgbClr val="FFFFFF">
              <a:alpha val="65098"/>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37" name="Rectangle 36"/>
          <p:cNvSpPr/>
          <p:nvPr/>
        </p:nvSpPr>
        <p:spPr bwMode="invGray">
          <a:xfrm>
            <a:off x="9025428" y="-2001"/>
            <a:ext cx="9144" cy="621792"/>
          </a:xfrm>
          <a:prstGeom prst="rect">
            <a:avLst/>
          </a:prstGeom>
          <a:solidFill>
            <a:srgbClr val="FFFFFF">
              <a:alpha val="6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8" name="Rectangle 37"/>
          <p:cNvSpPr/>
          <p:nvPr/>
        </p:nvSpPr>
        <p:spPr bwMode="invGray">
          <a:xfrm>
            <a:off x="8975423" y="-2001"/>
            <a:ext cx="27432" cy="621792"/>
          </a:xfrm>
          <a:prstGeom prst="rect">
            <a:avLst/>
          </a:prstGeom>
          <a:solidFill>
            <a:srgbClr val="FFFFFF">
              <a:alpha val="4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9" name="Rectangle 38"/>
          <p:cNvSpPr/>
          <p:nvPr/>
        </p:nvSpPr>
        <p:spPr bwMode="invGray">
          <a:xfrm>
            <a:off x="8915677" y="380"/>
            <a:ext cx="54864" cy="585216"/>
          </a:xfrm>
          <a:prstGeom prst="rect">
            <a:avLst/>
          </a:prstGeom>
          <a:solidFill>
            <a:srgbClr val="FFFFFF">
              <a:alpha val="2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40" name="Rectangle 39"/>
          <p:cNvSpPr/>
          <p:nvPr/>
        </p:nvSpPr>
        <p:spPr bwMode="invGray">
          <a:xfrm>
            <a:off x="8873475" y="380"/>
            <a:ext cx="9144" cy="585216"/>
          </a:xfrm>
          <a:prstGeom prst="rect">
            <a:avLst/>
          </a:prstGeom>
          <a:solidFill>
            <a:srgbClr val="FFFFFF">
              <a:alpha val="30196"/>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2" name="Title Placeholder 21"/>
          <p:cNvSpPr>
            <a:spLocks noGrp="1"/>
          </p:cNvSpPr>
          <p:nvPr>
            <p:ph type="title"/>
          </p:nvPr>
        </p:nvSpPr>
        <p:spPr>
          <a:xfrm>
            <a:off x="457200" y="1143000"/>
            <a:ext cx="8229600" cy="1066800"/>
          </a:xfrm>
          <a:prstGeom prst="rect">
            <a:avLst/>
          </a:prstGeom>
        </p:spPr>
        <p:txBody>
          <a:bodyPr vert="horz" anchor="ctr">
            <a:normAutofit/>
          </a:bodyPr>
          <a:lstStyle/>
          <a:p>
            <a:r>
              <a:rPr kumimoji="0" lang="en-US" smtClean="0"/>
              <a:t>Click to edit Master title style</a:t>
            </a:r>
            <a:endParaRPr kumimoji="0" lang="en-US"/>
          </a:p>
        </p:txBody>
      </p:sp>
      <p:sp>
        <p:nvSpPr>
          <p:cNvPr id="13" name="Text Placeholder 12"/>
          <p:cNvSpPr>
            <a:spLocks noGrp="1"/>
          </p:cNvSpPr>
          <p:nvPr>
            <p:ph type="body" idx="1"/>
          </p:nvPr>
        </p:nvSpPr>
        <p:spPr>
          <a:xfrm>
            <a:off x="457200" y="2249424"/>
            <a:ext cx="8229600" cy="4325112"/>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4" name="Date Placeholder 13"/>
          <p:cNvSpPr>
            <a:spLocks noGrp="1"/>
          </p:cNvSpPr>
          <p:nvPr>
            <p:ph type="dt" sz="half" idx="2"/>
          </p:nvPr>
        </p:nvSpPr>
        <p:spPr>
          <a:xfrm>
            <a:off x="6586536" y="612648"/>
            <a:ext cx="957264" cy="457200"/>
          </a:xfrm>
          <a:prstGeom prst="rect">
            <a:avLst/>
          </a:prstGeom>
        </p:spPr>
        <p:txBody>
          <a:bodyPr vert="horz"/>
          <a:lstStyle>
            <a:lvl1pPr algn="l" eaLnBrk="1" latinLnBrk="0" hangingPunct="1">
              <a:defRPr kumimoji="0" sz="800">
                <a:solidFill>
                  <a:schemeClr val="accent2"/>
                </a:solidFill>
              </a:defRPr>
            </a:lvl1pPr>
          </a:lstStyle>
          <a:p>
            <a:fld id="{071EC96E-DDDE-4459-9A95-4DAA3376D6A8}" type="datetimeFigureOut">
              <a:rPr lang="en-US" smtClean="0"/>
              <a:pPr/>
              <a:t>3/7/2014</a:t>
            </a:fld>
            <a:endParaRPr lang="en-US"/>
          </a:p>
        </p:txBody>
      </p:sp>
      <p:sp>
        <p:nvSpPr>
          <p:cNvPr id="3" name="Footer Placeholder 2"/>
          <p:cNvSpPr>
            <a:spLocks noGrp="1"/>
          </p:cNvSpPr>
          <p:nvPr>
            <p:ph type="ftr" sz="quarter" idx="3"/>
          </p:nvPr>
        </p:nvSpPr>
        <p:spPr>
          <a:xfrm>
            <a:off x="5257800" y="612648"/>
            <a:ext cx="1325880" cy="457200"/>
          </a:xfrm>
          <a:prstGeom prst="rect">
            <a:avLst/>
          </a:prstGeom>
        </p:spPr>
        <p:txBody>
          <a:bodyPr vert="horz"/>
          <a:lstStyle>
            <a:lvl1pPr algn="r" eaLnBrk="1" latinLnBrk="0" hangingPunct="1">
              <a:defRPr kumimoji="0" sz="800">
                <a:solidFill>
                  <a:schemeClr val="accent2"/>
                </a:solidFill>
              </a:defRPr>
            </a:lvl1pPr>
          </a:lstStyle>
          <a:p>
            <a:endParaRPr lang="en-US"/>
          </a:p>
        </p:txBody>
      </p:sp>
      <p:sp>
        <p:nvSpPr>
          <p:cNvPr id="23" name="Slide Number Placeholder 22"/>
          <p:cNvSpPr>
            <a:spLocks noGrp="1"/>
          </p:cNvSpPr>
          <p:nvPr>
            <p:ph type="sldNum" sz="quarter" idx="4"/>
          </p:nvPr>
        </p:nvSpPr>
        <p:spPr>
          <a:xfrm>
            <a:off x="8174736" y="2272"/>
            <a:ext cx="762000" cy="365760"/>
          </a:xfrm>
          <a:prstGeom prst="rect">
            <a:avLst/>
          </a:prstGeom>
        </p:spPr>
        <p:txBody>
          <a:bodyPr vert="horz" anchor="b"/>
          <a:lstStyle>
            <a:lvl1pPr algn="r" eaLnBrk="1" latinLnBrk="0" hangingPunct="1">
              <a:defRPr kumimoji="0" sz="1800">
                <a:solidFill>
                  <a:srgbClr val="FFFFFF"/>
                </a:solidFill>
              </a:defRPr>
            </a:lvl1pPr>
          </a:lstStyle>
          <a:p>
            <a:fld id="{EF859D83-E8F9-4715-993A-632870419438}"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Lst>
  <p:txStyles>
    <p:titleStyle>
      <a:lvl1pPr algn="l" rtl="0" eaLnBrk="1" latinLnBrk="0" hangingPunct="1">
        <a:spcBef>
          <a:spcPct val="0"/>
        </a:spcBef>
        <a:buNone/>
        <a:defRPr kumimoji="0" sz="4000" kern="1200">
          <a:solidFill>
            <a:schemeClr val="tx2"/>
          </a:solidFill>
          <a:latin typeface="+mj-lt"/>
          <a:ea typeface="+mj-ea"/>
          <a:cs typeface="+mj-cs"/>
        </a:defRPr>
      </a:lvl1pPr>
    </p:titleStyle>
    <p:bodyStyle>
      <a:lvl1pPr marL="365760" indent="-256032" algn="l" rtl="0" eaLnBrk="1" latinLnBrk="0" hangingPunct="1">
        <a:spcBef>
          <a:spcPts val="300"/>
        </a:spcBef>
        <a:buClr>
          <a:schemeClr val="accent3"/>
        </a:buClr>
        <a:buFont typeface="Georgia"/>
        <a:buChar char="•"/>
        <a:defRPr kumimoji="0" sz="2800" kern="1200">
          <a:solidFill>
            <a:schemeClr val="tx1"/>
          </a:solidFill>
          <a:latin typeface="+mn-lt"/>
          <a:ea typeface="+mn-ea"/>
          <a:cs typeface="+mn-cs"/>
        </a:defRPr>
      </a:lvl1pPr>
      <a:lvl2pPr marL="658368" indent="-246888" algn="l" rtl="0" eaLnBrk="1" latinLnBrk="0" hangingPunct="1">
        <a:spcBef>
          <a:spcPts val="300"/>
        </a:spcBef>
        <a:buClr>
          <a:schemeClr val="accent2"/>
        </a:buClr>
        <a:buFont typeface="Georgia"/>
        <a:buChar char="▫"/>
        <a:defRPr kumimoji="0" sz="2600" kern="1200">
          <a:solidFill>
            <a:schemeClr val="accent2"/>
          </a:solidFill>
          <a:latin typeface="+mn-lt"/>
          <a:ea typeface="+mn-ea"/>
          <a:cs typeface="+mn-cs"/>
        </a:defRPr>
      </a:lvl2pPr>
      <a:lvl3pPr marL="923544" indent="-219456" algn="l" rtl="0" eaLnBrk="1" latinLnBrk="0" hangingPunct="1">
        <a:spcBef>
          <a:spcPts val="300"/>
        </a:spcBef>
        <a:buClr>
          <a:schemeClr val="accent1"/>
        </a:buClr>
        <a:buFont typeface="Wingdings 2"/>
        <a:buChar char=""/>
        <a:defRPr kumimoji="0" sz="2400" kern="1200">
          <a:solidFill>
            <a:schemeClr val="accent1"/>
          </a:solidFill>
          <a:latin typeface="+mn-lt"/>
          <a:ea typeface="+mn-ea"/>
          <a:cs typeface="+mn-cs"/>
        </a:defRPr>
      </a:lvl3pPr>
      <a:lvl4pPr marL="1179576" indent="-201168" algn="l" rtl="0" eaLnBrk="1" latinLnBrk="0" hangingPunct="1">
        <a:spcBef>
          <a:spcPts val="300"/>
        </a:spcBef>
        <a:buClr>
          <a:schemeClr val="accent1"/>
        </a:buClr>
        <a:buFont typeface="Wingdings 2"/>
        <a:buChar char=""/>
        <a:defRPr kumimoji="0" sz="2200" kern="1200">
          <a:solidFill>
            <a:schemeClr val="accent1"/>
          </a:solidFill>
          <a:latin typeface="+mn-lt"/>
          <a:ea typeface="+mn-ea"/>
          <a:cs typeface="+mn-cs"/>
        </a:defRPr>
      </a:lvl4pPr>
      <a:lvl5pPr marL="1389888" indent="-182880" algn="l" rtl="0" eaLnBrk="1" latinLnBrk="0" hangingPunct="1">
        <a:spcBef>
          <a:spcPts val="300"/>
        </a:spcBef>
        <a:buClr>
          <a:schemeClr val="accent3"/>
        </a:buClr>
        <a:buFont typeface="Georgia"/>
        <a:buChar char="▫"/>
        <a:defRPr kumimoji="0" sz="2000" kern="1200">
          <a:solidFill>
            <a:schemeClr val="accent3"/>
          </a:solidFill>
          <a:latin typeface="+mn-lt"/>
          <a:ea typeface="+mn-ea"/>
          <a:cs typeface="+mn-cs"/>
        </a:defRPr>
      </a:lvl5pPr>
      <a:lvl6pPr marL="1609344" indent="-182880" algn="l" rtl="0" eaLnBrk="1" latinLnBrk="0" hangingPunct="1">
        <a:spcBef>
          <a:spcPts val="300"/>
        </a:spcBef>
        <a:buClr>
          <a:schemeClr val="accent3"/>
        </a:buClr>
        <a:buFont typeface="Georgia"/>
        <a:buChar char="▫"/>
        <a:defRPr kumimoji="0" sz="1800" kern="1200">
          <a:solidFill>
            <a:schemeClr val="accent3"/>
          </a:solidFill>
          <a:latin typeface="+mn-lt"/>
          <a:ea typeface="+mn-ea"/>
          <a:cs typeface="+mn-cs"/>
        </a:defRPr>
      </a:lvl6pPr>
      <a:lvl7pPr marL="1828800" indent="-182880" algn="l" rtl="0" eaLnBrk="1" latinLnBrk="0" hangingPunct="1">
        <a:spcBef>
          <a:spcPts val="300"/>
        </a:spcBef>
        <a:buClr>
          <a:schemeClr val="accent3"/>
        </a:buClr>
        <a:buFont typeface="Georgia"/>
        <a:buChar char="▫"/>
        <a:defRPr kumimoji="0" sz="1600" kern="1200">
          <a:solidFill>
            <a:schemeClr val="accent3"/>
          </a:solidFill>
          <a:latin typeface="+mn-lt"/>
          <a:ea typeface="+mn-ea"/>
          <a:cs typeface="+mn-cs"/>
        </a:defRPr>
      </a:lvl7pPr>
      <a:lvl8pPr marL="2029968" indent="-182880" algn="l" rtl="0" eaLnBrk="1" latinLnBrk="0" hangingPunct="1">
        <a:spcBef>
          <a:spcPts val="300"/>
        </a:spcBef>
        <a:buClr>
          <a:schemeClr val="accent3"/>
        </a:buClr>
        <a:buFont typeface="Georgia"/>
        <a:buChar char="◦"/>
        <a:defRPr kumimoji="0" sz="1500" kern="1200">
          <a:solidFill>
            <a:schemeClr val="accent3"/>
          </a:solidFill>
          <a:latin typeface="+mn-lt"/>
          <a:ea typeface="+mn-ea"/>
          <a:cs typeface="+mn-cs"/>
        </a:defRPr>
      </a:lvl8pPr>
      <a:lvl9pPr marL="2240280" indent="-182880" algn="l" rtl="0" eaLnBrk="1" latinLnBrk="0" hangingPunct="1">
        <a:spcBef>
          <a:spcPts val="300"/>
        </a:spcBef>
        <a:buClr>
          <a:schemeClr val="accent3"/>
        </a:buClr>
        <a:buFont typeface="Georgia"/>
        <a:buChar char="◦"/>
        <a:defRPr kumimoji="0" sz="1400" kern="1200" baseline="0">
          <a:solidFill>
            <a:schemeClr val="accent3"/>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8.gif"/><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9.gif"/><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hyperlink" Target="http://el.wikipedia.org/wiki/%CE%A3%CF%85%CE%BD%CE%AC%CF%81%CF%84%CE%B7%CF%83%CE%B7_%CF%80%CF%85%CE%BA%CE%BD%CF%8C%CF%84%CE%B7%CF%84%CE%B1%CF%82_%CF%80%CE%B9%CE%B8%CE%B1%CE%BD%CF%8C%CF%84%CE%B7%CF%84%CE%B1%CF%82" TargetMode="External"/><Relationship Id="rId2" Type="http://schemas.openxmlformats.org/officeDocument/2006/relationships/hyperlink" Target="http://el.wikipedia.org/wiki/%CE%9A%CE%B1%CF%81%CE%BB_%CE%A6%CF%81%CE%AF%CE%BD%CF%84%CF%81%CE%B9%CF%87_%CE%93%CE%BA%CE%AC%CE%BF%CF%85%CF%82" TargetMode="External"/><Relationship Id="rId1" Type="http://schemas.openxmlformats.org/officeDocument/2006/relationships/slideLayout" Target="../slideLayouts/slideLayout2.xml"/><Relationship Id="rId5" Type="http://schemas.openxmlformats.org/officeDocument/2006/relationships/image" Target="../media/image10.png"/><Relationship Id="rId4" Type="http://schemas.openxmlformats.org/officeDocument/2006/relationships/hyperlink" Target="http://el.wikipedia.org/wiki/%CE%9C%CE%AD%CF%83%CE%B7_%CF%84%CE%B9%CE%BC%CE%AE" TargetMode="External"/></Relationships>
</file>

<file path=ppt/slides/_rels/slide15.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14.gif"/><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gif"/><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hyperlink" Target="http://www.ats.ucla.edu/stat/mult_pkg/whatstat/default.htm" TargetMode="External"/><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l-GR" dirty="0" smtClean="0"/>
              <a:t>Στατιστική Ανάλυση</a:t>
            </a:r>
            <a:endParaRPr lang="en-US" dirty="0"/>
          </a:p>
        </p:txBody>
      </p:sp>
      <p:sp>
        <p:nvSpPr>
          <p:cNvPr id="3" name="Subtitle 2"/>
          <p:cNvSpPr>
            <a:spLocks noGrp="1"/>
          </p:cNvSpPr>
          <p:nvPr>
            <p:ph type="subTitle" idx="1"/>
          </p:nvPr>
        </p:nvSpPr>
        <p:spPr/>
        <p:txBody>
          <a:bodyPr/>
          <a:lstStyle/>
          <a:p>
            <a:endParaRPr lang="en-US"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52400" y="2133600"/>
            <a:ext cx="1524000" cy="1938992"/>
          </a:xfrm>
          <a:prstGeom prst="rect">
            <a:avLst/>
          </a:prstGeom>
          <a:noFill/>
        </p:spPr>
        <p:txBody>
          <a:bodyPr wrap="square" rtlCol="0">
            <a:spAutoFit/>
          </a:bodyPr>
          <a:lstStyle/>
          <a:p>
            <a:r>
              <a:rPr lang="en-US" sz="2400" b="1" dirty="0" smtClean="0">
                <a:solidFill>
                  <a:srgbClr val="C00000"/>
                </a:solidFill>
              </a:rPr>
              <a:t>Within</a:t>
            </a:r>
            <a:r>
              <a:rPr lang="en-US" sz="2400" dirty="0" smtClean="0"/>
              <a:t> or </a:t>
            </a:r>
            <a:r>
              <a:rPr lang="en-US" sz="2400" b="1" dirty="0" smtClean="0">
                <a:solidFill>
                  <a:srgbClr val="00B050"/>
                </a:solidFill>
              </a:rPr>
              <a:t>between</a:t>
            </a:r>
            <a:r>
              <a:rPr lang="en-US" sz="2400" dirty="0" smtClean="0"/>
              <a:t> subjects design? </a:t>
            </a:r>
            <a:endParaRPr lang="en-US" sz="2400" dirty="0"/>
          </a:p>
        </p:txBody>
      </p:sp>
      <p:pic>
        <p:nvPicPr>
          <p:cNvPr id="2050" name="Picture 2" descr="C:\Users\angelant\Desktop\907735_orig.png"/>
          <p:cNvPicPr>
            <a:picLocks noChangeAspect="1" noChangeArrowheads="1"/>
          </p:cNvPicPr>
          <p:nvPr/>
        </p:nvPicPr>
        <p:blipFill>
          <a:blip r:embed="rId2"/>
          <a:srcRect/>
          <a:stretch>
            <a:fillRect/>
          </a:stretch>
        </p:blipFill>
        <p:spPr bwMode="auto">
          <a:xfrm>
            <a:off x="914400" y="609600"/>
            <a:ext cx="8077200" cy="6096000"/>
          </a:xfrm>
          <a:prstGeom prst="rect">
            <a:avLst/>
          </a:prstGeom>
          <a:noFill/>
        </p:spPr>
      </p:pic>
      <p:sp>
        <p:nvSpPr>
          <p:cNvPr id="4" name="Right Arrow 3"/>
          <p:cNvSpPr/>
          <p:nvPr/>
        </p:nvSpPr>
        <p:spPr>
          <a:xfrm>
            <a:off x="533400" y="762000"/>
            <a:ext cx="762000" cy="228600"/>
          </a:xfrm>
          <a:prstGeom prst="rightArrow">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ight Arrow 4"/>
          <p:cNvSpPr/>
          <p:nvPr/>
        </p:nvSpPr>
        <p:spPr>
          <a:xfrm rot="16200000" flipV="1">
            <a:off x="4095750" y="1238250"/>
            <a:ext cx="762000" cy="266700"/>
          </a:xfrm>
          <a:prstGeom prst="rightArrow">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ight Arrow 5"/>
          <p:cNvSpPr/>
          <p:nvPr/>
        </p:nvSpPr>
        <p:spPr>
          <a:xfrm rot="19897165">
            <a:off x="6096000" y="990600"/>
            <a:ext cx="762000" cy="228600"/>
          </a:xfrm>
          <a:prstGeom prst="rightArrow">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C:\Users\angelant\Desktop\1.gif"/>
          <p:cNvPicPr>
            <a:picLocks noChangeAspect="1" noChangeArrowheads="1"/>
          </p:cNvPicPr>
          <p:nvPr/>
        </p:nvPicPr>
        <p:blipFill>
          <a:blip r:embed="rId2"/>
          <a:srcRect/>
          <a:stretch>
            <a:fillRect/>
          </a:stretch>
        </p:blipFill>
        <p:spPr bwMode="auto">
          <a:xfrm>
            <a:off x="2209800" y="609600"/>
            <a:ext cx="6781800" cy="6019800"/>
          </a:xfrm>
          <a:prstGeom prst="rect">
            <a:avLst/>
          </a:prstGeom>
          <a:noFill/>
        </p:spPr>
      </p:pic>
      <p:sp>
        <p:nvSpPr>
          <p:cNvPr id="3" name="TextBox 2"/>
          <p:cNvSpPr txBox="1"/>
          <p:nvPr/>
        </p:nvSpPr>
        <p:spPr>
          <a:xfrm>
            <a:off x="152400" y="1600200"/>
            <a:ext cx="1981200" cy="2308324"/>
          </a:xfrm>
          <a:prstGeom prst="rect">
            <a:avLst/>
          </a:prstGeom>
          <a:noFill/>
        </p:spPr>
        <p:txBody>
          <a:bodyPr wrap="square" rtlCol="0">
            <a:spAutoFit/>
          </a:bodyPr>
          <a:lstStyle/>
          <a:p>
            <a:r>
              <a:rPr lang="el-GR" dirty="0" smtClean="0"/>
              <a:t>Ειδικά για </a:t>
            </a:r>
            <a:r>
              <a:rPr lang="en-US" dirty="0" smtClean="0"/>
              <a:t>Between subjects design </a:t>
            </a:r>
            <a:r>
              <a:rPr lang="el-GR" dirty="0" smtClean="0"/>
              <a:t>πρόκειται για δείγμα από τον </a:t>
            </a:r>
            <a:r>
              <a:rPr lang="el-GR" b="1" dirty="0" smtClean="0">
                <a:solidFill>
                  <a:srgbClr val="C00000"/>
                </a:solidFill>
              </a:rPr>
              <a:t>ίδιο πληθυσμό </a:t>
            </a:r>
            <a:r>
              <a:rPr lang="el-GR" dirty="0" smtClean="0"/>
              <a:t>ή </a:t>
            </a:r>
            <a:r>
              <a:rPr lang="el-GR" b="1" dirty="0" smtClean="0">
                <a:solidFill>
                  <a:srgbClr val="00B050"/>
                </a:solidFill>
              </a:rPr>
              <a:t>διαφορετικούς πληθυσμούς</a:t>
            </a:r>
            <a:r>
              <a:rPr lang="el-GR" dirty="0" smtClean="0"/>
              <a:t>; </a:t>
            </a:r>
            <a:endParaRPr lang="en-US" dirty="0"/>
          </a:p>
        </p:txBody>
      </p:sp>
      <p:sp>
        <p:nvSpPr>
          <p:cNvPr id="5" name="Right Arrow 4"/>
          <p:cNvSpPr/>
          <p:nvPr/>
        </p:nvSpPr>
        <p:spPr>
          <a:xfrm rot="1294023">
            <a:off x="3939084" y="1574397"/>
            <a:ext cx="709965" cy="304800"/>
          </a:xfrm>
          <a:prstGeom prst="rightArrow">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ight Arrow 6"/>
          <p:cNvSpPr/>
          <p:nvPr/>
        </p:nvSpPr>
        <p:spPr>
          <a:xfrm rot="1294023">
            <a:off x="7193968" y="1567617"/>
            <a:ext cx="709965" cy="304800"/>
          </a:xfrm>
          <a:prstGeom prst="rightArrow">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ight Arrow 7"/>
          <p:cNvSpPr/>
          <p:nvPr/>
        </p:nvSpPr>
        <p:spPr>
          <a:xfrm rot="1294023">
            <a:off x="2317168" y="1491418"/>
            <a:ext cx="709965" cy="304800"/>
          </a:xfrm>
          <a:prstGeom prst="rightArrow">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ight Arrow 8"/>
          <p:cNvSpPr/>
          <p:nvPr/>
        </p:nvSpPr>
        <p:spPr>
          <a:xfrm rot="1294023">
            <a:off x="5669967" y="1567618"/>
            <a:ext cx="709965" cy="304800"/>
          </a:xfrm>
          <a:prstGeom prst="rightArrow">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533400"/>
            <a:ext cx="8229600" cy="838200"/>
          </a:xfrm>
        </p:spPr>
        <p:txBody>
          <a:bodyPr/>
          <a:lstStyle/>
          <a:p>
            <a:r>
              <a:rPr lang="el-GR" dirty="0" smtClean="0"/>
              <a:t>Είδη μεταβλητών…</a:t>
            </a:r>
            <a:endParaRPr lang="en-US" dirty="0"/>
          </a:p>
        </p:txBody>
      </p:sp>
      <p:sp>
        <p:nvSpPr>
          <p:cNvPr id="3" name="Content Placeholder 2"/>
          <p:cNvSpPr>
            <a:spLocks noGrp="1"/>
          </p:cNvSpPr>
          <p:nvPr>
            <p:ph idx="1"/>
          </p:nvPr>
        </p:nvSpPr>
        <p:spPr>
          <a:xfrm>
            <a:off x="2362200" y="2133600"/>
            <a:ext cx="6553200" cy="4495800"/>
          </a:xfrm>
        </p:spPr>
        <p:txBody>
          <a:bodyPr/>
          <a:lstStyle/>
          <a:p>
            <a:endParaRPr lang="el-GR" dirty="0" smtClean="0"/>
          </a:p>
          <a:p>
            <a:endParaRPr lang="en-US" dirty="0"/>
          </a:p>
        </p:txBody>
      </p:sp>
      <p:sp>
        <p:nvSpPr>
          <p:cNvPr id="4" name="TextBox 3"/>
          <p:cNvSpPr txBox="1"/>
          <p:nvPr/>
        </p:nvSpPr>
        <p:spPr>
          <a:xfrm>
            <a:off x="457200" y="1295400"/>
            <a:ext cx="7924800" cy="646331"/>
          </a:xfrm>
          <a:prstGeom prst="rect">
            <a:avLst/>
          </a:prstGeom>
          <a:solidFill>
            <a:schemeClr val="accent2">
              <a:lumMod val="20000"/>
              <a:lumOff val="80000"/>
            </a:schemeClr>
          </a:solidFill>
          <a:ln>
            <a:solidFill>
              <a:schemeClr val="accent2"/>
            </a:solidFill>
          </a:ln>
        </p:spPr>
        <p:txBody>
          <a:bodyPr wrap="square" rtlCol="0">
            <a:spAutoFit/>
          </a:bodyPr>
          <a:lstStyle/>
          <a:p>
            <a:pPr algn="ctr"/>
            <a:r>
              <a:rPr lang="el-GR" dirty="0" smtClean="0"/>
              <a:t>Υπάρχουν πολλά είδη μεταβλητών. Θα δούμε μόνο τα κυριότερα και αυτά που είναι πιθανότερο να χρειαστείτε. </a:t>
            </a:r>
          </a:p>
        </p:txBody>
      </p:sp>
      <p:sp>
        <p:nvSpPr>
          <p:cNvPr id="5" name="TextBox 4"/>
          <p:cNvSpPr txBox="1"/>
          <p:nvPr/>
        </p:nvSpPr>
        <p:spPr>
          <a:xfrm>
            <a:off x="0" y="2057400"/>
            <a:ext cx="9144000" cy="4478149"/>
          </a:xfrm>
          <a:prstGeom prst="rect">
            <a:avLst/>
          </a:prstGeom>
          <a:noFill/>
        </p:spPr>
        <p:txBody>
          <a:bodyPr wrap="square" rtlCol="0">
            <a:spAutoFit/>
          </a:bodyPr>
          <a:lstStyle/>
          <a:p>
            <a:pPr>
              <a:spcBef>
                <a:spcPts val="600"/>
              </a:spcBef>
              <a:spcAft>
                <a:spcPts val="600"/>
              </a:spcAft>
              <a:buFont typeface="Wingdings" pitchFamily="2" charset="2"/>
              <a:buChar char="Ø"/>
            </a:pPr>
            <a:r>
              <a:rPr lang="el-GR" sz="1700" b="1" dirty="0" smtClean="0"/>
              <a:t>Κατηγορικές μεταβλητές </a:t>
            </a:r>
            <a:r>
              <a:rPr lang="el-GR" sz="1700" dirty="0" smtClean="0"/>
              <a:t>(</a:t>
            </a:r>
            <a:r>
              <a:rPr lang="en-US" sz="1700" dirty="0" smtClean="0"/>
              <a:t>nominal-categorical variables)</a:t>
            </a:r>
            <a:r>
              <a:rPr lang="el-GR" sz="1700" dirty="0" smtClean="0"/>
              <a:t> – η κάθε απάντηση κατατάσσεται σε μία μόνο κατηγορία (π.χ. σε τι είδος αυτοκινήτου έχετε; Σπορ, οικογενειακό, αγροτικό, τζιπ, κλπ). Αν οι απαντήσεις μπορούν να καταταχθούν σε δύο μόνο κατηγορείς (π.χ. φύλο: άντρας, γυναίκα), τότε οι κατηγορικές μεταβλητές ονομάζονται διχοτομικές</a:t>
            </a:r>
            <a:r>
              <a:rPr lang="en-US" sz="1700" dirty="0" smtClean="0"/>
              <a:t> (</a:t>
            </a:r>
            <a:r>
              <a:rPr lang="en-US" sz="1700" dirty="0" err="1" smtClean="0"/>
              <a:t>dischotomous</a:t>
            </a:r>
            <a:r>
              <a:rPr lang="en-US" sz="1700" dirty="0" smtClean="0"/>
              <a:t>)</a:t>
            </a:r>
            <a:r>
              <a:rPr lang="el-GR" sz="1700" dirty="0" smtClean="0"/>
              <a:t>. </a:t>
            </a:r>
          </a:p>
          <a:p>
            <a:pPr>
              <a:spcBef>
                <a:spcPts val="600"/>
              </a:spcBef>
              <a:spcAft>
                <a:spcPts val="600"/>
              </a:spcAft>
              <a:buFont typeface="Wingdings" pitchFamily="2" charset="2"/>
              <a:buChar char="Ø"/>
            </a:pPr>
            <a:r>
              <a:rPr lang="el-GR" sz="1700" b="1" dirty="0" smtClean="0"/>
              <a:t>Ιεραρχικές ή διαταγμένες μεταβλητές</a:t>
            </a:r>
            <a:r>
              <a:rPr lang="en-US" sz="1700" b="1" dirty="0" smtClean="0"/>
              <a:t> </a:t>
            </a:r>
            <a:r>
              <a:rPr lang="en-US" sz="1700" dirty="0" smtClean="0"/>
              <a:t>(ordinal)</a:t>
            </a:r>
            <a:r>
              <a:rPr lang="en-US" sz="1700" b="1" dirty="0" smtClean="0"/>
              <a:t> -  </a:t>
            </a:r>
            <a:r>
              <a:rPr lang="el-GR" sz="1700" dirty="0" smtClean="0"/>
              <a:t>αποδίδουν τη θέση ή σειρά σε μία ομάδα. Ιεραρχεί τις απαντήσεις κατά μήκος ενός συνεχούς. </a:t>
            </a:r>
            <a:r>
              <a:rPr lang="el-GR" sz="1700" dirty="0" err="1" smtClean="0"/>
              <a:t>Π.χ</a:t>
            </a:r>
            <a:r>
              <a:rPr lang="el-GR" sz="1700" dirty="0" smtClean="0"/>
              <a:t> απαντήσεις κλίμακας </a:t>
            </a:r>
            <a:r>
              <a:rPr lang="en-US" sz="1700" dirty="0" err="1" smtClean="0"/>
              <a:t>Likert</a:t>
            </a:r>
            <a:r>
              <a:rPr lang="en-US" sz="1700" dirty="0" smtClean="0"/>
              <a:t> (</a:t>
            </a:r>
            <a:r>
              <a:rPr lang="el-GR" sz="1700" dirty="0" smtClean="0"/>
              <a:t>π.χ. πολύ, λίγο, καθόλου)</a:t>
            </a:r>
            <a:r>
              <a:rPr lang="en-US" sz="1700" dirty="0" smtClean="0"/>
              <a:t>. </a:t>
            </a:r>
            <a:r>
              <a:rPr lang="el-GR" sz="1700" dirty="0" smtClean="0"/>
              <a:t>Έχει σημασία η σειρά και όχι τα διαστήματα ανάμεσα στις τιμές. </a:t>
            </a:r>
            <a:endParaRPr lang="el-GR" sz="1700" b="1" dirty="0" smtClean="0"/>
          </a:p>
          <a:p>
            <a:pPr>
              <a:spcBef>
                <a:spcPts val="600"/>
              </a:spcBef>
              <a:spcAft>
                <a:spcPts val="600"/>
              </a:spcAft>
              <a:buFont typeface="Wingdings" pitchFamily="2" charset="2"/>
              <a:buChar char="Ø"/>
            </a:pPr>
            <a:r>
              <a:rPr lang="el-GR" sz="1700" b="1" dirty="0" smtClean="0"/>
              <a:t>Μεταβλητές ίσων διαστημάτων </a:t>
            </a:r>
            <a:r>
              <a:rPr lang="en-US" sz="1700" dirty="0" smtClean="0"/>
              <a:t>(interval) – </a:t>
            </a:r>
            <a:r>
              <a:rPr lang="el-GR" sz="1700" dirty="0" smtClean="0"/>
              <a:t>πληροφορίες για τις διαφορές που υπάρχουν ανάμεσα στις θέσεις μίας κατάταξης. Η διαφορά ανάμεσα στα διαστήματα μίας κλίμακας είναι ίση. Π.χ. 100 </a:t>
            </a:r>
            <a:r>
              <a:rPr lang="en-US" sz="1700" dirty="0" smtClean="0"/>
              <a:t>C </a:t>
            </a:r>
            <a:r>
              <a:rPr lang="el-GR" sz="1700" dirty="0" smtClean="0"/>
              <a:t> και 90</a:t>
            </a:r>
            <a:r>
              <a:rPr lang="en-US" sz="1700" dirty="0" smtClean="0"/>
              <a:t> C </a:t>
            </a:r>
            <a:r>
              <a:rPr lang="el-GR" sz="1700" dirty="0" smtClean="0"/>
              <a:t> έχουν την ίδια διαφορά με 90</a:t>
            </a:r>
            <a:r>
              <a:rPr lang="en-US" sz="1700" dirty="0" smtClean="0"/>
              <a:t> C </a:t>
            </a:r>
            <a:r>
              <a:rPr lang="el-GR" sz="1700" dirty="0" smtClean="0"/>
              <a:t> και 80</a:t>
            </a:r>
            <a:r>
              <a:rPr lang="en-US" sz="1700" dirty="0" smtClean="0"/>
              <a:t> C </a:t>
            </a:r>
            <a:r>
              <a:rPr lang="el-GR" sz="1700" dirty="0" smtClean="0"/>
              <a:t>.</a:t>
            </a:r>
          </a:p>
          <a:p>
            <a:pPr>
              <a:spcBef>
                <a:spcPts val="600"/>
              </a:spcBef>
              <a:spcAft>
                <a:spcPts val="600"/>
              </a:spcAft>
              <a:buFont typeface="Wingdings" pitchFamily="2" charset="2"/>
              <a:buChar char="Ø"/>
            </a:pPr>
            <a:r>
              <a:rPr lang="el-GR" sz="1700" b="1" dirty="0" smtClean="0"/>
              <a:t>Μεταβλητές αναλογίας </a:t>
            </a:r>
            <a:r>
              <a:rPr lang="el-GR" sz="1700" dirty="0" smtClean="0"/>
              <a:t>(</a:t>
            </a:r>
            <a:r>
              <a:rPr lang="en-US" sz="1700" dirty="0" smtClean="0"/>
              <a:t>ratio) – </a:t>
            </a:r>
            <a:r>
              <a:rPr lang="el-GR" sz="1700" dirty="0" smtClean="0"/>
              <a:t>έχει τις ίδιες ιδιότητες με τις μεταβλητές διαστημάτων, αλλά υπάρχει η έννοια του μηδέν, όπου συμβολίζει την απουσία της μεταβλητής. Μεταβλητές όπως το βάρος και το ύψος είναι μεταβλητές αναλογίας. Αντίθετο παράδειγμα: Η τιμή του </a:t>
            </a:r>
            <a:r>
              <a:rPr lang="en-US" sz="1700" dirty="0" smtClean="0"/>
              <a:t>PH </a:t>
            </a:r>
            <a:r>
              <a:rPr lang="el-GR" sz="1700" dirty="0" smtClean="0"/>
              <a:t>όταν παίρνει μηδενική τιμή δεν σημαίνει απουσία οξύτητας (αλλά πολύ οξύτητα)</a:t>
            </a:r>
            <a:endParaRPr lang="en-US" sz="1700" b="1"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moodle.coleggwent.ac.uk/NLN/Subjects/Psychology/Level%203/Choosing%20a%20statistical%20test/s03test_choice/assets/image/40925.gif"/>
          <p:cNvPicPr>
            <a:picLocks noChangeAspect="1" noChangeArrowheads="1"/>
          </p:cNvPicPr>
          <p:nvPr/>
        </p:nvPicPr>
        <p:blipFill>
          <a:blip r:embed="rId2"/>
          <a:srcRect/>
          <a:stretch>
            <a:fillRect/>
          </a:stretch>
        </p:blipFill>
        <p:spPr bwMode="auto">
          <a:xfrm>
            <a:off x="457200" y="838200"/>
            <a:ext cx="8382000" cy="5638800"/>
          </a:xfrm>
          <a:prstGeom prst="rect">
            <a:avLst/>
          </a:prstGeom>
          <a:noFill/>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685800"/>
            <a:ext cx="8229600" cy="1066800"/>
          </a:xfrm>
        </p:spPr>
        <p:txBody>
          <a:bodyPr>
            <a:normAutofit fontScale="90000"/>
          </a:bodyPr>
          <a:lstStyle/>
          <a:p>
            <a:r>
              <a:rPr lang="en-US" dirty="0" smtClean="0"/>
              <a:t>…</a:t>
            </a:r>
            <a:r>
              <a:rPr lang="el-GR" dirty="0" smtClean="0"/>
              <a:t>και τέλος, υπάρχει ή όχι ομαλή - κανονική κατανομή;</a:t>
            </a:r>
            <a:endParaRPr lang="en-US" dirty="0"/>
          </a:p>
        </p:txBody>
      </p:sp>
      <p:sp>
        <p:nvSpPr>
          <p:cNvPr id="3" name="Content Placeholder 2"/>
          <p:cNvSpPr>
            <a:spLocks noGrp="1"/>
          </p:cNvSpPr>
          <p:nvPr>
            <p:ph idx="1"/>
          </p:nvPr>
        </p:nvSpPr>
        <p:spPr>
          <a:xfrm>
            <a:off x="457200" y="1752600"/>
            <a:ext cx="8229600" cy="2514600"/>
          </a:xfrm>
        </p:spPr>
        <p:txBody>
          <a:bodyPr>
            <a:normAutofit fontScale="92500" lnSpcReduction="20000"/>
          </a:bodyPr>
          <a:lstStyle/>
          <a:p>
            <a:r>
              <a:rPr lang="el-GR" dirty="0" smtClean="0"/>
              <a:t>Η </a:t>
            </a:r>
            <a:r>
              <a:rPr lang="el-GR" b="1" dirty="0" smtClean="0"/>
              <a:t>κανονική κατανομή</a:t>
            </a:r>
            <a:r>
              <a:rPr lang="el-GR" dirty="0" smtClean="0"/>
              <a:t> (γνωστή και ως </a:t>
            </a:r>
            <a:r>
              <a:rPr lang="el-GR" i="1" dirty="0" err="1" smtClean="0">
                <a:hlinkClick r:id="rId2" tooltip="Καρλ Φρίντριχ Γκάους"/>
              </a:rPr>
              <a:t>Γκαουσιανή</a:t>
            </a:r>
            <a:r>
              <a:rPr lang="el-GR" i="1" dirty="0" smtClean="0"/>
              <a:t> κατανομή</a:t>
            </a:r>
            <a:r>
              <a:rPr lang="el-GR" dirty="0" smtClean="0"/>
              <a:t>) αναφέρεται σε συνεχείς μεταβλητές αποτελώντας μία συνεχή </a:t>
            </a:r>
            <a:r>
              <a:rPr lang="el-GR" dirty="0" smtClean="0">
                <a:hlinkClick r:id="rId3" tooltip="Συνάρτηση πυκνότητας πιθανότητας"/>
              </a:rPr>
              <a:t>συνάρτηση πυκνότητας πιθανότητας</a:t>
            </a:r>
            <a:r>
              <a:rPr lang="el-GR" dirty="0" smtClean="0"/>
              <a:t>. Χρησιμοποιείται ως μία πρώτη προσέγγιση για να περιγραφούν τυχαίες μεταβλητές πραγματικών τιμών, οι οποίες τείνουν να συγκεντρώνονται γύρω από μια </a:t>
            </a:r>
            <a:r>
              <a:rPr lang="el-GR" dirty="0" smtClean="0">
                <a:hlinkClick r:id="rId4" tooltip="Μέση τιμή"/>
              </a:rPr>
              <a:t>μέση τιμή</a:t>
            </a:r>
            <a:r>
              <a:rPr lang="el-GR" dirty="0" smtClean="0"/>
              <a:t>. </a:t>
            </a:r>
            <a:endParaRPr lang="en-US" dirty="0"/>
          </a:p>
        </p:txBody>
      </p:sp>
      <p:pic>
        <p:nvPicPr>
          <p:cNvPr id="5122" name="Picture 2" descr="File:Standard deviation diagram.svg"/>
          <p:cNvPicPr>
            <a:picLocks noChangeAspect="1" noChangeArrowheads="1"/>
          </p:cNvPicPr>
          <p:nvPr/>
        </p:nvPicPr>
        <p:blipFill>
          <a:blip r:embed="rId5"/>
          <a:srcRect/>
          <a:stretch>
            <a:fillRect/>
          </a:stretch>
        </p:blipFill>
        <p:spPr bwMode="auto">
          <a:xfrm>
            <a:off x="2743200" y="4419600"/>
            <a:ext cx="3810000" cy="1905000"/>
          </a:xfrm>
          <a:prstGeom prst="rect">
            <a:avLst/>
          </a:prstGeom>
          <a:noFill/>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685800"/>
            <a:ext cx="8229600" cy="1066800"/>
          </a:xfrm>
        </p:spPr>
        <p:txBody>
          <a:bodyPr/>
          <a:lstStyle/>
          <a:p>
            <a:r>
              <a:rPr lang="el-GR" dirty="0" smtClean="0"/>
              <a:t>Μη κανονική κατανομή</a:t>
            </a:r>
            <a:endParaRPr lang="en-US" dirty="0"/>
          </a:p>
        </p:txBody>
      </p:sp>
      <p:sp>
        <p:nvSpPr>
          <p:cNvPr id="3" name="Content Placeholder 2"/>
          <p:cNvSpPr>
            <a:spLocks noGrp="1"/>
          </p:cNvSpPr>
          <p:nvPr>
            <p:ph idx="1"/>
          </p:nvPr>
        </p:nvSpPr>
        <p:spPr>
          <a:xfrm>
            <a:off x="228600" y="1600200"/>
            <a:ext cx="8686800" cy="2286000"/>
          </a:xfrm>
        </p:spPr>
        <p:txBody>
          <a:bodyPr>
            <a:normAutofit fontScale="92500" lnSpcReduction="10000"/>
          </a:bodyPr>
          <a:lstStyle/>
          <a:p>
            <a:r>
              <a:rPr lang="el-GR" dirty="0" smtClean="0"/>
              <a:t>Πολλές φορές δεν μπορούμε να υποθέσουμε κανονική κατανομή … πιθανώς και λόγω μικρού ή ιδιαίτερου δείγματος… τότε έχουμε μη κανονική κατανομή που οδηγεί σε μη παραμετρικές αναλύσεις… σε γενικές γραμμές, οι μη-παραμετρικές αναλύσεις είναι πιο αυστηρές…   </a:t>
            </a:r>
            <a:endParaRPr lang="en-US" dirty="0"/>
          </a:p>
        </p:txBody>
      </p:sp>
      <p:pic>
        <p:nvPicPr>
          <p:cNvPr id="31746" name="Picture 2" descr="C:\Users\angelant\Desktop\download.jpg"/>
          <p:cNvPicPr>
            <a:picLocks noChangeAspect="1" noChangeArrowheads="1"/>
          </p:cNvPicPr>
          <p:nvPr/>
        </p:nvPicPr>
        <p:blipFill>
          <a:blip r:embed="rId2"/>
          <a:srcRect/>
          <a:stretch>
            <a:fillRect/>
          </a:stretch>
        </p:blipFill>
        <p:spPr bwMode="auto">
          <a:xfrm>
            <a:off x="3429000" y="4038600"/>
            <a:ext cx="5105400" cy="2667000"/>
          </a:xfrm>
          <a:prstGeom prst="rect">
            <a:avLst/>
          </a:prstGeom>
          <a:noFill/>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nvGraphicFramePr>
        <p:xfrm>
          <a:off x="609600" y="1066801"/>
          <a:ext cx="8382000" cy="5613400"/>
        </p:xfrm>
        <a:graphic>
          <a:graphicData uri="http://schemas.openxmlformats.org/drawingml/2006/table">
            <a:tbl>
              <a:tblPr/>
              <a:tblGrid>
                <a:gridCol w="2794000"/>
                <a:gridCol w="2794000"/>
                <a:gridCol w="2794000"/>
              </a:tblGrid>
              <a:tr h="525849">
                <a:tc gridSpan="3">
                  <a:txBody>
                    <a:bodyPr/>
                    <a:lstStyle/>
                    <a:p>
                      <a:pPr fontAlgn="t"/>
                      <a:r>
                        <a:rPr lang="en-US" sz="1100" dirty="0"/>
                        <a:t>Comparison of Statistical Analysis Tools for Normally and Non-Normally Distributed Data</a:t>
                      </a:r>
                    </a:p>
                  </a:txBody>
                  <a:tcPr marL="29466" marR="11787" marT="29466" marB="11787">
                    <a:lnL>
                      <a:noFill/>
                    </a:lnL>
                    <a:lnR>
                      <a:noFill/>
                    </a:lnR>
                    <a:lnT>
                      <a:noFill/>
                    </a:lnT>
                    <a:lnB>
                      <a:noFill/>
                    </a:lnB>
                  </a:tcPr>
                </a:tc>
                <a:tc hMerge="1">
                  <a:txBody>
                    <a:bodyPr/>
                    <a:lstStyle/>
                    <a:p>
                      <a:endParaRPr lang="en-US"/>
                    </a:p>
                  </a:txBody>
                  <a:tcPr/>
                </a:tc>
                <a:tc hMerge="1">
                  <a:txBody>
                    <a:bodyPr/>
                    <a:lstStyle/>
                    <a:p>
                      <a:endParaRPr lang="en-US"/>
                    </a:p>
                  </a:txBody>
                  <a:tcPr/>
                </a:tc>
              </a:tr>
              <a:tr h="994718">
                <a:tc>
                  <a:txBody>
                    <a:bodyPr/>
                    <a:lstStyle/>
                    <a:p>
                      <a:pPr fontAlgn="t"/>
                      <a:r>
                        <a:rPr lang="en-US" sz="1100" b="1"/>
                        <a:t>Tools for Normally Distributed Data</a:t>
                      </a:r>
                      <a:endParaRPr lang="en-US" sz="1100"/>
                    </a:p>
                  </a:txBody>
                  <a:tcPr marL="29466" marR="11787" marT="29466" marB="11787">
                    <a:lnL>
                      <a:noFill/>
                    </a:lnL>
                    <a:lnR>
                      <a:noFill/>
                    </a:lnR>
                    <a:lnT>
                      <a:noFill/>
                    </a:lnT>
                    <a:lnB>
                      <a:noFill/>
                    </a:lnB>
                    <a:solidFill>
                      <a:srgbClr val="CCCCCC"/>
                    </a:solidFill>
                  </a:tcPr>
                </a:tc>
                <a:tc>
                  <a:txBody>
                    <a:bodyPr/>
                    <a:lstStyle/>
                    <a:p>
                      <a:pPr fontAlgn="t"/>
                      <a:r>
                        <a:rPr lang="en-US" sz="1100" b="1"/>
                        <a:t>Equivalent Tools for Non-Normally Distributed Data</a:t>
                      </a:r>
                      <a:endParaRPr lang="en-US" sz="1100"/>
                    </a:p>
                  </a:txBody>
                  <a:tcPr marL="29466" marR="11787" marT="29466" marB="11787">
                    <a:lnL>
                      <a:noFill/>
                    </a:lnL>
                    <a:lnR>
                      <a:noFill/>
                    </a:lnR>
                    <a:lnT>
                      <a:noFill/>
                    </a:lnT>
                    <a:lnB>
                      <a:noFill/>
                    </a:lnB>
                    <a:solidFill>
                      <a:srgbClr val="CCCCCC"/>
                    </a:solidFill>
                  </a:tcPr>
                </a:tc>
                <a:tc>
                  <a:txBody>
                    <a:bodyPr/>
                    <a:lstStyle/>
                    <a:p>
                      <a:pPr fontAlgn="t"/>
                      <a:r>
                        <a:rPr lang="en-US" sz="1100" b="1"/>
                        <a:t>Distribution Required</a:t>
                      </a:r>
                      <a:endParaRPr lang="en-US" sz="1100"/>
                    </a:p>
                  </a:txBody>
                  <a:tcPr marL="29466" marR="11787" marT="29466" marB="11787">
                    <a:lnL>
                      <a:noFill/>
                    </a:lnL>
                    <a:lnR>
                      <a:noFill/>
                    </a:lnR>
                    <a:lnT>
                      <a:noFill/>
                    </a:lnT>
                    <a:lnB>
                      <a:noFill/>
                    </a:lnB>
                    <a:solidFill>
                      <a:srgbClr val="CCCCCC"/>
                    </a:solidFill>
                  </a:tcPr>
                </a:tc>
              </a:tr>
              <a:tr h="760284">
                <a:tc>
                  <a:txBody>
                    <a:bodyPr/>
                    <a:lstStyle/>
                    <a:p>
                      <a:pPr fontAlgn="t"/>
                      <a:r>
                        <a:rPr lang="en-US" sz="1100"/>
                        <a:t>T-test</a:t>
                      </a:r>
                    </a:p>
                  </a:txBody>
                  <a:tcPr marL="29466" marR="11787" marT="29466" marB="11787">
                    <a:lnL>
                      <a:noFill/>
                    </a:lnL>
                    <a:lnR>
                      <a:noFill/>
                    </a:lnR>
                    <a:lnT>
                      <a:noFill/>
                    </a:lnT>
                    <a:lnB>
                      <a:noFill/>
                    </a:lnB>
                  </a:tcPr>
                </a:tc>
                <a:tc>
                  <a:txBody>
                    <a:bodyPr/>
                    <a:lstStyle/>
                    <a:p>
                      <a:pPr fontAlgn="t"/>
                      <a:r>
                        <a:rPr lang="en-US" sz="1100"/>
                        <a:t>Mann-Whitney test; Mood’s median test; Kruskal-Wallis test</a:t>
                      </a:r>
                    </a:p>
                  </a:txBody>
                  <a:tcPr marL="29466" marR="11787" marT="29466" marB="11787">
                    <a:lnL>
                      <a:noFill/>
                    </a:lnL>
                    <a:lnR>
                      <a:noFill/>
                    </a:lnR>
                    <a:lnT>
                      <a:noFill/>
                    </a:lnT>
                    <a:lnB>
                      <a:noFill/>
                    </a:lnB>
                  </a:tcPr>
                </a:tc>
                <a:tc>
                  <a:txBody>
                    <a:bodyPr/>
                    <a:lstStyle/>
                    <a:p>
                      <a:pPr fontAlgn="t"/>
                      <a:r>
                        <a:rPr lang="en-US" sz="1100"/>
                        <a:t>Any</a:t>
                      </a:r>
                    </a:p>
                  </a:txBody>
                  <a:tcPr marL="29466" marR="11787" marT="29466" marB="11787">
                    <a:lnL>
                      <a:noFill/>
                    </a:lnL>
                    <a:lnR>
                      <a:noFill/>
                    </a:lnR>
                    <a:lnT>
                      <a:noFill/>
                    </a:lnT>
                    <a:lnB>
                      <a:noFill/>
                    </a:lnB>
                  </a:tcPr>
                </a:tc>
              </a:tr>
              <a:tr h="525849">
                <a:tc>
                  <a:txBody>
                    <a:bodyPr/>
                    <a:lstStyle/>
                    <a:p>
                      <a:pPr fontAlgn="t"/>
                      <a:r>
                        <a:rPr lang="en-US" sz="1100"/>
                        <a:t>ANOVA</a:t>
                      </a:r>
                    </a:p>
                  </a:txBody>
                  <a:tcPr marL="29466" marR="11787" marT="29466" marB="11787">
                    <a:lnL>
                      <a:noFill/>
                    </a:lnL>
                    <a:lnR>
                      <a:noFill/>
                    </a:lnR>
                    <a:lnT>
                      <a:noFill/>
                    </a:lnT>
                    <a:lnB>
                      <a:noFill/>
                    </a:lnB>
                  </a:tcPr>
                </a:tc>
                <a:tc>
                  <a:txBody>
                    <a:bodyPr/>
                    <a:lstStyle/>
                    <a:p>
                      <a:pPr fontAlgn="t"/>
                      <a:r>
                        <a:rPr lang="en-US" sz="1100" dirty="0"/>
                        <a:t>Mood’s median test; </a:t>
                      </a:r>
                      <a:r>
                        <a:rPr lang="en-US" sz="1100" dirty="0" err="1"/>
                        <a:t>Kruskal</a:t>
                      </a:r>
                      <a:r>
                        <a:rPr lang="en-US" sz="1100" dirty="0"/>
                        <a:t>-Wallis test</a:t>
                      </a:r>
                    </a:p>
                  </a:txBody>
                  <a:tcPr marL="29466" marR="11787" marT="29466" marB="11787">
                    <a:lnL>
                      <a:noFill/>
                    </a:lnL>
                    <a:lnR>
                      <a:noFill/>
                    </a:lnR>
                    <a:lnT>
                      <a:noFill/>
                    </a:lnT>
                    <a:lnB>
                      <a:noFill/>
                    </a:lnB>
                  </a:tcPr>
                </a:tc>
                <a:tc>
                  <a:txBody>
                    <a:bodyPr/>
                    <a:lstStyle/>
                    <a:p>
                      <a:pPr fontAlgn="t"/>
                      <a:r>
                        <a:rPr lang="en-US" sz="1100"/>
                        <a:t>Any</a:t>
                      </a:r>
                    </a:p>
                  </a:txBody>
                  <a:tcPr marL="29466" marR="11787" marT="29466" marB="11787">
                    <a:lnL>
                      <a:noFill/>
                    </a:lnL>
                    <a:lnR>
                      <a:noFill/>
                    </a:lnR>
                    <a:lnT>
                      <a:noFill/>
                    </a:lnT>
                    <a:lnB>
                      <a:noFill/>
                    </a:lnB>
                  </a:tcPr>
                </a:tc>
              </a:tr>
              <a:tr h="525849">
                <a:tc>
                  <a:txBody>
                    <a:bodyPr/>
                    <a:lstStyle/>
                    <a:p>
                      <a:pPr fontAlgn="t"/>
                      <a:r>
                        <a:rPr lang="en-US" sz="1100"/>
                        <a:t>Paired t-test</a:t>
                      </a:r>
                    </a:p>
                  </a:txBody>
                  <a:tcPr marL="29466" marR="11787" marT="29466" marB="11787">
                    <a:lnL>
                      <a:noFill/>
                    </a:lnL>
                    <a:lnR>
                      <a:noFill/>
                    </a:lnR>
                    <a:lnT>
                      <a:noFill/>
                    </a:lnT>
                    <a:lnB>
                      <a:noFill/>
                    </a:lnB>
                  </a:tcPr>
                </a:tc>
                <a:tc>
                  <a:txBody>
                    <a:bodyPr/>
                    <a:lstStyle/>
                    <a:p>
                      <a:pPr fontAlgn="t"/>
                      <a:r>
                        <a:rPr lang="en-US" sz="1100"/>
                        <a:t>One-sample sign test</a:t>
                      </a:r>
                    </a:p>
                  </a:txBody>
                  <a:tcPr marL="29466" marR="11787" marT="29466" marB="11787">
                    <a:lnL>
                      <a:noFill/>
                    </a:lnL>
                    <a:lnR>
                      <a:noFill/>
                    </a:lnR>
                    <a:lnT>
                      <a:noFill/>
                    </a:lnT>
                    <a:lnB>
                      <a:noFill/>
                    </a:lnB>
                  </a:tcPr>
                </a:tc>
                <a:tc>
                  <a:txBody>
                    <a:bodyPr/>
                    <a:lstStyle/>
                    <a:p>
                      <a:pPr fontAlgn="t"/>
                      <a:r>
                        <a:rPr lang="en-US" sz="1100"/>
                        <a:t>Any</a:t>
                      </a:r>
                    </a:p>
                  </a:txBody>
                  <a:tcPr marL="29466" marR="11787" marT="29466" marB="11787">
                    <a:lnL>
                      <a:noFill/>
                    </a:lnL>
                    <a:lnR>
                      <a:noFill/>
                    </a:lnR>
                    <a:lnT>
                      <a:noFill/>
                    </a:lnT>
                    <a:lnB>
                      <a:noFill/>
                    </a:lnB>
                  </a:tcPr>
                </a:tc>
              </a:tr>
              <a:tr h="291415">
                <a:tc>
                  <a:txBody>
                    <a:bodyPr/>
                    <a:lstStyle/>
                    <a:p>
                      <a:pPr fontAlgn="t"/>
                      <a:r>
                        <a:rPr lang="en-US" sz="1100" dirty="0"/>
                        <a:t>F-test; Bartlett’s test</a:t>
                      </a:r>
                    </a:p>
                  </a:txBody>
                  <a:tcPr marL="29466" marR="11787" marT="29466" marB="11787">
                    <a:lnL>
                      <a:noFill/>
                    </a:lnL>
                    <a:lnR>
                      <a:noFill/>
                    </a:lnR>
                    <a:lnT>
                      <a:noFill/>
                    </a:lnT>
                    <a:lnB>
                      <a:noFill/>
                    </a:lnB>
                  </a:tcPr>
                </a:tc>
                <a:tc>
                  <a:txBody>
                    <a:bodyPr/>
                    <a:lstStyle/>
                    <a:p>
                      <a:pPr fontAlgn="t"/>
                      <a:r>
                        <a:rPr lang="en-US" sz="1100"/>
                        <a:t>Levene’s test</a:t>
                      </a:r>
                    </a:p>
                  </a:txBody>
                  <a:tcPr marL="29466" marR="11787" marT="29466" marB="11787">
                    <a:lnL>
                      <a:noFill/>
                    </a:lnL>
                    <a:lnR>
                      <a:noFill/>
                    </a:lnR>
                    <a:lnT>
                      <a:noFill/>
                    </a:lnT>
                    <a:lnB>
                      <a:noFill/>
                    </a:lnB>
                  </a:tcPr>
                </a:tc>
                <a:tc>
                  <a:txBody>
                    <a:bodyPr/>
                    <a:lstStyle/>
                    <a:p>
                      <a:pPr fontAlgn="t"/>
                      <a:r>
                        <a:rPr lang="en-US" sz="1100"/>
                        <a:t>Any</a:t>
                      </a:r>
                    </a:p>
                  </a:txBody>
                  <a:tcPr marL="29466" marR="11787" marT="29466" marB="11787">
                    <a:lnL>
                      <a:noFill/>
                    </a:lnL>
                    <a:lnR>
                      <a:noFill/>
                    </a:lnR>
                    <a:lnT>
                      <a:noFill/>
                    </a:lnT>
                    <a:lnB>
                      <a:noFill/>
                    </a:lnB>
                  </a:tcPr>
                </a:tc>
              </a:tr>
              <a:tr h="525849">
                <a:tc>
                  <a:txBody>
                    <a:bodyPr/>
                    <a:lstStyle/>
                    <a:p>
                      <a:pPr fontAlgn="t"/>
                      <a:r>
                        <a:rPr lang="en-US" sz="1100"/>
                        <a:t>Individuals control chart</a:t>
                      </a:r>
                    </a:p>
                  </a:txBody>
                  <a:tcPr marL="29466" marR="11787" marT="29466" marB="11787">
                    <a:lnL>
                      <a:noFill/>
                    </a:lnL>
                    <a:lnR>
                      <a:noFill/>
                    </a:lnR>
                    <a:lnT>
                      <a:noFill/>
                    </a:lnT>
                    <a:lnB>
                      <a:noFill/>
                    </a:lnB>
                  </a:tcPr>
                </a:tc>
                <a:tc>
                  <a:txBody>
                    <a:bodyPr/>
                    <a:lstStyle/>
                    <a:p>
                      <a:pPr fontAlgn="t"/>
                      <a:r>
                        <a:rPr lang="en-US" sz="1100"/>
                        <a:t>Run Chart</a:t>
                      </a:r>
                    </a:p>
                  </a:txBody>
                  <a:tcPr marL="29466" marR="11787" marT="29466" marB="11787">
                    <a:lnL>
                      <a:noFill/>
                    </a:lnL>
                    <a:lnR>
                      <a:noFill/>
                    </a:lnR>
                    <a:lnT>
                      <a:noFill/>
                    </a:lnT>
                    <a:lnB>
                      <a:noFill/>
                    </a:lnB>
                  </a:tcPr>
                </a:tc>
                <a:tc>
                  <a:txBody>
                    <a:bodyPr/>
                    <a:lstStyle/>
                    <a:p>
                      <a:pPr fontAlgn="t"/>
                      <a:r>
                        <a:rPr lang="en-US" sz="1100"/>
                        <a:t>Any</a:t>
                      </a:r>
                    </a:p>
                  </a:txBody>
                  <a:tcPr marL="29466" marR="11787" marT="29466" marB="11787">
                    <a:lnL>
                      <a:noFill/>
                    </a:lnL>
                    <a:lnR>
                      <a:noFill/>
                    </a:lnR>
                    <a:lnT>
                      <a:noFill/>
                    </a:lnT>
                    <a:lnB>
                      <a:noFill/>
                    </a:lnB>
                  </a:tcPr>
                </a:tc>
              </a:tr>
              <a:tr h="1463587">
                <a:tc>
                  <a:txBody>
                    <a:bodyPr/>
                    <a:lstStyle/>
                    <a:p>
                      <a:pPr fontAlgn="t"/>
                      <a:r>
                        <a:rPr lang="en-US" sz="1100" i="1" dirty="0"/>
                        <a:t>C</a:t>
                      </a:r>
                      <a:r>
                        <a:rPr lang="en-US" sz="1100" baseline="-25000" dirty="0"/>
                        <a:t>p</a:t>
                      </a:r>
                      <a:r>
                        <a:rPr lang="en-US" sz="1100" dirty="0"/>
                        <a:t>/</a:t>
                      </a:r>
                      <a:r>
                        <a:rPr lang="en-US" sz="1100" i="1" dirty="0" err="1"/>
                        <a:t>C</a:t>
                      </a:r>
                      <a:r>
                        <a:rPr lang="en-US" sz="1100" baseline="-25000" dirty="0" err="1"/>
                        <a:t>pk</a:t>
                      </a:r>
                      <a:r>
                        <a:rPr lang="en-US" sz="1100" dirty="0"/>
                        <a:t> analysis</a:t>
                      </a:r>
                    </a:p>
                  </a:txBody>
                  <a:tcPr marL="29466" marR="11787" marT="29466" marB="11787">
                    <a:lnL>
                      <a:noFill/>
                    </a:lnL>
                    <a:lnR>
                      <a:noFill/>
                    </a:lnR>
                    <a:lnT>
                      <a:noFill/>
                    </a:lnT>
                    <a:lnB>
                      <a:noFill/>
                    </a:lnB>
                  </a:tcPr>
                </a:tc>
                <a:tc>
                  <a:txBody>
                    <a:bodyPr/>
                    <a:lstStyle/>
                    <a:p>
                      <a:pPr fontAlgn="t"/>
                      <a:r>
                        <a:rPr lang="en-US" sz="1100" i="1"/>
                        <a:t>C</a:t>
                      </a:r>
                      <a:r>
                        <a:rPr lang="en-US" sz="1100" baseline="-25000"/>
                        <a:t>p</a:t>
                      </a:r>
                      <a:r>
                        <a:rPr lang="en-US" sz="1100"/>
                        <a:t>/</a:t>
                      </a:r>
                      <a:r>
                        <a:rPr lang="en-US" sz="1100" i="1"/>
                        <a:t>C</a:t>
                      </a:r>
                      <a:r>
                        <a:rPr lang="en-US" sz="1100" baseline="-25000"/>
                        <a:t>pk</a:t>
                      </a:r>
                      <a:r>
                        <a:rPr lang="en-US" sz="1100"/>
                        <a:t> analysis</a:t>
                      </a:r>
                    </a:p>
                  </a:txBody>
                  <a:tcPr marL="29466" marR="11787" marT="29466" marB="11787">
                    <a:lnL>
                      <a:noFill/>
                    </a:lnL>
                    <a:lnR>
                      <a:noFill/>
                    </a:lnR>
                    <a:lnT>
                      <a:noFill/>
                    </a:lnT>
                    <a:lnB>
                      <a:noFill/>
                    </a:lnB>
                  </a:tcPr>
                </a:tc>
                <a:tc>
                  <a:txBody>
                    <a:bodyPr/>
                    <a:lstStyle/>
                    <a:p>
                      <a:pPr fontAlgn="t"/>
                      <a:r>
                        <a:rPr lang="en-US" sz="1100" dirty="0" err="1"/>
                        <a:t>Weibull</a:t>
                      </a:r>
                      <a:r>
                        <a:rPr lang="en-US" sz="1100" dirty="0"/>
                        <a:t>; log-normal; largest extreme value; Poisson; exponential; binomial</a:t>
                      </a:r>
                    </a:p>
                  </a:txBody>
                  <a:tcPr marL="29466" marR="11787" marT="29466" marB="11787">
                    <a:lnL>
                      <a:noFill/>
                    </a:lnL>
                    <a:lnR>
                      <a:noFill/>
                    </a:lnR>
                    <a:lnT>
                      <a:noFill/>
                    </a:lnT>
                    <a:lnB>
                      <a:noFill/>
                    </a:lnB>
                  </a:tcPr>
                </a:tc>
              </a:tr>
            </a:tbl>
          </a:graphicData>
        </a:graphic>
      </p:graphicFrame>
      <p:sp>
        <p:nvSpPr>
          <p:cNvPr id="30721" name="Rectangle 1"/>
          <p:cNvSpPr>
            <a:spLocks noChangeArrowheads="1"/>
          </p:cNvSpPr>
          <p:nvPr/>
        </p:nvSpPr>
        <p:spPr bwMode="auto">
          <a:xfrm>
            <a:off x="0" y="0"/>
            <a:ext cx="24102" cy="714248"/>
          </a:xfrm>
          <a:prstGeom prst="rect">
            <a:avLst/>
          </a:prstGeom>
          <a:solidFill>
            <a:srgbClr val="FFFFFF"/>
          </a:solidFill>
          <a:ln w="9525">
            <a:noFill/>
            <a:miter lim="800000"/>
            <a:headEnd/>
            <a:tailEnd/>
          </a:ln>
          <a:effectLst/>
        </p:spPr>
        <p:txBody>
          <a:bodyPr vert="horz" wrap="none" lIns="23805" tIns="0" rIns="0" bIns="15870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sz="900" b="0" i="0" u="none" strike="noStrike" cap="none" normalizeH="0" baseline="0" dirty="0" smtClean="0">
                <a:ln>
                  <a:noFill/>
                </a:ln>
                <a:solidFill>
                  <a:srgbClr val="000000"/>
                </a:solidFill>
                <a:effectLst/>
                <a:latin typeface="Helvetica"/>
                <a:cs typeface="Arial" pitchFamily="34" charset="0"/>
              </a:rPr>
              <a:t/>
            </a:r>
            <a:br>
              <a:rPr kumimoji="0" lang="en-US" sz="900" b="0" i="0" u="none" strike="noStrike" cap="none" normalizeH="0" baseline="0" dirty="0" smtClean="0">
                <a:ln>
                  <a:noFill/>
                </a:ln>
                <a:solidFill>
                  <a:srgbClr val="000000"/>
                </a:solidFill>
                <a:effectLst/>
                <a:latin typeface="Helvetica"/>
                <a:cs typeface="Arial" pitchFamily="34" charset="0"/>
              </a:rPr>
            </a:br>
            <a:endParaRPr kumimoji="0" lang="en-US" sz="900" b="0" i="0" u="none" strike="noStrike" cap="none" normalizeH="0" baseline="0" dirty="0" smtClean="0">
              <a:ln>
                <a:noFill/>
              </a:ln>
              <a:solidFill>
                <a:srgbClr val="000000"/>
              </a:solidFill>
              <a:effectLst/>
              <a:latin typeface="Helvetica"/>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2770" name="Picture 2" descr="C:\Users\angelant\Desktop\methodologia_UNDERGRADUATEcourse\What_test_to_use_graphs\parametric2.png"/>
          <p:cNvPicPr>
            <a:picLocks noChangeAspect="1" noChangeArrowheads="1"/>
          </p:cNvPicPr>
          <p:nvPr/>
        </p:nvPicPr>
        <p:blipFill>
          <a:blip r:embed="rId2"/>
          <a:srcRect/>
          <a:stretch>
            <a:fillRect/>
          </a:stretch>
        </p:blipFill>
        <p:spPr bwMode="auto">
          <a:xfrm>
            <a:off x="0" y="1279525"/>
            <a:ext cx="9144000" cy="5578475"/>
          </a:xfrm>
          <a:prstGeom prst="rect">
            <a:avLst/>
          </a:prstGeom>
          <a:noFill/>
        </p:spPr>
      </p:pic>
      <p:sp>
        <p:nvSpPr>
          <p:cNvPr id="3" name="TextBox 2"/>
          <p:cNvSpPr txBox="1"/>
          <p:nvPr/>
        </p:nvSpPr>
        <p:spPr>
          <a:xfrm>
            <a:off x="1143000" y="533400"/>
            <a:ext cx="4572000" cy="369332"/>
          </a:xfrm>
          <a:prstGeom prst="rect">
            <a:avLst/>
          </a:prstGeom>
          <a:noFill/>
        </p:spPr>
        <p:txBody>
          <a:bodyPr wrap="square" rtlCol="0">
            <a:spAutoFit/>
          </a:bodyPr>
          <a:lstStyle/>
          <a:p>
            <a:r>
              <a:rPr lang="el-GR" b="1" dirty="0" smtClean="0">
                <a:solidFill>
                  <a:srgbClr val="C00000"/>
                </a:solidFill>
              </a:rPr>
              <a:t>Κανονική</a:t>
            </a:r>
            <a:r>
              <a:rPr lang="el-GR" dirty="0" smtClean="0"/>
              <a:t> </a:t>
            </a:r>
            <a:r>
              <a:rPr lang="en-US" dirty="0" smtClean="0"/>
              <a:t>vs. </a:t>
            </a:r>
            <a:r>
              <a:rPr lang="el-GR" b="1" dirty="0" smtClean="0">
                <a:solidFill>
                  <a:srgbClr val="00B050"/>
                </a:solidFill>
              </a:rPr>
              <a:t>Μη κανονική </a:t>
            </a:r>
            <a:r>
              <a:rPr lang="el-GR" dirty="0" smtClean="0"/>
              <a:t>κατανομή </a:t>
            </a:r>
            <a:endParaRPr lang="en-US" dirty="0"/>
          </a:p>
        </p:txBody>
      </p:sp>
      <p:sp>
        <p:nvSpPr>
          <p:cNvPr id="4" name="Down Arrow 3"/>
          <p:cNvSpPr/>
          <p:nvPr/>
        </p:nvSpPr>
        <p:spPr>
          <a:xfrm>
            <a:off x="6324600" y="914400"/>
            <a:ext cx="304800" cy="990600"/>
          </a:xfrm>
          <a:prstGeom prst="downArrow">
            <a:avLst/>
          </a:prstGeom>
          <a:solidFill>
            <a:srgbClr val="00B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Down Arrow 4"/>
          <p:cNvSpPr/>
          <p:nvPr/>
        </p:nvSpPr>
        <p:spPr>
          <a:xfrm>
            <a:off x="7924800" y="914400"/>
            <a:ext cx="304800" cy="990600"/>
          </a:xfrm>
          <a:prstGeom prst="downArrow">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9" name="Picture 3" descr="C:\Users\angelant\Desktop\download (1).jpg"/>
          <p:cNvPicPr>
            <a:picLocks noChangeAspect="1" noChangeArrowheads="1"/>
          </p:cNvPicPr>
          <p:nvPr/>
        </p:nvPicPr>
        <p:blipFill>
          <a:blip r:embed="rId2"/>
          <a:srcRect/>
          <a:stretch>
            <a:fillRect/>
          </a:stretch>
        </p:blipFill>
        <p:spPr bwMode="auto">
          <a:xfrm>
            <a:off x="228600" y="457200"/>
            <a:ext cx="8305800" cy="5791200"/>
          </a:xfrm>
          <a:prstGeom prst="rect">
            <a:avLst/>
          </a:prstGeom>
          <a:noFill/>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3794" name="Picture 2" descr="C:\Users\angelant\Desktop\correspondence_table_for_parametric_tests_and_non_parametric_tests_w640.gif"/>
          <p:cNvPicPr>
            <a:picLocks noChangeAspect="1" noChangeArrowheads="1"/>
          </p:cNvPicPr>
          <p:nvPr/>
        </p:nvPicPr>
        <p:blipFill>
          <a:blip r:embed="rId2"/>
          <a:srcRect/>
          <a:stretch>
            <a:fillRect/>
          </a:stretch>
        </p:blipFill>
        <p:spPr bwMode="auto">
          <a:xfrm>
            <a:off x="228600" y="609601"/>
            <a:ext cx="8610599" cy="5943600"/>
          </a:xfrm>
          <a:prstGeom prst="rect">
            <a:avLst/>
          </a:prstGeom>
          <a:noFill/>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Ποιοτικές και ποσοτικές μέθοδοι</a:t>
            </a:r>
            <a:endParaRPr lang="en-US" dirty="0"/>
          </a:p>
        </p:txBody>
      </p:sp>
      <p:sp>
        <p:nvSpPr>
          <p:cNvPr id="3" name="Content Placeholder 2"/>
          <p:cNvSpPr>
            <a:spLocks noGrp="1"/>
          </p:cNvSpPr>
          <p:nvPr>
            <p:ph idx="1"/>
          </p:nvPr>
        </p:nvSpPr>
        <p:spPr/>
        <p:txBody>
          <a:bodyPr/>
          <a:lstStyle/>
          <a:p>
            <a:r>
              <a:rPr lang="el-GR" dirty="0" smtClean="0"/>
              <a:t>Ποιες είναι οι διαφορές;</a:t>
            </a:r>
          </a:p>
          <a:p>
            <a:r>
              <a:rPr lang="el-GR" dirty="0" smtClean="0"/>
              <a:t>Πότε χρησιμοποιούνται;</a:t>
            </a:r>
          </a:p>
          <a:p>
            <a:r>
              <a:rPr lang="el-GR" dirty="0" smtClean="0"/>
              <a:t>Πότε κάνω στατιστική ανάλυση;</a:t>
            </a:r>
            <a:endParaRPr lang="en-US"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4818" name="Picture 2" descr="C:\Users\angelant\Desktop\stats.jpg"/>
          <p:cNvPicPr>
            <a:picLocks noChangeAspect="1" noChangeArrowheads="1"/>
          </p:cNvPicPr>
          <p:nvPr/>
        </p:nvPicPr>
        <p:blipFill>
          <a:blip r:embed="rId2"/>
          <a:srcRect/>
          <a:stretch>
            <a:fillRect/>
          </a:stretch>
        </p:blipFill>
        <p:spPr bwMode="auto">
          <a:xfrm>
            <a:off x="228600" y="685800"/>
            <a:ext cx="8382000" cy="5791200"/>
          </a:xfrm>
          <a:prstGeom prst="rect">
            <a:avLst/>
          </a:prstGeom>
          <a:noFill/>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685800"/>
            <a:ext cx="8229600" cy="1066800"/>
          </a:xfrm>
        </p:spPr>
        <p:txBody>
          <a:bodyPr/>
          <a:lstStyle/>
          <a:p>
            <a:r>
              <a:rPr lang="el-GR" dirty="0" smtClean="0"/>
              <a:t>Και ένα μήνυμα ελπίδας…</a:t>
            </a:r>
            <a:endParaRPr lang="en-US" dirty="0"/>
          </a:p>
        </p:txBody>
      </p:sp>
      <p:sp>
        <p:nvSpPr>
          <p:cNvPr id="3" name="Content Placeholder 2"/>
          <p:cNvSpPr>
            <a:spLocks noGrp="1"/>
          </p:cNvSpPr>
          <p:nvPr>
            <p:ph idx="1"/>
          </p:nvPr>
        </p:nvSpPr>
        <p:spPr>
          <a:xfrm>
            <a:off x="457200" y="1752600"/>
            <a:ext cx="8229600" cy="762000"/>
          </a:xfrm>
        </p:spPr>
        <p:txBody>
          <a:bodyPr/>
          <a:lstStyle/>
          <a:p>
            <a:r>
              <a:rPr lang="el-GR" dirty="0" smtClean="0"/>
              <a:t>Δεν είναι τόσο δύσκολο, όσο φαίνεται…</a:t>
            </a:r>
          </a:p>
          <a:p>
            <a:endParaRPr lang="en-US" dirty="0"/>
          </a:p>
        </p:txBody>
      </p:sp>
      <p:pic>
        <p:nvPicPr>
          <p:cNvPr id="35842" name="Picture 2" descr="C:\Users\angelant\Desktop\large.jpg"/>
          <p:cNvPicPr>
            <a:picLocks noChangeAspect="1" noChangeArrowheads="1"/>
          </p:cNvPicPr>
          <p:nvPr/>
        </p:nvPicPr>
        <p:blipFill>
          <a:blip r:embed="rId2"/>
          <a:srcRect/>
          <a:stretch>
            <a:fillRect/>
          </a:stretch>
        </p:blipFill>
        <p:spPr bwMode="auto">
          <a:xfrm>
            <a:off x="457200" y="2514600"/>
            <a:ext cx="8000999" cy="4114800"/>
          </a:xfrm>
          <a:prstGeom prst="rect">
            <a:avLst/>
          </a:prstGeom>
          <a:noFill/>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685800"/>
            <a:ext cx="8229600" cy="1066800"/>
          </a:xfrm>
        </p:spPr>
        <p:txBody>
          <a:bodyPr/>
          <a:lstStyle/>
          <a:p>
            <a:r>
              <a:rPr lang="el-GR" dirty="0" smtClean="0"/>
              <a:t>Άσκηση 1</a:t>
            </a:r>
            <a:r>
              <a:rPr lang="el-GR" baseline="30000" dirty="0" smtClean="0"/>
              <a:t>η</a:t>
            </a:r>
            <a:r>
              <a:rPr lang="el-GR" dirty="0" smtClean="0"/>
              <a:t> </a:t>
            </a:r>
            <a:endParaRPr lang="en-US" dirty="0"/>
          </a:p>
        </p:txBody>
      </p:sp>
      <p:sp>
        <p:nvSpPr>
          <p:cNvPr id="3" name="Content Placeholder 2"/>
          <p:cNvSpPr>
            <a:spLocks noGrp="1"/>
          </p:cNvSpPr>
          <p:nvPr>
            <p:ph idx="1"/>
          </p:nvPr>
        </p:nvSpPr>
        <p:spPr>
          <a:xfrm>
            <a:off x="457200" y="1524000"/>
            <a:ext cx="8229600" cy="5050536"/>
          </a:xfrm>
        </p:spPr>
        <p:txBody>
          <a:bodyPr>
            <a:normAutofit/>
          </a:bodyPr>
          <a:lstStyle/>
          <a:p>
            <a:r>
              <a:rPr lang="el-GR" dirty="0" smtClean="0"/>
              <a:t>Σε ένα πείραμα, θέλαμε να μελετήσουμε αν ένα νέο πληκτρολόγιο είναι πιο αποτελεσματικό από ένα παλιό.  Μία ομάδα (1000 άτομα) δοκίμασε το νέο πληκτρολόγιο για να γράψει ένα κείμενο, ενώ μία άλλη  (1000 άτομα) χρησιμοποίησε για το ίδιο κείμενο το παλιό πληκτρολόγιο. Και για τις δύο ομάδες μετρήσαμε πόσα λάθη έκαναν και πόσο χρόνο χρειάστηκαν. Αναγνωρίστε τα είδη των μεταβλητών και πείτε πιο στατιστικό τεστ θα χρησιμοποιούσατε για την ανάλυση των αποτελεσμάτων. </a:t>
            </a:r>
            <a:endParaRPr lang="en-US" dirty="0"/>
          </a:p>
        </p:txBody>
      </p:sp>
    </p:spTree>
  </p:cSld>
  <p:clrMapOvr>
    <a:masterClrMapping/>
  </p:clrMapOvr>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Άσκηση 2</a:t>
            </a:r>
            <a:endParaRPr lang="en-US" dirty="0"/>
          </a:p>
        </p:txBody>
      </p:sp>
      <p:sp>
        <p:nvSpPr>
          <p:cNvPr id="3" name="Content Placeholder 2"/>
          <p:cNvSpPr>
            <a:spLocks noGrp="1"/>
          </p:cNvSpPr>
          <p:nvPr>
            <p:ph idx="1"/>
          </p:nvPr>
        </p:nvSpPr>
        <p:spPr/>
        <p:txBody>
          <a:bodyPr/>
          <a:lstStyle/>
          <a:p>
            <a:r>
              <a:rPr lang="el-GR" dirty="0" smtClean="0"/>
              <a:t>Ρωτήσαμε 1000 ανθρώπους για το αν πηγαίνουν στη δουλειά τους με το αυτοκίνητο ή με συγκοινωνία, για να δούμε αν υπάρχουν διαφορές ανάμεσα στα διαφορετικά φύλα. Αναγνωρίστε τις μεταβλητές και προτείνετε την κατάλληλη στατιστική ανάλυση. </a:t>
            </a:r>
            <a:endParaRPr lang="en-US"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Άσκηση 3</a:t>
            </a:r>
            <a:endParaRPr lang="en-US" dirty="0"/>
          </a:p>
        </p:txBody>
      </p:sp>
      <p:sp>
        <p:nvSpPr>
          <p:cNvPr id="3" name="Content Placeholder 2"/>
          <p:cNvSpPr>
            <a:spLocks noGrp="1"/>
          </p:cNvSpPr>
          <p:nvPr>
            <p:ph idx="1"/>
          </p:nvPr>
        </p:nvSpPr>
        <p:spPr/>
        <p:txBody>
          <a:bodyPr/>
          <a:lstStyle/>
          <a:p>
            <a:r>
              <a:rPr lang="el-GR" dirty="0" smtClean="0"/>
              <a:t>Περιγράψτε ένα πείραμα με κατηγορικές μεταβλητές με</a:t>
            </a:r>
            <a:r>
              <a:rPr lang="en-US" dirty="0" smtClean="0"/>
              <a:t> within subjects design</a:t>
            </a:r>
            <a:r>
              <a:rPr lang="el-GR" dirty="0" smtClean="0"/>
              <a:t>.</a:t>
            </a:r>
            <a:endParaRPr lang="en-US" dirty="0" smtClean="0"/>
          </a:p>
          <a:p>
            <a:r>
              <a:rPr lang="el-GR" dirty="0" smtClean="0"/>
              <a:t>Περιγράψτε ένα πείραμα με κατηγορικές μεταβλητές με</a:t>
            </a:r>
            <a:r>
              <a:rPr lang="en-US" dirty="0" smtClean="0"/>
              <a:t> between subjects design</a:t>
            </a:r>
            <a:r>
              <a:rPr lang="el-GR" dirty="0" smtClean="0"/>
              <a:t>.</a:t>
            </a:r>
          </a:p>
          <a:p>
            <a:r>
              <a:rPr lang="el-GR" dirty="0" smtClean="0"/>
              <a:t>Περιγράψτε  μία παρατήρηση με μεταβλητές ίσων διαστημάτων. </a:t>
            </a:r>
            <a:endParaRPr lang="en-US"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Ποσοτικές μέθοδοι</a:t>
            </a:r>
            <a:endParaRPr lang="en-US" dirty="0"/>
          </a:p>
        </p:txBody>
      </p:sp>
      <p:sp>
        <p:nvSpPr>
          <p:cNvPr id="3" name="Content Placeholder 2"/>
          <p:cNvSpPr>
            <a:spLocks noGrp="1"/>
          </p:cNvSpPr>
          <p:nvPr>
            <p:ph idx="1"/>
          </p:nvPr>
        </p:nvSpPr>
        <p:spPr/>
        <p:txBody>
          <a:bodyPr>
            <a:normAutofit/>
          </a:bodyPr>
          <a:lstStyle/>
          <a:p>
            <a:r>
              <a:rPr lang="el-GR" dirty="0" smtClean="0"/>
              <a:t>Το βασικό ερώτημα: Είναι πείραμα ή παρατήρηση;</a:t>
            </a:r>
          </a:p>
          <a:p>
            <a:r>
              <a:rPr lang="el-GR" dirty="0" smtClean="0"/>
              <a:t>Αν είναι πείραμα έχω εξαρτημένες και ανεξάρτητες μεταβλητές (υποθέτω αιτιότητα)</a:t>
            </a:r>
          </a:p>
          <a:p>
            <a:r>
              <a:rPr lang="el-GR" dirty="0" smtClean="0"/>
              <a:t>Αν είναι παρατήρηση, μπορώ να δω πιθανές συσχετίσεις (δεν υποθέτω αιτιότητα)</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609600" y="5105400"/>
            <a:ext cx="8001000" cy="1371600"/>
          </a:xfrm>
          <a:prstGeom prst="rec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p:txBody>
          <a:bodyPr/>
          <a:lstStyle/>
          <a:p>
            <a:r>
              <a:rPr lang="el-GR" dirty="0" smtClean="0"/>
              <a:t>Τι πρέπει να σκεφτώ πρώτα…</a:t>
            </a:r>
            <a:endParaRPr lang="en-US" dirty="0"/>
          </a:p>
        </p:txBody>
      </p:sp>
      <p:sp>
        <p:nvSpPr>
          <p:cNvPr id="3" name="Content Placeholder 2"/>
          <p:cNvSpPr>
            <a:spLocks noGrp="1"/>
          </p:cNvSpPr>
          <p:nvPr>
            <p:ph idx="1"/>
          </p:nvPr>
        </p:nvSpPr>
        <p:spPr/>
        <p:txBody>
          <a:bodyPr>
            <a:normAutofit lnSpcReduction="10000"/>
          </a:bodyPr>
          <a:lstStyle/>
          <a:p>
            <a:r>
              <a:rPr lang="el-GR" dirty="0" smtClean="0"/>
              <a:t>Είναι πείραμα ή παρατήρηση;</a:t>
            </a:r>
          </a:p>
          <a:p>
            <a:r>
              <a:rPr lang="el-GR" dirty="0" smtClean="0"/>
              <a:t>Είναι </a:t>
            </a:r>
            <a:r>
              <a:rPr lang="en-US" dirty="0" smtClean="0"/>
              <a:t>between </a:t>
            </a:r>
            <a:r>
              <a:rPr lang="el-GR" dirty="0" smtClean="0"/>
              <a:t>ή </a:t>
            </a:r>
            <a:r>
              <a:rPr lang="en-US" dirty="0" smtClean="0"/>
              <a:t>within subjects design</a:t>
            </a:r>
            <a:r>
              <a:rPr lang="el-GR" dirty="0" smtClean="0"/>
              <a:t>; Δηλαδή πόσοι πληθυσμοί συγκρίνονται; </a:t>
            </a:r>
          </a:p>
          <a:p>
            <a:r>
              <a:rPr lang="el-GR" dirty="0" smtClean="0"/>
              <a:t>Τι είδους μεταβλητές έχω;</a:t>
            </a:r>
          </a:p>
          <a:p>
            <a:r>
              <a:rPr lang="el-GR" dirty="0" smtClean="0"/>
              <a:t>Τι είδους κατανομή έχω; </a:t>
            </a:r>
            <a:endParaRPr lang="en-US" dirty="0" smtClean="0"/>
          </a:p>
          <a:p>
            <a:r>
              <a:rPr lang="el-GR" dirty="0" smtClean="0"/>
              <a:t>Ας τα δούμε ένα-ένα…</a:t>
            </a:r>
          </a:p>
          <a:p>
            <a:pPr>
              <a:buNone/>
            </a:pPr>
            <a:endParaRPr lang="el-GR" dirty="0" smtClean="0"/>
          </a:p>
          <a:p>
            <a:pPr>
              <a:buNone/>
            </a:pPr>
            <a:r>
              <a:rPr lang="el-GR" i="1" dirty="0" smtClean="0"/>
              <a:t>Υπενθύμιση: </a:t>
            </a:r>
            <a:r>
              <a:rPr lang="en-GB" i="1" dirty="0" smtClean="0">
                <a:latin typeface="Candara"/>
                <a:cs typeface="Candara"/>
              </a:rPr>
              <a:t>«</a:t>
            </a:r>
            <a:r>
              <a:rPr lang="en-GB" i="1" dirty="0" err="1" smtClean="0">
                <a:latin typeface="Candara"/>
                <a:cs typeface="Candara"/>
              </a:rPr>
              <a:t>εάν</a:t>
            </a:r>
            <a:r>
              <a:rPr lang="en-GB" i="1" dirty="0" smtClean="0">
                <a:latin typeface="Candara"/>
                <a:cs typeface="Candara"/>
              </a:rPr>
              <a:t> </a:t>
            </a:r>
            <a:r>
              <a:rPr lang="en-GB" i="1" dirty="0" err="1" smtClean="0">
                <a:latin typeface="Candara"/>
                <a:cs typeface="Candara"/>
              </a:rPr>
              <a:t>συμβαίνει</a:t>
            </a:r>
            <a:r>
              <a:rPr lang="en-GB" i="1" dirty="0" smtClean="0">
                <a:latin typeface="Candara"/>
                <a:cs typeface="Candara"/>
              </a:rPr>
              <a:t> τ</a:t>
            </a:r>
            <a:r>
              <a:rPr lang="el-GR" i="1" dirty="0" smtClean="0">
                <a:latin typeface="Candara"/>
                <a:cs typeface="Candara"/>
              </a:rPr>
              <a:t>ο</a:t>
            </a:r>
            <a:r>
              <a:rPr lang="en-GB" i="1" dirty="0" smtClean="0">
                <a:latin typeface="Candara"/>
                <a:cs typeface="Candara"/>
              </a:rPr>
              <a:t> Α, </a:t>
            </a:r>
            <a:r>
              <a:rPr lang="en-GB" i="1" dirty="0" err="1" smtClean="0">
                <a:latin typeface="Candara"/>
                <a:cs typeface="Candara"/>
              </a:rPr>
              <a:t>τότε</a:t>
            </a:r>
            <a:r>
              <a:rPr lang="en-GB" i="1" dirty="0" smtClean="0">
                <a:latin typeface="Candara"/>
                <a:cs typeface="Candara"/>
              </a:rPr>
              <a:t> </a:t>
            </a:r>
            <a:r>
              <a:rPr lang="en-GB" i="1" dirty="0" err="1" smtClean="0">
                <a:latin typeface="Candara"/>
                <a:cs typeface="Candara"/>
              </a:rPr>
              <a:t>ακολουθεί</a:t>
            </a:r>
            <a:r>
              <a:rPr lang="en-GB" i="1" dirty="0" smtClean="0">
                <a:latin typeface="Candara"/>
                <a:cs typeface="Candara"/>
              </a:rPr>
              <a:t> </a:t>
            </a:r>
            <a:r>
              <a:rPr lang="en-GB" i="1" dirty="0" err="1" smtClean="0">
                <a:latin typeface="Candara"/>
                <a:cs typeface="Candara"/>
              </a:rPr>
              <a:t>το</a:t>
            </a:r>
            <a:r>
              <a:rPr lang="en-GB" i="1" dirty="0" smtClean="0">
                <a:latin typeface="Candara"/>
                <a:cs typeface="Candara"/>
              </a:rPr>
              <a:t> Β», </a:t>
            </a:r>
            <a:r>
              <a:rPr lang="en-GB" i="1" dirty="0" err="1" smtClean="0">
                <a:latin typeface="Candara"/>
                <a:cs typeface="Candara"/>
              </a:rPr>
              <a:t>όπου</a:t>
            </a:r>
            <a:r>
              <a:rPr lang="en-GB" i="1" dirty="0" smtClean="0">
                <a:latin typeface="Candara"/>
                <a:cs typeface="Candara"/>
              </a:rPr>
              <a:t> Α= </a:t>
            </a:r>
            <a:r>
              <a:rPr lang="en-GB" i="1" u="sng" dirty="0" err="1" smtClean="0">
                <a:latin typeface="Candara"/>
                <a:cs typeface="Candara"/>
              </a:rPr>
              <a:t>ανεξάρτητη</a:t>
            </a:r>
            <a:r>
              <a:rPr lang="en-GB" i="1" dirty="0" smtClean="0">
                <a:latin typeface="Candara"/>
                <a:cs typeface="Candara"/>
              </a:rPr>
              <a:t> </a:t>
            </a:r>
            <a:r>
              <a:rPr lang="en-GB" i="1" dirty="0" err="1" smtClean="0">
                <a:latin typeface="Candara"/>
                <a:cs typeface="Candara"/>
              </a:rPr>
              <a:t>και</a:t>
            </a:r>
            <a:r>
              <a:rPr lang="en-GB" i="1" dirty="0" smtClean="0">
                <a:latin typeface="Candara"/>
                <a:cs typeface="Candara"/>
              </a:rPr>
              <a:t> Β= </a:t>
            </a:r>
            <a:r>
              <a:rPr lang="en-GB" i="1" u="sng" dirty="0" err="1" smtClean="0">
                <a:latin typeface="Candara"/>
                <a:cs typeface="Candara"/>
              </a:rPr>
              <a:t>εξαρτημένη</a:t>
            </a:r>
            <a:r>
              <a:rPr lang="en-GB" i="1" u="sng" dirty="0" smtClean="0">
                <a:latin typeface="Candara"/>
                <a:cs typeface="Candara"/>
              </a:rPr>
              <a:t> </a:t>
            </a:r>
            <a:r>
              <a:rPr lang="en-GB" i="1" u="sng" dirty="0" err="1" smtClean="0">
                <a:latin typeface="Candara"/>
                <a:cs typeface="Candara"/>
              </a:rPr>
              <a:t>μεταβλητή</a:t>
            </a:r>
            <a:endParaRPr lang="en-GB" i="1" dirty="0" smtClean="0">
              <a:latin typeface="Candara"/>
              <a:cs typeface="Candara"/>
            </a:endParaRPr>
          </a:p>
          <a:p>
            <a:pPr>
              <a:buNone/>
            </a:pPr>
            <a:endParaRPr lang="en-US"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angelant\Desktop\DecisionTree.gif"/>
          <p:cNvPicPr>
            <a:picLocks noChangeAspect="1" noChangeArrowheads="1"/>
          </p:cNvPicPr>
          <p:nvPr/>
        </p:nvPicPr>
        <p:blipFill>
          <a:blip r:embed="rId2"/>
          <a:srcRect/>
          <a:stretch>
            <a:fillRect/>
          </a:stretch>
        </p:blipFill>
        <p:spPr bwMode="auto">
          <a:xfrm>
            <a:off x="152400" y="381001"/>
            <a:ext cx="8763000" cy="6476999"/>
          </a:xfrm>
          <a:prstGeom prst="rect">
            <a:avLst/>
          </a:prstGeom>
          <a:noFill/>
        </p:spPr>
      </p:pic>
      <p:sp>
        <p:nvSpPr>
          <p:cNvPr id="3" name="Down Arrow 2"/>
          <p:cNvSpPr/>
          <p:nvPr/>
        </p:nvSpPr>
        <p:spPr>
          <a:xfrm rot="1573294">
            <a:off x="6705600" y="838200"/>
            <a:ext cx="914400" cy="1524000"/>
          </a:xfrm>
          <a:prstGeom prst="downArrow">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Down Arrow 3"/>
          <p:cNvSpPr/>
          <p:nvPr/>
        </p:nvSpPr>
        <p:spPr>
          <a:xfrm rot="20037810">
            <a:off x="897676" y="809154"/>
            <a:ext cx="914400" cy="1524000"/>
          </a:xfrm>
          <a:prstGeom prst="downArrow">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p:cNvSpPr txBox="1"/>
          <p:nvPr/>
        </p:nvSpPr>
        <p:spPr>
          <a:xfrm>
            <a:off x="228600" y="457200"/>
            <a:ext cx="1752600" cy="369332"/>
          </a:xfrm>
          <a:prstGeom prst="rect">
            <a:avLst/>
          </a:prstGeom>
          <a:noFill/>
        </p:spPr>
        <p:txBody>
          <a:bodyPr wrap="square" rtlCol="0">
            <a:spAutoFit/>
          </a:bodyPr>
          <a:lstStyle/>
          <a:p>
            <a:r>
              <a:rPr lang="el-GR" b="1" dirty="0" smtClean="0">
                <a:solidFill>
                  <a:srgbClr val="C00000"/>
                </a:solidFill>
              </a:rPr>
              <a:t>Παρατήρηση</a:t>
            </a:r>
            <a:endParaRPr lang="en-US" b="1" dirty="0">
              <a:solidFill>
                <a:srgbClr val="C00000"/>
              </a:solidFill>
            </a:endParaRPr>
          </a:p>
        </p:txBody>
      </p:sp>
      <p:sp>
        <p:nvSpPr>
          <p:cNvPr id="6" name="TextBox 5"/>
          <p:cNvSpPr txBox="1"/>
          <p:nvPr/>
        </p:nvSpPr>
        <p:spPr>
          <a:xfrm>
            <a:off x="6705600" y="457200"/>
            <a:ext cx="1752600" cy="369332"/>
          </a:xfrm>
          <a:prstGeom prst="rect">
            <a:avLst/>
          </a:prstGeom>
          <a:noFill/>
        </p:spPr>
        <p:txBody>
          <a:bodyPr wrap="square" rtlCol="0">
            <a:spAutoFit/>
          </a:bodyPr>
          <a:lstStyle/>
          <a:p>
            <a:r>
              <a:rPr lang="el-GR" b="1" dirty="0" smtClean="0">
                <a:solidFill>
                  <a:srgbClr val="C00000"/>
                </a:solidFill>
              </a:rPr>
              <a:t>Πείραμα</a:t>
            </a:r>
            <a:endParaRPr lang="en-US" b="1" dirty="0">
              <a:solidFill>
                <a:srgbClr val="C00000"/>
              </a:solidFill>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1" name="Picture 3" descr="C:\Users\angelant\Desktop\SPSS-1 (1).JPG"/>
          <p:cNvPicPr>
            <a:picLocks noChangeAspect="1" noChangeArrowheads="1"/>
          </p:cNvPicPr>
          <p:nvPr/>
        </p:nvPicPr>
        <p:blipFill>
          <a:blip r:embed="rId2"/>
          <a:srcRect r="44186"/>
          <a:stretch>
            <a:fillRect/>
          </a:stretch>
        </p:blipFill>
        <p:spPr bwMode="auto">
          <a:xfrm>
            <a:off x="2057400" y="533400"/>
            <a:ext cx="6705600" cy="6019800"/>
          </a:xfrm>
          <a:prstGeom prst="rect">
            <a:avLst/>
          </a:prstGeom>
          <a:noFill/>
        </p:spPr>
      </p:pic>
      <p:sp>
        <p:nvSpPr>
          <p:cNvPr id="4" name="TextBox 3"/>
          <p:cNvSpPr txBox="1"/>
          <p:nvPr/>
        </p:nvSpPr>
        <p:spPr>
          <a:xfrm>
            <a:off x="152400" y="990600"/>
            <a:ext cx="1828800" cy="1754326"/>
          </a:xfrm>
          <a:prstGeom prst="rect">
            <a:avLst/>
          </a:prstGeom>
          <a:noFill/>
          <a:ln>
            <a:solidFill>
              <a:srgbClr val="C00000"/>
            </a:solidFill>
          </a:ln>
        </p:spPr>
        <p:txBody>
          <a:bodyPr wrap="square" rtlCol="0">
            <a:spAutoFit/>
          </a:bodyPr>
          <a:lstStyle/>
          <a:p>
            <a:r>
              <a:rPr lang="el-GR" b="1" dirty="0" smtClean="0">
                <a:solidFill>
                  <a:srgbClr val="C00000"/>
                </a:solidFill>
              </a:rPr>
              <a:t>Παρατήρηση  </a:t>
            </a:r>
            <a:r>
              <a:rPr lang="el-GR" b="1" dirty="0" smtClean="0"/>
              <a:t>- </a:t>
            </a:r>
            <a:r>
              <a:rPr lang="el-GR" b="1" u="sng" dirty="0" smtClean="0"/>
              <a:t>δεν </a:t>
            </a:r>
            <a:r>
              <a:rPr lang="el-GR" b="1" dirty="0" smtClean="0"/>
              <a:t>υπάρχουν εξαρτημένες-ανεξάρτητες μεταβλητές</a:t>
            </a:r>
            <a:endParaRPr lang="en-US" b="1" dirty="0"/>
          </a:p>
        </p:txBody>
      </p:sp>
      <p:sp>
        <p:nvSpPr>
          <p:cNvPr id="5" name="Right Arrow 4"/>
          <p:cNvSpPr/>
          <p:nvPr/>
        </p:nvSpPr>
        <p:spPr>
          <a:xfrm>
            <a:off x="1981200" y="1676400"/>
            <a:ext cx="1447800" cy="381000"/>
          </a:xfrm>
          <a:prstGeom prst="rightArrow">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p:cNvSpPr txBox="1"/>
          <p:nvPr/>
        </p:nvSpPr>
        <p:spPr>
          <a:xfrm>
            <a:off x="228600" y="3276600"/>
            <a:ext cx="1676400" cy="1477328"/>
          </a:xfrm>
          <a:prstGeom prst="rect">
            <a:avLst/>
          </a:prstGeom>
          <a:noFill/>
        </p:spPr>
        <p:txBody>
          <a:bodyPr wrap="square" rtlCol="0">
            <a:spAutoFit/>
          </a:bodyPr>
          <a:lstStyle/>
          <a:p>
            <a:r>
              <a:rPr lang="el-GR" b="1" dirty="0" smtClean="0">
                <a:solidFill>
                  <a:srgbClr val="00B050"/>
                </a:solidFill>
              </a:rPr>
              <a:t>Πείραμα</a:t>
            </a:r>
            <a:r>
              <a:rPr lang="el-GR" b="1" dirty="0" smtClean="0"/>
              <a:t> – ανεξάρτητες και εξαρτημένες μεταβλητές</a:t>
            </a:r>
            <a:endParaRPr lang="en-US" b="1" dirty="0"/>
          </a:p>
        </p:txBody>
      </p:sp>
      <p:sp>
        <p:nvSpPr>
          <p:cNvPr id="7" name="Right Arrow 6"/>
          <p:cNvSpPr/>
          <p:nvPr/>
        </p:nvSpPr>
        <p:spPr>
          <a:xfrm>
            <a:off x="1828800" y="3048000"/>
            <a:ext cx="1371600" cy="381000"/>
          </a:xfrm>
          <a:prstGeom prst="rightArrow">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ight Arrow 7"/>
          <p:cNvSpPr/>
          <p:nvPr/>
        </p:nvSpPr>
        <p:spPr>
          <a:xfrm>
            <a:off x="1828800" y="3581400"/>
            <a:ext cx="1371600" cy="381000"/>
          </a:xfrm>
          <a:prstGeom prst="rightArrow">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ight Arrow 8"/>
          <p:cNvSpPr/>
          <p:nvPr/>
        </p:nvSpPr>
        <p:spPr>
          <a:xfrm>
            <a:off x="1828800" y="5105400"/>
            <a:ext cx="1371600" cy="381000"/>
          </a:xfrm>
          <a:prstGeom prst="rightArrow">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ight Arrow 9"/>
          <p:cNvSpPr/>
          <p:nvPr/>
        </p:nvSpPr>
        <p:spPr>
          <a:xfrm>
            <a:off x="1828800" y="4267200"/>
            <a:ext cx="1371600" cy="381000"/>
          </a:xfrm>
          <a:prstGeom prst="rightArrow">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C:\Users\angelant\Desktop\SPSS-2.JPG"/>
          <p:cNvPicPr>
            <a:picLocks noChangeAspect="1" noChangeArrowheads="1"/>
          </p:cNvPicPr>
          <p:nvPr/>
        </p:nvPicPr>
        <p:blipFill>
          <a:blip r:embed="rId2"/>
          <a:srcRect r="44053" b="10127"/>
          <a:stretch>
            <a:fillRect/>
          </a:stretch>
        </p:blipFill>
        <p:spPr bwMode="auto">
          <a:xfrm>
            <a:off x="1981200" y="685800"/>
            <a:ext cx="7010400" cy="5410200"/>
          </a:xfrm>
          <a:prstGeom prst="rect">
            <a:avLst/>
          </a:prstGeom>
          <a:noFill/>
        </p:spPr>
      </p:pic>
      <p:sp>
        <p:nvSpPr>
          <p:cNvPr id="3" name="TextBox 2"/>
          <p:cNvSpPr txBox="1"/>
          <p:nvPr/>
        </p:nvSpPr>
        <p:spPr>
          <a:xfrm>
            <a:off x="228600" y="3276600"/>
            <a:ext cx="1676400" cy="1477328"/>
          </a:xfrm>
          <a:prstGeom prst="rect">
            <a:avLst/>
          </a:prstGeom>
          <a:noFill/>
        </p:spPr>
        <p:txBody>
          <a:bodyPr wrap="square" rtlCol="0">
            <a:spAutoFit/>
          </a:bodyPr>
          <a:lstStyle/>
          <a:p>
            <a:r>
              <a:rPr lang="el-GR" b="1" dirty="0" smtClean="0">
                <a:solidFill>
                  <a:srgbClr val="00B050"/>
                </a:solidFill>
              </a:rPr>
              <a:t>Πείραμα</a:t>
            </a:r>
            <a:r>
              <a:rPr lang="el-GR" b="1" dirty="0" smtClean="0"/>
              <a:t> – ανεξάρτητες και εξαρτημένες μεταβλητές</a:t>
            </a:r>
            <a:endParaRPr lang="en-US" b="1" dirty="0"/>
          </a:p>
        </p:txBody>
      </p:sp>
      <p:sp>
        <p:nvSpPr>
          <p:cNvPr id="4" name="Right Arrow 3"/>
          <p:cNvSpPr/>
          <p:nvPr/>
        </p:nvSpPr>
        <p:spPr>
          <a:xfrm>
            <a:off x="1524000" y="1219200"/>
            <a:ext cx="1371600" cy="381000"/>
          </a:xfrm>
          <a:prstGeom prst="rightArrow">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ight Arrow 4"/>
          <p:cNvSpPr/>
          <p:nvPr/>
        </p:nvSpPr>
        <p:spPr>
          <a:xfrm>
            <a:off x="1600200" y="1981200"/>
            <a:ext cx="1371600" cy="381000"/>
          </a:xfrm>
          <a:prstGeom prst="rightArrow">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ight Arrow 5"/>
          <p:cNvSpPr/>
          <p:nvPr/>
        </p:nvSpPr>
        <p:spPr>
          <a:xfrm>
            <a:off x="1524000" y="2819400"/>
            <a:ext cx="1371600" cy="381000"/>
          </a:xfrm>
          <a:prstGeom prst="rightArrow">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ight Arrow 8"/>
          <p:cNvSpPr/>
          <p:nvPr/>
        </p:nvSpPr>
        <p:spPr>
          <a:xfrm>
            <a:off x="2133600" y="3962400"/>
            <a:ext cx="838200" cy="381000"/>
          </a:xfrm>
          <a:prstGeom prst="rightArrow">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ight Arrow 9"/>
          <p:cNvSpPr/>
          <p:nvPr/>
        </p:nvSpPr>
        <p:spPr>
          <a:xfrm>
            <a:off x="762000" y="4953000"/>
            <a:ext cx="1371600" cy="381000"/>
          </a:xfrm>
          <a:prstGeom prst="rightArrow">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ight Arrow 10"/>
          <p:cNvSpPr/>
          <p:nvPr/>
        </p:nvSpPr>
        <p:spPr>
          <a:xfrm>
            <a:off x="685800" y="5638800"/>
            <a:ext cx="1371600" cy="381000"/>
          </a:xfrm>
          <a:prstGeom prst="rightArrow">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extBox 11"/>
          <p:cNvSpPr txBox="1"/>
          <p:nvPr/>
        </p:nvSpPr>
        <p:spPr>
          <a:xfrm>
            <a:off x="0" y="6172201"/>
            <a:ext cx="9144000" cy="338554"/>
          </a:xfrm>
          <a:prstGeom prst="rect">
            <a:avLst/>
          </a:prstGeom>
          <a:noFill/>
        </p:spPr>
        <p:txBody>
          <a:bodyPr wrap="square" rtlCol="0">
            <a:spAutoFit/>
          </a:bodyPr>
          <a:lstStyle/>
          <a:p>
            <a:r>
              <a:rPr lang="el-GR" sz="1600" dirty="0" smtClean="0"/>
              <a:t>Με </a:t>
            </a:r>
            <a:r>
              <a:rPr lang="en-US" sz="1600" dirty="0" smtClean="0"/>
              <a:t>links </a:t>
            </a:r>
            <a:r>
              <a:rPr lang="el-GR" sz="1600" dirty="0" smtClean="0"/>
              <a:t>στις οδηγίες για τα τεστ </a:t>
            </a:r>
            <a:r>
              <a:rPr lang="en-US" sz="1600" dirty="0" smtClean="0">
                <a:hlinkClick r:id="rId3"/>
              </a:rPr>
              <a:t>http://</a:t>
            </a:r>
            <a:r>
              <a:rPr lang="en-US" sz="1600" dirty="0" smtClean="0">
                <a:hlinkClick r:id="rId3"/>
              </a:rPr>
              <a:t>www.ats.ucla.edu/stat/mult_pkg/whatstat/default.htm</a:t>
            </a:r>
            <a:r>
              <a:rPr lang="el-GR" sz="1600" smtClean="0"/>
              <a:t> </a:t>
            </a:r>
            <a:endParaRPr lang="en-US" sz="1600" b="1"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C:\Users\angelant\Desktop\table-132.jpg"/>
          <p:cNvPicPr>
            <a:picLocks noChangeAspect="1" noChangeArrowheads="1"/>
          </p:cNvPicPr>
          <p:nvPr/>
        </p:nvPicPr>
        <p:blipFill>
          <a:blip r:embed="rId2"/>
          <a:srcRect/>
          <a:stretch>
            <a:fillRect/>
          </a:stretch>
        </p:blipFill>
        <p:spPr bwMode="auto">
          <a:xfrm>
            <a:off x="2286001" y="609600"/>
            <a:ext cx="6858000" cy="5943600"/>
          </a:xfrm>
          <a:prstGeom prst="rect">
            <a:avLst/>
          </a:prstGeom>
          <a:noFill/>
        </p:spPr>
      </p:pic>
      <p:sp>
        <p:nvSpPr>
          <p:cNvPr id="3" name="TextBox 2"/>
          <p:cNvSpPr txBox="1"/>
          <p:nvPr/>
        </p:nvSpPr>
        <p:spPr>
          <a:xfrm>
            <a:off x="228600" y="1676400"/>
            <a:ext cx="2133600" cy="646331"/>
          </a:xfrm>
          <a:prstGeom prst="rect">
            <a:avLst/>
          </a:prstGeom>
          <a:noFill/>
        </p:spPr>
        <p:txBody>
          <a:bodyPr wrap="square" rtlCol="0">
            <a:spAutoFit/>
          </a:bodyPr>
          <a:lstStyle/>
          <a:p>
            <a:r>
              <a:rPr lang="el-GR" b="1" dirty="0" smtClean="0">
                <a:solidFill>
                  <a:srgbClr val="C00000"/>
                </a:solidFill>
              </a:rPr>
              <a:t>Ειδικά για τις παρατηρήσεις</a:t>
            </a:r>
            <a:endParaRPr lang="en-US" b="1" dirty="0">
              <a:solidFill>
                <a:srgbClr val="C00000"/>
              </a:solidFill>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52400" y="1447800"/>
            <a:ext cx="1143000" cy="369332"/>
          </a:xfrm>
          <a:prstGeom prst="rect">
            <a:avLst/>
          </a:prstGeom>
          <a:noFill/>
        </p:spPr>
        <p:txBody>
          <a:bodyPr wrap="square" rtlCol="0">
            <a:spAutoFit/>
          </a:bodyPr>
          <a:lstStyle/>
          <a:p>
            <a:endParaRPr lang="en-US" dirty="0"/>
          </a:p>
        </p:txBody>
      </p:sp>
      <p:sp>
        <p:nvSpPr>
          <p:cNvPr id="4" name="TextBox 3"/>
          <p:cNvSpPr txBox="1"/>
          <p:nvPr/>
        </p:nvSpPr>
        <p:spPr>
          <a:xfrm>
            <a:off x="152400" y="2133600"/>
            <a:ext cx="1524000" cy="1938992"/>
          </a:xfrm>
          <a:prstGeom prst="rect">
            <a:avLst/>
          </a:prstGeom>
          <a:noFill/>
        </p:spPr>
        <p:txBody>
          <a:bodyPr wrap="square" rtlCol="0">
            <a:spAutoFit/>
          </a:bodyPr>
          <a:lstStyle/>
          <a:p>
            <a:r>
              <a:rPr lang="en-US" sz="2400" b="1" dirty="0" smtClean="0">
                <a:solidFill>
                  <a:srgbClr val="C00000"/>
                </a:solidFill>
              </a:rPr>
              <a:t>Within</a:t>
            </a:r>
            <a:r>
              <a:rPr lang="en-US" sz="2400" dirty="0" smtClean="0"/>
              <a:t> or </a:t>
            </a:r>
            <a:r>
              <a:rPr lang="en-US" sz="2400" b="1" dirty="0" smtClean="0">
                <a:solidFill>
                  <a:srgbClr val="00B050"/>
                </a:solidFill>
              </a:rPr>
              <a:t>between</a:t>
            </a:r>
            <a:r>
              <a:rPr lang="en-US" sz="2400" dirty="0" smtClean="0"/>
              <a:t> subjects design? </a:t>
            </a:r>
            <a:endParaRPr lang="en-US" sz="2400" dirty="0"/>
          </a:p>
        </p:txBody>
      </p:sp>
      <p:pic>
        <p:nvPicPr>
          <p:cNvPr id="1026" name="Picture 2" descr="C:\Users\angelant\Desktop\Marusteri_M._Statistical_test_selection_when_comparing_groups_Fig._4.jpg"/>
          <p:cNvPicPr>
            <a:picLocks noChangeAspect="1" noChangeArrowheads="1"/>
          </p:cNvPicPr>
          <p:nvPr/>
        </p:nvPicPr>
        <p:blipFill>
          <a:blip r:embed="rId2"/>
          <a:srcRect/>
          <a:stretch>
            <a:fillRect/>
          </a:stretch>
        </p:blipFill>
        <p:spPr bwMode="auto">
          <a:xfrm>
            <a:off x="1752600" y="533400"/>
            <a:ext cx="7239000" cy="6324600"/>
          </a:xfrm>
          <a:prstGeom prst="rect">
            <a:avLst/>
          </a:prstGeom>
          <a:noFill/>
        </p:spPr>
      </p:pic>
      <p:sp>
        <p:nvSpPr>
          <p:cNvPr id="8" name="Right Arrow 7"/>
          <p:cNvSpPr/>
          <p:nvPr/>
        </p:nvSpPr>
        <p:spPr>
          <a:xfrm>
            <a:off x="1143000" y="1371600"/>
            <a:ext cx="990600" cy="228600"/>
          </a:xfrm>
          <a:prstGeom prst="rightArrow">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ight Arrow 8"/>
          <p:cNvSpPr/>
          <p:nvPr/>
        </p:nvSpPr>
        <p:spPr>
          <a:xfrm>
            <a:off x="6248400" y="1371600"/>
            <a:ext cx="990600" cy="228600"/>
          </a:xfrm>
          <a:prstGeom prst="rightArrow">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ight Arrow 9"/>
          <p:cNvSpPr/>
          <p:nvPr/>
        </p:nvSpPr>
        <p:spPr>
          <a:xfrm>
            <a:off x="3810000" y="1371600"/>
            <a:ext cx="990600" cy="228600"/>
          </a:xfrm>
          <a:prstGeom prst="rightArrow">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Urban">
  <a:themeElements>
    <a:clrScheme name="Urban">
      <a:dk1>
        <a:sysClr val="windowText" lastClr="000000"/>
      </a:dk1>
      <a:lt1>
        <a:sysClr val="window" lastClr="FFFFFF"/>
      </a:lt1>
      <a:dk2>
        <a:srgbClr val="424456"/>
      </a:dk2>
      <a:lt2>
        <a:srgbClr val="DEDEDE"/>
      </a:lt2>
      <a:accent1>
        <a:srgbClr val="53548A"/>
      </a:accent1>
      <a:accent2>
        <a:srgbClr val="438086"/>
      </a:accent2>
      <a:accent3>
        <a:srgbClr val="A04DA3"/>
      </a:accent3>
      <a:accent4>
        <a:srgbClr val="C4652D"/>
      </a:accent4>
      <a:accent5>
        <a:srgbClr val="8B5D3D"/>
      </a:accent5>
      <a:accent6>
        <a:srgbClr val="5C92B5"/>
      </a:accent6>
      <a:hlink>
        <a:srgbClr val="67AFBD"/>
      </a:hlink>
      <a:folHlink>
        <a:srgbClr val="C2A874"/>
      </a:folHlink>
    </a:clrScheme>
    <a:fontScheme name="Urban">
      <a:majorFont>
        <a:latin typeface="Trebuchet MS"/>
        <a:ea typeface=""/>
        <a:cs typeface=""/>
        <a:font script="Jpan" typeface="HGｺﾞｼｯｸM"/>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Georgia"/>
        <a:ea typeface=""/>
        <a:cs typeface=""/>
        <a:font script="Jpan" typeface="HG明朝B"/>
        <a:font script="Hang" typeface="맑은 고딕"/>
        <a:font script="Hans" typeface="宋体"/>
        <a:font script="Hant" typeface="新細明體"/>
        <a:font script="Arab" typeface="Arial"/>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Urban">
      <a:fillStyleLst>
        <a:solidFill>
          <a:schemeClr val="phClr"/>
        </a:solidFill>
        <a:gradFill rotWithShape="1">
          <a:gsLst>
            <a:gs pos="0">
              <a:schemeClr val="phClr">
                <a:tint val="1000"/>
                <a:satMod val="255000"/>
              </a:schemeClr>
            </a:gs>
            <a:gs pos="55000">
              <a:schemeClr val="phClr">
                <a:tint val="12000"/>
                <a:satMod val="255000"/>
              </a:schemeClr>
            </a:gs>
            <a:gs pos="100000">
              <a:schemeClr val="phClr">
                <a:tint val="45000"/>
                <a:satMod val="250000"/>
              </a:schemeClr>
            </a:gs>
          </a:gsLst>
          <a:path path="circle">
            <a:fillToRect l="-40000" t="-90000" r="140000" b="190000"/>
          </a:path>
        </a:gradFill>
        <a:gradFill rotWithShape="1">
          <a:gsLst>
            <a:gs pos="0">
              <a:schemeClr val="phClr">
                <a:tint val="43000"/>
                <a:satMod val="165000"/>
              </a:schemeClr>
            </a:gs>
            <a:gs pos="55000">
              <a:schemeClr val="phClr">
                <a:tint val="83000"/>
                <a:satMod val="155000"/>
              </a:schemeClr>
            </a:gs>
            <a:gs pos="100000">
              <a:schemeClr val="phClr">
                <a:shade val="85000"/>
              </a:schemeClr>
            </a:gs>
          </a:gsLst>
          <a:path path="circle">
            <a:fillToRect l="-40000" t="-90000" r="140000" b="190000"/>
          </a:path>
        </a:gradFill>
      </a:fillStyleLst>
      <a:lnStyleLst>
        <a:ln w="9525" cap="flat" cmpd="sng" algn="ctr">
          <a:solidFill>
            <a:schemeClr val="phClr"/>
          </a:solidFill>
          <a:prstDash val="solid"/>
        </a:ln>
        <a:ln w="19050" cap="flat" cmpd="sng" algn="ctr">
          <a:solidFill>
            <a:schemeClr val="phClr"/>
          </a:solidFill>
          <a:prstDash val="solid"/>
        </a:ln>
        <a:ln w="31750" cap="flat" cmpd="sng" algn="ctr">
          <a:solidFill>
            <a:schemeClr val="phClr"/>
          </a:solidFill>
          <a:prstDash val="solid"/>
        </a:ln>
      </a:lnStyleLst>
      <a:effectStyleLst>
        <a:effectStyle>
          <a:effectLst>
            <a:outerShdw blurRad="51500" dist="25400" dir="5400000" rotWithShape="0">
              <a:srgbClr val="000000">
                <a:alpha val="40000"/>
              </a:srgbClr>
            </a:outerShdw>
          </a:effectLst>
        </a:effectStyle>
        <a:effectStyle>
          <a:effectLst>
            <a:outerShdw blurRad="50800" dist="25400" dir="5400000" rotWithShape="0">
              <a:srgbClr val="000000">
                <a:alpha val="45000"/>
              </a:srgbClr>
            </a:outerShdw>
          </a:effectLst>
        </a:effectStyle>
        <a:effectStyle>
          <a:effectLst>
            <a:outerShdw blurRad="50800" dist="25400" dir="5400000" rotWithShape="0">
              <a:srgbClr val="000000">
                <a:alpha val="45000"/>
              </a:srgbClr>
            </a:outerShdw>
          </a:effectLst>
          <a:scene3d>
            <a:camera prst="orthographicFront" fov="0">
              <a:rot lat="0" lon="0" rev="0"/>
            </a:camera>
            <a:lightRig rig="flat" dir="t">
              <a:rot lat="0" lon="0" rev="20040000"/>
            </a:lightRig>
          </a:scene3d>
          <a:sp3d contourW="12700" prstMaterial="dkEdge">
            <a:bevelT w="25400" h="38100" prst="convex"/>
            <a:contourClr>
              <a:schemeClr val="phClr">
                <a:satMod val="115000"/>
              </a:schemeClr>
            </a:contourClr>
          </a:sp3d>
        </a:effectStyle>
      </a:effectStyleLst>
      <a:bgFillStyleLst>
        <a:solidFill>
          <a:schemeClr val="phClr"/>
        </a:solidFill>
        <a:gradFill rotWithShape="1">
          <a:gsLst>
            <a:gs pos="100000">
              <a:schemeClr val="phClr">
                <a:tint val="80000"/>
                <a:satMod val="250000"/>
              </a:schemeClr>
            </a:gs>
            <a:gs pos="60000">
              <a:schemeClr val="phClr">
                <a:shade val="38000"/>
                <a:satMod val="175000"/>
              </a:schemeClr>
            </a:gs>
            <a:gs pos="0">
              <a:schemeClr val="phClr">
                <a:shade val="30000"/>
                <a:satMod val="175000"/>
              </a:schemeClr>
            </a:gs>
          </a:gsLst>
          <a:lin ang="5400000" scaled="0"/>
        </a:gradFill>
        <a:blipFill>
          <a:blip xmlns:r="http://schemas.openxmlformats.org/officeDocument/2006/relationships" r:embed="rId1">
            <a:duotone>
              <a:schemeClr val="phClr">
                <a:shade val="48000"/>
              </a:schemeClr>
              <a:schemeClr val="phClr">
                <a:tint val="96000"/>
                <a:satMod val="150000"/>
              </a:schemeClr>
            </a:duotone>
          </a:blip>
          <a:tile tx="0" ty="0" sx="80000" sy="80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Urban</Template>
  <TotalTime>147</TotalTime>
  <Words>729</Words>
  <Application>Microsoft Office PowerPoint</Application>
  <PresentationFormat>On-screen Show (4:3)</PresentationFormat>
  <Paragraphs>71</Paragraphs>
  <Slides>24</Slides>
  <Notes>0</Notes>
  <HiddenSlides>1</HiddenSlides>
  <MMClips>0</MMClips>
  <ScaleCrop>false</ScaleCrop>
  <HeadingPairs>
    <vt:vector size="4" baseType="variant">
      <vt:variant>
        <vt:lpstr>Theme</vt:lpstr>
      </vt:variant>
      <vt:variant>
        <vt:i4>1</vt:i4>
      </vt:variant>
      <vt:variant>
        <vt:lpstr>Slide Titles</vt:lpstr>
      </vt:variant>
      <vt:variant>
        <vt:i4>24</vt:i4>
      </vt:variant>
    </vt:vector>
  </HeadingPairs>
  <TitlesOfParts>
    <vt:vector size="25" baseType="lpstr">
      <vt:lpstr>Urban</vt:lpstr>
      <vt:lpstr>Στατιστική Ανάλυση</vt:lpstr>
      <vt:lpstr>Ποιοτικές και ποσοτικές μέθοδοι</vt:lpstr>
      <vt:lpstr>Ποσοτικές μέθοδοι</vt:lpstr>
      <vt:lpstr>Τι πρέπει να σκεφτώ πρώτα…</vt:lpstr>
      <vt:lpstr>Slide 5</vt:lpstr>
      <vt:lpstr>Slide 6</vt:lpstr>
      <vt:lpstr>Slide 7</vt:lpstr>
      <vt:lpstr>Slide 8</vt:lpstr>
      <vt:lpstr>Slide 9</vt:lpstr>
      <vt:lpstr>Slide 10</vt:lpstr>
      <vt:lpstr>Slide 11</vt:lpstr>
      <vt:lpstr>Είδη μεταβλητών…</vt:lpstr>
      <vt:lpstr>Slide 13</vt:lpstr>
      <vt:lpstr>…και τέλος, υπάρχει ή όχι ομαλή - κανονική κατανομή;</vt:lpstr>
      <vt:lpstr>Μη κανονική κατανομή</vt:lpstr>
      <vt:lpstr>Slide 16</vt:lpstr>
      <vt:lpstr>Slide 17</vt:lpstr>
      <vt:lpstr>Slide 18</vt:lpstr>
      <vt:lpstr>Slide 19</vt:lpstr>
      <vt:lpstr>Slide 20</vt:lpstr>
      <vt:lpstr>Και ένα μήνυμα ελπίδας…</vt:lpstr>
      <vt:lpstr>Άσκηση 1η </vt:lpstr>
      <vt:lpstr>Άσκηση 2</vt:lpstr>
      <vt:lpstr>Άσκηση 3</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Στατιστική Ανάλυση</dc:title>
  <dc:creator>angelant</dc:creator>
  <cp:lastModifiedBy>angelant</cp:lastModifiedBy>
  <cp:revision>25</cp:revision>
  <dcterms:created xsi:type="dcterms:W3CDTF">2014-03-06T12:43:20Z</dcterms:created>
  <dcterms:modified xsi:type="dcterms:W3CDTF">2014-03-07T10:04:33Z</dcterms:modified>
</cp:coreProperties>
</file>