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80" r:id="rId12"/>
    <p:sldId id="266" r:id="rId13"/>
    <p:sldId id="267" r:id="rId14"/>
    <p:sldId id="268" r:id="rId15"/>
    <p:sldId id="269" r:id="rId16"/>
    <p:sldId id="270" r:id="rId17"/>
    <p:sldId id="282" r:id="rId18"/>
    <p:sldId id="271" r:id="rId19"/>
    <p:sldId id="272" r:id="rId20"/>
    <p:sldId id="273" r:id="rId21"/>
    <p:sldId id="274" r:id="rId22"/>
    <p:sldId id="275" r:id="rId23"/>
    <p:sldId id="281" r:id="rId24"/>
    <p:sldId id="276" r:id="rId25"/>
    <p:sldId id="277" r:id="rId26"/>
    <p:sldId id="278" r:id="rId27"/>
    <p:sldId id="279"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10" d="100"/>
          <a:sy n="110" d="100"/>
        </p:scale>
        <p:origin x="516" y="1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l-GR" smtClean="0"/>
              <a:t>Στυλ κύριου τίτλου</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p:txBody>
          <a:bodyPr/>
          <a:lstStyle/>
          <a:p>
            <a:fld id="{38D1E62E-F00D-4488-9323-63601D23E5F4}" type="datetimeFigureOut">
              <a:rPr lang="el-GR" smtClean="0"/>
              <a:t>15/11/2017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C6EEA82-0600-41AC-BEFC-A1079E78E50D}" type="slidenum">
              <a:rPr lang="el-GR" smtClean="0"/>
              <a:t>‹#›</a:t>
            </a:fld>
            <a:endParaRPr lang="el-GR"/>
          </a:p>
        </p:txBody>
      </p:sp>
    </p:spTree>
    <p:extLst>
      <p:ext uri="{BB962C8B-B14F-4D97-AF65-F5344CB8AC3E}">
        <p14:creationId xmlns:p14="http://schemas.microsoft.com/office/powerpoint/2010/main" val="3351760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38D1E62E-F00D-4488-9323-63601D23E5F4}" type="datetimeFigureOut">
              <a:rPr lang="el-GR" smtClean="0"/>
              <a:t>15/11/2017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C6EEA82-0600-41AC-BEFC-A1079E78E50D}" type="slidenum">
              <a:rPr lang="el-GR" smtClean="0"/>
              <a:t>‹#›</a:t>
            </a:fld>
            <a:endParaRPr lang="el-GR"/>
          </a:p>
        </p:txBody>
      </p:sp>
    </p:spTree>
    <p:extLst>
      <p:ext uri="{BB962C8B-B14F-4D97-AF65-F5344CB8AC3E}">
        <p14:creationId xmlns:p14="http://schemas.microsoft.com/office/powerpoint/2010/main" val="3717142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l-GR" smtClean="0"/>
              <a:t>Στυλ κύριου τίτλου</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38D1E62E-F00D-4488-9323-63601D23E5F4}" type="datetimeFigureOut">
              <a:rPr lang="el-GR" smtClean="0"/>
              <a:t>15/11/2017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C6EEA82-0600-41AC-BEFC-A1079E78E50D}" type="slidenum">
              <a:rPr lang="el-GR" smtClean="0"/>
              <a:t>‹#›</a:t>
            </a:fld>
            <a:endParaRPr lang="el-GR"/>
          </a:p>
        </p:txBody>
      </p:sp>
    </p:spTree>
    <p:extLst>
      <p:ext uri="{BB962C8B-B14F-4D97-AF65-F5344CB8AC3E}">
        <p14:creationId xmlns:p14="http://schemas.microsoft.com/office/powerpoint/2010/main" val="15554725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l-GR" smtClean="0"/>
              <a:t>Στυλ κύριου τίτλου</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l-GR" smtClean="0"/>
              <a:t>Επεξεργασία στυλ υποδείγματος κειμένου</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38D1E62E-F00D-4488-9323-63601D23E5F4}" type="datetimeFigureOut">
              <a:rPr lang="el-GR" smtClean="0"/>
              <a:t>15/11/2017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C6EEA82-0600-41AC-BEFC-A1079E78E50D}" type="slidenum">
              <a:rPr lang="el-GR" smtClean="0"/>
              <a:t>‹#›</a:t>
            </a:fld>
            <a:endParaRPr lang="el-G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8022398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38D1E62E-F00D-4488-9323-63601D23E5F4}" type="datetimeFigureOut">
              <a:rPr lang="el-GR" smtClean="0"/>
              <a:t>15/11/2017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C6EEA82-0600-41AC-BEFC-A1079E78E50D}" type="slidenum">
              <a:rPr lang="el-GR" smtClean="0"/>
              <a:t>‹#›</a:t>
            </a:fld>
            <a:endParaRPr lang="el-GR"/>
          </a:p>
        </p:txBody>
      </p:sp>
    </p:spTree>
    <p:extLst>
      <p:ext uri="{BB962C8B-B14F-4D97-AF65-F5344CB8AC3E}">
        <p14:creationId xmlns:p14="http://schemas.microsoft.com/office/powerpoint/2010/main" val="33279442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l-GR" smtClean="0"/>
              <a:t>Στυλ κύριου τίτλου</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8D1E62E-F00D-4488-9323-63601D23E5F4}" type="datetimeFigureOut">
              <a:rPr lang="el-GR" smtClean="0"/>
              <a:t>15/11/2017</a:t>
            </a:fld>
            <a:endParaRPr lang="el-GR"/>
          </a:p>
        </p:txBody>
      </p:sp>
      <p:sp>
        <p:nvSpPr>
          <p:cNvPr id="4"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C6EEA82-0600-41AC-BEFC-A1079E78E50D}" type="slidenum">
              <a:rPr lang="el-GR" smtClean="0"/>
              <a:t>‹#›</a:t>
            </a:fld>
            <a:endParaRPr lang="el-GR"/>
          </a:p>
        </p:txBody>
      </p:sp>
    </p:spTree>
    <p:extLst>
      <p:ext uri="{BB962C8B-B14F-4D97-AF65-F5344CB8AC3E}">
        <p14:creationId xmlns:p14="http://schemas.microsoft.com/office/powerpoint/2010/main" val="10657255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l-GR" smtClean="0"/>
              <a:t>Στυλ κύριου τίτλου</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8D1E62E-F00D-4488-9323-63601D23E5F4}" type="datetimeFigureOut">
              <a:rPr lang="el-GR" smtClean="0"/>
              <a:t>15/11/2017</a:t>
            </a:fld>
            <a:endParaRPr lang="el-GR"/>
          </a:p>
        </p:txBody>
      </p:sp>
      <p:sp>
        <p:nvSpPr>
          <p:cNvPr id="4"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C6EEA82-0600-41AC-BEFC-A1079E78E50D}" type="slidenum">
              <a:rPr lang="el-GR" smtClean="0"/>
              <a:t>‹#›</a:t>
            </a:fld>
            <a:endParaRPr lang="el-GR"/>
          </a:p>
        </p:txBody>
      </p:sp>
    </p:spTree>
    <p:extLst>
      <p:ext uri="{BB962C8B-B14F-4D97-AF65-F5344CB8AC3E}">
        <p14:creationId xmlns:p14="http://schemas.microsoft.com/office/powerpoint/2010/main" val="11286408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nchor="t" anchorCtr="0"/>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38D1E62E-F00D-4488-9323-63601D23E5F4}" type="datetimeFigureOut">
              <a:rPr lang="el-GR" smtClean="0"/>
              <a:t>15/11/2017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C6EEA82-0600-41AC-BEFC-A1079E78E50D}" type="slidenum">
              <a:rPr lang="el-GR" smtClean="0"/>
              <a:t>‹#›</a:t>
            </a:fld>
            <a:endParaRPr lang="el-GR"/>
          </a:p>
        </p:txBody>
      </p:sp>
    </p:spTree>
    <p:extLst>
      <p:ext uri="{BB962C8B-B14F-4D97-AF65-F5344CB8AC3E}">
        <p14:creationId xmlns:p14="http://schemas.microsoft.com/office/powerpoint/2010/main" val="190870365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38D1E62E-F00D-4488-9323-63601D23E5F4}" type="datetimeFigureOut">
              <a:rPr lang="el-GR" smtClean="0"/>
              <a:t>15/11/2017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C6EEA82-0600-41AC-BEFC-A1079E78E50D}" type="slidenum">
              <a:rPr lang="el-GR" smtClean="0"/>
              <a:t>‹#›</a:t>
            </a:fld>
            <a:endParaRPr lang="el-GR"/>
          </a:p>
        </p:txBody>
      </p:sp>
    </p:spTree>
    <p:extLst>
      <p:ext uri="{BB962C8B-B14F-4D97-AF65-F5344CB8AC3E}">
        <p14:creationId xmlns:p14="http://schemas.microsoft.com/office/powerpoint/2010/main" val="25943634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idx="1"/>
          </p:nvPr>
        </p:nvSpPr>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3"/>
          <p:cNvSpPr>
            <a:spLocks noGrp="1"/>
          </p:cNvSpPr>
          <p:nvPr>
            <p:ph type="dt" sz="half" idx="10"/>
          </p:nvPr>
        </p:nvSpPr>
        <p:spPr/>
        <p:txBody>
          <a:bodyPr/>
          <a:lstStyle/>
          <a:p>
            <a:fld id="{38D1E62E-F00D-4488-9323-63601D23E5F4}" type="datetimeFigureOut">
              <a:rPr lang="el-GR" smtClean="0"/>
              <a:t>15/11/2017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C6EEA82-0600-41AC-BEFC-A1079E78E50D}" type="slidenum">
              <a:rPr lang="el-GR" smtClean="0"/>
              <a:t>‹#›</a:t>
            </a:fld>
            <a:endParaRPr lang="el-GR"/>
          </a:p>
        </p:txBody>
      </p:sp>
    </p:spTree>
    <p:extLst>
      <p:ext uri="{BB962C8B-B14F-4D97-AF65-F5344CB8AC3E}">
        <p14:creationId xmlns:p14="http://schemas.microsoft.com/office/powerpoint/2010/main" val="35315050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38D1E62E-F00D-4488-9323-63601D23E5F4}" type="datetimeFigureOut">
              <a:rPr lang="el-GR" smtClean="0"/>
              <a:t>15/11/2017</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9C6EEA82-0600-41AC-BEFC-A1079E78E50D}" type="slidenum">
              <a:rPr lang="el-GR" smtClean="0"/>
              <a:t>‹#›</a:t>
            </a:fld>
            <a:endParaRPr lang="el-GR"/>
          </a:p>
        </p:txBody>
      </p:sp>
    </p:spTree>
    <p:extLst>
      <p:ext uri="{BB962C8B-B14F-4D97-AF65-F5344CB8AC3E}">
        <p14:creationId xmlns:p14="http://schemas.microsoft.com/office/powerpoint/2010/main" val="1918667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38D1E62E-F00D-4488-9323-63601D23E5F4}" type="datetimeFigureOut">
              <a:rPr lang="el-GR" smtClean="0"/>
              <a:t>15/11/2017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C6EEA82-0600-41AC-BEFC-A1079E78E50D}" type="slidenum">
              <a:rPr lang="el-GR" smtClean="0"/>
              <a:t>‹#›</a:t>
            </a:fld>
            <a:endParaRPr lang="el-GR"/>
          </a:p>
        </p:txBody>
      </p:sp>
    </p:spTree>
    <p:extLst>
      <p:ext uri="{BB962C8B-B14F-4D97-AF65-F5344CB8AC3E}">
        <p14:creationId xmlns:p14="http://schemas.microsoft.com/office/powerpoint/2010/main" val="8846759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38D1E62E-F00D-4488-9323-63601D23E5F4}" type="datetimeFigureOut">
              <a:rPr lang="el-GR" smtClean="0"/>
              <a:t>15/11/2017</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9C6EEA82-0600-41AC-BEFC-A1079E78E50D}" type="slidenum">
              <a:rPr lang="el-GR" smtClean="0"/>
              <a:t>‹#›</a:t>
            </a:fld>
            <a:endParaRPr lang="el-GR"/>
          </a:p>
        </p:txBody>
      </p:sp>
    </p:spTree>
    <p:extLst>
      <p:ext uri="{BB962C8B-B14F-4D97-AF65-F5344CB8AC3E}">
        <p14:creationId xmlns:p14="http://schemas.microsoft.com/office/powerpoint/2010/main" val="10734510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7" name="Date Placeholder 2"/>
          <p:cNvSpPr>
            <a:spLocks noGrp="1"/>
          </p:cNvSpPr>
          <p:nvPr>
            <p:ph type="dt" sz="half" idx="10"/>
          </p:nvPr>
        </p:nvSpPr>
        <p:spPr/>
        <p:txBody>
          <a:bodyPr/>
          <a:lstStyle/>
          <a:p>
            <a:fld id="{38D1E62E-F00D-4488-9323-63601D23E5F4}" type="datetimeFigureOut">
              <a:rPr lang="el-GR" smtClean="0"/>
              <a:t>15/11/2017</a:t>
            </a:fld>
            <a:endParaRPr lang="el-GR"/>
          </a:p>
        </p:txBody>
      </p:sp>
      <p:sp>
        <p:nvSpPr>
          <p:cNvPr id="5" name="Footer Placeholder 3"/>
          <p:cNvSpPr>
            <a:spLocks noGrp="1"/>
          </p:cNvSpPr>
          <p:nvPr>
            <p:ph type="ftr" sz="quarter" idx="11"/>
          </p:nvPr>
        </p:nvSpPr>
        <p:spPr/>
        <p:txBody>
          <a:bodyPr/>
          <a:lstStyle/>
          <a:p>
            <a:endParaRPr lang="el-GR"/>
          </a:p>
        </p:txBody>
      </p:sp>
      <p:sp>
        <p:nvSpPr>
          <p:cNvPr id="6" name="Slide Number Placeholder 4"/>
          <p:cNvSpPr>
            <a:spLocks noGrp="1"/>
          </p:cNvSpPr>
          <p:nvPr>
            <p:ph type="sldNum" sz="quarter" idx="12"/>
          </p:nvPr>
        </p:nvSpPr>
        <p:spPr/>
        <p:txBody>
          <a:bodyPr/>
          <a:lstStyle/>
          <a:p>
            <a:fld id="{9C6EEA82-0600-41AC-BEFC-A1079E78E50D}" type="slidenum">
              <a:rPr lang="el-GR" smtClean="0"/>
              <a:t>‹#›</a:t>
            </a:fld>
            <a:endParaRPr lang="el-GR"/>
          </a:p>
        </p:txBody>
      </p:sp>
    </p:spTree>
    <p:extLst>
      <p:ext uri="{BB962C8B-B14F-4D97-AF65-F5344CB8AC3E}">
        <p14:creationId xmlns:p14="http://schemas.microsoft.com/office/powerpoint/2010/main" val="15139166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38D1E62E-F00D-4488-9323-63601D23E5F4}" type="datetimeFigureOut">
              <a:rPr lang="el-GR" smtClean="0"/>
              <a:t>15/11/2017</a:t>
            </a:fld>
            <a:endParaRPr lang="el-GR"/>
          </a:p>
        </p:txBody>
      </p:sp>
      <p:sp>
        <p:nvSpPr>
          <p:cNvPr id="5" name="Footer Placeholder 2"/>
          <p:cNvSpPr>
            <a:spLocks noGrp="1"/>
          </p:cNvSpPr>
          <p:nvPr>
            <p:ph type="ftr" sz="quarter" idx="11"/>
          </p:nvPr>
        </p:nvSpPr>
        <p:spPr/>
        <p:txBody>
          <a:bodyPr/>
          <a:lstStyle/>
          <a:p>
            <a:endParaRPr lang="el-GR"/>
          </a:p>
        </p:txBody>
      </p:sp>
      <p:sp>
        <p:nvSpPr>
          <p:cNvPr id="6" name="Slide Number Placeholder 3"/>
          <p:cNvSpPr>
            <a:spLocks noGrp="1"/>
          </p:cNvSpPr>
          <p:nvPr>
            <p:ph type="sldNum" sz="quarter" idx="12"/>
          </p:nvPr>
        </p:nvSpPr>
        <p:spPr/>
        <p:txBody>
          <a:bodyPr/>
          <a:lstStyle/>
          <a:p>
            <a:fld id="{9C6EEA82-0600-41AC-BEFC-A1079E78E50D}" type="slidenum">
              <a:rPr lang="el-GR" smtClean="0"/>
              <a:t>‹#›</a:t>
            </a:fld>
            <a:endParaRPr lang="el-GR"/>
          </a:p>
        </p:txBody>
      </p:sp>
    </p:spTree>
    <p:extLst>
      <p:ext uri="{BB962C8B-B14F-4D97-AF65-F5344CB8AC3E}">
        <p14:creationId xmlns:p14="http://schemas.microsoft.com/office/powerpoint/2010/main" val="19842249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l-GR" smtClean="0"/>
              <a:t>Στυλ κύριου τίτλου</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7" name="Date Placeholder 4"/>
          <p:cNvSpPr>
            <a:spLocks noGrp="1"/>
          </p:cNvSpPr>
          <p:nvPr>
            <p:ph type="dt" sz="half" idx="10"/>
          </p:nvPr>
        </p:nvSpPr>
        <p:spPr/>
        <p:txBody>
          <a:bodyPr/>
          <a:lstStyle/>
          <a:p>
            <a:fld id="{38D1E62E-F00D-4488-9323-63601D23E5F4}" type="datetimeFigureOut">
              <a:rPr lang="el-GR" smtClean="0"/>
              <a:t>15/11/2017</a:t>
            </a:fld>
            <a:endParaRPr lang="el-GR"/>
          </a:p>
        </p:txBody>
      </p:sp>
      <p:sp>
        <p:nvSpPr>
          <p:cNvPr id="5" name="Footer Placeholder 5"/>
          <p:cNvSpPr>
            <a:spLocks noGrp="1"/>
          </p:cNvSpPr>
          <p:nvPr>
            <p:ph type="ftr" sz="quarter" idx="11"/>
          </p:nvPr>
        </p:nvSpPr>
        <p:spPr/>
        <p:txBody>
          <a:bodyPr/>
          <a:lstStyle/>
          <a:p>
            <a:endParaRPr lang="el-GR"/>
          </a:p>
        </p:txBody>
      </p:sp>
      <p:sp>
        <p:nvSpPr>
          <p:cNvPr id="6" name="Slide Number Placeholder 6"/>
          <p:cNvSpPr>
            <a:spLocks noGrp="1"/>
          </p:cNvSpPr>
          <p:nvPr>
            <p:ph type="sldNum" sz="quarter" idx="12"/>
          </p:nvPr>
        </p:nvSpPr>
        <p:spPr/>
        <p:txBody>
          <a:bodyPr/>
          <a:lstStyle/>
          <a:p>
            <a:fld id="{9C6EEA82-0600-41AC-BEFC-A1079E78E50D}" type="slidenum">
              <a:rPr lang="el-GR" smtClean="0"/>
              <a:t>‹#›</a:t>
            </a:fld>
            <a:endParaRPr lang="el-GR"/>
          </a:p>
        </p:txBody>
      </p:sp>
    </p:spTree>
    <p:extLst>
      <p:ext uri="{BB962C8B-B14F-4D97-AF65-F5344CB8AC3E}">
        <p14:creationId xmlns:p14="http://schemas.microsoft.com/office/powerpoint/2010/main" val="1312316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38D1E62E-F00D-4488-9323-63601D23E5F4}" type="datetimeFigureOut">
              <a:rPr lang="el-GR" smtClean="0"/>
              <a:t>15/11/2017</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9C6EEA82-0600-41AC-BEFC-A1079E78E50D}" type="slidenum">
              <a:rPr lang="el-GR" smtClean="0"/>
              <a:t>‹#›</a:t>
            </a:fld>
            <a:endParaRPr lang="el-GR"/>
          </a:p>
        </p:txBody>
      </p:sp>
    </p:spTree>
    <p:extLst>
      <p:ext uri="{BB962C8B-B14F-4D97-AF65-F5344CB8AC3E}">
        <p14:creationId xmlns:p14="http://schemas.microsoft.com/office/powerpoint/2010/main" val="11931388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l-GR" smtClean="0"/>
              <a:t>Στυλ κύριου τίτλου</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38D1E62E-F00D-4488-9323-63601D23E5F4}" type="datetimeFigureOut">
              <a:rPr lang="el-GR" smtClean="0"/>
              <a:t>15/11/2017</a:t>
            </a:fld>
            <a:endParaRPr lang="el-G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l-G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9C6EEA82-0600-41AC-BEFC-A1079E78E50D}" type="slidenum">
              <a:rPr lang="el-GR" smtClean="0"/>
              <a:t>‹#›</a:t>
            </a:fld>
            <a:endParaRPr lang="el-GR"/>
          </a:p>
        </p:txBody>
      </p:sp>
    </p:spTree>
    <p:extLst>
      <p:ext uri="{BB962C8B-B14F-4D97-AF65-F5344CB8AC3E}">
        <p14:creationId xmlns:p14="http://schemas.microsoft.com/office/powerpoint/2010/main" val="336292045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Autofit/>
          </a:bodyPr>
          <a:lstStyle/>
          <a:p>
            <a:r>
              <a:rPr lang="el-GR" sz="4000" smtClean="0"/>
              <a:t>ΟΙ ΤΕΧΝΙΚΕΣ ΤΗΣ «ΣΥΖΗΤΗΣΗΣ», ΤΩΝ «ΕΡΩΤΗΣΕΩΝ – ΑΠΑΝΤΗΣΕΩΝ», ΚΑΙ ΤΟΥ «ΚΑΤΑΙΓΙΣΜΟΥ ΙΔΕΩΝ» (BRAINSTORMING) ΚΑΙ ΤΗΣ «ΕΠΙΔΕΙΞΗΣ»</a:t>
            </a:r>
            <a:endParaRPr lang="el-GR" sz="4000"/>
          </a:p>
        </p:txBody>
      </p:sp>
      <p:sp>
        <p:nvSpPr>
          <p:cNvPr id="3" name="Υπότιτλος 2"/>
          <p:cNvSpPr>
            <a:spLocks noGrp="1"/>
          </p:cNvSpPr>
          <p:nvPr>
            <p:ph type="subTitle" idx="1"/>
          </p:nvPr>
        </p:nvSpPr>
        <p:spPr/>
        <p:txBody>
          <a:bodyPr/>
          <a:lstStyle/>
          <a:p>
            <a:r>
              <a:rPr lang="el-GR" smtClean="0"/>
              <a:t>Δρ.Δ.Δαποντας</a:t>
            </a:r>
            <a:endParaRPr lang="el-GR"/>
          </a:p>
        </p:txBody>
      </p:sp>
    </p:spTree>
    <p:extLst>
      <p:ext uri="{BB962C8B-B14F-4D97-AF65-F5344CB8AC3E}">
        <p14:creationId xmlns:p14="http://schemas.microsoft.com/office/powerpoint/2010/main" val="877426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46111" y="452718"/>
            <a:ext cx="9404723" cy="740356"/>
          </a:xfrm>
        </p:spPr>
        <p:txBody>
          <a:bodyPr/>
          <a:lstStyle/>
          <a:p>
            <a:r>
              <a:rPr lang="el-GR" sz="3200"/>
              <a:t>Η Τεχνική των Ερωτήσεων – Απαντήσεων </a:t>
            </a:r>
          </a:p>
        </p:txBody>
      </p:sp>
      <p:sp>
        <p:nvSpPr>
          <p:cNvPr id="3" name="Θέση περιεχομένου 2"/>
          <p:cNvSpPr>
            <a:spLocks noGrp="1"/>
          </p:cNvSpPr>
          <p:nvPr>
            <p:ph idx="1"/>
          </p:nvPr>
        </p:nvSpPr>
        <p:spPr>
          <a:xfrm>
            <a:off x="722812" y="1193074"/>
            <a:ext cx="9327042" cy="5055325"/>
          </a:xfrm>
        </p:spPr>
        <p:txBody>
          <a:bodyPr>
            <a:normAutofit lnSpcReduction="10000"/>
          </a:bodyPr>
          <a:lstStyle/>
          <a:p>
            <a:pPr algn="just"/>
            <a:r>
              <a:rPr lang="el-GR" smtClean="0"/>
              <a:t>Πρέπει </a:t>
            </a:r>
            <a:r>
              <a:rPr lang="el-GR"/>
              <a:t>να αποφεύγονται οι «ψευδοερωτήσεις», οι οποίες οδηγούν σε «ψευδοαπαντήσεις». Η συνεχή χρήση «ψευδοερωτήσεων» υποδηλώνει διολίσθηση προς την τεχνική </a:t>
            </a:r>
            <a:r>
              <a:rPr lang="el-GR"/>
              <a:t>της </a:t>
            </a:r>
            <a:r>
              <a:rPr lang="el-GR" smtClean="0"/>
              <a:t>εισήγησης.</a:t>
            </a:r>
          </a:p>
          <a:p>
            <a:pPr marL="0" indent="0" algn="just">
              <a:buNone/>
            </a:pPr>
            <a:r>
              <a:rPr lang="el-GR"/>
              <a:t>ΠΑΡΑΔΕΙΓΜΑ</a:t>
            </a:r>
          </a:p>
          <a:p>
            <a:pPr marL="0" indent="0" algn="just">
              <a:buNone/>
            </a:pPr>
            <a:r>
              <a:rPr lang="el-GR"/>
              <a:t>«Δεν συμφωνείτε και εσείς ότι είναι πολύ χρήσιμο για την επιχείρηση να γνωρίζει το ανταγωνισμό;…». Ο ερωτών στην συγκεκριμένη ψευδοερώτηση επιδιώκει να πάρει την απάντηση που επιθυμεί.. «Είστε σύμ-φωνοι;.. Για να προχωρήσουμε παρακάτω» Εδώ ο ερωτών αναμένει καταφατική απάντηση. Δεν ενθαρρύνει τους εκπαιδευόμενους στην την διατύπωση άλλων απόψεων και αναγκάζει τους μαθητές να δεχθούν την δι-κή του άποψη προκειμένου να συνεχίσει την εισήγηση.</a:t>
            </a:r>
          </a:p>
          <a:p>
            <a:pPr marL="0" indent="0" algn="just">
              <a:buNone/>
            </a:pPr>
            <a:r>
              <a:rPr lang="el-GR"/>
              <a:t>•	Συχνά οι συμμετέχοντες δεν σηκώνουν χέρι για να απαντήσουν αμέσως σε μία ερώτηση, είτε </a:t>
            </a:r>
            <a:r>
              <a:rPr lang="el-GR"/>
              <a:t>γιατί </a:t>
            </a:r>
            <a:r>
              <a:rPr lang="el-GR" smtClean="0"/>
              <a:t>σκέφτονται </a:t>
            </a:r>
            <a:r>
              <a:rPr lang="el-GR"/>
              <a:t>είτε γιατί διστάζουν, είτε γιατί φοβούνται ότι θα κάνουν λάθος. Δεν θα πρέπει ο διδάσκων </a:t>
            </a:r>
            <a:r>
              <a:rPr lang="el-GR"/>
              <a:t>να </a:t>
            </a:r>
            <a:r>
              <a:rPr lang="el-GR" smtClean="0"/>
              <a:t>βιαστεί </a:t>
            </a:r>
            <a:r>
              <a:rPr lang="el-GR"/>
              <a:t>να απαντήσει ο ίδιος. Εάν κάνει υπομονή μερικών δευτερολέπτων είναι πολύ πιθανό </a:t>
            </a:r>
            <a:r>
              <a:rPr lang="el-GR"/>
              <a:t>να </a:t>
            </a:r>
            <a:r>
              <a:rPr lang="el-GR" smtClean="0"/>
              <a:t>επακολουθήσουν </a:t>
            </a:r>
            <a:r>
              <a:rPr lang="el-GR"/>
              <a:t>ενδιαφέρουσες και λεπτομερείς απαντήσεις </a:t>
            </a:r>
            <a:endParaRPr lang="el-GR"/>
          </a:p>
          <a:p>
            <a:endParaRPr lang="el-GR"/>
          </a:p>
        </p:txBody>
      </p:sp>
    </p:spTree>
    <p:extLst>
      <p:ext uri="{BB962C8B-B14F-4D97-AF65-F5344CB8AC3E}">
        <p14:creationId xmlns:p14="http://schemas.microsoft.com/office/powerpoint/2010/main" val="26741967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46111" y="452718"/>
            <a:ext cx="9404723" cy="740356"/>
          </a:xfrm>
        </p:spPr>
        <p:txBody>
          <a:bodyPr/>
          <a:lstStyle/>
          <a:p>
            <a:r>
              <a:rPr lang="el-GR" sz="3200"/>
              <a:t>Η Τεχνική των Ερωτήσεων – Απαντήσεων </a:t>
            </a:r>
          </a:p>
        </p:txBody>
      </p:sp>
      <p:sp>
        <p:nvSpPr>
          <p:cNvPr id="3" name="Θέση περιεχομένου 2"/>
          <p:cNvSpPr>
            <a:spLocks noGrp="1"/>
          </p:cNvSpPr>
          <p:nvPr>
            <p:ph idx="1"/>
          </p:nvPr>
        </p:nvSpPr>
        <p:spPr>
          <a:xfrm>
            <a:off x="722812" y="1193074"/>
            <a:ext cx="9327042" cy="5055325"/>
          </a:xfrm>
        </p:spPr>
        <p:txBody>
          <a:bodyPr>
            <a:normAutofit/>
          </a:bodyPr>
          <a:lstStyle/>
          <a:p>
            <a:endParaRPr lang="en-US" smtClean="0"/>
          </a:p>
          <a:p>
            <a:r>
              <a:rPr lang="el-GR" smtClean="0"/>
              <a:t>Ποιες από τις αγορές θα μπορούσαν να οργανωθούν στη βάση του πλήρους ανατγωνισμού ;</a:t>
            </a:r>
          </a:p>
          <a:p>
            <a:pPr marL="457200" indent="-457200">
              <a:buAutoNum type="arabicPeriod"/>
            </a:pPr>
            <a:r>
              <a:rPr lang="el-GR" smtClean="0"/>
              <a:t>Τσιμέντο </a:t>
            </a:r>
          </a:p>
          <a:p>
            <a:pPr marL="457200" indent="-457200">
              <a:buAutoNum type="arabicPeriod"/>
            </a:pPr>
            <a:r>
              <a:rPr lang="el-GR" smtClean="0"/>
              <a:t>Πατάτες</a:t>
            </a:r>
          </a:p>
          <a:p>
            <a:pPr marL="457200" indent="-457200">
              <a:buAutoNum type="arabicPeriod"/>
            </a:pPr>
            <a:r>
              <a:rPr lang="el-GR" smtClean="0"/>
              <a:t>Ιδιώτες ιατροί στην περιοχή σας </a:t>
            </a:r>
          </a:p>
          <a:p>
            <a:pPr marL="457200" indent="-457200">
              <a:buAutoNum type="arabicPeriod"/>
            </a:pPr>
            <a:r>
              <a:rPr lang="el-GR" smtClean="0"/>
              <a:t>Κυβερνητικά ομόλογα </a:t>
            </a:r>
          </a:p>
          <a:p>
            <a:pPr marL="457200" indent="-457200">
              <a:buAutoNum type="arabicPeriod"/>
            </a:pPr>
            <a:r>
              <a:rPr lang="el-GR" smtClean="0"/>
              <a:t>Οδηγοί ταξί </a:t>
            </a:r>
          </a:p>
          <a:p>
            <a:pPr marL="457200" indent="-457200">
              <a:buAutoNum type="arabicPeriod"/>
            </a:pPr>
            <a:r>
              <a:rPr lang="el-GR" smtClean="0"/>
              <a:t>Δημητριακά </a:t>
            </a:r>
          </a:p>
          <a:p>
            <a:pPr marL="457200" indent="-457200">
              <a:buAutoNum type="arabicPeriod"/>
            </a:pPr>
            <a:r>
              <a:rPr lang="el-GR" smtClean="0"/>
              <a:t>Χύδην ναυτιλία </a:t>
            </a:r>
            <a:endParaRPr lang="el-GR"/>
          </a:p>
        </p:txBody>
      </p:sp>
    </p:spTree>
    <p:extLst>
      <p:ext uri="{BB962C8B-B14F-4D97-AF65-F5344CB8AC3E}">
        <p14:creationId xmlns:p14="http://schemas.microsoft.com/office/powerpoint/2010/main" val="30805914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46111" y="452718"/>
            <a:ext cx="9404723" cy="722939"/>
          </a:xfrm>
        </p:spPr>
        <p:txBody>
          <a:bodyPr/>
          <a:lstStyle/>
          <a:p>
            <a:r>
              <a:rPr lang="el-GR"/>
              <a:t>Η Τεχνική της Συζήτησης </a:t>
            </a:r>
          </a:p>
        </p:txBody>
      </p:sp>
      <p:sp>
        <p:nvSpPr>
          <p:cNvPr id="3" name="Θέση περιεχομένου 2"/>
          <p:cNvSpPr>
            <a:spLocks noGrp="1"/>
          </p:cNvSpPr>
          <p:nvPr>
            <p:ph idx="1"/>
          </p:nvPr>
        </p:nvSpPr>
        <p:spPr>
          <a:xfrm>
            <a:off x="583474" y="1332412"/>
            <a:ext cx="9466379" cy="4915988"/>
          </a:xfrm>
        </p:spPr>
        <p:txBody>
          <a:bodyPr>
            <a:normAutofit fontScale="92500" lnSpcReduction="10000"/>
          </a:bodyPr>
          <a:lstStyle/>
          <a:p>
            <a:r>
              <a:rPr lang="el-GR"/>
              <a:t>Η τεχνική αυτή μοιάζει πολύ στην τεχνική των ερωτήσεων απαντήσεων</a:t>
            </a:r>
            <a:r>
              <a:rPr lang="el-GR"/>
              <a:t>. </a:t>
            </a:r>
            <a:endParaRPr lang="el-GR" smtClean="0"/>
          </a:p>
          <a:p>
            <a:r>
              <a:rPr lang="el-GR"/>
              <a:t>Συνίσταται στην ανταλλαγή απόψεων μέσα στην τάξη ή στο τμήμα, γύρω από ένα θέμα ή πρόβλημα με στόχο να </a:t>
            </a:r>
            <a:r>
              <a:rPr lang="el-GR"/>
              <a:t>προκύψουν </a:t>
            </a:r>
            <a:r>
              <a:rPr lang="el-GR" smtClean="0"/>
              <a:t>εναλλακτικές </a:t>
            </a:r>
            <a:r>
              <a:rPr lang="el-GR"/>
              <a:t>λύσεις ή συμπεράσματα</a:t>
            </a:r>
            <a:r>
              <a:rPr lang="el-GR"/>
              <a:t>. </a:t>
            </a:r>
            <a:endParaRPr lang="el-GR" smtClean="0"/>
          </a:p>
          <a:p>
            <a:pPr algn="just"/>
            <a:r>
              <a:rPr lang="el-GR"/>
              <a:t>Η συζήτηση μπορεί να διεξαχθεί είτε μεταξύ όλων των διδασκόμενων, είτε μέσα σε ομάδες εργασίας, είτε ανάμεσα στον καθηγητή και έναν ή δύο </a:t>
            </a:r>
            <a:r>
              <a:rPr lang="el-GR"/>
              <a:t>διδασκόμενους</a:t>
            </a:r>
            <a:r>
              <a:rPr lang="el-GR" smtClean="0"/>
              <a:t>.</a:t>
            </a:r>
          </a:p>
          <a:p>
            <a:pPr algn="just"/>
            <a:r>
              <a:rPr lang="el-GR"/>
              <a:t>Ο καθηγητής συντονίζει την συζήτηση ακολουθώντας τις παρατηρήσεις που κάναμε στην τεχνική των ερωτήσεων απαντήσεων</a:t>
            </a:r>
            <a:r>
              <a:rPr lang="el-GR"/>
              <a:t>. </a:t>
            </a:r>
            <a:endParaRPr lang="el-GR" smtClean="0"/>
          </a:p>
          <a:p>
            <a:pPr algn="just"/>
            <a:r>
              <a:rPr lang="el-GR"/>
              <a:t>Βασικό στοιχείο και σημείο κλειδί στην επιτυχία αυτής της τεχνικής είναι η </a:t>
            </a:r>
            <a:r>
              <a:rPr lang="el-GR"/>
              <a:t>καλή </a:t>
            </a:r>
            <a:r>
              <a:rPr lang="el-GR" smtClean="0"/>
              <a:t>προετοιμασία </a:t>
            </a:r>
            <a:r>
              <a:rPr lang="el-GR"/>
              <a:t>του εκπαιδευτικού</a:t>
            </a:r>
            <a:r>
              <a:rPr lang="el-GR"/>
              <a:t>. </a:t>
            </a:r>
            <a:endParaRPr lang="el-GR" smtClean="0"/>
          </a:p>
          <a:p>
            <a:pPr algn="just"/>
            <a:r>
              <a:rPr lang="el-GR"/>
              <a:t>Πιο συγκεκριμένα, δεν αρκεί η διατύπωση μιας ερώτησης – θέματος </a:t>
            </a:r>
            <a:r>
              <a:rPr lang="el-GR"/>
              <a:t>προς </a:t>
            </a:r>
            <a:r>
              <a:rPr lang="el-GR" smtClean="0"/>
              <a:t>συζήτηση </a:t>
            </a:r>
            <a:r>
              <a:rPr lang="el-GR"/>
              <a:t>και η αναμονή της ανταπόκρισης των μαθητών, αλλά η προετοιμασία μιας διαδικασίας υποκίνησης</a:t>
            </a:r>
            <a:r>
              <a:rPr lang="el-GR"/>
              <a:t>, </a:t>
            </a:r>
            <a:r>
              <a:rPr lang="el-GR" smtClean="0"/>
              <a:t>εμψύχωσης </a:t>
            </a:r>
            <a:r>
              <a:rPr lang="el-GR"/>
              <a:t>και ανατροφοδότησης ώστε οι εκπαιδευόμενοι να μπορούν να ιεραρχήσουν τα δεδομένα </a:t>
            </a:r>
            <a:r>
              <a:rPr lang="el-GR"/>
              <a:t>να </a:t>
            </a:r>
            <a:r>
              <a:rPr lang="el-GR" smtClean="0"/>
              <a:t>συμμετάσχουν </a:t>
            </a:r>
            <a:r>
              <a:rPr lang="el-GR"/>
              <a:t>και να αιτιολογήσουν την γνώμη τους.</a:t>
            </a:r>
          </a:p>
        </p:txBody>
      </p:sp>
    </p:spTree>
    <p:extLst>
      <p:ext uri="{BB962C8B-B14F-4D97-AF65-F5344CB8AC3E}">
        <p14:creationId xmlns:p14="http://schemas.microsoft.com/office/powerpoint/2010/main" val="21992606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46111" y="452718"/>
            <a:ext cx="9404723" cy="722939"/>
          </a:xfrm>
        </p:spPr>
        <p:txBody>
          <a:bodyPr/>
          <a:lstStyle/>
          <a:p>
            <a:r>
              <a:rPr lang="el-GR"/>
              <a:t>Η Τεχνική της Συζήτησης </a:t>
            </a:r>
          </a:p>
        </p:txBody>
      </p:sp>
      <p:sp>
        <p:nvSpPr>
          <p:cNvPr id="3" name="Θέση περιεχομένου 2"/>
          <p:cNvSpPr>
            <a:spLocks noGrp="1"/>
          </p:cNvSpPr>
          <p:nvPr>
            <p:ph idx="1"/>
          </p:nvPr>
        </p:nvSpPr>
        <p:spPr>
          <a:xfrm>
            <a:off x="583474" y="1332412"/>
            <a:ext cx="9466379" cy="4915988"/>
          </a:xfrm>
        </p:spPr>
        <p:txBody>
          <a:bodyPr>
            <a:normAutofit/>
          </a:bodyPr>
          <a:lstStyle/>
          <a:p>
            <a:r>
              <a:rPr lang="el-GR"/>
              <a:t>Στα πλεονεκτήματα αυτής της τεχνικής θα μπορούσαμε να αναφέρουμε τα εξής :</a:t>
            </a:r>
          </a:p>
          <a:p>
            <a:r>
              <a:rPr lang="el-GR"/>
              <a:t>1.	Αναπτύσσεται η ικανότητα συνεργασίας των εκπαιδευομένων για την επίλυση ζητημάτων. </a:t>
            </a:r>
          </a:p>
          <a:p>
            <a:r>
              <a:rPr lang="el-GR"/>
              <a:t>2.	Δημιουργείται κλίμα επικοινωνίας και συμμετοχής.</a:t>
            </a:r>
          </a:p>
          <a:p>
            <a:r>
              <a:rPr lang="el-GR"/>
              <a:t>3.	Αναπτύσσεται η κριτική ικανότητα των διδασκομένων. </a:t>
            </a:r>
          </a:p>
          <a:p>
            <a:r>
              <a:rPr lang="el-GR"/>
              <a:t>4.	Γίνεται λεπτομερής και εις βάθος ανάλυση ενός ζητήματος.</a:t>
            </a:r>
          </a:p>
          <a:p>
            <a:r>
              <a:rPr lang="el-GR"/>
              <a:t>5.	Ο καθηγητής έχει την δυνατότητα να διαπιστώσει το βαθμό κατανόησης των εννοιών από </a:t>
            </a:r>
            <a:r>
              <a:rPr lang="el-GR"/>
              <a:t>τους </a:t>
            </a:r>
            <a:r>
              <a:rPr lang="el-GR" smtClean="0"/>
              <a:t>διδασκόμενους </a:t>
            </a:r>
            <a:r>
              <a:rPr lang="el-GR"/>
              <a:t>ενώ παράλληλα μπορεί να εντοπίσει και τις περαιτέρω ανάγκες των μαθητών απέναντι </a:t>
            </a:r>
            <a:r>
              <a:rPr lang="el-GR"/>
              <a:t>στο </a:t>
            </a:r>
            <a:r>
              <a:rPr lang="el-GR" smtClean="0"/>
              <a:t>αντικείμενο </a:t>
            </a:r>
            <a:r>
              <a:rPr lang="el-GR"/>
              <a:t>της μάθησης.</a:t>
            </a:r>
          </a:p>
          <a:p>
            <a:endParaRPr lang="el-GR"/>
          </a:p>
        </p:txBody>
      </p:sp>
    </p:spTree>
    <p:extLst>
      <p:ext uri="{BB962C8B-B14F-4D97-AF65-F5344CB8AC3E}">
        <p14:creationId xmlns:p14="http://schemas.microsoft.com/office/powerpoint/2010/main" val="18038566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46111" y="452718"/>
            <a:ext cx="9404723" cy="722939"/>
          </a:xfrm>
        </p:spPr>
        <p:txBody>
          <a:bodyPr/>
          <a:lstStyle/>
          <a:p>
            <a:r>
              <a:rPr lang="el-GR"/>
              <a:t>Η Τεχνική της Συζήτησης </a:t>
            </a:r>
          </a:p>
        </p:txBody>
      </p:sp>
      <p:sp>
        <p:nvSpPr>
          <p:cNvPr id="3" name="Θέση περιεχομένου 2"/>
          <p:cNvSpPr>
            <a:spLocks noGrp="1"/>
          </p:cNvSpPr>
          <p:nvPr>
            <p:ph idx="1"/>
          </p:nvPr>
        </p:nvSpPr>
        <p:spPr>
          <a:xfrm>
            <a:off x="583474" y="1332412"/>
            <a:ext cx="9466379" cy="4915988"/>
          </a:xfrm>
        </p:spPr>
        <p:txBody>
          <a:bodyPr>
            <a:normAutofit fontScale="92500" lnSpcReduction="10000"/>
          </a:bodyPr>
          <a:lstStyle/>
          <a:p>
            <a:r>
              <a:rPr lang="el-GR"/>
              <a:t>Στα μειονεκτήματα αυτής της τεχνικής θα μπορούσαμε να αναφέρουμε τα εξής :</a:t>
            </a:r>
          </a:p>
          <a:p>
            <a:pPr algn="just"/>
            <a:r>
              <a:rPr lang="el-GR"/>
              <a:t>1.	Προϋποτίθεται αρκετή γνώση των συμμετεχόντων σχετικά με το θέμα της συζήτησης.</a:t>
            </a:r>
          </a:p>
          <a:p>
            <a:pPr algn="just"/>
            <a:r>
              <a:rPr lang="el-GR"/>
              <a:t>2.	Παρουσιάζεται το φαινόμενο της διατύπωσης υποκειμενικών μη τεκμηριωμένων απόψεων βασισμένες στον εμπειρισμό, δηλαδή στην διάθεση να ανάγουμε ένα προσωπικό παράδειγμα ή εμπειρία σε γενική θεωρία.</a:t>
            </a:r>
          </a:p>
          <a:p>
            <a:pPr algn="just"/>
            <a:r>
              <a:rPr lang="el-GR"/>
              <a:t>3.	Επειδή απαιτείται πολύς χρόνος για την συζήτηση, όπως και στις ερωτήσεις και απαντήσεις, ελλοχεύει ο κίνδυνος να μην μπορέσει ο εκπαιδευτής να παρουσιάσει όλα τα θέματα που έχει προβλέψει </a:t>
            </a:r>
            <a:r>
              <a:rPr lang="el-GR"/>
              <a:t>στο </a:t>
            </a:r>
            <a:r>
              <a:rPr lang="el-GR" smtClean="0"/>
              <a:t>συγκεκριμένο </a:t>
            </a:r>
            <a:r>
              <a:rPr lang="el-GR"/>
              <a:t>χρόνο που διαθέτει.</a:t>
            </a:r>
          </a:p>
          <a:p>
            <a:pPr algn="just"/>
            <a:r>
              <a:rPr lang="el-GR"/>
              <a:t>4.	Είναι πολύ πιθανό η συζήτηση να οδηγήσει σε απόψεις εκτός θέματος.</a:t>
            </a:r>
          </a:p>
          <a:p>
            <a:pPr algn="just"/>
            <a:r>
              <a:rPr lang="el-GR"/>
              <a:t>5.	Δεν οδηγούμαστε σε πλήρη συμμετοχή όλων των διδασκομένων.</a:t>
            </a:r>
          </a:p>
          <a:p>
            <a:pPr algn="just"/>
            <a:r>
              <a:rPr lang="el-GR"/>
              <a:t>6.	Η τεχνική αυτή βασίζεται κυρίως στον λόγο και όχι στο να κάνουν κάτι οι διδασκόμενοι, δηλαδή </a:t>
            </a:r>
            <a:r>
              <a:rPr lang="el-GR"/>
              <a:t>δεν </a:t>
            </a:r>
            <a:r>
              <a:rPr lang="el-GR" smtClean="0"/>
              <a:t>βασίζεται </a:t>
            </a:r>
            <a:r>
              <a:rPr lang="el-GR"/>
              <a:t>στην πράξη.</a:t>
            </a:r>
          </a:p>
          <a:p>
            <a:endParaRPr lang="el-GR"/>
          </a:p>
        </p:txBody>
      </p:sp>
    </p:spTree>
    <p:extLst>
      <p:ext uri="{BB962C8B-B14F-4D97-AF65-F5344CB8AC3E}">
        <p14:creationId xmlns:p14="http://schemas.microsoft.com/office/powerpoint/2010/main" val="26646680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46111" y="452718"/>
            <a:ext cx="9404723" cy="722939"/>
          </a:xfrm>
        </p:spPr>
        <p:txBody>
          <a:bodyPr/>
          <a:lstStyle/>
          <a:p>
            <a:r>
              <a:rPr lang="el-GR"/>
              <a:t>Η Τεχνική της Συζήτησης </a:t>
            </a:r>
          </a:p>
        </p:txBody>
      </p:sp>
      <p:sp>
        <p:nvSpPr>
          <p:cNvPr id="3" name="Θέση περιεχομένου 2"/>
          <p:cNvSpPr>
            <a:spLocks noGrp="1"/>
          </p:cNvSpPr>
          <p:nvPr>
            <p:ph idx="1"/>
          </p:nvPr>
        </p:nvSpPr>
        <p:spPr>
          <a:xfrm>
            <a:off x="583474" y="1332412"/>
            <a:ext cx="9466379" cy="4915988"/>
          </a:xfrm>
        </p:spPr>
        <p:txBody>
          <a:bodyPr>
            <a:normAutofit/>
          </a:bodyPr>
          <a:lstStyle/>
          <a:p>
            <a:r>
              <a:rPr lang="el-GR"/>
              <a:t>ΠΑΡΑΔΕΙΓΜΑ</a:t>
            </a:r>
          </a:p>
          <a:p>
            <a:r>
              <a:rPr lang="el-GR"/>
              <a:t>Στα πλαίσια ενός μαθήματος οργάνωσης και διοίκησης επιχειρήσεων ο καθηγητής δίνει ένα έντυπο στους μαθητές στο οποίο αναφέρονται τα εξής :</a:t>
            </a:r>
          </a:p>
          <a:p>
            <a:r>
              <a:rPr lang="el-GR"/>
              <a:t>(α) Τα πλεονεκτήματα και τα μειονεκτήματα της ίδρυσης μιας Ατομικής Επιχείρησης.</a:t>
            </a:r>
          </a:p>
          <a:p>
            <a:r>
              <a:rPr lang="el-GR"/>
              <a:t>(β) Τα πλεονεκτήματα και τα μειονεκτήματα της ίδρυσης μιας Ανώνυμης Εταιρίας.</a:t>
            </a:r>
          </a:p>
          <a:p>
            <a:r>
              <a:rPr lang="el-GR"/>
              <a:t>Στην συνέχεια ο καθηγητής υποκινεί τους διδασκόμενους να συγκρίνουν και να αντιπαραθέσουν αυτά τα πλεονεκτήματα και να αποφασίσουν για το ποια ενδεχομένως είναι η καλύτερη μορφή. Τα βασικά σημεία των απόψεων γράφονται με την μορφή «πλεονέκτημα του ενός μειονέκτημα του άλλου» ή «λόγος </a:t>
            </a:r>
            <a:r>
              <a:rPr lang="el-GR"/>
              <a:t>– </a:t>
            </a:r>
            <a:r>
              <a:rPr lang="el-GR" smtClean="0"/>
              <a:t>αντίλογος</a:t>
            </a:r>
            <a:r>
              <a:rPr lang="el-GR"/>
              <a:t>» στον πίνακα.</a:t>
            </a:r>
          </a:p>
          <a:p>
            <a:endParaRPr lang="el-GR"/>
          </a:p>
        </p:txBody>
      </p:sp>
    </p:spTree>
    <p:extLst>
      <p:ext uri="{BB962C8B-B14F-4D97-AF65-F5344CB8AC3E}">
        <p14:creationId xmlns:p14="http://schemas.microsoft.com/office/powerpoint/2010/main" val="24583827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46111" y="452718"/>
            <a:ext cx="9404723" cy="722939"/>
          </a:xfrm>
        </p:spPr>
        <p:txBody>
          <a:bodyPr/>
          <a:lstStyle/>
          <a:p>
            <a:r>
              <a:rPr lang="el-GR"/>
              <a:t>Η Τεχνική της Συζήτησης </a:t>
            </a:r>
          </a:p>
        </p:txBody>
      </p:sp>
      <p:sp>
        <p:nvSpPr>
          <p:cNvPr id="3" name="Θέση περιεχομένου 2"/>
          <p:cNvSpPr>
            <a:spLocks noGrp="1"/>
          </p:cNvSpPr>
          <p:nvPr>
            <p:ph idx="1"/>
          </p:nvPr>
        </p:nvSpPr>
        <p:spPr>
          <a:xfrm>
            <a:off x="583474" y="1332412"/>
            <a:ext cx="9466379" cy="4915988"/>
          </a:xfrm>
        </p:spPr>
        <p:txBody>
          <a:bodyPr>
            <a:normAutofit lnSpcReduction="10000"/>
          </a:bodyPr>
          <a:lstStyle/>
          <a:p>
            <a:r>
              <a:rPr lang="el-GR"/>
              <a:t>Προτάσεις για την καλύτερη εφαρμογή της τεχνικής σε ένα μάθημα </a:t>
            </a:r>
            <a:r>
              <a:rPr lang="el-GR"/>
              <a:t>οικονομικών </a:t>
            </a:r>
            <a:r>
              <a:rPr lang="el-GR" smtClean="0"/>
              <a:t>: </a:t>
            </a:r>
          </a:p>
          <a:p>
            <a:pPr marL="0" indent="0" algn="just">
              <a:buNone/>
            </a:pPr>
            <a:r>
              <a:rPr lang="el-GR" smtClean="0"/>
              <a:t>1. Καλή </a:t>
            </a:r>
            <a:r>
              <a:rPr lang="el-GR"/>
              <a:t>προετοιμασία του διδάσκοντος και των διδασκομένων. Το θέμα της συζήτησης θα πρέπει να συνδέ-εται με το μάθημα που έχει ήδη διδαχθεί, ώστε να αντιστοιχεί σε προσλαμβάνουσες παραστάσεις των μαθητών και να οδηγεί σε διεύρυνση του γνωστικού </a:t>
            </a:r>
            <a:r>
              <a:rPr lang="el-GR"/>
              <a:t>τους </a:t>
            </a:r>
            <a:r>
              <a:rPr lang="el-GR" smtClean="0"/>
              <a:t>ορίζοντα.</a:t>
            </a:r>
          </a:p>
          <a:p>
            <a:pPr marL="0" indent="0" algn="just">
              <a:buNone/>
            </a:pPr>
            <a:r>
              <a:rPr lang="el-GR"/>
              <a:t>2</a:t>
            </a:r>
            <a:r>
              <a:rPr lang="el-GR"/>
              <a:t>. </a:t>
            </a:r>
            <a:r>
              <a:rPr lang="el-GR" smtClean="0"/>
              <a:t>Προτού </a:t>
            </a:r>
            <a:r>
              <a:rPr lang="el-GR"/>
              <a:t>ξεκινήσει η συζήτηση ο καθηγητής θα πρέπει να εξηγήσει πλήρως την χρονική διάρκεια </a:t>
            </a:r>
            <a:r>
              <a:rPr lang="el-GR"/>
              <a:t>της </a:t>
            </a:r>
            <a:r>
              <a:rPr lang="el-GR" smtClean="0"/>
              <a:t>συζήτησης</a:t>
            </a:r>
            <a:r>
              <a:rPr lang="el-GR"/>
              <a:t>, την μεθοδολογία και τα στάδια που θα ακολουθηθούν. </a:t>
            </a:r>
          </a:p>
          <a:p>
            <a:pPr marL="0" indent="0" algn="just">
              <a:buNone/>
            </a:pPr>
            <a:r>
              <a:rPr lang="el-GR" smtClean="0"/>
              <a:t>3. Στο </a:t>
            </a:r>
            <a:r>
              <a:rPr lang="el-GR"/>
              <a:t>τέλος ο εκπαιδευτής θα πρέπει να περάσει στο στάδιο της σύνθεσης. Ο εκπαιδευτής αφού άφησε να εξελιχθεί ένα έντονο brainstorming μεταξύ των μελών των ομάδων, αποτυπώνει με ένα μαρκαδόρο στο χαρτί του εποπτικού πίνακα ή και προφορικά τα κύρια συμπεράσματα της συζήτησης τα οποία θα πρέπει να συνδέονται με τα αντικείμενα και τους στόχους του μαθήματος.</a:t>
            </a:r>
          </a:p>
          <a:p>
            <a:pPr marL="0" indent="0" algn="just">
              <a:buNone/>
            </a:pPr>
            <a:endParaRPr lang="el-GR"/>
          </a:p>
        </p:txBody>
      </p:sp>
    </p:spTree>
    <p:extLst>
      <p:ext uri="{BB962C8B-B14F-4D97-AF65-F5344CB8AC3E}">
        <p14:creationId xmlns:p14="http://schemas.microsoft.com/office/powerpoint/2010/main" val="17401471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Διάκριση τιμών από την </a:t>
            </a:r>
            <a:r>
              <a:rPr lang="en-US" smtClean="0"/>
              <a:t>Easyjet</a:t>
            </a:r>
            <a:endParaRPr lang="el-GR"/>
          </a:p>
        </p:txBody>
      </p:sp>
      <p:sp>
        <p:nvSpPr>
          <p:cNvPr id="3" name="Θέση περιεχομένου 2"/>
          <p:cNvSpPr>
            <a:spLocks noGrp="1"/>
          </p:cNvSpPr>
          <p:nvPr>
            <p:ph idx="1"/>
          </p:nvPr>
        </p:nvSpPr>
        <p:spPr>
          <a:xfrm>
            <a:off x="646112" y="2052918"/>
            <a:ext cx="9403742" cy="4347881"/>
          </a:xfrm>
        </p:spPr>
        <p:txBody>
          <a:bodyPr>
            <a:normAutofit fontScale="85000" lnSpcReduction="20000"/>
          </a:bodyPr>
          <a:lstStyle/>
          <a:p>
            <a:endParaRPr lang="el-GR" sz="1100">
              <a:latin typeface="Times New Roman" panose="02020603050405020304" pitchFamily="18" charset="0"/>
            </a:endParaRPr>
          </a:p>
          <a:p>
            <a:r>
              <a:rPr lang="en-US">
                <a:latin typeface="Arial" panose="020B0604020202020204" pitchFamily="34" charset="0"/>
              </a:rPr>
              <a:t>Sample Fares	Date	Flight Time	Price	</a:t>
            </a:r>
            <a:endParaRPr lang="en-US" sz="1100">
              <a:latin typeface="Times New Roman" panose="02020603050405020304" pitchFamily="18" charset="0"/>
            </a:endParaRPr>
          </a:p>
          <a:p>
            <a:r>
              <a:rPr lang="en-US">
                <a:solidFill>
                  <a:srgbClr val="FF0000"/>
                </a:solidFill>
                <a:latin typeface="Arial" panose="020B0604020202020204" pitchFamily="34" charset="0"/>
              </a:rPr>
              <a:t>(When booked on Sunday 5 May at 17.00 Hours)	</a:t>
            </a:r>
            <a:r>
              <a:rPr lang="en-US" sz="1800">
                <a:solidFill>
                  <a:srgbClr val="FF0000"/>
                </a:solidFill>
                <a:latin typeface="Times New Roman" panose="02020603050405020304" pitchFamily="18" charset="0"/>
              </a:rPr>
              <a:t>		</a:t>
            </a:r>
            <a:endParaRPr lang="en-US" sz="1100">
              <a:solidFill>
                <a:srgbClr val="FF0000"/>
              </a:solidFill>
              <a:latin typeface="Times New Roman" panose="02020603050405020304" pitchFamily="18" charset="0"/>
            </a:endParaRPr>
          </a:p>
          <a:p>
            <a:r>
              <a:rPr lang="en-US">
                <a:latin typeface="Arial" panose="020B0604020202020204" pitchFamily="34" charset="0"/>
              </a:rPr>
              <a:t>Gatwick - Edinburgh	5-May	21:45pm	£75.90	</a:t>
            </a:r>
            <a:endParaRPr lang="en-US" sz="1100">
              <a:latin typeface="Times New Roman" panose="02020603050405020304" pitchFamily="18" charset="0"/>
            </a:endParaRPr>
          </a:p>
          <a:p>
            <a:r>
              <a:rPr lang="de-DE">
                <a:latin typeface="Arial" panose="020B0604020202020204" pitchFamily="34" charset="0"/>
              </a:rPr>
              <a:t>Gatwick - Edinburgh	5-Jun	11:05am	£25.90	</a:t>
            </a:r>
            <a:endParaRPr lang="de-DE" sz="1100">
              <a:latin typeface="Times New Roman" panose="02020603050405020304" pitchFamily="18" charset="0"/>
            </a:endParaRPr>
          </a:p>
          <a:p>
            <a:r>
              <a:rPr lang="en-US">
                <a:latin typeface="Arial" panose="020B0604020202020204" pitchFamily="34" charset="0"/>
              </a:rPr>
              <a:t>Gatwick - Edinburgh	5-Jun	21:45pm	£10.90	</a:t>
            </a:r>
            <a:endParaRPr lang="en-US" sz="1100">
              <a:latin typeface="Times New Roman" panose="02020603050405020304" pitchFamily="18" charset="0"/>
            </a:endParaRPr>
          </a:p>
          <a:p>
            <a:r>
              <a:rPr lang="de-DE">
                <a:latin typeface="Arial" panose="020B0604020202020204" pitchFamily="34" charset="0"/>
              </a:rPr>
              <a:t>Gatwick - Edinburgh	5-Aug	11-05am	£15.90	</a:t>
            </a:r>
            <a:endParaRPr lang="de-DE" sz="1100">
              <a:latin typeface="Times New Roman" panose="02020603050405020304" pitchFamily="18" charset="0"/>
            </a:endParaRPr>
          </a:p>
          <a:p>
            <a:r>
              <a:rPr lang="el-GR" sz="1800">
                <a:latin typeface="Times New Roman" panose="02020603050405020304" pitchFamily="18" charset="0"/>
              </a:rPr>
              <a:t>				</a:t>
            </a:r>
            <a:endParaRPr lang="el-GR" sz="1100">
              <a:latin typeface="Times New Roman" panose="02020603050405020304" pitchFamily="18" charset="0"/>
            </a:endParaRPr>
          </a:p>
          <a:p>
            <a:r>
              <a:rPr lang="en-US">
                <a:latin typeface="Arial" panose="020B0604020202020204" pitchFamily="34" charset="0"/>
              </a:rPr>
              <a:t>Luton - Barcelona</a:t>
            </a:r>
            <a:r>
              <a:rPr lang="en-US">
                <a:latin typeface="Arial" panose="020B0604020202020204" pitchFamily="34" charset="0"/>
              </a:rPr>
              <a:t>	</a:t>
            </a:r>
            <a:r>
              <a:rPr lang="en-US" smtClean="0">
                <a:latin typeface="Arial" panose="020B0604020202020204" pitchFamily="34" charset="0"/>
              </a:rPr>
              <a:t>Mo </a:t>
            </a:r>
            <a:r>
              <a:rPr lang="en-US">
                <a:latin typeface="Arial" panose="020B0604020202020204" pitchFamily="34" charset="0"/>
              </a:rPr>
              <a:t>06 May	07:00am	£50.40	</a:t>
            </a:r>
            <a:endParaRPr lang="en-US" sz="1100">
              <a:latin typeface="Times New Roman" panose="02020603050405020304" pitchFamily="18" charset="0"/>
            </a:endParaRPr>
          </a:p>
          <a:p>
            <a:r>
              <a:rPr lang="en-US">
                <a:latin typeface="Arial" panose="020B0604020202020204" pitchFamily="34" charset="0"/>
              </a:rPr>
              <a:t>Luton - Barcelona	Sat 06 July	07:00am	£90.40	</a:t>
            </a:r>
            <a:endParaRPr lang="en-US" sz="1100">
              <a:latin typeface="Times New Roman" panose="02020603050405020304" pitchFamily="18" charset="0"/>
            </a:endParaRPr>
          </a:p>
          <a:p>
            <a:r>
              <a:rPr lang="en-US">
                <a:latin typeface="Arial" panose="020B0604020202020204" pitchFamily="34" charset="0"/>
              </a:rPr>
              <a:t>Luton - Barcelona	Sat 06 July	21:45pm	£30.40	</a:t>
            </a:r>
            <a:endParaRPr lang="en-US" sz="1100">
              <a:latin typeface="Times New Roman" panose="02020603050405020304" pitchFamily="18" charset="0"/>
            </a:endParaRPr>
          </a:p>
          <a:p>
            <a:pPr marL="0" indent="0">
              <a:buNone/>
            </a:pPr>
            <a:endParaRPr lang="en-US" sz="1800" smtClean="0">
              <a:latin typeface="Times New Roman" panose="02020603050405020304" pitchFamily="18" charset="0"/>
            </a:endParaRPr>
          </a:p>
          <a:p>
            <a:pPr marL="0" indent="0">
              <a:buNone/>
            </a:pPr>
            <a:r>
              <a:rPr lang="el-GR" sz="1800" smtClean="0">
                <a:latin typeface="Times New Roman" panose="02020603050405020304" pitchFamily="18" charset="0"/>
              </a:rPr>
              <a:t>Τι διάκριση τιμών κάνει ;  Θα μπορούσε να είναι πρώτου βαθμού; Δευτερου ; Τρίτου; </a:t>
            </a:r>
            <a:r>
              <a:rPr lang="el-GR" sz="1800">
                <a:latin typeface="Times New Roman" panose="02020603050405020304" pitchFamily="18" charset="0"/>
              </a:rPr>
              <a:t>			</a:t>
            </a:r>
            <a:endParaRPr lang="el-GR" sz="1100">
              <a:latin typeface="Times New Roman" panose="02020603050405020304" pitchFamily="18" charset="0"/>
            </a:endParaRPr>
          </a:p>
          <a:p>
            <a:endParaRPr lang="el-GR"/>
          </a:p>
        </p:txBody>
      </p:sp>
    </p:spTree>
    <p:extLst>
      <p:ext uri="{BB962C8B-B14F-4D97-AF65-F5344CB8AC3E}">
        <p14:creationId xmlns:p14="http://schemas.microsoft.com/office/powerpoint/2010/main" val="30212266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46111" y="452718"/>
            <a:ext cx="9404723" cy="722939"/>
          </a:xfrm>
        </p:spPr>
        <p:txBody>
          <a:bodyPr/>
          <a:lstStyle/>
          <a:p>
            <a:r>
              <a:rPr lang="el-GR" sz="3200"/>
              <a:t>Η Τεχνική «Καταιγισμός Ιδεών» (Brainstorming)</a:t>
            </a:r>
          </a:p>
        </p:txBody>
      </p:sp>
      <p:sp>
        <p:nvSpPr>
          <p:cNvPr id="3" name="Θέση περιεχομένου 2"/>
          <p:cNvSpPr>
            <a:spLocks noGrp="1"/>
          </p:cNvSpPr>
          <p:nvPr>
            <p:ph idx="1"/>
          </p:nvPr>
        </p:nvSpPr>
        <p:spPr>
          <a:xfrm>
            <a:off x="646111" y="1314994"/>
            <a:ext cx="9466379" cy="4915988"/>
          </a:xfrm>
        </p:spPr>
        <p:txBody>
          <a:bodyPr>
            <a:normAutofit/>
          </a:bodyPr>
          <a:lstStyle/>
          <a:p>
            <a:pPr algn="just"/>
            <a:r>
              <a:rPr lang="el-GR"/>
              <a:t>Η τεχνική του καταιγισμού ιδεών συνίσταται στην εξέταση ενός ζητήματος, μιας έννοιας </a:t>
            </a:r>
            <a:r>
              <a:rPr lang="el-GR"/>
              <a:t>της </a:t>
            </a:r>
            <a:r>
              <a:rPr lang="el-GR" smtClean="0"/>
              <a:t>οικονομικής </a:t>
            </a:r>
            <a:r>
              <a:rPr lang="el-GR"/>
              <a:t>επιστήμης, ενός νόμου ή ενός διαγράμματος μέσω της υποκίνησης των εκπαιδευόμενων σε ελεύθερη</a:t>
            </a:r>
            <a:r>
              <a:rPr lang="el-GR"/>
              <a:t>, </a:t>
            </a:r>
            <a:r>
              <a:rPr lang="el-GR" smtClean="0"/>
              <a:t>ανεμπόδιστη </a:t>
            </a:r>
            <a:r>
              <a:rPr lang="el-GR"/>
              <a:t>και αυθόρμητη έκφραση </a:t>
            </a:r>
            <a:r>
              <a:rPr lang="el-GR"/>
              <a:t>ιδεών</a:t>
            </a:r>
            <a:r>
              <a:rPr lang="el-GR" smtClean="0"/>
              <a:t>.</a:t>
            </a:r>
          </a:p>
          <a:p>
            <a:pPr algn="just"/>
            <a:r>
              <a:rPr lang="el-GR"/>
              <a:t>Δεν είναι ζητούμενο όπως στις προηγούμενες τεχνικές η γνώση του θέματος. Με άλλα λόγια δεν χρειάζεται να ξέρουν οι εκπαιδευόμενοι για το θέμα το οποίο </a:t>
            </a:r>
            <a:r>
              <a:rPr lang="el-GR"/>
              <a:t>θα </a:t>
            </a:r>
            <a:r>
              <a:rPr lang="el-GR" smtClean="0"/>
              <a:t>παρουσιαστεί </a:t>
            </a:r>
            <a:r>
              <a:rPr lang="el-GR"/>
              <a:t>στην τάξη αλλά θα πρέπει να συμβάλλουν στην εξέταση και ανάλυση του με όποια σκέψη, ιδέα, </a:t>
            </a:r>
            <a:r>
              <a:rPr lang="el-GR"/>
              <a:t>ή </a:t>
            </a:r>
            <a:r>
              <a:rPr lang="el-GR" smtClean="0"/>
              <a:t>πρόταση </a:t>
            </a:r>
            <a:r>
              <a:rPr lang="el-GR"/>
              <a:t>έρχεται στο μυαλό τους</a:t>
            </a:r>
            <a:r>
              <a:rPr lang="el-GR"/>
              <a:t>. </a:t>
            </a:r>
            <a:endParaRPr lang="el-GR" smtClean="0"/>
          </a:p>
          <a:p>
            <a:pPr algn="just"/>
            <a:endParaRPr lang="el-GR"/>
          </a:p>
        </p:txBody>
      </p:sp>
    </p:spTree>
    <p:extLst>
      <p:ext uri="{BB962C8B-B14F-4D97-AF65-F5344CB8AC3E}">
        <p14:creationId xmlns:p14="http://schemas.microsoft.com/office/powerpoint/2010/main" val="42398234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46111" y="452718"/>
            <a:ext cx="9404723" cy="722939"/>
          </a:xfrm>
        </p:spPr>
        <p:txBody>
          <a:bodyPr/>
          <a:lstStyle/>
          <a:p>
            <a:r>
              <a:rPr lang="el-GR" sz="3200"/>
              <a:t>Η Τεχνική «Καταιγισμός Ιδεών» (Brainstorming)</a:t>
            </a:r>
          </a:p>
        </p:txBody>
      </p:sp>
      <p:sp>
        <p:nvSpPr>
          <p:cNvPr id="3" name="Θέση περιεχομένου 2"/>
          <p:cNvSpPr>
            <a:spLocks noGrp="1"/>
          </p:cNvSpPr>
          <p:nvPr>
            <p:ph idx="1"/>
          </p:nvPr>
        </p:nvSpPr>
        <p:spPr>
          <a:xfrm>
            <a:off x="646111" y="1314994"/>
            <a:ext cx="9466379" cy="4915988"/>
          </a:xfrm>
        </p:spPr>
        <p:txBody>
          <a:bodyPr>
            <a:normAutofit/>
          </a:bodyPr>
          <a:lstStyle/>
          <a:p>
            <a:pPr algn="just"/>
            <a:r>
              <a:rPr lang="el-GR"/>
              <a:t>Δεν έχει σημασία εάν οι σκέψεις αυτές φαίνονται τολμηρές – φανταστικές </a:t>
            </a:r>
            <a:r>
              <a:rPr lang="el-GR"/>
              <a:t>ή </a:t>
            </a:r>
            <a:r>
              <a:rPr lang="el-GR" smtClean="0"/>
              <a:t>απραγματοποίητες</a:t>
            </a:r>
            <a:r>
              <a:rPr lang="el-GR"/>
              <a:t>. Σημασία έχει η ελεύθερη διατύπωση απόψεων και η συμμετοχή των εκπαιδευομένων. Τα βήματα που ακολουθούνται στον καταιγισμό ιδεών είναι τα </a:t>
            </a:r>
            <a:r>
              <a:rPr lang="el-GR"/>
              <a:t>εξής </a:t>
            </a:r>
            <a:r>
              <a:rPr lang="el-GR" smtClean="0"/>
              <a:t>:</a:t>
            </a:r>
          </a:p>
          <a:p>
            <a:pPr marL="0" indent="0" algn="just">
              <a:buNone/>
            </a:pPr>
            <a:r>
              <a:rPr lang="el-GR"/>
              <a:t>1.	Τίθεται το υπό εξέταση ζήτημα.</a:t>
            </a:r>
          </a:p>
          <a:p>
            <a:pPr marL="0" indent="0" algn="just">
              <a:buNone/>
            </a:pPr>
            <a:r>
              <a:rPr lang="el-GR"/>
              <a:t>2.	Οι εκπαιδευόμενοι συμβάλλουν με τις ιδέες τους τις οποίες διατυπώνουν ελεύθερα και συνεχόμενα.</a:t>
            </a:r>
          </a:p>
          <a:p>
            <a:pPr marL="0" indent="0" algn="just">
              <a:buNone/>
            </a:pPr>
            <a:r>
              <a:rPr lang="el-GR"/>
              <a:t>3.	Δεν γίνεται κριτική όσο παρουσιάζονται οι ιδέες, ωστόσο οι συμμετέχοντες θα κληθούν αργότερα να τις εξηγήσουν.</a:t>
            </a:r>
          </a:p>
          <a:p>
            <a:pPr marL="0" indent="0" algn="just">
              <a:buNone/>
            </a:pPr>
            <a:r>
              <a:rPr lang="el-GR"/>
              <a:t>4.	Οι απόψεις του «καταιγισμού», καταγράφονται επιγραμματικά στον πίνακα ώστε να υπάρχει </a:t>
            </a:r>
            <a:r>
              <a:rPr lang="el-GR"/>
              <a:t>η </a:t>
            </a:r>
            <a:r>
              <a:rPr lang="el-GR" smtClean="0"/>
              <a:t>δυνατότητα </a:t>
            </a:r>
            <a:r>
              <a:rPr lang="el-GR"/>
              <a:t>σχολιασμού.</a:t>
            </a:r>
          </a:p>
          <a:p>
            <a:pPr marL="0" indent="0" algn="just">
              <a:buNone/>
            </a:pPr>
            <a:endParaRPr lang="el-GR"/>
          </a:p>
        </p:txBody>
      </p:sp>
    </p:spTree>
    <p:extLst>
      <p:ext uri="{BB962C8B-B14F-4D97-AF65-F5344CB8AC3E}">
        <p14:creationId xmlns:p14="http://schemas.microsoft.com/office/powerpoint/2010/main" val="2361664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46111" y="452718"/>
            <a:ext cx="9404723" cy="740356"/>
          </a:xfrm>
        </p:spPr>
        <p:txBody>
          <a:bodyPr/>
          <a:lstStyle/>
          <a:p>
            <a:r>
              <a:rPr lang="el-GR" sz="3200"/>
              <a:t>Η Τεχνική των Ερωτήσεων – Απαντήσεων </a:t>
            </a:r>
          </a:p>
        </p:txBody>
      </p:sp>
      <p:sp>
        <p:nvSpPr>
          <p:cNvPr id="3" name="Θέση περιεχομένου 2"/>
          <p:cNvSpPr>
            <a:spLocks noGrp="1"/>
          </p:cNvSpPr>
          <p:nvPr>
            <p:ph idx="1"/>
          </p:nvPr>
        </p:nvSpPr>
        <p:spPr>
          <a:xfrm>
            <a:off x="722812" y="1193074"/>
            <a:ext cx="9327042" cy="5055325"/>
          </a:xfrm>
        </p:spPr>
        <p:txBody>
          <a:bodyPr/>
          <a:lstStyle/>
          <a:p>
            <a:r>
              <a:rPr lang="el-GR"/>
              <a:t>Η εκπαιδευτική τεχνική των ερωτήσεων – απαντήσεων μπορεί να εφαρμοστεί με αρκετή ευελιξία </a:t>
            </a:r>
            <a:r>
              <a:rPr lang="el-GR"/>
              <a:t>σε </a:t>
            </a:r>
            <a:r>
              <a:rPr lang="el-GR" smtClean="0"/>
              <a:t>οποιοδήποτε </a:t>
            </a:r>
            <a:r>
              <a:rPr lang="el-GR"/>
              <a:t>στάδιο της διδασκαλίας ενός μαθήματος οικονομικών</a:t>
            </a:r>
            <a:r>
              <a:rPr lang="el-GR"/>
              <a:t>. </a:t>
            </a:r>
            <a:endParaRPr lang="el-GR" smtClean="0"/>
          </a:p>
          <a:p>
            <a:r>
              <a:rPr lang="el-GR"/>
              <a:t>Συνίσταται στο ότι η πρόσβαση προς </a:t>
            </a:r>
            <a:r>
              <a:rPr lang="el-GR"/>
              <a:t>το </a:t>
            </a:r>
            <a:r>
              <a:rPr lang="el-GR" smtClean="0"/>
              <a:t>αντικείμενο </a:t>
            </a:r>
            <a:r>
              <a:rPr lang="el-GR"/>
              <a:t>μάθησης γίνεται </a:t>
            </a:r>
            <a:r>
              <a:rPr lang="el-GR"/>
              <a:t>μέσω </a:t>
            </a:r>
            <a:r>
              <a:rPr lang="el-GR" smtClean="0"/>
              <a:t>ερωταποκρίσεων.</a:t>
            </a:r>
          </a:p>
          <a:p>
            <a:pPr algn="just"/>
            <a:r>
              <a:rPr lang="el-GR"/>
              <a:t>Οι ερωτήσεις τίθενται από τον καθηγητή, χωρίς να αποκλείεται η δυνατότητα στους μαθητές και φοιτητές να θέσουν και εκείνοι ερωτήματα</a:t>
            </a:r>
            <a:r>
              <a:rPr lang="el-GR"/>
              <a:t>. </a:t>
            </a:r>
            <a:endParaRPr lang="el-GR" smtClean="0"/>
          </a:p>
          <a:p>
            <a:pPr algn="just"/>
            <a:r>
              <a:rPr lang="el-GR"/>
              <a:t>Θα πρέπει να συνδυάζεται και να εναλλάσσεται και με μία άλλη τεχνική ώστε να υπάρχει ποικιλία και ενδιαφέρον στην μαθησιακή διαδικασία. </a:t>
            </a:r>
          </a:p>
        </p:txBody>
      </p:sp>
    </p:spTree>
    <p:extLst>
      <p:ext uri="{BB962C8B-B14F-4D97-AF65-F5344CB8AC3E}">
        <p14:creationId xmlns:p14="http://schemas.microsoft.com/office/powerpoint/2010/main" val="40731489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46111" y="452718"/>
            <a:ext cx="9404723" cy="722939"/>
          </a:xfrm>
        </p:spPr>
        <p:txBody>
          <a:bodyPr/>
          <a:lstStyle/>
          <a:p>
            <a:r>
              <a:rPr lang="el-GR" sz="3200"/>
              <a:t>Η Τεχνική «Καταιγισμός Ιδεών» (Brainstorming)</a:t>
            </a:r>
          </a:p>
        </p:txBody>
      </p:sp>
      <p:pic>
        <p:nvPicPr>
          <p:cNvPr id="4" name="Θέση περιεχομένου 3"/>
          <p:cNvPicPr>
            <a:picLocks noGrp="1" noChangeAspect="1"/>
          </p:cNvPicPr>
          <p:nvPr>
            <p:ph idx="1"/>
          </p:nvPr>
        </p:nvPicPr>
        <p:blipFill>
          <a:blip r:embed="rId2"/>
          <a:stretch>
            <a:fillRect/>
          </a:stretch>
        </p:blipFill>
        <p:spPr>
          <a:xfrm>
            <a:off x="646111" y="3105816"/>
            <a:ext cx="9165253" cy="1333756"/>
          </a:xfrm>
          <a:prstGeom prst="rect">
            <a:avLst/>
          </a:prstGeom>
        </p:spPr>
      </p:pic>
    </p:spTree>
    <p:extLst>
      <p:ext uri="{BB962C8B-B14F-4D97-AF65-F5344CB8AC3E}">
        <p14:creationId xmlns:p14="http://schemas.microsoft.com/office/powerpoint/2010/main" val="234792435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46111" y="452718"/>
            <a:ext cx="9404723" cy="722939"/>
          </a:xfrm>
        </p:spPr>
        <p:txBody>
          <a:bodyPr/>
          <a:lstStyle/>
          <a:p>
            <a:r>
              <a:rPr lang="el-GR" sz="3200"/>
              <a:t>Η Τεχνική «Καταιγισμός Ιδεών» (Brainstorming)</a:t>
            </a:r>
          </a:p>
        </p:txBody>
      </p:sp>
      <p:sp>
        <p:nvSpPr>
          <p:cNvPr id="3" name="Θέση περιεχομένου 2"/>
          <p:cNvSpPr>
            <a:spLocks noGrp="1"/>
          </p:cNvSpPr>
          <p:nvPr>
            <p:ph idx="1"/>
          </p:nvPr>
        </p:nvSpPr>
        <p:spPr>
          <a:xfrm>
            <a:off x="646112" y="1175658"/>
            <a:ext cx="9403742" cy="5072742"/>
          </a:xfrm>
        </p:spPr>
        <p:txBody>
          <a:bodyPr/>
          <a:lstStyle/>
          <a:p>
            <a:r>
              <a:rPr lang="el-GR"/>
              <a:t>Τα πλεονεκτήματα αυτής της τεχνικής εντοπίζονται : </a:t>
            </a:r>
          </a:p>
          <a:p>
            <a:r>
              <a:rPr lang="el-GR"/>
              <a:t>1.	Στον υψηλό βαθμό συμμετοχής των εκπαιδευομένων.</a:t>
            </a:r>
          </a:p>
          <a:p>
            <a:r>
              <a:rPr lang="el-GR"/>
              <a:t>2.	Στην αξιοποίηση της δημιουργικότητας και των εμπειριών των συμμετεχόντων  στην διαδικασία.</a:t>
            </a:r>
          </a:p>
          <a:p>
            <a:r>
              <a:rPr lang="el-GR"/>
              <a:t>3.	Στην ανάπτυξη της συνεργασίας, της ελεύθερης έκφρασης των εκπαιδευόμενων.</a:t>
            </a:r>
          </a:p>
          <a:p>
            <a:pPr marL="0" indent="0">
              <a:buNone/>
            </a:pPr>
            <a:endParaRPr lang="el-GR"/>
          </a:p>
        </p:txBody>
      </p:sp>
    </p:spTree>
    <p:extLst>
      <p:ext uri="{BB962C8B-B14F-4D97-AF65-F5344CB8AC3E}">
        <p14:creationId xmlns:p14="http://schemas.microsoft.com/office/powerpoint/2010/main" val="228399560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46111" y="452718"/>
            <a:ext cx="9404723" cy="722939"/>
          </a:xfrm>
        </p:spPr>
        <p:txBody>
          <a:bodyPr/>
          <a:lstStyle/>
          <a:p>
            <a:r>
              <a:rPr lang="el-GR" sz="3200"/>
              <a:t>Η Τεχνική «Καταιγισμός Ιδεών» (Brainstorming)</a:t>
            </a:r>
          </a:p>
        </p:txBody>
      </p:sp>
      <p:sp>
        <p:nvSpPr>
          <p:cNvPr id="3" name="Θέση περιεχομένου 2"/>
          <p:cNvSpPr>
            <a:spLocks noGrp="1"/>
          </p:cNvSpPr>
          <p:nvPr>
            <p:ph idx="1"/>
          </p:nvPr>
        </p:nvSpPr>
        <p:spPr>
          <a:xfrm>
            <a:off x="646112" y="1175658"/>
            <a:ext cx="9403742" cy="5072742"/>
          </a:xfrm>
        </p:spPr>
        <p:txBody>
          <a:bodyPr/>
          <a:lstStyle/>
          <a:p>
            <a:r>
              <a:rPr lang="el-GR"/>
              <a:t>Τα μειονεκτήματα αυτής της τεχνικής εντοπίζονται σε δύο επίπεδα: </a:t>
            </a:r>
          </a:p>
          <a:p>
            <a:r>
              <a:rPr lang="el-GR"/>
              <a:t>1.	Ο «καταιγισμός ιδεών» μπορεί να διολισθήσει σε επίδειξη φαντασίας και όχι σε δημιουργική έκφραση.</a:t>
            </a:r>
          </a:p>
          <a:p>
            <a:r>
              <a:rPr lang="el-GR"/>
              <a:t>2.	Υπάρχει πάντοτε το ενδεχόμενο ορισμένοι εκπαιδευόμενοι να μην συμμετάσχουν.</a:t>
            </a:r>
          </a:p>
          <a:p>
            <a:pPr marL="0" indent="0">
              <a:buNone/>
            </a:pPr>
            <a:endParaRPr lang="el-GR"/>
          </a:p>
        </p:txBody>
      </p:sp>
    </p:spTree>
    <p:extLst>
      <p:ext uri="{BB962C8B-B14F-4D97-AF65-F5344CB8AC3E}">
        <p14:creationId xmlns:p14="http://schemas.microsoft.com/office/powerpoint/2010/main" val="24365354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46111" y="452718"/>
            <a:ext cx="9404723" cy="722939"/>
          </a:xfrm>
        </p:spPr>
        <p:txBody>
          <a:bodyPr/>
          <a:lstStyle/>
          <a:p>
            <a:r>
              <a:rPr lang="el-GR" sz="3200"/>
              <a:t>Η Τεχνική «Καταιγισμός Ιδεών» (Brainstorming)</a:t>
            </a:r>
          </a:p>
        </p:txBody>
      </p:sp>
      <p:sp>
        <p:nvSpPr>
          <p:cNvPr id="3" name="Θέση περιεχομένου 2"/>
          <p:cNvSpPr>
            <a:spLocks noGrp="1"/>
          </p:cNvSpPr>
          <p:nvPr>
            <p:ph idx="1"/>
          </p:nvPr>
        </p:nvSpPr>
        <p:spPr>
          <a:xfrm>
            <a:off x="646112" y="1175658"/>
            <a:ext cx="9403742" cy="5072742"/>
          </a:xfrm>
        </p:spPr>
        <p:txBody>
          <a:bodyPr/>
          <a:lstStyle/>
          <a:p>
            <a:pPr marL="0" indent="0">
              <a:buNone/>
            </a:pPr>
            <a:r>
              <a:rPr lang="el-GR" smtClean="0"/>
              <a:t>Παράδειγμα : </a:t>
            </a:r>
            <a:r>
              <a:rPr lang="en-US" smtClean="0"/>
              <a:t>ebay </a:t>
            </a:r>
            <a:r>
              <a:rPr lang="el-GR" smtClean="0"/>
              <a:t>ή Α</a:t>
            </a:r>
            <a:r>
              <a:rPr lang="en-US" smtClean="0"/>
              <a:t>mazon </a:t>
            </a:r>
            <a:r>
              <a:rPr lang="el-GR" smtClean="0"/>
              <a:t>;</a:t>
            </a:r>
          </a:p>
          <a:p>
            <a:pPr marL="0" indent="0" algn="ctr">
              <a:buNone/>
            </a:pPr>
            <a:endParaRPr lang="el-GR"/>
          </a:p>
        </p:txBody>
      </p:sp>
    </p:spTree>
    <p:extLst>
      <p:ext uri="{BB962C8B-B14F-4D97-AF65-F5344CB8AC3E}">
        <p14:creationId xmlns:p14="http://schemas.microsoft.com/office/powerpoint/2010/main" val="357098310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45131" y="-69796"/>
            <a:ext cx="9404723" cy="722939"/>
          </a:xfrm>
        </p:spPr>
        <p:txBody>
          <a:bodyPr/>
          <a:lstStyle/>
          <a:p>
            <a:r>
              <a:rPr lang="el-GR" sz="3200"/>
              <a:t/>
            </a:r>
            <a:br>
              <a:rPr lang="el-GR" sz="3200"/>
            </a:br>
            <a:r>
              <a:rPr lang="el-GR" sz="3200"/>
              <a:t>	Η τεχνική της «Επίδειξης»</a:t>
            </a:r>
            <a:br>
              <a:rPr lang="el-GR" sz="3200"/>
            </a:br>
            <a:endParaRPr lang="el-GR" sz="3200"/>
          </a:p>
        </p:txBody>
      </p:sp>
      <p:sp>
        <p:nvSpPr>
          <p:cNvPr id="3" name="Θέση περιεχομένου 2"/>
          <p:cNvSpPr>
            <a:spLocks noGrp="1"/>
          </p:cNvSpPr>
          <p:nvPr>
            <p:ph idx="1"/>
          </p:nvPr>
        </p:nvSpPr>
        <p:spPr>
          <a:xfrm>
            <a:off x="646112" y="1175658"/>
            <a:ext cx="9403742" cy="5072742"/>
          </a:xfrm>
        </p:spPr>
        <p:txBody>
          <a:bodyPr>
            <a:normAutofit/>
          </a:bodyPr>
          <a:lstStyle/>
          <a:p>
            <a:pPr algn="just"/>
            <a:r>
              <a:rPr lang="el-GR"/>
              <a:t>Μέσα από την εφαρμογή της τεχνική της επίδειξης οι διδασκόμενοι μαθαίνουν παρατηρώντας πρώτα τον καθηγητή να εκτελεί ή να παρουσιάζει μια εκπαιδευτική πράξη και ύστερα επαναλαμβάνοντας οι ίδιοι υπό την καθοδήγηση του, την πράξη της οποίας υπήρξαν θεατές</a:t>
            </a:r>
            <a:r>
              <a:rPr lang="el-GR"/>
              <a:t>. </a:t>
            </a:r>
            <a:endParaRPr lang="el-GR" smtClean="0"/>
          </a:p>
          <a:p>
            <a:pPr algn="just"/>
            <a:r>
              <a:rPr lang="el-GR"/>
              <a:t>Η εκπαιδευτική αυτή τεχνική εφαρμόζεται για την απόκτηση συγκεκριμένων πρακτικών γνώσεων και αποτελεί συνέχεια ή συνδυασμό και </a:t>
            </a:r>
            <a:r>
              <a:rPr lang="el-GR"/>
              <a:t>άλλων </a:t>
            </a:r>
            <a:r>
              <a:rPr lang="el-GR" smtClean="0"/>
              <a:t>εκπαιδευτικών </a:t>
            </a:r>
            <a:r>
              <a:rPr lang="el-GR"/>
              <a:t>τεχνικών όπως εισήγηση, συζήτηση, ερωτήσεις </a:t>
            </a:r>
            <a:r>
              <a:rPr lang="el-GR"/>
              <a:t>απαντήσεις </a:t>
            </a:r>
            <a:r>
              <a:rPr lang="el-GR" smtClean="0"/>
              <a:t>κ.α.</a:t>
            </a:r>
          </a:p>
        </p:txBody>
      </p:sp>
    </p:spTree>
    <p:extLst>
      <p:ext uri="{BB962C8B-B14F-4D97-AF65-F5344CB8AC3E}">
        <p14:creationId xmlns:p14="http://schemas.microsoft.com/office/powerpoint/2010/main" val="42129656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45131" y="-69796"/>
            <a:ext cx="9404723" cy="722939"/>
          </a:xfrm>
        </p:spPr>
        <p:txBody>
          <a:bodyPr/>
          <a:lstStyle/>
          <a:p>
            <a:r>
              <a:rPr lang="el-GR" sz="3200"/>
              <a:t/>
            </a:r>
            <a:br>
              <a:rPr lang="el-GR" sz="3200"/>
            </a:br>
            <a:r>
              <a:rPr lang="el-GR" sz="3200"/>
              <a:t>	Η τεχνική της «Επίδειξης»</a:t>
            </a:r>
            <a:br>
              <a:rPr lang="el-GR" sz="3200"/>
            </a:br>
            <a:endParaRPr lang="el-GR" sz="3200"/>
          </a:p>
        </p:txBody>
      </p:sp>
      <p:sp>
        <p:nvSpPr>
          <p:cNvPr id="3" name="Θέση περιεχομένου 2"/>
          <p:cNvSpPr>
            <a:spLocks noGrp="1"/>
          </p:cNvSpPr>
          <p:nvPr>
            <p:ph idx="1"/>
          </p:nvPr>
        </p:nvSpPr>
        <p:spPr>
          <a:xfrm>
            <a:off x="646112" y="1175658"/>
            <a:ext cx="9403742" cy="5072742"/>
          </a:xfrm>
        </p:spPr>
        <p:txBody>
          <a:bodyPr>
            <a:normAutofit/>
          </a:bodyPr>
          <a:lstStyle/>
          <a:p>
            <a:pPr algn="just"/>
            <a:r>
              <a:rPr lang="el-GR"/>
              <a:t>Ο Καθηγητής Νίκος Π. ο οποίος διδάσκει σε ένα σεμινάριο σχετικό με την ανάλυση επενδυτικών αποφάσεων παρουσιάζει στους εκπαιδευόμενους την λειτουργία της εντολής των χρηματοοικονομικών συναρτήσεων στο excel. Τους δείχνει πως πρέπει να περνούν τα στοιχεία στην αντίστοιχη στήλη, πως επιλέγουν την κατάλληλη συνάρτηση, (π.χ. NPV), και πως εφαρμόζουν την εντολή υπολογισμού. Ακολουθεί εφαρμογή από τους εκπαιδευόμενους ατομικά ή σε ομάδες των δύο συμμετεχόντων. Γίνεται </a:t>
            </a:r>
            <a:r>
              <a:rPr lang="el-GR"/>
              <a:t>ανακεφαλαίωση</a:t>
            </a:r>
            <a:r>
              <a:rPr lang="el-GR" smtClean="0"/>
              <a:t>.</a:t>
            </a:r>
          </a:p>
          <a:p>
            <a:pPr algn="just"/>
            <a:endParaRPr lang="el-GR"/>
          </a:p>
        </p:txBody>
      </p:sp>
    </p:spTree>
    <p:extLst>
      <p:ext uri="{BB962C8B-B14F-4D97-AF65-F5344CB8AC3E}">
        <p14:creationId xmlns:p14="http://schemas.microsoft.com/office/powerpoint/2010/main" val="5799689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45131" y="-69796"/>
            <a:ext cx="9404723" cy="722939"/>
          </a:xfrm>
        </p:spPr>
        <p:txBody>
          <a:bodyPr/>
          <a:lstStyle/>
          <a:p>
            <a:r>
              <a:rPr lang="el-GR" sz="3200"/>
              <a:t/>
            </a:r>
            <a:br>
              <a:rPr lang="el-GR" sz="3200"/>
            </a:br>
            <a:r>
              <a:rPr lang="el-GR" sz="3200"/>
              <a:t>	Η τεχνική της «Επίδειξης»</a:t>
            </a:r>
            <a:br>
              <a:rPr lang="el-GR" sz="3200"/>
            </a:br>
            <a:endParaRPr lang="el-GR" sz="3200"/>
          </a:p>
        </p:txBody>
      </p:sp>
      <p:sp>
        <p:nvSpPr>
          <p:cNvPr id="3" name="Θέση περιεχομένου 2"/>
          <p:cNvSpPr>
            <a:spLocks noGrp="1"/>
          </p:cNvSpPr>
          <p:nvPr>
            <p:ph idx="1"/>
          </p:nvPr>
        </p:nvSpPr>
        <p:spPr>
          <a:xfrm>
            <a:off x="646112" y="1175658"/>
            <a:ext cx="9403742" cy="5072742"/>
          </a:xfrm>
        </p:spPr>
        <p:txBody>
          <a:bodyPr>
            <a:normAutofit fontScale="92500" lnSpcReduction="10000"/>
          </a:bodyPr>
          <a:lstStyle/>
          <a:p>
            <a:pPr algn="just"/>
            <a:r>
              <a:rPr lang="el-GR"/>
              <a:t>Για να μπορέσει να υλοποιηθεί σωστά αυτή η τεχνική εκπαίδευσης και ιδιαίτερα σε διδασκαλία άλλων αντικειμένων και όχι τόσο </a:t>
            </a:r>
            <a:r>
              <a:rPr lang="el-GR"/>
              <a:t>των </a:t>
            </a:r>
            <a:r>
              <a:rPr lang="el-GR" smtClean="0"/>
              <a:t>οικονομικών: </a:t>
            </a:r>
          </a:p>
          <a:p>
            <a:pPr marL="0" indent="0" algn="just">
              <a:buNone/>
            </a:pPr>
            <a:r>
              <a:rPr lang="el-GR"/>
              <a:t>	Είναι απαραίτητη η εξασφάλιση του απαραίτητου εξοπλισμού για όλους τους συμμετέχοντες, ο οποίος θα βρίσκεται σε πολύ καλή κατάσταση. Καλό θα είναι να υπάρχει και βοηθητικό υποστηρικτικό υλικό, όπως έντυπα οδηγιών, φωτογραφίες, διαφάνειες, εκπαιδευτικές ταινίες που μπορούν να λειτουργήσουν και ως υποκατάστατα του εξοπλισμού.</a:t>
            </a:r>
          </a:p>
          <a:p>
            <a:pPr marL="0" indent="0" algn="just">
              <a:buNone/>
            </a:pPr>
            <a:r>
              <a:rPr lang="el-GR"/>
              <a:t>	Πρέπει να έχει εξασφαλιστεί ο κατάλληλος χώρος αλλά και ο αναγκαίος χρόνος ώστε να </a:t>
            </a:r>
            <a:r>
              <a:rPr lang="el-GR"/>
              <a:t>μπορούν </a:t>
            </a:r>
            <a:r>
              <a:rPr lang="el-GR" smtClean="0"/>
              <a:t>ελεύθερα </a:t>
            </a:r>
            <a:r>
              <a:rPr lang="el-GR"/>
              <a:t>και απρόσκοπτα να εξασκηθούν οι εκπαιδευόμενοι.</a:t>
            </a:r>
          </a:p>
          <a:p>
            <a:pPr marL="0" indent="0" algn="just">
              <a:buNone/>
            </a:pPr>
            <a:r>
              <a:rPr lang="el-GR"/>
              <a:t>	Ο Εκπαιδευτής – Καθηγητής φροντίζει για την ενεργοποίηση όλων. Υποστηρίζει και εμψυχώνει τους συμ-μετέχοντες, σέβεται το δικαίωμα του λάθους, τον ρυθμό και την ιδιαίτερη οπτική γωνία κάθε εκπαιδευό-μενου. Για παράδειγμα εάν κάποιοι ολοκληρώσουν πιο γρήγορα από τους άλλους την άσκηση, για να μην χάσουν το ενδιαφέρον τους για το μάθημα, μπορούν να αξιοποιηθούν ως «βοηθοί» του καθηγητή στους υπόλοιπους που δεν έχουν ακόμη ολοκληρώσει.</a:t>
            </a:r>
          </a:p>
          <a:p>
            <a:pPr marL="0" indent="0" algn="just">
              <a:buNone/>
            </a:pPr>
            <a:endParaRPr lang="el-GR"/>
          </a:p>
        </p:txBody>
      </p:sp>
    </p:spTree>
    <p:extLst>
      <p:ext uri="{BB962C8B-B14F-4D97-AF65-F5344CB8AC3E}">
        <p14:creationId xmlns:p14="http://schemas.microsoft.com/office/powerpoint/2010/main" val="41751035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45131" y="-69796"/>
            <a:ext cx="9404723" cy="722939"/>
          </a:xfrm>
        </p:spPr>
        <p:txBody>
          <a:bodyPr/>
          <a:lstStyle/>
          <a:p>
            <a:r>
              <a:rPr lang="el-GR" sz="3200"/>
              <a:t/>
            </a:r>
            <a:br>
              <a:rPr lang="el-GR" sz="3200"/>
            </a:br>
            <a:r>
              <a:rPr lang="el-GR" sz="3200"/>
              <a:t>	Η τεχνική της «Επίδειξης»</a:t>
            </a:r>
            <a:br>
              <a:rPr lang="el-GR" sz="3200"/>
            </a:br>
            <a:endParaRPr lang="el-GR" sz="3200"/>
          </a:p>
        </p:txBody>
      </p:sp>
      <p:sp>
        <p:nvSpPr>
          <p:cNvPr id="3" name="Θέση περιεχομένου 2"/>
          <p:cNvSpPr>
            <a:spLocks noGrp="1"/>
          </p:cNvSpPr>
          <p:nvPr>
            <p:ph idx="1"/>
          </p:nvPr>
        </p:nvSpPr>
        <p:spPr>
          <a:xfrm>
            <a:off x="646112" y="1175658"/>
            <a:ext cx="9403742" cy="5072742"/>
          </a:xfrm>
        </p:spPr>
        <p:txBody>
          <a:bodyPr>
            <a:normAutofit/>
          </a:bodyPr>
          <a:lstStyle/>
          <a:p>
            <a:pPr marL="0" indent="0" algn="just">
              <a:buNone/>
            </a:pPr>
            <a:r>
              <a:rPr lang="el-GR"/>
              <a:t>Πλεονεκτήματα της επίδειξης είναι το γεγονός ότι η μάθηση επιτυγχάνεται μέσα από την πράξη, </a:t>
            </a:r>
            <a:r>
              <a:rPr lang="el-GR"/>
              <a:t>ότι </a:t>
            </a:r>
            <a:r>
              <a:rPr lang="el-GR" smtClean="0"/>
              <a:t>παρουσιάζονται </a:t>
            </a:r>
            <a:r>
              <a:rPr lang="el-GR"/>
              <a:t>ανάγλυφα στους διδασκόμενους οι σωστές και λανθασμένες πράξεις, οι εναλλακτικές λύσεις και όλες οι διαδικασίες. Επίσης κάτι ιδιαίτερα σημαντικό, είναι το γεγονός ότι εξασφαλίζεται η ενεργοποίηση του ενδιαφέροντος όλων των </a:t>
            </a:r>
            <a:r>
              <a:rPr lang="el-GR"/>
              <a:t>συμμετεχόντων</a:t>
            </a:r>
            <a:r>
              <a:rPr lang="el-GR" smtClean="0"/>
              <a:t>.</a:t>
            </a:r>
          </a:p>
          <a:p>
            <a:pPr marL="0" indent="0" algn="just">
              <a:buNone/>
            </a:pPr>
            <a:r>
              <a:rPr lang="el-GR"/>
              <a:t>Μειονεκτήματα της επίδειξης είναι αφενός ο δαπανηρός και δύσκολα μετακινούμενος εξοπλισμός </a:t>
            </a:r>
            <a:r>
              <a:rPr lang="el-GR"/>
              <a:t>ο </a:t>
            </a:r>
            <a:r>
              <a:rPr lang="el-GR" smtClean="0"/>
              <a:t>οποίος </a:t>
            </a:r>
            <a:r>
              <a:rPr lang="el-GR"/>
              <a:t>απαιτείται συχνά σε αυτήν την τεχνική εκπαίδευσης και αφετέρου η έλλειψη επικοινωνίας </a:t>
            </a:r>
            <a:r>
              <a:rPr lang="el-GR"/>
              <a:t>και </a:t>
            </a:r>
            <a:r>
              <a:rPr lang="el-GR" smtClean="0"/>
              <a:t>πρωτοβουλίας </a:t>
            </a:r>
            <a:r>
              <a:rPr lang="el-GR"/>
              <a:t>για τους συμμετέχοντες. Οι εκπαιδευόμενοι επαναλαμβάνουν τυποποιημένες κινήσεις και </a:t>
            </a:r>
            <a:r>
              <a:rPr lang="el-GR"/>
              <a:t>η </a:t>
            </a:r>
            <a:r>
              <a:rPr lang="el-GR" smtClean="0"/>
              <a:t>μαθησιακή </a:t>
            </a:r>
            <a:r>
              <a:rPr lang="el-GR"/>
              <a:t>διαδικασία εξαρτάται από τις πράξεις του διδάσκοντος. </a:t>
            </a:r>
          </a:p>
        </p:txBody>
      </p:sp>
    </p:spTree>
    <p:extLst>
      <p:ext uri="{BB962C8B-B14F-4D97-AF65-F5344CB8AC3E}">
        <p14:creationId xmlns:p14="http://schemas.microsoft.com/office/powerpoint/2010/main" val="36462813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46111" y="452718"/>
            <a:ext cx="9404723" cy="740356"/>
          </a:xfrm>
        </p:spPr>
        <p:txBody>
          <a:bodyPr/>
          <a:lstStyle/>
          <a:p>
            <a:r>
              <a:rPr lang="el-GR" sz="3200"/>
              <a:t>Η Τεχνική των Ερωτήσεων – Απαντήσεων </a:t>
            </a:r>
          </a:p>
        </p:txBody>
      </p:sp>
      <p:sp>
        <p:nvSpPr>
          <p:cNvPr id="3" name="Θέση περιεχομένου 2"/>
          <p:cNvSpPr>
            <a:spLocks noGrp="1"/>
          </p:cNvSpPr>
          <p:nvPr>
            <p:ph idx="1"/>
          </p:nvPr>
        </p:nvSpPr>
        <p:spPr>
          <a:xfrm>
            <a:off x="722812" y="1193074"/>
            <a:ext cx="9327042" cy="5055325"/>
          </a:xfrm>
        </p:spPr>
        <p:txBody>
          <a:bodyPr/>
          <a:lstStyle/>
          <a:p>
            <a:r>
              <a:rPr lang="el-GR"/>
              <a:t>ΠΑΡΑΔΕΙΓΜΑ</a:t>
            </a:r>
          </a:p>
          <a:p>
            <a:r>
              <a:rPr lang="el-GR"/>
              <a:t>Οι ερωτήσεις – απαντήσεις συνδυάζονται με την εισήγηση αποτελώντας συμπλήρωμα μετά </a:t>
            </a:r>
            <a:r>
              <a:rPr lang="el-GR"/>
              <a:t>την </a:t>
            </a:r>
            <a:r>
              <a:rPr lang="el-GR" smtClean="0"/>
              <a:t>ολοκλήρωση </a:t>
            </a:r>
            <a:r>
              <a:rPr lang="el-GR"/>
              <a:t>της παρουσίασης ενός θέματος που άπτεται των οικονομικών π.χ. Νόμος Προσφοράς – Ζήτησης. Ο καθηγητής μπορεί να θέσει ερωτήματα πάνω στα όσα παρουσίασε έτσι ώστε με βάση τις απαντήσεις να αντι-ληφθεί τον βαθμό κατανόησης των εννοιών. Επίσης μπορεί να θέσει ερωτήματα στα οποία δεν επιδιώκει την απάντηση αλλά την συμμετοχή και επικοινωνία των μαθητών </a:t>
            </a:r>
          </a:p>
          <a:p>
            <a:endParaRPr lang="el-GR"/>
          </a:p>
        </p:txBody>
      </p:sp>
    </p:spTree>
    <p:extLst>
      <p:ext uri="{BB962C8B-B14F-4D97-AF65-F5344CB8AC3E}">
        <p14:creationId xmlns:p14="http://schemas.microsoft.com/office/powerpoint/2010/main" val="16721793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46111" y="452718"/>
            <a:ext cx="9404723" cy="740356"/>
          </a:xfrm>
        </p:spPr>
        <p:txBody>
          <a:bodyPr/>
          <a:lstStyle/>
          <a:p>
            <a:r>
              <a:rPr lang="el-GR" sz="3200"/>
              <a:t>Η Τεχνική των Ερωτήσεων – Απαντήσεων </a:t>
            </a:r>
          </a:p>
        </p:txBody>
      </p:sp>
      <p:sp>
        <p:nvSpPr>
          <p:cNvPr id="3" name="Θέση περιεχομένου 2"/>
          <p:cNvSpPr>
            <a:spLocks noGrp="1"/>
          </p:cNvSpPr>
          <p:nvPr>
            <p:ph idx="1"/>
          </p:nvPr>
        </p:nvSpPr>
        <p:spPr>
          <a:xfrm>
            <a:off x="722812" y="1193074"/>
            <a:ext cx="9327042" cy="5055325"/>
          </a:xfrm>
        </p:spPr>
        <p:txBody>
          <a:bodyPr/>
          <a:lstStyle/>
          <a:p>
            <a:r>
              <a:rPr lang="el-GR"/>
              <a:t>Στα πλεονεκτήματα αυτής της τεχνικής θα μπορούσαμε να αναφέρουμε τα εξής :</a:t>
            </a:r>
          </a:p>
          <a:p>
            <a:r>
              <a:rPr lang="el-GR"/>
              <a:t>1.	Προωθείται σε μεγάλο βαθμό η αυτενέργεια των διδασκομένων, ο οποίοι παρακινούνται σε </a:t>
            </a:r>
            <a:r>
              <a:rPr lang="el-GR"/>
              <a:t>σκέψη </a:t>
            </a:r>
            <a:r>
              <a:rPr lang="el-GR" smtClean="0"/>
              <a:t>προκειμένου </a:t>
            </a:r>
            <a:r>
              <a:rPr lang="el-GR"/>
              <a:t>να δώσουν απαντήσεις.</a:t>
            </a:r>
          </a:p>
          <a:p>
            <a:r>
              <a:rPr lang="el-GR"/>
              <a:t>2.	Δημιουργείται κλίμα επικοινωνίας και συμμετοχής.</a:t>
            </a:r>
          </a:p>
          <a:p>
            <a:r>
              <a:rPr lang="el-GR"/>
              <a:t>3.	Αναπτύσσεται η κριτική ικανότητα των διδασκομένων. </a:t>
            </a:r>
          </a:p>
          <a:p>
            <a:r>
              <a:rPr lang="el-GR"/>
              <a:t>4.	Γίνεται λεπτομερής και εις βάθος ανάλυση ενός ζητήματος.</a:t>
            </a:r>
          </a:p>
          <a:p>
            <a:r>
              <a:rPr lang="el-GR"/>
              <a:t>5.	Ο καθηγητής έχει την δυνατότητα να διαπιστώσει το βαθμό κατανόησης των εννοιών από </a:t>
            </a:r>
            <a:r>
              <a:rPr lang="el-GR"/>
              <a:t>τους </a:t>
            </a:r>
            <a:r>
              <a:rPr lang="el-GR" smtClean="0"/>
              <a:t>διδασκόμενους </a:t>
            </a:r>
            <a:r>
              <a:rPr lang="el-GR"/>
              <a:t>ενώ παράλληλα μπορεί να εντοπίσει και τις περαιτέρω ανάγκες των μαθητών απέναντι </a:t>
            </a:r>
            <a:r>
              <a:rPr lang="el-GR"/>
              <a:t>στο </a:t>
            </a:r>
            <a:r>
              <a:rPr lang="el-GR" smtClean="0"/>
              <a:t>αντικείμενο </a:t>
            </a:r>
            <a:r>
              <a:rPr lang="el-GR"/>
              <a:t>της μάθησης.</a:t>
            </a:r>
          </a:p>
          <a:p>
            <a:endParaRPr lang="el-GR"/>
          </a:p>
        </p:txBody>
      </p:sp>
    </p:spTree>
    <p:extLst>
      <p:ext uri="{BB962C8B-B14F-4D97-AF65-F5344CB8AC3E}">
        <p14:creationId xmlns:p14="http://schemas.microsoft.com/office/powerpoint/2010/main" val="39090837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46111" y="452718"/>
            <a:ext cx="9404723" cy="740356"/>
          </a:xfrm>
        </p:spPr>
        <p:txBody>
          <a:bodyPr/>
          <a:lstStyle/>
          <a:p>
            <a:r>
              <a:rPr lang="el-GR" sz="3200"/>
              <a:t>Η Τεχνική των Ερωτήσεων – Απαντήσεων </a:t>
            </a:r>
          </a:p>
        </p:txBody>
      </p:sp>
      <p:sp>
        <p:nvSpPr>
          <p:cNvPr id="3" name="Θέση περιεχομένου 2"/>
          <p:cNvSpPr>
            <a:spLocks noGrp="1"/>
          </p:cNvSpPr>
          <p:nvPr>
            <p:ph idx="1"/>
          </p:nvPr>
        </p:nvSpPr>
        <p:spPr>
          <a:xfrm>
            <a:off x="722812" y="1193074"/>
            <a:ext cx="9327042" cy="5055325"/>
          </a:xfrm>
        </p:spPr>
        <p:txBody>
          <a:bodyPr/>
          <a:lstStyle/>
          <a:p>
            <a:r>
              <a:rPr lang="el-GR"/>
              <a:t>Στα μειονεκτήματα αυτής της τεχνικής θα μπορούσαμε να αναφέρουμε τα εξής :</a:t>
            </a:r>
          </a:p>
          <a:p>
            <a:r>
              <a:rPr lang="el-GR"/>
              <a:t>1.	Επειδή απαιτείται πολύς χρόνος για τις ερωταποκρίσεις, ελλοχεύει ο κίνδυνος να μην μπορέσει </a:t>
            </a:r>
            <a:r>
              <a:rPr lang="el-GR"/>
              <a:t>ο </a:t>
            </a:r>
            <a:r>
              <a:rPr lang="el-GR" smtClean="0"/>
              <a:t>εκπαιδευτής </a:t>
            </a:r>
            <a:r>
              <a:rPr lang="el-GR"/>
              <a:t>να παρουσιάσει όλα  τα θέματα που έχει προβλέψει στο συγκεκριμένο χρόνο που διαθέτει.</a:t>
            </a:r>
          </a:p>
          <a:p>
            <a:r>
              <a:rPr lang="el-GR"/>
              <a:t>2.	Είναι πολύ πιθανό να ακουστούν ερωτήσεις και να γίνουν παρεμβάσεις εκτός θέματος.</a:t>
            </a:r>
          </a:p>
          <a:p>
            <a:r>
              <a:rPr lang="el-GR"/>
              <a:t>3.	Το ότι εφαρμόζεται αυτή η τεχνική δεν σημαίνει απαραίτητα ότι θα συμμετέχουν όλοι  στην διατύπωση απαντήσεων και στην συζήτηση.</a:t>
            </a:r>
          </a:p>
          <a:p>
            <a:r>
              <a:rPr lang="el-GR"/>
              <a:t>4.	Η τεχνική αυτή βασίζεται κυρίως στον λόγο και όχι στο να κάνουν κάτι οι διδασκόμενοι, δηλαδή </a:t>
            </a:r>
            <a:r>
              <a:rPr lang="el-GR"/>
              <a:t>δεν </a:t>
            </a:r>
            <a:r>
              <a:rPr lang="el-GR" smtClean="0"/>
              <a:t>βασίζεται </a:t>
            </a:r>
            <a:r>
              <a:rPr lang="el-GR"/>
              <a:t>στην πράξη.</a:t>
            </a:r>
          </a:p>
          <a:p>
            <a:r>
              <a:rPr lang="el-GR"/>
              <a:t>5.	Οι συμμετέχοντες θα πρέπει να γνωρίζουν ήδη ορισμένα πράγματα για το θέμα που θα διδαχθεί.</a:t>
            </a:r>
          </a:p>
          <a:p>
            <a:endParaRPr lang="el-GR"/>
          </a:p>
        </p:txBody>
      </p:sp>
    </p:spTree>
    <p:extLst>
      <p:ext uri="{BB962C8B-B14F-4D97-AF65-F5344CB8AC3E}">
        <p14:creationId xmlns:p14="http://schemas.microsoft.com/office/powerpoint/2010/main" val="24841933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46111" y="452718"/>
            <a:ext cx="9404723" cy="740356"/>
          </a:xfrm>
        </p:spPr>
        <p:txBody>
          <a:bodyPr/>
          <a:lstStyle/>
          <a:p>
            <a:r>
              <a:rPr lang="el-GR" sz="3200"/>
              <a:t>Η Τεχνική των Ερωτήσεων – Απαντήσεων </a:t>
            </a:r>
          </a:p>
        </p:txBody>
      </p:sp>
      <p:sp>
        <p:nvSpPr>
          <p:cNvPr id="3" name="Θέση περιεχομένου 2"/>
          <p:cNvSpPr>
            <a:spLocks noGrp="1"/>
          </p:cNvSpPr>
          <p:nvPr>
            <p:ph idx="1"/>
          </p:nvPr>
        </p:nvSpPr>
        <p:spPr>
          <a:xfrm>
            <a:off x="722812" y="1193074"/>
            <a:ext cx="9327042" cy="5055325"/>
          </a:xfrm>
        </p:spPr>
        <p:txBody>
          <a:bodyPr/>
          <a:lstStyle/>
          <a:p>
            <a:endParaRPr lang="el-GR"/>
          </a:p>
        </p:txBody>
      </p:sp>
      <p:pic>
        <p:nvPicPr>
          <p:cNvPr id="4" name="Εικόνα 3"/>
          <p:cNvPicPr>
            <a:picLocks noChangeAspect="1"/>
          </p:cNvPicPr>
          <p:nvPr/>
        </p:nvPicPr>
        <p:blipFill>
          <a:blip r:embed="rId2"/>
          <a:stretch>
            <a:fillRect/>
          </a:stretch>
        </p:blipFill>
        <p:spPr>
          <a:xfrm>
            <a:off x="1071285" y="1580695"/>
            <a:ext cx="8978569" cy="2477410"/>
          </a:xfrm>
          <a:prstGeom prst="rect">
            <a:avLst/>
          </a:prstGeom>
        </p:spPr>
      </p:pic>
    </p:spTree>
    <p:extLst>
      <p:ext uri="{BB962C8B-B14F-4D97-AF65-F5344CB8AC3E}">
        <p14:creationId xmlns:p14="http://schemas.microsoft.com/office/powerpoint/2010/main" val="9998444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46111" y="452718"/>
            <a:ext cx="9404723" cy="740356"/>
          </a:xfrm>
        </p:spPr>
        <p:txBody>
          <a:bodyPr/>
          <a:lstStyle/>
          <a:p>
            <a:r>
              <a:rPr lang="el-GR" sz="3200"/>
              <a:t>Η Τεχνική των Ερωτήσεων – Απαντήσεων </a:t>
            </a:r>
          </a:p>
        </p:txBody>
      </p:sp>
      <p:pic>
        <p:nvPicPr>
          <p:cNvPr id="32" name="Θέση περιεχομένου 31"/>
          <p:cNvPicPr>
            <a:picLocks noGrp="1" noChangeAspect="1"/>
          </p:cNvPicPr>
          <p:nvPr>
            <p:ph idx="1"/>
          </p:nvPr>
        </p:nvPicPr>
        <p:blipFill>
          <a:blip r:embed="rId3"/>
          <a:stretch>
            <a:fillRect/>
          </a:stretch>
        </p:blipFill>
        <p:spPr>
          <a:xfrm>
            <a:off x="954267" y="2431447"/>
            <a:ext cx="8864241" cy="2579305"/>
          </a:xfrm>
          <a:prstGeom prst="rect">
            <a:avLst/>
          </a:prstGeom>
        </p:spPr>
      </p:pic>
    </p:spTree>
    <p:extLst>
      <p:ext uri="{BB962C8B-B14F-4D97-AF65-F5344CB8AC3E}">
        <p14:creationId xmlns:p14="http://schemas.microsoft.com/office/powerpoint/2010/main" val="27878428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46111" y="452718"/>
            <a:ext cx="9404723" cy="740356"/>
          </a:xfrm>
        </p:spPr>
        <p:txBody>
          <a:bodyPr/>
          <a:lstStyle/>
          <a:p>
            <a:r>
              <a:rPr lang="el-GR" sz="3200"/>
              <a:t>Η Τεχνική των Ερωτήσεων – Απαντήσεων </a:t>
            </a:r>
          </a:p>
        </p:txBody>
      </p:sp>
      <p:sp>
        <p:nvSpPr>
          <p:cNvPr id="3" name="Θέση περιεχομένου 2"/>
          <p:cNvSpPr>
            <a:spLocks noGrp="1"/>
          </p:cNvSpPr>
          <p:nvPr>
            <p:ph idx="1"/>
          </p:nvPr>
        </p:nvSpPr>
        <p:spPr>
          <a:xfrm>
            <a:off x="722812" y="1193074"/>
            <a:ext cx="9327042" cy="5055325"/>
          </a:xfrm>
        </p:spPr>
        <p:txBody>
          <a:bodyPr/>
          <a:lstStyle/>
          <a:p>
            <a:pPr algn="just"/>
            <a:r>
              <a:rPr lang="el-GR"/>
              <a:t>Οι ερωτήσεις να συνοδεύονται όπου είναι δυνατόν από βοηθητικά μέσα, (σχήματα στον πίνακα, εικόνες κ.α), ώστε να εξασφαλίζεται το ενδιαφέρον των </a:t>
            </a:r>
            <a:r>
              <a:rPr lang="el-GR"/>
              <a:t>εμπλεκομένων</a:t>
            </a:r>
            <a:r>
              <a:rPr lang="el-GR" smtClean="0"/>
              <a:t>.</a:t>
            </a:r>
          </a:p>
          <a:p>
            <a:pPr algn="just"/>
            <a:r>
              <a:rPr lang="el-GR"/>
              <a:t>•	Οι ερωτήσεις να μην επιδέχονται μια απλή απάντηση («Ναι», «Όχι», «Πολύ», «Λίγο»), αλλά να είναι α-νοιχτές και επαγωγικές και να ωθούν στην αναλυτική και τεκμηριωμένη διατύπωση σκέψεων.</a:t>
            </a:r>
          </a:p>
          <a:p>
            <a:pPr algn="just"/>
            <a:r>
              <a:rPr lang="el-GR"/>
              <a:t>•	Η συμμετοχή στις ερωτήσεις θα εξασφαλιστεί, μόνο εάν οι ερωτήσεις είναι ενδιαφέρουσες, συνδέονται με το υπό εξέταση θέμα, απαντώνται εθελοντικά, αντιστοιχούν σε ενδιαφέροντα και προσδοκίες των εκ-παιδευομένων. Επίσης η στάση του καθηγητή θα πρέπει να είναι ενθαρρυντική – υποκινητική.</a:t>
            </a:r>
          </a:p>
          <a:p>
            <a:pPr algn="just"/>
            <a:endParaRPr lang="el-GR"/>
          </a:p>
          <a:p>
            <a:endParaRPr lang="el-GR"/>
          </a:p>
        </p:txBody>
      </p:sp>
    </p:spTree>
    <p:extLst>
      <p:ext uri="{BB962C8B-B14F-4D97-AF65-F5344CB8AC3E}">
        <p14:creationId xmlns:p14="http://schemas.microsoft.com/office/powerpoint/2010/main" val="35138845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46111" y="452718"/>
            <a:ext cx="9404723" cy="740356"/>
          </a:xfrm>
        </p:spPr>
        <p:txBody>
          <a:bodyPr/>
          <a:lstStyle/>
          <a:p>
            <a:r>
              <a:rPr lang="el-GR" sz="3200"/>
              <a:t>Η Τεχνική των Ερωτήσεων – Απαντήσεων </a:t>
            </a:r>
          </a:p>
        </p:txBody>
      </p:sp>
      <p:sp>
        <p:nvSpPr>
          <p:cNvPr id="3" name="Θέση περιεχομένου 2"/>
          <p:cNvSpPr>
            <a:spLocks noGrp="1"/>
          </p:cNvSpPr>
          <p:nvPr>
            <p:ph idx="1"/>
          </p:nvPr>
        </p:nvSpPr>
        <p:spPr>
          <a:xfrm>
            <a:off x="722812" y="1193074"/>
            <a:ext cx="9327042" cy="5055325"/>
          </a:xfrm>
        </p:spPr>
        <p:txBody>
          <a:bodyPr/>
          <a:lstStyle/>
          <a:p>
            <a:pPr algn="just"/>
            <a:r>
              <a:rPr lang="el-GR"/>
              <a:t>ΠΑΡΑΔΕΙΓΜΑ </a:t>
            </a:r>
          </a:p>
          <a:p>
            <a:pPr algn="just"/>
            <a:r>
              <a:rPr lang="el-GR"/>
              <a:t>Θα πρέπει για παράδειγμα να αποφευχθεί η προτροπή προς ένα εκπαιδευόμενο με την μορφή </a:t>
            </a:r>
            <a:r>
              <a:rPr lang="el-GR"/>
              <a:t>«</a:t>
            </a:r>
            <a:r>
              <a:rPr lang="el-GR" smtClean="0"/>
              <a:t>Πείτε </a:t>
            </a:r>
            <a:r>
              <a:rPr lang="el-GR"/>
              <a:t>μου τι νομίζετε ότι περιλαμβάνει ο όρος δημοσιονομική πολιτική…». Εμπεριέχει τον κίνδυνο να αιφνιδιάσει τον μαθητή και να τον φέρει σε δυσχερή θέση. Ούτε βέβαια θα πρέπει να απαντήσουν «όλοι με την σειρά», διότι κάτι τέτοιο θα οδηγούσε αφενός σε κόπωση αφετέρου σε χαμηλή προσοχή στο μάθημα αφού κάθε έ-νας εκ των </a:t>
            </a:r>
            <a:r>
              <a:rPr lang="el-GR"/>
              <a:t>συμμετεχόντων </a:t>
            </a:r>
            <a:r>
              <a:rPr lang="el-GR" smtClean="0"/>
              <a:t>θα </a:t>
            </a:r>
            <a:r>
              <a:rPr lang="el-GR"/>
              <a:t>προετοιμαζόταν για την δική </a:t>
            </a:r>
            <a:r>
              <a:rPr lang="el-GR"/>
              <a:t>του </a:t>
            </a:r>
            <a:r>
              <a:rPr lang="el-GR" smtClean="0"/>
              <a:t>απάντηση.</a:t>
            </a:r>
            <a:endParaRPr lang="el-GR"/>
          </a:p>
          <a:p>
            <a:pPr algn="just"/>
            <a:endParaRPr lang="el-GR"/>
          </a:p>
          <a:p>
            <a:endParaRPr lang="el-GR"/>
          </a:p>
        </p:txBody>
      </p:sp>
    </p:spTree>
    <p:extLst>
      <p:ext uri="{BB962C8B-B14F-4D97-AF65-F5344CB8AC3E}">
        <p14:creationId xmlns:p14="http://schemas.microsoft.com/office/powerpoint/2010/main" val="333481144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Ιόν">
  <a:themeElements>
    <a:clrScheme name="Ιόν">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Ιό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Ιό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73</TotalTime>
  <Words>1431</Words>
  <Application>Microsoft Office PowerPoint</Application>
  <PresentationFormat>Ευρεία οθόνη</PresentationFormat>
  <Paragraphs>129</Paragraphs>
  <Slides>27</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27</vt:i4>
      </vt:variant>
    </vt:vector>
  </HeadingPairs>
  <TitlesOfParts>
    <vt:vector size="32" baseType="lpstr">
      <vt:lpstr>Arial</vt:lpstr>
      <vt:lpstr>Century Gothic</vt:lpstr>
      <vt:lpstr>Times New Roman</vt:lpstr>
      <vt:lpstr>Wingdings 3</vt:lpstr>
      <vt:lpstr>Ιόν</vt:lpstr>
      <vt:lpstr>ΟΙ ΤΕΧΝΙΚΕΣ ΤΗΣ «ΣΥΖΗΤΗΣΗΣ», ΤΩΝ «ΕΡΩΤΗΣΕΩΝ – ΑΠΑΝΤΗΣΕΩΝ», ΚΑΙ ΤΟΥ «ΚΑΤΑΙΓΙΣΜΟΥ ΙΔΕΩΝ» (BRAINSTORMING) ΚΑΙ ΤΗΣ «ΕΠΙΔΕΙΞΗΣ»</vt:lpstr>
      <vt:lpstr>Η Τεχνική των Ερωτήσεων – Απαντήσεων </vt:lpstr>
      <vt:lpstr>Η Τεχνική των Ερωτήσεων – Απαντήσεων </vt:lpstr>
      <vt:lpstr>Η Τεχνική των Ερωτήσεων – Απαντήσεων </vt:lpstr>
      <vt:lpstr>Η Τεχνική των Ερωτήσεων – Απαντήσεων </vt:lpstr>
      <vt:lpstr>Η Τεχνική των Ερωτήσεων – Απαντήσεων </vt:lpstr>
      <vt:lpstr>Η Τεχνική των Ερωτήσεων – Απαντήσεων </vt:lpstr>
      <vt:lpstr>Η Τεχνική των Ερωτήσεων – Απαντήσεων </vt:lpstr>
      <vt:lpstr>Η Τεχνική των Ερωτήσεων – Απαντήσεων </vt:lpstr>
      <vt:lpstr>Η Τεχνική των Ερωτήσεων – Απαντήσεων </vt:lpstr>
      <vt:lpstr>Η Τεχνική των Ερωτήσεων – Απαντήσεων </vt:lpstr>
      <vt:lpstr>Η Τεχνική της Συζήτησης </vt:lpstr>
      <vt:lpstr>Η Τεχνική της Συζήτησης </vt:lpstr>
      <vt:lpstr>Η Τεχνική της Συζήτησης </vt:lpstr>
      <vt:lpstr>Η Τεχνική της Συζήτησης </vt:lpstr>
      <vt:lpstr>Η Τεχνική της Συζήτησης </vt:lpstr>
      <vt:lpstr>Διάκριση τιμών από την Easyjet</vt:lpstr>
      <vt:lpstr>Η Τεχνική «Καταιγισμός Ιδεών» (Brainstorming)</vt:lpstr>
      <vt:lpstr>Η Τεχνική «Καταιγισμός Ιδεών» (Brainstorming)</vt:lpstr>
      <vt:lpstr>Η Τεχνική «Καταιγισμός Ιδεών» (Brainstorming)</vt:lpstr>
      <vt:lpstr>Η Τεχνική «Καταιγισμός Ιδεών» (Brainstorming)</vt:lpstr>
      <vt:lpstr>Η Τεχνική «Καταιγισμός Ιδεών» (Brainstorming)</vt:lpstr>
      <vt:lpstr>Η Τεχνική «Καταιγισμός Ιδεών» (Brainstorming)</vt:lpstr>
      <vt:lpstr>  Η τεχνική της «Επίδειξης» </vt:lpstr>
      <vt:lpstr>  Η τεχνική της «Επίδειξης» </vt:lpstr>
      <vt:lpstr>  Η τεχνική της «Επίδειξης» </vt:lpstr>
      <vt:lpstr>  Η τεχνική της «Επίδειξης»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ΟΙ ΤΕΧΝΙΚΕΣ ΤΗΣ «ΣΥΖΗΤΗΣΗΣ», ΤΩΝ «ΕΡΩΤΗΣΕΩΝ – ΑΠΑΝΤΗΣΕΩΝ», ΚΑΙ ΤΟΥ «ΚΑΤΑΙΓΙΣΜΟΥ ΙΔΕΩΝ» (BRAINSTORMING) ΚΑΙ ΤΗΣ «ΕΠΙΔΕΙΞΗΣ»</dc:title>
  <dc:creator>Dimitrios Dapontas</dc:creator>
  <cp:lastModifiedBy>Dimitrios Dapontas</cp:lastModifiedBy>
  <cp:revision>8</cp:revision>
  <dcterms:created xsi:type="dcterms:W3CDTF">2017-11-15T17:37:44Z</dcterms:created>
  <dcterms:modified xsi:type="dcterms:W3CDTF">2017-11-15T18:51:04Z</dcterms:modified>
</cp:coreProperties>
</file>