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5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99D"/>
    <a:srgbClr val="55536C"/>
    <a:srgbClr val="0B364F"/>
    <a:srgbClr val="08A7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720F0C6-20AC-41EB-97A9-F4D49B814E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E32E3D7A-E6B7-4F3B-A3A4-432551739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5913F9FC-9EB9-4B41-B003-FC4C036B1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3FB8E113-6156-4872-81CC-442E8373B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76173B9A-A0EA-47D7-8D18-B6E2BD95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227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CBF383B-9D9C-4567-A73F-3964FF66D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="" xmlns:a16="http://schemas.microsoft.com/office/drawing/2014/main" id="{42568873-5978-4A13-BA12-F77F173EB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788EFFCE-A34B-4F95-B3D5-603927E16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1BE576DF-BE6C-4DE7-BDD8-60E8F026D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74B323CB-AAB1-4C9E-AE28-C6179CB9C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65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="" xmlns:a16="http://schemas.microsoft.com/office/drawing/2014/main" id="{E176F3CB-2A60-46CD-8CF9-DD053E08C8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="" xmlns:a16="http://schemas.microsoft.com/office/drawing/2014/main" id="{62F4BEC8-6DEB-41E5-B12D-18B14C6B0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CC7DD041-7F64-4984-A13C-EE790702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6502BD5F-24B7-4FDD-BD59-39295F573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4E0B5687-7B67-47CF-995B-36EF0D417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713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4A4F669A-4E9E-4B48-9105-818B83EBD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B7F211DD-60AD-487F-A609-32F1AC4F5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EF506ECF-03AD-4CA0-822E-236A8705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A52BC4EE-C445-494B-A194-FCB1CEB30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0FF0F5C9-B419-4138-A9D2-2E83FC860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414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3C6D2866-D3B0-4A09-9792-F23A10E06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D3C45AD6-9DBB-4ED3-8250-7A84E6C1C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EA923AA5-A764-4EFC-A159-13D3D794A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1011D78B-7A03-4581-8B86-48CA6DE85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DD422A63-094F-45D5-ABD2-7D77CCB2F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88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0EC5DFE-EA2B-4DB5-BB7B-827A51095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E7D1A63A-664A-48E0-970F-72F4C9CFA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BCE55588-E371-477C-9941-13D0CA42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8030F601-8D24-41E0-9410-86155FF8E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27E6DF85-A4AA-433F-A14A-93D437B2C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477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23FC1448-F78B-438F-9BC5-20F85B4A3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DF4B0FEA-AF1D-402B-8E11-3123851E57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="" xmlns:a16="http://schemas.microsoft.com/office/drawing/2014/main" id="{00E498C1-9D5C-488E-A9D8-D5EED4B60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1601DC17-0383-40AF-B768-F4B3F3D76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8CF7CDEB-9864-4F71-93EF-7DDE667BD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0DC853C5-9494-43E5-A503-7279DD21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373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0F6159D4-4CA2-4F62-BBD2-901BA4F3C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D130E404-392F-4985-A301-40562C24D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="" xmlns:a16="http://schemas.microsoft.com/office/drawing/2014/main" id="{7CF66EFD-6855-4FB0-9FF5-A5907FD2B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="" xmlns:a16="http://schemas.microsoft.com/office/drawing/2014/main" id="{7DCC2B78-6CE0-4287-8DC5-04791757C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="" xmlns:a16="http://schemas.microsoft.com/office/drawing/2014/main" id="{AE7B575A-00C4-41C1-94A7-14B9E133B7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="" xmlns:a16="http://schemas.microsoft.com/office/drawing/2014/main" id="{27478077-8FD0-489F-B394-464D06C1B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="" xmlns:a16="http://schemas.microsoft.com/office/drawing/2014/main" id="{6912829C-1B19-4711-A9AC-41FDF3093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="" xmlns:a16="http://schemas.microsoft.com/office/drawing/2014/main" id="{FB83AAB5-932E-4714-9BD4-D3B389E52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923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D425FA4A-86C2-4F4B-BCCE-99C08441D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="" xmlns:a16="http://schemas.microsoft.com/office/drawing/2014/main" id="{7847DC46-7FD4-4D50-AAF2-10FD7924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="" xmlns:a16="http://schemas.microsoft.com/office/drawing/2014/main" id="{5FD78E8D-793E-4F85-9B89-C06670299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="" xmlns:a16="http://schemas.microsoft.com/office/drawing/2014/main" id="{20FB9D03-7C8F-49C3-B118-E12DD2AE0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989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="" xmlns:a16="http://schemas.microsoft.com/office/drawing/2014/main" id="{2D2F8021-19CB-4030-87E9-B9FDFE966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="" xmlns:a16="http://schemas.microsoft.com/office/drawing/2014/main" id="{65AADC4C-D0A4-4ADF-AE11-45283AC3F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B8BAF815-2DA0-4AFF-9C59-DF59A7671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32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669F9261-0C91-4EFD-BC92-2DBF2F22D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62937F5C-AC5B-4C62-99DF-E2AEFD557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="" xmlns:a16="http://schemas.microsoft.com/office/drawing/2014/main" id="{68B023E4-6356-4A2A-BDF2-0B7471D74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22B97541-B088-4F77-AC4E-71C307323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BFB0CA36-75BC-4682-BFA8-D45C4A46C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7B21352A-4233-42E3-8268-54FD1F1F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64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AFF7B4CC-9312-4102-9C7A-DD5776C36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59207E59-B014-409F-8E39-F07CF6FA4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D28C698E-FDE3-406F-AEF7-58C354D6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1DBB6EE0-1F7E-4C3D-8524-627F4FAB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115A0C17-4537-4F4D-B727-1C89BF11B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215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57287227-6EAF-40BB-9501-5DD40276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="" xmlns:a16="http://schemas.microsoft.com/office/drawing/2014/main" id="{4073FF6F-8679-4C90-9CE3-8CEFD93DD4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="" xmlns:a16="http://schemas.microsoft.com/office/drawing/2014/main" id="{11A52DF8-2826-405E-A8F7-A524BE16E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31A7E9C2-0C54-4A2E-A8CE-F6F3C30C5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A0E9A9A3-8724-4FA8-8AA6-7920852FA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1F79014C-2B98-47A5-8504-A4762E221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82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EA571E3-9083-41C7-9B67-25ADA6048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="" xmlns:a16="http://schemas.microsoft.com/office/drawing/2014/main" id="{7B1BAA99-EEB9-4221-8614-040A8E5E6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30956C68-8985-4424-B9BF-299A0B6F6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F5518F5F-D505-41E8-A8F4-43C808592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834E69B7-0D86-4141-8CF1-9B38484CA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750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="" xmlns:a16="http://schemas.microsoft.com/office/drawing/2014/main" id="{E41AAC1C-17BE-487D-BB33-CAE223E69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="" xmlns:a16="http://schemas.microsoft.com/office/drawing/2014/main" id="{3E5D90C3-65DF-4269-838C-1C3802E22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D2DDD07D-5174-49DA-8C93-45CA8EAE8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8F2E9-5724-40D7-A084-8A9A9CED4F62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7B543837-7E31-491D-BACF-47309DD20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CBB4864E-F067-49EB-A3A4-497D2A4C5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48B04-D0CA-4D92-8779-0291FECC15E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291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0FAD7298-5AF8-4835-97EB-C16ED6D23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3D2EC4FE-ACD0-4F71-A34B-36ED90506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0525369C-E8DA-4A41-A021-C2AFFA6BA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09E6631D-4B2B-42B6-B88C-990FA7605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54B4A319-5C9B-46DF-96B8-F30BC39F7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177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8DD86A31-D5EC-46FA-A235-F151422FA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52F68FD-8072-4020-B6C4-C8DEF5ACC9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="" xmlns:a16="http://schemas.microsoft.com/office/drawing/2014/main" id="{CB43AF00-F0E0-4F57-8814-5AB4B0C03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89D9695B-1677-4255-A36B-ADA53963E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32F05351-67C2-46C6-A91C-414650F2C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7D2959A3-E6A4-4BB0-BE95-F23CF5F56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8740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41550276-9848-4578-8364-691220AD2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11C9CFA5-81EF-4418-9CE2-C9EB8CE5F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="" xmlns:a16="http://schemas.microsoft.com/office/drawing/2014/main" id="{8144BA92-B3F1-426D-9721-D505666C5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="" xmlns:a16="http://schemas.microsoft.com/office/drawing/2014/main" id="{34964523-2FE6-420B-BF7F-3ED590658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="" xmlns:a16="http://schemas.microsoft.com/office/drawing/2014/main" id="{4EE8D821-AC0B-4F1C-AC1B-68CAEA6E8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="" xmlns:a16="http://schemas.microsoft.com/office/drawing/2014/main" id="{0836FDB2-AE28-437A-B450-FC5FA0970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="" xmlns:a16="http://schemas.microsoft.com/office/drawing/2014/main" id="{3CC56F37-5360-4ED6-9EFB-B4959D6A0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="" xmlns:a16="http://schemas.microsoft.com/office/drawing/2014/main" id="{8423FDBB-6E0A-4AD0-AD73-FB22040EE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5239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12BE337C-659B-44A0-815E-1CE7F2FDB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="" xmlns:a16="http://schemas.microsoft.com/office/drawing/2014/main" id="{59D7B6A3-3626-4AD7-97D4-F6210A237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="" xmlns:a16="http://schemas.microsoft.com/office/drawing/2014/main" id="{D50B290B-CDC6-4F07-927A-EB7F796E2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="" xmlns:a16="http://schemas.microsoft.com/office/drawing/2014/main" id="{5AD0E512-8E7A-4A77-8496-D36864CFC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4460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="" xmlns:a16="http://schemas.microsoft.com/office/drawing/2014/main" id="{05F803E6-97F1-4D9B-A18A-566A4A16D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="" xmlns:a16="http://schemas.microsoft.com/office/drawing/2014/main" id="{D16003C0-6EB6-4C9B-A531-7B4E3CE4C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="" xmlns:a16="http://schemas.microsoft.com/office/drawing/2014/main" id="{2EA301AA-05AA-466A-BB11-E4CEB6F9F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658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EAAEFBB-DCF4-46CF-9FC6-8D65BCEB9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DFACB05B-E524-44F7-BF66-694B0E333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="" xmlns:a16="http://schemas.microsoft.com/office/drawing/2014/main" id="{5473C60C-80C9-4542-852E-B22F6BA60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5209058B-2FCA-4D37-A928-B77A09F7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2F8D9052-7B1B-4DEA-BE59-76E1CA206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7F7BFCBB-BB2D-41CB-8EF4-1D6154D0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6440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AA72A12-B4CE-41C0-824E-4DB22C0C5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="" xmlns:a16="http://schemas.microsoft.com/office/drawing/2014/main" id="{4331ABF6-AF41-4DA6-82BC-340BA63822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="" xmlns:a16="http://schemas.microsoft.com/office/drawing/2014/main" id="{D4AD854A-F202-4241-AFA5-8F8D5175F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="" xmlns:a16="http://schemas.microsoft.com/office/drawing/2014/main" id="{D2D25601-E5C6-4DAA-A438-750D7B0C4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="" xmlns:a16="http://schemas.microsoft.com/office/drawing/2014/main" id="{C1A411BF-7CE1-4136-85D0-CEA759EB3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="" xmlns:a16="http://schemas.microsoft.com/office/drawing/2014/main" id="{EBD64BFB-00A3-49A7-B9AF-C93C938A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86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992F1800-E376-4EAC-8DCE-EF767BC9F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93EDA18A-E08C-433A-8864-CE510E638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F5AF37D2-402E-4529-9EEC-414BB35C59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3CF16FB6-3B9A-47F7-BC11-0CD0D4478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1A057F2B-A2D8-4FC1-B53F-4487A3875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764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="" xmlns:a16="http://schemas.microsoft.com/office/drawing/2014/main" id="{090B047C-531C-430F-8F6D-9B460BA6D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="" xmlns:a16="http://schemas.microsoft.com/office/drawing/2014/main" id="{64257425-1B20-436C-B5C5-FBC62A696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="" xmlns:a16="http://schemas.microsoft.com/office/drawing/2014/main" id="{7201C9FB-C3C6-4347-862A-4772F84ED5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47DEE-5753-44EA-A073-053903F4D65C}" type="datetimeFigureOut">
              <a:rPr lang="el-GR" smtClean="0"/>
              <a:t>7/6/2019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="" xmlns:a16="http://schemas.microsoft.com/office/drawing/2014/main" id="{C8F6D420-0324-4E65-BB46-9115938DF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="" xmlns:a16="http://schemas.microsoft.com/office/drawing/2014/main" id="{269C83F9-D80A-4FB9-B145-DC33032F36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6C20E-1D6A-4E7C-944C-DE305A6F1C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5253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3D7572E8-3EBF-4C0C-8292-5F55C4EF36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5772" y="3105126"/>
            <a:ext cx="8107681" cy="647745"/>
          </a:xfrm>
        </p:spPr>
        <p:txBody>
          <a:bodyPr>
            <a:normAutofit/>
          </a:bodyPr>
          <a:lstStyle/>
          <a:p>
            <a:r>
              <a:rPr lang="el-GR" dirty="0"/>
              <a:t>Παναγιώτης Δημητρόπουλος 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D2BFA527-E85F-43EC-9143-639D1AA967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514" y="4834518"/>
            <a:ext cx="1572423" cy="1518682"/>
          </a:xfrm>
          <a:prstGeom prst="rect">
            <a:avLst/>
          </a:prstGeom>
        </p:spPr>
      </p:pic>
      <p:sp>
        <p:nvSpPr>
          <p:cNvPr id="8" name="Υπότιτλος 2">
            <a:extLst>
              <a:ext uri="{FF2B5EF4-FFF2-40B4-BE49-F238E27FC236}">
                <a16:creationId xmlns="" xmlns:a16="http://schemas.microsoft.com/office/drawing/2014/main" id="{999AB7B1-2CA7-4F2E-91BE-62A4C3CC57D6}"/>
              </a:ext>
            </a:extLst>
          </p:cNvPr>
          <p:cNvSpPr txBox="1">
            <a:spLocks/>
          </p:cNvSpPr>
          <p:nvPr/>
        </p:nvSpPr>
        <p:spPr>
          <a:xfrm>
            <a:off x="4634743" y="977001"/>
            <a:ext cx="7149738" cy="2092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5400" dirty="0"/>
              <a:t>Χρηματοοικονομική και Διοικητική Λογιστική</a:t>
            </a:r>
          </a:p>
        </p:txBody>
      </p:sp>
      <p:pic>
        <p:nvPicPr>
          <p:cNvPr id="7" name="Εικόνα 6">
            <a:extLst>
              <a:ext uri="{FF2B5EF4-FFF2-40B4-BE49-F238E27FC236}">
                <a16:creationId xmlns="" xmlns:a16="http://schemas.microsoft.com/office/drawing/2014/main" id="{BBFB01D5-47FA-4559-A424-7785E15D7D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08" y="629763"/>
            <a:ext cx="3848950" cy="559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765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:Η σημασία του πλαισίου της λογιστικής </a:t>
            </a: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3803" y="1692430"/>
            <a:ext cx="7495504" cy="4504219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10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884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 </a:t>
            </a:r>
            <a:r>
              <a:rPr lang="el-GR" dirty="0" smtClean="0">
                <a:solidFill>
                  <a:schemeClr val="bg1"/>
                </a:solidFill>
              </a:rPr>
              <a:t>Τ</a:t>
            </a:r>
            <a:r>
              <a:rPr lang="el-GR" dirty="0" smtClean="0">
                <a:solidFill>
                  <a:schemeClr val="bg1"/>
                </a:solidFill>
              </a:rPr>
              <a:t>α </a:t>
            </a:r>
            <a:r>
              <a:rPr lang="el-GR" dirty="0">
                <a:solidFill>
                  <a:schemeClr val="bg1"/>
                </a:solidFill>
              </a:rPr>
              <a:t>είδη της λογιστικής</a:t>
            </a: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9561" y="1760731"/>
            <a:ext cx="7559898" cy="4438280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11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0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>
            <a:normAutofit/>
          </a:bodyPr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:Λογιστική πληροφόρηση και ανθρώπινη συμπεριφορά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</a:t>
            </a:r>
            <a:r>
              <a:rPr lang="el-GR" dirty="0"/>
              <a:t>ανθρώπινοι και κοινωνικοί παράγοντες αποτελούν τα βασικότερα στοιχεία για τον σχεδιασμό και την λειτουργία ενός λογιστικού συστήματος. </a:t>
            </a:r>
            <a:endParaRPr lang="el-GR" dirty="0" smtClean="0"/>
          </a:p>
          <a:p>
            <a:r>
              <a:rPr lang="el-GR" dirty="0" smtClean="0"/>
              <a:t>Δεν </a:t>
            </a:r>
            <a:r>
              <a:rPr lang="el-GR" dirty="0"/>
              <a:t>είναι ποτέ εφικτό να διαμορφώσουμε λογιστικές διαδικασίες λαμβάνοντας υπόψη μόνο τεχνικά χαρακτηριστικά και αγνοώντας τις ιδιαιτερότητες αυτών που θα υλοποιήσουν και θα εφαρμόσουν τον λογιστικό σχεδιασμό</a:t>
            </a:r>
            <a:r>
              <a:rPr lang="el-GR" dirty="0" smtClean="0"/>
              <a:t>.</a:t>
            </a:r>
          </a:p>
          <a:p>
            <a:r>
              <a:rPr lang="el-GR" dirty="0" smtClean="0"/>
              <a:t>Θα </a:t>
            </a:r>
            <a:r>
              <a:rPr lang="el-GR" dirty="0"/>
              <a:t>πρέπει να αναγνωρίσουμε το σύνολο των δυνάμεων (κοινωνικές, ανθρώπινες, τεχνικές και οικονομικές) που επηρεάζουν τις δραστηριότητες των λογιστών.</a:t>
            </a:r>
          </a:p>
        </p:txBody>
      </p:sp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12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68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>
            <a:normAutofit/>
          </a:bodyPr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:Το κοινωνικό πλαίσιο της λογιστικής λειτουργίας </a:t>
            </a: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2287" y="1715365"/>
            <a:ext cx="7713416" cy="4528407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13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57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:ΕΙΣΑΓΩΓΗ ΣΤΗ ΛΟΓΙΣΤΙΚΗ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/>
              <a:t>ΜΑΘΗΣΙΑΚΟΙ ΣΤΟΧΟΙ ΚΕΦΑΛΑΙΟΥ 1</a:t>
            </a:r>
          </a:p>
          <a:p>
            <a:r>
              <a:rPr lang="el-GR" dirty="0" smtClean="0"/>
              <a:t>Να </a:t>
            </a:r>
            <a:r>
              <a:rPr lang="el-GR" dirty="0"/>
              <a:t>γνωρίζετε τι είναι η λογιστική και το εννοιολογικό της πλαίσιο.</a:t>
            </a:r>
          </a:p>
          <a:p>
            <a:r>
              <a:rPr lang="el-GR" dirty="0" smtClean="0"/>
              <a:t>Να </a:t>
            </a:r>
            <a:r>
              <a:rPr lang="el-GR" dirty="0"/>
              <a:t>αντιληφθείτε την εξέλιξη του εννοιολογικού πλαισίου και την σημασία της λογιστικής στο σύγχρονο οικονομικό – επιχειρηματικό κόσμο.  </a:t>
            </a:r>
          </a:p>
          <a:p>
            <a:r>
              <a:rPr lang="el-GR" dirty="0" smtClean="0"/>
              <a:t>Να </a:t>
            </a:r>
            <a:r>
              <a:rPr lang="el-GR" dirty="0"/>
              <a:t>γνωρίζετε ποιοι είναι οι κύριοι χρήστες των οικονομικών καταστάσεων και τις ανάγκες που έχουν για χρηματοοικονομική πληροφόρηση.</a:t>
            </a:r>
          </a:p>
          <a:p>
            <a:r>
              <a:rPr lang="el-GR" dirty="0" smtClean="0"/>
              <a:t>Να </a:t>
            </a:r>
            <a:r>
              <a:rPr lang="el-GR" dirty="0"/>
              <a:t>γνωρίζετε το περιεχόμενο της λογιστικής. </a:t>
            </a:r>
          </a:p>
          <a:p>
            <a:r>
              <a:rPr lang="el-GR" dirty="0" smtClean="0"/>
              <a:t>Να </a:t>
            </a:r>
            <a:r>
              <a:rPr lang="el-GR" dirty="0"/>
              <a:t>γνωρίζετε τα είδη της λογιστικής επιστήμης και πως αυτά διαμορφώνουν το πλαίσιο χρηματοοικονομικής πληροφόρησης.</a:t>
            </a:r>
          </a:p>
          <a:p>
            <a:endParaRPr lang="el-GR" dirty="0"/>
          </a:p>
        </p:txBody>
      </p:sp>
      <p:sp>
        <p:nvSpPr>
          <p:cNvPr id="8" name="Θέση υποσέλιδου 4">
            <a:extLst>
              <a:ext uri="{FF2B5EF4-FFF2-40B4-BE49-F238E27FC236}">
                <a16:creationId xmlns="" xmlns:a16="http://schemas.microsoft.com/office/drawing/2014/main" id="{BC5C4412-4F59-4F5B-A82C-6DD039241071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2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Εικόνα 12">
            <a:extLst>
              <a:ext uri="{FF2B5EF4-FFF2-40B4-BE49-F238E27FC236}">
                <a16:creationId xmlns="" xmlns:a16="http://schemas.microsoft.com/office/drawing/2014/main" id="{15B6E5BD-C851-4A92-A70A-34A71E7874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944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 smtClean="0">
                <a:solidFill>
                  <a:schemeClr val="bg1"/>
                </a:solidFill>
              </a:rPr>
              <a:t>: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l-GR" dirty="0" smtClean="0">
                <a:solidFill>
                  <a:schemeClr val="bg1"/>
                </a:solidFill>
              </a:rPr>
              <a:t>Έννοια </a:t>
            </a:r>
            <a:r>
              <a:rPr lang="el-GR" dirty="0">
                <a:solidFill>
                  <a:schemeClr val="bg1"/>
                </a:solidFill>
              </a:rPr>
              <a:t>και σημασία της λογιστικής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λογιστική είναι η διαδικασία εντοπισμού, μέτρησης και επικοινωνίας (δημοσιοποίησης) των οικονομικών πληροφοριών σχετικά με μια οικονομική οντότητα ώστε να επιτρέπεται η λήψη ενημερωμένων κρίσεων και αποφάσεων από τους χρήστες των πληροφοριών </a:t>
            </a:r>
            <a:r>
              <a:rPr lang="el-GR" dirty="0" smtClean="0"/>
              <a:t>αυτών</a:t>
            </a:r>
            <a:r>
              <a:rPr lang="en-US" dirty="0" smtClean="0"/>
              <a:t>.</a:t>
            </a:r>
          </a:p>
          <a:p>
            <a:r>
              <a:rPr lang="el-GR" dirty="0"/>
              <a:t>Η λογιστική παρέχει το πλαίσιο βάση του οποίου τα κέρδη, οι ταμειακές ροές αλλά και άλλα ποσοτικά λογιστικά μεγέθη προσδιορίζονται, μετρούνται, προγραμματίζονται και ελέγχονται.</a:t>
            </a:r>
            <a:endParaRPr lang="en-US" dirty="0" smtClean="0"/>
          </a:p>
        </p:txBody>
      </p:sp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3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815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>
            <a:normAutofit/>
          </a:bodyPr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:Ερωτήσεις που θέτουμε στο πλαίσιο των λογιστικών πληροφοριών </a:t>
            </a: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3956" y="1809719"/>
            <a:ext cx="7302320" cy="4265295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4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84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:Εννοιολογικό πλαίσιο της λογιστικής 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l-GR" dirty="0" smtClean="0"/>
              <a:t> </a:t>
            </a:r>
            <a:r>
              <a:rPr lang="el-GR" dirty="0"/>
              <a:t>λογιστική είναι μια δήλωση αρχών που παρέχει γενικά αποδεκτές κατευθυντήριες γραμμές για την ανάπτυξη νέων πρακτικών σύνταξης και δημοσιοποίησης πληροφοριών, αλλά και για αξιολογούνται οι υπάρχουσες πρακτικές. </a:t>
            </a:r>
            <a:endParaRPr lang="en-US" dirty="0" smtClean="0"/>
          </a:p>
          <a:p>
            <a:endParaRPr lang="el-GR" dirty="0"/>
          </a:p>
        </p:txBody>
      </p:sp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5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0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>
            <a:normAutofit/>
          </a:bodyPr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 smtClean="0">
                <a:solidFill>
                  <a:schemeClr val="bg1"/>
                </a:solidFill>
              </a:rPr>
              <a:t>:</a:t>
            </a:r>
            <a:r>
              <a:rPr lang="el-GR" dirty="0">
                <a:solidFill>
                  <a:schemeClr val="bg1"/>
                </a:solidFill>
              </a:rPr>
              <a:t>Δ</a:t>
            </a:r>
            <a:r>
              <a:rPr lang="el-GR" dirty="0" smtClean="0">
                <a:solidFill>
                  <a:schemeClr val="bg1"/>
                </a:solidFill>
              </a:rPr>
              <a:t>ομή </a:t>
            </a:r>
            <a:r>
              <a:rPr lang="el-GR" dirty="0">
                <a:solidFill>
                  <a:schemeClr val="bg1"/>
                </a:solidFill>
              </a:rPr>
              <a:t>των περισσότερων εννοιολογικών πλαισίων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Η δομή των περισσότερων εννοιολογικών πλαισίων ακολουθεί τις ακόλουθες γραμμές:</a:t>
            </a:r>
          </a:p>
          <a:p>
            <a:r>
              <a:rPr lang="el-GR" dirty="0" smtClean="0"/>
              <a:t>Ποιοι </a:t>
            </a:r>
            <a:r>
              <a:rPr lang="el-GR" dirty="0"/>
              <a:t>είναι οι χρήστες των οικονομικών καταστάσεων;</a:t>
            </a:r>
          </a:p>
          <a:p>
            <a:r>
              <a:rPr lang="el-GR" dirty="0" smtClean="0"/>
              <a:t>Ποιες </a:t>
            </a:r>
            <a:r>
              <a:rPr lang="el-GR" dirty="0"/>
              <a:t>είναι οι ανάγκες πληροφόρησης των χρηστών;</a:t>
            </a:r>
          </a:p>
          <a:p>
            <a:r>
              <a:rPr lang="el-GR" dirty="0" smtClean="0"/>
              <a:t>Τι </a:t>
            </a:r>
            <a:r>
              <a:rPr lang="el-GR" dirty="0"/>
              <a:t>είδους οικονομικές καταστάσεις θα ικανοποιήσουν καλύτερα τις ανάγκες τους;</a:t>
            </a:r>
          </a:p>
          <a:p>
            <a:r>
              <a:rPr lang="el-GR" dirty="0" smtClean="0"/>
              <a:t>Ποια </a:t>
            </a:r>
            <a:r>
              <a:rPr lang="el-GR" dirty="0"/>
              <a:t>είναι τα χαρακτηριστικά των οικονομικών καταστάσεων που ικανοποιούν αυτές τις ανάγκες;</a:t>
            </a:r>
          </a:p>
          <a:p>
            <a:r>
              <a:rPr lang="el-GR" dirty="0" smtClean="0"/>
              <a:t>Ποιες </a:t>
            </a:r>
            <a:r>
              <a:rPr lang="el-GR" dirty="0"/>
              <a:t>είναι οι αρχές για τον ορισμό και την αναγνώριση των στοιχείων στις οικονομικές καταστάσεις;</a:t>
            </a:r>
          </a:p>
          <a:p>
            <a:r>
              <a:rPr lang="el-GR" dirty="0" smtClean="0"/>
              <a:t>Ποιες </a:t>
            </a:r>
            <a:r>
              <a:rPr lang="el-GR" dirty="0"/>
              <a:t>είναι οι αρχές για τη επιμέτρηση των στοιχείων στις οικονομικές καταστάσεις;</a:t>
            </a:r>
          </a:p>
          <a:p>
            <a:endParaRPr lang="el-GR" dirty="0"/>
          </a:p>
        </p:txBody>
      </p:sp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6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06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:πλαίσιο για την «προετοιμασία και παρουσίαση των οικονομικών </a:t>
            </a:r>
            <a:r>
              <a:rPr lang="el-GR" dirty="0" smtClean="0">
                <a:solidFill>
                  <a:schemeClr val="bg1"/>
                </a:solidFill>
              </a:rPr>
              <a:t>καταστάσεων»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Διεθνές Συμβούλιο Λογιστικών Προτύπων (IASB). </a:t>
            </a:r>
            <a:endParaRPr lang="el-GR" dirty="0" smtClean="0"/>
          </a:p>
          <a:p>
            <a:r>
              <a:rPr lang="el-GR" dirty="0" smtClean="0"/>
              <a:t>Νέα </a:t>
            </a:r>
            <a:r>
              <a:rPr lang="el-GR" dirty="0"/>
              <a:t>Ελληνικά Λογιστικά πρότυπα (Νόμος 4308/2014</a:t>
            </a:r>
            <a:r>
              <a:rPr lang="el-GR" dirty="0" smtClean="0"/>
              <a:t>).</a:t>
            </a:r>
          </a:p>
          <a:p>
            <a:r>
              <a:rPr lang="el-GR" dirty="0" smtClean="0"/>
              <a:t>«The </a:t>
            </a:r>
            <a:r>
              <a:rPr lang="el-GR" dirty="0" err="1"/>
              <a:t>Corporate</a:t>
            </a:r>
            <a:r>
              <a:rPr lang="el-GR" dirty="0"/>
              <a:t> </a:t>
            </a:r>
            <a:r>
              <a:rPr lang="el-GR" dirty="0" err="1" smtClean="0"/>
              <a:t>Report</a:t>
            </a:r>
            <a:r>
              <a:rPr lang="el-GR" dirty="0" smtClean="0"/>
              <a:t>» </a:t>
            </a:r>
            <a:r>
              <a:rPr lang="el-GR" dirty="0"/>
              <a:t>Ηνωμένο </a:t>
            </a:r>
            <a:r>
              <a:rPr lang="el-GR" dirty="0" smtClean="0"/>
              <a:t>Βασίλειο</a:t>
            </a:r>
          </a:p>
          <a:p>
            <a:r>
              <a:rPr lang="el-GR" dirty="0"/>
              <a:t>έκθεση </a:t>
            </a:r>
            <a:r>
              <a:rPr lang="en-GB" dirty="0" err="1"/>
              <a:t>Trueblood</a:t>
            </a:r>
            <a:r>
              <a:rPr lang="en-GB" dirty="0"/>
              <a:t> </a:t>
            </a:r>
            <a:r>
              <a:rPr lang="el-GR" dirty="0"/>
              <a:t>στις </a:t>
            </a:r>
            <a:r>
              <a:rPr lang="el-GR" dirty="0" smtClean="0"/>
              <a:t>ΗΠΑ.</a:t>
            </a:r>
          </a:p>
          <a:p>
            <a:r>
              <a:rPr lang="el-GR" dirty="0" smtClean="0"/>
              <a:t>Υιοθέτηση ΔΛΠ από Ε.Ε.</a:t>
            </a:r>
            <a:endParaRPr lang="el-GR" dirty="0"/>
          </a:p>
        </p:txBody>
      </p:sp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7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4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/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:Πλαίσιο εφαρμογής των ΔΛΠ </a:t>
            </a: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0474" y="1636266"/>
            <a:ext cx="6387920" cy="4612270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8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9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4">
            <a:extLst>
              <a:ext uri="{FF2B5EF4-FFF2-40B4-BE49-F238E27FC236}">
                <a16:creationId xmlns="" xmlns:a16="http://schemas.microsoft.com/office/drawing/2014/main" id="{A45E527C-C30C-4C32-A47C-EDC76909002F}"/>
              </a:ext>
            </a:extLst>
          </p:cNvPr>
          <p:cNvSpPr/>
          <p:nvPr/>
        </p:nvSpPr>
        <p:spPr>
          <a:xfrm>
            <a:off x="0" y="6245820"/>
            <a:ext cx="12192000" cy="630574"/>
          </a:xfrm>
          <a:prstGeom prst="rect">
            <a:avLst/>
          </a:prstGeom>
          <a:solidFill>
            <a:srgbClr val="8489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E6FB2A3F-83E4-4F68-966B-02624B0122D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84899D"/>
          </a:solidFill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chemeClr val="bg1"/>
                </a:solidFill>
              </a:rPr>
              <a:t>Κεφάλαιο 1 </a:t>
            </a:r>
            <a:r>
              <a:rPr lang="el-GR" dirty="0">
                <a:solidFill>
                  <a:schemeClr val="bg1"/>
                </a:solidFill>
              </a:rPr>
              <a:t>:Χρήστες των οικονομικών καταστάσεων και οι πληροφοριακές τους ανάγκες </a:t>
            </a: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5470" y="1839809"/>
            <a:ext cx="7279383" cy="4251897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AAC0B7C4-F58A-4397-A210-0EE896128F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94" y="6310486"/>
            <a:ext cx="548855" cy="5300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8ED9D6B0-083E-4C0C-B00B-05582EC2259E}"/>
              </a:ext>
            </a:extLst>
          </p:cNvPr>
          <p:cNvSpPr txBox="1"/>
          <p:nvPr/>
        </p:nvSpPr>
        <p:spPr>
          <a:xfrm>
            <a:off x="10025166" y="6391830"/>
            <a:ext cx="1886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Διαφάνεια </a:t>
            </a:r>
            <a:fld id="{7C15C5B5-03C6-48D8-B20F-65D93A6CF09E}" type="slidenum">
              <a:rPr lang="en-US" sz="16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pPr algn="r"/>
              <a:t>9</a:t>
            </a:fld>
            <a:endParaRPr lang="en-US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Θέση υποσέλιδου 4">
            <a:extLst>
              <a:ext uri="{FF2B5EF4-FFF2-40B4-BE49-F238E27FC236}">
                <a16:creationId xmlns="" xmlns:a16="http://schemas.microsoft.com/office/drawing/2014/main" id="{43786813-6321-4D92-92F2-22A6DB436169}"/>
              </a:ext>
            </a:extLst>
          </p:cNvPr>
          <p:cNvSpPr txBox="1">
            <a:spLocks/>
          </p:cNvSpPr>
          <p:nvPr/>
        </p:nvSpPr>
        <p:spPr>
          <a:xfrm>
            <a:off x="932096" y="6435307"/>
            <a:ext cx="9683932" cy="443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chemeClr val="bg1"/>
                </a:solidFill>
              </a:rPr>
              <a:t>Χρηματοοικονομική και Διοικητική Λογιστική</a:t>
            </a:r>
          </a:p>
          <a:p>
            <a:r>
              <a:rPr lang="el-GR" dirty="0">
                <a:solidFill>
                  <a:schemeClr val="bg1"/>
                </a:solidFill>
              </a:rPr>
              <a:t> Παναγιώτης Δημητρόπουλος</a:t>
            </a:r>
            <a:br>
              <a:rPr lang="el-GR" dirty="0">
                <a:solidFill>
                  <a:schemeClr val="bg1"/>
                </a:solidFill>
              </a:rPr>
            </a:br>
            <a:endParaRPr lang="el-GR" dirty="0">
              <a:solidFill>
                <a:schemeClr val="bg1"/>
              </a:solidFill>
            </a:endParaRPr>
          </a:p>
        </p:txBody>
      </p:sp>
      <p:pic>
        <p:nvPicPr>
          <p:cNvPr id="14" name="Εικόνα 13">
            <a:extLst>
              <a:ext uri="{FF2B5EF4-FFF2-40B4-BE49-F238E27FC236}">
                <a16:creationId xmlns="" xmlns:a16="http://schemas.microsoft.com/office/drawing/2014/main" id="{1D129D51-97D4-413E-96E8-9EAD1B6D10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4752" y="-3938"/>
            <a:ext cx="497247" cy="72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60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575</Words>
  <Application>Microsoft Office PowerPoint</Application>
  <PresentationFormat>Ευρεία οθόνη</PresentationFormat>
  <Paragraphs>74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Προσαρμοσμένη σχεδίαση</vt:lpstr>
      <vt:lpstr>Θέμα του Office</vt:lpstr>
      <vt:lpstr>Παρουσίαση του PowerPoint</vt:lpstr>
      <vt:lpstr>Κεφάλαιο 1 :ΕΙΣΑΓΩΓΗ ΣΤΗ ΛΟΓΙΣΤΙΚΗ </vt:lpstr>
      <vt:lpstr>Κεφάλαιο 1 : Έννοια και σημασία της λογιστικής </vt:lpstr>
      <vt:lpstr>Κεφάλαιο 1 :Ερωτήσεις που θέτουμε στο πλαίσιο των λογιστικών πληροφοριών </vt:lpstr>
      <vt:lpstr>Κεφάλαιο 1 :Εννοιολογικό πλαίσιο της λογιστικής  </vt:lpstr>
      <vt:lpstr>Κεφάλαιο 1 :Δομή των περισσότερων εννοιολογικών πλαισίων </vt:lpstr>
      <vt:lpstr>Κεφάλαιο 1 :πλαίσιο για την «προετοιμασία και παρουσίαση των οικονομικών καταστάσεων» </vt:lpstr>
      <vt:lpstr>Κεφάλαιο 1 :Πλαίσιο εφαρμογής των ΔΛΠ </vt:lpstr>
      <vt:lpstr>Κεφάλαιο 1 :Χρήστες των οικονομικών καταστάσεων και οι πληροφοριακές τους ανάγκες </vt:lpstr>
      <vt:lpstr>Κεφάλαιο 1 :Η σημασία του πλαισίου της λογιστικής </vt:lpstr>
      <vt:lpstr>Κεφάλαιο 1 : Τα είδη της λογιστικής</vt:lpstr>
      <vt:lpstr>Κεφάλαιο 1 :Λογιστική πληροφόρηση και ανθρώπινη συμπεριφορά </vt:lpstr>
      <vt:lpstr>Κεφάλαιο 1 :Το κοινωνικό πλαίσιο της λογιστικής λειτουργίας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ΘΕΩΡΙΑ ΚΑΙ ΠΟΛΙΤΙΚΗ ΔΙΕΘΝΟΥΣ ΧΡΗΜΑΤΟΣ</dc:title>
  <dc:creator>PCUser</dc:creator>
  <cp:lastModifiedBy>User</cp:lastModifiedBy>
  <cp:revision>21</cp:revision>
  <dcterms:created xsi:type="dcterms:W3CDTF">2017-11-28T07:12:44Z</dcterms:created>
  <dcterms:modified xsi:type="dcterms:W3CDTF">2019-06-07T06:10:19Z</dcterms:modified>
</cp:coreProperties>
</file>