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21"/>
  </p:notesMasterIdLst>
  <p:handoutMasterIdLst>
    <p:handoutMasterId r:id="rId22"/>
  </p:handoutMasterIdLst>
  <p:sldIdLst>
    <p:sldId id="375" r:id="rId2"/>
    <p:sldId id="376" r:id="rId3"/>
    <p:sldId id="377" r:id="rId4"/>
    <p:sldId id="397" r:id="rId5"/>
    <p:sldId id="380" r:id="rId6"/>
    <p:sldId id="381" r:id="rId7"/>
    <p:sldId id="398" r:id="rId8"/>
    <p:sldId id="384" r:id="rId9"/>
    <p:sldId id="385" r:id="rId10"/>
    <p:sldId id="386" r:id="rId11"/>
    <p:sldId id="387" r:id="rId12"/>
    <p:sldId id="388" r:id="rId13"/>
    <p:sldId id="389" r:id="rId14"/>
    <p:sldId id="390" r:id="rId15"/>
    <p:sldId id="391" r:id="rId16"/>
    <p:sldId id="392" r:id="rId17"/>
    <p:sldId id="393" r:id="rId18"/>
    <p:sldId id="394" r:id="rId19"/>
    <p:sldId id="395" r:id="rId20"/>
  </p:sldIdLst>
  <p:sldSz cx="9144000" cy="6858000" type="screen4x3"/>
  <p:notesSz cx="6873875" cy="10063163"/>
  <p:defaultTextStyle>
    <a:defPPr>
      <a:defRPr lang="el-GR"/>
    </a:defPPr>
    <a:lvl1pPr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5pPr>
    <a:lvl6pPr marL="2286000" algn="l" defTabSz="914400" rtl="0" eaLnBrk="1" latinLnBrk="0" hangingPunct="1">
      <a:defRPr sz="1000" kern="1200">
        <a:solidFill>
          <a:schemeClr val="tx1"/>
        </a:solidFill>
        <a:latin typeface="Arial" panose="020B0604020202020204" pitchFamily="34" charset="0"/>
        <a:ea typeface="+mn-ea"/>
        <a:cs typeface="+mn-cs"/>
      </a:defRPr>
    </a:lvl6pPr>
    <a:lvl7pPr marL="2743200" algn="l" defTabSz="914400" rtl="0" eaLnBrk="1" latinLnBrk="0" hangingPunct="1">
      <a:defRPr sz="1000" kern="1200">
        <a:solidFill>
          <a:schemeClr val="tx1"/>
        </a:solidFill>
        <a:latin typeface="Arial" panose="020B0604020202020204" pitchFamily="34" charset="0"/>
        <a:ea typeface="+mn-ea"/>
        <a:cs typeface="+mn-cs"/>
      </a:defRPr>
    </a:lvl7pPr>
    <a:lvl8pPr marL="3200400" algn="l" defTabSz="914400" rtl="0" eaLnBrk="1" latinLnBrk="0" hangingPunct="1">
      <a:defRPr sz="1000" kern="1200">
        <a:solidFill>
          <a:schemeClr val="tx1"/>
        </a:solidFill>
        <a:latin typeface="Arial" panose="020B0604020202020204" pitchFamily="34" charset="0"/>
        <a:ea typeface="+mn-ea"/>
        <a:cs typeface="+mn-cs"/>
      </a:defRPr>
    </a:lvl8pPr>
    <a:lvl9pPr marL="3657600" algn="l" defTabSz="914400" rtl="0" eaLnBrk="1" latinLnBrk="0" hangingPunct="1">
      <a:defRPr sz="1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69">
          <p15:clr>
            <a:srgbClr val="A4A3A4"/>
          </p15:clr>
        </p15:guide>
        <p15:guide id="2" pos="216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D14"/>
    <a:srgbClr val="FF9900"/>
    <a:srgbClr val="FF3300"/>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64" autoAdjust="0"/>
    <p:restoredTop sz="94660"/>
  </p:normalViewPr>
  <p:slideViewPr>
    <p:cSldViewPr>
      <p:cViewPr varScale="1">
        <p:scale>
          <a:sx n="68" d="100"/>
          <a:sy n="68" d="100"/>
        </p:scale>
        <p:origin x="1020" y="66"/>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962" y="-84"/>
      </p:cViewPr>
      <p:guideLst>
        <p:guide orient="horz" pos="3169"/>
        <p:guide pos="2165"/>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l-GR" altLang="el-GR"/>
          </a:p>
        </p:txBody>
      </p:sp>
      <p:sp>
        <p:nvSpPr>
          <p:cNvPr id="24579" name="Rectangle 3"/>
          <p:cNvSpPr>
            <a:spLocks noGrp="1" noChangeArrowheads="1"/>
          </p:cNvSpPr>
          <p:nvPr>
            <p:ph type="dt" sz="quarter" idx="1"/>
          </p:nvPr>
        </p:nvSpPr>
        <p:spPr bwMode="auto">
          <a:xfrm>
            <a:off x="3894138" y="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l-GR" altLang="el-GR"/>
          </a:p>
        </p:txBody>
      </p:sp>
      <p:sp>
        <p:nvSpPr>
          <p:cNvPr id="24580" name="Rectangle 4"/>
          <p:cNvSpPr>
            <a:spLocks noGrp="1" noChangeArrowheads="1"/>
          </p:cNvSpPr>
          <p:nvPr>
            <p:ph type="ftr" sz="quarter" idx="2"/>
          </p:nvPr>
        </p:nvSpPr>
        <p:spPr bwMode="auto">
          <a:xfrm>
            <a:off x="0" y="9558338"/>
            <a:ext cx="2978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l-GR" altLang="el-GR"/>
          </a:p>
        </p:txBody>
      </p:sp>
      <p:sp>
        <p:nvSpPr>
          <p:cNvPr id="24581" name="Rectangle 5"/>
          <p:cNvSpPr>
            <a:spLocks noGrp="1" noChangeArrowheads="1"/>
          </p:cNvSpPr>
          <p:nvPr>
            <p:ph type="sldNum" sz="quarter" idx="3"/>
          </p:nvPr>
        </p:nvSpPr>
        <p:spPr bwMode="auto">
          <a:xfrm>
            <a:off x="3894138" y="9558338"/>
            <a:ext cx="2978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398BA91-452F-4E52-A1C4-7920EFEAFFAE}" type="slidenum">
              <a:rPr lang="el-GR" altLang="el-GR"/>
              <a:pPr>
                <a:defRPr/>
              </a:pPr>
              <a:t>‹#›</a:t>
            </a:fld>
            <a:endParaRPr lang="el-GR" altLang="el-GR"/>
          </a:p>
        </p:txBody>
      </p:sp>
    </p:spTree>
    <p:extLst>
      <p:ext uri="{BB962C8B-B14F-4D97-AF65-F5344CB8AC3E}">
        <p14:creationId xmlns:p14="http://schemas.microsoft.com/office/powerpoint/2010/main" val="1121445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l-GR" altLang="el-GR"/>
          </a:p>
        </p:txBody>
      </p:sp>
      <p:sp>
        <p:nvSpPr>
          <p:cNvPr id="31747" name="Rectangle 3"/>
          <p:cNvSpPr>
            <a:spLocks noGrp="1" noChangeArrowheads="1"/>
          </p:cNvSpPr>
          <p:nvPr>
            <p:ph type="dt" idx="1"/>
          </p:nvPr>
        </p:nvSpPr>
        <p:spPr bwMode="auto">
          <a:xfrm>
            <a:off x="3894138" y="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l-GR" altLang="el-GR"/>
          </a:p>
        </p:txBody>
      </p:sp>
      <p:sp>
        <p:nvSpPr>
          <p:cNvPr id="10244" name="Rectangle 4"/>
          <p:cNvSpPr>
            <a:spLocks noRot="1" noChangeArrowheads="1" noTextEdit="1"/>
          </p:cNvSpPr>
          <p:nvPr>
            <p:ph type="sldImg" idx="2"/>
          </p:nvPr>
        </p:nvSpPr>
        <p:spPr bwMode="auto">
          <a:xfrm>
            <a:off x="920750" y="755650"/>
            <a:ext cx="5032375" cy="3773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87388" y="4781550"/>
            <a:ext cx="54991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noProof="0" smtClean="0"/>
              <a:t>Click to edit Master text styles</a:t>
            </a:r>
          </a:p>
          <a:p>
            <a:pPr lvl="1"/>
            <a:r>
              <a:rPr lang="el-GR" altLang="el-GR" noProof="0" smtClean="0"/>
              <a:t>Second level</a:t>
            </a:r>
          </a:p>
          <a:p>
            <a:pPr lvl="2"/>
            <a:r>
              <a:rPr lang="el-GR" altLang="el-GR" noProof="0" smtClean="0"/>
              <a:t>Third level</a:t>
            </a:r>
          </a:p>
          <a:p>
            <a:pPr lvl="3"/>
            <a:r>
              <a:rPr lang="el-GR" altLang="el-GR" noProof="0" smtClean="0"/>
              <a:t>Fourth level</a:t>
            </a:r>
          </a:p>
          <a:p>
            <a:pPr lvl="4"/>
            <a:r>
              <a:rPr lang="el-GR" altLang="el-GR" noProof="0" smtClean="0"/>
              <a:t>Fifth level</a:t>
            </a:r>
          </a:p>
        </p:txBody>
      </p:sp>
      <p:sp>
        <p:nvSpPr>
          <p:cNvPr id="31750" name="Rectangle 6"/>
          <p:cNvSpPr>
            <a:spLocks noGrp="1" noChangeArrowheads="1"/>
          </p:cNvSpPr>
          <p:nvPr>
            <p:ph type="ftr" sz="quarter" idx="4"/>
          </p:nvPr>
        </p:nvSpPr>
        <p:spPr bwMode="auto">
          <a:xfrm>
            <a:off x="0" y="9558338"/>
            <a:ext cx="2978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l-GR" altLang="el-GR"/>
          </a:p>
        </p:txBody>
      </p:sp>
      <p:sp>
        <p:nvSpPr>
          <p:cNvPr id="31751" name="Rectangle 7"/>
          <p:cNvSpPr>
            <a:spLocks noGrp="1" noChangeArrowheads="1"/>
          </p:cNvSpPr>
          <p:nvPr>
            <p:ph type="sldNum" sz="quarter" idx="5"/>
          </p:nvPr>
        </p:nvSpPr>
        <p:spPr bwMode="auto">
          <a:xfrm>
            <a:off x="3894138" y="9558338"/>
            <a:ext cx="2978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B4E5384-F5DE-4D33-821F-48605D02E5D0}" type="slidenum">
              <a:rPr lang="el-GR" altLang="el-GR"/>
              <a:pPr>
                <a:defRPr/>
              </a:pPr>
              <a:t>‹#›</a:t>
            </a:fld>
            <a:endParaRPr lang="el-GR" altLang="el-GR"/>
          </a:p>
        </p:txBody>
      </p:sp>
    </p:spTree>
    <p:extLst>
      <p:ext uri="{BB962C8B-B14F-4D97-AF65-F5344CB8AC3E}">
        <p14:creationId xmlns:p14="http://schemas.microsoft.com/office/powerpoint/2010/main" val="1196368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fld id="{6929864F-1B0B-47F5-A193-09FCD2830C90}" type="slidenum">
              <a:rPr lang="el-GR" altLang="el-GR" sz="1200"/>
              <a:pPr/>
              <a:t>3</a:t>
            </a:fld>
            <a:endParaRPr lang="el-GR" altLang="el-GR" sz="1200"/>
          </a:p>
        </p:txBody>
      </p:sp>
      <p:sp>
        <p:nvSpPr>
          <p:cNvPr id="15363" name="Rectangle 2"/>
          <p:cNvSpPr>
            <a:spLocks noChangeArrowheads="1" noTextEdit="1"/>
          </p:cNvSpPr>
          <p:nvPr>
            <p:ph type="sldImg"/>
          </p:nvPr>
        </p:nvSpPr>
        <p:spPr>
          <a:xfrm>
            <a:off x="1089025" y="34925"/>
            <a:ext cx="4583113" cy="3436938"/>
          </a:xfrm>
          <a:ln/>
        </p:spPr>
      </p:sp>
      <p:sp>
        <p:nvSpPr>
          <p:cNvPr id="15364" name="Rectangle 3"/>
          <p:cNvSpPr>
            <a:spLocks noGrp="1" noChangeArrowheads="1"/>
          </p:cNvSpPr>
          <p:nvPr>
            <p:ph type="body" idx="1"/>
          </p:nvPr>
        </p:nvSpPr>
        <p:spPr>
          <a:xfrm>
            <a:off x="458788" y="3625850"/>
            <a:ext cx="5999162" cy="5765800"/>
          </a:xfrm>
          <a:noFill/>
        </p:spPr>
        <p:txBody>
          <a:bodyPr lIns="95771" tIns="47046" rIns="95771" bIns="47046"/>
          <a:lstStyle/>
          <a:p>
            <a:pPr eaLnBrk="1" hangingPunct="1"/>
            <a:endParaRPr lang="el-GR" altLang="el-GR" smtClean="0"/>
          </a:p>
        </p:txBody>
      </p:sp>
    </p:spTree>
    <p:extLst>
      <p:ext uri="{BB962C8B-B14F-4D97-AF65-F5344CB8AC3E}">
        <p14:creationId xmlns:p14="http://schemas.microsoft.com/office/powerpoint/2010/main" val="2900965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fld id="{54CAEAB8-79D2-4492-AF05-FB76E3EACD15}" type="slidenum">
              <a:rPr lang="el-GR" altLang="el-GR" sz="1200"/>
              <a:pPr/>
              <a:t>14</a:t>
            </a:fld>
            <a:endParaRPr lang="el-GR" altLang="el-GR" sz="1200"/>
          </a:p>
        </p:txBody>
      </p:sp>
      <p:sp>
        <p:nvSpPr>
          <p:cNvPr id="35843" name="Rectangle 2"/>
          <p:cNvSpPr>
            <a:spLocks noChangeArrowheads="1" noTextEdit="1"/>
          </p:cNvSpPr>
          <p:nvPr>
            <p:ph type="sldImg"/>
          </p:nvPr>
        </p:nvSpPr>
        <p:spPr>
          <a:xfrm>
            <a:off x="1089025" y="34925"/>
            <a:ext cx="4583113" cy="3436938"/>
          </a:xfrm>
          <a:ln/>
        </p:spPr>
      </p:sp>
      <p:sp>
        <p:nvSpPr>
          <p:cNvPr id="35844" name="Rectangle 3"/>
          <p:cNvSpPr>
            <a:spLocks noGrp="1" noChangeArrowheads="1"/>
          </p:cNvSpPr>
          <p:nvPr>
            <p:ph type="body" idx="1"/>
          </p:nvPr>
        </p:nvSpPr>
        <p:spPr>
          <a:xfrm>
            <a:off x="458788" y="3625850"/>
            <a:ext cx="5999162" cy="5765800"/>
          </a:xfrm>
          <a:noFill/>
        </p:spPr>
        <p:txBody>
          <a:bodyPr lIns="95771" tIns="47046" rIns="95771" bIns="47046"/>
          <a:lstStyle/>
          <a:p>
            <a:pPr eaLnBrk="1" hangingPunct="1"/>
            <a:endParaRPr lang="el-GR" altLang="el-GR" smtClean="0"/>
          </a:p>
        </p:txBody>
      </p:sp>
    </p:spTree>
    <p:extLst>
      <p:ext uri="{BB962C8B-B14F-4D97-AF65-F5344CB8AC3E}">
        <p14:creationId xmlns:p14="http://schemas.microsoft.com/office/powerpoint/2010/main" val="1763118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fld id="{CA08561A-E2BF-4732-9B87-B96E8B9F362A}" type="slidenum">
              <a:rPr lang="el-GR" altLang="el-GR" sz="1200"/>
              <a:pPr/>
              <a:t>15</a:t>
            </a:fld>
            <a:endParaRPr lang="el-GR" altLang="el-GR" sz="1200"/>
          </a:p>
        </p:txBody>
      </p:sp>
      <p:sp>
        <p:nvSpPr>
          <p:cNvPr id="37891" name="Rectangle 2"/>
          <p:cNvSpPr>
            <a:spLocks noChangeArrowheads="1" noTextEdit="1"/>
          </p:cNvSpPr>
          <p:nvPr>
            <p:ph type="sldImg"/>
          </p:nvPr>
        </p:nvSpPr>
        <p:spPr>
          <a:xfrm>
            <a:off x="1089025" y="34925"/>
            <a:ext cx="4583113" cy="3436938"/>
          </a:xfrm>
          <a:ln/>
        </p:spPr>
      </p:sp>
      <p:sp>
        <p:nvSpPr>
          <p:cNvPr id="37892" name="Rectangle 3"/>
          <p:cNvSpPr>
            <a:spLocks noGrp="1" noChangeArrowheads="1"/>
          </p:cNvSpPr>
          <p:nvPr>
            <p:ph type="body" idx="1"/>
          </p:nvPr>
        </p:nvSpPr>
        <p:spPr>
          <a:xfrm>
            <a:off x="458788" y="3625850"/>
            <a:ext cx="5999162" cy="5765800"/>
          </a:xfrm>
          <a:noFill/>
        </p:spPr>
        <p:txBody>
          <a:bodyPr lIns="95771" tIns="47046" rIns="95771" bIns="47046"/>
          <a:lstStyle/>
          <a:p>
            <a:pPr eaLnBrk="1" hangingPunct="1"/>
            <a:endParaRPr lang="el-GR" altLang="el-GR" smtClean="0"/>
          </a:p>
        </p:txBody>
      </p:sp>
    </p:spTree>
    <p:extLst>
      <p:ext uri="{BB962C8B-B14F-4D97-AF65-F5344CB8AC3E}">
        <p14:creationId xmlns:p14="http://schemas.microsoft.com/office/powerpoint/2010/main" val="3272512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fld id="{348C5476-1B7F-43C7-BF49-88E91530A73B}" type="slidenum">
              <a:rPr lang="el-GR" altLang="el-GR" sz="1200"/>
              <a:pPr/>
              <a:t>16</a:t>
            </a:fld>
            <a:endParaRPr lang="el-GR" altLang="el-GR" sz="1200"/>
          </a:p>
        </p:txBody>
      </p:sp>
      <p:sp>
        <p:nvSpPr>
          <p:cNvPr id="39939" name="Rectangle 2"/>
          <p:cNvSpPr>
            <a:spLocks noChangeArrowheads="1" noTextEdit="1"/>
          </p:cNvSpPr>
          <p:nvPr>
            <p:ph type="sldImg"/>
          </p:nvPr>
        </p:nvSpPr>
        <p:spPr>
          <a:xfrm>
            <a:off x="920750" y="754063"/>
            <a:ext cx="5033963" cy="3775075"/>
          </a:xfrm>
          <a:ln/>
        </p:spPr>
      </p:sp>
      <p:sp>
        <p:nvSpPr>
          <p:cNvPr id="39940" name="Rectangle 3"/>
          <p:cNvSpPr>
            <a:spLocks noChangeArrowheads="1"/>
          </p:cNvSpPr>
          <p:nvPr>
            <p:ph type="body" idx="1"/>
          </p:nvPr>
        </p:nvSpPr>
        <p:spPr>
          <a:xfrm>
            <a:off x="915988" y="4779963"/>
            <a:ext cx="5041900" cy="4529137"/>
          </a:xfrm>
          <a:solidFill>
            <a:srgbClr val="FFFFFF"/>
          </a:solidFill>
          <a:ln>
            <a:solidFill>
              <a:srgbClr val="000000"/>
            </a:solidFill>
            <a:miter lim="800000"/>
            <a:headEnd/>
            <a:tailEnd/>
          </a:ln>
        </p:spPr>
        <p:txBody>
          <a:bodyPr lIns="95771" tIns="47046" rIns="95771" bIns="47046"/>
          <a:lstStyle/>
          <a:p>
            <a:pPr eaLnBrk="1" hangingPunct="1"/>
            <a:endParaRPr lang="el-GR" altLang="el-GR" smtClean="0"/>
          </a:p>
        </p:txBody>
      </p:sp>
    </p:spTree>
    <p:extLst>
      <p:ext uri="{BB962C8B-B14F-4D97-AF65-F5344CB8AC3E}">
        <p14:creationId xmlns:p14="http://schemas.microsoft.com/office/powerpoint/2010/main" val="1258576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fld id="{D6C093D9-F6F4-469B-A06D-4CAD31699C1B}" type="slidenum">
              <a:rPr lang="el-GR" altLang="el-GR" sz="1200"/>
              <a:pPr/>
              <a:t>17</a:t>
            </a:fld>
            <a:endParaRPr lang="el-GR" altLang="el-GR" sz="1200"/>
          </a:p>
        </p:txBody>
      </p:sp>
      <p:sp>
        <p:nvSpPr>
          <p:cNvPr id="41987" name="Rectangle 2"/>
          <p:cNvSpPr>
            <a:spLocks noChangeArrowheads="1" noTextEdit="1"/>
          </p:cNvSpPr>
          <p:nvPr>
            <p:ph type="sldImg"/>
          </p:nvPr>
        </p:nvSpPr>
        <p:spPr>
          <a:xfrm>
            <a:off x="1089025" y="34925"/>
            <a:ext cx="4583113" cy="3436938"/>
          </a:xfrm>
          <a:ln/>
        </p:spPr>
      </p:sp>
      <p:sp>
        <p:nvSpPr>
          <p:cNvPr id="41988" name="Rectangle 3"/>
          <p:cNvSpPr>
            <a:spLocks noGrp="1" noChangeArrowheads="1"/>
          </p:cNvSpPr>
          <p:nvPr>
            <p:ph type="body" idx="1"/>
          </p:nvPr>
        </p:nvSpPr>
        <p:spPr>
          <a:xfrm>
            <a:off x="458788" y="3625850"/>
            <a:ext cx="5999162" cy="5765800"/>
          </a:xfrm>
          <a:noFill/>
        </p:spPr>
        <p:txBody>
          <a:bodyPr lIns="95771" tIns="47046" rIns="95771" bIns="47046"/>
          <a:lstStyle/>
          <a:p>
            <a:pPr eaLnBrk="1" hangingPunct="1"/>
            <a:endParaRPr lang="el-GR" altLang="el-GR" smtClean="0"/>
          </a:p>
        </p:txBody>
      </p:sp>
    </p:spTree>
    <p:extLst>
      <p:ext uri="{BB962C8B-B14F-4D97-AF65-F5344CB8AC3E}">
        <p14:creationId xmlns:p14="http://schemas.microsoft.com/office/powerpoint/2010/main" val="2919668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fld id="{5632DEAB-2625-46D0-8568-286BCCA8E42D}" type="slidenum">
              <a:rPr lang="el-GR" altLang="el-GR" sz="1200"/>
              <a:pPr/>
              <a:t>18</a:t>
            </a:fld>
            <a:endParaRPr lang="el-GR" altLang="el-GR" sz="1200"/>
          </a:p>
        </p:txBody>
      </p:sp>
      <p:sp>
        <p:nvSpPr>
          <p:cNvPr id="44035" name="Rectangle 2"/>
          <p:cNvSpPr>
            <a:spLocks noChangeArrowheads="1" noTextEdit="1"/>
          </p:cNvSpPr>
          <p:nvPr>
            <p:ph type="sldImg"/>
          </p:nvPr>
        </p:nvSpPr>
        <p:spPr>
          <a:xfrm>
            <a:off x="1089025" y="34925"/>
            <a:ext cx="4583113" cy="3436938"/>
          </a:xfrm>
          <a:ln/>
        </p:spPr>
      </p:sp>
      <p:sp>
        <p:nvSpPr>
          <p:cNvPr id="44036" name="Rectangle 3"/>
          <p:cNvSpPr>
            <a:spLocks noGrp="1" noChangeArrowheads="1"/>
          </p:cNvSpPr>
          <p:nvPr>
            <p:ph type="body" idx="1"/>
          </p:nvPr>
        </p:nvSpPr>
        <p:spPr>
          <a:xfrm>
            <a:off x="458788" y="3625850"/>
            <a:ext cx="5999162" cy="5765800"/>
          </a:xfrm>
          <a:noFill/>
        </p:spPr>
        <p:txBody>
          <a:bodyPr lIns="95771" tIns="47046" rIns="95771" bIns="47046"/>
          <a:lstStyle/>
          <a:p>
            <a:pPr eaLnBrk="1" hangingPunct="1"/>
            <a:endParaRPr lang="el-GR" altLang="el-GR" smtClean="0"/>
          </a:p>
        </p:txBody>
      </p:sp>
    </p:spTree>
    <p:extLst>
      <p:ext uri="{BB962C8B-B14F-4D97-AF65-F5344CB8AC3E}">
        <p14:creationId xmlns:p14="http://schemas.microsoft.com/office/powerpoint/2010/main" val="4017072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fld id="{8F044F55-1ED1-476C-BBFD-C2D2BB6B63AB}" type="slidenum">
              <a:rPr lang="el-GR" altLang="el-GR" sz="1200"/>
              <a:pPr/>
              <a:t>19</a:t>
            </a:fld>
            <a:endParaRPr lang="el-GR" altLang="el-GR" sz="1200"/>
          </a:p>
        </p:txBody>
      </p:sp>
      <p:sp>
        <p:nvSpPr>
          <p:cNvPr id="46083" name="Rectangle 2"/>
          <p:cNvSpPr>
            <a:spLocks noChangeArrowheads="1" noTextEdit="1"/>
          </p:cNvSpPr>
          <p:nvPr>
            <p:ph type="sldImg"/>
          </p:nvPr>
        </p:nvSpPr>
        <p:spPr>
          <a:xfrm>
            <a:off x="1089025" y="34925"/>
            <a:ext cx="4583113" cy="3436938"/>
          </a:xfrm>
          <a:ln/>
        </p:spPr>
      </p:sp>
      <p:sp>
        <p:nvSpPr>
          <p:cNvPr id="46084" name="Rectangle 3"/>
          <p:cNvSpPr>
            <a:spLocks noGrp="1" noChangeArrowheads="1"/>
          </p:cNvSpPr>
          <p:nvPr>
            <p:ph type="body" idx="1"/>
          </p:nvPr>
        </p:nvSpPr>
        <p:spPr>
          <a:xfrm>
            <a:off x="458788" y="3625850"/>
            <a:ext cx="5999162" cy="5765800"/>
          </a:xfrm>
          <a:noFill/>
        </p:spPr>
        <p:txBody>
          <a:bodyPr lIns="95771" tIns="47046" rIns="95771" bIns="47046"/>
          <a:lstStyle/>
          <a:p>
            <a:pPr eaLnBrk="1" hangingPunct="1"/>
            <a:endParaRPr lang="el-GR" altLang="el-GR" smtClean="0"/>
          </a:p>
        </p:txBody>
      </p:sp>
    </p:spTree>
    <p:extLst>
      <p:ext uri="{BB962C8B-B14F-4D97-AF65-F5344CB8AC3E}">
        <p14:creationId xmlns:p14="http://schemas.microsoft.com/office/powerpoint/2010/main" val="526021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fld id="{05930BD0-6691-4121-83AB-782CD4B8AECD}" type="slidenum">
              <a:rPr lang="el-GR" altLang="el-GR" sz="1200"/>
              <a:pPr/>
              <a:t>5</a:t>
            </a:fld>
            <a:endParaRPr lang="el-GR" altLang="el-GR" sz="1200"/>
          </a:p>
        </p:txBody>
      </p:sp>
      <p:sp>
        <p:nvSpPr>
          <p:cNvPr id="18435" name="Rectangle 2"/>
          <p:cNvSpPr>
            <a:spLocks noChangeArrowheads="1" noTextEdit="1"/>
          </p:cNvSpPr>
          <p:nvPr>
            <p:ph type="sldImg"/>
          </p:nvPr>
        </p:nvSpPr>
        <p:spPr>
          <a:xfrm>
            <a:off x="1089025" y="34925"/>
            <a:ext cx="4583113" cy="3436938"/>
          </a:xfrm>
          <a:ln/>
        </p:spPr>
      </p:sp>
      <p:sp>
        <p:nvSpPr>
          <p:cNvPr id="18436" name="Rectangle 3"/>
          <p:cNvSpPr>
            <a:spLocks noGrp="1" noChangeArrowheads="1"/>
          </p:cNvSpPr>
          <p:nvPr>
            <p:ph type="body" idx="1"/>
          </p:nvPr>
        </p:nvSpPr>
        <p:spPr>
          <a:xfrm>
            <a:off x="458788" y="3625850"/>
            <a:ext cx="5999162" cy="5765800"/>
          </a:xfrm>
          <a:noFill/>
        </p:spPr>
        <p:txBody>
          <a:bodyPr lIns="95771" tIns="47046" rIns="95771" bIns="47046"/>
          <a:lstStyle/>
          <a:p>
            <a:pPr eaLnBrk="1" hangingPunct="1"/>
            <a:r>
              <a:rPr lang="en-US" altLang="el-GR" smtClean="0"/>
              <a:t>The Internet has enabled virtual communities</a:t>
            </a:r>
          </a:p>
          <a:p>
            <a:pPr lvl="1" eaLnBrk="1" hangingPunct="1"/>
            <a:r>
              <a:rPr lang="en-US" altLang="el-GR" smtClean="0"/>
              <a:t>Groups of people sharing common of interests but who have never met each other in person. Such virtual communities can be short lived (e.g people in a chat room or playing a multi player game) or long lived (e.g., subscribers to a mailing list).</a:t>
            </a:r>
          </a:p>
        </p:txBody>
      </p:sp>
    </p:spTree>
    <p:extLst>
      <p:ext uri="{BB962C8B-B14F-4D97-AF65-F5344CB8AC3E}">
        <p14:creationId xmlns:p14="http://schemas.microsoft.com/office/powerpoint/2010/main" val="3182713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fld id="{476F5AA5-96EA-47DE-81CB-3F312F2CFFE9}" type="slidenum">
              <a:rPr lang="el-GR" altLang="el-GR" sz="1200"/>
              <a:pPr/>
              <a:t>6</a:t>
            </a:fld>
            <a:endParaRPr lang="el-GR" altLang="el-GR" sz="1200"/>
          </a:p>
        </p:txBody>
      </p:sp>
      <p:sp>
        <p:nvSpPr>
          <p:cNvPr id="20483" name="Rectangle 2"/>
          <p:cNvSpPr>
            <a:spLocks noChangeArrowheads="1" noTextEdit="1"/>
          </p:cNvSpPr>
          <p:nvPr>
            <p:ph type="sldImg"/>
          </p:nvPr>
        </p:nvSpPr>
        <p:spPr>
          <a:xfrm>
            <a:off x="1089025" y="34925"/>
            <a:ext cx="4583113" cy="3436938"/>
          </a:xfrm>
          <a:ln/>
        </p:spPr>
      </p:sp>
      <p:sp>
        <p:nvSpPr>
          <p:cNvPr id="20484" name="Rectangle 3"/>
          <p:cNvSpPr>
            <a:spLocks noGrp="1" noChangeArrowheads="1"/>
          </p:cNvSpPr>
          <p:nvPr>
            <p:ph type="body" idx="1"/>
          </p:nvPr>
        </p:nvSpPr>
        <p:spPr>
          <a:xfrm>
            <a:off x="458788" y="3625850"/>
            <a:ext cx="5999162" cy="5765800"/>
          </a:xfrm>
          <a:noFill/>
        </p:spPr>
        <p:txBody>
          <a:bodyPr lIns="95771" tIns="47046" rIns="95771" bIns="47046"/>
          <a:lstStyle/>
          <a:p>
            <a:pPr eaLnBrk="1" hangingPunct="1"/>
            <a:endParaRPr lang="el-GR" altLang="el-GR" smtClean="0"/>
          </a:p>
        </p:txBody>
      </p:sp>
    </p:spTree>
    <p:extLst>
      <p:ext uri="{BB962C8B-B14F-4D97-AF65-F5344CB8AC3E}">
        <p14:creationId xmlns:p14="http://schemas.microsoft.com/office/powerpoint/2010/main" val="3370339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fld id="{42FA9071-194A-4ED1-A5C1-4CBA2BBFAB1A}" type="slidenum">
              <a:rPr lang="el-GR" altLang="el-GR" sz="1200"/>
              <a:pPr/>
              <a:t>8</a:t>
            </a:fld>
            <a:endParaRPr lang="el-GR" altLang="el-GR" sz="1200"/>
          </a:p>
        </p:txBody>
      </p:sp>
      <p:sp>
        <p:nvSpPr>
          <p:cNvPr id="23555" name="Rectangle 2"/>
          <p:cNvSpPr>
            <a:spLocks noChangeArrowheads="1" noTextEdit="1"/>
          </p:cNvSpPr>
          <p:nvPr>
            <p:ph type="sldImg"/>
          </p:nvPr>
        </p:nvSpPr>
        <p:spPr>
          <a:xfrm>
            <a:off x="1089025" y="34925"/>
            <a:ext cx="4583113" cy="3436938"/>
          </a:xfrm>
          <a:ln/>
        </p:spPr>
      </p:sp>
      <p:sp>
        <p:nvSpPr>
          <p:cNvPr id="23556" name="Rectangle 3"/>
          <p:cNvSpPr>
            <a:spLocks noGrp="1" noChangeArrowheads="1"/>
          </p:cNvSpPr>
          <p:nvPr>
            <p:ph type="body" idx="1"/>
          </p:nvPr>
        </p:nvSpPr>
        <p:spPr>
          <a:xfrm>
            <a:off x="458788" y="3625850"/>
            <a:ext cx="5999162" cy="5765800"/>
          </a:xfrm>
          <a:noFill/>
        </p:spPr>
        <p:txBody>
          <a:bodyPr lIns="95771" tIns="47046" rIns="95771" bIns="47046"/>
          <a:lstStyle/>
          <a:p>
            <a:pPr eaLnBrk="1" hangingPunct="1"/>
            <a:endParaRPr lang="el-GR" altLang="el-GR" smtClean="0"/>
          </a:p>
        </p:txBody>
      </p:sp>
    </p:spTree>
    <p:extLst>
      <p:ext uri="{BB962C8B-B14F-4D97-AF65-F5344CB8AC3E}">
        <p14:creationId xmlns:p14="http://schemas.microsoft.com/office/powerpoint/2010/main" val="1774888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fld id="{50308A72-31CE-4618-9827-F285F0643770}" type="slidenum">
              <a:rPr lang="el-GR" altLang="el-GR" sz="1200"/>
              <a:pPr/>
              <a:t>9</a:t>
            </a:fld>
            <a:endParaRPr lang="el-GR" altLang="el-GR" sz="1200"/>
          </a:p>
        </p:txBody>
      </p:sp>
      <p:sp>
        <p:nvSpPr>
          <p:cNvPr id="25603" name="Rectangle 2"/>
          <p:cNvSpPr>
            <a:spLocks noChangeArrowheads="1" noTextEdit="1"/>
          </p:cNvSpPr>
          <p:nvPr>
            <p:ph type="sldImg"/>
          </p:nvPr>
        </p:nvSpPr>
        <p:spPr>
          <a:xfrm>
            <a:off x="1089025" y="34925"/>
            <a:ext cx="4583113" cy="3436938"/>
          </a:xfrm>
          <a:ln/>
        </p:spPr>
      </p:sp>
      <p:sp>
        <p:nvSpPr>
          <p:cNvPr id="25604" name="Rectangle 3"/>
          <p:cNvSpPr>
            <a:spLocks noGrp="1" noChangeArrowheads="1"/>
          </p:cNvSpPr>
          <p:nvPr>
            <p:ph type="body" idx="1"/>
          </p:nvPr>
        </p:nvSpPr>
        <p:spPr>
          <a:xfrm>
            <a:off x="458788" y="3625850"/>
            <a:ext cx="5999162" cy="5765800"/>
          </a:xfrm>
          <a:noFill/>
        </p:spPr>
        <p:txBody>
          <a:bodyPr lIns="95771" tIns="47046" rIns="95771" bIns="47046"/>
          <a:lstStyle/>
          <a:p>
            <a:pPr eaLnBrk="1" hangingPunct="1"/>
            <a:endParaRPr lang="el-GR" altLang="el-GR" smtClean="0"/>
          </a:p>
        </p:txBody>
      </p:sp>
    </p:spTree>
    <p:extLst>
      <p:ext uri="{BB962C8B-B14F-4D97-AF65-F5344CB8AC3E}">
        <p14:creationId xmlns:p14="http://schemas.microsoft.com/office/powerpoint/2010/main" val="3943125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fld id="{D2B766DC-B255-4FB5-B8C8-8B16B2A886C0}" type="slidenum">
              <a:rPr lang="el-GR" altLang="el-GR" sz="1200"/>
              <a:pPr/>
              <a:t>10</a:t>
            </a:fld>
            <a:endParaRPr lang="el-GR" altLang="el-GR" sz="1200"/>
          </a:p>
        </p:txBody>
      </p:sp>
      <p:sp>
        <p:nvSpPr>
          <p:cNvPr id="27651" name="Rectangle 2"/>
          <p:cNvSpPr>
            <a:spLocks noChangeArrowheads="1" noTextEdit="1"/>
          </p:cNvSpPr>
          <p:nvPr>
            <p:ph type="sldImg"/>
          </p:nvPr>
        </p:nvSpPr>
        <p:spPr>
          <a:xfrm>
            <a:off x="1089025" y="34925"/>
            <a:ext cx="4583113" cy="3436938"/>
          </a:xfrm>
          <a:ln/>
        </p:spPr>
      </p:sp>
      <p:sp>
        <p:nvSpPr>
          <p:cNvPr id="27652" name="Rectangle 3"/>
          <p:cNvSpPr>
            <a:spLocks noGrp="1" noChangeArrowheads="1"/>
          </p:cNvSpPr>
          <p:nvPr>
            <p:ph type="body" idx="1"/>
          </p:nvPr>
        </p:nvSpPr>
        <p:spPr>
          <a:xfrm>
            <a:off x="458788" y="3625850"/>
            <a:ext cx="5999162" cy="5765800"/>
          </a:xfrm>
          <a:noFill/>
        </p:spPr>
        <p:txBody>
          <a:bodyPr lIns="95771" tIns="47046" rIns="95771" bIns="47046"/>
          <a:lstStyle/>
          <a:p>
            <a:pPr eaLnBrk="1" hangingPunct="1"/>
            <a:endParaRPr lang="el-GR" altLang="el-GR" smtClean="0"/>
          </a:p>
        </p:txBody>
      </p:sp>
    </p:spTree>
    <p:extLst>
      <p:ext uri="{BB962C8B-B14F-4D97-AF65-F5344CB8AC3E}">
        <p14:creationId xmlns:p14="http://schemas.microsoft.com/office/powerpoint/2010/main" val="1474128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fld id="{67D8915F-34FC-4257-A7D7-C096C966ED23}" type="slidenum">
              <a:rPr lang="el-GR" altLang="el-GR" sz="1200"/>
              <a:pPr/>
              <a:t>11</a:t>
            </a:fld>
            <a:endParaRPr lang="el-GR" altLang="el-GR" sz="1200"/>
          </a:p>
        </p:txBody>
      </p:sp>
      <p:sp>
        <p:nvSpPr>
          <p:cNvPr id="29699" name="Rectangle 2"/>
          <p:cNvSpPr>
            <a:spLocks noChangeArrowheads="1" noTextEdit="1"/>
          </p:cNvSpPr>
          <p:nvPr>
            <p:ph type="sldImg"/>
          </p:nvPr>
        </p:nvSpPr>
        <p:spPr>
          <a:xfrm>
            <a:off x="1089025" y="34925"/>
            <a:ext cx="4583113" cy="3436938"/>
          </a:xfrm>
          <a:ln/>
        </p:spPr>
      </p:sp>
      <p:sp>
        <p:nvSpPr>
          <p:cNvPr id="29700" name="Rectangle 3"/>
          <p:cNvSpPr>
            <a:spLocks noGrp="1" noChangeArrowheads="1"/>
          </p:cNvSpPr>
          <p:nvPr>
            <p:ph type="body" idx="1"/>
          </p:nvPr>
        </p:nvSpPr>
        <p:spPr>
          <a:xfrm>
            <a:off x="458788" y="3625850"/>
            <a:ext cx="5999162" cy="5765800"/>
          </a:xfrm>
          <a:noFill/>
        </p:spPr>
        <p:txBody>
          <a:bodyPr lIns="95771" tIns="47046" rIns="95771" bIns="47046"/>
          <a:lstStyle/>
          <a:p>
            <a:pPr eaLnBrk="1" hangingPunct="1"/>
            <a:endParaRPr lang="el-GR" altLang="el-GR" smtClean="0"/>
          </a:p>
        </p:txBody>
      </p:sp>
    </p:spTree>
    <p:extLst>
      <p:ext uri="{BB962C8B-B14F-4D97-AF65-F5344CB8AC3E}">
        <p14:creationId xmlns:p14="http://schemas.microsoft.com/office/powerpoint/2010/main" val="938244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fld id="{9D5800CE-0BF6-4692-8F6F-C4B5D879AD79}" type="slidenum">
              <a:rPr lang="el-GR" altLang="el-GR" sz="1200"/>
              <a:pPr/>
              <a:t>12</a:t>
            </a:fld>
            <a:endParaRPr lang="el-GR" altLang="el-GR" sz="1200"/>
          </a:p>
        </p:txBody>
      </p:sp>
      <p:sp>
        <p:nvSpPr>
          <p:cNvPr id="31747" name="Rectangle 2"/>
          <p:cNvSpPr>
            <a:spLocks noChangeArrowheads="1" noTextEdit="1"/>
          </p:cNvSpPr>
          <p:nvPr>
            <p:ph type="sldImg"/>
          </p:nvPr>
        </p:nvSpPr>
        <p:spPr>
          <a:xfrm>
            <a:off x="1089025" y="34925"/>
            <a:ext cx="4583113" cy="3436938"/>
          </a:xfrm>
          <a:ln/>
        </p:spPr>
      </p:sp>
      <p:sp>
        <p:nvSpPr>
          <p:cNvPr id="31748" name="Rectangle 3"/>
          <p:cNvSpPr>
            <a:spLocks noGrp="1" noChangeArrowheads="1"/>
          </p:cNvSpPr>
          <p:nvPr>
            <p:ph type="body" idx="1"/>
          </p:nvPr>
        </p:nvSpPr>
        <p:spPr>
          <a:xfrm>
            <a:off x="458788" y="3625850"/>
            <a:ext cx="5999162" cy="5765800"/>
          </a:xfrm>
          <a:noFill/>
        </p:spPr>
        <p:txBody>
          <a:bodyPr lIns="95771" tIns="47046" rIns="95771" bIns="47046"/>
          <a:lstStyle/>
          <a:p>
            <a:pPr eaLnBrk="1" hangingPunct="1"/>
            <a:endParaRPr lang="el-GR" altLang="el-GR" smtClean="0"/>
          </a:p>
        </p:txBody>
      </p:sp>
    </p:spTree>
    <p:extLst>
      <p:ext uri="{BB962C8B-B14F-4D97-AF65-F5344CB8AC3E}">
        <p14:creationId xmlns:p14="http://schemas.microsoft.com/office/powerpoint/2010/main" val="2323370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fld id="{F11ED24E-39FB-43CE-9AEF-56B19B44955D}" type="slidenum">
              <a:rPr lang="el-GR" altLang="el-GR" sz="1200"/>
              <a:pPr/>
              <a:t>13</a:t>
            </a:fld>
            <a:endParaRPr lang="el-GR" altLang="el-GR" sz="1200"/>
          </a:p>
        </p:txBody>
      </p:sp>
      <p:sp>
        <p:nvSpPr>
          <p:cNvPr id="33795" name="Rectangle 2"/>
          <p:cNvSpPr>
            <a:spLocks noChangeArrowheads="1" noTextEdit="1"/>
          </p:cNvSpPr>
          <p:nvPr>
            <p:ph type="sldImg"/>
          </p:nvPr>
        </p:nvSpPr>
        <p:spPr>
          <a:xfrm>
            <a:off x="1089025" y="34925"/>
            <a:ext cx="4583113" cy="3436938"/>
          </a:xfrm>
          <a:ln/>
        </p:spPr>
      </p:sp>
      <p:sp>
        <p:nvSpPr>
          <p:cNvPr id="33796" name="Rectangle 3"/>
          <p:cNvSpPr>
            <a:spLocks noGrp="1" noChangeArrowheads="1"/>
          </p:cNvSpPr>
          <p:nvPr>
            <p:ph type="body" idx="1"/>
          </p:nvPr>
        </p:nvSpPr>
        <p:spPr>
          <a:xfrm>
            <a:off x="458788" y="3625850"/>
            <a:ext cx="5999162" cy="5765800"/>
          </a:xfrm>
          <a:noFill/>
        </p:spPr>
        <p:txBody>
          <a:bodyPr lIns="95771" tIns="47046" rIns="95771" bIns="47046"/>
          <a:lstStyle/>
          <a:p>
            <a:pPr eaLnBrk="1" hangingPunct="1"/>
            <a:endParaRPr lang="el-GR" altLang="el-GR" smtClean="0"/>
          </a:p>
        </p:txBody>
      </p:sp>
    </p:spTree>
    <p:extLst>
      <p:ext uri="{BB962C8B-B14F-4D97-AF65-F5344CB8AC3E}">
        <p14:creationId xmlns:p14="http://schemas.microsoft.com/office/powerpoint/2010/main" val="1319783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l-GR" altLang="el-GR"/>
          </a:p>
        </p:txBody>
      </p:sp>
      <p:sp>
        <p:nvSpPr>
          <p:cNvPr id="8" name="Footer Placeholder 4"/>
          <p:cNvSpPr>
            <a:spLocks noGrp="1"/>
          </p:cNvSpPr>
          <p:nvPr>
            <p:ph type="ftr" sz="quarter" idx="11"/>
          </p:nvPr>
        </p:nvSpPr>
        <p:spPr/>
        <p:txBody>
          <a:bodyPr/>
          <a:lstStyle>
            <a:lvl1pPr>
              <a:defRPr/>
            </a:lvl1pPr>
          </a:lstStyle>
          <a:p>
            <a:pPr>
              <a:defRPr/>
            </a:pPr>
            <a:endParaRPr lang="el-GR" altLang="el-GR"/>
          </a:p>
        </p:txBody>
      </p:sp>
      <p:sp>
        <p:nvSpPr>
          <p:cNvPr id="9" name="Slide Number Placeholder 5"/>
          <p:cNvSpPr>
            <a:spLocks noGrp="1"/>
          </p:cNvSpPr>
          <p:nvPr>
            <p:ph type="sldNum" sz="quarter" idx="12"/>
          </p:nvPr>
        </p:nvSpPr>
        <p:spPr/>
        <p:txBody>
          <a:bodyPr/>
          <a:lstStyle>
            <a:lvl1pPr>
              <a:defRPr/>
            </a:lvl1pPr>
          </a:lstStyle>
          <a:p>
            <a:pPr>
              <a:defRPr/>
            </a:pPr>
            <a:fld id="{271CA132-0735-4735-9DF1-2F86F8650862}" type="slidenum">
              <a:rPr lang="el-GR" altLang="el-GR"/>
              <a:pPr>
                <a:defRPr/>
              </a:pPr>
              <a:t>‹#›</a:t>
            </a:fld>
            <a:endParaRPr lang="el-GR" altLang="el-GR"/>
          </a:p>
        </p:txBody>
      </p:sp>
    </p:spTree>
    <p:extLst>
      <p:ext uri="{BB962C8B-B14F-4D97-AF65-F5344CB8AC3E}">
        <p14:creationId xmlns:p14="http://schemas.microsoft.com/office/powerpoint/2010/main" val="243542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l-GR" altLang="el-GR"/>
          </a:p>
        </p:txBody>
      </p:sp>
      <p:sp>
        <p:nvSpPr>
          <p:cNvPr id="5" name="Footer Placeholder 4"/>
          <p:cNvSpPr>
            <a:spLocks noGrp="1"/>
          </p:cNvSpPr>
          <p:nvPr>
            <p:ph type="ftr" sz="quarter" idx="11"/>
          </p:nvPr>
        </p:nvSpPr>
        <p:spPr/>
        <p:txBody>
          <a:bodyPr/>
          <a:lstStyle>
            <a:lvl1pPr>
              <a:defRPr/>
            </a:lvl1pPr>
          </a:lstStyle>
          <a:p>
            <a:pPr>
              <a:defRPr/>
            </a:pPr>
            <a:endParaRPr lang="el-GR" altLang="el-GR"/>
          </a:p>
        </p:txBody>
      </p:sp>
      <p:sp>
        <p:nvSpPr>
          <p:cNvPr id="6" name="Slide Number Placeholder 5"/>
          <p:cNvSpPr>
            <a:spLocks noGrp="1"/>
          </p:cNvSpPr>
          <p:nvPr>
            <p:ph type="sldNum" sz="quarter" idx="12"/>
          </p:nvPr>
        </p:nvSpPr>
        <p:spPr/>
        <p:txBody>
          <a:bodyPr/>
          <a:lstStyle>
            <a:lvl1pPr>
              <a:defRPr/>
            </a:lvl1pPr>
          </a:lstStyle>
          <a:p>
            <a:pPr>
              <a:defRPr/>
            </a:pPr>
            <a:fld id="{6B0D79EC-1BED-4A4E-A586-C10B99F8817C}" type="slidenum">
              <a:rPr lang="el-GR" altLang="el-GR"/>
              <a:pPr>
                <a:defRPr/>
              </a:pPr>
              <a:t>‹#›</a:t>
            </a:fld>
            <a:endParaRPr lang="el-GR" altLang="el-GR"/>
          </a:p>
        </p:txBody>
      </p:sp>
    </p:spTree>
    <p:extLst>
      <p:ext uri="{BB962C8B-B14F-4D97-AF65-F5344CB8AC3E}">
        <p14:creationId xmlns:p14="http://schemas.microsoft.com/office/powerpoint/2010/main" val="100194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l-GR" altLang="el-GR"/>
          </a:p>
        </p:txBody>
      </p:sp>
      <p:sp>
        <p:nvSpPr>
          <p:cNvPr id="7" name="Footer Placeholder 4"/>
          <p:cNvSpPr>
            <a:spLocks noGrp="1"/>
          </p:cNvSpPr>
          <p:nvPr>
            <p:ph type="ftr" sz="quarter" idx="11"/>
          </p:nvPr>
        </p:nvSpPr>
        <p:spPr/>
        <p:txBody>
          <a:bodyPr/>
          <a:lstStyle>
            <a:lvl1pPr>
              <a:defRPr/>
            </a:lvl1pPr>
          </a:lstStyle>
          <a:p>
            <a:pPr>
              <a:defRPr/>
            </a:pPr>
            <a:endParaRPr lang="el-GR" altLang="el-GR"/>
          </a:p>
        </p:txBody>
      </p:sp>
      <p:sp>
        <p:nvSpPr>
          <p:cNvPr id="8" name="Slide Number Placeholder 5"/>
          <p:cNvSpPr>
            <a:spLocks noGrp="1"/>
          </p:cNvSpPr>
          <p:nvPr>
            <p:ph type="sldNum" sz="quarter" idx="12"/>
          </p:nvPr>
        </p:nvSpPr>
        <p:spPr/>
        <p:txBody>
          <a:bodyPr/>
          <a:lstStyle>
            <a:lvl1pPr>
              <a:defRPr/>
            </a:lvl1pPr>
          </a:lstStyle>
          <a:p>
            <a:pPr>
              <a:defRPr/>
            </a:pPr>
            <a:fld id="{E1195512-AFA8-4428-BDCE-8BDD263D3893}" type="slidenum">
              <a:rPr lang="el-GR" altLang="el-GR"/>
              <a:pPr>
                <a:defRPr/>
              </a:pPr>
              <a:t>‹#›</a:t>
            </a:fld>
            <a:endParaRPr lang="el-GR" altLang="el-GR"/>
          </a:p>
        </p:txBody>
      </p:sp>
    </p:spTree>
    <p:extLst>
      <p:ext uri="{BB962C8B-B14F-4D97-AF65-F5344CB8AC3E}">
        <p14:creationId xmlns:p14="http://schemas.microsoft.com/office/powerpoint/2010/main" val="135037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l-GR" altLang="el-G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l-GR" altLang="el-GR"/>
          </a:p>
        </p:txBody>
      </p:sp>
      <p:sp>
        <p:nvSpPr>
          <p:cNvPr id="7" name="Slide Number Placeholder 6"/>
          <p:cNvSpPr>
            <a:spLocks noGrp="1"/>
          </p:cNvSpPr>
          <p:nvPr>
            <p:ph type="sldNum" sz="quarter" idx="12"/>
          </p:nvPr>
        </p:nvSpPr>
        <p:spPr>
          <a:xfrm>
            <a:off x="6553200" y="6243638"/>
            <a:ext cx="2133600" cy="457200"/>
          </a:xfrm>
        </p:spPr>
        <p:txBody>
          <a:bodyPr/>
          <a:lstStyle>
            <a:lvl1pPr>
              <a:defRPr smtClean="0"/>
            </a:lvl1pPr>
          </a:lstStyle>
          <a:p>
            <a:pPr>
              <a:defRPr/>
            </a:pPr>
            <a:fld id="{F2E02876-E9DA-4EAA-99D4-9A0797100E97}" type="slidenum">
              <a:rPr lang="el-GR" altLang="el-GR"/>
              <a:pPr>
                <a:defRPr/>
              </a:pPr>
              <a:t>‹#›</a:t>
            </a:fld>
            <a:endParaRPr lang="el-GR" altLang="el-GR"/>
          </a:p>
        </p:txBody>
      </p:sp>
    </p:spTree>
    <p:extLst>
      <p:ext uri="{BB962C8B-B14F-4D97-AF65-F5344CB8AC3E}">
        <p14:creationId xmlns:p14="http://schemas.microsoft.com/office/powerpoint/2010/main" val="3047183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457200" y="1600200"/>
            <a:ext cx="8229600" cy="4530725"/>
          </a:xfrm>
        </p:spPr>
        <p:txBody>
          <a:bodyPr rtlCol="0">
            <a:normAutofit/>
          </a:bodyPr>
          <a:lstStyle/>
          <a:p>
            <a:pPr lvl="0"/>
            <a:r>
              <a:rPr lang="en-US" noProof="0" smtClean="0"/>
              <a:t>Click icon to add table</a:t>
            </a:r>
            <a:endParaRPr lang="el-GR" noProof="0"/>
          </a:p>
        </p:txBody>
      </p:sp>
      <p:sp>
        <p:nvSpPr>
          <p:cNvPr id="4" name="Date Placeholder 3"/>
          <p:cNvSpPr>
            <a:spLocks noGrp="1"/>
          </p:cNvSpPr>
          <p:nvPr>
            <p:ph type="dt" sz="half" idx="10"/>
          </p:nvPr>
        </p:nvSpPr>
        <p:spPr>
          <a:xfrm>
            <a:off x="457200" y="6243638"/>
            <a:ext cx="2133600" cy="457200"/>
          </a:xfrm>
        </p:spPr>
        <p:txBody>
          <a:bodyPr/>
          <a:lstStyle>
            <a:lvl1pPr>
              <a:defRPr/>
            </a:lvl1pPr>
          </a:lstStyle>
          <a:p>
            <a:pPr>
              <a:defRPr/>
            </a:pPr>
            <a:endParaRPr lang="el-GR" altLang="el-G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l-GR" altLang="el-GR"/>
          </a:p>
        </p:txBody>
      </p:sp>
      <p:sp>
        <p:nvSpPr>
          <p:cNvPr id="6" name="Slide Number Placeholder 5"/>
          <p:cNvSpPr>
            <a:spLocks noGrp="1"/>
          </p:cNvSpPr>
          <p:nvPr>
            <p:ph type="sldNum" sz="quarter" idx="12"/>
          </p:nvPr>
        </p:nvSpPr>
        <p:spPr>
          <a:xfrm>
            <a:off x="6553200" y="6243638"/>
            <a:ext cx="2133600" cy="457200"/>
          </a:xfrm>
        </p:spPr>
        <p:txBody>
          <a:bodyPr/>
          <a:lstStyle>
            <a:lvl1pPr>
              <a:defRPr smtClean="0"/>
            </a:lvl1pPr>
          </a:lstStyle>
          <a:p>
            <a:pPr>
              <a:defRPr/>
            </a:pPr>
            <a:fld id="{5C5403FE-2613-4068-A8C2-686B86D28DB7}" type="slidenum">
              <a:rPr lang="el-GR" altLang="el-GR"/>
              <a:pPr>
                <a:defRPr/>
              </a:pPr>
              <a:t>‹#›</a:t>
            </a:fld>
            <a:endParaRPr lang="el-GR" altLang="el-GR"/>
          </a:p>
        </p:txBody>
      </p:sp>
    </p:spTree>
    <p:extLst>
      <p:ext uri="{BB962C8B-B14F-4D97-AF65-F5344CB8AC3E}">
        <p14:creationId xmlns:p14="http://schemas.microsoft.com/office/powerpoint/2010/main" val="425234767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98630"/>
            <a:ext cx="7543800" cy="115641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22959" y="1448781"/>
            <a:ext cx="7543801" cy="4815534"/>
          </a:xfrm>
        </p:spPr>
        <p:txBody>
          <a:bodyPr/>
          <a:lstStyle>
            <a:lvl1pPr marL="182563" indent="-182563">
              <a:buFont typeface="Arial" panose="020B0604020202020204"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l-GR" altLang="el-GR"/>
          </a:p>
        </p:txBody>
      </p:sp>
      <p:sp>
        <p:nvSpPr>
          <p:cNvPr id="5" name="Footer Placeholder 4"/>
          <p:cNvSpPr>
            <a:spLocks noGrp="1"/>
          </p:cNvSpPr>
          <p:nvPr>
            <p:ph type="ftr" sz="quarter" idx="11"/>
          </p:nvPr>
        </p:nvSpPr>
        <p:spPr/>
        <p:txBody>
          <a:bodyPr/>
          <a:lstStyle>
            <a:lvl1pPr>
              <a:defRPr/>
            </a:lvl1pPr>
          </a:lstStyle>
          <a:p>
            <a:pPr>
              <a:defRPr/>
            </a:pPr>
            <a:endParaRPr lang="el-GR" altLang="el-GR"/>
          </a:p>
        </p:txBody>
      </p:sp>
      <p:sp>
        <p:nvSpPr>
          <p:cNvPr id="6" name="Slide Number Placeholder 5"/>
          <p:cNvSpPr>
            <a:spLocks noGrp="1"/>
          </p:cNvSpPr>
          <p:nvPr>
            <p:ph type="sldNum" sz="quarter" idx="12"/>
          </p:nvPr>
        </p:nvSpPr>
        <p:spPr/>
        <p:txBody>
          <a:bodyPr/>
          <a:lstStyle>
            <a:lvl1pPr>
              <a:defRPr/>
            </a:lvl1pPr>
          </a:lstStyle>
          <a:p>
            <a:pPr>
              <a:defRPr/>
            </a:pPr>
            <a:fld id="{1ABE2BCC-9DA6-4DDC-B77D-CF838902D43A}" type="slidenum">
              <a:rPr lang="el-GR" altLang="el-GR"/>
              <a:pPr>
                <a:defRPr/>
              </a:pPr>
              <a:t>‹#›</a:t>
            </a:fld>
            <a:endParaRPr lang="el-GR" altLang="el-GR"/>
          </a:p>
        </p:txBody>
      </p:sp>
    </p:spTree>
    <p:extLst>
      <p:ext uri="{BB962C8B-B14F-4D97-AF65-F5344CB8AC3E}">
        <p14:creationId xmlns:p14="http://schemas.microsoft.com/office/powerpoint/2010/main" val="8381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l-GR" altLang="el-GR"/>
          </a:p>
        </p:txBody>
      </p:sp>
      <p:sp>
        <p:nvSpPr>
          <p:cNvPr id="8" name="Footer Placeholder 4"/>
          <p:cNvSpPr>
            <a:spLocks noGrp="1"/>
          </p:cNvSpPr>
          <p:nvPr>
            <p:ph type="ftr" sz="quarter" idx="11"/>
          </p:nvPr>
        </p:nvSpPr>
        <p:spPr/>
        <p:txBody>
          <a:bodyPr/>
          <a:lstStyle>
            <a:lvl1pPr>
              <a:defRPr/>
            </a:lvl1pPr>
          </a:lstStyle>
          <a:p>
            <a:pPr>
              <a:defRPr/>
            </a:pPr>
            <a:endParaRPr lang="el-GR" altLang="el-GR"/>
          </a:p>
        </p:txBody>
      </p:sp>
      <p:sp>
        <p:nvSpPr>
          <p:cNvPr id="9" name="Slide Number Placeholder 5"/>
          <p:cNvSpPr>
            <a:spLocks noGrp="1"/>
          </p:cNvSpPr>
          <p:nvPr>
            <p:ph type="sldNum" sz="quarter" idx="12"/>
          </p:nvPr>
        </p:nvSpPr>
        <p:spPr/>
        <p:txBody>
          <a:bodyPr/>
          <a:lstStyle>
            <a:lvl1pPr>
              <a:defRPr/>
            </a:lvl1pPr>
          </a:lstStyle>
          <a:p>
            <a:pPr>
              <a:defRPr/>
            </a:pPr>
            <a:fld id="{DC6A8157-421A-4B68-8746-F6FF497EFDF4}" type="slidenum">
              <a:rPr lang="el-GR" altLang="el-GR"/>
              <a:pPr>
                <a:defRPr/>
              </a:pPr>
              <a:t>‹#›</a:t>
            </a:fld>
            <a:endParaRPr lang="el-GR" altLang="el-GR"/>
          </a:p>
        </p:txBody>
      </p:sp>
    </p:spTree>
    <p:extLst>
      <p:ext uri="{BB962C8B-B14F-4D97-AF65-F5344CB8AC3E}">
        <p14:creationId xmlns:p14="http://schemas.microsoft.com/office/powerpoint/2010/main" val="4215361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lvl1pPr marL="182563" indent="-182563">
              <a:buFont typeface="Arial" panose="020B0604020202020204"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lvl1pPr marL="182563" indent="-182563">
              <a:buFont typeface="Arial" panose="020B0604020202020204"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ltLang="el-GR"/>
          </a:p>
        </p:txBody>
      </p:sp>
      <p:sp>
        <p:nvSpPr>
          <p:cNvPr id="6" name="Footer Placeholder 4"/>
          <p:cNvSpPr>
            <a:spLocks noGrp="1"/>
          </p:cNvSpPr>
          <p:nvPr>
            <p:ph type="ftr" sz="quarter" idx="11"/>
          </p:nvPr>
        </p:nvSpPr>
        <p:spPr/>
        <p:txBody>
          <a:bodyPr/>
          <a:lstStyle>
            <a:lvl1pPr>
              <a:defRPr/>
            </a:lvl1pPr>
          </a:lstStyle>
          <a:p>
            <a:pPr>
              <a:defRPr/>
            </a:pPr>
            <a:endParaRPr lang="el-GR" altLang="el-GR"/>
          </a:p>
        </p:txBody>
      </p:sp>
      <p:sp>
        <p:nvSpPr>
          <p:cNvPr id="7" name="Slide Number Placeholder 5"/>
          <p:cNvSpPr>
            <a:spLocks noGrp="1"/>
          </p:cNvSpPr>
          <p:nvPr>
            <p:ph type="sldNum" sz="quarter" idx="12"/>
          </p:nvPr>
        </p:nvSpPr>
        <p:spPr/>
        <p:txBody>
          <a:bodyPr/>
          <a:lstStyle>
            <a:lvl1pPr>
              <a:defRPr/>
            </a:lvl1pPr>
          </a:lstStyle>
          <a:p>
            <a:pPr>
              <a:defRPr/>
            </a:pPr>
            <a:fld id="{118424F9-56D2-4320-85F9-F6364CD4EA90}" type="slidenum">
              <a:rPr lang="el-GR" altLang="el-GR"/>
              <a:pPr>
                <a:defRPr/>
              </a:pPr>
              <a:t>‹#›</a:t>
            </a:fld>
            <a:endParaRPr lang="el-GR" altLang="el-GR"/>
          </a:p>
        </p:txBody>
      </p:sp>
    </p:spTree>
    <p:extLst>
      <p:ext uri="{BB962C8B-B14F-4D97-AF65-F5344CB8AC3E}">
        <p14:creationId xmlns:p14="http://schemas.microsoft.com/office/powerpoint/2010/main" val="378840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l-GR" altLang="el-GR"/>
          </a:p>
        </p:txBody>
      </p:sp>
      <p:sp>
        <p:nvSpPr>
          <p:cNvPr id="8" name="Footer Placeholder 4"/>
          <p:cNvSpPr>
            <a:spLocks noGrp="1"/>
          </p:cNvSpPr>
          <p:nvPr>
            <p:ph type="ftr" sz="quarter" idx="11"/>
          </p:nvPr>
        </p:nvSpPr>
        <p:spPr/>
        <p:txBody>
          <a:bodyPr/>
          <a:lstStyle>
            <a:lvl1pPr>
              <a:defRPr/>
            </a:lvl1pPr>
          </a:lstStyle>
          <a:p>
            <a:pPr>
              <a:defRPr/>
            </a:pPr>
            <a:endParaRPr lang="el-GR" altLang="el-GR"/>
          </a:p>
        </p:txBody>
      </p:sp>
      <p:sp>
        <p:nvSpPr>
          <p:cNvPr id="9" name="Slide Number Placeholder 5"/>
          <p:cNvSpPr>
            <a:spLocks noGrp="1"/>
          </p:cNvSpPr>
          <p:nvPr>
            <p:ph type="sldNum" sz="quarter" idx="12"/>
          </p:nvPr>
        </p:nvSpPr>
        <p:spPr/>
        <p:txBody>
          <a:bodyPr/>
          <a:lstStyle>
            <a:lvl1pPr>
              <a:defRPr/>
            </a:lvl1pPr>
          </a:lstStyle>
          <a:p>
            <a:pPr>
              <a:defRPr/>
            </a:pPr>
            <a:fld id="{8AD565CF-2DF1-43BE-B6B2-25AA76E17159}" type="slidenum">
              <a:rPr lang="el-GR" altLang="el-GR"/>
              <a:pPr>
                <a:defRPr/>
              </a:pPr>
              <a:t>‹#›</a:t>
            </a:fld>
            <a:endParaRPr lang="el-GR" altLang="el-GR"/>
          </a:p>
        </p:txBody>
      </p:sp>
    </p:spTree>
    <p:extLst>
      <p:ext uri="{BB962C8B-B14F-4D97-AF65-F5344CB8AC3E}">
        <p14:creationId xmlns:p14="http://schemas.microsoft.com/office/powerpoint/2010/main" val="1673687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l-GR" altLang="el-GR"/>
          </a:p>
        </p:txBody>
      </p:sp>
      <p:sp>
        <p:nvSpPr>
          <p:cNvPr id="4" name="Footer Placeholder 4"/>
          <p:cNvSpPr>
            <a:spLocks noGrp="1"/>
          </p:cNvSpPr>
          <p:nvPr>
            <p:ph type="ftr" sz="quarter" idx="11"/>
          </p:nvPr>
        </p:nvSpPr>
        <p:spPr/>
        <p:txBody>
          <a:bodyPr/>
          <a:lstStyle>
            <a:lvl1pPr>
              <a:defRPr/>
            </a:lvl1pPr>
          </a:lstStyle>
          <a:p>
            <a:pPr>
              <a:defRPr/>
            </a:pPr>
            <a:endParaRPr lang="el-GR" altLang="el-GR"/>
          </a:p>
        </p:txBody>
      </p:sp>
      <p:sp>
        <p:nvSpPr>
          <p:cNvPr id="5" name="Slide Number Placeholder 5"/>
          <p:cNvSpPr>
            <a:spLocks noGrp="1"/>
          </p:cNvSpPr>
          <p:nvPr>
            <p:ph type="sldNum" sz="quarter" idx="12"/>
          </p:nvPr>
        </p:nvSpPr>
        <p:spPr/>
        <p:txBody>
          <a:bodyPr/>
          <a:lstStyle>
            <a:lvl1pPr>
              <a:defRPr/>
            </a:lvl1pPr>
          </a:lstStyle>
          <a:p>
            <a:pPr>
              <a:defRPr/>
            </a:pPr>
            <a:fld id="{EDE3767B-AB47-4C61-9B2E-6A9AE72C263B}" type="slidenum">
              <a:rPr lang="el-GR" altLang="el-GR"/>
              <a:pPr>
                <a:defRPr/>
              </a:pPr>
              <a:t>‹#›</a:t>
            </a:fld>
            <a:endParaRPr lang="el-GR" altLang="el-GR"/>
          </a:p>
        </p:txBody>
      </p:sp>
    </p:spTree>
    <p:extLst>
      <p:ext uri="{BB962C8B-B14F-4D97-AF65-F5344CB8AC3E}">
        <p14:creationId xmlns:p14="http://schemas.microsoft.com/office/powerpoint/2010/main" val="137337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endParaRPr lang="el-GR" altLang="el-GR"/>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l-GR" altLang="el-GR"/>
          </a:p>
        </p:txBody>
      </p:sp>
      <p:sp>
        <p:nvSpPr>
          <p:cNvPr id="6" name="Slide Number Placeholder 8"/>
          <p:cNvSpPr>
            <a:spLocks noGrp="1"/>
          </p:cNvSpPr>
          <p:nvPr>
            <p:ph type="sldNum" sz="quarter" idx="12"/>
          </p:nvPr>
        </p:nvSpPr>
        <p:spPr/>
        <p:txBody>
          <a:bodyPr/>
          <a:lstStyle>
            <a:lvl1pPr>
              <a:defRPr/>
            </a:lvl1pPr>
          </a:lstStyle>
          <a:p>
            <a:pPr>
              <a:defRPr/>
            </a:pPr>
            <a:fld id="{F4236987-0D94-499D-AE96-46E37888AE38}" type="slidenum">
              <a:rPr lang="el-GR" altLang="el-GR"/>
              <a:pPr>
                <a:defRPr/>
              </a:pPr>
              <a:t>‹#›</a:t>
            </a:fld>
            <a:endParaRPr lang="el-GR" altLang="el-GR"/>
          </a:p>
        </p:txBody>
      </p:sp>
    </p:spTree>
    <p:extLst>
      <p:ext uri="{BB962C8B-B14F-4D97-AF65-F5344CB8AC3E}">
        <p14:creationId xmlns:p14="http://schemas.microsoft.com/office/powerpoint/2010/main" val="86112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349250" y="6459538"/>
            <a:ext cx="1963738" cy="365125"/>
          </a:xfrm>
        </p:spPr>
        <p:txBody>
          <a:bodyPr/>
          <a:lstStyle>
            <a:lvl1pPr algn="l">
              <a:defRPr/>
            </a:lvl1pPr>
          </a:lstStyle>
          <a:p>
            <a:pPr>
              <a:defRPr/>
            </a:pPr>
            <a:endParaRPr lang="el-GR" altLang="el-GR"/>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l-GR" altLang="el-GR"/>
          </a:p>
        </p:txBody>
      </p:sp>
      <p:sp>
        <p:nvSpPr>
          <p:cNvPr id="9" name="Slide Number Placeholder 6"/>
          <p:cNvSpPr>
            <a:spLocks noGrp="1"/>
          </p:cNvSpPr>
          <p:nvPr>
            <p:ph type="sldNum" sz="quarter" idx="12"/>
          </p:nvPr>
        </p:nvSpPr>
        <p:spPr/>
        <p:txBody>
          <a:bodyPr/>
          <a:lstStyle>
            <a:lvl1pPr>
              <a:defRPr smtClean="0">
                <a:solidFill>
                  <a:schemeClr val="tx2"/>
                </a:solidFill>
              </a:defRPr>
            </a:lvl1pPr>
          </a:lstStyle>
          <a:p>
            <a:pPr>
              <a:defRPr/>
            </a:pPr>
            <a:fld id="{A5958B9F-85EF-4AF9-87AE-E7A999B4F653}" type="slidenum">
              <a:rPr lang="el-GR" altLang="el-GR"/>
              <a:pPr>
                <a:defRPr/>
              </a:pPr>
              <a:t>‹#›</a:t>
            </a:fld>
            <a:endParaRPr lang="el-GR" altLang="el-GR"/>
          </a:p>
        </p:txBody>
      </p:sp>
    </p:spTree>
    <p:extLst>
      <p:ext uri="{BB962C8B-B14F-4D97-AF65-F5344CB8AC3E}">
        <p14:creationId xmlns:p14="http://schemas.microsoft.com/office/powerpoint/2010/main" val="233775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l-GR" altLang="el-GR"/>
          </a:p>
        </p:txBody>
      </p:sp>
      <p:sp>
        <p:nvSpPr>
          <p:cNvPr id="8" name="Footer Placeholder 5"/>
          <p:cNvSpPr>
            <a:spLocks noGrp="1"/>
          </p:cNvSpPr>
          <p:nvPr>
            <p:ph type="ftr" sz="quarter" idx="11"/>
          </p:nvPr>
        </p:nvSpPr>
        <p:spPr/>
        <p:txBody>
          <a:bodyPr/>
          <a:lstStyle>
            <a:lvl1pPr>
              <a:defRPr/>
            </a:lvl1pPr>
          </a:lstStyle>
          <a:p>
            <a:pPr>
              <a:defRPr/>
            </a:pPr>
            <a:endParaRPr lang="el-GR" altLang="el-GR"/>
          </a:p>
        </p:txBody>
      </p:sp>
      <p:sp>
        <p:nvSpPr>
          <p:cNvPr id="9" name="Slide Number Placeholder 6"/>
          <p:cNvSpPr>
            <a:spLocks noGrp="1"/>
          </p:cNvSpPr>
          <p:nvPr>
            <p:ph type="sldNum" sz="quarter" idx="12"/>
          </p:nvPr>
        </p:nvSpPr>
        <p:spPr/>
        <p:txBody>
          <a:bodyPr/>
          <a:lstStyle>
            <a:lvl1pPr>
              <a:defRPr/>
            </a:lvl1pPr>
          </a:lstStyle>
          <a:p>
            <a:pPr>
              <a:defRPr/>
            </a:pPr>
            <a:fld id="{250A80A6-EB40-450B-85CB-05945BED5E8A}" type="slidenum">
              <a:rPr lang="el-GR" altLang="el-GR"/>
              <a:pPr>
                <a:defRPr/>
              </a:pPr>
              <a:t>‹#›</a:t>
            </a:fld>
            <a:endParaRPr lang="el-GR" altLang="el-GR"/>
          </a:p>
        </p:txBody>
      </p:sp>
    </p:spTree>
    <p:extLst>
      <p:ext uri="{BB962C8B-B14F-4D97-AF65-F5344CB8AC3E}">
        <p14:creationId xmlns:p14="http://schemas.microsoft.com/office/powerpoint/2010/main" val="41195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84613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22325" y="1403350"/>
            <a:ext cx="7543800"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hangingPunct="1">
              <a:defRPr sz="900">
                <a:solidFill>
                  <a:srgbClr val="FFFFFF"/>
                </a:solidFill>
              </a:defRPr>
            </a:lvl1pPr>
          </a:lstStyle>
          <a:p>
            <a:pPr>
              <a:defRPr/>
            </a:pPr>
            <a:endParaRPr lang="el-GR" altLang="el-GR"/>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hangingPunct="1">
              <a:defRPr sz="900" cap="all" baseline="0">
                <a:solidFill>
                  <a:srgbClr val="FFFFFF"/>
                </a:solidFill>
              </a:defRPr>
            </a:lvl1pPr>
          </a:lstStyle>
          <a:p>
            <a:pPr>
              <a:defRPr/>
            </a:pPr>
            <a:endParaRPr lang="el-GR" altLang="el-GR"/>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eaLnBrk="1" hangingPunct="1">
              <a:defRPr sz="1050" smtClean="0">
                <a:solidFill>
                  <a:srgbClr val="FFFFFF"/>
                </a:solidFill>
              </a:defRPr>
            </a:lvl1pPr>
          </a:lstStyle>
          <a:p>
            <a:pPr>
              <a:defRPr/>
            </a:pPr>
            <a:fld id="{8BC64427-3799-4868-806E-BA97E2B762A7}" type="slidenum">
              <a:rPr lang="el-GR" altLang="el-GR"/>
              <a:pPr>
                <a:defRPr/>
              </a:pPr>
              <a:t>‹#›</a:t>
            </a:fld>
            <a:endParaRPr lang="el-GR" altLang="el-GR"/>
          </a:p>
        </p:txBody>
      </p:sp>
      <p:cxnSp>
        <p:nvCxnSpPr>
          <p:cNvPr id="10" name="Straight Connector 9"/>
          <p:cNvCxnSpPr/>
          <p:nvPr/>
        </p:nvCxnSpPr>
        <p:spPr>
          <a:xfrm>
            <a:off x="895350" y="12684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6" r:id="rId1"/>
    <p:sldLayoutId id="2147483691" r:id="rId2"/>
    <p:sldLayoutId id="2147483697" r:id="rId3"/>
    <p:sldLayoutId id="2147483692" r:id="rId4"/>
    <p:sldLayoutId id="2147483693" r:id="rId5"/>
    <p:sldLayoutId id="2147483694" r:id="rId6"/>
    <p:sldLayoutId id="2147483698" r:id="rId7"/>
    <p:sldLayoutId id="2147483699" r:id="rId8"/>
    <p:sldLayoutId id="2147483700" r:id="rId9"/>
    <p:sldLayoutId id="2147483695" r:id="rId10"/>
    <p:sldLayoutId id="2147483701" r:id="rId11"/>
    <p:sldLayoutId id="2147483702" r:id="rId12"/>
    <p:sldLayoutId id="2147483703" r:id="rId13"/>
  </p:sldLayoutIdLst>
  <p:hf hdr="0" ftr="0" dt="0"/>
  <p:txStyles>
    <p:title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182563" indent="-182563" algn="l" rtl="0" fontAlgn="base">
        <a:lnSpc>
          <a:spcPct val="90000"/>
        </a:lnSpc>
        <a:spcBef>
          <a:spcPts val="1200"/>
        </a:spcBef>
        <a:spcAft>
          <a:spcPts val="200"/>
        </a:spcAft>
        <a:buClr>
          <a:schemeClr val="accent1"/>
        </a:buClr>
        <a:buSzPct val="100000"/>
        <a:buFont typeface="Arial" panose="020B0604020202020204" pitchFamily="34" charset="0"/>
        <a:buChar char="•"/>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31800" y="274638"/>
            <a:ext cx="8255000" cy="5494337"/>
          </a:xfrm>
        </p:spPr>
        <p:txBody>
          <a:bodyPr/>
          <a:lstStyle/>
          <a:p>
            <a:pPr fontAlgn="auto">
              <a:spcAft>
                <a:spcPts val="0"/>
              </a:spcAft>
              <a:defRPr/>
            </a:pPr>
            <a:r>
              <a:rPr lang="el-GR" altLang="el-GR" sz="4000" b="1">
                <a:solidFill>
                  <a:schemeClr val="tx1">
                    <a:lumMod val="75000"/>
                    <a:lumOff val="25000"/>
                  </a:schemeClr>
                </a:solidFill>
              </a:rPr>
              <a:t>ΤΕΧΝΟΛΟΓΙΑ ΛΟΓΙΣΜΙΚΟΥ (</a:t>
            </a:r>
            <a:r>
              <a:rPr lang="en-US" altLang="el-GR" sz="4000" b="1">
                <a:solidFill>
                  <a:schemeClr val="tx1">
                    <a:lumMod val="75000"/>
                    <a:lumOff val="25000"/>
                  </a:schemeClr>
                </a:solidFill>
              </a:rPr>
              <a:t>SOFTWARE ENGINEERING)</a:t>
            </a:r>
            <a:br>
              <a:rPr lang="en-US" altLang="el-GR" sz="4000" b="1">
                <a:solidFill>
                  <a:schemeClr val="tx1">
                    <a:lumMod val="75000"/>
                    <a:lumOff val="25000"/>
                  </a:schemeClr>
                </a:solidFill>
              </a:rPr>
            </a:br>
            <a:r>
              <a:rPr lang="el-GR" altLang="el-GR" sz="4000" b="1">
                <a:solidFill>
                  <a:schemeClr val="tx1">
                    <a:lumMod val="75000"/>
                    <a:lumOff val="25000"/>
                  </a:schemeClr>
                </a:solidFill>
              </a:rPr>
              <a:t/>
            </a:r>
            <a:br>
              <a:rPr lang="el-GR" altLang="el-GR" sz="4000" b="1">
                <a:solidFill>
                  <a:schemeClr val="tx1">
                    <a:lumMod val="75000"/>
                    <a:lumOff val="25000"/>
                  </a:schemeClr>
                </a:solidFill>
              </a:rPr>
            </a:br>
            <a:r>
              <a:rPr lang="el-GR" altLang="el-GR" sz="2800" b="1">
                <a:solidFill>
                  <a:schemeClr val="tx1">
                    <a:lumMod val="75000"/>
                    <a:lumOff val="25000"/>
                  </a:schemeClr>
                </a:solidFill>
              </a:rPr>
              <a:t>Διατύπωση προβλήματος</a:t>
            </a:r>
            <a:endParaRPr lang="el-GR" altLang="el-GR" sz="3200" b="1">
              <a:solidFill>
                <a:schemeClr val="tx1">
                  <a:lumMod val="75000"/>
                  <a:lumOff val="25000"/>
                </a:schemeClr>
              </a:solidFill>
            </a:endParaRPr>
          </a:p>
        </p:txBody>
      </p:sp>
      <p:sp>
        <p:nvSpPr>
          <p:cNvPr id="12291" name="Rectangle 3"/>
          <p:cNvSpPr>
            <a:spLocks noGrp="1" noChangeArrowheads="1"/>
          </p:cNvSpPr>
          <p:nvPr>
            <p:ph idx="1"/>
          </p:nvPr>
        </p:nvSpPr>
        <p:spPr>
          <a:xfrm>
            <a:off x="457200" y="1854200"/>
            <a:ext cx="8229600" cy="4276725"/>
          </a:xfrm>
        </p:spPr>
        <p:txBody>
          <a:bodyPr/>
          <a:lstStyle/>
          <a:p>
            <a:endParaRPr lang="el-GR" altLang="el-GR" smtClean="0"/>
          </a:p>
          <a:p>
            <a:pPr>
              <a:buFont typeface="Wingdings" panose="05000000000000000000" pitchFamily="2" charset="2"/>
              <a:buNone/>
            </a:pPr>
            <a:endParaRPr lang="el-GR" altLang="el-GR" smtClean="0"/>
          </a:p>
        </p:txBody>
      </p:sp>
      <p:sp>
        <p:nvSpPr>
          <p:cNvPr id="6" name="Slide Number Placeholder 5"/>
          <p:cNvSpPr>
            <a:spLocks noGrp="1"/>
          </p:cNvSpPr>
          <p:nvPr>
            <p:ph type="sldNum" sz="quarter" idx="12"/>
          </p:nvPr>
        </p:nvSpPr>
        <p:spPr/>
        <p:txBody>
          <a:bodyPr/>
          <a:lstStyle/>
          <a:p>
            <a:pPr>
              <a:defRPr/>
            </a:pPr>
            <a:fld id="{665ACF07-53F0-457C-BC28-8D5CE291321B}" type="slidenum">
              <a:rPr lang="el-GR" altLang="el-GR"/>
              <a:pPr>
                <a:defRPr/>
              </a:pPr>
              <a:t>1</a:t>
            </a:fld>
            <a:endParaRPr lang="el-GR" alt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ChangeArrowheads="1"/>
          </p:cNvSpPr>
          <p:nvPr>
            <p:ph type="title"/>
          </p:nvPr>
        </p:nvSpPr>
        <p:spPr>
          <a:xfrm>
            <a:off x="822325" y="98425"/>
            <a:ext cx="7543800" cy="1157288"/>
          </a:xfrm>
        </p:spPr>
        <p:txBody>
          <a:bodyPr lIns="90487" tIns="44450" rIns="90487" bIns="44450"/>
          <a:lstStyle/>
          <a:p>
            <a:pPr fontAlgn="auto">
              <a:spcAft>
                <a:spcPts val="0"/>
              </a:spcAft>
              <a:defRPr/>
            </a:pPr>
            <a:r>
              <a:rPr lang="en-US" altLang="el-GR">
                <a:solidFill>
                  <a:schemeClr val="tx1">
                    <a:lumMod val="75000"/>
                    <a:lumOff val="25000"/>
                  </a:schemeClr>
                </a:solidFill>
              </a:rPr>
              <a:t>ARENA: </a:t>
            </a:r>
            <a:r>
              <a:rPr lang="el-GR" altLang="el-GR">
                <a:solidFill>
                  <a:schemeClr val="tx1">
                    <a:lumMod val="75000"/>
                    <a:lumOff val="25000"/>
                  </a:schemeClr>
                </a:solidFill>
              </a:rPr>
              <a:t>Περιβάλλον-στόχος</a:t>
            </a:r>
            <a:endParaRPr lang="en-US" altLang="el-GR">
              <a:solidFill>
                <a:schemeClr val="tx1">
                  <a:lumMod val="75000"/>
                  <a:lumOff val="25000"/>
                </a:schemeClr>
              </a:solidFill>
            </a:endParaRPr>
          </a:p>
        </p:txBody>
      </p:sp>
      <p:sp>
        <p:nvSpPr>
          <p:cNvPr id="496643" name="Rectangle 3"/>
          <p:cNvSpPr>
            <a:spLocks noGrp="1" noChangeArrowheads="1"/>
          </p:cNvSpPr>
          <p:nvPr>
            <p:ph idx="1"/>
          </p:nvPr>
        </p:nvSpPr>
        <p:spPr>
          <a:xfrm>
            <a:off x="822325" y="1449388"/>
            <a:ext cx="7543800" cy="4814887"/>
          </a:xfrm>
        </p:spPr>
        <p:txBody>
          <a:bodyPr lIns="90487" tIns="44450" rIns="90487" bIns="44450" rtlCol="0">
            <a:normAutofit fontScale="92500" lnSpcReduction="10000"/>
          </a:bodyPr>
          <a:lstStyle/>
          <a:p>
            <a:pPr marL="285750" indent="-285750" fontAlgn="auto">
              <a:buFont typeface="Wingdings" panose="05000000000000000000" pitchFamily="2" charset="2"/>
              <a:buNone/>
              <a:defRPr/>
            </a:pPr>
            <a:r>
              <a:rPr lang="el-GR" altLang="el-GR" sz="2400" dirty="0">
                <a:solidFill>
                  <a:schemeClr val="tx1">
                    <a:lumMod val="75000"/>
                    <a:lumOff val="25000"/>
                  </a:schemeClr>
                </a:solidFill>
              </a:rPr>
              <a:t>Παράδειγμα:</a:t>
            </a:r>
            <a:endParaRPr lang="en-US" altLang="el-GR" sz="2400" dirty="0">
              <a:solidFill>
                <a:schemeClr val="tx1">
                  <a:lumMod val="75000"/>
                  <a:lumOff val="25000"/>
                </a:schemeClr>
              </a:solidFill>
            </a:endParaRPr>
          </a:p>
          <a:p>
            <a:pPr marL="285750" indent="-285750" fontAlgn="auto">
              <a:defRPr/>
            </a:pPr>
            <a:r>
              <a:rPr lang="el-GR" altLang="el-GR" sz="2400" dirty="0">
                <a:solidFill>
                  <a:schemeClr val="tx1">
                    <a:lumMod val="75000"/>
                    <a:lumOff val="25000"/>
                  </a:schemeClr>
                </a:solidFill>
              </a:rPr>
              <a:t>Οι χρήστες πρέπει να μπορούν να εκτελούν το </a:t>
            </a:r>
            <a:r>
              <a:rPr lang="en-US" altLang="el-GR" sz="2400" dirty="0">
                <a:solidFill>
                  <a:schemeClr val="tx1">
                    <a:lumMod val="75000"/>
                    <a:lumOff val="25000"/>
                  </a:schemeClr>
                </a:solidFill>
              </a:rPr>
              <a:t>ARENA </a:t>
            </a:r>
            <a:r>
              <a:rPr lang="el-GR" altLang="el-GR" sz="2400" dirty="0">
                <a:solidFill>
                  <a:schemeClr val="tx1">
                    <a:lumMod val="75000"/>
                    <a:lumOff val="25000"/>
                  </a:schemeClr>
                </a:solidFill>
              </a:rPr>
              <a:t>ως </a:t>
            </a:r>
            <a:r>
              <a:rPr lang="en-US" altLang="el-GR" sz="2400" dirty="0">
                <a:solidFill>
                  <a:schemeClr val="tx1">
                    <a:lumMod val="75000"/>
                    <a:lumOff val="25000"/>
                  </a:schemeClr>
                </a:solidFill>
              </a:rPr>
              <a:t>applet </a:t>
            </a:r>
            <a:r>
              <a:rPr lang="el-GR" altLang="el-GR" sz="2400" dirty="0">
                <a:solidFill>
                  <a:schemeClr val="tx1">
                    <a:lumMod val="75000"/>
                    <a:lumOff val="25000"/>
                  </a:schemeClr>
                </a:solidFill>
              </a:rPr>
              <a:t>μέσα σε ένα πρόγραμμα πλοήγησης</a:t>
            </a:r>
            <a:r>
              <a:rPr lang="en-US" altLang="el-GR" sz="2400" dirty="0">
                <a:solidFill>
                  <a:schemeClr val="tx1">
                    <a:lumMod val="75000"/>
                    <a:lumOff val="25000"/>
                  </a:schemeClr>
                </a:solidFill>
              </a:rPr>
              <a:t> </a:t>
            </a:r>
          </a:p>
          <a:p>
            <a:pPr marL="285750" indent="-285750" fontAlgn="auto">
              <a:defRPr/>
            </a:pPr>
            <a:r>
              <a:rPr lang="el-GR" altLang="el-GR" sz="2400" dirty="0">
                <a:solidFill>
                  <a:schemeClr val="tx1">
                    <a:lumMod val="75000"/>
                    <a:lumOff val="25000"/>
                  </a:schemeClr>
                </a:solidFill>
              </a:rPr>
              <a:t>Η ιστοσελίδα πρέπει να επικυρώνεται ως απόλυτα σωστή από την υπηρεσία</a:t>
            </a:r>
            <a:r>
              <a:rPr lang="en-US" altLang="el-GR" sz="2400" dirty="0">
                <a:solidFill>
                  <a:schemeClr val="tx1">
                    <a:lumMod val="75000"/>
                    <a:lumOff val="25000"/>
                  </a:schemeClr>
                </a:solidFill>
              </a:rPr>
              <a:t> </a:t>
            </a:r>
            <a:r>
              <a:rPr lang="en-US" altLang="el-GR" sz="2400" i="1" dirty="0">
                <a:solidFill>
                  <a:schemeClr val="accent2">
                    <a:lumMod val="75000"/>
                  </a:schemeClr>
                </a:solidFill>
              </a:rPr>
              <a:t>W3C Markup Validation Service</a:t>
            </a:r>
            <a:endParaRPr lang="en-US" altLang="el-GR" sz="2400" dirty="0">
              <a:solidFill>
                <a:schemeClr val="accent2">
                  <a:lumMod val="75000"/>
                </a:schemeClr>
              </a:solidFill>
            </a:endParaRPr>
          </a:p>
          <a:p>
            <a:pPr marL="285750" indent="-285750" fontAlgn="auto">
              <a:defRPr/>
            </a:pPr>
            <a:r>
              <a:rPr lang="el-GR" altLang="el-GR" sz="2400" dirty="0">
                <a:solidFill>
                  <a:schemeClr val="tx1">
                    <a:lumMod val="75000"/>
                    <a:lumOff val="25000"/>
                  </a:schemeClr>
                </a:solidFill>
              </a:rPr>
              <a:t>Η διάδραση με τον εξυπηρέτη</a:t>
            </a:r>
            <a:r>
              <a:rPr lang="en-US" altLang="el-GR" sz="2400" dirty="0">
                <a:solidFill>
                  <a:schemeClr val="tx1">
                    <a:lumMod val="75000"/>
                    <a:lumOff val="25000"/>
                  </a:schemeClr>
                </a:solidFill>
              </a:rPr>
              <a:t> ARENA </a:t>
            </a:r>
            <a:r>
              <a:rPr lang="el-GR" altLang="el-GR" sz="2400" dirty="0">
                <a:solidFill>
                  <a:schemeClr val="tx1">
                    <a:lumMod val="75000"/>
                    <a:lumOff val="25000"/>
                  </a:schemeClr>
                </a:solidFill>
              </a:rPr>
              <a:t>πρέπει να γίνεται αποκλειστικά με αιτήσεις/αποκρίσεις </a:t>
            </a:r>
            <a:r>
              <a:rPr lang="en-US" altLang="el-GR" sz="2400" dirty="0">
                <a:solidFill>
                  <a:schemeClr val="tx1">
                    <a:lumMod val="75000"/>
                    <a:lumOff val="25000"/>
                  </a:schemeClr>
                </a:solidFill>
                <a:latin typeface="Helvetica" panose="020B0604020202020204" pitchFamily="34" charset="0"/>
              </a:rPr>
              <a:t>HTTP/1.1</a:t>
            </a:r>
            <a:endParaRPr lang="en-US" altLang="el-GR" sz="2400" dirty="0">
              <a:solidFill>
                <a:schemeClr val="tx1">
                  <a:lumMod val="75000"/>
                  <a:lumOff val="25000"/>
                </a:schemeClr>
              </a:solidFill>
            </a:endParaRPr>
          </a:p>
          <a:p>
            <a:pPr marL="285750" indent="-285750" fontAlgn="auto">
              <a:buFont typeface="Wingdings" panose="05000000000000000000" pitchFamily="2" charset="2"/>
              <a:buNone/>
              <a:defRPr/>
            </a:pPr>
            <a:r>
              <a:rPr lang="el-GR" altLang="el-GR" sz="2400" dirty="0">
                <a:solidFill>
                  <a:schemeClr val="tx1">
                    <a:lumMod val="75000"/>
                    <a:lumOff val="25000"/>
                  </a:schemeClr>
                </a:solidFill>
              </a:rPr>
              <a:t>Το </a:t>
            </a:r>
            <a:r>
              <a:rPr lang="el-GR" altLang="el-GR" sz="2400" i="1" dirty="0">
                <a:solidFill>
                  <a:schemeClr val="tx1">
                    <a:lumMod val="75000"/>
                    <a:lumOff val="25000"/>
                  </a:schemeClr>
                </a:solidFill>
              </a:rPr>
              <a:t>περιβάλλον-στόχος</a:t>
            </a:r>
            <a:r>
              <a:rPr lang="el-GR" altLang="el-GR" sz="2400" dirty="0">
                <a:solidFill>
                  <a:schemeClr val="tx1">
                    <a:lumMod val="75000"/>
                    <a:lumOff val="25000"/>
                  </a:schemeClr>
                </a:solidFill>
              </a:rPr>
              <a:t> είναι </a:t>
            </a:r>
            <a:r>
              <a:rPr lang="el-GR" altLang="el-GR" sz="2400" b="1" dirty="0">
                <a:solidFill>
                  <a:schemeClr val="tx1">
                    <a:lumMod val="75000"/>
                    <a:lumOff val="25000"/>
                  </a:schemeClr>
                </a:solidFill>
              </a:rPr>
              <a:t>διαφορετικό</a:t>
            </a:r>
            <a:r>
              <a:rPr lang="el-GR" altLang="el-GR" sz="2400" dirty="0">
                <a:solidFill>
                  <a:schemeClr val="tx1">
                    <a:lumMod val="75000"/>
                    <a:lumOff val="25000"/>
                  </a:schemeClr>
                </a:solidFill>
              </a:rPr>
              <a:t> από το </a:t>
            </a:r>
            <a:r>
              <a:rPr lang="el-GR" altLang="el-GR" sz="2400" i="1" dirty="0">
                <a:solidFill>
                  <a:schemeClr val="tx1">
                    <a:lumMod val="75000"/>
                    <a:lumOff val="25000"/>
                  </a:schemeClr>
                </a:solidFill>
              </a:rPr>
              <a:t>περιβάλλον ανάπτυξης</a:t>
            </a:r>
            <a:endParaRPr lang="en-US" altLang="el-GR" sz="2400" i="1" dirty="0">
              <a:solidFill>
                <a:schemeClr val="tx1">
                  <a:lumMod val="75000"/>
                  <a:lumOff val="25000"/>
                </a:schemeClr>
              </a:solidFill>
            </a:endParaRPr>
          </a:p>
          <a:p>
            <a:pPr marL="285750" indent="-285750" fontAlgn="auto">
              <a:defRPr/>
            </a:pPr>
            <a:r>
              <a:rPr lang="el-GR" altLang="el-GR" sz="2400" dirty="0">
                <a:solidFill>
                  <a:schemeClr val="tx1">
                    <a:lumMod val="75000"/>
                    <a:lumOff val="25000"/>
                  </a:schemeClr>
                </a:solidFill>
              </a:rPr>
              <a:t>«Η γλώσσα υλοποίησης πρέπει να είναι η </a:t>
            </a:r>
            <a:r>
              <a:rPr lang="en-US" altLang="el-GR" sz="2400" dirty="0">
                <a:solidFill>
                  <a:schemeClr val="tx1">
                    <a:lumMod val="75000"/>
                    <a:lumOff val="25000"/>
                  </a:schemeClr>
                </a:solidFill>
              </a:rPr>
              <a:t>Java 1.5</a:t>
            </a:r>
            <a:r>
              <a:rPr lang="el-GR" altLang="el-GR" sz="2400" dirty="0">
                <a:solidFill>
                  <a:schemeClr val="tx1">
                    <a:lumMod val="75000"/>
                    <a:lumOff val="25000"/>
                  </a:schemeClr>
                </a:solidFill>
              </a:rPr>
              <a:t>»</a:t>
            </a:r>
          </a:p>
          <a:p>
            <a:pPr marL="285750" indent="-285750" fontAlgn="auto">
              <a:defRPr/>
            </a:pPr>
            <a:r>
              <a:rPr lang="en-US" altLang="el-GR" sz="2400" dirty="0">
                <a:solidFill>
                  <a:schemeClr val="tx1">
                    <a:lumMod val="75000"/>
                    <a:lumOff val="25000"/>
                  </a:schemeClr>
                </a:solidFill>
              </a:rPr>
              <a:t>“</a:t>
            </a:r>
            <a:r>
              <a:rPr lang="el-GR" altLang="el-GR" sz="2400" dirty="0">
                <a:solidFill>
                  <a:schemeClr val="tx1">
                    <a:lumMod val="75000"/>
                    <a:lumOff val="25000"/>
                  </a:schemeClr>
                </a:solidFill>
              </a:rPr>
              <a:t>Οι δοκιμές θα γίνονται σε </a:t>
            </a:r>
            <a:r>
              <a:rPr lang="en-US" altLang="el-GR" sz="2400" dirty="0">
                <a:solidFill>
                  <a:schemeClr val="tx1">
                    <a:lumMod val="75000"/>
                    <a:lumOff val="25000"/>
                  </a:schemeClr>
                </a:solidFill>
              </a:rPr>
              <a:t>IE, Firefox, Chrome” </a:t>
            </a:r>
          </a:p>
          <a:p>
            <a:pPr marL="285750" indent="-285750" fontAlgn="auto">
              <a:defRPr/>
            </a:pPr>
            <a:r>
              <a:rPr lang="en-US" altLang="el-GR" sz="2400" dirty="0">
                <a:solidFill>
                  <a:schemeClr val="tx1">
                    <a:lumMod val="75000"/>
                    <a:lumOff val="25000"/>
                  </a:schemeClr>
                </a:solidFill>
              </a:rPr>
              <a:t>“</a:t>
            </a:r>
            <a:r>
              <a:rPr lang="el-GR" altLang="el-GR" sz="2400" dirty="0">
                <a:solidFill>
                  <a:schemeClr val="tx1">
                    <a:lumMod val="75000"/>
                    <a:lumOff val="25000"/>
                  </a:schemeClr>
                </a:solidFill>
              </a:rPr>
              <a:t>Η πλατφόρμα ανάπτυξης θα είναι </a:t>
            </a:r>
            <a:r>
              <a:rPr lang="en-US" altLang="el-GR" sz="2400" dirty="0">
                <a:solidFill>
                  <a:schemeClr val="tx1">
                    <a:lumMod val="75000"/>
                    <a:lumOff val="25000"/>
                  </a:schemeClr>
                </a:solidFill>
              </a:rPr>
              <a:t>to</a:t>
            </a:r>
            <a:r>
              <a:rPr lang="el-GR" altLang="el-GR" sz="2400" dirty="0">
                <a:solidFill>
                  <a:schemeClr val="tx1">
                    <a:lumMod val="75000"/>
                    <a:lumOff val="25000"/>
                  </a:schemeClr>
                </a:solidFill>
              </a:rPr>
              <a:t> </a:t>
            </a:r>
            <a:r>
              <a:rPr lang="en-US" altLang="el-GR" sz="2400" dirty="0">
                <a:solidFill>
                  <a:schemeClr val="tx1">
                    <a:lumMod val="75000"/>
                    <a:lumOff val="25000"/>
                  </a:schemeClr>
                </a:solidFill>
              </a:rPr>
              <a:t>Eclipse 3.7”</a:t>
            </a:r>
          </a:p>
        </p:txBody>
      </p:sp>
      <p:sp>
        <p:nvSpPr>
          <p:cNvPr id="6" name="Slide Number Placeholder 3"/>
          <p:cNvSpPr>
            <a:spLocks noGrp="1"/>
          </p:cNvSpPr>
          <p:nvPr>
            <p:ph type="sldNum" sz="quarter" idx="12"/>
          </p:nvPr>
        </p:nvSpPr>
        <p:spPr/>
        <p:txBody>
          <a:bodyPr/>
          <a:lstStyle/>
          <a:p>
            <a:pPr>
              <a:defRPr/>
            </a:pPr>
            <a:fld id="{C92C9A38-D470-4F89-8B70-B22679564F9F}" type="slidenum">
              <a:rPr lang="el-GR" altLang="el-GR"/>
              <a:pPr>
                <a:defRPr/>
              </a:pPr>
              <a:t>10</a:t>
            </a:fld>
            <a:endParaRPr lang="el-GR" alt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a:xfrm>
            <a:off x="822325" y="98425"/>
            <a:ext cx="7543800" cy="1157288"/>
          </a:xfrm>
        </p:spPr>
        <p:txBody>
          <a:bodyPr lIns="90487" tIns="44450" rIns="90487" bIns="44450"/>
          <a:lstStyle/>
          <a:p>
            <a:pPr fontAlgn="auto">
              <a:spcAft>
                <a:spcPts val="0"/>
              </a:spcAft>
              <a:defRPr/>
            </a:pPr>
            <a:r>
              <a:rPr lang="el-GR" altLang="el-GR">
                <a:solidFill>
                  <a:schemeClr val="tx1">
                    <a:lumMod val="75000"/>
                    <a:lumOff val="25000"/>
                  </a:schemeClr>
                </a:solidFill>
              </a:rPr>
              <a:t>Χρονοπρόγραμμα έργου</a:t>
            </a:r>
            <a:endParaRPr lang="en-US" altLang="el-GR">
              <a:solidFill>
                <a:schemeClr val="tx1">
                  <a:lumMod val="75000"/>
                  <a:lumOff val="25000"/>
                </a:schemeClr>
              </a:solidFill>
            </a:endParaRPr>
          </a:p>
        </p:txBody>
      </p:sp>
      <p:sp>
        <p:nvSpPr>
          <p:cNvPr id="28675" name="Rectangle 3"/>
          <p:cNvSpPr>
            <a:spLocks noGrp="1" noChangeArrowheads="1"/>
          </p:cNvSpPr>
          <p:nvPr>
            <p:ph idx="1"/>
          </p:nvPr>
        </p:nvSpPr>
        <p:spPr>
          <a:xfrm>
            <a:off x="822325" y="1449388"/>
            <a:ext cx="7543800" cy="4814887"/>
          </a:xfrm>
        </p:spPr>
        <p:txBody>
          <a:bodyPr lIns="90487" tIns="44450" rIns="90487" bIns="44450"/>
          <a:lstStyle/>
          <a:p>
            <a:pPr marL="285750" indent="-285750"/>
            <a:r>
              <a:rPr lang="el-GR" altLang="el-GR" sz="2400" smtClean="0"/>
              <a:t>Το χρονοπρόγραμμα έργου είναι προαιρετικό τμήμα της διατύπωσης του προβλήματος</a:t>
            </a:r>
            <a:r>
              <a:rPr lang="en-US" altLang="el-GR" sz="2400" smtClean="0"/>
              <a:t> </a:t>
            </a:r>
          </a:p>
          <a:p>
            <a:pPr marL="685800" lvl="1" indent="-228600"/>
            <a:r>
              <a:rPr lang="el-GR" altLang="el-GR" sz="2000" smtClean="0"/>
              <a:t>Διαχειριστική πληροφορία</a:t>
            </a:r>
            <a:endParaRPr lang="en-US" altLang="el-GR" sz="2000" smtClean="0"/>
          </a:p>
          <a:p>
            <a:pPr marL="685800" lvl="1" indent="-228600"/>
            <a:r>
              <a:rPr lang="el-GR" altLang="el-GR" sz="2000" smtClean="0"/>
              <a:t>Συχνά αποτελεί το πρωτόλειο για το χρονοπρόγραμμα που θα δημιουργηθεί στον σχεδιασμό διαχείρισης έργου λογισμικού</a:t>
            </a:r>
          </a:p>
          <a:p>
            <a:pPr marL="285750" indent="-285750"/>
            <a:r>
              <a:rPr lang="el-GR" altLang="el-GR" sz="2400" smtClean="0"/>
              <a:t>Περιλαμβάνει μόνο μείζονα ορόσημα που συζητούνται με τον πελάτη</a:t>
            </a:r>
            <a:endParaRPr lang="en-US" altLang="el-GR" sz="2400" smtClean="0"/>
          </a:p>
          <a:p>
            <a:pPr marL="685800" lvl="1" indent="-228600"/>
            <a:r>
              <a:rPr lang="en-US" altLang="el-GR" sz="2000" smtClean="0"/>
              <a:t>3 </a:t>
            </a:r>
            <a:r>
              <a:rPr lang="el-GR" altLang="el-GR" sz="2000" smtClean="0"/>
              <a:t>έως</a:t>
            </a:r>
            <a:r>
              <a:rPr lang="en-US" altLang="el-GR" sz="2000" smtClean="0"/>
              <a:t> 4 </a:t>
            </a:r>
            <a:r>
              <a:rPr lang="el-GR" altLang="el-GR" sz="2000" smtClean="0"/>
              <a:t>ημερομηνίες </a:t>
            </a:r>
            <a:r>
              <a:rPr lang="en-US" altLang="el-GR" sz="2000" smtClean="0"/>
              <a:t>(</a:t>
            </a:r>
            <a:r>
              <a:rPr lang="el-GR" altLang="el-GR" sz="2000" smtClean="0"/>
              <a:t>καθορισμένες</a:t>
            </a:r>
            <a:r>
              <a:rPr lang="en-US" altLang="el-GR" sz="2000" smtClean="0"/>
              <a:t>)</a:t>
            </a:r>
          </a:p>
          <a:p>
            <a:pPr marL="285750" indent="-285750"/>
            <a:r>
              <a:rPr lang="el-GR" altLang="el-GR" sz="2400" smtClean="0"/>
              <a:t>Παράδειγμα</a:t>
            </a:r>
            <a:r>
              <a:rPr lang="en-US" altLang="el-GR" sz="2400" smtClean="0"/>
              <a:t>: </a:t>
            </a:r>
          </a:p>
          <a:p>
            <a:pPr marL="685800" lvl="1" indent="-228600"/>
            <a:r>
              <a:rPr lang="el-GR" altLang="el-GR" sz="2000" smtClean="0"/>
              <a:t>Έναρξη έργου</a:t>
            </a:r>
            <a:r>
              <a:rPr lang="en-US" altLang="el-GR" sz="2000" smtClean="0"/>
              <a:t> </a:t>
            </a:r>
            <a:r>
              <a:rPr lang="el-GR" altLang="el-GR" sz="2000" smtClean="0"/>
              <a:t>15 Ιανουαρίου</a:t>
            </a:r>
            <a:endParaRPr lang="en-US" altLang="el-GR" sz="2000" smtClean="0"/>
          </a:p>
          <a:p>
            <a:pPr marL="685800" lvl="1" indent="-228600"/>
            <a:r>
              <a:rPr lang="el-GR" altLang="el-GR" sz="2000" smtClean="0"/>
              <a:t>Επιθεώρηση συστήματος 22 Φεβρουαρίου</a:t>
            </a:r>
            <a:endParaRPr lang="en-US" altLang="el-GR" sz="2000" smtClean="0"/>
          </a:p>
          <a:p>
            <a:pPr marL="685800" lvl="1" indent="-228600"/>
            <a:r>
              <a:rPr lang="el-GR" altLang="el-GR" sz="2000" smtClean="0"/>
              <a:t>Επιθεώρηση πρώτου πρωτοτύπου 26 Απριλίου</a:t>
            </a:r>
            <a:endParaRPr lang="en-US" altLang="el-GR" sz="2000" smtClean="0"/>
          </a:p>
          <a:p>
            <a:pPr marL="685800" lvl="1" indent="-228600"/>
            <a:r>
              <a:rPr lang="el-GR" altLang="el-GR" sz="2000" smtClean="0"/>
              <a:t>Δοκιμές αποδοχής πελάτη 15 Ιουνίου</a:t>
            </a:r>
            <a:endParaRPr lang="en-US" altLang="el-GR" sz="2000" smtClean="0"/>
          </a:p>
        </p:txBody>
      </p:sp>
      <p:sp>
        <p:nvSpPr>
          <p:cNvPr id="6" name="Slide Number Placeholder 3"/>
          <p:cNvSpPr>
            <a:spLocks noGrp="1"/>
          </p:cNvSpPr>
          <p:nvPr>
            <p:ph type="sldNum" sz="quarter" idx="12"/>
          </p:nvPr>
        </p:nvSpPr>
        <p:spPr/>
        <p:txBody>
          <a:bodyPr/>
          <a:lstStyle/>
          <a:p>
            <a:pPr>
              <a:defRPr/>
            </a:pPr>
            <a:fld id="{8C79007D-DF8C-44A1-8A89-205906F5F03A}" type="slidenum">
              <a:rPr lang="el-GR" altLang="el-GR"/>
              <a:pPr>
                <a:defRPr/>
              </a:pPr>
              <a:t>11</a:t>
            </a:fld>
            <a:endParaRPr lang="el-GR" alt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a:xfrm>
            <a:off x="822325" y="98425"/>
            <a:ext cx="7543800" cy="1157288"/>
          </a:xfrm>
        </p:spPr>
        <p:txBody>
          <a:bodyPr lIns="90487" tIns="44450" rIns="90487" bIns="44450"/>
          <a:lstStyle/>
          <a:p>
            <a:pPr fontAlgn="auto">
              <a:spcAft>
                <a:spcPts val="0"/>
              </a:spcAft>
              <a:defRPr/>
            </a:pPr>
            <a:r>
              <a:rPr lang="el-GR" altLang="el-GR">
                <a:solidFill>
                  <a:schemeClr val="tx1">
                    <a:lumMod val="75000"/>
                    <a:lumOff val="25000"/>
                  </a:schemeClr>
                </a:solidFill>
              </a:rPr>
              <a:t>Κριτήρια αποδοχής πελάτη</a:t>
            </a:r>
            <a:endParaRPr lang="en-US" altLang="el-GR">
              <a:solidFill>
                <a:schemeClr val="tx1">
                  <a:lumMod val="75000"/>
                  <a:lumOff val="25000"/>
                </a:schemeClr>
              </a:solidFill>
            </a:endParaRPr>
          </a:p>
        </p:txBody>
      </p:sp>
      <p:sp>
        <p:nvSpPr>
          <p:cNvPr id="30723" name="Rectangle 3"/>
          <p:cNvSpPr>
            <a:spLocks noGrp="1" noChangeArrowheads="1"/>
          </p:cNvSpPr>
          <p:nvPr>
            <p:ph idx="1"/>
          </p:nvPr>
        </p:nvSpPr>
        <p:spPr>
          <a:xfrm>
            <a:off x="822325" y="1449388"/>
            <a:ext cx="7543800" cy="4814887"/>
          </a:xfrm>
        </p:spPr>
        <p:txBody>
          <a:bodyPr lIns="90487" tIns="44450" rIns="90487" bIns="44450"/>
          <a:lstStyle/>
          <a:p>
            <a:pPr marL="285750" indent="-285750"/>
            <a:r>
              <a:rPr lang="el-GR" altLang="el-GR" sz="2800" smtClean="0"/>
              <a:t>Το σύστημα υποστηρίζει 10 παράλληλα τουρνουά με 64 παίκτες και 10 θεατές ανά τουρνουά</a:t>
            </a:r>
          </a:p>
          <a:p>
            <a:pPr marL="285750" indent="-285750"/>
            <a:r>
              <a:rPr lang="el-GR" altLang="el-GR" sz="2800" smtClean="0"/>
              <a:t>Οι δοκιμές θα γίνουν με τα παιχνίδια «τρίλιζα» και «</a:t>
            </a:r>
            <a:r>
              <a:rPr lang="en-US" altLang="el-GR" sz="2800" smtClean="0"/>
              <a:t>Asteroids</a:t>
            </a:r>
            <a:r>
              <a:rPr lang="el-GR" altLang="el-GR" sz="2800" smtClean="0"/>
              <a:t>»</a:t>
            </a:r>
          </a:p>
          <a:p>
            <a:pPr marL="285750" indent="-285750"/>
            <a:r>
              <a:rPr lang="el-GR" altLang="el-GR" sz="2800" smtClean="0"/>
              <a:t>Ο μέσος χρόνος απόκρισης για εντολές που δίνονται από τους εξυπηρετούμενους (υπολογιστές παικτών-θεατών) θα είναι &lt; 1</a:t>
            </a:r>
            <a:r>
              <a:rPr lang="en-US" altLang="el-GR" sz="2800" smtClean="0"/>
              <a:t> sec</a:t>
            </a:r>
            <a:endParaRPr lang="el-GR" altLang="el-GR" sz="2800" smtClean="0"/>
          </a:p>
          <a:p>
            <a:pPr marL="285750" indent="-285750"/>
            <a:r>
              <a:rPr lang="el-GR" altLang="el-GR" sz="2800" smtClean="0"/>
              <a:t>Κατά τη μία εβδομάδα δοκιμών, ο μέσος χρόνος διαθεσιμότητας του εξυπηρέτη θα είναι &gt; </a:t>
            </a:r>
            <a:r>
              <a:rPr lang="en-US" altLang="el-GR" sz="2800" smtClean="0"/>
              <a:t>95%</a:t>
            </a:r>
          </a:p>
        </p:txBody>
      </p:sp>
      <p:sp>
        <p:nvSpPr>
          <p:cNvPr id="6" name="Slide Number Placeholder 3"/>
          <p:cNvSpPr>
            <a:spLocks noGrp="1"/>
          </p:cNvSpPr>
          <p:nvPr>
            <p:ph type="sldNum" sz="quarter" idx="12"/>
          </p:nvPr>
        </p:nvSpPr>
        <p:spPr/>
        <p:txBody>
          <a:bodyPr/>
          <a:lstStyle/>
          <a:p>
            <a:pPr>
              <a:defRPr/>
            </a:pPr>
            <a:fld id="{BD1E76EA-F959-4E21-824A-0839EC332A30}" type="slidenum">
              <a:rPr lang="el-GR" altLang="el-GR"/>
              <a:pPr>
                <a:defRPr/>
              </a:pPr>
              <a:t>12</a:t>
            </a:fld>
            <a:endParaRPr lang="el-GR" alt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4"/>
          <p:cNvSpPr>
            <a:spLocks noGrp="1" noChangeArrowheads="1"/>
          </p:cNvSpPr>
          <p:nvPr>
            <p:ph type="title"/>
          </p:nvPr>
        </p:nvSpPr>
        <p:spPr>
          <a:xfrm>
            <a:off x="822325" y="98425"/>
            <a:ext cx="7543800" cy="1157288"/>
          </a:xfrm>
        </p:spPr>
        <p:txBody>
          <a:bodyPr lIns="90487" tIns="44450" rIns="90487" bIns="44450">
            <a:normAutofit fontScale="90000"/>
          </a:bodyPr>
          <a:lstStyle/>
          <a:p>
            <a:pPr fontAlgn="auto">
              <a:spcAft>
                <a:spcPts val="0"/>
              </a:spcAft>
              <a:defRPr/>
            </a:pPr>
            <a:r>
              <a:rPr lang="en-US" altLang="el-GR">
                <a:solidFill>
                  <a:schemeClr val="tx1">
                    <a:lumMod val="75000"/>
                    <a:lumOff val="25000"/>
                  </a:schemeClr>
                </a:solidFill>
              </a:rPr>
              <a:t>(</a:t>
            </a:r>
            <a:r>
              <a:rPr lang="el-GR" altLang="el-GR">
                <a:solidFill>
                  <a:schemeClr val="tx1">
                    <a:lumMod val="75000"/>
                    <a:lumOff val="25000"/>
                  </a:schemeClr>
                </a:solidFill>
              </a:rPr>
              <a:t>Αρχικά</a:t>
            </a:r>
            <a:r>
              <a:rPr lang="en-US" altLang="el-GR">
                <a:solidFill>
                  <a:schemeClr val="tx1">
                    <a:lumMod val="75000"/>
                    <a:lumOff val="25000"/>
                  </a:schemeClr>
                </a:solidFill>
              </a:rPr>
              <a:t>) </a:t>
            </a:r>
            <a:r>
              <a:rPr lang="el-GR" altLang="el-GR">
                <a:solidFill>
                  <a:schemeClr val="tx1">
                    <a:lumMod val="75000"/>
                    <a:lumOff val="25000"/>
                  </a:schemeClr>
                </a:solidFill>
              </a:rPr>
              <a:t>μοντέλα συστήματος </a:t>
            </a:r>
            <a:r>
              <a:rPr lang="en-US" altLang="el-GR">
                <a:solidFill>
                  <a:schemeClr val="tx1">
                    <a:lumMod val="75000"/>
                    <a:lumOff val="25000"/>
                  </a:schemeClr>
                </a:solidFill>
              </a:rPr>
              <a:t>ARENA</a:t>
            </a:r>
          </a:p>
        </p:txBody>
      </p:sp>
      <p:sp>
        <p:nvSpPr>
          <p:cNvPr id="32771" name="Rectangle 5"/>
          <p:cNvSpPr>
            <a:spLocks noGrp="1" noChangeArrowheads="1"/>
          </p:cNvSpPr>
          <p:nvPr>
            <p:ph idx="1"/>
          </p:nvPr>
        </p:nvSpPr>
        <p:spPr>
          <a:xfrm>
            <a:off x="822325" y="1449388"/>
            <a:ext cx="7543800" cy="4814887"/>
          </a:xfrm>
        </p:spPr>
        <p:txBody>
          <a:bodyPr lIns="90487" tIns="44450" rIns="90487" bIns="44450"/>
          <a:lstStyle/>
          <a:p>
            <a:pPr marL="533400" indent="-533400"/>
            <a:r>
              <a:rPr lang="el-GR" altLang="el-GR" sz="2800" smtClean="0"/>
              <a:t>Αποσύνθεση σε υποσυστήματα</a:t>
            </a:r>
            <a:endParaRPr lang="en-US" altLang="el-GR" sz="2800" smtClean="0"/>
          </a:p>
          <a:p>
            <a:pPr marL="533400" indent="-533400"/>
            <a:r>
              <a:rPr lang="el-GR" altLang="el-GR" sz="2800" smtClean="0"/>
              <a:t>Διεπαφή χρήστη στον εξυπηρετούμενο</a:t>
            </a:r>
            <a:endParaRPr lang="en-US" altLang="el-GR" sz="2800" smtClean="0"/>
          </a:p>
          <a:p>
            <a:pPr marL="533400" indent="-533400"/>
            <a:r>
              <a:rPr lang="el-GR" altLang="el-GR" sz="2800" smtClean="0"/>
              <a:t>Διεπαφή χρήστη στον εξυπηρέτη</a:t>
            </a:r>
            <a:endParaRPr lang="en-US" altLang="el-GR" sz="2800" smtClean="0"/>
          </a:p>
          <a:p>
            <a:pPr marL="533400" indent="-533400"/>
            <a:r>
              <a:rPr lang="el-GR" altLang="el-GR" sz="2800" smtClean="0"/>
              <a:t>Μοντέλο αντικειμένων</a:t>
            </a:r>
            <a:endParaRPr lang="en-US" altLang="el-GR" sz="2800" smtClean="0"/>
          </a:p>
        </p:txBody>
      </p:sp>
      <p:sp>
        <p:nvSpPr>
          <p:cNvPr id="6" name="Slide Number Placeholder 3"/>
          <p:cNvSpPr>
            <a:spLocks noGrp="1"/>
          </p:cNvSpPr>
          <p:nvPr>
            <p:ph type="sldNum" sz="quarter" idx="12"/>
          </p:nvPr>
        </p:nvSpPr>
        <p:spPr/>
        <p:txBody>
          <a:bodyPr/>
          <a:lstStyle/>
          <a:p>
            <a:pPr>
              <a:defRPr/>
            </a:pPr>
            <a:fld id="{FF3AACDB-B3BB-405E-B072-647C50F4CBB3}" type="slidenum">
              <a:rPr lang="el-GR" altLang="el-GR"/>
              <a:pPr>
                <a:defRPr/>
              </a:pPr>
              <a:t>13</a:t>
            </a:fld>
            <a:endParaRPr lang="el-GR" alt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p:txBody>
          <a:bodyPr lIns="90487" tIns="44450" rIns="90487" bIns="44450">
            <a:normAutofit fontScale="90000"/>
          </a:bodyPr>
          <a:lstStyle/>
          <a:p>
            <a:pPr fontAlgn="auto">
              <a:spcAft>
                <a:spcPts val="0"/>
              </a:spcAft>
              <a:defRPr/>
            </a:pPr>
            <a:r>
              <a:rPr lang="el-GR" altLang="el-GR">
                <a:solidFill>
                  <a:schemeClr val="tx1">
                    <a:lumMod val="75000"/>
                    <a:lumOff val="25000"/>
                  </a:schemeClr>
                </a:solidFill>
              </a:rPr>
              <a:t>Αποσύνθεση σε υποσυστήματα</a:t>
            </a:r>
            <a:endParaRPr lang="en-US" altLang="el-GR">
              <a:solidFill>
                <a:schemeClr val="tx1">
                  <a:lumMod val="75000"/>
                  <a:lumOff val="25000"/>
                </a:schemeClr>
              </a:solidFill>
            </a:endParaRPr>
          </a:p>
        </p:txBody>
      </p:sp>
      <p:sp>
        <p:nvSpPr>
          <p:cNvPr id="39" name="Slide Number Placeholder 3"/>
          <p:cNvSpPr>
            <a:spLocks noGrp="1"/>
          </p:cNvSpPr>
          <p:nvPr>
            <p:ph type="sldNum" sz="quarter" idx="12"/>
          </p:nvPr>
        </p:nvSpPr>
        <p:spPr/>
        <p:txBody>
          <a:bodyPr/>
          <a:lstStyle/>
          <a:p>
            <a:pPr>
              <a:defRPr/>
            </a:pPr>
            <a:fld id="{75DD63E8-9764-4DB7-9CA4-2A5CA175D835}" type="slidenum">
              <a:rPr lang="el-GR" altLang="el-GR"/>
              <a:pPr>
                <a:defRPr/>
              </a:pPr>
              <a:t>14</a:t>
            </a:fld>
            <a:endParaRPr lang="el-GR" altLang="el-GR"/>
          </a:p>
        </p:txBody>
      </p:sp>
      <p:grpSp>
        <p:nvGrpSpPr>
          <p:cNvPr id="34820" name="Group 4"/>
          <p:cNvGrpSpPr>
            <a:grpSpLocks/>
          </p:cNvGrpSpPr>
          <p:nvPr/>
        </p:nvGrpSpPr>
        <p:grpSpPr bwMode="auto">
          <a:xfrm>
            <a:off x="3048000" y="3008313"/>
            <a:ext cx="2057400" cy="993775"/>
            <a:chOff x="336" y="2208"/>
            <a:chExt cx="1296" cy="626"/>
          </a:xfrm>
        </p:grpSpPr>
        <p:sp>
          <p:nvSpPr>
            <p:cNvPr id="34852" name="Rectangle 5"/>
            <p:cNvSpPr>
              <a:spLocks noChangeArrowheads="1"/>
            </p:cNvSpPr>
            <p:nvPr/>
          </p:nvSpPr>
          <p:spPr bwMode="auto">
            <a:xfrm>
              <a:off x="336" y="2383"/>
              <a:ext cx="1296" cy="451"/>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1600" b="1"/>
                <a:t>Τουρνουά</a:t>
              </a:r>
              <a:endParaRPr lang="en-US" altLang="el-GR" sz="1800" b="1"/>
            </a:p>
          </p:txBody>
        </p:sp>
        <p:sp>
          <p:nvSpPr>
            <p:cNvPr id="34853" name="Freeform 6"/>
            <p:cNvSpPr>
              <a:spLocks/>
            </p:cNvSpPr>
            <p:nvPr/>
          </p:nvSpPr>
          <p:spPr bwMode="auto">
            <a:xfrm>
              <a:off x="336" y="2208"/>
              <a:ext cx="429" cy="175"/>
            </a:xfrm>
            <a:custGeom>
              <a:avLst/>
              <a:gdLst>
                <a:gd name="T0" fmla="*/ 0 w 547"/>
                <a:gd name="T1" fmla="*/ 66 h 224"/>
                <a:gd name="T2" fmla="*/ 29 w 547"/>
                <a:gd name="T3" fmla="*/ 0 h 224"/>
                <a:gd name="T4" fmla="*/ 133 w 547"/>
                <a:gd name="T5" fmla="*/ 0 h 224"/>
                <a:gd name="T6" fmla="*/ 162 w 547"/>
                <a:gd name="T7" fmla="*/ 66 h 224"/>
                <a:gd name="T8" fmla="*/ 0 w 547"/>
                <a:gd name="T9" fmla="*/ 66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grpSp>
        <p:nvGrpSpPr>
          <p:cNvPr id="34821" name="Group 7"/>
          <p:cNvGrpSpPr>
            <a:grpSpLocks/>
          </p:cNvGrpSpPr>
          <p:nvPr/>
        </p:nvGrpSpPr>
        <p:grpSpPr bwMode="auto">
          <a:xfrm>
            <a:off x="228600" y="4608513"/>
            <a:ext cx="2057400" cy="993775"/>
            <a:chOff x="336" y="2208"/>
            <a:chExt cx="1296" cy="626"/>
          </a:xfrm>
        </p:grpSpPr>
        <p:sp>
          <p:nvSpPr>
            <p:cNvPr id="34850" name="Rectangle 8"/>
            <p:cNvSpPr>
              <a:spLocks noChangeArrowheads="1"/>
            </p:cNvSpPr>
            <p:nvPr/>
          </p:nvSpPr>
          <p:spPr bwMode="auto">
            <a:xfrm>
              <a:off x="336" y="2383"/>
              <a:ext cx="1296" cy="451"/>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1600" b="1"/>
                <a:t>Διαχείριση συνιστωσών</a:t>
              </a:r>
              <a:endParaRPr lang="en-US" altLang="el-GR" sz="1800" b="1"/>
            </a:p>
          </p:txBody>
        </p:sp>
        <p:sp>
          <p:nvSpPr>
            <p:cNvPr id="34851" name="Freeform 9"/>
            <p:cNvSpPr>
              <a:spLocks/>
            </p:cNvSpPr>
            <p:nvPr/>
          </p:nvSpPr>
          <p:spPr bwMode="auto">
            <a:xfrm>
              <a:off x="336" y="2208"/>
              <a:ext cx="429" cy="175"/>
            </a:xfrm>
            <a:custGeom>
              <a:avLst/>
              <a:gdLst>
                <a:gd name="T0" fmla="*/ 0 w 547"/>
                <a:gd name="T1" fmla="*/ 66 h 224"/>
                <a:gd name="T2" fmla="*/ 29 w 547"/>
                <a:gd name="T3" fmla="*/ 0 h 224"/>
                <a:gd name="T4" fmla="*/ 133 w 547"/>
                <a:gd name="T5" fmla="*/ 0 h 224"/>
                <a:gd name="T6" fmla="*/ 162 w 547"/>
                <a:gd name="T7" fmla="*/ 66 h 224"/>
                <a:gd name="T8" fmla="*/ 0 w 547"/>
                <a:gd name="T9" fmla="*/ 66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grpSp>
        <p:nvGrpSpPr>
          <p:cNvPr id="34822" name="Group 10"/>
          <p:cNvGrpSpPr>
            <a:grpSpLocks/>
          </p:cNvGrpSpPr>
          <p:nvPr/>
        </p:nvGrpSpPr>
        <p:grpSpPr bwMode="auto">
          <a:xfrm>
            <a:off x="6705600" y="3160713"/>
            <a:ext cx="2057400" cy="993775"/>
            <a:chOff x="336" y="2208"/>
            <a:chExt cx="1296" cy="626"/>
          </a:xfrm>
        </p:grpSpPr>
        <p:sp>
          <p:nvSpPr>
            <p:cNvPr id="34848" name="Rectangle 11"/>
            <p:cNvSpPr>
              <a:spLocks noChangeArrowheads="1"/>
            </p:cNvSpPr>
            <p:nvPr/>
          </p:nvSpPr>
          <p:spPr bwMode="auto">
            <a:xfrm>
              <a:off x="336" y="2383"/>
              <a:ext cx="1296" cy="451"/>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1700" b="1"/>
                <a:t>Διαχείριση χρηστών</a:t>
              </a:r>
              <a:endParaRPr lang="en-US" altLang="el-GR" sz="1700" b="1"/>
            </a:p>
          </p:txBody>
        </p:sp>
        <p:sp>
          <p:nvSpPr>
            <p:cNvPr id="34849" name="Freeform 12"/>
            <p:cNvSpPr>
              <a:spLocks/>
            </p:cNvSpPr>
            <p:nvPr/>
          </p:nvSpPr>
          <p:spPr bwMode="auto">
            <a:xfrm>
              <a:off x="336" y="2208"/>
              <a:ext cx="429" cy="175"/>
            </a:xfrm>
            <a:custGeom>
              <a:avLst/>
              <a:gdLst>
                <a:gd name="T0" fmla="*/ 0 w 547"/>
                <a:gd name="T1" fmla="*/ 66 h 224"/>
                <a:gd name="T2" fmla="*/ 29 w 547"/>
                <a:gd name="T3" fmla="*/ 0 h 224"/>
                <a:gd name="T4" fmla="*/ 133 w 547"/>
                <a:gd name="T5" fmla="*/ 0 h 224"/>
                <a:gd name="T6" fmla="*/ 162 w 547"/>
                <a:gd name="T7" fmla="*/ 66 h 224"/>
                <a:gd name="T8" fmla="*/ 0 w 547"/>
                <a:gd name="T9" fmla="*/ 66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grpSp>
        <p:nvGrpSpPr>
          <p:cNvPr id="34823" name="Group 13"/>
          <p:cNvGrpSpPr>
            <a:grpSpLocks/>
          </p:cNvGrpSpPr>
          <p:nvPr/>
        </p:nvGrpSpPr>
        <p:grpSpPr bwMode="auto">
          <a:xfrm>
            <a:off x="4495800" y="5522913"/>
            <a:ext cx="2057400" cy="993775"/>
            <a:chOff x="336" y="2208"/>
            <a:chExt cx="1296" cy="626"/>
          </a:xfrm>
        </p:grpSpPr>
        <p:sp>
          <p:nvSpPr>
            <p:cNvPr id="34846" name="Rectangle 14"/>
            <p:cNvSpPr>
              <a:spLocks noChangeArrowheads="1"/>
            </p:cNvSpPr>
            <p:nvPr/>
          </p:nvSpPr>
          <p:spPr bwMode="auto">
            <a:xfrm>
              <a:off x="336" y="2383"/>
              <a:ext cx="1296" cy="451"/>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1600" b="1"/>
                <a:t>Στατιστικά τουρνουά</a:t>
              </a:r>
              <a:endParaRPr lang="en-US" altLang="el-GR" sz="1800" b="1"/>
            </a:p>
          </p:txBody>
        </p:sp>
        <p:sp>
          <p:nvSpPr>
            <p:cNvPr id="34847" name="Freeform 15"/>
            <p:cNvSpPr>
              <a:spLocks/>
            </p:cNvSpPr>
            <p:nvPr/>
          </p:nvSpPr>
          <p:spPr bwMode="auto">
            <a:xfrm>
              <a:off x="336" y="2208"/>
              <a:ext cx="429" cy="175"/>
            </a:xfrm>
            <a:custGeom>
              <a:avLst/>
              <a:gdLst>
                <a:gd name="T0" fmla="*/ 0 w 547"/>
                <a:gd name="T1" fmla="*/ 66 h 224"/>
                <a:gd name="T2" fmla="*/ 29 w 547"/>
                <a:gd name="T3" fmla="*/ 0 h 224"/>
                <a:gd name="T4" fmla="*/ 133 w 547"/>
                <a:gd name="T5" fmla="*/ 0 h 224"/>
                <a:gd name="T6" fmla="*/ 162 w 547"/>
                <a:gd name="T7" fmla="*/ 66 h 224"/>
                <a:gd name="T8" fmla="*/ 0 w 547"/>
                <a:gd name="T9" fmla="*/ 66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grpSp>
        <p:nvGrpSpPr>
          <p:cNvPr id="34824" name="Group 16"/>
          <p:cNvGrpSpPr>
            <a:grpSpLocks/>
          </p:cNvGrpSpPr>
          <p:nvPr/>
        </p:nvGrpSpPr>
        <p:grpSpPr bwMode="auto">
          <a:xfrm>
            <a:off x="6705600" y="4837113"/>
            <a:ext cx="2057400" cy="993775"/>
            <a:chOff x="336" y="2208"/>
            <a:chExt cx="1296" cy="626"/>
          </a:xfrm>
        </p:grpSpPr>
        <p:sp>
          <p:nvSpPr>
            <p:cNvPr id="34844" name="Rectangle 17"/>
            <p:cNvSpPr>
              <a:spLocks noChangeArrowheads="1"/>
            </p:cNvSpPr>
            <p:nvPr/>
          </p:nvSpPr>
          <p:spPr bwMode="auto">
            <a:xfrm>
              <a:off x="336" y="2383"/>
              <a:ext cx="1296" cy="451"/>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1600" b="1"/>
                <a:t>Κατάλογος χρηστών</a:t>
              </a:r>
              <a:endParaRPr lang="en-US" altLang="el-GR" sz="1800" b="1"/>
            </a:p>
          </p:txBody>
        </p:sp>
        <p:sp>
          <p:nvSpPr>
            <p:cNvPr id="34845" name="Freeform 18"/>
            <p:cNvSpPr>
              <a:spLocks/>
            </p:cNvSpPr>
            <p:nvPr/>
          </p:nvSpPr>
          <p:spPr bwMode="auto">
            <a:xfrm>
              <a:off x="336" y="2208"/>
              <a:ext cx="429" cy="175"/>
            </a:xfrm>
            <a:custGeom>
              <a:avLst/>
              <a:gdLst>
                <a:gd name="T0" fmla="*/ 0 w 547"/>
                <a:gd name="T1" fmla="*/ 66 h 224"/>
                <a:gd name="T2" fmla="*/ 29 w 547"/>
                <a:gd name="T3" fmla="*/ 0 h 224"/>
                <a:gd name="T4" fmla="*/ 133 w 547"/>
                <a:gd name="T5" fmla="*/ 0 h 224"/>
                <a:gd name="T6" fmla="*/ 162 w 547"/>
                <a:gd name="T7" fmla="*/ 66 h 224"/>
                <a:gd name="T8" fmla="*/ 0 w 547"/>
                <a:gd name="T9" fmla="*/ 66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grpSp>
        <p:nvGrpSpPr>
          <p:cNvPr id="34825" name="Group 19"/>
          <p:cNvGrpSpPr>
            <a:grpSpLocks/>
          </p:cNvGrpSpPr>
          <p:nvPr/>
        </p:nvGrpSpPr>
        <p:grpSpPr bwMode="auto">
          <a:xfrm>
            <a:off x="1600200" y="1331913"/>
            <a:ext cx="2057400" cy="993775"/>
            <a:chOff x="336" y="2208"/>
            <a:chExt cx="1296" cy="626"/>
          </a:xfrm>
        </p:grpSpPr>
        <p:sp>
          <p:nvSpPr>
            <p:cNvPr id="34842" name="Rectangle 20"/>
            <p:cNvSpPr>
              <a:spLocks noChangeArrowheads="1"/>
            </p:cNvSpPr>
            <p:nvPr/>
          </p:nvSpPr>
          <p:spPr bwMode="auto">
            <a:xfrm>
              <a:off x="336" y="2383"/>
              <a:ext cx="1296" cy="451"/>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1600" b="1"/>
                <a:t>Διεπαφή χρήστη</a:t>
              </a:r>
              <a:endParaRPr lang="en-US" altLang="el-GR" sz="1800" b="1"/>
            </a:p>
          </p:txBody>
        </p:sp>
        <p:sp>
          <p:nvSpPr>
            <p:cNvPr id="34843" name="Freeform 21"/>
            <p:cNvSpPr>
              <a:spLocks/>
            </p:cNvSpPr>
            <p:nvPr/>
          </p:nvSpPr>
          <p:spPr bwMode="auto">
            <a:xfrm>
              <a:off x="336" y="2208"/>
              <a:ext cx="429" cy="175"/>
            </a:xfrm>
            <a:custGeom>
              <a:avLst/>
              <a:gdLst>
                <a:gd name="T0" fmla="*/ 0 w 547"/>
                <a:gd name="T1" fmla="*/ 66 h 224"/>
                <a:gd name="T2" fmla="*/ 29 w 547"/>
                <a:gd name="T3" fmla="*/ 0 h 224"/>
                <a:gd name="T4" fmla="*/ 133 w 547"/>
                <a:gd name="T5" fmla="*/ 0 h 224"/>
                <a:gd name="T6" fmla="*/ 162 w 547"/>
                <a:gd name="T7" fmla="*/ 66 h 224"/>
                <a:gd name="T8" fmla="*/ 0 w 547"/>
                <a:gd name="T9" fmla="*/ 66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cxnSp>
        <p:nvCxnSpPr>
          <p:cNvPr id="34826" name="AutoShape 22"/>
          <p:cNvCxnSpPr>
            <a:cxnSpLocks noChangeShapeType="1"/>
            <a:stCxn id="34852" idx="2"/>
            <a:endCxn id="34846" idx="0"/>
          </p:cNvCxnSpPr>
          <p:nvPr/>
        </p:nvCxnSpPr>
        <p:spPr bwMode="auto">
          <a:xfrm>
            <a:off x="4076700" y="4013200"/>
            <a:ext cx="1447800" cy="1776413"/>
          </a:xfrm>
          <a:prstGeom prst="straightConnector1">
            <a:avLst/>
          </a:prstGeom>
          <a:noFill/>
          <a:ln w="28575">
            <a:solidFill>
              <a:schemeClr val="tx1"/>
            </a:solidFill>
            <a:prstDash val="dash"/>
            <a:round/>
            <a:headEnd/>
            <a:tailEnd type="arrow" w="med" len="lg"/>
          </a:ln>
          <a:extLst>
            <a:ext uri="{909E8E84-426E-40DD-AFC4-6F175D3DCCD1}">
              <a14:hiddenFill xmlns:a14="http://schemas.microsoft.com/office/drawing/2010/main">
                <a:noFill/>
              </a14:hiddenFill>
            </a:ext>
          </a:extLst>
        </p:spPr>
      </p:cxnSp>
      <p:cxnSp>
        <p:nvCxnSpPr>
          <p:cNvPr id="34827" name="AutoShape 23"/>
          <p:cNvCxnSpPr>
            <a:cxnSpLocks noChangeShapeType="1"/>
            <a:stCxn id="34848" idx="2"/>
            <a:endCxn id="34844" idx="0"/>
          </p:cNvCxnSpPr>
          <p:nvPr/>
        </p:nvCxnSpPr>
        <p:spPr bwMode="auto">
          <a:xfrm>
            <a:off x="7734300" y="4165600"/>
            <a:ext cx="0" cy="938213"/>
          </a:xfrm>
          <a:prstGeom prst="straightConnector1">
            <a:avLst/>
          </a:prstGeom>
          <a:noFill/>
          <a:ln w="28575">
            <a:solidFill>
              <a:schemeClr val="tx1"/>
            </a:solidFill>
            <a:prstDash val="dash"/>
            <a:round/>
            <a:headEnd/>
            <a:tailEnd type="arrow" w="med" len="lg"/>
          </a:ln>
          <a:extLst>
            <a:ext uri="{909E8E84-426E-40DD-AFC4-6F175D3DCCD1}">
              <a14:hiddenFill xmlns:a14="http://schemas.microsoft.com/office/drawing/2010/main">
                <a:noFill/>
              </a14:hiddenFill>
            </a:ext>
          </a:extLst>
        </p:spPr>
      </p:cxnSp>
      <p:cxnSp>
        <p:nvCxnSpPr>
          <p:cNvPr id="34828" name="AutoShape 24"/>
          <p:cNvCxnSpPr>
            <a:cxnSpLocks noChangeShapeType="1"/>
            <a:stCxn id="34852" idx="2"/>
            <a:endCxn id="34844" idx="1"/>
          </p:cNvCxnSpPr>
          <p:nvPr/>
        </p:nvCxnSpPr>
        <p:spPr bwMode="auto">
          <a:xfrm>
            <a:off x="4076700" y="4013200"/>
            <a:ext cx="2617788" cy="1460500"/>
          </a:xfrm>
          <a:prstGeom prst="straightConnector1">
            <a:avLst/>
          </a:prstGeom>
          <a:noFill/>
          <a:ln w="28575">
            <a:solidFill>
              <a:schemeClr val="tx1"/>
            </a:solidFill>
            <a:prstDash val="dash"/>
            <a:round/>
            <a:headEnd/>
            <a:tailEnd type="arrow" w="med" len="lg"/>
          </a:ln>
          <a:extLst>
            <a:ext uri="{909E8E84-426E-40DD-AFC4-6F175D3DCCD1}">
              <a14:hiddenFill xmlns:a14="http://schemas.microsoft.com/office/drawing/2010/main">
                <a:noFill/>
              </a14:hiddenFill>
            </a:ext>
          </a:extLst>
        </p:spPr>
      </p:cxnSp>
      <p:cxnSp>
        <p:nvCxnSpPr>
          <p:cNvPr id="34829" name="AutoShape 25"/>
          <p:cNvCxnSpPr>
            <a:cxnSpLocks noChangeShapeType="1"/>
            <a:stCxn id="34842" idx="2"/>
            <a:endCxn id="34852" idx="0"/>
          </p:cNvCxnSpPr>
          <p:nvPr/>
        </p:nvCxnSpPr>
        <p:spPr bwMode="auto">
          <a:xfrm>
            <a:off x="2628900" y="2336800"/>
            <a:ext cx="1447800" cy="938213"/>
          </a:xfrm>
          <a:prstGeom prst="straightConnector1">
            <a:avLst/>
          </a:prstGeom>
          <a:noFill/>
          <a:ln w="28575">
            <a:solidFill>
              <a:schemeClr val="tx1"/>
            </a:solidFill>
            <a:prstDash val="dash"/>
            <a:round/>
            <a:headEnd/>
            <a:tailEnd type="arrow" w="med" len="lg"/>
          </a:ln>
          <a:extLst>
            <a:ext uri="{909E8E84-426E-40DD-AFC4-6F175D3DCCD1}">
              <a14:hiddenFill xmlns:a14="http://schemas.microsoft.com/office/drawing/2010/main">
                <a:noFill/>
              </a14:hiddenFill>
            </a:ext>
          </a:extLst>
        </p:spPr>
      </p:cxnSp>
      <p:grpSp>
        <p:nvGrpSpPr>
          <p:cNvPr id="34830" name="Group 26"/>
          <p:cNvGrpSpPr>
            <a:grpSpLocks/>
          </p:cNvGrpSpPr>
          <p:nvPr/>
        </p:nvGrpSpPr>
        <p:grpSpPr bwMode="auto">
          <a:xfrm>
            <a:off x="2057400" y="5675313"/>
            <a:ext cx="2057400" cy="993775"/>
            <a:chOff x="336" y="2208"/>
            <a:chExt cx="1296" cy="626"/>
          </a:xfrm>
        </p:grpSpPr>
        <p:sp>
          <p:nvSpPr>
            <p:cNvPr id="34840" name="Rectangle 27"/>
            <p:cNvSpPr>
              <a:spLocks noChangeArrowheads="1"/>
            </p:cNvSpPr>
            <p:nvPr/>
          </p:nvSpPr>
          <p:spPr bwMode="auto">
            <a:xfrm>
              <a:off x="336" y="2383"/>
              <a:ext cx="1296" cy="451"/>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1600" b="1"/>
                <a:t>Διαχείριση συνόδων</a:t>
              </a:r>
              <a:endParaRPr lang="en-US" altLang="el-GR" sz="1800" b="1"/>
            </a:p>
          </p:txBody>
        </p:sp>
        <p:sp>
          <p:nvSpPr>
            <p:cNvPr id="34841" name="Freeform 28"/>
            <p:cNvSpPr>
              <a:spLocks/>
            </p:cNvSpPr>
            <p:nvPr/>
          </p:nvSpPr>
          <p:spPr bwMode="auto">
            <a:xfrm>
              <a:off x="336" y="2208"/>
              <a:ext cx="429" cy="175"/>
            </a:xfrm>
            <a:custGeom>
              <a:avLst/>
              <a:gdLst>
                <a:gd name="T0" fmla="*/ 0 w 547"/>
                <a:gd name="T1" fmla="*/ 66 h 224"/>
                <a:gd name="T2" fmla="*/ 29 w 547"/>
                <a:gd name="T3" fmla="*/ 0 h 224"/>
                <a:gd name="T4" fmla="*/ 133 w 547"/>
                <a:gd name="T5" fmla="*/ 0 h 224"/>
                <a:gd name="T6" fmla="*/ 162 w 547"/>
                <a:gd name="T7" fmla="*/ 66 h 224"/>
                <a:gd name="T8" fmla="*/ 0 w 547"/>
                <a:gd name="T9" fmla="*/ 66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cxnSp>
        <p:nvCxnSpPr>
          <p:cNvPr id="34831" name="AutoShape 29"/>
          <p:cNvCxnSpPr>
            <a:cxnSpLocks noChangeShapeType="1"/>
            <a:stCxn id="34852" idx="2"/>
            <a:endCxn id="34850" idx="0"/>
          </p:cNvCxnSpPr>
          <p:nvPr/>
        </p:nvCxnSpPr>
        <p:spPr bwMode="auto">
          <a:xfrm flipH="1">
            <a:off x="1257300" y="4013200"/>
            <a:ext cx="2819400" cy="862013"/>
          </a:xfrm>
          <a:prstGeom prst="straightConnector1">
            <a:avLst/>
          </a:prstGeom>
          <a:noFill/>
          <a:ln w="28575">
            <a:solidFill>
              <a:schemeClr val="tx1"/>
            </a:solidFill>
            <a:prstDash val="dash"/>
            <a:round/>
            <a:headEnd/>
            <a:tailEnd type="arrow" w="med" len="lg"/>
          </a:ln>
          <a:extLst>
            <a:ext uri="{909E8E84-426E-40DD-AFC4-6F175D3DCCD1}">
              <a14:hiddenFill xmlns:a14="http://schemas.microsoft.com/office/drawing/2010/main">
                <a:noFill/>
              </a14:hiddenFill>
            </a:ext>
          </a:extLst>
        </p:spPr>
      </p:cxnSp>
      <p:cxnSp>
        <p:nvCxnSpPr>
          <p:cNvPr id="34832" name="AutoShape 30"/>
          <p:cNvCxnSpPr>
            <a:cxnSpLocks noChangeShapeType="1"/>
            <a:stCxn id="34852" idx="2"/>
            <a:endCxn id="34840" idx="0"/>
          </p:cNvCxnSpPr>
          <p:nvPr/>
        </p:nvCxnSpPr>
        <p:spPr bwMode="auto">
          <a:xfrm flipH="1">
            <a:off x="3086100" y="4013200"/>
            <a:ext cx="990600" cy="1928813"/>
          </a:xfrm>
          <a:prstGeom prst="straightConnector1">
            <a:avLst/>
          </a:prstGeom>
          <a:noFill/>
          <a:ln w="28575">
            <a:solidFill>
              <a:schemeClr val="tx1"/>
            </a:solidFill>
            <a:prstDash val="dash"/>
            <a:round/>
            <a:headEnd/>
            <a:tailEnd type="arrow" w="med" len="lg"/>
          </a:ln>
          <a:extLst>
            <a:ext uri="{909E8E84-426E-40DD-AFC4-6F175D3DCCD1}">
              <a14:hiddenFill xmlns:a14="http://schemas.microsoft.com/office/drawing/2010/main">
                <a:noFill/>
              </a14:hiddenFill>
            </a:ext>
          </a:extLst>
        </p:spPr>
      </p:cxnSp>
      <p:cxnSp>
        <p:nvCxnSpPr>
          <p:cNvPr id="34833" name="AutoShape 31"/>
          <p:cNvCxnSpPr>
            <a:cxnSpLocks noChangeShapeType="1"/>
            <a:stCxn id="34842" idx="2"/>
            <a:endCxn id="34848" idx="1"/>
          </p:cNvCxnSpPr>
          <p:nvPr/>
        </p:nvCxnSpPr>
        <p:spPr bwMode="auto">
          <a:xfrm>
            <a:off x="2628900" y="2336800"/>
            <a:ext cx="4065588" cy="1460500"/>
          </a:xfrm>
          <a:prstGeom prst="straightConnector1">
            <a:avLst/>
          </a:prstGeom>
          <a:noFill/>
          <a:ln w="28575">
            <a:solidFill>
              <a:schemeClr val="tx1"/>
            </a:solidFill>
            <a:prstDash val="dash"/>
            <a:round/>
            <a:headEnd/>
            <a:tailEnd type="arrow" w="med" len="lg"/>
          </a:ln>
          <a:extLst>
            <a:ext uri="{909E8E84-426E-40DD-AFC4-6F175D3DCCD1}">
              <a14:hiddenFill xmlns:a14="http://schemas.microsoft.com/office/drawing/2010/main">
                <a:noFill/>
              </a14:hiddenFill>
            </a:ext>
          </a:extLst>
        </p:spPr>
      </p:cxnSp>
      <p:cxnSp>
        <p:nvCxnSpPr>
          <p:cNvPr id="34834" name="AutoShape 32"/>
          <p:cNvCxnSpPr>
            <a:cxnSpLocks noChangeShapeType="1"/>
            <a:stCxn id="34842" idx="2"/>
            <a:endCxn id="34850" idx="0"/>
          </p:cNvCxnSpPr>
          <p:nvPr/>
        </p:nvCxnSpPr>
        <p:spPr bwMode="auto">
          <a:xfrm flipH="1">
            <a:off x="1257300" y="2336800"/>
            <a:ext cx="1371600" cy="2538413"/>
          </a:xfrm>
          <a:prstGeom prst="straightConnector1">
            <a:avLst/>
          </a:prstGeom>
          <a:noFill/>
          <a:ln w="28575">
            <a:solidFill>
              <a:schemeClr val="tx1"/>
            </a:solidFill>
            <a:prstDash val="dash"/>
            <a:round/>
            <a:headEnd/>
            <a:tailEnd type="arrow" w="med" len="lg"/>
          </a:ln>
          <a:extLst>
            <a:ext uri="{909E8E84-426E-40DD-AFC4-6F175D3DCCD1}">
              <a14:hiddenFill xmlns:a14="http://schemas.microsoft.com/office/drawing/2010/main">
                <a:noFill/>
              </a14:hiddenFill>
            </a:ext>
          </a:extLst>
        </p:spPr>
      </p:cxnSp>
      <p:cxnSp>
        <p:nvCxnSpPr>
          <p:cNvPr id="34835" name="AutoShape 34"/>
          <p:cNvCxnSpPr>
            <a:cxnSpLocks noChangeShapeType="1"/>
            <a:stCxn id="34842" idx="2"/>
            <a:endCxn id="34838" idx="0"/>
          </p:cNvCxnSpPr>
          <p:nvPr/>
        </p:nvCxnSpPr>
        <p:spPr bwMode="auto">
          <a:xfrm flipH="1">
            <a:off x="1181100" y="2336800"/>
            <a:ext cx="1447800" cy="1090613"/>
          </a:xfrm>
          <a:prstGeom prst="straightConnector1">
            <a:avLst/>
          </a:prstGeom>
          <a:noFill/>
          <a:ln w="28575">
            <a:solidFill>
              <a:schemeClr val="tx1"/>
            </a:solidFill>
            <a:prstDash val="dash"/>
            <a:round/>
            <a:headEnd/>
            <a:tailEnd type="arrow" w="med" len="lg"/>
          </a:ln>
          <a:extLst>
            <a:ext uri="{909E8E84-426E-40DD-AFC4-6F175D3DCCD1}">
              <a14:hiddenFill xmlns:a14="http://schemas.microsoft.com/office/drawing/2010/main">
                <a:noFill/>
              </a14:hiddenFill>
            </a:ext>
          </a:extLst>
        </p:spPr>
      </p:cxnSp>
      <p:grpSp>
        <p:nvGrpSpPr>
          <p:cNvPr id="34836" name="Group 35"/>
          <p:cNvGrpSpPr>
            <a:grpSpLocks/>
          </p:cNvGrpSpPr>
          <p:nvPr/>
        </p:nvGrpSpPr>
        <p:grpSpPr bwMode="auto">
          <a:xfrm>
            <a:off x="152400" y="3160713"/>
            <a:ext cx="2057400" cy="993775"/>
            <a:chOff x="336" y="2208"/>
            <a:chExt cx="1296" cy="626"/>
          </a:xfrm>
        </p:grpSpPr>
        <p:sp>
          <p:nvSpPr>
            <p:cNvPr id="34838" name="Rectangle 36"/>
            <p:cNvSpPr>
              <a:spLocks noChangeArrowheads="1"/>
            </p:cNvSpPr>
            <p:nvPr/>
          </p:nvSpPr>
          <p:spPr bwMode="auto">
            <a:xfrm>
              <a:off x="336" y="2383"/>
              <a:ext cx="1296" cy="451"/>
            </a:xfrm>
            <a:prstGeom prst="rect">
              <a:avLst/>
            </a:prstGeom>
            <a:solidFill>
              <a:schemeClr val="bg1"/>
            </a:solidFill>
            <a:ln w="22225">
              <a:solidFill>
                <a:schemeClr val="tx1"/>
              </a:solidFill>
              <a:miter lim="800000"/>
              <a:headEnd/>
              <a:tailEnd/>
            </a:ln>
          </p:spPr>
          <p:txBody>
            <a:bodyPr anchor="ct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1600" b="1"/>
                <a:t>Διαφήμιση</a:t>
              </a:r>
              <a:endParaRPr lang="en-US" altLang="el-GR" sz="1800" b="1"/>
            </a:p>
          </p:txBody>
        </p:sp>
        <p:sp>
          <p:nvSpPr>
            <p:cNvPr id="34839" name="Freeform 37"/>
            <p:cNvSpPr>
              <a:spLocks/>
            </p:cNvSpPr>
            <p:nvPr/>
          </p:nvSpPr>
          <p:spPr bwMode="auto">
            <a:xfrm>
              <a:off x="336" y="2208"/>
              <a:ext cx="429" cy="175"/>
            </a:xfrm>
            <a:custGeom>
              <a:avLst/>
              <a:gdLst>
                <a:gd name="T0" fmla="*/ 0 w 547"/>
                <a:gd name="T1" fmla="*/ 66 h 224"/>
                <a:gd name="T2" fmla="*/ 29 w 547"/>
                <a:gd name="T3" fmla="*/ 0 h 224"/>
                <a:gd name="T4" fmla="*/ 133 w 547"/>
                <a:gd name="T5" fmla="*/ 0 h 224"/>
                <a:gd name="T6" fmla="*/ 162 w 547"/>
                <a:gd name="T7" fmla="*/ 66 h 224"/>
                <a:gd name="T8" fmla="*/ 0 w 547"/>
                <a:gd name="T9" fmla="*/ 66 h 224"/>
                <a:gd name="T10" fmla="*/ 0 60000 65536"/>
                <a:gd name="T11" fmla="*/ 0 60000 65536"/>
                <a:gd name="T12" fmla="*/ 0 60000 65536"/>
                <a:gd name="T13" fmla="*/ 0 60000 65536"/>
                <a:gd name="T14" fmla="*/ 0 60000 65536"/>
                <a:gd name="T15" fmla="*/ 0 w 547"/>
                <a:gd name="T16" fmla="*/ 0 h 224"/>
                <a:gd name="T17" fmla="*/ 547 w 547"/>
                <a:gd name="T18" fmla="*/ 224 h 224"/>
              </a:gdLst>
              <a:ahLst/>
              <a:cxnLst>
                <a:cxn ang="T10">
                  <a:pos x="T0" y="T1"/>
                </a:cxn>
                <a:cxn ang="T11">
                  <a:pos x="T2" y="T3"/>
                </a:cxn>
                <a:cxn ang="T12">
                  <a:pos x="T4" y="T5"/>
                </a:cxn>
                <a:cxn ang="T13">
                  <a:pos x="T6" y="T7"/>
                </a:cxn>
                <a:cxn ang="T14">
                  <a:pos x="T8" y="T9"/>
                </a:cxn>
              </a:cxnLst>
              <a:rect l="T15" t="T16" r="T17" b="T18"/>
              <a:pathLst>
                <a:path w="547" h="224">
                  <a:moveTo>
                    <a:pt x="0" y="224"/>
                  </a:moveTo>
                  <a:lnTo>
                    <a:pt x="98" y="0"/>
                  </a:lnTo>
                  <a:lnTo>
                    <a:pt x="449" y="0"/>
                  </a:lnTo>
                  <a:lnTo>
                    <a:pt x="547" y="224"/>
                  </a:lnTo>
                  <a:lnTo>
                    <a:pt x="0" y="224"/>
                  </a:lnTo>
                  <a:close/>
                </a:path>
              </a:pathLst>
            </a:custGeom>
            <a:solidFill>
              <a:schemeClr val="bg1"/>
            </a:solidFill>
            <a:ln w="22225">
              <a:solidFill>
                <a:schemeClr val="tx1"/>
              </a:solidFill>
              <a:round/>
              <a:headEnd/>
              <a:tailEnd/>
            </a:ln>
          </p:spPr>
          <p:txBody>
            <a:bodyPr/>
            <a:lstStyle/>
            <a:p>
              <a:endParaRPr lang="el-GR"/>
            </a:p>
          </p:txBody>
        </p:sp>
      </p:grpSp>
      <p:cxnSp>
        <p:nvCxnSpPr>
          <p:cNvPr id="34837" name="AutoShape 38"/>
          <p:cNvCxnSpPr>
            <a:cxnSpLocks noChangeShapeType="1"/>
            <a:stCxn id="34852" idx="1"/>
            <a:endCxn id="34838" idx="3"/>
          </p:cNvCxnSpPr>
          <p:nvPr/>
        </p:nvCxnSpPr>
        <p:spPr bwMode="auto">
          <a:xfrm flipH="1">
            <a:off x="2220913" y="3644900"/>
            <a:ext cx="815975" cy="152400"/>
          </a:xfrm>
          <a:prstGeom prst="straightConnector1">
            <a:avLst/>
          </a:prstGeom>
          <a:noFill/>
          <a:ln w="28575">
            <a:solidFill>
              <a:schemeClr val="tx1"/>
            </a:solidFill>
            <a:prstDash val="dash"/>
            <a:round/>
            <a:headEnd/>
            <a:tailEnd type="arrow" w="med" len="lg"/>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ChangeArrowheads="1"/>
          </p:cNvSpPr>
          <p:nvPr>
            <p:ph type="title"/>
          </p:nvPr>
        </p:nvSpPr>
        <p:spPr/>
        <p:txBody>
          <a:bodyPr lIns="90487" tIns="44450" rIns="90487" bIns="44450">
            <a:normAutofit fontScale="90000"/>
          </a:bodyPr>
          <a:lstStyle/>
          <a:p>
            <a:pPr fontAlgn="auto">
              <a:spcAft>
                <a:spcPts val="0"/>
              </a:spcAft>
              <a:defRPr/>
            </a:pPr>
            <a:r>
              <a:rPr lang="el-GR" altLang="el-GR" sz="4000">
                <a:solidFill>
                  <a:schemeClr val="tx1">
                    <a:lumMod val="75000"/>
                    <a:lumOff val="25000"/>
                  </a:schemeClr>
                </a:solidFill>
              </a:rPr>
              <a:t>Μοντέλο αντικειμένων συστήματος </a:t>
            </a:r>
            <a:r>
              <a:rPr lang="en-US" altLang="el-GR" sz="4000">
                <a:solidFill>
                  <a:schemeClr val="tx1">
                    <a:lumMod val="75000"/>
                    <a:lumOff val="25000"/>
                  </a:schemeClr>
                </a:solidFill>
              </a:rPr>
              <a:t>ARENA</a:t>
            </a:r>
          </a:p>
        </p:txBody>
      </p:sp>
      <p:sp>
        <p:nvSpPr>
          <p:cNvPr id="27" name="Slide Number Placeholder 3"/>
          <p:cNvSpPr>
            <a:spLocks noGrp="1"/>
          </p:cNvSpPr>
          <p:nvPr>
            <p:ph type="sldNum" sz="quarter" idx="12"/>
          </p:nvPr>
        </p:nvSpPr>
        <p:spPr/>
        <p:txBody>
          <a:bodyPr/>
          <a:lstStyle/>
          <a:p>
            <a:pPr>
              <a:defRPr/>
            </a:pPr>
            <a:fld id="{5D24AF44-6146-4A46-9892-DE9719D300FC}" type="slidenum">
              <a:rPr lang="el-GR" altLang="el-GR"/>
              <a:pPr>
                <a:defRPr/>
              </a:pPr>
              <a:t>15</a:t>
            </a:fld>
            <a:endParaRPr lang="el-GR" altLang="el-GR"/>
          </a:p>
        </p:txBody>
      </p:sp>
      <p:sp>
        <p:nvSpPr>
          <p:cNvPr id="36868" name="Rectangle 82"/>
          <p:cNvSpPr>
            <a:spLocks noChangeArrowheads="1"/>
          </p:cNvSpPr>
          <p:nvPr/>
        </p:nvSpPr>
        <p:spPr bwMode="auto">
          <a:xfrm>
            <a:off x="3175000" y="4081463"/>
            <a:ext cx="2089150" cy="3587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1800"/>
              <a:t>Τουρνουά</a:t>
            </a:r>
            <a:endParaRPr lang="en-US" altLang="el-GR" sz="2800" b="1"/>
          </a:p>
        </p:txBody>
      </p:sp>
      <p:sp>
        <p:nvSpPr>
          <p:cNvPr id="36869" name="Rectangle 84"/>
          <p:cNvSpPr>
            <a:spLocks noChangeArrowheads="1"/>
          </p:cNvSpPr>
          <p:nvPr/>
        </p:nvSpPr>
        <p:spPr bwMode="auto">
          <a:xfrm>
            <a:off x="3175000" y="3135313"/>
            <a:ext cx="2089150" cy="3603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1800"/>
              <a:t>Ομοσπονδία</a:t>
            </a:r>
            <a:endParaRPr lang="en-US" altLang="el-GR" sz="2800" b="1"/>
          </a:p>
        </p:txBody>
      </p:sp>
      <p:sp>
        <p:nvSpPr>
          <p:cNvPr id="36870" name="Rectangle 85"/>
          <p:cNvSpPr>
            <a:spLocks noChangeArrowheads="1"/>
          </p:cNvSpPr>
          <p:nvPr/>
        </p:nvSpPr>
        <p:spPr bwMode="auto">
          <a:xfrm>
            <a:off x="1058863" y="1449388"/>
            <a:ext cx="2090737" cy="3603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1800" i="1"/>
              <a:t>Παιχνίδι</a:t>
            </a:r>
            <a:endParaRPr lang="en-US" altLang="el-GR" sz="2800" b="1"/>
          </a:p>
        </p:txBody>
      </p:sp>
      <p:sp>
        <p:nvSpPr>
          <p:cNvPr id="36871" name="Rectangle 86"/>
          <p:cNvSpPr>
            <a:spLocks noChangeArrowheads="1"/>
          </p:cNvSpPr>
          <p:nvPr/>
        </p:nvSpPr>
        <p:spPr bwMode="auto">
          <a:xfrm>
            <a:off x="5818188" y="3016250"/>
            <a:ext cx="2089150" cy="5984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1800" i="1"/>
              <a:t>ΕίδοςΤουρνουά</a:t>
            </a:r>
            <a:endParaRPr lang="en-US" altLang="el-GR" sz="2800" b="1"/>
          </a:p>
        </p:txBody>
      </p:sp>
      <p:sp>
        <p:nvSpPr>
          <p:cNvPr id="36872" name="Rectangle 87"/>
          <p:cNvSpPr>
            <a:spLocks noChangeArrowheads="1"/>
          </p:cNvSpPr>
          <p:nvPr/>
        </p:nvSpPr>
        <p:spPr bwMode="auto">
          <a:xfrm>
            <a:off x="228600" y="5889625"/>
            <a:ext cx="2089150" cy="3603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1800"/>
              <a:t>Παίκτης</a:t>
            </a:r>
            <a:endParaRPr lang="en-US" altLang="el-GR" sz="2800" b="1"/>
          </a:p>
        </p:txBody>
      </p:sp>
      <p:sp>
        <p:nvSpPr>
          <p:cNvPr id="36873" name="Line 88"/>
          <p:cNvSpPr>
            <a:spLocks noChangeShapeType="1"/>
          </p:cNvSpPr>
          <p:nvPr/>
        </p:nvSpPr>
        <p:spPr bwMode="auto">
          <a:xfrm>
            <a:off x="4217988" y="3751263"/>
            <a:ext cx="0" cy="33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874" name="Freeform 89"/>
          <p:cNvSpPr>
            <a:spLocks/>
          </p:cNvSpPr>
          <p:nvPr/>
        </p:nvSpPr>
        <p:spPr bwMode="auto">
          <a:xfrm>
            <a:off x="4164013" y="5362575"/>
            <a:ext cx="111125" cy="239713"/>
          </a:xfrm>
          <a:custGeom>
            <a:avLst/>
            <a:gdLst>
              <a:gd name="T0" fmla="*/ 2147483646 w 70"/>
              <a:gd name="T1" fmla="*/ 2147483646 h 140"/>
              <a:gd name="T2" fmla="*/ 2147483646 w 70"/>
              <a:gd name="T3" fmla="*/ 0 h 140"/>
              <a:gd name="T4" fmla="*/ 0 w 70"/>
              <a:gd name="T5" fmla="*/ 2147483646 h 140"/>
              <a:gd name="T6" fmla="*/ 2147483646 w 70"/>
              <a:gd name="T7" fmla="*/ 2147483646 h 140"/>
              <a:gd name="T8" fmla="*/ 2147483646 w 70"/>
              <a:gd name="T9" fmla="*/ 2147483646 h 140"/>
              <a:gd name="T10" fmla="*/ 0 60000 65536"/>
              <a:gd name="T11" fmla="*/ 0 60000 65536"/>
              <a:gd name="T12" fmla="*/ 0 60000 65536"/>
              <a:gd name="T13" fmla="*/ 0 60000 65536"/>
              <a:gd name="T14" fmla="*/ 0 60000 65536"/>
              <a:gd name="T15" fmla="*/ 0 w 70"/>
              <a:gd name="T16" fmla="*/ 0 h 140"/>
              <a:gd name="T17" fmla="*/ 70 w 70"/>
              <a:gd name="T18" fmla="*/ 140 h 140"/>
            </a:gdLst>
            <a:ahLst/>
            <a:cxnLst>
              <a:cxn ang="T10">
                <a:pos x="T0" y="T1"/>
              </a:cxn>
              <a:cxn ang="T11">
                <a:pos x="T2" y="T3"/>
              </a:cxn>
              <a:cxn ang="T12">
                <a:pos x="T4" y="T5"/>
              </a:cxn>
              <a:cxn ang="T13">
                <a:pos x="T6" y="T7"/>
              </a:cxn>
              <a:cxn ang="T14">
                <a:pos x="T8" y="T9"/>
              </a:cxn>
            </a:cxnLst>
            <a:rect l="T15" t="T16" r="T17" b="T18"/>
            <a:pathLst>
              <a:path w="70" h="140">
                <a:moveTo>
                  <a:pt x="70" y="70"/>
                </a:moveTo>
                <a:lnTo>
                  <a:pt x="35" y="0"/>
                </a:lnTo>
                <a:lnTo>
                  <a:pt x="0" y="70"/>
                </a:lnTo>
                <a:lnTo>
                  <a:pt x="35" y="140"/>
                </a:lnTo>
                <a:lnTo>
                  <a:pt x="70" y="70"/>
                </a:lnTo>
                <a:close/>
              </a:path>
            </a:pathLst>
          </a:custGeom>
          <a:solidFill>
            <a:srgbClr val="FFFFFF"/>
          </a:solidFill>
          <a:ln w="28575">
            <a:solidFill>
              <a:schemeClr val="tx1"/>
            </a:solidFill>
            <a:round/>
            <a:headEnd/>
            <a:tailEnd/>
          </a:ln>
        </p:spPr>
        <p:txBody>
          <a:bodyPr/>
          <a:lstStyle/>
          <a:p>
            <a:endParaRPr lang="el-GR"/>
          </a:p>
        </p:txBody>
      </p:sp>
      <p:sp>
        <p:nvSpPr>
          <p:cNvPr id="36875" name="Rectangle 90"/>
          <p:cNvSpPr>
            <a:spLocks noChangeArrowheads="1"/>
          </p:cNvSpPr>
          <p:nvPr/>
        </p:nvSpPr>
        <p:spPr bwMode="auto">
          <a:xfrm>
            <a:off x="3175000" y="4986338"/>
            <a:ext cx="2089150" cy="3587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1800"/>
              <a:t>Γύρος</a:t>
            </a:r>
            <a:endParaRPr lang="en-US" altLang="el-GR" sz="2800" b="1"/>
          </a:p>
        </p:txBody>
      </p:sp>
      <p:sp>
        <p:nvSpPr>
          <p:cNvPr id="36876" name="Rectangle 91"/>
          <p:cNvSpPr>
            <a:spLocks noChangeArrowheads="1"/>
          </p:cNvSpPr>
          <p:nvPr/>
        </p:nvSpPr>
        <p:spPr bwMode="auto">
          <a:xfrm>
            <a:off x="3175000" y="5889625"/>
            <a:ext cx="2089150" cy="3603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1800"/>
              <a:t>Παιχνίδι</a:t>
            </a:r>
            <a:endParaRPr lang="en-US" altLang="el-GR" sz="2800" b="1"/>
          </a:p>
        </p:txBody>
      </p:sp>
      <p:sp>
        <p:nvSpPr>
          <p:cNvPr id="36877" name="Freeform 93"/>
          <p:cNvSpPr>
            <a:spLocks/>
          </p:cNvSpPr>
          <p:nvPr/>
        </p:nvSpPr>
        <p:spPr bwMode="auto">
          <a:xfrm>
            <a:off x="4164013" y="4433888"/>
            <a:ext cx="111125" cy="239712"/>
          </a:xfrm>
          <a:custGeom>
            <a:avLst/>
            <a:gdLst>
              <a:gd name="T0" fmla="*/ 2147483646 w 70"/>
              <a:gd name="T1" fmla="*/ 2147483646 h 140"/>
              <a:gd name="T2" fmla="*/ 2147483646 w 70"/>
              <a:gd name="T3" fmla="*/ 0 h 140"/>
              <a:gd name="T4" fmla="*/ 0 w 70"/>
              <a:gd name="T5" fmla="*/ 2147483646 h 140"/>
              <a:gd name="T6" fmla="*/ 2147483646 w 70"/>
              <a:gd name="T7" fmla="*/ 2147483646 h 140"/>
              <a:gd name="T8" fmla="*/ 2147483646 w 70"/>
              <a:gd name="T9" fmla="*/ 2147483646 h 140"/>
              <a:gd name="T10" fmla="*/ 0 60000 65536"/>
              <a:gd name="T11" fmla="*/ 0 60000 65536"/>
              <a:gd name="T12" fmla="*/ 0 60000 65536"/>
              <a:gd name="T13" fmla="*/ 0 60000 65536"/>
              <a:gd name="T14" fmla="*/ 0 60000 65536"/>
              <a:gd name="T15" fmla="*/ 0 w 70"/>
              <a:gd name="T16" fmla="*/ 0 h 140"/>
              <a:gd name="T17" fmla="*/ 70 w 70"/>
              <a:gd name="T18" fmla="*/ 140 h 140"/>
            </a:gdLst>
            <a:ahLst/>
            <a:cxnLst>
              <a:cxn ang="T10">
                <a:pos x="T0" y="T1"/>
              </a:cxn>
              <a:cxn ang="T11">
                <a:pos x="T2" y="T3"/>
              </a:cxn>
              <a:cxn ang="T12">
                <a:pos x="T4" y="T5"/>
              </a:cxn>
              <a:cxn ang="T13">
                <a:pos x="T6" y="T7"/>
              </a:cxn>
              <a:cxn ang="T14">
                <a:pos x="T8" y="T9"/>
              </a:cxn>
            </a:cxnLst>
            <a:rect l="T15" t="T16" r="T17" b="T18"/>
            <a:pathLst>
              <a:path w="70" h="140">
                <a:moveTo>
                  <a:pt x="70" y="70"/>
                </a:moveTo>
                <a:lnTo>
                  <a:pt x="35" y="0"/>
                </a:lnTo>
                <a:lnTo>
                  <a:pt x="0" y="70"/>
                </a:lnTo>
                <a:lnTo>
                  <a:pt x="35" y="140"/>
                </a:lnTo>
                <a:lnTo>
                  <a:pt x="70" y="70"/>
                </a:lnTo>
                <a:close/>
              </a:path>
            </a:pathLst>
          </a:custGeom>
          <a:solidFill>
            <a:srgbClr val="FFFFFF"/>
          </a:solidFill>
          <a:ln w="28575">
            <a:solidFill>
              <a:schemeClr val="tx1"/>
            </a:solidFill>
            <a:round/>
            <a:headEnd/>
            <a:tailEnd/>
          </a:ln>
        </p:spPr>
        <p:txBody>
          <a:bodyPr/>
          <a:lstStyle/>
          <a:p>
            <a:endParaRPr lang="el-GR"/>
          </a:p>
        </p:txBody>
      </p:sp>
      <p:sp>
        <p:nvSpPr>
          <p:cNvPr id="36878" name="Freeform 94"/>
          <p:cNvSpPr>
            <a:spLocks/>
          </p:cNvSpPr>
          <p:nvPr/>
        </p:nvSpPr>
        <p:spPr bwMode="auto">
          <a:xfrm>
            <a:off x="4164013" y="3505200"/>
            <a:ext cx="111125" cy="239713"/>
          </a:xfrm>
          <a:custGeom>
            <a:avLst/>
            <a:gdLst>
              <a:gd name="T0" fmla="*/ 2147483646 w 70"/>
              <a:gd name="T1" fmla="*/ 2147483646 h 140"/>
              <a:gd name="T2" fmla="*/ 2147483646 w 70"/>
              <a:gd name="T3" fmla="*/ 0 h 140"/>
              <a:gd name="T4" fmla="*/ 0 w 70"/>
              <a:gd name="T5" fmla="*/ 2147483646 h 140"/>
              <a:gd name="T6" fmla="*/ 2147483646 w 70"/>
              <a:gd name="T7" fmla="*/ 2147483646 h 140"/>
              <a:gd name="T8" fmla="*/ 2147483646 w 70"/>
              <a:gd name="T9" fmla="*/ 2147483646 h 140"/>
              <a:gd name="T10" fmla="*/ 0 60000 65536"/>
              <a:gd name="T11" fmla="*/ 0 60000 65536"/>
              <a:gd name="T12" fmla="*/ 0 60000 65536"/>
              <a:gd name="T13" fmla="*/ 0 60000 65536"/>
              <a:gd name="T14" fmla="*/ 0 60000 65536"/>
              <a:gd name="T15" fmla="*/ 0 w 70"/>
              <a:gd name="T16" fmla="*/ 0 h 140"/>
              <a:gd name="T17" fmla="*/ 70 w 70"/>
              <a:gd name="T18" fmla="*/ 140 h 140"/>
            </a:gdLst>
            <a:ahLst/>
            <a:cxnLst>
              <a:cxn ang="T10">
                <a:pos x="T0" y="T1"/>
              </a:cxn>
              <a:cxn ang="T11">
                <a:pos x="T2" y="T3"/>
              </a:cxn>
              <a:cxn ang="T12">
                <a:pos x="T4" y="T5"/>
              </a:cxn>
              <a:cxn ang="T13">
                <a:pos x="T6" y="T7"/>
              </a:cxn>
              <a:cxn ang="T14">
                <a:pos x="T8" y="T9"/>
              </a:cxn>
            </a:cxnLst>
            <a:rect l="T15" t="T16" r="T17" b="T18"/>
            <a:pathLst>
              <a:path w="70" h="140">
                <a:moveTo>
                  <a:pt x="70" y="70"/>
                </a:moveTo>
                <a:lnTo>
                  <a:pt x="35" y="0"/>
                </a:lnTo>
                <a:lnTo>
                  <a:pt x="0" y="70"/>
                </a:lnTo>
                <a:lnTo>
                  <a:pt x="35" y="140"/>
                </a:lnTo>
                <a:lnTo>
                  <a:pt x="70" y="70"/>
                </a:lnTo>
                <a:close/>
              </a:path>
            </a:pathLst>
          </a:custGeom>
          <a:solidFill>
            <a:srgbClr val="FFFFFF"/>
          </a:solidFill>
          <a:ln w="28575">
            <a:solidFill>
              <a:schemeClr val="tx1"/>
            </a:solidFill>
            <a:round/>
            <a:headEnd/>
            <a:tailEnd/>
          </a:ln>
        </p:spPr>
        <p:txBody>
          <a:bodyPr/>
          <a:lstStyle/>
          <a:p>
            <a:endParaRPr lang="el-GR"/>
          </a:p>
        </p:txBody>
      </p:sp>
      <p:sp>
        <p:nvSpPr>
          <p:cNvPr id="36879" name="Line 95"/>
          <p:cNvSpPr>
            <a:spLocks noChangeShapeType="1"/>
          </p:cNvSpPr>
          <p:nvPr/>
        </p:nvSpPr>
        <p:spPr bwMode="auto">
          <a:xfrm>
            <a:off x="4222750" y="4656138"/>
            <a:ext cx="0" cy="33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880" name="Line 96"/>
          <p:cNvSpPr>
            <a:spLocks noChangeShapeType="1"/>
          </p:cNvSpPr>
          <p:nvPr/>
        </p:nvSpPr>
        <p:spPr bwMode="auto">
          <a:xfrm>
            <a:off x="4217988" y="5570538"/>
            <a:ext cx="0" cy="3286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cxnSp>
        <p:nvCxnSpPr>
          <p:cNvPr id="36881" name="AutoShape 98"/>
          <p:cNvCxnSpPr>
            <a:cxnSpLocks noChangeShapeType="1"/>
            <a:stCxn id="36872" idx="0"/>
            <a:endCxn id="36868" idx="1"/>
          </p:cNvCxnSpPr>
          <p:nvPr/>
        </p:nvCxnSpPr>
        <p:spPr bwMode="auto">
          <a:xfrm rot="-5400000">
            <a:off x="1409700" y="4124325"/>
            <a:ext cx="1614488" cy="188753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6882" name="AutoShape 99"/>
          <p:cNvCxnSpPr>
            <a:cxnSpLocks noChangeShapeType="1"/>
            <a:stCxn id="36872" idx="3"/>
            <a:endCxn id="36876" idx="1"/>
          </p:cNvCxnSpPr>
          <p:nvPr/>
        </p:nvCxnSpPr>
        <p:spPr bwMode="auto">
          <a:xfrm>
            <a:off x="2332038" y="6070600"/>
            <a:ext cx="828675"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6883" name="AutoShape 100"/>
          <p:cNvCxnSpPr>
            <a:cxnSpLocks noChangeShapeType="1"/>
            <a:stCxn id="36870" idx="3"/>
            <a:endCxn id="36869" idx="0"/>
          </p:cNvCxnSpPr>
          <p:nvPr/>
        </p:nvCxnSpPr>
        <p:spPr bwMode="auto">
          <a:xfrm>
            <a:off x="3163888" y="1628775"/>
            <a:ext cx="1055687" cy="149066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6884" name="AutoShape 101"/>
          <p:cNvCxnSpPr>
            <a:cxnSpLocks noChangeShapeType="1"/>
            <a:stCxn id="36869" idx="3"/>
            <a:endCxn id="36871" idx="1"/>
          </p:cNvCxnSpPr>
          <p:nvPr/>
        </p:nvCxnSpPr>
        <p:spPr bwMode="auto">
          <a:xfrm>
            <a:off x="5278438" y="3316288"/>
            <a:ext cx="525462"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36885" name="Rectangle 104"/>
          <p:cNvSpPr>
            <a:spLocks noChangeArrowheads="1"/>
          </p:cNvSpPr>
          <p:nvPr/>
        </p:nvSpPr>
        <p:spPr bwMode="auto">
          <a:xfrm>
            <a:off x="6800850" y="3968750"/>
            <a:ext cx="2089150" cy="3603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1800"/>
              <a:t>ΜεΑποκλεισμό</a:t>
            </a:r>
            <a:endParaRPr lang="en-US" altLang="el-GR" sz="1800"/>
          </a:p>
        </p:txBody>
      </p:sp>
      <p:sp>
        <p:nvSpPr>
          <p:cNvPr id="36886" name="Rectangle 105"/>
          <p:cNvSpPr>
            <a:spLocks noChangeArrowheads="1"/>
          </p:cNvSpPr>
          <p:nvPr/>
        </p:nvSpPr>
        <p:spPr bwMode="auto">
          <a:xfrm>
            <a:off x="6800850" y="4627563"/>
            <a:ext cx="2089150" cy="3587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1800"/>
              <a:t>ΌλοιΜεΌλους</a:t>
            </a:r>
            <a:endParaRPr lang="en-US" altLang="el-GR" sz="1800"/>
          </a:p>
        </p:txBody>
      </p:sp>
      <p:sp>
        <p:nvSpPr>
          <p:cNvPr id="36887" name="AutoShape 107"/>
          <p:cNvSpPr>
            <a:spLocks noChangeArrowheads="1"/>
          </p:cNvSpPr>
          <p:nvPr/>
        </p:nvSpPr>
        <p:spPr bwMode="auto">
          <a:xfrm>
            <a:off x="6045200" y="3611563"/>
            <a:ext cx="227013" cy="214312"/>
          </a:xfrm>
          <a:prstGeom prst="triangle">
            <a:avLst>
              <a:gd name="adj" fmla="val 50000"/>
            </a:avLst>
          </a:prstGeom>
          <a:solidFill>
            <a:schemeClr val="bg1"/>
          </a:solidFill>
          <a:ln w="2857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el-GR" altLang="el-GR" sz="1800" b="1">
              <a:latin typeface="Palatino" charset="0"/>
              <a:ea typeface="ＭＳ Ｐゴシック" panose="020B0600070205080204" pitchFamily="34" charset="-128"/>
            </a:endParaRPr>
          </a:p>
        </p:txBody>
      </p:sp>
      <p:cxnSp>
        <p:nvCxnSpPr>
          <p:cNvPr id="36888" name="AutoShape 110"/>
          <p:cNvCxnSpPr>
            <a:cxnSpLocks noChangeShapeType="1"/>
            <a:stCxn id="36887" idx="3"/>
            <a:endCxn id="36885" idx="1"/>
          </p:cNvCxnSpPr>
          <p:nvPr/>
        </p:nvCxnSpPr>
        <p:spPr bwMode="auto">
          <a:xfrm rot="16200000" flipH="1">
            <a:off x="6318251" y="3681412"/>
            <a:ext cx="309562" cy="62706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6889" name="AutoShape 111"/>
          <p:cNvCxnSpPr>
            <a:cxnSpLocks noChangeShapeType="1"/>
            <a:stCxn id="36886" idx="1"/>
            <a:endCxn id="36887" idx="3"/>
          </p:cNvCxnSpPr>
          <p:nvPr/>
        </p:nvCxnSpPr>
        <p:spPr bwMode="auto">
          <a:xfrm rot="10800000">
            <a:off x="6159500" y="3840163"/>
            <a:ext cx="627063" cy="96678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title"/>
          </p:nvPr>
        </p:nvSpPr>
        <p:spPr/>
        <p:txBody>
          <a:bodyPr lIns="90487" tIns="44450" rIns="90487" bIns="44450"/>
          <a:lstStyle/>
          <a:p>
            <a:pPr fontAlgn="auto">
              <a:spcAft>
                <a:spcPts val="0"/>
              </a:spcAft>
              <a:defRPr/>
            </a:pPr>
            <a:r>
              <a:rPr lang="el-GR" altLang="el-GR">
                <a:solidFill>
                  <a:schemeClr val="tx1">
                    <a:lumMod val="75000"/>
                    <a:lumOff val="25000"/>
                  </a:schemeClr>
                </a:solidFill>
              </a:rPr>
              <a:t>Εκλέπτυνση του μοντέλου</a:t>
            </a:r>
            <a:endParaRPr lang="en-US" altLang="el-GR">
              <a:solidFill>
                <a:schemeClr val="tx1">
                  <a:lumMod val="75000"/>
                  <a:lumOff val="25000"/>
                </a:schemeClr>
              </a:solidFill>
            </a:endParaRPr>
          </a:p>
        </p:txBody>
      </p:sp>
      <p:sp>
        <p:nvSpPr>
          <p:cNvPr id="42" name="Slide Number Placeholder 3"/>
          <p:cNvSpPr>
            <a:spLocks noGrp="1"/>
          </p:cNvSpPr>
          <p:nvPr>
            <p:ph type="sldNum" sz="quarter" idx="12"/>
          </p:nvPr>
        </p:nvSpPr>
        <p:spPr/>
        <p:txBody>
          <a:bodyPr/>
          <a:lstStyle/>
          <a:p>
            <a:pPr>
              <a:defRPr/>
            </a:pPr>
            <a:fld id="{4E6E148D-0F38-4B9E-B293-B84C25F9104B}" type="slidenum">
              <a:rPr lang="el-GR" altLang="el-GR"/>
              <a:pPr>
                <a:defRPr/>
              </a:pPr>
              <a:t>16</a:t>
            </a:fld>
            <a:endParaRPr lang="el-GR" altLang="el-GR"/>
          </a:p>
        </p:txBody>
      </p:sp>
      <p:sp>
        <p:nvSpPr>
          <p:cNvPr id="38916" name="Rectangle 3"/>
          <p:cNvSpPr>
            <a:spLocks noChangeArrowheads="1"/>
          </p:cNvSpPr>
          <p:nvPr/>
        </p:nvSpPr>
        <p:spPr bwMode="auto">
          <a:xfrm>
            <a:off x="3124200" y="3706813"/>
            <a:ext cx="2108200" cy="4095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2000"/>
              <a:t>Τουρνουά</a:t>
            </a:r>
            <a:endParaRPr lang="en-US" altLang="el-GR" sz="3200" b="1"/>
          </a:p>
        </p:txBody>
      </p:sp>
      <p:sp>
        <p:nvSpPr>
          <p:cNvPr id="38917" name="Rectangle 4"/>
          <p:cNvSpPr>
            <a:spLocks noChangeArrowheads="1"/>
          </p:cNvSpPr>
          <p:nvPr/>
        </p:nvSpPr>
        <p:spPr bwMode="auto">
          <a:xfrm>
            <a:off x="3124200" y="2716213"/>
            <a:ext cx="2108200" cy="4476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2000"/>
              <a:t>Ομοσπονδία</a:t>
            </a:r>
            <a:endParaRPr lang="en-US" altLang="el-GR" sz="3200" b="1"/>
          </a:p>
        </p:txBody>
      </p:sp>
      <p:sp>
        <p:nvSpPr>
          <p:cNvPr id="38918" name="Rectangle 5"/>
          <p:cNvSpPr>
            <a:spLocks noChangeArrowheads="1"/>
          </p:cNvSpPr>
          <p:nvPr/>
        </p:nvSpPr>
        <p:spPr bwMode="auto">
          <a:xfrm>
            <a:off x="971550" y="1404938"/>
            <a:ext cx="2108200" cy="4778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2000" i="1"/>
              <a:t>Παιχνίδι</a:t>
            </a:r>
            <a:endParaRPr lang="en-US" altLang="el-GR" sz="3200" b="1"/>
          </a:p>
        </p:txBody>
      </p:sp>
      <p:sp>
        <p:nvSpPr>
          <p:cNvPr id="38919" name="Rectangle 6"/>
          <p:cNvSpPr>
            <a:spLocks noChangeArrowheads="1"/>
          </p:cNvSpPr>
          <p:nvPr/>
        </p:nvSpPr>
        <p:spPr bwMode="auto">
          <a:xfrm>
            <a:off x="5715000" y="2678113"/>
            <a:ext cx="2514600" cy="5238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2000" i="1"/>
              <a:t>ΕίδοςΤουρνουά</a:t>
            </a:r>
            <a:endParaRPr lang="en-US" altLang="el-GR" sz="3200" b="1"/>
          </a:p>
        </p:txBody>
      </p:sp>
      <p:sp>
        <p:nvSpPr>
          <p:cNvPr id="38920" name="Rectangle 7"/>
          <p:cNvSpPr>
            <a:spLocks noChangeArrowheads="1"/>
          </p:cNvSpPr>
          <p:nvPr/>
        </p:nvSpPr>
        <p:spPr bwMode="auto">
          <a:xfrm>
            <a:off x="254000" y="5345113"/>
            <a:ext cx="2108200" cy="457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2000"/>
              <a:t>Παίκτης</a:t>
            </a:r>
            <a:endParaRPr lang="en-US" altLang="el-GR" sz="3200" b="1">
              <a:latin typeface="Verdana" panose="020B0604030504040204" pitchFamily="34" charset="0"/>
              <a:ea typeface="ＭＳ Ｐゴシック" panose="020B0600070205080204" pitchFamily="34" charset="-128"/>
            </a:endParaRPr>
          </a:p>
        </p:txBody>
      </p:sp>
      <p:sp>
        <p:nvSpPr>
          <p:cNvPr id="38921" name="Line 8"/>
          <p:cNvSpPr>
            <a:spLocks noChangeShapeType="1"/>
          </p:cNvSpPr>
          <p:nvPr/>
        </p:nvSpPr>
        <p:spPr bwMode="auto">
          <a:xfrm>
            <a:off x="4176713" y="340201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8922" name="Freeform 9"/>
          <p:cNvSpPr>
            <a:spLocks/>
          </p:cNvSpPr>
          <p:nvPr/>
        </p:nvSpPr>
        <p:spPr bwMode="auto">
          <a:xfrm>
            <a:off x="4122738" y="5008563"/>
            <a:ext cx="111125" cy="222250"/>
          </a:xfrm>
          <a:custGeom>
            <a:avLst/>
            <a:gdLst>
              <a:gd name="T0" fmla="*/ 2147483646 w 70"/>
              <a:gd name="T1" fmla="*/ 2147483646 h 140"/>
              <a:gd name="T2" fmla="*/ 2147483646 w 70"/>
              <a:gd name="T3" fmla="*/ 0 h 140"/>
              <a:gd name="T4" fmla="*/ 0 w 70"/>
              <a:gd name="T5" fmla="*/ 2147483646 h 140"/>
              <a:gd name="T6" fmla="*/ 2147483646 w 70"/>
              <a:gd name="T7" fmla="*/ 2147483646 h 140"/>
              <a:gd name="T8" fmla="*/ 2147483646 w 70"/>
              <a:gd name="T9" fmla="*/ 2147483646 h 140"/>
              <a:gd name="T10" fmla="*/ 0 60000 65536"/>
              <a:gd name="T11" fmla="*/ 0 60000 65536"/>
              <a:gd name="T12" fmla="*/ 0 60000 65536"/>
              <a:gd name="T13" fmla="*/ 0 60000 65536"/>
              <a:gd name="T14" fmla="*/ 0 60000 65536"/>
              <a:gd name="T15" fmla="*/ 0 w 70"/>
              <a:gd name="T16" fmla="*/ 0 h 140"/>
              <a:gd name="T17" fmla="*/ 70 w 70"/>
              <a:gd name="T18" fmla="*/ 140 h 140"/>
            </a:gdLst>
            <a:ahLst/>
            <a:cxnLst>
              <a:cxn ang="T10">
                <a:pos x="T0" y="T1"/>
              </a:cxn>
              <a:cxn ang="T11">
                <a:pos x="T2" y="T3"/>
              </a:cxn>
              <a:cxn ang="T12">
                <a:pos x="T4" y="T5"/>
              </a:cxn>
              <a:cxn ang="T13">
                <a:pos x="T6" y="T7"/>
              </a:cxn>
              <a:cxn ang="T14">
                <a:pos x="T8" y="T9"/>
              </a:cxn>
            </a:cxnLst>
            <a:rect l="T15" t="T16" r="T17" b="T18"/>
            <a:pathLst>
              <a:path w="70" h="140">
                <a:moveTo>
                  <a:pt x="70" y="70"/>
                </a:moveTo>
                <a:lnTo>
                  <a:pt x="35" y="0"/>
                </a:lnTo>
                <a:lnTo>
                  <a:pt x="0" y="70"/>
                </a:lnTo>
                <a:lnTo>
                  <a:pt x="35" y="140"/>
                </a:lnTo>
                <a:lnTo>
                  <a:pt x="70" y="70"/>
                </a:lnTo>
                <a:close/>
              </a:path>
            </a:pathLst>
          </a:custGeom>
          <a:solidFill>
            <a:srgbClr val="FFFFFF"/>
          </a:solidFill>
          <a:ln w="28575">
            <a:solidFill>
              <a:schemeClr val="tx1"/>
            </a:solidFill>
            <a:round/>
            <a:headEnd/>
            <a:tailEnd/>
          </a:ln>
        </p:spPr>
        <p:txBody>
          <a:bodyPr/>
          <a:lstStyle/>
          <a:p>
            <a:endParaRPr lang="el-GR"/>
          </a:p>
        </p:txBody>
      </p:sp>
      <p:sp>
        <p:nvSpPr>
          <p:cNvPr id="38923" name="Rectangle 10"/>
          <p:cNvSpPr>
            <a:spLocks noChangeArrowheads="1"/>
          </p:cNvSpPr>
          <p:nvPr/>
        </p:nvSpPr>
        <p:spPr bwMode="auto">
          <a:xfrm>
            <a:off x="3124200" y="4583113"/>
            <a:ext cx="2108200" cy="4095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2000"/>
              <a:t>Γύρος</a:t>
            </a:r>
            <a:endParaRPr lang="en-US" altLang="el-GR" sz="3200" b="1"/>
          </a:p>
        </p:txBody>
      </p:sp>
      <p:sp>
        <p:nvSpPr>
          <p:cNvPr id="38924" name="Rectangle 11"/>
          <p:cNvSpPr>
            <a:spLocks noChangeArrowheads="1"/>
          </p:cNvSpPr>
          <p:nvPr/>
        </p:nvSpPr>
        <p:spPr bwMode="auto">
          <a:xfrm>
            <a:off x="3225800" y="5497513"/>
            <a:ext cx="2108200" cy="457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2000" i="1"/>
              <a:t>Παιχνίδι</a:t>
            </a:r>
            <a:endParaRPr lang="en-US" altLang="el-GR" sz="3200" b="1"/>
          </a:p>
        </p:txBody>
      </p:sp>
      <p:sp>
        <p:nvSpPr>
          <p:cNvPr id="38925" name="Freeform 12"/>
          <p:cNvSpPr>
            <a:spLocks/>
          </p:cNvSpPr>
          <p:nvPr/>
        </p:nvSpPr>
        <p:spPr bwMode="auto">
          <a:xfrm>
            <a:off x="4122738" y="4110038"/>
            <a:ext cx="111125" cy="222250"/>
          </a:xfrm>
          <a:custGeom>
            <a:avLst/>
            <a:gdLst>
              <a:gd name="T0" fmla="*/ 2147483646 w 70"/>
              <a:gd name="T1" fmla="*/ 2147483646 h 140"/>
              <a:gd name="T2" fmla="*/ 2147483646 w 70"/>
              <a:gd name="T3" fmla="*/ 0 h 140"/>
              <a:gd name="T4" fmla="*/ 0 w 70"/>
              <a:gd name="T5" fmla="*/ 2147483646 h 140"/>
              <a:gd name="T6" fmla="*/ 2147483646 w 70"/>
              <a:gd name="T7" fmla="*/ 2147483646 h 140"/>
              <a:gd name="T8" fmla="*/ 2147483646 w 70"/>
              <a:gd name="T9" fmla="*/ 2147483646 h 140"/>
              <a:gd name="T10" fmla="*/ 0 60000 65536"/>
              <a:gd name="T11" fmla="*/ 0 60000 65536"/>
              <a:gd name="T12" fmla="*/ 0 60000 65536"/>
              <a:gd name="T13" fmla="*/ 0 60000 65536"/>
              <a:gd name="T14" fmla="*/ 0 60000 65536"/>
              <a:gd name="T15" fmla="*/ 0 w 70"/>
              <a:gd name="T16" fmla="*/ 0 h 140"/>
              <a:gd name="T17" fmla="*/ 70 w 70"/>
              <a:gd name="T18" fmla="*/ 140 h 140"/>
            </a:gdLst>
            <a:ahLst/>
            <a:cxnLst>
              <a:cxn ang="T10">
                <a:pos x="T0" y="T1"/>
              </a:cxn>
              <a:cxn ang="T11">
                <a:pos x="T2" y="T3"/>
              </a:cxn>
              <a:cxn ang="T12">
                <a:pos x="T4" y="T5"/>
              </a:cxn>
              <a:cxn ang="T13">
                <a:pos x="T6" y="T7"/>
              </a:cxn>
              <a:cxn ang="T14">
                <a:pos x="T8" y="T9"/>
              </a:cxn>
            </a:cxnLst>
            <a:rect l="T15" t="T16" r="T17" b="T18"/>
            <a:pathLst>
              <a:path w="70" h="140">
                <a:moveTo>
                  <a:pt x="70" y="70"/>
                </a:moveTo>
                <a:lnTo>
                  <a:pt x="35" y="0"/>
                </a:lnTo>
                <a:lnTo>
                  <a:pt x="0" y="70"/>
                </a:lnTo>
                <a:lnTo>
                  <a:pt x="35" y="140"/>
                </a:lnTo>
                <a:lnTo>
                  <a:pt x="70" y="70"/>
                </a:lnTo>
                <a:close/>
              </a:path>
            </a:pathLst>
          </a:custGeom>
          <a:solidFill>
            <a:srgbClr val="FFFFFF"/>
          </a:solidFill>
          <a:ln w="28575">
            <a:solidFill>
              <a:schemeClr val="tx1"/>
            </a:solidFill>
            <a:round/>
            <a:headEnd/>
            <a:tailEnd/>
          </a:ln>
        </p:spPr>
        <p:txBody>
          <a:bodyPr/>
          <a:lstStyle/>
          <a:p>
            <a:endParaRPr lang="el-GR"/>
          </a:p>
        </p:txBody>
      </p:sp>
      <p:sp>
        <p:nvSpPr>
          <p:cNvPr id="38926" name="Freeform 13"/>
          <p:cNvSpPr>
            <a:spLocks/>
          </p:cNvSpPr>
          <p:nvPr/>
        </p:nvSpPr>
        <p:spPr bwMode="auto">
          <a:xfrm>
            <a:off x="4122738" y="3173413"/>
            <a:ext cx="111125" cy="222250"/>
          </a:xfrm>
          <a:custGeom>
            <a:avLst/>
            <a:gdLst>
              <a:gd name="T0" fmla="*/ 2147483646 w 70"/>
              <a:gd name="T1" fmla="*/ 2147483646 h 140"/>
              <a:gd name="T2" fmla="*/ 2147483646 w 70"/>
              <a:gd name="T3" fmla="*/ 0 h 140"/>
              <a:gd name="T4" fmla="*/ 0 w 70"/>
              <a:gd name="T5" fmla="*/ 2147483646 h 140"/>
              <a:gd name="T6" fmla="*/ 2147483646 w 70"/>
              <a:gd name="T7" fmla="*/ 2147483646 h 140"/>
              <a:gd name="T8" fmla="*/ 2147483646 w 70"/>
              <a:gd name="T9" fmla="*/ 2147483646 h 140"/>
              <a:gd name="T10" fmla="*/ 0 60000 65536"/>
              <a:gd name="T11" fmla="*/ 0 60000 65536"/>
              <a:gd name="T12" fmla="*/ 0 60000 65536"/>
              <a:gd name="T13" fmla="*/ 0 60000 65536"/>
              <a:gd name="T14" fmla="*/ 0 60000 65536"/>
              <a:gd name="T15" fmla="*/ 0 w 70"/>
              <a:gd name="T16" fmla="*/ 0 h 140"/>
              <a:gd name="T17" fmla="*/ 70 w 70"/>
              <a:gd name="T18" fmla="*/ 140 h 140"/>
            </a:gdLst>
            <a:ahLst/>
            <a:cxnLst>
              <a:cxn ang="T10">
                <a:pos x="T0" y="T1"/>
              </a:cxn>
              <a:cxn ang="T11">
                <a:pos x="T2" y="T3"/>
              </a:cxn>
              <a:cxn ang="T12">
                <a:pos x="T4" y="T5"/>
              </a:cxn>
              <a:cxn ang="T13">
                <a:pos x="T6" y="T7"/>
              </a:cxn>
              <a:cxn ang="T14">
                <a:pos x="T8" y="T9"/>
              </a:cxn>
            </a:cxnLst>
            <a:rect l="T15" t="T16" r="T17" b="T18"/>
            <a:pathLst>
              <a:path w="70" h="140">
                <a:moveTo>
                  <a:pt x="70" y="70"/>
                </a:moveTo>
                <a:lnTo>
                  <a:pt x="35" y="0"/>
                </a:lnTo>
                <a:lnTo>
                  <a:pt x="0" y="70"/>
                </a:lnTo>
                <a:lnTo>
                  <a:pt x="35" y="140"/>
                </a:lnTo>
                <a:lnTo>
                  <a:pt x="70" y="70"/>
                </a:lnTo>
                <a:close/>
              </a:path>
            </a:pathLst>
          </a:custGeom>
          <a:solidFill>
            <a:srgbClr val="FFFFFF"/>
          </a:solidFill>
          <a:ln w="28575">
            <a:solidFill>
              <a:schemeClr val="tx1"/>
            </a:solidFill>
            <a:round/>
            <a:headEnd/>
            <a:tailEnd/>
          </a:ln>
        </p:spPr>
        <p:txBody>
          <a:bodyPr/>
          <a:lstStyle/>
          <a:p>
            <a:endParaRPr lang="el-GR"/>
          </a:p>
        </p:txBody>
      </p:sp>
      <p:sp>
        <p:nvSpPr>
          <p:cNvPr id="38927" name="Line 14"/>
          <p:cNvSpPr>
            <a:spLocks noChangeShapeType="1"/>
          </p:cNvSpPr>
          <p:nvPr/>
        </p:nvSpPr>
        <p:spPr bwMode="auto">
          <a:xfrm>
            <a:off x="4181475" y="431641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8928" name="Line 15"/>
          <p:cNvSpPr>
            <a:spLocks noChangeShapeType="1"/>
          </p:cNvSpPr>
          <p:nvPr/>
        </p:nvSpPr>
        <p:spPr bwMode="auto">
          <a:xfrm>
            <a:off x="4176713" y="520065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cxnSp>
        <p:nvCxnSpPr>
          <p:cNvPr id="38929" name="AutoShape 16"/>
          <p:cNvCxnSpPr>
            <a:cxnSpLocks noChangeShapeType="1"/>
            <a:stCxn id="38920" idx="0"/>
            <a:endCxn id="38916" idx="1"/>
          </p:cNvCxnSpPr>
          <p:nvPr/>
        </p:nvCxnSpPr>
        <p:spPr bwMode="auto">
          <a:xfrm rot="-5400000">
            <a:off x="1499394" y="3720306"/>
            <a:ext cx="1419225" cy="180181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8930" name="AutoShape 17"/>
          <p:cNvCxnSpPr>
            <a:cxnSpLocks noChangeShapeType="1"/>
            <a:stCxn id="38920" idx="3"/>
            <a:endCxn id="38924" idx="1"/>
          </p:cNvCxnSpPr>
          <p:nvPr/>
        </p:nvCxnSpPr>
        <p:spPr bwMode="auto">
          <a:xfrm>
            <a:off x="2376488" y="5573713"/>
            <a:ext cx="835025" cy="15240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8931" name="AutoShape 18"/>
          <p:cNvCxnSpPr>
            <a:cxnSpLocks noChangeShapeType="1"/>
            <a:stCxn id="38918" idx="3"/>
            <a:endCxn id="38917" idx="0"/>
          </p:cNvCxnSpPr>
          <p:nvPr/>
        </p:nvCxnSpPr>
        <p:spPr bwMode="auto">
          <a:xfrm>
            <a:off x="3094038" y="1644650"/>
            <a:ext cx="1084262" cy="105727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8932" name="AutoShape 19"/>
          <p:cNvCxnSpPr>
            <a:cxnSpLocks noChangeShapeType="1"/>
            <a:stCxn id="38917" idx="3"/>
            <a:endCxn id="38919" idx="1"/>
          </p:cNvCxnSpPr>
          <p:nvPr/>
        </p:nvCxnSpPr>
        <p:spPr bwMode="auto">
          <a:xfrm>
            <a:off x="5246688" y="2940050"/>
            <a:ext cx="454025"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38933" name="Rectangle 20"/>
          <p:cNvSpPr>
            <a:spLocks noChangeArrowheads="1"/>
          </p:cNvSpPr>
          <p:nvPr/>
        </p:nvSpPr>
        <p:spPr bwMode="auto">
          <a:xfrm>
            <a:off x="190500" y="2259013"/>
            <a:ext cx="2108200" cy="457200"/>
          </a:xfrm>
          <a:prstGeom prst="rect">
            <a:avLst/>
          </a:prstGeom>
          <a:solidFill>
            <a:srgbClr val="FDAD23"/>
          </a:solidFill>
          <a:ln w="28575">
            <a:solidFill>
              <a:schemeClr val="tx1"/>
            </a:solidFill>
            <a:miter lim="800000"/>
            <a:headEnd/>
            <a:tailEnd/>
          </a:ln>
        </p:spPr>
        <p:txBody>
          <a:bodyP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2000"/>
              <a:t>Τρίλιζα</a:t>
            </a:r>
            <a:endParaRPr lang="en-US" altLang="el-GR" sz="3200" b="1">
              <a:latin typeface="Palatino" charset="0"/>
              <a:ea typeface="ＭＳ Ｐゴシック" panose="020B0600070205080204" pitchFamily="34" charset="-128"/>
            </a:endParaRPr>
          </a:p>
        </p:txBody>
      </p:sp>
      <p:sp>
        <p:nvSpPr>
          <p:cNvPr id="38934" name="Rectangle 21"/>
          <p:cNvSpPr>
            <a:spLocks noChangeArrowheads="1"/>
          </p:cNvSpPr>
          <p:nvPr/>
        </p:nvSpPr>
        <p:spPr bwMode="auto">
          <a:xfrm>
            <a:off x="266700" y="3021013"/>
            <a:ext cx="2032000" cy="457200"/>
          </a:xfrm>
          <a:prstGeom prst="rect">
            <a:avLst/>
          </a:prstGeom>
          <a:solidFill>
            <a:srgbClr val="FDAD23"/>
          </a:solidFill>
          <a:ln w="28575">
            <a:solidFill>
              <a:schemeClr val="tx1"/>
            </a:solidFill>
            <a:miter lim="800000"/>
            <a:headEnd/>
            <a:tailEnd/>
          </a:ln>
        </p:spPr>
        <p:txBody>
          <a:bodyP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n-US" altLang="el-GR" sz="2000">
                <a:latin typeface="Lucida Sans Typewriter" panose="020B0509030504030204" pitchFamily="49" charset="0"/>
                <a:ea typeface="ＭＳ Ｐゴシック" panose="020B0600070205080204" pitchFamily="34" charset="-128"/>
              </a:rPr>
              <a:t>Asteroids</a:t>
            </a:r>
            <a:endParaRPr lang="en-US" altLang="el-GR" sz="3200" b="1">
              <a:latin typeface="Palatino" charset="0"/>
              <a:ea typeface="ＭＳ Ｐゴシック" panose="020B0600070205080204" pitchFamily="34" charset="-128"/>
            </a:endParaRPr>
          </a:p>
        </p:txBody>
      </p:sp>
      <p:sp>
        <p:nvSpPr>
          <p:cNvPr id="38935" name="Rectangle 22"/>
          <p:cNvSpPr>
            <a:spLocks noChangeArrowheads="1"/>
          </p:cNvSpPr>
          <p:nvPr/>
        </p:nvSpPr>
        <p:spPr bwMode="auto">
          <a:xfrm>
            <a:off x="6781800" y="3592513"/>
            <a:ext cx="2155825" cy="381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2000"/>
              <a:t>ΜεΑποκλεισμό</a:t>
            </a:r>
            <a:endParaRPr lang="en-US" altLang="el-GR" sz="3200" b="1"/>
          </a:p>
        </p:txBody>
      </p:sp>
      <p:sp>
        <p:nvSpPr>
          <p:cNvPr id="38936" name="Rectangle 23"/>
          <p:cNvSpPr>
            <a:spLocks noChangeArrowheads="1"/>
          </p:cNvSpPr>
          <p:nvPr/>
        </p:nvSpPr>
        <p:spPr bwMode="auto">
          <a:xfrm>
            <a:off x="6781800" y="4202113"/>
            <a:ext cx="2111375" cy="457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2000"/>
              <a:t>ΌλοιΜεΌλους</a:t>
            </a:r>
            <a:endParaRPr lang="en-US" altLang="el-GR" sz="3200" b="1"/>
          </a:p>
        </p:txBody>
      </p:sp>
      <p:sp>
        <p:nvSpPr>
          <p:cNvPr id="38937" name="AutoShape 24"/>
          <p:cNvSpPr>
            <a:spLocks noChangeArrowheads="1"/>
          </p:cNvSpPr>
          <p:nvPr/>
        </p:nvSpPr>
        <p:spPr bwMode="auto">
          <a:xfrm>
            <a:off x="2743200" y="1898650"/>
            <a:ext cx="228600" cy="284163"/>
          </a:xfrm>
          <a:prstGeom prst="triangle">
            <a:avLst>
              <a:gd name="adj" fmla="val 50000"/>
            </a:avLst>
          </a:prstGeom>
          <a:solidFill>
            <a:schemeClr val="bg1"/>
          </a:solidFill>
          <a:ln w="2857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el-GR" altLang="el-GR" sz="1800" b="1">
              <a:latin typeface="Palatino" charset="0"/>
              <a:ea typeface="ＭＳ Ｐゴシック" panose="020B0600070205080204" pitchFamily="34" charset="-128"/>
            </a:endParaRPr>
          </a:p>
        </p:txBody>
      </p:sp>
      <p:sp>
        <p:nvSpPr>
          <p:cNvPr id="38938" name="AutoShape 25"/>
          <p:cNvSpPr>
            <a:spLocks noChangeArrowheads="1"/>
          </p:cNvSpPr>
          <p:nvPr/>
        </p:nvSpPr>
        <p:spPr bwMode="auto">
          <a:xfrm>
            <a:off x="6019800" y="3211513"/>
            <a:ext cx="228600" cy="198437"/>
          </a:xfrm>
          <a:prstGeom prst="triangle">
            <a:avLst>
              <a:gd name="adj" fmla="val 50000"/>
            </a:avLst>
          </a:prstGeom>
          <a:solidFill>
            <a:schemeClr val="bg1"/>
          </a:solidFill>
          <a:ln w="2857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el-GR" altLang="el-GR" sz="1800" b="1">
              <a:latin typeface="Palatino" charset="0"/>
              <a:ea typeface="ＭＳ Ｐゴシック" panose="020B0600070205080204" pitchFamily="34" charset="-128"/>
            </a:endParaRPr>
          </a:p>
        </p:txBody>
      </p:sp>
      <p:cxnSp>
        <p:nvCxnSpPr>
          <p:cNvPr id="38939" name="AutoShape 26"/>
          <p:cNvCxnSpPr>
            <a:cxnSpLocks noChangeShapeType="1"/>
            <a:stCxn id="38937" idx="3"/>
            <a:endCxn id="38933" idx="3"/>
          </p:cNvCxnSpPr>
          <p:nvPr/>
        </p:nvCxnSpPr>
        <p:spPr bwMode="auto">
          <a:xfrm rot="5400000">
            <a:off x="2439987" y="2070101"/>
            <a:ext cx="290513" cy="54451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8940" name="AutoShape 27"/>
          <p:cNvCxnSpPr>
            <a:cxnSpLocks noChangeShapeType="1"/>
            <a:stCxn id="38937" idx="3"/>
            <a:endCxn id="38934" idx="3"/>
          </p:cNvCxnSpPr>
          <p:nvPr/>
        </p:nvCxnSpPr>
        <p:spPr bwMode="auto">
          <a:xfrm rot="5400000">
            <a:off x="2058987" y="2451101"/>
            <a:ext cx="1052513" cy="54451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8941" name="AutoShape 28"/>
          <p:cNvCxnSpPr>
            <a:cxnSpLocks noChangeShapeType="1"/>
            <a:stCxn id="38938" idx="3"/>
            <a:endCxn id="38935" idx="1"/>
          </p:cNvCxnSpPr>
          <p:nvPr/>
        </p:nvCxnSpPr>
        <p:spPr bwMode="auto">
          <a:xfrm rot="16200000" flipH="1">
            <a:off x="6271419" y="3286919"/>
            <a:ext cx="358775" cy="63341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8942" name="AutoShape 29"/>
          <p:cNvCxnSpPr>
            <a:cxnSpLocks noChangeShapeType="1"/>
            <a:stCxn id="38936" idx="1"/>
            <a:endCxn id="38938" idx="3"/>
          </p:cNvCxnSpPr>
          <p:nvPr/>
        </p:nvCxnSpPr>
        <p:spPr bwMode="auto">
          <a:xfrm rot="10800000">
            <a:off x="6134100" y="3424238"/>
            <a:ext cx="633413" cy="100647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8943" name="Rectangle 30"/>
          <p:cNvSpPr>
            <a:spLocks noChangeArrowheads="1"/>
          </p:cNvSpPr>
          <p:nvPr/>
        </p:nvSpPr>
        <p:spPr bwMode="auto">
          <a:xfrm>
            <a:off x="6045200" y="5421313"/>
            <a:ext cx="2108200" cy="447675"/>
          </a:xfrm>
          <a:prstGeom prst="rect">
            <a:avLst/>
          </a:prstGeom>
          <a:solidFill>
            <a:srgbClr val="FDAD23"/>
          </a:solidFill>
          <a:ln w="28575">
            <a:solidFill>
              <a:schemeClr val="tx1"/>
            </a:solidFill>
            <a:miter lim="800000"/>
            <a:headEnd/>
            <a:tailEnd/>
          </a:ln>
        </p:spPr>
        <p:txBody>
          <a:bodyP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2000" i="1"/>
              <a:t>Κίνηση</a:t>
            </a:r>
            <a:endParaRPr lang="en-US" altLang="el-GR" sz="3200" b="1" i="1"/>
          </a:p>
        </p:txBody>
      </p:sp>
      <p:sp>
        <p:nvSpPr>
          <p:cNvPr id="38944" name="Freeform 31"/>
          <p:cNvSpPr>
            <a:spLocks/>
          </p:cNvSpPr>
          <p:nvPr/>
        </p:nvSpPr>
        <p:spPr bwMode="auto">
          <a:xfrm rot="-5400000">
            <a:off x="5414962" y="5518151"/>
            <a:ext cx="111125" cy="222250"/>
          </a:xfrm>
          <a:custGeom>
            <a:avLst/>
            <a:gdLst>
              <a:gd name="T0" fmla="*/ 2147483646 w 70"/>
              <a:gd name="T1" fmla="*/ 2147483646 h 140"/>
              <a:gd name="T2" fmla="*/ 2147483646 w 70"/>
              <a:gd name="T3" fmla="*/ 0 h 140"/>
              <a:gd name="T4" fmla="*/ 0 w 70"/>
              <a:gd name="T5" fmla="*/ 2147483646 h 140"/>
              <a:gd name="T6" fmla="*/ 2147483646 w 70"/>
              <a:gd name="T7" fmla="*/ 2147483646 h 140"/>
              <a:gd name="T8" fmla="*/ 2147483646 w 70"/>
              <a:gd name="T9" fmla="*/ 2147483646 h 140"/>
              <a:gd name="T10" fmla="*/ 0 60000 65536"/>
              <a:gd name="T11" fmla="*/ 0 60000 65536"/>
              <a:gd name="T12" fmla="*/ 0 60000 65536"/>
              <a:gd name="T13" fmla="*/ 0 60000 65536"/>
              <a:gd name="T14" fmla="*/ 0 60000 65536"/>
              <a:gd name="T15" fmla="*/ 0 w 70"/>
              <a:gd name="T16" fmla="*/ 0 h 140"/>
              <a:gd name="T17" fmla="*/ 70 w 70"/>
              <a:gd name="T18" fmla="*/ 140 h 140"/>
            </a:gdLst>
            <a:ahLst/>
            <a:cxnLst>
              <a:cxn ang="T10">
                <a:pos x="T0" y="T1"/>
              </a:cxn>
              <a:cxn ang="T11">
                <a:pos x="T2" y="T3"/>
              </a:cxn>
              <a:cxn ang="T12">
                <a:pos x="T4" y="T5"/>
              </a:cxn>
              <a:cxn ang="T13">
                <a:pos x="T6" y="T7"/>
              </a:cxn>
              <a:cxn ang="T14">
                <a:pos x="T8" y="T9"/>
              </a:cxn>
            </a:cxnLst>
            <a:rect l="T15" t="T16" r="T17" b="T18"/>
            <a:pathLst>
              <a:path w="70" h="140">
                <a:moveTo>
                  <a:pt x="70" y="70"/>
                </a:moveTo>
                <a:lnTo>
                  <a:pt x="35" y="0"/>
                </a:lnTo>
                <a:lnTo>
                  <a:pt x="0" y="70"/>
                </a:lnTo>
                <a:lnTo>
                  <a:pt x="35" y="140"/>
                </a:lnTo>
                <a:lnTo>
                  <a:pt x="70" y="70"/>
                </a:lnTo>
                <a:close/>
              </a:path>
            </a:pathLst>
          </a:custGeom>
          <a:solidFill>
            <a:srgbClr val="FFFFFF"/>
          </a:solidFill>
          <a:ln w="28575">
            <a:solidFill>
              <a:schemeClr val="tx1"/>
            </a:solidFill>
            <a:round/>
            <a:headEnd/>
            <a:tailEnd/>
          </a:ln>
        </p:spPr>
        <p:txBody>
          <a:bodyPr vert="eaVert"/>
          <a:lstStyle/>
          <a:p>
            <a:endParaRPr lang="el-GR"/>
          </a:p>
        </p:txBody>
      </p:sp>
      <p:sp>
        <p:nvSpPr>
          <p:cNvPr id="38945" name="Line 32"/>
          <p:cNvSpPr>
            <a:spLocks noChangeShapeType="1"/>
          </p:cNvSpPr>
          <p:nvPr/>
        </p:nvSpPr>
        <p:spPr bwMode="auto">
          <a:xfrm rot="-5400000">
            <a:off x="5818188" y="5403850"/>
            <a:ext cx="0" cy="454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8946" name="Rectangle 33"/>
          <p:cNvSpPr>
            <a:spLocks noChangeArrowheads="1"/>
          </p:cNvSpPr>
          <p:nvPr/>
        </p:nvSpPr>
        <p:spPr bwMode="auto">
          <a:xfrm>
            <a:off x="206375" y="6118225"/>
            <a:ext cx="2520950" cy="685800"/>
          </a:xfrm>
          <a:prstGeom prst="rect">
            <a:avLst/>
          </a:prstGeom>
          <a:solidFill>
            <a:srgbClr val="FDAD23"/>
          </a:solidFill>
          <a:ln w="28575">
            <a:solidFill>
              <a:schemeClr val="tx1"/>
            </a:solidFill>
            <a:miter lim="800000"/>
            <a:headEnd/>
            <a:tailEnd/>
          </a:ln>
        </p:spPr>
        <p:txBody>
          <a:bodyP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1800" i="1">
                <a:latin typeface="Verdana" panose="020B0604030504040204" pitchFamily="34" charset="0"/>
              </a:rPr>
              <a:t>Έλεγχοςπαιχνιδιού</a:t>
            </a:r>
            <a:r>
              <a:rPr lang="en-US" altLang="el-GR" sz="900"/>
              <a:t> </a:t>
            </a:r>
            <a:r>
              <a:rPr lang="en-US" altLang="el-GR" sz="1800" i="1">
                <a:latin typeface="Verdana" panose="020B0604030504040204" pitchFamily="34" charset="0"/>
                <a:ea typeface="ＭＳ Ｐゴシック" panose="020B0600070205080204" pitchFamily="34" charset="-128"/>
              </a:rPr>
              <a:t/>
            </a:r>
            <a:br>
              <a:rPr lang="en-US" altLang="el-GR" sz="1800" i="1">
                <a:latin typeface="Verdana" panose="020B0604030504040204" pitchFamily="34" charset="0"/>
                <a:ea typeface="ＭＳ Ｐゴシック" panose="020B0600070205080204" pitchFamily="34" charset="-128"/>
              </a:rPr>
            </a:br>
            <a:r>
              <a:rPr lang="en-US" altLang="el-GR" sz="1800" i="1">
                <a:latin typeface="Verdana" panose="020B0604030504040204" pitchFamily="34" charset="0"/>
                <a:ea typeface="ＭＳ Ｐゴシック" panose="020B0600070205080204" pitchFamily="34" charset="-128"/>
              </a:rPr>
              <a:t>Factory</a:t>
            </a:r>
          </a:p>
        </p:txBody>
      </p:sp>
      <p:sp>
        <p:nvSpPr>
          <p:cNvPr id="38947" name="Rectangle 34"/>
          <p:cNvSpPr>
            <a:spLocks noChangeArrowheads="1"/>
          </p:cNvSpPr>
          <p:nvPr/>
        </p:nvSpPr>
        <p:spPr bwMode="auto">
          <a:xfrm>
            <a:off x="3873500" y="6221413"/>
            <a:ext cx="2408238" cy="457200"/>
          </a:xfrm>
          <a:prstGeom prst="rect">
            <a:avLst/>
          </a:prstGeom>
          <a:solidFill>
            <a:srgbClr val="FDAD23"/>
          </a:solidFill>
          <a:ln w="28575">
            <a:solidFill>
              <a:schemeClr val="tx1"/>
            </a:solidFill>
            <a:miter lim="800000"/>
            <a:headEnd/>
            <a:tailEnd/>
          </a:ln>
        </p:spPr>
        <p:txBody>
          <a:bodyPr anchorCtr="1"/>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l-GR" altLang="el-GR" sz="2000"/>
              <a:t>Έλεγχοςπαιχνιδιού</a:t>
            </a:r>
            <a:endParaRPr lang="en-US" altLang="el-GR" sz="3200" b="1"/>
          </a:p>
        </p:txBody>
      </p:sp>
      <p:sp>
        <p:nvSpPr>
          <p:cNvPr id="38948" name="Freeform 35"/>
          <p:cNvSpPr>
            <a:spLocks/>
          </p:cNvSpPr>
          <p:nvPr/>
        </p:nvSpPr>
        <p:spPr bwMode="auto">
          <a:xfrm rot="-5400000">
            <a:off x="6383337" y="6356351"/>
            <a:ext cx="111125" cy="222250"/>
          </a:xfrm>
          <a:custGeom>
            <a:avLst/>
            <a:gdLst>
              <a:gd name="T0" fmla="*/ 2147483646 w 70"/>
              <a:gd name="T1" fmla="*/ 2147483646 h 140"/>
              <a:gd name="T2" fmla="*/ 2147483646 w 70"/>
              <a:gd name="T3" fmla="*/ 0 h 140"/>
              <a:gd name="T4" fmla="*/ 0 w 70"/>
              <a:gd name="T5" fmla="*/ 2147483646 h 140"/>
              <a:gd name="T6" fmla="*/ 2147483646 w 70"/>
              <a:gd name="T7" fmla="*/ 2147483646 h 140"/>
              <a:gd name="T8" fmla="*/ 2147483646 w 70"/>
              <a:gd name="T9" fmla="*/ 2147483646 h 140"/>
              <a:gd name="T10" fmla="*/ 0 60000 65536"/>
              <a:gd name="T11" fmla="*/ 0 60000 65536"/>
              <a:gd name="T12" fmla="*/ 0 60000 65536"/>
              <a:gd name="T13" fmla="*/ 0 60000 65536"/>
              <a:gd name="T14" fmla="*/ 0 60000 65536"/>
              <a:gd name="T15" fmla="*/ 0 w 70"/>
              <a:gd name="T16" fmla="*/ 0 h 140"/>
              <a:gd name="T17" fmla="*/ 70 w 70"/>
              <a:gd name="T18" fmla="*/ 140 h 140"/>
            </a:gdLst>
            <a:ahLst/>
            <a:cxnLst>
              <a:cxn ang="T10">
                <a:pos x="T0" y="T1"/>
              </a:cxn>
              <a:cxn ang="T11">
                <a:pos x="T2" y="T3"/>
              </a:cxn>
              <a:cxn ang="T12">
                <a:pos x="T4" y="T5"/>
              </a:cxn>
              <a:cxn ang="T13">
                <a:pos x="T6" y="T7"/>
              </a:cxn>
              <a:cxn ang="T14">
                <a:pos x="T8" y="T9"/>
              </a:cxn>
            </a:cxnLst>
            <a:rect l="T15" t="T16" r="T17" b="T18"/>
            <a:pathLst>
              <a:path w="70" h="140">
                <a:moveTo>
                  <a:pt x="70" y="70"/>
                </a:moveTo>
                <a:lnTo>
                  <a:pt x="35" y="0"/>
                </a:lnTo>
                <a:lnTo>
                  <a:pt x="0" y="70"/>
                </a:lnTo>
                <a:lnTo>
                  <a:pt x="35" y="140"/>
                </a:lnTo>
                <a:lnTo>
                  <a:pt x="70" y="70"/>
                </a:lnTo>
                <a:close/>
              </a:path>
            </a:pathLst>
          </a:custGeom>
          <a:solidFill>
            <a:srgbClr val="FFFFFF"/>
          </a:solidFill>
          <a:ln w="28575">
            <a:solidFill>
              <a:schemeClr val="tx1"/>
            </a:solidFill>
            <a:round/>
            <a:headEnd/>
            <a:tailEnd/>
          </a:ln>
        </p:spPr>
        <p:txBody>
          <a:bodyPr vert="eaVert"/>
          <a:lstStyle/>
          <a:p>
            <a:endParaRPr lang="el-GR"/>
          </a:p>
        </p:txBody>
      </p:sp>
      <p:sp>
        <p:nvSpPr>
          <p:cNvPr id="38949" name="Line 36"/>
          <p:cNvSpPr>
            <a:spLocks noChangeShapeType="1"/>
          </p:cNvSpPr>
          <p:nvPr/>
        </p:nvSpPr>
        <p:spPr bwMode="auto">
          <a:xfrm rot="-5400000">
            <a:off x="6884988" y="6143625"/>
            <a:ext cx="0" cy="6667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8950" name="Line 37"/>
          <p:cNvSpPr>
            <a:spLocks noChangeShapeType="1"/>
          </p:cNvSpPr>
          <p:nvPr/>
        </p:nvSpPr>
        <p:spPr bwMode="auto">
          <a:xfrm>
            <a:off x="7239000" y="5878513"/>
            <a:ext cx="0" cy="609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cxnSp>
        <p:nvCxnSpPr>
          <p:cNvPr id="38951" name="AutoShape 38"/>
          <p:cNvCxnSpPr>
            <a:cxnSpLocks noChangeShapeType="1"/>
          </p:cNvCxnSpPr>
          <p:nvPr/>
        </p:nvCxnSpPr>
        <p:spPr bwMode="auto">
          <a:xfrm>
            <a:off x="2770188" y="6489700"/>
            <a:ext cx="1089025"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38952" name="Text Box 39"/>
          <p:cNvSpPr txBox="1">
            <a:spLocks noChangeArrowheads="1"/>
          </p:cNvSpPr>
          <p:nvPr/>
        </p:nvSpPr>
        <p:spPr bwMode="auto">
          <a:xfrm>
            <a:off x="2771775" y="6207125"/>
            <a:ext cx="1139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1000">
                <a:solidFill>
                  <a:schemeClr val="tx1"/>
                </a:solidFill>
                <a:latin typeface="Arial" panose="020B0604020202020204" pitchFamily="34" charset="0"/>
              </a:defRPr>
            </a:lvl1pPr>
            <a:lvl2pPr marL="37931725" indent="-37474525">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en-US" altLang="el-GR" sz="1800">
                <a:latin typeface="Courier New" panose="02070309020205020404" pitchFamily="49" charset="0"/>
                <a:ea typeface="ＭＳ Ｐゴシック" panose="020B0600070205080204" pitchFamily="34" charset="-128"/>
              </a:rPr>
              <a:t>creates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ChangeArrowheads="1"/>
          </p:cNvSpPr>
          <p:nvPr>
            <p:ph type="title"/>
          </p:nvPr>
        </p:nvSpPr>
        <p:spPr/>
        <p:txBody>
          <a:bodyPr lIns="90487" tIns="44450" rIns="90487" bIns="44450">
            <a:normAutofit fontScale="90000"/>
          </a:bodyPr>
          <a:lstStyle/>
          <a:p>
            <a:pPr fontAlgn="auto">
              <a:spcAft>
                <a:spcPts val="0"/>
              </a:spcAft>
              <a:defRPr/>
            </a:pPr>
            <a:r>
              <a:rPr lang="el-GR" altLang="el-GR">
                <a:solidFill>
                  <a:schemeClr val="tx1">
                    <a:lumMod val="75000"/>
                    <a:lumOff val="25000"/>
                  </a:schemeClr>
                </a:solidFill>
              </a:rPr>
              <a:t>Διάγραμμα στιγμιοτύπων συστήματος </a:t>
            </a:r>
            <a:r>
              <a:rPr lang="en-US" altLang="el-GR">
                <a:solidFill>
                  <a:schemeClr val="tx1">
                    <a:lumMod val="75000"/>
                    <a:lumOff val="25000"/>
                  </a:schemeClr>
                </a:solidFill>
              </a:rPr>
              <a:t>AREMA</a:t>
            </a:r>
          </a:p>
        </p:txBody>
      </p:sp>
      <p:sp>
        <p:nvSpPr>
          <p:cNvPr id="7" name="Slide Number Placeholder 3"/>
          <p:cNvSpPr>
            <a:spLocks noGrp="1"/>
          </p:cNvSpPr>
          <p:nvPr>
            <p:ph type="sldNum" sz="quarter" idx="12"/>
          </p:nvPr>
        </p:nvSpPr>
        <p:spPr/>
        <p:txBody>
          <a:bodyPr/>
          <a:lstStyle/>
          <a:p>
            <a:pPr>
              <a:defRPr/>
            </a:pPr>
            <a:fld id="{0A121663-F944-4656-BB05-2D6690D59190}" type="slidenum">
              <a:rPr lang="el-GR" altLang="el-GR"/>
              <a:pPr>
                <a:defRPr/>
              </a:pPr>
              <a:t>17</a:t>
            </a:fld>
            <a:endParaRPr lang="el-GR" altLang="el-GR"/>
          </a:p>
        </p:txBody>
      </p:sp>
      <p:pic>
        <p:nvPicPr>
          <p:cNvPr id="40964" name="Picture 3" descr="Arena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463" y="3344863"/>
            <a:ext cx="5951537"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descr="ArenaFrontE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8" y="1590675"/>
            <a:ext cx="3522662" cy="52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Grp="1" noChangeArrowheads="1"/>
          </p:cNvSpPr>
          <p:nvPr>
            <p:ph type="title"/>
          </p:nvPr>
        </p:nvSpPr>
        <p:spPr/>
        <p:txBody>
          <a:bodyPr lIns="90487" tIns="44450" rIns="90487" bIns="44450">
            <a:normAutofit fontScale="90000"/>
          </a:bodyPr>
          <a:lstStyle/>
          <a:p>
            <a:pPr fontAlgn="auto">
              <a:spcAft>
                <a:spcPts val="0"/>
              </a:spcAft>
              <a:defRPr/>
            </a:pPr>
            <a:r>
              <a:rPr lang="el-GR" altLang="el-GR">
                <a:solidFill>
                  <a:schemeClr val="tx1">
                    <a:lumMod val="75000"/>
                    <a:lumOff val="25000"/>
                  </a:schemeClr>
                </a:solidFill>
              </a:rPr>
              <a:t>Διεπαφή χρήστη στο </a:t>
            </a:r>
            <a:r>
              <a:rPr lang="en-US" altLang="el-GR">
                <a:solidFill>
                  <a:schemeClr val="tx1">
                    <a:lumMod val="75000"/>
                    <a:lumOff val="25000"/>
                  </a:schemeClr>
                </a:solidFill>
              </a:rPr>
              <a:t>ARENA (</a:t>
            </a:r>
            <a:r>
              <a:rPr lang="el-GR" altLang="el-GR">
                <a:solidFill>
                  <a:schemeClr val="tx1">
                    <a:lumMod val="75000"/>
                    <a:lumOff val="25000"/>
                  </a:schemeClr>
                </a:solidFill>
              </a:rPr>
              <a:t>εξυπηρετούμενος</a:t>
            </a:r>
            <a:r>
              <a:rPr lang="en-US" altLang="el-GR">
                <a:solidFill>
                  <a:schemeClr val="tx1">
                    <a:lumMod val="75000"/>
                    <a:lumOff val="25000"/>
                  </a:schemeClr>
                </a:solidFill>
              </a:rPr>
              <a:t>)</a:t>
            </a:r>
          </a:p>
        </p:txBody>
      </p:sp>
      <p:sp>
        <p:nvSpPr>
          <p:cNvPr id="6" name="Slide Number Placeholder 3"/>
          <p:cNvSpPr>
            <a:spLocks noGrp="1"/>
          </p:cNvSpPr>
          <p:nvPr>
            <p:ph type="sldNum" sz="quarter" idx="12"/>
          </p:nvPr>
        </p:nvSpPr>
        <p:spPr/>
        <p:txBody>
          <a:bodyPr/>
          <a:lstStyle/>
          <a:p>
            <a:pPr>
              <a:defRPr/>
            </a:pPr>
            <a:fld id="{AC547AB0-B474-4C23-85E0-FAD2CE2F5DA7}" type="slidenum">
              <a:rPr lang="el-GR" altLang="el-GR"/>
              <a:pPr>
                <a:defRPr/>
              </a:pPr>
              <a:t>18</a:t>
            </a:fld>
            <a:endParaRPr lang="el-GR" altLang="el-GR"/>
          </a:p>
        </p:txBody>
      </p:sp>
      <p:pic>
        <p:nvPicPr>
          <p:cNvPr id="43012" name="Picture 5"/>
          <p:cNvPicPr>
            <a:picLocks noChangeAspect="1" noChangeArrowheads="1"/>
          </p:cNvPicPr>
          <p:nvPr/>
        </p:nvPicPr>
        <p:blipFill>
          <a:blip r:embed="rId3">
            <a:extLst>
              <a:ext uri="{28A0092B-C50C-407E-A947-70E740481C1C}">
                <a14:useLocalDpi xmlns:a14="http://schemas.microsoft.com/office/drawing/2010/main" val="0"/>
              </a:ext>
            </a:extLst>
          </a:blip>
          <a:srcRect l="285"/>
          <a:stretch>
            <a:fillRect/>
          </a:stretch>
        </p:blipFill>
        <p:spPr bwMode="auto">
          <a:xfrm>
            <a:off x="1422400" y="1989138"/>
            <a:ext cx="6607175"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Grp="1" noChangeArrowheads="1"/>
          </p:cNvSpPr>
          <p:nvPr>
            <p:ph type="title"/>
          </p:nvPr>
        </p:nvSpPr>
        <p:spPr/>
        <p:txBody>
          <a:bodyPr lIns="90487" tIns="44450" rIns="90487" bIns="44450">
            <a:normAutofit fontScale="90000"/>
          </a:bodyPr>
          <a:lstStyle/>
          <a:p>
            <a:pPr fontAlgn="auto">
              <a:spcAft>
                <a:spcPts val="0"/>
              </a:spcAft>
              <a:defRPr/>
            </a:pPr>
            <a:r>
              <a:rPr lang="el-GR" altLang="el-GR">
                <a:solidFill>
                  <a:schemeClr val="tx1">
                    <a:lumMod val="75000"/>
                    <a:lumOff val="25000"/>
                  </a:schemeClr>
                </a:solidFill>
              </a:rPr>
              <a:t>Διεπαφή χρήστη στο </a:t>
            </a:r>
            <a:r>
              <a:rPr lang="en-US" altLang="el-GR">
                <a:solidFill>
                  <a:schemeClr val="tx1">
                    <a:lumMod val="75000"/>
                    <a:lumOff val="25000"/>
                  </a:schemeClr>
                </a:solidFill>
              </a:rPr>
              <a:t>ARENA (</a:t>
            </a:r>
            <a:r>
              <a:rPr lang="el-GR" altLang="el-GR">
                <a:solidFill>
                  <a:schemeClr val="tx1">
                    <a:lumMod val="75000"/>
                    <a:lumOff val="25000"/>
                  </a:schemeClr>
                </a:solidFill>
              </a:rPr>
              <a:t>εξυπηρέτης</a:t>
            </a:r>
            <a:r>
              <a:rPr lang="en-US" altLang="el-GR">
                <a:solidFill>
                  <a:schemeClr val="tx1">
                    <a:lumMod val="75000"/>
                    <a:lumOff val="25000"/>
                  </a:schemeClr>
                </a:solidFill>
              </a:rPr>
              <a:t>)</a:t>
            </a:r>
          </a:p>
        </p:txBody>
      </p:sp>
      <p:sp>
        <p:nvSpPr>
          <p:cNvPr id="6" name="Slide Number Placeholder 3"/>
          <p:cNvSpPr>
            <a:spLocks noGrp="1"/>
          </p:cNvSpPr>
          <p:nvPr>
            <p:ph type="sldNum" sz="quarter" idx="12"/>
          </p:nvPr>
        </p:nvSpPr>
        <p:spPr/>
        <p:txBody>
          <a:bodyPr/>
          <a:lstStyle/>
          <a:p>
            <a:pPr>
              <a:defRPr/>
            </a:pPr>
            <a:fld id="{F129DF01-37CA-4D95-97C0-9F26298EDEDE}" type="slidenum">
              <a:rPr lang="el-GR" altLang="el-GR"/>
              <a:pPr>
                <a:defRPr/>
              </a:pPr>
              <a:t>19</a:t>
            </a:fld>
            <a:endParaRPr lang="el-GR" altLang="el-GR"/>
          </a:p>
        </p:txBody>
      </p:sp>
      <p:pic>
        <p:nvPicPr>
          <p:cNvPr id="45060" name="Picture 3"/>
          <p:cNvPicPr>
            <a:picLocks noChangeAspect="1" noChangeArrowheads="1"/>
          </p:cNvPicPr>
          <p:nvPr/>
        </p:nvPicPr>
        <p:blipFill>
          <a:blip r:embed="rId3">
            <a:extLst>
              <a:ext uri="{28A0092B-C50C-407E-A947-70E740481C1C}">
                <a14:useLocalDpi xmlns:a14="http://schemas.microsoft.com/office/drawing/2010/main" val="0"/>
              </a:ext>
            </a:extLst>
          </a:blip>
          <a:srcRect l="241" t="264"/>
          <a:stretch>
            <a:fillRect/>
          </a:stretch>
        </p:blipFill>
        <p:spPr bwMode="auto">
          <a:xfrm>
            <a:off x="296863" y="1898650"/>
            <a:ext cx="8534400"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822325" y="98425"/>
            <a:ext cx="7543800" cy="1157288"/>
          </a:xfrm>
        </p:spPr>
        <p:txBody>
          <a:bodyPr/>
          <a:lstStyle/>
          <a:p>
            <a:pPr fontAlgn="auto">
              <a:spcAft>
                <a:spcPts val="0"/>
              </a:spcAft>
              <a:defRPr/>
            </a:pPr>
            <a:r>
              <a:rPr lang="el-GR" altLang="el-GR">
                <a:solidFill>
                  <a:schemeClr val="tx1">
                    <a:lumMod val="75000"/>
                    <a:lumOff val="25000"/>
                  </a:schemeClr>
                </a:solidFill>
              </a:rPr>
              <a:t>Περιεχόμενα</a:t>
            </a:r>
          </a:p>
        </p:txBody>
      </p:sp>
      <p:sp>
        <p:nvSpPr>
          <p:cNvPr id="13315" name="Rectangle 3"/>
          <p:cNvSpPr>
            <a:spLocks noGrp="1" noChangeArrowheads="1"/>
          </p:cNvSpPr>
          <p:nvPr>
            <p:ph idx="1"/>
          </p:nvPr>
        </p:nvSpPr>
        <p:spPr>
          <a:xfrm>
            <a:off x="822325" y="1449388"/>
            <a:ext cx="7543800" cy="4814887"/>
          </a:xfrm>
        </p:spPr>
        <p:txBody>
          <a:bodyPr/>
          <a:lstStyle/>
          <a:p>
            <a:r>
              <a:rPr lang="el-GR" altLang="el-GR" smtClean="0"/>
              <a:t>Διατύπωση προβλήματος</a:t>
            </a:r>
            <a:endParaRPr lang="en-US" altLang="el-GR" smtClean="0"/>
          </a:p>
          <a:p>
            <a:r>
              <a:rPr lang="el-GR" altLang="el-GR" smtClean="0"/>
              <a:t>Λειτουργικές προδιαγραφές</a:t>
            </a:r>
            <a:endParaRPr lang="en-US" altLang="el-GR" smtClean="0"/>
          </a:p>
          <a:p>
            <a:r>
              <a:rPr lang="el-GR" altLang="el-GR" smtClean="0"/>
              <a:t>Μη λειτουργικές προδιαγραφές</a:t>
            </a:r>
            <a:endParaRPr lang="en-US" altLang="el-GR" smtClean="0"/>
          </a:p>
          <a:p>
            <a:r>
              <a:rPr lang="el-GR" altLang="el-GR" smtClean="0"/>
              <a:t>Διεπαφή χρήστη</a:t>
            </a:r>
            <a:endParaRPr lang="en-US" altLang="el-GR" smtClean="0"/>
          </a:p>
          <a:p>
            <a:r>
              <a:rPr lang="el-GR" altLang="el-GR" smtClean="0"/>
              <a:t>Μοντέλο αντικειμένων</a:t>
            </a:r>
            <a:endParaRPr lang="en-US" altLang="el-GR" smtClean="0"/>
          </a:p>
          <a:p>
            <a:r>
              <a:rPr lang="el-GR" altLang="el-GR" smtClean="0"/>
              <a:t>Αποσύνθεση συστήματος</a:t>
            </a:r>
            <a:endParaRPr lang="en-US" altLang="el-GR" smtClean="0"/>
          </a:p>
          <a:p>
            <a:r>
              <a:rPr lang="el-GR" altLang="el-GR" smtClean="0"/>
              <a:t>Θέση σε λειτουργία</a:t>
            </a:r>
          </a:p>
        </p:txBody>
      </p:sp>
      <p:sp>
        <p:nvSpPr>
          <p:cNvPr id="6" name="Slide Number Placeholder 5"/>
          <p:cNvSpPr>
            <a:spLocks noGrp="1"/>
          </p:cNvSpPr>
          <p:nvPr>
            <p:ph type="sldNum" sz="quarter" idx="12"/>
          </p:nvPr>
        </p:nvSpPr>
        <p:spPr/>
        <p:txBody>
          <a:bodyPr/>
          <a:lstStyle/>
          <a:p>
            <a:pPr>
              <a:defRPr/>
            </a:pPr>
            <a:fld id="{4CDFDECA-23DE-42E7-A3DB-415DB18E0B46}" type="slidenum">
              <a:rPr lang="el-GR" altLang="el-GR"/>
              <a:pPr>
                <a:defRPr/>
              </a:pPr>
              <a:t>2</a:t>
            </a:fld>
            <a:endParaRPr lang="el-GR" alt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822325" y="98425"/>
            <a:ext cx="7543800" cy="1157288"/>
          </a:xfrm>
        </p:spPr>
        <p:txBody>
          <a:bodyPr lIns="90487" tIns="44450" rIns="90487" bIns="44450"/>
          <a:lstStyle/>
          <a:p>
            <a:pPr fontAlgn="auto">
              <a:spcAft>
                <a:spcPts val="0"/>
              </a:spcAft>
              <a:defRPr/>
            </a:pPr>
            <a:r>
              <a:rPr lang="el-GR" altLang="el-GR">
                <a:solidFill>
                  <a:schemeClr val="tx1">
                    <a:lumMod val="75000"/>
                    <a:lumOff val="25000"/>
                  </a:schemeClr>
                </a:solidFill>
              </a:rPr>
              <a:t>Διατύπωση προβλήματος</a:t>
            </a:r>
            <a:endParaRPr lang="en-US" altLang="el-GR">
              <a:solidFill>
                <a:schemeClr val="tx1">
                  <a:lumMod val="75000"/>
                  <a:lumOff val="25000"/>
                </a:schemeClr>
              </a:solidFill>
            </a:endParaRPr>
          </a:p>
        </p:txBody>
      </p:sp>
      <p:sp>
        <p:nvSpPr>
          <p:cNvPr id="906243" name="Rectangle 3"/>
          <p:cNvSpPr>
            <a:spLocks noGrp="1" noChangeArrowheads="1"/>
          </p:cNvSpPr>
          <p:nvPr>
            <p:ph idx="1"/>
          </p:nvPr>
        </p:nvSpPr>
        <p:spPr>
          <a:xfrm>
            <a:off x="822325" y="1449388"/>
            <a:ext cx="7543800" cy="4814887"/>
          </a:xfrm>
        </p:spPr>
        <p:txBody>
          <a:bodyPr lIns="90487" tIns="44450" rIns="90487" bIns="44450" rtlCol="0">
            <a:normAutofit lnSpcReduction="10000"/>
          </a:bodyPr>
          <a:lstStyle/>
          <a:p>
            <a:pPr marL="285750" indent="-285750" fontAlgn="auto">
              <a:spcBef>
                <a:spcPct val="5000"/>
              </a:spcBef>
              <a:defRPr/>
            </a:pPr>
            <a:r>
              <a:rPr lang="el-GR" altLang="el-GR" sz="2800" dirty="0">
                <a:solidFill>
                  <a:schemeClr val="tx1">
                    <a:lumMod val="75000"/>
                    <a:lumOff val="25000"/>
                  </a:schemeClr>
                </a:solidFill>
              </a:rPr>
              <a:t>Η διατύπωση προβλήματος αναπτύσσεται από τον πελάτη ως μία περιγραφή του προβλήματος που θα αντιμετωπίσει το σύστημα</a:t>
            </a:r>
          </a:p>
          <a:p>
            <a:pPr marL="285750" indent="-285750" fontAlgn="auto">
              <a:spcBef>
                <a:spcPct val="5000"/>
              </a:spcBef>
              <a:defRPr/>
            </a:pPr>
            <a:r>
              <a:rPr lang="el-GR" altLang="el-GR" sz="2800" dirty="0">
                <a:solidFill>
                  <a:schemeClr val="tx1">
                    <a:lumMod val="75000"/>
                    <a:lumOff val="25000"/>
                  </a:schemeClr>
                </a:solidFill>
              </a:rPr>
              <a:t>Η</a:t>
            </a:r>
            <a:r>
              <a:rPr lang="en-US" altLang="el-GR" sz="2800" dirty="0">
                <a:solidFill>
                  <a:schemeClr val="tx1">
                    <a:lumMod val="75000"/>
                    <a:lumOff val="25000"/>
                  </a:schemeClr>
                </a:solidFill>
              </a:rPr>
              <a:t> </a:t>
            </a:r>
            <a:r>
              <a:rPr lang="el-GR" altLang="el-GR" sz="2800" dirty="0">
                <a:solidFill>
                  <a:schemeClr val="accent2">
                    <a:lumMod val="75000"/>
                  </a:schemeClr>
                </a:solidFill>
              </a:rPr>
              <a:t>διατύπωση προβλήματος</a:t>
            </a:r>
            <a:r>
              <a:rPr lang="en-US" altLang="el-GR" sz="2800" dirty="0">
                <a:solidFill>
                  <a:schemeClr val="accent2">
                    <a:lumMod val="75000"/>
                  </a:schemeClr>
                </a:solidFill>
              </a:rPr>
              <a:t> </a:t>
            </a:r>
            <a:r>
              <a:rPr lang="el-GR" altLang="el-GR" sz="2800" dirty="0">
                <a:solidFill>
                  <a:schemeClr val="tx1">
                    <a:lumMod val="75000"/>
                    <a:lumOff val="25000"/>
                  </a:schemeClr>
                </a:solidFill>
              </a:rPr>
              <a:t>περιγράφει</a:t>
            </a:r>
            <a:endParaRPr lang="en-US" altLang="el-GR" sz="2800" dirty="0">
              <a:solidFill>
                <a:schemeClr val="tx1">
                  <a:lumMod val="75000"/>
                  <a:lumOff val="25000"/>
                </a:schemeClr>
              </a:solidFill>
            </a:endParaRPr>
          </a:p>
          <a:p>
            <a:pPr marL="685800" lvl="1" indent="-228600" fontAlgn="auto">
              <a:spcBef>
                <a:spcPct val="5000"/>
              </a:spcBef>
              <a:defRPr/>
            </a:pPr>
            <a:r>
              <a:rPr lang="el-GR" altLang="el-GR" sz="2400" dirty="0">
                <a:solidFill>
                  <a:schemeClr val="tx1">
                    <a:lumMod val="75000"/>
                    <a:lumOff val="25000"/>
                  </a:schemeClr>
                </a:solidFill>
              </a:rPr>
              <a:t>Την τρέχουσα κατάσταση</a:t>
            </a:r>
            <a:endParaRPr lang="en-US" altLang="el-GR" sz="2400" dirty="0">
              <a:solidFill>
                <a:schemeClr val="tx1">
                  <a:lumMod val="75000"/>
                  <a:lumOff val="25000"/>
                </a:schemeClr>
              </a:solidFill>
            </a:endParaRPr>
          </a:p>
          <a:p>
            <a:pPr marL="685800" lvl="1" indent="-228600" fontAlgn="auto">
              <a:spcBef>
                <a:spcPct val="5000"/>
              </a:spcBef>
              <a:defRPr/>
            </a:pPr>
            <a:r>
              <a:rPr lang="el-GR" altLang="el-GR" sz="2400" dirty="0">
                <a:solidFill>
                  <a:schemeClr val="tx1">
                    <a:lumMod val="75000"/>
                    <a:lumOff val="25000"/>
                  </a:schemeClr>
                </a:solidFill>
              </a:rPr>
              <a:t>Τους στόχους</a:t>
            </a:r>
            <a:endParaRPr lang="en-US" altLang="el-GR" sz="2400" dirty="0">
              <a:solidFill>
                <a:schemeClr val="tx1">
                  <a:lumMod val="75000"/>
                  <a:lumOff val="25000"/>
                </a:schemeClr>
              </a:solidFill>
            </a:endParaRPr>
          </a:p>
          <a:p>
            <a:pPr marL="685800" lvl="1" indent="-228600" fontAlgn="auto">
              <a:spcBef>
                <a:spcPct val="5000"/>
              </a:spcBef>
              <a:defRPr/>
            </a:pPr>
            <a:r>
              <a:rPr lang="el-GR" altLang="el-GR" sz="2400" dirty="0">
                <a:solidFill>
                  <a:schemeClr val="tx1">
                    <a:lumMod val="75000"/>
                    <a:lumOff val="25000"/>
                  </a:schemeClr>
                </a:solidFill>
              </a:rPr>
              <a:t>Τη λειτουργικότητα που πρέπει να υποστηρίζει το νέο σύστημα</a:t>
            </a:r>
            <a:endParaRPr lang="en-US" altLang="el-GR" sz="2400" dirty="0">
              <a:solidFill>
                <a:schemeClr val="tx1">
                  <a:lumMod val="75000"/>
                  <a:lumOff val="25000"/>
                </a:schemeClr>
              </a:solidFill>
            </a:endParaRPr>
          </a:p>
          <a:p>
            <a:pPr marL="685800" lvl="1" indent="-228600" fontAlgn="auto">
              <a:spcBef>
                <a:spcPct val="5000"/>
              </a:spcBef>
              <a:defRPr/>
            </a:pPr>
            <a:r>
              <a:rPr lang="el-GR" altLang="el-GR" sz="2400" dirty="0">
                <a:solidFill>
                  <a:schemeClr val="tx1">
                    <a:lumMod val="75000"/>
                    <a:lumOff val="25000"/>
                  </a:schemeClr>
                </a:solidFill>
              </a:rPr>
              <a:t>Το περιβάλλον εντός του οποίου θα λειτουργήσει το νέο σύστημα</a:t>
            </a:r>
            <a:endParaRPr lang="en-US" altLang="el-GR" sz="2400" dirty="0">
              <a:solidFill>
                <a:schemeClr val="tx1">
                  <a:lumMod val="75000"/>
                  <a:lumOff val="25000"/>
                </a:schemeClr>
              </a:solidFill>
            </a:endParaRPr>
          </a:p>
          <a:p>
            <a:pPr marL="685800" lvl="1" indent="-228600" fontAlgn="auto">
              <a:spcBef>
                <a:spcPct val="5000"/>
              </a:spcBef>
              <a:defRPr/>
            </a:pPr>
            <a:r>
              <a:rPr lang="el-GR" altLang="el-GR" sz="2400" dirty="0">
                <a:solidFill>
                  <a:schemeClr val="tx1">
                    <a:lumMod val="75000"/>
                    <a:lumOff val="25000"/>
                  </a:schemeClr>
                </a:solidFill>
              </a:rPr>
              <a:t>Παραδοτέα που αναμένονται από τον πελάτη</a:t>
            </a:r>
            <a:endParaRPr lang="en-US" altLang="el-GR" sz="2400" dirty="0">
              <a:solidFill>
                <a:schemeClr val="tx1">
                  <a:lumMod val="75000"/>
                  <a:lumOff val="25000"/>
                </a:schemeClr>
              </a:solidFill>
            </a:endParaRPr>
          </a:p>
          <a:p>
            <a:pPr marL="685800" lvl="1" indent="-228600" fontAlgn="auto">
              <a:spcBef>
                <a:spcPct val="5000"/>
              </a:spcBef>
              <a:defRPr/>
            </a:pPr>
            <a:r>
              <a:rPr lang="el-GR" altLang="el-GR" sz="2400" dirty="0">
                <a:solidFill>
                  <a:schemeClr val="tx1">
                    <a:lumMod val="75000"/>
                    <a:lumOff val="25000"/>
                  </a:schemeClr>
                </a:solidFill>
              </a:rPr>
              <a:t>Ημερομηνίες παράδοσης των παραδοτέων</a:t>
            </a:r>
            <a:endParaRPr lang="en-US" altLang="el-GR" sz="2400" dirty="0">
              <a:solidFill>
                <a:schemeClr val="tx1">
                  <a:lumMod val="75000"/>
                  <a:lumOff val="25000"/>
                </a:schemeClr>
              </a:solidFill>
            </a:endParaRPr>
          </a:p>
          <a:p>
            <a:pPr marL="685800" lvl="1" indent="-228600" fontAlgn="auto">
              <a:spcBef>
                <a:spcPct val="5000"/>
              </a:spcBef>
              <a:defRPr/>
            </a:pPr>
            <a:r>
              <a:rPr lang="el-GR" altLang="el-GR" sz="2400" dirty="0">
                <a:solidFill>
                  <a:schemeClr val="tx1">
                    <a:lumMod val="75000"/>
                    <a:lumOff val="25000"/>
                  </a:schemeClr>
                </a:solidFill>
              </a:rPr>
              <a:t>Ένα σύνολο κριτηρίων αποδοχής</a:t>
            </a:r>
            <a:endParaRPr lang="en-US" altLang="el-GR" sz="2400" dirty="0">
              <a:solidFill>
                <a:schemeClr val="tx1">
                  <a:lumMod val="75000"/>
                  <a:lumOff val="25000"/>
                </a:schemeClr>
              </a:solidFill>
            </a:endParaRPr>
          </a:p>
        </p:txBody>
      </p:sp>
      <p:sp>
        <p:nvSpPr>
          <p:cNvPr id="6" name="Slide Number Placeholder 3"/>
          <p:cNvSpPr>
            <a:spLocks noGrp="1"/>
          </p:cNvSpPr>
          <p:nvPr>
            <p:ph type="sldNum" sz="quarter" idx="12"/>
          </p:nvPr>
        </p:nvSpPr>
        <p:spPr/>
        <p:txBody>
          <a:bodyPr/>
          <a:lstStyle/>
          <a:p>
            <a:pPr>
              <a:defRPr/>
            </a:pPr>
            <a:fld id="{B7867860-A731-418D-8159-3D95D2857880}" type="slidenum">
              <a:rPr lang="el-GR" altLang="el-GR"/>
              <a:pPr>
                <a:defRPr/>
              </a:pPr>
              <a:t>3</a:t>
            </a:fld>
            <a:endParaRPr lang="el-GR" alt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ChangeArrowheads="1"/>
          </p:cNvSpPr>
          <p:nvPr>
            <p:ph type="title"/>
          </p:nvPr>
        </p:nvSpPr>
        <p:spPr>
          <a:xfrm>
            <a:off x="822325" y="98425"/>
            <a:ext cx="7543800" cy="1157288"/>
          </a:xfrm>
        </p:spPr>
        <p:txBody>
          <a:bodyPr>
            <a:normAutofit fontScale="90000"/>
          </a:bodyPr>
          <a:lstStyle/>
          <a:p>
            <a:pPr fontAlgn="auto">
              <a:spcAft>
                <a:spcPts val="0"/>
              </a:spcAft>
              <a:defRPr/>
            </a:pPr>
            <a:r>
              <a:rPr lang="el-GR" altLang="el-GR">
                <a:solidFill>
                  <a:schemeClr val="tx1">
                    <a:lumMod val="75000"/>
                    <a:lumOff val="25000"/>
                  </a:schemeClr>
                </a:solidFill>
              </a:rPr>
              <a:t>Τρέχουσα κατάσταση – το πρόβλημα προς αντιμετώπιση</a:t>
            </a:r>
          </a:p>
        </p:txBody>
      </p:sp>
      <p:sp>
        <p:nvSpPr>
          <p:cNvPr id="16387" name="Rectangle 3"/>
          <p:cNvSpPr>
            <a:spLocks noGrp="1" noChangeArrowheads="1"/>
          </p:cNvSpPr>
          <p:nvPr>
            <p:ph idx="1"/>
          </p:nvPr>
        </p:nvSpPr>
        <p:spPr>
          <a:xfrm>
            <a:off x="206375" y="1600200"/>
            <a:ext cx="8731250" cy="4978400"/>
          </a:xfrm>
        </p:spPr>
        <p:txBody>
          <a:bodyPr/>
          <a:lstStyle/>
          <a:p>
            <a:pPr>
              <a:spcBef>
                <a:spcPct val="0"/>
              </a:spcBef>
            </a:pPr>
            <a:r>
              <a:rPr lang="el-GR" altLang="el-GR" sz="2800" smtClean="0"/>
              <a:t>Υπάρχει ένα πρόβλημα στην τρέχουσα κατάσταση.</a:t>
            </a:r>
          </a:p>
          <a:p>
            <a:pPr lvl="1">
              <a:spcBef>
                <a:spcPct val="0"/>
              </a:spcBef>
            </a:pPr>
            <a:r>
              <a:rPr lang="el-GR" altLang="el-GR" sz="2400" smtClean="0"/>
              <a:t>Παραδείγματα: </a:t>
            </a:r>
          </a:p>
          <a:p>
            <a:pPr lvl="2">
              <a:spcBef>
                <a:spcPct val="0"/>
              </a:spcBef>
            </a:pPr>
            <a:r>
              <a:rPr lang="el-GR" altLang="el-GR" sz="2000" smtClean="0"/>
              <a:t>Σε ένα παιχνίδι σκάκι η απόκριση είναι αργή. </a:t>
            </a:r>
          </a:p>
          <a:p>
            <a:pPr lvl="2">
              <a:spcBef>
                <a:spcPct val="0"/>
              </a:spcBef>
            </a:pPr>
            <a:r>
              <a:rPr lang="el-GR" altLang="el-GR" sz="2000" smtClean="0"/>
              <a:t>Στο διαδικτυακό τάβλι δεν βρίσκω αντιπάλους του επιπέδου μου </a:t>
            </a:r>
          </a:p>
          <a:p>
            <a:pPr>
              <a:spcBef>
                <a:spcPct val="0"/>
              </a:spcBef>
            </a:pPr>
            <a:r>
              <a:rPr lang="el-GR" altLang="el-GR" sz="2800" smtClean="0"/>
              <a:t>Τι έχει αλλάξει; Γιατί μπορούμε να αντιμετωπίσουμε το πρόβλημα τώρα;</a:t>
            </a:r>
          </a:p>
          <a:p>
            <a:pPr lvl="1">
              <a:spcBef>
                <a:spcPct val="0"/>
              </a:spcBef>
            </a:pPr>
            <a:r>
              <a:rPr lang="el-GR" altLang="el-GR" sz="2400" smtClean="0"/>
              <a:t>Αλλαγή στο πεδίο της εφαρμογής</a:t>
            </a:r>
          </a:p>
          <a:p>
            <a:pPr lvl="2">
              <a:spcBef>
                <a:spcPct val="0"/>
              </a:spcBef>
            </a:pPr>
            <a:r>
              <a:rPr lang="el-GR" altLang="el-GR" sz="2000" smtClean="0"/>
              <a:t>Διότι έχει εισαχθεί μία νέα επιχειρηματική διαδικασία στον οργανισμό</a:t>
            </a:r>
          </a:p>
          <a:p>
            <a:pPr lvl="3">
              <a:spcBef>
                <a:spcPct val="0"/>
              </a:spcBef>
            </a:pPr>
            <a:r>
              <a:rPr lang="el-GR" altLang="el-GR" sz="1800" smtClean="0"/>
              <a:t>Π.χ. Θέλουμε να παίζουμε διαδραστικά παιχνίδια με απομακρυσμένους συμπαίκτες</a:t>
            </a:r>
          </a:p>
          <a:p>
            <a:pPr lvl="1">
              <a:spcBef>
                <a:spcPct val="0"/>
              </a:spcBef>
            </a:pPr>
            <a:r>
              <a:rPr lang="el-GR" altLang="el-GR" sz="2400" smtClean="0"/>
              <a:t>Αλλαγή στο πεδίο της λύσης</a:t>
            </a:r>
          </a:p>
          <a:p>
            <a:pPr lvl="2">
              <a:spcBef>
                <a:spcPct val="0"/>
              </a:spcBef>
            </a:pPr>
            <a:r>
              <a:rPr lang="el-GR" altLang="el-GR" sz="2000" smtClean="0"/>
              <a:t>Έχει εμφανιστεί μία νέα λύση (υποστηρικτική τεχνολογία)</a:t>
            </a:r>
          </a:p>
          <a:p>
            <a:pPr lvl="2">
              <a:spcBef>
                <a:spcPct val="0"/>
              </a:spcBef>
            </a:pPr>
            <a:r>
              <a:rPr lang="el-GR" altLang="el-GR" sz="2000" smtClean="0"/>
              <a:t>Π.χ. Το διαδίκτυο επιτρέπει τη δημιουργία εικονικών κοινοτήτων</a:t>
            </a:r>
          </a:p>
        </p:txBody>
      </p:sp>
      <p:sp>
        <p:nvSpPr>
          <p:cNvPr id="6" name="Slide Number Placeholder 5"/>
          <p:cNvSpPr>
            <a:spLocks noGrp="1"/>
          </p:cNvSpPr>
          <p:nvPr>
            <p:ph type="sldNum" sz="quarter" idx="12"/>
          </p:nvPr>
        </p:nvSpPr>
        <p:spPr/>
        <p:txBody>
          <a:bodyPr/>
          <a:lstStyle/>
          <a:p>
            <a:pPr>
              <a:defRPr/>
            </a:pPr>
            <a:fld id="{2C5069CD-0A8E-49E1-A15F-0598408B6499}" type="slidenum">
              <a:rPr lang="el-GR" altLang="el-GR"/>
              <a:pPr>
                <a:defRPr/>
              </a:pPr>
              <a:t>4</a:t>
            </a:fld>
            <a:endParaRPr lang="el-GR" alt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4"/>
          <p:cNvSpPr>
            <a:spLocks noGrp="1" noChangeArrowheads="1"/>
          </p:cNvSpPr>
          <p:nvPr>
            <p:ph type="title"/>
          </p:nvPr>
        </p:nvSpPr>
        <p:spPr>
          <a:xfrm>
            <a:off x="822325" y="98425"/>
            <a:ext cx="7543800" cy="1157288"/>
          </a:xfrm>
        </p:spPr>
        <p:txBody>
          <a:bodyPr lIns="90487" tIns="44450" rIns="90487" bIns="44450"/>
          <a:lstStyle/>
          <a:p>
            <a:pPr fontAlgn="auto">
              <a:spcAft>
                <a:spcPts val="0"/>
              </a:spcAft>
              <a:defRPr/>
            </a:pPr>
            <a:r>
              <a:rPr lang="el-GR" altLang="el-GR" sz="3200">
                <a:solidFill>
                  <a:schemeClr val="tx1">
                    <a:lumMod val="75000"/>
                    <a:lumOff val="25000"/>
                  </a:schemeClr>
                </a:solidFill>
              </a:rPr>
              <a:t>Παράδειγμα – Τρέχουσα κατάσταση για </a:t>
            </a:r>
            <a:r>
              <a:rPr lang="en-US" altLang="el-GR" sz="3200">
                <a:solidFill>
                  <a:schemeClr val="tx1">
                    <a:lumMod val="75000"/>
                    <a:lumOff val="25000"/>
                  </a:schemeClr>
                </a:solidFill>
              </a:rPr>
              <a:t>ARENA (</a:t>
            </a:r>
            <a:r>
              <a:rPr lang="el-GR" altLang="el-GR" sz="3200">
                <a:solidFill>
                  <a:schemeClr val="tx1">
                    <a:lumMod val="75000"/>
                    <a:lumOff val="25000"/>
                  </a:schemeClr>
                </a:solidFill>
              </a:rPr>
              <a:t>διαδικτυακή πλατφόρμα παιχνιδιών)</a:t>
            </a:r>
            <a:endParaRPr lang="en-US" altLang="el-GR" sz="3200">
              <a:solidFill>
                <a:schemeClr val="tx1">
                  <a:lumMod val="75000"/>
                  <a:lumOff val="25000"/>
                </a:schemeClr>
              </a:solidFill>
            </a:endParaRPr>
          </a:p>
        </p:txBody>
      </p:sp>
      <p:sp>
        <p:nvSpPr>
          <p:cNvPr id="445445" name="Rectangle 5"/>
          <p:cNvSpPr>
            <a:spLocks noGrp="1" noChangeArrowheads="1"/>
          </p:cNvSpPr>
          <p:nvPr>
            <p:ph idx="1"/>
          </p:nvPr>
        </p:nvSpPr>
        <p:spPr>
          <a:xfrm>
            <a:off x="822325" y="1449388"/>
            <a:ext cx="7543800" cy="4814887"/>
          </a:xfrm>
        </p:spPr>
        <p:txBody>
          <a:bodyPr lIns="90487" tIns="44450" rIns="90487" bIns="44450" rtlCol="0">
            <a:normAutofit fontScale="92500" lnSpcReduction="20000"/>
          </a:bodyPr>
          <a:lstStyle/>
          <a:p>
            <a:pPr marL="285750" indent="-285750" fontAlgn="auto">
              <a:spcBef>
                <a:spcPct val="0"/>
              </a:spcBef>
              <a:defRPr/>
            </a:pPr>
            <a:r>
              <a:rPr lang="el-GR" altLang="el-GR" sz="2400">
                <a:solidFill>
                  <a:schemeClr val="tx1">
                    <a:lumMod val="75000"/>
                    <a:lumOff val="25000"/>
                  </a:schemeClr>
                </a:solidFill>
              </a:rPr>
              <a:t>Το διαδίκτυο έχει καταστήσει δυνατές τις εικονικές κοινότητες</a:t>
            </a:r>
          </a:p>
          <a:p>
            <a:pPr marL="685800" lvl="1" indent="-228600" fontAlgn="auto">
              <a:spcBef>
                <a:spcPct val="0"/>
              </a:spcBef>
              <a:defRPr/>
            </a:pPr>
            <a:r>
              <a:rPr lang="el-GR" altLang="el-GR" sz="2000">
                <a:solidFill>
                  <a:schemeClr val="tx1">
                    <a:lumMod val="75000"/>
                    <a:lumOff val="25000"/>
                  </a:schemeClr>
                </a:solidFill>
              </a:rPr>
              <a:t>Με σύντομη ή μεγαλύτερη διάρκεια ζωής (π.χ. μέλη ενός </a:t>
            </a:r>
            <a:r>
              <a:rPr lang="en-US" altLang="el-GR" sz="2000">
                <a:solidFill>
                  <a:schemeClr val="tx1">
                    <a:lumMod val="75000"/>
                    <a:lumOff val="25000"/>
                  </a:schemeClr>
                </a:solidFill>
              </a:rPr>
              <a:t>chat room </a:t>
            </a:r>
            <a:r>
              <a:rPr lang="el-GR" altLang="el-GR" sz="2000">
                <a:solidFill>
                  <a:schemeClr val="tx1">
                    <a:lumMod val="75000"/>
                    <a:lumOff val="25000"/>
                  </a:schemeClr>
                </a:solidFill>
              </a:rPr>
              <a:t>παιχνιδιού έναντι μελών μιας λίστας αλληλογραφίας)</a:t>
            </a:r>
            <a:endParaRPr lang="en-US" altLang="el-GR" sz="2000">
              <a:solidFill>
                <a:schemeClr val="tx1">
                  <a:lumMod val="75000"/>
                  <a:lumOff val="25000"/>
                </a:schemeClr>
              </a:solidFill>
            </a:endParaRPr>
          </a:p>
          <a:p>
            <a:pPr marL="285750" indent="-285750" fontAlgn="auto">
              <a:spcBef>
                <a:spcPct val="0"/>
              </a:spcBef>
              <a:defRPr/>
            </a:pPr>
            <a:r>
              <a:rPr lang="el-GR" altLang="el-GR" sz="2400">
                <a:solidFill>
                  <a:schemeClr val="tx1">
                    <a:lumMod val="75000"/>
                    <a:lumOff val="25000"/>
                  </a:schemeClr>
                </a:solidFill>
              </a:rPr>
              <a:t>Τα παιχνίδια υπολογιστών για πολλούς παίκτες υποστηρίζουν πλέον τις εικονικές κοινότητες</a:t>
            </a:r>
          </a:p>
          <a:p>
            <a:pPr marL="685800" lvl="1" indent="-228600" fontAlgn="auto">
              <a:spcBef>
                <a:spcPct val="0"/>
              </a:spcBef>
              <a:defRPr/>
            </a:pPr>
            <a:r>
              <a:rPr lang="el-GR" altLang="el-GR" sz="2000">
                <a:solidFill>
                  <a:schemeClr val="tx1">
                    <a:lumMod val="75000"/>
                    <a:lumOff val="25000"/>
                  </a:schemeClr>
                </a:solidFill>
              </a:rPr>
              <a:t>Οι παίκτες μπορούν να λαμβάνουν νέα για αναβαθμίσεις, νέα επίπεδα, ανακοινώσεις για αγώνες και σκορ</a:t>
            </a:r>
            <a:endParaRPr lang="en-US" altLang="el-GR" sz="2000">
              <a:solidFill>
                <a:schemeClr val="tx1">
                  <a:lumMod val="75000"/>
                  <a:lumOff val="25000"/>
                </a:schemeClr>
              </a:solidFill>
            </a:endParaRPr>
          </a:p>
          <a:p>
            <a:pPr marL="285750" indent="-285750" fontAlgn="auto">
              <a:spcBef>
                <a:spcPct val="0"/>
              </a:spcBef>
              <a:defRPr/>
            </a:pPr>
            <a:r>
              <a:rPr lang="el-GR" altLang="el-GR" sz="2400">
                <a:solidFill>
                  <a:schemeClr val="tx1">
                    <a:lumMod val="75000"/>
                    <a:lumOff val="25000"/>
                  </a:schemeClr>
                </a:solidFill>
              </a:rPr>
              <a:t>Αυτή τη στιγμή κάθε εταιρεία παιχνιδιών αναπτύσσει υποστήριξη για εικονικές κοινότητες σε κάθε παιγνίδι ξεχωριστά</a:t>
            </a:r>
          </a:p>
          <a:p>
            <a:pPr marL="685800" lvl="1" indent="-228600" fontAlgn="auto">
              <a:spcBef>
                <a:spcPct val="0"/>
              </a:spcBef>
              <a:defRPr/>
            </a:pPr>
            <a:r>
              <a:rPr lang="el-GR" altLang="el-GR" sz="2000">
                <a:solidFill>
                  <a:schemeClr val="tx1">
                    <a:lumMod val="75000"/>
                    <a:lumOff val="25000"/>
                  </a:schemeClr>
                </a:solidFill>
              </a:rPr>
              <a:t>Κάθε εταιρεία χρησιμοποιεί διαφορετική υποδομή, διαφορετικές έννοιες και παρέχει διαφορετικό επίπεδο υποστήρικης</a:t>
            </a:r>
          </a:p>
          <a:p>
            <a:pPr marL="285750" indent="-285750" fontAlgn="auto">
              <a:spcBef>
                <a:spcPct val="0"/>
              </a:spcBef>
              <a:defRPr/>
            </a:pPr>
            <a:r>
              <a:rPr lang="el-GR" altLang="el-GR" sz="2400">
                <a:solidFill>
                  <a:schemeClr val="tx1">
                    <a:lumMod val="75000"/>
                    <a:lumOff val="25000"/>
                  </a:schemeClr>
                </a:solidFill>
              </a:rPr>
              <a:t>Η κατάσταση αυτή οδηγεί σε προβλήματα</a:t>
            </a:r>
            <a:endParaRPr lang="en-US" altLang="el-GR" sz="2400">
              <a:solidFill>
                <a:schemeClr val="tx1">
                  <a:lumMod val="75000"/>
                  <a:lumOff val="25000"/>
                </a:schemeClr>
              </a:solidFill>
            </a:endParaRPr>
          </a:p>
          <a:p>
            <a:pPr marL="685800" lvl="1" indent="-228600" fontAlgn="auto">
              <a:spcBef>
                <a:spcPct val="0"/>
              </a:spcBef>
              <a:defRPr/>
            </a:pPr>
            <a:r>
              <a:rPr lang="el-GR" altLang="el-GR" sz="2000">
                <a:solidFill>
                  <a:schemeClr val="tx1">
                    <a:lumMod val="75000"/>
                    <a:lumOff val="25000"/>
                  </a:schemeClr>
                </a:solidFill>
              </a:rPr>
              <a:t>Οι χρήστες πρέπει να μάθουν κάθε σύστημα υποστήριξης ξεχωριστά</a:t>
            </a:r>
          </a:p>
          <a:p>
            <a:pPr marL="685800" lvl="1" indent="-228600" fontAlgn="auto">
              <a:spcBef>
                <a:spcPct val="0"/>
              </a:spcBef>
              <a:defRPr/>
            </a:pPr>
            <a:r>
              <a:rPr lang="el-GR" altLang="el-GR" sz="2000">
                <a:solidFill>
                  <a:schemeClr val="tx1">
                    <a:lumMod val="75000"/>
                    <a:lumOff val="25000"/>
                  </a:schemeClr>
                </a:solidFill>
              </a:rPr>
              <a:t>Οι εταιρείες παιχνιδιών αναπτύσσουν σύστημα &amp; υποστήριξη εξαρχής</a:t>
            </a:r>
            <a:endParaRPr lang="en-US" altLang="el-GR" sz="2000">
              <a:solidFill>
                <a:schemeClr val="tx1">
                  <a:lumMod val="75000"/>
                  <a:lumOff val="25000"/>
                </a:schemeClr>
              </a:solidFill>
            </a:endParaRPr>
          </a:p>
          <a:p>
            <a:pPr marL="685800" lvl="1" indent="-228600" fontAlgn="auto">
              <a:spcBef>
                <a:spcPct val="0"/>
              </a:spcBef>
              <a:defRPr/>
            </a:pPr>
            <a:r>
              <a:rPr lang="el-GR" altLang="el-GR" sz="2000">
                <a:solidFill>
                  <a:schemeClr val="tx1">
                    <a:lumMod val="75000"/>
                    <a:lumOff val="25000"/>
                  </a:schemeClr>
                </a:solidFill>
              </a:rPr>
              <a:t>Οι διαφημιστές πρέπει να επικοινωνήσουν με κάθε ομάδα ξεχωριστά</a:t>
            </a:r>
            <a:endParaRPr lang="en-US" altLang="el-GR" sz="2000">
              <a:solidFill>
                <a:schemeClr val="tx1">
                  <a:lumMod val="75000"/>
                  <a:lumOff val="25000"/>
                </a:schemeClr>
              </a:solidFill>
            </a:endParaRPr>
          </a:p>
        </p:txBody>
      </p:sp>
      <p:sp>
        <p:nvSpPr>
          <p:cNvPr id="6" name="Slide Number Placeholder 3"/>
          <p:cNvSpPr>
            <a:spLocks noGrp="1"/>
          </p:cNvSpPr>
          <p:nvPr>
            <p:ph type="sldNum" sz="quarter" idx="12"/>
          </p:nvPr>
        </p:nvSpPr>
        <p:spPr/>
        <p:txBody>
          <a:bodyPr/>
          <a:lstStyle/>
          <a:p>
            <a:pPr>
              <a:defRPr/>
            </a:pPr>
            <a:fld id="{BDD6C64F-2BCC-4372-9E89-C49F9B5D75A7}" type="slidenum">
              <a:rPr lang="el-GR" altLang="el-GR"/>
              <a:pPr>
                <a:defRPr/>
              </a:pPr>
              <a:t>5</a:t>
            </a:fld>
            <a:endParaRPr lang="el-GR" alt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ChangeArrowheads="1"/>
          </p:cNvSpPr>
          <p:nvPr>
            <p:ph type="title"/>
          </p:nvPr>
        </p:nvSpPr>
        <p:spPr>
          <a:xfrm>
            <a:off x="822325" y="98425"/>
            <a:ext cx="7543800" cy="1157288"/>
          </a:xfrm>
        </p:spPr>
        <p:txBody>
          <a:bodyPr lIns="90487" tIns="44450" rIns="90487" bIns="44450"/>
          <a:lstStyle/>
          <a:p>
            <a:pPr fontAlgn="auto">
              <a:spcAft>
                <a:spcPts val="0"/>
              </a:spcAft>
              <a:defRPr/>
            </a:pPr>
            <a:r>
              <a:rPr lang="en-US" altLang="el-GR">
                <a:solidFill>
                  <a:schemeClr val="tx1">
                    <a:lumMod val="75000"/>
                    <a:lumOff val="25000"/>
                  </a:schemeClr>
                </a:solidFill>
              </a:rPr>
              <a:t>ARENA: </a:t>
            </a:r>
            <a:r>
              <a:rPr lang="el-GR" altLang="el-GR">
                <a:solidFill>
                  <a:schemeClr val="tx1">
                    <a:lumMod val="75000"/>
                    <a:lumOff val="25000"/>
                  </a:schemeClr>
                </a:solidFill>
              </a:rPr>
              <a:t>Οι στόχοι</a:t>
            </a:r>
            <a:endParaRPr lang="en-US" altLang="el-GR">
              <a:solidFill>
                <a:schemeClr val="tx1">
                  <a:lumMod val="75000"/>
                  <a:lumOff val="25000"/>
                </a:schemeClr>
              </a:solidFill>
            </a:endParaRPr>
          </a:p>
        </p:txBody>
      </p:sp>
      <p:sp>
        <p:nvSpPr>
          <p:cNvPr id="914435" name="Rectangle 3"/>
          <p:cNvSpPr>
            <a:spLocks noGrp="1" noChangeArrowheads="1"/>
          </p:cNvSpPr>
          <p:nvPr>
            <p:ph idx="1"/>
          </p:nvPr>
        </p:nvSpPr>
        <p:spPr>
          <a:xfrm>
            <a:off x="822325" y="1449388"/>
            <a:ext cx="7543800" cy="4814887"/>
          </a:xfrm>
        </p:spPr>
        <p:txBody>
          <a:bodyPr lIns="90487" tIns="44450" rIns="90487" bIns="44450" rtlCol="0">
            <a:normAutofit lnSpcReduction="10000"/>
          </a:bodyPr>
          <a:lstStyle/>
          <a:p>
            <a:pPr marL="285750" indent="-285750" fontAlgn="auto">
              <a:spcBef>
                <a:spcPct val="0"/>
              </a:spcBef>
              <a:defRPr/>
            </a:pPr>
            <a:r>
              <a:rPr lang="el-GR" altLang="el-GR" sz="2400">
                <a:solidFill>
                  <a:schemeClr val="tx1">
                    <a:lumMod val="75000"/>
                    <a:lumOff val="25000"/>
                  </a:schemeClr>
                </a:solidFill>
              </a:rPr>
              <a:t>Παροχή μιας γενικής υποδομής για:</a:t>
            </a:r>
            <a:r>
              <a:rPr lang="en-US" altLang="el-GR" sz="2400">
                <a:solidFill>
                  <a:schemeClr val="tx1">
                    <a:lumMod val="75000"/>
                    <a:lumOff val="25000"/>
                  </a:schemeClr>
                </a:solidFill>
              </a:rPr>
              <a:t> </a:t>
            </a:r>
          </a:p>
          <a:p>
            <a:pPr marL="685800" lvl="1" indent="-228600" fontAlgn="auto">
              <a:spcBef>
                <a:spcPct val="0"/>
              </a:spcBef>
              <a:defRPr/>
            </a:pPr>
            <a:r>
              <a:rPr lang="el-GR" altLang="el-GR" sz="2000">
                <a:solidFill>
                  <a:schemeClr val="tx1">
                    <a:lumMod val="75000"/>
                    <a:lumOff val="25000"/>
                  </a:schemeClr>
                </a:solidFill>
              </a:rPr>
              <a:t>Υποστήριξη εικονικών κοινοτήτων παιχνιδιών</a:t>
            </a:r>
            <a:endParaRPr lang="en-US" altLang="el-GR" sz="2000">
              <a:solidFill>
                <a:schemeClr val="tx1">
                  <a:lumMod val="75000"/>
                  <a:lumOff val="25000"/>
                </a:schemeClr>
              </a:solidFill>
            </a:endParaRPr>
          </a:p>
          <a:p>
            <a:pPr marL="685800" lvl="1" indent="-228600" fontAlgn="auto">
              <a:spcBef>
                <a:spcPct val="0"/>
              </a:spcBef>
              <a:defRPr/>
            </a:pPr>
            <a:r>
              <a:rPr lang="el-GR" altLang="el-GR" sz="2000">
                <a:solidFill>
                  <a:schemeClr val="tx1">
                    <a:lumMod val="75000"/>
                    <a:lumOff val="25000"/>
                  </a:schemeClr>
                </a:solidFill>
              </a:rPr>
              <a:t>Εγγραφή νέων παιχνιδιών</a:t>
            </a:r>
            <a:r>
              <a:rPr lang="en-US" altLang="el-GR" sz="2000">
                <a:solidFill>
                  <a:schemeClr val="tx1">
                    <a:lumMod val="75000"/>
                    <a:lumOff val="25000"/>
                  </a:schemeClr>
                </a:solidFill>
              </a:rPr>
              <a:t> </a:t>
            </a:r>
          </a:p>
          <a:p>
            <a:pPr marL="685800" lvl="1" indent="-228600" fontAlgn="auto">
              <a:spcBef>
                <a:spcPct val="0"/>
              </a:spcBef>
              <a:defRPr/>
            </a:pPr>
            <a:r>
              <a:rPr lang="el-GR" altLang="el-GR" sz="2000">
                <a:solidFill>
                  <a:schemeClr val="tx1">
                    <a:lumMod val="75000"/>
                    <a:lumOff val="25000"/>
                  </a:schemeClr>
                </a:solidFill>
              </a:rPr>
              <a:t>Εγγραφή νέων παικτών</a:t>
            </a:r>
            <a:endParaRPr lang="en-US" altLang="el-GR" sz="2000">
              <a:solidFill>
                <a:schemeClr val="tx1">
                  <a:lumMod val="75000"/>
                  <a:lumOff val="25000"/>
                </a:schemeClr>
              </a:solidFill>
            </a:endParaRPr>
          </a:p>
          <a:p>
            <a:pPr marL="685800" lvl="1" indent="-228600" fontAlgn="auto">
              <a:spcBef>
                <a:spcPct val="0"/>
              </a:spcBef>
              <a:defRPr/>
            </a:pPr>
            <a:r>
              <a:rPr lang="el-GR" altLang="el-GR" sz="2000">
                <a:solidFill>
                  <a:schemeClr val="tx1">
                    <a:lumMod val="75000"/>
                    <a:lumOff val="25000"/>
                  </a:schemeClr>
                </a:solidFill>
              </a:rPr>
              <a:t>Οργάνωση τουρνουά</a:t>
            </a:r>
            <a:endParaRPr lang="en-US" altLang="el-GR" sz="2000">
              <a:solidFill>
                <a:schemeClr val="tx1">
                  <a:lumMod val="75000"/>
                  <a:lumOff val="25000"/>
                </a:schemeClr>
              </a:solidFill>
            </a:endParaRPr>
          </a:p>
          <a:p>
            <a:pPr marL="685800" lvl="1" indent="-228600" fontAlgn="auto">
              <a:spcBef>
                <a:spcPct val="0"/>
              </a:spcBef>
              <a:defRPr/>
            </a:pPr>
            <a:r>
              <a:rPr lang="el-GR" altLang="el-GR" sz="2000">
                <a:solidFill>
                  <a:schemeClr val="tx1">
                    <a:lumMod val="75000"/>
                    <a:lumOff val="25000"/>
                  </a:schemeClr>
                </a:solidFill>
              </a:rPr>
              <a:t>Καταγραφή των σκορ των παικτών</a:t>
            </a:r>
            <a:endParaRPr lang="en-US" altLang="el-GR" sz="2000">
              <a:solidFill>
                <a:schemeClr val="tx1">
                  <a:lumMod val="75000"/>
                  <a:lumOff val="25000"/>
                </a:schemeClr>
              </a:solidFill>
            </a:endParaRPr>
          </a:p>
          <a:p>
            <a:pPr marL="285750" indent="-285750" fontAlgn="auto">
              <a:spcBef>
                <a:spcPct val="0"/>
              </a:spcBef>
              <a:defRPr/>
            </a:pPr>
            <a:r>
              <a:rPr lang="el-GR" altLang="el-GR" sz="2400">
                <a:solidFill>
                  <a:schemeClr val="tx1">
                    <a:lumMod val="75000"/>
                    <a:lumOff val="25000"/>
                  </a:schemeClr>
                </a:solidFill>
              </a:rPr>
              <a:t>Παροχή ενός πλαισίου εργασίας για τους διοργανωτές τουρνουά</a:t>
            </a:r>
            <a:endParaRPr lang="en-US" altLang="el-GR" sz="2400">
              <a:solidFill>
                <a:schemeClr val="tx1">
                  <a:lumMod val="75000"/>
                  <a:lumOff val="25000"/>
                </a:schemeClr>
              </a:solidFill>
            </a:endParaRPr>
          </a:p>
          <a:p>
            <a:pPr marL="685800" lvl="1" indent="-228600" fontAlgn="auto">
              <a:spcBef>
                <a:spcPct val="0"/>
              </a:spcBef>
              <a:defRPr/>
            </a:pPr>
            <a:r>
              <a:rPr lang="el-GR" altLang="el-GR" sz="2000">
                <a:solidFill>
                  <a:schemeClr val="tx1">
                    <a:lumMod val="75000"/>
                    <a:lumOff val="25000"/>
                  </a:schemeClr>
                </a:solidFill>
              </a:rPr>
              <a:t>Να μπορούν να προσαρμόζουν το πλήθος και τη σειρά των παιχνιδιών και τη συλλογή «βαθμών εμπειρίας-κατάταξης»</a:t>
            </a:r>
          </a:p>
          <a:p>
            <a:pPr marL="285750" indent="-285750" fontAlgn="auto">
              <a:spcBef>
                <a:spcPct val="0"/>
              </a:spcBef>
              <a:defRPr/>
            </a:pPr>
            <a:r>
              <a:rPr lang="el-GR" altLang="el-GR" sz="2400">
                <a:solidFill>
                  <a:schemeClr val="tx1">
                    <a:lumMod val="75000"/>
                    <a:lumOff val="25000"/>
                  </a:schemeClr>
                </a:solidFill>
              </a:rPr>
              <a:t>Παροχή ενός πλαισίου εργασίας για όσους αναπτύσσουν παιχνίδια</a:t>
            </a:r>
          </a:p>
          <a:p>
            <a:pPr marL="685800" lvl="1" indent="-228600" fontAlgn="auto">
              <a:spcBef>
                <a:spcPct val="0"/>
              </a:spcBef>
              <a:defRPr/>
            </a:pPr>
            <a:r>
              <a:rPr lang="el-GR" altLang="el-GR" sz="2000">
                <a:solidFill>
                  <a:schemeClr val="tx1">
                    <a:lumMod val="75000"/>
                    <a:lumOff val="25000"/>
                  </a:schemeClr>
                </a:solidFill>
              </a:rPr>
              <a:t>Για ανάπτυξη νέων παιχνιδιών ή για την προσαρμογή υπαρχόντων παιχνιδιών στο πλαίσιο του </a:t>
            </a:r>
            <a:r>
              <a:rPr lang="en-US" altLang="el-GR" sz="2000">
                <a:solidFill>
                  <a:schemeClr val="tx1">
                    <a:lumMod val="75000"/>
                    <a:lumOff val="25000"/>
                  </a:schemeClr>
                </a:solidFill>
              </a:rPr>
              <a:t>ARENA</a:t>
            </a:r>
          </a:p>
          <a:p>
            <a:pPr marL="285750" indent="-285750" fontAlgn="auto">
              <a:spcBef>
                <a:spcPct val="0"/>
              </a:spcBef>
              <a:defRPr/>
            </a:pPr>
            <a:r>
              <a:rPr lang="el-GR" altLang="el-GR" sz="2400">
                <a:solidFill>
                  <a:schemeClr val="tx1">
                    <a:lumMod val="75000"/>
                    <a:lumOff val="25000"/>
                  </a:schemeClr>
                </a:solidFill>
              </a:rPr>
              <a:t>Παροχή ενός πλαισίου εργασίας για</a:t>
            </a:r>
            <a:r>
              <a:rPr lang="en-US" altLang="el-GR" sz="2400">
                <a:solidFill>
                  <a:schemeClr val="tx1">
                    <a:lumMod val="75000"/>
                    <a:lumOff val="25000"/>
                  </a:schemeClr>
                </a:solidFill>
              </a:rPr>
              <a:t> </a:t>
            </a:r>
            <a:r>
              <a:rPr lang="el-GR" altLang="el-GR" sz="2400">
                <a:solidFill>
                  <a:schemeClr val="tx1">
                    <a:lumMod val="75000"/>
                    <a:lumOff val="25000"/>
                  </a:schemeClr>
                </a:solidFill>
              </a:rPr>
              <a:t>τους διαφημιστές</a:t>
            </a:r>
            <a:endParaRPr lang="en-US" altLang="el-GR" sz="2400">
              <a:solidFill>
                <a:schemeClr val="tx1">
                  <a:lumMod val="75000"/>
                  <a:lumOff val="25000"/>
                </a:schemeClr>
              </a:solidFill>
            </a:endParaRPr>
          </a:p>
        </p:txBody>
      </p:sp>
      <p:sp>
        <p:nvSpPr>
          <p:cNvPr id="6" name="Slide Number Placeholder 3"/>
          <p:cNvSpPr>
            <a:spLocks noGrp="1"/>
          </p:cNvSpPr>
          <p:nvPr>
            <p:ph type="sldNum" sz="quarter" idx="12"/>
          </p:nvPr>
        </p:nvSpPr>
        <p:spPr/>
        <p:txBody>
          <a:bodyPr/>
          <a:lstStyle/>
          <a:p>
            <a:pPr>
              <a:defRPr/>
            </a:pPr>
            <a:fld id="{ADC21EB5-9093-4890-8EBC-47026D38C059}" type="slidenum">
              <a:rPr lang="el-GR" altLang="el-GR"/>
              <a:pPr>
                <a:defRPr/>
              </a:pPr>
              <a:t>6</a:t>
            </a:fld>
            <a:endParaRPr lang="el-GR" alt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ChangeArrowheads="1"/>
          </p:cNvSpPr>
          <p:nvPr>
            <p:ph type="title"/>
          </p:nvPr>
        </p:nvSpPr>
        <p:spPr>
          <a:xfrm>
            <a:off x="822325" y="98425"/>
            <a:ext cx="7543800" cy="1157288"/>
          </a:xfrm>
        </p:spPr>
        <p:txBody>
          <a:bodyPr/>
          <a:lstStyle/>
          <a:p>
            <a:pPr fontAlgn="auto">
              <a:spcAft>
                <a:spcPts val="0"/>
              </a:spcAft>
              <a:defRPr/>
            </a:pPr>
            <a:r>
              <a:rPr lang="en-US" altLang="el-GR" sz="3600">
                <a:solidFill>
                  <a:schemeClr val="tx1">
                    <a:lumMod val="75000"/>
                    <a:lumOff val="25000"/>
                  </a:schemeClr>
                </a:solidFill>
              </a:rPr>
              <a:t>ARENA</a:t>
            </a:r>
            <a:r>
              <a:rPr lang="el-GR" altLang="el-GR" sz="3600">
                <a:solidFill>
                  <a:schemeClr val="tx1">
                    <a:lumMod val="75000"/>
                    <a:lumOff val="25000"/>
                  </a:schemeClr>
                </a:solidFill>
              </a:rPr>
              <a:t> – λειτουργικές προδιαγραφές</a:t>
            </a:r>
          </a:p>
        </p:txBody>
      </p:sp>
      <p:sp>
        <p:nvSpPr>
          <p:cNvPr id="950275" name="Rectangle 3"/>
          <p:cNvSpPr>
            <a:spLocks noGrp="1" noChangeArrowheads="1"/>
          </p:cNvSpPr>
          <p:nvPr>
            <p:ph idx="1"/>
          </p:nvPr>
        </p:nvSpPr>
        <p:spPr>
          <a:xfrm>
            <a:off x="822325" y="1449388"/>
            <a:ext cx="7543800" cy="4814887"/>
          </a:xfrm>
        </p:spPr>
        <p:txBody>
          <a:bodyPr rtlCol="0">
            <a:normAutofit/>
          </a:bodyPr>
          <a:lstStyle/>
          <a:p>
            <a:pPr fontAlgn="auto">
              <a:defRPr/>
            </a:pPr>
            <a:r>
              <a:rPr lang="el-GR" altLang="el-GR" sz="2200" dirty="0">
                <a:solidFill>
                  <a:schemeClr val="tx1">
                    <a:lumMod val="75000"/>
                    <a:lumOff val="25000"/>
                  </a:schemeClr>
                </a:solidFill>
              </a:rPr>
              <a:t>Υποστηρίζονται πέντε τύποι χρηστών:</a:t>
            </a:r>
          </a:p>
          <a:p>
            <a:pPr marL="384048" lvl="1" indent="-182880" fontAlgn="auto">
              <a:defRPr/>
            </a:pPr>
            <a:r>
              <a:rPr lang="el-GR" altLang="el-GR" i="1" dirty="0">
                <a:solidFill>
                  <a:schemeClr val="tx1">
                    <a:lumMod val="75000"/>
                    <a:lumOff val="25000"/>
                  </a:schemeClr>
                </a:solidFill>
              </a:rPr>
              <a:t>Οι </a:t>
            </a:r>
            <a:r>
              <a:rPr lang="el-GR" altLang="el-GR" i="1" dirty="0">
                <a:solidFill>
                  <a:schemeClr val="accent2">
                    <a:lumMod val="75000"/>
                  </a:schemeClr>
                </a:solidFill>
              </a:rPr>
              <a:t>χειριστές</a:t>
            </a:r>
            <a:r>
              <a:rPr lang="el-GR" altLang="el-GR" dirty="0">
                <a:solidFill>
                  <a:schemeClr val="accent2">
                    <a:lumMod val="75000"/>
                  </a:schemeClr>
                </a:solidFill>
              </a:rPr>
              <a:t> </a:t>
            </a:r>
            <a:r>
              <a:rPr lang="el-GR" altLang="el-GR" dirty="0">
                <a:solidFill>
                  <a:schemeClr val="tx1">
                    <a:lumMod val="75000"/>
                    <a:lumOff val="25000"/>
                  </a:schemeClr>
                </a:solidFill>
              </a:rPr>
              <a:t>πρέπει να μπορούν να ορίζουν νέους τύπους παιχνιδιών (π.χ. τουρνουά με αποκλεισμό, πρωταθλήματα, όμιλοι), να ορίζουν νέους τρόπους βαθμολόγησης εμπειρίας και να διαχειρίζονται τους χρήστες</a:t>
            </a:r>
          </a:p>
          <a:p>
            <a:pPr marL="384048" lvl="1" indent="-182880" fontAlgn="auto">
              <a:defRPr/>
            </a:pPr>
            <a:r>
              <a:rPr lang="el-GR" altLang="el-GR" dirty="0">
                <a:solidFill>
                  <a:schemeClr val="tx1">
                    <a:lumMod val="75000"/>
                    <a:lumOff val="25000"/>
                  </a:schemeClr>
                </a:solidFill>
              </a:rPr>
              <a:t>Οι </a:t>
            </a:r>
            <a:r>
              <a:rPr lang="el-GR" altLang="el-GR" i="1" dirty="0">
                <a:solidFill>
                  <a:schemeClr val="accent2">
                    <a:lumMod val="75000"/>
                  </a:schemeClr>
                </a:solidFill>
              </a:rPr>
              <a:t>διοργανωτές τουρνουά</a:t>
            </a:r>
            <a:r>
              <a:rPr lang="el-GR" altLang="el-GR" dirty="0">
                <a:solidFill>
                  <a:schemeClr val="tx1">
                    <a:lumMod val="75000"/>
                    <a:lumOff val="25000"/>
                  </a:schemeClr>
                </a:solidFill>
              </a:rPr>
              <a:t>, πρέπει να μπορούν να ορίζουν «ομοσπονδίες» (π.χ. «ομοσπονδία τάβλι») να διοργανώνουν τουρνουά εντός των ομοσπονδιών («κύπελλο στις πόρτες», «πρωτάθλημα σε όλα τα παιχνίδια» κ.λπ.), να διεξάγουν ένα τουρνουά και να ανακηρύσσουν τον νικητή</a:t>
            </a:r>
          </a:p>
          <a:p>
            <a:pPr marL="384048" lvl="1" indent="-182880" fontAlgn="auto">
              <a:defRPr/>
            </a:pPr>
            <a:r>
              <a:rPr lang="el-GR" altLang="el-GR" dirty="0">
                <a:solidFill>
                  <a:schemeClr val="tx1">
                    <a:lumMod val="75000"/>
                    <a:lumOff val="25000"/>
                  </a:schemeClr>
                </a:solidFill>
              </a:rPr>
              <a:t>Οι </a:t>
            </a:r>
            <a:r>
              <a:rPr lang="el-GR" altLang="el-GR" i="1" dirty="0">
                <a:solidFill>
                  <a:schemeClr val="accent2">
                    <a:lumMod val="75000"/>
                  </a:schemeClr>
                </a:solidFill>
              </a:rPr>
              <a:t>παίκτες</a:t>
            </a:r>
            <a:r>
              <a:rPr lang="el-GR" altLang="el-GR" i="1" dirty="0">
                <a:solidFill>
                  <a:schemeClr val="tx1">
                    <a:lumMod val="75000"/>
                    <a:lumOff val="25000"/>
                  </a:schemeClr>
                </a:solidFill>
              </a:rPr>
              <a:t> </a:t>
            </a:r>
            <a:r>
              <a:rPr lang="el-GR" altLang="el-GR" dirty="0">
                <a:solidFill>
                  <a:schemeClr val="tx1">
                    <a:lumMod val="75000"/>
                    <a:lumOff val="25000"/>
                  </a:schemeClr>
                </a:solidFill>
              </a:rPr>
              <a:t>πρέπει να μπορούν να γράφονται στην πλατφόρμα, να εγγράφονται σε ομοσπονδία, να παίζουν τα παιχνίδια που έχουν προγραμματιστεί και να εγκαταλείπουν ένα τουρνουά</a:t>
            </a:r>
          </a:p>
          <a:p>
            <a:pPr marL="384048" lvl="1" indent="-182880" fontAlgn="auto">
              <a:defRPr/>
            </a:pPr>
            <a:r>
              <a:rPr lang="el-GR" altLang="el-GR" dirty="0">
                <a:solidFill>
                  <a:schemeClr val="tx1">
                    <a:lumMod val="75000"/>
                    <a:lumOff val="25000"/>
                  </a:schemeClr>
                </a:solidFill>
              </a:rPr>
              <a:t>Οι </a:t>
            </a:r>
            <a:r>
              <a:rPr lang="el-GR" altLang="el-GR" i="1" dirty="0">
                <a:solidFill>
                  <a:schemeClr val="accent2">
                    <a:lumMod val="75000"/>
                  </a:schemeClr>
                </a:solidFill>
              </a:rPr>
              <a:t>θεατές</a:t>
            </a:r>
            <a:r>
              <a:rPr lang="el-GR" altLang="el-GR" dirty="0">
                <a:solidFill>
                  <a:schemeClr val="accent2">
                    <a:lumMod val="75000"/>
                  </a:schemeClr>
                </a:solidFill>
              </a:rPr>
              <a:t> </a:t>
            </a:r>
            <a:r>
              <a:rPr lang="el-GR" altLang="el-GR" dirty="0">
                <a:solidFill>
                  <a:schemeClr val="tx1">
                    <a:lumMod val="75000"/>
                    <a:lumOff val="25000"/>
                  </a:schemeClr>
                </a:solidFill>
              </a:rPr>
              <a:t>πρέπει να μπορούν να παρακολουθούν αγώνες και να βλέπουν αποτελέσματα και στατιστικά παλαιών αγώνων και παικτών. Οι θεατές </a:t>
            </a:r>
            <a:r>
              <a:rPr lang="el-GR" altLang="el-GR" i="1" dirty="0">
                <a:solidFill>
                  <a:schemeClr val="tx1">
                    <a:lumMod val="75000"/>
                    <a:lumOff val="25000"/>
                  </a:schemeClr>
                </a:solidFill>
              </a:rPr>
              <a:t>δεν γράφονται</a:t>
            </a:r>
            <a:r>
              <a:rPr lang="el-GR" altLang="el-GR" dirty="0">
                <a:solidFill>
                  <a:schemeClr val="tx1">
                    <a:lumMod val="75000"/>
                    <a:lumOff val="25000"/>
                  </a:schemeClr>
                </a:solidFill>
              </a:rPr>
              <a:t> στην πλατφόρμα.</a:t>
            </a:r>
          </a:p>
          <a:p>
            <a:pPr marL="384048" lvl="1" indent="-182880" fontAlgn="auto">
              <a:defRPr/>
            </a:pPr>
            <a:r>
              <a:rPr lang="el-GR" altLang="el-GR" dirty="0">
                <a:solidFill>
                  <a:schemeClr val="tx1">
                    <a:lumMod val="75000"/>
                    <a:lumOff val="25000"/>
                  </a:schemeClr>
                </a:solidFill>
              </a:rPr>
              <a:t>Οι </a:t>
            </a:r>
            <a:r>
              <a:rPr lang="el-GR" altLang="el-GR" i="1" dirty="0">
                <a:solidFill>
                  <a:schemeClr val="accent2">
                    <a:lumMod val="75000"/>
                  </a:schemeClr>
                </a:solidFill>
              </a:rPr>
              <a:t>διαφημιστές</a:t>
            </a:r>
            <a:r>
              <a:rPr lang="el-GR" altLang="el-GR" dirty="0">
                <a:solidFill>
                  <a:schemeClr val="accent2">
                    <a:lumMod val="75000"/>
                  </a:schemeClr>
                </a:solidFill>
              </a:rPr>
              <a:t> </a:t>
            </a:r>
            <a:r>
              <a:rPr lang="el-GR" altLang="el-GR" dirty="0">
                <a:solidFill>
                  <a:schemeClr val="tx1">
                    <a:lumMod val="75000"/>
                    <a:lumOff val="25000"/>
                  </a:schemeClr>
                </a:solidFill>
              </a:rPr>
              <a:t>πρέπει να μπορούν να «ανεβάζουν» νέες διαφημίσεις, να επιλέγουν τύπο διαφήμισης (π.χ. χορηγός τουρνουά), να ελέγχουν τα οικονομικά τους και να ακυρώνουν διαφημίσεις</a:t>
            </a:r>
            <a:endParaRPr lang="el-GR" altLang="el-GR" i="1" dirty="0">
              <a:solidFill>
                <a:schemeClr val="tx1">
                  <a:lumMod val="75000"/>
                  <a:lumOff val="25000"/>
                </a:schemeClr>
              </a:solidFill>
            </a:endParaRPr>
          </a:p>
        </p:txBody>
      </p:sp>
      <p:sp>
        <p:nvSpPr>
          <p:cNvPr id="6" name="Slide Number Placeholder 5"/>
          <p:cNvSpPr>
            <a:spLocks noGrp="1"/>
          </p:cNvSpPr>
          <p:nvPr>
            <p:ph type="sldNum" sz="quarter" idx="12"/>
          </p:nvPr>
        </p:nvSpPr>
        <p:spPr/>
        <p:txBody>
          <a:bodyPr/>
          <a:lstStyle/>
          <a:p>
            <a:pPr>
              <a:defRPr/>
            </a:pPr>
            <a:fld id="{65F9F822-F029-4F35-9ABF-C8118832EB5C}" type="slidenum">
              <a:rPr lang="el-GR" altLang="el-GR"/>
              <a:pPr>
                <a:defRPr/>
              </a:pPr>
              <a:t>7</a:t>
            </a:fld>
            <a:endParaRPr lang="el-GR" alt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0578" name="Rectangle 10"/>
          <p:cNvSpPr>
            <a:spLocks noGrp="1" noChangeArrowheads="1"/>
          </p:cNvSpPr>
          <p:nvPr>
            <p:ph type="title"/>
          </p:nvPr>
        </p:nvSpPr>
        <p:spPr>
          <a:xfrm>
            <a:off x="822325" y="98425"/>
            <a:ext cx="7543800" cy="1157288"/>
          </a:xfrm>
        </p:spPr>
        <p:txBody>
          <a:bodyPr lIns="90487" tIns="44450" rIns="90487" bIns="44450">
            <a:normAutofit fontScale="90000"/>
          </a:bodyPr>
          <a:lstStyle/>
          <a:p>
            <a:pPr fontAlgn="auto">
              <a:spcAft>
                <a:spcPts val="0"/>
              </a:spcAft>
              <a:defRPr/>
            </a:pPr>
            <a:r>
              <a:rPr lang="en-US" altLang="el-GR">
                <a:solidFill>
                  <a:schemeClr val="tx1">
                    <a:lumMod val="75000"/>
                    <a:lumOff val="25000"/>
                  </a:schemeClr>
                </a:solidFill>
              </a:rPr>
              <a:t>ARENA: </a:t>
            </a:r>
            <a:r>
              <a:rPr lang="el-GR" altLang="el-GR">
                <a:solidFill>
                  <a:schemeClr val="tx1">
                    <a:lumMod val="75000"/>
                    <a:lumOff val="25000"/>
                  </a:schemeClr>
                </a:solidFill>
              </a:rPr>
              <a:t>μη λειτουργικές προδιαγραφές</a:t>
            </a:r>
            <a:endParaRPr lang="en-US" altLang="el-GR">
              <a:solidFill>
                <a:schemeClr val="tx1">
                  <a:lumMod val="75000"/>
                  <a:lumOff val="25000"/>
                </a:schemeClr>
              </a:solidFill>
            </a:endParaRPr>
          </a:p>
        </p:txBody>
      </p:sp>
      <p:sp>
        <p:nvSpPr>
          <p:cNvPr id="447499" name="Rectangle 11"/>
          <p:cNvSpPr>
            <a:spLocks noGrp="1" noChangeArrowheads="1"/>
          </p:cNvSpPr>
          <p:nvPr>
            <p:ph idx="1"/>
          </p:nvPr>
        </p:nvSpPr>
        <p:spPr>
          <a:xfrm>
            <a:off x="822325" y="1449388"/>
            <a:ext cx="7543800" cy="4814887"/>
          </a:xfrm>
        </p:spPr>
        <p:txBody>
          <a:bodyPr lIns="90487" tIns="44450" rIns="90487" bIns="44450" rtlCol="0">
            <a:normAutofit fontScale="92500"/>
          </a:bodyPr>
          <a:lstStyle/>
          <a:p>
            <a:pPr marL="285750" indent="-285750" fontAlgn="auto">
              <a:spcBef>
                <a:spcPct val="0"/>
              </a:spcBef>
              <a:defRPr/>
            </a:pPr>
            <a:r>
              <a:rPr lang="el-GR" altLang="el-GR" sz="2200" dirty="0">
                <a:solidFill>
                  <a:schemeClr val="tx1">
                    <a:lumMod val="75000"/>
                    <a:lumOff val="25000"/>
                  </a:schemeClr>
                </a:solidFill>
              </a:rPr>
              <a:t>Το σύστημα πρέπει να υποστηρίζει</a:t>
            </a:r>
            <a:r>
              <a:rPr lang="en-US" altLang="el-GR" sz="2200" dirty="0">
                <a:solidFill>
                  <a:schemeClr val="tx1">
                    <a:lumMod val="75000"/>
                    <a:lumOff val="25000"/>
                  </a:schemeClr>
                </a:solidFill>
              </a:rPr>
              <a:t> </a:t>
            </a:r>
          </a:p>
          <a:p>
            <a:pPr marL="685800" lvl="1" indent="-228600" fontAlgn="auto">
              <a:spcBef>
                <a:spcPct val="0"/>
              </a:spcBef>
              <a:defRPr/>
            </a:pPr>
            <a:r>
              <a:rPr lang="en-US" altLang="el-GR" sz="2000" dirty="0">
                <a:solidFill>
                  <a:schemeClr val="tx1">
                    <a:lumMod val="75000"/>
                    <a:lumOff val="25000"/>
                  </a:schemeClr>
                </a:solidFill>
              </a:rPr>
              <a:t>10 </a:t>
            </a:r>
            <a:r>
              <a:rPr lang="el-GR" altLang="el-GR" sz="2000" dirty="0">
                <a:solidFill>
                  <a:schemeClr val="tx1">
                    <a:lumMod val="75000"/>
                    <a:lumOff val="25000"/>
                  </a:schemeClr>
                </a:solidFill>
              </a:rPr>
              <a:t>παράλληλα τουρνουά</a:t>
            </a:r>
            <a:endParaRPr lang="en-US" altLang="el-GR" sz="2000" dirty="0">
              <a:solidFill>
                <a:schemeClr val="tx1">
                  <a:lumMod val="75000"/>
                  <a:lumOff val="25000"/>
                </a:schemeClr>
              </a:solidFill>
            </a:endParaRPr>
          </a:p>
          <a:p>
            <a:pPr marL="685800" lvl="1" indent="-228600" fontAlgn="auto">
              <a:spcBef>
                <a:spcPct val="0"/>
              </a:spcBef>
              <a:defRPr/>
            </a:pPr>
            <a:r>
              <a:rPr lang="el-GR" altLang="el-GR" sz="2000" dirty="0">
                <a:solidFill>
                  <a:schemeClr val="tx1">
                    <a:lumMod val="75000"/>
                    <a:lumOff val="25000"/>
                  </a:schemeClr>
                </a:solidFill>
              </a:rPr>
              <a:t>με κάθε ένα να περιλαμβάνει έως 64 παίκτες</a:t>
            </a:r>
            <a:endParaRPr lang="en-US" altLang="el-GR" sz="2000" dirty="0">
              <a:solidFill>
                <a:schemeClr val="tx1">
                  <a:lumMod val="75000"/>
                  <a:lumOff val="25000"/>
                </a:schemeClr>
              </a:solidFill>
            </a:endParaRPr>
          </a:p>
          <a:p>
            <a:pPr marL="685800" lvl="1" indent="-228600" fontAlgn="auto">
              <a:spcBef>
                <a:spcPct val="0"/>
              </a:spcBef>
              <a:defRPr/>
            </a:pPr>
            <a:r>
              <a:rPr lang="el-GR" altLang="el-GR" sz="2000" dirty="0">
                <a:solidFill>
                  <a:schemeClr val="tx1">
                    <a:lumMod val="75000"/>
                    <a:lumOff val="25000"/>
                  </a:schemeClr>
                </a:solidFill>
              </a:rPr>
              <a:t>και αρκετές εκατοντάδες θεατές</a:t>
            </a:r>
            <a:r>
              <a:rPr lang="en-US" altLang="el-GR" sz="2000" dirty="0">
                <a:solidFill>
                  <a:schemeClr val="tx1">
                    <a:lumMod val="75000"/>
                    <a:lumOff val="25000"/>
                  </a:schemeClr>
                </a:solidFill>
              </a:rPr>
              <a:t> </a:t>
            </a:r>
          </a:p>
          <a:p>
            <a:pPr marL="685800" lvl="1" indent="-228600" fontAlgn="auto">
              <a:spcBef>
                <a:spcPct val="0"/>
              </a:spcBef>
              <a:defRPr/>
            </a:pPr>
            <a:r>
              <a:rPr lang="el-GR" altLang="el-GR" sz="2000" dirty="0">
                <a:solidFill>
                  <a:schemeClr val="tx1">
                    <a:lumMod val="75000"/>
                    <a:lumOff val="25000"/>
                  </a:schemeClr>
                </a:solidFill>
              </a:rPr>
              <a:t>Ο εξυπηρέτης πρέπει να είναι διαθέσιμος σε </a:t>
            </a:r>
            <a:r>
              <a:rPr lang="el-GR" altLang="el-GR" sz="2000" dirty="0" err="1">
                <a:solidFill>
                  <a:schemeClr val="tx1">
                    <a:lumMod val="75000"/>
                    <a:lumOff val="25000"/>
                  </a:schemeClr>
                </a:solidFill>
              </a:rPr>
              <a:t>24ωρη</a:t>
            </a:r>
            <a:r>
              <a:rPr lang="el-GR" altLang="el-GR" sz="2000" dirty="0">
                <a:solidFill>
                  <a:schemeClr val="tx1">
                    <a:lumMod val="75000"/>
                    <a:lumOff val="25000"/>
                  </a:schemeClr>
                </a:solidFill>
              </a:rPr>
              <a:t> βάση</a:t>
            </a:r>
            <a:endParaRPr lang="en-US" altLang="el-GR" sz="2000" dirty="0">
              <a:solidFill>
                <a:schemeClr val="tx1">
                  <a:lumMod val="75000"/>
                  <a:lumOff val="25000"/>
                </a:schemeClr>
              </a:solidFill>
            </a:endParaRPr>
          </a:p>
          <a:p>
            <a:pPr marL="285750" indent="-285750" fontAlgn="auto">
              <a:spcBef>
                <a:spcPct val="0"/>
              </a:spcBef>
              <a:defRPr/>
            </a:pPr>
            <a:r>
              <a:rPr lang="el-GR" altLang="el-GR" sz="2200" dirty="0">
                <a:solidFill>
                  <a:schemeClr val="tx1">
                    <a:lumMod val="75000"/>
                    <a:lumOff val="25000"/>
                  </a:schemeClr>
                </a:solidFill>
              </a:rPr>
              <a:t>Ο χειριστής πρέπει να έχει τη δυνατότητα να </a:t>
            </a:r>
            <a:r>
              <a:rPr lang="el-GR" altLang="el-GR" sz="2200" dirty="0">
                <a:solidFill>
                  <a:schemeClr val="accent2">
                    <a:lumMod val="75000"/>
                  </a:schemeClr>
                </a:solidFill>
              </a:rPr>
              <a:t>προσθέτει νέα παιχνίδια</a:t>
            </a:r>
            <a:r>
              <a:rPr lang="el-GR" altLang="el-GR" sz="2200" dirty="0">
                <a:solidFill>
                  <a:srgbClr val="FDAD23"/>
                </a:solidFill>
              </a:rPr>
              <a:t> </a:t>
            </a:r>
            <a:r>
              <a:rPr lang="el-GR" altLang="el-GR" sz="2200" dirty="0">
                <a:solidFill>
                  <a:schemeClr val="tx1">
                    <a:lumMod val="75000"/>
                    <a:lumOff val="25000"/>
                  </a:schemeClr>
                </a:solidFill>
              </a:rPr>
              <a:t>(και άλλα χαρακτηριστικά) </a:t>
            </a:r>
            <a:r>
              <a:rPr lang="el-GR" altLang="el-GR" sz="2200" dirty="0">
                <a:solidFill>
                  <a:schemeClr val="accent2">
                    <a:lumMod val="75000"/>
                  </a:schemeClr>
                </a:solidFill>
              </a:rPr>
              <a:t>προσθέτοντας απλώς συνιστώσες </a:t>
            </a:r>
            <a:r>
              <a:rPr lang="el-GR" altLang="el-GR" sz="2200" dirty="0">
                <a:solidFill>
                  <a:schemeClr val="tx1">
                    <a:lumMod val="75000"/>
                    <a:lumOff val="25000"/>
                  </a:schemeClr>
                </a:solidFill>
              </a:rPr>
              <a:t>(π.χ. κλάσεις </a:t>
            </a:r>
            <a:r>
              <a:rPr lang="en-US" altLang="el-GR" sz="2200" dirty="0">
                <a:solidFill>
                  <a:schemeClr val="tx1">
                    <a:lumMod val="75000"/>
                    <a:lumOff val="25000"/>
                  </a:schemeClr>
                </a:solidFill>
              </a:rPr>
              <a:t>Java</a:t>
            </a:r>
            <a:r>
              <a:rPr lang="el-GR" altLang="el-GR" sz="2200" dirty="0">
                <a:solidFill>
                  <a:schemeClr val="tx1">
                    <a:lumMod val="75000"/>
                    <a:lumOff val="25000"/>
                  </a:schemeClr>
                </a:solidFill>
              </a:rPr>
              <a:t>) και ενδεχομένως </a:t>
            </a:r>
            <a:r>
              <a:rPr lang="el-GR" altLang="el-GR" sz="2200" dirty="0" err="1">
                <a:solidFill>
                  <a:schemeClr val="accent2">
                    <a:lumMod val="75000"/>
                  </a:schemeClr>
                </a:solidFill>
              </a:rPr>
              <a:t>επανεκκινώντας</a:t>
            </a:r>
            <a:r>
              <a:rPr lang="el-GR" altLang="el-GR" sz="2200" dirty="0">
                <a:solidFill>
                  <a:schemeClr val="accent2">
                    <a:lumMod val="75000"/>
                  </a:schemeClr>
                </a:solidFill>
              </a:rPr>
              <a:t> το σύστημα </a:t>
            </a:r>
            <a:r>
              <a:rPr lang="el-GR" altLang="el-GR" sz="2200" dirty="0">
                <a:solidFill>
                  <a:schemeClr val="tx1">
                    <a:lumMod val="75000"/>
                    <a:lumOff val="25000"/>
                  </a:schemeClr>
                </a:solidFill>
              </a:rPr>
              <a:t>αλλά</a:t>
            </a:r>
            <a:r>
              <a:rPr lang="en-US" altLang="el-GR" sz="2200" dirty="0">
                <a:solidFill>
                  <a:srgbClr val="FC0128"/>
                </a:solidFill>
              </a:rPr>
              <a:t> </a:t>
            </a:r>
            <a:r>
              <a:rPr lang="el-GR" altLang="el-GR" sz="2200" dirty="0">
                <a:solidFill>
                  <a:srgbClr val="FC0128"/>
                </a:solidFill>
              </a:rPr>
              <a:t>χωρίς να τροποποιεί το υπάρχον σύστημα</a:t>
            </a:r>
          </a:p>
          <a:p>
            <a:pPr marL="285750" indent="-285750" fontAlgn="auto">
              <a:spcBef>
                <a:spcPct val="0"/>
              </a:spcBef>
              <a:defRPr/>
            </a:pPr>
            <a:r>
              <a:rPr lang="el-GR" altLang="el-GR" sz="2200" dirty="0">
                <a:solidFill>
                  <a:schemeClr val="tx1">
                    <a:lumMod val="75000"/>
                    <a:lumOff val="25000"/>
                  </a:schemeClr>
                </a:solidFill>
              </a:rPr>
              <a:t>Το σύστημα πρέπει να έχει χαμηλές απαιτήσεις εύρους ζώνης – πρέπει να είναι δυνατή η συμμετοχή στα παιχνίδια με 60</a:t>
            </a:r>
            <a:r>
              <a:rPr lang="en-US" altLang="el-GR" sz="2200" dirty="0">
                <a:solidFill>
                  <a:schemeClr val="tx1">
                    <a:lumMod val="75000"/>
                    <a:lumOff val="25000"/>
                  </a:schemeClr>
                </a:solidFill>
              </a:rPr>
              <a:t>kbps </a:t>
            </a:r>
            <a:r>
              <a:rPr lang="el-GR" altLang="el-GR" sz="2200" dirty="0">
                <a:solidFill>
                  <a:schemeClr val="tx1">
                    <a:lumMod val="75000"/>
                    <a:lumOff val="25000"/>
                  </a:schemeClr>
                </a:solidFill>
              </a:rPr>
              <a:t>ή περισσότερο (υποστήριξη </a:t>
            </a:r>
            <a:r>
              <a:rPr lang="en-US" altLang="el-GR" sz="2200" dirty="0">
                <a:solidFill>
                  <a:schemeClr val="tx1">
                    <a:lumMod val="75000"/>
                    <a:lumOff val="25000"/>
                  </a:schemeClr>
                </a:solidFill>
              </a:rPr>
              <a:t>GPRS)</a:t>
            </a:r>
          </a:p>
          <a:p>
            <a:pPr marL="285750" indent="-285750" fontAlgn="auto">
              <a:spcBef>
                <a:spcPct val="0"/>
              </a:spcBef>
              <a:defRPr/>
            </a:pPr>
            <a:r>
              <a:rPr lang="el-GR" altLang="el-GR" sz="2200" dirty="0">
                <a:solidFill>
                  <a:schemeClr val="tx1">
                    <a:lumMod val="75000"/>
                    <a:lumOff val="25000"/>
                  </a:schemeClr>
                </a:solidFill>
              </a:rPr>
              <a:t>Το σύστημα πρέπει να έχει </a:t>
            </a:r>
            <a:r>
              <a:rPr lang="el-GR" altLang="el-GR" sz="2200" i="1" dirty="0">
                <a:solidFill>
                  <a:schemeClr val="tx1">
                    <a:lumMod val="75000"/>
                    <a:lumOff val="25000"/>
                  </a:schemeClr>
                </a:solidFill>
              </a:rPr>
              <a:t>χαμηλό κόστος λειτουργίας</a:t>
            </a:r>
            <a:r>
              <a:rPr lang="el-GR" altLang="el-GR" sz="2200" dirty="0">
                <a:solidFill>
                  <a:schemeClr val="tx1">
                    <a:lumMod val="75000"/>
                    <a:lumOff val="25000"/>
                  </a:schemeClr>
                </a:solidFill>
              </a:rPr>
              <a:t> – να μη χρειάζεται αγορά πρόσθετου λογισμικού και να μην απαιτείται η συμμετοχή εξειδικευμένου τεχνικού προσωπικού</a:t>
            </a:r>
            <a:endParaRPr lang="en-US" altLang="el-GR" sz="2200" dirty="0">
              <a:solidFill>
                <a:schemeClr val="tx1">
                  <a:lumMod val="75000"/>
                  <a:lumOff val="25000"/>
                </a:schemeClr>
              </a:solidFill>
            </a:endParaRPr>
          </a:p>
        </p:txBody>
      </p:sp>
      <p:sp>
        <p:nvSpPr>
          <p:cNvPr id="6" name="Slide Number Placeholder 3"/>
          <p:cNvSpPr>
            <a:spLocks noGrp="1"/>
          </p:cNvSpPr>
          <p:nvPr>
            <p:ph type="sldNum" sz="quarter" idx="12"/>
          </p:nvPr>
        </p:nvSpPr>
        <p:spPr/>
        <p:txBody>
          <a:bodyPr/>
          <a:lstStyle/>
          <a:p>
            <a:pPr>
              <a:defRPr/>
            </a:pPr>
            <a:fld id="{9F23F65A-0D86-455E-9027-4CF7E4F1EF60}" type="slidenum">
              <a:rPr lang="el-GR" altLang="el-GR"/>
              <a:pPr>
                <a:defRPr/>
              </a:pPr>
              <a:t>8</a:t>
            </a:fld>
            <a:endParaRPr lang="el-GR" alt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a:xfrm>
            <a:off x="822325" y="98425"/>
            <a:ext cx="7543800" cy="1157288"/>
          </a:xfrm>
        </p:spPr>
        <p:txBody>
          <a:bodyPr lIns="90487" tIns="44450" rIns="90487" bIns="44450"/>
          <a:lstStyle/>
          <a:p>
            <a:pPr fontAlgn="auto">
              <a:spcAft>
                <a:spcPts val="0"/>
              </a:spcAft>
              <a:defRPr/>
            </a:pPr>
            <a:r>
              <a:rPr lang="el-GR" altLang="el-GR">
                <a:solidFill>
                  <a:schemeClr val="tx1">
                    <a:lumMod val="75000"/>
                    <a:lumOff val="25000"/>
                  </a:schemeClr>
                </a:solidFill>
              </a:rPr>
              <a:t>Περιορισμοί</a:t>
            </a:r>
            <a:endParaRPr lang="en-US" altLang="el-GR">
              <a:solidFill>
                <a:schemeClr val="tx1">
                  <a:lumMod val="75000"/>
                  <a:lumOff val="25000"/>
                </a:schemeClr>
              </a:solidFill>
            </a:endParaRPr>
          </a:p>
        </p:txBody>
      </p:sp>
      <p:sp>
        <p:nvSpPr>
          <p:cNvPr id="493571" name="Rectangle 3"/>
          <p:cNvSpPr>
            <a:spLocks noGrp="1" noChangeArrowheads="1"/>
          </p:cNvSpPr>
          <p:nvPr>
            <p:ph idx="1"/>
          </p:nvPr>
        </p:nvSpPr>
        <p:spPr>
          <a:xfrm>
            <a:off x="822325" y="1449388"/>
            <a:ext cx="7543800" cy="4814887"/>
          </a:xfrm>
        </p:spPr>
        <p:txBody>
          <a:bodyPr lIns="90487" tIns="44450" rIns="90487" bIns="44450" rtlCol="0">
            <a:normAutofit/>
          </a:bodyPr>
          <a:lstStyle/>
          <a:p>
            <a:pPr marL="285750" indent="-285750" fontAlgn="auto">
              <a:defRPr/>
            </a:pPr>
            <a:r>
              <a:rPr lang="el-GR" altLang="el-GR" sz="2400" dirty="0">
                <a:solidFill>
                  <a:schemeClr val="accent2">
                    <a:lumMod val="75000"/>
                  </a:schemeClr>
                </a:solidFill>
              </a:rPr>
              <a:t>Περιορισμός</a:t>
            </a:r>
            <a:r>
              <a:rPr lang="en-US" altLang="el-GR" sz="2400" dirty="0">
                <a:solidFill>
                  <a:schemeClr val="accent2">
                    <a:lumMod val="75000"/>
                  </a:schemeClr>
                </a:solidFill>
              </a:rPr>
              <a:t>:  </a:t>
            </a:r>
            <a:r>
              <a:rPr lang="el-GR" altLang="el-GR" sz="2400" dirty="0">
                <a:solidFill>
                  <a:schemeClr val="tx1">
                    <a:lumMod val="75000"/>
                    <a:lumOff val="25000"/>
                  </a:schemeClr>
                </a:solidFill>
              </a:rPr>
              <a:t>Κάθε περιορισμός που τίθεται από τον πελάτη στο πεδίο λύσης ή στην οργάνωση του έργου</a:t>
            </a:r>
            <a:endParaRPr lang="en-US" altLang="el-GR" sz="2400" dirty="0">
              <a:solidFill>
                <a:schemeClr val="tx1">
                  <a:lumMod val="75000"/>
                  <a:lumOff val="25000"/>
                </a:schemeClr>
              </a:solidFill>
            </a:endParaRPr>
          </a:p>
          <a:p>
            <a:pPr marL="685800" lvl="1" indent="-228600" fontAlgn="auto">
              <a:defRPr/>
            </a:pPr>
            <a:r>
              <a:rPr lang="el-GR" altLang="el-GR" sz="2000" dirty="0">
                <a:solidFill>
                  <a:schemeClr val="tx1">
                    <a:lumMod val="75000"/>
                    <a:lumOff val="25000"/>
                  </a:schemeClr>
                </a:solidFill>
              </a:rPr>
              <a:t>Καλούνται και </a:t>
            </a:r>
            <a:r>
              <a:rPr lang="el-GR" altLang="el-GR" sz="2000" i="1" dirty="0" err="1">
                <a:solidFill>
                  <a:schemeClr val="tx1">
                    <a:lumMod val="75000"/>
                    <a:lumOff val="25000"/>
                  </a:schemeClr>
                </a:solidFill>
              </a:rPr>
              <a:t>ψευδο</a:t>
            </a:r>
            <a:r>
              <a:rPr lang="el-GR" altLang="el-GR" sz="2000" i="1" dirty="0">
                <a:solidFill>
                  <a:schemeClr val="tx1">
                    <a:lumMod val="75000"/>
                    <a:lumOff val="25000"/>
                  </a:schemeClr>
                </a:solidFill>
              </a:rPr>
              <a:t>-απαιτήσεις</a:t>
            </a:r>
            <a:endParaRPr lang="en-US" altLang="el-GR" sz="2000" dirty="0">
              <a:solidFill>
                <a:schemeClr val="tx1">
                  <a:lumMod val="75000"/>
                  <a:lumOff val="25000"/>
                </a:schemeClr>
              </a:solidFill>
            </a:endParaRPr>
          </a:p>
          <a:p>
            <a:pPr marL="285750" indent="-285750" fontAlgn="auto">
              <a:defRPr/>
            </a:pPr>
            <a:r>
              <a:rPr lang="el-GR" altLang="el-GR" sz="2400" dirty="0">
                <a:solidFill>
                  <a:schemeClr val="tx1">
                    <a:lumMod val="75000"/>
                    <a:lumOff val="25000"/>
                  </a:schemeClr>
                </a:solidFill>
              </a:rPr>
              <a:t>Παραδείγματα</a:t>
            </a:r>
            <a:endParaRPr lang="en-US" altLang="el-GR" sz="2400" dirty="0">
              <a:solidFill>
                <a:schemeClr val="tx1">
                  <a:lumMod val="75000"/>
                  <a:lumOff val="25000"/>
                </a:schemeClr>
              </a:solidFill>
            </a:endParaRPr>
          </a:p>
          <a:p>
            <a:pPr marL="685800" lvl="1" indent="-228600" fontAlgn="auto">
              <a:defRPr/>
            </a:pPr>
            <a:r>
              <a:rPr lang="el-GR" altLang="el-GR" sz="2000" dirty="0">
                <a:solidFill>
                  <a:schemeClr val="accent2">
                    <a:lumMod val="75000"/>
                  </a:schemeClr>
                </a:solidFill>
              </a:rPr>
              <a:t>Περιορισμοί παράδοσης</a:t>
            </a:r>
            <a:r>
              <a:rPr lang="en-US" altLang="el-GR" sz="2000" dirty="0">
                <a:solidFill>
                  <a:schemeClr val="accent2">
                    <a:lumMod val="75000"/>
                  </a:schemeClr>
                </a:solidFill>
              </a:rPr>
              <a:t> </a:t>
            </a:r>
            <a:r>
              <a:rPr lang="en-US" altLang="el-GR" sz="2000" dirty="0">
                <a:solidFill>
                  <a:schemeClr val="tx1">
                    <a:lumMod val="75000"/>
                    <a:lumOff val="25000"/>
                  </a:schemeClr>
                </a:solidFill>
              </a:rPr>
              <a:t>(“</a:t>
            </a:r>
            <a:r>
              <a:rPr lang="el-GR" altLang="el-GR" sz="2000" dirty="0">
                <a:solidFill>
                  <a:schemeClr val="tx1">
                    <a:lumMod val="75000"/>
                    <a:lumOff val="25000"/>
                  </a:schemeClr>
                </a:solidFill>
              </a:rPr>
              <a:t>πρέπει να παραδοθεί πριν τις 31/10</a:t>
            </a:r>
            <a:r>
              <a:rPr lang="en-US" altLang="el-GR" sz="2000" dirty="0">
                <a:solidFill>
                  <a:schemeClr val="tx1">
                    <a:lumMod val="75000"/>
                    <a:lumOff val="25000"/>
                  </a:schemeClr>
                </a:solidFill>
              </a:rPr>
              <a:t>”)</a:t>
            </a:r>
          </a:p>
          <a:p>
            <a:pPr marL="685800" lvl="1" indent="-228600" fontAlgn="auto">
              <a:defRPr/>
            </a:pPr>
            <a:r>
              <a:rPr lang="el-GR" altLang="el-GR" sz="2000" dirty="0">
                <a:solidFill>
                  <a:schemeClr val="accent2">
                    <a:lumMod val="75000"/>
                  </a:schemeClr>
                </a:solidFill>
              </a:rPr>
              <a:t>Περιορισμοί οργάνωσης</a:t>
            </a:r>
            <a:r>
              <a:rPr lang="en-US" altLang="el-GR" sz="2000" dirty="0">
                <a:solidFill>
                  <a:schemeClr val="accent2">
                    <a:lumMod val="75000"/>
                  </a:schemeClr>
                </a:solidFill>
              </a:rPr>
              <a:t> </a:t>
            </a:r>
            <a:r>
              <a:rPr lang="en-US" altLang="el-GR" sz="2000" dirty="0">
                <a:solidFill>
                  <a:schemeClr val="tx1">
                    <a:lumMod val="75000"/>
                    <a:lumOff val="25000"/>
                  </a:schemeClr>
                </a:solidFill>
              </a:rPr>
              <a:t>(“</a:t>
            </a:r>
            <a:r>
              <a:rPr lang="el-GR" altLang="el-GR" sz="2000" dirty="0">
                <a:solidFill>
                  <a:schemeClr val="tx1">
                    <a:lumMod val="75000"/>
                    <a:lumOff val="25000"/>
                  </a:schemeClr>
                </a:solidFill>
              </a:rPr>
              <a:t>πρέπει να δημιουργηθεί ξεχωριστή ομάδα ελέγχου</a:t>
            </a:r>
            <a:r>
              <a:rPr lang="en-US" altLang="el-GR" sz="2000" dirty="0">
                <a:solidFill>
                  <a:schemeClr val="tx1">
                    <a:lumMod val="75000"/>
                    <a:lumOff val="25000"/>
                  </a:schemeClr>
                </a:solidFill>
              </a:rPr>
              <a:t>”)</a:t>
            </a:r>
          </a:p>
          <a:p>
            <a:pPr marL="685800" lvl="1" indent="-228600" fontAlgn="auto">
              <a:defRPr/>
            </a:pPr>
            <a:r>
              <a:rPr lang="el-GR" altLang="el-GR" sz="2000" dirty="0" smtClean="0">
                <a:solidFill>
                  <a:schemeClr val="accent2">
                    <a:lumMod val="75000"/>
                  </a:schemeClr>
                </a:solidFill>
              </a:rPr>
              <a:t>Περιορισμοί υλοποίησης</a:t>
            </a:r>
            <a:r>
              <a:rPr lang="en-US" altLang="el-GR" sz="2000" dirty="0" smtClean="0">
                <a:solidFill>
                  <a:schemeClr val="accent2">
                    <a:lumMod val="75000"/>
                  </a:schemeClr>
                </a:solidFill>
              </a:rPr>
              <a:t> </a:t>
            </a:r>
            <a:r>
              <a:rPr lang="en-US" altLang="el-GR" sz="2000" dirty="0" smtClean="0">
                <a:solidFill>
                  <a:schemeClr val="tx1">
                    <a:lumMod val="75000"/>
                    <a:lumOff val="25000"/>
                  </a:schemeClr>
                </a:solidFill>
              </a:rPr>
              <a:t>(“</a:t>
            </a:r>
            <a:r>
              <a:rPr lang="el-GR" altLang="el-GR" sz="2000" dirty="0">
                <a:solidFill>
                  <a:schemeClr val="tx1">
                    <a:lumMod val="75000"/>
                    <a:lumOff val="25000"/>
                  </a:schemeClr>
                </a:solidFill>
              </a:rPr>
              <a:t>πρέπει να γραφεί σε </a:t>
            </a:r>
            <a:r>
              <a:rPr lang="en-US" altLang="el-GR" sz="2000" dirty="0">
                <a:solidFill>
                  <a:schemeClr val="tx1">
                    <a:lumMod val="75000"/>
                    <a:lumOff val="25000"/>
                  </a:schemeClr>
                </a:solidFill>
              </a:rPr>
              <a:t>Java”)</a:t>
            </a:r>
          </a:p>
          <a:p>
            <a:pPr marL="685800" lvl="1" indent="-228600" fontAlgn="auto">
              <a:defRPr/>
            </a:pPr>
            <a:r>
              <a:rPr lang="el-GR" altLang="el-GR" sz="2000" dirty="0" smtClean="0">
                <a:solidFill>
                  <a:schemeClr val="accent2">
                    <a:lumMod val="75000"/>
                  </a:schemeClr>
                </a:solidFill>
              </a:rPr>
              <a:t>Περιορισμοί </a:t>
            </a:r>
            <a:r>
              <a:rPr lang="el-GR" altLang="el-GR" sz="2000" dirty="0">
                <a:solidFill>
                  <a:schemeClr val="accent2">
                    <a:lumMod val="75000"/>
                  </a:schemeClr>
                </a:solidFill>
              </a:rPr>
              <a:t>πλατφόρμας-στόχου</a:t>
            </a:r>
            <a:r>
              <a:rPr lang="en-US" altLang="el-GR" sz="2000" dirty="0">
                <a:solidFill>
                  <a:schemeClr val="accent2">
                    <a:lumMod val="75000"/>
                  </a:schemeClr>
                </a:solidFill>
              </a:rPr>
              <a:t> </a:t>
            </a:r>
            <a:r>
              <a:rPr lang="en-US" altLang="el-GR" sz="2000" dirty="0">
                <a:solidFill>
                  <a:schemeClr val="tx1">
                    <a:lumMod val="75000"/>
                    <a:lumOff val="25000"/>
                  </a:schemeClr>
                </a:solidFill>
              </a:rPr>
              <a:t>(“</a:t>
            </a:r>
            <a:r>
              <a:rPr lang="el-GR" altLang="el-GR" sz="2000" dirty="0">
                <a:solidFill>
                  <a:schemeClr val="tx1">
                    <a:lumMod val="75000"/>
                    <a:lumOff val="25000"/>
                  </a:schemeClr>
                </a:solidFill>
              </a:rPr>
              <a:t>πρέπει να τρέχει σε </a:t>
            </a:r>
            <a:r>
              <a:rPr lang="en-US" altLang="el-GR" sz="2000" dirty="0">
                <a:solidFill>
                  <a:schemeClr val="tx1">
                    <a:lumMod val="75000"/>
                    <a:lumOff val="25000"/>
                  </a:schemeClr>
                </a:solidFill>
              </a:rPr>
              <a:t>Android</a:t>
            </a:r>
            <a:r>
              <a:rPr lang="el-GR" altLang="el-GR" sz="2000" dirty="0">
                <a:solidFill>
                  <a:schemeClr val="tx1">
                    <a:lumMod val="75000"/>
                    <a:lumOff val="25000"/>
                  </a:schemeClr>
                </a:solidFill>
              </a:rPr>
              <a:t>, </a:t>
            </a:r>
            <a:r>
              <a:rPr lang="en-US" altLang="el-GR" sz="2000" dirty="0">
                <a:solidFill>
                  <a:schemeClr val="tx1">
                    <a:lumMod val="75000"/>
                    <a:lumOff val="25000"/>
                  </a:schemeClr>
                </a:solidFill>
              </a:rPr>
              <a:t>Windows </a:t>
            </a:r>
            <a:r>
              <a:rPr lang="el-GR" altLang="el-GR" sz="2000" dirty="0">
                <a:solidFill>
                  <a:schemeClr val="tx1">
                    <a:lumMod val="75000"/>
                    <a:lumOff val="25000"/>
                  </a:schemeClr>
                </a:solidFill>
              </a:rPr>
              <a:t>και </a:t>
            </a:r>
            <a:r>
              <a:rPr lang="en-US" altLang="el-GR" sz="2000" dirty="0">
                <a:solidFill>
                  <a:schemeClr val="tx1">
                    <a:lumMod val="75000"/>
                    <a:lumOff val="25000"/>
                  </a:schemeClr>
                </a:solidFill>
              </a:rPr>
              <a:t>Linux”)</a:t>
            </a:r>
          </a:p>
        </p:txBody>
      </p:sp>
      <p:sp>
        <p:nvSpPr>
          <p:cNvPr id="6" name="Slide Number Placeholder 3"/>
          <p:cNvSpPr>
            <a:spLocks noGrp="1"/>
          </p:cNvSpPr>
          <p:nvPr>
            <p:ph type="sldNum" sz="quarter" idx="12"/>
          </p:nvPr>
        </p:nvSpPr>
        <p:spPr/>
        <p:txBody>
          <a:bodyPr/>
          <a:lstStyle/>
          <a:p>
            <a:pPr>
              <a:defRPr/>
            </a:pPr>
            <a:fld id="{97C30F75-CF50-404B-8160-C4921B814591}" type="slidenum">
              <a:rPr lang="el-GR" altLang="el-GR"/>
              <a:pPr>
                <a:defRPr/>
              </a:pPr>
              <a:t>9</a:t>
            </a:fld>
            <a:endParaRPr lang="el-GR" alt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03-uml</Template>
  <TotalTime>10074</TotalTime>
  <Words>1143</Words>
  <Application>Microsoft Office PowerPoint</Application>
  <PresentationFormat>On-screen Show (4:3)</PresentationFormat>
  <Paragraphs>182</Paragraphs>
  <Slides>19</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Calibri Light</vt:lpstr>
      <vt:lpstr>Calibri</vt:lpstr>
      <vt:lpstr>Wingdings</vt:lpstr>
      <vt:lpstr>Helvetica</vt:lpstr>
      <vt:lpstr>Palatino</vt:lpstr>
      <vt:lpstr>ＭＳ Ｐゴシック</vt:lpstr>
      <vt:lpstr>Verdana</vt:lpstr>
      <vt:lpstr>Lucida Sans Typewriter</vt:lpstr>
      <vt:lpstr>Courier New</vt:lpstr>
      <vt:lpstr>Retrospect</vt:lpstr>
      <vt:lpstr>ΤΕΧΝΟΛΟΓΙΑ ΛΟΓΙΣΜΙΚΟΥ (SOFTWARE ENGINEERING)  Διατύπωση προβλήματος</vt:lpstr>
      <vt:lpstr>Περιεχόμενα</vt:lpstr>
      <vt:lpstr>Διατύπωση προβλήματος</vt:lpstr>
      <vt:lpstr>Τρέχουσα κατάσταση – το πρόβλημα προς αντιμετώπιση</vt:lpstr>
      <vt:lpstr>Παράδειγμα – Τρέχουσα κατάσταση για ARENA (διαδικτυακή πλατφόρμα παιχνιδιών)</vt:lpstr>
      <vt:lpstr>ARENA: Οι στόχοι</vt:lpstr>
      <vt:lpstr>ARENA – λειτουργικές προδιαγραφές</vt:lpstr>
      <vt:lpstr>ARENA: μη λειτουργικές προδιαγραφές</vt:lpstr>
      <vt:lpstr>Περιορισμοί</vt:lpstr>
      <vt:lpstr>ARENA: Περιβάλλον-στόχος</vt:lpstr>
      <vt:lpstr>Χρονοπρόγραμμα έργου</vt:lpstr>
      <vt:lpstr>Κριτήρια αποδοχής πελάτη</vt:lpstr>
      <vt:lpstr>(Αρχικά) μοντέλα συστήματος ARENA</vt:lpstr>
      <vt:lpstr>Αποσύνθεση σε υποσυστήματα</vt:lpstr>
      <vt:lpstr>Μοντέλο αντικειμένων συστήματος ARENA</vt:lpstr>
      <vt:lpstr>Εκλέπτυνση του μοντέλου</vt:lpstr>
      <vt:lpstr>Διάγραμμα στιγμιοτύπων συστήματος AREMA</vt:lpstr>
      <vt:lpstr>Διεπαφή χρήστη στο ARENA (εξυπηρετούμενος)</vt:lpstr>
      <vt:lpstr>Διεπαφή χρήστη στο ARENA (εξυπηρέτης)</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 Μοντέλα κύκλου ζωής</dc:title>
  <dc:creator>costas</dc:creator>
  <cp:lastModifiedBy>Costas Vassilakis</cp:lastModifiedBy>
  <cp:revision>627</cp:revision>
  <dcterms:created xsi:type="dcterms:W3CDTF">2005-10-06T11:58:48Z</dcterms:created>
  <dcterms:modified xsi:type="dcterms:W3CDTF">2016-11-02T05:10:08Z</dcterms:modified>
</cp:coreProperties>
</file>