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dirty="0" smtClean="0"/>
              <a:t>Η σύνδεση των παραγράφων (6</a:t>
            </a:r>
            <a:r>
              <a:rPr lang="el-GR" sz="3600" baseline="30000" dirty="0" smtClean="0"/>
              <a:t>ο</a:t>
            </a:r>
            <a:r>
              <a:rPr lang="el-GR" sz="3600" dirty="0" smtClean="0"/>
              <a:t> μάθημα)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Τροποι</a:t>
            </a:r>
            <a:r>
              <a:rPr lang="el-GR" dirty="0" smtClean="0"/>
              <a:t> και </a:t>
            </a:r>
            <a:r>
              <a:rPr lang="el-GR" dirty="0" err="1" smtClean="0"/>
              <a:t>μεθοδοι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009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Να θυμάστε ότι: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τ</a:t>
            </a:r>
            <a:r>
              <a:rPr lang="el-GR" sz="2400" dirty="0" smtClean="0"/>
              <a:t>ο ΚΕΙΜΕΝΟ ΧΩΡΊΖΕΤΑΙ ΣΕ ΠΑΡΑΓΡΆΦΟΥΣ.</a:t>
            </a:r>
          </a:p>
          <a:p>
            <a:r>
              <a:rPr lang="el-GR" sz="2400" dirty="0" smtClean="0"/>
              <a:t>Κάθε ΠΑΡΑΓΡΑΦΟΣ έχει 1 ΚΥΡΙΟ ΝΟΗΜΑ.</a:t>
            </a:r>
          </a:p>
          <a:p>
            <a:r>
              <a:rPr lang="el-GR" sz="2400" dirty="0" smtClean="0"/>
              <a:t>Η σύνθεση των κύριων νοημάτων ΟΛΩΝ ΤΩΝ ΠΑΡΑΓΡΑΦΩΝ δημιουργεί το ΚΕΝΤΡΙΚΟ ΝΟΗΜΑ!!!</a:t>
            </a:r>
          </a:p>
          <a:p>
            <a:r>
              <a:rPr lang="el-GR" sz="2400" dirty="0" smtClean="0"/>
              <a:t>Συμπερασματικά: έχω ένα κείμενο ΄με 5 παραγράφους, άρα θα έχω 5 κ</a:t>
            </a:r>
            <a:r>
              <a:rPr lang="el-GR" sz="2400" dirty="0"/>
              <a:t>ύ</a:t>
            </a:r>
            <a:r>
              <a:rPr lang="el-GR" sz="2400" dirty="0" smtClean="0"/>
              <a:t>ρια νοήματα, τα οποία θα συνθέσουν το ΚΕΝΤΡΙΚΟ ΝΟΗΜΑ του κειμένου!!!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2153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΄Πώς συνδέονται οι παράγραφοι μεταξύ τους???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νοηματική αλληλουχία. Τι σημαίνει αυτό?? Ότι το νόημα διαρθρώνεται σπονδυλωτά, έχει</a:t>
            </a:r>
            <a:r>
              <a:rPr lang="el-GR" dirty="0"/>
              <a:t> </a:t>
            </a:r>
            <a:r>
              <a:rPr lang="el-GR" dirty="0" smtClean="0"/>
              <a:t>συνέχεια, δομή και συνδετικούς κρίκους. Ειδάλλως έχω ένα παραλήρημα….</a:t>
            </a:r>
          </a:p>
          <a:p>
            <a:r>
              <a:rPr lang="el-GR" dirty="0" smtClean="0"/>
              <a:t>Οι τρόποι με τους οποίους επιτυγχάνεται η νοηματική αλληλουχία είναι ΠΟΛΛΟΙ.</a:t>
            </a:r>
          </a:p>
          <a:p>
            <a:r>
              <a:rPr lang="el-GR" dirty="0" smtClean="0"/>
              <a:t>Μπορώ να συνδέσω τις παραγράφους χρονικά, τοπικά, επαγωγικά, απαγωγικά, με επανάληψη, με παραλληλισμό εννοιών, με αντίθεση εννοιών με επιχειρήματα, με απαρίθμηση περιπτώσεων, με παραδείγματα, κ.λπ.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00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Ας δούμε μερικούς τρόπους σύνδεσης των παραγράφων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000" b="1" dirty="0" smtClean="0"/>
              <a:t>ΧΡΟΝΙΚΗ ΑΛΛΗΛΟΥΧΙΑ </a:t>
            </a:r>
            <a:r>
              <a:rPr lang="el-GR" sz="2000" dirty="0" smtClean="0"/>
              <a:t>→ πχ. 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παράγραφος: Χθες.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παράγραφος:  σήμερα,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παράγραφος: αύριο (οι 3 υποδιαιρέσεις του χρόνου. </a:t>
            </a:r>
          </a:p>
          <a:p>
            <a:r>
              <a:rPr lang="el-GR" sz="2000" dirty="0" smtClean="0"/>
              <a:t>→ 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κάποτε…,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μετά από λίγες μέρες,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αφού πέρασαν δύο μήνες, 4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στο τέλος (αναφορά μόνο στο παρελθόν)</a:t>
            </a:r>
          </a:p>
          <a:p>
            <a:r>
              <a:rPr lang="el-GR" sz="2000" dirty="0" smtClean="0"/>
              <a:t>→ 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σήμερα το πρωί,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κατά τις δέκα το πρωί,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 μεσημέρι, 4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 απόγευμα, 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 βράδυ… (αναφορά στη διάρκεια της μέρας)</a:t>
            </a:r>
          </a:p>
          <a:p>
            <a:r>
              <a:rPr lang="el-GR" sz="2000" dirty="0" smtClean="0"/>
              <a:t>→ 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όταν θα κλείσει το σχολείο,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τον </a:t>
            </a:r>
            <a:r>
              <a:rPr lang="el-GR" sz="2000" dirty="0"/>
              <a:t>Ι</a:t>
            </a:r>
            <a:r>
              <a:rPr lang="el-GR" sz="2000" dirty="0" smtClean="0"/>
              <a:t>ούλιο,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στις αρχές Αυγούστου, 4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τον Δεκαπενταύγουστο, 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Στις αρχές Σεπτεμβρίου (αναφορά στο μέλλον)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7690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ΤΟΠΙΚΗ ΑΛΛΗΛΟΥΧΙΑ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Η λογική μετάβαση από τη μία παράγραφο στην άλλη γίνεται με λέξεις που εκφράζουν τόπο.</a:t>
            </a:r>
          </a:p>
          <a:p>
            <a:r>
              <a:rPr lang="el-GR" sz="2000" dirty="0" err="1" smtClean="0"/>
              <a:t>Παραδειγματα</a:t>
            </a:r>
            <a:r>
              <a:rPr lang="el-GR" sz="2000" dirty="0" smtClean="0"/>
              <a:t>:</a:t>
            </a:r>
          </a:p>
          <a:p>
            <a:r>
              <a:rPr lang="el-GR" sz="2000" dirty="0" smtClean="0"/>
              <a:t>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παράγραφος: Στους πρόποδες,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Λίγο πιο πάνω,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Σε μια ψηλή ραχούλα, 4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Στην κορυφή.</a:t>
            </a:r>
          </a:p>
          <a:p>
            <a:r>
              <a:rPr lang="el-GR" sz="2000" dirty="0" smtClean="0"/>
              <a:t>1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 εξώφυλλο, 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Η εισαγωγή, 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το πρώτο κεφάλαιο, 4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τα δύο επόμενα κεφάλαια, 5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τα κεφάλαια που ακολουθούν, 6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: στον επίλογο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08668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ΕΠΑΓΩΓΙΚΗ &amp; ΑΠΑΓΩΓΙΚΗ ΑΛΛΗΛΟΥΧΙΑ!!!!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επαγωγική</a:t>
            </a:r>
            <a:r>
              <a:rPr lang="el-GR" dirty="0"/>
              <a:t> </a:t>
            </a:r>
            <a:r>
              <a:rPr lang="el-GR" dirty="0" smtClean="0"/>
              <a:t>→</a:t>
            </a:r>
            <a:r>
              <a:rPr lang="el-GR" dirty="0"/>
              <a:t> </a:t>
            </a:r>
            <a:r>
              <a:rPr lang="el-GR" dirty="0" smtClean="0"/>
              <a:t>→ από το ειδικό στο γενικό, από το μερικό στο συνολικό!</a:t>
            </a:r>
          </a:p>
          <a:p>
            <a:r>
              <a:rPr lang="el-GR" dirty="0" smtClean="0"/>
              <a:t>απαγωγική</a:t>
            </a:r>
            <a:r>
              <a:rPr lang="el-GR" dirty="0"/>
              <a:t> </a:t>
            </a:r>
            <a:r>
              <a:rPr lang="el-GR" dirty="0" smtClean="0"/>
              <a:t>→</a:t>
            </a:r>
            <a:r>
              <a:rPr lang="el-GR" dirty="0"/>
              <a:t> </a:t>
            </a:r>
            <a:r>
              <a:rPr lang="el-GR" dirty="0" smtClean="0"/>
              <a:t>→ από το γενικό στο ειδικό, από το συνολικό στο μερικό.</a:t>
            </a:r>
          </a:p>
          <a:p>
            <a:r>
              <a:rPr lang="el-GR" dirty="0" smtClean="0"/>
              <a:t>ΠΑΡΑΔΕΙΓΜΑΤΑ</a:t>
            </a:r>
          </a:p>
          <a:p>
            <a:r>
              <a:rPr lang="el-GR" dirty="0" smtClean="0"/>
              <a:t>ΕΠΑΓΩΓΙΚΗ ΑΛΛΗΛΟΥΧΙΑ: 1</a:t>
            </a:r>
            <a:r>
              <a:rPr lang="el-GR" baseline="30000" dirty="0" smtClean="0"/>
              <a:t>Η</a:t>
            </a:r>
            <a:r>
              <a:rPr lang="el-GR" dirty="0" smtClean="0"/>
              <a:t> παρ.: ένας μαθητής παρατήρησε, 2</a:t>
            </a:r>
            <a:r>
              <a:rPr lang="el-GR" baseline="30000" dirty="0" smtClean="0"/>
              <a:t>η</a:t>
            </a:r>
            <a:r>
              <a:rPr lang="el-GR" dirty="0" smtClean="0"/>
              <a:t>: μια μαθήτρια πρόσθεσε, 3</a:t>
            </a:r>
            <a:r>
              <a:rPr lang="el-GR" baseline="30000" dirty="0" smtClean="0"/>
              <a:t>η</a:t>
            </a:r>
            <a:r>
              <a:rPr lang="el-GR" dirty="0" smtClean="0"/>
              <a:t>: μια άλλη μαθήτρια συμπλήρωσε, 4</a:t>
            </a:r>
            <a:r>
              <a:rPr lang="el-GR" baseline="30000" dirty="0" smtClean="0"/>
              <a:t>η</a:t>
            </a:r>
            <a:r>
              <a:rPr lang="el-GR" dirty="0" smtClean="0"/>
              <a:t>: ο δάσκαλος επεσήμανε, 5</a:t>
            </a:r>
            <a:r>
              <a:rPr lang="el-GR" baseline="30000" dirty="0" smtClean="0"/>
              <a:t>η</a:t>
            </a:r>
            <a:r>
              <a:rPr lang="el-GR" dirty="0" smtClean="0"/>
              <a:t>: όλοι τελικά συμφωνήσαμε</a:t>
            </a:r>
          </a:p>
          <a:p>
            <a:r>
              <a:rPr lang="el-GR" dirty="0"/>
              <a:t>Α</a:t>
            </a:r>
            <a:r>
              <a:rPr lang="el-GR" dirty="0" smtClean="0"/>
              <a:t>ΠΑΓΩΓΙΚΉ ΑΛΛΗΛΟΥΧΙΑ: 1</a:t>
            </a:r>
            <a:r>
              <a:rPr lang="el-GR" baseline="30000" dirty="0" smtClean="0"/>
              <a:t>η</a:t>
            </a:r>
            <a:r>
              <a:rPr lang="el-GR" dirty="0" smtClean="0"/>
              <a:t> παρ.: όλοι συμμετείχαμε, 2</a:t>
            </a:r>
            <a:r>
              <a:rPr lang="el-GR" baseline="30000" dirty="0" smtClean="0"/>
              <a:t>η</a:t>
            </a:r>
            <a:r>
              <a:rPr lang="el-GR" dirty="0" smtClean="0"/>
              <a:t>: ο πατέρας ανέλαβε, 3</a:t>
            </a:r>
            <a:r>
              <a:rPr lang="el-GR" baseline="30000" dirty="0" smtClean="0"/>
              <a:t>η</a:t>
            </a:r>
            <a:r>
              <a:rPr lang="el-GR" dirty="0" smtClean="0"/>
              <a:t>: η μητέρα ετοίμασε, 4</a:t>
            </a:r>
            <a:r>
              <a:rPr lang="el-GR" baseline="30000" dirty="0" smtClean="0"/>
              <a:t>η</a:t>
            </a:r>
            <a:r>
              <a:rPr lang="el-GR" dirty="0" smtClean="0"/>
              <a:t>: η αδελφή μου έφτιαξε, 5</a:t>
            </a:r>
            <a:r>
              <a:rPr lang="el-GR" baseline="30000" dirty="0" smtClean="0"/>
              <a:t>η</a:t>
            </a:r>
            <a:r>
              <a:rPr lang="el-GR" dirty="0" smtClean="0"/>
              <a:t>: κι εγώ συγκέντρωσα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72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ΑΝΤΙΘΕΤΙΚΗ ΑΛΛΗΛΟΥΧΙΑ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σύνδεση των παραγράφων επιτυγχάνεται με </a:t>
            </a:r>
            <a:r>
              <a:rPr lang="el-GR" dirty="0"/>
              <a:t>α</a:t>
            </a:r>
            <a:r>
              <a:rPr lang="el-GR" dirty="0" smtClean="0"/>
              <a:t>ντίθεση εννοιών. Ένα γεγονός ή μια ιδέα αναπτύσσεται σε μια παράγραφο και στην επομένη αναπτύσσεται το αντίθετο!</a:t>
            </a:r>
          </a:p>
          <a:p>
            <a:r>
              <a:rPr lang="el-GR" dirty="0" smtClean="0"/>
              <a:t>ΠΑΡΑΔΕΙΓΜΑ</a:t>
            </a:r>
            <a:r>
              <a:rPr lang="el-GR" dirty="0"/>
              <a:t> </a:t>
            </a:r>
            <a:r>
              <a:rPr lang="el-GR" dirty="0" smtClean="0"/>
              <a:t>→ 1</a:t>
            </a:r>
            <a:r>
              <a:rPr lang="el-GR" baseline="30000" dirty="0" smtClean="0"/>
              <a:t>η</a:t>
            </a:r>
            <a:r>
              <a:rPr lang="el-GR" dirty="0" smtClean="0"/>
              <a:t> παρ.; Υποστηρίζεται ότι</a:t>
            </a:r>
          </a:p>
          <a:p>
            <a:r>
              <a:rPr lang="el-GR" dirty="0"/>
              <a:t> </a:t>
            </a:r>
            <a:r>
              <a:rPr lang="el-GR" dirty="0" smtClean="0"/>
              <a:t>→ 2</a:t>
            </a:r>
            <a:r>
              <a:rPr lang="el-GR" baseline="30000" dirty="0" smtClean="0"/>
              <a:t>η</a:t>
            </a:r>
            <a:r>
              <a:rPr lang="el-GR" dirty="0" smtClean="0"/>
              <a:t> παρ. Αντίθετα, ο Χ, επιμένει ότι…</a:t>
            </a:r>
          </a:p>
          <a:p>
            <a:r>
              <a:rPr lang="el-GR" dirty="0"/>
              <a:t>→ </a:t>
            </a:r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παρ.: υπάρχουν όμως ενδείξεις ότι…</a:t>
            </a:r>
          </a:p>
          <a:p>
            <a:r>
              <a:rPr lang="el-GR" dirty="0"/>
              <a:t>→ </a:t>
            </a:r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παρ.: Από την άλλη μεριά συμβαίνει…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7940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 επανάληψη και ανάπτυξη μιας λέξης-κλειδί!!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Η νοηματική αλληλουχία εξασφαλίζεται με την επανάληψη μιας λέξης-κλειδί από την προηγούμενη παράγραφο!</a:t>
            </a:r>
          </a:p>
          <a:p>
            <a:r>
              <a:rPr lang="el-GR" sz="2400" dirty="0" smtClean="0"/>
              <a:t>Παράδειγμα</a:t>
            </a:r>
            <a:r>
              <a:rPr lang="el-GR" sz="2400" dirty="0"/>
              <a:t> </a:t>
            </a:r>
            <a:r>
              <a:rPr lang="el-GR" sz="2400" dirty="0" smtClean="0"/>
              <a:t>→ 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παρ.: επικρατεί η εντύπωση, 2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: η εντύπωση αυτή οδηγεί στο συμπέρασμα. 3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: ένα συμπέρασμα που δεν επαληθεύεται από…, 4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: Δεν επαληθεύεται ακόμη και στην περίπτωση…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93483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</a:t>
            </a:r>
            <a:r>
              <a:rPr lang="el-GR" dirty="0" smtClean="0"/>
              <a:t>ΛΛΟΙ ΤΡΟΠΟΙ ΣΥΝΔΕΣΗΣ ΠΑΡΑΓΡΑΦΩΝ!!!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Παραλληλία νοημάτων: παρόμοιο γεγονός, ανάλογο περιστατικό, κ.λπ.</a:t>
            </a:r>
          </a:p>
          <a:p>
            <a:r>
              <a:rPr lang="el-GR" dirty="0" smtClean="0"/>
              <a:t>Επιχειρηματολογία ή αιτιολόγηση των νοημάτων: αποτέλεσμα έρευνας, συλλογισμού…</a:t>
            </a:r>
          </a:p>
          <a:p>
            <a:r>
              <a:rPr lang="el-GR" dirty="0" smtClean="0"/>
              <a:t>Ο διάλογος προσώπων</a:t>
            </a:r>
          </a:p>
          <a:p>
            <a:r>
              <a:rPr lang="el-GR" dirty="0" smtClean="0"/>
              <a:t>Με λέξεις ή φράσεις (</a:t>
            </a:r>
            <a:r>
              <a:rPr lang="el-GR" dirty="0" err="1" smtClean="0"/>
              <a:t>κειμενικά</a:t>
            </a:r>
            <a:r>
              <a:rPr lang="el-GR" dirty="0" smtClean="0"/>
              <a:t> επιρρήματα ή </a:t>
            </a:r>
            <a:r>
              <a:rPr lang="el-GR" dirty="0" err="1" smtClean="0"/>
              <a:t>κειμενικοί</a:t>
            </a:r>
            <a:r>
              <a:rPr lang="el-GR" dirty="0" smtClean="0"/>
              <a:t> δείκτες) που συνδέουν: α) επεξήγηση (δηλαδή, με άλλα λόγια), β) συμπέρασμα</a:t>
            </a:r>
            <a:r>
              <a:rPr lang="el-GR" dirty="0"/>
              <a:t> </a:t>
            </a:r>
            <a:r>
              <a:rPr lang="el-GR" dirty="0" smtClean="0"/>
              <a:t>(επομένως, συμπερασματικά) παράδειγμα (για παράδειγμα, ενδεικτικά), τρόπο (έτσι, με τον τρόπο αυτό), απαρίθμηση (πρώτον</a:t>
            </a:r>
            <a:r>
              <a:rPr lang="el-GR" smtClean="0"/>
              <a:t>, δεύτερον</a:t>
            </a:r>
            <a:r>
              <a:rPr lang="el-GR" dirty="0" smtClean="0"/>
              <a:t>, τρίτον, κ.λπ.)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4776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80</TotalTime>
  <Words>673</Words>
  <Application>Microsoft Office PowerPoint</Application>
  <PresentationFormat>Ευρεία οθόνη</PresentationFormat>
  <Paragraphs>41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Αίθουσα συσκέψεων "Ιόν"</vt:lpstr>
      <vt:lpstr>Η σύνδεση των παραγράφων (6ο μάθημα)</vt:lpstr>
      <vt:lpstr>Να θυμάστε ότι:</vt:lpstr>
      <vt:lpstr>΄Πώς συνδέονται οι παράγραφοι μεταξύ τους???</vt:lpstr>
      <vt:lpstr>Ας δούμε μερικούς τρόπους σύνδεσης των παραγράφων</vt:lpstr>
      <vt:lpstr>ΤΟΠΙΚΗ ΑΛΛΗΛΟΥΧΙΑ</vt:lpstr>
      <vt:lpstr>ΕΠΑΓΩΓΙΚΗ &amp; ΑΠΑΓΩΓΙΚΗ ΑΛΛΗΛΟΥΧΙΑ!!!!</vt:lpstr>
      <vt:lpstr>ΑΝΤΙΘΕΤΙΚΗ ΑΛΛΗΛΟΥΧΙΑ</vt:lpstr>
      <vt:lpstr>Με επανάληψη και ανάπτυξη μιας λέξης-κλειδί!!</vt:lpstr>
      <vt:lpstr>ΑΛΛΟΙ ΤΡΟΠΟΙ ΣΥΝΔΕΣΗΣ ΠΑΡΑΓΡΑΦΩΝ!!!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σύνδεση των παραγράφων (6ο μάθημα)</dc:title>
  <dc:creator>Spiridopoulou</dc:creator>
  <cp:lastModifiedBy>Spiridopoulou</cp:lastModifiedBy>
  <cp:revision>10</cp:revision>
  <dcterms:created xsi:type="dcterms:W3CDTF">2014-11-25T09:05:32Z</dcterms:created>
  <dcterms:modified xsi:type="dcterms:W3CDTF">2014-11-25T10:25:41Z</dcterms:modified>
</cp:coreProperties>
</file>