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9" r:id="rId4"/>
    <p:sldId id="260" r:id="rId5"/>
    <p:sldId id="261" r:id="rId6"/>
    <p:sldId id="265" r:id="rId7"/>
    <p:sldId id="263"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4660"/>
  </p:normalViewPr>
  <p:slideViewPr>
    <p:cSldViewPr snapToGrid="0">
      <p:cViewPr varScale="1">
        <p:scale>
          <a:sx n="84" d="100"/>
          <a:sy n="84" d="100"/>
        </p:scale>
        <p:origin x="61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BEA32-7492-4BF6-BB44-890184B5DA66}" type="datetimeFigureOut">
              <a:rPr lang="en-GB" smtClean="0"/>
              <a:t>25/02/2019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F656C-3AAC-47DE-8661-167F5D3134F7}" type="slidenum">
              <a:rPr lang="en-GB" smtClean="0"/>
              <a:t>‹#›</a:t>
            </a:fld>
            <a:endParaRPr lang="en-GB"/>
          </a:p>
        </p:txBody>
      </p:sp>
    </p:spTree>
    <p:extLst>
      <p:ext uri="{BB962C8B-B14F-4D97-AF65-F5344CB8AC3E}">
        <p14:creationId xmlns:p14="http://schemas.microsoft.com/office/powerpoint/2010/main" val="392534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33796" name="3 - Θέση αριθμού διαφάνειας"/>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defTabSz="457200" fontAlgn="base">
              <a:spcBef>
                <a:spcPct val="0"/>
              </a:spcBef>
              <a:spcAft>
                <a:spcPct val="0"/>
              </a:spcAft>
              <a:defRPr>
                <a:solidFill>
                  <a:schemeClr val="tx1"/>
                </a:solidFill>
                <a:latin typeface="Georgia" pitchFamily="18" charset="0"/>
              </a:defRPr>
            </a:lvl6pPr>
            <a:lvl7pPr marL="2971800" indent="-228600" defTabSz="457200" fontAlgn="base">
              <a:spcBef>
                <a:spcPct val="0"/>
              </a:spcBef>
              <a:spcAft>
                <a:spcPct val="0"/>
              </a:spcAft>
              <a:defRPr>
                <a:solidFill>
                  <a:schemeClr val="tx1"/>
                </a:solidFill>
                <a:latin typeface="Georgia" pitchFamily="18" charset="0"/>
              </a:defRPr>
            </a:lvl7pPr>
            <a:lvl8pPr marL="3429000" indent="-228600" defTabSz="457200" fontAlgn="base">
              <a:spcBef>
                <a:spcPct val="0"/>
              </a:spcBef>
              <a:spcAft>
                <a:spcPct val="0"/>
              </a:spcAft>
              <a:defRPr>
                <a:solidFill>
                  <a:schemeClr val="tx1"/>
                </a:solidFill>
                <a:latin typeface="Georgia" pitchFamily="18" charset="0"/>
              </a:defRPr>
            </a:lvl8pPr>
            <a:lvl9pPr marL="3886200" indent="-228600" defTabSz="4572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1113B2B9-FEE6-4AC2-A591-A6F3324F8E7E}" type="slidenum">
              <a:rPr lang="el-GR" smtClean="0">
                <a:latin typeface="Calibri" pitchFamily="34" charset="0"/>
              </a:rPr>
              <a:pPr fontAlgn="base">
                <a:spcBef>
                  <a:spcPct val="0"/>
                </a:spcBef>
                <a:spcAft>
                  <a:spcPct val="0"/>
                </a:spcAft>
                <a:defRPr/>
              </a:pPr>
              <a:t>2</a:t>
            </a:fld>
            <a:endParaRPr lang="el-GR" smtClean="0">
              <a:latin typeface="Calibri" pitchFamily="34" charset="0"/>
            </a:endParaRPr>
          </a:p>
        </p:txBody>
      </p:sp>
    </p:spTree>
    <p:extLst>
      <p:ext uri="{BB962C8B-B14F-4D97-AF65-F5344CB8AC3E}">
        <p14:creationId xmlns:p14="http://schemas.microsoft.com/office/powerpoint/2010/main" val="138448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33796" name="3 - Θέση αριθμού διαφάνειας"/>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defTabSz="457200" fontAlgn="base">
              <a:spcBef>
                <a:spcPct val="0"/>
              </a:spcBef>
              <a:spcAft>
                <a:spcPct val="0"/>
              </a:spcAft>
              <a:defRPr>
                <a:solidFill>
                  <a:schemeClr val="tx1"/>
                </a:solidFill>
                <a:latin typeface="Georgia" pitchFamily="18" charset="0"/>
              </a:defRPr>
            </a:lvl6pPr>
            <a:lvl7pPr marL="2971800" indent="-228600" defTabSz="457200" fontAlgn="base">
              <a:spcBef>
                <a:spcPct val="0"/>
              </a:spcBef>
              <a:spcAft>
                <a:spcPct val="0"/>
              </a:spcAft>
              <a:defRPr>
                <a:solidFill>
                  <a:schemeClr val="tx1"/>
                </a:solidFill>
                <a:latin typeface="Georgia" pitchFamily="18" charset="0"/>
              </a:defRPr>
            </a:lvl7pPr>
            <a:lvl8pPr marL="3429000" indent="-228600" defTabSz="457200" fontAlgn="base">
              <a:spcBef>
                <a:spcPct val="0"/>
              </a:spcBef>
              <a:spcAft>
                <a:spcPct val="0"/>
              </a:spcAft>
              <a:defRPr>
                <a:solidFill>
                  <a:schemeClr val="tx1"/>
                </a:solidFill>
                <a:latin typeface="Georgia" pitchFamily="18" charset="0"/>
              </a:defRPr>
            </a:lvl8pPr>
            <a:lvl9pPr marL="3886200" indent="-228600" defTabSz="4572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1113B2B9-FEE6-4AC2-A591-A6F3324F8E7E}" type="slidenum">
              <a:rPr lang="el-GR" smtClean="0">
                <a:latin typeface="Calibri" pitchFamily="34" charset="0"/>
              </a:rPr>
              <a:pPr fontAlgn="base">
                <a:spcBef>
                  <a:spcPct val="0"/>
                </a:spcBef>
                <a:spcAft>
                  <a:spcPct val="0"/>
                </a:spcAft>
                <a:defRPr/>
              </a:pPr>
              <a:t>3</a:t>
            </a:fld>
            <a:endParaRPr lang="el-GR" smtClean="0">
              <a:latin typeface="Calibri" pitchFamily="34" charset="0"/>
            </a:endParaRPr>
          </a:p>
        </p:txBody>
      </p:sp>
    </p:spTree>
    <p:extLst>
      <p:ext uri="{BB962C8B-B14F-4D97-AF65-F5344CB8AC3E}">
        <p14:creationId xmlns:p14="http://schemas.microsoft.com/office/powerpoint/2010/main" val="4000016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38916" name="3 - Θέση αριθμού διαφάνειας"/>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defTabSz="457200" fontAlgn="base">
              <a:spcBef>
                <a:spcPct val="0"/>
              </a:spcBef>
              <a:spcAft>
                <a:spcPct val="0"/>
              </a:spcAft>
              <a:defRPr>
                <a:solidFill>
                  <a:schemeClr val="tx1"/>
                </a:solidFill>
                <a:latin typeface="Georgia" pitchFamily="18" charset="0"/>
              </a:defRPr>
            </a:lvl6pPr>
            <a:lvl7pPr marL="2971800" indent="-228600" defTabSz="457200" fontAlgn="base">
              <a:spcBef>
                <a:spcPct val="0"/>
              </a:spcBef>
              <a:spcAft>
                <a:spcPct val="0"/>
              </a:spcAft>
              <a:defRPr>
                <a:solidFill>
                  <a:schemeClr val="tx1"/>
                </a:solidFill>
                <a:latin typeface="Georgia" pitchFamily="18" charset="0"/>
              </a:defRPr>
            </a:lvl7pPr>
            <a:lvl8pPr marL="3429000" indent="-228600" defTabSz="457200" fontAlgn="base">
              <a:spcBef>
                <a:spcPct val="0"/>
              </a:spcBef>
              <a:spcAft>
                <a:spcPct val="0"/>
              </a:spcAft>
              <a:defRPr>
                <a:solidFill>
                  <a:schemeClr val="tx1"/>
                </a:solidFill>
                <a:latin typeface="Georgia" pitchFamily="18" charset="0"/>
              </a:defRPr>
            </a:lvl8pPr>
            <a:lvl9pPr marL="3886200" indent="-228600" defTabSz="4572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B9E1563F-F4AA-43A7-B41C-7E962A650D80}" type="slidenum">
              <a:rPr lang="el-GR" smtClean="0">
                <a:latin typeface="Calibri" pitchFamily="34" charset="0"/>
              </a:rPr>
              <a:pPr fontAlgn="base">
                <a:spcBef>
                  <a:spcPct val="0"/>
                </a:spcBef>
                <a:spcAft>
                  <a:spcPct val="0"/>
                </a:spcAft>
                <a:defRPr/>
              </a:pPr>
              <a:t>4</a:t>
            </a:fld>
            <a:endParaRPr lang="el-GR" smtClean="0">
              <a:latin typeface="Calibri" pitchFamily="34" charset="0"/>
            </a:endParaRPr>
          </a:p>
        </p:txBody>
      </p:sp>
    </p:spTree>
    <p:extLst>
      <p:ext uri="{BB962C8B-B14F-4D97-AF65-F5344CB8AC3E}">
        <p14:creationId xmlns:p14="http://schemas.microsoft.com/office/powerpoint/2010/main" val="1709946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5A68FC9-E4B3-45DA-A231-9712C63FE0B3}" type="datetimeFigureOut">
              <a:rPr lang="en-GB" smtClean="0"/>
              <a:t>25/02/2019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3862906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A68FC9-E4B3-45DA-A231-9712C63FE0B3}" type="datetimeFigureOut">
              <a:rPr lang="en-GB" smtClean="0"/>
              <a:t>25/02/2019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1676685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A68FC9-E4B3-45DA-A231-9712C63FE0B3}" type="datetimeFigureOut">
              <a:rPr lang="en-GB" smtClean="0"/>
              <a:t>25/02/2019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2584165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A68FC9-E4B3-45DA-A231-9712C63FE0B3}" type="datetimeFigureOut">
              <a:rPr lang="en-GB" smtClean="0"/>
              <a:t>25/02/2019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492195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A68FC9-E4B3-45DA-A231-9712C63FE0B3}" type="datetimeFigureOut">
              <a:rPr lang="en-GB" smtClean="0"/>
              <a:t>25/02/2019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1937826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5A68FC9-E4B3-45DA-A231-9712C63FE0B3}" type="datetimeFigureOut">
              <a:rPr lang="en-GB" smtClean="0"/>
              <a:t>25/02/2019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1944333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5A68FC9-E4B3-45DA-A231-9712C63FE0B3}" type="datetimeFigureOut">
              <a:rPr lang="en-GB" smtClean="0"/>
              <a:t>25/02/2019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3988515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5A68FC9-E4B3-45DA-A231-9712C63FE0B3}" type="datetimeFigureOut">
              <a:rPr lang="en-GB" smtClean="0"/>
              <a:t>25/02/2019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424852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68FC9-E4B3-45DA-A231-9712C63FE0B3}" type="datetimeFigureOut">
              <a:rPr lang="en-GB" smtClean="0"/>
              <a:t>25/02/2019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4275852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A68FC9-E4B3-45DA-A231-9712C63FE0B3}" type="datetimeFigureOut">
              <a:rPr lang="en-GB" smtClean="0"/>
              <a:t>25/02/2019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4015731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A68FC9-E4B3-45DA-A231-9712C63FE0B3}" type="datetimeFigureOut">
              <a:rPr lang="en-GB" smtClean="0"/>
              <a:t>25/02/2019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32F873-CAFD-4251-A8B1-4813C6436D16}" type="slidenum">
              <a:rPr lang="en-GB" smtClean="0"/>
              <a:t>‹#›</a:t>
            </a:fld>
            <a:endParaRPr lang="en-GB"/>
          </a:p>
        </p:txBody>
      </p:sp>
    </p:spTree>
    <p:extLst>
      <p:ext uri="{BB962C8B-B14F-4D97-AF65-F5344CB8AC3E}">
        <p14:creationId xmlns:p14="http://schemas.microsoft.com/office/powerpoint/2010/main" val="69079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68FC9-E4B3-45DA-A231-9712C63FE0B3}" type="datetimeFigureOut">
              <a:rPr lang="en-GB" smtClean="0"/>
              <a:t>25/02/2019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32F873-CAFD-4251-A8B1-4813C6436D16}" type="slidenum">
              <a:rPr lang="en-GB" smtClean="0"/>
              <a:t>‹#›</a:t>
            </a:fld>
            <a:endParaRPr lang="en-GB"/>
          </a:p>
        </p:txBody>
      </p:sp>
    </p:spTree>
    <p:extLst>
      <p:ext uri="{BB962C8B-B14F-4D97-AF65-F5344CB8AC3E}">
        <p14:creationId xmlns:p14="http://schemas.microsoft.com/office/powerpoint/2010/main" val="1492020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emeraldinsight.com/doi/full/10.1108/17479891211250012" TargetMode="External"/><Relationship Id="rId2" Type="http://schemas.openxmlformats.org/officeDocument/2006/relationships/hyperlink" Target="https://onlinelibrary.wiley.com/doi/full/10.1002/hpm.2272"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9371" y="2027036"/>
            <a:ext cx="9144000" cy="1922394"/>
          </a:xfrm>
        </p:spPr>
        <p:txBody>
          <a:bodyPr>
            <a:normAutofit/>
          </a:bodyPr>
          <a:lstStyle/>
          <a:p>
            <a:r>
              <a:rPr lang="el-GR" sz="6600" dirty="0" smtClean="0"/>
              <a:t>Ποσοτική &amp; Ποιοτική έρευνα</a:t>
            </a:r>
            <a:endParaRPr lang="en-GB" sz="6600" dirty="0"/>
          </a:p>
        </p:txBody>
      </p:sp>
    </p:spTree>
    <p:extLst>
      <p:ext uri="{BB962C8B-B14F-4D97-AF65-F5344CB8AC3E}">
        <p14:creationId xmlns:p14="http://schemas.microsoft.com/office/powerpoint/2010/main" val="3831441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22376" y="447421"/>
            <a:ext cx="10515600" cy="741299"/>
          </a:xfrm>
        </p:spPr>
        <p:txBody>
          <a:bodyPr/>
          <a:lstStyle/>
          <a:p>
            <a:pPr algn="ctr" eaLnBrk="1" hangingPunct="1"/>
            <a:r>
              <a:rPr lang="el-GR" dirty="0" smtClean="0">
                <a:solidFill>
                  <a:schemeClr val="tx1"/>
                </a:solidFill>
                <a:ea typeface="Baskerville"/>
                <a:cs typeface="Baskerville"/>
              </a:rPr>
              <a:t>Ποσοτική έρευνα</a:t>
            </a:r>
            <a:endParaRPr lang="en-US" dirty="0" smtClean="0">
              <a:solidFill>
                <a:schemeClr val="tx1"/>
              </a:solidFill>
              <a:ea typeface="Baskerville"/>
              <a:cs typeface="Baskerville"/>
            </a:endParaRPr>
          </a:p>
        </p:txBody>
      </p:sp>
      <p:sp>
        <p:nvSpPr>
          <p:cNvPr id="18435" name="Content Placeholder 2"/>
          <p:cNvSpPr>
            <a:spLocks noGrp="1"/>
          </p:cNvSpPr>
          <p:nvPr>
            <p:ph sz="quarter" idx="1"/>
          </p:nvPr>
        </p:nvSpPr>
        <p:spPr>
          <a:xfrm>
            <a:off x="722376" y="1572769"/>
            <a:ext cx="10607040" cy="4526406"/>
          </a:xfrm>
          <a:solidFill>
            <a:schemeClr val="bg1"/>
          </a:solidFill>
          <a:ln>
            <a:noFill/>
          </a:ln>
        </p:spPr>
        <p:txBody>
          <a:bodyPr>
            <a:normAutofit/>
          </a:bodyPr>
          <a:lstStyle/>
          <a:p>
            <a:pPr algn="just" eaLnBrk="1" hangingPunct="1">
              <a:lnSpc>
                <a:spcPct val="100000"/>
              </a:lnSpc>
              <a:buFont typeface="Wingdings" pitchFamily="2" charset="2"/>
              <a:buChar char="Ø"/>
            </a:pPr>
            <a:r>
              <a:rPr lang="el-GR" sz="2400" dirty="0" smtClean="0">
                <a:ea typeface="Baskerville"/>
                <a:cs typeface="Baskerville"/>
              </a:rPr>
              <a:t> Η ποσοτική έρευνα βασίζεται στη μέτρηση ποσοτήτων ή ποσών. </a:t>
            </a:r>
          </a:p>
          <a:p>
            <a:pPr algn="just" eaLnBrk="1" hangingPunct="1">
              <a:lnSpc>
                <a:spcPct val="100000"/>
              </a:lnSpc>
              <a:buFont typeface="Wingdings" pitchFamily="2" charset="2"/>
              <a:buChar char="Ø"/>
            </a:pPr>
            <a:r>
              <a:rPr lang="el-GR" sz="2400" dirty="0" smtClean="0">
                <a:ea typeface="Baskerville"/>
                <a:cs typeface="Baskerville"/>
              </a:rPr>
              <a:t>Βασίζεται </a:t>
            </a:r>
            <a:r>
              <a:rPr lang="el-GR" sz="2400" dirty="0" smtClean="0">
                <a:ea typeface="Baskerville"/>
                <a:cs typeface="Baskerville"/>
              </a:rPr>
              <a:t>σε αριθμητικές μετρήσεις και τείνει στη χρήση αριθμών, δεικτών και στατιστικών μεθόδων</a:t>
            </a:r>
            <a:r>
              <a:rPr lang="el-GR" sz="2400" dirty="0" smtClean="0">
                <a:ea typeface="Baskerville"/>
                <a:cs typeface="Baskerville"/>
              </a:rPr>
              <a:t>.</a:t>
            </a:r>
          </a:p>
          <a:p>
            <a:pPr algn="just">
              <a:lnSpc>
                <a:spcPct val="100000"/>
              </a:lnSpc>
              <a:buFont typeface="Wingdings" pitchFamily="2" charset="2"/>
              <a:buChar char="Ø"/>
            </a:pPr>
            <a:r>
              <a:rPr lang="el-GR" sz="2400" dirty="0">
                <a:ea typeface="Baskerville"/>
                <a:cs typeface="Baskerville"/>
              </a:rPr>
              <a:t>Η έμφαση δίνεται στη γενικοποίηση των αποτελεσμάτων (generalization of outcomes</a:t>
            </a:r>
            <a:r>
              <a:rPr lang="el-GR" sz="2400" dirty="0" smtClean="0">
                <a:ea typeface="Baskerville"/>
                <a:cs typeface="Baskerville"/>
              </a:rPr>
              <a:t>).</a:t>
            </a:r>
            <a:endParaRPr lang="en-US" sz="2400" dirty="0">
              <a:ea typeface="Baskerville"/>
              <a:cs typeface="Baskerville"/>
            </a:endParaRPr>
          </a:p>
          <a:p>
            <a:pPr algn="just" eaLnBrk="1" hangingPunct="1">
              <a:lnSpc>
                <a:spcPct val="100000"/>
              </a:lnSpc>
              <a:buFont typeface="Wingdings" pitchFamily="2" charset="2"/>
              <a:buChar char="Ø"/>
            </a:pPr>
            <a:r>
              <a:rPr lang="el-GR" sz="2400" dirty="0" smtClean="0">
                <a:ea typeface="Baskerville"/>
                <a:cs typeface="Baskerville"/>
              </a:rPr>
              <a:t> Ο ερευνητής είναι αποσυνδεδεμένος από το αντικείμενο της έρευνας (παράγει «αντικειμενικά» δεδομένα)</a:t>
            </a:r>
          </a:p>
          <a:p>
            <a:pPr algn="just" eaLnBrk="1" hangingPunct="1">
              <a:lnSpc>
                <a:spcPct val="100000"/>
              </a:lnSpc>
              <a:buFont typeface="Wingdings" pitchFamily="2" charset="2"/>
              <a:buChar char="Ø"/>
            </a:pPr>
            <a:r>
              <a:rPr lang="el-GR" sz="2400" dirty="0">
                <a:ea typeface="Baskerville"/>
                <a:cs typeface="Baskerville"/>
              </a:rPr>
              <a:t> </a:t>
            </a:r>
            <a:r>
              <a:rPr lang="el-GR" sz="2400" dirty="0" smtClean="0">
                <a:ea typeface="Baskerville"/>
                <a:cs typeface="Baskerville"/>
              </a:rPr>
              <a:t>Κυρίως </a:t>
            </a:r>
            <a:r>
              <a:rPr lang="el-GR" sz="2400" b="1" dirty="0" smtClean="0">
                <a:ea typeface="Baskerville"/>
                <a:cs typeface="Baskerville"/>
              </a:rPr>
              <a:t>μεγάλης κλίμακας έρευνας</a:t>
            </a:r>
            <a:r>
              <a:rPr lang="el-GR" sz="2400" dirty="0" smtClean="0">
                <a:ea typeface="Baskerville"/>
                <a:cs typeface="Baskerville"/>
              </a:rPr>
              <a:t> με εστίαση σε συγκεκριμένα ερωτήματα.</a:t>
            </a:r>
          </a:p>
          <a:p>
            <a:pPr algn="just" eaLnBrk="1" hangingPunct="1">
              <a:lnSpc>
                <a:spcPct val="100000"/>
              </a:lnSpc>
              <a:buFont typeface="Wingdings" pitchFamily="2" charset="2"/>
              <a:buChar char="Ø"/>
            </a:pPr>
            <a:r>
              <a:rPr lang="el-GR" sz="2400" dirty="0" smtClean="0">
                <a:ea typeface="Baskerville"/>
                <a:cs typeface="Baskerville"/>
              </a:rPr>
              <a:t> Είναι σχετικά εύκολο να επαναληφθεί από άλλους ερευνητές σε διαφορετικό τόπο και χρόνο.</a:t>
            </a:r>
          </a:p>
        </p:txBody>
      </p:sp>
    </p:spTree>
    <p:extLst>
      <p:ext uri="{BB962C8B-B14F-4D97-AF65-F5344CB8AC3E}">
        <p14:creationId xmlns:p14="http://schemas.microsoft.com/office/powerpoint/2010/main" val="614429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22376" y="447421"/>
            <a:ext cx="10515600" cy="741299"/>
          </a:xfrm>
        </p:spPr>
        <p:txBody>
          <a:bodyPr/>
          <a:lstStyle/>
          <a:p>
            <a:pPr algn="ctr" eaLnBrk="1" hangingPunct="1"/>
            <a:r>
              <a:rPr lang="el-GR" dirty="0" smtClean="0">
                <a:solidFill>
                  <a:schemeClr val="tx1"/>
                </a:solidFill>
                <a:ea typeface="Baskerville"/>
                <a:cs typeface="Baskerville"/>
              </a:rPr>
              <a:t>Ποιοτική έρευνα</a:t>
            </a:r>
            <a:endParaRPr lang="en-US" dirty="0" smtClean="0">
              <a:solidFill>
                <a:schemeClr val="tx1"/>
              </a:solidFill>
              <a:ea typeface="Baskerville"/>
              <a:cs typeface="Baskerville"/>
            </a:endParaRPr>
          </a:p>
        </p:txBody>
      </p:sp>
      <p:sp>
        <p:nvSpPr>
          <p:cNvPr id="18435" name="Content Placeholder 2"/>
          <p:cNvSpPr>
            <a:spLocks noGrp="1"/>
          </p:cNvSpPr>
          <p:nvPr>
            <p:ph sz="quarter" idx="1"/>
          </p:nvPr>
        </p:nvSpPr>
        <p:spPr>
          <a:xfrm>
            <a:off x="722376" y="1572769"/>
            <a:ext cx="10607040" cy="4526406"/>
          </a:xfrm>
          <a:solidFill>
            <a:schemeClr val="bg1"/>
          </a:solidFill>
          <a:ln>
            <a:noFill/>
          </a:ln>
        </p:spPr>
        <p:txBody>
          <a:bodyPr>
            <a:normAutofit/>
          </a:bodyPr>
          <a:lstStyle/>
          <a:p>
            <a:pPr algn="just">
              <a:lnSpc>
                <a:spcPct val="100000"/>
              </a:lnSpc>
              <a:spcAft>
                <a:spcPts val="600"/>
              </a:spcAft>
              <a:buFont typeface="Wingdings" pitchFamily="2" charset="2"/>
              <a:buChar char="Ø"/>
            </a:pPr>
            <a:r>
              <a:rPr lang="el-GR" sz="2400" dirty="0" smtClean="0">
                <a:ea typeface="Baskerville"/>
                <a:cs typeface="Baskerville"/>
              </a:rPr>
              <a:t> Δεν βασίζεται σε αριθμητικές μετρήσεις και δεν χρησιμοποιεί στατιστικές μεθόδους ως βασικά εργαλεία έρευνας.</a:t>
            </a:r>
          </a:p>
          <a:p>
            <a:pPr algn="just">
              <a:lnSpc>
                <a:spcPct val="100000"/>
              </a:lnSpc>
              <a:spcAft>
                <a:spcPts val="600"/>
              </a:spcAft>
              <a:buFont typeface="Wingdings" pitchFamily="2" charset="2"/>
              <a:buChar char="Ø"/>
            </a:pPr>
            <a:r>
              <a:rPr lang="el-GR" sz="2400" dirty="0" smtClean="0">
                <a:ea typeface="Baskerville"/>
                <a:cs typeface="Baskerville"/>
              </a:rPr>
              <a:t> Η μονάδα ανάλυσης είναι οι λέξεις.</a:t>
            </a:r>
          </a:p>
          <a:p>
            <a:pPr algn="just">
              <a:lnSpc>
                <a:spcPct val="100000"/>
              </a:lnSpc>
              <a:spcAft>
                <a:spcPts val="600"/>
              </a:spcAft>
              <a:buFont typeface="Wingdings" pitchFamily="2" charset="2"/>
              <a:buChar char="Ø"/>
            </a:pPr>
            <a:r>
              <a:rPr lang="el-GR" sz="2400" dirty="0">
                <a:ea typeface="Baskerville"/>
                <a:cs typeface="Baskerville"/>
              </a:rPr>
              <a:t> </a:t>
            </a:r>
            <a:r>
              <a:rPr lang="el-GR" sz="2400" dirty="0" smtClean="0">
                <a:ea typeface="Baskerville"/>
                <a:cs typeface="Baskerville"/>
              </a:rPr>
              <a:t>Προσεγγίζει τα γεγονότα σε βάθος με ολιστικό τρόπο.</a:t>
            </a:r>
          </a:p>
          <a:p>
            <a:pPr algn="just">
              <a:lnSpc>
                <a:spcPct val="100000"/>
              </a:lnSpc>
              <a:spcAft>
                <a:spcPts val="600"/>
              </a:spcAft>
              <a:buFont typeface="Wingdings" pitchFamily="2" charset="2"/>
              <a:buChar char="Ø"/>
            </a:pPr>
            <a:r>
              <a:rPr lang="el-GR" sz="2400" dirty="0" smtClean="0">
                <a:ea typeface="Baskerville"/>
                <a:cs typeface="Baskerville"/>
              </a:rPr>
              <a:t> Τείνει να συνδέετε με την περιγραφή.</a:t>
            </a:r>
          </a:p>
          <a:p>
            <a:pPr algn="just">
              <a:lnSpc>
                <a:spcPct val="100000"/>
              </a:lnSpc>
              <a:spcAft>
                <a:spcPts val="600"/>
              </a:spcAft>
              <a:buFont typeface="Wingdings" pitchFamily="2" charset="2"/>
              <a:buChar char="Ø"/>
            </a:pPr>
            <a:r>
              <a:rPr lang="el-GR" sz="2400" dirty="0" smtClean="0">
                <a:ea typeface="Baskerville"/>
                <a:cs typeface="Baskerville"/>
              </a:rPr>
              <a:t> Συνήθως είναι </a:t>
            </a:r>
            <a:r>
              <a:rPr lang="el-GR" sz="2400" b="1" dirty="0" smtClean="0">
                <a:ea typeface="Baskerville"/>
                <a:cs typeface="Baskerville"/>
              </a:rPr>
              <a:t>μικρής κλίμακας μελέτες </a:t>
            </a:r>
            <a:r>
              <a:rPr lang="el-GR" sz="2400" dirty="0" smtClean="0">
                <a:ea typeface="Baskerville"/>
                <a:cs typeface="Baskerville"/>
              </a:rPr>
              <a:t>που μελετούν ένα φαινόμενο σε μεγάλο  βάθος.</a:t>
            </a:r>
          </a:p>
          <a:p>
            <a:pPr algn="just">
              <a:lnSpc>
                <a:spcPct val="100000"/>
              </a:lnSpc>
              <a:spcAft>
                <a:spcPts val="600"/>
              </a:spcAft>
              <a:buFont typeface="Wingdings" pitchFamily="2" charset="2"/>
              <a:buChar char="Ø"/>
            </a:pPr>
            <a:r>
              <a:rPr lang="el-GR" sz="2400" dirty="0">
                <a:ea typeface="Baskerville"/>
                <a:cs typeface="Baskerville"/>
              </a:rPr>
              <a:t> </a:t>
            </a:r>
            <a:r>
              <a:rPr lang="el-GR" sz="2400" dirty="0" smtClean="0">
                <a:ea typeface="Baskerville"/>
                <a:cs typeface="Baskerville"/>
              </a:rPr>
              <a:t>Ο ερευνητής «συνδέεται» με το αντικείμενο της έρευνας.</a:t>
            </a:r>
          </a:p>
        </p:txBody>
      </p:sp>
    </p:spTree>
    <p:extLst>
      <p:ext uri="{BB962C8B-B14F-4D97-AF65-F5344CB8AC3E}">
        <p14:creationId xmlns:p14="http://schemas.microsoft.com/office/powerpoint/2010/main" val="674418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561973" y="318136"/>
            <a:ext cx="9061704" cy="758825"/>
          </a:xfrm>
        </p:spPr>
        <p:txBody>
          <a:bodyPr>
            <a:normAutofit fontScale="90000"/>
          </a:bodyPr>
          <a:lstStyle/>
          <a:p>
            <a:pPr eaLnBrk="1" hangingPunct="1"/>
            <a:r>
              <a:rPr lang="el-GR" sz="3200" dirty="0" smtClean="0">
                <a:ea typeface="Baskerville"/>
                <a:cs typeface="Baskerville"/>
              </a:rPr>
              <a:t>Μερικές διαφορές μεταξύ ποσοτικής και ποιοτικής έρευνας</a:t>
            </a:r>
            <a:endParaRPr lang="en-US" sz="3200" dirty="0">
              <a:ea typeface="Baskerville"/>
              <a:cs typeface="Baskerville"/>
            </a:endParaRP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944908449"/>
              </p:ext>
            </p:extLst>
          </p:nvPr>
        </p:nvGraphicFramePr>
        <p:xfrm>
          <a:off x="1104772" y="1361809"/>
          <a:ext cx="9976106" cy="5168822"/>
        </p:xfrm>
        <a:graphic>
          <a:graphicData uri="http://schemas.openxmlformats.org/drawingml/2006/table">
            <a:tbl>
              <a:tblPr firstRow="1" bandRow="1">
                <a:tableStyleId>{327F97BB-C833-4FB7-BDE5-3F7075034690}</a:tableStyleId>
              </a:tblPr>
              <a:tblGrid>
                <a:gridCol w="4988053"/>
                <a:gridCol w="4988053"/>
              </a:tblGrid>
              <a:tr h="443455">
                <a:tc>
                  <a:txBody>
                    <a:bodyPr/>
                    <a:lstStyle/>
                    <a:p>
                      <a:r>
                        <a:rPr lang="el-GR" sz="2400" u="none" dirty="0" smtClean="0"/>
                        <a:t>Ποσοτική</a:t>
                      </a:r>
                      <a:endParaRPr lang="en-US" sz="2400" b="1" u="none" dirty="0">
                        <a:solidFill>
                          <a:schemeClr val="bg1"/>
                        </a:solidFill>
                      </a:endParaRPr>
                    </a:p>
                  </a:txBody>
                  <a:tcPr marL="94493" marR="94493">
                    <a:solidFill>
                      <a:srgbClr val="0070C0"/>
                    </a:solidFill>
                  </a:tcPr>
                </a:tc>
                <a:tc>
                  <a:txBody>
                    <a:bodyPr/>
                    <a:lstStyle/>
                    <a:p>
                      <a:r>
                        <a:rPr lang="el-GR" sz="2400" u="none" dirty="0" smtClean="0"/>
                        <a:t>Ποιοτική</a:t>
                      </a:r>
                      <a:endParaRPr lang="en-US" sz="2400" b="1" u="none" dirty="0">
                        <a:solidFill>
                          <a:schemeClr val="bg1"/>
                        </a:solidFill>
                      </a:endParaRPr>
                    </a:p>
                  </a:txBody>
                  <a:tcPr marL="94493" marR="94493">
                    <a:solidFill>
                      <a:srgbClr val="0070C0"/>
                    </a:solidFill>
                  </a:tcPr>
                </a:tc>
              </a:tr>
              <a:tr h="354764">
                <a:tc>
                  <a:txBody>
                    <a:bodyPr/>
                    <a:lstStyle/>
                    <a:p>
                      <a:endParaRPr lang="en-US" dirty="0" smtClean="0"/>
                    </a:p>
                  </a:txBody>
                  <a:tcPr marL="94493" marR="94493">
                    <a:solidFill>
                      <a:srgbClr val="0070C0"/>
                    </a:solidFill>
                  </a:tcPr>
                </a:tc>
                <a:tc>
                  <a:txBody>
                    <a:bodyPr/>
                    <a:lstStyle/>
                    <a:p>
                      <a:endParaRPr lang="en-US" dirty="0"/>
                    </a:p>
                  </a:txBody>
                  <a:tcPr marL="94493" marR="94493">
                    <a:solidFill>
                      <a:srgbClr val="0070C0"/>
                    </a:solidFill>
                  </a:tcPr>
                </a:tc>
              </a:tr>
              <a:tr h="4345862">
                <a:tc>
                  <a:txBody>
                    <a:bodyPr/>
                    <a:lstStyle/>
                    <a:p>
                      <a:r>
                        <a:rPr lang="el-GR" dirty="0" smtClean="0"/>
                        <a:t>Αντικειμενική (</a:t>
                      </a:r>
                      <a:r>
                        <a:rPr lang="en-US" dirty="0" smtClean="0"/>
                        <a:t>Objective</a:t>
                      </a:r>
                      <a:r>
                        <a:rPr lang="el-GR" dirty="0" smtClean="0"/>
                        <a:t>)</a:t>
                      </a:r>
                      <a:endParaRPr lang="en-US" dirty="0" smtClean="0"/>
                    </a:p>
                    <a:p>
                      <a:endParaRPr lang="en-US" dirty="0" smtClean="0"/>
                    </a:p>
                    <a:p>
                      <a:r>
                        <a:rPr lang="el-GR" sz="1800" kern="1200" dirty="0" smtClean="0"/>
                        <a:t>Περιγραφή και εξήγηση</a:t>
                      </a:r>
                      <a:endParaRPr lang="en-US" sz="1800" kern="1200" dirty="0" smtClean="0"/>
                    </a:p>
                    <a:p>
                      <a:endParaRPr lang="en-US" dirty="0" smtClean="0"/>
                    </a:p>
                    <a:p>
                      <a:r>
                        <a:rPr lang="el-GR" sz="1800" kern="1200" dirty="0" smtClean="0"/>
                        <a:t>Μετρήσιμη και παρατηρήσιμα</a:t>
                      </a:r>
                      <a:r>
                        <a:rPr lang="el-GR" sz="1800" kern="1200" baseline="0" dirty="0" smtClean="0"/>
                        <a:t> δεδομένα</a:t>
                      </a:r>
                      <a:endParaRPr lang="en-US" sz="1800" kern="1200" dirty="0" smtClean="0"/>
                    </a:p>
                    <a:p>
                      <a:endParaRPr lang="el-GR" dirty="0" smtClean="0"/>
                    </a:p>
                    <a:p>
                      <a:endParaRPr lang="en-US" dirty="0" smtClean="0"/>
                    </a:p>
                    <a:p>
                      <a:r>
                        <a:rPr lang="el-GR" sz="1800" kern="1200" dirty="0" smtClean="0"/>
                        <a:t>Μεγάλο</a:t>
                      </a:r>
                      <a:r>
                        <a:rPr lang="el-GR" sz="1800" kern="1200" baseline="0" dirty="0" smtClean="0"/>
                        <a:t> δείγμα ( συνήθως 50-1000)</a:t>
                      </a:r>
                      <a:endParaRPr lang="en-US" sz="1800" kern="1200" dirty="0" smtClean="0"/>
                    </a:p>
                    <a:p>
                      <a:endParaRPr lang="en-US" dirty="0" smtClean="0"/>
                    </a:p>
                    <a:p>
                      <a:r>
                        <a:rPr lang="el-GR" sz="1800" kern="1200" dirty="0" smtClean="0"/>
                        <a:t>Στατιστική ανάλυση – συσχετίσεις</a:t>
                      </a:r>
                      <a:r>
                        <a:rPr lang="el-GR" sz="1800" kern="1200" baseline="0" dirty="0" smtClean="0"/>
                        <a:t> μεταξύ μεταβλητών</a:t>
                      </a:r>
                      <a:endParaRPr lang="en-US" sz="1800" kern="1200" dirty="0" smtClean="0"/>
                    </a:p>
                    <a:p>
                      <a:endParaRPr lang="en-US" sz="1800" kern="1200" dirty="0" smtClean="0"/>
                    </a:p>
                    <a:p>
                      <a:endParaRPr lang="el-GR" sz="1800" kern="1200" dirty="0" smtClean="0"/>
                    </a:p>
                    <a:p>
                      <a:r>
                        <a:rPr lang="el-GR" sz="1800" kern="1200" dirty="0" smtClean="0"/>
                        <a:t>Βασίζεται</a:t>
                      </a:r>
                      <a:r>
                        <a:rPr lang="el-GR" sz="1800" kern="1200" baseline="0" dirty="0" smtClean="0"/>
                        <a:t> σε στατιστική ανάλυση.</a:t>
                      </a:r>
                      <a:endParaRPr lang="en-US" sz="1800" kern="1200" dirty="0" smtClean="0"/>
                    </a:p>
                    <a:p>
                      <a:endParaRPr lang="en-US" sz="1800" kern="1200" dirty="0" smtClean="0">
                        <a:solidFill>
                          <a:schemeClr val="lt1"/>
                        </a:solidFill>
                        <a:latin typeface="+mn-lt"/>
                        <a:ea typeface="+mn-ea"/>
                        <a:cs typeface="+mn-cs"/>
                      </a:endParaRPr>
                    </a:p>
                  </a:txBody>
                  <a:tcPr marL="94493" marR="94493">
                    <a:solidFill>
                      <a:srgbClr val="0070C0"/>
                    </a:solidFill>
                  </a:tcPr>
                </a:tc>
                <a:tc>
                  <a:txBody>
                    <a:bodyPr/>
                    <a:lstStyle/>
                    <a:p>
                      <a:r>
                        <a:rPr lang="el-GR" dirty="0" smtClean="0"/>
                        <a:t>Υποκειμενική (</a:t>
                      </a:r>
                      <a:r>
                        <a:rPr lang="en-US" dirty="0" smtClean="0"/>
                        <a:t>Subjective</a:t>
                      </a:r>
                      <a:r>
                        <a:rPr lang="el-GR" dirty="0" smtClean="0"/>
                        <a:t>)</a:t>
                      </a:r>
                      <a:endParaRPr lang="en-US" dirty="0" smtClean="0"/>
                    </a:p>
                    <a:p>
                      <a:endParaRPr lang="en-US" dirty="0" smtClean="0"/>
                    </a:p>
                    <a:p>
                      <a:r>
                        <a:rPr lang="el-GR" sz="1800" kern="1200" dirty="0" smtClean="0"/>
                        <a:t>Διερεύνηση</a:t>
                      </a:r>
                      <a:r>
                        <a:rPr lang="el-GR" sz="1800" kern="1200" baseline="0" dirty="0" smtClean="0"/>
                        <a:t> και βαθύτερη κατανόηση</a:t>
                      </a:r>
                      <a:endParaRPr lang="en-US" sz="1800" kern="1200" dirty="0" smtClean="0"/>
                    </a:p>
                    <a:p>
                      <a:endParaRPr lang="en-US" sz="1800" kern="1200" dirty="0" smtClean="0"/>
                    </a:p>
                    <a:p>
                      <a:r>
                        <a:rPr lang="el-GR" sz="1800" kern="1200" dirty="0" smtClean="0"/>
                        <a:t>Εμπειρίες και</a:t>
                      </a:r>
                      <a:r>
                        <a:rPr lang="el-GR" sz="1800" kern="1200" baseline="0" dirty="0" smtClean="0"/>
                        <a:t> αφηγήσεις συμμετεχόντων, οπτικοακουστικό υλικό</a:t>
                      </a:r>
                      <a:endParaRPr lang="en-US" sz="1800" kern="1200" dirty="0" smtClean="0"/>
                    </a:p>
                    <a:p>
                      <a:endParaRPr lang="en-US" sz="1800" kern="1200" dirty="0" smtClean="0"/>
                    </a:p>
                    <a:p>
                      <a:r>
                        <a:rPr lang="el-GR" sz="1800" kern="1200" dirty="0" smtClean="0"/>
                        <a:t>Μικρό</a:t>
                      </a:r>
                      <a:r>
                        <a:rPr lang="el-GR" sz="1800" kern="1200" baseline="0" dirty="0" smtClean="0"/>
                        <a:t> δείγμα (20-40)</a:t>
                      </a:r>
                      <a:endParaRPr lang="en-US" sz="1800" kern="1200" dirty="0" smtClean="0"/>
                    </a:p>
                    <a:p>
                      <a:endParaRPr lang="en-US" sz="1800" kern="1200" dirty="0" smtClean="0"/>
                    </a:p>
                    <a:p>
                      <a:r>
                        <a:rPr lang="el-GR" sz="1800" kern="1200" dirty="0" smtClean="0"/>
                        <a:t>Ανάλυση κειμένων, βαθύτερο</a:t>
                      </a:r>
                      <a:r>
                        <a:rPr lang="el-GR" sz="1800" kern="1200" baseline="0" dirty="0" smtClean="0"/>
                        <a:t> νόημα ευρημάτων</a:t>
                      </a:r>
                    </a:p>
                    <a:p>
                      <a:endParaRPr lang="en-US" sz="1800" kern="1200" dirty="0" smtClean="0"/>
                    </a:p>
                    <a:p>
                      <a:endParaRPr lang="en-US" sz="1800" kern="1200" dirty="0" smtClean="0"/>
                    </a:p>
                    <a:p>
                      <a:r>
                        <a:rPr lang="el-GR" sz="1800" kern="1200" dirty="0" smtClean="0"/>
                        <a:t>Βαθιές,</a:t>
                      </a:r>
                      <a:r>
                        <a:rPr lang="el-GR" sz="1800" kern="1200" baseline="0" dirty="0" smtClean="0"/>
                        <a:t> ατομικές ερμηνείες. Βάση: οι ιδέες/γλώσσα/συναισθήματα</a:t>
                      </a:r>
                      <a:r>
                        <a:rPr lang="en-US" sz="1800" kern="1200" dirty="0" smtClean="0"/>
                        <a:t>.</a:t>
                      </a:r>
                      <a:endParaRPr lang="en-US" dirty="0"/>
                    </a:p>
                  </a:txBody>
                  <a:tcPr marL="94493" marR="94493">
                    <a:solidFill>
                      <a:srgbClr val="0070C0"/>
                    </a:solidFill>
                  </a:tcPr>
                </a:tc>
              </a:tr>
            </a:tbl>
          </a:graphicData>
        </a:graphic>
      </p:graphicFrame>
    </p:spTree>
    <p:extLst>
      <p:ext uri="{BB962C8B-B14F-4D97-AF65-F5344CB8AC3E}">
        <p14:creationId xmlns:p14="http://schemas.microsoft.com/office/powerpoint/2010/main" val="2191786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0287"/>
            <a:ext cx="10515600" cy="485267"/>
          </a:xfrm>
        </p:spPr>
        <p:txBody>
          <a:bodyPr>
            <a:noAutofit/>
          </a:bodyPr>
          <a:lstStyle/>
          <a:p>
            <a:pPr algn="ctr"/>
            <a:r>
              <a:rPr lang="el-GR" sz="3600" dirty="0" smtClean="0"/>
              <a:t>Παράδειγμα σύγκριση ποσοτικής και ποιοτικής έρευνας</a:t>
            </a:r>
            <a:endParaRPr lang="en-GB" sz="3600" dirty="0"/>
          </a:p>
        </p:txBody>
      </p:sp>
      <p:sp>
        <p:nvSpPr>
          <p:cNvPr id="3" name="Text Placeholder 2"/>
          <p:cNvSpPr>
            <a:spLocks noGrp="1"/>
          </p:cNvSpPr>
          <p:nvPr>
            <p:ph type="body" idx="1"/>
          </p:nvPr>
        </p:nvSpPr>
        <p:spPr>
          <a:xfrm>
            <a:off x="839788" y="1414875"/>
            <a:ext cx="5157787" cy="868679"/>
          </a:xfrm>
        </p:spPr>
        <p:txBody>
          <a:bodyPr>
            <a:noAutofit/>
          </a:bodyPr>
          <a:lstStyle/>
          <a:p>
            <a:pPr>
              <a:lnSpc>
                <a:spcPct val="120000"/>
              </a:lnSpc>
              <a:spcBef>
                <a:spcPts val="600"/>
              </a:spcBef>
            </a:pPr>
            <a:r>
              <a:rPr lang="en-GB" sz="2000" dirty="0" smtClean="0">
                <a:hlinkClick r:id="rId2"/>
              </a:rPr>
              <a:t>Access and utilisation of health services by domestic helpers in Cyprus</a:t>
            </a:r>
            <a:endParaRPr lang="en-GB" sz="2000" dirty="0" smtClean="0"/>
          </a:p>
          <a:p>
            <a:pPr>
              <a:lnSpc>
                <a:spcPct val="120000"/>
              </a:lnSpc>
              <a:spcBef>
                <a:spcPts val="600"/>
              </a:spcBef>
            </a:pPr>
            <a:r>
              <a:rPr lang="en-GB" sz="1600" dirty="0" smtClean="0"/>
              <a:t>Kantaris, Theodorou, Galanis &amp; Kaitelidou (2014)</a:t>
            </a:r>
          </a:p>
        </p:txBody>
      </p:sp>
      <p:sp>
        <p:nvSpPr>
          <p:cNvPr id="4" name="Content Placeholder 3"/>
          <p:cNvSpPr>
            <a:spLocks noGrp="1"/>
          </p:cNvSpPr>
          <p:nvPr>
            <p:ph sz="half" idx="2"/>
          </p:nvPr>
        </p:nvSpPr>
        <p:spPr>
          <a:xfrm>
            <a:off x="839788" y="2386584"/>
            <a:ext cx="5157787" cy="3803080"/>
          </a:xfrm>
        </p:spPr>
        <p:txBody>
          <a:bodyPr>
            <a:normAutofit/>
          </a:bodyPr>
          <a:lstStyle/>
          <a:p>
            <a:pPr marL="0" indent="0">
              <a:lnSpc>
                <a:spcPct val="100000"/>
              </a:lnSpc>
              <a:spcBef>
                <a:spcPts val="600"/>
              </a:spcBef>
              <a:spcAft>
                <a:spcPts val="600"/>
              </a:spcAft>
              <a:buNone/>
            </a:pPr>
            <a:r>
              <a:rPr lang="el-GR" b="1" u="sng" dirty="0" smtClean="0"/>
              <a:t>Ερευνητικό πρόβλημα</a:t>
            </a:r>
            <a:r>
              <a:rPr lang="el-GR" dirty="0" smtClean="0"/>
              <a:t>: </a:t>
            </a:r>
          </a:p>
          <a:p>
            <a:pPr algn="just">
              <a:lnSpc>
                <a:spcPct val="100000"/>
              </a:lnSpc>
              <a:spcBef>
                <a:spcPts val="600"/>
              </a:spcBef>
              <a:spcAft>
                <a:spcPts val="600"/>
              </a:spcAft>
            </a:pPr>
            <a:r>
              <a:rPr lang="en-GB" sz="2400" dirty="0" smtClean="0"/>
              <a:t>Immigrants have always been a very vulnerable group with severe inequalities in the access and utilisation of health services. The aim of this study was to investigate the conditions of access and utilization of health services from domestic helpers in Cyprus.</a:t>
            </a:r>
            <a:endParaRPr lang="el-GR" sz="2400" dirty="0" smtClean="0"/>
          </a:p>
          <a:p>
            <a:endParaRPr lang="en-GB" dirty="0"/>
          </a:p>
        </p:txBody>
      </p:sp>
      <p:sp>
        <p:nvSpPr>
          <p:cNvPr id="5" name="Text Placeholder 4"/>
          <p:cNvSpPr>
            <a:spLocks noGrp="1"/>
          </p:cNvSpPr>
          <p:nvPr>
            <p:ph type="body" sz="quarter" idx="3"/>
          </p:nvPr>
        </p:nvSpPr>
        <p:spPr>
          <a:xfrm>
            <a:off x="6097588" y="1414875"/>
            <a:ext cx="5183188" cy="850392"/>
          </a:xfrm>
        </p:spPr>
        <p:txBody>
          <a:bodyPr>
            <a:noAutofit/>
          </a:bodyPr>
          <a:lstStyle/>
          <a:p>
            <a:pPr>
              <a:lnSpc>
                <a:spcPct val="120000"/>
              </a:lnSpc>
              <a:spcBef>
                <a:spcPts val="600"/>
              </a:spcBef>
            </a:pPr>
            <a:r>
              <a:rPr lang="en-GB" sz="2000" dirty="0" smtClean="0">
                <a:hlinkClick r:id="rId3"/>
              </a:rPr>
              <a:t>Access and effective use of healthcare services by temporary migrants in Cyprus</a:t>
            </a:r>
            <a:endParaRPr lang="en-GB" sz="2000" dirty="0" smtClean="0"/>
          </a:p>
          <a:p>
            <a:pPr>
              <a:lnSpc>
                <a:spcPct val="120000"/>
              </a:lnSpc>
              <a:spcBef>
                <a:spcPts val="600"/>
              </a:spcBef>
            </a:pPr>
            <a:r>
              <a:rPr lang="en-GB" sz="1600" dirty="0" err="1" smtClean="0"/>
              <a:t>Pythara</a:t>
            </a:r>
            <a:r>
              <a:rPr lang="en-GB" sz="1600" dirty="0" smtClean="0"/>
              <a:t>, Zembylas &amp; Theodorou (2012)</a:t>
            </a:r>
            <a:endParaRPr lang="en-GB" sz="1600" dirty="0"/>
          </a:p>
        </p:txBody>
      </p:sp>
      <p:sp>
        <p:nvSpPr>
          <p:cNvPr id="6" name="Content Placeholder 5"/>
          <p:cNvSpPr>
            <a:spLocks noGrp="1"/>
          </p:cNvSpPr>
          <p:nvPr>
            <p:ph sz="quarter" idx="4"/>
          </p:nvPr>
        </p:nvSpPr>
        <p:spPr>
          <a:xfrm>
            <a:off x="6172200" y="2523744"/>
            <a:ext cx="5183188" cy="3803080"/>
          </a:xfrm>
        </p:spPr>
        <p:txBody>
          <a:bodyPr/>
          <a:lstStyle/>
          <a:p>
            <a:pPr marL="0" indent="0">
              <a:buNone/>
            </a:pPr>
            <a:r>
              <a:rPr lang="el-GR" b="1" u="sng" dirty="0" smtClean="0"/>
              <a:t>Ερευνητικό πρόβλημα:</a:t>
            </a:r>
            <a:r>
              <a:rPr lang="el-GR" dirty="0" smtClean="0"/>
              <a:t> </a:t>
            </a:r>
          </a:p>
          <a:p>
            <a:pPr algn="just"/>
            <a:r>
              <a:rPr lang="en-GB" sz="2400" dirty="0" smtClean="0"/>
              <a:t>This paper aims to discuss factors affecting temporary migrants’ ability to access and make</a:t>
            </a:r>
            <a:r>
              <a:rPr lang="el-GR" sz="2400" dirty="0" smtClean="0"/>
              <a:t> </a:t>
            </a:r>
            <a:r>
              <a:rPr lang="en-GB" sz="2400" dirty="0" smtClean="0"/>
              <a:t>effective use of public and private healthcare services in Cyprus.</a:t>
            </a:r>
            <a:endParaRPr lang="en-GB" sz="2400" dirty="0"/>
          </a:p>
        </p:txBody>
      </p:sp>
      <p:sp>
        <p:nvSpPr>
          <p:cNvPr id="9" name="Cloud Callout 8"/>
          <p:cNvSpPr/>
          <p:nvPr/>
        </p:nvSpPr>
        <p:spPr>
          <a:xfrm>
            <a:off x="3383280" y="374904"/>
            <a:ext cx="2002536" cy="896430"/>
          </a:xfrm>
          <a:prstGeom prst="cloudCallout">
            <a:avLst/>
          </a:prstGeom>
          <a:solidFill>
            <a:schemeClr val="accent1">
              <a:alpha val="7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t>Ποσοτική</a:t>
            </a:r>
            <a:endParaRPr lang="en-GB" sz="2000" b="1" dirty="0"/>
          </a:p>
        </p:txBody>
      </p:sp>
      <p:sp>
        <p:nvSpPr>
          <p:cNvPr id="10" name="Cloud Callout 9"/>
          <p:cNvSpPr/>
          <p:nvPr/>
        </p:nvSpPr>
        <p:spPr>
          <a:xfrm>
            <a:off x="8144256" y="374904"/>
            <a:ext cx="2002536" cy="896430"/>
          </a:xfrm>
          <a:prstGeom prst="cloudCallout">
            <a:avLst/>
          </a:prstGeom>
          <a:solidFill>
            <a:schemeClr val="accent1">
              <a:alpha val="5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smtClean="0"/>
              <a:t>Ποιοτική</a:t>
            </a:r>
            <a:endParaRPr lang="en-GB" sz="2000" b="1" dirty="0"/>
          </a:p>
        </p:txBody>
      </p:sp>
    </p:spTree>
    <p:extLst>
      <p:ext uri="{BB962C8B-B14F-4D97-AF65-F5344CB8AC3E}">
        <p14:creationId xmlns:p14="http://schemas.microsoft.com/office/powerpoint/2010/main" val="251448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57492" y="374905"/>
            <a:ext cx="5157787" cy="722376"/>
          </a:xfrm>
        </p:spPr>
        <p:txBody>
          <a:bodyPr>
            <a:noAutofit/>
          </a:bodyPr>
          <a:lstStyle/>
          <a:p>
            <a:pPr algn="ctr">
              <a:lnSpc>
                <a:spcPct val="120000"/>
              </a:lnSpc>
              <a:spcBef>
                <a:spcPts val="600"/>
              </a:spcBef>
            </a:pPr>
            <a:r>
              <a:rPr lang="el-GR" sz="3200" dirty="0" smtClean="0">
                <a:solidFill>
                  <a:srgbClr val="0070C0"/>
                </a:solidFill>
              </a:rPr>
              <a:t>Ποσοτική</a:t>
            </a:r>
            <a:endParaRPr lang="en-GB" sz="3200" dirty="0" smtClean="0">
              <a:solidFill>
                <a:srgbClr val="0070C0"/>
              </a:solidFill>
            </a:endParaRPr>
          </a:p>
        </p:txBody>
      </p:sp>
      <p:sp>
        <p:nvSpPr>
          <p:cNvPr id="4" name="Content Placeholder 3"/>
          <p:cNvSpPr>
            <a:spLocks noGrp="1"/>
          </p:cNvSpPr>
          <p:nvPr>
            <p:ph sz="half" idx="2"/>
          </p:nvPr>
        </p:nvSpPr>
        <p:spPr>
          <a:xfrm>
            <a:off x="839788" y="1389888"/>
            <a:ext cx="5157787" cy="4799776"/>
          </a:xfrm>
        </p:spPr>
        <p:txBody>
          <a:bodyPr>
            <a:normAutofit/>
          </a:bodyPr>
          <a:lstStyle/>
          <a:p>
            <a:pPr marL="0" indent="0">
              <a:lnSpc>
                <a:spcPct val="100000"/>
              </a:lnSpc>
              <a:spcBef>
                <a:spcPts val="600"/>
              </a:spcBef>
              <a:spcAft>
                <a:spcPts val="600"/>
              </a:spcAft>
              <a:buNone/>
            </a:pPr>
            <a:r>
              <a:rPr lang="el-GR" b="1" u="sng" dirty="0" smtClean="0"/>
              <a:t>Μεθοδολογία και δεδομένα</a:t>
            </a:r>
            <a:r>
              <a:rPr lang="el-GR" dirty="0" smtClean="0"/>
              <a:t>: </a:t>
            </a:r>
          </a:p>
          <a:p>
            <a:pPr>
              <a:lnSpc>
                <a:spcPct val="100000"/>
              </a:lnSpc>
              <a:spcBef>
                <a:spcPts val="600"/>
              </a:spcBef>
              <a:spcAft>
                <a:spcPts val="1000"/>
              </a:spcAft>
            </a:pPr>
            <a:r>
              <a:rPr lang="en-GB" sz="2400" dirty="0" smtClean="0"/>
              <a:t>Sample: </a:t>
            </a:r>
            <a:r>
              <a:rPr lang="en-GB" sz="2400" b="1" dirty="0" smtClean="0"/>
              <a:t>625</a:t>
            </a:r>
            <a:r>
              <a:rPr lang="en-GB" sz="2400" dirty="0" smtClean="0"/>
              <a:t> domestic helpers. </a:t>
            </a:r>
          </a:p>
          <a:p>
            <a:pPr>
              <a:lnSpc>
                <a:spcPct val="100000"/>
              </a:lnSpc>
              <a:spcBef>
                <a:spcPts val="600"/>
              </a:spcBef>
              <a:spcAft>
                <a:spcPts val="1000"/>
              </a:spcAft>
            </a:pPr>
            <a:r>
              <a:rPr lang="en-GB" sz="2400" dirty="0" smtClean="0"/>
              <a:t>The sampling method was </a:t>
            </a:r>
            <a:r>
              <a:rPr lang="en-GB" sz="2400" b="1" dirty="0" smtClean="0"/>
              <a:t>snowball sampling</a:t>
            </a:r>
            <a:r>
              <a:rPr lang="en-GB" sz="2400" dirty="0" smtClean="0"/>
              <a:t>. </a:t>
            </a:r>
          </a:p>
          <a:p>
            <a:pPr>
              <a:lnSpc>
                <a:spcPct val="100000"/>
              </a:lnSpc>
              <a:spcBef>
                <a:spcPts val="600"/>
              </a:spcBef>
              <a:spcAft>
                <a:spcPts val="1000"/>
              </a:spcAft>
            </a:pPr>
            <a:r>
              <a:rPr lang="en-GB" sz="2400" dirty="0" smtClean="0"/>
              <a:t>Statistical analysis included </a:t>
            </a:r>
            <a:r>
              <a:rPr lang="en-GB" sz="2400" b="1" dirty="0" smtClean="0"/>
              <a:t>x(2) test</a:t>
            </a:r>
            <a:r>
              <a:rPr lang="en-GB" sz="2400" dirty="0" smtClean="0"/>
              <a:t>, x(2) trend test, Mann-Whitney test, </a:t>
            </a:r>
            <a:r>
              <a:rPr lang="en-GB" sz="2400" b="1" dirty="0" smtClean="0"/>
              <a:t>t-test</a:t>
            </a:r>
            <a:r>
              <a:rPr lang="en-GB" sz="2400" dirty="0" smtClean="0"/>
              <a:t> and multivariate logistic </a:t>
            </a:r>
            <a:r>
              <a:rPr lang="en-GB" sz="2400" b="1" dirty="0" smtClean="0"/>
              <a:t>regression analysis</a:t>
            </a:r>
            <a:r>
              <a:rPr lang="en-GB" sz="2400" dirty="0" smtClean="0"/>
              <a:t>.</a:t>
            </a:r>
          </a:p>
          <a:p>
            <a:endParaRPr lang="en-GB" dirty="0"/>
          </a:p>
        </p:txBody>
      </p:sp>
      <p:sp>
        <p:nvSpPr>
          <p:cNvPr id="5" name="Text Placeholder 4"/>
          <p:cNvSpPr>
            <a:spLocks noGrp="1"/>
          </p:cNvSpPr>
          <p:nvPr>
            <p:ph type="body" sz="quarter" idx="3"/>
          </p:nvPr>
        </p:nvSpPr>
        <p:spPr>
          <a:xfrm>
            <a:off x="6172200" y="356616"/>
            <a:ext cx="5183188" cy="740665"/>
          </a:xfrm>
        </p:spPr>
        <p:txBody>
          <a:bodyPr>
            <a:noAutofit/>
          </a:bodyPr>
          <a:lstStyle/>
          <a:p>
            <a:pPr algn="ctr">
              <a:lnSpc>
                <a:spcPct val="120000"/>
              </a:lnSpc>
              <a:spcBef>
                <a:spcPts val="600"/>
              </a:spcBef>
            </a:pPr>
            <a:r>
              <a:rPr lang="el-GR" sz="3200" dirty="0" smtClean="0">
                <a:solidFill>
                  <a:srgbClr val="0070C0"/>
                </a:solidFill>
              </a:rPr>
              <a:t>Ποιοτική</a:t>
            </a:r>
            <a:endParaRPr lang="en-GB" sz="3200" dirty="0">
              <a:solidFill>
                <a:srgbClr val="0070C0"/>
              </a:solidFill>
            </a:endParaRPr>
          </a:p>
        </p:txBody>
      </p:sp>
      <p:sp>
        <p:nvSpPr>
          <p:cNvPr id="6" name="Content Placeholder 5"/>
          <p:cNvSpPr>
            <a:spLocks noGrp="1"/>
          </p:cNvSpPr>
          <p:nvPr>
            <p:ph sz="quarter" idx="4"/>
          </p:nvPr>
        </p:nvSpPr>
        <p:spPr>
          <a:xfrm>
            <a:off x="6236208" y="1431036"/>
            <a:ext cx="5183188" cy="4717480"/>
          </a:xfrm>
        </p:spPr>
        <p:txBody>
          <a:bodyPr>
            <a:normAutofit/>
          </a:bodyPr>
          <a:lstStyle/>
          <a:p>
            <a:pPr marL="0" indent="0">
              <a:buNone/>
            </a:pPr>
            <a:r>
              <a:rPr lang="el-GR" b="1" u="sng" dirty="0" smtClean="0"/>
              <a:t>Μεθοδολογία και δεδομένα:</a:t>
            </a:r>
            <a:r>
              <a:rPr lang="el-GR" dirty="0" smtClean="0"/>
              <a:t> </a:t>
            </a:r>
            <a:endParaRPr lang="en-GB" dirty="0" smtClean="0"/>
          </a:p>
          <a:p>
            <a:pPr>
              <a:spcAft>
                <a:spcPts val="600"/>
              </a:spcAft>
            </a:pPr>
            <a:r>
              <a:rPr lang="en-GB" sz="2400" dirty="0"/>
              <a:t>Sample: </a:t>
            </a:r>
            <a:r>
              <a:rPr lang="en-GB" sz="2400" b="1" dirty="0"/>
              <a:t>13 </a:t>
            </a:r>
            <a:r>
              <a:rPr lang="en-GB" sz="2400" dirty="0"/>
              <a:t>domestic workers and </a:t>
            </a:r>
            <a:r>
              <a:rPr lang="en-GB" sz="2400" b="1" dirty="0"/>
              <a:t>17</a:t>
            </a:r>
            <a:r>
              <a:rPr lang="en-GB" sz="2400" dirty="0"/>
              <a:t> students from third countries</a:t>
            </a:r>
            <a:r>
              <a:rPr lang="en-GB" sz="2400" dirty="0" smtClean="0"/>
              <a:t>.</a:t>
            </a:r>
          </a:p>
          <a:p>
            <a:pPr>
              <a:spcAft>
                <a:spcPts val="600"/>
              </a:spcAft>
            </a:pPr>
            <a:r>
              <a:rPr lang="en-GB" sz="2400" dirty="0"/>
              <a:t>S</a:t>
            </a:r>
            <a:r>
              <a:rPr lang="en-GB" sz="2400" dirty="0" smtClean="0"/>
              <a:t>emi‐structured </a:t>
            </a:r>
            <a:r>
              <a:rPr lang="en-GB" sz="2400" b="1" dirty="0" smtClean="0"/>
              <a:t>interviews</a:t>
            </a:r>
            <a:r>
              <a:rPr lang="en-GB" sz="2400" dirty="0" smtClean="0"/>
              <a:t> </a:t>
            </a:r>
            <a:r>
              <a:rPr lang="en-GB" sz="2400" b="1" dirty="0" smtClean="0"/>
              <a:t>explored</a:t>
            </a:r>
            <a:r>
              <a:rPr lang="en-GB" sz="2400" dirty="0" smtClean="0"/>
              <a:t> migrants' </a:t>
            </a:r>
            <a:r>
              <a:rPr lang="en-GB" sz="2400" b="1" dirty="0" smtClean="0"/>
              <a:t>experiences</a:t>
            </a:r>
            <a:r>
              <a:rPr lang="en-GB" sz="2400" dirty="0" smtClean="0"/>
              <a:t> with healthcare services. </a:t>
            </a:r>
          </a:p>
          <a:p>
            <a:pPr>
              <a:spcAft>
                <a:spcPts val="600"/>
              </a:spcAft>
            </a:pPr>
            <a:r>
              <a:rPr lang="en-GB" sz="2400" dirty="0" smtClean="0"/>
              <a:t>The theoretical framework is the health </a:t>
            </a:r>
            <a:r>
              <a:rPr lang="en-GB" sz="2400" b="1" dirty="0" smtClean="0"/>
              <a:t>capability approach</a:t>
            </a:r>
            <a:r>
              <a:rPr lang="en-GB" sz="2400" dirty="0" smtClean="0"/>
              <a:t> which focuses on </a:t>
            </a:r>
            <a:r>
              <a:rPr lang="en-GB" sz="2400" b="1" dirty="0" smtClean="0"/>
              <a:t>individuals' confidence</a:t>
            </a:r>
            <a:r>
              <a:rPr lang="en-GB" sz="2400" dirty="0" smtClean="0"/>
              <a:t> and </a:t>
            </a:r>
            <a:r>
              <a:rPr lang="en-GB" sz="2400" b="1" dirty="0" smtClean="0"/>
              <a:t>ability to be effective</a:t>
            </a:r>
            <a:r>
              <a:rPr lang="en-GB" sz="2400" dirty="0" smtClean="0"/>
              <a:t> in achieving optimal health.</a:t>
            </a:r>
            <a:endParaRPr lang="el-GR" sz="2400" dirty="0" smtClean="0"/>
          </a:p>
        </p:txBody>
      </p:sp>
    </p:spTree>
    <p:extLst>
      <p:ext uri="{BB962C8B-B14F-4D97-AF65-F5344CB8AC3E}">
        <p14:creationId xmlns:p14="http://schemas.microsoft.com/office/powerpoint/2010/main" val="2512689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7" y="361190"/>
            <a:ext cx="5157787" cy="539495"/>
          </a:xfrm>
        </p:spPr>
        <p:txBody>
          <a:bodyPr>
            <a:noAutofit/>
          </a:bodyPr>
          <a:lstStyle/>
          <a:p>
            <a:pPr algn="ctr">
              <a:lnSpc>
                <a:spcPct val="120000"/>
              </a:lnSpc>
              <a:spcBef>
                <a:spcPts val="600"/>
              </a:spcBef>
            </a:pPr>
            <a:r>
              <a:rPr lang="el-GR" sz="3200" dirty="0" smtClean="0">
                <a:solidFill>
                  <a:srgbClr val="0070C0"/>
                </a:solidFill>
              </a:rPr>
              <a:t>Ποσοτική</a:t>
            </a:r>
            <a:endParaRPr lang="en-GB" sz="3200" dirty="0" smtClean="0">
              <a:solidFill>
                <a:srgbClr val="0070C0"/>
              </a:solidFill>
            </a:endParaRPr>
          </a:p>
        </p:txBody>
      </p:sp>
      <p:sp>
        <p:nvSpPr>
          <p:cNvPr id="4" name="Content Placeholder 3"/>
          <p:cNvSpPr>
            <a:spLocks noGrp="1"/>
          </p:cNvSpPr>
          <p:nvPr>
            <p:ph sz="half" idx="2"/>
          </p:nvPr>
        </p:nvSpPr>
        <p:spPr>
          <a:xfrm>
            <a:off x="839788" y="1335024"/>
            <a:ext cx="5157787" cy="4854640"/>
          </a:xfrm>
        </p:spPr>
        <p:txBody>
          <a:bodyPr>
            <a:normAutofit/>
          </a:bodyPr>
          <a:lstStyle/>
          <a:p>
            <a:pPr marL="0" indent="0">
              <a:buNone/>
            </a:pPr>
            <a:r>
              <a:rPr lang="el-GR" b="1" dirty="0" smtClean="0"/>
              <a:t>Ευρήματα:</a:t>
            </a:r>
            <a:endParaRPr lang="en-GB" b="1" dirty="0" smtClean="0"/>
          </a:p>
          <a:p>
            <a:r>
              <a:rPr lang="en-GB" dirty="0" smtClean="0"/>
              <a:t>18.2% of the sampled workers reported unmet health needs. This percentage is extremely high compared to both national and international averages.</a:t>
            </a:r>
          </a:p>
          <a:p>
            <a:r>
              <a:rPr lang="el-GR" dirty="0" smtClean="0"/>
              <a:t>62%</a:t>
            </a:r>
            <a:r>
              <a:rPr lang="en-GB" dirty="0" smtClean="0"/>
              <a:t> reported that their first action in case of a health problem is to seek advice from their employer</a:t>
            </a:r>
          </a:p>
          <a:p>
            <a:endParaRPr lang="en-GB" dirty="0" smtClean="0"/>
          </a:p>
          <a:p>
            <a:endParaRPr lang="en-GB" dirty="0"/>
          </a:p>
        </p:txBody>
      </p:sp>
      <p:sp>
        <p:nvSpPr>
          <p:cNvPr id="5" name="Text Placeholder 4"/>
          <p:cNvSpPr>
            <a:spLocks noGrp="1"/>
          </p:cNvSpPr>
          <p:nvPr>
            <p:ph type="body" sz="quarter" idx="3"/>
          </p:nvPr>
        </p:nvSpPr>
        <p:spPr>
          <a:xfrm>
            <a:off x="6437376" y="361189"/>
            <a:ext cx="5183188" cy="539495"/>
          </a:xfrm>
        </p:spPr>
        <p:txBody>
          <a:bodyPr>
            <a:noAutofit/>
          </a:bodyPr>
          <a:lstStyle/>
          <a:p>
            <a:pPr algn="ctr">
              <a:lnSpc>
                <a:spcPct val="120000"/>
              </a:lnSpc>
              <a:spcBef>
                <a:spcPts val="600"/>
              </a:spcBef>
            </a:pPr>
            <a:r>
              <a:rPr lang="el-GR" sz="3200" dirty="0" smtClean="0">
                <a:solidFill>
                  <a:srgbClr val="0070C0"/>
                </a:solidFill>
              </a:rPr>
              <a:t>Ποιοτική</a:t>
            </a:r>
          </a:p>
        </p:txBody>
      </p:sp>
      <p:sp>
        <p:nvSpPr>
          <p:cNvPr id="6" name="Content Placeholder 5"/>
          <p:cNvSpPr>
            <a:spLocks noGrp="1"/>
          </p:cNvSpPr>
          <p:nvPr>
            <p:ph sz="quarter" idx="4"/>
          </p:nvPr>
        </p:nvSpPr>
        <p:spPr>
          <a:xfrm>
            <a:off x="6172200" y="1335024"/>
            <a:ext cx="5183188" cy="4854640"/>
          </a:xfrm>
        </p:spPr>
        <p:txBody>
          <a:bodyPr>
            <a:normAutofit fontScale="92500"/>
          </a:bodyPr>
          <a:lstStyle/>
          <a:p>
            <a:pPr marL="0" indent="0">
              <a:buNone/>
            </a:pPr>
            <a:r>
              <a:rPr lang="el-GR" b="1" dirty="0" smtClean="0"/>
              <a:t>Ευρήματα:</a:t>
            </a:r>
          </a:p>
          <a:p>
            <a:r>
              <a:rPr lang="en-GB" dirty="0" smtClean="0"/>
              <a:t> “</a:t>
            </a:r>
            <a:r>
              <a:rPr lang="en-GB" i="1" dirty="0" smtClean="0"/>
              <a:t>. </a:t>
            </a:r>
            <a:r>
              <a:rPr lang="en-GB" i="1" dirty="0"/>
              <a:t>.when I have something when my master don’t have money, if I don’t have money I will die </a:t>
            </a:r>
            <a:r>
              <a:rPr lang="en-GB" i="1" dirty="0" smtClean="0"/>
              <a:t>here, everything </a:t>
            </a:r>
            <a:r>
              <a:rPr lang="en-GB" i="1" dirty="0"/>
              <a:t>with money here [in] </a:t>
            </a:r>
            <a:r>
              <a:rPr lang="en-GB" i="1" dirty="0" smtClean="0"/>
              <a:t>Cyprus”,</a:t>
            </a:r>
            <a:r>
              <a:rPr lang="en-GB" dirty="0" smtClean="0"/>
              <a:t> </a:t>
            </a:r>
            <a:r>
              <a:rPr lang="en-GB" b="1" dirty="0"/>
              <a:t>(</a:t>
            </a:r>
            <a:r>
              <a:rPr lang="en-GB" b="1" dirty="0" smtClean="0"/>
              <a:t>domestic_worker_F04)</a:t>
            </a:r>
            <a:r>
              <a:rPr lang="en-GB" dirty="0" smtClean="0"/>
              <a:t>.</a:t>
            </a:r>
          </a:p>
          <a:p>
            <a:r>
              <a:rPr lang="en-GB" dirty="0" smtClean="0"/>
              <a:t> “</a:t>
            </a:r>
            <a:r>
              <a:rPr lang="en-GB" i="1" dirty="0" smtClean="0"/>
              <a:t>The other workers are unaware of the health insurance, what will the health insurance do to them, because the employer doesn’t explain and nobody explain[s]”,</a:t>
            </a:r>
            <a:r>
              <a:rPr lang="en-GB" dirty="0" smtClean="0"/>
              <a:t> (</a:t>
            </a:r>
            <a:r>
              <a:rPr lang="en-GB" b="1" dirty="0" smtClean="0"/>
              <a:t>domestic_worker_F24)</a:t>
            </a:r>
            <a:r>
              <a:rPr lang="en-GB" dirty="0" smtClean="0"/>
              <a:t>.</a:t>
            </a:r>
          </a:p>
          <a:p>
            <a:endParaRPr lang="el-GR" dirty="0" smtClean="0"/>
          </a:p>
        </p:txBody>
      </p:sp>
    </p:spTree>
    <p:extLst>
      <p:ext uri="{BB962C8B-B14F-4D97-AF65-F5344CB8AC3E}">
        <p14:creationId xmlns:p14="http://schemas.microsoft.com/office/powerpoint/2010/main" val="1547095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4340" y="580645"/>
            <a:ext cx="5157787" cy="539495"/>
          </a:xfrm>
        </p:spPr>
        <p:txBody>
          <a:bodyPr>
            <a:noAutofit/>
          </a:bodyPr>
          <a:lstStyle/>
          <a:p>
            <a:pPr algn="ctr">
              <a:lnSpc>
                <a:spcPct val="120000"/>
              </a:lnSpc>
              <a:spcBef>
                <a:spcPts val="600"/>
              </a:spcBef>
            </a:pPr>
            <a:r>
              <a:rPr lang="el-GR" sz="3200" dirty="0" smtClean="0">
                <a:solidFill>
                  <a:srgbClr val="0070C0"/>
                </a:solidFill>
              </a:rPr>
              <a:t>Ποσοτική </a:t>
            </a:r>
            <a:endParaRPr lang="en-GB" sz="3200" dirty="0" smtClean="0">
              <a:solidFill>
                <a:srgbClr val="0070C0"/>
              </a:solidFill>
            </a:endParaRPr>
          </a:p>
        </p:txBody>
      </p:sp>
      <p:sp>
        <p:nvSpPr>
          <p:cNvPr id="4" name="Content Placeholder 3"/>
          <p:cNvSpPr>
            <a:spLocks noGrp="1"/>
          </p:cNvSpPr>
          <p:nvPr>
            <p:ph sz="half" idx="2"/>
          </p:nvPr>
        </p:nvSpPr>
        <p:spPr>
          <a:xfrm>
            <a:off x="684340" y="1563624"/>
            <a:ext cx="5157787" cy="4626040"/>
          </a:xfrm>
        </p:spPr>
        <p:txBody>
          <a:bodyPr>
            <a:normAutofit fontScale="47500" lnSpcReduction="20000"/>
          </a:bodyPr>
          <a:lstStyle/>
          <a:p>
            <a:pPr marL="0" indent="0">
              <a:buNone/>
            </a:pPr>
            <a:r>
              <a:rPr lang="el-GR" sz="5100" b="1" dirty="0" smtClean="0"/>
              <a:t>Συμπεράσματα:</a:t>
            </a:r>
            <a:endParaRPr lang="en-GB" sz="5100" b="1" dirty="0" smtClean="0"/>
          </a:p>
          <a:p>
            <a:pPr algn="just">
              <a:lnSpc>
                <a:spcPct val="120000"/>
              </a:lnSpc>
            </a:pPr>
            <a:r>
              <a:rPr lang="en-GB" sz="4800" dirty="0" smtClean="0"/>
              <a:t>The barriers of language and communication …. are largely evident in Cyprus. </a:t>
            </a:r>
          </a:p>
          <a:p>
            <a:pPr algn="just">
              <a:lnSpc>
                <a:spcPct val="120000"/>
              </a:lnSpc>
            </a:pPr>
            <a:r>
              <a:rPr lang="en-GB" sz="4800" dirty="0" smtClean="0"/>
              <a:t>The high dependence of domestic helpers to their employers can be considered as a barrier to accessing health services. </a:t>
            </a:r>
            <a:r>
              <a:rPr lang="en-GB" sz="4800" b="1" dirty="0" smtClean="0"/>
              <a:t>On the other hand, the role of the employer may be in some cases a positive impact</a:t>
            </a:r>
            <a:r>
              <a:rPr lang="en-GB" sz="4800" dirty="0" smtClean="0"/>
              <a:t>, as this person can help the domestic helper to access health services and meet their needs.</a:t>
            </a:r>
            <a:endParaRPr lang="en-GB" sz="4800" dirty="0"/>
          </a:p>
        </p:txBody>
      </p:sp>
      <p:sp>
        <p:nvSpPr>
          <p:cNvPr id="5" name="Text Placeholder 4"/>
          <p:cNvSpPr>
            <a:spLocks noGrp="1"/>
          </p:cNvSpPr>
          <p:nvPr>
            <p:ph type="body" sz="quarter" idx="3"/>
          </p:nvPr>
        </p:nvSpPr>
        <p:spPr>
          <a:xfrm>
            <a:off x="6364224" y="580645"/>
            <a:ext cx="5183188" cy="539495"/>
          </a:xfrm>
        </p:spPr>
        <p:txBody>
          <a:bodyPr>
            <a:noAutofit/>
          </a:bodyPr>
          <a:lstStyle/>
          <a:p>
            <a:pPr algn="ctr">
              <a:lnSpc>
                <a:spcPct val="120000"/>
              </a:lnSpc>
              <a:spcBef>
                <a:spcPts val="600"/>
              </a:spcBef>
            </a:pPr>
            <a:r>
              <a:rPr lang="el-GR" sz="3200" dirty="0" smtClean="0">
                <a:solidFill>
                  <a:srgbClr val="0070C0"/>
                </a:solidFill>
              </a:rPr>
              <a:t>Ποιοτική</a:t>
            </a:r>
            <a:endParaRPr lang="en-GB" sz="3200" dirty="0">
              <a:solidFill>
                <a:srgbClr val="0070C0"/>
              </a:solidFill>
            </a:endParaRPr>
          </a:p>
        </p:txBody>
      </p:sp>
      <p:sp>
        <p:nvSpPr>
          <p:cNvPr id="6" name="Content Placeholder 5"/>
          <p:cNvSpPr>
            <a:spLocks noGrp="1"/>
          </p:cNvSpPr>
          <p:nvPr>
            <p:ph sz="quarter" idx="4"/>
          </p:nvPr>
        </p:nvSpPr>
        <p:spPr>
          <a:xfrm>
            <a:off x="6364224" y="1595628"/>
            <a:ext cx="5183188" cy="4562032"/>
          </a:xfrm>
        </p:spPr>
        <p:txBody>
          <a:bodyPr>
            <a:normAutofit fontScale="40000" lnSpcReduction="20000"/>
          </a:bodyPr>
          <a:lstStyle/>
          <a:p>
            <a:pPr marL="0" indent="0">
              <a:buNone/>
            </a:pPr>
            <a:r>
              <a:rPr lang="el-GR" sz="6000" b="1" dirty="0" smtClean="0"/>
              <a:t>Συμπεράσματα:</a:t>
            </a:r>
          </a:p>
          <a:p>
            <a:pPr algn="just">
              <a:lnSpc>
                <a:spcPct val="120000"/>
              </a:lnSpc>
            </a:pPr>
            <a:r>
              <a:rPr lang="en-GB" sz="5000" dirty="0" smtClean="0"/>
              <a:t>The present study shows that language difficulties affected migrants’ ability to interact with</a:t>
            </a:r>
            <a:r>
              <a:rPr lang="el-GR" sz="5000" dirty="0" smtClean="0"/>
              <a:t> </a:t>
            </a:r>
            <a:r>
              <a:rPr lang="en-GB" sz="5000" dirty="0" smtClean="0"/>
              <a:t>their social environment and within the healthcare system.</a:t>
            </a:r>
          </a:p>
          <a:p>
            <a:pPr algn="just">
              <a:lnSpc>
                <a:spcPct val="120000"/>
              </a:lnSpc>
            </a:pPr>
            <a:r>
              <a:rPr lang="en-GB" sz="5000" dirty="0" smtClean="0"/>
              <a:t>Restrictive</a:t>
            </a:r>
            <a:r>
              <a:rPr lang="el-GR" sz="5000" dirty="0" smtClean="0"/>
              <a:t> </a:t>
            </a:r>
            <a:r>
              <a:rPr lang="en-GB" sz="5000" dirty="0" smtClean="0"/>
              <a:t>policies, practices, and social norms in other areas of the migrants’ life make the presence of</a:t>
            </a:r>
            <a:r>
              <a:rPr lang="el-GR" sz="5000" dirty="0" smtClean="0"/>
              <a:t> </a:t>
            </a:r>
            <a:r>
              <a:rPr lang="en-GB" sz="5000" dirty="0" smtClean="0"/>
              <a:t>health insurance a weak tool in improving quality of care.</a:t>
            </a:r>
          </a:p>
          <a:p>
            <a:pPr algn="just">
              <a:lnSpc>
                <a:spcPct val="120000"/>
              </a:lnSpc>
            </a:pPr>
            <a:r>
              <a:rPr lang="en-GB" sz="5000" dirty="0" smtClean="0"/>
              <a:t>The employer did not hinder care for all participants, </a:t>
            </a:r>
            <a:r>
              <a:rPr lang="en-GB" sz="5000" b="1" dirty="0" smtClean="0"/>
              <a:t>but for some took an active and protective role</a:t>
            </a:r>
            <a:r>
              <a:rPr lang="en-GB" sz="5000" dirty="0" smtClean="0"/>
              <a:t> in ensuring the worker had access to the care needed.</a:t>
            </a:r>
          </a:p>
          <a:p>
            <a:pPr algn="just"/>
            <a:endParaRPr lang="el-GR" sz="3100" dirty="0" smtClean="0"/>
          </a:p>
          <a:p>
            <a:endParaRPr lang="el-GR" b="1" dirty="0" smtClean="0"/>
          </a:p>
          <a:p>
            <a:pPr marL="0" indent="0">
              <a:buNone/>
            </a:pPr>
            <a:endParaRPr lang="el-GR" b="1" dirty="0" smtClean="0"/>
          </a:p>
        </p:txBody>
      </p:sp>
      <p:sp>
        <p:nvSpPr>
          <p:cNvPr id="9" name="Cloud Callout 8"/>
          <p:cNvSpPr/>
          <p:nvPr/>
        </p:nvSpPr>
        <p:spPr>
          <a:xfrm>
            <a:off x="9029700" y="1971675"/>
            <a:ext cx="3448050" cy="253669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smtClean="0"/>
              <a:t>I developed an allergy and itchiness and I didn't know what to do, when I told this to my madam she took me to the doctor (domestic_worker_F01).</a:t>
            </a:r>
            <a:endParaRPr lang="en-GB" sz="1300" dirty="0"/>
          </a:p>
        </p:txBody>
      </p:sp>
    </p:spTree>
    <p:extLst>
      <p:ext uri="{BB962C8B-B14F-4D97-AF65-F5344CB8AC3E}">
        <p14:creationId xmlns:p14="http://schemas.microsoft.com/office/powerpoint/2010/main" val="310999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2279</TotalTime>
  <Words>756</Words>
  <Application>Microsoft Office PowerPoint</Application>
  <PresentationFormat>Widescreen</PresentationFormat>
  <Paragraphs>86</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Baskerville</vt:lpstr>
      <vt:lpstr>Calibri</vt:lpstr>
      <vt:lpstr>Calibri Light</vt:lpstr>
      <vt:lpstr>Wingdings</vt:lpstr>
      <vt:lpstr>Office Theme</vt:lpstr>
      <vt:lpstr>Ποσοτική &amp; Ποιοτική έρευνα</vt:lpstr>
      <vt:lpstr>Ποσοτική έρευνα</vt:lpstr>
      <vt:lpstr>Ποιοτική έρευνα</vt:lpstr>
      <vt:lpstr>Μερικές διαφορές μεταξύ ποσοτικής και ποιοτικής έρευνας</vt:lpstr>
      <vt:lpstr>Παράδειγμα σύγκριση ποσοτικής και ποιοτικής έρευνας</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Ποσοτική &amp; Ποιοτική έρευνα</dc:title>
  <dc:creator>christos koutsampelas</dc:creator>
  <cp:lastModifiedBy>christos koutsampelas</cp:lastModifiedBy>
  <cp:revision>23</cp:revision>
  <dcterms:created xsi:type="dcterms:W3CDTF">2019-02-17T18:03:13Z</dcterms:created>
  <dcterms:modified xsi:type="dcterms:W3CDTF">2019-02-25T12:30:23Z</dcterms:modified>
</cp:coreProperties>
</file>