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8" d="100"/>
          <a:sy n="78" d="100"/>
        </p:scale>
        <p:origin x="13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ACD7E97C-FB21-493B-BEDB-8B6A23FCA45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1829989-A1B1-4240-B47A-2859D8F7529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09ABE939-8754-470C-9F2C-8AEA64D405D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583D2912-8FDC-4163-AAA9-35D4295CFBC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290932A-B89A-46F9-B89F-560D1EF4B02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91945C78-6E1E-43BB-9665-A79637BE76AE}"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17989BAD-C3CD-469F-B4A7-A77FF5AD99D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2BD47453-BEDA-4BEA-B569-F085193D4C5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363B244A-F73B-4819-B1AC-90F960191B7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79915A29-AEFE-4944-9214-55469644B00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Right Triangle 14"/>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15"/>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16"/>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0558021E-EF46-448A-A5D6-1D82E6DEDA9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CA961FB0-B5E1-425E-B8AB-DA370B662225}"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dk1" tx1="lt1" bg2="dk2" tx2="lt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8" r:id="rId9"/>
    <p:sldLayoutId id="2147483786" r:id="rId10"/>
    <p:sldLayoutId id="2147483787"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685800" y="2000240"/>
            <a:ext cx="7772400" cy="1022350"/>
          </a:xfrm>
        </p:spPr>
        <p:txBody>
          <a:bodyPr>
            <a:normAutofit fontScale="90000"/>
          </a:bodyPr>
          <a:lstStyle/>
          <a:p>
            <a:pPr eaLnBrk="1" fontAlgn="auto" hangingPunct="1">
              <a:spcAft>
                <a:spcPts val="0"/>
              </a:spcAft>
              <a:defRPr/>
            </a:pPr>
            <a:r>
              <a:rPr lang="en-US" sz="4400" dirty="0">
                <a:cs typeface="Times New Roman" pitchFamily="18" charset="0"/>
              </a:rPr>
              <a:t>ΑΣΦΑΛΕΙΑ ΙΑΤΡΙΚΩΝ ΔΕΔΟΜΕΝΩΝ</a:t>
            </a:r>
            <a:r>
              <a:rPr lang="en-GB" dirty="0"/>
              <a: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50179" name="Rectangle 3"/>
          <p:cNvSpPr>
            <a:spLocks noGrp="1" noChangeArrowheads="1"/>
          </p:cNvSpPr>
          <p:nvPr>
            <p:ph idx="1"/>
          </p:nvPr>
        </p:nvSpPr>
        <p:spPr>
          <a:xfrm>
            <a:off x="457200" y="2143125"/>
            <a:ext cx="8229600" cy="4181475"/>
          </a:xfrm>
        </p:spPr>
        <p:txBody>
          <a:bodyPr>
            <a:normAutofit fontScale="92500" lnSpcReduction="20000"/>
          </a:bodyPr>
          <a:lstStyle/>
          <a:p>
            <a:pPr marL="274320" indent="-274320" eaLnBrk="1" fontAlgn="auto" hangingPunct="1">
              <a:spcAft>
                <a:spcPts val="0"/>
              </a:spcAft>
              <a:buClr>
                <a:schemeClr val="accent3"/>
              </a:buClr>
              <a:buFont typeface="Wingdings 2"/>
              <a:buChar char=""/>
              <a:defRPr/>
            </a:pPr>
            <a:r>
              <a:rPr lang="el-GR" sz="3000" b="1" dirty="0">
                <a:latin typeface="Arial" pitchFamily="34" charset="0"/>
                <a:cs typeface="Arial" pitchFamily="34" charset="0"/>
              </a:rPr>
              <a:t>Την ασφάλεια του υπολογιστικού συστήματος (</a:t>
            </a:r>
            <a:r>
              <a:rPr lang="en-US" sz="3000" b="1" dirty="0">
                <a:latin typeface="Arial" pitchFamily="34" charset="0"/>
                <a:cs typeface="Arial" pitchFamily="34" charset="0"/>
              </a:rPr>
              <a:t>computer security</a:t>
            </a:r>
            <a:r>
              <a:rPr lang="el-GR" sz="3000" b="1" dirty="0">
                <a:latin typeface="Arial" pitchFamily="34" charset="0"/>
                <a:cs typeface="Arial" pitchFamily="34" charset="0"/>
              </a:rPr>
              <a:t>)</a:t>
            </a:r>
            <a:endParaRPr lang="en-US" sz="3000" dirty="0">
              <a:latin typeface="Arial" pitchFamily="34" charset="0"/>
              <a:cs typeface="Arial" pitchFamily="34" charset="0"/>
            </a:endParaRPr>
          </a:p>
          <a:p>
            <a:pPr marL="274320" indent="-274320" algn="just" eaLnBrk="1" fontAlgn="auto" hangingPunct="1">
              <a:spcAft>
                <a:spcPts val="0"/>
              </a:spcAft>
              <a:buClr>
                <a:schemeClr val="accent3"/>
              </a:buClr>
              <a:buFont typeface="Wingdings" pitchFamily="2" charset="2"/>
              <a:buNone/>
              <a:defRPr/>
            </a:pPr>
            <a:r>
              <a:rPr lang="el-GR" sz="3000" dirty="0">
                <a:latin typeface="Arial" pitchFamily="34" charset="0"/>
                <a:cs typeface="Arial" pitchFamily="34" charset="0"/>
              </a:rPr>
              <a:t>   </a:t>
            </a:r>
            <a:r>
              <a:rPr lang="el-GR" sz="3000" dirty="0" smtClean="0">
                <a:latin typeface="Arial" pitchFamily="34" charset="0"/>
                <a:cs typeface="Arial" pitchFamily="34" charset="0"/>
              </a:rPr>
              <a:t>Αντικείμενό </a:t>
            </a:r>
            <a:r>
              <a:rPr lang="el-GR" sz="3000" dirty="0">
                <a:latin typeface="Arial" pitchFamily="34" charset="0"/>
                <a:cs typeface="Arial" pitchFamily="34" charset="0"/>
              </a:rPr>
              <a:t>της είναι η προστασία των πληροφοριών του </a:t>
            </a:r>
            <a:r>
              <a:rPr lang="el-GR" sz="3000" dirty="0" smtClean="0">
                <a:latin typeface="Arial" pitchFamily="34" charset="0"/>
                <a:cs typeface="Arial" pitchFamily="34" charset="0"/>
              </a:rPr>
              <a:t>υπολογιστή</a:t>
            </a:r>
            <a:r>
              <a:rPr lang="en-US" sz="3000" dirty="0" smtClean="0">
                <a:latin typeface="Arial" pitchFamily="34" charset="0"/>
                <a:cs typeface="Arial" pitchFamily="34" charset="0"/>
              </a:rPr>
              <a:t>,</a:t>
            </a:r>
            <a:r>
              <a:rPr lang="el-GR" sz="3000" dirty="0" smtClean="0">
                <a:latin typeface="Arial" pitchFamily="34" charset="0"/>
                <a:cs typeface="Arial" pitchFamily="34" charset="0"/>
              </a:rPr>
              <a:t> </a:t>
            </a:r>
            <a:r>
              <a:rPr lang="el-GR" sz="3000" dirty="0">
                <a:latin typeface="Arial" pitchFamily="34" charset="0"/>
                <a:cs typeface="Arial" pitchFamily="34" charset="0"/>
              </a:rPr>
              <a:t>που διαχειρίζεται άμεσα το λειτουργικό σύστημα (αρχεία δεδομένων, λογισμικό εφαρμογών </a:t>
            </a:r>
            <a:r>
              <a:rPr lang="el-GR" sz="3000" dirty="0" smtClean="0">
                <a:latin typeface="Arial" pitchFamily="34" charset="0"/>
                <a:cs typeface="Arial" pitchFamily="34" charset="0"/>
              </a:rPr>
              <a:t>κλπ). </a:t>
            </a:r>
            <a:r>
              <a:rPr lang="el-GR" sz="3000" dirty="0">
                <a:latin typeface="Arial" pitchFamily="34" charset="0"/>
                <a:cs typeface="Arial" pitchFamily="34" charset="0"/>
              </a:rPr>
              <a:t>Συνήθως επικεντρώνεται στα χαρακτηριστικά εκείνα του </a:t>
            </a:r>
            <a:r>
              <a:rPr lang="el-GR" sz="3000" b="1" dirty="0">
                <a:latin typeface="Arial" pitchFamily="34" charset="0"/>
                <a:cs typeface="Arial" pitchFamily="34" charset="0"/>
              </a:rPr>
              <a:t>λειτουργικού </a:t>
            </a:r>
            <a:r>
              <a:rPr lang="el-GR" sz="3000" b="1" dirty="0" smtClean="0">
                <a:latin typeface="Arial" pitchFamily="34" charset="0"/>
                <a:cs typeface="Arial" pitchFamily="34" charset="0"/>
              </a:rPr>
              <a:t>συστήματος</a:t>
            </a:r>
            <a:r>
              <a:rPr lang="en-US" sz="3000" b="1" dirty="0" smtClean="0">
                <a:latin typeface="Arial" pitchFamily="34" charset="0"/>
                <a:cs typeface="Arial" pitchFamily="34" charset="0"/>
              </a:rPr>
              <a:t>,</a:t>
            </a:r>
            <a:r>
              <a:rPr lang="el-GR" sz="3000" dirty="0" smtClean="0">
                <a:latin typeface="Arial" pitchFamily="34" charset="0"/>
                <a:cs typeface="Arial" pitchFamily="34" charset="0"/>
              </a:rPr>
              <a:t> </a:t>
            </a:r>
            <a:r>
              <a:rPr lang="el-GR" sz="3000" dirty="0">
                <a:latin typeface="Arial" pitchFamily="34" charset="0"/>
                <a:cs typeface="Arial" pitchFamily="34" charset="0"/>
              </a:rPr>
              <a:t>που καθορίζουν το ποιος και πως θα έχει πρόσβαση στο σύστημα και τα </a:t>
            </a:r>
            <a:r>
              <a:rPr lang="el-GR" sz="3000" dirty="0" smtClean="0">
                <a:latin typeface="Arial" pitchFamily="34" charset="0"/>
                <a:cs typeface="Arial" pitchFamily="34" charset="0"/>
              </a:rPr>
              <a:t>δεδομένα</a:t>
            </a:r>
            <a:r>
              <a:rPr lang="en-US" sz="3000" dirty="0" smtClean="0">
                <a:latin typeface="Arial" pitchFamily="34" charset="0"/>
                <a:cs typeface="Arial" pitchFamily="34" charset="0"/>
              </a:rPr>
              <a:t>,</a:t>
            </a:r>
            <a:r>
              <a:rPr lang="el-GR" sz="3000" dirty="0" smtClean="0">
                <a:latin typeface="Arial" pitchFamily="34" charset="0"/>
                <a:cs typeface="Arial" pitchFamily="34" charset="0"/>
              </a:rPr>
              <a:t> </a:t>
            </a:r>
            <a:r>
              <a:rPr lang="el-GR" sz="3000" dirty="0">
                <a:latin typeface="Arial" pitchFamily="34" charset="0"/>
                <a:cs typeface="Arial" pitchFamily="34" charset="0"/>
              </a:rPr>
              <a:t>που φυλάσσονται σε αυτό).</a:t>
            </a:r>
            <a:endParaRPr lang="en-US" sz="3000" dirty="0">
              <a:latin typeface="Arial" pitchFamily="34" charset="0"/>
              <a:cs typeface="Arial" pitchFamily="34" charset="0"/>
            </a:endParaRPr>
          </a:p>
          <a:p>
            <a:pPr marL="274320" indent="-274320" eaLnBrk="1" fontAlgn="auto" hangingPunct="1">
              <a:spcAft>
                <a:spcPts val="0"/>
              </a:spcAft>
              <a:buClr>
                <a:schemeClr val="accent3"/>
              </a:buClr>
              <a:buFont typeface="Wingdings 2"/>
              <a:buChar char=""/>
              <a:defRPr/>
            </a:pPr>
            <a:endParaRPr lang="en-GB"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13315" name="Rectangle 3"/>
          <p:cNvSpPr>
            <a:spLocks noGrp="1" noChangeArrowheads="1"/>
          </p:cNvSpPr>
          <p:nvPr>
            <p:ph idx="1"/>
          </p:nvPr>
        </p:nvSpPr>
        <p:spPr>
          <a:xfrm>
            <a:off x="457200" y="2214563"/>
            <a:ext cx="8229600" cy="4110037"/>
          </a:xfrm>
        </p:spPr>
        <p:txBody>
          <a:bodyPr/>
          <a:lstStyle/>
          <a:p>
            <a:pPr algn="just" eaLnBrk="1" hangingPunct="1"/>
            <a:r>
              <a:rPr lang="el-GR" sz="2800" b="1" smtClean="0">
                <a:latin typeface="Arial" charset="0"/>
                <a:cs typeface="Arial" charset="0"/>
              </a:rPr>
              <a:t>Την ασφάλεια των βάσεων δεδομένων (</a:t>
            </a:r>
            <a:r>
              <a:rPr lang="en-US" sz="2800" b="1" smtClean="0">
                <a:latin typeface="Arial" charset="0"/>
                <a:cs typeface="Arial" charset="0"/>
              </a:rPr>
              <a:t>database security</a:t>
            </a:r>
            <a:r>
              <a:rPr lang="el-GR" sz="2800" b="1" smtClean="0">
                <a:latin typeface="Arial" charset="0"/>
                <a:cs typeface="Arial" charset="0"/>
              </a:rPr>
              <a:t>). </a:t>
            </a:r>
          </a:p>
          <a:p>
            <a:pPr algn="just" eaLnBrk="1" hangingPunct="1">
              <a:buFont typeface="Wingdings" pitchFamily="2" charset="2"/>
              <a:buNone/>
            </a:pPr>
            <a:r>
              <a:rPr lang="el-GR" sz="2800" smtClean="0">
                <a:latin typeface="Arial" charset="0"/>
                <a:cs typeface="Arial" charset="0"/>
              </a:rPr>
              <a:t>   Αντικείμενό της είναι η ικανότητα του συστήματος να εφαρμόσει μία προκαθορισμένη πολιτική </a:t>
            </a:r>
            <a:r>
              <a:rPr lang="el-GR" sz="2800" b="1" smtClean="0">
                <a:latin typeface="Arial" charset="0"/>
                <a:cs typeface="Arial" charset="0"/>
              </a:rPr>
              <a:t>προστασίας των πληροφοριών (</a:t>
            </a:r>
            <a:r>
              <a:rPr lang="en-US" sz="2800" b="1" smtClean="0">
                <a:latin typeface="Arial" charset="0"/>
                <a:cs typeface="Arial" charset="0"/>
              </a:rPr>
              <a:t>security policy</a:t>
            </a:r>
            <a:r>
              <a:rPr lang="el-GR" sz="2800" b="1" smtClean="0">
                <a:latin typeface="Arial" charset="0"/>
                <a:cs typeface="Arial" charset="0"/>
              </a:rPr>
              <a:t>)</a:t>
            </a:r>
            <a:r>
              <a:rPr lang="el-GR" sz="2800" smtClean="0">
                <a:latin typeface="Arial" charset="0"/>
                <a:cs typeface="Arial" charset="0"/>
              </a:rPr>
              <a:t>, που αφορά στη δυνατότητα προσπέλασης, τη διαθεσιμότητα, και τη δυνατότητα τροποποίησης ή διαγραφής των πληροφοριών της βάσης δεδομένων.</a:t>
            </a:r>
            <a:endParaRPr lang="en-US" sz="2800" smtClean="0">
              <a:latin typeface="Arial" charset="0"/>
              <a:cs typeface="Arial" charset="0"/>
            </a:endParaRPr>
          </a:p>
          <a:p>
            <a:pPr algn="just" eaLnBrk="1" hangingPunct="1"/>
            <a:endParaRPr lang="en-GB" sz="28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14339" name="Rectangle 3"/>
          <p:cNvSpPr>
            <a:spLocks noGrp="1" noChangeArrowheads="1"/>
          </p:cNvSpPr>
          <p:nvPr>
            <p:ph idx="1"/>
          </p:nvPr>
        </p:nvSpPr>
        <p:spPr>
          <a:xfrm>
            <a:off x="457200" y="2428875"/>
            <a:ext cx="8229600" cy="3895725"/>
          </a:xfrm>
        </p:spPr>
        <p:txBody>
          <a:bodyPr/>
          <a:lstStyle/>
          <a:p>
            <a:pPr eaLnBrk="1" hangingPunct="1"/>
            <a:r>
              <a:rPr lang="el-GR" sz="2800" b="1" smtClean="0">
                <a:latin typeface="Arial" charset="0"/>
                <a:cs typeface="Arial" charset="0"/>
              </a:rPr>
              <a:t>Την ασφάλεια των δικτύων επικοινωνιών του συστήματος (</a:t>
            </a:r>
            <a:r>
              <a:rPr lang="en-US" sz="2800" b="1" smtClean="0">
                <a:latin typeface="Arial" charset="0"/>
                <a:cs typeface="Arial" charset="0"/>
              </a:rPr>
              <a:t>network security</a:t>
            </a:r>
            <a:r>
              <a:rPr lang="el-GR" sz="2800" b="1" smtClean="0">
                <a:latin typeface="Arial" charset="0"/>
                <a:cs typeface="Arial" charset="0"/>
              </a:rPr>
              <a:t>).</a:t>
            </a:r>
            <a:endParaRPr lang="en-US" sz="2800" smtClean="0">
              <a:latin typeface="Arial" charset="0"/>
              <a:cs typeface="Arial" charset="0"/>
            </a:endParaRPr>
          </a:p>
          <a:p>
            <a:pPr algn="just" eaLnBrk="1" hangingPunct="1">
              <a:buFont typeface="Wingdings" pitchFamily="2" charset="2"/>
              <a:buNone/>
            </a:pPr>
            <a:r>
              <a:rPr lang="el-GR" sz="2800" smtClean="0">
                <a:latin typeface="Arial" charset="0"/>
                <a:cs typeface="Arial" charset="0"/>
              </a:rPr>
              <a:t>   Αντικείμενό της είναι η προστασία των πληροφοριών του συστήματος κατά την </a:t>
            </a:r>
            <a:r>
              <a:rPr lang="el-GR" sz="2800" b="1" smtClean="0">
                <a:latin typeface="Arial" charset="0"/>
                <a:cs typeface="Arial" charset="0"/>
              </a:rPr>
              <a:t>μετάδοσή τους μέσω δικτύων υπολογιστών</a:t>
            </a:r>
            <a:r>
              <a:rPr lang="el-GR" sz="2800" smtClean="0">
                <a:latin typeface="Arial" charset="0"/>
                <a:cs typeface="Arial" charset="0"/>
              </a:rPr>
              <a:t> (πχ καλωδίων, τηλεφώνων, δορυφόρων, κλπ).</a:t>
            </a:r>
            <a:endParaRPr lang="en-US" sz="2800" smtClean="0">
              <a:latin typeface="Arial" charset="0"/>
              <a:cs typeface="Arial" charset="0"/>
            </a:endParaRPr>
          </a:p>
          <a:p>
            <a:pPr eaLnBrk="1" hangingPunct="1"/>
            <a:endParaRPr lang="en-GB"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normAutofit fontScale="90000"/>
          </a:bodyPr>
          <a:lstStyle/>
          <a:p>
            <a:pPr algn="ctr" eaLnBrk="1" fontAlgn="auto" hangingPunct="1">
              <a:spcAft>
                <a:spcPts val="0"/>
              </a:spcAft>
              <a:defRPr/>
            </a:pPr>
            <a:r>
              <a:rPr lang="en-US" dirty="0">
                <a:cs typeface="Times New Roman" pitchFamily="18" charset="0"/>
              </a:rPr>
              <a:t>ΑΣΦΑΛΕΙΑ </a:t>
            </a:r>
            <a:r>
              <a:rPr lang="en-US" dirty="0" smtClean="0">
                <a:cs typeface="Times New Roman" pitchFamily="18" charset="0"/>
              </a:rPr>
              <a:t>ΙΑΤΡ</a:t>
            </a:r>
            <a:r>
              <a:rPr lang="el-GR" dirty="0" smtClean="0">
                <a:cs typeface="Times New Roman" pitchFamily="18" charset="0"/>
              </a:rPr>
              <a:t>ΟΝΟΣΗΛΕΥΤ</a:t>
            </a:r>
            <a:r>
              <a:rPr lang="en-US" dirty="0" smtClean="0">
                <a:cs typeface="Times New Roman" pitchFamily="18" charset="0"/>
              </a:rPr>
              <a:t>ΙΚΩΝ </a:t>
            </a:r>
            <a:r>
              <a:rPr lang="en-US" dirty="0">
                <a:cs typeface="Times New Roman" pitchFamily="18" charset="0"/>
              </a:rPr>
              <a:t>ΔΕΔΟΜΕΝΩΝ</a:t>
            </a:r>
            <a:endParaRPr lang="en-GB" dirty="0">
              <a:cs typeface="Times New Roman" pitchFamily="18" charset="0"/>
            </a:endParaRPr>
          </a:p>
        </p:txBody>
      </p:sp>
      <p:sp>
        <p:nvSpPr>
          <p:cNvPr id="15363" name="Rectangle 3"/>
          <p:cNvSpPr>
            <a:spLocks noGrp="1" noChangeArrowheads="1"/>
          </p:cNvSpPr>
          <p:nvPr>
            <p:ph idx="1"/>
          </p:nvPr>
        </p:nvSpPr>
        <p:spPr>
          <a:xfrm>
            <a:off x="457200" y="2286000"/>
            <a:ext cx="8229600" cy="4038600"/>
          </a:xfrm>
        </p:spPr>
        <p:txBody>
          <a:bodyPr/>
          <a:lstStyle/>
          <a:p>
            <a:pPr algn="just" eaLnBrk="1" hangingPunct="1"/>
            <a:r>
              <a:rPr lang="el-GR" sz="2800" smtClean="0">
                <a:latin typeface="Arial" charset="0"/>
                <a:cs typeface="Arial" charset="0"/>
              </a:rPr>
              <a:t>Στην ενότητα αυτή εξετάζεται το πρόβλημα της </a:t>
            </a:r>
            <a:r>
              <a:rPr lang="el-GR" sz="2800" b="1" smtClean="0">
                <a:latin typeface="Arial" charset="0"/>
                <a:cs typeface="Arial" charset="0"/>
              </a:rPr>
              <a:t>ασφάλειας των βάσεων δεδομένων</a:t>
            </a:r>
            <a:r>
              <a:rPr lang="el-GR" sz="2800" smtClean="0">
                <a:latin typeface="Arial" charset="0"/>
                <a:cs typeface="Arial" charset="0"/>
              </a:rPr>
              <a:t>, που αποτελεί ίσως τη σημαντικότερη συνιστώσα για την ασφάλεια ολόκληρου του ιατρικού πληροφοριακού συστήματος</a:t>
            </a:r>
            <a:r>
              <a:rPr lang="el-GR" smtClean="0">
                <a:cs typeface="Times New Roman" pitchFamily="18" charset="0"/>
              </a:rPr>
              <a:t>. </a:t>
            </a:r>
            <a:endParaRPr lang="en-US" smtClean="0">
              <a:cs typeface="Times New Roman" pitchFamily="18" charset="0"/>
            </a:endParaRPr>
          </a:p>
          <a:p>
            <a:pPr eaLnBrk="1" hangingPunct="1">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0" y="1857375"/>
            <a:ext cx="8929688" cy="4467225"/>
          </a:xfrm>
        </p:spPr>
        <p:txBody>
          <a:bodyPr/>
          <a:lstStyle/>
          <a:p>
            <a:pPr algn="just" eaLnBrk="1" hangingPunct="1">
              <a:spcBef>
                <a:spcPct val="0"/>
              </a:spcBef>
            </a:pPr>
            <a:r>
              <a:rPr lang="el-GR" sz="2800" smtClean="0">
                <a:latin typeface="Arial" charset="0"/>
                <a:cs typeface="Arial" charset="0"/>
              </a:rPr>
              <a:t>Υπάρχουν αρκετοί λόγοι γιατί είναι απαραίτητη η ξεχωριστή μελέτη του προβλήματος της ασφάλειας των ιατρικών βάσεων δεδομένων. </a:t>
            </a:r>
          </a:p>
          <a:p>
            <a:pPr algn="just" eaLnBrk="1" hangingPunct="1">
              <a:spcBef>
                <a:spcPct val="0"/>
              </a:spcBef>
            </a:pPr>
            <a:r>
              <a:rPr lang="el-GR" sz="2800" smtClean="0">
                <a:latin typeface="Arial" charset="0"/>
                <a:cs typeface="Arial" charset="0"/>
              </a:rPr>
              <a:t>Βασικοί στόχοι της ασφάλειας των ιατρικών βάσεων δεδομένων είναι η επίτευξη υψηλού επιπέδου διαθεσιμότητας, ακρίβειας, </a:t>
            </a:r>
            <a:r>
              <a:rPr lang="el-GR" sz="2800" b="1" smtClean="0">
                <a:latin typeface="Arial" charset="0"/>
                <a:cs typeface="Arial" charset="0"/>
              </a:rPr>
              <a:t>συνέπειας (</a:t>
            </a:r>
            <a:r>
              <a:rPr lang="en-US" sz="2800" b="1" smtClean="0">
                <a:latin typeface="Arial" charset="0"/>
                <a:cs typeface="Arial" charset="0"/>
              </a:rPr>
              <a:t>consistency</a:t>
            </a:r>
            <a:r>
              <a:rPr lang="el-GR" sz="2800" b="1" smtClean="0">
                <a:latin typeface="Arial" charset="0"/>
                <a:cs typeface="Arial" charset="0"/>
              </a:rPr>
              <a:t>)</a:t>
            </a:r>
            <a:r>
              <a:rPr lang="el-GR" sz="2800" smtClean="0">
                <a:latin typeface="Arial" charset="0"/>
                <a:cs typeface="Arial" charset="0"/>
              </a:rPr>
              <a:t> των πληροφοριών της βάσης, η προστασία των δεοντολογικών αρχών, που οφείλει να τηρεί το ιατρικό και νοσηλευτικό προσωπικό και η προστασία του δικαιώματος της </a:t>
            </a:r>
            <a:r>
              <a:rPr lang="el-GR" sz="2800" b="1" smtClean="0">
                <a:latin typeface="Arial" charset="0"/>
                <a:cs typeface="Arial" charset="0"/>
              </a:rPr>
              <a:t>ιδιωτικότητας (</a:t>
            </a:r>
            <a:r>
              <a:rPr lang="en-US" sz="2800" b="1" smtClean="0">
                <a:latin typeface="Arial" charset="0"/>
                <a:cs typeface="Arial" charset="0"/>
              </a:rPr>
              <a:t>privacy</a:t>
            </a:r>
            <a:r>
              <a:rPr lang="el-GR" sz="2800" b="1" smtClean="0">
                <a:latin typeface="Arial" charset="0"/>
                <a:cs typeface="Arial" charset="0"/>
              </a:rPr>
              <a:t>)</a:t>
            </a:r>
            <a:r>
              <a:rPr lang="el-GR" sz="2800" smtClean="0">
                <a:latin typeface="Arial" charset="0"/>
                <a:cs typeface="Arial" charset="0"/>
              </a:rPr>
              <a:t> των προσωπικών πληροφοριών του ασθενούς.</a:t>
            </a:r>
            <a:r>
              <a:rPr lang="en-GB" sz="2800" smtClean="0">
                <a:latin typeface="Arial" charset="0"/>
                <a:cs typeface="Arial" charset="0"/>
              </a:rPr>
              <a:t> </a:t>
            </a:r>
          </a:p>
        </p:txBody>
      </p:sp>
      <p:sp>
        <p:nvSpPr>
          <p:cNvPr id="4" name="Rectangle 2"/>
          <p:cNvSpPr txBox="1">
            <a:spLocks noRot="1" noChangeArrowheads="1"/>
          </p:cNvSpPr>
          <p:nvPr/>
        </p:nvSpPr>
        <p:spPr bwMode="auto">
          <a:xfrm>
            <a:off x="457200" y="704850"/>
            <a:ext cx="8229600" cy="1143000"/>
          </a:xfrm>
          <a:prstGeom prst="rect">
            <a:avLst/>
          </a:prstGeom>
          <a:noFill/>
          <a:ln w="9525">
            <a:noFill/>
            <a:miter lim="800000"/>
            <a:headEnd/>
            <a:tailEnd/>
          </a:ln>
        </p:spPr>
        <p:txBody>
          <a:bodyPr lIns="0" rIns="0" bIns="0" anchor="b">
            <a:normAutofit fontScale="90000"/>
          </a:bodyPr>
          <a:lstStyle/>
          <a:p>
            <a:pPr eaLnBrk="1" fontAlgn="auto" hangingPunct="1">
              <a:spcAft>
                <a:spcPts val="0"/>
              </a:spcAft>
              <a:defRPr/>
            </a:pPr>
            <a:r>
              <a:rPr lang="en-US" sz="5000">
                <a:solidFill>
                  <a:schemeClr val="tx2"/>
                </a:solidFill>
                <a:latin typeface="+mj-lt"/>
                <a:ea typeface="+mj-ea"/>
                <a:cs typeface="Times New Roman" pitchFamily="18" charset="0"/>
              </a:rPr>
              <a:t>ΑΣΦΑΛΕΙΑ ΙΑΤΡΙΚΩΝ ΔΕΔΟΜΕΝΩΝ</a:t>
            </a:r>
            <a:endParaRPr lang="en-GB" sz="5000" dirty="0">
              <a:solidFill>
                <a:schemeClr val="tx2"/>
              </a:solidFill>
              <a:latin typeface="+mj-lt"/>
              <a:ea typeface="+mj-ea"/>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rrowheads="1"/>
          </p:cNvSpPr>
          <p:nvPr>
            <p:ph type="title"/>
          </p:nvPr>
        </p:nvSpPr>
        <p:spPr/>
        <p:txBody>
          <a:bodyPr/>
          <a:lstStyle/>
          <a:p>
            <a:pPr eaLnBrk="1" hangingPunct="1"/>
            <a:r>
              <a:rPr lang="el-GR" sz="3600" smtClean="0">
                <a:latin typeface="Arial" charset="0"/>
                <a:cs typeface="Arial" charset="0"/>
              </a:rPr>
              <a:t>Η  ασφάλεια  στα  συστήματα  διαχείρισης ιατρικής πληροφορίας</a:t>
            </a:r>
            <a:endParaRPr lang="en-GB" sz="3600" smtClean="0">
              <a:latin typeface="Arial" charset="0"/>
              <a:cs typeface="Arial" charset="0"/>
            </a:endParaRPr>
          </a:p>
        </p:txBody>
      </p:sp>
      <p:sp>
        <p:nvSpPr>
          <p:cNvPr id="17411" name="Rectangle 3"/>
          <p:cNvSpPr>
            <a:spLocks noGrp="1" noChangeArrowheads="1"/>
          </p:cNvSpPr>
          <p:nvPr>
            <p:ph idx="1"/>
          </p:nvPr>
        </p:nvSpPr>
        <p:spPr>
          <a:xfrm>
            <a:off x="457200" y="2500313"/>
            <a:ext cx="8229600" cy="3824287"/>
          </a:xfrm>
        </p:spPr>
        <p:txBody>
          <a:bodyPr/>
          <a:lstStyle/>
          <a:p>
            <a:pPr algn="just" eaLnBrk="1" hangingPunct="1"/>
            <a:r>
              <a:rPr lang="el-GR" sz="2800" smtClean="0">
                <a:latin typeface="Arial" charset="0"/>
                <a:cs typeface="Arial" charset="0"/>
              </a:rPr>
              <a:t>Οι στόχοι αυτοί, καθορίζουν ότι το σύστημα πληροφορικής πρέπει να είναι </a:t>
            </a:r>
            <a:r>
              <a:rPr lang="el-GR" sz="2800" b="1" smtClean="0">
                <a:latin typeface="Arial" charset="0"/>
                <a:cs typeface="Arial" charset="0"/>
              </a:rPr>
              <a:t>χρήσιμο</a:t>
            </a:r>
            <a:r>
              <a:rPr lang="el-GR" sz="2800" smtClean="0">
                <a:latin typeface="Arial" charset="0"/>
                <a:cs typeface="Arial" charset="0"/>
              </a:rPr>
              <a:t> για την περίθαλψη, χωρίς να είναι </a:t>
            </a:r>
            <a:r>
              <a:rPr lang="el-GR" sz="2800" b="1" smtClean="0">
                <a:latin typeface="Arial" charset="0"/>
                <a:cs typeface="Arial" charset="0"/>
              </a:rPr>
              <a:t>επικίνδυνο</a:t>
            </a:r>
            <a:r>
              <a:rPr lang="el-GR" sz="2800" smtClean="0">
                <a:latin typeface="Arial" charset="0"/>
                <a:cs typeface="Arial" charset="0"/>
              </a:rPr>
              <a:t> για την υγεία ή τα δικαιώματα των ασθενών.</a:t>
            </a:r>
            <a:endParaRPr lang="en-US" sz="2800" smtClean="0">
              <a:latin typeface="Arial" charset="0"/>
              <a:cs typeface="Arial" charset="0"/>
            </a:endParaRPr>
          </a:p>
          <a:p>
            <a:pPr eaLnBrk="1" hangingPunct="1">
              <a:buFont typeface="Wingdings" pitchFamily="2" charset="2"/>
              <a:buNone/>
            </a:pPr>
            <a:endParaRPr lang="en-GB"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rrowheads="1"/>
          </p:cNvSpPr>
          <p:nvPr>
            <p:ph type="title"/>
          </p:nvPr>
        </p:nvSpPr>
        <p:spPr/>
        <p:txBody>
          <a:bodyPr/>
          <a:lstStyle/>
          <a:p>
            <a:pPr eaLnBrk="1" hangingPunct="1"/>
            <a:r>
              <a:rPr lang="el-GR" sz="3600" smtClean="0">
                <a:latin typeface="Arial" charset="0"/>
                <a:cs typeface="Arial" charset="0"/>
              </a:rPr>
              <a:t>Η  ασφάλεια  στα  συστήματα  διαχείρισης ιατρικής πληροφορίας</a:t>
            </a:r>
            <a:endParaRPr lang="en-GB" sz="3600" smtClean="0">
              <a:latin typeface="Arial" charset="0"/>
              <a:cs typeface="Arial" charset="0"/>
            </a:endParaRPr>
          </a:p>
        </p:txBody>
      </p:sp>
      <p:sp>
        <p:nvSpPr>
          <p:cNvPr id="18435" name="Rectangle 3"/>
          <p:cNvSpPr>
            <a:spLocks noGrp="1" noChangeArrowheads="1"/>
          </p:cNvSpPr>
          <p:nvPr>
            <p:ph idx="1"/>
          </p:nvPr>
        </p:nvSpPr>
        <p:spPr>
          <a:xfrm>
            <a:off x="457200" y="2286000"/>
            <a:ext cx="8229600" cy="4038600"/>
          </a:xfrm>
        </p:spPr>
        <p:txBody>
          <a:bodyPr/>
          <a:lstStyle/>
          <a:p>
            <a:pPr algn="just" eaLnBrk="1" hangingPunct="1">
              <a:lnSpc>
                <a:spcPct val="90000"/>
              </a:lnSpc>
            </a:pPr>
            <a:r>
              <a:rPr lang="el-GR" sz="2800" smtClean="0">
                <a:latin typeface="Arial" charset="0"/>
                <a:cs typeface="Arial" charset="0"/>
              </a:rPr>
              <a:t>Εκτός από την όποια διοικητική, οικονομική, κλπ. αξία τους, τα ιατρικά δεδομένα έχουν ιδιαίτερη σημασία για την λήψη ιατρικών αποφάσεων και για τον προσδιορισμό της μεθόδου θεραπείας των ασθενών. Λανθασμένη ή ελλιπής πληροφόρηση μπορεί να οδηγήσει εύκολα σε καταστάσεις που θα είναι επικίνδυνες για την υγεία των ασθενών, και ίσως σε ακραίες καταστάσεις οδηγήσουν σε απώλεια ζωών. </a:t>
            </a:r>
            <a:endParaRPr lang="en-US" sz="2800" smtClean="0">
              <a:latin typeface="Arial" charset="0"/>
              <a:cs typeface="Arial" charset="0"/>
            </a:endParaRPr>
          </a:p>
          <a:p>
            <a:pPr eaLnBrk="1" hangingPunct="1">
              <a:lnSpc>
                <a:spcPct val="90000"/>
              </a:lnSpc>
            </a:pPr>
            <a:endParaRPr lang="en-GB"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rrowheads="1"/>
          </p:cNvSpPr>
          <p:nvPr>
            <p:ph type="title"/>
          </p:nvPr>
        </p:nvSpPr>
        <p:spPr/>
        <p:txBody>
          <a:bodyPr/>
          <a:lstStyle/>
          <a:p>
            <a:pPr eaLnBrk="1" hangingPunct="1"/>
            <a:r>
              <a:rPr lang="el-GR" sz="3600" smtClean="0">
                <a:latin typeface="Arial" charset="0"/>
                <a:cs typeface="Arial" charset="0"/>
              </a:rPr>
              <a:t>Η  ασφάλεια  στα  συστήματα  διαχείρισης ιατρικής πληροφορίας</a:t>
            </a:r>
            <a:endParaRPr lang="en-GB" sz="3600" smtClean="0">
              <a:latin typeface="Arial" charset="0"/>
              <a:cs typeface="Arial" charset="0"/>
            </a:endParaRPr>
          </a:p>
        </p:txBody>
      </p:sp>
      <p:sp>
        <p:nvSpPr>
          <p:cNvPr id="19459" name="Rectangle 3"/>
          <p:cNvSpPr>
            <a:spLocks noGrp="1" noChangeArrowheads="1"/>
          </p:cNvSpPr>
          <p:nvPr>
            <p:ph idx="1"/>
          </p:nvPr>
        </p:nvSpPr>
        <p:spPr>
          <a:xfrm>
            <a:off x="457200" y="2214563"/>
            <a:ext cx="8229600" cy="4110037"/>
          </a:xfrm>
        </p:spPr>
        <p:txBody>
          <a:bodyPr/>
          <a:lstStyle/>
          <a:p>
            <a:pPr algn="just" eaLnBrk="1" hangingPunct="1"/>
            <a:r>
              <a:rPr lang="el-GR" sz="2800" smtClean="0">
                <a:latin typeface="Arial" charset="0"/>
                <a:cs typeface="Arial" charset="0"/>
              </a:rPr>
              <a:t>Όσο περισσότερο αυτοματοποιείται η διαδικασία και μέθοδοι περίθαλψης και λήψης αποφάσεων, τόσο περισσότερο σημαντική γίνεται η περιφρούρηση της ακρίβειας και διαθεσιμότητας των απαραίτητων ιατρικών πληροφοριών.</a:t>
            </a:r>
            <a:r>
              <a:rPr lang="en-GB" sz="2800" smtClean="0">
                <a:latin typeface="Arial" charset="0"/>
                <a:cs typeface="Arial" charset="0"/>
              </a:rPr>
              <a:t>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rrowheads="1"/>
          </p:cNvSpPr>
          <p:nvPr>
            <p:ph type="title"/>
          </p:nvPr>
        </p:nvSpPr>
        <p:spPr/>
        <p:txBody>
          <a:bodyPr/>
          <a:lstStyle/>
          <a:p>
            <a:pPr eaLnBrk="1" hangingPunct="1"/>
            <a:r>
              <a:rPr lang="el-GR" sz="3600" smtClean="0">
                <a:latin typeface="Arial" charset="0"/>
                <a:cs typeface="Arial" charset="0"/>
              </a:rPr>
              <a:t>Η  ασφάλεια  στα  συστήματα  διαχείρισης ιατρικής πληροφορίας</a:t>
            </a:r>
            <a:endParaRPr lang="en-GB" sz="3600" smtClean="0">
              <a:latin typeface="Arial" charset="0"/>
              <a:cs typeface="Arial" charset="0"/>
            </a:endParaRPr>
          </a:p>
        </p:txBody>
      </p:sp>
      <p:sp>
        <p:nvSpPr>
          <p:cNvPr id="20483" name="Rectangle 3"/>
          <p:cNvSpPr>
            <a:spLocks noGrp="1" noChangeArrowheads="1"/>
          </p:cNvSpPr>
          <p:nvPr>
            <p:ph idx="1"/>
          </p:nvPr>
        </p:nvSpPr>
        <p:spPr>
          <a:xfrm>
            <a:off x="214313" y="2357438"/>
            <a:ext cx="8358187" cy="3967162"/>
          </a:xfrm>
        </p:spPr>
        <p:txBody>
          <a:bodyPr/>
          <a:lstStyle/>
          <a:p>
            <a:pPr algn="just" eaLnBrk="1" hangingPunct="1"/>
            <a:r>
              <a:rPr lang="el-GR" sz="2800" smtClean="0">
                <a:latin typeface="Arial" charset="0"/>
                <a:cs typeface="Arial" charset="0"/>
              </a:rPr>
              <a:t>Η διασφάλιση δηλ. του κατάλληλου επιπέδου ασφαλείας των πληροφοριών που περιλαμβάνονται σε ένα ιατρικό πληροφοριακό σύστημα. Η ανάπτυξη συνεπώς ενός ιατρικού / νοσηλευτικού πληροφοριακού συστήματος </a:t>
            </a:r>
            <a:r>
              <a:rPr lang="el-GR" sz="2800" b="1" smtClean="0">
                <a:latin typeface="Arial" charset="0"/>
                <a:cs typeface="Arial" charset="0"/>
              </a:rPr>
              <a:t>πρέπει να συνοδεύεται πάντοτε με μια αναλυτική μελέτη του προβλήματος της προστασίας των πληροφοριών</a:t>
            </a:r>
            <a:r>
              <a:rPr lang="el-GR" sz="2800" smtClean="0">
                <a:latin typeface="Arial" charset="0"/>
                <a:cs typeface="Arial" charset="0"/>
              </a:rPr>
              <a:t> που περιλαμβάνονται σε αυτό.</a:t>
            </a:r>
            <a:endParaRPr lang="en-US" sz="2800" smtClean="0">
              <a:latin typeface="Arial" charset="0"/>
              <a:cs typeface="Arial" charset="0"/>
            </a:endParaRPr>
          </a:p>
          <a:p>
            <a:pPr eaLnBrk="1" hangingPunct="1"/>
            <a:endParaRPr lang="en-GB" sz="2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r>
              <a:rPr lang="en-GB"/>
              <a:t> </a:t>
            </a:r>
          </a:p>
        </p:txBody>
      </p:sp>
      <p:sp>
        <p:nvSpPr>
          <p:cNvPr id="4099" name="Rectangle 3"/>
          <p:cNvSpPr>
            <a:spLocks noGrp="1" noChangeArrowheads="1"/>
          </p:cNvSpPr>
          <p:nvPr>
            <p:ph idx="1"/>
          </p:nvPr>
        </p:nvSpPr>
        <p:spPr>
          <a:xfrm>
            <a:off x="457200" y="2500313"/>
            <a:ext cx="8229600" cy="3824287"/>
          </a:xfrm>
        </p:spPr>
        <p:txBody>
          <a:bodyPr/>
          <a:lstStyle/>
          <a:p>
            <a:pPr algn="just" eaLnBrk="1" hangingPunct="1"/>
            <a:r>
              <a:rPr lang="el-GR" sz="2800" smtClean="0">
                <a:latin typeface="Arial" charset="0"/>
                <a:cs typeface="Arial" charset="0"/>
              </a:rPr>
              <a:t>Η ικανοποίηση των προϋποθέσεων των σχετικών με την </a:t>
            </a:r>
            <a:r>
              <a:rPr lang="el-GR" sz="2800" b="1" smtClean="0">
                <a:latin typeface="Arial" charset="0"/>
                <a:cs typeface="Arial" charset="0"/>
              </a:rPr>
              <a:t>ασφάλεια (</a:t>
            </a:r>
            <a:r>
              <a:rPr lang="en-US" sz="2800" b="1" smtClean="0">
                <a:latin typeface="Arial" charset="0"/>
                <a:cs typeface="Arial" charset="0"/>
              </a:rPr>
              <a:t>security</a:t>
            </a:r>
            <a:r>
              <a:rPr lang="el-GR" sz="2800" b="1" smtClean="0">
                <a:latin typeface="Arial" charset="0"/>
                <a:cs typeface="Arial" charset="0"/>
              </a:rPr>
              <a:t>)</a:t>
            </a:r>
            <a:r>
              <a:rPr lang="el-GR" sz="2800" smtClean="0">
                <a:latin typeface="Arial" charset="0"/>
                <a:cs typeface="Arial" charset="0"/>
              </a:rPr>
              <a:t> των πληροφοριών είναι μια βασική προϋπόθεση για την εισαγωγή και αξιοποίηση της τεχνολογίας της πληροφορικής στο χώρο της υγείας. </a:t>
            </a:r>
            <a:endParaRPr lang="en-GB" sz="2800" smtClean="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5123" name="Rectangle 3"/>
          <p:cNvSpPr>
            <a:spLocks noGrp="1" noChangeArrowheads="1"/>
          </p:cNvSpPr>
          <p:nvPr>
            <p:ph idx="1"/>
          </p:nvPr>
        </p:nvSpPr>
        <p:spPr>
          <a:xfrm>
            <a:off x="457200" y="2357438"/>
            <a:ext cx="8229600" cy="3967162"/>
          </a:xfrm>
        </p:spPr>
        <p:txBody>
          <a:bodyPr/>
          <a:lstStyle/>
          <a:p>
            <a:pPr algn="just" eaLnBrk="1" hangingPunct="1"/>
            <a:r>
              <a:rPr lang="el-GR" sz="2800" smtClean="0">
                <a:latin typeface="Arial" charset="0"/>
                <a:cs typeface="Arial" charset="0"/>
              </a:rPr>
              <a:t>Η χρησιμοποίηση όλο και πιο προχωρημένων τεχνικών και τεχνολογιών πληροφορικής, όπως για παράδειγμα τα σύγχρονα συστήματα βάσεων δεδομένων και τα δίκτυα, προσφέρει σημαντικά πλεονεκτήματα και δυνατότητες, αυξάνει όμως ταυτόχρονα σημαντικά τα προβλήματα τα σχετικά με την προστασία και τη διαθεσιμότητα των πληροφοριών. </a:t>
            </a:r>
            <a:endParaRPr lang="en-GB" sz="2800" smtClean="0">
              <a:latin typeface="Arial" charset="0"/>
              <a:cs typeface="Arial" charset="0"/>
            </a:endParaRPr>
          </a:p>
          <a:p>
            <a:pPr eaLnBrk="1" hangingPunct="1"/>
            <a:endParaRPr lang="en-GB" sz="280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6147" name="Rectangle 3"/>
          <p:cNvSpPr>
            <a:spLocks noGrp="1" noChangeArrowheads="1"/>
          </p:cNvSpPr>
          <p:nvPr>
            <p:ph idx="1"/>
          </p:nvPr>
        </p:nvSpPr>
        <p:spPr>
          <a:xfrm>
            <a:off x="457200" y="2286000"/>
            <a:ext cx="8329613" cy="4038600"/>
          </a:xfrm>
        </p:spPr>
        <p:txBody>
          <a:bodyPr/>
          <a:lstStyle/>
          <a:p>
            <a:pPr algn="just" eaLnBrk="1" hangingPunct="1">
              <a:lnSpc>
                <a:spcPct val="90000"/>
              </a:lnSpc>
            </a:pPr>
            <a:r>
              <a:rPr lang="el-GR" sz="2800" smtClean="0">
                <a:latin typeface="Arial" charset="0"/>
                <a:cs typeface="Arial" charset="0"/>
              </a:rPr>
              <a:t>Ο ασθενής θα πρέπει να είναι βέβαιος για παράδειγμα ότι οι προσωπικές του πληροφορίες, ή τα ευαίσθητα προσωπικά του δεδομένα που δόθηκαν κατά την είσοδο του στο νοσοκομείο, ή αυτά που δημιουργήθηκαν κατά την διάρκεια της θεραπείας του συλλέγονται, αποθηκεύονται και επεξεργάζονται με ένα τρόπο που αποκλείει τυχόν λάθη, διατίθενται μόνο σε εξουσιοδοτημένους χρήστες και χρησιμοποιούνται με νόμιμο τρόπο.</a:t>
            </a:r>
            <a:r>
              <a:rPr lang="en-GB" sz="2800" smtClean="0">
                <a:latin typeface="Arial" charset="0"/>
                <a:cs typeface="Arial"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7171" name="Rectangle 3"/>
          <p:cNvSpPr>
            <a:spLocks noGrp="1" noChangeArrowheads="1"/>
          </p:cNvSpPr>
          <p:nvPr>
            <p:ph idx="1"/>
          </p:nvPr>
        </p:nvSpPr>
        <p:spPr>
          <a:xfrm>
            <a:off x="457200" y="2428875"/>
            <a:ext cx="8229600" cy="3895725"/>
          </a:xfrm>
        </p:spPr>
        <p:txBody>
          <a:bodyPr/>
          <a:lstStyle/>
          <a:p>
            <a:pPr eaLnBrk="1" hangingPunct="1"/>
            <a:r>
              <a:rPr lang="el-GR" sz="2800" smtClean="0">
                <a:latin typeface="Arial" charset="0"/>
                <a:cs typeface="Arial" charset="0"/>
              </a:rPr>
              <a:t>Παρά το ότι έχουν δοθεί κατά καιρούς διάφοροι ορισμοί, είναι σήμερα γενικά αποδεκτό ότι η έννοια της </a:t>
            </a:r>
            <a:r>
              <a:rPr lang="el-GR" sz="2800" b="1" smtClean="0">
                <a:latin typeface="Arial" charset="0"/>
                <a:cs typeface="Arial" charset="0"/>
              </a:rPr>
              <a:t>ασφάλειας των πληροφοριακών συστημάτων, (</a:t>
            </a:r>
            <a:r>
              <a:rPr lang="en-US" sz="2800" b="1" smtClean="0">
                <a:latin typeface="Arial" charset="0"/>
                <a:cs typeface="Arial" charset="0"/>
              </a:rPr>
              <a:t>information system security</a:t>
            </a:r>
            <a:r>
              <a:rPr lang="el-GR" sz="2800" b="1" smtClean="0">
                <a:latin typeface="Arial" charset="0"/>
                <a:cs typeface="Arial" charset="0"/>
              </a:rPr>
              <a:t>)</a:t>
            </a:r>
            <a:r>
              <a:rPr lang="el-GR" sz="2800" smtClean="0">
                <a:latin typeface="Arial" charset="0"/>
                <a:cs typeface="Arial" charset="0"/>
              </a:rPr>
              <a:t>, είναι στενά συνυφασμένη με τρείς βασικές έννοιες</a:t>
            </a:r>
            <a:r>
              <a:rPr lang="el-GR" sz="2800" b="1" smtClean="0">
                <a:latin typeface="Arial" charset="0"/>
                <a:cs typeface="Arial" charset="0"/>
              </a:rPr>
              <a:t>:</a:t>
            </a:r>
          </a:p>
          <a:p>
            <a:pPr eaLnBrk="1" hangingPunct="1">
              <a:buFont typeface="Wingdings 2" pitchFamily="18" charset="2"/>
              <a:buNone/>
            </a:pPr>
            <a:r>
              <a:rPr lang="el-GR" sz="2800" b="1" smtClean="0">
                <a:latin typeface="Arial" charset="0"/>
                <a:cs typeface="Arial" charset="0"/>
              </a:rPr>
              <a:t>   </a:t>
            </a:r>
            <a:r>
              <a:rPr lang="el-GR" sz="2800" b="1" smtClean="0">
                <a:solidFill>
                  <a:srgbClr val="002060"/>
                </a:solidFill>
                <a:latin typeface="Arial" charset="0"/>
                <a:cs typeface="Arial" charset="0"/>
              </a:rPr>
              <a:t>- την εμπιστευτικότητα των πληροφοριών</a:t>
            </a:r>
          </a:p>
          <a:p>
            <a:pPr eaLnBrk="1" hangingPunct="1">
              <a:buFont typeface="Wingdings 2" pitchFamily="18" charset="2"/>
              <a:buNone/>
            </a:pPr>
            <a:r>
              <a:rPr lang="el-GR" sz="2800" b="1" smtClean="0">
                <a:solidFill>
                  <a:srgbClr val="002060"/>
                </a:solidFill>
                <a:latin typeface="Arial" charset="0"/>
                <a:cs typeface="Arial" charset="0"/>
              </a:rPr>
              <a:t>   - την ακεραιότητα των πληροφοριών</a:t>
            </a:r>
          </a:p>
          <a:p>
            <a:pPr eaLnBrk="1" hangingPunct="1">
              <a:buFont typeface="Wingdings 2" pitchFamily="18" charset="2"/>
              <a:buNone/>
            </a:pPr>
            <a:r>
              <a:rPr lang="el-GR" sz="2800" b="1" smtClean="0">
                <a:solidFill>
                  <a:srgbClr val="002060"/>
                </a:solidFill>
                <a:latin typeface="Arial" charset="0"/>
                <a:cs typeface="Arial" charset="0"/>
              </a:rPr>
              <a:t>   - τη διαθεσιμότητα των πληροφοριών</a:t>
            </a:r>
            <a:endParaRPr lang="en-US" sz="2800" smtClean="0">
              <a:solidFill>
                <a:srgbClr val="002060"/>
              </a:solidFill>
              <a:latin typeface="Arial" charset="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8195" name="Rectangle 3"/>
          <p:cNvSpPr>
            <a:spLocks noGrp="1" noChangeArrowheads="1"/>
          </p:cNvSpPr>
          <p:nvPr>
            <p:ph idx="1"/>
          </p:nvPr>
        </p:nvSpPr>
        <p:spPr/>
        <p:txBody>
          <a:bodyPr/>
          <a:lstStyle/>
          <a:p>
            <a:pPr eaLnBrk="1" hangingPunct="1">
              <a:buFont typeface="Wingdings" pitchFamily="2" charset="2"/>
              <a:buNone/>
            </a:pPr>
            <a:endParaRPr lang="en-US" smtClean="0">
              <a:cs typeface="Times New Roman" pitchFamily="18" charset="0"/>
            </a:endParaRPr>
          </a:p>
          <a:p>
            <a:pPr algn="just" eaLnBrk="1" hangingPunct="1"/>
            <a:r>
              <a:rPr lang="el-GR" sz="2800" b="1" smtClean="0">
                <a:latin typeface="Arial" charset="0"/>
                <a:cs typeface="Arial" charset="0"/>
              </a:rPr>
              <a:t>Την εμπιστευτικότητα των πληροφοριών (</a:t>
            </a:r>
            <a:r>
              <a:rPr lang="en-US" sz="2800" b="1" smtClean="0">
                <a:latin typeface="Arial" charset="0"/>
                <a:cs typeface="Arial" charset="0"/>
              </a:rPr>
              <a:t>confidentiality</a:t>
            </a:r>
            <a:r>
              <a:rPr lang="el-GR" sz="2800" b="1" smtClean="0">
                <a:latin typeface="Arial" charset="0"/>
                <a:cs typeface="Arial" charset="0"/>
              </a:rPr>
              <a:t>):</a:t>
            </a:r>
            <a:r>
              <a:rPr lang="el-GR" sz="2800" smtClean="0">
                <a:latin typeface="Arial" charset="0"/>
                <a:cs typeface="Arial" charset="0"/>
              </a:rPr>
              <a:t> η πληροφορία διατίθεται μόνο στους χρήστες εκείνους</a:t>
            </a:r>
            <a:r>
              <a:rPr lang="en-US" sz="2800" smtClean="0">
                <a:latin typeface="Arial" charset="0"/>
                <a:cs typeface="Arial" charset="0"/>
              </a:rPr>
              <a:t>,</a:t>
            </a:r>
            <a:r>
              <a:rPr lang="el-GR" sz="2800" smtClean="0">
                <a:latin typeface="Arial" charset="0"/>
                <a:cs typeface="Arial" charset="0"/>
              </a:rPr>
              <a:t> που είναι εξουσιοδοτημένοι να έχουν πρόσβαση  σε  αυτή.</a:t>
            </a:r>
            <a:endParaRPr lang="en-GB" sz="2800" smtClean="0">
              <a:latin typeface="Arial" charset="0"/>
              <a:cs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9219" name="Rectangle 3"/>
          <p:cNvSpPr>
            <a:spLocks noGrp="1" noChangeArrowheads="1"/>
          </p:cNvSpPr>
          <p:nvPr>
            <p:ph idx="1"/>
          </p:nvPr>
        </p:nvSpPr>
        <p:spPr>
          <a:xfrm>
            <a:off x="457200" y="2286000"/>
            <a:ext cx="8229600" cy="4038600"/>
          </a:xfrm>
        </p:spPr>
        <p:txBody>
          <a:bodyPr/>
          <a:lstStyle/>
          <a:p>
            <a:pPr algn="just" eaLnBrk="1" hangingPunct="1"/>
            <a:r>
              <a:rPr lang="el-GR" sz="2800" b="1" smtClean="0">
                <a:latin typeface="Arial" charset="0"/>
                <a:cs typeface="Arial" charset="0"/>
              </a:rPr>
              <a:t>Την ακεραιότητα των πληροφοριών (</a:t>
            </a:r>
            <a:r>
              <a:rPr lang="en-US" sz="2800" b="1" smtClean="0">
                <a:latin typeface="Arial" charset="0"/>
                <a:cs typeface="Arial" charset="0"/>
              </a:rPr>
              <a:t>integrity</a:t>
            </a:r>
            <a:r>
              <a:rPr lang="el-GR" sz="2800" b="1" smtClean="0">
                <a:latin typeface="Arial" charset="0"/>
                <a:cs typeface="Arial" charset="0"/>
              </a:rPr>
              <a:t>):</a:t>
            </a:r>
            <a:r>
              <a:rPr lang="el-GR" sz="2800" smtClean="0">
                <a:latin typeface="Arial" charset="0"/>
                <a:cs typeface="Arial" charset="0"/>
              </a:rPr>
              <a:t> η τροποποίηση των πληροφοριών (πχ προσθήκες, μεταβολές, διαγραφές κλπ) γίνεται μόνο από χρήστες</a:t>
            </a:r>
            <a:r>
              <a:rPr lang="en-US" sz="2800" smtClean="0">
                <a:latin typeface="Arial" charset="0"/>
                <a:cs typeface="Arial" charset="0"/>
              </a:rPr>
              <a:t>,</a:t>
            </a:r>
            <a:r>
              <a:rPr lang="el-GR" sz="2800" smtClean="0">
                <a:latin typeface="Arial" charset="0"/>
                <a:cs typeface="Arial" charset="0"/>
              </a:rPr>
              <a:t> που έχουν αυτό το δικαίωμα (εξουσιοδοτημένους  χρήστες). </a:t>
            </a:r>
            <a:endParaRPr lang="en-GB" sz="2800" smtClean="0">
              <a:latin typeface="Arial" charset="0"/>
              <a:cs typeface="Arial"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10243" name="Rectangle 3"/>
          <p:cNvSpPr>
            <a:spLocks noGrp="1" noChangeArrowheads="1"/>
          </p:cNvSpPr>
          <p:nvPr>
            <p:ph idx="1"/>
          </p:nvPr>
        </p:nvSpPr>
        <p:spPr>
          <a:xfrm>
            <a:off x="587375" y="2286000"/>
            <a:ext cx="8099425" cy="3840163"/>
          </a:xfrm>
        </p:spPr>
        <p:txBody>
          <a:bodyPr/>
          <a:lstStyle/>
          <a:p>
            <a:pPr algn="just" eaLnBrk="1" hangingPunct="1"/>
            <a:r>
              <a:rPr lang="el-GR" sz="2800" b="1" smtClean="0">
                <a:latin typeface="Arial" charset="0"/>
                <a:cs typeface="Arial" charset="0"/>
              </a:rPr>
              <a:t>Διαθεσιμότητα των πληροφοριών (</a:t>
            </a:r>
            <a:r>
              <a:rPr lang="en-US" sz="2800" b="1" smtClean="0">
                <a:latin typeface="Arial" charset="0"/>
                <a:cs typeface="Arial" charset="0"/>
              </a:rPr>
              <a:t>availability</a:t>
            </a:r>
            <a:r>
              <a:rPr lang="el-GR" sz="2800" b="1" smtClean="0">
                <a:latin typeface="Arial" charset="0"/>
                <a:cs typeface="Arial" charset="0"/>
              </a:rPr>
              <a:t>):</a:t>
            </a:r>
            <a:r>
              <a:rPr lang="el-GR" sz="2800" smtClean="0">
                <a:latin typeface="Arial" charset="0"/>
                <a:cs typeface="Arial" charset="0"/>
              </a:rPr>
              <a:t> η πληροφορία είναι άμεσα διαθέσιμη (24ώρες το 24ωρο) όταν ζητείται από εξουσιοδοτημένους χρήστες.</a:t>
            </a:r>
            <a:endParaRPr lang="en-US" sz="2800" smtClean="0">
              <a:latin typeface="Arial" charset="0"/>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rrowheads="1"/>
          </p:cNvSpPr>
          <p:nvPr>
            <p:ph type="title"/>
          </p:nvPr>
        </p:nvSpPr>
        <p:spPr/>
        <p:txBody>
          <a:bodyPr>
            <a:normAutofit fontScale="90000"/>
          </a:bodyPr>
          <a:lstStyle/>
          <a:p>
            <a:pPr eaLnBrk="1" fontAlgn="auto" hangingPunct="1">
              <a:spcAft>
                <a:spcPts val="0"/>
              </a:spcAft>
              <a:defRPr/>
            </a:pPr>
            <a:r>
              <a:rPr lang="en-US">
                <a:cs typeface="Times New Roman" pitchFamily="18" charset="0"/>
              </a:rPr>
              <a:t>ΑΣΦΑΛΕΙΑ ΙΑΤΡΙΚΩΝ ΔΕΔΟΜΕΝΩΝ</a:t>
            </a:r>
            <a:endParaRPr lang="en-GB">
              <a:cs typeface="Times New Roman" pitchFamily="18" charset="0"/>
            </a:endParaRPr>
          </a:p>
        </p:txBody>
      </p:sp>
      <p:sp>
        <p:nvSpPr>
          <p:cNvPr id="11267" name="Rectangle 3"/>
          <p:cNvSpPr>
            <a:spLocks noGrp="1" noChangeArrowheads="1"/>
          </p:cNvSpPr>
          <p:nvPr>
            <p:ph idx="1"/>
          </p:nvPr>
        </p:nvSpPr>
        <p:spPr/>
        <p:txBody>
          <a:bodyPr/>
          <a:lstStyle/>
          <a:p>
            <a:pPr algn="just" eaLnBrk="1" hangingPunct="1">
              <a:buFont typeface="Wingdings" pitchFamily="2" charset="2"/>
              <a:buNone/>
            </a:pPr>
            <a:r>
              <a:rPr lang="el-GR" sz="2800" smtClean="0">
                <a:cs typeface="Times New Roman" pitchFamily="18" charset="0"/>
              </a:rPr>
              <a:t>   </a:t>
            </a:r>
            <a:r>
              <a:rPr lang="el-GR" sz="2800" smtClean="0">
                <a:latin typeface="Arial" charset="0"/>
                <a:cs typeface="Arial" charset="0"/>
              </a:rPr>
              <a:t>Το πρόβλημα της ασφάλειας των ιατρικών πληροφοριακών συστημάτων μπορεί να αναλυθεί σε τέσσερις βασικές συνιστώσες:</a:t>
            </a:r>
            <a:endParaRPr lang="en-US" sz="2800" smtClean="0">
              <a:latin typeface="Arial" charset="0"/>
              <a:cs typeface="Arial" charset="0"/>
            </a:endParaRPr>
          </a:p>
          <a:p>
            <a:pPr algn="just" eaLnBrk="1" hangingPunct="1"/>
            <a:r>
              <a:rPr lang="el-GR" sz="2800" b="1" smtClean="0">
                <a:latin typeface="Arial" charset="0"/>
                <a:cs typeface="Arial" charset="0"/>
              </a:rPr>
              <a:t>Τη φυσική ασφάλεια (</a:t>
            </a:r>
            <a:r>
              <a:rPr lang="en-US" sz="2800" b="1" smtClean="0">
                <a:latin typeface="Arial" charset="0"/>
                <a:cs typeface="Arial" charset="0"/>
              </a:rPr>
              <a:t>physical security</a:t>
            </a:r>
            <a:r>
              <a:rPr lang="el-GR" sz="2800" b="1" smtClean="0">
                <a:latin typeface="Arial" charset="0"/>
                <a:cs typeface="Arial" charset="0"/>
              </a:rPr>
              <a:t>)</a:t>
            </a:r>
          </a:p>
          <a:p>
            <a:pPr algn="just" eaLnBrk="1" hangingPunct="1">
              <a:buFont typeface="Wingdings" pitchFamily="2" charset="2"/>
              <a:buNone/>
            </a:pPr>
            <a:r>
              <a:rPr lang="el-GR" sz="2800" smtClean="0">
                <a:latin typeface="Arial" charset="0"/>
                <a:cs typeface="Arial" charset="0"/>
              </a:rPr>
              <a:t>    Αντικείμενο της είναι η </a:t>
            </a:r>
            <a:r>
              <a:rPr lang="el-GR" sz="2800" b="1" smtClean="0">
                <a:latin typeface="Arial" charset="0"/>
                <a:cs typeface="Arial" charset="0"/>
              </a:rPr>
              <a:t>προστασία του ίδιου του υπολογιστή</a:t>
            </a:r>
            <a:r>
              <a:rPr lang="el-GR" sz="2800" smtClean="0">
                <a:latin typeface="Arial" charset="0"/>
                <a:cs typeface="Arial" charset="0"/>
              </a:rPr>
              <a:t> και του σχετικού εξοπλισμού πληροφορικής από φυσικές καταστροφές όπως: κλοπή, φωτιά, πλημμύρες, βανδαλισμούς, μη εξουσιοδοτημένη προσπέλαση  κλπ.</a:t>
            </a:r>
            <a:endParaRPr lang="en-US" sz="2800" smtClean="0">
              <a:latin typeface="Arial" charset="0"/>
              <a:cs typeface="Arial" charset="0"/>
            </a:endParaRPr>
          </a:p>
          <a:p>
            <a:pPr eaLnBrk="1" hangingPunct="1"/>
            <a:endParaRPr lang="en-GB" sz="28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126</TotalTime>
  <Words>825</Words>
  <Application>Microsoft Office PowerPoint</Application>
  <PresentationFormat>Προβολή στην οθόνη (4:3)</PresentationFormat>
  <Paragraphs>45</Paragraphs>
  <Slides>18</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18</vt:i4>
      </vt:variant>
    </vt:vector>
  </HeadingPairs>
  <TitlesOfParts>
    <vt:vector size="26" baseType="lpstr">
      <vt:lpstr>Arial</vt:lpstr>
      <vt:lpstr>Calibri</vt:lpstr>
      <vt:lpstr>Constantia</vt:lpstr>
      <vt:lpstr>Garamond</vt:lpstr>
      <vt:lpstr>Times New Roman</vt:lpstr>
      <vt:lpstr>Wingdings</vt:lpstr>
      <vt:lpstr>Wingdings 2</vt:lpstr>
      <vt:lpstr>Flow</vt:lpstr>
      <vt:lpstr>ΑΣΦΑΛΕΙΑ ΙΑΤΡΙΚΩΝ ΔΕΔΟΜΕΝΩΝ </vt:lpstr>
      <vt:lpstr>ΑΣΦΑΛΕΙΑ ΙΑΤΡΙΚΩΝ ΔΕΔΟΜΕΝΩΝ </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ΙΑΤΡΙΚΩΝ ΔΕΔΟΜΕΝΩΝ</vt:lpstr>
      <vt:lpstr>ΑΣΦΑΛΕΙΑ ΙΑΤΡΟΝΟΣΗΛΕΥΤΙΚΩΝ ΔΕΔΟΜΕΝΩΝ</vt:lpstr>
      <vt:lpstr>Παρουσίαση του PowerPoint</vt:lpstr>
      <vt:lpstr>Η  ασφάλεια  στα  συστήματα  διαχείρισης ιατρικής πληροφορίας</vt:lpstr>
      <vt:lpstr>Η  ασφάλεια  στα  συστήματα  διαχείρισης ιατρικής πληροφορίας</vt:lpstr>
      <vt:lpstr>Η  ασφάλεια  στα  συστήματα  διαχείρισης ιατρικής πληροφορίας</vt:lpstr>
      <vt:lpstr>Η  ασφάλεια  στα  συστήματα  διαχείρισης ιατρικής πληροφορίας</vt:lpstr>
    </vt:vector>
  </TitlesOfParts>
  <Company>aueb</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ΑΣΦΑΛΕΙΑ ΙΑΤΡΙΚΩΝ ΔΕΔΟΜΕΝΩΝ</dc:title>
  <dc:creator>User</dc:creator>
  <cp:lastModifiedBy>User</cp:lastModifiedBy>
  <cp:revision>34</cp:revision>
  <cp:lastPrinted>1601-01-01T00:00:00Z</cp:lastPrinted>
  <dcterms:created xsi:type="dcterms:W3CDTF">2008-04-29T17:05:47Z</dcterms:created>
  <dcterms:modified xsi:type="dcterms:W3CDTF">2017-12-05T07:20:55Z</dcterms:modified>
</cp:coreProperties>
</file>