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1" d="100"/>
          <a:sy n="21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884544-4610-4D7E-A068-D4E30FEDC056}" type="datetimeFigureOut">
              <a:rPr lang="el-GR" smtClean="0"/>
              <a:pPr/>
              <a:t>29/10/2014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14F5C1A-A9F5-46B8-8615-D1EF9871841F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Δυναμική της Ομάδας και Επικοινωνία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Όλγα Κωνσταντίνου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 smtClean="0"/>
              <a:t>Γεώργας</a:t>
            </a:r>
            <a:r>
              <a:rPr lang="el-GR" dirty="0" smtClean="0"/>
              <a:t> Δ. </a:t>
            </a:r>
            <a:r>
              <a:rPr lang="el-GR" b="1" dirty="0" smtClean="0"/>
              <a:t>Κοινωνική Ψυχολογία</a:t>
            </a:r>
            <a:r>
              <a:rPr lang="el-GR" dirty="0" smtClean="0"/>
              <a:t>. Τόμος Β. Ελληνικά Γράμματα. Αθήνα 1995.</a:t>
            </a:r>
          </a:p>
          <a:p>
            <a:pPr lvl="0"/>
            <a:r>
              <a:rPr lang="el-GR" dirty="0" err="1" smtClean="0"/>
              <a:t>Douglas</a:t>
            </a:r>
            <a:r>
              <a:rPr lang="el-GR" dirty="0" smtClean="0"/>
              <a:t>, T. </a:t>
            </a:r>
            <a:r>
              <a:rPr lang="el-GR" b="1" dirty="0" smtClean="0"/>
              <a:t>Η επιβίωση στις ομάδες</a:t>
            </a:r>
            <a:r>
              <a:rPr lang="el-GR" dirty="0" smtClean="0"/>
              <a:t>. Ελληνικά Γράμματα. Αθήνα. 1997.</a:t>
            </a:r>
          </a:p>
          <a:p>
            <a:pPr lvl="0"/>
            <a:r>
              <a:rPr lang="en-US" dirty="0" err="1" smtClean="0"/>
              <a:t>Watzlawick</a:t>
            </a:r>
            <a:r>
              <a:rPr lang="el-GR" dirty="0" smtClean="0"/>
              <a:t>, </a:t>
            </a:r>
            <a:r>
              <a:rPr lang="en-US" dirty="0" smtClean="0"/>
              <a:t>P</a:t>
            </a:r>
            <a:r>
              <a:rPr lang="el-GR" dirty="0" smtClean="0"/>
              <a:t>., </a:t>
            </a:r>
            <a:r>
              <a:rPr lang="en-US" dirty="0" err="1" smtClean="0"/>
              <a:t>Bavelas</a:t>
            </a:r>
            <a:r>
              <a:rPr lang="el-GR" dirty="0" smtClean="0"/>
              <a:t>, </a:t>
            </a:r>
            <a:r>
              <a:rPr lang="en-US" dirty="0" smtClean="0"/>
              <a:t>J</a:t>
            </a:r>
            <a:r>
              <a:rPr lang="el-GR" dirty="0" smtClean="0"/>
              <a:t>., </a:t>
            </a:r>
            <a:r>
              <a:rPr lang="en-US" dirty="0" smtClean="0"/>
              <a:t>Jackson</a:t>
            </a:r>
            <a:r>
              <a:rPr lang="el-GR" dirty="0" smtClean="0"/>
              <a:t>, </a:t>
            </a:r>
            <a:r>
              <a:rPr lang="en-US" dirty="0" smtClean="0"/>
              <a:t>D</a:t>
            </a:r>
            <a:r>
              <a:rPr lang="el-GR" dirty="0" smtClean="0"/>
              <a:t>. (1967) Ανθρώπινη Επικοινωνία.</a:t>
            </a:r>
          </a:p>
          <a:p>
            <a:pPr lvl="0"/>
            <a:r>
              <a:rPr lang="en-US" dirty="0" err="1" smtClean="0"/>
              <a:t>Lewin</a:t>
            </a:r>
            <a:r>
              <a:rPr lang="en-US" dirty="0" smtClean="0"/>
              <a:t>, K. (1951). Field Theory in social science. New York, Harper</a:t>
            </a:r>
            <a:endParaRPr lang="el-GR" dirty="0" smtClean="0"/>
          </a:p>
          <a:p>
            <a:r>
              <a:rPr lang="en-US" dirty="0" err="1" smtClean="0"/>
              <a:t>Lewin</a:t>
            </a:r>
            <a:r>
              <a:rPr lang="en-US" dirty="0" smtClean="0"/>
              <a:t>, K. 1935. </a:t>
            </a:r>
            <a:r>
              <a:rPr lang="en-US" b="1" i="1" dirty="0" smtClean="0"/>
              <a:t>A Dynamic Theory of Personality.</a:t>
            </a:r>
            <a:r>
              <a:rPr lang="el-GR" dirty="0" smtClean="0"/>
              <a:t>Νέα</a:t>
            </a:r>
            <a:r>
              <a:rPr lang="en-US" dirty="0" smtClean="0"/>
              <a:t> </a:t>
            </a:r>
            <a:r>
              <a:rPr lang="el-GR" dirty="0" smtClean="0"/>
              <a:t>Υόρκη</a:t>
            </a:r>
            <a:r>
              <a:rPr lang="en-US" dirty="0" smtClean="0"/>
              <a:t>: McGraw-Hill. </a:t>
            </a:r>
            <a:r>
              <a:rPr lang="el-GR" dirty="0" smtClean="0"/>
              <a:t>1936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Winnicott</a:t>
            </a:r>
            <a:r>
              <a:rPr lang="en-US" dirty="0" smtClean="0"/>
              <a:t>, D.W. (1965). </a:t>
            </a:r>
            <a:r>
              <a:rPr lang="en-US" i="1" dirty="0" smtClean="0"/>
              <a:t>The maturational process and the facilitating environment</a:t>
            </a:r>
            <a:r>
              <a:rPr lang="en-US" dirty="0" smtClean="0"/>
              <a:t>. New York: International Universities Press.</a:t>
            </a:r>
            <a:endParaRPr lang="el-GR" dirty="0" smtClean="0"/>
          </a:p>
          <a:p>
            <a:r>
              <a:rPr lang="el-GR" dirty="0" smtClean="0"/>
              <a:t>Βασιλείου, Γ. (1987). Ο άνθρωπος ως σύστημα: μια παρουσίαση για τον παιδοψυχίατρο. Σύγχρονα Θέματα Παιδοψυχιατρικής, </a:t>
            </a:r>
            <a:r>
              <a:rPr lang="el-GR" dirty="0" err="1" smtClean="0"/>
              <a:t>τομ</a:t>
            </a:r>
            <a:r>
              <a:rPr lang="el-GR" dirty="0" smtClean="0"/>
              <a:t>. Α, μέρος Γ, Αθήνα.</a:t>
            </a:r>
          </a:p>
          <a:p>
            <a:r>
              <a:rPr lang="en-US" dirty="0" err="1" smtClean="0"/>
              <a:t>Lewin</a:t>
            </a:r>
            <a:r>
              <a:rPr lang="en-US" dirty="0" smtClean="0"/>
              <a:t>, K</a:t>
            </a:r>
            <a:r>
              <a:rPr lang="el-GR" dirty="0" smtClean="0"/>
              <a:t>(1942): </a:t>
            </a:r>
            <a:r>
              <a:rPr lang="el-GR" dirty="0" err="1" smtClean="0"/>
              <a:t>Field</a:t>
            </a:r>
            <a:r>
              <a:rPr lang="el-GR" dirty="0" smtClean="0"/>
              <a:t> </a:t>
            </a:r>
            <a:r>
              <a:rPr lang="el-GR" dirty="0" err="1" smtClean="0"/>
              <a:t>theory</a:t>
            </a:r>
            <a:r>
              <a:rPr lang="el-GR" dirty="0" smtClean="0"/>
              <a:t> </a:t>
            </a:r>
            <a:r>
              <a:rPr lang="el-GR" dirty="0" err="1" smtClean="0"/>
              <a:t>and</a:t>
            </a:r>
            <a:r>
              <a:rPr lang="el-GR" dirty="0" smtClean="0"/>
              <a:t> </a:t>
            </a:r>
            <a:r>
              <a:rPr lang="el-GR" dirty="0" err="1" smtClean="0"/>
              <a:t>learning</a:t>
            </a:r>
            <a:r>
              <a:rPr lang="el-GR" dirty="0" smtClean="0"/>
              <a:t>. </a:t>
            </a:r>
            <a:r>
              <a:rPr lang="el-GR" dirty="0" err="1" smtClean="0"/>
              <a:t>The</a:t>
            </a:r>
            <a:r>
              <a:rPr lang="el-GR" dirty="0" smtClean="0"/>
              <a:t> </a:t>
            </a:r>
            <a:r>
              <a:rPr lang="el-GR" dirty="0" err="1" smtClean="0"/>
              <a:t>psychology</a:t>
            </a:r>
            <a:r>
              <a:rPr lang="el-GR" dirty="0" smtClean="0"/>
              <a:t> </a:t>
            </a:r>
            <a:r>
              <a:rPr lang="el-GR" dirty="0" err="1" smtClean="0"/>
              <a:t>of</a:t>
            </a:r>
            <a:r>
              <a:rPr lang="el-GR" dirty="0" smtClean="0"/>
              <a:t> </a:t>
            </a:r>
            <a:r>
              <a:rPr lang="el-GR" dirty="0" err="1" smtClean="0"/>
              <a:t>learning</a:t>
            </a:r>
            <a:r>
              <a:rPr lang="el-GR" dirty="0" smtClean="0"/>
              <a:t>. </a:t>
            </a:r>
            <a:r>
              <a:rPr lang="el-GR" dirty="0" err="1" smtClean="0"/>
              <a:t>Natl</a:t>
            </a:r>
            <a:r>
              <a:rPr lang="el-GR" dirty="0" smtClean="0"/>
              <a:t>. </a:t>
            </a:r>
            <a:r>
              <a:rPr lang="el-GR" dirty="0" err="1" smtClean="0"/>
              <a:t>Soc</a:t>
            </a:r>
            <a:r>
              <a:rPr lang="el-GR" dirty="0" smtClean="0"/>
              <a:t>. </a:t>
            </a:r>
            <a:r>
              <a:rPr lang="el-GR" dirty="0" err="1" smtClean="0"/>
              <a:t>Stud</a:t>
            </a:r>
            <a:r>
              <a:rPr lang="el-GR" dirty="0" smtClean="0"/>
              <a:t>. </a:t>
            </a:r>
            <a:r>
              <a:rPr lang="el-GR" dirty="0" err="1" smtClean="0"/>
              <a:t>Educ</a:t>
            </a:r>
            <a:r>
              <a:rPr lang="el-GR" dirty="0" smtClean="0"/>
              <a:t>. 41st </a:t>
            </a:r>
            <a:r>
              <a:rPr lang="el-GR" dirty="0" err="1" smtClean="0"/>
              <a:t>Yearbook</a:t>
            </a:r>
            <a:r>
              <a:rPr lang="el-GR" dirty="0" smtClean="0"/>
              <a:t>, </a:t>
            </a:r>
            <a:r>
              <a:rPr lang="el-GR" dirty="0" err="1" smtClean="0"/>
              <a:t>Part</a:t>
            </a:r>
            <a:r>
              <a:rPr lang="el-GR" dirty="0" smtClean="0"/>
              <a:t> II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Ομάδα -Ορισμοί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Συνάθροιση ατόμων όπου κάθε άτομο έχει συνείδηση της παρουσίας των άλλων, υπάρχει αλληλεπίδραση, κάθε μέλος έχει δικαιώματα και υποχρεώσεις, υπάρχει κάποιας μορφής αλληλεξάρτηση (</a:t>
            </a:r>
            <a:r>
              <a:rPr lang="en-US" dirty="0" err="1" smtClean="0"/>
              <a:t>Lewin</a:t>
            </a:r>
            <a:r>
              <a:rPr lang="en-US" smtClean="0"/>
              <a:t>, 1935)</a:t>
            </a:r>
            <a:endParaRPr lang="el-GR" dirty="0" smtClean="0"/>
          </a:p>
          <a:p>
            <a:r>
              <a:rPr lang="el-GR" dirty="0" smtClean="0"/>
              <a:t>Μια ζωντανή αναπτυσσόμενη διεργασία που εμπλέκει πολλές πλευρές ανθρώπινης λειτουργίας και επίπεδα κοινωνικής οργάνωσης. Τα μέλη της αλληλοεξαρτώνται και συναλλάσσονται (Βασιλείου, 1987)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ΣΤΑΔΙΑ ΣΤΗΝ ΠΟΡΕΙΑ ΑΝΑΠΤΥΞΗΣ ΟΜΑΔΑΣ (</a:t>
            </a:r>
            <a:r>
              <a:rPr lang="en-US" dirty="0" err="1" smtClean="0"/>
              <a:t>Tuckman</a:t>
            </a:r>
            <a:r>
              <a:rPr lang="en-US" dirty="0" smtClean="0"/>
              <a:t> &amp; Jensen)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Σχηματισμός</a:t>
            </a:r>
          </a:p>
          <a:p>
            <a:r>
              <a:rPr lang="el-GR" dirty="0" smtClean="0"/>
              <a:t>Καταιγισμός</a:t>
            </a:r>
          </a:p>
          <a:p>
            <a:r>
              <a:rPr lang="el-GR" dirty="0" err="1" smtClean="0"/>
              <a:t>Νορμοθέτηση</a:t>
            </a:r>
            <a:endParaRPr lang="el-GR" dirty="0" smtClean="0"/>
          </a:p>
          <a:p>
            <a:r>
              <a:rPr lang="el-GR" dirty="0" smtClean="0"/>
              <a:t>Δράση</a:t>
            </a:r>
          </a:p>
          <a:p>
            <a:r>
              <a:rPr lang="el-GR" dirty="0" smtClean="0"/>
              <a:t>Τερματισμός 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ΔΥΝΑΜΙΚΗ ΟΜΑΔΑΣ 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 Η δυναμική της ομάδας αναφέρεται σε οτιδήποτε συμβαίνει σε μια ομάδα. </a:t>
            </a:r>
          </a:p>
          <a:p>
            <a:r>
              <a:rPr lang="el-GR" dirty="0" smtClean="0"/>
              <a:t>Η δύναμη αλληλεπίδρασης που δημιουργείται από τη συνεργασία των μελών μιας ομάδας</a:t>
            </a:r>
          </a:p>
          <a:p>
            <a:r>
              <a:rPr lang="en-US" dirty="0" smtClean="0"/>
              <a:t>Kurt </a:t>
            </a:r>
            <a:r>
              <a:rPr lang="en-US" dirty="0" err="1" smtClean="0"/>
              <a:t>Lewin</a:t>
            </a:r>
            <a:r>
              <a:rPr lang="en-US" dirty="0" smtClean="0"/>
              <a:t> (1943) </a:t>
            </a:r>
            <a:r>
              <a:rPr lang="el-GR" dirty="0" smtClean="0"/>
              <a:t>ιδρυτής της επιστημονικής μελέτης της δυναμικής των ομάδων</a:t>
            </a:r>
          </a:p>
          <a:p>
            <a:r>
              <a:rPr lang="el-GR" dirty="0" smtClean="0"/>
              <a:t>θεωρία του πεδίου (</a:t>
            </a:r>
            <a:r>
              <a:rPr lang="el-GR" dirty="0" err="1" smtClean="0"/>
              <a:t>Field</a:t>
            </a:r>
            <a:r>
              <a:rPr lang="el-GR" dirty="0" smtClean="0"/>
              <a:t> </a:t>
            </a:r>
            <a:r>
              <a:rPr lang="el-GR" dirty="0" err="1" smtClean="0"/>
              <a:t>Theory</a:t>
            </a:r>
            <a:r>
              <a:rPr lang="el-GR" dirty="0" smtClean="0"/>
              <a:t>) -Μορφολογική Θεωρία (</a:t>
            </a:r>
            <a:r>
              <a:rPr lang="en-US" dirty="0" smtClean="0"/>
              <a:t>Gestalt theory)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ΔΥΝΑΜΙΚΗ ΟΜΑΔΑΣ ΙΙ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l-GR" dirty="0" smtClean="0"/>
              <a:t>Η </a:t>
            </a:r>
            <a:r>
              <a:rPr lang="el-GR" dirty="0" err="1" smtClean="0"/>
              <a:t>συμπεριφοράτων</a:t>
            </a:r>
            <a:r>
              <a:rPr lang="el-GR" dirty="0" smtClean="0"/>
              <a:t> ανθρώπων σε μία ομάδα έχει τις ρίζες της στην παιδική </a:t>
            </a:r>
            <a:r>
              <a:rPr lang="el-GR" dirty="0" err="1" smtClean="0"/>
              <a:t>ηλικίακαι</a:t>
            </a:r>
            <a:r>
              <a:rPr lang="el-GR" dirty="0" smtClean="0"/>
              <a:t> συγκεκριμένα στις οικογενειακές σχέσεις και στην ποιότητά τους</a:t>
            </a:r>
            <a:r>
              <a:rPr lang="en-US" dirty="0" smtClean="0"/>
              <a:t> </a:t>
            </a:r>
            <a:r>
              <a:rPr lang="en-US" dirty="0" err="1" smtClean="0"/>
              <a:t>Lewin</a:t>
            </a:r>
            <a:r>
              <a:rPr lang="en-US" dirty="0" smtClean="0"/>
              <a:t> (1951)</a:t>
            </a:r>
          </a:p>
          <a:p>
            <a:r>
              <a:rPr lang="el-GR" dirty="0" smtClean="0"/>
              <a:t>Περιβάλλον που διασφαλίζει το </a:t>
            </a:r>
            <a:r>
              <a:rPr lang="en-US" dirty="0" smtClean="0"/>
              <a:t>“</a:t>
            </a:r>
            <a:r>
              <a:rPr lang="el-GR" dirty="0" smtClean="0"/>
              <a:t>ασφαλές κράτημα</a:t>
            </a:r>
            <a:r>
              <a:rPr lang="en-US" dirty="0" smtClean="0"/>
              <a:t>”</a:t>
            </a:r>
            <a:r>
              <a:rPr lang="el-GR" dirty="0" smtClean="0"/>
              <a:t> (</a:t>
            </a:r>
            <a:r>
              <a:rPr lang="en-US" dirty="0" err="1" smtClean="0"/>
              <a:t>Winnicott</a:t>
            </a:r>
            <a:r>
              <a:rPr lang="en-US" dirty="0" smtClean="0"/>
              <a:t>, 1965). 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ΔΙΕΡΓΑΣΙΕΣ ΟΜΑΔΑΣ 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Επικοινωνία</a:t>
            </a:r>
          </a:p>
          <a:p>
            <a:pPr>
              <a:buNone/>
            </a:pPr>
            <a:r>
              <a:rPr lang="el-GR" dirty="0" smtClean="0"/>
              <a:t>1)Διαστάσεις Ανθρώπινης Επικοινωνίας</a:t>
            </a:r>
          </a:p>
          <a:p>
            <a:pPr>
              <a:buNone/>
            </a:pPr>
            <a:r>
              <a:rPr lang="el-GR" dirty="0" smtClean="0"/>
              <a:t>Σύνταξη ,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Σημασιολογία,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Πραγματολογία</a:t>
            </a:r>
          </a:p>
          <a:p>
            <a:pPr lvl="0"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ΔΙΕΡΓΑΣΙΕΣ ΟΜΑΔΑΣ Ι</a:t>
            </a:r>
            <a:r>
              <a:rPr lang="en-US" dirty="0" smtClean="0"/>
              <a:t>I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2)Αξιώματα Ανθρώπινης Επικοινωνίας (</a:t>
            </a:r>
            <a:r>
              <a:rPr lang="en-US" dirty="0" err="1" smtClean="0"/>
              <a:t>Watzlawick</a:t>
            </a:r>
            <a:r>
              <a:rPr lang="en-US" dirty="0" smtClean="0"/>
              <a:t>, 1967)</a:t>
            </a:r>
            <a:endParaRPr lang="el-GR" dirty="0" smtClean="0"/>
          </a:p>
          <a:p>
            <a:pPr>
              <a:buNone/>
            </a:pPr>
            <a:r>
              <a:rPr lang="el-GR" sz="2800" dirty="0" smtClean="0"/>
              <a:t>Κανείς δεν μπορεί να μην επικοινωνεί</a:t>
            </a:r>
          </a:p>
          <a:p>
            <a:pPr lvl="0">
              <a:buNone/>
            </a:pPr>
            <a:r>
              <a:rPr lang="el-GR" sz="2800" dirty="0" smtClean="0"/>
              <a:t>Κάθε επικοινωνία έχει δυο όψεις: την όψη του</a:t>
            </a:r>
            <a:r>
              <a:rPr lang="en-US" sz="2800" dirty="0" smtClean="0"/>
              <a:t> </a:t>
            </a:r>
            <a:r>
              <a:rPr lang="el-GR" sz="2800" dirty="0" smtClean="0"/>
              <a:t>περιεχομένου και την όψη της σχέσης</a:t>
            </a:r>
            <a:endParaRPr lang="en-US" sz="2800" dirty="0" smtClean="0"/>
          </a:p>
          <a:p>
            <a:pPr>
              <a:buNone/>
            </a:pPr>
            <a:r>
              <a:rPr lang="el-GR" sz="2800" dirty="0" smtClean="0"/>
              <a:t>Ανθρώπινα όντα επικοινωνούν τόσο αναλογικά όσο και ψηφιακά</a:t>
            </a:r>
            <a:endParaRPr lang="en-US" sz="2800" dirty="0" smtClean="0"/>
          </a:p>
          <a:p>
            <a:pPr lvl="0">
              <a:buNone/>
            </a:pPr>
            <a:r>
              <a:rPr lang="el-GR" sz="2800" dirty="0" smtClean="0"/>
              <a:t>Όλες οι επικοινωνιακές ανταλλαγές είναι είτε συμμετρικές είτε συμπληρωματικές ανάλογα με το αν βασίζονται στην ισότητα ή στη διαφορά</a:t>
            </a:r>
          </a:p>
          <a:p>
            <a:pPr>
              <a:buNone/>
            </a:pPr>
            <a:endParaRPr lang="el-GR" sz="2800" dirty="0" smtClean="0"/>
          </a:p>
          <a:p>
            <a:pPr lvl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ΔΙΕΡΓΑΣΙΕΣ ΟΜΑΔΑΣ ΙΙΙ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Αλληλοεπίδραση</a:t>
            </a:r>
          </a:p>
          <a:p>
            <a:r>
              <a:rPr lang="el-GR" dirty="0" smtClean="0"/>
              <a:t>Ρόλοι</a:t>
            </a:r>
          </a:p>
          <a:p>
            <a:r>
              <a:rPr lang="el-GR" dirty="0" smtClean="0"/>
              <a:t>Λήψη Αποφάσεων</a:t>
            </a:r>
          </a:p>
          <a:p>
            <a:r>
              <a:rPr lang="el-GR" dirty="0" smtClean="0"/>
              <a:t>Συνοχή</a:t>
            </a:r>
          </a:p>
          <a:p>
            <a:r>
              <a:rPr lang="el-GR" dirty="0" smtClean="0"/>
              <a:t>Σκοποί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ΣΥΝΤΟΝΙΣΤΗΣ ΟΜΑΔΑΣ</a:t>
            </a: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smtClean="0"/>
              <a:t>Χρειάζεται να αποχαιρετίσει έννοιες όπως αντικειμενικότητα </a:t>
            </a:r>
          </a:p>
          <a:p>
            <a:pPr lvl="0"/>
            <a:r>
              <a:rPr lang="el-GR" dirty="0" smtClean="0"/>
              <a:t>Να δημιουργήσει κλίμα ασφάλειας και εμπιστοσύνης</a:t>
            </a:r>
          </a:p>
          <a:p>
            <a:pPr lvl="0"/>
            <a:r>
              <a:rPr lang="el-GR" dirty="0" smtClean="0"/>
              <a:t>Να αναγνωρίσει την αξία της αυτονομίας και διαφορετικότητας κάθε μέλους</a:t>
            </a:r>
          </a:p>
          <a:p>
            <a:pPr lvl="0"/>
            <a:r>
              <a:rPr lang="el-GR" dirty="0" smtClean="0"/>
              <a:t>Να αναγνωρίζει τα θετικά στοιχεία και τα αποθέματα κάθε μέλους της ομάδας</a:t>
            </a:r>
          </a:p>
          <a:p>
            <a:pPr lvl="0"/>
            <a:r>
              <a:rPr lang="el-GR" dirty="0" smtClean="0"/>
              <a:t>Να αντιμετωπίζει τα μέλη με ισοτιμία και σεβασμό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153</TotalTime>
  <Words>413</Words>
  <Application>Microsoft Office PowerPoint</Application>
  <PresentationFormat>Προβολή στην οθόνη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Ροή</vt:lpstr>
      <vt:lpstr>Δυναμική της Ομάδας και Επικοινωνία</vt:lpstr>
      <vt:lpstr>Ομάδα -Ορισμοί</vt:lpstr>
      <vt:lpstr>ΣΤΑΔΙΑ ΣΤΗΝ ΠΟΡΕΙΑ ΑΝΑΠΤΥΞΗΣ ΟΜΑΔΑΣ (Tuckman &amp; Jensen)</vt:lpstr>
      <vt:lpstr>ΔΥΝΑΜΙΚΗ ΟΜΑΔΑΣ Ι</vt:lpstr>
      <vt:lpstr>ΔΥΝΑΜΙΚΗ ΟΜΑΔΑΣ ΙΙ</vt:lpstr>
      <vt:lpstr>ΔΙΕΡΓΑΣΙΕΣ ΟΜΑΔΑΣ Ι</vt:lpstr>
      <vt:lpstr>ΔΙΕΡΓΑΣΙΕΣ ΟΜΑΔΑΣ ΙI</vt:lpstr>
      <vt:lpstr>ΔΙΕΡΓΑΣΙΕΣ ΟΜΑΔΑΣ ΙΙΙ</vt:lpstr>
      <vt:lpstr>Ο ΣΥΝΤΟΝΙΣΤΗΣ ΟΜΑΔΑΣ </vt:lpstr>
      <vt:lpstr>ΒΙΒΛΙΟΓΡΑΦΙΑ</vt:lpstr>
      <vt:lpstr>Διαφάνεια 11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Δυναμική της Ομάδας και Επικοινωνία</dc:title>
  <dc:creator>okonstantinou</dc:creator>
  <cp:lastModifiedBy>user</cp:lastModifiedBy>
  <cp:revision>27</cp:revision>
  <dcterms:created xsi:type="dcterms:W3CDTF">2014-10-23T10:33:11Z</dcterms:created>
  <dcterms:modified xsi:type="dcterms:W3CDTF">2014-10-29T13:59:45Z</dcterms:modified>
</cp:coreProperties>
</file>