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1" r:id="rId3"/>
    <p:sldId id="267" r:id="rId4"/>
    <p:sldId id="268" r:id="rId5"/>
    <p:sldId id="259" r:id="rId6"/>
    <p:sldId id="282" r:id="rId7"/>
    <p:sldId id="263" r:id="rId8"/>
    <p:sldId id="265" r:id="rId9"/>
    <p:sldId id="277" r:id="rId10"/>
    <p:sldId id="269" r:id="rId11"/>
    <p:sldId id="279" r:id="rId12"/>
    <p:sldId id="280" r:id="rId13"/>
    <p:sldId id="270" r:id="rId14"/>
    <p:sldId id="271" r:id="rId15"/>
    <p:sldId id="272" r:id="rId16"/>
    <p:sldId id="273" r:id="rId17"/>
    <p:sldId id="276" r:id="rId18"/>
    <p:sldId id="261" r:id="rId19"/>
    <p:sldId id="278"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43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1145983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397253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60644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8205A8F-CA96-40EF-AAF6-401608C055A9}"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1304891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205A8F-CA96-40EF-AAF6-401608C055A9}" type="datetimeFigureOut">
              <a:rPr lang="el-GR" smtClean="0"/>
              <a:t>16/5/2020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68533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68205A8F-CA96-40EF-AAF6-401608C055A9}" type="datetimeFigureOut">
              <a:rPr lang="el-GR" smtClean="0"/>
              <a:t>16/5/2020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62229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68205A8F-CA96-40EF-AAF6-401608C055A9}" type="datetimeFigureOut">
              <a:rPr lang="el-GR" smtClean="0"/>
              <a:t>16/5/2020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4268219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68205A8F-CA96-40EF-AAF6-401608C055A9}" type="datetimeFigureOut">
              <a:rPr lang="el-GR" smtClean="0"/>
              <a:t>16/5/2020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3360706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05A8F-CA96-40EF-AAF6-401608C055A9}" type="datetimeFigureOut">
              <a:rPr lang="el-GR" smtClean="0"/>
              <a:t>16/5/2020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2540241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05A8F-CA96-40EF-AAF6-401608C055A9}" type="datetimeFigureOut">
              <a:rPr lang="el-GR" smtClean="0"/>
              <a:t>16/5/2020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266330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05A8F-CA96-40EF-AAF6-401608C055A9}" type="datetimeFigureOut">
              <a:rPr lang="el-GR" smtClean="0"/>
              <a:t>16/5/2020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F4225B8-AE5A-4690-97F9-E656EA98489F}" type="slidenum">
              <a:rPr lang="el-GR" smtClean="0"/>
              <a:t>‹#›</a:t>
            </a:fld>
            <a:endParaRPr lang="el-GR"/>
          </a:p>
        </p:txBody>
      </p:sp>
    </p:spTree>
    <p:extLst>
      <p:ext uri="{BB962C8B-B14F-4D97-AF65-F5344CB8AC3E}">
        <p14:creationId xmlns:p14="http://schemas.microsoft.com/office/powerpoint/2010/main" val="3352303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05A8F-CA96-40EF-AAF6-401608C055A9}" type="datetimeFigureOut">
              <a:rPr lang="el-GR" smtClean="0"/>
              <a:t>16/5/2020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225B8-AE5A-4690-97F9-E656EA98489F}" type="slidenum">
              <a:rPr lang="el-GR" smtClean="0"/>
              <a:t>‹#›</a:t>
            </a:fld>
            <a:endParaRPr lang="el-GR"/>
          </a:p>
        </p:txBody>
      </p:sp>
    </p:spTree>
    <p:extLst>
      <p:ext uri="{BB962C8B-B14F-4D97-AF65-F5344CB8AC3E}">
        <p14:creationId xmlns:p14="http://schemas.microsoft.com/office/powerpoint/2010/main" val="3969186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620688"/>
          </a:xfrm>
        </p:spPr>
        <p:txBody>
          <a:bodyPr>
            <a:normAutofit/>
          </a:bodyPr>
          <a:lstStyle/>
          <a:p>
            <a:r>
              <a:rPr lang="el-GR" sz="2800" b="1" dirty="0" smtClean="0"/>
              <a:t>Αύγουστος </a:t>
            </a:r>
            <a:r>
              <a:rPr lang="el-GR" sz="2800" b="1" dirty="0" err="1" smtClean="0"/>
              <a:t>Στρίντμπεργκ</a:t>
            </a:r>
            <a:r>
              <a:rPr lang="el-GR" sz="2800" b="1" dirty="0" smtClean="0"/>
              <a:t> (1849-1912)</a:t>
            </a:r>
            <a:endParaRPr lang="el-GR" sz="2800" b="1" dirty="0"/>
          </a:p>
        </p:txBody>
      </p:sp>
      <p:sp>
        <p:nvSpPr>
          <p:cNvPr id="6" name="Content Placeholder 5"/>
          <p:cNvSpPr>
            <a:spLocks noGrp="1"/>
          </p:cNvSpPr>
          <p:nvPr>
            <p:ph idx="1"/>
          </p:nvPr>
        </p:nvSpPr>
        <p:spPr>
          <a:xfrm>
            <a:off x="0" y="476672"/>
            <a:ext cx="9144000" cy="6381328"/>
          </a:xfrm>
        </p:spPr>
        <p:txBody>
          <a:bodyPr>
            <a:normAutofit fontScale="62500" lnSpcReduction="20000"/>
          </a:bodyPr>
          <a:lstStyle/>
          <a:p>
            <a:r>
              <a:rPr lang="el-GR" dirty="0" smtClean="0"/>
              <a:t>Δοκιμιογράφος, ζωγράφος, μυθιστοριογράφος, φωτογράφος και θεατρικός συγγραφέας.</a:t>
            </a:r>
          </a:p>
          <a:p>
            <a:r>
              <a:rPr lang="el-GR" dirty="0" smtClean="0"/>
              <a:t>1869-1882: Γράφει δράματα ιστορικού χαρακτήρα. </a:t>
            </a:r>
            <a:r>
              <a:rPr lang="el-GR" dirty="0"/>
              <a:t>Ε</a:t>
            </a:r>
            <a:r>
              <a:rPr lang="el-GR" dirty="0" smtClean="0"/>
              <a:t>πίδραση του </a:t>
            </a:r>
            <a:r>
              <a:rPr lang="el-GR" b="1" dirty="0" smtClean="0"/>
              <a:t>Ρομαντισμού</a:t>
            </a:r>
            <a:r>
              <a:rPr lang="el-GR" dirty="0" smtClean="0"/>
              <a:t> και των ιδεών του </a:t>
            </a:r>
            <a:r>
              <a:rPr lang="en-US" b="1" dirty="0" err="1" smtClean="0"/>
              <a:t>S.Kierkegaard</a:t>
            </a:r>
            <a:r>
              <a:rPr lang="el-GR" b="1" dirty="0" smtClean="0"/>
              <a:t> </a:t>
            </a:r>
            <a:r>
              <a:rPr lang="el-GR" dirty="0" smtClean="0"/>
              <a:t>(υπαρξισμός)</a:t>
            </a:r>
            <a:r>
              <a:rPr lang="en-US" dirty="0" smtClean="0"/>
              <a:t>. </a:t>
            </a:r>
            <a:r>
              <a:rPr lang="el-GR" dirty="0" smtClean="0"/>
              <a:t>Την ίδια εποχή γράφει και διηγήματα.</a:t>
            </a:r>
          </a:p>
          <a:p>
            <a:r>
              <a:rPr lang="el-GR" dirty="0" smtClean="0"/>
              <a:t>Χαρακτηριστικά των έργων της νατουραλιστικής περιόδου: (α) χρησιμοποιεί αυτοβιογραφικά στοιχεία, (β) πειραματίζεται σε φόρμα και περιεχόμενο, (γ) τα κύρια θέματα είναι η άγρια αντιπαράθεση άντρα-γυναίκας για την ψυχολογική τους υπερίσχυση μέσα στην οικογένεια και στην κοινωνία. Με αυτόν τον τρόπο υπογραμμίζεται η γενική σκληρότητα και υποκρισία που ρύθμιζαν τις ανθρώπινες σχέσεις (δ) η ψυχολογική ανάλυση φτάνει σε αναπάντεχα βάθη, καθώς οι χαρακτήρες εμφανίζονται να υποφέρουν από παραισθήσεις και εμμονές. Ο λόγος κάνει παραδρομές και διακοπές. Η ενδελεχής επιστημονική παρακολούθηση της ανθρώπινης ύπαρξης φαίνεται να προετοιμάζει τον θεατή για το αποδιοργανωτικό βλέμμα του εξπρεσιονιστικού δράματος.   </a:t>
            </a:r>
          </a:p>
          <a:p>
            <a:r>
              <a:rPr lang="el-GR" i="1" dirty="0" smtClean="0"/>
              <a:t>Δεσποινίς Τζούλια </a:t>
            </a:r>
            <a:r>
              <a:rPr lang="el-GR" dirty="0" smtClean="0"/>
              <a:t>(1888): Κείμενο σκανδαλώδες για τα ήθη εκείνης της εποχής στη Σουηδία. Έμφαση στην κληρονομικότητα (μητέρα) και το περιβάλλον. Στηρίζει το έργο στις αρχές του νατουραλισμού. Υιοθετείται κατά έναν τρόπο ο κοινωνικός δαρβινισμός που μιλάει για την επιβίωση του κοινωνικά ισχυρότερου. Δείχνει ενδιαφέρον για την επιθετικότητα και τις σεξουαλικές ορμές ως κλειδιά της ανθρώπινης συμπεριφοράς. Συνέβαλε επίσης στο να υπάρχει νέα θεματολογία στο δράμα. </a:t>
            </a:r>
            <a:r>
              <a:rPr lang="el-GR" dirty="0"/>
              <a:t>Στην πατρίδα του συγγραφέα ανεβαίνει μια φορά σε ιδιωτική αίθουσα </a:t>
            </a:r>
            <a:r>
              <a:rPr lang="el-GR" dirty="0" smtClean="0"/>
              <a:t>αλλά στη Γαλλία γίνεται διάσημο όταν ανεβαίνει στο </a:t>
            </a:r>
            <a:r>
              <a:rPr lang="en-US" dirty="0" smtClean="0"/>
              <a:t>Theatre </a:t>
            </a:r>
            <a:r>
              <a:rPr lang="en-US" dirty="0" err="1" smtClean="0"/>
              <a:t>Libre</a:t>
            </a:r>
            <a:r>
              <a:rPr lang="en-US" dirty="0" smtClean="0"/>
              <a:t>.</a:t>
            </a:r>
            <a:endParaRPr lang="el-GR" dirty="0" smtClean="0"/>
          </a:p>
        </p:txBody>
      </p:sp>
    </p:spTree>
    <p:extLst>
      <p:ext uri="{BB962C8B-B14F-4D97-AF65-F5344CB8AC3E}">
        <p14:creationId xmlns:p14="http://schemas.microsoft.com/office/powerpoint/2010/main" val="717823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fontScale="90000"/>
          </a:bodyPr>
          <a:lstStyle/>
          <a:p>
            <a:r>
              <a:rPr lang="el-GR" i="1" dirty="0" smtClean="0"/>
              <a:t>Η σονάτα των φαντασμάτων</a:t>
            </a:r>
            <a:endParaRPr lang="el-GR"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980728"/>
            <a:ext cx="8131210" cy="5460375"/>
          </a:xfrm>
        </p:spPr>
      </p:pic>
    </p:spTree>
    <p:extLst>
      <p:ext uri="{BB962C8B-B14F-4D97-AF65-F5344CB8AC3E}">
        <p14:creationId xmlns:p14="http://schemas.microsoft.com/office/powerpoint/2010/main" val="911695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l-GR" i="1" dirty="0"/>
              <a:t>Η σονάτα των φαντασμάτων</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1640" y="1124744"/>
            <a:ext cx="6984776" cy="5375002"/>
          </a:xfrm>
        </p:spPr>
      </p:pic>
    </p:spTree>
    <p:extLst>
      <p:ext uri="{BB962C8B-B14F-4D97-AF65-F5344CB8AC3E}">
        <p14:creationId xmlns:p14="http://schemas.microsoft.com/office/powerpoint/2010/main" val="3400556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l-GR" i="1" dirty="0" smtClean="0"/>
              <a:t>Η σονάτα των φαντασμάτων</a:t>
            </a:r>
            <a:endParaRPr lang="el-GR" i="1"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6" y="1052736"/>
            <a:ext cx="8006655" cy="5428512"/>
          </a:xfrm>
        </p:spPr>
      </p:pic>
    </p:spTree>
    <p:extLst>
      <p:ext uri="{BB962C8B-B14F-4D97-AF65-F5344CB8AC3E}">
        <p14:creationId xmlns:p14="http://schemas.microsoft.com/office/powerpoint/2010/main" val="2392626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l-GR" i="1" dirty="0"/>
              <a:t>Η σονάτα των </a:t>
            </a:r>
            <a:r>
              <a:rPr lang="el-GR" i="1" dirty="0" smtClean="0"/>
              <a:t>φαντασμάτων</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820724"/>
            <a:ext cx="9144000" cy="6084916"/>
          </a:xfrm>
        </p:spPr>
      </p:pic>
    </p:spTree>
    <p:extLst>
      <p:ext uri="{BB962C8B-B14F-4D97-AF65-F5344CB8AC3E}">
        <p14:creationId xmlns:p14="http://schemas.microsoft.com/office/powerpoint/2010/main" val="3865577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186808" cy="2866330"/>
          </a:xfrm>
        </p:spPr>
        <p:txBody>
          <a:bodyPr/>
          <a:lstStyle/>
          <a:p>
            <a:r>
              <a:rPr lang="el-GR" i="1" dirty="0" smtClean="0"/>
              <a:t>Ο Πατέρας </a:t>
            </a:r>
            <a:endParaRPr lang="el-GR"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24128" y="2814"/>
            <a:ext cx="3024336" cy="6829146"/>
          </a:xfrm>
        </p:spPr>
      </p:pic>
    </p:spTree>
    <p:extLst>
      <p:ext uri="{BB962C8B-B14F-4D97-AF65-F5344CB8AC3E}">
        <p14:creationId xmlns:p14="http://schemas.microsoft.com/office/powerpoint/2010/main" val="346544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l-GR" dirty="0" smtClean="0"/>
              <a:t>Πίνακας του Αύγουστου </a:t>
            </a:r>
            <a:r>
              <a:rPr lang="el-GR" dirty="0" err="1" smtClean="0"/>
              <a:t>Στρίντμπεργκ</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1124744"/>
            <a:ext cx="7524328" cy="5278259"/>
          </a:xfrm>
        </p:spPr>
      </p:pic>
    </p:spTree>
    <p:extLst>
      <p:ext uri="{BB962C8B-B14F-4D97-AF65-F5344CB8AC3E}">
        <p14:creationId xmlns:p14="http://schemas.microsoft.com/office/powerpoint/2010/main" val="2509513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Η σονάτα των φαντασμάτων</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9632" y="1196752"/>
            <a:ext cx="6552727" cy="5154122"/>
          </a:xfrm>
        </p:spPr>
      </p:pic>
    </p:spTree>
    <p:extLst>
      <p:ext uri="{BB962C8B-B14F-4D97-AF65-F5344CB8AC3E}">
        <p14:creationId xmlns:p14="http://schemas.microsoft.com/office/powerpoint/2010/main" val="2218251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el-GR" i="1" dirty="0"/>
              <a:t>Η σονάτα των φαντασμάτων</a:t>
            </a:r>
            <a:endParaRPr lang="el-GR"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6" y="1052736"/>
            <a:ext cx="8006655" cy="5428512"/>
          </a:xfrm>
        </p:spPr>
      </p:pic>
    </p:spTree>
    <p:extLst>
      <p:ext uri="{BB962C8B-B14F-4D97-AF65-F5344CB8AC3E}">
        <p14:creationId xmlns:p14="http://schemas.microsoft.com/office/powerpoint/2010/main" val="3939861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dirty="0" smtClean="0"/>
              <a:t>Isle of the Dead</a:t>
            </a:r>
            <a:r>
              <a:rPr lang="el-GR" sz="2800" i="1" dirty="0" smtClean="0"/>
              <a:t> </a:t>
            </a:r>
            <a:r>
              <a:rPr lang="el-GR" sz="2800" dirty="0" smtClean="0"/>
              <a:t>του </a:t>
            </a:r>
            <a:r>
              <a:rPr lang="en-US" sz="2800" dirty="0"/>
              <a:t>Arnold </a:t>
            </a:r>
            <a:r>
              <a:rPr lang="en-US" sz="2800" dirty="0" err="1" smtClean="0"/>
              <a:t>Böc</a:t>
            </a:r>
            <a:r>
              <a:rPr lang="en-US" sz="2800" dirty="0" err="1"/>
              <a:t>k</a:t>
            </a:r>
            <a:r>
              <a:rPr lang="en-US" sz="2800" dirty="0" err="1" smtClean="0"/>
              <a:t>lim</a:t>
            </a:r>
            <a:endParaRPr lang="el-GR"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350" y="1268760"/>
            <a:ext cx="9006650" cy="5269196"/>
          </a:xfrm>
        </p:spPr>
      </p:pic>
    </p:spTree>
    <p:extLst>
      <p:ext uri="{BB962C8B-B14F-4D97-AF65-F5344CB8AC3E}">
        <p14:creationId xmlns:p14="http://schemas.microsoft.com/office/powerpoint/2010/main" val="3821058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2800" i="1" dirty="0" smtClean="0"/>
              <a:t>Το νησί των ζωντανών </a:t>
            </a:r>
            <a:r>
              <a:rPr lang="el-GR" sz="2800" dirty="0" smtClean="0"/>
              <a:t>του </a:t>
            </a:r>
            <a:r>
              <a:rPr lang="en-US" sz="2800" dirty="0"/>
              <a:t>Arnold </a:t>
            </a:r>
            <a:r>
              <a:rPr lang="en-US" sz="2800" dirty="0" err="1" smtClean="0"/>
              <a:t>Böc</a:t>
            </a:r>
            <a:r>
              <a:rPr lang="en-US" sz="2800" dirty="0" err="1"/>
              <a:t>k</a:t>
            </a:r>
            <a:r>
              <a:rPr lang="en-US" sz="2800" dirty="0" err="1" smtClean="0"/>
              <a:t>lim</a:t>
            </a:r>
            <a:endParaRPr lang="el-GR"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2154" y="1484784"/>
            <a:ext cx="7510286" cy="5031892"/>
          </a:xfrm>
        </p:spPr>
      </p:pic>
    </p:spTree>
    <p:extLst>
      <p:ext uri="{BB962C8B-B14F-4D97-AF65-F5344CB8AC3E}">
        <p14:creationId xmlns:p14="http://schemas.microsoft.com/office/powerpoint/2010/main" val="2047869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620688"/>
          </a:xfrm>
        </p:spPr>
        <p:txBody>
          <a:bodyPr>
            <a:normAutofit/>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0" y="620688"/>
            <a:ext cx="9144000" cy="6237312"/>
          </a:xfrm>
        </p:spPr>
        <p:txBody>
          <a:bodyPr>
            <a:normAutofit fontScale="55000" lnSpcReduction="20000"/>
          </a:bodyPr>
          <a:lstStyle/>
          <a:p>
            <a:r>
              <a:rPr lang="el-GR" dirty="0"/>
              <a:t>Αρχές δεκαετίας 1890.</a:t>
            </a:r>
            <a:r>
              <a:rPr lang="en-US" dirty="0"/>
              <a:t> </a:t>
            </a:r>
            <a:r>
              <a:rPr lang="el-GR" b="1" dirty="0"/>
              <a:t>Η περίοδος της μεγάλης ψυχολογικής κρίσης</a:t>
            </a:r>
            <a:r>
              <a:rPr lang="el-GR" dirty="0"/>
              <a:t>. Κλείνεται σε σανατόριο (1895-1896). Έρχεται σε επαφή με τον </a:t>
            </a:r>
            <a:r>
              <a:rPr lang="el-GR" b="1" dirty="0"/>
              <a:t>Συμβολισμό</a:t>
            </a:r>
            <a:r>
              <a:rPr lang="el-GR" dirty="0"/>
              <a:t> και τον </a:t>
            </a:r>
            <a:r>
              <a:rPr lang="el-GR" b="1" dirty="0"/>
              <a:t>Εξπρεσιονισμό</a:t>
            </a:r>
            <a:r>
              <a:rPr lang="el-GR" dirty="0"/>
              <a:t>. </a:t>
            </a:r>
          </a:p>
          <a:p>
            <a:r>
              <a:rPr lang="el-GR" dirty="0" smtClean="0"/>
              <a:t>Γράφει </a:t>
            </a:r>
            <a:r>
              <a:rPr lang="el-GR" dirty="0"/>
              <a:t>το αυτοβιογραφικό </a:t>
            </a:r>
            <a:r>
              <a:rPr lang="en-US" b="1" i="1" dirty="0"/>
              <a:t>Inferno</a:t>
            </a:r>
            <a:r>
              <a:rPr lang="en-US" dirty="0" smtClean="0"/>
              <a:t>.</a:t>
            </a:r>
            <a:r>
              <a:rPr lang="el-GR" dirty="0" smtClean="0"/>
              <a:t> Ένθεος με τον τρόπο του. Φτιάχνει έναν δικό του χριστιανισμό όπου ο θεός έχει καταστήσει τους ανθρώπους ανίκανους να βρουν ικανοποίηση και ευτυχία. Μυστηριώδεις αόρατες δυνάμεις άφησαν τον κόσμο στην τύχη του κι έτσι είχε καταλήξει άθεος…</a:t>
            </a:r>
            <a:endParaRPr lang="el-GR" dirty="0"/>
          </a:p>
          <a:p>
            <a:r>
              <a:rPr lang="el-GR" dirty="0"/>
              <a:t>Από το 1898 εγκαταλείπει τον ρεαλισμό και απελευθερώνεται από το αστικό δράμα. Επιλέγει φόρμες που </a:t>
            </a:r>
            <a:r>
              <a:rPr lang="el-GR" dirty="0" smtClean="0"/>
              <a:t>νομίζει κανείς πως </a:t>
            </a:r>
            <a:r>
              <a:rPr lang="el-GR" dirty="0"/>
              <a:t>αποτυπώνουν την </a:t>
            </a:r>
            <a:r>
              <a:rPr lang="el-GR" b="1" dirty="0"/>
              <a:t>εκροή της συνείδησης</a:t>
            </a:r>
            <a:r>
              <a:rPr lang="el-GR" dirty="0" smtClean="0"/>
              <a:t>. Δημιουργεί συμβολικό, γκροτέσκο περιβάλλον και δίνει έμφαση στην </a:t>
            </a:r>
            <a:r>
              <a:rPr lang="el-GR" dirty="0" err="1" smtClean="0"/>
              <a:t>επικλητική</a:t>
            </a:r>
            <a:r>
              <a:rPr lang="el-GR" dirty="0" smtClean="0"/>
              <a:t> δύναμη του λόγου και των κινήσεων των ηθοποιών. Οι τελευταίοι ενσάρκωναν πρόσωπα που ταλαντεύονταν μεταξύ ονείρου και πραγματικότητας, πρόσωπα που ταλανίζονταν από εσωτερικά δράματα. Στα νέα του έργα δεν υπάρχουν διαπροσωπικές σχέσεις και η </a:t>
            </a:r>
            <a:r>
              <a:rPr lang="el-GR" dirty="0" smtClean="0"/>
              <a:t>χρονική συνέχεια.   </a:t>
            </a:r>
            <a:endParaRPr lang="el-GR" dirty="0"/>
          </a:p>
          <a:p>
            <a:r>
              <a:rPr lang="el-GR" dirty="0"/>
              <a:t>1898-1901 </a:t>
            </a:r>
            <a:r>
              <a:rPr lang="el-GR" b="1" i="1" dirty="0"/>
              <a:t>Προς </a:t>
            </a:r>
            <a:r>
              <a:rPr lang="el-GR" b="1" i="1" dirty="0" err="1" smtClean="0"/>
              <a:t>Δαμασκόν</a:t>
            </a:r>
            <a:r>
              <a:rPr lang="el-GR" i="1" dirty="0" smtClean="0"/>
              <a:t>. </a:t>
            </a:r>
            <a:r>
              <a:rPr lang="el-GR" dirty="0" smtClean="0"/>
              <a:t>Ανασκευάζει την πραγματικότητα σύμφωνα με την υποκειμενική του οπτική. Υπάρχουν συχνές αλλαγές τόπου και χρόνου που δεν υπόκεινται σε περιορισμούς λογικής ακολουθίας. Το πραγματικό και το φανταστικό αναμιγνύονται.</a:t>
            </a:r>
            <a:endParaRPr lang="el-GR" i="1" dirty="0"/>
          </a:p>
          <a:p>
            <a:r>
              <a:rPr lang="el-GR" dirty="0"/>
              <a:t>1902 </a:t>
            </a:r>
            <a:r>
              <a:rPr lang="el-GR" b="1" i="1" dirty="0"/>
              <a:t>Ονειρόδραμα</a:t>
            </a:r>
          </a:p>
          <a:p>
            <a:r>
              <a:rPr lang="el-GR" dirty="0"/>
              <a:t>Στο γύρισμα του αιώνα γράφει </a:t>
            </a:r>
            <a:r>
              <a:rPr lang="el-GR" b="1" dirty="0"/>
              <a:t>ιστορικά έργα </a:t>
            </a:r>
            <a:r>
              <a:rPr lang="el-GR" dirty="0"/>
              <a:t>εμπνευσμένα από ιστορικές και εθνικές προσωπικότητες, π.χ. </a:t>
            </a:r>
            <a:r>
              <a:rPr lang="el-GR" i="1" dirty="0" err="1"/>
              <a:t>Γουσταύος</a:t>
            </a:r>
            <a:r>
              <a:rPr lang="el-GR" i="1" dirty="0"/>
              <a:t> Βάζα</a:t>
            </a:r>
            <a:r>
              <a:rPr lang="el-GR" dirty="0" smtClean="0"/>
              <a:t>. Όμως δεν φέρουν τα χαρακτηριστικά της εθνικής ιδεολογίας ούτε το λαϊκό στοιχείο.</a:t>
            </a:r>
            <a:endParaRPr lang="el-GR" dirty="0"/>
          </a:p>
          <a:p>
            <a:r>
              <a:rPr lang="el-GR" dirty="0" smtClean="0"/>
              <a:t>Το 1907 δημιουργεί το θέατρό του </a:t>
            </a:r>
            <a:r>
              <a:rPr lang="en-US" b="1" dirty="0" smtClean="0"/>
              <a:t>Intima </a:t>
            </a:r>
            <a:r>
              <a:rPr lang="en-US" b="1" dirty="0" err="1"/>
              <a:t>Teatern</a:t>
            </a:r>
            <a:r>
              <a:rPr lang="el-GR" dirty="0" smtClean="0"/>
              <a:t>: γράφει και ανεβάζει πέντε έργα, το πιο γνωστό του είναι </a:t>
            </a:r>
            <a:r>
              <a:rPr lang="el-GR" i="1" dirty="0"/>
              <a:t>Η σονάτα των </a:t>
            </a:r>
            <a:r>
              <a:rPr lang="el-GR" i="1" dirty="0" smtClean="0"/>
              <a:t>φαντασμάτων</a:t>
            </a:r>
            <a:r>
              <a:rPr lang="el-GR" dirty="0" smtClean="0"/>
              <a:t>. Άλλο γνωστό  </a:t>
            </a:r>
            <a:r>
              <a:rPr lang="el-GR" i="1" dirty="0"/>
              <a:t>Ο πελεκάνος</a:t>
            </a:r>
            <a:r>
              <a:rPr lang="el-GR" dirty="0"/>
              <a:t>, κ.ά</a:t>
            </a:r>
            <a:r>
              <a:rPr lang="el-GR" dirty="0" smtClean="0"/>
              <a:t>. </a:t>
            </a:r>
            <a:endParaRPr lang="el-GR" dirty="0"/>
          </a:p>
          <a:p>
            <a:endParaRPr lang="el-GR" dirty="0"/>
          </a:p>
        </p:txBody>
      </p:sp>
    </p:spTree>
    <p:extLst>
      <p:ext uri="{BB962C8B-B14F-4D97-AF65-F5344CB8AC3E}">
        <p14:creationId xmlns:p14="http://schemas.microsoft.com/office/powerpoint/2010/main" val="428735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rmAutofit fontScale="90000"/>
          </a:bodyPr>
          <a:lstStyle/>
          <a:p>
            <a:r>
              <a:rPr lang="el-GR" sz="2800" b="1" dirty="0" smtClean="0"/>
              <a:t>Επιδράσεις:</a:t>
            </a:r>
            <a:endParaRPr lang="el-GR" sz="2800" b="1" dirty="0"/>
          </a:p>
        </p:txBody>
      </p:sp>
      <p:sp>
        <p:nvSpPr>
          <p:cNvPr id="3" name="Content Placeholder 2"/>
          <p:cNvSpPr>
            <a:spLocks noGrp="1"/>
          </p:cNvSpPr>
          <p:nvPr>
            <p:ph idx="1"/>
          </p:nvPr>
        </p:nvSpPr>
        <p:spPr>
          <a:xfrm>
            <a:off x="0" y="404664"/>
            <a:ext cx="9144000" cy="6453336"/>
          </a:xfrm>
        </p:spPr>
        <p:txBody>
          <a:bodyPr>
            <a:normAutofit fontScale="70000" lnSpcReduction="20000"/>
          </a:bodyPr>
          <a:lstStyle/>
          <a:p>
            <a:r>
              <a:rPr lang="el-GR" b="1" dirty="0" smtClean="0"/>
              <a:t>Πρώτη περίοδος</a:t>
            </a:r>
            <a:r>
              <a:rPr lang="el-GR" dirty="0" smtClean="0"/>
              <a:t>: ρομαντισμός και </a:t>
            </a:r>
            <a:r>
              <a:rPr lang="el-GR" dirty="0" err="1" smtClean="0"/>
              <a:t>Σαίρεν</a:t>
            </a:r>
            <a:r>
              <a:rPr lang="el-GR" dirty="0" smtClean="0"/>
              <a:t> </a:t>
            </a:r>
            <a:r>
              <a:rPr lang="el-GR" dirty="0" err="1" smtClean="0"/>
              <a:t>Κιρκεγκώρ</a:t>
            </a:r>
            <a:r>
              <a:rPr lang="el-GR" dirty="0" smtClean="0"/>
              <a:t> (χριστιανικός υπαρξισμός), Σίγκμουντ Φρόυντ, μελέτη του φαινομένου της Επιβολής και της Ύπνωσης. </a:t>
            </a:r>
          </a:p>
          <a:p>
            <a:r>
              <a:rPr lang="el-GR" b="1" dirty="0" smtClean="0"/>
              <a:t>Δεύτερη περίοδος</a:t>
            </a:r>
            <a:r>
              <a:rPr lang="el-GR" dirty="0" smtClean="0"/>
              <a:t>: Συμβολισμός, Εξπρεσιονισμός, Θεοσοφία (συγκρητισμός: πλατωνισμός και Βουδισμός), Αλχημεία, Μυστικισμός, Αποκρυφισμός. Γίνεται φίλος του ο </a:t>
            </a:r>
            <a:r>
              <a:rPr lang="el-GR" dirty="0" err="1" smtClean="0"/>
              <a:t>Έντβαρ</a:t>
            </a:r>
            <a:r>
              <a:rPr lang="el-GR" dirty="0" smtClean="0"/>
              <a:t> </a:t>
            </a:r>
            <a:r>
              <a:rPr lang="el-GR" dirty="0" err="1" smtClean="0"/>
              <a:t>Μουνκ</a:t>
            </a:r>
            <a:r>
              <a:rPr lang="el-GR" dirty="0" smtClean="0"/>
              <a:t>. </a:t>
            </a:r>
          </a:p>
          <a:p>
            <a:r>
              <a:rPr lang="el-GR" b="1" dirty="0" smtClean="0"/>
              <a:t>Σίγκμουντ Φρόυντ</a:t>
            </a:r>
            <a:r>
              <a:rPr lang="el-GR" dirty="0" smtClean="0"/>
              <a:t>:</a:t>
            </a:r>
            <a:r>
              <a:rPr lang="el-GR" dirty="0"/>
              <a:t> </a:t>
            </a:r>
            <a:r>
              <a:rPr lang="el-GR" dirty="0" smtClean="0"/>
              <a:t>Θεμελιωτής της ψυχαναλυτικής σχολής. Επιδρά στη ψυχιατρική, την ψυχολογία, την ανθρωπολογία, την κοινωνιολογία, τη φιλοσοφία, την τέχνη…</a:t>
            </a:r>
          </a:p>
          <a:p>
            <a:r>
              <a:rPr lang="el-GR" dirty="0" smtClean="0"/>
              <a:t>Το 1887 στρέφεται στην ύπνωση και οδηγείται στη μελέτη της υστερίας.</a:t>
            </a:r>
          </a:p>
          <a:p>
            <a:r>
              <a:rPr lang="el-GR" i="1" dirty="0" smtClean="0"/>
              <a:t>Ερμηνεία των Ονείρων </a:t>
            </a:r>
            <a:r>
              <a:rPr lang="el-GR" dirty="0" smtClean="0"/>
              <a:t>(1900): Διερεύνηση του ονείρου ως εκπλήρωση μιας επιθυμίας. Σύνδεση με το υποσυνείδητο, που πιστεύει ότι είναι κίνητρο για πολλές μας πράξεις (ενάντια στη θετικιστική σκέψη που έβλεπε τα κίνητρα συνειδητά).</a:t>
            </a:r>
          </a:p>
          <a:p>
            <a:r>
              <a:rPr lang="el-GR" dirty="0" smtClean="0"/>
              <a:t>Ασυνείδητη διαδικασία η Απώθηση: απωθούμε στο υποσυνείδητο ότι δεν θέλουμε να θυμόμαστε, μια ασυνείδητη ωστόσο ενέργεια.</a:t>
            </a:r>
          </a:p>
          <a:p>
            <a:r>
              <a:rPr lang="el-GR" dirty="0" smtClean="0"/>
              <a:t>Το εκείνο (</a:t>
            </a:r>
            <a:r>
              <a:rPr lang="en-US" dirty="0" smtClean="0"/>
              <a:t>id), </a:t>
            </a:r>
            <a:r>
              <a:rPr lang="el-GR" dirty="0" smtClean="0"/>
              <a:t>το Εγώ και το Υπερεγώ: το Εκείνο αντιπροσωπεύει τα κίνητρα, τα ένστικτα, τις βιολογικές ανάγκες και είναι έμφυτο. Δεν επηρεάζεται από την εμπειρία του ατόμου. Το Εγώ είναι το λογικό μέρος, δεν είναι έμφυτο και αναπτύσσεται με τη συσσωρευμένη εμπειρία. Το Υπερεγώ αντιπροσωπεύει όλες τις θετικές, ηθικές και κοινωνικές αξίες του ατόμου και αποτελεί την ηθική συνείδηση.</a:t>
            </a:r>
          </a:p>
        </p:txBody>
      </p:sp>
    </p:spTree>
    <p:extLst>
      <p:ext uri="{BB962C8B-B14F-4D97-AF65-F5344CB8AC3E}">
        <p14:creationId xmlns:p14="http://schemas.microsoft.com/office/powerpoint/2010/main" val="3137853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Autofit/>
          </a:bodyPr>
          <a:lstStyle/>
          <a:p>
            <a:r>
              <a:rPr lang="el-GR" sz="2800" b="1" dirty="0" smtClean="0"/>
              <a:t>Συνέχεια…</a:t>
            </a:r>
            <a:endParaRPr lang="el-GR" sz="2800" b="1" dirty="0"/>
          </a:p>
        </p:txBody>
      </p:sp>
      <p:sp>
        <p:nvSpPr>
          <p:cNvPr id="3" name="Content Placeholder 2"/>
          <p:cNvSpPr>
            <a:spLocks noGrp="1"/>
          </p:cNvSpPr>
          <p:nvPr>
            <p:ph idx="1"/>
          </p:nvPr>
        </p:nvSpPr>
        <p:spPr>
          <a:xfrm>
            <a:off x="0" y="476672"/>
            <a:ext cx="9144000" cy="6381328"/>
          </a:xfrm>
        </p:spPr>
        <p:txBody>
          <a:bodyPr>
            <a:normAutofit fontScale="62500" lnSpcReduction="20000"/>
          </a:bodyPr>
          <a:lstStyle/>
          <a:p>
            <a:r>
              <a:rPr lang="el-GR" dirty="0"/>
              <a:t>Η</a:t>
            </a:r>
            <a:r>
              <a:rPr lang="el-GR" dirty="0" smtClean="0"/>
              <a:t> </a:t>
            </a:r>
            <a:r>
              <a:rPr lang="el-GR" dirty="0" err="1" smtClean="0"/>
              <a:t>αλληλοσυσχέτιση</a:t>
            </a:r>
            <a:r>
              <a:rPr lang="el-GR" dirty="0" smtClean="0"/>
              <a:t> αυτών των στοιχείων καθορίζουν την ψυχική κατάσταση του ατόμου. Αν κάποιο πιέζει τα άλλα, τότε δημιουργούνται συγκρούσεις ανάμεσα στο Εγώ και στις ενστικτώδεις ορμές ή τη συνείδηση, οι οποίες ωθούν  το άτομο να καταφύγει σε συγκεκριμένους μηχανισμούς άμυνας: είναι ασυνείδητοι και τίθενται σε λειτουργία από το Εγώ όταν αποτυγχάνουν διάφορες συνειδητές προσπάθειες.</a:t>
            </a:r>
          </a:p>
          <a:p>
            <a:r>
              <a:rPr lang="el-GR" b="1" dirty="0" err="1" smtClean="0"/>
              <a:t>Σαίρεν</a:t>
            </a:r>
            <a:r>
              <a:rPr lang="el-GR" b="1" dirty="0" smtClean="0"/>
              <a:t> </a:t>
            </a:r>
            <a:r>
              <a:rPr lang="el-GR" b="1" dirty="0" err="1" smtClean="0"/>
              <a:t>Κίρκεγκωρ</a:t>
            </a:r>
            <a:r>
              <a:rPr lang="el-GR" dirty="0" smtClean="0"/>
              <a:t>: Δανός φιλόσοφος, θεολόγος, πρώτος υπαρξιστής φιλόσοφος.</a:t>
            </a:r>
          </a:p>
          <a:p>
            <a:r>
              <a:rPr lang="el-GR" dirty="0" smtClean="0"/>
              <a:t>Ασκεί έντονη κριτική στην </a:t>
            </a:r>
            <a:r>
              <a:rPr lang="el-GR" dirty="0" err="1"/>
              <a:t>ε</a:t>
            </a:r>
            <a:r>
              <a:rPr lang="el-GR" dirty="0" err="1" smtClean="0"/>
              <a:t>γελειανή</a:t>
            </a:r>
            <a:r>
              <a:rPr lang="el-GR" dirty="0" smtClean="0"/>
              <a:t> φιλοσοφία και τις πρακτικές της επίσημης Εκκλησίας που αναλώνεται σε ανούσιες τυπολατρίες.</a:t>
            </a:r>
          </a:p>
          <a:p>
            <a:r>
              <a:rPr lang="el-GR" dirty="0" smtClean="0"/>
              <a:t>Είναι υπέρ της επικράτησης της σωκρατικής διαλεκτικής, οπότε είναι ενάντια στον δογματισμό.</a:t>
            </a:r>
          </a:p>
          <a:p>
            <a:r>
              <a:rPr lang="el-GR" dirty="0" smtClean="0"/>
              <a:t>Θεωρεί πως η γνώση έχει νόημα αν στοχεύει στην αυτογνωσία.</a:t>
            </a:r>
          </a:p>
          <a:p>
            <a:r>
              <a:rPr lang="el-GR" dirty="0" smtClean="0"/>
              <a:t>Άλμα προς την πίστη: η πίστη (και η αγάπη επίσης) δεν αποτελεί συνειδητή απόφαση αλλά </a:t>
            </a:r>
            <a:r>
              <a:rPr lang="el-GR" b="1" dirty="0" smtClean="0"/>
              <a:t>υπερβατική εκλογίκευση</a:t>
            </a:r>
            <a:r>
              <a:rPr lang="el-GR" dirty="0" smtClean="0"/>
              <a:t>. Έτσι αν κάποιος πιστεύει στον Θεό πρέπει ταυτόχρονα να αμφιβάλει για την ύπαρξη του Θεού. Η αμφιβολία, λοιπόν, που είναι μια έλλογη διαδικασία, πρέπει να υπάρχει για να έχει νόημα η πίστη.</a:t>
            </a:r>
          </a:p>
          <a:p>
            <a:r>
              <a:rPr lang="el-GR" dirty="0" smtClean="0"/>
              <a:t>Η υποκειμενικότητα είναι μια αλήθεια. Και η αλήθεια είναι υποκειμενική. Διάκριση του αντικειμενικά αληθούς: Ο Ιησούς από το Ναζαρέτ είναι ένας άνθρωπος που σταυρώθηκε και της υποκειμενικής σχέσης του ατόμου (π.χ. αδιαφορία ή αφοσίωση με αυτή την αλήθεια.</a:t>
            </a:r>
            <a:endParaRPr lang="el-GR" dirty="0"/>
          </a:p>
          <a:p>
            <a:r>
              <a:rPr lang="el-GR" b="1" dirty="0" smtClean="0"/>
              <a:t>Θεοσοφία</a:t>
            </a:r>
            <a:r>
              <a:rPr lang="el-GR" dirty="0" smtClean="0"/>
              <a:t>: συγκρητισμός θρησκειών, κοινά στοιχεία σε όλες τις θρησκείες. </a:t>
            </a:r>
          </a:p>
        </p:txBody>
      </p:sp>
    </p:spTree>
    <p:extLst>
      <p:ext uri="{BB962C8B-B14F-4D97-AF65-F5344CB8AC3E}">
        <p14:creationId xmlns:p14="http://schemas.microsoft.com/office/powerpoint/2010/main" val="3621757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2800" b="1" i="1" dirty="0" smtClean="0"/>
              <a:t>Ο πατέρας </a:t>
            </a:r>
            <a:r>
              <a:rPr lang="el-GR" sz="2800" b="1" dirty="0" smtClean="0"/>
              <a:t>(1887)</a:t>
            </a:r>
            <a:endParaRPr lang="el-GR" sz="2800" b="1" dirty="0"/>
          </a:p>
        </p:txBody>
      </p:sp>
      <p:sp>
        <p:nvSpPr>
          <p:cNvPr id="3" name="Content Placeholder 2"/>
          <p:cNvSpPr>
            <a:spLocks noGrp="1"/>
          </p:cNvSpPr>
          <p:nvPr>
            <p:ph idx="1"/>
          </p:nvPr>
        </p:nvSpPr>
        <p:spPr>
          <a:xfrm>
            <a:off x="0" y="476672"/>
            <a:ext cx="9144000" cy="6381328"/>
          </a:xfrm>
        </p:spPr>
        <p:txBody>
          <a:bodyPr>
            <a:normAutofit fontScale="62500" lnSpcReduction="20000"/>
          </a:bodyPr>
          <a:lstStyle/>
          <a:p>
            <a:endParaRPr lang="el-GR" dirty="0" smtClean="0"/>
          </a:p>
          <a:p>
            <a:r>
              <a:rPr lang="el-GR" dirty="0" smtClean="0"/>
              <a:t>Ρεαλιστικό δράμα: διάλογοι, σκηνικές οδηγίες</a:t>
            </a:r>
          </a:p>
          <a:p>
            <a:r>
              <a:rPr lang="el-GR" dirty="0" smtClean="0"/>
              <a:t>Ευθύγραμμη </a:t>
            </a:r>
            <a:r>
              <a:rPr lang="el-GR" dirty="0"/>
              <a:t>και αληθοφανής, ακολουθείται μια δομή με αρχή- μέση- τέλος</a:t>
            </a:r>
            <a:r>
              <a:rPr lang="el-GR" dirty="0" smtClean="0"/>
              <a:t>.</a:t>
            </a:r>
          </a:p>
          <a:p>
            <a:r>
              <a:rPr lang="el-GR" dirty="0" smtClean="0"/>
              <a:t>Στο σαλόνι του σπιτιού του Ίλαρχου. Δύο νύχτες.</a:t>
            </a:r>
          </a:p>
          <a:p>
            <a:r>
              <a:rPr lang="el-GR" dirty="0" smtClean="0"/>
              <a:t>Θέματα, νοηματικοί άξονες: </a:t>
            </a:r>
            <a:r>
              <a:rPr lang="el-GR" b="1" dirty="0" smtClean="0"/>
              <a:t>ο αγώνας του αρσενικού με το θηλυκό εντός της οικογένειας και της κοινωνίας. </a:t>
            </a:r>
            <a:r>
              <a:rPr lang="el-GR" dirty="0" smtClean="0"/>
              <a:t>Η ανατροφή της κόρης που αντιμετωπίζεται και από τους δύο ως αντικείμενο που έχουν στην κατοχή τους. Η κόρη Μπέρτα οφείλει να έχει μια «ψυχή» αυτή του πατέρα της, έτσι της λέει ο Ίλαρχος, όταν η κόρη «διακηρύσσει το δικαίωμα στον εαυτό της».</a:t>
            </a:r>
          </a:p>
          <a:p>
            <a:r>
              <a:rPr lang="el-GR" dirty="0"/>
              <a:t>Τα πρόσωπα του έργου: ο πατέρας, η μητέρα, η κόρη, η παραμάνα, ο κουνιάδος Πάστορας, ο γιατρός.</a:t>
            </a:r>
          </a:p>
          <a:p>
            <a:r>
              <a:rPr lang="el-GR" dirty="0"/>
              <a:t>Η Λάουρα και ο Ίλαρχος δεν έχουν μια οριοθετημένη ταυτότητα, έναν ρόλο αλλά πολλούς και τους εναλλάσσουν όπως και τις μάσκες που ο καθένας φορά, και έτσι αντιμετωπίζουν τους φαινομενικά </a:t>
            </a:r>
            <a:r>
              <a:rPr lang="el-GR" dirty="0" smtClean="0"/>
              <a:t>αμέτοχους (παραμάνα, πάστορας, γιατρός) </a:t>
            </a:r>
            <a:r>
              <a:rPr lang="el-GR" dirty="0"/>
              <a:t>στο δράμα του ζευγαριού. Είναι χαρακτηριστικό πως στις κρίσιμες στιγμές οι δύο πρωταγωνιστές δεν μιλούν για τον εαυτό τους σε πρώτο πρόσωπο. Ο Ίππαρχος μιλά για το τι πρέπει να κάνει ένας άνδρας ή ένας πατέρας, ενώ η Λάουρα αντίστοιχα μια μητέρα. Το εγώ τους έχει κομματιαστεί κάτω από την πίεση των ρόλων που έχουν αναλάβει</a:t>
            </a:r>
            <a:r>
              <a:rPr lang="el-GR" dirty="0" smtClean="0"/>
              <a:t>. Κανείς από τους δύο, ωστόσο, δεν επικαλείται επιχειρήματα που ευσταθούν σε κοινωνικό πλαίσιο (νομικά ή ηθικά). Μόνον χάρη της μάχης επιστρατεύονται και του σκοπού που είναι η επικράτηση του ενός.</a:t>
            </a:r>
          </a:p>
          <a:p>
            <a:endParaRPr lang="el-GR" dirty="0" smtClean="0"/>
          </a:p>
          <a:p>
            <a:endParaRPr lang="el-GR" dirty="0" smtClean="0"/>
          </a:p>
          <a:p>
            <a:endParaRPr lang="el-GR" dirty="0"/>
          </a:p>
        </p:txBody>
      </p:sp>
    </p:spTree>
    <p:extLst>
      <p:ext uri="{BB962C8B-B14F-4D97-AF65-F5344CB8AC3E}">
        <p14:creationId xmlns:p14="http://schemas.microsoft.com/office/powerpoint/2010/main" val="142902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764704"/>
          </a:xfrm>
        </p:spPr>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692696"/>
            <a:ext cx="9144000" cy="6165304"/>
          </a:xfrm>
        </p:spPr>
        <p:txBody>
          <a:bodyPr>
            <a:normAutofit fontScale="70000" lnSpcReduction="20000"/>
          </a:bodyPr>
          <a:lstStyle/>
          <a:p>
            <a:endParaRPr lang="el-GR" dirty="0" smtClean="0"/>
          </a:p>
          <a:p>
            <a:r>
              <a:rPr lang="el-GR" dirty="0" smtClean="0"/>
              <a:t>Ο </a:t>
            </a:r>
            <a:r>
              <a:rPr lang="el-GR" dirty="0"/>
              <a:t>Ίλαρχος μιλάει για φυλετικό </a:t>
            </a:r>
            <a:r>
              <a:rPr lang="el-GR" dirty="0" smtClean="0"/>
              <a:t>μίσος ανάμεσα στον άντρα και τη γυναίκα. </a:t>
            </a:r>
            <a:endParaRPr lang="el-GR" dirty="0"/>
          </a:p>
          <a:p>
            <a:r>
              <a:rPr lang="el-GR" dirty="0"/>
              <a:t>Ο μύθος της Ομφάλης επιστρατεύεται από τον συγγραφέα για να αποκτήσει μεγαλύτερο βάθος το έργο. </a:t>
            </a:r>
            <a:r>
              <a:rPr lang="el-GR" dirty="0" smtClean="0"/>
              <a:t>Η Ομφάλη συμβολίζει τη γη (ομφαλός της γης). </a:t>
            </a:r>
            <a:r>
              <a:rPr lang="el-GR" dirty="0"/>
              <a:t>Η εικόνα της γυναίκας που είχε υπό τις προσταγές της τον Ηρακλή, στο έργο αυτό εκπροσωπείται από τέσσερις γυναίκες: τη σύζυγο, την πεθερά, την παραμάνα και την μητέρα. </a:t>
            </a:r>
            <a:endParaRPr lang="el-GR" dirty="0" smtClean="0"/>
          </a:p>
          <a:p>
            <a:r>
              <a:rPr lang="el-GR" dirty="0" smtClean="0"/>
              <a:t>Επίδραση </a:t>
            </a:r>
            <a:r>
              <a:rPr lang="el-GR" dirty="0"/>
              <a:t>και σχόλιο: </a:t>
            </a:r>
            <a:r>
              <a:rPr lang="el-GR" i="1" dirty="0"/>
              <a:t>Η</a:t>
            </a:r>
            <a:r>
              <a:rPr lang="el-GR" dirty="0"/>
              <a:t> </a:t>
            </a:r>
            <a:r>
              <a:rPr lang="el-GR" i="1" dirty="0"/>
              <a:t>αγριόπαπια</a:t>
            </a:r>
            <a:r>
              <a:rPr lang="el-GR" dirty="0"/>
              <a:t> του </a:t>
            </a:r>
            <a:r>
              <a:rPr lang="el-GR" dirty="0" err="1"/>
              <a:t>Ίψεν</a:t>
            </a:r>
            <a:r>
              <a:rPr lang="el-GR" dirty="0"/>
              <a:t> και </a:t>
            </a:r>
            <a:r>
              <a:rPr lang="el-GR" i="1" dirty="0"/>
              <a:t>Ο οικοδιδάσκαλος</a:t>
            </a:r>
            <a:r>
              <a:rPr lang="el-GR" dirty="0"/>
              <a:t> του </a:t>
            </a:r>
            <a:r>
              <a:rPr lang="el-GR" dirty="0" err="1"/>
              <a:t>Λέντς</a:t>
            </a:r>
            <a:r>
              <a:rPr lang="el-GR" dirty="0"/>
              <a:t>. </a:t>
            </a:r>
            <a:r>
              <a:rPr lang="el-GR" dirty="0" smtClean="0"/>
              <a:t>Στο έργο του </a:t>
            </a:r>
            <a:r>
              <a:rPr lang="el-GR" dirty="0" err="1" smtClean="0"/>
              <a:t>Ίψεν</a:t>
            </a:r>
            <a:r>
              <a:rPr lang="el-GR" dirty="0" smtClean="0"/>
              <a:t> </a:t>
            </a:r>
            <a:r>
              <a:rPr lang="el-GR" dirty="0"/>
              <a:t>υπάρχει ο πατέρας, η μητέρα και </a:t>
            </a:r>
            <a:r>
              <a:rPr lang="el-GR" dirty="0" smtClean="0"/>
              <a:t>η κόρη. Στο έργο του </a:t>
            </a:r>
            <a:r>
              <a:rPr lang="el-GR" dirty="0" err="1" smtClean="0"/>
              <a:t>Λεντς</a:t>
            </a:r>
            <a:r>
              <a:rPr lang="el-GR" dirty="0" smtClean="0"/>
              <a:t> το σπίτι το κυβερνούν οι γυναίκες.</a:t>
            </a:r>
            <a:endParaRPr lang="el-GR" dirty="0"/>
          </a:p>
          <a:p>
            <a:r>
              <a:rPr lang="el-GR" dirty="0"/>
              <a:t>Οι </a:t>
            </a:r>
            <a:r>
              <a:rPr lang="el-GR" dirty="0" err="1"/>
              <a:t>ιστορικο</a:t>
            </a:r>
            <a:r>
              <a:rPr lang="el-GR" dirty="0"/>
              <a:t>-κοινωνικές συνθήκες μέσα στις οποίες γράφεται το έργο, είναι οι ίδιες που βρήκαμε και στον </a:t>
            </a:r>
            <a:r>
              <a:rPr lang="el-GR" dirty="0" err="1"/>
              <a:t>Ίψεν</a:t>
            </a:r>
            <a:r>
              <a:rPr lang="el-GR" dirty="0"/>
              <a:t>.</a:t>
            </a:r>
          </a:p>
          <a:p>
            <a:r>
              <a:rPr lang="el-GR" dirty="0"/>
              <a:t>Γιόχαν Γιάκομπ </a:t>
            </a:r>
            <a:r>
              <a:rPr lang="el-GR" dirty="0" err="1"/>
              <a:t>Μπαχόφεν</a:t>
            </a:r>
            <a:r>
              <a:rPr lang="el-GR" dirty="0"/>
              <a:t>: </a:t>
            </a:r>
            <a:r>
              <a:rPr lang="el-GR" i="1" dirty="0"/>
              <a:t>Μητριαρχία</a:t>
            </a:r>
            <a:r>
              <a:rPr lang="el-GR" dirty="0"/>
              <a:t>  (1861).  Ένα έργο που </a:t>
            </a:r>
            <a:r>
              <a:rPr lang="el-GR" dirty="0" err="1"/>
              <a:t>στοχοποιεί</a:t>
            </a:r>
            <a:r>
              <a:rPr lang="el-GR" dirty="0"/>
              <a:t> τη γυναικεία </a:t>
            </a:r>
            <a:r>
              <a:rPr lang="el-GR" dirty="0" smtClean="0"/>
              <a:t>χειραφέτηση και της χρεώνει την κρίση που διέρχεται ο θεσμός της οικογένειας και κατ’ επέκταση η κοινωνία.</a:t>
            </a:r>
            <a:endParaRPr lang="el-GR" dirty="0"/>
          </a:p>
          <a:p>
            <a:r>
              <a:rPr lang="el-GR" dirty="0"/>
              <a:t>Η διαφορά στην παρουσίαση της πάλης των φύλων </a:t>
            </a:r>
            <a:r>
              <a:rPr lang="el-GR" i="1" dirty="0"/>
              <a:t>Στον χορό του θανάτου </a:t>
            </a:r>
            <a:r>
              <a:rPr lang="el-GR" dirty="0"/>
              <a:t>(1901</a:t>
            </a:r>
            <a:r>
              <a:rPr lang="el-GR" dirty="0" smtClean="0"/>
              <a:t>). </a:t>
            </a:r>
            <a:endParaRPr lang="el-GR" dirty="0"/>
          </a:p>
          <a:p>
            <a:r>
              <a:rPr lang="el-GR" i="1" dirty="0"/>
              <a:t>Η διαφορά ανάμεσα στον </a:t>
            </a:r>
            <a:r>
              <a:rPr lang="el-GR" i="1" dirty="0" err="1"/>
              <a:t>Ίψεν</a:t>
            </a:r>
            <a:r>
              <a:rPr lang="el-GR" i="1" dirty="0"/>
              <a:t> και τον </a:t>
            </a:r>
            <a:r>
              <a:rPr lang="el-GR" i="1" dirty="0" err="1"/>
              <a:t>Στρίντμπεργκ</a:t>
            </a:r>
            <a:r>
              <a:rPr lang="el-GR" i="1" dirty="0"/>
              <a:t> σχετικά με τη δυνατότητα αυτοπραγμάτωσης των μελών της οικογένειας. Η οικογένεια στον </a:t>
            </a:r>
            <a:r>
              <a:rPr lang="el-GR" i="1" dirty="0" err="1"/>
              <a:t>Στρίνμπεργκ</a:t>
            </a:r>
            <a:r>
              <a:rPr lang="el-GR" i="1" dirty="0"/>
              <a:t> είναι </a:t>
            </a:r>
            <a:r>
              <a:rPr lang="el-GR" i="1" dirty="0" smtClean="0"/>
              <a:t>η αιώνια </a:t>
            </a:r>
            <a:r>
              <a:rPr lang="el-GR" i="1" dirty="0"/>
              <a:t>κόλαση.</a:t>
            </a:r>
          </a:p>
          <a:p>
            <a:endParaRPr lang="el-GR" i="1" dirty="0"/>
          </a:p>
          <a:p>
            <a:endParaRPr lang="el-GR" dirty="0"/>
          </a:p>
        </p:txBody>
      </p:sp>
    </p:spTree>
    <p:extLst>
      <p:ext uri="{BB962C8B-B14F-4D97-AF65-F5344CB8AC3E}">
        <p14:creationId xmlns:p14="http://schemas.microsoft.com/office/powerpoint/2010/main" val="32111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a:bodyPr>
          <a:lstStyle/>
          <a:p>
            <a:r>
              <a:rPr lang="el-GR" sz="2800" b="1" i="1" dirty="0" smtClean="0"/>
              <a:t>Η σονάτα των φαντασμάτων </a:t>
            </a:r>
            <a:r>
              <a:rPr lang="el-GR" sz="2800" b="1" dirty="0" smtClean="0"/>
              <a:t>(1907)</a:t>
            </a:r>
            <a:endParaRPr lang="el-GR" sz="2800" b="1" dirty="0"/>
          </a:p>
        </p:txBody>
      </p:sp>
      <p:sp>
        <p:nvSpPr>
          <p:cNvPr id="3" name="Content Placeholder 2"/>
          <p:cNvSpPr>
            <a:spLocks noGrp="1"/>
          </p:cNvSpPr>
          <p:nvPr>
            <p:ph idx="1"/>
          </p:nvPr>
        </p:nvSpPr>
        <p:spPr>
          <a:xfrm>
            <a:off x="0" y="548680"/>
            <a:ext cx="9144000" cy="6309320"/>
          </a:xfrm>
        </p:spPr>
        <p:txBody>
          <a:bodyPr>
            <a:normAutofit fontScale="70000" lnSpcReduction="20000"/>
          </a:bodyPr>
          <a:lstStyle/>
          <a:p>
            <a:r>
              <a:rPr lang="el-GR" dirty="0" smtClean="0"/>
              <a:t>Δράμα Δωματίου: Γράφεται μαζί με άλλα 6 έργα (Πελεκάνος…) προορισμένα να ανεβούν στο Ι</a:t>
            </a:r>
            <a:r>
              <a:rPr lang="en-US" dirty="0" err="1" smtClean="0"/>
              <a:t>ntima</a:t>
            </a:r>
            <a:r>
              <a:rPr lang="en-US" dirty="0" smtClean="0"/>
              <a:t> </a:t>
            </a:r>
            <a:r>
              <a:rPr lang="en-US" dirty="0" err="1" smtClean="0"/>
              <a:t>Teatern</a:t>
            </a:r>
            <a:r>
              <a:rPr lang="en-US" dirty="0" smtClean="0"/>
              <a:t> </a:t>
            </a:r>
            <a:r>
              <a:rPr lang="el-GR" dirty="0" smtClean="0"/>
              <a:t>της Στοκχόλμης (στα πρότυπα του </a:t>
            </a:r>
            <a:r>
              <a:rPr lang="en-US" dirty="0" err="1" smtClean="0"/>
              <a:t>Kammerspiel</a:t>
            </a:r>
            <a:r>
              <a:rPr lang="en-US" dirty="0" smtClean="0"/>
              <a:t> </a:t>
            </a:r>
            <a:r>
              <a:rPr lang="el-GR" dirty="0" smtClean="0"/>
              <a:t>του</a:t>
            </a:r>
            <a:r>
              <a:rPr lang="en-US" dirty="0" smtClean="0"/>
              <a:t> Max</a:t>
            </a:r>
            <a:r>
              <a:rPr lang="el-GR" dirty="0" smtClean="0"/>
              <a:t> </a:t>
            </a:r>
            <a:r>
              <a:rPr lang="en-US" dirty="0" smtClean="0"/>
              <a:t>Reinhardt.</a:t>
            </a:r>
            <a:endParaRPr lang="el-GR" dirty="0" smtClean="0"/>
          </a:p>
          <a:p>
            <a:r>
              <a:rPr lang="el-GR" dirty="0"/>
              <a:t>Απηχεί πολλές ιδέες που υπήρχαν στο Ονειρόδραμα.</a:t>
            </a:r>
          </a:p>
          <a:p>
            <a:r>
              <a:rPr lang="el-GR" dirty="0" smtClean="0"/>
              <a:t>Άλλος τίτλος του έργου: </a:t>
            </a:r>
            <a:r>
              <a:rPr lang="en-US" dirty="0" smtClean="0"/>
              <a:t>Kama </a:t>
            </a:r>
            <a:r>
              <a:rPr lang="en-US" dirty="0" err="1" smtClean="0"/>
              <a:t>Loca</a:t>
            </a:r>
            <a:r>
              <a:rPr lang="en-US" dirty="0" smtClean="0"/>
              <a:t> </a:t>
            </a:r>
            <a:r>
              <a:rPr lang="el-GR" dirty="0" smtClean="0"/>
              <a:t>ένα βουδιστικό δράμα.</a:t>
            </a:r>
            <a:endParaRPr lang="en-US" dirty="0" smtClean="0"/>
          </a:p>
          <a:p>
            <a:r>
              <a:rPr lang="el-GR" dirty="0" smtClean="0"/>
              <a:t>Η φόρμα του υιοθετεί διευκολύνει την αποτύπωση της συνείδησης (</a:t>
            </a:r>
            <a:r>
              <a:rPr lang="el-GR" b="1" dirty="0" smtClean="0"/>
              <a:t>εκροή συνείδησης</a:t>
            </a:r>
            <a:r>
              <a:rPr lang="el-GR" dirty="0" smtClean="0"/>
              <a:t>). Απελευθέρωση από το αστικό περιβάλλον. Δεν υπάρχουν διαπροσωπικές σχέσεις και χρονική εξέλιξη των ιστοριών στα πρότυπα του ρεαλιστικού ύφους.</a:t>
            </a:r>
          </a:p>
          <a:p>
            <a:r>
              <a:rPr lang="el-GR" dirty="0" smtClean="0"/>
              <a:t>Ανανέωση της δραματικής φόρμας από το 1907: </a:t>
            </a:r>
            <a:r>
              <a:rPr lang="el-GR" dirty="0"/>
              <a:t>Δ</a:t>
            </a:r>
            <a:r>
              <a:rPr lang="el-GR" dirty="0" smtClean="0"/>
              <a:t>ράμα Δωματίου</a:t>
            </a:r>
          </a:p>
          <a:p>
            <a:r>
              <a:rPr lang="el-GR" dirty="0" smtClean="0"/>
              <a:t>Συμβολικό και γκροτέσκο περιβάλλον, υπόγειοι τόνοι και αλληγορικές αναφορές.</a:t>
            </a:r>
          </a:p>
          <a:p>
            <a:r>
              <a:rPr lang="el-GR" dirty="0" smtClean="0"/>
              <a:t>Η αίσθηση για ονειρική επίκληση και η </a:t>
            </a:r>
            <a:r>
              <a:rPr lang="el-GR" dirty="0" err="1" smtClean="0"/>
              <a:t>γκροτέσκα</a:t>
            </a:r>
            <a:r>
              <a:rPr lang="el-GR" dirty="0" smtClean="0"/>
              <a:t> αποσύνθεση φτάνουν στο απόγειό τους.</a:t>
            </a:r>
          </a:p>
          <a:p>
            <a:r>
              <a:rPr lang="el-GR" dirty="0" smtClean="0"/>
              <a:t>Θέμα: ένα γεύμα μεταξύ αγνώστων/φαντασμάτων ανατρέπει την πραγματικότητα.</a:t>
            </a:r>
          </a:p>
          <a:p>
            <a:r>
              <a:rPr lang="el-GR" dirty="0" smtClean="0"/>
              <a:t>Σύγχυση παρόντος-παρελθόντος, ονείρου-πραγματικότητας, παραίσθησης και φωτεινής συνείδησης.</a:t>
            </a:r>
          </a:p>
          <a:p>
            <a:r>
              <a:rPr lang="el-GR" dirty="0" err="1" smtClean="0"/>
              <a:t>Επικλητική</a:t>
            </a:r>
            <a:r>
              <a:rPr lang="el-GR" dirty="0" smtClean="0"/>
              <a:t> δύναμη του λόγου και των κινήσεων των ηθοποιών.</a:t>
            </a:r>
          </a:p>
          <a:p>
            <a:endParaRPr lang="el-GR" dirty="0" smtClean="0"/>
          </a:p>
          <a:p>
            <a:endParaRPr lang="el-GR" dirty="0"/>
          </a:p>
        </p:txBody>
      </p:sp>
    </p:spTree>
    <p:extLst>
      <p:ext uri="{BB962C8B-B14F-4D97-AF65-F5344CB8AC3E}">
        <p14:creationId xmlns:p14="http://schemas.microsoft.com/office/powerpoint/2010/main" val="3483540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2800" b="1" dirty="0" smtClean="0"/>
              <a:t>Συνέχεια…</a:t>
            </a:r>
            <a:endParaRPr lang="el-GR" sz="2800" b="1" dirty="0"/>
          </a:p>
        </p:txBody>
      </p:sp>
      <p:sp>
        <p:nvSpPr>
          <p:cNvPr id="3" name="Content Placeholder 2"/>
          <p:cNvSpPr>
            <a:spLocks noGrp="1"/>
          </p:cNvSpPr>
          <p:nvPr>
            <p:ph idx="1"/>
          </p:nvPr>
        </p:nvSpPr>
        <p:spPr>
          <a:xfrm>
            <a:off x="107504" y="476672"/>
            <a:ext cx="9036496" cy="6381328"/>
          </a:xfrm>
        </p:spPr>
        <p:txBody>
          <a:bodyPr>
            <a:normAutofit fontScale="62500" lnSpcReduction="20000"/>
          </a:bodyPr>
          <a:lstStyle/>
          <a:p>
            <a:endParaRPr lang="el-GR" dirty="0" smtClean="0"/>
          </a:p>
          <a:p>
            <a:r>
              <a:rPr lang="el-GR" dirty="0" smtClean="0"/>
              <a:t>Τα </a:t>
            </a:r>
            <a:r>
              <a:rPr lang="el-GR" b="1" dirty="0" smtClean="0"/>
              <a:t>δραματικά πρόσωπα </a:t>
            </a:r>
            <a:r>
              <a:rPr lang="el-GR" dirty="0" smtClean="0"/>
              <a:t>είναι ανάμεσα στο ασυνείδητο και τη φαντασία, οπότε ο ψυχολογικός ρεαλισμός είναι ανεφάρμοστος</a:t>
            </a:r>
            <a:r>
              <a:rPr lang="el-GR" dirty="0" smtClean="0"/>
              <a:t>. Πρόκειται </a:t>
            </a:r>
            <a:r>
              <a:rPr lang="el-GR" dirty="0" smtClean="0"/>
              <a:t>για πλάσματα μιας βασανισμένης συνείδησης.</a:t>
            </a:r>
          </a:p>
          <a:p>
            <a:r>
              <a:rPr lang="el-GR" dirty="0" smtClean="0"/>
              <a:t>Πολλά αυτοβιογραφικά στοιχεία περνούν στο έργο και ειδικά των ημερών που το συγγράφει: τα πρόσωπα του έργου είναι εμπνευσμένα από γείτονες του στο προάστιο </a:t>
            </a:r>
            <a:r>
              <a:rPr lang="el-GR" dirty="0" err="1" smtClean="0"/>
              <a:t>Εστερμάλ</a:t>
            </a:r>
            <a:r>
              <a:rPr lang="el-GR" dirty="0" smtClean="0"/>
              <a:t> (ένας ανάπηρος σε καροτσάκι, μια ομάδα χαρτοπαικτών σε ένα διαμέρισμα), συγγενείς του (η αδελφή του και ο γαμπρός του με αρνητικό πρόσημο, η κόρη του και ο αρραβωνιαστικός της με θετικό πρόσημο), </a:t>
            </a:r>
            <a:r>
              <a:rPr lang="el-GR" dirty="0"/>
              <a:t>τ</a:t>
            </a:r>
            <a:r>
              <a:rPr lang="el-GR" dirty="0" smtClean="0"/>
              <a:t>η μαγείρισσα του που τον εγκαταλείπει μόλις δύο μέρες πριν τελειώσει τη συγγραφή του έργου. Το παραβάν του θανάτου. Η αρρώστια του (ψωρίαση και αρχές καρκίνου). Το αινιγματικό γιαπωνέζικο μπουκαλάκι…</a:t>
            </a:r>
          </a:p>
          <a:p>
            <a:r>
              <a:rPr lang="el-GR" dirty="0" smtClean="0"/>
              <a:t>Γίνεται προσπάθεια να ενσωματωθούν εμπειρίες μυθικών ταξιδιών και πνευματικών ονείρων.</a:t>
            </a:r>
          </a:p>
          <a:p>
            <a:r>
              <a:rPr lang="el-GR" dirty="0" smtClean="0"/>
              <a:t>Ο υλικός κόσμος είναι ένας κόσμος ψευδαισθήσεων γεμάτος παγίδες.</a:t>
            </a:r>
          </a:p>
          <a:p>
            <a:r>
              <a:rPr lang="el-GR" dirty="0" smtClean="0"/>
              <a:t>Το κακό επανέρχεται στις αέναες ενσαρκώσεις. </a:t>
            </a:r>
          </a:p>
          <a:p>
            <a:r>
              <a:rPr lang="el-GR" dirty="0" smtClean="0"/>
              <a:t>Ο θάνατος θα φέρει τη γαλήνη. Στο τέλος του έργου ο φοιτητής είναι σαν ιερέας.</a:t>
            </a:r>
          </a:p>
          <a:p>
            <a:r>
              <a:rPr lang="el-GR" dirty="0" smtClean="0"/>
              <a:t>Στα όψιμά του έργα ο </a:t>
            </a:r>
            <a:r>
              <a:rPr lang="el-GR" dirty="0" err="1" smtClean="0"/>
              <a:t>Στρίντμπεργκ</a:t>
            </a:r>
            <a:r>
              <a:rPr lang="el-GR" dirty="0" smtClean="0"/>
              <a:t> αντιμετωπίζει με συμπόνια τον αλλοτριωμένο άνθρωπο, που χαμένος και δίχως ρίζες αναζητά κάποιο νόημα </a:t>
            </a:r>
            <a:r>
              <a:rPr lang="el-GR" dirty="0" err="1" smtClean="0"/>
              <a:t>μεσ</a:t>
            </a:r>
            <a:r>
              <a:rPr lang="el-GR" dirty="0" smtClean="0"/>
              <a:t>’ το ακατανόητο σύμπαν, προσπαθώντας να συμβιβάσει τα πιο ανόμοια στοιχεία : τον πόθο και την αγάπη, το σώμα και το πνεύμα, την ασχήμια και την ομορφιά.</a:t>
            </a:r>
          </a:p>
        </p:txBody>
      </p:sp>
    </p:spTree>
    <p:extLst>
      <p:ext uri="{BB962C8B-B14F-4D97-AF65-F5344CB8AC3E}">
        <p14:creationId xmlns:p14="http://schemas.microsoft.com/office/powerpoint/2010/main" val="2644400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l-GR" sz="3200" b="1" dirty="0" smtClean="0"/>
              <a:t>Από τον </a:t>
            </a:r>
            <a:r>
              <a:rPr lang="el-GR" sz="3200" b="1" dirty="0" err="1" smtClean="0"/>
              <a:t>Στρίντμπεργκ</a:t>
            </a:r>
            <a:r>
              <a:rPr lang="el-GR" sz="3200" b="1" dirty="0" smtClean="0"/>
              <a:t> στον Εξπρεσιονισμό</a:t>
            </a:r>
            <a:endParaRPr lang="el-GR" sz="3200" b="1" dirty="0"/>
          </a:p>
        </p:txBody>
      </p:sp>
      <p:sp>
        <p:nvSpPr>
          <p:cNvPr id="3" name="Content Placeholder 2"/>
          <p:cNvSpPr>
            <a:spLocks noGrp="1"/>
          </p:cNvSpPr>
          <p:nvPr>
            <p:ph idx="1"/>
          </p:nvPr>
        </p:nvSpPr>
        <p:spPr/>
        <p:txBody>
          <a:bodyPr>
            <a:normAutofit fontScale="85000" lnSpcReduction="20000"/>
          </a:bodyPr>
          <a:lstStyle/>
          <a:p>
            <a:pPr marL="0" indent="0">
              <a:buNone/>
            </a:pPr>
            <a:r>
              <a:rPr lang="el-GR" dirty="0"/>
              <a:t>Στοιχεία των τελευταίων του έργων που σε πιο έντονη μορφή θα τα συναντήσουμε στο εξπρεσιονιστικό θέατρο:</a:t>
            </a:r>
          </a:p>
          <a:p>
            <a:pPr marL="0" indent="0">
              <a:buNone/>
            </a:pPr>
            <a:r>
              <a:rPr lang="el-GR" dirty="0"/>
              <a:t>(α</a:t>
            </a:r>
            <a:r>
              <a:rPr lang="el-GR" dirty="0" smtClean="0"/>
              <a:t>) Ενδιαφέρον </a:t>
            </a:r>
            <a:r>
              <a:rPr lang="el-GR" dirty="0"/>
              <a:t>για την </a:t>
            </a:r>
            <a:r>
              <a:rPr lang="el-GR" dirty="0" smtClean="0"/>
              <a:t>πνευματικότητα (βλ. </a:t>
            </a:r>
            <a:r>
              <a:rPr lang="en-US" dirty="0" smtClean="0"/>
              <a:t>Geist)</a:t>
            </a:r>
            <a:endParaRPr lang="el-GR" dirty="0"/>
          </a:p>
          <a:p>
            <a:pPr marL="0" indent="0">
              <a:buNone/>
            </a:pPr>
            <a:r>
              <a:rPr lang="el-GR" dirty="0"/>
              <a:t>(β</a:t>
            </a:r>
            <a:r>
              <a:rPr lang="el-GR" dirty="0" smtClean="0"/>
              <a:t>) Παρουσίαση </a:t>
            </a:r>
            <a:r>
              <a:rPr lang="el-GR" dirty="0"/>
              <a:t>δυνατών </a:t>
            </a:r>
            <a:r>
              <a:rPr lang="el-GR" dirty="0" smtClean="0"/>
              <a:t>συναισθημάτων</a:t>
            </a:r>
            <a:r>
              <a:rPr lang="en-US" dirty="0" smtClean="0"/>
              <a:t> (</a:t>
            </a:r>
            <a:r>
              <a:rPr lang="el-GR" dirty="0" smtClean="0"/>
              <a:t>βλ. Κραυγή)</a:t>
            </a:r>
            <a:endParaRPr lang="el-GR" dirty="0"/>
          </a:p>
          <a:p>
            <a:pPr marL="0" indent="0">
              <a:buNone/>
            </a:pPr>
            <a:r>
              <a:rPr lang="el-GR" dirty="0"/>
              <a:t>(γ</a:t>
            </a:r>
            <a:r>
              <a:rPr lang="el-GR" dirty="0" smtClean="0"/>
              <a:t>) Τρικ </a:t>
            </a:r>
            <a:r>
              <a:rPr lang="el-GR" dirty="0"/>
              <a:t>της αντιληπτικής </a:t>
            </a:r>
            <a:r>
              <a:rPr lang="el-GR" dirty="0" smtClean="0"/>
              <a:t>δυνατότητας </a:t>
            </a:r>
            <a:endParaRPr lang="el-GR" dirty="0"/>
          </a:p>
          <a:p>
            <a:pPr marL="0" indent="0">
              <a:buNone/>
            </a:pPr>
            <a:r>
              <a:rPr lang="el-GR" dirty="0"/>
              <a:t>(δ</a:t>
            </a:r>
            <a:r>
              <a:rPr lang="el-GR" dirty="0" smtClean="0"/>
              <a:t>) Ήχοι </a:t>
            </a:r>
            <a:r>
              <a:rPr lang="el-GR" dirty="0"/>
              <a:t>και εικόνες σε ύφος </a:t>
            </a:r>
            <a:r>
              <a:rPr lang="el-GR" dirty="0" err="1"/>
              <a:t>γκροτέσκ</a:t>
            </a:r>
            <a:r>
              <a:rPr lang="el-GR" dirty="0"/>
              <a:t> </a:t>
            </a:r>
            <a:r>
              <a:rPr lang="el-GR" dirty="0" smtClean="0"/>
              <a:t>(παραμορφώσεις της πραγματικής εικόνας)</a:t>
            </a:r>
            <a:endParaRPr lang="el-GR" dirty="0"/>
          </a:p>
          <a:p>
            <a:pPr marL="0" indent="0">
              <a:buNone/>
            </a:pPr>
            <a:r>
              <a:rPr lang="el-GR" dirty="0"/>
              <a:t>Ο </a:t>
            </a:r>
            <a:r>
              <a:rPr lang="en-US" dirty="0"/>
              <a:t>M. Reinhardt </a:t>
            </a:r>
            <a:r>
              <a:rPr lang="el-GR" dirty="0"/>
              <a:t>ανεβάζει το έργο σε ύφος εξπρεσιονιστικό το 1916. Τη μετάφραση στα γερμανικά την είχε κάνει ο ίδιος ο συγγραφέας. </a:t>
            </a:r>
          </a:p>
          <a:p>
            <a:endParaRPr lang="el-GR" dirty="0"/>
          </a:p>
        </p:txBody>
      </p:sp>
    </p:spTree>
    <p:extLst>
      <p:ext uri="{BB962C8B-B14F-4D97-AF65-F5344CB8AC3E}">
        <p14:creationId xmlns:p14="http://schemas.microsoft.com/office/powerpoint/2010/main" val="1210160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630</TotalTime>
  <Words>1934</Words>
  <Application>Microsoft Office PowerPoint</Application>
  <PresentationFormat>Προβολή στην οθόνη (4:3)</PresentationFormat>
  <Paragraphs>85</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Office Theme</vt:lpstr>
      <vt:lpstr>Αύγουστος Στρίντμπεργκ (1849-1912)</vt:lpstr>
      <vt:lpstr>Συνέχεια…</vt:lpstr>
      <vt:lpstr>Επιδράσεις:</vt:lpstr>
      <vt:lpstr>Συνέχεια…</vt:lpstr>
      <vt:lpstr>Ο πατέρας (1887)</vt:lpstr>
      <vt:lpstr>Συνέχεια…</vt:lpstr>
      <vt:lpstr>Η σονάτα των φαντασμάτων (1907)</vt:lpstr>
      <vt:lpstr>Συνέχεια…</vt:lpstr>
      <vt:lpstr>Από τον Στρίντμπεργκ στον Εξπρεσιονισμό</vt:lpstr>
      <vt:lpstr>Η σονάτα των φαντασμάτων</vt:lpstr>
      <vt:lpstr>Η σονάτα των φαντασμάτων</vt:lpstr>
      <vt:lpstr>Η σονάτα των φαντασμάτων</vt:lpstr>
      <vt:lpstr>Η σονάτα των φαντασμάτων</vt:lpstr>
      <vt:lpstr>Ο Πατέρας </vt:lpstr>
      <vt:lpstr>Πίνακας του Αύγουστου Στρίντμπεργκ</vt:lpstr>
      <vt:lpstr>Η σονάτα των φαντασμάτων</vt:lpstr>
      <vt:lpstr>Η σονάτα των φαντασμάτων</vt:lpstr>
      <vt:lpstr>Isle of the Dead του Arnold Böcklim</vt:lpstr>
      <vt:lpstr>Το νησί των ζωντανών του Arnold Böcklim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Αύγουστος Στρίντμπεργκ (1849-1912)</dc:title>
  <dc:creator>Natali</dc:creator>
  <cp:lastModifiedBy>NATALY</cp:lastModifiedBy>
  <cp:revision>45</cp:revision>
  <dcterms:created xsi:type="dcterms:W3CDTF">2019-04-10T05:28:35Z</dcterms:created>
  <dcterms:modified xsi:type="dcterms:W3CDTF">2020-05-16T04:51:59Z</dcterms:modified>
</cp:coreProperties>
</file>