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14"/>
  </p:notesMasterIdLst>
  <p:sldIdLst>
    <p:sldId id="256" r:id="rId2"/>
    <p:sldId id="259" r:id="rId3"/>
    <p:sldId id="261" r:id="rId4"/>
    <p:sldId id="292" r:id="rId5"/>
    <p:sldId id="275" r:id="rId6"/>
    <p:sldId id="277" r:id="rId7"/>
    <p:sldId id="282" r:id="rId8"/>
    <p:sldId id="290" r:id="rId9"/>
    <p:sldId id="279" r:id="rId10"/>
    <p:sldId id="281" r:id="rId11"/>
    <p:sldId id="287" r:id="rId12"/>
    <p:sldId id="291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8F8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578" autoAdjust="0"/>
    <p:restoredTop sz="92970" autoAdjust="0"/>
  </p:normalViewPr>
  <p:slideViewPr>
    <p:cSldViewPr>
      <p:cViewPr varScale="1">
        <p:scale>
          <a:sx n="83" d="100"/>
          <a:sy n="83" d="100"/>
        </p:scale>
        <p:origin x="1176" y="6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FF89050-323E-4AF8-A4DF-7AC435730CDE}" type="doc">
      <dgm:prSet loTypeId="urn:microsoft.com/office/officeart/2005/8/layout/process1" loCatId="process" qsTypeId="urn:microsoft.com/office/officeart/2005/8/quickstyle/simple1" qsCatId="simple" csTypeId="urn:microsoft.com/office/officeart/2005/8/colors/colorful2" csCatId="colorful" phldr="1"/>
      <dgm:spPr/>
    </dgm:pt>
    <dgm:pt modelId="{D53E8519-085E-415D-943C-E430E765F112}">
      <dgm:prSet phldrT="[Text]" custT="1"/>
      <dgm:spPr/>
      <dgm:t>
        <a:bodyPr/>
        <a:lstStyle/>
        <a:p>
          <a:r>
            <a:rPr lang="el-GR" sz="1500" dirty="0" smtClean="0"/>
            <a:t>Οι φοιτητές συγκροτούν ερευνητικές ομάδες</a:t>
          </a:r>
          <a:endParaRPr lang="en-GB" sz="1500" dirty="0"/>
        </a:p>
      </dgm:t>
    </dgm:pt>
    <dgm:pt modelId="{EF73BC0C-2BF8-4AE0-8075-E5665C6CFB68}" type="parTrans" cxnId="{CCE17C3A-0D78-4169-BAE4-EB5B22B4104D}">
      <dgm:prSet/>
      <dgm:spPr/>
      <dgm:t>
        <a:bodyPr/>
        <a:lstStyle/>
        <a:p>
          <a:endParaRPr lang="en-GB"/>
        </a:p>
      </dgm:t>
    </dgm:pt>
    <dgm:pt modelId="{EB9E065F-E9D3-4C58-A43C-979D6A140FEA}" type="sibTrans" cxnId="{CCE17C3A-0D78-4169-BAE4-EB5B22B4104D}">
      <dgm:prSet/>
      <dgm:spPr/>
      <dgm:t>
        <a:bodyPr/>
        <a:lstStyle/>
        <a:p>
          <a:endParaRPr lang="en-GB"/>
        </a:p>
      </dgm:t>
    </dgm:pt>
    <dgm:pt modelId="{E94B9493-1925-4D44-A395-48B58A20135A}">
      <dgm:prSet phldrT="[Text]" custT="1"/>
      <dgm:spPr/>
      <dgm:t>
        <a:bodyPr/>
        <a:lstStyle/>
        <a:p>
          <a:r>
            <a:rPr lang="el-GR" sz="1400" dirty="0" smtClean="0"/>
            <a:t>Η εικονική προκήρυξη ανακοινώνεται</a:t>
          </a:r>
          <a:endParaRPr lang="en-GB" sz="1400" dirty="0"/>
        </a:p>
      </dgm:t>
    </dgm:pt>
    <dgm:pt modelId="{82DAA2EE-3AD3-4143-A360-068B11AA9DB8}" type="parTrans" cxnId="{E48A40B1-8911-4146-8877-97A910EF226C}">
      <dgm:prSet/>
      <dgm:spPr/>
      <dgm:t>
        <a:bodyPr/>
        <a:lstStyle/>
        <a:p>
          <a:endParaRPr lang="en-GB"/>
        </a:p>
      </dgm:t>
    </dgm:pt>
    <dgm:pt modelId="{B5810A01-D538-4E53-9D88-B9C244E58872}" type="sibTrans" cxnId="{E48A40B1-8911-4146-8877-97A910EF226C}">
      <dgm:prSet/>
      <dgm:spPr/>
      <dgm:t>
        <a:bodyPr/>
        <a:lstStyle/>
        <a:p>
          <a:endParaRPr lang="en-GB"/>
        </a:p>
      </dgm:t>
    </dgm:pt>
    <dgm:pt modelId="{C4D2A24D-AE32-4FA7-9B78-4FFE5C168F91}">
      <dgm:prSet phldrT="[Text]" custT="1"/>
      <dgm:spPr/>
      <dgm:t>
        <a:bodyPr/>
        <a:lstStyle/>
        <a:p>
          <a:r>
            <a:rPr lang="el-GR" sz="1400" dirty="0" smtClean="0"/>
            <a:t>Οι ερευνητικές ομάδες συγγράφουν ερευνητικές προτάσεις</a:t>
          </a:r>
          <a:endParaRPr lang="en-GB" sz="1400" dirty="0"/>
        </a:p>
      </dgm:t>
    </dgm:pt>
    <dgm:pt modelId="{9207B02B-6DD8-4ED5-A9EA-C269AF9FC62F}" type="parTrans" cxnId="{7C848D70-92AC-44CB-AD1E-CEE621F3026E}">
      <dgm:prSet/>
      <dgm:spPr/>
      <dgm:t>
        <a:bodyPr/>
        <a:lstStyle/>
        <a:p>
          <a:endParaRPr lang="en-GB"/>
        </a:p>
      </dgm:t>
    </dgm:pt>
    <dgm:pt modelId="{CEBAC915-41A0-4147-8F8F-9A888B54B783}" type="sibTrans" cxnId="{7C848D70-92AC-44CB-AD1E-CEE621F3026E}">
      <dgm:prSet/>
      <dgm:spPr/>
      <dgm:t>
        <a:bodyPr/>
        <a:lstStyle/>
        <a:p>
          <a:endParaRPr lang="en-GB"/>
        </a:p>
      </dgm:t>
    </dgm:pt>
    <dgm:pt modelId="{1C629DD7-B95F-40F7-A7FE-FA9315821DB3}">
      <dgm:prSet custT="1"/>
      <dgm:spPr/>
      <dgm:t>
        <a:bodyPr/>
        <a:lstStyle/>
        <a:p>
          <a:r>
            <a:rPr lang="el-GR" sz="1400" dirty="0" smtClean="0"/>
            <a:t>Οι ερευνητικές ομάδες ετεροαξιολογούνται</a:t>
          </a:r>
          <a:endParaRPr lang="en-GB" sz="1400" dirty="0"/>
        </a:p>
      </dgm:t>
    </dgm:pt>
    <dgm:pt modelId="{F5A11AD1-F3A8-4F44-B5C8-6B4D13943A39}" type="parTrans" cxnId="{2A36D713-2B5C-432D-BDE8-83318884A2B1}">
      <dgm:prSet/>
      <dgm:spPr/>
      <dgm:t>
        <a:bodyPr/>
        <a:lstStyle/>
        <a:p>
          <a:endParaRPr lang="en-GB"/>
        </a:p>
      </dgm:t>
    </dgm:pt>
    <dgm:pt modelId="{6FA1A2BD-4097-4053-B7C9-26F60A8F9469}" type="sibTrans" cxnId="{2A36D713-2B5C-432D-BDE8-83318884A2B1}">
      <dgm:prSet/>
      <dgm:spPr/>
      <dgm:t>
        <a:bodyPr/>
        <a:lstStyle/>
        <a:p>
          <a:endParaRPr lang="en-GB"/>
        </a:p>
      </dgm:t>
    </dgm:pt>
    <dgm:pt modelId="{D2F42C6F-B807-4BD0-97BF-5D840D9AD9AD}">
      <dgm:prSet custT="1"/>
      <dgm:spPr/>
      <dgm:t>
        <a:bodyPr/>
        <a:lstStyle/>
        <a:p>
          <a:r>
            <a:rPr lang="el-GR" sz="1800" b="1" dirty="0" smtClean="0"/>
            <a:t>Τελική αξιολόγηση</a:t>
          </a:r>
          <a:endParaRPr lang="en-GB" sz="1800" b="1" dirty="0"/>
        </a:p>
      </dgm:t>
    </dgm:pt>
    <dgm:pt modelId="{CD97CDF6-5EBB-4C0D-8917-65EF576B6CB8}" type="parTrans" cxnId="{A42B2806-F737-4985-9861-861F34AA3403}">
      <dgm:prSet/>
      <dgm:spPr/>
      <dgm:t>
        <a:bodyPr/>
        <a:lstStyle/>
        <a:p>
          <a:endParaRPr lang="en-GB"/>
        </a:p>
      </dgm:t>
    </dgm:pt>
    <dgm:pt modelId="{BF0E4EA5-12B4-4540-B4F9-AD273F91D47D}" type="sibTrans" cxnId="{A42B2806-F737-4985-9861-861F34AA3403}">
      <dgm:prSet/>
      <dgm:spPr/>
      <dgm:t>
        <a:bodyPr/>
        <a:lstStyle/>
        <a:p>
          <a:endParaRPr lang="en-GB"/>
        </a:p>
      </dgm:t>
    </dgm:pt>
    <dgm:pt modelId="{26D60709-7229-4EA5-AB4B-9BE49711F101}" type="pres">
      <dgm:prSet presAssocID="{FFF89050-323E-4AF8-A4DF-7AC435730CDE}" presName="Name0" presStyleCnt="0">
        <dgm:presLayoutVars>
          <dgm:dir/>
          <dgm:resizeHandles val="exact"/>
        </dgm:presLayoutVars>
      </dgm:prSet>
      <dgm:spPr/>
    </dgm:pt>
    <dgm:pt modelId="{64E51FF5-5BAA-4737-84EE-5DD759D76F6A}" type="pres">
      <dgm:prSet presAssocID="{D53E8519-085E-415D-943C-E430E765F112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2993A5F-504C-45A4-944B-29ADFB9BFE19}" type="pres">
      <dgm:prSet presAssocID="{EB9E065F-E9D3-4C58-A43C-979D6A140FEA}" presName="sibTrans" presStyleLbl="sibTrans2D1" presStyleIdx="0" presStyleCnt="4"/>
      <dgm:spPr/>
      <dgm:t>
        <a:bodyPr/>
        <a:lstStyle/>
        <a:p>
          <a:endParaRPr lang="en-GB"/>
        </a:p>
      </dgm:t>
    </dgm:pt>
    <dgm:pt modelId="{1470F98C-CB44-4314-87C7-F6EC68CE175C}" type="pres">
      <dgm:prSet presAssocID="{EB9E065F-E9D3-4C58-A43C-979D6A140FEA}" presName="connectorText" presStyleLbl="sibTrans2D1" presStyleIdx="0" presStyleCnt="4"/>
      <dgm:spPr/>
      <dgm:t>
        <a:bodyPr/>
        <a:lstStyle/>
        <a:p>
          <a:endParaRPr lang="en-GB"/>
        </a:p>
      </dgm:t>
    </dgm:pt>
    <dgm:pt modelId="{C69A5F0B-F72B-470C-98A8-C19C2EE68806}" type="pres">
      <dgm:prSet presAssocID="{E94B9493-1925-4D44-A395-48B58A20135A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48AE66E-F154-4C89-BC97-340DEE34F527}" type="pres">
      <dgm:prSet presAssocID="{B5810A01-D538-4E53-9D88-B9C244E58872}" presName="sibTrans" presStyleLbl="sibTrans2D1" presStyleIdx="1" presStyleCnt="4"/>
      <dgm:spPr/>
      <dgm:t>
        <a:bodyPr/>
        <a:lstStyle/>
        <a:p>
          <a:endParaRPr lang="en-GB"/>
        </a:p>
      </dgm:t>
    </dgm:pt>
    <dgm:pt modelId="{23A97C08-398B-458A-B287-76B64ECAFA97}" type="pres">
      <dgm:prSet presAssocID="{B5810A01-D538-4E53-9D88-B9C244E58872}" presName="connectorText" presStyleLbl="sibTrans2D1" presStyleIdx="1" presStyleCnt="4"/>
      <dgm:spPr/>
      <dgm:t>
        <a:bodyPr/>
        <a:lstStyle/>
        <a:p>
          <a:endParaRPr lang="en-GB"/>
        </a:p>
      </dgm:t>
    </dgm:pt>
    <dgm:pt modelId="{6D4D46DF-6591-43F3-B827-99A05ED46A6D}" type="pres">
      <dgm:prSet presAssocID="{C4D2A24D-AE32-4FA7-9B78-4FFE5C168F9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BB70F27-77A9-48D6-88DA-505FF1A76A8F}" type="pres">
      <dgm:prSet presAssocID="{CEBAC915-41A0-4147-8F8F-9A888B54B783}" presName="sibTrans" presStyleLbl="sibTrans2D1" presStyleIdx="2" presStyleCnt="4"/>
      <dgm:spPr/>
      <dgm:t>
        <a:bodyPr/>
        <a:lstStyle/>
        <a:p>
          <a:endParaRPr lang="en-GB"/>
        </a:p>
      </dgm:t>
    </dgm:pt>
    <dgm:pt modelId="{02E43B83-3624-431D-9DAF-045F4741A2AA}" type="pres">
      <dgm:prSet presAssocID="{CEBAC915-41A0-4147-8F8F-9A888B54B783}" presName="connectorText" presStyleLbl="sibTrans2D1" presStyleIdx="2" presStyleCnt="4"/>
      <dgm:spPr/>
      <dgm:t>
        <a:bodyPr/>
        <a:lstStyle/>
        <a:p>
          <a:endParaRPr lang="en-GB"/>
        </a:p>
      </dgm:t>
    </dgm:pt>
    <dgm:pt modelId="{F6FA0B96-0E6F-478A-833D-F80EF650043D}" type="pres">
      <dgm:prSet presAssocID="{1C629DD7-B95F-40F7-A7FE-FA9315821DB3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99A967A-0CE3-467E-9D69-F3A9780DB606}" type="pres">
      <dgm:prSet presAssocID="{6FA1A2BD-4097-4053-B7C9-26F60A8F9469}" presName="sibTrans" presStyleLbl="sibTrans2D1" presStyleIdx="3" presStyleCnt="4"/>
      <dgm:spPr/>
      <dgm:t>
        <a:bodyPr/>
        <a:lstStyle/>
        <a:p>
          <a:endParaRPr lang="en-GB"/>
        </a:p>
      </dgm:t>
    </dgm:pt>
    <dgm:pt modelId="{4062C509-C374-4494-ADBA-DA2C010A0E04}" type="pres">
      <dgm:prSet presAssocID="{6FA1A2BD-4097-4053-B7C9-26F60A8F9469}" presName="connectorText" presStyleLbl="sibTrans2D1" presStyleIdx="3" presStyleCnt="4"/>
      <dgm:spPr/>
      <dgm:t>
        <a:bodyPr/>
        <a:lstStyle/>
        <a:p>
          <a:endParaRPr lang="en-GB"/>
        </a:p>
      </dgm:t>
    </dgm:pt>
    <dgm:pt modelId="{0417CC44-3F3A-4DE0-8F09-B98686A194F3}" type="pres">
      <dgm:prSet presAssocID="{D2F42C6F-B807-4BD0-97BF-5D840D9AD9A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C8C3817-1B7E-40F6-B44A-EBD28407AF57}" type="presOf" srcId="{CEBAC915-41A0-4147-8F8F-9A888B54B783}" destId="{02E43B83-3624-431D-9DAF-045F4741A2AA}" srcOrd="1" destOrd="0" presId="urn:microsoft.com/office/officeart/2005/8/layout/process1"/>
    <dgm:cxn modelId="{16F5DC72-091F-4E19-8691-4A313D369C96}" type="presOf" srcId="{CEBAC915-41A0-4147-8F8F-9A888B54B783}" destId="{EBB70F27-77A9-48D6-88DA-505FF1A76A8F}" srcOrd="0" destOrd="0" presId="urn:microsoft.com/office/officeart/2005/8/layout/process1"/>
    <dgm:cxn modelId="{2AD93662-B999-41DE-BB0A-156BBD5CDB6B}" type="presOf" srcId="{D53E8519-085E-415D-943C-E430E765F112}" destId="{64E51FF5-5BAA-4737-84EE-5DD759D76F6A}" srcOrd="0" destOrd="0" presId="urn:microsoft.com/office/officeart/2005/8/layout/process1"/>
    <dgm:cxn modelId="{CEBD4B3D-5042-4428-89FC-B8FB23B2503B}" type="presOf" srcId="{1C629DD7-B95F-40F7-A7FE-FA9315821DB3}" destId="{F6FA0B96-0E6F-478A-833D-F80EF650043D}" srcOrd="0" destOrd="0" presId="urn:microsoft.com/office/officeart/2005/8/layout/process1"/>
    <dgm:cxn modelId="{7FC9621E-8122-47E1-95F0-12BE9EAA3D99}" type="presOf" srcId="{6FA1A2BD-4097-4053-B7C9-26F60A8F9469}" destId="{4062C509-C374-4494-ADBA-DA2C010A0E04}" srcOrd="1" destOrd="0" presId="urn:microsoft.com/office/officeart/2005/8/layout/process1"/>
    <dgm:cxn modelId="{F6DD6280-AF07-4683-A536-093548896800}" type="presOf" srcId="{C4D2A24D-AE32-4FA7-9B78-4FFE5C168F91}" destId="{6D4D46DF-6591-43F3-B827-99A05ED46A6D}" srcOrd="0" destOrd="0" presId="urn:microsoft.com/office/officeart/2005/8/layout/process1"/>
    <dgm:cxn modelId="{21FD0150-9A9D-48DC-AD75-A3B3DC97946E}" type="presOf" srcId="{D2F42C6F-B807-4BD0-97BF-5D840D9AD9AD}" destId="{0417CC44-3F3A-4DE0-8F09-B98686A194F3}" srcOrd="0" destOrd="0" presId="urn:microsoft.com/office/officeart/2005/8/layout/process1"/>
    <dgm:cxn modelId="{7C848D70-92AC-44CB-AD1E-CEE621F3026E}" srcId="{FFF89050-323E-4AF8-A4DF-7AC435730CDE}" destId="{C4D2A24D-AE32-4FA7-9B78-4FFE5C168F91}" srcOrd="2" destOrd="0" parTransId="{9207B02B-6DD8-4ED5-A9EA-C269AF9FC62F}" sibTransId="{CEBAC915-41A0-4147-8F8F-9A888B54B783}"/>
    <dgm:cxn modelId="{A3CB4F93-AFCA-475E-9162-D4EA777F8880}" type="presOf" srcId="{6FA1A2BD-4097-4053-B7C9-26F60A8F9469}" destId="{499A967A-0CE3-467E-9D69-F3A9780DB606}" srcOrd="0" destOrd="0" presId="urn:microsoft.com/office/officeart/2005/8/layout/process1"/>
    <dgm:cxn modelId="{CCE17C3A-0D78-4169-BAE4-EB5B22B4104D}" srcId="{FFF89050-323E-4AF8-A4DF-7AC435730CDE}" destId="{D53E8519-085E-415D-943C-E430E765F112}" srcOrd="0" destOrd="0" parTransId="{EF73BC0C-2BF8-4AE0-8075-E5665C6CFB68}" sibTransId="{EB9E065F-E9D3-4C58-A43C-979D6A140FEA}"/>
    <dgm:cxn modelId="{E48A40B1-8911-4146-8877-97A910EF226C}" srcId="{FFF89050-323E-4AF8-A4DF-7AC435730CDE}" destId="{E94B9493-1925-4D44-A395-48B58A20135A}" srcOrd="1" destOrd="0" parTransId="{82DAA2EE-3AD3-4143-A360-068B11AA9DB8}" sibTransId="{B5810A01-D538-4E53-9D88-B9C244E58872}"/>
    <dgm:cxn modelId="{D45E2D3B-2FDC-48FC-8DCE-7E665FF0CFF0}" type="presOf" srcId="{B5810A01-D538-4E53-9D88-B9C244E58872}" destId="{D48AE66E-F154-4C89-BC97-340DEE34F527}" srcOrd="0" destOrd="0" presId="urn:microsoft.com/office/officeart/2005/8/layout/process1"/>
    <dgm:cxn modelId="{2A36D713-2B5C-432D-BDE8-83318884A2B1}" srcId="{FFF89050-323E-4AF8-A4DF-7AC435730CDE}" destId="{1C629DD7-B95F-40F7-A7FE-FA9315821DB3}" srcOrd="3" destOrd="0" parTransId="{F5A11AD1-F3A8-4F44-B5C8-6B4D13943A39}" sibTransId="{6FA1A2BD-4097-4053-B7C9-26F60A8F9469}"/>
    <dgm:cxn modelId="{72D1D694-16EE-492A-BE22-01A50886FF89}" type="presOf" srcId="{EB9E065F-E9D3-4C58-A43C-979D6A140FEA}" destId="{92993A5F-504C-45A4-944B-29ADFB9BFE19}" srcOrd="0" destOrd="0" presId="urn:microsoft.com/office/officeart/2005/8/layout/process1"/>
    <dgm:cxn modelId="{A42B2806-F737-4985-9861-861F34AA3403}" srcId="{FFF89050-323E-4AF8-A4DF-7AC435730CDE}" destId="{D2F42C6F-B807-4BD0-97BF-5D840D9AD9AD}" srcOrd="4" destOrd="0" parTransId="{CD97CDF6-5EBB-4C0D-8917-65EF576B6CB8}" sibTransId="{BF0E4EA5-12B4-4540-B4F9-AD273F91D47D}"/>
    <dgm:cxn modelId="{CCD9CB82-A7B6-4580-8C67-55D17BBB3587}" type="presOf" srcId="{E94B9493-1925-4D44-A395-48B58A20135A}" destId="{C69A5F0B-F72B-470C-98A8-C19C2EE68806}" srcOrd="0" destOrd="0" presId="urn:microsoft.com/office/officeart/2005/8/layout/process1"/>
    <dgm:cxn modelId="{54C55505-9B43-471C-BFB1-BE245388BA9C}" type="presOf" srcId="{EB9E065F-E9D3-4C58-A43C-979D6A140FEA}" destId="{1470F98C-CB44-4314-87C7-F6EC68CE175C}" srcOrd="1" destOrd="0" presId="urn:microsoft.com/office/officeart/2005/8/layout/process1"/>
    <dgm:cxn modelId="{0E22856B-3E5A-4F12-AC2B-24FB2F3E4153}" type="presOf" srcId="{FFF89050-323E-4AF8-A4DF-7AC435730CDE}" destId="{26D60709-7229-4EA5-AB4B-9BE49711F101}" srcOrd="0" destOrd="0" presId="urn:microsoft.com/office/officeart/2005/8/layout/process1"/>
    <dgm:cxn modelId="{92790503-8137-4E80-AEF8-B9EA3EE20E19}" type="presOf" srcId="{B5810A01-D538-4E53-9D88-B9C244E58872}" destId="{23A97C08-398B-458A-B287-76B64ECAFA97}" srcOrd="1" destOrd="0" presId="urn:microsoft.com/office/officeart/2005/8/layout/process1"/>
    <dgm:cxn modelId="{7A59DA9D-CB96-48ED-9AF3-FEB137F86E8D}" type="presParOf" srcId="{26D60709-7229-4EA5-AB4B-9BE49711F101}" destId="{64E51FF5-5BAA-4737-84EE-5DD759D76F6A}" srcOrd="0" destOrd="0" presId="urn:microsoft.com/office/officeart/2005/8/layout/process1"/>
    <dgm:cxn modelId="{D4748550-68CC-4A9F-A766-F76102A6554D}" type="presParOf" srcId="{26D60709-7229-4EA5-AB4B-9BE49711F101}" destId="{92993A5F-504C-45A4-944B-29ADFB9BFE19}" srcOrd="1" destOrd="0" presId="urn:microsoft.com/office/officeart/2005/8/layout/process1"/>
    <dgm:cxn modelId="{A37718E9-77B9-4D21-98D3-AAC3689DFB4C}" type="presParOf" srcId="{92993A5F-504C-45A4-944B-29ADFB9BFE19}" destId="{1470F98C-CB44-4314-87C7-F6EC68CE175C}" srcOrd="0" destOrd="0" presId="urn:microsoft.com/office/officeart/2005/8/layout/process1"/>
    <dgm:cxn modelId="{1F120A6A-4B96-434A-83C2-5BF5EAC3278C}" type="presParOf" srcId="{26D60709-7229-4EA5-AB4B-9BE49711F101}" destId="{C69A5F0B-F72B-470C-98A8-C19C2EE68806}" srcOrd="2" destOrd="0" presId="urn:microsoft.com/office/officeart/2005/8/layout/process1"/>
    <dgm:cxn modelId="{CEA1A4D3-F51A-46B6-8B38-B82D61D10511}" type="presParOf" srcId="{26D60709-7229-4EA5-AB4B-9BE49711F101}" destId="{D48AE66E-F154-4C89-BC97-340DEE34F527}" srcOrd="3" destOrd="0" presId="urn:microsoft.com/office/officeart/2005/8/layout/process1"/>
    <dgm:cxn modelId="{2400DD3C-DD9A-465B-B8FC-BFDAF9C1E01B}" type="presParOf" srcId="{D48AE66E-F154-4C89-BC97-340DEE34F527}" destId="{23A97C08-398B-458A-B287-76B64ECAFA97}" srcOrd="0" destOrd="0" presId="urn:microsoft.com/office/officeart/2005/8/layout/process1"/>
    <dgm:cxn modelId="{A94FDFC5-6039-445A-9991-089D850D3FB5}" type="presParOf" srcId="{26D60709-7229-4EA5-AB4B-9BE49711F101}" destId="{6D4D46DF-6591-43F3-B827-99A05ED46A6D}" srcOrd="4" destOrd="0" presId="urn:microsoft.com/office/officeart/2005/8/layout/process1"/>
    <dgm:cxn modelId="{C6F503BE-2489-4E74-B64D-C5E53B0F21EB}" type="presParOf" srcId="{26D60709-7229-4EA5-AB4B-9BE49711F101}" destId="{EBB70F27-77A9-48D6-88DA-505FF1A76A8F}" srcOrd="5" destOrd="0" presId="urn:microsoft.com/office/officeart/2005/8/layout/process1"/>
    <dgm:cxn modelId="{35A76B1E-2B76-418A-9E95-EEDF0C787F76}" type="presParOf" srcId="{EBB70F27-77A9-48D6-88DA-505FF1A76A8F}" destId="{02E43B83-3624-431D-9DAF-045F4741A2AA}" srcOrd="0" destOrd="0" presId="urn:microsoft.com/office/officeart/2005/8/layout/process1"/>
    <dgm:cxn modelId="{1D492849-574F-4BD4-8358-9013AD4740A9}" type="presParOf" srcId="{26D60709-7229-4EA5-AB4B-9BE49711F101}" destId="{F6FA0B96-0E6F-478A-833D-F80EF650043D}" srcOrd="6" destOrd="0" presId="urn:microsoft.com/office/officeart/2005/8/layout/process1"/>
    <dgm:cxn modelId="{F2A78DFC-7BCC-4BB9-94C3-1AFA79D912CC}" type="presParOf" srcId="{26D60709-7229-4EA5-AB4B-9BE49711F101}" destId="{499A967A-0CE3-467E-9D69-F3A9780DB606}" srcOrd="7" destOrd="0" presId="urn:microsoft.com/office/officeart/2005/8/layout/process1"/>
    <dgm:cxn modelId="{C1EA034C-FD39-4872-9439-2AAD1BB6B65B}" type="presParOf" srcId="{499A967A-0CE3-467E-9D69-F3A9780DB606}" destId="{4062C509-C374-4494-ADBA-DA2C010A0E04}" srcOrd="0" destOrd="0" presId="urn:microsoft.com/office/officeart/2005/8/layout/process1"/>
    <dgm:cxn modelId="{5195A141-317E-4627-99B0-B98B7AF03CE2}" type="presParOf" srcId="{26D60709-7229-4EA5-AB4B-9BE49711F101}" destId="{0417CC44-3F3A-4DE0-8F09-B98686A194F3}" srcOrd="8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E51FF5-5BAA-4737-84EE-5DD759D76F6A}">
      <dsp:nvSpPr>
        <dsp:cNvPr id="0" name=""/>
        <dsp:cNvSpPr/>
      </dsp:nvSpPr>
      <dsp:spPr>
        <a:xfrm>
          <a:off x="8702" y="677476"/>
          <a:ext cx="1348181" cy="1159646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500" kern="1200" dirty="0" smtClean="0"/>
            <a:t>Οι φοιτητές συγκροτούν ερευνητικές ομάδες</a:t>
          </a:r>
          <a:endParaRPr lang="en-GB" sz="1500" kern="1200" dirty="0"/>
        </a:p>
      </dsp:txBody>
      <dsp:txXfrm>
        <a:off x="42667" y="711441"/>
        <a:ext cx="1280251" cy="1091716"/>
      </dsp:txXfrm>
    </dsp:sp>
    <dsp:sp modelId="{92993A5F-504C-45A4-944B-29ADFB9BFE19}">
      <dsp:nvSpPr>
        <dsp:cNvPr id="0" name=""/>
        <dsp:cNvSpPr/>
      </dsp:nvSpPr>
      <dsp:spPr>
        <a:xfrm>
          <a:off x="1491701" y="1090125"/>
          <a:ext cx="285814" cy="334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1491701" y="1156995"/>
        <a:ext cx="200070" cy="200608"/>
      </dsp:txXfrm>
    </dsp:sp>
    <dsp:sp modelId="{C69A5F0B-F72B-470C-98A8-C19C2EE68806}">
      <dsp:nvSpPr>
        <dsp:cNvPr id="0" name=""/>
        <dsp:cNvSpPr/>
      </dsp:nvSpPr>
      <dsp:spPr>
        <a:xfrm>
          <a:off x="1896155" y="677476"/>
          <a:ext cx="1348181" cy="1159646"/>
        </a:xfrm>
        <a:prstGeom prst="roundRect">
          <a:avLst>
            <a:gd name="adj" fmla="val 10000"/>
          </a:avLst>
        </a:prstGeom>
        <a:solidFill>
          <a:schemeClr val="accent2">
            <a:hueOff val="1170380"/>
            <a:satOff val="-1460"/>
            <a:lumOff val="34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Η εικονική προκήρυξη ανακοινώνεται</a:t>
          </a:r>
          <a:endParaRPr lang="en-GB" sz="1400" kern="1200" dirty="0"/>
        </a:p>
      </dsp:txBody>
      <dsp:txXfrm>
        <a:off x="1930120" y="711441"/>
        <a:ext cx="1280251" cy="1091716"/>
      </dsp:txXfrm>
    </dsp:sp>
    <dsp:sp modelId="{D48AE66E-F154-4C89-BC97-340DEE34F527}">
      <dsp:nvSpPr>
        <dsp:cNvPr id="0" name=""/>
        <dsp:cNvSpPr/>
      </dsp:nvSpPr>
      <dsp:spPr>
        <a:xfrm>
          <a:off x="3379155" y="1090125"/>
          <a:ext cx="285814" cy="334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3379155" y="1156995"/>
        <a:ext cx="200070" cy="200608"/>
      </dsp:txXfrm>
    </dsp:sp>
    <dsp:sp modelId="{6D4D46DF-6591-43F3-B827-99A05ED46A6D}">
      <dsp:nvSpPr>
        <dsp:cNvPr id="0" name=""/>
        <dsp:cNvSpPr/>
      </dsp:nvSpPr>
      <dsp:spPr>
        <a:xfrm>
          <a:off x="3783609" y="677476"/>
          <a:ext cx="1348181" cy="1159646"/>
        </a:xfrm>
        <a:prstGeom prst="roundRect">
          <a:avLst>
            <a:gd name="adj" fmla="val 10000"/>
          </a:avLst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Οι ερευνητικές ομάδες συγγράφουν ερευνητικές προτάσεις</a:t>
          </a:r>
          <a:endParaRPr lang="en-GB" sz="1400" kern="1200" dirty="0"/>
        </a:p>
      </dsp:txBody>
      <dsp:txXfrm>
        <a:off x="3817574" y="711441"/>
        <a:ext cx="1280251" cy="1091716"/>
      </dsp:txXfrm>
    </dsp:sp>
    <dsp:sp modelId="{EBB70F27-77A9-48D6-88DA-505FF1A76A8F}">
      <dsp:nvSpPr>
        <dsp:cNvPr id="0" name=""/>
        <dsp:cNvSpPr/>
      </dsp:nvSpPr>
      <dsp:spPr>
        <a:xfrm>
          <a:off x="5266608" y="1090125"/>
          <a:ext cx="285814" cy="334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5266608" y="1156995"/>
        <a:ext cx="200070" cy="200608"/>
      </dsp:txXfrm>
    </dsp:sp>
    <dsp:sp modelId="{F6FA0B96-0E6F-478A-833D-F80EF650043D}">
      <dsp:nvSpPr>
        <dsp:cNvPr id="0" name=""/>
        <dsp:cNvSpPr/>
      </dsp:nvSpPr>
      <dsp:spPr>
        <a:xfrm>
          <a:off x="5671063" y="677476"/>
          <a:ext cx="1348181" cy="1159646"/>
        </a:xfrm>
        <a:prstGeom prst="roundRect">
          <a:avLst>
            <a:gd name="adj" fmla="val 10000"/>
          </a:avLst>
        </a:prstGeom>
        <a:solidFill>
          <a:schemeClr val="accent2">
            <a:hueOff val="3511139"/>
            <a:satOff val="-4379"/>
            <a:lumOff val="103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kern="1200" dirty="0" smtClean="0"/>
            <a:t>Οι ερευνητικές ομάδες ετεροαξιολογούνται</a:t>
          </a:r>
          <a:endParaRPr lang="en-GB" sz="1400" kern="1200" dirty="0"/>
        </a:p>
      </dsp:txBody>
      <dsp:txXfrm>
        <a:off x="5705028" y="711441"/>
        <a:ext cx="1280251" cy="1091716"/>
      </dsp:txXfrm>
    </dsp:sp>
    <dsp:sp modelId="{499A967A-0CE3-467E-9D69-F3A9780DB606}">
      <dsp:nvSpPr>
        <dsp:cNvPr id="0" name=""/>
        <dsp:cNvSpPr/>
      </dsp:nvSpPr>
      <dsp:spPr>
        <a:xfrm>
          <a:off x="7154062" y="1090125"/>
          <a:ext cx="285814" cy="334348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1400" kern="1200"/>
        </a:p>
      </dsp:txBody>
      <dsp:txXfrm>
        <a:off x="7154062" y="1156995"/>
        <a:ext cx="200070" cy="200608"/>
      </dsp:txXfrm>
    </dsp:sp>
    <dsp:sp modelId="{0417CC44-3F3A-4DE0-8F09-B98686A194F3}">
      <dsp:nvSpPr>
        <dsp:cNvPr id="0" name=""/>
        <dsp:cNvSpPr/>
      </dsp:nvSpPr>
      <dsp:spPr>
        <a:xfrm>
          <a:off x="7558516" y="677476"/>
          <a:ext cx="1348181" cy="1159646"/>
        </a:xfrm>
        <a:prstGeom prst="roundRect">
          <a:avLst>
            <a:gd name="adj" fmla="val 10000"/>
          </a:avLst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Τελική αξιολόγηση</a:t>
          </a:r>
          <a:endParaRPr lang="en-GB" sz="1800" b="1" kern="1200" dirty="0"/>
        </a:p>
      </dsp:txBody>
      <dsp:txXfrm>
        <a:off x="7592481" y="711441"/>
        <a:ext cx="1280251" cy="10917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4F526C-FECF-4E7D-8100-E5342554725B}" type="datetimeFigureOut">
              <a:rPr lang="en-GB" smtClean="0"/>
              <a:t>12/10/2020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A88305-C981-4661-A1C3-E3B70126FBB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03234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469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2103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0862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02005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2085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6026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3243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844734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291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583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246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10/12/2020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95483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indy.edu/grants-and-sponsored-programs/files/resource_good_vs_fundable.pdf" TargetMode="Externa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mailto:ch.koutsamp@uop.gr" TargetMode="External"/><Relationship Id="rId2" Type="http://schemas.openxmlformats.org/officeDocument/2006/relationships/hyperlink" Target="https://dsep.uop.gr/attachments/OdigoiSpoudwn/TF_Rooms.pdf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dirty="0" smtClean="0"/>
              <a:t>Τεχνικές Συγγραφής Ερευνητικών Προτάσεων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el-GR" dirty="0" smtClean="0"/>
          </a:p>
          <a:p>
            <a:r>
              <a:rPr lang="el-GR" dirty="0" smtClean="0"/>
              <a:t>Ακαδημαϊκό έτος 20</a:t>
            </a:r>
            <a:r>
              <a:rPr lang="en-GB" dirty="0" smtClean="0"/>
              <a:t>20</a:t>
            </a:r>
            <a:r>
              <a:rPr lang="el-GR" dirty="0" smtClean="0"/>
              <a:t>-202</a:t>
            </a:r>
            <a:r>
              <a:rPr lang="en-GB" dirty="0" smtClean="0"/>
              <a:t>1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293265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Ποια είναι η διαφορά ανάμεσα σε μια καλή ιδέα και μια «</a:t>
            </a:r>
            <a:r>
              <a:rPr lang="el-GR" sz="3200" i="1" dirty="0" smtClean="0"/>
              <a:t>χρηματοδοτήσιμη</a:t>
            </a:r>
            <a:r>
              <a:rPr lang="el-GR" sz="3200" dirty="0" smtClean="0"/>
              <a:t>» ιδέα</a:t>
            </a:r>
            <a:endParaRPr lang="en-GB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895"/>
            <a:ext cx="4040188" cy="469105"/>
          </a:xfrm>
        </p:spPr>
        <p:txBody>
          <a:bodyPr/>
          <a:lstStyle/>
          <a:p>
            <a:r>
              <a:rPr lang="el-GR" dirty="0" smtClean="0"/>
              <a:t>Καλή ιδέα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068763"/>
          </a:xfrm>
        </p:spPr>
        <p:txBody>
          <a:bodyPr/>
          <a:lstStyle/>
          <a:p>
            <a:r>
              <a:rPr lang="el-GR" dirty="0" smtClean="0"/>
              <a:t>Μπορεί να έχει ένα απροσδιόριστο αριθμό βημάτων/διαδικασιών. </a:t>
            </a:r>
          </a:p>
          <a:p>
            <a:r>
              <a:rPr lang="el-GR" dirty="0" smtClean="0"/>
              <a:t>Μπορεί να είναι οποιασδήποτε κλίμακας.</a:t>
            </a:r>
            <a:endParaRPr lang="en-GB" dirty="0" smtClean="0"/>
          </a:p>
          <a:p>
            <a:r>
              <a:rPr lang="el-GR" dirty="0"/>
              <a:t>Μπορεί να είναι ένα εγχείρημα το οποίο το δοκιμάζουμε για πρώτη φορά.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35895"/>
            <a:ext cx="4041775" cy="469105"/>
          </a:xfrm>
        </p:spPr>
        <p:txBody>
          <a:bodyPr/>
          <a:lstStyle/>
          <a:p>
            <a:r>
              <a:rPr lang="el-GR" dirty="0" smtClean="0"/>
              <a:t>«Χρηματοδοτήσιμη» ιδέα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4068763"/>
          </a:xfrm>
        </p:spPr>
        <p:txBody>
          <a:bodyPr>
            <a:normAutofit/>
          </a:bodyPr>
          <a:lstStyle/>
          <a:p>
            <a:pPr algn="just"/>
            <a:r>
              <a:rPr lang="el-GR" dirty="0" smtClean="0"/>
              <a:t>Ξεκάθαρα</a:t>
            </a:r>
            <a:r>
              <a:rPr lang="el-GR" dirty="0" smtClean="0"/>
              <a:t>, συγκεκριμένα, μετρήσιμα βήματα.</a:t>
            </a:r>
          </a:p>
          <a:p>
            <a:pPr algn="just"/>
            <a:r>
              <a:rPr lang="el-GR" dirty="0" smtClean="0"/>
              <a:t>Έχει συγκεκριμένη κλίμακα στη βάση πρότερης εμπειρίας.</a:t>
            </a:r>
          </a:p>
          <a:p>
            <a:pPr algn="just"/>
            <a:r>
              <a:rPr lang="el-GR" dirty="0" smtClean="0"/>
              <a:t>Πρέπει </a:t>
            </a:r>
            <a:r>
              <a:rPr lang="el-GR" dirty="0"/>
              <a:t>να έχει συνάφεια με την επαγγελματική πορεία και τις αποδεδειγμένες δεξιότητες </a:t>
            </a:r>
            <a:r>
              <a:rPr lang="el-GR" dirty="0" smtClean="0"/>
              <a:t>των ερευνητών.</a:t>
            </a:r>
            <a:endParaRPr lang="el-GR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6324600"/>
            <a:ext cx="92077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/>
              <a:t>Πηγή: </a:t>
            </a:r>
            <a:r>
              <a:rPr lang="en-GB" dirty="0" err="1">
                <a:hlinkClick r:id="rId2"/>
              </a:rPr>
              <a:t>Preuss</a:t>
            </a:r>
            <a:r>
              <a:rPr lang="en-GB" dirty="0">
                <a:hlinkClick r:id="rId2"/>
              </a:rPr>
              <a:t> and </a:t>
            </a:r>
            <a:r>
              <a:rPr lang="en-GB" dirty="0" err="1">
                <a:hlinkClick r:id="rId2"/>
              </a:rPr>
              <a:t>Perri</a:t>
            </a:r>
            <a:r>
              <a:rPr lang="en-GB" dirty="0">
                <a:hlinkClick r:id="rId2"/>
              </a:rPr>
              <a:t> </a:t>
            </a:r>
            <a:r>
              <a:rPr lang="el-GR" dirty="0">
                <a:hlinkClick r:id="rId2"/>
              </a:rPr>
              <a:t>(2014)</a:t>
            </a:r>
            <a:r>
              <a:rPr lang="en-GB" dirty="0">
                <a:hlinkClick r:id="rId2"/>
              </a:rPr>
              <a:t> Helping Faculty Differentiate Between the Good and the Fundable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0021048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charRg st="101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charRg st="101" end="17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charRg st="101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charRg st="101" end="17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Συνεπώς μια καλή ιδέα δεν φτάνει!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382000" cy="4830763"/>
          </a:xfrm>
        </p:spPr>
        <p:txBody>
          <a:bodyPr>
            <a:normAutofit/>
          </a:bodyPr>
          <a:lstStyle/>
          <a:p>
            <a:r>
              <a:rPr lang="el-GR" dirty="0" smtClean="0"/>
              <a:t>Για παράδειγμα,</a:t>
            </a:r>
          </a:p>
          <a:p>
            <a:pPr lvl="1"/>
            <a:r>
              <a:rPr lang="el-GR" dirty="0" smtClean="0"/>
              <a:t>Η εξάλειψη του αναλφαβητισμού με την παροχή καλής εκπαίδευσης σε όλα τα παιδιά του κόσμου,</a:t>
            </a:r>
          </a:p>
          <a:p>
            <a:pPr lvl="1"/>
            <a:r>
              <a:rPr lang="el-GR" dirty="0" smtClean="0"/>
              <a:t>Η εξάλειψη της παγκόσμιας φτώχειας </a:t>
            </a:r>
            <a:r>
              <a:rPr lang="el-GR" dirty="0" smtClean="0"/>
              <a:t>μέσω </a:t>
            </a:r>
            <a:r>
              <a:rPr lang="el-GR" dirty="0" smtClean="0"/>
              <a:t>εισοδηματικής στήριξης,</a:t>
            </a:r>
          </a:p>
          <a:p>
            <a:pPr lvl="1"/>
            <a:r>
              <a:rPr lang="el-GR" dirty="0" smtClean="0"/>
              <a:t>Η βελτίωση της ποιότητας της εκπαίδευσης με την πρόσληψη καλών δασκάλων.</a:t>
            </a:r>
          </a:p>
          <a:p>
            <a:r>
              <a:rPr lang="el-GR" dirty="0" smtClean="0"/>
              <a:t>Είναι </a:t>
            </a:r>
            <a:r>
              <a:rPr lang="el-GR" dirty="0" smtClean="0"/>
              <a:t>καλές ιδέες</a:t>
            </a:r>
            <a:r>
              <a:rPr lang="el-GR" dirty="0" smtClean="0"/>
              <a:t>, όμως….</a:t>
            </a:r>
          </a:p>
          <a:p>
            <a:r>
              <a:rPr lang="el-GR" dirty="0"/>
              <a:t>μ</a:t>
            </a:r>
            <a:r>
              <a:rPr lang="el-GR" dirty="0" smtClean="0"/>
              <a:t>ια </a:t>
            </a:r>
            <a:r>
              <a:rPr lang="el-GR" dirty="0" smtClean="0"/>
              <a:t>καλή ιδέα δεν είναι αρκετή!</a:t>
            </a:r>
          </a:p>
        </p:txBody>
      </p:sp>
    </p:spTree>
    <p:extLst>
      <p:ext uri="{BB962C8B-B14F-4D97-AF65-F5344CB8AC3E}">
        <p14:creationId xmlns:p14="http://schemas.microsoft.com/office/powerpoint/2010/main" val="1091892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>
                <a:solidFill>
                  <a:srgbClr val="0070C0"/>
                </a:solidFill>
              </a:rPr>
              <a:t>Συνεπώς μια καλή ιδέα δεν φτάνει!</a:t>
            </a:r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spcAft>
                <a:spcPts val="500"/>
              </a:spcAft>
            </a:pPr>
            <a:r>
              <a:rPr lang="el-GR" dirty="0" smtClean="0"/>
              <a:t>Μια ιδέα για να κερδίσει χρηματοδότηση θα πρέπει να </a:t>
            </a:r>
            <a:r>
              <a:rPr lang="el-GR" b="1" dirty="0" smtClean="0"/>
              <a:t>εφικτή</a:t>
            </a:r>
            <a:r>
              <a:rPr lang="el-GR" dirty="0" smtClean="0"/>
              <a:t>, να αποτελείται από </a:t>
            </a:r>
            <a:r>
              <a:rPr lang="el-GR" b="1" dirty="0" smtClean="0"/>
              <a:t>ξεκάθαρα βήματα</a:t>
            </a:r>
            <a:r>
              <a:rPr lang="el-GR" dirty="0" smtClean="0"/>
              <a:t>, να έχει </a:t>
            </a:r>
            <a:r>
              <a:rPr lang="el-GR" b="1" dirty="0" smtClean="0"/>
              <a:t>χρονοδιάγραμμα</a:t>
            </a:r>
            <a:r>
              <a:rPr lang="el-GR" dirty="0" smtClean="0"/>
              <a:t> (</a:t>
            </a:r>
            <a:r>
              <a:rPr lang="en-GB" dirty="0" smtClean="0"/>
              <a:t>timeline) </a:t>
            </a:r>
            <a:r>
              <a:rPr lang="el-GR" dirty="0" smtClean="0"/>
              <a:t>και τα αποτελέσματα να είναι </a:t>
            </a:r>
            <a:r>
              <a:rPr lang="el-GR" b="1" dirty="0" smtClean="0"/>
              <a:t>απτά και μετρήσιμα</a:t>
            </a:r>
            <a:r>
              <a:rPr lang="en-GB" dirty="0" smtClean="0"/>
              <a:t> (measurable)</a:t>
            </a:r>
            <a:r>
              <a:rPr lang="el-GR" dirty="0" smtClean="0"/>
              <a:t>.</a:t>
            </a:r>
            <a:endParaRPr lang="en-GB" dirty="0"/>
          </a:p>
          <a:p>
            <a:pPr algn="just">
              <a:spcAft>
                <a:spcPts val="500"/>
              </a:spcAft>
            </a:pPr>
            <a:r>
              <a:rPr lang="el-GR" dirty="0" smtClean="0"/>
              <a:t>Επίσης θα πρέπει να ευθυγραμμίζεται με </a:t>
            </a:r>
            <a:r>
              <a:rPr lang="el-GR" dirty="0" smtClean="0"/>
              <a:t>τους </a:t>
            </a:r>
            <a:r>
              <a:rPr lang="el-GR" smtClean="0"/>
              <a:t>ευρύτερους στόχους και </a:t>
            </a:r>
            <a:r>
              <a:rPr lang="el-GR" dirty="0" smtClean="0"/>
              <a:t>ανάγκες</a:t>
            </a:r>
            <a:r>
              <a:rPr lang="el-GR" b="1" dirty="0" smtClean="0"/>
              <a:t> </a:t>
            </a:r>
            <a:r>
              <a:rPr lang="el-GR" dirty="0" smtClean="0"/>
              <a:t>του χρηματοδότη.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2766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</p:spPr>
        <p:txBody>
          <a:bodyPr>
            <a:normAutofit/>
          </a:bodyPr>
          <a:lstStyle/>
          <a:p>
            <a:r>
              <a:rPr lang="el-GR" sz="4000" dirty="0" smtClean="0"/>
              <a:t>Στοιχεία Μαθήματος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305800" cy="5181600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sz="2600" b="1" dirty="0" smtClean="0"/>
              <a:t>Διδάσκων</a:t>
            </a:r>
            <a:endParaRPr lang="el-GR" sz="2600" b="1" dirty="0"/>
          </a:p>
          <a:p>
            <a:pPr lvl="1" algn="just">
              <a:lnSpc>
                <a:spcPct val="120000"/>
              </a:lnSpc>
              <a:spcBef>
                <a:spcPts val="600"/>
              </a:spcBef>
            </a:pPr>
            <a:r>
              <a:rPr lang="el-GR" sz="2600" dirty="0" smtClean="0"/>
              <a:t>Χρήστος Κουτσαμπέλας, Επίκουρος Καθηγητής </a:t>
            </a:r>
          </a:p>
          <a:p>
            <a:pPr algn="just">
              <a:lnSpc>
                <a:spcPct val="120000"/>
              </a:lnSpc>
              <a:spcBef>
                <a:spcPts val="600"/>
              </a:spcBef>
            </a:pPr>
            <a:r>
              <a:rPr lang="el-GR" sz="2600" b="1" dirty="0" smtClean="0"/>
              <a:t>Ημέρες Διδασκαλίας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sz="2600" dirty="0" smtClean="0"/>
              <a:t>Δευτέρα 11:50-14:00, </a:t>
            </a:r>
            <a:r>
              <a:rPr lang="el-GR" sz="2600" dirty="0" smtClean="0">
                <a:hlinkClick r:id="rId2"/>
              </a:rPr>
              <a:t>Δωμάτιο τηλεδιάσκεψης του διδάσκοντα</a:t>
            </a:r>
            <a:r>
              <a:rPr lang="el-GR" sz="2600" dirty="0" smtClean="0"/>
              <a:t> (</a:t>
            </a:r>
            <a:r>
              <a:rPr lang="en-GB" sz="2600" dirty="0" smtClean="0"/>
              <a:t>Skype for Business).</a:t>
            </a:r>
            <a:endParaRPr lang="el-GR" sz="2600" dirty="0" smtClean="0"/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sz="2600" b="1" dirty="0" smtClean="0"/>
              <a:t>Ώρες Γραφείου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sz="2600" dirty="0" smtClean="0"/>
              <a:t>Μέσω τηλεδιάσκεψης (κατόπιν συνεννοήσεως)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el-GR" sz="2600" b="1" dirty="0" smtClean="0"/>
              <a:t>Επικοινωνία</a:t>
            </a:r>
          </a:p>
          <a:p>
            <a:pPr lvl="1">
              <a:lnSpc>
                <a:spcPct val="120000"/>
              </a:lnSpc>
              <a:spcBef>
                <a:spcPts val="600"/>
              </a:spcBef>
            </a:pPr>
            <a:r>
              <a:rPr lang="el-GR" sz="2600" dirty="0" smtClean="0"/>
              <a:t> </a:t>
            </a:r>
            <a:r>
              <a:rPr lang="en-US" sz="2600" dirty="0" smtClean="0"/>
              <a:t>Email: </a:t>
            </a:r>
            <a:r>
              <a:rPr lang="en-US" sz="2600" dirty="0" smtClean="0">
                <a:hlinkClick r:id="rId3"/>
              </a:rPr>
              <a:t>ch.koutsamp@uop.gr</a:t>
            </a:r>
            <a:endParaRPr lang="en-US" sz="2600" dirty="0"/>
          </a:p>
          <a:p>
            <a:pPr>
              <a:lnSpc>
                <a:spcPct val="120000"/>
              </a:lnSpc>
            </a:pPr>
            <a:r>
              <a:rPr lang="el-GR" sz="2600" b="1" dirty="0" smtClean="0"/>
              <a:t>Προτεινόμενη Βιβλιογραφία</a:t>
            </a:r>
          </a:p>
          <a:p>
            <a:pPr lvl="1">
              <a:lnSpc>
                <a:spcPct val="120000"/>
              </a:lnSpc>
            </a:pPr>
            <a:r>
              <a:rPr lang="el-GR" sz="2600" dirty="0" smtClean="0"/>
              <a:t>Σημειώσεις του μαθήματος (</a:t>
            </a:r>
            <a:r>
              <a:rPr lang="en-GB" sz="2600" b="1" dirty="0" smtClean="0"/>
              <a:t>eclass</a:t>
            </a:r>
            <a:r>
              <a:rPr lang="en-GB" sz="2600" dirty="0" smtClean="0"/>
              <a:t>)</a:t>
            </a:r>
            <a:endParaRPr lang="el-GR" sz="2600" dirty="0"/>
          </a:p>
          <a:p>
            <a:pPr marL="457200" lvl="1" indent="0">
              <a:buNone/>
            </a:pPr>
            <a:endParaRPr lang="el-GR" dirty="0" smtClean="0"/>
          </a:p>
          <a:p>
            <a:pPr lvl="1"/>
            <a:endParaRPr lang="el-GR" dirty="0" smtClean="0"/>
          </a:p>
          <a:p>
            <a:pPr lvl="1">
              <a:buFont typeface="Courier New" panose="02070309020205020404" pitchFamily="49" charset="0"/>
              <a:buChar char="o"/>
            </a:pPr>
            <a:endParaRPr lang="el-GR" sz="3200" dirty="0"/>
          </a:p>
          <a:p>
            <a:pPr lvl="1">
              <a:buFont typeface="Wingdings" panose="05000000000000000000" pitchFamily="2" charset="2"/>
              <a:buChar char="Ø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176831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97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Περιεχόμενο και αξιολόγηση του μαθήματος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066800"/>
            <a:ext cx="8229600" cy="5334000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l-GR" sz="1800" b="1" dirty="0" smtClean="0"/>
              <a:t>Περιεχόμενο και σκοπός του μαθήματος</a:t>
            </a:r>
          </a:p>
          <a:p>
            <a:pPr lvl="1" algn="just">
              <a:lnSpc>
                <a:spcPts val="2600"/>
              </a:lnSpc>
              <a:spcAft>
                <a:spcPts val="400"/>
              </a:spcAft>
            </a:pPr>
            <a:r>
              <a:rPr lang="el-GR" sz="1800" dirty="0" smtClean="0"/>
              <a:t>Βασικά στοιχεία ερευνητικής πρότασης, το εθνικό και ευρωπαϊκό θεσμικό πλαίσιο για την έρευνα, δομή ερευνητικών προτάσεων, σχεδιασμός και συγγραφή ερευνητικών προτάσεων, καλές πρακτικές συγγραφής ερευνητικών προτάσεων, κριτήρια αξιολόγησης, θέματα δεοντολογία</a:t>
            </a:r>
            <a:r>
              <a:rPr lang="el-GR" sz="1800" dirty="0"/>
              <a:t>ς</a:t>
            </a:r>
            <a:r>
              <a:rPr lang="el-GR" sz="1800" dirty="0" smtClean="0"/>
              <a:t>, διαχείριση ερευνητικών ομάδων</a:t>
            </a:r>
            <a:r>
              <a:rPr lang="el-GR" sz="1800" dirty="0"/>
              <a:t>. </a:t>
            </a:r>
            <a:endParaRPr lang="en-GB" sz="1800" dirty="0" smtClean="0"/>
          </a:p>
          <a:p>
            <a:pPr lvl="1" algn="just">
              <a:lnSpc>
                <a:spcPts val="2600"/>
              </a:lnSpc>
              <a:spcAft>
                <a:spcPts val="400"/>
              </a:spcAft>
            </a:pPr>
            <a:r>
              <a:rPr lang="el-GR" sz="1800" dirty="0" smtClean="0"/>
              <a:t>Σκοπός </a:t>
            </a:r>
            <a:r>
              <a:rPr lang="el-GR" sz="1800" dirty="0"/>
              <a:t>του μαθήματος είναι η εξοικείωση των φοιτητών με το γενικότερο σύστημα συγγραφής, ανάλυσης και παρουσίασης ερευνητικών ιδεών στο πλαίσιο υποβολής ανταγωνιστικών ερευνητικών προτάσεων. </a:t>
            </a:r>
            <a:endParaRPr lang="el-GR" sz="1800" dirty="0" smtClean="0"/>
          </a:p>
          <a:p>
            <a:pPr>
              <a:lnSpc>
                <a:spcPct val="120000"/>
              </a:lnSpc>
              <a:spcAft>
                <a:spcPts val="400"/>
              </a:spcAft>
            </a:pPr>
            <a:r>
              <a:rPr lang="el-GR" sz="1800" b="1" dirty="0" smtClean="0"/>
              <a:t>Αξιολόγηση</a:t>
            </a:r>
          </a:p>
          <a:p>
            <a:pPr lvl="1">
              <a:lnSpc>
                <a:spcPct val="120000"/>
              </a:lnSpc>
              <a:spcAft>
                <a:spcPts val="400"/>
              </a:spcAft>
            </a:pPr>
            <a:r>
              <a:rPr lang="el-GR" sz="1800" dirty="0" smtClean="0"/>
              <a:t>Ομαδική Εργασία (Συγγραφή ερευνητικής πρότασης)</a:t>
            </a:r>
          </a:p>
          <a:p>
            <a:pPr lvl="1">
              <a:lnSpc>
                <a:spcPct val="120000"/>
              </a:lnSpc>
              <a:spcAft>
                <a:spcPts val="400"/>
              </a:spcAft>
            </a:pPr>
            <a:r>
              <a:rPr lang="el-GR" sz="1800" dirty="0" smtClean="0"/>
              <a:t>Ετεροαξιολόγηση</a:t>
            </a:r>
          </a:p>
        </p:txBody>
      </p:sp>
    </p:spTree>
    <p:extLst>
      <p:ext uri="{BB962C8B-B14F-4D97-AF65-F5344CB8AC3E}">
        <p14:creationId xmlns:p14="http://schemas.microsoft.com/office/powerpoint/2010/main" val="100069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638"/>
            <a:ext cx="8686800" cy="1096962"/>
          </a:xfrm>
        </p:spPr>
        <p:txBody>
          <a:bodyPr>
            <a:normAutofit/>
          </a:bodyPr>
          <a:lstStyle/>
          <a:p>
            <a:r>
              <a:rPr lang="el-GR" sz="3600" dirty="0" smtClean="0"/>
              <a:t>Διαδικασία και αξιολόγηση του μαθήματος</a:t>
            </a:r>
            <a:endParaRPr lang="en-GB" sz="3600" dirty="0"/>
          </a:p>
        </p:txBody>
      </p:sp>
      <p:graphicFrame>
        <p:nvGraphicFramePr>
          <p:cNvPr id="12" name="Diagram 11"/>
          <p:cNvGraphicFramePr/>
          <p:nvPr>
            <p:extLst>
              <p:ext uri="{D42A27DB-BD31-4B8C-83A1-F6EECF244321}">
                <p14:modId xmlns:p14="http://schemas.microsoft.com/office/powerpoint/2010/main" val="3636063798"/>
              </p:ext>
            </p:extLst>
          </p:nvPr>
        </p:nvGraphicFramePr>
        <p:xfrm>
          <a:off x="76200" y="1600200"/>
          <a:ext cx="8915400" cy="2514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14" name="Straight Arrow Connector 13"/>
          <p:cNvCxnSpPr/>
          <p:nvPr/>
        </p:nvCxnSpPr>
        <p:spPr>
          <a:xfrm flipV="1">
            <a:off x="762000" y="3505200"/>
            <a:ext cx="0" cy="15240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94673" y="5165712"/>
            <a:ext cx="20574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400" dirty="0" smtClean="0"/>
              <a:t>Μέγεθος ομάδας: 2 ή 3 άτομα (κατά προτίμηση 3).</a:t>
            </a:r>
            <a:endParaRPr lang="en-GB" sz="1400" dirty="0"/>
          </a:p>
        </p:txBody>
      </p:sp>
      <p:cxnSp>
        <p:nvCxnSpPr>
          <p:cNvPr id="18" name="Straight Arrow Connector 17"/>
          <p:cNvCxnSpPr/>
          <p:nvPr/>
        </p:nvCxnSpPr>
        <p:spPr>
          <a:xfrm flipH="1" flipV="1">
            <a:off x="2667000" y="3505200"/>
            <a:ext cx="2286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2286000" y="4800600"/>
            <a:ext cx="1524000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dirty="0" smtClean="0"/>
              <a:t>3</a:t>
            </a:r>
            <a:r>
              <a:rPr lang="el-GR" sz="1500" baseline="30000" dirty="0" smtClean="0"/>
              <a:t>η</a:t>
            </a:r>
            <a:r>
              <a:rPr lang="el-GR" sz="1500" dirty="0" smtClean="0"/>
              <a:t> ή 4</a:t>
            </a:r>
            <a:r>
              <a:rPr lang="el-GR" sz="1500" baseline="30000" dirty="0" smtClean="0"/>
              <a:t>η</a:t>
            </a:r>
            <a:r>
              <a:rPr lang="el-GR" sz="1500" dirty="0" smtClean="0"/>
              <a:t> εβδομάδα του μαθήματος</a:t>
            </a:r>
            <a:endParaRPr lang="en-GB" sz="1500" dirty="0"/>
          </a:p>
        </p:txBody>
      </p:sp>
      <p:cxnSp>
        <p:nvCxnSpPr>
          <p:cNvPr id="20" name="Straight Arrow Connector 19"/>
          <p:cNvCxnSpPr/>
          <p:nvPr/>
        </p:nvCxnSpPr>
        <p:spPr>
          <a:xfrm flipH="1" flipV="1">
            <a:off x="4618181" y="3606800"/>
            <a:ext cx="2286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4191000" y="4904102"/>
            <a:ext cx="1524000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dirty="0" smtClean="0"/>
              <a:t>Καταληκτική ημερομηνία</a:t>
            </a:r>
            <a:r>
              <a:rPr lang="en-GB" sz="1500" dirty="0"/>
              <a:t>:</a:t>
            </a:r>
            <a:r>
              <a:rPr lang="el-GR" sz="1500" dirty="0" smtClean="0"/>
              <a:t> περίπου 10η-11η βδομάδα του μαθήματος </a:t>
            </a:r>
            <a:r>
              <a:rPr lang="el-GR" sz="1400" dirty="0" smtClean="0"/>
              <a:t>(ανακοίνωση μέσω </a:t>
            </a:r>
            <a:r>
              <a:rPr lang="en-GB" sz="1400" dirty="0" smtClean="0"/>
              <a:t>eclass)</a:t>
            </a:r>
            <a:endParaRPr lang="en-GB" sz="1400" dirty="0"/>
          </a:p>
        </p:txBody>
      </p:sp>
      <p:cxnSp>
        <p:nvCxnSpPr>
          <p:cNvPr id="22" name="Straight Arrow Connector 21"/>
          <p:cNvCxnSpPr/>
          <p:nvPr/>
        </p:nvCxnSpPr>
        <p:spPr>
          <a:xfrm flipH="1" flipV="1">
            <a:off x="6507015" y="3579091"/>
            <a:ext cx="228600" cy="12192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5973615" y="4875986"/>
            <a:ext cx="1417785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1500" dirty="0" smtClean="0"/>
              <a:t>Ανώνυμη και στη βάση συγκεκριμένων κριτηρίων.</a:t>
            </a:r>
            <a:endParaRPr lang="en-GB" sz="1500" dirty="0"/>
          </a:p>
        </p:txBody>
      </p:sp>
    </p:spTree>
    <p:extLst>
      <p:ext uri="{BB962C8B-B14F-4D97-AF65-F5344CB8AC3E}">
        <p14:creationId xmlns:p14="http://schemas.microsoft.com/office/powerpoint/2010/main" val="19940933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9" grpId="0"/>
      <p:bldP spid="21" grpId="0"/>
      <p:bldP spid="2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15962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Στόχοι του μαθήματος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610600" cy="5257800"/>
          </a:xfrm>
        </p:spPr>
        <p:txBody>
          <a:bodyPr>
            <a:noAutofit/>
          </a:bodyPr>
          <a:lstStyle/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500" dirty="0" smtClean="0"/>
              <a:t>Να κατανοείτε την έννοια και τη σημασία της </a:t>
            </a:r>
            <a:r>
              <a:rPr lang="el-GR" sz="2500" b="1" dirty="0" smtClean="0"/>
              <a:t>ανταγωνιστικής</a:t>
            </a:r>
            <a:r>
              <a:rPr lang="el-GR" sz="2500" dirty="0" smtClean="0"/>
              <a:t> ερευνητικής πρότασης.</a:t>
            </a:r>
            <a:endParaRPr lang="en-GB" sz="2500" dirty="0" smtClean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500" dirty="0"/>
              <a:t>Να </a:t>
            </a:r>
            <a:r>
              <a:rPr lang="el-GR" sz="2500" dirty="0" smtClean="0"/>
              <a:t>κατανοείτε και να σχεδιάζετε τη </a:t>
            </a:r>
            <a:r>
              <a:rPr lang="el-GR" sz="2500" b="1" dirty="0"/>
              <a:t>δομή</a:t>
            </a:r>
            <a:r>
              <a:rPr lang="el-GR" sz="2500" dirty="0"/>
              <a:t> </a:t>
            </a:r>
            <a:r>
              <a:rPr lang="el-GR" sz="2500" dirty="0" smtClean="0"/>
              <a:t>μ</a:t>
            </a:r>
            <a:r>
              <a:rPr lang="el-GR" sz="2500" dirty="0"/>
              <a:t>ι</a:t>
            </a:r>
            <a:r>
              <a:rPr lang="el-GR" sz="2500" dirty="0" smtClean="0"/>
              <a:t>ας </a:t>
            </a:r>
            <a:r>
              <a:rPr lang="el-GR" sz="2500" dirty="0"/>
              <a:t>τυπικής ανταγωνιστικής ερευνητικής πρότασης</a:t>
            </a:r>
            <a:r>
              <a:rPr lang="el-GR" sz="2500" dirty="0" smtClean="0"/>
              <a:t>.</a:t>
            </a:r>
            <a:endParaRPr lang="en-GB" sz="2500" dirty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500" dirty="0" smtClean="0"/>
              <a:t>Να αντιλαμβάνεστε τα χαρακτηριστικά της </a:t>
            </a:r>
            <a:r>
              <a:rPr lang="el-GR" sz="2500" b="1" dirty="0" smtClean="0"/>
              <a:t>επιτυχημένης</a:t>
            </a:r>
            <a:r>
              <a:rPr lang="el-GR" sz="2500" dirty="0" smtClean="0"/>
              <a:t> και της </a:t>
            </a:r>
            <a:r>
              <a:rPr lang="el-GR" sz="2500" b="1" dirty="0" smtClean="0"/>
              <a:t>μη-επιτυχημένης</a:t>
            </a:r>
            <a:r>
              <a:rPr lang="el-GR" sz="2500" dirty="0" smtClean="0"/>
              <a:t> ερευνητικής πρότασης</a:t>
            </a:r>
            <a:r>
              <a:rPr lang="en-GB" sz="2500" dirty="0" smtClean="0"/>
              <a:t>.</a:t>
            </a:r>
            <a:endParaRPr lang="en-GB" sz="2500" dirty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500" dirty="0" smtClean="0"/>
              <a:t>Να μπορείτε να σχεδιάζετε και να υλοποιείτε ένα</a:t>
            </a:r>
            <a:r>
              <a:rPr lang="el-GR" sz="2500" b="1" dirty="0" smtClean="0"/>
              <a:t> πλάνο</a:t>
            </a:r>
            <a:r>
              <a:rPr lang="el-GR" sz="2500" dirty="0" smtClean="0"/>
              <a:t> για τη δημιουργία και τη συγγραφή μιας καλής ερευνητικής πρότασης</a:t>
            </a:r>
            <a:endParaRPr lang="en-GB" sz="2500" dirty="0"/>
          </a:p>
          <a:p>
            <a:pPr algn="just">
              <a:lnSpc>
                <a:spcPct val="110000"/>
              </a:lnSpc>
              <a:spcAft>
                <a:spcPts val="300"/>
              </a:spcAft>
            </a:pPr>
            <a:r>
              <a:rPr lang="el-GR" sz="2500" dirty="0" smtClean="0"/>
              <a:t>Να μάθετε να εργάζεστε </a:t>
            </a:r>
            <a:r>
              <a:rPr lang="el-GR" sz="2500" b="1" dirty="0" smtClean="0"/>
              <a:t>ομαδικά</a:t>
            </a:r>
            <a:r>
              <a:rPr lang="el-GR" sz="2500" dirty="0" smtClean="0"/>
              <a:t> για την επίτευξη των παραπάνω στόχων.</a:t>
            </a:r>
            <a:endParaRPr lang="en-GB" sz="2500" dirty="0"/>
          </a:p>
        </p:txBody>
      </p:sp>
    </p:spTree>
    <p:extLst>
      <p:ext uri="{BB962C8B-B14F-4D97-AF65-F5344CB8AC3E}">
        <p14:creationId xmlns:p14="http://schemas.microsoft.com/office/powerpoint/2010/main" val="149580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20762"/>
          </a:xfrm>
        </p:spPr>
        <p:txBody>
          <a:bodyPr/>
          <a:lstStyle/>
          <a:p>
            <a:r>
              <a:rPr lang="el-GR" dirty="0" smtClean="0"/>
              <a:t>Η ερευνητική πρόταση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458200" cy="4525963"/>
          </a:xfrm>
        </p:spPr>
        <p:txBody>
          <a:bodyPr>
            <a:normAutofit/>
          </a:bodyPr>
          <a:lstStyle/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3000" dirty="0" smtClean="0"/>
              <a:t>Η συγγραφή ερευνητικών προτάσεων διαφέρει από άλλα είδη συγγραφής.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3000" dirty="0" smtClean="0"/>
              <a:t>Συνίσταται σε μια ισορροπία μεταξύ να </a:t>
            </a:r>
            <a:r>
              <a:rPr lang="el-GR" sz="3000" b="1" u="sng" dirty="0" smtClean="0"/>
              <a:t>πληροφορήσεις</a:t>
            </a:r>
            <a:r>
              <a:rPr lang="el-GR" sz="3000" dirty="0" smtClean="0"/>
              <a:t> και να </a:t>
            </a:r>
            <a:r>
              <a:rPr lang="el-GR" sz="3000" b="1" u="sng" dirty="0" smtClean="0"/>
              <a:t>πείσεις</a:t>
            </a:r>
            <a:r>
              <a:rPr lang="el-GR" sz="3000" dirty="0" smtClean="0"/>
              <a:t> τον αναγνώστη/χρηματοδότη με αποτελεσματικό τρόπο.</a:t>
            </a:r>
          </a:p>
          <a:p>
            <a:pPr algn="just">
              <a:lnSpc>
                <a:spcPct val="110000"/>
              </a:lnSpc>
              <a:spcAft>
                <a:spcPts val="600"/>
              </a:spcAft>
            </a:pPr>
            <a:r>
              <a:rPr lang="el-GR" sz="3000" dirty="0" smtClean="0"/>
              <a:t>Δεξιότητα που σε μεγάλο βαθμό μαθαίνεται. </a:t>
            </a:r>
            <a:endParaRPr lang="en-GB" sz="3000" dirty="0"/>
          </a:p>
        </p:txBody>
      </p:sp>
    </p:spTree>
    <p:extLst>
      <p:ext uri="{BB962C8B-B14F-4D97-AF65-F5344CB8AC3E}">
        <p14:creationId xmlns:p14="http://schemas.microsoft.com/office/powerpoint/2010/main" val="1824157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Χρηματοδότηση και έρευνα</a:t>
            </a:r>
            <a:br>
              <a:rPr lang="el-GR" dirty="0" smtClean="0"/>
            </a:br>
            <a:r>
              <a:rPr lang="el-GR" sz="2700" dirty="0" smtClean="0"/>
              <a:t>Οι πηγές χρηματοδότησης</a:t>
            </a:r>
            <a:endParaRPr lang="en-GB" dirty="0"/>
          </a:p>
        </p:txBody>
      </p:sp>
      <p:sp>
        <p:nvSpPr>
          <p:cNvPr id="5" name="Oval 4"/>
          <p:cNvSpPr/>
          <p:nvPr/>
        </p:nvSpPr>
        <p:spPr>
          <a:xfrm>
            <a:off x="3681844" y="4522354"/>
            <a:ext cx="1839839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Ερευνητική Πρόταση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609600" y="4712854"/>
            <a:ext cx="1420091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Εσωτερική χρηματοδότηση</a:t>
            </a:r>
            <a:endParaRPr lang="en-GB" dirty="0"/>
          </a:p>
        </p:txBody>
      </p:sp>
      <p:sp>
        <p:nvSpPr>
          <p:cNvPr id="9" name="Rectangle 8"/>
          <p:cNvSpPr/>
          <p:nvPr/>
        </p:nvSpPr>
        <p:spPr>
          <a:xfrm>
            <a:off x="1238640" y="2921504"/>
            <a:ext cx="1708776" cy="9097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Κρατική χρηματοδότηση</a:t>
            </a:r>
            <a:endParaRPr lang="en-GB" dirty="0"/>
          </a:p>
        </p:txBody>
      </p:sp>
      <p:sp>
        <p:nvSpPr>
          <p:cNvPr id="10" name="Rectangle 9"/>
          <p:cNvSpPr/>
          <p:nvPr/>
        </p:nvSpPr>
        <p:spPr>
          <a:xfrm>
            <a:off x="3681844" y="2143341"/>
            <a:ext cx="180455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Ιδιωτικός τομέας</a:t>
            </a:r>
            <a:endParaRPr lang="en-GB" dirty="0"/>
          </a:p>
        </p:txBody>
      </p:sp>
      <p:sp>
        <p:nvSpPr>
          <p:cNvPr id="11" name="Rectangle 10"/>
          <p:cNvSpPr/>
          <p:nvPr/>
        </p:nvSpPr>
        <p:spPr>
          <a:xfrm>
            <a:off x="6196584" y="2804388"/>
            <a:ext cx="1728216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Διεθνείς οργανισμοί</a:t>
            </a:r>
            <a:endParaRPr lang="en-GB" dirty="0"/>
          </a:p>
        </p:txBody>
      </p:sp>
      <p:sp>
        <p:nvSpPr>
          <p:cNvPr id="12" name="Rectangle 11"/>
          <p:cNvSpPr/>
          <p:nvPr/>
        </p:nvSpPr>
        <p:spPr>
          <a:xfrm>
            <a:off x="6807200" y="4696690"/>
            <a:ext cx="1651000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ΜΚΟ, Ερευνητικά ινστιτούτα</a:t>
            </a:r>
            <a:endParaRPr lang="en-GB" dirty="0"/>
          </a:p>
        </p:txBody>
      </p:sp>
      <p:sp>
        <p:nvSpPr>
          <p:cNvPr id="13" name="Right Arrow 12"/>
          <p:cNvSpPr/>
          <p:nvPr/>
        </p:nvSpPr>
        <p:spPr>
          <a:xfrm>
            <a:off x="2336800" y="492773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ight Arrow 13"/>
          <p:cNvSpPr/>
          <p:nvPr/>
        </p:nvSpPr>
        <p:spPr>
          <a:xfrm rot="5400000">
            <a:off x="4082796" y="350847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ight Arrow 14"/>
          <p:cNvSpPr/>
          <p:nvPr/>
        </p:nvSpPr>
        <p:spPr>
          <a:xfrm rot="10800000">
            <a:off x="5631040" y="4911574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ight Arrow 15"/>
          <p:cNvSpPr/>
          <p:nvPr/>
        </p:nvSpPr>
        <p:spPr>
          <a:xfrm rot="2545473">
            <a:off x="2913564" y="4021346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ight Arrow 16"/>
          <p:cNvSpPr/>
          <p:nvPr/>
        </p:nvSpPr>
        <p:spPr>
          <a:xfrm rot="8091304">
            <a:off x="5232995" y="3917739"/>
            <a:ext cx="1032635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1860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7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Χρηματοδότηση και έρευνα</a:t>
            </a:r>
            <a:br>
              <a:rPr lang="el-GR" dirty="0" smtClean="0"/>
            </a:br>
            <a:r>
              <a:rPr lang="el-GR" sz="2700" dirty="0" smtClean="0"/>
              <a:t>Το στοιχείο του ανταγωνισμού</a:t>
            </a:r>
            <a:endParaRPr lang="en-GB" sz="4000" dirty="0"/>
          </a:p>
        </p:txBody>
      </p:sp>
      <p:sp>
        <p:nvSpPr>
          <p:cNvPr id="3" name="Rectangle 2"/>
          <p:cNvSpPr/>
          <p:nvPr/>
        </p:nvSpPr>
        <p:spPr>
          <a:xfrm>
            <a:off x="3669722" y="1556255"/>
            <a:ext cx="2045278" cy="914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dirty="0" smtClean="0"/>
              <a:t>Χρηματοδότης</a:t>
            </a:r>
            <a:endParaRPr lang="en-GB" dirty="0"/>
          </a:p>
        </p:txBody>
      </p:sp>
      <p:sp>
        <p:nvSpPr>
          <p:cNvPr id="4" name="Oval 3"/>
          <p:cNvSpPr/>
          <p:nvPr/>
        </p:nvSpPr>
        <p:spPr>
          <a:xfrm>
            <a:off x="838200" y="4419600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1</a:t>
            </a:r>
            <a:endParaRPr lang="en-GB" sz="1200" dirty="0"/>
          </a:p>
        </p:txBody>
      </p:sp>
      <p:sp>
        <p:nvSpPr>
          <p:cNvPr id="5" name="Oval 4"/>
          <p:cNvSpPr/>
          <p:nvPr/>
        </p:nvSpPr>
        <p:spPr>
          <a:xfrm>
            <a:off x="2286000" y="3645911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2</a:t>
            </a:r>
            <a:endParaRPr lang="en-GB" sz="1200" dirty="0"/>
          </a:p>
        </p:txBody>
      </p:sp>
      <p:sp>
        <p:nvSpPr>
          <p:cNvPr id="6" name="Oval 5"/>
          <p:cNvSpPr/>
          <p:nvPr/>
        </p:nvSpPr>
        <p:spPr>
          <a:xfrm>
            <a:off x="2590800" y="5181600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3</a:t>
            </a:r>
            <a:endParaRPr lang="en-GB" sz="1200" dirty="0"/>
          </a:p>
        </p:txBody>
      </p:sp>
      <p:sp>
        <p:nvSpPr>
          <p:cNvPr id="7" name="Oval 6"/>
          <p:cNvSpPr/>
          <p:nvPr/>
        </p:nvSpPr>
        <p:spPr>
          <a:xfrm>
            <a:off x="5867400" y="4919375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7</a:t>
            </a:r>
            <a:endParaRPr lang="en-GB" sz="1200" dirty="0"/>
          </a:p>
        </p:txBody>
      </p:sp>
      <p:sp>
        <p:nvSpPr>
          <p:cNvPr id="8" name="Oval 7"/>
          <p:cNvSpPr/>
          <p:nvPr/>
        </p:nvSpPr>
        <p:spPr>
          <a:xfrm>
            <a:off x="4323195" y="5038149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5</a:t>
            </a:r>
            <a:endParaRPr lang="en-GB" sz="1200" dirty="0"/>
          </a:p>
        </p:txBody>
      </p:sp>
      <p:sp>
        <p:nvSpPr>
          <p:cNvPr id="9" name="Oval 8"/>
          <p:cNvSpPr/>
          <p:nvPr/>
        </p:nvSpPr>
        <p:spPr>
          <a:xfrm>
            <a:off x="3936422" y="3645911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4</a:t>
            </a:r>
            <a:endParaRPr lang="en-GB" sz="1200" dirty="0"/>
          </a:p>
        </p:txBody>
      </p:sp>
      <p:sp>
        <p:nvSpPr>
          <p:cNvPr id="10" name="Oval 9"/>
          <p:cNvSpPr/>
          <p:nvPr/>
        </p:nvSpPr>
        <p:spPr>
          <a:xfrm>
            <a:off x="5715000" y="3352800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6</a:t>
            </a:r>
            <a:endParaRPr lang="en-GB" sz="1200" dirty="0"/>
          </a:p>
        </p:txBody>
      </p:sp>
      <p:sp>
        <p:nvSpPr>
          <p:cNvPr id="11" name="Oval 10"/>
          <p:cNvSpPr/>
          <p:nvPr/>
        </p:nvSpPr>
        <p:spPr>
          <a:xfrm>
            <a:off x="7494731" y="4919375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9</a:t>
            </a:r>
            <a:endParaRPr lang="en-GB" sz="1200" dirty="0"/>
          </a:p>
        </p:txBody>
      </p:sp>
      <p:sp>
        <p:nvSpPr>
          <p:cNvPr id="12" name="Oval 11"/>
          <p:cNvSpPr/>
          <p:nvPr/>
        </p:nvSpPr>
        <p:spPr>
          <a:xfrm>
            <a:off x="7365422" y="3352800"/>
            <a:ext cx="1271156" cy="1295400"/>
          </a:xfrm>
          <a:prstGeom prst="ellipse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l-GR" sz="1200" dirty="0" smtClean="0"/>
              <a:t>Ερευνητική Πρόταση 8</a:t>
            </a:r>
            <a:endParaRPr lang="en-GB" sz="1200" dirty="0"/>
          </a:p>
        </p:txBody>
      </p:sp>
      <p:sp>
        <p:nvSpPr>
          <p:cNvPr id="14" name="Action Button: Help 13">
            <a:hlinkClick r:id="" action="ppaction://noaction" highlightClick="1"/>
          </p:cNvPr>
          <p:cNvSpPr/>
          <p:nvPr/>
        </p:nvSpPr>
        <p:spPr>
          <a:xfrm>
            <a:off x="4183635" y="2703514"/>
            <a:ext cx="1042416" cy="524379"/>
          </a:xfrm>
          <a:prstGeom prst="actionButtonHelp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28132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</p:spPr>
        <p:txBody>
          <a:bodyPr>
            <a:noAutofit/>
          </a:bodyPr>
          <a:lstStyle/>
          <a:p>
            <a:r>
              <a:rPr lang="el-GR" sz="3200" dirty="0" smtClean="0"/>
              <a:t>Ποια είναι η διαφορά ανάμεσα σε μια καλή ιδέα και μια «</a:t>
            </a:r>
            <a:r>
              <a:rPr lang="el-GR" sz="3200" i="1" dirty="0" smtClean="0"/>
              <a:t>χρηματοδοτήσιμη</a:t>
            </a:r>
            <a:r>
              <a:rPr lang="el-GR" sz="3200" dirty="0" smtClean="0"/>
              <a:t>» ιδέα</a:t>
            </a:r>
            <a:endParaRPr lang="en-GB" sz="320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35895"/>
            <a:ext cx="4040188" cy="469105"/>
          </a:xfrm>
        </p:spPr>
        <p:txBody>
          <a:bodyPr/>
          <a:lstStyle/>
          <a:p>
            <a:r>
              <a:rPr lang="el-GR" dirty="0" smtClean="0"/>
              <a:t>Καλή ιδέα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57400"/>
            <a:ext cx="4040188" cy="4068763"/>
          </a:xfrm>
        </p:spPr>
        <p:txBody>
          <a:bodyPr/>
          <a:lstStyle/>
          <a:p>
            <a:r>
              <a:rPr lang="el-GR" dirty="0" smtClean="0"/>
              <a:t>Απευθύνεται σε κάποιο κοινό.</a:t>
            </a:r>
          </a:p>
          <a:p>
            <a:r>
              <a:rPr lang="el-GR" dirty="0" smtClean="0"/>
              <a:t>Υπηρετεί </a:t>
            </a:r>
            <a:r>
              <a:rPr lang="el-GR" dirty="0" smtClean="0"/>
              <a:t>ένα σημαντικό επιστημονικό ή κοινωνικό σκοπό.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35895"/>
            <a:ext cx="4041775" cy="469105"/>
          </a:xfrm>
        </p:spPr>
        <p:txBody>
          <a:bodyPr/>
          <a:lstStyle/>
          <a:p>
            <a:r>
              <a:rPr lang="el-GR" dirty="0" smtClean="0"/>
              <a:t>«Χρηματοδοτήσιμη» ιδέα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57400"/>
            <a:ext cx="4041775" cy="4068763"/>
          </a:xfrm>
        </p:spPr>
        <p:txBody>
          <a:bodyPr>
            <a:normAutofit/>
          </a:bodyPr>
          <a:lstStyle/>
          <a:p>
            <a:pPr>
              <a:lnSpc>
                <a:spcPct val="120000"/>
              </a:lnSpc>
            </a:pPr>
            <a:r>
              <a:rPr lang="el-GR" dirty="0" smtClean="0"/>
              <a:t>Απευθύνεται στο κοινό του χρηματοδότη.</a:t>
            </a:r>
          </a:p>
          <a:p>
            <a:pPr>
              <a:lnSpc>
                <a:spcPct val="120000"/>
              </a:lnSpc>
            </a:pPr>
            <a:r>
              <a:rPr lang="el-GR" dirty="0" smtClean="0"/>
              <a:t>Ευθυγραμμίζεται με τους ευρύτερους σκοπούς και ανάγκες του </a:t>
            </a:r>
            <a:r>
              <a:rPr lang="el-GR" dirty="0" smtClean="0"/>
              <a:t>χρηματοδότη </a:t>
            </a:r>
            <a:r>
              <a:rPr lang="el-GR" dirty="0" smtClean="0"/>
              <a:t>προτείνοντας ή επεκτείνοντας </a:t>
            </a:r>
            <a:r>
              <a:rPr lang="el-GR" dirty="0" smtClean="0"/>
              <a:t>μια καινοτομική </a:t>
            </a:r>
            <a:r>
              <a:rPr lang="el-GR" dirty="0" smtClean="0"/>
              <a:t>ιδέα.</a:t>
            </a:r>
            <a:endParaRPr lang="en-GB" sz="2200" dirty="0"/>
          </a:p>
        </p:txBody>
      </p:sp>
      <p:sp>
        <p:nvSpPr>
          <p:cNvPr id="7" name="TextBox 6"/>
          <p:cNvSpPr txBox="1"/>
          <p:nvPr/>
        </p:nvSpPr>
        <p:spPr>
          <a:xfrm>
            <a:off x="533400" y="6324600"/>
            <a:ext cx="30730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dirty="0" smtClean="0"/>
              <a:t>Πηγή: </a:t>
            </a:r>
            <a:r>
              <a:rPr lang="en-GB" dirty="0" smtClean="0"/>
              <a:t>Preuss </a:t>
            </a:r>
            <a:r>
              <a:rPr lang="en-GB" dirty="0"/>
              <a:t>and </a:t>
            </a:r>
            <a:r>
              <a:rPr lang="en-GB" dirty="0" err="1" smtClean="0"/>
              <a:t>Perri</a:t>
            </a:r>
            <a:r>
              <a:rPr lang="en-GB" dirty="0" smtClean="0"/>
              <a:t> </a:t>
            </a:r>
            <a:r>
              <a:rPr lang="el-GR" dirty="0" smtClean="0"/>
              <a:t>(2014)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95920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21040</TotalTime>
  <Words>633</Words>
  <Application>Microsoft Office PowerPoint</Application>
  <PresentationFormat>On-screen Show (4:3)</PresentationFormat>
  <Paragraphs>89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Arial</vt:lpstr>
      <vt:lpstr>Calibri</vt:lpstr>
      <vt:lpstr>Courier New</vt:lpstr>
      <vt:lpstr>Wingdings</vt:lpstr>
      <vt:lpstr>Office Theme</vt:lpstr>
      <vt:lpstr>Τεχνικές Συγγραφής Ερευνητικών Προτάσεων</vt:lpstr>
      <vt:lpstr>Στοιχεία Μαθήματος</vt:lpstr>
      <vt:lpstr>Περιεχόμενο και αξιολόγηση του μαθήματος</vt:lpstr>
      <vt:lpstr>Διαδικασία και αξιολόγηση του μαθήματος</vt:lpstr>
      <vt:lpstr>Στόχοι του μαθήματος</vt:lpstr>
      <vt:lpstr>Η ερευνητική πρόταση</vt:lpstr>
      <vt:lpstr>Χρηματοδότηση και έρευνα Οι πηγές χρηματοδότησης</vt:lpstr>
      <vt:lpstr>Χρηματοδότηση και έρευνα Το στοιχείο του ανταγωνισμού</vt:lpstr>
      <vt:lpstr>Ποια είναι η διαφορά ανάμεσα σε μια καλή ιδέα και μια «χρηματοδοτήσιμη» ιδέα</vt:lpstr>
      <vt:lpstr>Ποια είναι η διαφορά ανάμεσα σε μια καλή ιδέα και μια «χρηματοδοτήσιμη» ιδέα</vt:lpstr>
      <vt:lpstr>Συνεπώς μια καλή ιδέα δεν φτάνει!</vt:lpstr>
      <vt:lpstr>Συνεπώς μια καλή ιδέα δεν φτάνει!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Εισαγωγή στα οικονομικά της εκπαίδευσης</dc:title>
  <dc:creator>ck</dc:creator>
  <cp:lastModifiedBy>CK</cp:lastModifiedBy>
  <cp:revision>298</cp:revision>
  <dcterms:created xsi:type="dcterms:W3CDTF">2006-08-16T00:00:00Z</dcterms:created>
  <dcterms:modified xsi:type="dcterms:W3CDTF">2020-10-12T10:26:00Z</dcterms:modified>
</cp:coreProperties>
</file>