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302" r:id="rId3"/>
    <p:sldId id="301" r:id="rId4"/>
    <p:sldId id="303" r:id="rId5"/>
    <p:sldId id="304" r:id="rId6"/>
    <p:sldId id="305" r:id="rId7"/>
    <p:sldId id="306" r:id="rId8"/>
    <p:sldId id="307" r:id="rId9"/>
    <p:sldId id="309" r:id="rId10"/>
    <p:sldId id="308" r:id="rId11"/>
    <p:sldId id="310" r:id="rId12"/>
    <p:sldId id="311" r:id="rId13"/>
    <p:sldId id="313" r:id="rId14"/>
    <p:sldId id="321" r:id="rId15"/>
    <p:sldId id="332" r:id="rId16"/>
    <p:sldId id="312" r:id="rId17"/>
    <p:sldId id="318" r:id="rId18"/>
    <p:sldId id="316" r:id="rId19"/>
    <p:sldId id="319" r:id="rId20"/>
    <p:sldId id="335" r:id="rId21"/>
    <p:sldId id="315" r:id="rId22"/>
    <p:sldId id="320" r:id="rId23"/>
    <p:sldId id="323" r:id="rId24"/>
    <p:sldId id="324" r:id="rId25"/>
    <p:sldId id="325" r:id="rId26"/>
    <p:sldId id="326" r:id="rId27"/>
    <p:sldId id="328" r:id="rId28"/>
    <p:sldId id="329" r:id="rId29"/>
    <p:sldId id="327" r:id="rId30"/>
    <p:sldId id="330" r:id="rId31"/>
    <p:sldId id="333" r:id="rId32"/>
    <p:sldId id="334" r:id="rId33"/>
    <p:sldId id="300" r:id="rId3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9785" autoAdjust="0"/>
  </p:normalViewPr>
  <p:slideViewPr>
    <p:cSldViewPr>
      <p:cViewPr varScale="1">
        <p:scale>
          <a:sx n="65" d="100"/>
          <a:sy n="65" d="100"/>
        </p:scale>
        <p:origin x="-153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Lenovo\AppData\Local\Temp\API_NY.GDP.MKTP.KD.ZG_DS2_en_excel_v2_820903-1.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Lenovo\AppData\Local\Temp\API_SL.UEM.TOTL.ZS_DS2_en_excel_v2_821085.xls"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l-GR"/>
  <c:chart>
    <c:title>
      <c:layout/>
    </c:title>
    <c:plotArea>
      <c:layout>
        <c:manualLayout>
          <c:layoutTarget val="inner"/>
          <c:xMode val="edge"/>
          <c:yMode val="edge"/>
          <c:x val="3.9424759405074367E-2"/>
          <c:y val="0.13814350418788199"/>
          <c:w val="0.93767246281714811"/>
          <c:h val="0.84613357020501723"/>
        </c:manualLayout>
      </c:layout>
      <c:lineChart>
        <c:grouping val="stacked"/>
        <c:ser>
          <c:idx val="0"/>
          <c:order val="0"/>
          <c:tx>
            <c:strRef>
              <c:f>Data!$A$5:$B$5</c:f>
              <c:strCache>
                <c:ptCount val="1"/>
                <c:pt idx="0">
                  <c:v>Greece GDP growth (annual %)</c:v>
                </c:pt>
              </c:strCache>
            </c:strRef>
          </c:tx>
          <c:spPr>
            <a:ln w="38100"/>
          </c:spPr>
          <c:marker>
            <c:symbol val="none"/>
          </c:marker>
          <c:dLbls>
            <c:showVal val="1"/>
          </c:dLbls>
          <c:cat>
            <c:strRef>
              <c:f>Data!$C$4:$AE$4</c:f>
              <c:strCache>
                <c:ptCount val="29"/>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strCache>
            </c:strRef>
          </c:cat>
          <c:val>
            <c:numRef>
              <c:f>Data!$C$5:$AE$5</c:f>
              <c:numCache>
                <c:formatCode>#,##0.00</c:formatCode>
                <c:ptCount val="29"/>
                <c:pt idx="0" formatCode="General">
                  <c:v>0</c:v>
                </c:pt>
                <c:pt idx="1">
                  <c:v>3.0999999886147691</c:v>
                </c:pt>
                <c:pt idx="2">
                  <c:v>0.7000000047423498</c:v>
                </c:pt>
                <c:pt idx="3">
                  <c:v>-1.5999999623248868</c:v>
                </c:pt>
                <c:pt idx="4">
                  <c:v>2.0000000246135414</c:v>
                </c:pt>
                <c:pt idx="5">
                  <c:v>2.0997197439132265</c:v>
                </c:pt>
                <c:pt idx="6">
                  <c:v>2.8621289094904938</c:v>
                </c:pt>
                <c:pt idx="7">
                  <c:v>4.484199082174527</c:v>
                </c:pt>
                <c:pt idx="8">
                  <c:v>3.8949047802059482</c:v>
                </c:pt>
                <c:pt idx="9">
                  <c:v>3.0725966881793028</c:v>
                </c:pt>
                <c:pt idx="10">
                  <c:v>3.9197707576146001</c:v>
                </c:pt>
                <c:pt idx="11">
                  <c:v>4.1316120811937083</c:v>
                </c:pt>
                <c:pt idx="12">
                  <c:v>3.9228718130796381</c:v>
                </c:pt>
                <c:pt idx="13">
                  <c:v>5.7945312388332439</c:v>
                </c:pt>
                <c:pt idx="14">
                  <c:v>5.0609926100658953</c:v>
                </c:pt>
                <c:pt idx="15">
                  <c:v>0.59914208031798921</c:v>
                </c:pt>
                <c:pt idx="16">
                  <c:v>5.6524336690045374</c:v>
                </c:pt>
                <c:pt idx="17">
                  <c:v>3.2737469037569724</c:v>
                </c:pt>
                <c:pt idx="18">
                  <c:v>-0.33517257668330558</c:v>
                </c:pt>
                <c:pt idx="19">
                  <c:v>-4.3007336610620968</c:v>
                </c:pt>
                <c:pt idx="20">
                  <c:v>-5.4790371021277764</c:v>
                </c:pt>
                <c:pt idx="21">
                  <c:v>-9.1324941298446163</c:v>
                </c:pt>
                <c:pt idx="22">
                  <c:v>-7.3004939606978638</c:v>
                </c:pt>
                <c:pt idx="23">
                  <c:v>-3.2414250560129432</c:v>
                </c:pt>
                <c:pt idx="24">
                  <c:v>0.73977713855775562</c:v>
                </c:pt>
                <c:pt idx="25">
                  <c:v>-0.4378339378445304</c:v>
                </c:pt>
                <c:pt idx="26">
                  <c:v>-0.19095229575013661</c:v>
                </c:pt>
                <c:pt idx="27">
                  <c:v>1.5050993394032162</c:v>
                </c:pt>
                <c:pt idx="28">
                  <c:v>1.9343708274602704</c:v>
                </c:pt>
              </c:numCache>
            </c:numRef>
          </c:val>
        </c:ser>
        <c:marker val="1"/>
        <c:axId val="110448640"/>
        <c:axId val="110450176"/>
      </c:lineChart>
      <c:catAx>
        <c:axId val="110448640"/>
        <c:scaling>
          <c:orientation val="minMax"/>
        </c:scaling>
        <c:axPos val="b"/>
        <c:tickLblPos val="nextTo"/>
        <c:crossAx val="110450176"/>
        <c:crosses val="autoZero"/>
        <c:auto val="1"/>
        <c:lblAlgn val="ctr"/>
        <c:lblOffset val="100"/>
      </c:catAx>
      <c:valAx>
        <c:axId val="110450176"/>
        <c:scaling>
          <c:orientation val="minMax"/>
        </c:scaling>
        <c:axPos val="l"/>
        <c:majorGridlines/>
        <c:numFmt formatCode="General" sourceLinked="1"/>
        <c:tickLblPos val="nextTo"/>
        <c:crossAx val="110448640"/>
        <c:crosses val="autoZero"/>
        <c:crossBetween val="between"/>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l-GR"/>
  <c:chart>
    <c:plotArea>
      <c:layout>
        <c:manualLayout>
          <c:layoutTarget val="inner"/>
          <c:xMode val="edge"/>
          <c:yMode val="edge"/>
          <c:x val="7.0549115388354233E-2"/>
          <c:y val="3.2123026255986814E-2"/>
          <c:w val="0.82047705842325269"/>
          <c:h val="0.93575394748802632"/>
        </c:manualLayout>
      </c:layout>
      <c:lineChart>
        <c:grouping val="standard"/>
        <c:ser>
          <c:idx val="0"/>
          <c:order val="0"/>
          <c:tx>
            <c:strRef>
              <c:f>Data!$A$5:$B$5</c:f>
              <c:strCache>
                <c:ptCount val="1"/>
                <c:pt idx="0">
                  <c:v>Greece Unemployment, total (% of total labor force) (modeled ILO estimate)</c:v>
                </c:pt>
              </c:strCache>
            </c:strRef>
          </c:tx>
          <c:spPr>
            <a:ln w="38100">
              <a:solidFill>
                <a:srgbClr val="FF0000"/>
              </a:solidFill>
            </a:ln>
          </c:spPr>
          <c:marker>
            <c:symbol val="none"/>
          </c:marker>
          <c:cat>
            <c:strRef>
              <c:f>Data!$C$4:$AD$4</c:f>
              <c:strCache>
                <c:ptCount val="28"/>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pt idx="21">
                  <c:v>2012</c:v>
                </c:pt>
                <c:pt idx="22">
                  <c:v>2013</c:v>
                </c:pt>
                <c:pt idx="23">
                  <c:v>2014</c:v>
                </c:pt>
                <c:pt idx="24">
                  <c:v>2015</c:v>
                </c:pt>
                <c:pt idx="25">
                  <c:v>2016</c:v>
                </c:pt>
                <c:pt idx="26">
                  <c:v>2017</c:v>
                </c:pt>
                <c:pt idx="27">
                  <c:v>2018</c:v>
                </c:pt>
              </c:strCache>
            </c:strRef>
          </c:cat>
          <c:val>
            <c:numRef>
              <c:f>Data!$C$5:$AD$5</c:f>
              <c:numCache>
                <c:formatCode>#,##0.00</c:formatCode>
                <c:ptCount val="28"/>
                <c:pt idx="0">
                  <c:v>7.6560001373290998</c:v>
                </c:pt>
                <c:pt idx="1">
                  <c:v>7.84299993515015</c:v>
                </c:pt>
                <c:pt idx="2">
                  <c:v>8.6129999160766602</c:v>
                </c:pt>
                <c:pt idx="3">
                  <c:v>8.8629999160766602</c:v>
                </c:pt>
                <c:pt idx="4">
                  <c:v>9.0620002746581996</c:v>
                </c:pt>
                <c:pt idx="5">
                  <c:v>9.6549997329711896</c:v>
                </c:pt>
                <c:pt idx="6">
                  <c:v>9.5769996643066406</c:v>
                </c:pt>
                <c:pt idx="7">
                  <c:v>10.83899974823</c:v>
                </c:pt>
                <c:pt idx="8">
                  <c:v>11.852999687194799</c:v>
                </c:pt>
                <c:pt idx="9">
                  <c:v>11.2480001449585</c:v>
                </c:pt>
                <c:pt idx="10">
                  <c:v>10.456000328064</c:v>
                </c:pt>
                <c:pt idx="11">
                  <c:v>9.9750003814697301</c:v>
                </c:pt>
                <c:pt idx="12">
                  <c:v>9.4119997024536097</c:v>
                </c:pt>
                <c:pt idx="13">
                  <c:v>10.3109998703003</c:v>
                </c:pt>
                <c:pt idx="14">
                  <c:v>9.9940004348754901</c:v>
                </c:pt>
                <c:pt idx="15">
                  <c:v>9.0080003738403303</c:v>
                </c:pt>
                <c:pt idx="16">
                  <c:v>8.3959999084472692</c:v>
                </c:pt>
                <c:pt idx="17">
                  <c:v>7.7600002288818404</c:v>
                </c:pt>
                <c:pt idx="18">
                  <c:v>9.6160001754760707</c:v>
                </c:pt>
                <c:pt idx="19">
                  <c:v>12.713000297546399</c:v>
                </c:pt>
                <c:pt idx="20">
                  <c:v>17.8649997711182</c:v>
                </c:pt>
                <c:pt idx="21">
                  <c:v>24.438999176025401</c:v>
                </c:pt>
                <c:pt idx="22">
                  <c:v>27.465999603271499</c:v>
                </c:pt>
                <c:pt idx="23">
                  <c:v>26.4909992218018</c:v>
                </c:pt>
                <c:pt idx="24">
                  <c:v>24.896999359130898</c:v>
                </c:pt>
                <c:pt idx="25">
                  <c:v>23.538999557495099</c:v>
                </c:pt>
                <c:pt idx="26">
                  <c:v>21.488000869751001</c:v>
                </c:pt>
                <c:pt idx="27">
                  <c:v>19.2070007324219</c:v>
                </c:pt>
              </c:numCache>
            </c:numRef>
          </c:val>
        </c:ser>
        <c:ser>
          <c:idx val="1"/>
          <c:order val="1"/>
          <c:tx>
            <c:strRef>
              <c:f>Data!$A$6:$B$6</c:f>
              <c:strCache>
                <c:ptCount val="1"/>
                <c:pt idx="0">
                  <c:v>Greece GDP growth (annual %)</c:v>
                </c:pt>
              </c:strCache>
            </c:strRef>
          </c:tx>
          <c:spPr>
            <a:ln w="38100">
              <a:solidFill>
                <a:srgbClr val="002060"/>
              </a:solidFill>
            </a:ln>
          </c:spPr>
          <c:marker>
            <c:symbol val="none"/>
          </c:marker>
          <c:cat>
            <c:strRef>
              <c:f>Data!$C$4:$AD$4</c:f>
              <c:strCache>
                <c:ptCount val="28"/>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pt idx="21">
                  <c:v>2012</c:v>
                </c:pt>
                <c:pt idx="22">
                  <c:v>2013</c:v>
                </c:pt>
                <c:pt idx="23">
                  <c:v>2014</c:v>
                </c:pt>
                <c:pt idx="24">
                  <c:v>2015</c:v>
                </c:pt>
                <c:pt idx="25">
                  <c:v>2016</c:v>
                </c:pt>
                <c:pt idx="26">
                  <c:v>2017</c:v>
                </c:pt>
                <c:pt idx="27">
                  <c:v>2018</c:v>
                </c:pt>
              </c:strCache>
            </c:strRef>
          </c:cat>
          <c:val>
            <c:numRef>
              <c:f>Data!$C$6:$AD$6</c:f>
              <c:numCache>
                <c:formatCode>#,##0.00</c:formatCode>
                <c:ptCount val="28"/>
                <c:pt idx="0">
                  <c:v>3.0999999886147691</c:v>
                </c:pt>
                <c:pt idx="1">
                  <c:v>0.7000000047423498</c:v>
                </c:pt>
                <c:pt idx="2">
                  <c:v>-1.5999999623248868</c:v>
                </c:pt>
                <c:pt idx="3">
                  <c:v>2.0000000246135414</c:v>
                </c:pt>
                <c:pt idx="4">
                  <c:v>2.0997197439132265</c:v>
                </c:pt>
                <c:pt idx="5">
                  <c:v>2.8621289094904938</c:v>
                </c:pt>
                <c:pt idx="6">
                  <c:v>4.484199082174527</c:v>
                </c:pt>
                <c:pt idx="7">
                  <c:v>3.8949047802059482</c:v>
                </c:pt>
                <c:pt idx="8">
                  <c:v>3.0725966881793028</c:v>
                </c:pt>
                <c:pt idx="9">
                  <c:v>3.9197707576146001</c:v>
                </c:pt>
                <c:pt idx="10">
                  <c:v>4.1316120811937083</c:v>
                </c:pt>
                <c:pt idx="11">
                  <c:v>3.9228718130796381</c:v>
                </c:pt>
                <c:pt idx="12">
                  <c:v>5.7945312388332439</c:v>
                </c:pt>
                <c:pt idx="13">
                  <c:v>5.0609926100658953</c:v>
                </c:pt>
                <c:pt idx="14">
                  <c:v>0.59914208031798921</c:v>
                </c:pt>
                <c:pt idx="15">
                  <c:v>5.6524336690045374</c:v>
                </c:pt>
                <c:pt idx="16">
                  <c:v>3.2737469037569724</c:v>
                </c:pt>
                <c:pt idx="17">
                  <c:v>-0.33517257668330558</c:v>
                </c:pt>
                <c:pt idx="18">
                  <c:v>-4.3007336610620968</c:v>
                </c:pt>
                <c:pt idx="19">
                  <c:v>-5.4790371021277764</c:v>
                </c:pt>
                <c:pt idx="20">
                  <c:v>-9.1324941298446163</c:v>
                </c:pt>
                <c:pt idx="21">
                  <c:v>-7.3004939606978638</c:v>
                </c:pt>
                <c:pt idx="22">
                  <c:v>-3.2414250560129432</c:v>
                </c:pt>
                <c:pt idx="23">
                  <c:v>0.73977713855775562</c:v>
                </c:pt>
                <c:pt idx="24">
                  <c:v>-0.4378339378445304</c:v>
                </c:pt>
                <c:pt idx="25">
                  <c:v>-0.19095229575013661</c:v>
                </c:pt>
                <c:pt idx="26">
                  <c:v>1.5050993394032162</c:v>
                </c:pt>
                <c:pt idx="27">
                  <c:v>1.9343708274602704</c:v>
                </c:pt>
              </c:numCache>
            </c:numRef>
          </c:val>
        </c:ser>
        <c:marker val="1"/>
        <c:axId val="104373248"/>
        <c:axId val="104498688"/>
      </c:lineChart>
      <c:catAx>
        <c:axId val="104373248"/>
        <c:scaling>
          <c:orientation val="minMax"/>
        </c:scaling>
        <c:axPos val="b"/>
        <c:tickLblPos val="nextTo"/>
        <c:crossAx val="104498688"/>
        <c:crosses val="autoZero"/>
        <c:auto val="1"/>
        <c:lblAlgn val="ctr"/>
        <c:lblOffset val="100"/>
      </c:catAx>
      <c:valAx>
        <c:axId val="104498688"/>
        <c:scaling>
          <c:orientation val="minMax"/>
        </c:scaling>
        <c:axPos val="l"/>
        <c:majorGridlines/>
        <c:numFmt formatCode="#,##0.00" sourceLinked="1"/>
        <c:tickLblPos val="nextTo"/>
        <c:crossAx val="104373248"/>
        <c:crosses val="autoZero"/>
        <c:crossBetween val="between"/>
      </c:valAx>
    </c:plotArea>
    <c:legend>
      <c:legendPos val="r"/>
      <c:layout>
        <c:manualLayout>
          <c:xMode val="edge"/>
          <c:yMode val="edge"/>
          <c:x val="0"/>
          <c:y val="0.82544185051522556"/>
          <c:w val="0.94962725054105079"/>
          <c:h val="0.17455814948477447"/>
        </c:manualLayout>
      </c:layout>
    </c:legend>
    <c:plotVisOnly val="1"/>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3FC2E7D4-F0B2-400F-AB0A-5059A8AD9C67}" type="datetimeFigureOut">
              <a:rPr lang="el-GR" smtClean="0"/>
              <a:pPr/>
              <a:t>8/3/2020</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3FC2E7D4-F0B2-400F-AB0A-5059A8AD9C67}" type="datetimeFigureOut">
              <a:rPr lang="el-GR" smtClean="0"/>
              <a:pPr/>
              <a:t>8/3/2020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2"/>
            <a:ext cx="2057400" cy="5211764"/>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2"/>
            <a:ext cx="6019800" cy="5211764"/>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3FC2E7D4-F0B2-400F-AB0A-5059A8AD9C67}" type="datetimeFigureOut">
              <a:rPr lang="el-GR" smtClean="0"/>
              <a:pPr/>
              <a:t>8/3/2020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3FC2E7D4-F0B2-400F-AB0A-5059A8AD9C67}" type="datetimeFigureOut">
              <a:rPr lang="el-GR" smtClean="0"/>
              <a:pPr/>
              <a:t>8/3/2020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3FC2E7D4-F0B2-400F-AB0A-5059A8AD9C67}" type="datetimeFigureOut">
              <a:rPr lang="el-GR" smtClean="0"/>
              <a:pPr/>
              <a:t>8/3/2020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920086"/>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920086"/>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3FC2E7D4-F0B2-400F-AB0A-5059A8AD9C67}" type="datetimeFigureOut">
              <a:rPr lang="el-GR" smtClean="0"/>
              <a:pPr/>
              <a:t>8/3/2020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6" y="1859758"/>
            <a:ext cx="4041776" cy="654844"/>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6" y="2514600"/>
            <a:ext cx="4041776"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3FC2E7D4-F0B2-400F-AB0A-5059A8AD9C67}" type="datetimeFigureOut">
              <a:rPr lang="el-GR" smtClean="0"/>
              <a:pPr/>
              <a:t>8/3/2020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3FC2E7D4-F0B2-400F-AB0A-5059A8AD9C67}" type="datetimeFigureOut">
              <a:rPr lang="el-GR" smtClean="0"/>
              <a:pPr/>
              <a:t>8/3/2020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3FC2E7D4-F0B2-400F-AB0A-5059A8AD9C67}" type="datetimeFigureOut">
              <a:rPr lang="el-GR" smtClean="0"/>
              <a:pPr/>
              <a:t>8/3/2020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7"/>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1000"/>
            </a:lvl4pPr>
            <a:lvl5pPr indent="0" algn="l">
              <a:buNone/>
              <a:defRPr sz="10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5"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3FC2E7D4-F0B2-400F-AB0A-5059A8AD9C67}" type="datetimeFigureOut">
              <a:rPr lang="el-GR" smtClean="0"/>
              <a:pPr/>
              <a:t>8/3/2020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4" y="1108078"/>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91440" tIns="45720" rIns="91440" bIns="45720" rtlCol="0" anchor="ctr"/>
          <a:lstStyle/>
          <a:p>
            <a:pPr algn="ctr" eaLnBrk="1" latinLnBrk="0" hangingPunct="1"/>
            <a:endParaRPr kumimoji="0" lang="en-US"/>
          </a:p>
        </p:txBody>
      </p:sp>
      <p:sp>
        <p:nvSpPr>
          <p:cNvPr id="12" name="11 - Ορθογώνιο τρίγωνο"/>
          <p:cNvSpPr/>
          <p:nvPr/>
        </p:nvSpPr>
        <p:spPr>
          <a:xfrm rot="420000" flipV="1">
            <a:off x="8004134" y="5359770"/>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91440" tIns="45720" rIns="91440" bIns="45720" rtlCol="0" anchor="ctr"/>
          <a:lstStyle/>
          <a:p>
            <a:pPr algn="ctr" eaLnBrk="1" latinLnBrk="0" hangingPunct="1"/>
            <a:endParaRPr kumimoji="0" lang="en-US"/>
          </a:p>
        </p:txBody>
      </p:sp>
      <p:sp>
        <p:nvSpPr>
          <p:cNvPr id="2" name="1 - Τίτλος"/>
          <p:cNvSpPr>
            <a:spLocks noGrp="1"/>
          </p:cNvSpPr>
          <p:nvPr>
            <p:ph type="title"/>
          </p:nvPr>
        </p:nvSpPr>
        <p:spPr>
          <a:xfrm>
            <a:off x="609600" y="1176999"/>
            <a:ext cx="2212848" cy="1582622"/>
          </a:xfrm>
        </p:spPr>
        <p:txBody>
          <a:bodyPr vert="horz" lIns="45720" tIns="45720" rIns="45720" bIns="45720" anchor="b"/>
          <a:lstStyle>
            <a:lvl1pPr algn="l">
              <a:buNone/>
              <a:defRPr sz="2000" b="1">
                <a:solidFill>
                  <a:schemeClr val="tx2"/>
                </a:solidFill>
              </a:defRPr>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609600" y="2828786"/>
            <a:ext cx="2209800" cy="2179320"/>
          </a:xfrm>
        </p:spPr>
        <p:txBody>
          <a:bodyPr lIns="64008" rIns="45720" bIns="45720" anchor="t"/>
          <a:lstStyle>
            <a:lvl1pPr marL="0" indent="0" algn="l">
              <a:spcBef>
                <a:spcPts val="250"/>
              </a:spcBef>
              <a:buFontTx/>
              <a:buNone/>
              <a:defRPr sz="1400"/>
            </a:lvl1pPr>
            <a:lvl2pPr>
              <a:defRPr sz="1200"/>
            </a:lvl2pPr>
            <a:lvl3pPr>
              <a:defRPr sz="1000"/>
            </a:lvl3pPr>
            <a:lvl4pPr>
              <a:defRPr sz="1000"/>
            </a:lvl4pPr>
            <a:lvl5pPr>
              <a:defRPr sz="10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FC2E7D4-F0B2-400F-AB0A-5059A8AD9C67}" type="datetimeFigureOut">
              <a:rPr lang="el-GR" smtClean="0"/>
              <a:pPr/>
              <a:t>8/3/2020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077200" y="6356355"/>
            <a:ext cx="609600" cy="365126"/>
          </a:xfrm>
        </p:spPr>
        <p:txBody>
          <a:bodyPr/>
          <a:lstStyle/>
          <a:p>
            <a:fld id="{DDE54EF7-529F-43FF-8221-098755F44D52}" type="slidenum">
              <a:rPr lang="el-GR" smtClean="0"/>
              <a:pPr/>
              <a:t>‹#›</a:t>
            </a:fld>
            <a:endParaRPr lang="el-GR"/>
          </a:p>
        </p:txBody>
      </p:sp>
      <p:sp>
        <p:nvSpPr>
          <p:cNvPr id="3" name="2 - Θέση εικόνας"/>
          <p:cNvSpPr>
            <a:spLocks noGrp="1"/>
          </p:cNvSpPr>
          <p:nvPr>
            <p:ph type="pic" idx="1"/>
          </p:nvPr>
        </p:nvSpPr>
        <p:spPr>
          <a:xfrm rot="420000">
            <a:off x="3485794" y="1199518"/>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6"/>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tIns="45720" rIns="0" bIns="0" anchor="b">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lIns="91440" tIns="45720" rIns="91440" bIns="45720">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356355"/>
            <a:ext cx="2133600" cy="365126"/>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FC2E7D4-F0B2-400F-AB0A-5059A8AD9C67}" type="datetimeFigureOut">
              <a:rPr lang="el-GR" smtClean="0"/>
              <a:pPr/>
              <a:t>8/3/2020</a:t>
            </a:fld>
            <a:endParaRPr lang="el-GR"/>
          </a:p>
        </p:txBody>
      </p:sp>
      <p:sp>
        <p:nvSpPr>
          <p:cNvPr id="22" name="21 - Θέση υποσέλιδου"/>
          <p:cNvSpPr>
            <a:spLocks noGrp="1"/>
          </p:cNvSpPr>
          <p:nvPr>
            <p:ph type="ftr" sz="quarter" idx="3"/>
          </p:nvPr>
        </p:nvSpPr>
        <p:spPr>
          <a:xfrm>
            <a:off x="2667000" y="6356355"/>
            <a:ext cx="3352800" cy="365126"/>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17 - Θέση αριθμού διαφάνειας"/>
          <p:cNvSpPr>
            <a:spLocks noGrp="1"/>
          </p:cNvSpPr>
          <p:nvPr>
            <p:ph type="sldNum" sz="quarter" idx="4"/>
          </p:nvPr>
        </p:nvSpPr>
        <p:spPr>
          <a:xfrm>
            <a:off x="7924800" y="6356355"/>
            <a:ext cx="762000" cy="365126"/>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DE54EF7-529F-43FF-8221-098755F44D52}" type="slidenum">
              <a:rPr lang="el-GR" smtClean="0"/>
              <a:pPr/>
              <a:t>‹#›</a:t>
            </a:fld>
            <a:endParaRPr lang="el-GR"/>
          </a:p>
        </p:txBody>
      </p:sp>
      <p:grpSp>
        <p:nvGrpSpPr>
          <p:cNvPr id="2" name="1 - Ομάδα"/>
          <p:cNvGrpSpPr/>
          <p:nvPr/>
        </p:nvGrpSpPr>
        <p:grpSpPr>
          <a:xfrm>
            <a:off x="-19018"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2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ΑΕΠ ΚΑΙ ΔΕΙΚΤΗΣ ΤΙΜΩΝ ΚΑΤΑΝΑΛΩΤΗ(ΔΤΚ):</a:t>
            </a:r>
            <a:endParaRPr lang="el-GR" dirty="0"/>
          </a:p>
        </p:txBody>
      </p:sp>
      <p:sp>
        <p:nvSpPr>
          <p:cNvPr id="3" name="2 - Υπότιτλος"/>
          <p:cNvSpPr>
            <a:spLocks noGrp="1"/>
          </p:cNvSpPr>
          <p:nvPr>
            <p:ph type="subTitle" idx="1"/>
          </p:nvPr>
        </p:nvSpPr>
        <p:spPr/>
        <p:txBody>
          <a:bodyPr/>
          <a:lstStyle/>
          <a:p>
            <a:r>
              <a:rPr lang="el-GR" dirty="0" smtClean="0"/>
              <a:t>2</a:t>
            </a:r>
            <a:r>
              <a:rPr lang="en-US" dirty="0" smtClean="0"/>
              <a:t>2</a:t>
            </a:r>
            <a:r>
              <a:rPr lang="el-GR" dirty="0" smtClean="0"/>
              <a:t>. ΑΝΙΧΝΕΥΟΝΤΑΣ ΤΗΝ ΜΑΚΡΟΟΙΚΟΝΟΜΙΑ</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0"/>
            <a:ext cx="8229600" cy="938962"/>
          </a:xfrm>
        </p:spPr>
        <p:txBody>
          <a:bodyPr>
            <a:normAutofit/>
          </a:bodyPr>
          <a:lstStyle/>
          <a:p>
            <a:r>
              <a:rPr lang="el-GR" sz="2800" dirty="0" smtClean="0"/>
              <a:t>Παγίδες ΑΕΠ: Τι είναι εντός και τι εκτός του υπολογισμού του ΑΕΠ</a:t>
            </a:r>
            <a:endParaRPr lang="el-GR" sz="2800" dirty="0"/>
          </a:p>
        </p:txBody>
      </p:sp>
      <p:graphicFrame>
        <p:nvGraphicFramePr>
          <p:cNvPr id="4" name="3 - Θέση περιεχομένου"/>
          <p:cNvGraphicFramePr>
            <a:graphicFrameLocks noGrp="1"/>
          </p:cNvGraphicFramePr>
          <p:nvPr>
            <p:ph idx="1"/>
          </p:nvPr>
        </p:nvGraphicFramePr>
        <p:xfrm>
          <a:off x="0" y="928670"/>
          <a:ext cx="9144000" cy="5146380"/>
        </p:xfrm>
        <a:graphic>
          <a:graphicData uri="http://schemas.openxmlformats.org/drawingml/2006/table">
            <a:tbl>
              <a:tblPr firstRow="1" bandRow="1">
                <a:tableStyleId>{5C22544A-7EE6-4342-B048-85BDC9FD1C3A}</a:tableStyleId>
              </a:tblPr>
              <a:tblGrid>
                <a:gridCol w="4500562"/>
                <a:gridCol w="4643438"/>
              </a:tblGrid>
              <a:tr h="542534">
                <a:tc>
                  <a:txBody>
                    <a:bodyPr/>
                    <a:lstStyle/>
                    <a:p>
                      <a:r>
                        <a:rPr lang="el-GR" dirty="0" smtClean="0"/>
                        <a:t>ΕΝΤΟΣ</a:t>
                      </a:r>
                      <a:endParaRPr lang="el-GR" dirty="0"/>
                    </a:p>
                  </a:txBody>
                  <a:tcPr/>
                </a:tc>
                <a:tc>
                  <a:txBody>
                    <a:bodyPr/>
                    <a:lstStyle/>
                    <a:p>
                      <a:r>
                        <a:rPr lang="el-GR" dirty="0" smtClean="0"/>
                        <a:t>ΕΚΤΟΣ</a:t>
                      </a:r>
                      <a:endParaRPr lang="el-GR" dirty="0"/>
                    </a:p>
                  </a:txBody>
                  <a:tcPr/>
                </a:tc>
              </a:tr>
              <a:tr h="936429">
                <a:tc>
                  <a:txBody>
                    <a:bodyPr/>
                    <a:lstStyle/>
                    <a:p>
                      <a:r>
                        <a:rPr lang="el-GR" sz="1600" dirty="0" smtClean="0"/>
                        <a:t>Επενδυτική Δαπάνη</a:t>
                      </a:r>
                      <a:endParaRPr lang="el-GR" sz="1600" dirty="0"/>
                    </a:p>
                  </a:txBody>
                  <a:tcPr/>
                </a:tc>
                <a:tc>
                  <a:txBody>
                    <a:bodyPr/>
                    <a:lstStyle/>
                    <a:p>
                      <a:r>
                        <a:rPr lang="el-GR" sz="1600" dirty="0" smtClean="0"/>
                        <a:t>Δαπάνη για ενδιάμεσα</a:t>
                      </a:r>
                      <a:r>
                        <a:rPr lang="el-GR" sz="1600" baseline="0" dirty="0" smtClean="0"/>
                        <a:t> αγαθά και υπηρεσίες</a:t>
                      </a:r>
                      <a:endParaRPr lang="el-GR" sz="1600" dirty="0"/>
                    </a:p>
                  </a:txBody>
                  <a:tcPr/>
                </a:tc>
              </a:tr>
              <a:tr h="542534">
                <a:tc>
                  <a:txBody>
                    <a:bodyPr/>
                    <a:lstStyle/>
                    <a:p>
                      <a:r>
                        <a:rPr lang="el-GR" sz="1600" dirty="0" smtClean="0"/>
                        <a:t>Δαπάνη Κεφαλαίου</a:t>
                      </a:r>
                      <a:endParaRPr lang="el-GR" sz="1600" dirty="0"/>
                    </a:p>
                  </a:txBody>
                  <a:tcPr/>
                </a:tc>
                <a:tc>
                  <a:txBody>
                    <a:bodyPr/>
                    <a:lstStyle/>
                    <a:p>
                      <a:r>
                        <a:rPr lang="el-GR" sz="1600" dirty="0" smtClean="0"/>
                        <a:t>Μεταχειρισμένα αγαθά</a:t>
                      </a:r>
                      <a:endParaRPr lang="el-GR" sz="1600" dirty="0"/>
                    </a:p>
                  </a:txBody>
                  <a:tcPr/>
                </a:tc>
              </a:tr>
              <a:tr h="936429">
                <a:tc>
                  <a:txBody>
                    <a:bodyPr/>
                    <a:lstStyle/>
                    <a:p>
                      <a:r>
                        <a:rPr lang="el-GR" sz="1600" dirty="0" smtClean="0"/>
                        <a:t>Εγχώρια</a:t>
                      </a:r>
                      <a:r>
                        <a:rPr lang="el-GR" sz="1600" baseline="0" dirty="0" smtClean="0"/>
                        <a:t> παραχθέντα τελικά αγαθά </a:t>
                      </a:r>
                      <a:r>
                        <a:rPr lang="en-US" sz="1600" baseline="0" dirty="0" smtClean="0"/>
                        <a:t>(</a:t>
                      </a:r>
                      <a:r>
                        <a:rPr lang="el-GR" sz="1600" baseline="0" dirty="0" smtClean="0"/>
                        <a:t>φαγητά, ρούχα, παιχνίδια) και υπηρεσίες (ιατρικές επισκέψεις, κουρεία, εκπαίδευση)</a:t>
                      </a:r>
                      <a:endParaRPr lang="el-GR" sz="1600" dirty="0"/>
                    </a:p>
                  </a:txBody>
                  <a:tcPr/>
                </a:tc>
                <a:tc>
                  <a:txBody>
                    <a:bodyPr/>
                    <a:lstStyle/>
                    <a:p>
                      <a:r>
                        <a:rPr lang="el-GR" sz="1600" dirty="0" smtClean="0"/>
                        <a:t>Χρηματοοικονομικά περιουσιακά</a:t>
                      </a:r>
                      <a:r>
                        <a:rPr lang="el-GR" sz="1600" baseline="0" dirty="0" smtClean="0"/>
                        <a:t> στοιχεία όπως μετοχές και ομόλογα</a:t>
                      </a:r>
                      <a:endParaRPr lang="el-GR" sz="1600" dirty="0"/>
                    </a:p>
                  </a:txBody>
                  <a:tcPr/>
                </a:tc>
              </a:tr>
              <a:tr h="542534">
                <a:tc>
                  <a:txBody>
                    <a:bodyPr/>
                    <a:lstStyle/>
                    <a:p>
                      <a:endParaRPr lang="el-GR" sz="1600" dirty="0"/>
                    </a:p>
                  </a:txBody>
                  <a:tcPr/>
                </a:tc>
                <a:tc>
                  <a:txBody>
                    <a:bodyPr/>
                    <a:lstStyle/>
                    <a:p>
                      <a:r>
                        <a:rPr lang="el-GR" sz="1600" dirty="0" smtClean="0"/>
                        <a:t>Δαπάνη για εισαγωγές</a:t>
                      </a:r>
                      <a:endParaRPr lang="el-GR" sz="1600" dirty="0"/>
                    </a:p>
                  </a:txBody>
                  <a:tcPr/>
                </a:tc>
              </a:tr>
              <a:tr h="542534">
                <a:tc>
                  <a:txBody>
                    <a:bodyPr/>
                    <a:lstStyle/>
                    <a:p>
                      <a:endParaRPr lang="el-GR" sz="1600" dirty="0"/>
                    </a:p>
                  </a:txBody>
                  <a:tcPr/>
                </a:tc>
                <a:tc>
                  <a:txBody>
                    <a:bodyPr/>
                    <a:lstStyle/>
                    <a:p>
                      <a:r>
                        <a:rPr lang="el-GR" sz="1600" dirty="0" smtClean="0"/>
                        <a:t>Δεν</a:t>
                      </a:r>
                      <a:r>
                        <a:rPr lang="el-GR" sz="1600" baseline="0" dirty="0" smtClean="0"/>
                        <a:t> προσμετρά τα περισσότερα αγαθά και υπηρεσίες που παράγονται και καταναλώνονται στο νοικοκυριό ( </a:t>
                      </a:r>
                      <a:r>
                        <a:rPr lang="el-GR" sz="1600" baseline="0" dirty="0" err="1" smtClean="0"/>
                        <a:t>ιδιοκατανάλωση</a:t>
                      </a:r>
                      <a:r>
                        <a:rPr lang="el-GR" sz="1600" baseline="0" dirty="0" smtClean="0"/>
                        <a:t>)</a:t>
                      </a:r>
                      <a:endParaRPr lang="el-GR" sz="1600" dirty="0"/>
                    </a:p>
                  </a:txBody>
                  <a:tcPr/>
                </a:tc>
              </a:tr>
              <a:tr h="542534">
                <a:tc>
                  <a:txBody>
                    <a:bodyPr/>
                    <a:lstStyle/>
                    <a:p>
                      <a:endParaRPr lang="el-GR" sz="1600" dirty="0"/>
                    </a:p>
                  </a:txBody>
                  <a:tcPr/>
                </a:tc>
                <a:tc>
                  <a:txBody>
                    <a:bodyPr/>
                    <a:lstStyle/>
                    <a:p>
                      <a:r>
                        <a:rPr lang="el-GR" sz="1600" dirty="0" smtClean="0"/>
                        <a:t>Δεν προσμετρά αγαθά και υπηρεσίες</a:t>
                      </a:r>
                      <a:r>
                        <a:rPr lang="el-GR" sz="1600" baseline="0" dirty="0" smtClean="0"/>
                        <a:t> που παράγονται και πωλούνται παράνομα(αποτέλεσμα παραοικονομίας)</a:t>
                      </a:r>
                      <a:endParaRPr lang="el-GR" sz="1600"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686800" cy="724648"/>
          </a:xfrm>
        </p:spPr>
        <p:txBody>
          <a:bodyPr>
            <a:noAutofit/>
          </a:bodyPr>
          <a:lstStyle/>
          <a:p>
            <a:r>
              <a:rPr lang="el-GR" sz="2800" dirty="0" smtClean="0"/>
              <a:t>Ακαθάριστο Εθνικό Προϊόν και Ακαθάριστο Εγχώριο Προϊόν</a:t>
            </a:r>
            <a:endParaRPr lang="el-GR" sz="2800" dirty="0"/>
          </a:p>
        </p:txBody>
      </p:sp>
      <p:sp>
        <p:nvSpPr>
          <p:cNvPr id="3" name="2 - Θέση περιεχομένου"/>
          <p:cNvSpPr>
            <a:spLocks noGrp="1"/>
          </p:cNvSpPr>
          <p:nvPr>
            <p:ph idx="1"/>
          </p:nvPr>
        </p:nvSpPr>
        <p:spPr>
          <a:xfrm>
            <a:off x="457200" y="1714488"/>
            <a:ext cx="8229600" cy="4610112"/>
          </a:xfrm>
        </p:spPr>
        <p:txBody>
          <a:bodyPr/>
          <a:lstStyle/>
          <a:p>
            <a:pPr algn="just"/>
            <a:r>
              <a:rPr lang="el-GR" b="1" dirty="0" smtClean="0"/>
              <a:t>Ακαθάριστο Εγχώριο Προϊόν </a:t>
            </a:r>
            <a:r>
              <a:rPr lang="el-GR" dirty="0" smtClean="0"/>
              <a:t>(</a:t>
            </a:r>
            <a:r>
              <a:rPr lang="en-US" dirty="0" smtClean="0"/>
              <a:t>Gross Domestic Product): </a:t>
            </a:r>
            <a:r>
              <a:rPr lang="el-GR" dirty="0" smtClean="0"/>
              <a:t>Το </a:t>
            </a:r>
            <a:r>
              <a:rPr lang="el-GR" dirty="0" err="1" smtClean="0"/>
              <a:t>ΑεγχΠ</a:t>
            </a:r>
            <a:r>
              <a:rPr lang="el-GR" dirty="0" smtClean="0"/>
              <a:t> είναι το σύνολο των τελικών αγαθών και υπηρεσιών που παράγονται σε μια χώρα για μια δεδομένη χρονική περίοδο(έτος) εκφρασμένων σε χρηματικές μονάδες.</a:t>
            </a:r>
          </a:p>
          <a:p>
            <a:pPr algn="just"/>
            <a:r>
              <a:rPr lang="el-GR" b="1" dirty="0" smtClean="0"/>
              <a:t>Ακαθάριστο Εθνικό Προϊόν </a:t>
            </a:r>
            <a:r>
              <a:rPr lang="el-GR" dirty="0" smtClean="0"/>
              <a:t>(</a:t>
            </a:r>
            <a:r>
              <a:rPr lang="en-US" dirty="0" smtClean="0"/>
              <a:t>Gross National Product):</a:t>
            </a:r>
            <a:r>
              <a:rPr lang="el-GR" dirty="0" smtClean="0"/>
              <a:t>Το </a:t>
            </a:r>
            <a:r>
              <a:rPr lang="el-GR" dirty="0" err="1" smtClean="0"/>
              <a:t>ΑΕθνΠ</a:t>
            </a:r>
            <a:r>
              <a:rPr lang="el-GR" dirty="0" smtClean="0"/>
              <a:t> είναι το σύνολο των τελικών αγαθών και υπηρεσιών που παράγονται από τους παραγωγικούς συντελεστές μιας χώρας, είτε στο εσωτερικό της είτε στο εξωτερικό της εκφρασμένων σε χρηματικές μονάδες.</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85720" y="500042"/>
            <a:ext cx="8443914" cy="6357958"/>
          </a:xfrm>
        </p:spPr>
        <p:txBody>
          <a:bodyPr>
            <a:normAutofit fontScale="85000" lnSpcReduction="20000"/>
          </a:bodyPr>
          <a:lstStyle/>
          <a:p>
            <a:pPr algn="just"/>
            <a:r>
              <a:rPr lang="el-GR" dirty="0" smtClean="0"/>
              <a:t>Στην αρχή όταν ξεκίνησε η καθιέρωση των εθνικών λογαριασμών  εισοδήματος, οι οικονομολόγοι  χρησιμοποιούσαν συνήθως το </a:t>
            </a:r>
            <a:r>
              <a:rPr lang="en-US" dirty="0" smtClean="0"/>
              <a:t>GNP </a:t>
            </a:r>
            <a:r>
              <a:rPr lang="el-GR" dirty="0" smtClean="0"/>
              <a:t> και όχι το </a:t>
            </a:r>
            <a:r>
              <a:rPr lang="en-US" dirty="0" smtClean="0"/>
              <a:t>GDP</a:t>
            </a:r>
            <a:r>
              <a:rPr lang="el-GR" dirty="0" smtClean="0"/>
              <a:t> σαν μέτρηση του μεγέθους της οικονομίας.</a:t>
            </a:r>
          </a:p>
          <a:p>
            <a:pPr algn="just"/>
            <a:r>
              <a:rPr lang="el-GR" dirty="0" smtClean="0"/>
              <a:t>Στράφηκαν προς το </a:t>
            </a:r>
            <a:r>
              <a:rPr lang="en-US" dirty="0" smtClean="0"/>
              <a:t>GDP </a:t>
            </a:r>
            <a:r>
              <a:rPr lang="el-GR" dirty="0" smtClean="0"/>
              <a:t> κυρίως γιατί θεωρήθηκε καλύτερος δείκτης για την παρακολούθηση των βραχυχρόνιων μεταβολών στην παραγωγή και γιατί τα στοιχεία των διεθνών ροών του εισοδήματος των συντελεστών θεωρούνται σε κάποιο βαθμό αναξιόπιστα.</a:t>
            </a:r>
          </a:p>
          <a:p>
            <a:pPr algn="just"/>
            <a:r>
              <a:rPr lang="el-GR" dirty="0" smtClean="0"/>
              <a:t>Στην πράξη, δεν έχει μεγάλη διαφορά το ποιά μέτρηση χρησιμοποιείται  για μεγάλες οικονομίες όπως οι ΗΠΑ, όπου οι ροές καθαρού εισοδήματος των συντελεστών προς άλλες χώρες είναι σχετικά μικρές.</a:t>
            </a:r>
          </a:p>
          <a:p>
            <a:pPr algn="just"/>
            <a:r>
              <a:rPr lang="el-GR" dirty="0" smtClean="0"/>
              <a:t>Ωστόσο, για μικρότερες χώρες, οι οποίες είναι αρκετά πιθανό να φιλοξενούν στην επικράτειά τους έναν σημαντικό αριθμό ξένων εταιριών, το εγχώριο και εθνικό προϊόν μπορεί να διαφέρουν σημαντικά. Για παράδειγμα, ένα μεγάλο μέρος της βιομηχανίας της Ιρλανδίας είναι ιδιοκτησία Αμερικάνικών εταιρειών, το κέρδος των οποίων θα πρέπει να αφαιρεθεί από το εθνικό προϊόν της Ιρλανδίας.</a:t>
            </a:r>
          </a:p>
          <a:p>
            <a:pPr algn="just"/>
            <a:r>
              <a:rPr lang="el-GR" dirty="0" smtClean="0"/>
              <a:t>Επιπλέον η Ιρλανδία έχει εξελιχθεί σε χώρα που φιλοξενεί αρκετούς εργαζομένους με προσωρινή απασχόληση, από πιο φτωχές περιοχές της Ευρώπης, οι μισθοί των οποίων θα πρέπει επίσης να αφαιρεθούν από το εθνικό προϊόν της Ιρλανδίας.</a:t>
            </a:r>
            <a:endParaRPr lang="el-GR" dirty="0" smtClean="0"/>
          </a:p>
          <a:p>
            <a:endParaRPr lang="el-GR" dirty="0" err="1"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653210"/>
          </a:xfrm>
        </p:spPr>
        <p:txBody>
          <a:bodyPr>
            <a:normAutofit/>
          </a:bodyPr>
          <a:lstStyle/>
          <a:p>
            <a:r>
              <a:rPr lang="el-GR" sz="3600" dirty="0" smtClean="0"/>
              <a:t>Πραγματικό και Ονομαστικό ΑΕΠ</a:t>
            </a:r>
            <a:endParaRPr lang="el-GR" sz="3600" dirty="0"/>
          </a:p>
        </p:txBody>
      </p:sp>
      <p:sp>
        <p:nvSpPr>
          <p:cNvPr id="3" name="2 - Θέση περιεχομένου"/>
          <p:cNvSpPr>
            <a:spLocks noGrp="1"/>
          </p:cNvSpPr>
          <p:nvPr>
            <p:ph idx="1"/>
          </p:nvPr>
        </p:nvSpPr>
        <p:spPr>
          <a:xfrm>
            <a:off x="457200" y="1500174"/>
            <a:ext cx="8229600" cy="4824426"/>
          </a:xfrm>
        </p:spPr>
        <p:txBody>
          <a:bodyPr/>
          <a:lstStyle/>
          <a:p>
            <a:pPr algn="just"/>
            <a:r>
              <a:rPr lang="el-GR" dirty="0" smtClean="0"/>
              <a:t>Το πραγματικό ΑΕΠ είναι η συνολική αξία όλων των τελικών αγαθών και υπηρεσιών που παράγονται σε μια οικονομία κατά την διάρκεια ενός συγκεκριμένου έτους, υπολογισμένη με την χρήση των τιμών ενός επιλεγμένου έτους βάσης.</a:t>
            </a:r>
          </a:p>
          <a:p>
            <a:pPr algn="just"/>
            <a:r>
              <a:rPr lang="el-GR" dirty="0" smtClean="0"/>
              <a:t>Το ονομαστικό ΑΕΠ είναι η αξία όλων των τελικών αγαθών και υπηρεσιών που παράγονται σε μια οικονομία κατά την διάρκεια ενός συγκεκριμένου έτους, υπολογισμένη με την χρήση των τρεχουσών τιμών του έτους στο οποίο παράχθηκε το προϊόν.</a:t>
            </a:r>
          </a:p>
          <a:p>
            <a:pPr algn="just"/>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28596" y="1142984"/>
            <a:ext cx="8229600" cy="4674872"/>
          </a:xfrm>
        </p:spPr>
        <p:txBody>
          <a:bodyPr>
            <a:normAutofit/>
          </a:bodyPr>
          <a:lstStyle/>
          <a:p>
            <a:r>
              <a:rPr lang="el-GR" dirty="0" smtClean="0"/>
              <a:t>Η προσαρμογή του ονομαστικού σε πραγματικό ΑΕΠ γίνεται με την χρήση του αποπληθωριστή του ΑΕΠ.</a:t>
            </a:r>
          </a:p>
          <a:p>
            <a:r>
              <a:rPr lang="el-GR" dirty="0" smtClean="0"/>
              <a:t>Ο </a:t>
            </a:r>
            <a:r>
              <a:rPr lang="el-GR" dirty="0" err="1" smtClean="0"/>
              <a:t>αποπληθωριστής</a:t>
            </a:r>
            <a:r>
              <a:rPr lang="el-GR" dirty="0" smtClean="0"/>
              <a:t> του ΑΕΠ δείχνει την μεταβολή των τιμών όλων των προϊόντων που παράγονται στην χώρα μεταξύ της τρέχουσας χρονικής περιόδου και της περιόδου του έτους βάσης.</a:t>
            </a:r>
          </a:p>
          <a:p>
            <a:r>
              <a:rPr lang="el-GR" dirty="0" smtClean="0"/>
              <a:t>Ο </a:t>
            </a:r>
            <a:r>
              <a:rPr lang="el-GR" dirty="0" err="1" smtClean="0"/>
              <a:t>αποπληθωριστής</a:t>
            </a:r>
            <a:r>
              <a:rPr lang="el-GR" dirty="0" smtClean="0"/>
              <a:t> του ΑΕΠ βρίσκεται εάν διαιρέσουμε το ονομαστικό με το πραγματικό </a:t>
            </a:r>
            <a:r>
              <a:rPr lang="en-US" dirty="0" smtClean="0"/>
              <a:t>GDP:</a:t>
            </a:r>
          </a:p>
          <a:p>
            <a:r>
              <a:rPr lang="en-US" dirty="0" smtClean="0"/>
              <a:t>GDP </a:t>
            </a:r>
            <a:r>
              <a:rPr lang="el-GR" dirty="0" err="1" smtClean="0"/>
              <a:t>αποπληθωριστής</a:t>
            </a:r>
            <a:r>
              <a:rPr lang="el-GR" dirty="0" smtClean="0"/>
              <a:t>=(ονομαστικό </a:t>
            </a:r>
            <a:r>
              <a:rPr lang="en-US" dirty="0" smtClean="0"/>
              <a:t>GDP</a:t>
            </a:r>
            <a:r>
              <a:rPr lang="el-GR" dirty="0" smtClean="0"/>
              <a:t>/πραγματικό </a:t>
            </a:r>
            <a:r>
              <a:rPr lang="en-US" dirty="0" smtClean="0"/>
              <a:t>GDP</a:t>
            </a:r>
            <a:r>
              <a:rPr lang="el-GR" dirty="0" smtClean="0"/>
              <a:t>)*100</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642918"/>
            <a:ext cx="8715436" cy="571504"/>
          </a:xfrm>
        </p:spPr>
        <p:txBody>
          <a:bodyPr>
            <a:normAutofit/>
          </a:bodyPr>
          <a:lstStyle/>
          <a:p>
            <a:r>
              <a:rPr lang="el-GR" sz="2800" b="1" dirty="0" smtClean="0"/>
              <a:t>Υπολογίζοντας το Πραγματικό ΑΕΠ σε μια </a:t>
            </a:r>
            <a:r>
              <a:rPr lang="el-GR" sz="2800" b="1" dirty="0" smtClean="0"/>
              <a:t>Α</a:t>
            </a:r>
            <a:r>
              <a:rPr lang="el-GR" sz="2800" b="1" dirty="0" smtClean="0"/>
              <a:t>πλή </a:t>
            </a:r>
            <a:r>
              <a:rPr lang="el-GR" sz="2800" b="1" dirty="0" smtClean="0"/>
              <a:t>Ο</a:t>
            </a:r>
            <a:r>
              <a:rPr lang="el-GR" sz="2800" b="1" dirty="0" smtClean="0"/>
              <a:t>ικονομία</a:t>
            </a:r>
            <a:endParaRPr lang="el-GR" sz="2800" b="1" dirty="0"/>
          </a:p>
        </p:txBody>
      </p:sp>
      <p:graphicFrame>
        <p:nvGraphicFramePr>
          <p:cNvPr id="7" name="6 - Θέση περιεχομένου"/>
          <p:cNvGraphicFramePr>
            <a:graphicFrameLocks noGrp="1"/>
          </p:cNvGraphicFramePr>
          <p:nvPr>
            <p:ph idx="1"/>
          </p:nvPr>
        </p:nvGraphicFramePr>
        <p:xfrm>
          <a:off x="457200" y="1357295"/>
          <a:ext cx="8229600" cy="4507429"/>
        </p:xfrm>
        <a:graphic>
          <a:graphicData uri="http://schemas.openxmlformats.org/drawingml/2006/table">
            <a:tbl>
              <a:tblPr firstRow="1" bandRow="1">
                <a:tableStyleId>{5C22544A-7EE6-4342-B048-85BDC9FD1C3A}</a:tableStyleId>
              </a:tblPr>
              <a:tblGrid>
                <a:gridCol w="2743200"/>
                <a:gridCol w="2743200"/>
                <a:gridCol w="2743200"/>
              </a:tblGrid>
              <a:tr h="557842">
                <a:tc>
                  <a:txBody>
                    <a:bodyPr/>
                    <a:lstStyle/>
                    <a:p>
                      <a:endParaRPr lang="el-GR" dirty="0"/>
                    </a:p>
                  </a:txBody>
                  <a:tcPr/>
                </a:tc>
                <a:tc>
                  <a:txBody>
                    <a:bodyPr/>
                    <a:lstStyle/>
                    <a:p>
                      <a:r>
                        <a:rPr lang="el-GR" dirty="0" smtClean="0">
                          <a:latin typeface="+mj-lt"/>
                        </a:rPr>
                        <a:t>ΕΤΟΣ</a:t>
                      </a:r>
                      <a:r>
                        <a:rPr lang="el-GR" baseline="0" dirty="0" smtClean="0">
                          <a:latin typeface="+mj-lt"/>
                        </a:rPr>
                        <a:t> 1</a:t>
                      </a:r>
                      <a:endParaRPr lang="el-GR" dirty="0">
                        <a:latin typeface="+mj-lt"/>
                      </a:endParaRPr>
                    </a:p>
                  </a:txBody>
                  <a:tcPr/>
                </a:tc>
                <a:tc>
                  <a:txBody>
                    <a:bodyPr/>
                    <a:lstStyle/>
                    <a:p>
                      <a:r>
                        <a:rPr lang="el-GR" dirty="0" smtClean="0">
                          <a:latin typeface="+mj-lt"/>
                        </a:rPr>
                        <a:t>ΕΤΟΣ 2</a:t>
                      </a:r>
                      <a:endParaRPr lang="el-GR" dirty="0">
                        <a:latin typeface="+mj-lt"/>
                      </a:endParaRPr>
                    </a:p>
                  </a:txBody>
                  <a:tcPr/>
                </a:tc>
              </a:tr>
              <a:tr h="557842">
                <a:tc>
                  <a:txBody>
                    <a:bodyPr/>
                    <a:lstStyle/>
                    <a:p>
                      <a:r>
                        <a:rPr lang="el-GR" dirty="0" smtClean="0">
                          <a:latin typeface="+mj-lt"/>
                        </a:rPr>
                        <a:t>Ποσότητα</a:t>
                      </a:r>
                      <a:r>
                        <a:rPr lang="el-GR" baseline="0" dirty="0" smtClean="0">
                          <a:latin typeface="+mj-lt"/>
                        </a:rPr>
                        <a:t> μήλων (δισ.)</a:t>
                      </a:r>
                    </a:p>
                  </a:txBody>
                  <a:tcPr/>
                </a:tc>
                <a:tc>
                  <a:txBody>
                    <a:bodyPr/>
                    <a:lstStyle/>
                    <a:p>
                      <a:r>
                        <a:rPr lang="el-GR" dirty="0" smtClean="0">
                          <a:latin typeface="+mj-lt"/>
                        </a:rPr>
                        <a:t>2.000</a:t>
                      </a:r>
                      <a:endParaRPr lang="el-GR" dirty="0">
                        <a:latin typeface="+mj-lt"/>
                      </a:endParaRPr>
                    </a:p>
                  </a:txBody>
                  <a:tcPr/>
                </a:tc>
                <a:tc>
                  <a:txBody>
                    <a:bodyPr/>
                    <a:lstStyle/>
                    <a:p>
                      <a:r>
                        <a:rPr lang="el-GR" dirty="0" smtClean="0">
                          <a:latin typeface="+mj-lt"/>
                        </a:rPr>
                        <a:t>2.200</a:t>
                      </a:r>
                      <a:endParaRPr lang="el-GR" dirty="0">
                        <a:latin typeface="+mj-lt"/>
                      </a:endParaRPr>
                    </a:p>
                  </a:txBody>
                  <a:tcPr/>
                </a:tc>
              </a:tr>
              <a:tr h="557842">
                <a:tc>
                  <a:txBody>
                    <a:bodyPr/>
                    <a:lstStyle/>
                    <a:p>
                      <a:r>
                        <a:rPr lang="el-GR" dirty="0" smtClean="0">
                          <a:latin typeface="+mj-lt"/>
                        </a:rPr>
                        <a:t>Τιμή μήλου</a:t>
                      </a:r>
                      <a:endParaRPr lang="el-GR" dirty="0">
                        <a:latin typeface="+mj-lt"/>
                      </a:endParaRPr>
                    </a:p>
                  </a:txBody>
                  <a:tcPr/>
                </a:tc>
                <a:tc>
                  <a:txBody>
                    <a:bodyPr/>
                    <a:lstStyle/>
                    <a:p>
                      <a:r>
                        <a:rPr lang="el-GR" dirty="0" smtClean="0">
                          <a:latin typeface="+mj-lt"/>
                        </a:rPr>
                        <a:t>$0,25</a:t>
                      </a:r>
                      <a:endParaRPr lang="el-GR" dirty="0">
                        <a:latin typeface="+mj-lt"/>
                      </a:endParaRPr>
                    </a:p>
                  </a:txBody>
                  <a:tcPr/>
                </a:tc>
                <a:tc>
                  <a:txBody>
                    <a:bodyPr/>
                    <a:lstStyle/>
                    <a:p>
                      <a:r>
                        <a:rPr lang="el-GR" dirty="0" smtClean="0">
                          <a:latin typeface="+mj-lt"/>
                        </a:rPr>
                        <a:t>$0,30</a:t>
                      </a:r>
                      <a:endParaRPr lang="el-GR" dirty="0">
                        <a:latin typeface="+mj-lt"/>
                      </a:endParaRPr>
                    </a:p>
                  </a:txBody>
                  <a:tcPr/>
                </a:tc>
              </a:tr>
              <a:tr h="755369">
                <a:tc>
                  <a:txBody>
                    <a:bodyPr/>
                    <a:lstStyle/>
                    <a:p>
                      <a:r>
                        <a:rPr lang="el-GR" dirty="0" smtClean="0">
                          <a:latin typeface="+mj-lt"/>
                        </a:rPr>
                        <a:t>Ποσότητα</a:t>
                      </a:r>
                      <a:r>
                        <a:rPr lang="el-GR" baseline="0" dirty="0" smtClean="0">
                          <a:latin typeface="+mj-lt"/>
                        </a:rPr>
                        <a:t> πορτοκαλιών(δισ.)</a:t>
                      </a:r>
                      <a:endParaRPr lang="el-GR" dirty="0">
                        <a:latin typeface="+mj-lt"/>
                      </a:endParaRPr>
                    </a:p>
                  </a:txBody>
                  <a:tcPr/>
                </a:tc>
                <a:tc>
                  <a:txBody>
                    <a:bodyPr/>
                    <a:lstStyle/>
                    <a:p>
                      <a:r>
                        <a:rPr lang="el-GR" dirty="0" smtClean="0">
                          <a:latin typeface="+mj-lt"/>
                        </a:rPr>
                        <a:t>1.000</a:t>
                      </a:r>
                      <a:endParaRPr lang="el-GR" dirty="0">
                        <a:latin typeface="+mj-lt"/>
                      </a:endParaRPr>
                    </a:p>
                  </a:txBody>
                  <a:tcPr/>
                </a:tc>
                <a:tc>
                  <a:txBody>
                    <a:bodyPr/>
                    <a:lstStyle/>
                    <a:p>
                      <a:r>
                        <a:rPr lang="el-GR" dirty="0" smtClean="0">
                          <a:latin typeface="+mj-lt"/>
                        </a:rPr>
                        <a:t>1.200</a:t>
                      </a:r>
                      <a:endParaRPr lang="el-GR" dirty="0">
                        <a:latin typeface="+mj-lt"/>
                      </a:endParaRPr>
                    </a:p>
                  </a:txBody>
                  <a:tcPr/>
                </a:tc>
              </a:tr>
              <a:tr h="557842">
                <a:tc>
                  <a:txBody>
                    <a:bodyPr/>
                    <a:lstStyle/>
                    <a:p>
                      <a:r>
                        <a:rPr lang="el-GR" dirty="0" smtClean="0">
                          <a:latin typeface="+mj-lt"/>
                        </a:rPr>
                        <a:t>Τιμή πορτοκαλιών</a:t>
                      </a:r>
                      <a:endParaRPr lang="el-GR" dirty="0">
                        <a:latin typeface="+mj-lt"/>
                      </a:endParaRPr>
                    </a:p>
                  </a:txBody>
                  <a:tcPr/>
                </a:tc>
                <a:tc>
                  <a:txBody>
                    <a:bodyPr/>
                    <a:lstStyle/>
                    <a:p>
                      <a:r>
                        <a:rPr lang="el-GR" dirty="0" smtClean="0">
                          <a:latin typeface="+mj-lt"/>
                        </a:rPr>
                        <a:t>$0,50</a:t>
                      </a:r>
                      <a:endParaRPr lang="el-GR" dirty="0">
                        <a:latin typeface="+mj-lt"/>
                      </a:endParaRPr>
                    </a:p>
                  </a:txBody>
                  <a:tcPr/>
                </a:tc>
                <a:tc>
                  <a:txBody>
                    <a:bodyPr/>
                    <a:lstStyle/>
                    <a:p>
                      <a:r>
                        <a:rPr lang="el-GR" dirty="0" smtClean="0">
                          <a:latin typeface="+mj-lt"/>
                        </a:rPr>
                        <a:t>$0,70</a:t>
                      </a:r>
                      <a:endParaRPr lang="el-GR" dirty="0">
                        <a:latin typeface="+mj-lt"/>
                      </a:endParaRPr>
                    </a:p>
                  </a:txBody>
                  <a:tcPr/>
                </a:tc>
              </a:tr>
              <a:tr h="557842">
                <a:tc>
                  <a:txBody>
                    <a:bodyPr/>
                    <a:lstStyle/>
                    <a:p>
                      <a:r>
                        <a:rPr lang="el-GR" b="1" dirty="0" smtClean="0">
                          <a:latin typeface="+mj-lt"/>
                        </a:rPr>
                        <a:t>ΑΕΠ(δισ. δολάρια)</a:t>
                      </a:r>
                      <a:endParaRPr lang="el-GR" b="1" dirty="0">
                        <a:latin typeface="+mj-lt"/>
                      </a:endParaRPr>
                    </a:p>
                  </a:txBody>
                  <a:tcPr/>
                </a:tc>
                <a:tc>
                  <a:txBody>
                    <a:bodyPr/>
                    <a:lstStyle/>
                    <a:p>
                      <a:r>
                        <a:rPr lang="el-GR" b="1" dirty="0" smtClean="0">
                          <a:latin typeface="+mj-lt"/>
                        </a:rPr>
                        <a:t>$1.000</a:t>
                      </a:r>
                      <a:endParaRPr lang="el-GR" b="1" dirty="0">
                        <a:latin typeface="+mj-lt"/>
                      </a:endParaRPr>
                    </a:p>
                  </a:txBody>
                  <a:tcPr/>
                </a:tc>
                <a:tc>
                  <a:txBody>
                    <a:bodyPr/>
                    <a:lstStyle/>
                    <a:p>
                      <a:r>
                        <a:rPr lang="el-GR" b="1" dirty="0" smtClean="0">
                          <a:latin typeface="+mj-lt"/>
                        </a:rPr>
                        <a:t>$1.500</a:t>
                      </a:r>
                      <a:endParaRPr lang="el-GR" b="1" dirty="0">
                        <a:latin typeface="+mj-lt"/>
                      </a:endParaRPr>
                    </a:p>
                  </a:txBody>
                  <a:tcPr/>
                </a:tc>
              </a:tr>
              <a:tr h="962850">
                <a:tc>
                  <a:txBody>
                    <a:bodyPr/>
                    <a:lstStyle/>
                    <a:p>
                      <a:r>
                        <a:rPr lang="el-GR" b="1" dirty="0" smtClean="0">
                          <a:latin typeface="+mj-lt"/>
                        </a:rPr>
                        <a:t>Πραγματικό ΑΕΠ(δισ.</a:t>
                      </a:r>
                      <a:r>
                        <a:rPr lang="el-GR" b="1" baseline="0" dirty="0" smtClean="0">
                          <a:latin typeface="+mj-lt"/>
                        </a:rPr>
                        <a:t> Δολάρια του έτους 1)</a:t>
                      </a:r>
                      <a:endParaRPr lang="el-GR" b="1" dirty="0">
                        <a:latin typeface="+mj-lt"/>
                      </a:endParaRPr>
                    </a:p>
                  </a:txBody>
                  <a:tcPr/>
                </a:tc>
                <a:tc>
                  <a:txBody>
                    <a:bodyPr/>
                    <a:lstStyle/>
                    <a:p>
                      <a:r>
                        <a:rPr lang="el-GR" b="1" dirty="0" smtClean="0">
                          <a:latin typeface="+mj-lt"/>
                        </a:rPr>
                        <a:t>$1.000</a:t>
                      </a:r>
                      <a:endParaRPr lang="el-GR" b="1" dirty="0">
                        <a:latin typeface="+mj-lt"/>
                      </a:endParaRPr>
                    </a:p>
                  </a:txBody>
                  <a:tcPr/>
                </a:tc>
                <a:tc>
                  <a:txBody>
                    <a:bodyPr/>
                    <a:lstStyle/>
                    <a:p>
                      <a:r>
                        <a:rPr lang="el-GR" b="1" dirty="0" smtClean="0">
                          <a:latin typeface="+mj-lt"/>
                        </a:rPr>
                        <a:t>$1.150</a:t>
                      </a:r>
                      <a:endParaRPr lang="el-GR" b="1" dirty="0">
                        <a:latin typeface="+mj-lt"/>
                      </a:endParaRPr>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653210"/>
          </a:xfrm>
        </p:spPr>
        <p:txBody>
          <a:bodyPr>
            <a:normAutofit fontScale="90000"/>
          </a:bodyPr>
          <a:lstStyle/>
          <a:p>
            <a:r>
              <a:rPr lang="el-GR" sz="3200" dirty="0" smtClean="0"/>
              <a:t>Γιατί χρειάζεται να υπολογίσω το πραγματικό ΑΕΠ;</a:t>
            </a:r>
          </a:p>
        </p:txBody>
      </p:sp>
      <p:sp>
        <p:nvSpPr>
          <p:cNvPr id="3" name="2 - Θέση περιεχομένου"/>
          <p:cNvSpPr>
            <a:spLocks noGrp="1"/>
          </p:cNvSpPr>
          <p:nvPr>
            <p:ph idx="1"/>
          </p:nvPr>
        </p:nvSpPr>
        <p:spPr>
          <a:xfrm>
            <a:off x="457200" y="1500174"/>
            <a:ext cx="8229600" cy="4824426"/>
          </a:xfrm>
        </p:spPr>
        <p:txBody>
          <a:bodyPr>
            <a:normAutofit lnSpcReduction="10000"/>
          </a:bodyPr>
          <a:lstStyle/>
          <a:p>
            <a:pPr algn="just"/>
            <a:r>
              <a:rPr lang="el-GR" dirty="0" smtClean="0"/>
              <a:t>Μια μεταβολή ενός οικονομικού μεγέθους που εκφράζεται σε τρέχουσες τιμές μπορεί να οφείλεται σε πραγματική μεταβολή του ή σε μεταβολή του επιπέδου τιμών. Για τον λόγο αυτό τα μεγέθη που εκφράζονται σε τρέχουσες  τιμές δεν μπορούν να συγκριθούν διαχρονικά, αν δεν αφαιρεθεί προηγουμένως η επίδραση της μεταβολής των τιμών. Για να γίνει αυτό τα οικονομικά μεγέθη πρέπει να εκφραστούν σε σταθερές τιμές.</a:t>
            </a:r>
          </a:p>
          <a:p>
            <a:pPr algn="just"/>
            <a:r>
              <a:rPr lang="el-GR" dirty="0" smtClean="0"/>
              <a:t>Για τον σκοπό αυτό, χρειάζεται να επιλεγεί ένα έτος ως βάση και να εκφραστούν τα διάφορα μεγέθη  σε τιμές του έτους αυτού. Έτσι οι τιμές διατηρούνται σταθερές και τα μεγέθη γίνονται συγκρίσιμα.</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28596" y="1285860"/>
            <a:ext cx="8229600" cy="4786346"/>
          </a:xfrm>
        </p:spPr>
        <p:txBody>
          <a:bodyPr>
            <a:normAutofit/>
          </a:bodyPr>
          <a:lstStyle/>
          <a:p>
            <a:pPr algn="just"/>
            <a:r>
              <a:rPr lang="el-GR" dirty="0" smtClean="0"/>
              <a:t>Η ετήσια ποσοστιαία μεταβολή του πραγματικού ΑΕΠ δείχνει την σχετική παραγωγική επίδοση μιας οικονομίας και ονομάζεται </a:t>
            </a:r>
            <a:r>
              <a:rPr lang="el-GR" b="1" dirty="0" smtClean="0"/>
              <a:t>ρυθμός μεγέθυνσης.</a:t>
            </a:r>
          </a:p>
          <a:p>
            <a:pPr algn="just"/>
            <a:r>
              <a:rPr lang="el-GR" dirty="0" smtClean="0"/>
              <a:t>Ο ρυθμός αυτός χρησιμεύει για διαχρονικές συγκρίσεις των επιδόσεων μιας οικονομίας ή για συγκρίσεις μεταξύ διαφόρων οικονομιών κατά την ίδια χρονική περίοδο.</a:t>
            </a:r>
          </a:p>
          <a:p>
            <a:pPr algn="just"/>
            <a:r>
              <a:rPr lang="el-GR" dirty="0" smtClean="0"/>
              <a:t>Όταν ο ρυθμός μεγέθυνσης μιας οικονομίας μειώνεται, η οικονομία βρίσκεται σε ύφεση, ενώ όταν ο ρυθμός μεγέθυνσης αυξάνεται, η οικονομία βρίσκεται σε ανάκαμψη ή άνθηση.</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720" y="214290"/>
            <a:ext cx="8229600" cy="1143000"/>
          </a:xfrm>
        </p:spPr>
        <p:txBody>
          <a:bodyPr>
            <a:normAutofit/>
          </a:bodyPr>
          <a:lstStyle/>
          <a:p>
            <a:r>
              <a:rPr lang="el-GR" sz="3600" dirty="0" smtClean="0"/>
              <a:t>Ρυθμός οικονομικής μεγέθυνσης στην Ελλάδα την περίοδο 1990-2018</a:t>
            </a:r>
            <a:endParaRPr lang="el-GR" sz="3600" dirty="0"/>
          </a:p>
        </p:txBody>
      </p:sp>
      <p:graphicFrame>
        <p:nvGraphicFramePr>
          <p:cNvPr id="6" name="3 - Γράφημα"/>
          <p:cNvGraphicFramePr>
            <a:graphicFrameLocks noGrp="1"/>
          </p:cNvGraphicFramePr>
          <p:nvPr>
            <p:ph idx="1"/>
          </p:nvPr>
        </p:nvGraphicFramePr>
        <p:xfrm>
          <a:off x="571472" y="1428737"/>
          <a:ext cx="7858180" cy="4929222"/>
        </p:xfrm>
        <a:graphic>
          <a:graphicData uri="http://schemas.openxmlformats.org/drawingml/2006/chart">
            <c:chart xmlns:c="http://schemas.openxmlformats.org/drawingml/2006/chart" xmlns:r="http://schemas.openxmlformats.org/officeDocument/2006/relationships" r:id="rId2"/>
          </a:graphicData>
        </a:graphic>
      </p:graphicFrame>
      <p:sp>
        <p:nvSpPr>
          <p:cNvPr id="7" name="6 - TextBox"/>
          <p:cNvSpPr txBox="1"/>
          <p:nvPr/>
        </p:nvSpPr>
        <p:spPr>
          <a:xfrm>
            <a:off x="285720" y="6286520"/>
            <a:ext cx="1407886" cy="276999"/>
          </a:xfrm>
          <a:prstGeom prst="rect">
            <a:avLst/>
          </a:prstGeom>
          <a:noFill/>
        </p:spPr>
        <p:txBody>
          <a:bodyPr wrap="none" rtlCol="0">
            <a:spAutoFit/>
          </a:bodyPr>
          <a:lstStyle/>
          <a:p>
            <a:r>
              <a:rPr lang="el-GR" sz="1200" dirty="0" smtClean="0"/>
              <a:t>Πηγή: </a:t>
            </a:r>
            <a:r>
              <a:rPr lang="en-US" sz="1200" dirty="0" smtClean="0"/>
              <a:t>World Bank</a:t>
            </a:r>
            <a:endParaRPr lang="el-GR"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85728"/>
            <a:ext cx="8229600" cy="938962"/>
          </a:xfrm>
        </p:spPr>
        <p:txBody>
          <a:bodyPr>
            <a:normAutofit/>
          </a:bodyPr>
          <a:lstStyle/>
          <a:p>
            <a:r>
              <a:rPr lang="el-GR" sz="2800" dirty="0" smtClean="0"/>
              <a:t>Ρυθμός οικονομικής μεγέθυνσης και ποσοστό ανεργίας την περίοδο 1991-2018</a:t>
            </a:r>
            <a:endParaRPr lang="el-GR" sz="2800" dirty="0"/>
          </a:p>
        </p:txBody>
      </p:sp>
      <p:graphicFrame>
        <p:nvGraphicFramePr>
          <p:cNvPr id="4" name="2 - Γράφημα"/>
          <p:cNvGraphicFramePr>
            <a:graphicFrameLocks noGrp="1"/>
          </p:cNvGraphicFramePr>
          <p:nvPr>
            <p:ph idx="1"/>
          </p:nvPr>
        </p:nvGraphicFramePr>
        <p:xfrm>
          <a:off x="457200" y="1935163"/>
          <a:ext cx="8686800" cy="4389437"/>
        </p:xfrm>
        <a:graphic>
          <a:graphicData uri="http://schemas.openxmlformats.org/drawingml/2006/chart">
            <c:chart xmlns:c="http://schemas.openxmlformats.org/drawingml/2006/chart" xmlns:r="http://schemas.openxmlformats.org/officeDocument/2006/relationships" r:id="rId2"/>
          </a:graphicData>
        </a:graphic>
      </p:graphicFrame>
      <p:sp>
        <p:nvSpPr>
          <p:cNvPr id="5" name="4 - TextBox"/>
          <p:cNvSpPr txBox="1"/>
          <p:nvPr/>
        </p:nvSpPr>
        <p:spPr>
          <a:xfrm>
            <a:off x="1071538" y="6500834"/>
            <a:ext cx="1449564" cy="369332"/>
          </a:xfrm>
          <a:prstGeom prst="rect">
            <a:avLst/>
          </a:prstGeom>
          <a:noFill/>
        </p:spPr>
        <p:txBody>
          <a:bodyPr wrap="none" rtlCol="0">
            <a:spAutoFit/>
          </a:bodyPr>
          <a:lstStyle/>
          <a:p>
            <a:r>
              <a:rPr lang="el-GR" sz="1200" dirty="0" smtClean="0"/>
              <a:t>Πηγή: </a:t>
            </a:r>
            <a:r>
              <a:rPr lang="en-US" sz="1200" dirty="0" smtClean="0"/>
              <a:t>World Ban</a:t>
            </a:r>
            <a:r>
              <a:rPr lang="en-US" dirty="0" smtClean="0"/>
              <a:t>k</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500042"/>
            <a:ext cx="8686800" cy="1143000"/>
          </a:xfrm>
        </p:spPr>
        <p:txBody>
          <a:bodyPr>
            <a:normAutofit fontScale="90000"/>
          </a:bodyPr>
          <a:lstStyle/>
          <a:p>
            <a:r>
              <a:rPr lang="el-GR" sz="4000" dirty="0" smtClean="0"/>
              <a:t>Σκοποί κατάρτισης των Εθνικών Λογαριασμών </a:t>
            </a:r>
            <a:r>
              <a:rPr lang="el-GR" dirty="0" smtClean="0"/>
              <a:t/>
            </a:r>
            <a:br>
              <a:rPr lang="el-GR" dirty="0" smtClean="0"/>
            </a:br>
            <a:endParaRPr lang="el-GR" dirty="0"/>
          </a:p>
        </p:txBody>
      </p:sp>
      <p:sp>
        <p:nvSpPr>
          <p:cNvPr id="3" name="2 - Θέση περιεχομένου"/>
          <p:cNvSpPr>
            <a:spLocks noGrp="1"/>
          </p:cNvSpPr>
          <p:nvPr>
            <p:ph idx="1"/>
          </p:nvPr>
        </p:nvSpPr>
        <p:spPr>
          <a:xfrm>
            <a:off x="500034" y="1285860"/>
            <a:ext cx="8229600" cy="4714908"/>
          </a:xfrm>
        </p:spPr>
        <p:txBody>
          <a:bodyPr/>
          <a:lstStyle/>
          <a:p>
            <a:r>
              <a:rPr lang="el-GR" dirty="0" smtClean="0"/>
              <a:t> Παρουσίαση μίας συνολικής εικόνας της λειτουργίας μιας οικονομίας </a:t>
            </a:r>
          </a:p>
          <a:p>
            <a:r>
              <a:rPr lang="el-GR" dirty="0" smtClean="0"/>
              <a:t>Υπολογισμός οικονομικών δεικτών. </a:t>
            </a:r>
          </a:p>
          <a:p>
            <a:r>
              <a:rPr lang="el-GR" dirty="0" smtClean="0"/>
              <a:t>Παροχή στοιχείων απαραίτητων για το σχεδιασμό και την εκτίμηση της αποτελεσματικότητας των κοινωνικοοικονομικών πολιτικών. </a:t>
            </a:r>
          </a:p>
          <a:p>
            <a:r>
              <a:rPr lang="el-GR" dirty="0" smtClean="0"/>
              <a:t>Παροχή, μέσα από ένα αναλυτικό πλαίσιο, στοιχείων χρήσιμων στην οικονομική θεωρία. </a:t>
            </a:r>
          </a:p>
          <a:p>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642918"/>
            <a:ext cx="8443914" cy="4817748"/>
          </a:xfrm>
        </p:spPr>
        <p:txBody>
          <a:bodyPr>
            <a:normAutofit fontScale="85000" lnSpcReduction="20000"/>
          </a:bodyPr>
          <a:lstStyle/>
          <a:p>
            <a:pPr algn="just"/>
            <a:r>
              <a:rPr lang="el-GR" dirty="0" smtClean="0"/>
              <a:t>Η αξία της παραγωγής ενός προϊόντος προκύπτει από το γινόμενο της ποσότητας επί της αγοραίας τιμής του. Με τον ίδιο τρόπο υπολογίζω την αξία της συνολικής παραγωγής μιας οικονομίας μια συγκεκριμένη χρονική περίοδο.</a:t>
            </a:r>
            <a:endParaRPr lang="en-US" dirty="0" smtClean="0"/>
          </a:p>
          <a:p>
            <a:pPr algn="just">
              <a:buNone/>
            </a:pPr>
            <a:endParaRPr lang="el-GR" dirty="0" smtClean="0"/>
          </a:p>
          <a:p>
            <a:pPr algn="just"/>
            <a:r>
              <a:rPr lang="el-GR" dirty="0" smtClean="0"/>
              <a:t>Όταν οι αγοραίες αυτές τιμές είναι τρέχουσες, δηλαδή αναφέρονται στην ίδια χρονική περίοδο, με την παραγωγή, προκύπτει το ονομαστικό ΑΕΠ, ενώ όταν οι τιμές αναφέρονται σε προγενέστερη περίοδο (έτος βάσης) από την περίοδο παραγωγής, προκύπτει το πραγματικό ΑΕΠ.</a:t>
            </a:r>
          </a:p>
          <a:p>
            <a:pPr algn="just"/>
            <a:r>
              <a:rPr lang="el-GR" dirty="0" smtClean="0"/>
              <a:t>Αν θεωρήσουμε τρέχουσα περίοδο το 2005 και έτος βάσης το 2000 τότε ο </a:t>
            </a:r>
            <a:r>
              <a:rPr lang="el-GR" dirty="0" err="1" smtClean="0"/>
              <a:t>αποπληθωριστής</a:t>
            </a:r>
            <a:r>
              <a:rPr lang="el-GR" dirty="0" smtClean="0"/>
              <a:t> ΑΕΠ =</a:t>
            </a:r>
            <a:r>
              <a:rPr lang="en-US" dirty="0" smtClean="0"/>
              <a:t>P2005/P2000</a:t>
            </a:r>
          </a:p>
          <a:p>
            <a:endParaRPr lang="en-US" dirty="0" smtClean="0"/>
          </a:p>
          <a:p>
            <a:r>
              <a:rPr lang="el-GR" dirty="0" smtClean="0"/>
              <a:t>Ονομαστικό ΑΕΠ2005=Υ2005=</a:t>
            </a:r>
            <a:r>
              <a:rPr lang="en-US" dirty="0" smtClean="0"/>
              <a:t>P2005*Q2005</a:t>
            </a:r>
          </a:p>
          <a:p>
            <a:r>
              <a:rPr lang="el-GR" dirty="0" smtClean="0"/>
              <a:t>Πραγματικό ΑΕΠ2005=</a:t>
            </a:r>
            <a:r>
              <a:rPr lang="en-US" dirty="0" smtClean="0"/>
              <a:t>Y2005=P2000*Q2005</a:t>
            </a:r>
            <a:endParaRPr lang="el-G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7158" y="1285860"/>
            <a:ext cx="8229600" cy="4389120"/>
          </a:xfrm>
        </p:spPr>
        <p:txBody>
          <a:bodyPr/>
          <a:lstStyle/>
          <a:p>
            <a:pPr algn="just"/>
            <a:r>
              <a:rPr lang="el-GR" dirty="0" smtClean="0"/>
              <a:t>Τα αλυσιδωτά δολάρια είναι μια μέθοδος υπολογισμού των μεταβολών στο πραγματικό ΑΕΠ με την χρήση του μέσου όρου ανάμεσα στον ρυθμό μεγέθυνσης του ΑΕΠ υπολογισμένου με ένα προγενέστερο έτος βάσης και του ρυθμού μεγέθυνσης  του υπολογισμένου  με την χρήση ενός μεταγενέστερου έτους βάσης.</a:t>
            </a:r>
          </a:p>
          <a:p>
            <a:pPr algn="just"/>
            <a:r>
              <a:rPr lang="el-GR" dirty="0" smtClean="0"/>
              <a:t>Το κατά κεφαλήν ΑΕΠ(</a:t>
            </a:r>
            <a:r>
              <a:rPr lang="en-US" dirty="0" smtClean="0"/>
              <a:t>GDP per capita)</a:t>
            </a:r>
            <a:r>
              <a:rPr lang="el-GR" dirty="0" smtClean="0"/>
              <a:t>είναι το ΑΕΠ διαιρούμενο με το μέγεθος του πληθυσμού.</a:t>
            </a:r>
            <a:r>
              <a:rPr lang="en-US" dirty="0" smtClean="0"/>
              <a:t> </a:t>
            </a:r>
            <a:r>
              <a:rPr lang="el-GR" dirty="0" smtClean="0"/>
              <a:t>Είναι ισοδύναμο με το μέσο ΑΕΠ κατά άτομο.</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653210"/>
          </a:xfrm>
        </p:spPr>
        <p:txBody>
          <a:bodyPr>
            <a:normAutofit/>
          </a:bodyPr>
          <a:lstStyle/>
          <a:p>
            <a:r>
              <a:rPr lang="el-GR" sz="3200" dirty="0" smtClean="0"/>
              <a:t>ΑΕΠ και Οικονομική Ευημερία</a:t>
            </a:r>
            <a:endParaRPr lang="el-GR" sz="3200" dirty="0"/>
          </a:p>
        </p:txBody>
      </p:sp>
      <p:sp>
        <p:nvSpPr>
          <p:cNvPr id="3" name="2 - Θέση περιεχομένου"/>
          <p:cNvSpPr>
            <a:spLocks noGrp="1"/>
          </p:cNvSpPr>
          <p:nvPr>
            <p:ph idx="1"/>
          </p:nvPr>
        </p:nvSpPr>
        <p:spPr>
          <a:xfrm>
            <a:off x="500034" y="1785926"/>
            <a:ext cx="8229600" cy="4389120"/>
          </a:xfrm>
        </p:spPr>
        <p:txBody>
          <a:bodyPr/>
          <a:lstStyle/>
          <a:p>
            <a:r>
              <a:rPr lang="el-GR" dirty="0" smtClean="0"/>
              <a:t>Το </a:t>
            </a:r>
            <a:r>
              <a:rPr lang="en-US" dirty="0" smtClean="0"/>
              <a:t>GDP </a:t>
            </a:r>
            <a:r>
              <a:rPr lang="el-GR" dirty="0" smtClean="0"/>
              <a:t>είναι το καλύτερο μέτρο οικονομικής ευημερίας μιας κοινωνίας.</a:t>
            </a:r>
          </a:p>
          <a:p>
            <a:r>
              <a:rPr lang="el-GR" dirty="0" smtClean="0"/>
              <a:t>Το κατά κεφαλήν </a:t>
            </a:r>
            <a:r>
              <a:rPr lang="en-US" dirty="0" smtClean="0"/>
              <a:t>GDP </a:t>
            </a:r>
            <a:r>
              <a:rPr lang="el-GR" dirty="0" smtClean="0"/>
              <a:t> δείχνει το εισόδημα και την δαπάνη του μέσου ατόμου σε μια οικονομία.</a:t>
            </a:r>
          </a:p>
          <a:p>
            <a:r>
              <a:rPr lang="el-GR" dirty="0" smtClean="0"/>
              <a:t>Υψηλότερο κατά κεφαλήν </a:t>
            </a:r>
            <a:r>
              <a:rPr lang="en-US" dirty="0" smtClean="0"/>
              <a:t>GDP </a:t>
            </a:r>
            <a:r>
              <a:rPr lang="el-GR" dirty="0" smtClean="0"/>
              <a:t> δείχνει υψηλότερο επίπεδο ευημερίας.</a:t>
            </a:r>
          </a:p>
          <a:p>
            <a:r>
              <a:rPr lang="el-GR" dirty="0" smtClean="0"/>
              <a:t>Το </a:t>
            </a:r>
            <a:r>
              <a:rPr lang="en-US" dirty="0" smtClean="0"/>
              <a:t>GDP </a:t>
            </a:r>
            <a:r>
              <a:rPr lang="el-GR" dirty="0" smtClean="0"/>
              <a:t> δεν είναι σε καμία περίπτωση το τέλειο μέτρο της ευτυχίας ή της ποιότητας ζωής.</a:t>
            </a: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510334"/>
          </a:xfrm>
        </p:spPr>
        <p:txBody>
          <a:bodyPr>
            <a:normAutofit fontScale="90000"/>
          </a:bodyPr>
          <a:lstStyle/>
          <a:p>
            <a:r>
              <a:rPr lang="el-GR" sz="3600" dirty="0" smtClean="0"/>
              <a:t>Δείκτες Τιμών και Συνολικό Επίπεδο Τιμών</a:t>
            </a:r>
            <a:endParaRPr lang="el-GR" sz="3600" dirty="0"/>
          </a:p>
        </p:txBody>
      </p:sp>
      <p:sp>
        <p:nvSpPr>
          <p:cNvPr id="3" name="2 - Θέση περιεχομένου"/>
          <p:cNvSpPr>
            <a:spLocks noGrp="1"/>
          </p:cNvSpPr>
          <p:nvPr>
            <p:ph idx="1"/>
          </p:nvPr>
        </p:nvSpPr>
        <p:spPr>
          <a:xfrm>
            <a:off x="357158" y="1714488"/>
            <a:ext cx="8229600" cy="4389120"/>
          </a:xfrm>
        </p:spPr>
        <p:txBody>
          <a:bodyPr>
            <a:normAutofit fontScale="85000" lnSpcReduction="20000"/>
          </a:bodyPr>
          <a:lstStyle/>
          <a:p>
            <a:pPr algn="just"/>
            <a:r>
              <a:rPr lang="el-GR" dirty="0" smtClean="0"/>
              <a:t>Το συνολικό( ή </a:t>
            </a:r>
            <a:r>
              <a:rPr lang="el-GR" dirty="0" err="1" smtClean="0"/>
              <a:t>συναθροιστικό</a:t>
            </a:r>
            <a:r>
              <a:rPr lang="el-GR" dirty="0" smtClean="0"/>
              <a:t>) επίπεδο τιμών είναι μια μέτρηση του συνολικού  επιπέδου των τιμών σε μια οικονομία.</a:t>
            </a:r>
          </a:p>
          <a:p>
            <a:pPr algn="just"/>
            <a:r>
              <a:rPr lang="el-GR" dirty="0" smtClean="0"/>
              <a:t>Για να μετρήσουν τις μέσες μεταβολές στις τιμές των καταναλωτικών αγαθών και υπηρεσιών, οι οικονομολόγοι παρακολουθούν τις μεταβολές στο κόστος του καταναλωτικού συνδυασμού ενός τυπικού καταναλωτή-το τυπικό καλάθι των αγορών και υπηρεσιών που αγοράστηκαν </a:t>
            </a:r>
            <a:r>
              <a:rPr lang="el-GR" dirty="0" smtClean="0"/>
              <a:t>πριν </a:t>
            </a:r>
            <a:r>
              <a:rPr lang="el-GR" dirty="0" smtClean="0"/>
              <a:t>από τις μεταβολές στις τιμές.</a:t>
            </a:r>
          </a:p>
          <a:p>
            <a:pPr algn="just"/>
            <a:r>
              <a:rPr lang="el-GR" dirty="0" smtClean="0"/>
              <a:t>Ένα αγοραίο καλάθι είναι μια υποθετική δέσμη καταναλωτικών αγορών από αγαθά και υπηρεσίες. </a:t>
            </a:r>
          </a:p>
          <a:p>
            <a:pPr algn="just"/>
            <a:r>
              <a:rPr lang="el-GR" dirty="0" smtClean="0"/>
              <a:t>Ένας δείκτης τιμών  μετρά το κόστος αγοράς ενός συγκεκριμένου αγοραίου καλαθιού σε ένα συγκεκριμένο έτος, οπού το κόστος αυτό </a:t>
            </a:r>
            <a:r>
              <a:rPr lang="el-GR" dirty="0" err="1" smtClean="0"/>
              <a:t>κανονικοποιείται</a:t>
            </a:r>
            <a:r>
              <a:rPr lang="el-GR" dirty="0" smtClean="0"/>
              <a:t> ώστε να είναι ίσο με  για το επιλεγμένο έτος βάσης.</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642918"/>
            <a:ext cx="8686800" cy="1010400"/>
          </a:xfrm>
        </p:spPr>
        <p:txBody>
          <a:bodyPr>
            <a:normAutofit/>
          </a:bodyPr>
          <a:lstStyle/>
          <a:p>
            <a:r>
              <a:rPr lang="el-GR" sz="3200" dirty="0" smtClean="0"/>
              <a:t>Υπολογίζοντας το κόστος ενός Αγοραίου Καλαθιού</a:t>
            </a:r>
            <a:endParaRPr lang="el-GR" sz="3200" dirty="0"/>
          </a:p>
        </p:txBody>
      </p:sp>
      <p:graphicFrame>
        <p:nvGraphicFramePr>
          <p:cNvPr id="4" name="3 - Θέση περιεχομένου"/>
          <p:cNvGraphicFramePr>
            <a:graphicFrameLocks noGrp="1"/>
          </p:cNvGraphicFramePr>
          <p:nvPr>
            <p:ph idx="1"/>
          </p:nvPr>
        </p:nvGraphicFramePr>
        <p:xfrm>
          <a:off x="214281" y="2000240"/>
          <a:ext cx="8715438" cy="2397760"/>
        </p:xfrm>
        <a:graphic>
          <a:graphicData uri="http://schemas.openxmlformats.org/drawingml/2006/table">
            <a:tbl>
              <a:tblPr firstRow="1" bandRow="1">
                <a:tableStyleId>{5C22544A-7EE6-4342-B048-85BDC9FD1C3A}</a:tableStyleId>
              </a:tblPr>
              <a:tblGrid>
                <a:gridCol w="2905146"/>
                <a:gridCol w="2905146"/>
                <a:gridCol w="2905146"/>
              </a:tblGrid>
              <a:tr h="370840">
                <a:tc>
                  <a:txBody>
                    <a:bodyPr/>
                    <a:lstStyle/>
                    <a:p>
                      <a:endParaRPr lang="el-GR" dirty="0"/>
                    </a:p>
                  </a:txBody>
                  <a:tcPr/>
                </a:tc>
                <a:tc>
                  <a:txBody>
                    <a:bodyPr/>
                    <a:lstStyle/>
                    <a:p>
                      <a:r>
                        <a:rPr lang="el-GR" dirty="0" smtClean="0"/>
                        <a:t>Προ παγετού</a:t>
                      </a:r>
                      <a:endParaRPr lang="el-GR" dirty="0"/>
                    </a:p>
                  </a:txBody>
                  <a:tcPr/>
                </a:tc>
                <a:tc>
                  <a:txBody>
                    <a:bodyPr/>
                    <a:lstStyle/>
                    <a:p>
                      <a:r>
                        <a:rPr lang="el-GR" dirty="0" smtClean="0"/>
                        <a:t>Μετά</a:t>
                      </a:r>
                      <a:r>
                        <a:rPr lang="el-GR" baseline="0" dirty="0" smtClean="0"/>
                        <a:t> παγετού</a:t>
                      </a:r>
                      <a:endParaRPr lang="el-GR" dirty="0"/>
                    </a:p>
                  </a:txBody>
                  <a:tcPr/>
                </a:tc>
              </a:tr>
              <a:tr h="370840">
                <a:tc>
                  <a:txBody>
                    <a:bodyPr/>
                    <a:lstStyle/>
                    <a:p>
                      <a:r>
                        <a:rPr lang="el-GR" dirty="0" smtClean="0"/>
                        <a:t>Τιμή πορτοκαλιού</a:t>
                      </a:r>
                      <a:endParaRPr lang="el-GR" dirty="0"/>
                    </a:p>
                  </a:txBody>
                  <a:tcPr/>
                </a:tc>
                <a:tc>
                  <a:txBody>
                    <a:bodyPr/>
                    <a:lstStyle/>
                    <a:p>
                      <a:r>
                        <a:rPr lang="el-GR" dirty="0" smtClean="0"/>
                        <a:t>$</a:t>
                      </a:r>
                      <a:r>
                        <a:rPr lang="el-GR" baseline="0" dirty="0" smtClean="0"/>
                        <a:t> 0,20</a:t>
                      </a:r>
                      <a:endParaRPr lang="el-GR" dirty="0"/>
                    </a:p>
                  </a:txBody>
                  <a:tcPr/>
                </a:tc>
                <a:tc>
                  <a:txBody>
                    <a:bodyPr/>
                    <a:lstStyle/>
                    <a:p>
                      <a:r>
                        <a:rPr lang="el-GR" dirty="0" smtClean="0"/>
                        <a:t>$0,40</a:t>
                      </a:r>
                      <a:endParaRPr lang="el-GR" dirty="0"/>
                    </a:p>
                  </a:txBody>
                  <a:tcPr/>
                </a:tc>
              </a:tr>
              <a:tr h="370840">
                <a:tc>
                  <a:txBody>
                    <a:bodyPr/>
                    <a:lstStyle/>
                    <a:p>
                      <a:r>
                        <a:rPr lang="el-GR" dirty="0" smtClean="0"/>
                        <a:t>Τιμή γκρέιπφρουτ</a:t>
                      </a:r>
                      <a:endParaRPr lang="el-GR" dirty="0"/>
                    </a:p>
                  </a:txBody>
                  <a:tcPr/>
                </a:tc>
                <a:tc>
                  <a:txBody>
                    <a:bodyPr/>
                    <a:lstStyle/>
                    <a:p>
                      <a:r>
                        <a:rPr lang="el-GR" dirty="0" smtClean="0"/>
                        <a:t>0,60</a:t>
                      </a:r>
                      <a:endParaRPr lang="el-GR" dirty="0"/>
                    </a:p>
                  </a:txBody>
                  <a:tcPr/>
                </a:tc>
                <a:tc>
                  <a:txBody>
                    <a:bodyPr/>
                    <a:lstStyle/>
                    <a:p>
                      <a:r>
                        <a:rPr lang="el-GR" dirty="0" smtClean="0"/>
                        <a:t>1,00</a:t>
                      </a:r>
                      <a:endParaRPr lang="el-GR" dirty="0"/>
                    </a:p>
                  </a:txBody>
                  <a:tcPr/>
                </a:tc>
              </a:tr>
              <a:tr h="370840">
                <a:tc>
                  <a:txBody>
                    <a:bodyPr/>
                    <a:lstStyle/>
                    <a:p>
                      <a:r>
                        <a:rPr lang="el-GR" dirty="0" smtClean="0"/>
                        <a:t>Τιμή λεμονιού</a:t>
                      </a:r>
                      <a:endParaRPr lang="el-GR" dirty="0"/>
                    </a:p>
                  </a:txBody>
                  <a:tcPr/>
                </a:tc>
                <a:tc>
                  <a:txBody>
                    <a:bodyPr/>
                    <a:lstStyle/>
                    <a:p>
                      <a:r>
                        <a:rPr lang="el-GR" dirty="0" smtClean="0"/>
                        <a:t>0,25</a:t>
                      </a:r>
                      <a:endParaRPr lang="el-GR" dirty="0"/>
                    </a:p>
                  </a:txBody>
                  <a:tcPr/>
                </a:tc>
                <a:tc>
                  <a:txBody>
                    <a:bodyPr/>
                    <a:lstStyle/>
                    <a:p>
                      <a:r>
                        <a:rPr lang="el-GR" dirty="0" smtClean="0"/>
                        <a:t>0,45</a:t>
                      </a:r>
                      <a:endParaRPr lang="el-GR" dirty="0"/>
                    </a:p>
                  </a:txBody>
                  <a:tcPr/>
                </a:tc>
              </a:tr>
              <a:tr h="741680">
                <a:tc>
                  <a:txBody>
                    <a:bodyPr/>
                    <a:lstStyle/>
                    <a:p>
                      <a:r>
                        <a:rPr lang="el-GR" dirty="0" smtClean="0"/>
                        <a:t>Κόστος αγοραίου καλαθιού(πορτοκάλια,  γκρέιπφρουτ,</a:t>
                      </a:r>
                      <a:r>
                        <a:rPr lang="el-GR" baseline="0" dirty="0" smtClean="0"/>
                        <a:t>  λεμόνια)</a:t>
                      </a:r>
                      <a:endParaRPr lang="el-GR" dirty="0"/>
                    </a:p>
                  </a:txBody>
                  <a:tcPr/>
                </a:tc>
                <a:tc>
                  <a:txBody>
                    <a:bodyPr/>
                    <a:lstStyle/>
                    <a:p>
                      <a:r>
                        <a:rPr lang="el-GR" dirty="0" smtClean="0"/>
                        <a:t>(200*0,20)+(50*0,60)+(100*0,25)=$95,00</a:t>
                      </a:r>
                      <a:endParaRPr lang="el-GR" dirty="0"/>
                    </a:p>
                  </a:txBody>
                  <a:tcPr/>
                </a:tc>
                <a:tc>
                  <a:txBody>
                    <a:bodyPr/>
                    <a:lstStyle/>
                    <a:p>
                      <a:r>
                        <a:rPr lang="el-GR" dirty="0" smtClean="0"/>
                        <a:t>(200*0,40)+(50*1,00)+(100*0,45)=$175,00</a:t>
                      </a:r>
                      <a:endParaRPr lang="el-GR" dirty="0"/>
                    </a:p>
                  </a:txBody>
                  <a:tcPr/>
                </a:tc>
              </a:tr>
            </a:tbl>
          </a:graphicData>
        </a:graphic>
      </p:graphicFrame>
      <p:sp>
        <p:nvSpPr>
          <p:cNvPr id="5" name="4 - TextBox"/>
          <p:cNvSpPr txBox="1"/>
          <p:nvPr/>
        </p:nvSpPr>
        <p:spPr>
          <a:xfrm>
            <a:off x="-157714" y="4857760"/>
            <a:ext cx="9307163" cy="584775"/>
          </a:xfrm>
          <a:prstGeom prst="rect">
            <a:avLst/>
          </a:prstGeom>
          <a:noFill/>
        </p:spPr>
        <p:txBody>
          <a:bodyPr wrap="none" rtlCol="0">
            <a:spAutoFit/>
          </a:bodyPr>
          <a:lstStyle/>
          <a:p>
            <a:r>
              <a:rPr lang="el-GR" sz="1600" dirty="0" smtClean="0"/>
              <a:t>Δείκτης τιμών ενός συγκεκριμένου έτους= </a:t>
            </a:r>
            <a:r>
              <a:rPr lang="el-GR" sz="1600" u="sng" dirty="0" smtClean="0"/>
              <a:t>Κόστος του αγοραίου καλαθιού σε ένα συγκεκριμένο έτος </a:t>
            </a:r>
            <a:r>
              <a:rPr lang="el-GR" sz="1600" dirty="0" smtClean="0"/>
              <a:t> </a:t>
            </a:r>
            <a:r>
              <a:rPr lang="el-GR" sz="1600" dirty="0" smtClean="0"/>
              <a:t>*100</a:t>
            </a:r>
          </a:p>
          <a:p>
            <a:r>
              <a:rPr lang="el-GR" sz="1600" dirty="0" smtClean="0"/>
              <a:t>                                                                               Κόστος του αγοραίου καλαθιού το έτος βάσης </a:t>
            </a:r>
            <a:endParaRPr lang="el-GR" sz="1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796086"/>
          </a:xfrm>
        </p:spPr>
        <p:txBody>
          <a:bodyPr>
            <a:normAutofit fontScale="90000"/>
          </a:bodyPr>
          <a:lstStyle/>
          <a:p>
            <a:r>
              <a:rPr lang="el-GR" dirty="0" smtClean="0"/>
              <a:t>Δείκτης Τιμών Καταναλωτή(ΔΤΚ)</a:t>
            </a:r>
            <a:endParaRPr lang="el-GR" dirty="0"/>
          </a:p>
        </p:txBody>
      </p:sp>
      <p:sp>
        <p:nvSpPr>
          <p:cNvPr id="3" name="2 - Θέση περιεχομένου"/>
          <p:cNvSpPr>
            <a:spLocks noGrp="1"/>
          </p:cNvSpPr>
          <p:nvPr>
            <p:ph idx="1"/>
          </p:nvPr>
        </p:nvSpPr>
        <p:spPr>
          <a:xfrm>
            <a:off x="357158" y="1643050"/>
            <a:ext cx="8229600" cy="4389120"/>
          </a:xfrm>
        </p:spPr>
        <p:txBody>
          <a:bodyPr/>
          <a:lstStyle/>
          <a:p>
            <a:pPr algn="just"/>
            <a:r>
              <a:rPr lang="el-GR" dirty="0" smtClean="0"/>
              <a:t>Ο Δείκτης Τιμών Καταναλωτή( </a:t>
            </a:r>
            <a:r>
              <a:rPr lang="en-US" dirty="0" smtClean="0"/>
              <a:t>Consumer Price Index) </a:t>
            </a:r>
            <a:r>
              <a:rPr lang="el-GR" dirty="0" smtClean="0"/>
              <a:t>μετρά το συνολικό κόστος των αγαθών και υπηρεσιών που αγοράστηκαν από ένα τυπικό καταναλωτή.</a:t>
            </a:r>
          </a:p>
          <a:p>
            <a:pPr algn="just"/>
            <a:r>
              <a:rPr lang="el-GR" dirty="0" smtClean="0"/>
              <a:t>Χρησιμοποιείται για να ελεγχθούν οι αλλαγές στο κόστος ζωής.</a:t>
            </a:r>
          </a:p>
          <a:p>
            <a:pPr algn="just"/>
            <a:r>
              <a:rPr lang="el-GR" dirty="0" smtClean="0"/>
              <a:t>Περιγράφει την κίνηση των τιμών, χρησιμοποιώντας έναν δείκτη.</a:t>
            </a:r>
          </a:p>
          <a:p>
            <a:pPr algn="just"/>
            <a:r>
              <a:rPr lang="el-GR" dirty="0" smtClean="0"/>
              <a:t>Όταν ο ΔΤΚ αυξάνει, η τυπική οικογένεια ξοδεύει περισσότερα ευρώ για να διατηρήσει το επίπεδο ζωής της.</a:t>
            </a: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510334"/>
          </a:xfrm>
        </p:spPr>
        <p:txBody>
          <a:bodyPr>
            <a:normAutofit fontScale="90000"/>
          </a:bodyPr>
          <a:lstStyle/>
          <a:p>
            <a:r>
              <a:rPr lang="el-GR" sz="3200" dirty="0" smtClean="0"/>
              <a:t>Εύρεση του ΔΤΚ</a:t>
            </a:r>
            <a:endParaRPr lang="el-GR" sz="3200" dirty="0"/>
          </a:p>
        </p:txBody>
      </p:sp>
      <p:sp>
        <p:nvSpPr>
          <p:cNvPr id="3" name="2 - Θέση περιεχομένου"/>
          <p:cNvSpPr>
            <a:spLocks noGrp="1"/>
          </p:cNvSpPr>
          <p:nvPr>
            <p:ph idx="1"/>
          </p:nvPr>
        </p:nvSpPr>
        <p:spPr>
          <a:xfrm>
            <a:off x="500034" y="1142984"/>
            <a:ext cx="8229600" cy="5000660"/>
          </a:xfrm>
        </p:spPr>
        <p:txBody>
          <a:bodyPr>
            <a:normAutofit fontScale="92500"/>
          </a:bodyPr>
          <a:lstStyle/>
          <a:p>
            <a:r>
              <a:rPr lang="el-GR" dirty="0" smtClean="0"/>
              <a:t>Προσδιορισμός του καλαθιού της νοικοκυράς. Ποια αγαθά και υπηρεσίες είναι σημαντικά για το μέσο νοικοκυριό.</a:t>
            </a:r>
          </a:p>
          <a:p>
            <a:r>
              <a:rPr lang="el-GR" dirty="0" smtClean="0"/>
              <a:t>Προσδιορισμός των τιμών: Εύρεση των τιμών των αγαθών και υπηρεσιών που περιέχονται στο καλάθι.</a:t>
            </a:r>
          </a:p>
          <a:p>
            <a:pPr>
              <a:buNone/>
            </a:pPr>
            <a:endParaRPr lang="el-GR" dirty="0" smtClean="0"/>
          </a:p>
          <a:p>
            <a:r>
              <a:rPr lang="el-GR" u="sng" dirty="0" smtClean="0"/>
              <a:t>Παράδειγμα</a:t>
            </a:r>
          </a:p>
          <a:p>
            <a:r>
              <a:rPr lang="el-GR" dirty="0" smtClean="0"/>
              <a:t>Έτος βάσης το 1990</a:t>
            </a:r>
          </a:p>
          <a:p>
            <a:r>
              <a:rPr lang="el-GR" dirty="0" smtClean="0"/>
              <a:t>Αξία καλαθιού το 1990=$1200</a:t>
            </a:r>
          </a:p>
          <a:p>
            <a:r>
              <a:rPr lang="el-GR" dirty="0" smtClean="0"/>
              <a:t>Αξία καλαθιού το 1991=$1236</a:t>
            </a:r>
          </a:p>
          <a:p>
            <a:r>
              <a:rPr lang="el-GR" dirty="0" smtClean="0"/>
              <a:t>ΔΤΚ=($1236/$1200)*100=103</a:t>
            </a:r>
          </a:p>
          <a:p>
            <a:r>
              <a:rPr lang="el-GR" dirty="0" smtClean="0"/>
              <a:t>Οι τιμές αυξήθηκαν κατά 3% μεταξύ 1990 και 1991.</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Προβλήματα ΔΤΚ</a:t>
            </a:r>
            <a:endParaRPr lang="el-GR" dirty="0"/>
          </a:p>
        </p:txBody>
      </p:sp>
      <p:sp>
        <p:nvSpPr>
          <p:cNvPr id="3" name="2 - Θέση περιεχομένου"/>
          <p:cNvSpPr>
            <a:spLocks noGrp="1"/>
          </p:cNvSpPr>
          <p:nvPr>
            <p:ph idx="1"/>
          </p:nvPr>
        </p:nvSpPr>
        <p:spPr/>
        <p:txBody>
          <a:bodyPr/>
          <a:lstStyle/>
          <a:p>
            <a:r>
              <a:rPr lang="el-GR" dirty="0" smtClean="0"/>
              <a:t>Ο ΔΤΚ δεν είναι ο τέλειος δείκτης μέτρησης του κόστους ζωής.</a:t>
            </a:r>
          </a:p>
          <a:p>
            <a:pPr>
              <a:buNone/>
            </a:pPr>
            <a:r>
              <a:rPr lang="el-GR" b="1" dirty="0" smtClean="0"/>
              <a:t>    Προβλήματα</a:t>
            </a:r>
          </a:p>
          <a:p>
            <a:r>
              <a:rPr lang="el-GR" dirty="0" smtClean="0"/>
              <a:t>Προβλήματα Υποκατάστασης</a:t>
            </a:r>
          </a:p>
          <a:p>
            <a:r>
              <a:rPr lang="el-GR" dirty="0" smtClean="0"/>
              <a:t>Είσοδος νέων αγαθών</a:t>
            </a:r>
          </a:p>
          <a:p>
            <a:r>
              <a:rPr lang="el-GR" dirty="0" smtClean="0"/>
              <a:t>Μη-μετρήσιμες αλλαγές ποιότητας</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85720" y="500042"/>
            <a:ext cx="8229600" cy="6357958"/>
          </a:xfrm>
        </p:spPr>
        <p:txBody>
          <a:bodyPr>
            <a:normAutofit fontScale="85000" lnSpcReduction="20000"/>
          </a:bodyPr>
          <a:lstStyle/>
          <a:p>
            <a:r>
              <a:rPr lang="el-GR" b="1" u="sng" dirty="0" smtClean="0"/>
              <a:t>Προβλήματα Υποκατάστασης</a:t>
            </a:r>
          </a:p>
          <a:p>
            <a:pPr algn="just"/>
            <a:r>
              <a:rPr lang="el-GR" dirty="0" smtClean="0"/>
              <a:t>Το περιεχόμενο του καλαθιού δεν αλλάζει όταν αλλάζουν οι τιμές( και οι καταναλωτές μετακινούνται από αγαθό σε αγαθό).</a:t>
            </a:r>
          </a:p>
          <a:p>
            <a:pPr algn="just"/>
            <a:r>
              <a:rPr lang="el-GR" dirty="0" smtClean="0"/>
              <a:t>Οι καταναλωτές υποκαθιστούν τα αγαθά που γίνονται σχετικά πιο φθηνά</a:t>
            </a:r>
          </a:p>
          <a:p>
            <a:pPr algn="just"/>
            <a:r>
              <a:rPr lang="el-GR" dirty="0" smtClean="0"/>
              <a:t>Ο δείκτης υπερεκτιμά την αύξηση του κόστους καθώς δεν λαμβάνει υπόψη τις υποκαταστάσεις που πραγματοποιούν οι καταναλωτές</a:t>
            </a:r>
          </a:p>
          <a:p>
            <a:pPr algn="just"/>
            <a:r>
              <a:rPr lang="el-GR" b="1" u="sng" dirty="0" smtClean="0"/>
              <a:t>Είσοδος νέων αγαθών</a:t>
            </a:r>
          </a:p>
          <a:p>
            <a:pPr algn="just"/>
            <a:r>
              <a:rPr lang="el-GR" dirty="0" smtClean="0"/>
              <a:t>Το καλάθι της νοικοκυράς δεν αντικατοπτρίζει τις αλλαγές που επιφέρουν τα νέα αγαθά.</a:t>
            </a:r>
          </a:p>
          <a:p>
            <a:pPr algn="just"/>
            <a:r>
              <a:rPr lang="el-GR" dirty="0" smtClean="0"/>
              <a:t>Τα νέα αγαθά αυξάνουν την ποικιλία που αυξάνει την αξία του εισοδήματος</a:t>
            </a:r>
          </a:p>
          <a:p>
            <a:pPr algn="just"/>
            <a:r>
              <a:rPr lang="el-GR" dirty="0" smtClean="0"/>
              <a:t>Οι καταναλωτές χρειάζονται λιγότερο εισόδημα για να διατηρήσουν το ίδιο επίπεδο ζωής.</a:t>
            </a:r>
          </a:p>
          <a:p>
            <a:pPr algn="just"/>
            <a:r>
              <a:rPr lang="el-GR" b="1" u="sng" dirty="0" smtClean="0"/>
              <a:t>Μη-μετρήσιμες αλλαγές ποιότητας</a:t>
            </a:r>
          </a:p>
          <a:p>
            <a:pPr algn="just"/>
            <a:r>
              <a:rPr lang="el-GR" dirty="0" smtClean="0"/>
              <a:t>Εάν η ποιότητα ενός αγαθού αυξηθεί από χρόνο σε χρόνο, η αξία του εισοδήματος αυξάνει ακόμα και σε σταθερές τιμές</a:t>
            </a:r>
          </a:p>
          <a:p>
            <a:pPr algn="just"/>
            <a:r>
              <a:rPr lang="el-GR" dirty="0" smtClean="0"/>
              <a:t>Εάν η ποιότητα μειωθεί από χρόνο σε χρόνο, η αξία του εισοδήματος μειώνεται ακόμα και σε σταθερές τιμές.</a:t>
            </a:r>
          </a:p>
          <a:p>
            <a:pPr algn="just"/>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510334"/>
          </a:xfrm>
        </p:spPr>
        <p:txBody>
          <a:bodyPr>
            <a:normAutofit fontScale="90000"/>
          </a:bodyPr>
          <a:lstStyle/>
          <a:p>
            <a:r>
              <a:rPr lang="el-GR" sz="3200" dirty="0" smtClean="0"/>
              <a:t>Άλλες Μετρήσεις Τιμών </a:t>
            </a:r>
            <a:endParaRPr lang="el-GR" sz="3200" dirty="0"/>
          </a:p>
        </p:txBody>
      </p:sp>
      <p:sp>
        <p:nvSpPr>
          <p:cNvPr id="3" name="2 - Θέση περιεχομένου"/>
          <p:cNvSpPr>
            <a:spLocks noGrp="1"/>
          </p:cNvSpPr>
          <p:nvPr>
            <p:ph idx="1"/>
          </p:nvPr>
        </p:nvSpPr>
        <p:spPr>
          <a:xfrm>
            <a:off x="214282" y="1428736"/>
            <a:ext cx="8472518" cy="4895864"/>
          </a:xfrm>
        </p:spPr>
        <p:txBody>
          <a:bodyPr>
            <a:normAutofit fontScale="92500" lnSpcReduction="20000"/>
          </a:bodyPr>
          <a:lstStyle/>
          <a:p>
            <a:pPr algn="just"/>
            <a:r>
              <a:rPr lang="el-GR" dirty="0" smtClean="0"/>
              <a:t>Υπάρχουν  δυο ακόμα μετρήσεις που χρησιμοποιούνται επίσης ευρέως προκειμένου να παρακολουθήσουν τις μεταβολές  στο ευρύτερο επίπεδο τιμών μιας οικονομίας.</a:t>
            </a:r>
          </a:p>
          <a:p>
            <a:pPr algn="just"/>
            <a:r>
              <a:rPr lang="el-GR" dirty="0" smtClean="0"/>
              <a:t>Ο δείκτης τιμών παραγωγού(</a:t>
            </a:r>
            <a:r>
              <a:rPr lang="en-US" dirty="0" smtClean="0"/>
              <a:t>Producer price index PPI)</a:t>
            </a:r>
            <a:r>
              <a:rPr lang="en-US" dirty="0" smtClean="0"/>
              <a:t> </a:t>
            </a:r>
            <a:r>
              <a:rPr lang="el-GR" dirty="0" smtClean="0"/>
              <a:t>μετρά το κόστος ενός τυπικού καλαθιού αγαθών και υπηρεσιών-που περιλαμβάνει πρώτες ύλες και εμπορεύματα που αγοράζονται από τους παραγωγούς.</a:t>
            </a:r>
          </a:p>
          <a:p>
            <a:pPr algn="just"/>
            <a:r>
              <a:rPr lang="el-GR" dirty="0" smtClean="0"/>
              <a:t>Καθώς οι παραγωγοί των εμπορευμάτων είναι σχετικά γρήγοροι στις μεταβολές των τιμών, όταν αντιληφθούν μια μεταβολή στη συνολική ζήτηση για τα αγαθά τους, ο ΔΤΠ αντιδρά συνήθως πιο γρήγορα σε πληθωριστικές και αποπληθωριστικές πιέσεις απ’ ότι ο ΔΤΚ. </a:t>
            </a:r>
          </a:p>
          <a:p>
            <a:pPr algn="just"/>
            <a:r>
              <a:rPr lang="el-GR" dirty="0" smtClean="0"/>
              <a:t>Σαν αποτέλεσμα, η μεταβολή στο ΔΤΠ λαμβάνεται συνήθως υπόψη σαν ένα πρώιμο προειδοποιητικό σημάδι μεταβολών στο ρυθμό του πληθωρισμού.</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642918"/>
            <a:ext cx="8229600" cy="510334"/>
          </a:xfrm>
        </p:spPr>
        <p:txBody>
          <a:bodyPr>
            <a:normAutofit fontScale="90000"/>
          </a:bodyPr>
          <a:lstStyle/>
          <a:p>
            <a:r>
              <a:rPr lang="el-GR" dirty="0" smtClean="0"/>
              <a:t>Οι εθνικοί λογαριασμοί</a:t>
            </a:r>
            <a:endParaRPr lang="el-GR" dirty="0"/>
          </a:p>
        </p:txBody>
      </p:sp>
      <p:sp>
        <p:nvSpPr>
          <p:cNvPr id="3" name="2 - Θέση περιεχομένου"/>
          <p:cNvSpPr>
            <a:spLocks noGrp="1"/>
          </p:cNvSpPr>
          <p:nvPr>
            <p:ph idx="1"/>
          </p:nvPr>
        </p:nvSpPr>
        <p:spPr>
          <a:xfrm>
            <a:off x="214282" y="1214422"/>
            <a:ext cx="8572560" cy="5357850"/>
          </a:xfrm>
        </p:spPr>
        <p:txBody>
          <a:bodyPr>
            <a:normAutofit fontScale="85000" lnSpcReduction="20000"/>
          </a:bodyPr>
          <a:lstStyle/>
          <a:p>
            <a:pPr algn="just"/>
            <a:r>
              <a:rPr lang="el-GR" dirty="0" smtClean="0"/>
              <a:t>Οι εθνικοί λογαριασμοί εισοδήματος και προϊόντος ή εθνικοί λογαριασμοί, παρακολουθούν τις ροές χρήματος μεταξύ διαφορετικών τομέων της οικονομία</a:t>
            </a:r>
          </a:p>
          <a:p>
            <a:pPr algn="just"/>
            <a:r>
              <a:rPr lang="el-GR" dirty="0" smtClean="0"/>
              <a:t>Οι </a:t>
            </a:r>
            <a:r>
              <a:rPr lang="el-GR" b="1" dirty="0" smtClean="0"/>
              <a:t>εθνικοί λογαριασμοί</a:t>
            </a:r>
            <a:r>
              <a:rPr lang="el-GR" dirty="0" smtClean="0"/>
              <a:t> είναι μία πλήρης και συστηματική ποσοτική περιγραφή των οικονομικών φαινόμενων σε μια χώρα, σε μια συγκεκριμένη χρονική περίοδο. </a:t>
            </a:r>
          </a:p>
          <a:p>
            <a:pPr algn="just"/>
            <a:r>
              <a:rPr lang="el-GR" dirty="0" smtClean="0"/>
              <a:t>Πλήρης, γιατί </a:t>
            </a:r>
            <a:r>
              <a:rPr lang="el-GR" dirty="0" smtClean="0"/>
              <a:t>περιγράφει ολόκληρη </a:t>
            </a:r>
            <a:r>
              <a:rPr lang="el-GR" dirty="0" smtClean="0"/>
              <a:t>την οικονομία</a:t>
            </a:r>
            <a:r>
              <a:rPr lang="el-GR" dirty="0" smtClean="0"/>
              <a:t>, αποτελεί, δηλαδή, ένα πλήρες στατιστικό σύστημα, </a:t>
            </a:r>
            <a:r>
              <a:rPr lang="el-GR" dirty="0" smtClean="0"/>
              <a:t>σε αντίθεση </a:t>
            </a:r>
            <a:r>
              <a:rPr lang="el-GR" dirty="0" smtClean="0"/>
              <a:t>με άλλες στατιστικές που αναφέρονται σε </a:t>
            </a:r>
            <a:r>
              <a:rPr lang="el-GR" dirty="0" smtClean="0"/>
              <a:t>κάποιο συγκεκριμένο </a:t>
            </a:r>
            <a:r>
              <a:rPr lang="el-GR" dirty="0" smtClean="0"/>
              <a:t>πεδίο της οικονομίας. </a:t>
            </a:r>
          </a:p>
          <a:p>
            <a:pPr algn="just"/>
            <a:r>
              <a:rPr lang="el-GR" dirty="0" smtClean="0"/>
              <a:t>Συστηματική, γιατί κάθε μεμονωμένη εγγραφή στους εθνικούς λογαριασμούς αποτελεί μέρος ενός πλήρως συνεπούς συστήματος. Κάθε συναλλαγή καταγράφεται δύο φορές, τόσο σαν εισροή όσο και σαν εκροή. </a:t>
            </a:r>
          </a:p>
          <a:p>
            <a:pPr algn="just"/>
            <a:r>
              <a:rPr lang="el-GR" dirty="0" smtClean="0"/>
              <a:t>Τα οικονομικά φαινόμενα αναφέρονται σε δραστηριότητες, όπως η παραγωγή, η κατανάλωση των νοικοκυριών, η κατανάλωση του δημοσίου, η επένδυση, η αποταμίευση κλπ. Η χρονική περίοδος αναφέρεται συνήθως στην περίοδο ενός έτους ή ενός τριμήνου.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28604"/>
            <a:ext cx="8229600" cy="500066"/>
          </a:xfrm>
        </p:spPr>
        <p:txBody>
          <a:bodyPr>
            <a:normAutofit/>
          </a:bodyPr>
          <a:lstStyle/>
          <a:p>
            <a:r>
              <a:rPr lang="el-GR" sz="2800" dirty="0" smtClean="0"/>
              <a:t>Ο ΔΤΚ και ο </a:t>
            </a:r>
            <a:r>
              <a:rPr lang="el-GR" sz="2800" dirty="0" err="1" smtClean="0"/>
              <a:t>αποπληθωριστής</a:t>
            </a:r>
            <a:r>
              <a:rPr lang="el-GR" sz="2800" dirty="0" smtClean="0"/>
              <a:t> του ΑΕΠ</a:t>
            </a:r>
            <a:endParaRPr lang="el-GR" sz="2800" dirty="0"/>
          </a:p>
        </p:txBody>
      </p:sp>
      <p:sp>
        <p:nvSpPr>
          <p:cNvPr id="3" name="2 - Θέση περιεχομένου"/>
          <p:cNvSpPr>
            <a:spLocks noGrp="1"/>
          </p:cNvSpPr>
          <p:nvPr>
            <p:ph idx="1"/>
          </p:nvPr>
        </p:nvSpPr>
        <p:spPr>
          <a:xfrm>
            <a:off x="214282" y="1000108"/>
            <a:ext cx="8586790" cy="5857892"/>
          </a:xfrm>
        </p:spPr>
        <p:txBody>
          <a:bodyPr>
            <a:normAutofit fontScale="85000" lnSpcReduction="20000"/>
          </a:bodyPr>
          <a:lstStyle/>
          <a:p>
            <a:pPr algn="just"/>
            <a:r>
              <a:rPr lang="el-GR" dirty="0" smtClean="0"/>
              <a:t>Ο </a:t>
            </a:r>
            <a:r>
              <a:rPr lang="el-GR" dirty="0" err="1" smtClean="0"/>
              <a:t>αποπληθωριστής</a:t>
            </a:r>
            <a:r>
              <a:rPr lang="el-GR" dirty="0" smtClean="0"/>
              <a:t> του ΑΕΠ για ένα συγκεκριμένο έτος είναι το ποσοστό του ονομαστικού ΑΕΠ, προς το πραγματικό ΑΕΠ, επί 100 για το έτος αυτό.</a:t>
            </a:r>
          </a:p>
          <a:p>
            <a:pPr algn="just"/>
            <a:r>
              <a:rPr lang="el-GR" dirty="0" smtClean="0"/>
              <a:t>Οι οικονομολόγοι και όχι μόνο χρησιμοποιούν τον ΔΤΚ και τον αποπληθωριστή του </a:t>
            </a:r>
            <a:r>
              <a:rPr lang="en-US" dirty="0" smtClean="0"/>
              <a:t>AE</a:t>
            </a:r>
            <a:r>
              <a:rPr lang="el-GR" dirty="0" smtClean="0"/>
              <a:t>Π για να μετρήσουν πόσο γρήγορα αυξάνει το επίπεδο των τιμών</a:t>
            </a:r>
          </a:p>
          <a:p>
            <a:pPr algn="just"/>
            <a:r>
              <a:rPr lang="el-GR" dirty="0" smtClean="0"/>
              <a:t>Υπάρχουν όμως τρεις πολύ σημαντικές διαφορές μεταξύ τους.</a:t>
            </a:r>
          </a:p>
          <a:p>
            <a:pPr algn="just"/>
            <a:r>
              <a:rPr lang="el-GR" dirty="0" smtClean="0"/>
              <a:t>Ο ΔΤΚ περιλαμβάνει μόνο καταναλωτικά αγαθά.</a:t>
            </a:r>
          </a:p>
          <a:p>
            <a:pPr algn="just"/>
            <a:r>
              <a:rPr lang="el-GR" dirty="0" smtClean="0"/>
              <a:t>Συμπεριλαμβάνει εισαγόμενα αγαθά</a:t>
            </a:r>
          </a:p>
          <a:p>
            <a:pPr algn="just"/>
            <a:r>
              <a:rPr lang="el-GR" dirty="0" smtClean="0"/>
              <a:t>Υπολογίζεται χρησιμοποιώντας ένα σταθερό καλάθι της νοικοκυράς.</a:t>
            </a:r>
          </a:p>
          <a:p>
            <a:pPr algn="just"/>
            <a:endParaRPr lang="el-GR" dirty="0" smtClean="0"/>
          </a:p>
          <a:p>
            <a:pPr algn="just"/>
            <a:r>
              <a:rPr lang="el-GR" dirty="0" smtClean="0"/>
              <a:t>Ο </a:t>
            </a:r>
            <a:r>
              <a:rPr lang="el-GR" dirty="0" err="1" smtClean="0"/>
              <a:t>αποπληθωριστής</a:t>
            </a:r>
            <a:r>
              <a:rPr lang="el-GR" dirty="0" smtClean="0"/>
              <a:t> </a:t>
            </a:r>
            <a:r>
              <a:rPr lang="en-US" dirty="0" smtClean="0"/>
              <a:t>GDP</a:t>
            </a:r>
          </a:p>
          <a:p>
            <a:pPr algn="just"/>
            <a:r>
              <a:rPr lang="el-GR" dirty="0" smtClean="0"/>
              <a:t>Συμπεριλαμβάνει όλα τα αγαθά που παράγονται εγχώρια</a:t>
            </a:r>
          </a:p>
          <a:p>
            <a:pPr algn="just"/>
            <a:r>
              <a:rPr lang="el-GR" dirty="0" smtClean="0"/>
              <a:t>Δεν συμπεριλαμβάνει εισαγόμενα αγαθά</a:t>
            </a:r>
          </a:p>
          <a:p>
            <a:pPr algn="just"/>
            <a:r>
              <a:rPr lang="el-GR" dirty="0" smtClean="0"/>
              <a:t>Υπολογίζεται χρησιμοποιώντας τα τρέχοντα αγαθά</a:t>
            </a:r>
          </a:p>
          <a:p>
            <a:pPr algn="just"/>
            <a:endParaRPr lang="el-GR" dirty="0" smtClean="0"/>
          </a:p>
          <a:p>
            <a:pPr algn="just"/>
            <a:r>
              <a:rPr lang="el-GR" dirty="0" smtClean="0"/>
              <a:t>Οι δείκτες τιμών χρησιμοποιούνται για την διόρθωση οικονομικών μεγεθών ώστε να γίνεται σωστά η διαχρονική σύγκριση.</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367458"/>
          </a:xfrm>
        </p:spPr>
        <p:txBody>
          <a:bodyPr>
            <a:normAutofit fontScale="90000"/>
          </a:bodyPr>
          <a:lstStyle/>
          <a:p>
            <a:r>
              <a:rPr lang="el-GR" sz="3200" dirty="0" smtClean="0"/>
              <a:t>Ελέγξτε την κατανόηση σας</a:t>
            </a:r>
            <a:endParaRPr lang="el-GR" sz="3200" dirty="0"/>
          </a:p>
        </p:txBody>
      </p:sp>
      <p:sp>
        <p:nvSpPr>
          <p:cNvPr id="3" name="2 - Θέση περιεχομένου"/>
          <p:cNvSpPr>
            <a:spLocks noGrp="1"/>
          </p:cNvSpPr>
          <p:nvPr>
            <p:ph idx="1"/>
          </p:nvPr>
        </p:nvSpPr>
        <p:spPr>
          <a:xfrm>
            <a:off x="457200" y="1214422"/>
            <a:ext cx="8229600" cy="5110178"/>
          </a:xfrm>
        </p:spPr>
        <p:txBody>
          <a:bodyPr>
            <a:normAutofit fontScale="92500" lnSpcReduction="20000"/>
          </a:bodyPr>
          <a:lstStyle/>
          <a:p>
            <a:pPr algn="just"/>
            <a:r>
              <a:rPr lang="el-GR" dirty="0" smtClean="0"/>
              <a:t>Έστω ότι υπάρχουν μόνο δυο αγαθά στην οικονομία, τηγανιτές πατάτες και ροδέλες κρεμμυδιών(</a:t>
            </a:r>
            <a:r>
              <a:rPr lang="en-US" dirty="0" smtClean="0"/>
              <a:t>onion rings)</a:t>
            </a:r>
            <a:r>
              <a:rPr lang="el-GR" dirty="0" smtClean="0"/>
              <a:t>. Το 2015, 1.000.000 μερίδες τηγανητές πατάτες πωλούνταν  προς $0,40 η καθεμία και 800.000 μερίδες ροδέλες κρεμμυδιών  προς $0,60 η καθεμία. Από το 2015 έως το 2016 η τιμή για τις τηγανιτές πατάτες αυξήθηκε  κατά 25% και οι πωλούμενες μερίδες μειώθηκαν κατά 10%, ενώ η τιμή για τις ροδέλες κρεμμυδιών  μειώθηκε κατά 15%  και οι πωλούμενες μερίδες αυξήθηκαν κατά 5%.</a:t>
            </a:r>
          </a:p>
          <a:p>
            <a:pPr algn="just"/>
            <a:r>
              <a:rPr lang="el-GR" dirty="0" smtClean="0"/>
              <a:t>α</a:t>
            </a:r>
            <a:r>
              <a:rPr lang="el-GR" dirty="0" smtClean="0"/>
              <a:t>)Υπολογίστε το ονομαστικό ΑΕΠ το 2015 και το 2016. Υπολογίστε το πραγματικό ΑΕΠ το 2016 χρησιμοποιώντας τις τιμές του 2015.</a:t>
            </a:r>
          </a:p>
          <a:p>
            <a:pPr algn="just"/>
            <a:r>
              <a:rPr lang="el-GR" dirty="0" smtClean="0"/>
              <a:t>β)Γιατί θα ήταν παραπλανητική μια εκτίμηση της μεγέθυνσης της οικονομίας με την χρήση του ονομαστικού ΑΕΠ;</a:t>
            </a: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428604"/>
            <a:ext cx="8229600" cy="500066"/>
          </a:xfrm>
        </p:spPr>
        <p:txBody>
          <a:bodyPr>
            <a:normAutofit fontScale="90000"/>
          </a:bodyPr>
          <a:lstStyle/>
          <a:p>
            <a:r>
              <a:rPr lang="el-GR" sz="3200" dirty="0" smtClean="0"/>
              <a:t>Λύση </a:t>
            </a:r>
            <a:endParaRPr lang="el-GR" sz="3200" dirty="0"/>
          </a:p>
        </p:txBody>
      </p:sp>
      <p:graphicFrame>
        <p:nvGraphicFramePr>
          <p:cNvPr id="4" name="3 - Θέση περιεχομένου"/>
          <p:cNvGraphicFramePr>
            <a:graphicFrameLocks noGrp="1"/>
          </p:cNvGraphicFramePr>
          <p:nvPr>
            <p:ph idx="1"/>
          </p:nvPr>
        </p:nvGraphicFramePr>
        <p:xfrm>
          <a:off x="214282" y="1000108"/>
          <a:ext cx="8229600" cy="185420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endParaRPr lang="el-GR" dirty="0"/>
                    </a:p>
                  </a:txBody>
                  <a:tcPr/>
                </a:tc>
                <a:tc>
                  <a:txBody>
                    <a:bodyPr/>
                    <a:lstStyle/>
                    <a:p>
                      <a:r>
                        <a:rPr lang="el-GR" dirty="0" smtClean="0"/>
                        <a:t>Πατάτες</a:t>
                      </a:r>
                      <a:endParaRPr lang="el-GR" dirty="0"/>
                    </a:p>
                  </a:txBody>
                  <a:tcPr/>
                </a:tc>
                <a:tc>
                  <a:txBody>
                    <a:bodyPr/>
                    <a:lstStyle/>
                    <a:p>
                      <a:r>
                        <a:rPr lang="en-US" dirty="0" smtClean="0"/>
                        <a:t>Onion rings</a:t>
                      </a:r>
                      <a:endParaRPr lang="el-GR" dirty="0"/>
                    </a:p>
                  </a:txBody>
                  <a:tcPr/>
                </a:tc>
              </a:tr>
              <a:tr h="370840">
                <a:tc>
                  <a:txBody>
                    <a:bodyPr/>
                    <a:lstStyle/>
                    <a:p>
                      <a:r>
                        <a:rPr lang="en-US" dirty="0" smtClean="0"/>
                        <a:t>2015</a:t>
                      </a:r>
                      <a:endParaRPr lang="el-GR" dirty="0"/>
                    </a:p>
                  </a:txBody>
                  <a:tcPr/>
                </a:tc>
                <a:tc>
                  <a:txBody>
                    <a:bodyPr/>
                    <a:lstStyle/>
                    <a:p>
                      <a:r>
                        <a:rPr lang="en-US" dirty="0" smtClean="0"/>
                        <a:t>1.000.000</a:t>
                      </a:r>
                      <a:endParaRPr lang="el-GR" dirty="0"/>
                    </a:p>
                  </a:txBody>
                  <a:tcPr/>
                </a:tc>
                <a:tc>
                  <a:txBody>
                    <a:bodyPr/>
                    <a:lstStyle/>
                    <a:p>
                      <a:r>
                        <a:rPr lang="en-US" dirty="0" smtClean="0"/>
                        <a:t>800.000</a:t>
                      </a:r>
                      <a:endParaRPr lang="el-GR" dirty="0"/>
                    </a:p>
                  </a:txBody>
                  <a:tcPr/>
                </a:tc>
              </a:tr>
              <a:tr h="370840">
                <a:tc>
                  <a:txBody>
                    <a:bodyPr/>
                    <a:lstStyle/>
                    <a:p>
                      <a:endParaRPr lang="el-GR"/>
                    </a:p>
                  </a:txBody>
                  <a:tcPr/>
                </a:tc>
                <a:tc>
                  <a:txBody>
                    <a:bodyPr/>
                    <a:lstStyle/>
                    <a:p>
                      <a:r>
                        <a:rPr lang="en-US" dirty="0" smtClean="0"/>
                        <a:t>$0,40</a:t>
                      </a:r>
                      <a:endParaRPr lang="el-GR" dirty="0"/>
                    </a:p>
                  </a:txBody>
                  <a:tcPr/>
                </a:tc>
                <a:tc>
                  <a:txBody>
                    <a:bodyPr/>
                    <a:lstStyle/>
                    <a:p>
                      <a:r>
                        <a:rPr lang="en-US" dirty="0" smtClean="0"/>
                        <a:t>$0,60</a:t>
                      </a:r>
                      <a:endParaRPr lang="el-GR" dirty="0"/>
                    </a:p>
                  </a:txBody>
                  <a:tcPr/>
                </a:tc>
              </a:tr>
              <a:tr h="370840">
                <a:tc>
                  <a:txBody>
                    <a:bodyPr/>
                    <a:lstStyle/>
                    <a:p>
                      <a:r>
                        <a:rPr lang="en-US" dirty="0" smtClean="0"/>
                        <a:t>2016</a:t>
                      </a:r>
                      <a:endParaRPr lang="el-GR" dirty="0"/>
                    </a:p>
                  </a:txBody>
                  <a:tcPr/>
                </a:tc>
                <a:tc>
                  <a:txBody>
                    <a:bodyPr/>
                    <a:lstStyle/>
                    <a:p>
                      <a:r>
                        <a:rPr lang="en-US" dirty="0" smtClean="0"/>
                        <a:t>900.000</a:t>
                      </a:r>
                      <a:endParaRPr lang="el-GR" dirty="0"/>
                    </a:p>
                  </a:txBody>
                  <a:tcPr/>
                </a:tc>
                <a:tc>
                  <a:txBody>
                    <a:bodyPr/>
                    <a:lstStyle/>
                    <a:p>
                      <a:r>
                        <a:rPr lang="en-US" dirty="0" smtClean="0"/>
                        <a:t>840.000</a:t>
                      </a:r>
                      <a:endParaRPr lang="el-GR" dirty="0"/>
                    </a:p>
                  </a:txBody>
                  <a:tcPr/>
                </a:tc>
              </a:tr>
              <a:tr h="370840">
                <a:tc>
                  <a:txBody>
                    <a:bodyPr/>
                    <a:lstStyle/>
                    <a:p>
                      <a:endParaRPr lang="el-GR"/>
                    </a:p>
                  </a:txBody>
                  <a:tcPr/>
                </a:tc>
                <a:tc>
                  <a:txBody>
                    <a:bodyPr/>
                    <a:lstStyle/>
                    <a:p>
                      <a:r>
                        <a:rPr lang="en-US" dirty="0" smtClean="0"/>
                        <a:t>$0,50</a:t>
                      </a:r>
                      <a:endParaRPr lang="el-GR" dirty="0"/>
                    </a:p>
                  </a:txBody>
                  <a:tcPr/>
                </a:tc>
                <a:tc>
                  <a:txBody>
                    <a:bodyPr/>
                    <a:lstStyle/>
                    <a:p>
                      <a:r>
                        <a:rPr lang="en-US" dirty="0" smtClean="0"/>
                        <a:t>$0,51</a:t>
                      </a:r>
                      <a:endParaRPr lang="el-GR" dirty="0"/>
                    </a:p>
                  </a:txBody>
                  <a:tcPr/>
                </a:tc>
              </a:tr>
            </a:tbl>
          </a:graphicData>
        </a:graphic>
      </p:graphicFrame>
      <p:sp>
        <p:nvSpPr>
          <p:cNvPr id="5" name="1 - Τίτλος"/>
          <p:cNvSpPr txBox="1">
            <a:spLocks/>
          </p:cNvSpPr>
          <p:nvPr/>
        </p:nvSpPr>
        <p:spPr>
          <a:xfrm>
            <a:off x="214282" y="3071810"/>
            <a:ext cx="8643998" cy="3500462"/>
          </a:xfrm>
          <a:prstGeom prst="rect">
            <a:avLst/>
          </a:prstGeom>
        </p:spPr>
        <p:txBody>
          <a:bodyPr vert="horz" lIns="0" tIns="45720" rIns="0" bIns="0"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b="0" i="0" u="none" strike="noStrike" kern="1200" cap="none" spc="0" normalizeH="0" baseline="0" noProof="0" dirty="0" smtClean="0">
                <a:ln>
                  <a:noFill/>
                </a:ln>
                <a:solidFill>
                  <a:schemeClr val="tx2"/>
                </a:solidFill>
                <a:effectLst/>
                <a:uLnTx/>
                <a:uFillTx/>
                <a:latin typeface="+mj-lt"/>
                <a:ea typeface="+mj-ea"/>
                <a:cs typeface="+mj-cs"/>
              </a:rPr>
              <a:t>α)Ονομαστικό  ΑΕΠ 2015: (1.000.000*0,40)+(800.000*0,60)=$880.000</a:t>
            </a:r>
          </a:p>
          <a:p>
            <a:pPr marL="0" marR="0" lvl="0" indent="0" algn="l" defTabSz="914400" rtl="0" eaLnBrk="1" fontAlgn="auto" latinLnBrk="0" hangingPunct="1">
              <a:lnSpc>
                <a:spcPct val="100000"/>
              </a:lnSpc>
              <a:spcBef>
                <a:spcPct val="0"/>
              </a:spcBef>
              <a:spcAft>
                <a:spcPts val="0"/>
              </a:spcAft>
              <a:buClrTx/>
              <a:buSzTx/>
              <a:buFontTx/>
              <a:buNone/>
              <a:tabLst/>
              <a:defRPr/>
            </a:pPr>
            <a:r>
              <a:rPr lang="el-GR" dirty="0" smtClean="0">
                <a:solidFill>
                  <a:schemeClr val="tx2"/>
                </a:solidFill>
                <a:latin typeface="+mj-lt"/>
                <a:ea typeface="+mj-ea"/>
                <a:cs typeface="+mj-cs"/>
              </a:rPr>
              <a:t>    Ονομαστικό  ΑΕΠ 2016: (900.000*0,50)+(840.000*0,51)=$878.400</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l-GR" b="0" i="0" u="none" strike="noStrike" kern="1200" cap="none" spc="0" normalizeH="0" baseline="0" noProof="0" dirty="0" smtClean="0">
              <a:ln>
                <a:noFill/>
              </a:ln>
              <a:solidFill>
                <a:schemeClr val="tx2"/>
              </a:solidFill>
              <a:effectLst/>
              <a:uLnTx/>
              <a:uFillTx/>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b="0" i="0" u="none" strike="noStrike" kern="1200" cap="none" spc="0" normalizeH="0" baseline="0" noProof="0" dirty="0" smtClean="0">
                <a:ln>
                  <a:noFill/>
                </a:ln>
                <a:solidFill>
                  <a:schemeClr val="tx2"/>
                </a:solidFill>
                <a:effectLst/>
                <a:uLnTx/>
                <a:uFillTx/>
                <a:latin typeface="+mj-lt"/>
                <a:ea typeface="+mj-ea"/>
                <a:cs typeface="+mj-cs"/>
              </a:rPr>
              <a:t>Πραγματικό</a:t>
            </a:r>
            <a:r>
              <a:rPr kumimoji="0" lang="el-GR" b="0" i="0" u="none" strike="noStrike" kern="1200" cap="none" spc="0" normalizeH="0" noProof="0" dirty="0" smtClean="0">
                <a:ln>
                  <a:noFill/>
                </a:ln>
                <a:solidFill>
                  <a:schemeClr val="tx2"/>
                </a:solidFill>
                <a:effectLst/>
                <a:uLnTx/>
                <a:uFillTx/>
                <a:latin typeface="+mj-lt"/>
                <a:ea typeface="+mj-ea"/>
                <a:cs typeface="+mj-cs"/>
              </a:rPr>
              <a:t> ΑΕΠ 2016=(900.000*0,40)+(840.000*0,60)=$864.000</a:t>
            </a:r>
          </a:p>
          <a:p>
            <a:pPr marL="0" marR="0" lvl="0" indent="0" algn="l" defTabSz="914400" rtl="0" eaLnBrk="1" fontAlgn="auto" latinLnBrk="0" hangingPunct="1">
              <a:lnSpc>
                <a:spcPct val="100000"/>
              </a:lnSpc>
              <a:spcBef>
                <a:spcPct val="0"/>
              </a:spcBef>
              <a:spcAft>
                <a:spcPts val="0"/>
              </a:spcAft>
              <a:buClrTx/>
              <a:buSzTx/>
              <a:buFontTx/>
              <a:buNone/>
              <a:tabLst/>
              <a:defRPr/>
            </a:pPr>
            <a:endParaRPr lang="el-GR" dirty="0" smtClean="0">
              <a:solidFill>
                <a:schemeClr val="tx2"/>
              </a:solidFill>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l-GR" dirty="0" smtClean="0">
                <a:solidFill>
                  <a:schemeClr val="tx2"/>
                </a:solidFill>
                <a:latin typeface="+mj-lt"/>
                <a:ea typeface="+mj-ea"/>
                <a:cs typeface="+mj-cs"/>
              </a:rPr>
              <a:t>β</a:t>
            </a:r>
            <a:r>
              <a:rPr lang="el-GR" dirty="0" smtClean="0">
                <a:solidFill>
                  <a:schemeClr val="tx2"/>
                </a:solidFill>
                <a:latin typeface="+mj-lt"/>
                <a:ea typeface="+mj-ea"/>
                <a:cs typeface="+mj-cs"/>
              </a:rPr>
              <a:t>)  Η μεταβολή στο ονομαστικό ΑΕΠ από το 2015 στο 2016  ήταν </a:t>
            </a:r>
          </a:p>
          <a:p>
            <a:pPr marL="0" marR="0" lvl="0" indent="0" algn="l" defTabSz="914400" rtl="0" eaLnBrk="1" fontAlgn="auto" latinLnBrk="0" hangingPunct="1">
              <a:lnSpc>
                <a:spcPct val="100000"/>
              </a:lnSpc>
              <a:spcBef>
                <a:spcPct val="0"/>
              </a:spcBef>
              <a:spcAft>
                <a:spcPts val="0"/>
              </a:spcAft>
              <a:buClrTx/>
              <a:buSzTx/>
              <a:buFontTx/>
              <a:buNone/>
              <a:tabLst/>
              <a:defRPr/>
            </a:pPr>
            <a:r>
              <a:rPr lang="el-GR" dirty="0" smtClean="0">
                <a:solidFill>
                  <a:schemeClr val="tx2"/>
                </a:solidFill>
                <a:latin typeface="+mj-lt"/>
                <a:ea typeface="+mj-ea"/>
                <a:cs typeface="+mj-cs"/>
              </a:rPr>
              <a:t>(($878.400-$880.000)/$880.00)*100=-0,18%  Πτώση</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b="0" i="0" u="none" strike="noStrike" kern="1200" cap="none" spc="0" normalizeH="0" noProof="0" dirty="0" smtClean="0">
                <a:ln>
                  <a:noFill/>
                </a:ln>
                <a:solidFill>
                  <a:schemeClr val="tx2"/>
                </a:solidFill>
                <a:effectLst/>
                <a:uLnTx/>
                <a:uFillTx/>
                <a:latin typeface="+mj-lt"/>
                <a:ea typeface="+mj-ea"/>
                <a:cs typeface="+mj-cs"/>
              </a:rPr>
              <a:t>Μια σύγκριση χρησιμοποιώντας το πραγματικό ΑΕΠ  δείχνει πτώση της τάξεως του (($864.000-&amp;880.000)/$880.000)*100=-1,8%. Δηλαδή πτώση 10 φορές μεγαλύτερη από έναν υπολογισμό βασισμένο στο ονομαστικό ΑΕΠ.(0,18%)</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l-GR"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857224" y="2071678"/>
            <a:ext cx="7772400" cy="1362456"/>
          </a:xfrm>
        </p:spPr>
        <p:txBody>
          <a:bodyPr/>
          <a:lstStyle/>
          <a:p>
            <a:r>
              <a:rPr lang="el-GR" dirty="0" smtClean="0"/>
              <a:t>ΤΕΛΟΣ </a:t>
            </a:r>
            <a:r>
              <a:rPr lang="el-GR" dirty="0" smtClean="0"/>
              <a:t>2</a:t>
            </a:r>
            <a:r>
              <a:rPr lang="el-GR" baseline="30000" dirty="0" smtClean="0"/>
              <a:t>ΗΣ</a:t>
            </a:r>
            <a:r>
              <a:rPr lang="el-GR" dirty="0" smtClean="0"/>
              <a:t> </a:t>
            </a:r>
            <a:r>
              <a:rPr lang="el-GR" dirty="0" smtClean="0"/>
              <a:t>ΕΝΟΤΗΤΑΣ </a:t>
            </a: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4000" dirty="0" smtClean="0"/>
              <a:t>Ετήσιοι Εθνικοί Λογαριασμοί</a:t>
            </a:r>
            <a:r>
              <a:rPr lang="el-GR" b="1" dirty="0" smtClean="0"/>
              <a:t/>
            </a:r>
            <a:br>
              <a:rPr lang="el-GR" b="1" dirty="0" smtClean="0"/>
            </a:br>
            <a:endParaRPr lang="el-GR" dirty="0"/>
          </a:p>
        </p:txBody>
      </p:sp>
      <p:sp>
        <p:nvSpPr>
          <p:cNvPr id="3" name="2 - Θέση περιεχομένου"/>
          <p:cNvSpPr>
            <a:spLocks noGrp="1"/>
          </p:cNvSpPr>
          <p:nvPr>
            <p:ph idx="1"/>
          </p:nvPr>
        </p:nvSpPr>
        <p:spPr>
          <a:xfrm>
            <a:off x="457200" y="1357298"/>
            <a:ext cx="8229600" cy="4967302"/>
          </a:xfrm>
        </p:spPr>
        <p:txBody>
          <a:bodyPr>
            <a:normAutofit fontScale="92500" lnSpcReduction="10000"/>
          </a:bodyPr>
          <a:lstStyle/>
          <a:p>
            <a:r>
              <a:rPr lang="el-GR" dirty="0" err="1" smtClean="0"/>
              <a:t>Μακρο</a:t>
            </a:r>
            <a:r>
              <a:rPr lang="el-GR" dirty="0" smtClean="0"/>
              <a:t>-μεγέθη Δείκτες Ετήσιας Μεταβολής </a:t>
            </a:r>
          </a:p>
          <a:p>
            <a:r>
              <a:rPr lang="el-GR" dirty="0" smtClean="0"/>
              <a:t>Ακαθάριστη Προστιθέμενη Αξία κατά Κλάδο </a:t>
            </a:r>
          </a:p>
          <a:p>
            <a:r>
              <a:rPr lang="el-GR" dirty="0" smtClean="0"/>
              <a:t>Ακαθάριστο Εγχώριο Προϊόν</a:t>
            </a:r>
          </a:p>
          <a:p>
            <a:r>
              <a:rPr lang="el-GR" dirty="0" smtClean="0"/>
              <a:t>Ακαθάριστος Σχηματισμός Κεφαλαίου </a:t>
            </a:r>
          </a:p>
          <a:p>
            <a:r>
              <a:rPr lang="el-GR" dirty="0" smtClean="0"/>
              <a:t>Απασχόληση</a:t>
            </a:r>
          </a:p>
          <a:p>
            <a:r>
              <a:rPr lang="el-GR" dirty="0" smtClean="0"/>
              <a:t>Βασικά Μακροοικονομικά Μεγέθη </a:t>
            </a:r>
          </a:p>
          <a:p>
            <a:r>
              <a:rPr lang="el-GR" dirty="0" smtClean="0"/>
              <a:t>Εισαγωγές-Εξαγωγές Αγαθών και Υπηρεσιών </a:t>
            </a:r>
          </a:p>
          <a:p>
            <a:r>
              <a:rPr lang="el-GR" dirty="0" smtClean="0"/>
              <a:t>Κατά Κεφαλή Μεγέθη: ΑΕΠ και Εθνικό Εισόδημα </a:t>
            </a:r>
          </a:p>
          <a:p>
            <a:r>
              <a:rPr lang="el-GR" dirty="0" smtClean="0"/>
              <a:t>Κύρια Μεγέθη Γενικής Κυβέρνησης </a:t>
            </a:r>
          </a:p>
          <a:p>
            <a:r>
              <a:rPr lang="el-GR" dirty="0" smtClean="0"/>
              <a:t>Πίνακες Προσφοράς και Χρήσεων και Συμμετρικός Πίνακας Εισροών-Εκροών </a:t>
            </a:r>
          </a:p>
          <a:p>
            <a:r>
              <a:rPr lang="el-GR" dirty="0" smtClean="0"/>
              <a:t>Τελική Κατανάλωση </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85728"/>
            <a:ext cx="8229600" cy="1143008"/>
          </a:xfrm>
        </p:spPr>
        <p:txBody>
          <a:bodyPr>
            <a:normAutofit/>
          </a:bodyPr>
          <a:lstStyle/>
          <a:p>
            <a:pPr algn="just"/>
            <a:r>
              <a:rPr lang="el-GR" sz="3600" dirty="0" smtClean="0"/>
              <a:t>Ακολουθώντας το χρήμα: Το διευρυμένο Διάγραμμα Κυκλικής Ροής</a:t>
            </a:r>
            <a:endParaRPr lang="el-GR" sz="3600" dirty="0"/>
          </a:p>
        </p:txBody>
      </p:sp>
      <p:pic>
        <p:nvPicPr>
          <p:cNvPr id="1026" name="Picture 2"/>
          <p:cNvPicPr>
            <a:picLocks noGrp="1" noChangeAspect="1" noChangeArrowheads="1"/>
          </p:cNvPicPr>
          <p:nvPr>
            <p:ph idx="1"/>
          </p:nvPr>
        </p:nvPicPr>
        <p:blipFill>
          <a:blip r:embed="rId2"/>
          <a:srcRect/>
          <a:stretch>
            <a:fillRect/>
          </a:stretch>
        </p:blipFill>
        <p:spPr bwMode="auto">
          <a:xfrm>
            <a:off x="0" y="1428736"/>
            <a:ext cx="9144000" cy="542926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7158" y="1214422"/>
            <a:ext cx="8229600" cy="4857784"/>
          </a:xfrm>
        </p:spPr>
        <p:txBody>
          <a:bodyPr>
            <a:normAutofit lnSpcReduction="10000"/>
          </a:bodyPr>
          <a:lstStyle/>
          <a:p>
            <a:pPr algn="just"/>
            <a:r>
              <a:rPr lang="el-GR" dirty="0" smtClean="0"/>
              <a:t>Οι δημόσιες δαπάνες(</a:t>
            </a:r>
            <a:r>
              <a:rPr lang="en-US" dirty="0" smtClean="0"/>
              <a:t>G): </a:t>
            </a:r>
            <a:r>
              <a:rPr lang="el-GR" dirty="0" smtClean="0"/>
              <a:t>είναι οι δαπάνες για αγορά αγαθών </a:t>
            </a:r>
            <a:r>
              <a:rPr lang="el-GR" dirty="0" smtClean="0"/>
              <a:t>και </a:t>
            </a:r>
            <a:r>
              <a:rPr lang="el-GR" dirty="0" smtClean="0"/>
              <a:t>υπηρεσιών από όλα τα επίπεδα της κυβέρνησης.</a:t>
            </a:r>
            <a:endParaRPr lang="el-GR" dirty="0" smtClean="0"/>
          </a:p>
          <a:p>
            <a:pPr algn="just"/>
            <a:r>
              <a:rPr lang="el-GR" dirty="0" smtClean="0"/>
              <a:t>Η </a:t>
            </a:r>
            <a:r>
              <a:rPr lang="el-GR" dirty="0" smtClean="0"/>
              <a:t>κατανάλωση (</a:t>
            </a:r>
            <a:r>
              <a:rPr lang="en-US" dirty="0" smtClean="0"/>
              <a:t>C):</a:t>
            </a:r>
            <a:r>
              <a:rPr lang="el-GR" dirty="0" smtClean="0"/>
              <a:t> </a:t>
            </a:r>
            <a:r>
              <a:rPr lang="el-GR" dirty="0" smtClean="0"/>
              <a:t>είναι  η δαπάνη </a:t>
            </a:r>
            <a:r>
              <a:rPr lang="el-GR" dirty="0" smtClean="0"/>
              <a:t>που πραγματοποιούν τα νοικοκυριά για </a:t>
            </a:r>
            <a:r>
              <a:rPr lang="el-GR" dirty="0" smtClean="0"/>
              <a:t>αγαθά και υπηρεσίες.</a:t>
            </a:r>
          </a:p>
          <a:p>
            <a:pPr algn="just"/>
            <a:r>
              <a:rPr lang="el-GR" dirty="0" smtClean="0"/>
              <a:t>Η </a:t>
            </a:r>
            <a:r>
              <a:rPr lang="el-GR" dirty="0" smtClean="0"/>
              <a:t>επένδυση (Ι): είναι </a:t>
            </a:r>
            <a:r>
              <a:rPr lang="el-GR" dirty="0" smtClean="0"/>
              <a:t>η δαπάνη για παραγωγικό φυσικό κεφάλαιο-όπως μηχανήματα και κατασκευή κτιρίων-και οι μεταβολές στα αποθέματα των επιχειρήσεων.</a:t>
            </a:r>
          </a:p>
          <a:p>
            <a:pPr algn="just"/>
            <a:r>
              <a:rPr lang="el-GR" dirty="0" smtClean="0"/>
              <a:t>Οι καθαρές εξαγωγές(</a:t>
            </a:r>
            <a:r>
              <a:rPr lang="en-US" dirty="0" smtClean="0"/>
              <a:t>IM-X): </a:t>
            </a:r>
            <a:r>
              <a:rPr lang="el-GR" dirty="0" smtClean="0"/>
              <a:t>είναι η δαπάνη για την αγορά αγαθών και υπηρεσιών που εξάγονται μείον την δαπάνη για εισαγόμενα αγαθά και υπηρεσίες.</a:t>
            </a:r>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500042"/>
            <a:ext cx="8586790" cy="6000792"/>
          </a:xfrm>
        </p:spPr>
        <p:txBody>
          <a:bodyPr>
            <a:normAutofit fontScale="70000" lnSpcReduction="20000"/>
          </a:bodyPr>
          <a:lstStyle/>
          <a:p>
            <a:pPr algn="just"/>
            <a:r>
              <a:rPr lang="el-GR" dirty="0" smtClean="0"/>
              <a:t>Μια κυκλική ροή του χρήματος συνδέει τους τέσσερις τομείς της οικονομίας: την κυβέρνηση, τα νοικοκυριά, τις επιχειρήσεις και τον υπόλοιπο κόσμο μέσα από τρεις τύπους αγορών: τις αγορές αγαθών και υπηρεσιών, τις αγορές παραγωγικών συντελεστών και τις χρηματοπιστωτικές αγορές.</a:t>
            </a:r>
          </a:p>
          <a:p>
            <a:pPr algn="just"/>
            <a:r>
              <a:rPr lang="el-GR" dirty="0" smtClean="0"/>
              <a:t>Οι ροές χρήματος κατευθύνονται από τις επιχειρήσεις προς τα νοικοκυριά με την μορφή  μισθών, κερδών, τόκων και ενοικίων, μέσω των αγορών των παραγωγικών συντελεστών.</a:t>
            </a:r>
          </a:p>
          <a:p>
            <a:pPr algn="just"/>
            <a:r>
              <a:rPr lang="el-GR" dirty="0" smtClean="0"/>
              <a:t>Τα νοικοκυριά χρησιμοποιούν τα χρήματα για να πληρώσουν τους φόρους στο κράτος, για να αποταμιεύσουν με την μορφή των ιδιωτικών αποταμιεύσεων που δημιουργούν μια ροή χρήματος προς τις χρηματοπιστωτικές αγορές ή για να πληρώσουν για την υλοποίηση καταναλωτικών  δαπανών για αγορά αγαθών και υπηρεσιών από τις επιχειρήσεις ή για εισαγωγές από τον υπόλοιπο κόσμο.</a:t>
            </a:r>
          </a:p>
          <a:p>
            <a:pPr algn="just"/>
            <a:r>
              <a:rPr lang="el-GR" dirty="0" smtClean="0"/>
              <a:t>Η κυβέρνηση χρησιμοποιεί τα έσοδα από τους φόρους για να προμηθευτεί αγαθά και υπηρεσίες από τις επιχειρήσεις ή από τον υπόλοιπο κόσμο.</a:t>
            </a:r>
          </a:p>
          <a:p>
            <a:pPr algn="just"/>
            <a:r>
              <a:rPr lang="el-GR" dirty="0" smtClean="0"/>
              <a:t>Μπορεί επίσης να χρησιμοποιεί τα έσοδα των φόρων για να μεταβιβάσει χρήματα στα νοικοκυριά με την μορφή επιχορηγήσεων ή μέσω του Δικτύου Κοινωνικής Ασφάλισης</a:t>
            </a:r>
          </a:p>
          <a:p>
            <a:pPr algn="just"/>
            <a:r>
              <a:rPr lang="el-GR" dirty="0" smtClean="0"/>
              <a:t>Οι επιχειρήσεις χρησιμοποιούν τα χρήματα που λαμβάνουν από τις χρηματοπιστωτικές αγορές  μέσα από δανεισμό ή έκδοση  μετοχών ή ομολόγων προκειμένου να καλύψουν επενδυτικές </a:t>
            </a:r>
            <a:r>
              <a:rPr lang="el-GR" dirty="0" smtClean="0"/>
              <a:t>δαπάνες, </a:t>
            </a:r>
            <a:r>
              <a:rPr lang="el-GR" dirty="0" smtClean="0"/>
              <a:t>οι οποίες περιλαμβάνουν δαπάνες  για αγαθά και υπηρεσίες όπως μηχανήματα και κατασκευή </a:t>
            </a:r>
            <a:r>
              <a:rPr lang="el-GR" dirty="0" smtClean="0"/>
              <a:t>κτιρίων, </a:t>
            </a:r>
            <a:r>
              <a:rPr lang="el-GR" dirty="0" smtClean="0"/>
              <a:t>τα οποία αναμένεται να αυξήσουν την παραγωγή τους στο μέλλον.</a:t>
            </a:r>
          </a:p>
          <a:p>
            <a:pPr algn="just"/>
            <a:r>
              <a:rPr lang="el-GR" dirty="0" smtClean="0"/>
              <a:t>Τέλος, ο υπόλοιπος κόσμος αγοράζει τις εξαγωγές της οικονομίας αυτής.</a:t>
            </a: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285728"/>
            <a:ext cx="8229600" cy="928694"/>
          </a:xfrm>
        </p:spPr>
        <p:txBody>
          <a:bodyPr>
            <a:normAutofit fontScale="90000"/>
          </a:bodyPr>
          <a:lstStyle/>
          <a:p>
            <a:r>
              <a:rPr lang="el-GR" dirty="0" smtClean="0"/>
              <a:t>ΑΕΠ (Ακαθάριστο Εγχώριο Προϊόν)</a:t>
            </a:r>
            <a:endParaRPr lang="el-GR" dirty="0"/>
          </a:p>
        </p:txBody>
      </p:sp>
      <p:sp>
        <p:nvSpPr>
          <p:cNvPr id="3" name="2 - Θέση περιεχομένου"/>
          <p:cNvSpPr>
            <a:spLocks noGrp="1"/>
          </p:cNvSpPr>
          <p:nvPr>
            <p:ph idx="1"/>
          </p:nvPr>
        </p:nvSpPr>
        <p:spPr>
          <a:xfrm>
            <a:off x="457200" y="1571612"/>
            <a:ext cx="8229600" cy="4752988"/>
          </a:xfrm>
        </p:spPr>
        <p:txBody>
          <a:bodyPr>
            <a:normAutofit fontScale="85000" lnSpcReduction="20000"/>
          </a:bodyPr>
          <a:lstStyle/>
          <a:p>
            <a:pPr algn="just"/>
            <a:r>
              <a:rPr lang="el-GR" dirty="0" smtClean="0"/>
              <a:t>Ακαθάριστο Εγχώριο προϊόν ή ΑΕΠ είναι η συνολική αξία όλων των τελικών  αγαθών και υπηρεσιών που παράγονται στην οικονομία, κατά την διάρκεια ενός συγκεκριμένου έτους.</a:t>
            </a:r>
          </a:p>
          <a:p>
            <a:pPr algn="just"/>
            <a:r>
              <a:rPr lang="el-GR" dirty="0" smtClean="0"/>
              <a:t>1</a:t>
            </a:r>
            <a:r>
              <a:rPr lang="el-GR" baseline="30000" dirty="0" smtClean="0"/>
              <a:t>ος</a:t>
            </a:r>
            <a:r>
              <a:rPr lang="el-GR" dirty="0" smtClean="0"/>
              <a:t> τρόπος υπολογισμού του ΑΕΠ: Η άθροιση της συνολικής αξίας όλων των παραχθέντων τελικών αγαθών και υπηρεσιών μιας οικονομίας.</a:t>
            </a:r>
          </a:p>
          <a:p>
            <a:pPr algn="just"/>
            <a:r>
              <a:rPr lang="el-GR" dirty="0" smtClean="0"/>
              <a:t>2</a:t>
            </a:r>
            <a:r>
              <a:rPr lang="el-GR" baseline="30000" dirty="0" smtClean="0"/>
              <a:t>ος</a:t>
            </a:r>
            <a:r>
              <a:rPr lang="el-GR" dirty="0" smtClean="0"/>
              <a:t> τρόπος υπολογισμού του ΑΕΠ: Η άθροιση της συνολικής (ή </a:t>
            </a:r>
            <a:r>
              <a:rPr lang="el-GR" dirty="0" err="1" smtClean="0"/>
              <a:t>συναθροιστική</a:t>
            </a:r>
            <a:r>
              <a:rPr lang="el-GR" dirty="0" smtClean="0"/>
              <a:t>) δαπάνης, το άθροισμα της καταναλωτικής δαπάνης, της επενδυτικής δαπάνης, της κρατικής δαπάνης για προμήθεια αγαθών και υπηρεσιών και των εξαγωγών μείον τις εισαγωγές, αποτελεί την συνολική δαπάνη για την αγορά των εγχώρια παραχθέντων τελικών αγαθών και υπηρεσιών στην οικονομία.</a:t>
            </a:r>
          </a:p>
          <a:p>
            <a:pPr algn="just"/>
            <a:r>
              <a:rPr lang="el-GR" dirty="0" smtClean="0"/>
              <a:t>3</a:t>
            </a:r>
            <a:r>
              <a:rPr lang="el-GR" baseline="30000" dirty="0" smtClean="0"/>
              <a:t>ος</a:t>
            </a:r>
            <a:r>
              <a:rPr lang="el-GR" dirty="0" smtClean="0"/>
              <a:t> τρόπος υπολογισμού του ΑΕΠ: Η άθροιση του συνολικού εισοδήματος των συντελεστών που κερδίζουν τα νοικοκυριά από τις επιχειρήσεις σε μια οικονομία.</a:t>
            </a: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Θέση περιεχομένου"/>
          <p:cNvGraphicFramePr>
            <a:graphicFrameLocks noGrp="1"/>
          </p:cNvGraphicFramePr>
          <p:nvPr>
            <p:ph idx="1"/>
          </p:nvPr>
        </p:nvGraphicFramePr>
        <p:xfrm>
          <a:off x="0" y="545769"/>
          <a:ext cx="8501090" cy="5665833"/>
        </p:xfrm>
        <a:graphic>
          <a:graphicData uri="http://schemas.openxmlformats.org/drawingml/2006/table">
            <a:tbl>
              <a:tblPr firstRow="1" bandRow="1">
                <a:tableStyleId>{5C22544A-7EE6-4342-B048-85BDC9FD1C3A}</a:tableStyleId>
              </a:tblPr>
              <a:tblGrid>
                <a:gridCol w="2576919"/>
                <a:gridCol w="1413169"/>
                <a:gridCol w="1745680"/>
                <a:gridCol w="1550876"/>
                <a:gridCol w="1214446"/>
              </a:tblGrid>
              <a:tr h="1687675">
                <a:tc>
                  <a:txBody>
                    <a:bodyPr/>
                    <a:lstStyle/>
                    <a:p>
                      <a:endParaRPr lang="el-GR" sz="1400" dirty="0">
                        <a:solidFill>
                          <a:schemeClr val="tx1"/>
                        </a:solidFill>
                      </a:endParaRPr>
                    </a:p>
                  </a:txBody>
                  <a:tcPr/>
                </a:tc>
                <a:tc>
                  <a:txBody>
                    <a:bodyPr/>
                    <a:lstStyle/>
                    <a:p>
                      <a:r>
                        <a:rPr lang="en-US" sz="1400" dirty="0" smtClean="0">
                          <a:solidFill>
                            <a:schemeClr val="tx1"/>
                          </a:solidFill>
                        </a:rPr>
                        <a:t>American</a:t>
                      </a:r>
                      <a:r>
                        <a:rPr lang="en-US" sz="1400" baseline="0" dirty="0" smtClean="0">
                          <a:solidFill>
                            <a:schemeClr val="tx1"/>
                          </a:solidFill>
                        </a:rPr>
                        <a:t> Ore, Inc</a:t>
                      </a:r>
                      <a:endParaRPr lang="el-GR" sz="1400" dirty="0">
                        <a:solidFill>
                          <a:schemeClr val="tx1"/>
                        </a:solidFill>
                      </a:endParaRPr>
                    </a:p>
                  </a:txBody>
                  <a:tcPr/>
                </a:tc>
                <a:tc>
                  <a:txBody>
                    <a:bodyPr/>
                    <a:lstStyle/>
                    <a:p>
                      <a:r>
                        <a:rPr lang="en-US" sz="1400" dirty="0" smtClean="0">
                          <a:solidFill>
                            <a:schemeClr val="tx1"/>
                          </a:solidFill>
                        </a:rPr>
                        <a:t>American Steel Inc</a:t>
                      </a:r>
                      <a:endParaRPr lang="el-GR" sz="1400" dirty="0">
                        <a:solidFill>
                          <a:schemeClr val="tx1"/>
                        </a:solidFill>
                      </a:endParaRPr>
                    </a:p>
                  </a:txBody>
                  <a:tcPr/>
                </a:tc>
                <a:tc>
                  <a:txBody>
                    <a:bodyPr/>
                    <a:lstStyle/>
                    <a:p>
                      <a:r>
                        <a:rPr lang="en-US" sz="1400" dirty="0" smtClean="0">
                          <a:solidFill>
                            <a:schemeClr val="tx1"/>
                          </a:solidFill>
                        </a:rPr>
                        <a:t>American Motors, Inc</a:t>
                      </a:r>
                      <a:endParaRPr lang="el-GR" sz="1400" dirty="0">
                        <a:solidFill>
                          <a:schemeClr val="tx1"/>
                        </a:solidFill>
                      </a:endParaRPr>
                    </a:p>
                  </a:txBody>
                  <a:tcPr/>
                </a:tc>
                <a:tc>
                  <a:txBody>
                    <a:bodyPr/>
                    <a:lstStyle/>
                    <a:p>
                      <a:r>
                        <a:rPr lang="el-GR" sz="1400" dirty="0" smtClean="0">
                          <a:solidFill>
                            <a:schemeClr val="tx1"/>
                          </a:solidFill>
                        </a:rPr>
                        <a:t>Συνολικό εισόδημα συντελεστών παραγωγής</a:t>
                      </a:r>
                      <a:endParaRPr lang="el-GR" sz="1400" dirty="0">
                        <a:solidFill>
                          <a:schemeClr val="tx1"/>
                        </a:solidFill>
                      </a:endParaRPr>
                    </a:p>
                  </a:txBody>
                  <a:tcPr/>
                </a:tc>
              </a:tr>
              <a:tr h="486279">
                <a:tc>
                  <a:txBody>
                    <a:bodyPr/>
                    <a:lstStyle/>
                    <a:p>
                      <a:r>
                        <a:rPr lang="el-GR" sz="1400" b="1" dirty="0" smtClean="0"/>
                        <a:t>Αξία πωλήσεων</a:t>
                      </a:r>
                      <a:endParaRPr lang="el-GR" sz="1400" b="1" dirty="0"/>
                    </a:p>
                  </a:txBody>
                  <a:tcPr/>
                </a:tc>
                <a:tc>
                  <a:txBody>
                    <a:bodyPr/>
                    <a:lstStyle/>
                    <a:p>
                      <a:r>
                        <a:rPr lang="el-GR" sz="1400" dirty="0" smtClean="0"/>
                        <a:t>$4.200</a:t>
                      </a:r>
                    </a:p>
                    <a:p>
                      <a:r>
                        <a:rPr lang="el-GR" sz="1400" dirty="0" smtClean="0"/>
                        <a:t>(μετάλλευμα)</a:t>
                      </a:r>
                      <a:endParaRPr lang="el-GR" sz="1400" dirty="0"/>
                    </a:p>
                  </a:txBody>
                  <a:tcPr/>
                </a:tc>
                <a:tc>
                  <a:txBody>
                    <a:bodyPr/>
                    <a:lstStyle/>
                    <a:p>
                      <a:r>
                        <a:rPr lang="el-GR" sz="1400" dirty="0" smtClean="0"/>
                        <a:t>$9.000(χάλυβας)</a:t>
                      </a:r>
                      <a:endParaRPr lang="el-GR" sz="1400" dirty="0"/>
                    </a:p>
                  </a:txBody>
                  <a:tcPr/>
                </a:tc>
                <a:tc>
                  <a:txBody>
                    <a:bodyPr/>
                    <a:lstStyle/>
                    <a:p>
                      <a:r>
                        <a:rPr lang="el-GR" sz="1400" dirty="0" smtClean="0"/>
                        <a:t>$21.500</a:t>
                      </a:r>
                    </a:p>
                    <a:p>
                      <a:r>
                        <a:rPr lang="el-GR" sz="1400" dirty="0" smtClean="0"/>
                        <a:t>(αυτοκίνητο)</a:t>
                      </a:r>
                      <a:endParaRPr lang="el-GR" sz="1400" dirty="0"/>
                    </a:p>
                  </a:txBody>
                  <a:tcPr>
                    <a:solidFill>
                      <a:srgbClr val="7030A0"/>
                    </a:solidFill>
                  </a:tcPr>
                </a:tc>
                <a:tc>
                  <a:txBody>
                    <a:bodyPr/>
                    <a:lstStyle/>
                    <a:p>
                      <a:endParaRPr lang="el-GR" sz="1400" dirty="0"/>
                    </a:p>
                  </a:txBody>
                  <a:tcPr/>
                </a:tc>
              </a:tr>
              <a:tr h="486279">
                <a:tc>
                  <a:txBody>
                    <a:bodyPr/>
                    <a:lstStyle/>
                    <a:p>
                      <a:r>
                        <a:rPr lang="el-GR" sz="1400" b="1" dirty="0" smtClean="0"/>
                        <a:t>Ενδιάμεσα αγαθά</a:t>
                      </a:r>
                      <a:endParaRPr lang="el-GR" sz="1400" b="1" dirty="0"/>
                    </a:p>
                  </a:txBody>
                  <a:tcPr/>
                </a:tc>
                <a:tc>
                  <a:txBody>
                    <a:bodyPr/>
                    <a:lstStyle/>
                    <a:p>
                      <a:r>
                        <a:rPr lang="el-GR" sz="1400" dirty="0" smtClean="0"/>
                        <a:t>0</a:t>
                      </a:r>
                      <a:endParaRPr lang="el-GR" sz="1400" dirty="0"/>
                    </a:p>
                  </a:txBody>
                  <a:tcPr/>
                </a:tc>
                <a:tc>
                  <a:txBody>
                    <a:bodyPr/>
                    <a:lstStyle/>
                    <a:p>
                      <a:r>
                        <a:rPr lang="el-GR" sz="1400" dirty="0" smtClean="0"/>
                        <a:t>4.200</a:t>
                      </a:r>
                    </a:p>
                    <a:p>
                      <a:r>
                        <a:rPr lang="el-GR" sz="1400" dirty="0" smtClean="0"/>
                        <a:t>(σιδηρομετάλλευμα)</a:t>
                      </a:r>
                      <a:endParaRPr lang="el-GR" sz="1400" dirty="0"/>
                    </a:p>
                  </a:txBody>
                  <a:tcPr/>
                </a:tc>
                <a:tc>
                  <a:txBody>
                    <a:bodyPr/>
                    <a:lstStyle/>
                    <a:p>
                      <a:r>
                        <a:rPr lang="el-GR" sz="1400" dirty="0" smtClean="0"/>
                        <a:t>9.000(χάλυβας)</a:t>
                      </a:r>
                      <a:endParaRPr lang="el-GR" sz="1400" dirty="0"/>
                    </a:p>
                  </a:txBody>
                  <a:tcPr/>
                </a:tc>
                <a:tc>
                  <a:txBody>
                    <a:bodyPr/>
                    <a:lstStyle/>
                    <a:p>
                      <a:endParaRPr lang="el-GR" sz="1400" dirty="0"/>
                    </a:p>
                  </a:txBody>
                  <a:tcPr/>
                </a:tc>
              </a:tr>
              <a:tr h="303751">
                <a:tc>
                  <a:txBody>
                    <a:bodyPr/>
                    <a:lstStyle/>
                    <a:p>
                      <a:r>
                        <a:rPr lang="el-GR" sz="1400" b="1" dirty="0" smtClean="0"/>
                        <a:t>Μισθοί</a:t>
                      </a:r>
                      <a:endParaRPr lang="el-GR" sz="1400" b="1" dirty="0"/>
                    </a:p>
                  </a:txBody>
                  <a:tcPr/>
                </a:tc>
                <a:tc>
                  <a:txBody>
                    <a:bodyPr/>
                    <a:lstStyle/>
                    <a:p>
                      <a:r>
                        <a:rPr lang="el-GR" sz="1400" dirty="0" smtClean="0"/>
                        <a:t>2.000</a:t>
                      </a:r>
                      <a:endParaRPr lang="el-GR" sz="1400" dirty="0"/>
                    </a:p>
                  </a:txBody>
                  <a:tcPr/>
                </a:tc>
                <a:tc>
                  <a:txBody>
                    <a:bodyPr/>
                    <a:lstStyle/>
                    <a:p>
                      <a:r>
                        <a:rPr lang="el-GR" sz="1400" dirty="0" smtClean="0"/>
                        <a:t>3.700</a:t>
                      </a:r>
                      <a:endParaRPr lang="el-GR" sz="1400" dirty="0"/>
                    </a:p>
                  </a:txBody>
                  <a:tcPr/>
                </a:tc>
                <a:tc>
                  <a:txBody>
                    <a:bodyPr/>
                    <a:lstStyle/>
                    <a:p>
                      <a:r>
                        <a:rPr lang="el-GR" sz="1400" dirty="0" smtClean="0"/>
                        <a:t>10.000</a:t>
                      </a:r>
                      <a:endParaRPr lang="el-GR" sz="1400" dirty="0"/>
                    </a:p>
                  </a:txBody>
                  <a:tcPr/>
                </a:tc>
                <a:tc>
                  <a:txBody>
                    <a:bodyPr/>
                    <a:lstStyle/>
                    <a:p>
                      <a:r>
                        <a:rPr lang="el-GR" sz="1400" dirty="0" smtClean="0"/>
                        <a:t>$15.700</a:t>
                      </a:r>
                      <a:endParaRPr lang="el-GR" sz="1400" dirty="0"/>
                    </a:p>
                  </a:txBody>
                  <a:tcPr>
                    <a:solidFill>
                      <a:srgbClr val="7030A0"/>
                    </a:solidFill>
                  </a:tcPr>
                </a:tc>
              </a:tr>
              <a:tr h="303751">
                <a:tc>
                  <a:txBody>
                    <a:bodyPr/>
                    <a:lstStyle/>
                    <a:p>
                      <a:r>
                        <a:rPr lang="el-GR" sz="1400" b="1" dirty="0" smtClean="0"/>
                        <a:t>Πληρωμές Τόκων</a:t>
                      </a:r>
                      <a:endParaRPr lang="el-GR" sz="1400" b="1" dirty="0"/>
                    </a:p>
                  </a:txBody>
                  <a:tcPr/>
                </a:tc>
                <a:tc>
                  <a:txBody>
                    <a:bodyPr/>
                    <a:lstStyle/>
                    <a:p>
                      <a:r>
                        <a:rPr lang="el-GR" sz="1400" dirty="0" smtClean="0"/>
                        <a:t>1.000</a:t>
                      </a:r>
                      <a:endParaRPr lang="el-GR" sz="1400" dirty="0"/>
                    </a:p>
                  </a:txBody>
                  <a:tcPr/>
                </a:tc>
                <a:tc>
                  <a:txBody>
                    <a:bodyPr/>
                    <a:lstStyle/>
                    <a:p>
                      <a:r>
                        <a:rPr lang="el-GR" sz="1400" dirty="0" smtClean="0"/>
                        <a:t>600</a:t>
                      </a:r>
                      <a:endParaRPr lang="el-GR" sz="1400" dirty="0"/>
                    </a:p>
                  </a:txBody>
                  <a:tcPr/>
                </a:tc>
                <a:tc>
                  <a:txBody>
                    <a:bodyPr/>
                    <a:lstStyle/>
                    <a:p>
                      <a:r>
                        <a:rPr lang="el-GR" sz="1400" dirty="0" smtClean="0"/>
                        <a:t>1.000</a:t>
                      </a:r>
                      <a:endParaRPr lang="el-GR" sz="1400" dirty="0"/>
                    </a:p>
                  </a:txBody>
                  <a:tcPr/>
                </a:tc>
                <a:tc>
                  <a:txBody>
                    <a:bodyPr/>
                    <a:lstStyle/>
                    <a:p>
                      <a:r>
                        <a:rPr lang="el-GR" sz="1400" dirty="0" smtClean="0"/>
                        <a:t>2.600</a:t>
                      </a:r>
                      <a:endParaRPr lang="el-GR" sz="1400" dirty="0"/>
                    </a:p>
                  </a:txBody>
                  <a:tcPr>
                    <a:solidFill>
                      <a:srgbClr val="7030A0"/>
                    </a:solidFill>
                  </a:tcPr>
                </a:tc>
              </a:tr>
              <a:tr h="303751">
                <a:tc>
                  <a:txBody>
                    <a:bodyPr/>
                    <a:lstStyle/>
                    <a:p>
                      <a:r>
                        <a:rPr lang="el-GR" sz="1400" b="1" dirty="0" smtClean="0"/>
                        <a:t>Ενοίκια</a:t>
                      </a:r>
                      <a:endParaRPr lang="el-GR" sz="1400" b="1" dirty="0"/>
                    </a:p>
                  </a:txBody>
                  <a:tcPr/>
                </a:tc>
                <a:tc>
                  <a:txBody>
                    <a:bodyPr/>
                    <a:lstStyle/>
                    <a:p>
                      <a:r>
                        <a:rPr lang="el-GR" sz="1400" dirty="0" smtClean="0"/>
                        <a:t>200</a:t>
                      </a:r>
                      <a:endParaRPr lang="el-GR" sz="1400" dirty="0"/>
                    </a:p>
                  </a:txBody>
                  <a:tcPr/>
                </a:tc>
                <a:tc>
                  <a:txBody>
                    <a:bodyPr/>
                    <a:lstStyle/>
                    <a:p>
                      <a:r>
                        <a:rPr lang="el-GR" sz="1400" dirty="0" smtClean="0"/>
                        <a:t>300</a:t>
                      </a:r>
                      <a:endParaRPr lang="el-GR" sz="1400" dirty="0"/>
                    </a:p>
                  </a:txBody>
                  <a:tcPr/>
                </a:tc>
                <a:tc>
                  <a:txBody>
                    <a:bodyPr/>
                    <a:lstStyle/>
                    <a:p>
                      <a:r>
                        <a:rPr lang="el-GR" sz="1400" dirty="0" smtClean="0"/>
                        <a:t>500</a:t>
                      </a:r>
                      <a:endParaRPr lang="el-GR" sz="1400" dirty="0"/>
                    </a:p>
                  </a:txBody>
                  <a:tcPr/>
                </a:tc>
                <a:tc>
                  <a:txBody>
                    <a:bodyPr/>
                    <a:lstStyle/>
                    <a:p>
                      <a:r>
                        <a:rPr lang="el-GR" sz="1400" dirty="0" smtClean="0"/>
                        <a:t>1.000</a:t>
                      </a:r>
                      <a:endParaRPr lang="el-GR" sz="1400" dirty="0"/>
                    </a:p>
                  </a:txBody>
                  <a:tcPr>
                    <a:solidFill>
                      <a:srgbClr val="7030A0"/>
                    </a:solidFill>
                  </a:tcPr>
                </a:tc>
              </a:tr>
              <a:tr h="303751">
                <a:tc>
                  <a:txBody>
                    <a:bodyPr/>
                    <a:lstStyle/>
                    <a:p>
                      <a:r>
                        <a:rPr lang="el-GR" sz="1400" b="1" dirty="0" smtClean="0"/>
                        <a:t>Κέρδη</a:t>
                      </a:r>
                      <a:endParaRPr lang="el-GR" sz="1400" b="1" dirty="0"/>
                    </a:p>
                  </a:txBody>
                  <a:tcPr/>
                </a:tc>
                <a:tc>
                  <a:txBody>
                    <a:bodyPr/>
                    <a:lstStyle/>
                    <a:p>
                      <a:r>
                        <a:rPr lang="el-GR" sz="1400" dirty="0" smtClean="0"/>
                        <a:t>1.000</a:t>
                      </a:r>
                      <a:endParaRPr lang="el-GR" sz="1400" dirty="0"/>
                    </a:p>
                  </a:txBody>
                  <a:tcPr/>
                </a:tc>
                <a:tc>
                  <a:txBody>
                    <a:bodyPr/>
                    <a:lstStyle/>
                    <a:p>
                      <a:r>
                        <a:rPr lang="el-GR" sz="1400" dirty="0" smtClean="0"/>
                        <a:t>200</a:t>
                      </a:r>
                      <a:endParaRPr lang="el-GR" sz="1400" dirty="0"/>
                    </a:p>
                  </a:txBody>
                  <a:tcPr/>
                </a:tc>
                <a:tc>
                  <a:txBody>
                    <a:bodyPr/>
                    <a:lstStyle/>
                    <a:p>
                      <a:r>
                        <a:rPr lang="el-GR" sz="1400" dirty="0" smtClean="0"/>
                        <a:t>1.000</a:t>
                      </a:r>
                      <a:endParaRPr lang="el-GR" sz="1400" dirty="0"/>
                    </a:p>
                  </a:txBody>
                  <a:tcPr/>
                </a:tc>
                <a:tc>
                  <a:txBody>
                    <a:bodyPr/>
                    <a:lstStyle/>
                    <a:p>
                      <a:r>
                        <a:rPr lang="el-GR" sz="1400" dirty="0" smtClean="0"/>
                        <a:t>2.200</a:t>
                      </a:r>
                      <a:endParaRPr lang="el-GR" sz="1400" dirty="0"/>
                    </a:p>
                  </a:txBody>
                  <a:tcPr>
                    <a:solidFill>
                      <a:srgbClr val="7030A0"/>
                    </a:solidFill>
                  </a:tcPr>
                </a:tc>
              </a:tr>
              <a:tr h="524281">
                <a:tc>
                  <a:txBody>
                    <a:bodyPr/>
                    <a:lstStyle/>
                    <a:p>
                      <a:r>
                        <a:rPr lang="el-GR" sz="1400" b="1" dirty="0" smtClean="0"/>
                        <a:t>Συνολική δαπάνη</a:t>
                      </a:r>
                      <a:r>
                        <a:rPr lang="el-GR" sz="1400" b="1" baseline="0" dirty="0" smtClean="0"/>
                        <a:t> από την επιχείρηση</a:t>
                      </a:r>
                      <a:endParaRPr lang="el-GR" sz="1400" b="1" dirty="0"/>
                    </a:p>
                  </a:txBody>
                  <a:tcPr/>
                </a:tc>
                <a:tc>
                  <a:txBody>
                    <a:bodyPr/>
                    <a:lstStyle/>
                    <a:p>
                      <a:r>
                        <a:rPr lang="el-GR" sz="1400" dirty="0" smtClean="0"/>
                        <a:t>4.200</a:t>
                      </a:r>
                      <a:endParaRPr lang="el-GR" sz="1400" dirty="0"/>
                    </a:p>
                  </a:txBody>
                  <a:tcPr/>
                </a:tc>
                <a:tc>
                  <a:txBody>
                    <a:bodyPr/>
                    <a:lstStyle/>
                    <a:p>
                      <a:r>
                        <a:rPr lang="el-GR" sz="1400" dirty="0" smtClean="0"/>
                        <a:t>9.000</a:t>
                      </a:r>
                      <a:endParaRPr lang="el-GR" sz="1400" dirty="0"/>
                    </a:p>
                  </a:txBody>
                  <a:tcPr/>
                </a:tc>
                <a:tc>
                  <a:txBody>
                    <a:bodyPr/>
                    <a:lstStyle/>
                    <a:p>
                      <a:r>
                        <a:rPr lang="el-GR" sz="1400" dirty="0" smtClean="0"/>
                        <a:t>21.500</a:t>
                      </a:r>
                      <a:endParaRPr lang="el-GR" sz="1400" dirty="0"/>
                    </a:p>
                  </a:txBody>
                  <a:tcPr/>
                </a:tc>
                <a:tc>
                  <a:txBody>
                    <a:bodyPr/>
                    <a:lstStyle/>
                    <a:p>
                      <a:endParaRPr lang="el-GR" sz="1400" dirty="0"/>
                    </a:p>
                  </a:txBody>
                  <a:tcPr/>
                </a:tc>
              </a:tr>
              <a:tr h="1198357">
                <a:tc>
                  <a:txBody>
                    <a:bodyPr/>
                    <a:lstStyle/>
                    <a:p>
                      <a:r>
                        <a:rPr lang="el-GR" sz="1400" b="1" dirty="0" smtClean="0"/>
                        <a:t>Προστιθέμενη αξία από την επιχείρηση= Αξία πωλήσεων –Κόστος ενδιάμεσων αγαθών</a:t>
                      </a:r>
                      <a:endParaRPr lang="el-GR" sz="1400" b="1" dirty="0"/>
                    </a:p>
                  </a:txBody>
                  <a:tcPr/>
                </a:tc>
                <a:tc>
                  <a:txBody>
                    <a:bodyPr/>
                    <a:lstStyle/>
                    <a:p>
                      <a:r>
                        <a:rPr lang="el-GR" sz="1400" dirty="0" smtClean="0"/>
                        <a:t>4.200</a:t>
                      </a:r>
                      <a:endParaRPr lang="el-GR" sz="1400" dirty="0"/>
                    </a:p>
                  </a:txBody>
                  <a:tcPr>
                    <a:solidFill>
                      <a:srgbClr val="7030A0"/>
                    </a:solidFill>
                  </a:tcPr>
                </a:tc>
                <a:tc>
                  <a:txBody>
                    <a:bodyPr/>
                    <a:lstStyle/>
                    <a:p>
                      <a:r>
                        <a:rPr lang="el-GR" sz="1400" dirty="0" smtClean="0"/>
                        <a:t>4800</a:t>
                      </a:r>
                      <a:endParaRPr lang="el-GR" sz="1400" dirty="0"/>
                    </a:p>
                  </a:txBody>
                  <a:tcPr>
                    <a:solidFill>
                      <a:srgbClr val="7030A0"/>
                    </a:solidFill>
                  </a:tcPr>
                </a:tc>
                <a:tc>
                  <a:txBody>
                    <a:bodyPr/>
                    <a:lstStyle/>
                    <a:p>
                      <a:r>
                        <a:rPr lang="el-GR" sz="1400" dirty="0" smtClean="0"/>
                        <a:t>12.500</a:t>
                      </a:r>
                      <a:endParaRPr lang="el-GR" sz="1400" dirty="0"/>
                    </a:p>
                  </a:txBody>
                  <a:tcPr>
                    <a:solidFill>
                      <a:srgbClr val="7030A0"/>
                    </a:solidFill>
                  </a:tcPr>
                </a:tc>
                <a:tc>
                  <a:txBody>
                    <a:bodyPr/>
                    <a:lstStyle/>
                    <a:p>
                      <a:endParaRPr lang="el-GR" sz="1400" dirty="0"/>
                    </a:p>
                  </a:txBody>
                  <a:tcPr/>
                </a:tc>
              </a:tr>
            </a:tbl>
          </a:graphicData>
        </a:graphic>
      </p:graphicFrame>
      <p:sp>
        <p:nvSpPr>
          <p:cNvPr id="6" name="5 - TextBox"/>
          <p:cNvSpPr txBox="1"/>
          <p:nvPr/>
        </p:nvSpPr>
        <p:spPr>
          <a:xfrm>
            <a:off x="7215206" y="4572008"/>
            <a:ext cx="2143140" cy="830997"/>
          </a:xfrm>
          <a:prstGeom prst="rect">
            <a:avLst/>
          </a:prstGeom>
          <a:noFill/>
        </p:spPr>
        <p:txBody>
          <a:bodyPr wrap="square" rtlCol="0">
            <a:spAutoFit/>
          </a:bodyPr>
          <a:lstStyle/>
          <a:p>
            <a:r>
              <a:rPr lang="el-GR" sz="1600" dirty="0" smtClean="0"/>
              <a:t>3. Συνολικές αμοιβές των συντελεστών =$21.500</a:t>
            </a:r>
            <a:endParaRPr lang="el-GR" sz="1600" dirty="0"/>
          </a:p>
        </p:txBody>
      </p:sp>
      <p:cxnSp>
        <p:nvCxnSpPr>
          <p:cNvPr id="14" name="13 - Ευθεία γραμμή σύνδεσης"/>
          <p:cNvCxnSpPr/>
          <p:nvPr/>
        </p:nvCxnSpPr>
        <p:spPr>
          <a:xfrm>
            <a:off x="8429652" y="3500438"/>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15 - Ευθεία γραμμή σύνδεσης"/>
          <p:cNvCxnSpPr/>
          <p:nvPr/>
        </p:nvCxnSpPr>
        <p:spPr>
          <a:xfrm rot="5400000">
            <a:off x="8037537" y="4321181"/>
            <a:ext cx="164307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17 - Ευθύγραμμο βέλος σύνδεσης"/>
          <p:cNvCxnSpPr/>
          <p:nvPr/>
        </p:nvCxnSpPr>
        <p:spPr>
          <a:xfrm rot="10800000">
            <a:off x="8572528" y="5143512"/>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21 - Ευθεία γραμμή σύνδεσης"/>
          <p:cNvCxnSpPr/>
          <p:nvPr/>
        </p:nvCxnSpPr>
        <p:spPr>
          <a:xfrm>
            <a:off x="8643966" y="3500438"/>
            <a:ext cx="71438" cy="1588"/>
          </a:xfrm>
          <a:prstGeom prst="line">
            <a:avLst/>
          </a:prstGeom>
        </p:spPr>
        <p:style>
          <a:lnRef idx="1">
            <a:schemeClr val="accent1"/>
          </a:lnRef>
          <a:fillRef idx="0">
            <a:schemeClr val="accent1"/>
          </a:fillRef>
          <a:effectRef idx="0">
            <a:schemeClr val="accent1"/>
          </a:effectRef>
          <a:fontRef idx="minor">
            <a:schemeClr val="tx1"/>
          </a:fontRef>
        </p:style>
      </p:cxnSp>
      <p:sp>
        <p:nvSpPr>
          <p:cNvPr id="23" name="22 - TextBox"/>
          <p:cNvSpPr txBox="1"/>
          <p:nvPr/>
        </p:nvSpPr>
        <p:spPr>
          <a:xfrm>
            <a:off x="2786050" y="0"/>
            <a:ext cx="4306820" cy="584775"/>
          </a:xfrm>
          <a:prstGeom prst="rect">
            <a:avLst/>
          </a:prstGeom>
          <a:noFill/>
        </p:spPr>
        <p:txBody>
          <a:bodyPr wrap="none" rtlCol="0">
            <a:spAutoFit/>
          </a:bodyPr>
          <a:lstStyle/>
          <a:p>
            <a:r>
              <a:rPr lang="el-GR" sz="1600" dirty="0" smtClean="0"/>
              <a:t>2.Συνολική δαπάνη για τα εγχώρια παραχθέντα </a:t>
            </a:r>
          </a:p>
          <a:p>
            <a:r>
              <a:rPr lang="el-GR" sz="1600" dirty="0" smtClean="0"/>
              <a:t>τελικά αγαθά και υπηρεσίες=$21.500</a:t>
            </a:r>
            <a:endParaRPr lang="el-GR" sz="1600" dirty="0"/>
          </a:p>
        </p:txBody>
      </p:sp>
      <p:cxnSp>
        <p:nvCxnSpPr>
          <p:cNvPr id="25" name="24 - Ευθύγραμμο βέλος σύνδεσης"/>
          <p:cNvCxnSpPr/>
          <p:nvPr/>
        </p:nvCxnSpPr>
        <p:spPr>
          <a:xfrm rot="16200000" flipH="1">
            <a:off x="5357818" y="928670"/>
            <a:ext cx="2000264" cy="14287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26 - Ευθεία γραμμή σύνδεσης"/>
          <p:cNvCxnSpPr/>
          <p:nvPr/>
        </p:nvCxnSpPr>
        <p:spPr>
          <a:xfrm>
            <a:off x="8501090" y="4572008"/>
            <a:ext cx="35719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9" name="28 - TextBox"/>
          <p:cNvSpPr txBox="1"/>
          <p:nvPr/>
        </p:nvSpPr>
        <p:spPr>
          <a:xfrm>
            <a:off x="142112" y="6488668"/>
            <a:ext cx="9001888" cy="369332"/>
          </a:xfrm>
          <a:prstGeom prst="rect">
            <a:avLst/>
          </a:prstGeom>
          <a:noFill/>
        </p:spPr>
        <p:txBody>
          <a:bodyPr wrap="none" rtlCol="0">
            <a:spAutoFit/>
          </a:bodyPr>
          <a:lstStyle/>
          <a:p>
            <a:r>
              <a:rPr lang="el-GR" dirty="0" smtClean="0"/>
              <a:t>1. Αξία παραγωγής τελικών αγαθών και υπηρεσιών, άθροισμα προστιθέμενης αξίας=$21.500</a:t>
            </a:r>
            <a:endParaRPr lang="el-GR" dirty="0"/>
          </a:p>
        </p:txBody>
      </p:sp>
      <p:cxnSp>
        <p:nvCxnSpPr>
          <p:cNvPr id="31" name="30 - Ευθύγραμμο βέλος σύνδεσης"/>
          <p:cNvCxnSpPr/>
          <p:nvPr/>
        </p:nvCxnSpPr>
        <p:spPr>
          <a:xfrm rot="10800000" flipV="1">
            <a:off x="4429124" y="6357958"/>
            <a:ext cx="857256"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34 - Ευθεία γραμμή σύνδεσης"/>
          <p:cNvCxnSpPr/>
          <p:nvPr/>
        </p:nvCxnSpPr>
        <p:spPr>
          <a:xfrm>
            <a:off x="3071802" y="6357958"/>
            <a:ext cx="37862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36 - Ευθύγραμμο βέλος σύνδεσης"/>
          <p:cNvCxnSpPr/>
          <p:nvPr/>
        </p:nvCxnSpPr>
        <p:spPr>
          <a:xfrm rot="5400000" flipH="1" flipV="1">
            <a:off x="6607983" y="6107925"/>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40 - Ευθύγραμμο βέλος σύνδεσης"/>
          <p:cNvCxnSpPr/>
          <p:nvPr/>
        </p:nvCxnSpPr>
        <p:spPr>
          <a:xfrm rot="5400000" flipH="1" flipV="1">
            <a:off x="2786050" y="6072206"/>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2949</TotalTime>
  <Words>2764</Words>
  <Application>Microsoft Office PowerPoint</Application>
  <PresentationFormat>Προβολή στην οθόνη (4:3)</PresentationFormat>
  <Paragraphs>261</Paragraphs>
  <Slides>33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33</vt:i4>
      </vt:variant>
    </vt:vector>
  </HeadingPairs>
  <TitlesOfParts>
    <vt:vector size="34" baseType="lpstr">
      <vt:lpstr>Ροή</vt:lpstr>
      <vt:lpstr>ΑΕΠ ΚΑΙ ΔΕΙΚΤΗΣ ΤΙΜΩΝ ΚΑΤΑΝΑΛΩΤΗ(ΔΤΚ):</vt:lpstr>
      <vt:lpstr>Σκοποί κατάρτισης των Εθνικών Λογαριασμών  </vt:lpstr>
      <vt:lpstr>Οι εθνικοί λογαριασμοί</vt:lpstr>
      <vt:lpstr>Ετήσιοι Εθνικοί Λογαριασμοί </vt:lpstr>
      <vt:lpstr>Ακολουθώντας το χρήμα: Το διευρυμένο Διάγραμμα Κυκλικής Ροής</vt:lpstr>
      <vt:lpstr>Διαφάνεια 6</vt:lpstr>
      <vt:lpstr>Διαφάνεια 7</vt:lpstr>
      <vt:lpstr>ΑΕΠ (Ακαθάριστο Εγχώριο Προϊόν)</vt:lpstr>
      <vt:lpstr>Διαφάνεια 9</vt:lpstr>
      <vt:lpstr>Παγίδες ΑΕΠ: Τι είναι εντός και τι εκτός του υπολογισμού του ΑΕΠ</vt:lpstr>
      <vt:lpstr>Ακαθάριστο Εθνικό Προϊόν και Ακαθάριστο Εγχώριο Προϊόν</vt:lpstr>
      <vt:lpstr>Διαφάνεια 12</vt:lpstr>
      <vt:lpstr>Πραγματικό και Ονομαστικό ΑΕΠ</vt:lpstr>
      <vt:lpstr>Διαφάνεια 14</vt:lpstr>
      <vt:lpstr>Υπολογίζοντας το Πραγματικό ΑΕΠ σε μια Απλή Οικονομία</vt:lpstr>
      <vt:lpstr>Γιατί χρειάζεται να υπολογίσω το πραγματικό ΑΕΠ;</vt:lpstr>
      <vt:lpstr>Διαφάνεια 17</vt:lpstr>
      <vt:lpstr>Ρυθμός οικονομικής μεγέθυνσης στην Ελλάδα την περίοδο 1990-2018</vt:lpstr>
      <vt:lpstr>Ρυθμός οικονομικής μεγέθυνσης και ποσοστό ανεργίας την περίοδο 1991-2018</vt:lpstr>
      <vt:lpstr>Διαφάνεια 20</vt:lpstr>
      <vt:lpstr>Διαφάνεια 21</vt:lpstr>
      <vt:lpstr>ΑΕΠ και Οικονομική Ευημερία</vt:lpstr>
      <vt:lpstr>Δείκτες Τιμών και Συνολικό Επίπεδο Τιμών</vt:lpstr>
      <vt:lpstr>Υπολογίζοντας το κόστος ενός Αγοραίου Καλαθιού</vt:lpstr>
      <vt:lpstr>Δείκτης Τιμών Καταναλωτή(ΔΤΚ)</vt:lpstr>
      <vt:lpstr>Εύρεση του ΔΤΚ</vt:lpstr>
      <vt:lpstr>Προβλήματα ΔΤΚ</vt:lpstr>
      <vt:lpstr>Διαφάνεια 28</vt:lpstr>
      <vt:lpstr>Άλλες Μετρήσεις Τιμών </vt:lpstr>
      <vt:lpstr>Ο ΔΤΚ και ο αποπληθωριστής του ΑΕΠ</vt:lpstr>
      <vt:lpstr>Ελέγξτε την κατανόηση σας</vt:lpstr>
      <vt:lpstr>Λύση </vt:lpstr>
      <vt:lpstr>ΤΕΛΟΣ 2ΗΣ ΕΝΟΤΗΤΑΣ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Lenovo</dc:creator>
  <cp:lastModifiedBy>Lenovo</cp:lastModifiedBy>
  <cp:revision>298</cp:revision>
  <dcterms:created xsi:type="dcterms:W3CDTF">2020-02-22T06:25:11Z</dcterms:created>
  <dcterms:modified xsi:type="dcterms:W3CDTF">2020-03-08T20:51:52Z</dcterms:modified>
</cp:coreProperties>
</file>