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93" r:id="rId23"/>
    <p:sldId id="294" r:id="rId24"/>
    <p:sldId id="295" r:id="rId25"/>
    <p:sldId id="296" r:id="rId26"/>
    <p:sldId id="297" r:id="rId27"/>
    <p:sldId id="298"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Lst>
  <p:sldSz cx="10693400" cy="7562850"/>
  <p:notesSz cx="10693400" cy="756285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8" d="100"/>
          <a:sy n="58" d="100"/>
        </p:scale>
        <p:origin x="-1350" y="-90"/>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4633913" cy="377825"/>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6057900" y="0"/>
            <a:ext cx="4632325" cy="377825"/>
          </a:xfrm>
          <a:prstGeom prst="rect">
            <a:avLst/>
          </a:prstGeom>
        </p:spPr>
        <p:txBody>
          <a:bodyPr vert="horz" lIns="91440" tIns="45720" rIns="91440" bIns="45720" rtlCol="0"/>
          <a:lstStyle>
            <a:lvl1pPr algn="r">
              <a:defRPr sz="1200"/>
            </a:lvl1pPr>
          </a:lstStyle>
          <a:p>
            <a:fld id="{3934F5C4-14FE-4F97-BE1E-9A1100AA9AED}" type="datetimeFigureOut">
              <a:rPr lang="el-GR" smtClean="0"/>
              <a:t>11/11/2014</a:t>
            </a:fld>
            <a:endParaRPr lang="el-GR"/>
          </a:p>
        </p:txBody>
      </p:sp>
      <p:sp>
        <p:nvSpPr>
          <p:cNvPr id="4" name="3 - Θέση εικόνας διαφάνειας"/>
          <p:cNvSpPr>
            <a:spLocks noGrp="1" noRot="1" noChangeAspect="1"/>
          </p:cNvSpPr>
          <p:nvPr>
            <p:ph type="sldImg" idx="2"/>
          </p:nvPr>
        </p:nvSpPr>
        <p:spPr>
          <a:xfrm>
            <a:off x="3341688" y="566738"/>
            <a:ext cx="4010025" cy="2836862"/>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1069975" y="3592513"/>
            <a:ext cx="8553450" cy="34036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7183438"/>
            <a:ext cx="4633913" cy="377825"/>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6057900" y="7183438"/>
            <a:ext cx="4632325" cy="377825"/>
          </a:xfrm>
          <a:prstGeom prst="rect">
            <a:avLst/>
          </a:prstGeom>
        </p:spPr>
        <p:txBody>
          <a:bodyPr vert="horz" lIns="91440" tIns="45720" rIns="91440" bIns="45720" rtlCol="0" anchor="b"/>
          <a:lstStyle>
            <a:lvl1pPr algn="r">
              <a:defRPr sz="1200"/>
            </a:lvl1pPr>
          </a:lstStyle>
          <a:p>
            <a:fld id="{B6FCD08A-B170-46AA-AAC8-9007E061401D}"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p:cNvSpPr>
            <a:spLocks noGrp="1"/>
          </p:cNvSpPr>
          <p:nvPr>
            <p:ph type="body" idx="1"/>
          </p:nvPr>
        </p:nvSpPr>
        <p:spPr/>
        <p:txBody>
          <a:bodyPr>
            <a:normAutofit/>
          </a:bodyPr>
          <a:lstStyle/>
          <a:p>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79"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11/11/2014</a:t>
            </a:fld>
            <a:endParaRPr lang="en-US"/>
          </a:p>
        </p:txBody>
      </p:sp>
      <p:sp>
        <p:nvSpPr>
          <p:cNvPr id="6" name="Holder 6"/>
          <p:cNvSpPr>
            <a:spLocks noGrp="1"/>
          </p:cNvSpPr>
          <p:nvPr>
            <p:ph type="sldNum" sz="quarter" idx="7"/>
          </p:nvPr>
        </p:nvSpPr>
        <p:spPr/>
        <p:txBody>
          <a:bodyPr lIns="0" tIns="0" rIns="0" bIns="0"/>
          <a:lstStyle>
            <a:lvl1pPr>
              <a:defRPr sz="1400" b="0" i="0">
                <a:solidFill>
                  <a:schemeClr val="bg1"/>
                </a:solidFill>
                <a:latin typeface="Arial"/>
                <a:cs typeface="Arial"/>
              </a:defRPr>
            </a:lvl1pPr>
          </a:lstStyle>
          <a:p>
            <a:pPr marL="73660">
              <a:lnSpc>
                <a:spcPct val="100000"/>
              </a:lnSpc>
            </a:pPr>
            <a:fld id="{81D60167-4931-47E6-BA6A-407CBD079E47}" type="slidenum">
              <a:rPr spc="-10" dirty="0"/>
              <a:pPr marL="73660">
                <a:lnSpc>
                  <a:spcPct val="100000"/>
                </a:lnSpc>
              </a:pPr>
              <a:t>‹#›</a:t>
            </a:fld>
            <a:endParaRPr spc="-1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1" i="0">
                <a:solidFill>
                  <a:srgbClr val="420000"/>
                </a:solidFill>
                <a:latin typeface="Times New Roman"/>
                <a:cs typeface="Times New Roman"/>
              </a:defRPr>
            </a:lvl1pPr>
          </a:lstStyle>
          <a:p>
            <a:endParaRPr/>
          </a:p>
        </p:txBody>
      </p:sp>
      <p:sp>
        <p:nvSpPr>
          <p:cNvPr id="3" name="Holder 3"/>
          <p:cNvSpPr>
            <a:spLocks noGrp="1"/>
          </p:cNvSpPr>
          <p:nvPr>
            <p:ph type="body" idx="1"/>
          </p:nvPr>
        </p:nvSpPr>
        <p:spPr/>
        <p:txBody>
          <a:bodyPr lIns="0" tIns="0" rIns="0" bIns="0"/>
          <a:lstStyle>
            <a:lvl1pPr>
              <a:defRPr sz="24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11/11/2014</a:t>
            </a:fld>
            <a:endParaRPr lang="en-US"/>
          </a:p>
        </p:txBody>
      </p:sp>
      <p:sp>
        <p:nvSpPr>
          <p:cNvPr id="6" name="Holder 6"/>
          <p:cNvSpPr>
            <a:spLocks noGrp="1"/>
          </p:cNvSpPr>
          <p:nvPr>
            <p:ph type="sldNum" sz="quarter" idx="7"/>
          </p:nvPr>
        </p:nvSpPr>
        <p:spPr/>
        <p:txBody>
          <a:bodyPr lIns="0" tIns="0" rIns="0" bIns="0"/>
          <a:lstStyle>
            <a:lvl1pPr>
              <a:defRPr sz="1400" b="0" i="0">
                <a:solidFill>
                  <a:schemeClr val="bg1"/>
                </a:solidFill>
                <a:latin typeface="Arial"/>
                <a:cs typeface="Arial"/>
              </a:defRPr>
            </a:lvl1pPr>
          </a:lstStyle>
          <a:p>
            <a:pPr marL="73660">
              <a:lnSpc>
                <a:spcPct val="100000"/>
              </a:lnSpc>
            </a:pPr>
            <a:fld id="{81D60167-4931-47E6-BA6A-407CBD079E47}" type="slidenum">
              <a:rPr spc="-10" dirty="0"/>
              <a:pPr marL="73660">
                <a:lnSpc>
                  <a:spcPct val="100000"/>
                </a:lnSpc>
              </a:pPr>
              <a:t>‹#›</a:t>
            </a:fld>
            <a:endParaRPr spc="-10"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1" i="0">
                <a:solidFill>
                  <a:srgbClr val="420000"/>
                </a:solidFill>
                <a:latin typeface="Times New Roman"/>
                <a:cs typeface="Times New Roman"/>
              </a:defRPr>
            </a:lvl1pPr>
          </a:lstStyle>
          <a:p>
            <a:endParaRPr/>
          </a:p>
        </p:txBody>
      </p:sp>
      <p:sp>
        <p:nvSpPr>
          <p:cNvPr id="3" name="Holder 3"/>
          <p:cNvSpPr>
            <a:spLocks noGrp="1"/>
          </p:cNvSpPr>
          <p:nvPr>
            <p:ph sz="half" idx="2"/>
          </p:nvPr>
        </p:nvSpPr>
        <p:spPr>
          <a:xfrm>
            <a:off x="1311535" y="2410625"/>
            <a:ext cx="3646170" cy="3906520"/>
          </a:xfrm>
          <a:prstGeom prst="rect">
            <a:avLst/>
          </a:prstGeom>
        </p:spPr>
        <p:txBody>
          <a:bodyPr wrap="square" lIns="0" tIns="0" rIns="0" bIns="0">
            <a:spAutoFit/>
          </a:bodyPr>
          <a:lstStyle>
            <a:lvl1pPr>
              <a:defRPr sz="2800" b="0" i="0">
                <a:solidFill>
                  <a:srgbClr val="4B1500"/>
                </a:solidFill>
                <a:latin typeface="Times New Roman"/>
                <a:cs typeface="Times New Roman"/>
              </a:defRPr>
            </a:lvl1pPr>
          </a:lstStyle>
          <a:p>
            <a:endParaRPr/>
          </a:p>
        </p:txBody>
      </p:sp>
      <p:sp>
        <p:nvSpPr>
          <p:cNvPr id="4" name="Holder 4"/>
          <p:cNvSpPr>
            <a:spLocks noGrp="1"/>
          </p:cNvSpPr>
          <p:nvPr>
            <p:ph sz="half" idx="3"/>
          </p:nvPr>
        </p:nvSpPr>
        <p:spPr>
          <a:xfrm>
            <a:off x="5507100"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11/11/2014</a:t>
            </a:fld>
            <a:endParaRPr lang="en-US"/>
          </a:p>
        </p:txBody>
      </p:sp>
      <p:sp>
        <p:nvSpPr>
          <p:cNvPr id="7" name="Holder 7"/>
          <p:cNvSpPr>
            <a:spLocks noGrp="1"/>
          </p:cNvSpPr>
          <p:nvPr>
            <p:ph type="sldNum" sz="quarter" idx="7"/>
          </p:nvPr>
        </p:nvSpPr>
        <p:spPr/>
        <p:txBody>
          <a:bodyPr lIns="0" tIns="0" rIns="0" bIns="0"/>
          <a:lstStyle>
            <a:lvl1pPr>
              <a:defRPr sz="1400" b="0" i="0">
                <a:solidFill>
                  <a:schemeClr val="bg1"/>
                </a:solidFill>
                <a:latin typeface="Arial"/>
                <a:cs typeface="Arial"/>
              </a:defRPr>
            </a:lvl1pPr>
          </a:lstStyle>
          <a:p>
            <a:pPr marL="73660">
              <a:lnSpc>
                <a:spcPct val="100000"/>
              </a:lnSpc>
            </a:pPr>
            <a:fld id="{81D60167-4931-47E6-BA6A-407CBD079E47}" type="slidenum">
              <a:rPr spc="-10" dirty="0"/>
              <a:pPr marL="73660">
                <a:lnSpc>
                  <a:spcPct val="100000"/>
                </a:lnSpc>
              </a:pPr>
              <a:t>‹#›</a:t>
            </a:fld>
            <a:endParaRPr spc="-1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800" b="1" i="0">
                <a:solidFill>
                  <a:srgbClr val="420000"/>
                </a:solidFill>
                <a:latin typeface="Times New Roman"/>
                <a:cs typeface="Times New Roman"/>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11/11/2014</a:t>
            </a:fld>
            <a:endParaRPr lang="en-US"/>
          </a:p>
        </p:txBody>
      </p:sp>
      <p:sp>
        <p:nvSpPr>
          <p:cNvPr id="5" name="Holder 5"/>
          <p:cNvSpPr>
            <a:spLocks noGrp="1"/>
          </p:cNvSpPr>
          <p:nvPr>
            <p:ph type="sldNum" sz="quarter" idx="7"/>
          </p:nvPr>
        </p:nvSpPr>
        <p:spPr/>
        <p:txBody>
          <a:bodyPr lIns="0" tIns="0" rIns="0" bIns="0"/>
          <a:lstStyle>
            <a:lvl1pPr>
              <a:defRPr sz="1400" b="0" i="0">
                <a:solidFill>
                  <a:schemeClr val="bg1"/>
                </a:solidFill>
                <a:latin typeface="Arial"/>
                <a:cs typeface="Arial"/>
              </a:defRPr>
            </a:lvl1pPr>
          </a:lstStyle>
          <a:p>
            <a:pPr marL="73660">
              <a:lnSpc>
                <a:spcPct val="100000"/>
              </a:lnSpc>
            </a:pPr>
            <a:fld id="{81D60167-4931-47E6-BA6A-407CBD079E47}" type="slidenum">
              <a:rPr spc="-10" dirty="0"/>
              <a:pPr marL="73660">
                <a:lnSpc>
                  <a:spcPct val="100000"/>
                </a:lnSpc>
              </a:pPr>
              <a:t>‹#›</a:t>
            </a:fld>
            <a:endParaRPr spc="-1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11/11/2014</a:t>
            </a:fld>
            <a:endParaRPr lang="en-US"/>
          </a:p>
        </p:txBody>
      </p:sp>
      <p:sp>
        <p:nvSpPr>
          <p:cNvPr id="4" name="Holder 4"/>
          <p:cNvSpPr>
            <a:spLocks noGrp="1"/>
          </p:cNvSpPr>
          <p:nvPr>
            <p:ph type="sldNum" sz="quarter" idx="7"/>
          </p:nvPr>
        </p:nvSpPr>
        <p:spPr/>
        <p:txBody>
          <a:bodyPr lIns="0" tIns="0" rIns="0" bIns="0"/>
          <a:lstStyle>
            <a:lvl1pPr>
              <a:defRPr sz="1400" b="0" i="0">
                <a:solidFill>
                  <a:schemeClr val="bg1"/>
                </a:solidFill>
                <a:latin typeface="Arial"/>
                <a:cs typeface="Arial"/>
              </a:defRPr>
            </a:lvl1pPr>
          </a:lstStyle>
          <a:p>
            <a:pPr marL="73660">
              <a:lnSpc>
                <a:spcPct val="100000"/>
              </a:lnSpc>
            </a:pPr>
            <a:fld id="{81D60167-4931-47E6-BA6A-407CBD079E47}" type="slidenum">
              <a:rPr spc="-10" dirty="0"/>
              <a:pPr marL="73660">
                <a:lnSpc>
                  <a:spcPct val="100000"/>
                </a:lnSpc>
              </a:pPr>
              <a:t>‹#›</a:t>
            </a:fld>
            <a:endParaRPr spc="-10"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74839" y="348995"/>
            <a:ext cx="9144000" cy="6858000"/>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1142860" y="933665"/>
            <a:ext cx="8407679" cy="1118235"/>
          </a:xfrm>
          <a:prstGeom prst="rect">
            <a:avLst/>
          </a:prstGeom>
        </p:spPr>
        <p:txBody>
          <a:bodyPr wrap="square" lIns="0" tIns="0" rIns="0" bIns="0">
            <a:spAutoFit/>
          </a:bodyPr>
          <a:lstStyle>
            <a:lvl1pPr>
              <a:defRPr sz="3800" b="1" i="0">
                <a:solidFill>
                  <a:srgbClr val="420000"/>
                </a:solidFill>
                <a:latin typeface="Times New Roman"/>
                <a:cs typeface="Times New Roman"/>
              </a:defRPr>
            </a:lvl1pPr>
          </a:lstStyle>
          <a:p>
            <a:endParaRPr/>
          </a:p>
        </p:txBody>
      </p:sp>
      <p:sp>
        <p:nvSpPr>
          <p:cNvPr id="3" name="Holder 3"/>
          <p:cNvSpPr>
            <a:spLocks noGrp="1"/>
          </p:cNvSpPr>
          <p:nvPr>
            <p:ph type="body" idx="1"/>
          </p:nvPr>
        </p:nvSpPr>
        <p:spPr>
          <a:xfrm>
            <a:off x="1318506" y="2216249"/>
            <a:ext cx="8056387" cy="4077335"/>
          </a:xfrm>
          <a:prstGeom prst="rect">
            <a:avLst/>
          </a:prstGeom>
        </p:spPr>
        <p:txBody>
          <a:bodyPr wrap="square" lIns="0" tIns="0" rIns="0" bIns="0">
            <a:spAutoFit/>
          </a:bodyPr>
          <a:lstStyle>
            <a:lvl1pPr>
              <a:defRPr sz="2400" b="0" i="0">
                <a:solidFill>
                  <a:schemeClr val="tx1"/>
                </a:solidFill>
                <a:latin typeface="Times New Roman"/>
                <a:cs typeface="Times New Roman"/>
              </a:defRPr>
            </a:lvl1pPr>
          </a:lstStyle>
          <a:p>
            <a:endParaRPr/>
          </a:p>
        </p:txBody>
      </p:sp>
      <p:sp>
        <p:nvSpPr>
          <p:cNvPr id="4" name="Holder 4"/>
          <p:cNvSpPr>
            <a:spLocks noGrp="1"/>
          </p:cNvSpPr>
          <p:nvPr>
            <p:ph type="ftr" sz="quarter" idx="5"/>
          </p:nvPr>
        </p:nvSpPr>
        <p:spPr>
          <a:xfrm>
            <a:off x="3635756" y="7033450"/>
            <a:ext cx="3421887"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3781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11/11/2014</a:t>
            </a:fld>
            <a:endParaRPr lang="en-US"/>
          </a:p>
        </p:txBody>
      </p:sp>
      <p:sp>
        <p:nvSpPr>
          <p:cNvPr id="6" name="Holder 6"/>
          <p:cNvSpPr>
            <a:spLocks noGrp="1"/>
          </p:cNvSpPr>
          <p:nvPr>
            <p:ph type="sldNum" sz="quarter" idx="7"/>
          </p:nvPr>
        </p:nvSpPr>
        <p:spPr>
          <a:xfrm>
            <a:off x="1026040" y="6696860"/>
            <a:ext cx="247650" cy="203200"/>
          </a:xfrm>
          <a:prstGeom prst="rect">
            <a:avLst/>
          </a:prstGeom>
        </p:spPr>
        <p:txBody>
          <a:bodyPr wrap="square" lIns="0" tIns="0" rIns="0" bIns="0">
            <a:spAutoFit/>
          </a:bodyPr>
          <a:lstStyle>
            <a:lvl1pPr>
              <a:defRPr sz="1400" b="0" i="0">
                <a:solidFill>
                  <a:schemeClr val="bg1"/>
                </a:solidFill>
                <a:latin typeface="Arial"/>
                <a:cs typeface="Arial"/>
              </a:defRPr>
            </a:lvl1pPr>
          </a:lstStyle>
          <a:p>
            <a:pPr marL="73660">
              <a:lnSpc>
                <a:spcPct val="100000"/>
              </a:lnSpc>
            </a:pPr>
            <a:fld id="{81D60167-4931-47E6-BA6A-407CBD079E47}" type="slidenum">
              <a:rPr spc="-10" dirty="0"/>
              <a:pPr marL="73660">
                <a:lnSpc>
                  <a:spcPct val="100000"/>
                </a:lnSpc>
              </a:pPr>
              <a:t>‹#›</a:t>
            </a:fld>
            <a:endParaRPr spc="-10"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taxheaven.gr/laws/law/index/law/570"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txBox="1"/>
          <p:nvPr/>
        </p:nvSpPr>
        <p:spPr>
          <a:xfrm>
            <a:off x="2734951" y="3511765"/>
            <a:ext cx="5442585" cy="1266190"/>
          </a:xfrm>
          <a:prstGeom prst="rect">
            <a:avLst/>
          </a:prstGeom>
        </p:spPr>
        <p:txBody>
          <a:bodyPr vert="horz" wrap="square" lIns="0" tIns="0" rIns="0" bIns="0" rtlCol="0">
            <a:spAutoFit/>
          </a:bodyPr>
          <a:lstStyle/>
          <a:p>
            <a:pPr marL="779780" marR="5080" indent="-767715">
              <a:lnSpc>
                <a:spcPct val="120100"/>
              </a:lnSpc>
            </a:pPr>
            <a:r>
              <a:rPr sz="4000" b="1" dirty="0">
                <a:latin typeface="Times New Roman"/>
                <a:cs typeface="Times New Roman"/>
              </a:rPr>
              <a:t>Φόροι</a:t>
            </a:r>
            <a:r>
              <a:rPr sz="4000" b="1" spc="-5" dirty="0">
                <a:latin typeface="Times New Roman"/>
                <a:cs typeface="Times New Roman"/>
              </a:rPr>
              <a:t> </a:t>
            </a:r>
            <a:r>
              <a:rPr sz="4000" b="1" spc="-25" dirty="0">
                <a:latin typeface="Times New Roman"/>
                <a:cs typeface="Times New Roman"/>
              </a:rPr>
              <a:t>στην</a:t>
            </a:r>
            <a:r>
              <a:rPr sz="4000" b="1" dirty="0">
                <a:latin typeface="Times New Roman"/>
                <a:cs typeface="Times New Roman"/>
              </a:rPr>
              <a:t> κ</a:t>
            </a:r>
            <a:r>
              <a:rPr sz="4000" b="1" spc="-25" dirty="0">
                <a:latin typeface="Times New Roman"/>
                <a:cs typeface="Times New Roman"/>
              </a:rPr>
              <a:t>ατανάλωση</a:t>
            </a:r>
            <a:r>
              <a:rPr sz="4000" b="1" spc="-10" dirty="0">
                <a:latin typeface="Times New Roman"/>
                <a:cs typeface="Times New Roman"/>
              </a:rPr>
              <a:t> </a:t>
            </a:r>
            <a:r>
              <a:rPr sz="4000" b="1" dirty="0">
                <a:latin typeface="Times New Roman"/>
                <a:cs typeface="Times New Roman"/>
              </a:rPr>
              <a:t>και </a:t>
            </a:r>
            <a:r>
              <a:rPr sz="4000" b="1" spc="-25" dirty="0">
                <a:latin typeface="Times New Roman"/>
                <a:cs typeface="Times New Roman"/>
              </a:rPr>
              <a:t>την</a:t>
            </a:r>
            <a:r>
              <a:rPr sz="4000" b="1" dirty="0">
                <a:latin typeface="Times New Roman"/>
                <a:cs typeface="Times New Roman"/>
              </a:rPr>
              <a:t> περιουσία</a:t>
            </a:r>
            <a:endParaRPr sz="40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
        <p:nvSpPr>
          <p:cNvPr id="6" name="object 6"/>
          <p:cNvSpPr txBox="1">
            <a:spLocks noGrp="1"/>
          </p:cNvSpPr>
          <p:nvPr>
            <p:ph type="title"/>
          </p:nvPr>
        </p:nvSpPr>
        <p:spPr>
          <a:prstGeom prst="rect">
            <a:avLst/>
          </a:prstGeom>
        </p:spPr>
        <p:txBody>
          <a:bodyPr vert="horz" wrap="square" lIns="0" tIns="347728" rIns="0" bIns="0" rtlCol="0">
            <a:spAutoFit/>
          </a:bodyPr>
          <a:lstStyle/>
          <a:p>
            <a:pPr marL="2938145">
              <a:lnSpc>
                <a:spcPct val="100000"/>
              </a:lnSpc>
            </a:pPr>
            <a:r>
              <a:rPr sz="4000" spc="-20" dirty="0">
                <a:solidFill>
                  <a:srgbClr val="FFFFFF"/>
                </a:solidFill>
              </a:rPr>
              <a:t>Διάλεξη</a:t>
            </a:r>
            <a:r>
              <a:rPr sz="4000" spc="15" dirty="0">
                <a:solidFill>
                  <a:srgbClr val="FFFFFF"/>
                </a:solidFill>
              </a:rPr>
              <a:t> </a:t>
            </a:r>
            <a:r>
              <a:rPr sz="4000" spc="-5" dirty="0">
                <a:solidFill>
                  <a:srgbClr val="FFFFFF"/>
                </a:solidFill>
                <a:latin typeface="Times New Roman"/>
                <a:cs typeface="Times New Roman"/>
              </a:rPr>
              <a:t>20</a:t>
            </a:r>
            <a:endParaRPr sz="4000">
              <a:latin typeface="Times New Roman"/>
              <a:cs typeface="Times New Roman"/>
            </a:endParaRPr>
          </a:p>
        </p:txBody>
      </p:sp>
      <p:sp>
        <p:nvSpPr>
          <p:cNvPr id="7" name="object 7"/>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73660">
              <a:lnSpc>
                <a:spcPct val="100000"/>
              </a:lnSpc>
            </a:pPr>
            <a:fld id="{81D60167-4931-47E6-BA6A-407CBD079E47}" type="slidenum">
              <a:rPr spc="-10" dirty="0"/>
              <a:pPr marL="73660">
                <a:lnSpc>
                  <a:spcPct val="100000"/>
                </a:lnSpc>
              </a:pPr>
              <a:t>1</a:t>
            </a:fld>
            <a:endParaRPr spc="-1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3" name="object 3"/>
          <p:cNvSpPr txBox="1"/>
          <p:nvPr/>
        </p:nvSpPr>
        <p:spPr>
          <a:xfrm>
            <a:off x="1926469" y="882865"/>
            <a:ext cx="6722745" cy="534035"/>
          </a:xfrm>
          <a:prstGeom prst="rect">
            <a:avLst/>
          </a:prstGeom>
        </p:spPr>
        <p:txBody>
          <a:bodyPr vert="horz" wrap="square" lIns="0" tIns="0" rIns="0" bIns="0" rtlCol="0">
            <a:spAutoFit/>
          </a:bodyPr>
          <a:lstStyle/>
          <a:p>
            <a:pPr marL="12700">
              <a:lnSpc>
                <a:spcPct val="100000"/>
              </a:lnSpc>
            </a:pPr>
            <a:r>
              <a:rPr sz="4000" b="1" spc="-30" dirty="0">
                <a:solidFill>
                  <a:srgbClr val="420000"/>
                </a:solidFill>
                <a:latin typeface="Times New Roman"/>
                <a:cs typeface="Times New Roman"/>
              </a:rPr>
              <a:t>Τρόπο</a:t>
            </a:r>
            <a:r>
              <a:rPr sz="4000" b="1" spc="-20" dirty="0">
                <a:solidFill>
                  <a:srgbClr val="420000"/>
                </a:solidFill>
                <a:latin typeface="Times New Roman"/>
                <a:cs typeface="Times New Roman"/>
              </a:rPr>
              <a:t>ς</a:t>
            </a:r>
            <a:r>
              <a:rPr sz="4000" b="1" spc="-10" dirty="0">
                <a:solidFill>
                  <a:srgbClr val="420000"/>
                </a:solidFill>
                <a:latin typeface="Times New Roman"/>
                <a:cs typeface="Times New Roman"/>
              </a:rPr>
              <a:t> </a:t>
            </a:r>
            <a:r>
              <a:rPr sz="4000" b="1" spc="-25" dirty="0">
                <a:solidFill>
                  <a:srgbClr val="420000"/>
                </a:solidFill>
                <a:latin typeface="Times New Roman"/>
                <a:cs typeface="Times New Roman"/>
              </a:rPr>
              <a:t>υπολογισμού</a:t>
            </a:r>
            <a:r>
              <a:rPr sz="4000" b="1" dirty="0">
                <a:solidFill>
                  <a:srgbClr val="420000"/>
                </a:solidFill>
                <a:latin typeface="Times New Roman"/>
                <a:cs typeface="Times New Roman"/>
              </a:rPr>
              <a:t> </a:t>
            </a:r>
            <a:r>
              <a:rPr sz="4000" b="1" spc="-20" dirty="0">
                <a:solidFill>
                  <a:srgbClr val="420000"/>
                </a:solidFill>
                <a:latin typeface="Times New Roman"/>
                <a:cs typeface="Times New Roman"/>
              </a:rPr>
              <a:t>τ</a:t>
            </a:r>
            <a:r>
              <a:rPr sz="4000" b="1" spc="-5" dirty="0">
                <a:solidFill>
                  <a:srgbClr val="420000"/>
                </a:solidFill>
                <a:latin typeface="Times New Roman"/>
                <a:cs typeface="Times New Roman"/>
              </a:rPr>
              <a:t>ο</a:t>
            </a:r>
            <a:r>
              <a:rPr sz="4000" b="1" dirty="0">
                <a:solidFill>
                  <a:srgbClr val="420000"/>
                </a:solidFill>
                <a:latin typeface="Times New Roman"/>
                <a:cs typeface="Times New Roman"/>
              </a:rPr>
              <a:t>υ</a:t>
            </a:r>
            <a:r>
              <a:rPr sz="4000" b="1" spc="-10" dirty="0">
                <a:solidFill>
                  <a:srgbClr val="420000"/>
                </a:solidFill>
                <a:latin typeface="Times New Roman"/>
                <a:cs typeface="Times New Roman"/>
              </a:rPr>
              <a:t> </a:t>
            </a:r>
            <a:r>
              <a:rPr sz="4000" b="1" spc="-5" dirty="0">
                <a:solidFill>
                  <a:srgbClr val="420000"/>
                </a:solidFill>
                <a:latin typeface="Times New Roman"/>
                <a:cs typeface="Times New Roman"/>
              </a:rPr>
              <a:t>ΦΠΑ</a:t>
            </a:r>
            <a:endParaRPr sz="4000">
              <a:latin typeface="Times New Roman"/>
              <a:cs typeface="Times New Roman"/>
            </a:endParaRPr>
          </a:p>
        </p:txBody>
      </p:sp>
      <p:sp>
        <p:nvSpPr>
          <p:cNvPr id="5" name="object 5"/>
          <p:cNvSpPr/>
          <p:nvPr/>
        </p:nvSpPr>
        <p:spPr>
          <a:xfrm>
            <a:off x="8570855" y="6641591"/>
            <a:ext cx="1347984" cy="565403"/>
          </a:xfrm>
          <a:prstGeom prst="rect">
            <a:avLst/>
          </a:prstGeom>
          <a:blipFill>
            <a:blip r:embed="rId3" cstate="print"/>
            <a:stretch>
              <a:fillRect/>
            </a:stretch>
          </a:blipFill>
        </p:spPr>
        <p:txBody>
          <a:bodyPr wrap="square" lIns="0" tIns="0" rIns="0" bIns="0" rtlCol="0"/>
          <a:lstStyle/>
          <a:p>
            <a:endParaRPr/>
          </a:p>
        </p:txBody>
      </p:sp>
      <p:sp>
        <p:nvSpPr>
          <p:cNvPr id="6" name="object 6"/>
          <p:cNvSpPr txBox="1"/>
          <p:nvPr/>
        </p:nvSpPr>
        <p:spPr>
          <a:xfrm>
            <a:off x="1038740" y="6696860"/>
            <a:ext cx="222250" cy="203200"/>
          </a:xfrm>
          <a:prstGeom prst="rect">
            <a:avLst/>
          </a:prstGeom>
        </p:spPr>
        <p:txBody>
          <a:bodyPr vert="horz" wrap="square" lIns="0" tIns="0" rIns="0" bIns="0" rtlCol="0">
            <a:spAutoFit/>
          </a:bodyPr>
          <a:lstStyle/>
          <a:p>
            <a:pPr marL="12700">
              <a:lnSpc>
                <a:spcPct val="100000"/>
              </a:lnSpc>
            </a:pPr>
            <a:r>
              <a:rPr sz="1400" spc="-15" dirty="0">
                <a:solidFill>
                  <a:srgbClr val="FFFFFF"/>
                </a:solidFill>
                <a:latin typeface="Arial"/>
                <a:cs typeface="Arial"/>
              </a:rPr>
              <a:t>10</a:t>
            </a:r>
            <a:endParaRPr sz="1400">
              <a:latin typeface="Arial"/>
              <a:cs typeface="Arial"/>
            </a:endParaRPr>
          </a:p>
        </p:txBody>
      </p:sp>
      <p:graphicFrame>
        <p:nvGraphicFramePr>
          <p:cNvPr id="4" name="object 4"/>
          <p:cNvGraphicFramePr>
            <a:graphicFrameLocks noGrp="1"/>
          </p:cNvGraphicFramePr>
          <p:nvPr/>
        </p:nvGraphicFramePr>
        <p:xfrm>
          <a:off x="1839861" y="1771395"/>
          <a:ext cx="7001253" cy="4571998"/>
        </p:xfrm>
        <a:graphic>
          <a:graphicData uri="http://schemas.openxmlformats.org/drawingml/2006/table">
            <a:tbl>
              <a:tblPr firstRow="1" bandRow="1">
                <a:tableStyleId>{2D5ABB26-0587-4C30-8999-92F81FD0307C}</a:tableStyleId>
              </a:tblPr>
              <a:tblGrid>
                <a:gridCol w="1677923"/>
                <a:gridCol w="1214627"/>
                <a:gridCol w="1287780"/>
                <a:gridCol w="1758683"/>
                <a:gridCol w="1062240"/>
              </a:tblGrid>
              <a:tr h="514350">
                <a:tc gridSpan="5">
                  <a:txBody>
                    <a:bodyPr/>
                    <a:lstStyle/>
                    <a:p>
                      <a:pPr marL="2153285">
                        <a:lnSpc>
                          <a:spcPct val="100000"/>
                        </a:lnSpc>
                      </a:pPr>
                      <a:r>
                        <a:rPr sz="2000" b="1" dirty="0">
                          <a:latin typeface="Calibri"/>
                          <a:cs typeface="Calibri"/>
                        </a:rPr>
                        <a:t>Πώς</a:t>
                      </a:r>
                      <a:r>
                        <a:rPr sz="2000" b="1" spc="45" dirty="0">
                          <a:latin typeface="Calibri"/>
                          <a:cs typeface="Calibri"/>
                        </a:rPr>
                        <a:t> </a:t>
                      </a:r>
                      <a:r>
                        <a:rPr sz="2000" b="1" dirty="0">
                          <a:latin typeface="Calibri"/>
                          <a:cs typeface="Calibri"/>
                        </a:rPr>
                        <a:t>εφαρμόζεται</a:t>
                      </a:r>
                      <a:r>
                        <a:rPr sz="2000" b="1" spc="40" dirty="0">
                          <a:latin typeface="Calibri"/>
                          <a:cs typeface="Calibri"/>
                        </a:rPr>
                        <a:t> </a:t>
                      </a:r>
                      <a:r>
                        <a:rPr sz="2000" b="1" dirty="0">
                          <a:latin typeface="Calibri"/>
                          <a:cs typeface="Calibri"/>
                        </a:rPr>
                        <a:t>ο</a:t>
                      </a:r>
                      <a:r>
                        <a:rPr sz="2000" b="1" spc="50" dirty="0">
                          <a:latin typeface="Calibri"/>
                          <a:cs typeface="Calibri"/>
                        </a:rPr>
                        <a:t> </a:t>
                      </a:r>
                      <a:r>
                        <a:rPr sz="2000" b="1" dirty="0">
                          <a:latin typeface="Calibri"/>
                          <a:cs typeface="Calibri"/>
                        </a:rPr>
                        <a:t>ΦΠΑ</a:t>
                      </a:r>
                      <a:endParaRPr sz="20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747522">
                <a:tc>
                  <a:txBody>
                    <a:bodyPr/>
                    <a:lstStyle/>
                    <a:p>
                      <a:pPr marL="405765">
                        <a:lnSpc>
                          <a:spcPct val="100000"/>
                        </a:lnSpc>
                      </a:pPr>
                      <a:r>
                        <a:rPr sz="1400" dirty="0">
                          <a:latin typeface="Calibri"/>
                          <a:cs typeface="Calibri"/>
                        </a:rPr>
                        <a:t>Π</a:t>
                      </a:r>
                      <a:r>
                        <a:rPr sz="1400" spc="-5" dirty="0">
                          <a:latin typeface="Calibri"/>
                          <a:cs typeface="Calibri"/>
                        </a:rPr>
                        <a:t>α</a:t>
                      </a:r>
                      <a:r>
                        <a:rPr sz="1400" dirty="0">
                          <a:latin typeface="Calibri"/>
                          <a:cs typeface="Calibri"/>
                        </a:rPr>
                        <a:t>ρ</a:t>
                      </a:r>
                      <a:r>
                        <a:rPr sz="1400" spc="-5" dirty="0">
                          <a:latin typeface="Calibri"/>
                          <a:cs typeface="Calibri"/>
                        </a:rPr>
                        <a:t>α</a:t>
                      </a:r>
                      <a:r>
                        <a:rPr sz="1400" dirty="0">
                          <a:latin typeface="Calibri"/>
                          <a:cs typeface="Calibri"/>
                        </a:rPr>
                        <a:t>γ</a:t>
                      </a:r>
                      <a:r>
                        <a:rPr sz="1400" spc="-5" dirty="0">
                          <a:latin typeface="Calibri"/>
                          <a:cs typeface="Calibri"/>
                        </a:rPr>
                        <a:t>ω</a:t>
                      </a:r>
                      <a:r>
                        <a:rPr sz="1400" dirty="0">
                          <a:latin typeface="Calibri"/>
                          <a:cs typeface="Calibri"/>
                        </a:rPr>
                        <a:t>γός</a:t>
                      </a:r>
                      <a:endParaRPr sz="14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39090">
                        <a:lnSpc>
                          <a:spcPct val="100000"/>
                        </a:lnSpc>
                      </a:pPr>
                      <a:r>
                        <a:rPr sz="1400" dirty="0">
                          <a:latin typeface="Calibri"/>
                          <a:cs typeface="Calibri"/>
                        </a:rPr>
                        <a:t>Αγορές</a:t>
                      </a:r>
                      <a:endParaRPr sz="14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0670">
                        <a:lnSpc>
                          <a:spcPct val="100000"/>
                        </a:lnSpc>
                      </a:pPr>
                      <a:r>
                        <a:rPr sz="1400" spc="-5" dirty="0">
                          <a:latin typeface="Calibri"/>
                          <a:cs typeface="Calibri"/>
                        </a:rPr>
                        <a:t>Π</a:t>
                      </a:r>
                      <a:r>
                        <a:rPr sz="1400" dirty="0">
                          <a:latin typeface="Calibri"/>
                          <a:cs typeface="Calibri"/>
                        </a:rPr>
                        <a:t>ωλήσεις</a:t>
                      </a:r>
                      <a:endParaRPr sz="14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712470" marR="347980" indent="-360045">
                        <a:lnSpc>
                          <a:spcPct val="114300"/>
                        </a:lnSpc>
                      </a:pPr>
                      <a:r>
                        <a:rPr sz="1400" dirty="0">
                          <a:latin typeface="Calibri"/>
                          <a:cs typeface="Calibri"/>
                        </a:rPr>
                        <a:t>Πρ</a:t>
                      </a:r>
                      <a:r>
                        <a:rPr sz="1400" spc="5" dirty="0">
                          <a:latin typeface="Calibri"/>
                          <a:cs typeface="Calibri"/>
                        </a:rPr>
                        <a:t>ο</a:t>
                      </a:r>
                      <a:r>
                        <a:rPr sz="1400" dirty="0">
                          <a:latin typeface="Calibri"/>
                          <a:cs typeface="Calibri"/>
                        </a:rPr>
                        <a:t>στ</a:t>
                      </a:r>
                      <a:r>
                        <a:rPr sz="1400" spc="5" dirty="0">
                          <a:latin typeface="Calibri"/>
                          <a:cs typeface="Calibri"/>
                        </a:rPr>
                        <a:t>ι</a:t>
                      </a:r>
                      <a:r>
                        <a:rPr sz="1400" dirty="0">
                          <a:latin typeface="Calibri"/>
                          <a:cs typeface="Calibri"/>
                        </a:rPr>
                        <a:t>θέμενη αξ</a:t>
                      </a:r>
                      <a:r>
                        <a:rPr sz="1400" spc="5" dirty="0">
                          <a:latin typeface="Calibri"/>
                          <a:cs typeface="Calibri"/>
                        </a:rPr>
                        <a:t>ί</a:t>
                      </a:r>
                      <a:r>
                        <a:rPr sz="1400" dirty="0">
                          <a:latin typeface="Calibri"/>
                          <a:cs typeface="Calibri"/>
                        </a:rPr>
                        <a:t>α</a:t>
                      </a:r>
                      <a:endParaRPr sz="14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spc="-5" dirty="0">
                          <a:latin typeface="Calibri"/>
                          <a:cs typeface="Calibri"/>
                        </a:rPr>
                        <a:t>ΦΠΑ</a:t>
                      </a:r>
                      <a:endParaRPr sz="1400">
                        <a:latin typeface="Calibri"/>
                        <a:cs typeface="Calibri"/>
                      </a:endParaRPr>
                    </a:p>
                    <a:p>
                      <a:pPr algn="ctr">
                        <a:lnSpc>
                          <a:spcPct val="100000"/>
                        </a:lnSpc>
                        <a:spcBef>
                          <a:spcPts val="240"/>
                        </a:spcBef>
                      </a:pPr>
                      <a:r>
                        <a:rPr sz="1400" dirty="0">
                          <a:latin typeface="Times New Roman"/>
                          <a:cs typeface="Times New Roman"/>
                        </a:rPr>
                        <a:t>20%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67106">
                <a:tc>
                  <a:txBody>
                    <a:bodyPr/>
                    <a:lstStyle/>
                    <a:p>
                      <a:pPr marL="61594">
                        <a:lnSpc>
                          <a:spcPct val="100000"/>
                        </a:lnSpc>
                      </a:pPr>
                      <a:r>
                        <a:rPr sz="1900" spc="-5" dirty="0">
                          <a:latin typeface="Calibri"/>
                          <a:cs typeface="Calibri"/>
                        </a:rPr>
                        <a:t>Αγρότης</a:t>
                      </a:r>
                      <a:endParaRPr sz="19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49580">
                        <a:lnSpc>
                          <a:spcPct val="100000"/>
                        </a:lnSpc>
                      </a:pPr>
                      <a:r>
                        <a:rPr sz="1900" dirty="0">
                          <a:latin typeface="Times New Roman"/>
                          <a:cs typeface="Times New Roman"/>
                        </a:rPr>
                        <a:t>€ 0 </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65125">
                        <a:lnSpc>
                          <a:spcPct val="100000"/>
                        </a:lnSpc>
                      </a:pPr>
                      <a:r>
                        <a:rPr sz="1900" dirty="0">
                          <a:latin typeface="Times New Roman"/>
                          <a:cs typeface="Times New Roman"/>
                        </a:rPr>
                        <a:t>€ </a:t>
                      </a:r>
                      <a:r>
                        <a:rPr sz="1900" spc="-5" dirty="0">
                          <a:latin typeface="Times New Roman"/>
                          <a:cs typeface="Times New Roman"/>
                        </a:rPr>
                        <a:t>4</a:t>
                      </a:r>
                      <a:r>
                        <a:rPr sz="1900" dirty="0">
                          <a:latin typeface="Times New Roman"/>
                          <a:cs typeface="Times New Roman"/>
                        </a:rPr>
                        <a:t>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dirty="0">
                          <a:latin typeface="Times New Roman"/>
                          <a:cs typeface="Times New Roman"/>
                        </a:rPr>
                        <a:t>€ </a:t>
                      </a:r>
                      <a:r>
                        <a:rPr sz="1900" spc="-5" dirty="0">
                          <a:latin typeface="Times New Roman"/>
                          <a:cs typeface="Times New Roman"/>
                        </a:rPr>
                        <a:t>4</a:t>
                      </a:r>
                      <a:r>
                        <a:rPr sz="1900" dirty="0">
                          <a:latin typeface="Times New Roman"/>
                          <a:cs typeface="Times New Roman"/>
                        </a:rPr>
                        <a:t>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3055">
                        <a:lnSpc>
                          <a:spcPct val="100000"/>
                        </a:lnSpc>
                      </a:pPr>
                      <a:r>
                        <a:rPr sz="1900" dirty="0">
                          <a:latin typeface="Times New Roman"/>
                          <a:cs typeface="Times New Roman"/>
                        </a:rPr>
                        <a:t>€ </a:t>
                      </a:r>
                      <a:r>
                        <a:rPr sz="1900" spc="-5" dirty="0">
                          <a:latin typeface="Times New Roman"/>
                          <a:cs typeface="Times New Roman"/>
                        </a:rPr>
                        <a:t>8</a:t>
                      </a:r>
                      <a:r>
                        <a:rPr sz="1900" dirty="0">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66343">
                <a:tc>
                  <a:txBody>
                    <a:bodyPr/>
                    <a:lstStyle/>
                    <a:p>
                      <a:pPr marL="61594">
                        <a:lnSpc>
                          <a:spcPct val="100000"/>
                        </a:lnSpc>
                      </a:pPr>
                      <a:r>
                        <a:rPr sz="1900" spc="-5" dirty="0">
                          <a:latin typeface="Calibri"/>
                          <a:cs typeface="Calibri"/>
                        </a:rPr>
                        <a:t>Μυλωνάς</a:t>
                      </a:r>
                      <a:endParaRPr sz="19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spc="-5" dirty="0">
                          <a:latin typeface="Times New Roman"/>
                          <a:cs typeface="Times New Roman"/>
                        </a:rPr>
                        <a:t>400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dirty="0">
                          <a:latin typeface="Times New Roman"/>
                          <a:cs typeface="Times New Roman"/>
                        </a:rPr>
                        <a:t>7</a:t>
                      </a:r>
                      <a:r>
                        <a:rPr sz="1900" spc="-5" dirty="0">
                          <a:latin typeface="Times New Roman"/>
                          <a:cs typeface="Times New Roman"/>
                        </a:rPr>
                        <a:t>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spc="-5" dirty="0">
                          <a:latin typeface="Times New Roman"/>
                          <a:cs typeface="Times New Roman"/>
                        </a:rPr>
                        <a:t>300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dirty="0">
                          <a:latin typeface="Times New Roman"/>
                          <a:cs typeface="Times New Roman"/>
                        </a:rPr>
                        <a:t>60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67106">
                <a:tc>
                  <a:txBody>
                    <a:bodyPr/>
                    <a:lstStyle/>
                    <a:p>
                      <a:pPr marL="61594">
                        <a:lnSpc>
                          <a:spcPct val="100000"/>
                        </a:lnSpc>
                      </a:pPr>
                      <a:r>
                        <a:rPr sz="1900" spc="-5" dirty="0">
                          <a:latin typeface="Calibri"/>
                          <a:cs typeface="Calibri"/>
                        </a:rPr>
                        <a:t>Φούρναρης</a:t>
                      </a:r>
                      <a:endParaRPr sz="19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spc="-5" dirty="0">
                          <a:latin typeface="Times New Roman"/>
                          <a:cs typeface="Times New Roman"/>
                        </a:rPr>
                        <a:t>700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dirty="0">
                          <a:latin typeface="Times New Roman"/>
                          <a:cs typeface="Times New Roman"/>
                        </a:rPr>
                        <a:t>9</a:t>
                      </a:r>
                      <a:r>
                        <a:rPr sz="1900" spc="-5" dirty="0">
                          <a:latin typeface="Times New Roman"/>
                          <a:cs typeface="Times New Roman"/>
                        </a:rPr>
                        <a:t>50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spc="-5" dirty="0">
                          <a:latin typeface="Times New Roman"/>
                          <a:cs typeface="Times New Roman"/>
                        </a:rPr>
                        <a:t>250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dirty="0">
                          <a:latin typeface="Times New Roman"/>
                          <a:cs typeface="Times New Roman"/>
                        </a:rPr>
                        <a:t>50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67867">
                <a:tc>
                  <a:txBody>
                    <a:bodyPr/>
                    <a:lstStyle/>
                    <a:p>
                      <a:pPr marL="61594">
                        <a:lnSpc>
                          <a:spcPct val="100000"/>
                        </a:lnSpc>
                      </a:pPr>
                      <a:r>
                        <a:rPr sz="1900" spc="-5" dirty="0">
                          <a:latin typeface="Calibri"/>
                          <a:cs typeface="Calibri"/>
                        </a:rPr>
                        <a:t>Μπακάλης</a:t>
                      </a:r>
                      <a:endParaRPr sz="19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dirty="0">
                          <a:latin typeface="Times New Roman"/>
                          <a:cs typeface="Times New Roman"/>
                        </a:rPr>
                        <a:t>950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65760">
                        <a:lnSpc>
                          <a:spcPct val="100000"/>
                        </a:lnSpc>
                      </a:pPr>
                      <a:r>
                        <a:rPr sz="1900" dirty="0">
                          <a:latin typeface="Times New Roman"/>
                          <a:cs typeface="Times New Roman"/>
                        </a:rPr>
                        <a:t>1,000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900" dirty="0">
                          <a:latin typeface="Times New Roman"/>
                          <a:cs typeface="Times New Roman"/>
                        </a:rPr>
                        <a:t>50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pPr>
                      <a:r>
                        <a:rPr sz="1900" dirty="0">
                          <a:latin typeface="Times New Roman"/>
                          <a:cs typeface="Times New Roman"/>
                        </a:rPr>
                        <a:t>10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67106">
                <a:tc>
                  <a:txBody>
                    <a:bodyPr/>
                    <a:lstStyle/>
                    <a:p>
                      <a:pPr marL="61594">
                        <a:lnSpc>
                          <a:spcPct val="100000"/>
                        </a:lnSpc>
                      </a:pPr>
                      <a:r>
                        <a:rPr sz="1900" spc="-5" dirty="0">
                          <a:latin typeface="Calibri"/>
                          <a:cs typeface="Calibri"/>
                        </a:rPr>
                        <a:t>Σύνολο</a:t>
                      </a:r>
                      <a:endParaRPr sz="19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68605">
                        <a:lnSpc>
                          <a:spcPct val="100000"/>
                        </a:lnSpc>
                      </a:pPr>
                      <a:r>
                        <a:rPr sz="1900" dirty="0">
                          <a:latin typeface="Times New Roman"/>
                          <a:cs typeface="Times New Roman"/>
                        </a:rPr>
                        <a:t>€2</a:t>
                      </a:r>
                      <a:r>
                        <a:rPr sz="1900" spc="-10" dirty="0">
                          <a:latin typeface="Times New Roman"/>
                          <a:cs typeface="Times New Roman"/>
                        </a:rPr>
                        <a:t>,</a:t>
                      </a:r>
                      <a:r>
                        <a:rPr sz="1900" dirty="0">
                          <a:latin typeface="Times New Roman"/>
                          <a:cs typeface="Times New Roman"/>
                        </a:rPr>
                        <a:t>050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04800">
                        <a:lnSpc>
                          <a:spcPct val="100000"/>
                        </a:lnSpc>
                      </a:pPr>
                      <a:r>
                        <a:rPr sz="1900" dirty="0">
                          <a:latin typeface="Times New Roman"/>
                          <a:cs typeface="Times New Roman"/>
                        </a:rPr>
                        <a:t>€3</a:t>
                      </a:r>
                      <a:r>
                        <a:rPr sz="1900" spc="-10" dirty="0">
                          <a:latin typeface="Times New Roman"/>
                          <a:cs typeface="Times New Roman"/>
                        </a:rPr>
                        <a:t>,</a:t>
                      </a:r>
                      <a:r>
                        <a:rPr sz="1900" dirty="0">
                          <a:latin typeface="Times New Roman"/>
                          <a:cs typeface="Times New Roman"/>
                        </a:rPr>
                        <a:t>050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39115">
                        <a:lnSpc>
                          <a:spcPct val="100000"/>
                        </a:lnSpc>
                      </a:pPr>
                      <a:r>
                        <a:rPr sz="1900" dirty="0">
                          <a:latin typeface="Times New Roman"/>
                          <a:cs typeface="Times New Roman"/>
                        </a:rPr>
                        <a:t>€1</a:t>
                      </a:r>
                      <a:r>
                        <a:rPr sz="1900" spc="-10" dirty="0">
                          <a:latin typeface="Times New Roman"/>
                          <a:cs typeface="Times New Roman"/>
                        </a:rPr>
                        <a:t>,</a:t>
                      </a:r>
                      <a:r>
                        <a:rPr sz="1900" dirty="0">
                          <a:latin typeface="Times New Roman"/>
                          <a:cs typeface="Times New Roman"/>
                        </a:rPr>
                        <a:t>000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1940">
                        <a:lnSpc>
                          <a:spcPct val="100000"/>
                        </a:lnSpc>
                      </a:pPr>
                      <a:r>
                        <a:rPr sz="1900" dirty="0">
                          <a:latin typeface="Times New Roman"/>
                          <a:cs typeface="Times New Roman"/>
                        </a:rPr>
                        <a:t>€200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974598">
                <a:tc gridSpan="5">
                  <a:txBody>
                    <a:bodyPr/>
                    <a:lstStyle/>
                    <a:p>
                      <a:pPr marL="61594" marR="188595">
                        <a:lnSpc>
                          <a:spcPct val="100000"/>
                        </a:lnSpc>
                      </a:pPr>
                      <a:r>
                        <a:rPr sz="1100" dirty="0">
                          <a:latin typeface="Arial"/>
                          <a:cs typeface="Arial"/>
                        </a:rPr>
                        <a:t>Ο</a:t>
                      </a:r>
                      <a:r>
                        <a:rPr sz="1100" spc="-35" dirty="0">
                          <a:latin typeface="Arial"/>
                          <a:cs typeface="Arial"/>
                        </a:rPr>
                        <a:t> </a:t>
                      </a:r>
                      <a:r>
                        <a:rPr sz="1100" dirty="0">
                          <a:latin typeface="Arial"/>
                          <a:cs typeface="Arial"/>
                        </a:rPr>
                        <a:t>φόρος</a:t>
                      </a:r>
                      <a:r>
                        <a:rPr sz="1100" spc="-35" dirty="0">
                          <a:latin typeface="Arial"/>
                          <a:cs typeface="Arial"/>
                        </a:rPr>
                        <a:t> </a:t>
                      </a:r>
                      <a:r>
                        <a:rPr sz="1100" dirty="0">
                          <a:latin typeface="Arial"/>
                          <a:cs typeface="Arial"/>
                        </a:rPr>
                        <a:t>προστιθ</a:t>
                      </a:r>
                      <a:r>
                        <a:rPr sz="1100" spc="5" dirty="0">
                          <a:latin typeface="Arial"/>
                          <a:cs typeface="Arial"/>
                        </a:rPr>
                        <a:t>έ</a:t>
                      </a:r>
                      <a:r>
                        <a:rPr sz="1100" dirty="0">
                          <a:latin typeface="Arial"/>
                          <a:cs typeface="Arial"/>
                        </a:rPr>
                        <a:t>μενης</a:t>
                      </a:r>
                      <a:r>
                        <a:rPr sz="1100" spc="-35" dirty="0">
                          <a:latin typeface="Arial"/>
                          <a:cs typeface="Arial"/>
                        </a:rPr>
                        <a:t> </a:t>
                      </a:r>
                      <a:r>
                        <a:rPr sz="1100" dirty="0">
                          <a:latin typeface="Arial"/>
                          <a:cs typeface="Arial"/>
                        </a:rPr>
                        <a:t>αξίας</a:t>
                      </a:r>
                      <a:r>
                        <a:rPr sz="1100" spc="-25" dirty="0">
                          <a:latin typeface="Arial"/>
                          <a:cs typeface="Arial"/>
                        </a:rPr>
                        <a:t> </a:t>
                      </a:r>
                      <a:r>
                        <a:rPr sz="1100" dirty="0">
                          <a:latin typeface="Times New Roman"/>
                          <a:cs typeface="Times New Roman"/>
                        </a:rPr>
                        <a:t>(</a:t>
                      </a:r>
                      <a:r>
                        <a:rPr sz="1100" spc="-5" dirty="0">
                          <a:latin typeface="Arial"/>
                          <a:cs typeface="Arial"/>
                        </a:rPr>
                        <a:t>ΦΠ</a:t>
                      </a:r>
                      <a:r>
                        <a:rPr sz="1100" spc="5" dirty="0">
                          <a:latin typeface="Arial"/>
                          <a:cs typeface="Arial"/>
                        </a:rPr>
                        <a:t>Α</a:t>
                      </a:r>
                      <a:r>
                        <a:rPr sz="1100" dirty="0">
                          <a:latin typeface="Times New Roman"/>
                          <a:cs typeface="Times New Roman"/>
                        </a:rPr>
                        <a:t>) </a:t>
                      </a:r>
                      <a:r>
                        <a:rPr sz="1100" dirty="0">
                          <a:latin typeface="Arial"/>
                          <a:cs typeface="Arial"/>
                        </a:rPr>
                        <a:t>είναι</a:t>
                      </a:r>
                      <a:r>
                        <a:rPr sz="1100" spc="-30" dirty="0">
                          <a:latin typeface="Arial"/>
                          <a:cs typeface="Arial"/>
                        </a:rPr>
                        <a:t> </a:t>
                      </a:r>
                      <a:r>
                        <a:rPr sz="1100" dirty="0">
                          <a:latin typeface="Arial"/>
                          <a:cs typeface="Arial"/>
                        </a:rPr>
                        <a:t>ένας</a:t>
                      </a:r>
                      <a:r>
                        <a:rPr sz="1100" spc="-35" dirty="0">
                          <a:latin typeface="Arial"/>
                          <a:cs typeface="Arial"/>
                        </a:rPr>
                        <a:t> </a:t>
                      </a:r>
                      <a:r>
                        <a:rPr sz="1100" spc="-5" dirty="0">
                          <a:latin typeface="Arial"/>
                          <a:cs typeface="Arial"/>
                        </a:rPr>
                        <a:t>π</a:t>
                      </a:r>
                      <a:r>
                        <a:rPr sz="1100" dirty="0">
                          <a:latin typeface="Arial"/>
                          <a:cs typeface="Arial"/>
                        </a:rPr>
                        <a:t>οσοστι</a:t>
                      </a:r>
                      <a:r>
                        <a:rPr sz="1100" spc="5" dirty="0">
                          <a:latin typeface="Arial"/>
                          <a:cs typeface="Arial"/>
                        </a:rPr>
                        <a:t>α</a:t>
                      </a:r>
                      <a:r>
                        <a:rPr sz="1100" dirty="0">
                          <a:latin typeface="Arial"/>
                          <a:cs typeface="Arial"/>
                        </a:rPr>
                        <a:t>ίος</a:t>
                      </a:r>
                      <a:r>
                        <a:rPr sz="1100" spc="-35" dirty="0">
                          <a:latin typeface="Arial"/>
                          <a:cs typeface="Arial"/>
                        </a:rPr>
                        <a:t> </a:t>
                      </a:r>
                      <a:r>
                        <a:rPr sz="1100" dirty="0">
                          <a:latin typeface="Arial"/>
                          <a:cs typeface="Arial"/>
                        </a:rPr>
                        <a:t>φόρος</a:t>
                      </a:r>
                      <a:r>
                        <a:rPr sz="1100" spc="-35" dirty="0">
                          <a:latin typeface="Arial"/>
                          <a:cs typeface="Arial"/>
                        </a:rPr>
                        <a:t> </a:t>
                      </a:r>
                      <a:r>
                        <a:rPr sz="1100" dirty="0">
                          <a:latin typeface="Arial"/>
                          <a:cs typeface="Arial"/>
                        </a:rPr>
                        <a:t>ο</a:t>
                      </a:r>
                      <a:r>
                        <a:rPr sz="1100" spc="-30" dirty="0">
                          <a:latin typeface="Arial"/>
                          <a:cs typeface="Arial"/>
                        </a:rPr>
                        <a:t> </a:t>
                      </a:r>
                      <a:r>
                        <a:rPr sz="1100" dirty="0">
                          <a:latin typeface="Arial"/>
                          <a:cs typeface="Arial"/>
                        </a:rPr>
                        <a:t>οποίος</a:t>
                      </a:r>
                      <a:r>
                        <a:rPr sz="1100" spc="-35" dirty="0">
                          <a:latin typeface="Arial"/>
                          <a:cs typeface="Arial"/>
                        </a:rPr>
                        <a:t> </a:t>
                      </a:r>
                      <a:r>
                        <a:rPr sz="1100" dirty="0">
                          <a:latin typeface="Arial"/>
                          <a:cs typeface="Arial"/>
                        </a:rPr>
                        <a:t>επ</a:t>
                      </a:r>
                      <a:r>
                        <a:rPr sz="1100" spc="5" dirty="0">
                          <a:latin typeface="Arial"/>
                          <a:cs typeface="Arial"/>
                        </a:rPr>
                        <a:t>ι</a:t>
                      </a:r>
                      <a:r>
                        <a:rPr sz="1100" dirty="0">
                          <a:latin typeface="Arial"/>
                          <a:cs typeface="Arial"/>
                        </a:rPr>
                        <a:t>βάλλεται</a:t>
                      </a:r>
                      <a:r>
                        <a:rPr sz="1100" spc="-30" dirty="0">
                          <a:latin typeface="Arial"/>
                          <a:cs typeface="Arial"/>
                        </a:rPr>
                        <a:t> </a:t>
                      </a:r>
                      <a:r>
                        <a:rPr sz="1100" dirty="0">
                          <a:latin typeface="Arial"/>
                          <a:cs typeface="Arial"/>
                        </a:rPr>
                        <a:t>στη</a:t>
                      </a:r>
                      <a:r>
                        <a:rPr sz="1100" spc="-30" dirty="0">
                          <a:latin typeface="Arial"/>
                          <a:cs typeface="Arial"/>
                        </a:rPr>
                        <a:t> </a:t>
                      </a:r>
                      <a:r>
                        <a:rPr sz="1100" dirty="0">
                          <a:latin typeface="Arial"/>
                          <a:cs typeface="Arial"/>
                        </a:rPr>
                        <a:t>δι</a:t>
                      </a:r>
                      <a:r>
                        <a:rPr sz="1100" spc="5" dirty="0">
                          <a:latin typeface="Arial"/>
                          <a:cs typeface="Arial"/>
                        </a:rPr>
                        <a:t>α</a:t>
                      </a:r>
                      <a:r>
                        <a:rPr sz="1100" dirty="0">
                          <a:latin typeface="Arial"/>
                          <a:cs typeface="Arial"/>
                        </a:rPr>
                        <a:t>φορά</a:t>
                      </a:r>
                      <a:r>
                        <a:rPr sz="1100" spc="-30" dirty="0">
                          <a:latin typeface="Arial"/>
                          <a:cs typeface="Arial"/>
                        </a:rPr>
                        <a:t> </a:t>
                      </a:r>
                      <a:r>
                        <a:rPr sz="1100" spc="-5" dirty="0">
                          <a:latin typeface="Arial"/>
                          <a:cs typeface="Arial"/>
                        </a:rPr>
                        <a:t>μ</a:t>
                      </a:r>
                      <a:r>
                        <a:rPr sz="1100" spc="5" dirty="0">
                          <a:latin typeface="Arial"/>
                          <a:cs typeface="Arial"/>
                        </a:rPr>
                        <a:t>ε</a:t>
                      </a:r>
                      <a:r>
                        <a:rPr sz="1100" spc="-5" dirty="0">
                          <a:latin typeface="Arial"/>
                          <a:cs typeface="Arial"/>
                        </a:rPr>
                        <a:t>τ</a:t>
                      </a:r>
                      <a:r>
                        <a:rPr sz="1100" dirty="0">
                          <a:latin typeface="Arial"/>
                          <a:cs typeface="Arial"/>
                        </a:rPr>
                        <a:t>αξύ αξίας</a:t>
                      </a:r>
                      <a:r>
                        <a:rPr sz="1100" spc="-35" dirty="0">
                          <a:latin typeface="Arial"/>
                          <a:cs typeface="Arial"/>
                        </a:rPr>
                        <a:t> </a:t>
                      </a:r>
                      <a:r>
                        <a:rPr sz="1100" dirty="0">
                          <a:latin typeface="Arial"/>
                          <a:cs typeface="Arial"/>
                        </a:rPr>
                        <a:t>πώλησης</a:t>
                      </a:r>
                      <a:r>
                        <a:rPr sz="1100" spc="-35" dirty="0">
                          <a:latin typeface="Arial"/>
                          <a:cs typeface="Arial"/>
                        </a:rPr>
                        <a:t> </a:t>
                      </a:r>
                      <a:r>
                        <a:rPr sz="1100" dirty="0">
                          <a:latin typeface="Arial"/>
                          <a:cs typeface="Arial"/>
                        </a:rPr>
                        <a:t>και</a:t>
                      </a:r>
                      <a:r>
                        <a:rPr sz="1100" spc="-30" dirty="0">
                          <a:latin typeface="Arial"/>
                          <a:cs typeface="Arial"/>
                        </a:rPr>
                        <a:t> </a:t>
                      </a:r>
                      <a:r>
                        <a:rPr sz="1100" spc="-5" dirty="0">
                          <a:latin typeface="Arial"/>
                          <a:cs typeface="Arial"/>
                        </a:rPr>
                        <a:t>τ</a:t>
                      </a:r>
                      <a:r>
                        <a:rPr sz="1100" dirty="0">
                          <a:latin typeface="Arial"/>
                          <a:cs typeface="Arial"/>
                        </a:rPr>
                        <a:t>ου</a:t>
                      </a:r>
                      <a:r>
                        <a:rPr sz="1100" spc="-35" dirty="0">
                          <a:latin typeface="Arial"/>
                          <a:cs typeface="Arial"/>
                        </a:rPr>
                        <a:t> </a:t>
                      </a:r>
                      <a:r>
                        <a:rPr sz="1100" dirty="0">
                          <a:latin typeface="Arial"/>
                          <a:cs typeface="Arial"/>
                        </a:rPr>
                        <a:t>κόστους</a:t>
                      </a:r>
                      <a:r>
                        <a:rPr sz="1100" spc="-35" dirty="0">
                          <a:latin typeface="Arial"/>
                          <a:cs typeface="Arial"/>
                        </a:rPr>
                        <a:t> </a:t>
                      </a:r>
                      <a:r>
                        <a:rPr sz="1100" spc="-5" dirty="0">
                          <a:latin typeface="Arial"/>
                          <a:cs typeface="Arial"/>
                        </a:rPr>
                        <a:t>τ</a:t>
                      </a:r>
                      <a:r>
                        <a:rPr sz="1100" dirty="0">
                          <a:latin typeface="Arial"/>
                          <a:cs typeface="Arial"/>
                        </a:rPr>
                        <a:t>ων</a:t>
                      </a:r>
                      <a:r>
                        <a:rPr sz="1100" spc="-30" dirty="0">
                          <a:latin typeface="Arial"/>
                          <a:cs typeface="Arial"/>
                        </a:rPr>
                        <a:t> </a:t>
                      </a:r>
                      <a:r>
                        <a:rPr sz="1100" dirty="0">
                          <a:latin typeface="Arial"/>
                          <a:cs typeface="Arial"/>
                        </a:rPr>
                        <a:t>υλικών</a:t>
                      </a:r>
                      <a:r>
                        <a:rPr sz="1100" spc="-35" dirty="0">
                          <a:latin typeface="Arial"/>
                          <a:cs typeface="Arial"/>
                        </a:rPr>
                        <a:t> </a:t>
                      </a:r>
                      <a:r>
                        <a:rPr sz="1100" dirty="0">
                          <a:latin typeface="Arial"/>
                          <a:cs typeface="Arial"/>
                        </a:rPr>
                        <a:t>εισροών</a:t>
                      </a:r>
                      <a:r>
                        <a:rPr sz="1100" spc="-35" dirty="0">
                          <a:latin typeface="Arial"/>
                          <a:cs typeface="Arial"/>
                        </a:rPr>
                        <a:t> </a:t>
                      </a:r>
                      <a:r>
                        <a:rPr sz="1100" spc="5" dirty="0">
                          <a:latin typeface="Arial"/>
                          <a:cs typeface="Arial"/>
                        </a:rPr>
                        <a:t>α</a:t>
                      </a:r>
                      <a:r>
                        <a:rPr sz="1100" dirty="0">
                          <a:latin typeface="Arial"/>
                          <a:cs typeface="Arial"/>
                        </a:rPr>
                        <a:t>πό</a:t>
                      </a:r>
                      <a:r>
                        <a:rPr sz="1100" spc="-30" dirty="0">
                          <a:latin typeface="Arial"/>
                          <a:cs typeface="Arial"/>
                        </a:rPr>
                        <a:t> </a:t>
                      </a:r>
                      <a:r>
                        <a:rPr sz="1100" dirty="0">
                          <a:latin typeface="Arial"/>
                          <a:cs typeface="Arial"/>
                        </a:rPr>
                        <a:t>κ</a:t>
                      </a:r>
                      <a:r>
                        <a:rPr sz="1100" spc="5" dirty="0">
                          <a:latin typeface="Arial"/>
                          <a:cs typeface="Arial"/>
                        </a:rPr>
                        <a:t>ά</a:t>
                      </a:r>
                      <a:r>
                        <a:rPr sz="1100" dirty="0">
                          <a:latin typeface="Arial"/>
                          <a:cs typeface="Arial"/>
                        </a:rPr>
                        <a:t>θε</a:t>
                      </a:r>
                      <a:r>
                        <a:rPr sz="1100" spc="-35" dirty="0">
                          <a:latin typeface="Arial"/>
                          <a:cs typeface="Arial"/>
                        </a:rPr>
                        <a:t> </a:t>
                      </a:r>
                      <a:r>
                        <a:rPr sz="1100" dirty="0">
                          <a:latin typeface="Arial"/>
                          <a:cs typeface="Arial"/>
                        </a:rPr>
                        <a:t>επιχείρηση</a:t>
                      </a:r>
                      <a:r>
                        <a:rPr sz="1100" spc="-30" dirty="0">
                          <a:latin typeface="Arial"/>
                          <a:cs typeface="Arial"/>
                        </a:rPr>
                        <a:t> </a:t>
                      </a:r>
                      <a:r>
                        <a:rPr sz="1100" dirty="0">
                          <a:latin typeface="Arial"/>
                          <a:cs typeface="Arial"/>
                        </a:rPr>
                        <a:t>σε</a:t>
                      </a:r>
                      <a:r>
                        <a:rPr sz="1100" spc="-35" dirty="0">
                          <a:latin typeface="Arial"/>
                          <a:cs typeface="Arial"/>
                        </a:rPr>
                        <a:t> </a:t>
                      </a:r>
                      <a:r>
                        <a:rPr sz="1100" dirty="0">
                          <a:latin typeface="Arial"/>
                          <a:cs typeface="Arial"/>
                        </a:rPr>
                        <a:t>κά</a:t>
                      </a:r>
                      <a:r>
                        <a:rPr sz="1100" spc="20" dirty="0">
                          <a:latin typeface="Arial"/>
                          <a:cs typeface="Arial"/>
                        </a:rPr>
                        <a:t>θ</a:t>
                      </a:r>
                      <a:r>
                        <a:rPr sz="1100" dirty="0">
                          <a:latin typeface="Arial"/>
                          <a:cs typeface="Arial"/>
                        </a:rPr>
                        <a:t>ε</a:t>
                      </a:r>
                      <a:r>
                        <a:rPr sz="1100" spc="-35" dirty="0">
                          <a:latin typeface="Arial"/>
                          <a:cs typeface="Arial"/>
                        </a:rPr>
                        <a:t> </a:t>
                      </a:r>
                      <a:r>
                        <a:rPr sz="1100" dirty="0">
                          <a:latin typeface="Arial"/>
                          <a:cs typeface="Arial"/>
                        </a:rPr>
                        <a:t>στάδιο</a:t>
                      </a:r>
                      <a:r>
                        <a:rPr sz="1100" spc="-25" dirty="0">
                          <a:latin typeface="Arial"/>
                          <a:cs typeface="Arial"/>
                        </a:rPr>
                        <a:t> </a:t>
                      </a:r>
                      <a:r>
                        <a:rPr sz="1100" spc="-5" dirty="0">
                          <a:latin typeface="Arial"/>
                          <a:cs typeface="Arial"/>
                        </a:rPr>
                        <a:t>τ</a:t>
                      </a:r>
                      <a:r>
                        <a:rPr sz="1100" dirty="0">
                          <a:latin typeface="Arial"/>
                          <a:cs typeface="Arial"/>
                        </a:rPr>
                        <a:t>ης</a:t>
                      </a:r>
                      <a:r>
                        <a:rPr sz="1100" spc="-35" dirty="0">
                          <a:latin typeface="Arial"/>
                          <a:cs typeface="Arial"/>
                        </a:rPr>
                        <a:t> </a:t>
                      </a:r>
                      <a:r>
                        <a:rPr sz="1100" dirty="0">
                          <a:latin typeface="Arial"/>
                          <a:cs typeface="Arial"/>
                        </a:rPr>
                        <a:t>παραγωγικής δια</a:t>
                      </a:r>
                      <a:r>
                        <a:rPr sz="1100" spc="5" dirty="0">
                          <a:latin typeface="Arial"/>
                          <a:cs typeface="Arial"/>
                        </a:rPr>
                        <a:t>δ</a:t>
                      </a:r>
                      <a:r>
                        <a:rPr sz="1100" dirty="0">
                          <a:latin typeface="Arial"/>
                          <a:cs typeface="Arial"/>
                        </a:rPr>
                        <a:t>ικασίας</a:t>
                      </a:r>
                      <a:r>
                        <a:rPr sz="1100" dirty="0">
                          <a:latin typeface="Times New Roman"/>
                          <a:cs typeface="Times New Roman"/>
                        </a:rPr>
                        <a:t>.</a:t>
                      </a: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215900" rIns="0" bIns="0" rtlCol="0">
            <a:spAutoFit/>
          </a:bodyPr>
          <a:lstStyle/>
          <a:p>
            <a:pPr marL="1083945">
              <a:lnSpc>
                <a:spcPct val="100000"/>
              </a:lnSpc>
            </a:pPr>
            <a:r>
              <a:rPr sz="4000" spc="-5" dirty="0"/>
              <a:t>Ειδικο</a:t>
            </a:r>
            <a:r>
              <a:rPr sz="4000" dirty="0"/>
              <a:t>ί </a:t>
            </a:r>
            <a:r>
              <a:rPr sz="4000" spc="-5" dirty="0"/>
              <a:t>φόρο</a:t>
            </a:r>
            <a:r>
              <a:rPr sz="4000" dirty="0"/>
              <a:t>ι </a:t>
            </a:r>
            <a:r>
              <a:rPr sz="4000" spc="-30" dirty="0"/>
              <a:t>κατανάλωσης</a:t>
            </a:r>
            <a:endParaRPr sz="400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11</a:t>
            </a:fld>
            <a:endParaRPr spc="-10" dirty="0"/>
          </a:p>
        </p:txBody>
      </p:sp>
      <p:sp>
        <p:nvSpPr>
          <p:cNvPr id="7" name="object 7"/>
          <p:cNvSpPr txBox="1"/>
          <p:nvPr/>
        </p:nvSpPr>
        <p:spPr>
          <a:xfrm>
            <a:off x="1311535" y="2400653"/>
            <a:ext cx="7749540" cy="3666490"/>
          </a:xfrm>
          <a:prstGeom prst="rect">
            <a:avLst/>
          </a:prstGeom>
        </p:spPr>
        <p:txBody>
          <a:bodyPr vert="horz" wrap="square" lIns="0" tIns="0" rIns="0" bIns="0" rtlCol="0">
            <a:spAutoFit/>
          </a:bodyPr>
          <a:lstStyle/>
          <a:p>
            <a:pPr marL="285115" marR="5080" indent="-272415">
              <a:lnSpc>
                <a:spcPct val="69800"/>
              </a:lnSpc>
              <a:buClr>
                <a:srgbClr val="CCCC00"/>
              </a:buClr>
              <a:buSzPct val="83333"/>
              <a:buFont typeface="Wingdings 2"/>
              <a:buChar char="•"/>
              <a:tabLst>
                <a:tab pos="285750" algn="l"/>
              </a:tabLst>
            </a:pPr>
            <a:r>
              <a:rPr sz="2400" spc="-15" dirty="0">
                <a:latin typeface="Times New Roman"/>
                <a:cs typeface="Times New Roman"/>
              </a:rPr>
              <a:t>Είναι</a:t>
            </a:r>
            <a:r>
              <a:rPr sz="2400" spc="5" dirty="0">
                <a:latin typeface="Times New Roman"/>
                <a:cs typeface="Times New Roman"/>
              </a:rPr>
              <a:t> </a:t>
            </a:r>
            <a:r>
              <a:rPr sz="2400" dirty="0">
                <a:latin typeface="Times New Roman"/>
                <a:cs typeface="Times New Roman"/>
              </a:rPr>
              <a:t>οι φόροι </a:t>
            </a:r>
            <a:r>
              <a:rPr sz="2400" spc="-15" dirty="0">
                <a:latin typeface="Times New Roman"/>
                <a:cs typeface="Times New Roman"/>
              </a:rPr>
              <a:t>που</a:t>
            </a:r>
            <a:r>
              <a:rPr sz="2400" spc="-5" dirty="0">
                <a:latin typeface="Times New Roman"/>
                <a:cs typeface="Times New Roman"/>
              </a:rPr>
              <a:t> </a:t>
            </a:r>
            <a:r>
              <a:rPr sz="2400" spc="-15" dirty="0">
                <a:latin typeface="Times New Roman"/>
                <a:cs typeface="Times New Roman"/>
              </a:rPr>
              <a:t>επιβάλλονται</a:t>
            </a:r>
            <a:r>
              <a:rPr sz="2400" dirty="0">
                <a:latin typeface="Times New Roman"/>
                <a:cs typeface="Times New Roman"/>
              </a:rPr>
              <a:t> </a:t>
            </a:r>
            <a:r>
              <a:rPr sz="2400" spc="-15" dirty="0">
                <a:latin typeface="Times New Roman"/>
                <a:cs typeface="Times New Roman"/>
              </a:rPr>
              <a:t>στην</a:t>
            </a:r>
            <a:r>
              <a:rPr sz="2400" dirty="0">
                <a:latin typeface="Times New Roman"/>
                <a:cs typeface="Times New Roman"/>
              </a:rPr>
              <a:t> </a:t>
            </a:r>
            <a:r>
              <a:rPr sz="2400" spc="-15" dirty="0">
                <a:latin typeface="Times New Roman"/>
                <a:cs typeface="Times New Roman"/>
              </a:rPr>
              <a:t>αγορά</a:t>
            </a:r>
            <a:r>
              <a:rPr sz="2400" dirty="0">
                <a:latin typeface="Times New Roman"/>
                <a:cs typeface="Times New Roman"/>
              </a:rPr>
              <a:t> </a:t>
            </a:r>
            <a:r>
              <a:rPr sz="2400" spc="5" dirty="0">
                <a:latin typeface="Times New Roman"/>
                <a:cs typeface="Times New Roman"/>
              </a:rPr>
              <a:t>σ</a:t>
            </a:r>
            <a:r>
              <a:rPr sz="2400" spc="-15" dirty="0">
                <a:latin typeface="Times New Roman"/>
                <a:cs typeface="Times New Roman"/>
              </a:rPr>
              <a:t>υγκεκριμένων</a:t>
            </a:r>
            <a:r>
              <a:rPr sz="2400" spc="-10" dirty="0">
                <a:latin typeface="Times New Roman"/>
                <a:cs typeface="Times New Roman"/>
              </a:rPr>
              <a:t> </a:t>
            </a:r>
            <a:r>
              <a:rPr sz="2400" dirty="0">
                <a:latin typeface="Times New Roman"/>
                <a:cs typeface="Times New Roman"/>
              </a:rPr>
              <a:t>μόνο</a:t>
            </a:r>
            <a:r>
              <a:rPr sz="2400" spc="5" dirty="0">
                <a:latin typeface="Times New Roman"/>
                <a:cs typeface="Times New Roman"/>
              </a:rPr>
              <a:t> </a:t>
            </a:r>
            <a:r>
              <a:rPr sz="2400" spc="-15" dirty="0">
                <a:latin typeface="Times New Roman"/>
                <a:cs typeface="Times New Roman"/>
              </a:rPr>
              <a:t>αγαθών</a:t>
            </a:r>
            <a:endParaRPr sz="2400">
              <a:latin typeface="Times New Roman"/>
              <a:cs typeface="Times New Roman"/>
            </a:endParaRPr>
          </a:p>
          <a:p>
            <a:pPr marL="285115" marR="151130" indent="-272415">
              <a:lnSpc>
                <a:spcPts val="2450"/>
              </a:lnSpc>
              <a:spcBef>
                <a:spcPts val="484"/>
              </a:spcBef>
              <a:buClr>
                <a:srgbClr val="CCCC00"/>
              </a:buClr>
              <a:buSzPct val="83333"/>
              <a:buFont typeface="Wingdings 2"/>
              <a:buChar char="•"/>
              <a:tabLst>
                <a:tab pos="285750" algn="l"/>
              </a:tabLst>
            </a:pPr>
            <a:r>
              <a:rPr sz="2400" b="1" spc="-15" dirty="0">
                <a:solidFill>
                  <a:srgbClr val="DC1661"/>
                </a:solidFill>
                <a:latin typeface="Times New Roman"/>
                <a:cs typeface="Times New Roman"/>
              </a:rPr>
              <a:t>Ανά</a:t>
            </a:r>
            <a:r>
              <a:rPr sz="2400" b="1" spc="-5" dirty="0">
                <a:solidFill>
                  <a:srgbClr val="DC1661"/>
                </a:solidFill>
                <a:latin typeface="Times New Roman"/>
                <a:cs typeface="Times New Roman"/>
              </a:rPr>
              <a:t> </a:t>
            </a:r>
            <a:r>
              <a:rPr sz="2400" b="1" spc="-10" dirty="0">
                <a:solidFill>
                  <a:srgbClr val="DC1661"/>
                </a:solidFill>
                <a:latin typeface="Times New Roman"/>
                <a:cs typeface="Times New Roman"/>
              </a:rPr>
              <a:t>μ</a:t>
            </a:r>
            <a:r>
              <a:rPr sz="2400" b="1" spc="-15" dirty="0">
                <a:solidFill>
                  <a:srgbClr val="DC1661"/>
                </a:solidFill>
                <a:latin typeface="Times New Roman"/>
                <a:cs typeface="Times New Roman"/>
              </a:rPr>
              <a:t>ονάδα</a:t>
            </a:r>
            <a:r>
              <a:rPr sz="2400" b="1" spc="-5" dirty="0">
                <a:solidFill>
                  <a:srgbClr val="DC1661"/>
                </a:solidFill>
                <a:latin typeface="Times New Roman"/>
                <a:cs typeface="Times New Roman"/>
              </a:rPr>
              <a:t> </a:t>
            </a:r>
            <a:r>
              <a:rPr sz="2400" b="1" dirty="0">
                <a:solidFill>
                  <a:srgbClr val="DC1661"/>
                </a:solidFill>
                <a:latin typeface="Times New Roman"/>
                <a:cs typeface="Times New Roman"/>
              </a:rPr>
              <a:t>φ</a:t>
            </a:r>
            <a:r>
              <a:rPr sz="2400" b="1" spc="-15" dirty="0">
                <a:solidFill>
                  <a:srgbClr val="DC1661"/>
                </a:solidFill>
                <a:latin typeface="Times New Roman"/>
                <a:cs typeface="Times New Roman"/>
              </a:rPr>
              <a:t>όρος</a:t>
            </a:r>
            <a:r>
              <a:rPr sz="2400" b="1" spc="10" dirty="0">
                <a:solidFill>
                  <a:srgbClr val="DC1661"/>
                </a:solidFill>
                <a:latin typeface="Times New Roman"/>
                <a:cs typeface="Times New Roman"/>
              </a:rPr>
              <a:t> </a:t>
            </a:r>
            <a:r>
              <a:rPr sz="2400" spc="-5" dirty="0">
                <a:solidFill>
                  <a:srgbClr val="DC1661"/>
                </a:solidFill>
                <a:latin typeface="Times New Roman"/>
                <a:cs typeface="Times New Roman"/>
              </a:rPr>
              <a:t>(</a:t>
            </a:r>
            <a:r>
              <a:rPr sz="2400" b="1" spc="-5" dirty="0">
                <a:solidFill>
                  <a:srgbClr val="DC1661"/>
                </a:solidFill>
                <a:latin typeface="Times New Roman"/>
                <a:cs typeface="Times New Roman"/>
              </a:rPr>
              <a:t>uni</a:t>
            </a:r>
            <a:r>
              <a:rPr sz="2400" b="1" dirty="0">
                <a:solidFill>
                  <a:srgbClr val="DC1661"/>
                </a:solidFill>
                <a:latin typeface="Times New Roman"/>
                <a:cs typeface="Times New Roman"/>
              </a:rPr>
              <a:t>t tax)</a:t>
            </a:r>
            <a:r>
              <a:rPr sz="2400" spc="-10" dirty="0">
                <a:latin typeface="Times New Roman"/>
                <a:cs typeface="Times New Roman"/>
              </a:rPr>
              <a:t>:</a:t>
            </a:r>
            <a:r>
              <a:rPr sz="2400" spc="-5" dirty="0">
                <a:latin typeface="Times New Roman"/>
                <a:cs typeface="Times New Roman"/>
              </a:rPr>
              <a:t> </a:t>
            </a:r>
            <a:r>
              <a:rPr sz="2400" dirty="0">
                <a:latin typeface="Times New Roman"/>
                <a:cs typeface="Times New Roman"/>
              </a:rPr>
              <a:t>ο φ</a:t>
            </a:r>
            <a:r>
              <a:rPr sz="2400" spc="-15" dirty="0">
                <a:latin typeface="Times New Roman"/>
                <a:cs typeface="Times New Roman"/>
              </a:rPr>
              <a:t>όρος</a:t>
            </a:r>
            <a:r>
              <a:rPr sz="2400" dirty="0">
                <a:latin typeface="Times New Roman"/>
                <a:cs typeface="Times New Roman"/>
              </a:rPr>
              <a:t> </a:t>
            </a:r>
            <a:r>
              <a:rPr sz="2400" spc="-15" dirty="0">
                <a:latin typeface="Times New Roman"/>
                <a:cs typeface="Times New Roman"/>
              </a:rPr>
              <a:t>που</a:t>
            </a:r>
            <a:r>
              <a:rPr sz="2400" spc="-5" dirty="0">
                <a:latin typeface="Times New Roman"/>
                <a:cs typeface="Times New Roman"/>
              </a:rPr>
              <a:t> ε</a:t>
            </a:r>
            <a:r>
              <a:rPr sz="2400" spc="-15" dirty="0">
                <a:latin typeface="Times New Roman"/>
                <a:cs typeface="Times New Roman"/>
              </a:rPr>
              <a:t>πιβάλλεται</a:t>
            </a:r>
            <a:r>
              <a:rPr sz="2400" spc="5" dirty="0">
                <a:latin typeface="Times New Roman"/>
                <a:cs typeface="Times New Roman"/>
              </a:rPr>
              <a:t> </a:t>
            </a:r>
            <a:r>
              <a:rPr sz="2400" spc="-15" dirty="0">
                <a:latin typeface="Times New Roman"/>
                <a:cs typeface="Times New Roman"/>
              </a:rPr>
              <a:t>σε σταθερή</a:t>
            </a:r>
            <a:r>
              <a:rPr sz="2400" spc="-5" dirty="0">
                <a:latin typeface="Times New Roman"/>
                <a:cs typeface="Times New Roman"/>
              </a:rPr>
              <a:t> </a:t>
            </a:r>
            <a:r>
              <a:rPr sz="2400" spc="-15" dirty="0">
                <a:latin typeface="Times New Roman"/>
                <a:cs typeface="Times New Roman"/>
              </a:rPr>
              <a:t>αξία</a:t>
            </a:r>
            <a:r>
              <a:rPr sz="2400" dirty="0">
                <a:latin typeface="Times New Roman"/>
                <a:cs typeface="Times New Roman"/>
              </a:rPr>
              <a:t> </a:t>
            </a:r>
            <a:r>
              <a:rPr sz="2400" spc="-15" dirty="0">
                <a:latin typeface="Times New Roman"/>
                <a:cs typeface="Times New Roman"/>
              </a:rPr>
              <a:t>ανά</a:t>
            </a:r>
            <a:r>
              <a:rPr sz="2400" spc="5" dirty="0">
                <a:latin typeface="Times New Roman"/>
                <a:cs typeface="Times New Roman"/>
              </a:rPr>
              <a:t> </a:t>
            </a:r>
            <a:r>
              <a:rPr sz="2400" spc="-15" dirty="0">
                <a:latin typeface="Times New Roman"/>
                <a:cs typeface="Times New Roman"/>
              </a:rPr>
              <a:t>μονάδα</a:t>
            </a:r>
            <a:r>
              <a:rPr sz="2400" dirty="0">
                <a:latin typeface="Times New Roman"/>
                <a:cs typeface="Times New Roman"/>
              </a:rPr>
              <a:t> </a:t>
            </a:r>
            <a:r>
              <a:rPr sz="2400" spc="-15" dirty="0">
                <a:latin typeface="Times New Roman"/>
                <a:cs typeface="Times New Roman"/>
              </a:rPr>
              <a:t>προϊόντος</a:t>
            </a:r>
            <a:endParaRPr sz="2400">
              <a:latin typeface="Times New Roman"/>
              <a:cs typeface="Times New Roman"/>
            </a:endParaRPr>
          </a:p>
          <a:p>
            <a:pPr marL="285115" marR="82550">
              <a:lnSpc>
                <a:spcPts val="2450"/>
              </a:lnSpc>
              <a:spcBef>
                <a:spcPts val="570"/>
              </a:spcBef>
            </a:pPr>
            <a:r>
              <a:rPr sz="2400" dirty="0">
                <a:latin typeface="Times New Roman"/>
                <a:cs typeface="Times New Roman"/>
              </a:rPr>
              <a:t>Π.</a:t>
            </a:r>
            <a:r>
              <a:rPr sz="2400" spc="-15" dirty="0">
                <a:latin typeface="Times New Roman"/>
                <a:cs typeface="Times New Roman"/>
              </a:rPr>
              <a:t>χ. στην Ελλάδα ο </a:t>
            </a:r>
            <a:r>
              <a:rPr sz="2400" spc="-10" dirty="0">
                <a:latin typeface="Times New Roman"/>
                <a:cs typeface="Times New Roman"/>
              </a:rPr>
              <a:t>ειδικός</a:t>
            </a:r>
            <a:r>
              <a:rPr sz="2400" spc="-5" dirty="0">
                <a:latin typeface="Times New Roman"/>
                <a:cs typeface="Times New Roman"/>
              </a:rPr>
              <a:t> </a:t>
            </a:r>
            <a:r>
              <a:rPr sz="2400" spc="-15" dirty="0">
                <a:latin typeface="Times New Roman"/>
                <a:cs typeface="Times New Roman"/>
              </a:rPr>
              <a:t>φόρος</a:t>
            </a:r>
            <a:r>
              <a:rPr sz="2400" spc="-5" dirty="0">
                <a:latin typeface="Times New Roman"/>
                <a:cs typeface="Times New Roman"/>
              </a:rPr>
              <a:t> </a:t>
            </a:r>
            <a:r>
              <a:rPr sz="2400" spc="-15" dirty="0">
                <a:latin typeface="Times New Roman"/>
                <a:cs typeface="Times New Roman"/>
              </a:rPr>
              <a:t>κατανάλωσης</a:t>
            </a:r>
            <a:r>
              <a:rPr sz="2400" spc="-5" dirty="0">
                <a:latin typeface="Times New Roman"/>
                <a:cs typeface="Times New Roman"/>
              </a:rPr>
              <a:t> </a:t>
            </a:r>
            <a:r>
              <a:rPr sz="2400" spc="-15" dirty="0">
                <a:latin typeface="Times New Roman"/>
                <a:cs typeface="Times New Roman"/>
              </a:rPr>
              <a:t>αμόλυβδης</a:t>
            </a:r>
            <a:r>
              <a:rPr sz="2400" spc="-10" dirty="0">
                <a:latin typeface="Times New Roman"/>
                <a:cs typeface="Times New Roman"/>
              </a:rPr>
              <a:t> βενζίνης</a:t>
            </a:r>
            <a:r>
              <a:rPr sz="2400" spc="-5" dirty="0">
                <a:latin typeface="Times New Roman"/>
                <a:cs typeface="Times New Roman"/>
              </a:rPr>
              <a:t> </a:t>
            </a:r>
            <a:r>
              <a:rPr sz="2400" spc="-10" dirty="0">
                <a:latin typeface="Times New Roman"/>
                <a:cs typeface="Times New Roman"/>
              </a:rPr>
              <a:t>είναι</a:t>
            </a:r>
            <a:r>
              <a:rPr sz="2400" spc="20" dirty="0">
                <a:latin typeface="Times New Roman"/>
                <a:cs typeface="Times New Roman"/>
              </a:rPr>
              <a:t> </a:t>
            </a:r>
            <a:r>
              <a:rPr sz="2400" dirty="0">
                <a:latin typeface="Times New Roman"/>
                <a:cs typeface="Times New Roman"/>
              </a:rPr>
              <a:t>359 </a:t>
            </a:r>
            <a:r>
              <a:rPr sz="2400" spc="-15" dirty="0">
                <a:latin typeface="Times New Roman"/>
                <a:cs typeface="Times New Roman"/>
              </a:rPr>
              <a:t>ευρώ</a:t>
            </a:r>
            <a:r>
              <a:rPr sz="2400" spc="-5" dirty="0">
                <a:latin typeface="Times New Roman"/>
                <a:cs typeface="Times New Roman"/>
              </a:rPr>
              <a:t> </a:t>
            </a:r>
            <a:r>
              <a:rPr sz="2400" spc="-15" dirty="0">
                <a:latin typeface="Times New Roman"/>
                <a:cs typeface="Times New Roman"/>
              </a:rPr>
              <a:t>ανά</a:t>
            </a:r>
            <a:r>
              <a:rPr sz="2400" spc="5" dirty="0">
                <a:latin typeface="Times New Roman"/>
                <a:cs typeface="Times New Roman"/>
              </a:rPr>
              <a:t> </a:t>
            </a:r>
            <a:r>
              <a:rPr sz="2400" dirty="0">
                <a:latin typeface="Times New Roman"/>
                <a:cs typeface="Times New Roman"/>
              </a:rPr>
              <a:t>1.000 </a:t>
            </a:r>
            <a:r>
              <a:rPr sz="2400" spc="-15" dirty="0">
                <a:latin typeface="Times New Roman"/>
                <a:cs typeface="Times New Roman"/>
              </a:rPr>
              <a:t>λίτρα</a:t>
            </a:r>
            <a:r>
              <a:rPr sz="2400" dirty="0">
                <a:latin typeface="Times New Roman"/>
                <a:cs typeface="Times New Roman"/>
              </a:rPr>
              <a:t> </a:t>
            </a:r>
            <a:r>
              <a:rPr sz="2400" spc="-15" dirty="0">
                <a:latin typeface="Times New Roman"/>
                <a:cs typeface="Times New Roman"/>
              </a:rPr>
              <a:t>βενζίνης</a:t>
            </a:r>
            <a:endParaRPr sz="2400">
              <a:latin typeface="Times New Roman"/>
              <a:cs typeface="Times New Roman"/>
            </a:endParaRPr>
          </a:p>
          <a:p>
            <a:pPr marL="285115" marR="942340" indent="-272415">
              <a:lnSpc>
                <a:spcPts val="2450"/>
              </a:lnSpc>
              <a:spcBef>
                <a:spcPts val="570"/>
              </a:spcBef>
              <a:buClr>
                <a:srgbClr val="CCCC00"/>
              </a:buClr>
              <a:buSzPct val="83333"/>
              <a:buFont typeface="Wingdings 2"/>
              <a:buChar char="•"/>
              <a:tabLst>
                <a:tab pos="285750" algn="l"/>
              </a:tabLst>
            </a:pPr>
            <a:r>
              <a:rPr sz="2400" b="1" dirty="0">
                <a:solidFill>
                  <a:srgbClr val="DC1661"/>
                </a:solidFill>
                <a:latin typeface="Times New Roman"/>
                <a:cs typeface="Times New Roman"/>
              </a:rPr>
              <a:t>Φό</a:t>
            </a:r>
            <a:r>
              <a:rPr sz="2400" b="1" spc="-5" dirty="0">
                <a:solidFill>
                  <a:srgbClr val="DC1661"/>
                </a:solidFill>
                <a:latin typeface="Times New Roman"/>
                <a:cs typeface="Times New Roman"/>
              </a:rPr>
              <a:t>ρ</a:t>
            </a:r>
            <a:r>
              <a:rPr sz="2400" b="1" dirty="0">
                <a:solidFill>
                  <a:srgbClr val="DC1661"/>
                </a:solidFill>
                <a:latin typeface="Times New Roman"/>
                <a:cs typeface="Times New Roman"/>
              </a:rPr>
              <a:t>ο</a:t>
            </a:r>
            <a:r>
              <a:rPr sz="2400" b="1" spc="-15" dirty="0">
                <a:solidFill>
                  <a:srgbClr val="DC1661"/>
                </a:solidFill>
                <a:latin typeface="Times New Roman"/>
                <a:cs typeface="Times New Roman"/>
              </a:rPr>
              <a:t>ς</a:t>
            </a:r>
            <a:r>
              <a:rPr sz="2400" b="1" dirty="0">
                <a:solidFill>
                  <a:srgbClr val="DC1661"/>
                </a:solidFill>
                <a:latin typeface="Times New Roman"/>
                <a:cs typeface="Times New Roman"/>
              </a:rPr>
              <a:t> ε</a:t>
            </a:r>
            <a:r>
              <a:rPr sz="2400" b="1" spc="-20" dirty="0">
                <a:solidFill>
                  <a:srgbClr val="DC1661"/>
                </a:solidFill>
                <a:latin typeface="Times New Roman"/>
                <a:cs typeface="Times New Roman"/>
              </a:rPr>
              <a:t>π</a:t>
            </a:r>
            <a:r>
              <a:rPr sz="2400" b="1" dirty="0">
                <a:solidFill>
                  <a:srgbClr val="DC1661"/>
                </a:solidFill>
                <a:latin typeface="Times New Roman"/>
                <a:cs typeface="Times New Roman"/>
              </a:rPr>
              <a:t>ί</a:t>
            </a:r>
            <a:r>
              <a:rPr sz="2400" b="1" spc="-5" dirty="0">
                <a:solidFill>
                  <a:srgbClr val="DC1661"/>
                </a:solidFill>
                <a:latin typeface="Times New Roman"/>
                <a:cs typeface="Times New Roman"/>
              </a:rPr>
              <a:t> </a:t>
            </a:r>
            <a:r>
              <a:rPr sz="2400" b="1" spc="-15" dirty="0">
                <a:solidFill>
                  <a:srgbClr val="DC1661"/>
                </a:solidFill>
                <a:latin typeface="Times New Roman"/>
                <a:cs typeface="Times New Roman"/>
              </a:rPr>
              <a:t>τ</a:t>
            </a:r>
            <a:r>
              <a:rPr sz="2400" b="1" spc="-20" dirty="0">
                <a:solidFill>
                  <a:srgbClr val="DC1661"/>
                </a:solidFill>
                <a:latin typeface="Times New Roman"/>
                <a:cs typeface="Times New Roman"/>
              </a:rPr>
              <a:t>η</a:t>
            </a:r>
            <a:r>
              <a:rPr sz="2400" b="1" spc="-15" dirty="0">
                <a:solidFill>
                  <a:srgbClr val="DC1661"/>
                </a:solidFill>
                <a:latin typeface="Times New Roman"/>
                <a:cs typeface="Times New Roman"/>
              </a:rPr>
              <a:t>ς</a:t>
            </a:r>
            <a:r>
              <a:rPr sz="2400" b="1" dirty="0">
                <a:solidFill>
                  <a:srgbClr val="DC1661"/>
                </a:solidFill>
                <a:latin typeface="Times New Roman"/>
                <a:cs typeface="Times New Roman"/>
              </a:rPr>
              <a:t> </a:t>
            </a:r>
            <a:r>
              <a:rPr sz="2400" b="1" spc="-5" dirty="0">
                <a:solidFill>
                  <a:srgbClr val="DC1661"/>
                </a:solidFill>
                <a:latin typeface="Times New Roman"/>
                <a:cs typeface="Times New Roman"/>
              </a:rPr>
              <a:t>α</a:t>
            </a:r>
            <a:r>
              <a:rPr sz="2400" b="1" spc="-15" dirty="0">
                <a:solidFill>
                  <a:srgbClr val="DC1661"/>
                </a:solidFill>
                <a:latin typeface="Times New Roman"/>
                <a:cs typeface="Times New Roman"/>
              </a:rPr>
              <a:t>ξ</a:t>
            </a:r>
            <a:r>
              <a:rPr sz="2400" b="1" spc="-5" dirty="0">
                <a:solidFill>
                  <a:srgbClr val="DC1661"/>
                </a:solidFill>
                <a:latin typeface="Times New Roman"/>
                <a:cs typeface="Times New Roman"/>
              </a:rPr>
              <a:t>ία</a:t>
            </a:r>
            <a:r>
              <a:rPr sz="2400" b="1" spc="-15" dirty="0">
                <a:solidFill>
                  <a:srgbClr val="DC1661"/>
                </a:solidFill>
                <a:latin typeface="Times New Roman"/>
                <a:cs typeface="Times New Roman"/>
              </a:rPr>
              <a:t>ς</a:t>
            </a:r>
            <a:r>
              <a:rPr sz="2400" b="1" spc="15" dirty="0">
                <a:solidFill>
                  <a:srgbClr val="DC1661"/>
                </a:solidFill>
                <a:latin typeface="Times New Roman"/>
                <a:cs typeface="Times New Roman"/>
              </a:rPr>
              <a:t> </a:t>
            </a:r>
            <a:r>
              <a:rPr sz="2400" b="1" spc="-5" dirty="0">
                <a:solidFill>
                  <a:srgbClr val="DC1661"/>
                </a:solidFill>
                <a:latin typeface="Times New Roman"/>
                <a:cs typeface="Times New Roman"/>
              </a:rPr>
              <a:t>(a</a:t>
            </a:r>
            <a:r>
              <a:rPr sz="2400" b="1" dirty="0">
                <a:solidFill>
                  <a:srgbClr val="DC1661"/>
                </a:solidFill>
                <a:latin typeface="Times New Roman"/>
                <a:cs typeface="Times New Roman"/>
              </a:rPr>
              <a:t>d</a:t>
            </a:r>
            <a:r>
              <a:rPr sz="2400" b="1" spc="-5" dirty="0">
                <a:solidFill>
                  <a:srgbClr val="DC1661"/>
                </a:solidFill>
                <a:latin typeface="Times New Roman"/>
                <a:cs typeface="Times New Roman"/>
              </a:rPr>
              <a:t> </a:t>
            </a:r>
            <a:r>
              <a:rPr sz="2400" b="1" spc="-20" dirty="0">
                <a:solidFill>
                  <a:srgbClr val="DC1661"/>
                </a:solidFill>
                <a:latin typeface="Times New Roman"/>
                <a:cs typeface="Times New Roman"/>
              </a:rPr>
              <a:t>valorem</a:t>
            </a:r>
            <a:r>
              <a:rPr sz="2400" b="1" dirty="0">
                <a:solidFill>
                  <a:srgbClr val="DC1661"/>
                </a:solidFill>
                <a:latin typeface="Times New Roman"/>
                <a:cs typeface="Times New Roman"/>
              </a:rPr>
              <a:t> </a:t>
            </a:r>
            <a:r>
              <a:rPr sz="2400" b="1" spc="-5" dirty="0">
                <a:solidFill>
                  <a:srgbClr val="DC1661"/>
                </a:solidFill>
                <a:latin typeface="Times New Roman"/>
                <a:cs typeface="Times New Roman"/>
              </a:rPr>
              <a:t>tax</a:t>
            </a:r>
            <a:r>
              <a:rPr sz="2400" b="1" spc="5" dirty="0">
                <a:solidFill>
                  <a:srgbClr val="DC1661"/>
                </a:solidFill>
                <a:latin typeface="Times New Roman"/>
                <a:cs typeface="Times New Roman"/>
              </a:rPr>
              <a:t>)</a:t>
            </a:r>
            <a:r>
              <a:rPr sz="2400" spc="-10" dirty="0">
                <a:latin typeface="Times New Roman"/>
                <a:cs typeface="Times New Roman"/>
              </a:rPr>
              <a:t>:</a:t>
            </a:r>
            <a:r>
              <a:rPr sz="2400" spc="-5" dirty="0">
                <a:latin typeface="Times New Roman"/>
                <a:cs typeface="Times New Roman"/>
              </a:rPr>
              <a:t> </a:t>
            </a:r>
            <a:r>
              <a:rPr sz="2400" dirty="0">
                <a:latin typeface="Times New Roman"/>
                <a:cs typeface="Times New Roman"/>
              </a:rPr>
              <a:t>ο 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που υπολογίζεται</a:t>
            </a:r>
            <a:r>
              <a:rPr sz="2400" dirty="0">
                <a:latin typeface="Times New Roman"/>
                <a:cs typeface="Times New Roman"/>
              </a:rPr>
              <a:t> </a:t>
            </a:r>
            <a:r>
              <a:rPr sz="2400" spc="-15" dirty="0">
                <a:latin typeface="Times New Roman"/>
                <a:cs typeface="Times New Roman"/>
              </a:rPr>
              <a:t>ως</a:t>
            </a:r>
            <a:r>
              <a:rPr sz="2400" spc="-5" dirty="0">
                <a:latin typeface="Times New Roman"/>
                <a:cs typeface="Times New Roman"/>
              </a:rPr>
              <a:t> </a:t>
            </a:r>
            <a:r>
              <a:rPr sz="2400" spc="-15" dirty="0">
                <a:latin typeface="Times New Roman"/>
                <a:cs typeface="Times New Roman"/>
              </a:rPr>
              <a:t>ποσοστό</a:t>
            </a:r>
            <a:r>
              <a:rPr sz="2400" dirty="0">
                <a:latin typeface="Times New Roman"/>
                <a:cs typeface="Times New Roman"/>
              </a:rPr>
              <a:t> </a:t>
            </a:r>
            <a:r>
              <a:rPr sz="2400" spc="-15" dirty="0">
                <a:latin typeface="Times New Roman"/>
                <a:cs typeface="Times New Roman"/>
              </a:rPr>
              <a:t>της</a:t>
            </a:r>
            <a:r>
              <a:rPr sz="2400" spc="-10" dirty="0">
                <a:latin typeface="Times New Roman"/>
                <a:cs typeface="Times New Roman"/>
              </a:rPr>
              <a:t> </a:t>
            </a:r>
            <a:r>
              <a:rPr sz="2400" spc="-15" dirty="0">
                <a:latin typeface="Times New Roman"/>
                <a:cs typeface="Times New Roman"/>
              </a:rPr>
              <a:t>αξίας</a:t>
            </a:r>
            <a:r>
              <a:rPr sz="2400" dirty="0">
                <a:latin typeface="Times New Roman"/>
                <a:cs typeface="Times New Roman"/>
              </a:rPr>
              <a:t> </a:t>
            </a:r>
            <a:r>
              <a:rPr sz="2400" spc="-15" dirty="0">
                <a:latin typeface="Times New Roman"/>
                <a:cs typeface="Times New Roman"/>
              </a:rPr>
              <a:t>ενός</a:t>
            </a:r>
            <a:r>
              <a:rPr sz="2400" spc="-5" dirty="0">
                <a:latin typeface="Times New Roman"/>
                <a:cs typeface="Times New Roman"/>
              </a:rPr>
              <a:t> </a:t>
            </a:r>
            <a:r>
              <a:rPr sz="2400" spc="-10" dirty="0">
                <a:latin typeface="Times New Roman"/>
                <a:cs typeface="Times New Roman"/>
              </a:rPr>
              <a:t>π</a:t>
            </a:r>
            <a:r>
              <a:rPr sz="2400" spc="-15" dirty="0">
                <a:latin typeface="Times New Roman"/>
                <a:cs typeface="Times New Roman"/>
              </a:rPr>
              <a:t>ροϊόντος</a:t>
            </a:r>
            <a:endParaRPr sz="2400">
              <a:latin typeface="Times New Roman"/>
              <a:cs typeface="Times New Roman"/>
            </a:endParaRPr>
          </a:p>
          <a:p>
            <a:pPr marL="285115" marR="186690">
              <a:lnSpc>
                <a:spcPct val="85100"/>
              </a:lnSpc>
              <a:spcBef>
                <a:spcPts val="560"/>
              </a:spcBef>
            </a:pPr>
            <a:r>
              <a:rPr sz="2400" dirty="0">
                <a:latin typeface="Times New Roman"/>
                <a:cs typeface="Times New Roman"/>
              </a:rPr>
              <a:t>Π.</a:t>
            </a:r>
            <a:r>
              <a:rPr sz="2400" spc="-15" dirty="0">
                <a:latin typeface="Times New Roman"/>
                <a:cs typeface="Times New Roman"/>
              </a:rPr>
              <a:t>χ. στην Ελλάδα ο </a:t>
            </a:r>
            <a:r>
              <a:rPr sz="2400" spc="-10" dirty="0">
                <a:latin typeface="Times New Roman"/>
                <a:cs typeface="Times New Roman"/>
              </a:rPr>
              <a:t>ειδικός</a:t>
            </a:r>
            <a:r>
              <a:rPr sz="2400" spc="-5" dirty="0">
                <a:latin typeface="Times New Roman"/>
                <a:cs typeface="Times New Roman"/>
              </a:rPr>
              <a:t> </a:t>
            </a:r>
            <a:r>
              <a:rPr sz="2400" spc="-15" dirty="0">
                <a:latin typeface="Times New Roman"/>
                <a:cs typeface="Times New Roman"/>
              </a:rPr>
              <a:t>φόρος</a:t>
            </a:r>
            <a:r>
              <a:rPr sz="2400" spc="-5" dirty="0">
                <a:latin typeface="Times New Roman"/>
                <a:cs typeface="Times New Roman"/>
              </a:rPr>
              <a:t> </a:t>
            </a:r>
            <a:r>
              <a:rPr sz="2400" spc="-15" dirty="0">
                <a:latin typeface="Times New Roman"/>
                <a:cs typeface="Times New Roman"/>
              </a:rPr>
              <a:t>κατανάλωσης</a:t>
            </a:r>
            <a:r>
              <a:rPr sz="2400" spc="-5" dirty="0">
                <a:latin typeface="Times New Roman"/>
                <a:cs typeface="Times New Roman"/>
              </a:rPr>
              <a:t> </a:t>
            </a:r>
            <a:r>
              <a:rPr sz="2400" spc="-10" dirty="0">
                <a:latin typeface="Times New Roman"/>
                <a:cs typeface="Times New Roman"/>
              </a:rPr>
              <a:t>για</a:t>
            </a:r>
            <a:r>
              <a:rPr sz="2400" spc="5" dirty="0">
                <a:latin typeface="Times New Roman"/>
                <a:cs typeface="Times New Roman"/>
              </a:rPr>
              <a:t> </a:t>
            </a:r>
            <a:r>
              <a:rPr sz="2400" spc="-15" dirty="0">
                <a:latin typeface="Times New Roman"/>
                <a:cs typeface="Times New Roman"/>
              </a:rPr>
              <a:t>ένα καινούργιο</a:t>
            </a:r>
            <a:r>
              <a:rPr sz="2400" dirty="0">
                <a:latin typeface="Times New Roman"/>
                <a:cs typeface="Times New Roman"/>
              </a:rPr>
              <a:t> </a:t>
            </a:r>
            <a:r>
              <a:rPr sz="2400" spc="-15" dirty="0">
                <a:latin typeface="Times New Roman"/>
                <a:cs typeface="Times New Roman"/>
              </a:rPr>
              <a:t>αυτοκίνητο</a:t>
            </a:r>
            <a:r>
              <a:rPr sz="2400" spc="-10" dirty="0">
                <a:latin typeface="Times New Roman"/>
                <a:cs typeface="Times New Roman"/>
              </a:rPr>
              <a:t> </a:t>
            </a:r>
            <a:r>
              <a:rPr sz="2400" spc="-15" dirty="0">
                <a:latin typeface="Times New Roman"/>
                <a:cs typeface="Times New Roman"/>
              </a:rPr>
              <a:t>αντιρρυπαντικής</a:t>
            </a:r>
            <a:r>
              <a:rPr sz="2400" spc="-5" dirty="0">
                <a:latin typeface="Times New Roman"/>
                <a:cs typeface="Times New Roman"/>
              </a:rPr>
              <a:t> </a:t>
            </a:r>
            <a:r>
              <a:rPr sz="2400" spc="-15" dirty="0">
                <a:latin typeface="Times New Roman"/>
                <a:cs typeface="Times New Roman"/>
              </a:rPr>
              <a:t>τεχνολογίας</a:t>
            </a:r>
            <a:r>
              <a:rPr sz="2400" spc="50" dirty="0">
                <a:latin typeface="Times New Roman"/>
                <a:cs typeface="Times New Roman"/>
              </a:rPr>
              <a:t> </a:t>
            </a:r>
            <a:r>
              <a:rPr sz="2400" dirty="0">
                <a:latin typeface="Times New Roman"/>
                <a:cs typeface="Times New Roman"/>
              </a:rPr>
              <a:t>1.800 </a:t>
            </a:r>
            <a:r>
              <a:rPr sz="2400" spc="-15" dirty="0">
                <a:latin typeface="Times New Roman"/>
                <a:cs typeface="Times New Roman"/>
              </a:rPr>
              <a:t>κυβικών</a:t>
            </a:r>
            <a:r>
              <a:rPr sz="2400" dirty="0">
                <a:latin typeface="Times New Roman"/>
                <a:cs typeface="Times New Roman"/>
              </a:rPr>
              <a:t> </a:t>
            </a:r>
            <a:r>
              <a:rPr sz="2400" spc="-10" dirty="0">
                <a:latin typeface="Times New Roman"/>
                <a:cs typeface="Times New Roman"/>
              </a:rPr>
              <a:t>είναι</a:t>
            </a:r>
            <a:r>
              <a:rPr sz="2400" spc="10" dirty="0">
                <a:latin typeface="Times New Roman"/>
                <a:cs typeface="Times New Roman"/>
              </a:rPr>
              <a:t> </a:t>
            </a:r>
            <a:r>
              <a:rPr sz="2400" dirty="0">
                <a:latin typeface="Times New Roman"/>
                <a:cs typeface="Times New Roman"/>
              </a:rPr>
              <a:t>30% </a:t>
            </a:r>
            <a:r>
              <a:rPr sz="2400" spc="-10" dirty="0">
                <a:latin typeface="Times New Roman"/>
                <a:cs typeface="Times New Roman"/>
              </a:rPr>
              <a:t>επί</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αξίας</a:t>
            </a:r>
            <a:r>
              <a:rPr sz="2400" spc="-5" dirty="0">
                <a:latin typeface="Times New Roman"/>
                <a:cs typeface="Times New Roman"/>
              </a:rPr>
              <a:t> </a:t>
            </a:r>
            <a:r>
              <a:rPr sz="2400" spc="-10" dirty="0">
                <a:latin typeface="Times New Roman"/>
                <a:cs typeface="Times New Roman"/>
              </a:rPr>
              <a:t>τ</a:t>
            </a:r>
            <a:r>
              <a:rPr sz="2400" dirty="0">
                <a:latin typeface="Times New Roman"/>
                <a:cs typeface="Times New Roman"/>
              </a:rPr>
              <a:t>ου</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44196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1293257" y="1060767"/>
            <a:ext cx="7975600" cy="975360"/>
          </a:xfrm>
          <a:prstGeom prst="rect">
            <a:avLst/>
          </a:prstGeom>
        </p:spPr>
        <p:txBody>
          <a:bodyPr vert="horz" wrap="square" lIns="0" tIns="0" rIns="0" bIns="0" rtlCol="0">
            <a:spAutoFit/>
          </a:bodyPr>
          <a:lstStyle/>
          <a:p>
            <a:pPr marL="1905" algn="ctr">
              <a:lnSpc>
                <a:spcPts val="4075"/>
              </a:lnSpc>
            </a:pPr>
            <a:r>
              <a:rPr sz="3400" b="1" spc="-25" dirty="0">
                <a:solidFill>
                  <a:srgbClr val="420000"/>
                </a:solidFill>
                <a:latin typeface="Times New Roman"/>
                <a:cs typeface="Times New Roman"/>
              </a:rPr>
              <a:t>Επιπτώσει</a:t>
            </a:r>
            <a:r>
              <a:rPr sz="3400" b="1" spc="-15" dirty="0">
                <a:solidFill>
                  <a:srgbClr val="420000"/>
                </a:solidFill>
                <a:latin typeface="Times New Roman"/>
                <a:cs typeface="Times New Roman"/>
              </a:rPr>
              <a:t>ς</a:t>
            </a:r>
            <a:r>
              <a:rPr sz="3400" b="1" dirty="0">
                <a:solidFill>
                  <a:srgbClr val="420000"/>
                </a:solidFill>
                <a:latin typeface="Times New Roman"/>
                <a:cs typeface="Times New Roman"/>
              </a:rPr>
              <a:t> </a:t>
            </a:r>
            <a:r>
              <a:rPr sz="3400" b="1" spc="-30" dirty="0">
                <a:solidFill>
                  <a:srgbClr val="420000"/>
                </a:solidFill>
                <a:latin typeface="Times New Roman"/>
                <a:cs typeface="Times New Roman"/>
              </a:rPr>
              <a:t>τω</a:t>
            </a:r>
            <a:r>
              <a:rPr sz="3400" b="1" spc="-20" dirty="0">
                <a:solidFill>
                  <a:srgbClr val="420000"/>
                </a:solidFill>
                <a:latin typeface="Times New Roman"/>
                <a:cs typeface="Times New Roman"/>
              </a:rPr>
              <a:t>ν</a:t>
            </a:r>
            <a:r>
              <a:rPr sz="3400" b="1" dirty="0">
                <a:solidFill>
                  <a:srgbClr val="420000"/>
                </a:solidFill>
                <a:latin typeface="Times New Roman"/>
                <a:cs typeface="Times New Roman"/>
              </a:rPr>
              <a:t> </a:t>
            </a:r>
            <a:r>
              <a:rPr sz="3400" b="1" spc="-5" dirty="0">
                <a:solidFill>
                  <a:srgbClr val="420000"/>
                </a:solidFill>
                <a:latin typeface="Times New Roman"/>
                <a:cs typeface="Times New Roman"/>
              </a:rPr>
              <a:t>έ</a:t>
            </a:r>
            <a:r>
              <a:rPr sz="3400" b="1" spc="-25" dirty="0">
                <a:solidFill>
                  <a:srgbClr val="420000"/>
                </a:solidFill>
                <a:latin typeface="Times New Roman"/>
                <a:cs typeface="Times New Roman"/>
              </a:rPr>
              <a:t>μμεσω</a:t>
            </a:r>
            <a:r>
              <a:rPr sz="3400" b="1" spc="-20" dirty="0">
                <a:solidFill>
                  <a:srgbClr val="420000"/>
                </a:solidFill>
                <a:latin typeface="Times New Roman"/>
                <a:cs typeface="Times New Roman"/>
              </a:rPr>
              <a:t>ν</a:t>
            </a:r>
            <a:r>
              <a:rPr sz="3400" b="1" dirty="0">
                <a:solidFill>
                  <a:srgbClr val="420000"/>
                </a:solidFill>
                <a:latin typeface="Times New Roman"/>
                <a:cs typeface="Times New Roman"/>
              </a:rPr>
              <a:t> φ</a:t>
            </a:r>
            <a:r>
              <a:rPr sz="3400" b="1" spc="-25" dirty="0">
                <a:solidFill>
                  <a:srgbClr val="420000"/>
                </a:solidFill>
                <a:latin typeface="Times New Roman"/>
                <a:cs typeface="Times New Roman"/>
              </a:rPr>
              <a:t>όρων</a:t>
            </a:r>
            <a:endParaRPr sz="3400">
              <a:latin typeface="Times New Roman"/>
              <a:cs typeface="Times New Roman"/>
            </a:endParaRPr>
          </a:p>
          <a:p>
            <a:pPr algn="ctr">
              <a:lnSpc>
                <a:spcPts val="4075"/>
              </a:lnSpc>
            </a:pPr>
            <a:r>
              <a:rPr sz="3400" b="1" spc="-25" dirty="0">
                <a:solidFill>
                  <a:srgbClr val="420000"/>
                </a:solidFill>
                <a:latin typeface="Times New Roman"/>
                <a:cs typeface="Times New Roman"/>
              </a:rPr>
              <a:t>στη</a:t>
            </a:r>
            <a:r>
              <a:rPr sz="3400" b="1" spc="-20" dirty="0">
                <a:solidFill>
                  <a:srgbClr val="420000"/>
                </a:solidFill>
                <a:latin typeface="Times New Roman"/>
                <a:cs typeface="Times New Roman"/>
              </a:rPr>
              <a:t>ν</a:t>
            </a:r>
            <a:r>
              <a:rPr sz="3400" b="1" spc="5" dirty="0">
                <a:solidFill>
                  <a:srgbClr val="420000"/>
                </a:solidFill>
                <a:latin typeface="Times New Roman"/>
                <a:cs typeface="Times New Roman"/>
              </a:rPr>
              <a:t> </a:t>
            </a:r>
            <a:r>
              <a:rPr sz="3400" b="1" spc="-25" dirty="0">
                <a:solidFill>
                  <a:srgbClr val="420000"/>
                </a:solidFill>
                <a:latin typeface="Times New Roman"/>
                <a:cs typeface="Times New Roman"/>
              </a:rPr>
              <a:t>αποτελεσματικότητ</a:t>
            </a:r>
            <a:r>
              <a:rPr sz="3400" b="1" spc="-20" dirty="0">
                <a:solidFill>
                  <a:srgbClr val="420000"/>
                </a:solidFill>
                <a:latin typeface="Times New Roman"/>
                <a:cs typeface="Times New Roman"/>
              </a:rPr>
              <a:t>α</a:t>
            </a:r>
            <a:r>
              <a:rPr sz="3400" b="1" spc="-5" dirty="0">
                <a:solidFill>
                  <a:srgbClr val="420000"/>
                </a:solidFill>
                <a:latin typeface="Times New Roman"/>
                <a:cs typeface="Times New Roman"/>
              </a:rPr>
              <a:t> </a:t>
            </a:r>
            <a:r>
              <a:rPr sz="3400" b="1" dirty="0">
                <a:solidFill>
                  <a:srgbClr val="420000"/>
                </a:solidFill>
                <a:latin typeface="Times New Roman"/>
                <a:cs typeface="Times New Roman"/>
              </a:rPr>
              <a:t>κ</a:t>
            </a:r>
            <a:r>
              <a:rPr sz="3400" b="1" spc="-5" dirty="0">
                <a:solidFill>
                  <a:srgbClr val="420000"/>
                </a:solidFill>
                <a:latin typeface="Times New Roman"/>
                <a:cs typeface="Times New Roman"/>
              </a:rPr>
              <a:t>α</a:t>
            </a:r>
            <a:r>
              <a:rPr sz="3400" b="1" dirty="0">
                <a:solidFill>
                  <a:srgbClr val="420000"/>
                </a:solidFill>
                <a:latin typeface="Times New Roman"/>
                <a:cs typeface="Times New Roman"/>
              </a:rPr>
              <a:t>ι </a:t>
            </a:r>
            <a:r>
              <a:rPr sz="3400" b="1" spc="-25" dirty="0">
                <a:solidFill>
                  <a:srgbClr val="420000"/>
                </a:solidFill>
                <a:latin typeface="Times New Roman"/>
                <a:cs typeface="Times New Roman"/>
              </a:rPr>
              <a:t>στ</a:t>
            </a:r>
            <a:r>
              <a:rPr sz="3400" b="1" spc="-20" dirty="0">
                <a:solidFill>
                  <a:srgbClr val="420000"/>
                </a:solidFill>
                <a:latin typeface="Times New Roman"/>
                <a:cs typeface="Times New Roman"/>
              </a:rPr>
              <a:t>η</a:t>
            </a:r>
            <a:r>
              <a:rPr sz="3400" b="1" dirty="0">
                <a:solidFill>
                  <a:srgbClr val="420000"/>
                </a:solidFill>
                <a:latin typeface="Times New Roman"/>
                <a:cs typeface="Times New Roman"/>
              </a:rPr>
              <a:t> </a:t>
            </a:r>
            <a:r>
              <a:rPr sz="3400" b="1" spc="-10" dirty="0">
                <a:solidFill>
                  <a:srgbClr val="420000"/>
                </a:solidFill>
                <a:latin typeface="Times New Roman"/>
                <a:cs typeface="Times New Roman"/>
              </a:rPr>
              <a:t>δ</a:t>
            </a:r>
            <a:r>
              <a:rPr sz="3400" b="1" spc="-25" dirty="0">
                <a:solidFill>
                  <a:srgbClr val="420000"/>
                </a:solidFill>
                <a:latin typeface="Times New Roman"/>
                <a:cs typeface="Times New Roman"/>
              </a:rPr>
              <a:t>ιανομή</a:t>
            </a:r>
            <a:endParaRPr sz="34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12</a:t>
            </a:fld>
            <a:endParaRPr spc="-10" dirty="0"/>
          </a:p>
        </p:txBody>
      </p:sp>
      <p:sp>
        <p:nvSpPr>
          <p:cNvPr id="7" name="object 7"/>
          <p:cNvSpPr txBox="1">
            <a:spLocks noGrp="1"/>
          </p:cNvSpPr>
          <p:nvPr>
            <p:ph type="body" idx="1"/>
          </p:nvPr>
        </p:nvSpPr>
        <p:spPr>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pc="-15" dirty="0"/>
              <a:t>Διαφορικοί</a:t>
            </a:r>
            <a:r>
              <a:rPr spc="5" dirty="0"/>
              <a:t> </a:t>
            </a:r>
            <a:r>
              <a:rPr spc="-15" dirty="0"/>
              <a:t>ή</a:t>
            </a:r>
            <a:r>
              <a:rPr spc="-5" dirty="0"/>
              <a:t> </a:t>
            </a:r>
            <a:r>
              <a:rPr spc="-10" dirty="0"/>
              <a:t>ενιαίοι</a:t>
            </a:r>
            <a:r>
              <a:rPr dirty="0"/>
              <a:t> </a:t>
            </a:r>
            <a:r>
              <a:rPr spc="-15" dirty="0"/>
              <a:t>φορολογικοί</a:t>
            </a:r>
            <a:r>
              <a:rPr dirty="0"/>
              <a:t> </a:t>
            </a:r>
            <a:r>
              <a:rPr spc="5" dirty="0"/>
              <a:t>σ</a:t>
            </a:r>
            <a:r>
              <a:rPr spc="-15" dirty="0"/>
              <a:t>υντελεστέ</a:t>
            </a:r>
            <a:r>
              <a:rPr spc="20" dirty="0"/>
              <a:t>ς</a:t>
            </a:r>
            <a:r>
              <a:rPr spc="-10" dirty="0">
                <a:latin typeface="Times New Roman"/>
                <a:cs typeface="Times New Roman"/>
              </a:rPr>
              <a:t>;</a:t>
            </a:r>
          </a:p>
          <a:p>
            <a:pPr marL="285115" indent="-272415">
              <a:lnSpc>
                <a:spcPct val="100000"/>
              </a:lnSpc>
              <a:spcBef>
                <a:spcPts val="570"/>
              </a:spcBef>
              <a:buClr>
                <a:srgbClr val="CCCC00"/>
              </a:buClr>
              <a:buSzPct val="83333"/>
              <a:buFont typeface="Wingdings 2"/>
              <a:buChar char="•"/>
              <a:tabLst>
                <a:tab pos="285750" algn="l"/>
              </a:tabLst>
            </a:pPr>
            <a:r>
              <a:rPr spc="-15" dirty="0"/>
              <a:t>Πώς</a:t>
            </a:r>
            <a:r>
              <a:rPr spc="-5" dirty="0"/>
              <a:t> </a:t>
            </a:r>
            <a:r>
              <a:rPr spc="-10" dirty="0"/>
              <a:t>π</a:t>
            </a:r>
            <a:r>
              <a:rPr spc="-15" dirty="0"/>
              <a:t>ρέπει</a:t>
            </a:r>
            <a:r>
              <a:rPr spc="5" dirty="0"/>
              <a:t> </a:t>
            </a:r>
            <a:r>
              <a:rPr dirty="0"/>
              <a:t>ν</a:t>
            </a:r>
            <a:r>
              <a:rPr spc="-15" dirty="0"/>
              <a:t>α</a:t>
            </a:r>
            <a:r>
              <a:rPr dirty="0"/>
              <a:t> ο</a:t>
            </a:r>
            <a:r>
              <a:rPr spc="-10" dirty="0"/>
              <a:t>ρίζονται</a:t>
            </a:r>
            <a:r>
              <a:rPr dirty="0"/>
              <a:t> οι </a:t>
            </a:r>
            <a:r>
              <a:rPr spc="-15" dirty="0"/>
              <a:t>συντελεστέ</a:t>
            </a:r>
            <a:r>
              <a:rPr spc="15" dirty="0"/>
              <a:t>ς</a:t>
            </a:r>
            <a:r>
              <a:rPr spc="-10" dirty="0">
                <a:latin typeface="Times New Roman"/>
                <a:cs typeface="Times New Roman"/>
              </a:rPr>
              <a:t>;</a:t>
            </a: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Όταν</a:t>
            </a:r>
            <a:r>
              <a:rPr sz="2400" spc="5" dirty="0">
                <a:latin typeface="Times New Roman"/>
                <a:cs typeface="Times New Roman"/>
              </a:rPr>
              <a:t> </a:t>
            </a:r>
            <a:r>
              <a:rPr sz="2400" spc="-15" dirty="0">
                <a:latin typeface="Times New Roman"/>
                <a:cs typeface="Times New Roman"/>
              </a:rPr>
              <a:t>σημασία</a:t>
            </a:r>
            <a:r>
              <a:rPr sz="2400" spc="5" dirty="0">
                <a:latin typeface="Times New Roman"/>
                <a:cs typeface="Times New Roman"/>
              </a:rPr>
              <a:t> </a:t>
            </a:r>
            <a:r>
              <a:rPr sz="2400" spc="-10" dirty="0">
                <a:latin typeface="Times New Roman"/>
                <a:cs typeface="Times New Roman"/>
              </a:rPr>
              <a:t>έχει</a:t>
            </a:r>
            <a:r>
              <a:rPr sz="2400" spc="5" dirty="0">
                <a:latin typeface="Times New Roman"/>
                <a:cs typeface="Times New Roman"/>
              </a:rPr>
              <a:t> </a:t>
            </a:r>
            <a:r>
              <a:rPr sz="2400" spc="-5" dirty="0">
                <a:latin typeface="Times New Roman"/>
                <a:cs typeface="Times New Roman"/>
              </a:rPr>
              <a:t>μ</a:t>
            </a:r>
            <a:r>
              <a:rPr sz="2400" dirty="0">
                <a:latin typeface="Times New Roman"/>
                <a:cs typeface="Times New Roman"/>
              </a:rPr>
              <a:t>όνο </a:t>
            </a: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αποτελεσματικότητα</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Όταν</a:t>
            </a:r>
            <a:r>
              <a:rPr sz="2400" spc="5" dirty="0">
                <a:latin typeface="Times New Roman"/>
                <a:cs typeface="Times New Roman"/>
              </a:rPr>
              <a:t> </a:t>
            </a:r>
            <a:r>
              <a:rPr sz="2400" spc="-15" dirty="0">
                <a:latin typeface="Times New Roman"/>
                <a:cs typeface="Times New Roman"/>
              </a:rPr>
              <a:t>ενδιαφερόμαστε</a:t>
            </a:r>
            <a:r>
              <a:rPr sz="2400" spc="5" dirty="0">
                <a:latin typeface="Times New Roman"/>
                <a:cs typeface="Times New Roman"/>
              </a:rPr>
              <a:t> </a:t>
            </a:r>
            <a:r>
              <a:rPr sz="2400" spc="-15" dirty="0">
                <a:latin typeface="Times New Roman"/>
                <a:cs typeface="Times New Roman"/>
              </a:rPr>
              <a:t>και</a:t>
            </a:r>
            <a:r>
              <a:rPr sz="2400" dirty="0">
                <a:latin typeface="Times New Roman"/>
                <a:cs typeface="Times New Roman"/>
              </a:rPr>
              <a:t> </a:t>
            </a:r>
            <a:r>
              <a:rPr sz="2400" spc="-10" dirty="0">
                <a:latin typeface="Times New Roman"/>
                <a:cs typeface="Times New Roman"/>
              </a:rPr>
              <a:t>για</a:t>
            </a:r>
            <a:r>
              <a:rPr sz="2400" dirty="0">
                <a:latin typeface="Times New Roman"/>
                <a:cs typeface="Times New Roman"/>
              </a:rPr>
              <a:t> </a:t>
            </a:r>
            <a:r>
              <a:rPr sz="2400" spc="-15" dirty="0">
                <a:latin typeface="Times New Roman"/>
                <a:cs typeface="Times New Roman"/>
              </a:rPr>
              <a:t>την</a:t>
            </a:r>
            <a:r>
              <a:rPr sz="2400" spc="-5" dirty="0">
                <a:latin typeface="Times New Roman"/>
                <a:cs typeface="Times New Roman"/>
              </a:rPr>
              <a:t> </a:t>
            </a:r>
            <a:r>
              <a:rPr sz="2400" spc="-15" dirty="0">
                <a:latin typeface="Times New Roman"/>
                <a:cs typeface="Times New Roman"/>
              </a:rPr>
              <a:t>ισότητα</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pc="-15" dirty="0"/>
              <a:t>Εξωτερικότητες</a:t>
            </a:r>
          </a:p>
          <a:p>
            <a:pPr marL="285115" marR="5080" indent="-272415">
              <a:lnSpc>
                <a:spcPct val="100000"/>
              </a:lnSpc>
              <a:spcBef>
                <a:spcPts val="570"/>
              </a:spcBef>
              <a:buClr>
                <a:srgbClr val="CCCC00"/>
              </a:buClr>
              <a:buSzPct val="83333"/>
              <a:buFont typeface="Wingdings 2"/>
              <a:buChar char="•"/>
              <a:tabLst>
                <a:tab pos="285750" algn="l"/>
              </a:tabLst>
            </a:pPr>
            <a:r>
              <a:rPr dirty="0"/>
              <a:t>Οι</a:t>
            </a:r>
            <a:r>
              <a:rPr spc="5" dirty="0"/>
              <a:t> </a:t>
            </a:r>
            <a:r>
              <a:rPr spc="-15" dirty="0"/>
              <a:t>έμμεσοι</a:t>
            </a:r>
            <a:r>
              <a:rPr spc="5" dirty="0"/>
              <a:t> </a:t>
            </a:r>
            <a:r>
              <a:rPr dirty="0"/>
              <a:t>φόροι</a:t>
            </a:r>
            <a:r>
              <a:rPr spc="5" dirty="0"/>
              <a:t> </a:t>
            </a:r>
            <a:r>
              <a:rPr spc="-15" dirty="0"/>
              <a:t>ως</a:t>
            </a:r>
            <a:r>
              <a:rPr spc="-5" dirty="0"/>
              <a:t> </a:t>
            </a:r>
            <a:r>
              <a:rPr spc="-15" dirty="0"/>
              <a:t>τέλη</a:t>
            </a:r>
            <a:r>
              <a:rPr spc="-10" dirty="0"/>
              <a:t> </a:t>
            </a:r>
            <a:r>
              <a:rPr spc="-15" dirty="0"/>
              <a:t>χρήσης</a:t>
            </a:r>
            <a:r>
              <a:rPr spc="-5" dirty="0"/>
              <a:t> </a:t>
            </a:r>
            <a:r>
              <a:rPr spc="-15" dirty="0"/>
              <a:t>ενός</a:t>
            </a:r>
            <a:r>
              <a:rPr dirty="0"/>
              <a:t> </a:t>
            </a:r>
            <a:r>
              <a:rPr spc="-15" dirty="0"/>
              <a:t>αγαθού</a:t>
            </a:r>
            <a:r>
              <a:rPr spc="45" dirty="0"/>
              <a:t> </a:t>
            </a:r>
            <a:r>
              <a:rPr spc="-5" dirty="0">
                <a:latin typeface="Times New Roman"/>
                <a:cs typeface="Times New Roman"/>
              </a:rPr>
              <a:t>(</a:t>
            </a:r>
            <a:r>
              <a:rPr spc="-15" dirty="0"/>
              <a:t>π</a:t>
            </a:r>
            <a:r>
              <a:rPr dirty="0">
                <a:latin typeface="Times New Roman"/>
                <a:cs typeface="Times New Roman"/>
              </a:rPr>
              <a:t>.</a:t>
            </a:r>
            <a:r>
              <a:rPr spc="-15" dirty="0"/>
              <a:t>χ</a:t>
            </a:r>
            <a:r>
              <a:rPr dirty="0">
                <a:latin typeface="Times New Roman"/>
                <a:cs typeface="Times New Roman"/>
              </a:rPr>
              <a:t>. </a:t>
            </a:r>
            <a:r>
              <a:rPr spc="-15" dirty="0"/>
              <a:t>φόρος</a:t>
            </a:r>
            <a:r>
              <a:rPr dirty="0"/>
              <a:t> σ</a:t>
            </a:r>
            <a:r>
              <a:rPr spc="-15" dirty="0"/>
              <a:t>τη</a:t>
            </a:r>
            <a:r>
              <a:rPr spc="-10" dirty="0"/>
              <a:t> βε</a:t>
            </a:r>
            <a:r>
              <a:rPr spc="5" dirty="0"/>
              <a:t>ν</a:t>
            </a:r>
            <a:r>
              <a:rPr dirty="0"/>
              <a:t>ζί</a:t>
            </a:r>
            <a:r>
              <a:rPr spc="5" dirty="0"/>
              <a:t>ν</a:t>
            </a:r>
            <a:r>
              <a:rPr spc="-15" dirty="0"/>
              <a:t>η</a:t>
            </a:r>
            <a:r>
              <a:rPr spc="-5" dirty="0"/>
              <a:t> ω</a:t>
            </a:r>
            <a:r>
              <a:rPr spc="-10" dirty="0"/>
              <a:t>ς</a:t>
            </a:r>
            <a:r>
              <a:rPr spc="-5" dirty="0"/>
              <a:t> </a:t>
            </a:r>
            <a:r>
              <a:rPr spc="-15" dirty="0"/>
              <a:t>τέλ</a:t>
            </a:r>
            <a:r>
              <a:rPr dirty="0"/>
              <a:t>ο</a:t>
            </a:r>
            <a:r>
              <a:rPr spc="-10" dirty="0"/>
              <a:t>ς</a:t>
            </a:r>
            <a:r>
              <a:rPr spc="-5" dirty="0"/>
              <a:t> </a:t>
            </a:r>
            <a:r>
              <a:rPr spc="-15" dirty="0"/>
              <a:t>χ</a:t>
            </a:r>
            <a:r>
              <a:rPr dirty="0"/>
              <a:t>ρ</a:t>
            </a:r>
            <a:r>
              <a:rPr spc="-20" dirty="0"/>
              <a:t>ή</a:t>
            </a:r>
            <a:r>
              <a:rPr dirty="0"/>
              <a:t>σ</a:t>
            </a:r>
            <a:r>
              <a:rPr spc="-20" dirty="0"/>
              <a:t>η</a:t>
            </a:r>
            <a:r>
              <a:rPr spc="-10" dirty="0"/>
              <a:t>ς</a:t>
            </a:r>
            <a:r>
              <a:rPr spc="-5" dirty="0"/>
              <a:t> </a:t>
            </a:r>
            <a:r>
              <a:rPr spc="-10" dirty="0"/>
              <a:t>τ</a:t>
            </a:r>
            <a:r>
              <a:rPr spc="-5" dirty="0"/>
              <a:t>ω</a:t>
            </a:r>
            <a:r>
              <a:rPr dirty="0"/>
              <a:t>ν </a:t>
            </a:r>
            <a:r>
              <a:rPr spc="-10" dirty="0"/>
              <a:t>δ</a:t>
            </a:r>
            <a:r>
              <a:rPr dirty="0"/>
              <a:t>ρό</a:t>
            </a:r>
            <a:r>
              <a:rPr spc="-5" dirty="0"/>
              <a:t>μω</a:t>
            </a:r>
            <a:r>
              <a:rPr spc="30" dirty="0"/>
              <a:t>ν</a:t>
            </a:r>
            <a:r>
              <a:rPr dirty="0">
                <a:latin typeface="Times New Roman"/>
                <a:cs typeface="Times New Roman"/>
              </a:rPr>
              <a:t>)</a:t>
            </a:r>
          </a:p>
          <a:p>
            <a:pPr marL="285115" indent="-272415">
              <a:lnSpc>
                <a:spcPct val="100000"/>
              </a:lnSpc>
              <a:spcBef>
                <a:spcPts val="570"/>
              </a:spcBef>
              <a:buClr>
                <a:srgbClr val="CCCC00"/>
              </a:buClr>
              <a:buSzPct val="83333"/>
              <a:buFont typeface="Wingdings 2"/>
              <a:buChar char="•"/>
              <a:tabLst>
                <a:tab pos="285750" algn="l"/>
              </a:tabLst>
            </a:pPr>
            <a:r>
              <a:rPr spc="-15" dirty="0"/>
              <a:t>Φόροι </a:t>
            </a:r>
            <a:r>
              <a:rPr spc="-10" dirty="0"/>
              <a:t>για</a:t>
            </a:r>
            <a:r>
              <a:rPr spc="5" dirty="0"/>
              <a:t> </a:t>
            </a:r>
            <a:r>
              <a:rPr spc="5" dirty="0">
                <a:latin typeface="Times New Roman"/>
                <a:cs typeface="Times New Roman"/>
              </a:rPr>
              <a:t>«</a:t>
            </a:r>
            <a:r>
              <a:rPr spc="-15" dirty="0"/>
              <a:t>αμαρτωλ</a:t>
            </a:r>
            <a:r>
              <a:rPr dirty="0"/>
              <a:t>ά</a:t>
            </a:r>
            <a:r>
              <a:rPr dirty="0">
                <a:latin typeface="Times New Roman"/>
                <a:cs typeface="Times New Roman"/>
              </a:rPr>
              <a:t>» </a:t>
            </a:r>
            <a:r>
              <a:rPr spc="-15" dirty="0"/>
              <a:t>αγαθά</a:t>
            </a:r>
            <a:r>
              <a:rPr spc="15" dirty="0"/>
              <a:t> </a:t>
            </a:r>
            <a:r>
              <a:rPr spc="-20" dirty="0">
                <a:latin typeface="Times New Roman"/>
                <a:cs typeface="Times New Roman"/>
              </a:rPr>
              <a:t>(“Sin</a:t>
            </a:r>
            <a:r>
              <a:rPr spc="-15" dirty="0">
                <a:latin typeface="Times New Roman"/>
                <a:cs typeface="Times New Roman"/>
              </a:rPr>
              <a:t>”</a:t>
            </a:r>
            <a:r>
              <a:rPr dirty="0">
                <a:latin typeface="Times New Roman"/>
                <a:cs typeface="Times New Roman"/>
              </a:rPr>
              <a:t> </a:t>
            </a:r>
            <a:r>
              <a:rPr spc="-15" dirty="0">
                <a:latin typeface="Times New Roman"/>
                <a:cs typeface="Times New Roman"/>
              </a:rPr>
              <a:t>taxes)</a:t>
            </a:r>
          </a:p>
          <a:p>
            <a:pPr marL="285115" marR="1115060" indent="-272415">
              <a:lnSpc>
                <a:spcPct val="100000"/>
              </a:lnSpc>
              <a:spcBef>
                <a:spcPts val="570"/>
              </a:spcBef>
              <a:buClr>
                <a:srgbClr val="CCCC00"/>
              </a:buClr>
              <a:buSzPct val="83333"/>
              <a:buFont typeface="Wingdings 2"/>
              <a:buChar char="•"/>
              <a:tabLst>
                <a:tab pos="285750" algn="l"/>
              </a:tabLst>
            </a:pPr>
            <a:r>
              <a:rPr spc="-15" dirty="0"/>
              <a:t>Μεγάλες</a:t>
            </a:r>
            <a:r>
              <a:rPr spc="-5" dirty="0"/>
              <a:t> </a:t>
            </a:r>
            <a:r>
              <a:rPr spc="-15" dirty="0"/>
              <a:t>απαιτήσεις</a:t>
            </a:r>
            <a:r>
              <a:rPr dirty="0"/>
              <a:t> </a:t>
            </a:r>
            <a:r>
              <a:rPr spc="-15" dirty="0"/>
              <a:t>σε</a:t>
            </a:r>
            <a:r>
              <a:rPr dirty="0"/>
              <a:t> </a:t>
            </a:r>
            <a:r>
              <a:rPr spc="-15" dirty="0"/>
              <a:t>πληροφόρηση</a:t>
            </a:r>
            <a:r>
              <a:rPr spc="-10" dirty="0"/>
              <a:t> για</a:t>
            </a:r>
            <a:r>
              <a:rPr dirty="0"/>
              <a:t> </a:t>
            </a:r>
            <a:r>
              <a:rPr spc="5" dirty="0"/>
              <a:t>ν</a:t>
            </a:r>
            <a:r>
              <a:rPr spc="-15" dirty="0"/>
              <a:t>α</a:t>
            </a:r>
            <a:r>
              <a:rPr spc="5" dirty="0"/>
              <a:t> </a:t>
            </a:r>
            <a:r>
              <a:rPr dirty="0"/>
              <a:t>θ</a:t>
            </a:r>
            <a:r>
              <a:rPr spc="-15" dirty="0"/>
              <a:t>έσουμε διαφορικούς</a:t>
            </a:r>
            <a:r>
              <a:rPr spc="-5" dirty="0"/>
              <a:t> </a:t>
            </a:r>
            <a:r>
              <a:rPr dirty="0"/>
              <a:t>φ</a:t>
            </a:r>
            <a:r>
              <a:rPr spc="-15" dirty="0"/>
              <a:t>ορολογικούς</a:t>
            </a:r>
            <a:r>
              <a:rPr spc="-5" dirty="0"/>
              <a:t> </a:t>
            </a:r>
            <a:r>
              <a:rPr dirty="0"/>
              <a:t>σ</a:t>
            </a:r>
            <a:r>
              <a:rPr spc="-15" dirty="0"/>
              <a:t>υντελεστές</a:t>
            </a: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855603" y="463765"/>
            <a:ext cx="6856095" cy="1143635"/>
          </a:xfrm>
          <a:prstGeom prst="rect">
            <a:avLst/>
          </a:prstGeom>
        </p:spPr>
        <p:txBody>
          <a:bodyPr vert="horz" wrap="square" lIns="0" tIns="0" rIns="0" bIns="0" rtlCol="0">
            <a:spAutoFit/>
          </a:bodyPr>
          <a:lstStyle/>
          <a:p>
            <a:pPr marL="2017395" marR="5080" indent="-2005330">
              <a:lnSpc>
                <a:spcPct val="100000"/>
              </a:lnSpc>
            </a:pPr>
            <a:r>
              <a:rPr sz="4000" b="1" spc="-35" dirty="0">
                <a:solidFill>
                  <a:srgbClr val="420000"/>
                </a:solidFill>
                <a:latin typeface="Times New Roman"/>
                <a:cs typeface="Times New Roman"/>
              </a:rPr>
              <a:t>Τ</a:t>
            </a:r>
            <a:r>
              <a:rPr sz="4000" b="1" spc="-25" dirty="0">
                <a:solidFill>
                  <a:srgbClr val="420000"/>
                </a:solidFill>
                <a:latin typeface="Times New Roman"/>
                <a:cs typeface="Times New Roman"/>
              </a:rPr>
              <a:t>α</a:t>
            </a:r>
            <a:r>
              <a:rPr sz="4000" b="1" spc="-10" dirty="0">
                <a:solidFill>
                  <a:srgbClr val="420000"/>
                </a:solidFill>
                <a:latin typeface="Times New Roman"/>
                <a:cs typeface="Times New Roman"/>
              </a:rPr>
              <a:t> </a:t>
            </a:r>
            <a:r>
              <a:rPr sz="4000" b="1" spc="-5" dirty="0">
                <a:solidFill>
                  <a:srgbClr val="420000"/>
                </a:solidFill>
                <a:latin typeface="Times New Roman"/>
                <a:cs typeface="Times New Roman"/>
              </a:rPr>
              <a:t>έσοδ</a:t>
            </a:r>
            <a:r>
              <a:rPr sz="4000" b="1" dirty="0">
                <a:solidFill>
                  <a:srgbClr val="420000"/>
                </a:solidFill>
                <a:latin typeface="Times New Roman"/>
                <a:cs typeface="Times New Roman"/>
              </a:rPr>
              <a:t>α </a:t>
            </a:r>
            <a:r>
              <a:rPr sz="4000" b="1" spc="-5" dirty="0">
                <a:solidFill>
                  <a:srgbClr val="420000"/>
                </a:solidFill>
                <a:latin typeface="Times New Roman"/>
                <a:cs typeface="Times New Roman"/>
              </a:rPr>
              <a:t>α</a:t>
            </a:r>
            <a:r>
              <a:rPr sz="4000" b="1" spc="-30" dirty="0">
                <a:solidFill>
                  <a:srgbClr val="420000"/>
                </a:solidFill>
                <a:latin typeface="Times New Roman"/>
                <a:cs typeface="Times New Roman"/>
              </a:rPr>
              <a:t>π</a:t>
            </a:r>
            <a:r>
              <a:rPr sz="4000" b="1" spc="-20" dirty="0">
                <a:solidFill>
                  <a:srgbClr val="420000"/>
                </a:solidFill>
                <a:latin typeface="Times New Roman"/>
                <a:cs typeface="Times New Roman"/>
              </a:rPr>
              <a:t>ό</a:t>
            </a:r>
            <a:r>
              <a:rPr sz="4000" b="1" spc="5" dirty="0">
                <a:solidFill>
                  <a:srgbClr val="420000"/>
                </a:solidFill>
                <a:latin typeface="Times New Roman"/>
                <a:cs typeface="Times New Roman"/>
              </a:rPr>
              <a:t> </a:t>
            </a:r>
            <a:r>
              <a:rPr sz="4000" b="1" spc="-30" dirty="0">
                <a:solidFill>
                  <a:srgbClr val="420000"/>
                </a:solidFill>
                <a:latin typeface="Times New Roman"/>
                <a:cs typeface="Times New Roman"/>
              </a:rPr>
              <a:t>έμμεσου</a:t>
            </a:r>
            <a:r>
              <a:rPr sz="4000" b="1" spc="-20" dirty="0">
                <a:solidFill>
                  <a:srgbClr val="420000"/>
                </a:solidFill>
                <a:latin typeface="Times New Roman"/>
                <a:cs typeface="Times New Roman"/>
              </a:rPr>
              <a:t>ς</a:t>
            </a:r>
            <a:r>
              <a:rPr sz="4000" b="1" spc="-5" dirty="0">
                <a:solidFill>
                  <a:srgbClr val="420000"/>
                </a:solidFill>
                <a:latin typeface="Times New Roman"/>
                <a:cs typeface="Times New Roman"/>
              </a:rPr>
              <a:t> φόρους </a:t>
            </a:r>
            <a:r>
              <a:rPr sz="4000" b="1" spc="-30" dirty="0">
                <a:solidFill>
                  <a:srgbClr val="420000"/>
                </a:solidFill>
                <a:latin typeface="Times New Roman"/>
                <a:cs typeface="Times New Roman"/>
              </a:rPr>
              <a:t>στη</a:t>
            </a:r>
            <a:r>
              <a:rPr sz="4000" b="1" spc="-20" dirty="0">
                <a:solidFill>
                  <a:srgbClr val="420000"/>
                </a:solidFill>
                <a:latin typeface="Times New Roman"/>
                <a:cs typeface="Times New Roman"/>
              </a:rPr>
              <a:t>ν</a:t>
            </a:r>
            <a:r>
              <a:rPr sz="4000" b="1" dirty="0">
                <a:solidFill>
                  <a:srgbClr val="420000"/>
                </a:solidFill>
                <a:latin typeface="Times New Roman"/>
                <a:cs typeface="Times New Roman"/>
              </a:rPr>
              <a:t> </a:t>
            </a:r>
            <a:r>
              <a:rPr sz="4000" b="1" spc="-5" dirty="0">
                <a:solidFill>
                  <a:srgbClr val="420000"/>
                </a:solidFill>
                <a:latin typeface="Times New Roman"/>
                <a:cs typeface="Times New Roman"/>
              </a:rPr>
              <a:t>Ελλάδα</a:t>
            </a:r>
            <a:endParaRPr sz="4000">
              <a:latin typeface="Times New Roman"/>
              <a:cs typeface="Times New Roman"/>
            </a:endParaRPr>
          </a:p>
        </p:txBody>
      </p:sp>
      <p:sp>
        <p:nvSpPr>
          <p:cNvPr id="4" name="object 4"/>
          <p:cNvSpPr/>
          <p:nvPr/>
        </p:nvSpPr>
        <p:spPr>
          <a:xfrm>
            <a:off x="8963285" y="6805421"/>
            <a:ext cx="869609" cy="364997"/>
          </a:xfrm>
          <a:prstGeom prst="rect">
            <a:avLst/>
          </a:prstGeom>
          <a:blipFill>
            <a:blip r:embed="rId3" cstate="print"/>
            <a:stretch>
              <a:fillRect/>
            </a:stretch>
          </a:blipFill>
        </p:spPr>
        <p:txBody>
          <a:bodyPr wrap="square" lIns="0" tIns="0" rIns="0" bIns="0" rtlCol="0"/>
          <a:lstStyle/>
          <a:p>
            <a:endParaRPr/>
          </a:p>
        </p:txBody>
      </p:sp>
      <p:graphicFrame>
        <p:nvGraphicFramePr>
          <p:cNvPr id="3" name="object 3"/>
          <p:cNvGraphicFramePr>
            <a:graphicFrameLocks noGrp="1"/>
          </p:cNvGraphicFramePr>
          <p:nvPr/>
        </p:nvGraphicFramePr>
        <p:xfrm>
          <a:off x="1268361" y="1771395"/>
          <a:ext cx="7786865" cy="5095490"/>
        </p:xfrm>
        <a:graphic>
          <a:graphicData uri="http://schemas.openxmlformats.org/drawingml/2006/table">
            <a:tbl>
              <a:tblPr firstRow="1" bandRow="1">
                <a:tableStyleId>{2D5ABB26-0587-4C30-8999-92F81FD0307C}</a:tableStyleId>
              </a:tblPr>
              <a:tblGrid>
                <a:gridCol w="4786122"/>
                <a:gridCol w="1571993"/>
                <a:gridCol w="1428750"/>
              </a:tblGrid>
              <a:tr h="731520">
                <a:tc>
                  <a:txBody>
                    <a:bodyPr/>
                    <a:lstStyle/>
                    <a:p>
                      <a:pPr marL="874394">
                        <a:lnSpc>
                          <a:spcPct val="100000"/>
                        </a:lnSpc>
                      </a:pPr>
                      <a:r>
                        <a:rPr sz="1400" b="1" spc="-5" dirty="0">
                          <a:latin typeface="Arial"/>
                          <a:cs typeface="Arial"/>
                        </a:rPr>
                        <a:t>Ο</a:t>
                      </a:r>
                      <a:r>
                        <a:rPr sz="1400" b="1" dirty="0">
                          <a:latin typeface="Arial"/>
                          <a:cs typeface="Arial"/>
                        </a:rPr>
                        <a:t>ι</a:t>
                      </a:r>
                      <a:r>
                        <a:rPr sz="1400" b="1" spc="-55" dirty="0">
                          <a:latin typeface="Arial"/>
                          <a:cs typeface="Arial"/>
                        </a:rPr>
                        <a:t> </a:t>
                      </a:r>
                      <a:r>
                        <a:rPr sz="1400" b="1" spc="25" dirty="0">
                          <a:latin typeface="Arial"/>
                          <a:cs typeface="Arial"/>
                        </a:rPr>
                        <a:t>έ</a:t>
                      </a:r>
                      <a:r>
                        <a:rPr sz="1400" b="1" spc="-5" dirty="0">
                          <a:latin typeface="Arial"/>
                          <a:cs typeface="Arial"/>
                        </a:rPr>
                        <a:t>μμεσο</a:t>
                      </a:r>
                      <a:r>
                        <a:rPr sz="1400" b="1" dirty="0">
                          <a:latin typeface="Arial"/>
                          <a:cs typeface="Arial"/>
                        </a:rPr>
                        <a:t>ι</a:t>
                      </a:r>
                      <a:r>
                        <a:rPr sz="1400" b="1" spc="-40" dirty="0">
                          <a:latin typeface="Arial"/>
                          <a:cs typeface="Arial"/>
                        </a:rPr>
                        <a:t> </a:t>
                      </a:r>
                      <a:r>
                        <a:rPr sz="1400" b="1" dirty="0">
                          <a:latin typeface="Arial"/>
                          <a:cs typeface="Arial"/>
                        </a:rPr>
                        <a:t>φ</a:t>
                      </a:r>
                      <a:r>
                        <a:rPr sz="1400" b="1" spc="-5" dirty="0">
                          <a:latin typeface="Arial"/>
                          <a:cs typeface="Arial"/>
                        </a:rPr>
                        <a:t>όρο</a:t>
                      </a:r>
                      <a:r>
                        <a:rPr sz="1400" b="1" dirty="0">
                          <a:latin typeface="Arial"/>
                          <a:cs typeface="Arial"/>
                        </a:rPr>
                        <a:t>ι</a:t>
                      </a:r>
                      <a:r>
                        <a:rPr sz="1400" b="1" spc="-50" dirty="0">
                          <a:latin typeface="Arial"/>
                          <a:cs typeface="Arial"/>
                        </a:rPr>
                        <a:t> </a:t>
                      </a:r>
                      <a:r>
                        <a:rPr sz="1400" b="1" spc="-5" dirty="0">
                          <a:latin typeface="Arial"/>
                          <a:cs typeface="Arial"/>
                        </a:rPr>
                        <a:t>στη</a:t>
                      </a:r>
                      <a:r>
                        <a:rPr sz="1400" b="1" dirty="0">
                          <a:latin typeface="Arial"/>
                          <a:cs typeface="Arial"/>
                        </a:rPr>
                        <a:t>ν</a:t>
                      </a:r>
                      <a:r>
                        <a:rPr sz="1400" b="1" spc="-40" dirty="0">
                          <a:latin typeface="Arial"/>
                          <a:cs typeface="Arial"/>
                        </a:rPr>
                        <a:t> </a:t>
                      </a:r>
                      <a:r>
                        <a:rPr sz="1400" b="1" spc="-5" dirty="0">
                          <a:latin typeface="Arial"/>
                          <a:cs typeface="Arial"/>
                        </a:rPr>
                        <a:t>Ελλάδ</a:t>
                      </a:r>
                      <a:r>
                        <a:rPr sz="1400" b="1" spc="20" dirty="0">
                          <a:latin typeface="Arial"/>
                          <a:cs typeface="Arial"/>
                        </a:rPr>
                        <a:t>α</a:t>
                      </a:r>
                      <a:r>
                        <a:rPr sz="1400" b="1" dirty="0">
                          <a:latin typeface="Times New Roman"/>
                          <a:cs typeface="Times New Roman"/>
                        </a:rPr>
                        <a:t>,</a:t>
                      </a:r>
                      <a:r>
                        <a:rPr sz="1400" b="1" spc="-5" dirty="0">
                          <a:latin typeface="Times New Roman"/>
                          <a:cs typeface="Times New Roman"/>
                        </a:rPr>
                        <a:t> </a:t>
                      </a:r>
                      <a:r>
                        <a:rPr sz="1400" b="1" dirty="0">
                          <a:latin typeface="Times New Roman"/>
                          <a:cs typeface="Times New Roman"/>
                        </a:rPr>
                        <a:t>2008</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7150">
                        <a:lnSpc>
                          <a:spcPct val="100000"/>
                        </a:lnSpc>
                      </a:pPr>
                      <a:r>
                        <a:rPr sz="1400" dirty="0">
                          <a:latin typeface="Arial"/>
                          <a:cs typeface="Arial"/>
                        </a:rPr>
                        <a:t>Σε</a:t>
                      </a:r>
                      <a:r>
                        <a:rPr sz="1400" spc="-45" dirty="0">
                          <a:latin typeface="Arial"/>
                          <a:cs typeface="Arial"/>
                        </a:rPr>
                        <a:t> </a:t>
                      </a:r>
                      <a:r>
                        <a:rPr sz="1400" dirty="0">
                          <a:latin typeface="Arial"/>
                          <a:cs typeface="Arial"/>
                        </a:rPr>
                        <a:t>εκατ</a:t>
                      </a:r>
                      <a:r>
                        <a:rPr sz="1400" dirty="0">
                          <a:latin typeface="Times New Roman"/>
                          <a:cs typeface="Times New Roman"/>
                        </a:rPr>
                        <a:t>.</a:t>
                      </a:r>
                      <a:r>
                        <a:rPr sz="1400" spc="-5" dirty="0">
                          <a:latin typeface="Times New Roman"/>
                          <a:cs typeface="Times New Roman"/>
                        </a:rPr>
                        <a:t> </a:t>
                      </a:r>
                      <a:r>
                        <a:rPr sz="1400" dirty="0">
                          <a:latin typeface="Arial"/>
                          <a:cs typeface="Arial"/>
                        </a:rPr>
                        <a:t>ε</a:t>
                      </a:r>
                      <a:r>
                        <a:rPr sz="1400" spc="-5" dirty="0">
                          <a:latin typeface="Arial"/>
                          <a:cs typeface="Arial"/>
                        </a:rPr>
                        <a:t>υ</a:t>
                      </a:r>
                      <a:r>
                        <a:rPr sz="1400" dirty="0">
                          <a:latin typeface="Arial"/>
                          <a:cs typeface="Arial"/>
                        </a:rPr>
                        <a:t>ρώ</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56515">
                        <a:lnSpc>
                          <a:spcPct val="100000"/>
                        </a:lnSpc>
                      </a:pPr>
                      <a:r>
                        <a:rPr sz="1400" dirty="0">
                          <a:latin typeface="Times New Roman"/>
                          <a:cs typeface="Times New Roman"/>
                        </a:rPr>
                        <a:t>%</a:t>
                      </a:r>
                      <a:r>
                        <a:rPr sz="1400" spc="-5" dirty="0">
                          <a:latin typeface="Times New Roman"/>
                          <a:cs typeface="Times New Roman"/>
                        </a:rPr>
                        <a:t> </a:t>
                      </a:r>
                      <a:r>
                        <a:rPr sz="1400" dirty="0">
                          <a:latin typeface="Arial"/>
                          <a:cs typeface="Arial"/>
                        </a:rPr>
                        <a:t>του</a:t>
                      </a:r>
                      <a:r>
                        <a:rPr sz="1400" spc="-45" dirty="0">
                          <a:latin typeface="Arial"/>
                          <a:cs typeface="Arial"/>
                        </a:rPr>
                        <a:t> </a:t>
                      </a:r>
                      <a:r>
                        <a:rPr sz="1400" dirty="0">
                          <a:latin typeface="Arial"/>
                          <a:cs typeface="Arial"/>
                        </a:rPr>
                        <a:t>σ</a:t>
                      </a:r>
                      <a:r>
                        <a:rPr sz="1400" spc="-10" dirty="0">
                          <a:latin typeface="Arial"/>
                          <a:cs typeface="Arial"/>
                        </a:rPr>
                        <a:t>υ</a:t>
                      </a:r>
                      <a:r>
                        <a:rPr sz="1400" dirty="0">
                          <a:latin typeface="Arial"/>
                          <a:cs typeface="Arial"/>
                        </a:rPr>
                        <a:t>νόλου</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87679">
                <a:tc>
                  <a:txBody>
                    <a:bodyPr/>
                    <a:lstStyle/>
                    <a:p>
                      <a:pPr marL="57150">
                        <a:lnSpc>
                          <a:spcPts val="1675"/>
                        </a:lnSpc>
                      </a:pPr>
                      <a:r>
                        <a:rPr sz="1400" dirty="0">
                          <a:latin typeface="Arial"/>
                          <a:cs typeface="Arial"/>
                        </a:rPr>
                        <a:t>Δασμοί</a:t>
                      </a:r>
                      <a:r>
                        <a:rPr sz="1400" spc="-4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ειδικές</a:t>
                      </a:r>
                      <a:r>
                        <a:rPr sz="1400" spc="-40" dirty="0">
                          <a:latin typeface="Arial"/>
                          <a:cs typeface="Arial"/>
                        </a:rPr>
                        <a:t> </a:t>
                      </a:r>
                      <a:r>
                        <a:rPr sz="1400" dirty="0">
                          <a:latin typeface="Arial"/>
                          <a:cs typeface="Arial"/>
                        </a:rPr>
                        <a:t>εισφορές</a:t>
                      </a:r>
                      <a:r>
                        <a:rPr sz="1400" spc="-35" dirty="0">
                          <a:latin typeface="Arial"/>
                          <a:cs typeface="Arial"/>
                        </a:rPr>
                        <a:t> </a:t>
                      </a:r>
                      <a:r>
                        <a:rPr sz="1400" dirty="0">
                          <a:latin typeface="Arial"/>
                          <a:cs typeface="Arial"/>
                        </a:rPr>
                        <a:t>εισαγωγώ</a:t>
                      </a:r>
                      <a:r>
                        <a:rPr sz="1400" spc="10" dirty="0">
                          <a:latin typeface="Arial"/>
                          <a:cs typeface="Arial"/>
                        </a:rPr>
                        <a:t>ν</a:t>
                      </a:r>
                      <a:r>
                        <a:rPr sz="1400" dirty="0">
                          <a:latin typeface="Times New Roman"/>
                          <a:cs typeface="Times New Roman"/>
                        </a:rPr>
                        <a:t>-</a:t>
                      </a:r>
                      <a:r>
                        <a:rPr sz="1400" dirty="0">
                          <a:latin typeface="Arial"/>
                          <a:cs typeface="Arial"/>
                        </a:rPr>
                        <a:t>εξαγωγών</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304</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1,0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64998">
                <a:tc>
                  <a:txBody>
                    <a:bodyPr/>
                    <a:lstStyle/>
                    <a:p>
                      <a:pPr marL="57150">
                        <a:lnSpc>
                          <a:spcPts val="1675"/>
                        </a:lnSpc>
                      </a:pPr>
                      <a:r>
                        <a:rPr sz="1400" dirty="0">
                          <a:latin typeface="Arial"/>
                          <a:cs typeface="Arial"/>
                        </a:rPr>
                        <a:t>Φόρος</a:t>
                      </a:r>
                      <a:r>
                        <a:rPr sz="1400" spc="-45" dirty="0">
                          <a:latin typeface="Arial"/>
                          <a:cs typeface="Arial"/>
                        </a:rPr>
                        <a:t> </a:t>
                      </a:r>
                      <a:r>
                        <a:rPr sz="1400" spc="-5" dirty="0">
                          <a:latin typeface="Arial"/>
                          <a:cs typeface="Arial"/>
                        </a:rPr>
                        <a:t>π</a:t>
                      </a:r>
                      <a:r>
                        <a:rPr sz="1400" dirty="0">
                          <a:latin typeface="Arial"/>
                          <a:cs typeface="Arial"/>
                        </a:rPr>
                        <a:t>ροστιθέμενης</a:t>
                      </a:r>
                      <a:r>
                        <a:rPr sz="1400" spc="-45" dirty="0">
                          <a:latin typeface="Arial"/>
                          <a:cs typeface="Arial"/>
                        </a:rPr>
                        <a:t> </a:t>
                      </a:r>
                      <a:r>
                        <a:rPr sz="1400" dirty="0">
                          <a:latin typeface="Arial"/>
                          <a:cs typeface="Arial"/>
                        </a:rPr>
                        <a:t>αξίας</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pPr>
                      <a:r>
                        <a:rPr sz="1400" dirty="0">
                          <a:latin typeface="Times New Roman"/>
                          <a:cs typeface="Times New Roman"/>
                        </a:rPr>
                        <a:t>18.835</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60,4</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565403">
                <a:tc>
                  <a:txBody>
                    <a:bodyPr/>
                    <a:lstStyle/>
                    <a:p>
                      <a:pPr marL="57150" marR="552450">
                        <a:lnSpc>
                          <a:spcPct val="100000"/>
                        </a:lnSpc>
                      </a:pPr>
                      <a:r>
                        <a:rPr sz="1400" dirty="0">
                          <a:latin typeface="Arial"/>
                          <a:cs typeface="Arial"/>
                        </a:rPr>
                        <a:t>Τέλος</a:t>
                      </a:r>
                      <a:r>
                        <a:rPr sz="1400" spc="-45" dirty="0">
                          <a:latin typeface="Arial"/>
                          <a:cs typeface="Arial"/>
                        </a:rPr>
                        <a:t> </a:t>
                      </a:r>
                      <a:r>
                        <a:rPr sz="1400" spc="-5" dirty="0">
                          <a:latin typeface="Arial"/>
                          <a:cs typeface="Arial"/>
                        </a:rPr>
                        <a:t>τ</a:t>
                      </a:r>
                      <a:r>
                        <a:rPr sz="1400" dirty="0">
                          <a:latin typeface="Arial"/>
                          <a:cs typeface="Arial"/>
                        </a:rPr>
                        <a:t>αξινόμη</a:t>
                      </a:r>
                      <a:r>
                        <a:rPr sz="1400" spc="-5" dirty="0">
                          <a:latin typeface="Arial"/>
                          <a:cs typeface="Arial"/>
                        </a:rPr>
                        <a:t>σ</a:t>
                      </a:r>
                      <a:r>
                        <a:rPr sz="1400" dirty="0">
                          <a:latin typeface="Arial"/>
                          <a:cs typeface="Arial"/>
                        </a:rPr>
                        <a:t>ης</a:t>
                      </a:r>
                      <a:r>
                        <a:rPr sz="1400" spc="-45"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λοιπά</a:t>
                      </a:r>
                      <a:r>
                        <a:rPr sz="1400" spc="-40" dirty="0">
                          <a:latin typeface="Arial"/>
                          <a:cs typeface="Arial"/>
                        </a:rPr>
                        <a:t> </a:t>
                      </a:r>
                      <a:r>
                        <a:rPr sz="1400" dirty="0">
                          <a:latin typeface="Arial"/>
                          <a:cs typeface="Arial"/>
                        </a:rPr>
                        <a:t>ειδικά</a:t>
                      </a:r>
                      <a:r>
                        <a:rPr sz="1400" spc="-40" dirty="0">
                          <a:latin typeface="Arial"/>
                          <a:cs typeface="Arial"/>
                        </a:rPr>
                        <a:t> </a:t>
                      </a:r>
                      <a:r>
                        <a:rPr sz="1400" dirty="0">
                          <a:latin typeface="Arial"/>
                          <a:cs typeface="Arial"/>
                        </a:rPr>
                        <a:t>τέλη</a:t>
                      </a:r>
                      <a:r>
                        <a:rPr sz="1400" spc="-4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εισφορές αυτοκινή</a:t>
                      </a:r>
                      <a:r>
                        <a:rPr sz="1400" spc="-10" dirty="0">
                          <a:latin typeface="Arial"/>
                          <a:cs typeface="Arial"/>
                        </a:rPr>
                        <a:t>τ</a:t>
                      </a:r>
                      <a:r>
                        <a:rPr sz="1400" dirty="0">
                          <a:latin typeface="Arial"/>
                          <a:cs typeface="Arial"/>
                        </a:rPr>
                        <a:t>ων</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926</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3,0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95299">
                <a:tc>
                  <a:txBody>
                    <a:bodyPr/>
                    <a:lstStyle/>
                    <a:p>
                      <a:pPr marL="57150">
                        <a:lnSpc>
                          <a:spcPts val="1675"/>
                        </a:lnSpc>
                      </a:pPr>
                      <a:r>
                        <a:rPr sz="1400" dirty="0">
                          <a:latin typeface="Arial"/>
                          <a:cs typeface="Arial"/>
                        </a:rPr>
                        <a:t>Ειδικός</a:t>
                      </a:r>
                      <a:r>
                        <a:rPr sz="1400" spc="-45" dirty="0">
                          <a:latin typeface="Arial"/>
                          <a:cs typeface="Arial"/>
                        </a:rPr>
                        <a:t> </a:t>
                      </a:r>
                      <a:r>
                        <a:rPr sz="1400" spc="5" dirty="0">
                          <a:latin typeface="Arial"/>
                          <a:cs typeface="Arial"/>
                        </a:rPr>
                        <a:t>φ</a:t>
                      </a:r>
                      <a:r>
                        <a:rPr sz="1400" dirty="0">
                          <a:latin typeface="Arial"/>
                          <a:cs typeface="Arial"/>
                        </a:rPr>
                        <a:t>όρος</a:t>
                      </a:r>
                      <a:r>
                        <a:rPr sz="1400" spc="-45" dirty="0">
                          <a:latin typeface="Arial"/>
                          <a:cs typeface="Arial"/>
                        </a:rPr>
                        <a:t> </a:t>
                      </a:r>
                      <a:r>
                        <a:rPr sz="1400" dirty="0">
                          <a:latin typeface="Arial"/>
                          <a:cs typeface="Arial"/>
                        </a:rPr>
                        <a:t>κα</a:t>
                      </a:r>
                      <a:r>
                        <a:rPr sz="1400" spc="-10" dirty="0">
                          <a:latin typeface="Arial"/>
                          <a:cs typeface="Arial"/>
                        </a:rPr>
                        <a:t>τ</a:t>
                      </a:r>
                      <a:r>
                        <a:rPr sz="1400" dirty="0">
                          <a:latin typeface="Arial"/>
                          <a:cs typeface="Arial"/>
                        </a:rPr>
                        <a:t>ανάλω</a:t>
                      </a:r>
                      <a:r>
                        <a:rPr sz="1400" spc="-5" dirty="0">
                          <a:latin typeface="Arial"/>
                          <a:cs typeface="Arial"/>
                        </a:rPr>
                        <a:t>ση</a:t>
                      </a:r>
                      <a:r>
                        <a:rPr sz="1400" dirty="0">
                          <a:latin typeface="Arial"/>
                          <a:cs typeface="Arial"/>
                        </a:rPr>
                        <a:t>ς</a:t>
                      </a:r>
                      <a:r>
                        <a:rPr sz="1400" spc="-45" dirty="0">
                          <a:latin typeface="Arial"/>
                          <a:cs typeface="Arial"/>
                        </a:rPr>
                        <a:t> </a:t>
                      </a:r>
                      <a:r>
                        <a:rPr sz="1400" spc="-5" dirty="0">
                          <a:latin typeface="Arial"/>
                          <a:cs typeface="Arial"/>
                        </a:rPr>
                        <a:t>υ</a:t>
                      </a:r>
                      <a:r>
                        <a:rPr sz="1400" dirty="0">
                          <a:latin typeface="Arial"/>
                          <a:cs typeface="Arial"/>
                        </a:rPr>
                        <a:t>γρών</a:t>
                      </a:r>
                      <a:r>
                        <a:rPr sz="1400" spc="-40" dirty="0">
                          <a:latin typeface="Arial"/>
                          <a:cs typeface="Arial"/>
                        </a:rPr>
                        <a:t> </a:t>
                      </a:r>
                      <a:r>
                        <a:rPr sz="1400" dirty="0">
                          <a:latin typeface="Arial"/>
                          <a:cs typeface="Arial"/>
                        </a:rPr>
                        <a:t>καυσίμων</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3.718</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11,9</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66522">
                <a:tc>
                  <a:txBody>
                    <a:bodyPr/>
                    <a:lstStyle/>
                    <a:p>
                      <a:pPr marL="57150">
                        <a:lnSpc>
                          <a:spcPts val="1675"/>
                        </a:lnSpc>
                      </a:pPr>
                      <a:r>
                        <a:rPr sz="1400" dirty="0">
                          <a:latin typeface="Arial"/>
                          <a:cs typeface="Arial"/>
                        </a:rPr>
                        <a:t>Ειδικός</a:t>
                      </a:r>
                      <a:r>
                        <a:rPr sz="1400" spc="-45" dirty="0">
                          <a:latin typeface="Arial"/>
                          <a:cs typeface="Arial"/>
                        </a:rPr>
                        <a:t> </a:t>
                      </a:r>
                      <a:r>
                        <a:rPr sz="1400" spc="5" dirty="0">
                          <a:latin typeface="Arial"/>
                          <a:cs typeface="Arial"/>
                        </a:rPr>
                        <a:t>φ</a:t>
                      </a:r>
                      <a:r>
                        <a:rPr sz="1400" dirty="0">
                          <a:latin typeface="Arial"/>
                          <a:cs typeface="Arial"/>
                        </a:rPr>
                        <a:t>όρος</a:t>
                      </a:r>
                      <a:r>
                        <a:rPr sz="1400" spc="-45" dirty="0">
                          <a:latin typeface="Arial"/>
                          <a:cs typeface="Arial"/>
                        </a:rPr>
                        <a:t> </a:t>
                      </a:r>
                      <a:r>
                        <a:rPr sz="1400" dirty="0">
                          <a:latin typeface="Arial"/>
                          <a:cs typeface="Arial"/>
                        </a:rPr>
                        <a:t>κα</a:t>
                      </a:r>
                      <a:r>
                        <a:rPr sz="1400" spc="-10" dirty="0">
                          <a:latin typeface="Arial"/>
                          <a:cs typeface="Arial"/>
                        </a:rPr>
                        <a:t>τ</a:t>
                      </a:r>
                      <a:r>
                        <a:rPr sz="1400" dirty="0">
                          <a:latin typeface="Arial"/>
                          <a:cs typeface="Arial"/>
                        </a:rPr>
                        <a:t>ανάλω</a:t>
                      </a:r>
                      <a:r>
                        <a:rPr sz="1400" spc="-5" dirty="0">
                          <a:latin typeface="Arial"/>
                          <a:cs typeface="Arial"/>
                        </a:rPr>
                        <a:t>ση</a:t>
                      </a:r>
                      <a:r>
                        <a:rPr sz="1400" dirty="0">
                          <a:latin typeface="Arial"/>
                          <a:cs typeface="Arial"/>
                        </a:rPr>
                        <a:t>ς</a:t>
                      </a:r>
                      <a:r>
                        <a:rPr sz="1400" spc="-45" dirty="0">
                          <a:latin typeface="Arial"/>
                          <a:cs typeface="Arial"/>
                        </a:rPr>
                        <a:t> </a:t>
                      </a:r>
                      <a:r>
                        <a:rPr sz="1400" dirty="0">
                          <a:latin typeface="Arial"/>
                          <a:cs typeface="Arial"/>
                        </a:rPr>
                        <a:t>καπνού</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2.553</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8,2</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501395">
                <a:tc>
                  <a:txBody>
                    <a:bodyPr/>
                    <a:lstStyle/>
                    <a:p>
                      <a:pPr marL="57150">
                        <a:lnSpc>
                          <a:spcPts val="1675"/>
                        </a:lnSpc>
                      </a:pPr>
                      <a:r>
                        <a:rPr sz="1400" dirty="0">
                          <a:latin typeface="Arial"/>
                          <a:cs typeface="Arial"/>
                        </a:rPr>
                        <a:t>Ειδικός</a:t>
                      </a:r>
                      <a:r>
                        <a:rPr sz="1400" spc="-45" dirty="0">
                          <a:latin typeface="Arial"/>
                          <a:cs typeface="Arial"/>
                        </a:rPr>
                        <a:t> </a:t>
                      </a:r>
                      <a:r>
                        <a:rPr sz="1400" spc="5" dirty="0">
                          <a:latin typeface="Arial"/>
                          <a:cs typeface="Arial"/>
                        </a:rPr>
                        <a:t>φ</a:t>
                      </a:r>
                      <a:r>
                        <a:rPr sz="1400" dirty="0">
                          <a:latin typeface="Arial"/>
                          <a:cs typeface="Arial"/>
                        </a:rPr>
                        <a:t>όρος</a:t>
                      </a:r>
                      <a:r>
                        <a:rPr sz="1400" spc="-45" dirty="0">
                          <a:latin typeface="Arial"/>
                          <a:cs typeface="Arial"/>
                        </a:rPr>
                        <a:t> </a:t>
                      </a:r>
                      <a:r>
                        <a:rPr sz="1400" dirty="0">
                          <a:latin typeface="Arial"/>
                          <a:cs typeface="Arial"/>
                        </a:rPr>
                        <a:t>κα</a:t>
                      </a:r>
                      <a:r>
                        <a:rPr sz="1400" spc="-10" dirty="0">
                          <a:latin typeface="Arial"/>
                          <a:cs typeface="Arial"/>
                        </a:rPr>
                        <a:t>τ</a:t>
                      </a:r>
                      <a:r>
                        <a:rPr sz="1400" dirty="0">
                          <a:latin typeface="Arial"/>
                          <a:cs typeface="Arial"/>
                        </a:rPr>
                        <a:t>ανάλω</a:t>
                      </a:r>
                      <a:r>
                        <a:rPr sz="1400" spc="-5" dirty="0">
                          <a:latin typeface="Arial"/>
                          <a:cs typeface="Arial"/>
                        </a:rPr>
                        <a:t>ση</a:t>
                      </a:r>
                      <a:r>
                        <a:rPr sz="1400" dirty="0">
                          <a:latin typeface="Arial"/>
                          <a:cs typeface="Arial"/>
                        </a:rPr>
                        <a:t>ς</a:t>
                      </a:r>
                      <a:r>
                        <a:rPr sz="1400" spc="-40" dirty="0">
                          <a:latin typeface="Arial"/>
                          <a:cs typeface="Arial"/>
                        </a:rPr>
                        <a:t> </a:t>
                      </a:r>
                      <a:r>
                        <a:rPr sz="1400" spc="-5" dirty="0">
                          <a:latin typeface="Arial"/>
                          <a:cs typeface="Arial"/>
                        </a:rPr>
                        <a:t>μ</a:t>
                      </a:r>
                      <a:r>
                        <a:rPr sz="1400" dirty="0">
                          <a:latin typeface="Arial"/>
                          <a:cs typeface="Arial"/>
                        </a:rPr>
                        <a:t>πύρας</a:t>
                      </a:r>
                      <a:r>
                        <a:rPr sz="1400" spc="-4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οινο</a:t>
                      </a:r>
                      <a:r>
                        <a:rPr sz="1400" spc="-5" dirty="0">
                          <a:latin typeface="Arial"/>
                          <a:cs typeface="Arial"/>
                        </a:rPr>
                        <a:t>π</a:t>
                      </a:r>
                      <a:r>
                        <a:rPr sz="1400" spc="25" dirty="0">
                          <a:latin typeface="Arial"/>
                          <a:cs typeface="Arial"/>
                        </a:rPr>
                        <a:t>ν</a:t>
                      </a:r>
                      <a:r>
                        <a:rPr sz="1400" dirty="0">
                          <a:latin typeface="Times New Roman"/>
                          <a:cs typeface="Times New Roman"/>
                        </a:rPr>
                        <a:t>.</a:t>
                      </a:r>
                      <a:r>
                        <a:rPr sz="1400" spc="-5" dirty="0">
                          <a:latin typeface="Times New Roman"/>
                          <a:cs typeface="Times New Roman"/>
                        </a:rPr>
                        <a:t> </a:t>
                      </a:r>
                      <a:r>
                        <a:rPr sz="1400" dirty="0">
                          <a:latin typeface="Arial"/>
                          <a:cs typeface="Arial"/>
                        </a:rPr>
                        <a:t>πο</a:t>
                      </a:r>
                      <a:r>
                        <a:rPr sz="1400" spc="-10" dirty="0">
                          <a:latin typeface="Arial"/>
                          <a:cs typeface="Arial"/>
                        </a:rPr>
                        <a:t>τ</a:t>
                      </a:r>
                      <a:r>
                        <a:rPr sz="1400" dirty="0">
                          <a:latin typeface="Arial"/>
                          <a:cs typeface="Arial"/>
                        </a:rPr>
                        <a:t>ών</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330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1,1</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65760">
                <a:tc>
                  <a:txBody>
                    <a:bodyPr/>
                    <a:lstStyle/>
                    <a:p>
                      <a:pPr marL="57150">
                        <a:lnSpc>
                          <a:spcPts val="1675"/>
                        </a:lnSpc>
                      </a:pPr>
                      <a:r>
                        <a:rPr sz="1400" dirty="0">
                          <a:latin typeface="Arial"/>
                          <a:cs typeface="Arial"/>
                        </a:rPr>
                        <a:t>Τέλη</a:t>
                      </a:r>
                      <a:r>
                        <a:rPr sz="1400" spc="-40" dirty="0">
                          <a:latin typeface="Arial"/>
                          <a:cs typeface="Arial"/>
                        </a:rPr>
                        <a:t> </a:t>
                      </a:r>
                      <a:r>
                        <a:rPr sz="1400" dirty="0">
                          <a:latin typeface="Arial"/>
                          <a:cs typeface="Arial"/>
                        </a:rPr>
                        <a:t>κ</a:t>
                      </a:r>
                      <a:r>
                        <a:rPr sz="1400" spc="-10" dirty="0">
                          <a:latin typeface="Arial"/>
                          <a:cs typeface="Arial"/>
                        </a:rPr>
                        <a:t>υ</a:t>
                      </a:r>
                      <a:r>
                        <a:rPr sz="1400" dirty="0">
                          <a:latin typeface="Arial"/>
                          <a:cs typeface="Arial"/>
                        </a:rPr>
                        <a:t>κλοφορίας</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1.025</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3,3</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66522">
                <a:tc>
                  <a:txBody>
                    <a:bodyPr/>
                    <a:lstStyle/>
                    <a:p>
                      <a:pPr marL="57150">
                        <a:lnSpc>
                          <a:spcPts val="1675"/>
                        </a:lnSpc>
                      </a:pPr>
                      <a:r>
                        <a:rPr sz="1400" dirty="0">
                          <a:latin typeface="Arial"/>
                          <a:cs typeface="Arial"/>
                        </a:rPr>
                        <a:t>Φόρος</a:t>
                      </a:r>
                      <a:r>
                        <a:rPr sz="1400" spc="-45" dirty="0">
                          <a:latin typeface="Arial"/>
                          <a:cs typeface="Arial"/>
                        </a:rPr>
                        <a:t> </a:t>
                      </a:r>
                      <a:r>
                        <a:rPr sz="1400" dirty="0">
                          <a:latin typeface="Arial"/>
                          <a:cs typeface="Arial"/>
                        </a:rPr>
                        <a:t>ασφαλίστ</a:t>
                      </a:r>
                      <a:r>
                        <a:rPr sz="1400" spc="5" dirty="0">
                          <a:latin typeface="Arial"/>
                          <a:cs typeface="Arial"/>
                        </a:rPr>
                        <a:t>ρ</a:t>
                      </a:r>
                      <a:r>
                        <a:rPr sz="1400" dirty="0">
                          <a:latin typeface="Arial"/>
                          <a:cs typeface="Arial"/>
                        </a:rPr>
                        <a:t>ων</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350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1,1</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485394">
                <a:tc>
                  <a:txBody>
                    <a:bodyPr/>
                    <a:lstStyle/>
                    <a:p>
                      <a:pPr marL="57150">
                        <a:lnSpc>
                          <a:spcPts val="1675"/>
                        </a:lnSpc>
                      </a:pPr>
                      <a:r>
                        <a:rPr sz="1400" dirty="0">
                          <a:latin typeface="Arial"/>
                          <a:cs typeface="Arial"/>
                        </a:rPr>
                        <a:t>Λοιποί</a:t>
                      </a:r>
                      <a:r>
                        <a:rPr sz="1400" spc="-40" dirty="0">
                          <a:latin typeface="Arial"/>
                          <a:cs typeface="Arial"/>
                        </a:rPr>
                        <a:t> </a:t>
                      </a:r>
                      <a:r>
                        <a:rPr sz="1400" dirty="0">
                          <a:latin typeface="Arial"/>
                          <a:cs typeface="Arial"/>
                        </a:rPr>
                        <a:t>φόροι</a:t>
                      </a:r>
                      <a:r>
                        <a:rPr sz="1400" spc="-40" dirty="0">
                          <a:latin typeface="Arial"/>
                          <a:cs typeface="Arial"/>
                        </a:rPr>
                        <a:t> </a:t>
                      </a:r>
                      <a:r>
                        <a:rPr sz="1400" dirty="0">
                          <a:latin typeface="Arial"/>
                          <a:cs typeface="Arial"/>
                        </a:rPr>
                        <a:t>κατανάλωσης</a:t>
                      </a:r>
                      <a:r>
                        <a:rPr sz="1400" spc="-40" dirty="0">
                          <a:latin typeface="Arial"/>
                          <a:cs typeface="Arial"/>
                        </a:rPr>
                        <a:t> </a:t>
                      </a:r>
                      <a:r>
                        <a:rPr sz="1400" spc="-5" dirty="0">
                          <a:latin typeface="Times New Roman"/>
                          <a:cs typeface="Times New Roman"/>
                        </a:rPr>
                        <a:t>(</a:t>
                      </a:r>
                      <a:r>
                        <a:rPr sz="1400" dirty="0">
                          <a:latin typeface="Arial"/>
                          <a:cs typeface="Arial"/>
                        </a:rPr>
                        <a:t>ΦΚΕ</a:t>
                      </a:r>
                      <a:r>
                        <a:rPr sz="1400" dirty="0">
                          <a:latin typeface="Times New Roman"/>
                          <a:cs typeface="Times New Roman"/>
                        </a:rPr>
                        <a:t>, </a:t>
                      </a:r>
                      <a:r>
                        <a:rPr sz="1400" dirty="0">
                          <a:latin typeface="Arial"/>
                          <a:cs typeface="Arial"/>
                        </a:rPr>
                        <a:t>κλ</a:t>
                      </a:r>
                      <a:r>
                        <a:rPr sz="1400" spc="-5" dirty="0">
                          <a:latin typeface="Arial"/>
                          <a:cs typeface="Arial"/>
                        </a:rPr>
                        <a:t>π</a:t>
                      </a:r>
                      <a:r>
                        <a:rPr sz="1400" spc="-5" dirty="0">
                          <a:latin typeface="Times New Roman"/>
                          <a:cs typeface="Times New Roman"/>
                        </a:rPr>
                        <a:t>.)</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3.139</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10,1</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64998">
                <a:tc>
                  <a:txBody>
                    <a:bodyPr/>
                    <a:lstStyle/>
                    <a:p>
                      <a:pPr marL="57150">
                        <a:lnSpc>
                          <a:spcPts val="1670"/>
                        </a:lnSpc>
                      </a:pPr>
                      <a:r>
                        <a:rPr sz="1400" dirty="0">
                          <a:latin typeface="Arial"/>
                          <a:cs typeface="Arial"/>
                        </a:rPr>
                        <a:t>ΣΥΝΟ</a:t>
                      </a:r>
                      <a:r>
                        <a:rPr sz="1400" spc="5" dirty="0">
                          <a:latin typeface="Arial"/>
                          <a:cs typeface="Arial"/>
                        </a:rPr>
                        <a:t>Λ</a:t>
                      </a:r>
                      <a:r>
                        <a:rPr sz="1400" dirty="0">
                          <a:latin typeface="Arial"/>
                          <a:cs typeface="Arial"/>
                        </a:rPr>
                        <a:t>Ο</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70" algn="ctr">
                        <a:lnSpc>
                          <a:spcPct val="100000"/>
                        </a:lnSpc>
                      </a:pPr>
                      <a:r>
                        <a:rPr sz="1400" dirty="0">
                          <a:latin typeface="Times New Roman"/>
                          <a:cs typeface="Times New Roman"/>
                        </a:rPr>
                        <a:t>31.180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400" dirty="0">
                          <a:latin typeface="Times New Roman"/>
                          <a:cs typeface="Times New Roman"/>
                        </a:rPr>
                        <a:t>100,0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5" name="object 5"/>
          <p:cNvSpPr txBox="1">
            <a:spLocks noGrp="1"/>
          </p:cNvSpPr>
          <p:nvPr>
            <p:ph type="title"/>
          </p:nvPr>
        </p:nvSpPr>
        <p:spPr>
          <a:prstGeom prst="rect">
            <a:avLst/>
          </a:prstGeom>
        </p:spPr>
        <p:txBody>
          <a:bodyPr vert="horz" wrap="square" lIns="0" tIns="145475" rIns="0" bIns="0" rtlCol="0">
            <a:spAutoFit/>
          </a:bodyPr>
          <a:lstStyle/>
          <a:p>
            <a:pPr marL="120650">
              <a:lnSpc>
                <a:spcPct val="100000"/>
              </a:lnSpc>
            </a:pPr>
            <a:r>
              <a:rPr sz="3600" spc="-30" dirty="0"/>
              <a:t>Η </a:t>
            </a:r>
            <a:r>
              <a:rPr sz="3600" spc="-5" dirty="0"/>
              <a:t>έ</a:t>
            </a:r>
            <a:r>
              <a:rPr sz="3600" spc="-20" dirty="0"/>
              <a:t>μμεση</a:t>
            </a:r>
            <a:r>
              <a:rPr sz="3600" spc="5" dirty="0"/>
              <a:t> </a:t>
            </a:r>
            <a:r>
              <a:rPr sz="3600" spc="-20" dirty="0"/>
              <a:t>φορολογία</a:t>
            </a:r>
            <a:r>
              <a:rPr sz="3600" dirty="0"/>
              <a:t> </a:t>
            </a:r>
            <a:r>
              <a:rPr sz="3600" spc="-25" dirty="0"/>
              <a:t>σ</a:t>
            </a:r>
            <a:r>
              <a:rPr sz="3600" spc="-20" dirty="0"/>
              <a:t>την</a:t>
            </a:r>
            <a:r>
              <a:rPr sz="3600" spc="-5" dirty="0"/>
              <a:t> </a:t>
            </a:r>
            <a:r>
              <a:rPr sz="3600" spc="-25" dirty="0"/>
              <a:t>Ε</a:t>
            </a:r>
            <a:r>
              <a:rPr sz="3600" dirty="0"/>
              <a:t>λλάδα</a:t>
            </a:r>
            <a:r>
              <a:rPr sz="3600" spc="35" dirty="0"/>
              <a:t> </a:t>
            </a:r>
            <a:r>
              <a:rPr sz="3600" dirty="0">
                <a:latin typeface="Times New Roman"/>
                <a:cs typeface="Times New Roman"/>
              </a:rPr>
              <a:t>(2009)</a:t>
            </a:r>
            <a:endParaRPr sz="3600">
              <a:latin typeface="Times New Roman"/>
              <a:cs typeface="Times New Roman"/>
            </a:endParaRPr>
          </a:p>
          <a:p>
            <a:pPr marL="88900">
              <a:lnSpc>
                <a:spcPts val="4305"/>
              </a:lnSpc>
              <a:spcBef>
                <a:spcPts val="5"/>
              </a:spcBef>
              <a:tabLst>
                <a:tab pos="2553335" algn="l"/>
                <a:tab pos="8394065" algn="l"/>
              </a:tabLst>
            </a:pPr>
            <a:r>
              <a:rPr sz="3600" b="0" u="sng" dirty="0">
                <a:latin typeface="Times New Roman"/>
                <a:cs typeface="Times New Roman"/>
              </a:rPr>
              <a:t> 	</a:t>
            </a:r>
            <a:r>
              <a:rPr sz="3600" b="0" u="sng" spc="-5" dirty="0">
                <a:latin typeface="Times New Roman"/>
                <a:cs typeface="Times New Roman"/>
              </a:rPr>
              <a:t>Οι </a:t>
            </a:r>
            <a:r>
              <a:rPr sz="3600" b="0" u="sng" spc="-25" dirty="0">
                <a:latin typeface="Times New Roman"/>
                <a:cs typeface="Times New Roman"/>
              </a:rPr>
              <a:t>βασικοί</a:t>
            </a:r>
            <a:r>
              <a:rPr sz="3600" b="0" u="sng" spc="-10" dirty="0">
                <a:latin typeface="Times New Roman"/>
                <a:cs typeface="Times New Roman"/>
              </a:rPr>
              <a:t> </a:t>
            </a:r>
            <a:r>
              <a:rPr sz="3600" b="0" u="sng" spc="-5" dirty="0">
                <a:latin typeface="Times New Roman"/>
                <a:cs typeface="Times New Roman"/>
              </a:rPr>
              <a:t>φόροι</a:t>
            </a:r>
            <a:r>
              <a:rPr sz="3600" b="0" u="sng" dirty="0">
                <a:latin typeface="Times New Roman"/>
                <a:cs typeface="Times New Roman"/>
              </a:rPr>
              <a:t> 	</a:t>
            </a:r>
            <a:endParaRPr sz="3600">
              <a:latin typeface="Times New Roman"/>
              <a:cs typeface="Times New Roman"/>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14</a:t>
            </a:fld>
            <a:endParaRPr spc="-10" dirty="0"/>
          </a:p>
        </p:txBody>
      </p:sp>
      <p:sp>
        <p:nvSpPr>
          <p:cNvPr id="6" name="object 6"/>
          <p:cNvSpPr txBox="1"/>
          <p:nvPr/>
        </p:nvSpPr>
        <p:spPr>
          <a:xfrm>
            <a:off x="1311535" y="2272383"/>
            <a:ext cx="5416550" cy="409575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20" dirty="0">
                <a:latin typeface="Times New Roman"/>
                <a:cs typeface="Times New Roman"/>
              </a:rPr>
              <a:t>ΦΠΑ</a:t>
            </a:r>
            <a:r>
              <a:rPr sz="2400" spc="5" dirty="0">
                <a:latin typeface="Times New Roman"/>
                <a:cs typeface="Times New Roman"/>
              </a:rPr>
              <a:t> </a:t>
            </a:r>
            <a:r>
              <a:rPr sz="2400" spc="-5" dirty="0">
                <a:latin typeface="Times New Roman"/>
                <a:cs typeface="Times New Roman"/>
              </a:rPr>
              <a:t>μ</a:t>
            </a:r>
            <a:r>
              <a:rPr sz="2400" spc="-10" dirty="0">
                <a:latin typeface="Times New Roman"/>
                <a:cs typeface="Times New Roman"/>
              </a:rPr>
              <a:t>ε</a:t>
            </a:r>
            <a:r>
              <a:rPr sz="2400" spc="5" dirty="0">
                <a:latin typeface="Times New Roman"/>
                <a:cs typeface="Times New Roman"/>
              </a:rPr>
              <a:t> </a:t>
            </a:r>
            <a:r>
              <a:rPr sz="2400" dirty="0">
                <a:latin typeface="Times New Roman"/>
                <a:cs typeface="Times New Roman"/>
              </a:rPr>
              <a:t>σ</a:t>
            </a:r>
            <a:r>
              <a:rPr sz="2400" spc="-15" dirty="0">
                <a:latin typeface="Times New Roman"/>
                <a:cs typeface="Times New Roman"/>
              </a:rPr>
              <a:t>υντελεστές</a:t>
            </a:r>
            <a:r>
              <a:rPr sz="2400" spc="20" dirty="0">
                <a:latin typeface="Times New Roman"/>
                <a:cs typeface="Times New Roman"/>
              </a:rPr>
              <a:t> </a:t>
            </a:r>
            <a:r>
              <a:rPr sz="2400" dirty="0">
                <a:latin typeface="Times New Roman"/>
                <a:cs typeface="Times New Roman"/>
              </a:rPr>
              <a:t>4,5%, 9% </a:t>
            </a:r>
            <a:r>
              <a:rPr sz="2400" spc="-15" dirty="0">
                <a:latin typeface="Times New Roman"/>
                <a:cs typeface="Times New Roman"/>
              </a:rPr>
              <a:t>και</a:t>
            </a:r>
            <a:r>
              <a:rPr sz="2400" spc="5" dirty="0">
                <a:latin typeface="Times New Roman"/>
                <a:cs typeface="Times New Roman"/>
              </a:rPr>
              <a:t> </a:t>
            </a:r>
            <a:r>
              <a:rPr sz="2400" dirty="0">
                <a:latin typeface="Times New Roman"/>
                <a:cs typeface="Times New Roman"/>
              </a:rPr>
              <a:t>19%</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0" dirty="0">
                <a:latin typeface="Times New Roman"/>
                <a:cs typeface="Times New Roman"/>
              </a:rPr>
              <a:t>Ειδικοί φόροι </a:t>
            </a:r>
            <a:r>
              <a:rPr sz="2400" spc="-15" dirty="0">
                <a:latin typeface="Times New Roman"/>
                <a:cs typeface="Times New Roman"/>
              </a:rPr>
              <a:t>κατανάλωσης</a:t>
            </a:r>
            <a:endParaRPr sz="2400">
              <a:latin typeface="Times New Roman"/>
              <a:cs typeface="Times New Roman"/>
            </a:endParaRPr>
          </a:p>
          <a:p>
            <a:pPr marL="560070"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Στα</a:t>
            </a:r>
            <a:r>
              <a:rPr sz="2400" dirty="0">
                <a:latin typeface="Times New Roman"/>
                <a:cs typeface="Times New Roman"/>
              </a:rPr>
              <a:t> </a:t>
            </a:r>
            <a:r>
              <a:rPr sz="2400" spc="-15" dirty="0">
                <a:latin typeface="Times New Roman"/>
                <a:cs typeface="Times New Roman"/>
              </a:rPr>
              <a:t>τσιγάρα</a:t>
            </a:r>
            <a:r>
              <a:rPr sz="2400" spc="10" dirty="0">
                <a:latin typeface="Times New Roman"/>
                <a:cs typeface="Times New Roman"/>
              </a:rPr>
              <a:t> </a:t>
            </a:r>
            <a:r>
              <a:rPr sz="2400" spc="-5" dirty="0">
                <a:latin typeface="Times New Roman"/>
                <a:cs typeface="Times New Roman"/>
              </a:rPr>
              <a:t>(</a:t>
            </a:r>
            <a:r>
              <a:rPr sz="2400" spc="-15" dirty="0">
                <a:latin typeface="Times New Roman"/>
                <a:cs typeface="Times New Roman"/>
              </a:rPr>
              <a:t>≈</a:t>
            </a:r>
            <a:r>
              <a:rPr sz="2400" spc="-5" dirty="0">
                <a:latin typeface="Times New Roman"/>
                <a:cs typeface="Times New Roman"/>
              </a:rPr>
              <a:t>60</a:t>
            </a:r>
            <a:r>
              <a:rPr sz="2400" dirty="0">
                <a:latin typeface="Times New Roman"/>
                <a:cs typeface="Times New Roman"/>
              </a:rPr>
              <a:t>%</a:t>
            </a:r>
            <a:r>
              <a:rPr sz="2400" spc="-5" dirty="0">
                <a:latin typeface="Times New Roman"/>
                <a:cs typeface="Times New Roman"/>
              </a:rPr>
              <a:t> </a:t>
            </a:r>
            <a:r>
              <a:rPr sz="2400" spc="-10" dirty="0">
                <a:latin typeface="Times New Roman"/>
                <a:cs typeface="Times New Roman"/>
              </a:rPr>
              <a:t>τ</a:t>
            </a:r>
            <a:r>
              <a:rPr sz="2400" spc="-25" dirty="0">
                <a:latin typeface="Times New Roman"/>
                <a:cs typeface="Times New Roman"/>
              </a:rPr>
              <a:t>η</a:t>
            </a:r>
            <a:r>
              <a:rPr sz="2400" spc="-10" dirty="0">
                <a:latin typeface="Times New Roman"/>
                <a:cs typeface="Times New Roman"/>
              </a:rPr>
              <a:t>ς</a:t>
            </a:r>
            <a:r>
              <a:rPr sz="2400" spc="-5" dirty="0">
                <a:latin typeface="Times New Roman"/>
                <a:cs typeface="Times New Roman"/>
              </a:rPr>
              <a:t> </a:t>
            </a:r>
            <a:r>
              <a:rPr sz="2400" spc="-15" dirty="0">
                <a:latin typeface="Times New Roman"/>
                <a:cs typeface="Times New Roman"/>
              </a:rPr>
              <a:t>λ</a:t>
            </a:r>
            <a:r>
              <a:rPr sz="2400" dirty="0">
                <a:latin typeface="Times New Roman"/>
                <a:cs typeface="Times New Roman"/>
              </a:rPr>
              <a:t>ι</a:t>
            </a:r>
            <a:r>
              <a:rPr sz="2400" spc="-15" dirty="0">
                <a:latin typeface="Times New Roman"/>
                <a:cs typeface="Times New Roman"/>
              </a:rPr>
              <a:t>α</a:t>
            </a:r>
            <a:r>
              <a:rPr sz="2400" spc="5" dirty="0">
                <a:latin typeface="Times New Roman"/>
                <a:cs typeface="Times New Roman"/>
              </a:rPr>
              <a:t>ν</a:t>
            </a:r>
            <a:r>
              <a:rPr sz="2400" dirty="0">
                <a:latin typeface="Times New Roman"/>
                <a:cs typeface="Times New Roman"/>
              </a:rPr>
              <a:t>ι</a:t>
            </a:r>
            <a:r>
              <a:rPr sz="2400" spc="-15" dirty="0">
                <a:latin typeface="Times New Roman"/>
                <a:cs typeface="Times New Roman"/>
              </a:rPr>
              <a:t>κ</a:t>
            </a:r>
            <a:r>
              <a:rPr sz="2400" spc="-20" dirty="0">
                <a:latin typeface="Times New Roman"/>
                <a:cs typeface="Times New Roman"/>
              </a:rPr>
              <a:t>ή</a:t>
            </a:r>
            <a:r>
              <a:rPr sz="2400" spc="-10" dirty="0">
                <a:latin typeface="Times New Roman"/>
                <a:cs typeface="Times New Roman"/>
              </a:rPr>
              <a:t>ς</a:t>
            </a:r>
            <a:r>
              <a:rPr sz="2400" spc="-5" dirty="0">
                <a:latin typeface="Times New Roman"/>
                <a:cs typeface="Times New Roman"/>
              </a:rPr>
              <a:t> </a:t>
            </a:r>
            <a:r>
              <a:rPr sz="2400" spc="-10" dirty="0">
                <a:latin typeface="Times New Roman"/>
                <a:cs typeface="Times New Roman"/>
              </a:rPr>
              <a:t>τ</a:t>
            </a:r>
            <a:r>
              <a:rPr sz="2400" dirty="0">
                <a:latin typeface="Times New Roman"/>
                <a:cs typeface="Times New Roman"/>
              </a:rPr>
              <a:t>ι</a:t>
            </a:r>
            <a:r>
              <a:rPr sz="2400" spc="-5" dirty="0">
                <a:latin typeface="Times New Roman"/>
                <a:cs typeface="Times New Roman"/>
              </a:rPr>
              <a:t>μ</a:t>
            </a:r>
            <a:r>
              <a:rPr sz="2400" spc="-20" dirty="0">
                <a:latin typeface="Times New Roman"/>
                <a:cs typeface="Times New Roman"/>
              </a:rPr>
              <a:t>ή</a:t>
            </a:r>
            <a:r>
              <a:rPr sz="2400" spc="5" dirty="0">
                <a:latin typeface="Times New Roman"/>
                <a:cs typeface="Times New Roman"/>
              </a:rPr>
              <a:t>ς</a:t>
            </a:r>
            <a:r>
              <a:rPr sz="2400" dirty="0">
                <a:latin typeface="Times New Roman"/>
                <a:cs typeface="Times New Roman"/>
              </a:rPr>
              <a:t>)</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dirty="0">
                <a:latin typeface="Times New Roman"/>
                <a:cs typeface="Times New Roman"/>
              </a:rPr>
              <a:t>Σ</a:t>
            </a:r>
            <a:r>
              <a:rPr sz="2400" spc="-15" dirty="0">
                <a:latin typeface="Times New Roman"/>
                <a:cs typeface="Times New Roman"/>
              </a:rPr>
              <a:t>τα</a:t>
            </a:r>
            <a:r>
              <a:rPr sz="2400" dirty="0">
                <a:latin typeface="Times New Roman"/>
                <a:cs typeface="Times New Roman"/>
              </a:rPr>
              <a:t> </a:t>
            </a:r>
            <a:r>
              <a:rPr sz="2400" spc="-5" dirty="0">
                <a:latin typeface="Times New Roman"/>
                <a:cs typeface="Times New Roman"/>
              </a:rPr>
              <a:t>υ</a:t>
            </a:r>
            <a:r>
              <a:rPr sz="2400" spc="-15" dirty="0">
                <a:latin typeface="Times New Roman"/>
                <a:cs typeface="Times New Roman"/>
              </a:rPr>
              <a:t>γ</a:t>
            </a:r>
            <a:r>
              <a:rPr sz="2400" dirty="0">
                <a:latin typeface="Times New Roman"/>
                <a:cs typeface="Times New Roman"/>
              </a:rPr>
              <a:t>ρ</a:t>
            </a:r>
            <a:r>
              <a:rPr sz="2400" spc="-15" dirty="0">
                <a:latin typeface="Times New Roman"/>
                <a:cs typeface="Times New Roman"/>
              </a:rPr>
              <a:t>ά</a:t>
            </a:r>
            <a:r>
              <a:rPr sz="2400" dirty="0">
                <a:latin typeface="Times New Roman"/>
                <a:cs typeface="Times New Roman"/>
              </a:rPr>
              <a:t> </a:t>
            </a:r>
            <a:r>
              <a:rPr sz="2400" spc="-10" dirty="0">
                <a:latin typeface="Times New Roman"/>
                <a:cs typeface="Times New Roman"/>
              </a:rPr>
              <a:t>κ</a:t>
            </a:r>
            <a:r>
              <a:rPr sz="2400" spc="-15" dirty="0">
                <a:latin typeface="Times New Roman"/>
                <a:cs typeface="Times New Roman"/>
              </a:rPr>
              <a:t>α</a:t>
            </a:r>
            <a:r>
              <a:rPr sz="2400" spc="-5" dirty="0">
                <a:latin typeface="Times New Roman"/>
                <a:cs typeface="Times New Roman"/>
              </a:rPr>
              <a:t>ύ</a:t>
            </a:r>
            <a:r>
              <a:rPr sz="2400" dirty="0">
                <a:latin typeface="Times New Roman"/>
                <a:cs typeface="Times New Roman"/>
              </a:rPr>
              <a:t>σ</a:t>
            </a:r>
            <a:r>
              <a:rPr sz="2400" spc="5" dirty="0">
                <a:latin typeface="Times New Roman"/>
                <a:cs typeface="Times New Roman"/>
              </a:rPr>
              <a:t>ι</a:t>
            </a:r>
            <a:r>
              <a:rPr sz="2400" dirty="0">
                <a:latin typeface="Times New Roman"/>
                <a:cs typeface="Times New Roman"/>
              </a:rPr>
              <a:t>μ</a:t>
            </a:r>
            <a:r>
              <a:rPr sz="2400" spc="-15" dirty="0">
                <a:latin typeface="Times New Roman"/>
                <a:cs typeface="Times New Roman"/>
              </a:rPr>
              <a:t>α</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Στα</a:t>
            </a:r>
            <a:r>
              <a:rPr sz="2400" dirty="0">
                <a:latin typeface="Times New Roman"/>
                <a:cs typeface="Times New Roman"/>
              </a:rPr>
              <a:t> </a:t>
            </a:r>
            <a:r>
              <a:rPr sz="2400" spc="-15" dirty="0">
                <a:latin typeface="Times New Roman"/>
                <a:cs typeface="Times New Roman"/>
              </a:rPr>
              <a:t>ποτά</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Επιπλέον </a:t>
            </a:r>
            <a:r>
              <a:rPr sz="2400" spc="5" dirty="0">
                <a:latin typeface="Times New Roman"/>
                <a:cs typeface="Times New Roman"/>
              </a:rPr>
              <a:t>φ</a:t>
            </a:r>
            <a:r>
              <a:rPr sz="2400" dirty="0">
                <a:latin typeface="Times New Roman"/>
                <a:cs typeface="Times New Roman"/>
              </a:rPr>
              <a:t>όροι </a:t>
            </a:r>
            <a:r>
              <a:rPr sz="2400" spc="-15" dirty="0">
                <a:latin typeface="Times New Roman"/>
                <a:cs typeface="Times New Roman"/>
              </a:rPr>
              <a:t>στα</a:t>
            </a:r>
            <a:r>
              <a:rPr sz="2400" dirty="0">
                <a:latin typeface="Times New Roman"/>
                <a:cs typeface="Times New Roman"/>
              </a:rPr>
              <a:t> </a:t>
            </a:r>
            <a:r>
              <a:rPr sz="2400" spc="-10" dirty="0">
                <a:latin typeface="Times New Roman"/>
                <a:cs typeface="Times New Roman"/>
              </a:rPr>
              <a:t>α</a:t>
            </a:r>
            <a:r>
              <a:rPr sz="2400" spc="-15" dirty="0">
                <a:latin typeface="Times New Roman"/>
                <a:cs typeface="Times New Roman"/>
              </a:rPr>
              <a:t>υτοκίνητα</a:t>
            </a:r>
            <a:endParaRPr sz="2400">
              <a:latin typeface="Times New Roman"/>
              <a:cs typeface="Times New Roman"/>
            </a:endParaRPr>
          </a:p>
          <a:p>
            <a:pPr marL="560070"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Τέλος</a:t>
            </a:r>
            <a:r>
              <a:rPr sz="2400" dirty="0">
                <a:latin typeface="Times New Roman"/>
                <a:cs typeface="Times New Roman"/>
              </a:rPr>
              <a:t> </a:t>
            </a:r>
            <a:r>
              <a:rPr sz="2400" spc="-15" dirty="0">
                <a:latin typeface="Times New Roman"/>
                <a:cs typeface="Times New Roman"/>
              </a:rPr>
              <a:t>έκδοσης</a:t>
            </a:r>
            <a:r>
              <a:rPr sz="2400" spc="-5" dirty="0">
                <a:latin typeface="Times New Roman"/>
                <a:cs typeface="Times New Roman"/>
              </a:rPr>
              <a:t> </a:t>
            </a:r>
            <a:r>
              <a:rPr sz="2400" spc="-15" dirty="0">
                <a:latin typeface="Times New Roman"/>
                <a:cs typeface="Times New Roman"/>
              </a:rPr>
              <a:t>άδειας</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Τέλος</a:t>
            </a:r>
            <a:r>
              <a:rPr sz="2400" dirty="0">
                <a:latin typeface="Times New Roman"/>
                <a:cs typeface="Times New Roman"/>
              </a:rPr>
              <a:t> </a:t>
            </a:r>
            <a:r>
              <a:rPr sz="2400" spc="-15" dirty="0">
                <a:latin typeface="Times New Roman"/>
                <a:cs typeface="Times New Roman"/>
              </a:rPr>
              <a:t>ταξινόμησης</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Τέλη</a:t>
            </a:r>
            <a:r>
              <a:rPr sz="2400" spc="-5" dirty="0">
                <a:latin typeface="Times New Roman"/>
                <a:cs typeface="Times New Roman"/>
              </a:rPr>
              <a:t> </a:t>
            </a:r>
            <a:r>
              <a:rPr sz="2400" spc="-15" dirty="0">
                <a:latin typeface="Times New Roman"/>
                <a:cs typeface="Times New Roman"/>
              </a:rPr>
              <a:t>κυκλοφορίας</a:t>
            </a:r>
            <a:endParaRPr sz="2400">
              <a:latin typeface="Times New Roman"/>
              <a:cs typeface="Times New Roman"/>
            </a:endParaRPr>
          </a:p>
          <a:p>
            <a:pPr marL="285115" indent="-272415">
              <a:lnSpc>
                <a:spcPts val="2870"/>
              </a:lnSpc>
              <a:spcBef>
                <a:spcPts val="570"/>
              </a:spcBef>
              <a:buClr>
                <a:srgbClr val="CCCC00"/>
              </a:buClr>
              <a:buSzPct val="83333"/>
              <a:buFont typeface="Wingdings 2"/>
              <a:buChar char="•"/>
              <a:tabLst>
                <a:tab pos="285750" algn="l"/>
              </a:tabLst>
            </a:pPr>
            <a:r>
              <a:rPr sz="2400" spc="-15" dirty="0">
                <a:latin typeface="Times New Roman"/>
                <a:cs typeface="Times New Roman"/>
              </a:rPr>
              <a:t>Δασμοί</a:t>
            </a:r>
            <a:endParaRPr sz="2400">
              <a:latin typeface="Times New Roman"/>
              <a:cs typeface="Times New Roman"/>
            </a:endParaRPr>
          </a:p>
        </p:txBody>
      </p:sp>
      <p:graphicFrame>
        <p:nvGraphicFramePr>
          <p:cNvPr id="2" name="object 2"/>
          <p:cNvGraphicFramePr>
            <a:graphicFrameLocks noGrp="1"/>
          </p:cNvGraphicFramePr>
          <p:nvPr/>
        </p:nvGraphicFramePr>
        <p:xfrm>
          <a:off x="1048143" y="495045"/>
          <a:ext cx="8686798" cy="44196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5" name="object 5"/>
          <p:cNvSpPr txBox="1"/>
          <p:nvPr/>
        </p:nvSpPr>
        <p:spPr>
          <a:xfrm>
            <a:off x="1219339" y="1083290"/>
            <a:ext cx="8331200" cy="1061720"/>
          </a:xfrm>
          <a:prstGeom prst="rect">
            <a:avLst/>
          </a:prstGeom>
        </p:spPr>
        <p:txBody>
          <a:bodyPr vert="horz" wrap="square" lIns="0" tIns="0" rIns="0" bIns="0" rtlCol="0">
            <a:spAutoFit/>
          </a:bodyPr>
          <a:lstStyle/>
          <a:p>
            <a:pPr marL="318135">
              <a:lnSpc>
                <a:spcPct val="100000"/>
              </a:lnSpc>
            </a:pPr>
            <a:r>
              <a:rPr sz="3800" b="1" spc="-30" dirty="0">
                <a:solidFill>
                  <a:srgbClr val="420000"/>
                </a:solidFill>
                <a:latin typeface="Times New Roman"/>
                <a:cs typeface="Times New Roman"/>
              </a:rPr>
              <a:t>Ο</a:t>
            </a:r>
            <a:r>
              <a:rPr sz="3800" b="1" spc="-5" dirty="0">
                <a:solidFill>
                  <a:srgbClr val="420000"/>
                </a:solidFill>
                <a:latin typeface="Times New Roman"/>
                <a:cs typeface="Times New Roman"/>
              </a:rPr>
              <a:t> </a:t>
            </a:r>
            <a:r>
              <a:rPr sz="3800" b="1" spc="-20" dirty="0">
                <a:solidFill>
                  <a:srgbClr val="420000"/>
                </a:solidFill>
                <a:latin typeface="Times New Roman"/>
                <a:cs typeface="Times New Roman"/>
              </a:rPr>
              <a:t>ενιαίος</a:t>
            </a:r>
            <a:r>
              <a:rPr sz="3800" b="1" spc="-5" dirty="0">
                <a:solidFill>
                  <a:srgbClr val="420000"/>
                </a:solidFill>
                <a:latin typeface="Times New Roman"/>
                <a:cs typeface="Times New Roman"/>
              </a:rPr>
              <a:t> </a:t>
            </a:r>
            <a:r>
              <a:rPr sz="3800" b="1" spc="-20" dirty="0">
                <a:solidFill>
                  <a:srgbClr val="420000"/>
                </a:solidFill>
                <a:latin typeface="Times New Roman"/>
                <a:cs typeface="Times New Roman"/>
              </a:rPr>
              <a:t>συντελεστής</a:t>
            </a:r>
            <a:r>
              <a:rPr sz="3800" b="1" dirty="0">
                <a:solidFill>
                  <a:srgbClr val="420000"/>
                </a:solidFill>
                <a:latin typeface="Times New Roman"/>
                <a:cs typeface="Times New Roman"/>
              </a:rPr>
              <a:t> </a:t>
            </a:r>
            <a:r>
              <a:rPr sz="3800" b="1" spc="-20" dirty="0">
                <a:solidFill>
                  <a:srgbClr val="420000"/>
                </a:solidFill>
                <a:latin typeface="Times New Roman"/>
                <a:cs typeface="Times New Roman"/>
              </a:rPr>
              <a:t>φορολόγησης</a:t>
            </a:r>
            <a:endParaRPr sz="3800">
              <a:latin typeface="Times New Roman"/>
              <a:cs typeface="Times New Roman"/>
            </a:endParaRPr>
          </a:p>
          <a:p>
            <a:pPr marL="12700">
              <a:lnSpc>
                <a:spcPts val="4540"/>
              </a:lnSpc>
              <a:tabLst>
                <a:tab pos="2042160" algn="l"/>
                <a:tab pos="8317865" algn="l"/>
              </a:tabLst>
            </a:pPr>
            <a:r>
              <a:rPr sz="3800" u="sng" spc="-10" dirty="0">
                <a:solidFill>
                  <a:srgbClr val="420000"/>
                </a:solidFill>
                <a:latin typeface="Times New Roman"/>
                <a:cs typeface="Times New Roman"/>
              </a:rPr>
              <a:t> 	</a:t>
            </a:r>
            <a:r>
              <a:rPr sz="3800" b="1" u="sng" spc="-30" dirty="0">
                <a:solidFill>
                  <a:srgbClr val="420000"/>
                </a:solidFill>
                <a:latin typeface="Times New Roman"/>
                <a:cs typeface="Times New Roman"/>
              </a:rPr>
              <a:t>των</a:t>
            </a:r>
            <a:r>
              <a:rPr sz="3800" u="sng" dirty="0">
                <a:solidFill>
                  <a:srgbClr val="420000"/>
                </a:solidFill>
                <a:latin typeface="Times New Roman"/>
                <a:cs typeface="Times New Roman"/>
              </a:rPr>
              <a:t> </a:t>
            </a:r>
            <a:r>
              <a:rPr sz="3800" b="1" u="sng" spc="-25" dirty="0">
                <a:solidFill>
                  <a:srgbClr val="420000"/>
                </a:solidFill>
                <a:latin typeface="Times New Roman"/>
                <a:cs typeface="Times New Roman"/>
              </a:rPr>
              <a:t>Hall-Rabushka</a:t>
            </a:r>
            <a:r>
              <a:rPr sz="3800" b="1" u="sng" spc="-10" dirty="0">
                <a:solidFill>
                  <a:srgbClr val="420000"/>
                </a:solidFill>
                <a:latin typeface="Times New Roman"/>
                <a:cs typeface="Times New Roman"/>
              </a:rPr>
              <a:t> </a:t>
            </a:r>
            <a:r>
              <a:rPr sz="3800" b="1" u="sng" dirty="0">
                <a:solidFill>
                  <a:srgbClr val="420000"/>
                </a:solidFill>
                <a:latin typeface="Times New Roman"/>
                <a:cs typeface="Times New Roman"/>
              </a:rPr>
              <a:t>	</a:t>
            </a:r>
            <a:endParaRPr sz="3800">
              <a:latin typeface="Times New Roman"/>
              <a:cs typeface="Times New Roman"/>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15</a:t>
            </a:fld>
            <a:endParaRPr spc="-10" dirty="0"/>
          </a:p>
        </p:txBody>
      </p:sp>
      <p:sp>
        <p:nvSpPr>
          <p:cNvPr id="6" name="object 6"/>
          <p:cNvSpPr txBox="1"/>
          <p:nvPr/>
        </p:nvSpPr>
        <p:spPr>
          <a:xfrm>
            <a:off x="1311535" y="2272383"/>
            <a:ext cx="7776845" cy="397510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Φόρος</a:t>
            </a:r>
            <a:r>
              <a:rPr sz="2400" spc="-5" dirty="0">
                <a:latin typeface="Times New Roman"/>
                <a:cs typeface="Times New Roman"/>
              </a:rPr>
              <a:t> </a:t>
            </a:r>
            <a:r>
              <a:rPr sz="2400" spc="-10" dirty="0">
                <a:latin typeface="Times New Roman"/>
                <a:cs typeface="Times New Roman"/>
              </a:rPr>
              <a:t>επί</a:t>
            </a:r>
            <a:r>
              <a:rPr sz="2400" dirty="0">
                <a:latin typeface="Times New Roman"/>
                <a:cs typeface="Times New Roman"/>
              </a:rPr>
              <a:t> </a:t>
            </a:r>
            <a:r>
              <a:rPr sz="2400" spc="-15" dirty="0">
                <a:latin typeface="Times New Roman"/>
                <a:cs typeface="Times New Roman"/>
              </a:rPr>
              <a:t>των</a:t>
            </a:r>
            <a:r>
              <a:rPr sz="2400" dirty="0">
                <a:latin typeface="Times New Roman"/>
                <a:cs typeface="Times New Roman"/>
              </a:rPr>
              <a:t> ν</a:t>
            </a:r>
            <a:r>
              <a:rPr sz="2400" spc="-15" dirty="0">
                <a:latin typeface="Times New Roman"/>
                <a:cs typeface="Times New Roman"/>
              </a:rPr>
              <a:t>ομικών</a:t>
            </a:r>
            <a:r>
              <a:rPr sz="2400" spc="5" dirty="0">
                <a:latin typeface="Times New Roman"/>
                <a:cs typeface="Times New Roman"/>
              </a:rPr>
              <a:t> </a:t>
            </a:r>
            <a:r>
              <a:rPr sz="2400" spc="-15" dirty="0">
                <a:latin typeface="Times New Roman"/>
                <a:cs typeface="Times New Roman"/>
              </a:rPr>
              <a:t>προσώπων</a:t>
            </a:r>
            <a:endParaRPr sz="2400">
              <a:latin typeface="Times New Roman"/>
              <a:cs typeface="Times New Roman"/>
            </a:endParaRPr>
          </a:p>
          <a:p>
            <a:pPr marL="560070" marR="959485"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Φορολογική</a:t>
            </a:r>
            <a:r>
              <a:rPr sz="2400" spc="-5" dirty="0">
                <a:latin typeface="Times New Roman"/>
                <a:cs typeface="Times New Roman"/>
              </a:rPr>
              <a:t> </a:t>
            </a:r>
            <a:r>
              <a:rPr sz="2400" spc="-15" dirty="0">
                <a:latin typeface="Times New Roman"/>
                <a:cs typeface="Times New Roman"/>
              </a:rPr>
              <a:t>βάση</a:t>
            </a:r>
            <a:r>
              <a:rPr sz="2400" spc="5" dirty="0">
                <a:latin typeface="Times New Roman"/>
                <a:cs typeface="Times New Roman"/>
              </a:rPr>
              <a:t> </a:t>
            </a:r>
            <a:r>
              <a:rPr sz="2400" spc="-15" dirty="0">
                <a:latin typeface="Times New Roman"/>
                <a:cs typeface="Times New Roman"/>
              </a:rPr>
              <a:t>=</a:t>
            </a:r>
            <a:r>
              <a:rPr sz="2400" dirty="0">
                <a:latin typeface="Times New Roman"/>
                <a:cs typeface="Times New Roman"/>
              </a:rPr>
              <a:t> </a:t>
            </a:r>
            <a:r>
              <a:rPr sz="2400" spc="-15" dirty="0">
                <a:latin typeface="Times New Roman"/>
                <a:cs typeface="Times New Roman"/>
              </a:rPr>
              <a:t>Πωλήσεις</a:t>
            </a:r>
            <a:r>
              <a:rPr sz="2400" dirty="0">
                <a:latin typeface="Times New Roman"/>
                <a:cs typeface="Times New Roman"/>
              </a:rPr>
              <a:t> –</a:t>
            </a:r>
            <a:r>
              <a:rPr sz="2400" spc="5" dirty="0">
                <a:latin typeface="Times New Roman"/>
                <a:cs typeface="Times New Roman"/>
              </a:rPr>
              <a:t> </a:t>
            </a:r>
            <a:r>
              <a:rPr sz="2400" spc="-15" dirty="0">
                <a:latin typeface="Times New Roman"/>
                <a:cs typeface="Times New Roman"/>
              </a:rPr>
              <a:t>αγορές</a:t>
            </a:r>
            <a:r>
              <a:rPr sz="2400" spc="-5" dirty="0">
                <a:latin typeface="Times New Roman"/>
                <a:cs typeface="Times New Roman"/>
              </a:rPr>
              <a:t> </a:t>
            </a:r>
            <a:r>
              <a:rPr sz="2400" spc="-15" dirty="0">
                <a:latin typeface="Times New Roman"/>
                <a:cs typeface="Times New Roman"/>
              </a:rPr>
              <a:t>από</a:t>
            </a:r>
            <a:r>
              <a:rPr sz="2400" spc="5" dirty="0">
                <a:latin typeface="Times New Roman"/>
                <a:cs typeface="Times New Roman"/>
              </a:rPr>
              <a:t> </a:t>
            </a:r>
            <a:r>
              <a:rPr sz="2400" spc="-15" dirty="0">
                <a:latin typeface="Times New Roman"/>
                <a:cs typeface="Times New Roman"/>
              </a:rPr>
              <a:t>άλλες</a:t>
            </a:r>
            <a:r>
              <a:rPr sz="2400" spc="-10" dirty="0">
                <a:latin typeface="Times New Roman"/>
                <a:cs typeface="Times New Roman"/>
              </a:rPr>
              <a:t> επιχειρήσεις</a:t>
            </a:r>
            <a:r>
              <a:rPr sz="2400" spc="10" dirty="0">
                <a:latin typeface="Times New Roman"/>
                <a:cs typeface="Times New Roman"/>
              </a:rPr>
              <a:t> </a:t>
            </a:r>
            <a:r>
              <a:rPr sz="2400" dirty="0">
                <a:latin typeface="Times New Roman"/>
                <a:cs typeface="Times New Roman"/>
              </a:rPr>
              <a:t>– </a:t>
            </a:r>
            <a:r>
              <a:rPr sz="2400" spc="-15" dirty="0">
                <a:latin typeface="Times New Roman"/>
                <a:cs typeface="Times New Roman"/>
              </a:rPr>
              <a:t>αμοιβές</a:t>
            </a:r>
            <a:r>
              <a:rPr sz="2400" dirty="0">
                <a:latin typeface="Times New Roman"/>
                <a:cs typeface="Times New Roman"/>
              </a:rPr>
              <a:t> </a:t>
            </a:r>
            <a:r>
              <a:rPr sz="2400" spc="-10" dirty="0">
                <a:latin typeface="Times New Roman"/>
                <a:cs typeface="Times New Roman"/>
              </a:rPr>
              <a:t>τ</a:t>
            </a:r>
            <a:r>
              <a:rPr sz="2400" dirty="0">
                <a:latin typeface="Times New Roman"/>
                <a:cs typeface="Times New Roman"/>
              </a:rPr>
              <a:t>ων </a:t>
            </a:r>
            <a:r>
              <a:rPr sz="2400" spc="-15" dirty="0">
                <a:latin typeface="Times New Roman"/>
                <a:cs typeface="Times New Roman"/>
              </a:rPr>
              <a:t>εργαζομένων</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Καταβολή</a:t>
            </a:r>
            <a:r>
              <a:rPr sz="2400" spc="-10" dirty="0">
                <a:latin typeface="Times New Roman"/>
                <a:cs typeface="Times New Roman"/>
              </a:rPr>
              <a:t> ενιαίου</a:t>
            </a:r>
            <a:r>
              <a:rPr sz="2400" spc="-5" dirty="0">
                <a:latin typeface="Times New Roman"/>
                <a:cs typeface="Times New Roman"/>
              </a:rPr>
              <a:t> </a:t>
            </a:r>
            <a:r>
              <a:rPr sz="2400" spc="-15" dirty="0">
                <a:latin typeface="Times New Roman"/>
                <a:cs typeface="Times New Roman"/>
              </a:rPr>
              <a:t>ποσοστού</a:t>
            </a:r>
            <a:r>
              <a:rPr sz="2400" spc="-5" dirty="0">
                <a:latin typeface="Times New Roman"/>
                <a:cs typeface="Times New Roman"/>
              </a:rPr>
              <a:t> </a:t>
            </a:r>
            <a:r>
              <a:rPr sz="2400" dirty="0">
                <a:latin typeface="Times New Roman"/>
                <a:cs typeface="Times New Roman"/>
              </a:rPr>
              <a:t>φόρου</a:t>
            </a:r>
            <a:r>
              <a:rPr sz="2400" spc="-5" dirty="0">
                <a:latin typeface="Times New Roman"/>
                <a:cs typeface="Times New Roman"/>
              </a:rPr>
              <a:t> </a:t>
            </a:r>
            <a:r>
              <a:rPr sz="2400" spc="-10" dirty="0">
                <a:latin typeface="Times New Roman"/>
                <a:cs typeface="Times New Roman"/>
              </a:rPr>
              <a:t>επί</a:t>
            </a:r>
            <a:r>
              <a:rPr sz="2400" spc="5" dirty="0">
                <a:latin typeface="Times New Roman"/>
                <a:cs typeface="Times New Roman"/>
              </a:rPr>
              <a:t> </a:t>
            </a:r>
            <a:r>
              <a:rPr sz="2400" spc="-15" dirty="0">
                <a:latin typeface="Times New Roman"/>
                <a:cs typeface="Times New Roman"/>
              </a:rPr>
              <a:t>του</a:t>
            </a:r>
            <a:r>
              <a:rPr sz="2400" spc="-5" dirty="0">
                <a:latin typeface="Times New Roman"/>
                <a:cs typeface="Times New Roman"/>
              </a:rPr>
              <a:t> </a:t>
            </a:r>
            <a:r>
              <a:rPr sz="2400" spc="-15" dirty="0">
                <a:latin typeface="Times New Roman"/>
                <a:cs typeface="Times New Roman"/>
              </a:rPr>
              <a:t>τελικού</a:t>
            </a:r>
            <a:r>
              <a:rPr sz="2400" spc="-5" dirty="0">
                <a:latin typeface="Times New Roman"/>
                <a:cs typeface="Times New Roman"/>
              </a:rPr>
              <a:t> </a:t>
            </a:r>
            <a:r>
              <a:rPr sz="2400" spc="-15" dirty="0">
                <a:latin typeface="Times New Roman"/>
                <a:cs typeface="Times New Roman"/>
              </a:rPr>
              <a:t>π</a:t>
            </a:r>
            <a:r>
              <a:rPr sz="2400" dirty="0">
                <a:latin typeface="Times New Roman"/>
                <a:cs typeface="Times New Roman"/>
              </a:rPr>
              <a:t>οσού</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Φόρος</a:t>
            </a:r>
            <a:r>
              <a:rPr sz="2400" spc="-5" dirty="0">
                <a:latin typeface="Times New Roman"/>
                <a:cs typeface="Times New Roman"/>
              </a:rPr>
              <a:t> </a:t>
            </a:r>
            <a:r>
              <a:rPr sz="2400" spc="-10" dirty="0">
                <a:latin typeface="Times New Roman"/>
                <a:cs typeface="Times New Roman"/>
              </a:rPr>
              <a:t>επί</a:t>
            </a:r>
            <a:r>
              <a:rPr sz="2400" dirty="0">
                <a:latin typeface="Times New Roman"/>
                <a:cs typeface="Times New Roman"/>
              </a:rPr>
              <a:t> </a:t>
            </a:r>
            <a:r>
              <a:rPr sz="2400" spc="-15" dirty="0">
                <a:latin typeface="Times New Roman"/>
                <a:cs typeface="Times New Roman"/>
              </a:rPr>
              <a:t>των</a:t>
            </a:r>
            <a:r>
              <a:rPr sz="2400" dirty="0">
                <a:latin typeface="Times New Roman"/>
                <a:cs typeface="Times New Roman"/>
              </a:rPr>
              <a:t> φ</a:t>
            </a:r>
            <a:r>
              <a:rPr sz="2400" spc="-15" dirty="0">
                <a:latin typeface="Times New Roman"/>
                <a:cs typeface="Times New Roman"/>
              </a:rPr>
              <a:t>υσικών</a:t>
            </a:r>
            <a:r>
              <a:rPr sz="2400" spc="5" dirty="0">
                <a:latin typeface="Times New Roman"/>
                <a:cs typeface="Times New Roman"/>
              </a:rPr>
              <a:t> </a:t>
            </a:r>
            <a:r>
              <a:rPr sz="2400" spc="-15" dirty="0">
                <a:latin typeface="Times New Roman"/>
                <a:cs typeface="Times New Roman"/>
              </a:rPr>
              <a:t>προσώπων</a:t>
            </a:r>
            <a:endParaRPr sz="2400">
              <a:latin typeface="Times New Roman"/>
              <a:cs typeface="Times New Roman"/>
            </a:endParaRPr>
          </a:p>
          <a:p>
            <a:pPr marL="560070" marR="70485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Φορολογική</a:t>
            </a:r>
            <a:r>
              <a:rPr sz="2400" spc="-5" dirty="0">
                <a:latin typeface="Times New Roman"/>
                <a:cs typeface="Times New Roman"/>
              </a:rPr>
              <a:t> </a:t>
            </a:r>
            <a:r>
              <a:rPr sz="2400" spc="-15" dirty="0">
                <a:latin typeface="Times New Roman"/>
                <a:cs typeface="Times New Roman"/>
              </a:rPr>
              <a:t>βάση</a:t>
            </a:r>
            <a:r>
              <a:rPr sz="2400" spc="5" dirty="0">
                <a:latin typeface="Times New Roman"/>
                <a:cs typeface="Times New Roman"/>
              </a:rPr>
              <a:t> </a:t>
            </a:r>
            <a:r>
              <a:rPr sz="2400" spc="-15" dirty="0">
                <a:latin typeface="Times New Roman"/>
                <a:cs typeface="Times New Roman"/>
              </a:rPr>
              <a:t>=</a:t>
            </a:r>
            <a:r>
              <a:rPr sz="2400" dirty="0">
                <a:latin typeface="Times New Roman"/>
                <a:cs typeface="Times New Roman"/>
              </a:rPr>
              <a:t> οι </a:t>
            </a:r>
            <a:r>
              <a:rPr sz="2400" spc="-15" dirty="0">
                <a:latin typeface="Times New Roman"/>
                <a:cs typeface="Times New Roman"/>
              </a:rPr>
              <a:t>αποδοχές</a:t>
            </a:r>
            <a:r>
              <a:rPr sz="2400" spc="-5" dirty="0">
                <a:latin typeface="Times New Roman"/>
                <a:cs typeface="Times New Roman"/>
              </a:rPr>
              <a:t> </a:t>
            </a:r>
            <a:r>
              <a:rPr sz="2400" spc="-15" dirty="0">
                <a:latin typeface="Times New Roman"/>
                <a:cs typeface="Times New Roman"/>
              </a:rPr>
              <a:t>των</a:t>
            </a:r>
            <a:r>
              <a:rPr sz="2400" dirty="0">
                <a:latin typeface="Times New Roman"/>
                <a:cs typeface="Times New Roman"/>
              </a:rPr>
              <a:t> </a:t>
            </a:r>
            <a:r>
              <a:rPr sz="2400" spc="-15" dirty="0">
                <a:latin typeface="Times New Roman"/>
                <a:cs typeface="Times New Roman"/>
              </a:rPr>
              <a:t>ατόμων</a:t>
            </a:r>
            <a:r>
              <a:rPr sz="2400" dirty="0">
                <a:latin typeface="Times New Roman"/>
                <a:cs typeface="Times New Roman"/>
              </a:rPr>
              <a:t> </a:t>
            </a:r>
            <a:r>
              <a:rPr sz="2400" spc="-10" dirty="0">
                <a:latin typeface="Times New Roman"/>
                <a:cs typeface="Times New Roman"/>
              </a:rPr>
              <a:t>για</a:t>
            </a:r>
            <a:r>
              <a:rPr sz="2400" dirty="0">
                <a:latin typeface="Times New Roman"/>
                <a:cs typeface="Times New Roman"/>
              </a:rPr>
              <a:t> </a:t>
            </a:r>
            <a:r>
              <a:rPr sz="2400" spc="-15" dirty="0">
                <a:latin typeface="Times New Roman"/>
                <a:cs typeface="Times New Roman"/>
              </a:rPr>
              <a:t>την εργασία</a:t>
            </a:r>
            <a:r>
              <a:rPr sz="2400" dirty="0">
                <a:latin typeface="Times New Roman"/>
                <a:cs typeface="Times New Roman"/>
              </a:rPr>
              <a:t> </a:t>
            </a:r>
            <a:r>
              <a:rPr sz="2400" spc="-15" dirty="0">
                <a:latin typeface="Times New Roman"/>
                <a:cs typeface="Times New Roman"/>
              </a:rPr>
              <a:t>π</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προσέφεραν</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Δεν</a:t>
            </a:r>
            <a:r>
              <a:rPr sz="2400" dirty="0">
                <a:latin typeface="Times New Roman"/>
                <a:cs typeface="Times New Roman"/>
              </a:rPr>
              <a:t> </a:t>
            </a:r>
            <a:r>
              <a:rPr sz="2400" spc="-5" dirty="0">
                <a:latin typeface="Times New Roman"/>
                <a:cs typeface="Times New Roman"/>
              </a:rPr>
              <a:t>ε</a:t>
            </a:r>
            <a:r>
              <a:rPr sz="2400" spc="-15" dirty="0">
                <a:latin typeface="Times New Roman"/>
                <a:cs typeface="Times New Roman"/>
              </a:rPr>
              <a:t>πιτρέπονται</a:t>
            </a:r>
            <a:r>
              <a:rPr sz="2400" dirty="0">
                <a:latin typeface="Times New Roman"/>
                <a:cs typeface="Times New Roman"/>
              </a:rPr>
              <a:t> </a:t>
            </a:r>
            <a:r>
              <a:rPr sz="2400" spc="-15" dirty="0">
                <a:latin typeface="Times New Roman"/>
                <a:cs typeface="Times New Roman"/>
              </a:rPr>
              <a:t>απαλλαγές</a:t>
            </a:r>
            <a:r>
              <a:rPr sz="2400" spc="-5" dirty="0">
                <a:latin typeface="Times New Roman"/>
                <a:cs typeface="Times New Roman"/>
              </a:rPr>
              <a:t> </a:t>
            </a:r>
            <a:r>
              <a:rPr sz="2400" spc="-15" dirty="0">
                <a:latin typeface="Times New Roman"/>
                <a:cs typeface="Times New Roman"/>
              </a:rPr>
              <a:t>και</a:t>
            </a:r>
            <a:r>
              <a:rPr sz="2400" spc="5" dirty="0">
                <a:latin typeface="Times New Roman"/>
                <a:cs typeface="Times New Roman"/>
              </a:rPr>
              <a:t> </a:t>
            </a:r>
            <a:r>
              <a:rPr sz="2400" spc="-15" dirty="0">
                <a:latin typeface="Times New Roman"/>
                <a:cs typeface="Times New Roman"/>
              </a:rPr>
              <a:t>μειώσεις</a:t>
            </a:r>
            <a:r>
              <a:rPr sz="2400" dirty="0">
                <a:latin typeface="Times New Roman"/>
                <a:cs typeface="Times New Roman"/>
              </a:rPr>
              <a:t> φόρου</a:t>
            </a:r>
            <a:endParaRPr sz="2400">
              <a:latin typeface="Times New Roman"/>
              <a:cs typeface="Times New Roman"/>
            </a:endParaRPr>
          </a:p>
          <a:p>
            <a:pPr marL="560070"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Εφαρμόζεται</a:t>
            </a:r>
            <a:r>
              <a:rPr sz="2400" dirty="0">
                <a:latin typeface="Times New Roman"/>
                <a:cs typeface="Times New Roman"/>
              </a:rPr>
              <a:t> </a:t>
            </a: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επιλεχθείσα</a:t>
            </a:r>
            <a:r>
              <a:rPr sz="2400" spc="5" dirty="0">
                <a:latin typeface="Times New Roman"/>
                <a:cs typeface="Times New Roman"/>
              </a:rPr>
              <a:t> </a:t>
            </a:r>
            <a:r>
              <a:rPr sz="2400" dirty="0">
                <a:latin typeface="Times New Roman"/>
                <a:cs typeface="Times New Roman"/>
              </a:rPr>
              <a:t>φ</a:t>
            </a:r>
            <a:r>
              <a:rPr sz="2400" spc="-15" dirty="0">
                <a:latin typeface="Times New Roman"/>
                <a:cs typeface="Times New Roman"/>
              </a:rPr>
              <a:t>ορολογική</a:t>
            </a:r>
            <a:r>
              <a:rPr sz="2400" spc="-5" dirty="0">
                <a:latin typeface="Times New Roman"/>
                <a:cs typeface="Times New Roman"/>
              </a:rPr>
              <a:t> </a:t>
            </a:r>
            <a:r>
              <a:rPr sz="2400" spc="-15" dirty="0">
                <a:latin typeface="Times New Roman"/>
                <a:cs typeface="Times New Roman"/>
              </a:rPr>
              <a:t>κλίμακα</a:t>
            </a:r>
            <a:endParaRPr sz="2400">
              <a:latin typeface="Times New Roman"/>
              <a:cs typeface="Times New Roman"/>
            </a:endParaRPr>
          </a:p>
          <a:p>
            <a:pPr marL="285115" indent="-272415">
              <a:lnSpc>
                <a:spcPts val="2870"/>
              </a:lnSpc>
              <a:spcBef>
                <a:spcPts val="570"/>
              </a:spcBef>
              <a:buClr>
                <a:srgbClr val="CCCC00"/>
              </a:buClr>
              <a:buSzPct val="83333"/>
              <a:buFont typeface="Wingdings 2"/>
              <a:buChar char="•"/>
              <a:tabLst>
                <a:tab pos="285750" algn="l"/>
              </a:tabLst>
            </a:pPr>
            <a:r>
              <a:rPr sz="2400" spc="-10" dirty="0">
                <a:latin typeface="Times New Roman"/>
                <a:cs typeface="Times New Roman"/>
              </a:rPr>
              <a:t>Γιατί</a:t>
            </a:r>
            <a:r>
              <a:rPr sz="2400" spc="5" dirty="0">
                <a:latin typeface="Times New Roman"/>
                <a:cs typeface="Times New Roman"/>
              </a:rPr>
              <a:t> </a:t>
            </a:r>
            <a:r>
              <a:rPr sz="2400" dirty="0">
                <a:latin typeface="Times New Roman"/>
                <a:cs typeface="Times New Roman"/>
              </a:rPr>
              <a:t>ο </a:t>
            </a:r>
            <a:r>
              <a:rPr sz="2400" spc="-15" dirty="0">
                <a:latin typeface="Times New Roman"/>
                <a:cs typeface="Times New Roman"/>
              </a:rPr>
              <a:t>φόρος</a:t>
            </a:r>
            <a:r>
              <a:rPr sz="2400" spc="5" dirty="0">
                <a:latin typeface="Times New Roman"/>
                <a:cs typeface="Times New Roman"/>
              </a:rPr>
              <a:t> </a:t>
            </a:r>
            <a:r>
              <a:rPr sz="2400" spc="-20" dirty="0">
                <a:latin typeface="Times New Roman"/>
                <a:cs typeface="Times New Roman"/>
              </a:rPr>
              <a:t>H&amp;R</a:t>
            </a:r>
            <a:r>
              <a:rPr sz="2400" dirty="0">
                <a:latin typeface="Times New Roman"/>
                <a:cs typeface="Times New Roman"/>
              </a:rPr>
              <a:t> </a:t>
            </a:r>
            <a:r>
              <a:rPr sz="2400" spc="-10" dirty="0">
                <a:latin typeface="Times New Roman"/>
                <a:cs typeface="Times New Roman"/>
              </a:rPr>
              <a:t>είναι</a:t>
            </a:r>
            <a:r>
              <a:rPr sz="2400" spc="5" dirty="0">
                <a:latin typeface="Times New Roman"/>
                <a:cs typeface="Times New Roman"/>
              </a:rPr>
              <a:t> </a:t>
            </a:r>
            <a:r>
              <a:rPr sz="2400" spc="-15" dirty="0">
                <a:latin typeface="Times New Roman"/>
                <a:cs typeface="Times New Roman"/>
              </a:rPr>
              <a:t>ένας</a:t>
            </a:r>
            <a:r>
              <a:rPr sz="2400" spc="-5" dirty="0">
                <a:latin typeface="Times New Roman"/>
                <a:cs typeface="Times New Roman"/>
              </a:rPr>
              <a:t> </a:t>
            </a:r>
            <a:r>
              <a:rPr sz="2400" dirty="0">
                <a:latin typeface="Times New Roman"/>
                <a:cs typeface="Times New Roman"/>
              </a:rPr>
              <a:t>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δαπάνη</a:t>
            </a:r>
            <a:r>
              <a:rPr sz="2400" spc="5" dirty="0">
                <a:latin typeface="Times New Roman"/>
                <a:cs typeface="Times New Roman"/>
              </a:rPr>
              <a:t>ς</a:t>
            </a:r>
            <a:r>
              <a:rPr sz="2400" spc="-10" dirty="0">
                <a:latin typeface="Times New Roman"/>
                <a:cs typeface="Times New Roman"/>
              </a:rPr>
              <a:t>;</a:t>
            </a:r>
            <a:endParaRPr sz="2400">
              <a:latin typeface="Times New Roman"/>
              <a:cs typeface="Times New Roman"/>
            </a:endParaRPr>
          </a:p>
        </p:txBody>
      </p:sp>
      <p:graphicFrame>
        <p:nvGraphicFramePr>
          <p:cNvPr id="2" name="object 2"/>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5" name="object 5"/>
          <p:cNvSpPr txBox="1">
            <a:spLocks noGrp="1"/>
          </p:cNvSpPr>
          <p:nvPr>
            <p:ph type="title"/>
          </p:nvPr>
        </p:nvSpPr>
        <p:spPr>
          <a:prstGeom prst="rect">
            <a:avLst/>
          </a:prstGeom>
        </p:spPr>
        <p:txBody>
          <a:bodyPr vert="horz" wrap="square" lIns="0" tIns="0" rIns="0" bIns="0" rtlCol="0">
            <a:spAutoFit/>
          </a:bodyPr>
          <a:lstStyle/>
          <a:p>
            <a:pPr marL="1459230">
              <a:lnSpc>
                <a:spcPct val="100000"/>
              </a:lnSpc>
            </a:pPr>
            <a:r>
              <a:rPr sz="4000" spc="-5" dirty="0"/>
              <a:t>Φόρο</a:t>
            </a:r>
            <a:r>
              <a:rPr sz="4000" dirty="0"/>
              <a:t>ς</a:t>
            </a:r>
            <a:r>
              <a:rPr sz="4000" spc="-10" dirty="0"/>
              <a:t> </a:t>
            </a:r>
            <a:r>
              <a:rPr sz="4000" spc="-25" dirty="0"/>
              <a:t>στι</a:t>
            </a:r>
            <a:r>
              <a:rPr sz="4000" spc="-20" dirty="0"/>
              <a:t>ς</a:t>
            </a:r>
            <a:r>
              <a:rPr sz="4000" spc="-5" dirty="0"/>
              <a:t> </a:t>
            </a:r>
            <a:r>
              <a:rPr sz="4000" spc="-30" dirty="0"/>
              <a:t>χρηματοροές</a:t>
            </a:r>
            <a:endParaRPr sz="4000"/>
          </a:p>
          <a:p>
            <a:pPr marL="88900">
              <a:lnSpc>
                <a:spcPts val="4780"/>
              </a:lnSpc>
              <a:tabLst>
                <a:tab pos="2398395" algn="l"/>
                <a:tab pos="8394065" algn="l"/>
              </a:tabLst>
            </a:pPr>
            <a:r>
              <a:rPr sz="4000" b="0" u="sng" dirty="0">
                <a:latin typeface="Times New Roman"/>
                <a:cs typeface="Times New Roman"/>
              </a:rPr>
              <a:t> 	(Cash-Flow</a:t>
            </a:r>
            <a:r>
              <a:rPr sz="4000" b="0" u="sng" spc="-5" dirty="0">
                <a:latin typeface="Times New Roman"/>
                <a:cs typeface="Times New Roman"/>
              </a:rPr>
              <a:t> </a:t>
            </a:r>
            <a:r>
              <a:rPr sz="4000" b="0" u="sng" dirty="0">
                <a:latin typeface="Times New Roman"/>
                <a:cs typeface="Times New Roman"/>
              </a:rPr>
              <a:t>Tax) 	</a:t>
            </a:r>
            <a:endParaRPr sz="4000">
              <a:latin typeface="Times New Roman"/>
              <a:cs typeface="Times New Roman"/>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16</a:t>
            </a:fld>
            <a:endParaRPr spc="-10" dirty="0"/>
          </a:p>
        </p:txBody>
      </p:sp>
      <p:sp>
        <p:nvSpPr>
          <p:cNvPr id="6" name="object 6"/>
          <p:cNvSpPr txBox="1"/>
          <p:nvPr/>
        </p:nvSpPr>
        <p:spPr>
          <a:xfrm>
            <a:off x="1311535" y="2272383"/>
            <a:ext cx="5978525" cy="156845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Πώς</a:t>
            </a:r>
            <a:r>
              <a:rPr sz="2400" spc="-5" dirty="0">
                <a:latin typeface="Times New Roman"/>
                <a:cs typeface="Times New Roman"/>
              </a:rPr>
              <a:t> </a:t>
            </a:r>
            <a:r>
              <a:rPr sz="2400" spc="-10" dirty="0">
                <a:latin typeface="Times New Roman"/>
                <a:cs typeface="Times New Roman"/>
              </a:rPr>
              <a:t>λειτουργεί</a:t>
            </a:r>
            <a:r>
              <a:rPr sz="2400" spc="5" dirty="0">
                <a:latin typeface="Times New Roman"/>
                <a:cs typeface="Times New Roman"/>
              </a:rPr>
              <a:t> </a:t>
            </a:r>
            <a:r>
              <a:rPr sz="2400" spc="-5" dirty="0">
                <a:latin typeface="Times New Roman"/>
                <a:cs typeface="Times New Roman"/>
              </a:rPr>
              <a:t>έ</a:t>
            </a:r>
            <a:r>
              <a:rPr sz="2400" spc="-15" dirty="0">
                <a:latin typeface="Times New Roman"/>
                <a:cs typeface="Times New Roman"/>
              </a:rPr>
              <a:t>νας</a:t>
            </a:r>
            <a:r>
              <a:rPr sz="2400" spc="-5" dirty="0">
                <a:latin typeface="Times New Roman"/>
                <a:cs typeface="Times New Roman"/>
              </a:rPr>
              <a:t> </a:t>
            </a:r>
            <a:r>
              <a:rPr sz="2400" spc="5" dirty="0">
                <a:latin typeface="Times New Roman"/>
                <a:cs typeface="Times New Roman"/>
              </a:rPr>
              <a:t>φ</a:t>
            </a:r>
            <a:r>
              <a:rPr sz="2400" spc="-15" dirty="0">
                <a:latin typeface="Times New Roman"/>
                <a:cs typeface="Times New Roman"/>
              </a:rPr>
              <a:t>όρος</a:t>
            </a:r>
            <a:r>
              <a:rPr sz="2400" spc="-5" dirty="0">
                <a:latin typeface="Times New Roman"/>
                <a:cs typeface="Times New Roman"/>
              </a:rPr>
              <a:t> </a:t>
            </a:r>
            <a:r>
              <a:rPr sz="2400" spc="-10" dirty="0">
                <a:latin typeface="Times New Roman"/>
                <a:cs typeface="Times New Roman"/>
              </a:rPr>
              <a:t>στις</a:t>
            </a:r>
            <a:r>
              <a:rPr sz="2400" spc="-5" dirty="0">
                <a:latin typeface="Times New Roman"/>
                <a:cs typeface="Times New Roman"/>
              </a:rPr>
              <a:t> </a:t>
            </a:r>
            <a:r>
              <a:rPr sz="2400" spc="-15" dirty="0">
                <a:latin typeface="Times New Roman"/>
                <a:cs typeface="Times New Roman"/>
              </a:rPr>
              <a:t>χρηματοροέ</a:t>
            </a:r>
            <a:r>
              <a:rPr sz="2400" spc="30" dirty="0">
                <a:latin typeface="Times New Roman"/>
                <a:cs typeface="Times New Roman"/>
              </a:rPr>
              <a:t>ς</a:t>
            </a:r>
            <a:r>
              <a:rPr sz="2400" spc="-10" dirty="0">
                <a:latin typeface="Times New Roman"/>
                <a:cs typeface="Times New Roman"/>
              </a:rPr>
              <a:t>;</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Πώς</a:t>
            </a:r>
            <a:r>
              <a:rPr sz="2400" spc="-5" dirty="0">
                <a:latin typeface="Times New Roman"/>
                <a:cs typeface="Times New Roman"/>
              </a:rPr>
              <a:t> υ</a:t>
            </a:r>
            <a:r>
              <a:rPr sz="2400" spc="-15" dirty="0">
                <a:latin typeface="Times New Roman"/>
                <a:cs typeface="Times New Roman"/>
              </a:rPr>
              <a:t>πολογίζουμε</a:t>
            </a:r>
            <a:r>
              <a:rPr sz="2400" dirty="0">
                <a:latin typeface="Times New Roman"/>
                <a:cs typeface="Times New Roman"/>
              </a:rPr>
              <a:t> </a:t>
            </a:r>
            <a:r>
              <a:rPr sz="2400" spc="-15" dirty="0">
                <a:latin typeface="Times New Roman"/>
                <a:cs typeface="Times New Roman"/>
              </a:rPr>
              <a:t>την</a:t>
            </a:r>
            <a:r>
              <a:rPr sz="2400" dirty="0">
                <a:latin typeface="Times New Roman"/>
                <a:cs typeface="Times New Roman"/>
              </a:rPr>
              <a:t> </a:t>
            </a:r>
            <a:r>
              <a:rPr sz="2400" spc="-15" dirty="0">
                <a:latin typeface="Times New Roman"/>
                <a:cs typeface="Times New Roman"/>
              </a:rPr>
              <a:t>ετήσια</a:t>
            </a:r>
            <a:r>
              <a:rPr sz="2400" dirty="0">
                <a:latin typeface="Times New Roman"/>
                <a:cs typeface="Times New Roman"/>
              </a:rPr>
              <a:t> </a:t>
            </a:r>
            <a:r>
              <a:rPr sz="2400" spc="-15" dirty="0">
                <a:latin typeface="Times New Roman"/>
                <a:cs typeface="Times New Roman"/>
              </a:rPr>
              <a:t>κατανάλωση</a:t>
            </a:r>
            <a:endParaRPr sz="2400">
              <a:latin typeface="Times New Roman"/>
              <a:cs typeface="Times New Roman"/>
            </a:endParaRPr>
          </a:p>
          <a:p>
            <a:pPr marL="560070"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Ταμειακή</a:t>
            </a:r>
            <a:r>
              <a:rPr sz="2400" spc="-5" dirty="0">
                <a:latin typeface="Times New Roman"/>
                <a:cs typeface="Times New Roman"/>
              </a:rPr>
              <a:t> </a:t>
            </a:r>
            <a:r>
              <a:rPr sz="2400" spc="-15" dirty="0">
                <a:latin typeface="Times New Roman"/>
                <a:cs typeface="Times New Roman"/>
              </a:rPr>
              <a:t>βάση</a:t>
            </a:r>
            <a:endParaRPr sz="2400">
              <a:latin typeface="Times New Roman"/>
              <a:cs typeface="Times New Roman"/>
            </a:endParaRPr>
          </a:p>
          <a:p>
            <a:pPr marL="560070" lvl="1" indent="-228600">
              <a:lnSpc>
                <a:spcPts val="2870"/>
              </a:lnSpc>
              <a:spcBef>
                <a:spcPts val="370"/>
              </a:spcBef>
              <a:buClr>
                <a:srgbClr val="9A9A65"/>
              </a:buClr>
              <a:buSzPct val="83333"/>
              <a:buFont typeface="Wingdings 2"/>
              <a:buChar char="•"/>
              <a:tabLst>
                <a:tab pos="560705" algn="l"/>
              </a:tabLst>
            </a:pPr>
            <a:r>
              <a:rPr sz="2400" spc="-10" dirty="0">
                <a:latin typeface="Times New Roman"/>
                <a:cs typeface="Times New Roman"/>
              </a:rPr>
              <a:t>Ειδικοί</a:t>
            </a:r>
            <a:r>
              <a:rPr sz="2400" dirty="0">
                <a:latin typeface="Times New Roman"/>
                <a:cs typeface="Times New Roman"/>
              </a:rPr>
              <a:t> </a:t>
            </a:r>
            <a:r>
              <a:rPr sz="2400" spc="-15" dirty="0">
                <a:latin typeface="Times New Roman"/>
                <a:cs typeface="Times New Roman"/>
              </a:rPr>
              <a:t>λογαριασμοί</a:t>
            </a:r>
            <a:endParaRPr sz="2400">
              <a:latin typeface="Times New Roman"/>
              <a:cs typeface="Times New Roman"/>
            </a:endParaRPr>
          </a:p>
        </p:txBody>
      </p:sp>
      <p:graphicFrame>
        <p:nvGraphicFramePr>
          <p:cNvPr id="2" name="object 2"/>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5" name="object 5"/>
          <p:cNvSpPr txBox="1">
            <a:spLocks noGrp="1"/>
          </p:cNvSpPr>
          <p:nvPr>
            <p:ph type="title"/>
          </p:nvPr>
        </p:nvSpPr>
        <p:spPr>
          <a:prstGeom prst="rect">
            <a:avLst/>
          </a:prstGeom>
        </p:spPr>
        <p:txBody>
          <a:bodyPr vert="horz" wrap="square" lIns="0" tIns="60725" rIns="0" bIns="0" rtlCol="0">
            <a:spAutoFit/>
          </a:bodyPr>
          <a:lstStyle/>
          <a:p>
            <a:pPr marL="1038225">
              <a:lnSpc>
                <a:spcPct val="100000"/>
              </a:lnSpc>
            </a:pPr>
            <a:r>
              <a:rPr spc="-25" dirty="0"/>
              <a:t>Φορολόγηση</a:t>
            </a:r>
            <a:r>
              <a:rPr spc="5" dirty="0"/>
              <a:t> </a:t>
            </a:r>
            <a:r>
              <a:rPr spc="-20" dirty="0"/>
              <a:t>του</a:t>
            </a:r>
            <a:r>
              <a:rPr dirty="0"/>
              <a:t> </a:t>
            </a:r>
            <a:r>
              <a:rPr spc="-25" dirty="0"/>
              <a:t>ε</a:t>
            </a:r>
            <a:r>
              <a:rPr spc="-20" dirty="0"/>
              <a:t>ισοδήματος</a:t>
            </a:r>
          </a:p>
          <a:p>
            <a:pPr marL="88900">
              <a:lnSpc>
                <a:spcPct val="100000"/>
              </a:lnSpc>
              <a:tabLst>
                <a:tab pos="691515" algn="l"/>
                <a:tab pos="8394065" algn="l"/>
              </a:tabLst>
            </a:pPr>
            <a:r>
              <a:rPr b="0" u="sng" spc="-10" dirty="0">
                <a:latin typeface="Times New Roman"/>
                <a:cs typeface="Times New Roman"/>
              </a:rPr>
              <a:t> 	</a:t>
            </a:r>
            <a:r>
              <a:rPr u="sng" spc="-25" dirty="0"/>
              <a:t>ή</a:t>
            </a:r>
            <a:r>
              <a:rPr b="0" u="sng" spc="-5" dirty="0">
                <a:latin typeface="Times New Roman"/>
                <a:cs typeface="Times New Roman"/>
              </a:rPr>
              <a:t> </a:t>
            </a:r>
            <a:r>
              <a:rPr u="sng" spc="-20" dirty="0"/>
              <a:t>φορολόγηση</a:t>
            </a:r>
            <a:r>
              <a:rPr b="0" u="sng" spc="-10" dirty="0">
                <a:latin typeface="Times New Roman"/>
                <a:cs typeface="Times New Roman"/>
              </a:rPr>
              <a:t> </a:t>
            </a:r>
            <a:r>
              <a:rPr u="sng" spc="-20" dirty="0"/>
              <a:t>της</a:t>
            </a:r>
            <a:r>
              <a:rPr b="0" u="sng" spc="-10" dirty="0">
                <a:latin typeface="Times New Roman"/>
                <a:cs typeface="Times New Roman"/>
              </a:rPr>
              <a:t> </a:t>
            </a:r>
            <a:r>
              <a:rPr u="sng" spc="-25" dirty="0"/>
              <a:t>κατανάλωση</a:t>
            </a:r>
            <a:r>
              <a:rPr u="sng" spc="40" dirty="0"/>
              <a:t>ς</a:t>
            </a:r>
            <a:r>
              <a:rPr u="sng" spc="-15" dirty="0">
                <a:latin typeface="Times New Roman"/>
                <a:cs typeface="Times New Roman"/>
              </a:rPr>
              <a:t>; </a:t>
            </a:r>
            <a:r>
              <a:rPr u="sng" dirty="0">
                <a:latin typeface="Times New Roman"/>
                <a:cs typeface="Times New Roman"/>
              </a:rPr>
              <a:t>	</a:t>
            </a: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17</a:t>
            </a:fld>
            <a:endParaRPr spc="-10" dirty="0"/>
          </a:p>
        </p:txBody>
      </p:sp>
      <p:sp>
        <p:nvSpPr>
          <p:cNvPr id="6" name="object 6"/>
          <p:cNvSpPr txBox="1">
            <a:spLocks noGrp="1"/>
          </p:cNvSpPr>
          <p:nvPr>
            <p:ph sz="half" idx="2"/>
          </p:nvPr>
        </p:nvSpPr>
        <p:spPr>
          <a:prstGeom prst="rect">
            <a:avLst/>
          </a:prstGeom>
        </p:spPr>
        <p:txBody>
          <a:bodyPr vert="horz" wrap="square" lIns="0" tIns="0" rIns="0" bIns="0" rtlCol="0">
            <a:spAutoFit/>
          </a:bodyPr>
          <a:lstStyle/>
          <a:p>
            <a:pPr marL="704215">
              <a:lnSpc>
                <a:spcPct val="100000"/>
              </a:lnSpc>
            </a:pPr>
            <a:r>
              <a:rPr spc="-20" dirty="0"/>
              <a:t>Πλεονεκτήματα</a:t>
            </a:r>
          </a:p>
          <a:p>
            <a:pPr marL="285115" marR="5080" indent="-272415">
              <a:lnSpc>
                <a:spcPct val="100000"/>
              </a:lnSpc>
              <a:spcBef>
                <a:spcPts val="1575"/>
              </a:spcBef>
              <a:buClr>
                <a:srgbClr val="CCCC00"/>
              </a:buClr>
              <a:buSzPct val="83333"/>
              <a:buFont typeface="Wingdings 2"/>
              <a:buChar char="•"/>
              <a:tabLst>
                <a:tab pos="285750" algn="l"/>
              </a:tabLst>
            </a:pPr>
            <a:r>
              <a:rPr sz="2400" spc="-15" dirty="0">
                <a:solidFill>
                  <a:srgbClr val="000000"/>
                </a:solidFill>
              </a:rPr>
              <a:t>Δεν </a:t>
            </a:r>
            <a:r>
              <a:rPr sz="2400" spc="-20" dirty="0">
                <a:solidFill>
                  <a:srgbClr val="000000"/>
                </a:solidFill>
              </a:rPr>
              <a:t>χ</a:t>
            </a:r>
            <a:r>
              <a:rPr sz="2400" spc="-10" dirty="0">
                <a:solidFill>
                  <a:srgbClr val="000000"/>
                </a:solidFill>
              </a:rPr>
              <a:t>ρειάζεται</a:t>
            </a:r>
            <a:r>
              <a:rPr sz="2400" dirty="0">
                <a:solidFill>
                  <a:srgbClr val="000000"/>
                </a:solidFill>
              </a:rPr>
              <a:t> ν</a:t>
            </a:r>
            <a:r>
              <a:rPr sz="2400" spc="-15" dirty="0">
                <a:solidFill>
                  <a:srgbClr val="000000"/>
                </a:solidFill>
              </a:rPr>
              <a:t>α</a:t>
            </a:r>
            <a:r>
              <a:rPr sz="2400" spc="5" dirty="0">
                <a:solidFill>
                  <a:srgbClr val="000000"/>
                </a:solidFill>
              </a:rPr>
              <a:t> </a:t>
            </a:r>
            <a:r>
              <a:rPr sz="2400" spc="-5" dirty="0">
                <a:solidFill>
                  <a:srgbClr val="000000"/>
                </a:solidFill>
              </a:rPr>
              <a:t>μ</a:t>
            </a:r>
            <a:r>
              <a:rPr sz="2400" spc="-15" dirty="0">
                <a:solidFill>
                  <a:srgbClr val="000000"/>
                </a:solidFill>
              </a:rPr>
              <a:t>ετρηθεί</a:t>
            </a:r>
            <a:r>
              <a:rPr sz="2400" spc="-10" dirty="0">
                <a:solidFill>
                  <a:srgbClr val="000000"/>
                </a:solidFill>
              </a:rPr>
              <a:t> η</a:t>
            </a:r>
            <a:r>
              <a:rPr sz="2400" spc="-5" dirty="0">
                <a:solidFill>
                  <a:srgbClr val="000000"/>
                </a:solidFill>
              </a:rPr>
              <a:t> υ</a:t>
            </a:r>
            <a:r>
              <a:rPr sz="2400" spc="-15" dirty="0">
                <a:solidFill>
                  <a:srgbClr val="000000"/>
                </a:solidFill>
              </a:rPr>
              <a:t>περαξία</a:t>
            </a:r>
            <a:r>
              <a:rPr sz="2400" spc="5" dirty="0">
                <a:solidFill>
                  <a:srgbClr val="000000"/>
                </a:solidFill>
              </a:rPr>
              <a:t> </a:t>
            </a:r>
            <a:r>
              <a:rPr sz="2400" spc="-15" dirty="0">
                <a:solidFill>
                  <a:srgbClr val="000000"/>
                </a:solidFill>
              </a:rPr>
              <a:t>του</a:t>
            </a:r>
            <a:r>
              <a:rPr sz="2400" spc="-5" dirty="0">
                <a:solidFill>
                  <a:srgbClr val="000000"/>
                </a:solidFill>
              </a:rPr>
              <a:t> </a:t>
            </a:r>
            <a:r>
              <a:rPr sz="2400" spc="-20" dirty="0">
                <a:solidFill>
                  <a:srgbClr val="000000"/>
                </a:solidFill>
              </a:rPr>
              <a:t>κ</a:t>
            </a:r>
            <a:r>
              <a:rPr sz="2400" spc="-15" dirty="0">
                <a:solidFill>
                  <a:srgbClr val="000000"/>
                </a:solidFill>
              </a:rPr>
              <a:t>εφαλαίου</a:t>
            </a:r>
            <a:r>
              <a:rPr sz="2400" spc="-10" dirty="0">
                <a:solidFill>
                  <a:srgbClr val="000000"/>
                </a:solidFill>
              </a:rPr>
              <a:t> και</a:t>
            </a:r>
            <a:r>
              <a:rPr sz="2400" dirty="0">
                <a:solidFill>
                  <a:srgbClr val="000000"/>
                </a:solidFill>
              </a:rPr>
              <a:t> </a:t>
            </a:r>
            <a:r>
              <a:rPr sz="2400" spc="-15" dirty="0">
                <a:solidFill>
                  <a:srgbClr val="000000"/>
                </a:solidFill>
              </a:rPr>
              <a:t>η</a:t>
            </a:r>
            <a:r>
              <a:rPr sz="2400" spc="-5" dirty="0">
                <a:solidFill>
                  <a:srgbClr val="000000"/>
                </a:solidFill>
              </a:rPr>
              <a:t> </a:t>
            </a:r>
            <a:r>
              <a:rPr sz="2400" spc="-15" dirty="0">
                <a:solidFill>
                  <a:srgbClr val="000000"/>
                </a:solidFill>
              </a:rPr>
              <a:t>απόσβεση</a:t>
            </a:r>
            <a:endParaRPr sz="2400"/>
          </a:p>
          <a:p>
            <a:pPr marL="285115" marR="231775" indent="-272415">
              <a:lnSpc>
                <a:spcPts val="2450"/>
              </a:lnSpc>
              <a:spcBef>
                <a:spcPts val="660"/>
              </a:spcBef>
              <a:buClr>
                <a:srgbClr val="CCCC00"/>
              </a:buClr>
              <a:buSzPct val="83333"/>
              <a:buFont typeface="Wingdings 2"/>
              <a:buChar char="•"/>
              <a:tabLst>
                <a:tab pos="285750" algn="l"/>
              </a:tabLst>
            </a:pPr>
            <a:r>
              <a:rPr sz="2400" spc="-15" dirty="0">
                <a:solidFill>
                  <a:srgbClr val="000000"/>
                </a:solidFill>
              </a:rPr>
              <a:t>Λιγότερα προβλήματα</a:t>
            </a:r>
            <a:r>
              <a:rPr sz="2400" spc="5" dirty="0">
                <a:solidFill>
                  <a:srgbClr val="000000"/>
                </a:solidFill>
              </a:rPr>
              <a:t> </a:t>
            </a:r>
            <a:r>
              <a:rPr sz="2400" spc="-15" dirty="0">
                <a:solidFill>
                  <a:srgbClr val="000000"/>
                </a:solidFill>
              </a:rPr>
              <a:t>με</a:t>
            </a:r>
            <a:r>
              <a:rPr sz="2400" spc="-10" dirty="0">
                <a:solidFill>
                  <a:srgbClr val="000000"/>
                </a:solidFill>
              </a:rPr>
              <a:t> </a:t>
            </a:r>
            <a:r>
              <a:rPr sz="2400" spc="-20" dirty="0">
                <a:solidFill>
                  <a:srgbClr val="000000"/>
                </a:solidFill>
              </a:rPr>
              <a:t>το</a:t>
            </a:r>
            <a:r>
              <a:rPr sz="2400" spc="-15" dirty="0">
                <a:solidFill>
                  <a:srgbClr val="000000"/>
                </a:solidFill>
              </a:rPr>
              <a:t>ν</a:t>
            </a:r>
            <a:r>
              <a:rPr sz="2400" dirty="0">
                <a:solidFill>
                  <a:srgbClr val="000000"/>
                </a:solidFill>
              </a:rPr>
              <a:t> </a:t>
            </a:r>
            <a:r>
              <a:rPr sz="2400" spc="-20" dirty="0">
                <a:solidFill>
                  <a:srgbClr val="000000"/>
                </a:solidFill>
              </a:rPr>
              <a:t>πληθωρισμό</a:t>
            </a:r>
            <a:endParaRPr sz="2400"/>
          </a:p>
          <a:p>
            <a:pPr marL="285115" marR="617220" indent="-272415">
              <a:lnSpc>
                <a:spcPct val="100000"/>
              </a:lnSpc>
              <a:spcBef>
                <a:spcPts val="480"/>
              </a:spcBef>
              <a:buClr>
                <a:srgbClr val="CCCC00"/>
              </a:buClr>
              <a:buSzPct val="83333"/>
              <a:buFont typeface="Wingdings 2"/>
              <a:buChar char="•"/>
              <a:tabLst>
                <a:tab pos="285750" algn="l"/>
              </a:tabLst>
            </a:pPr>
            <a:r>
              <a:rPr sz="2400" spc="-15" dirty="0">
                <a:solidFill>
                  <a:srgbClr val="000000"/>
                </a:solidFill>
              </a:rPr>
              <a:t>Δεν </a:t>
            </a:r>
            <a:r>
              <a:rPr sz="2400" spc="-5" dirty="0">
                <a:solidFill>
                  <a:srgbClr val="000000"/>
                </a:solidFill>
              </a:rPr>
              <a:t>υ</a:t>
            </a:r>
            <a:r>
              <a:rPr sz="2400" spc="-15" dirty="0">
                <a:solidFill>
                  <a:srgbClr val="000000"/>
                </a:solidFill>
              </a:rPr>
              <a:t>πάρχει</a:t>
            </a:r>
            <a:r>
              <a:rPr sz="2400" dirty="0">
                <a:solidFill>
                  <a:srgbClr val="000000"/>
                </a:solidFill>
              </a:rPr>
              <a:t> </a:t>
            </a:r>
            <a:r>
              <a:rPr sz="2400" spc="-15" dirty="0">
                <a:solidFill>
                  <a:srgbClr val="000000"/>
                </a:solidFill>
              </a:rPr>
              <a:t>λόγος</a:t>
            </a:r>
            <a:r>
              <a:rPr sz="2400" spc="-5" dirty="0">
                <a:solidFill>
                  <a:srgbClr val="000000"/>
                </a:solidFill>
              </a:rPr>
              <a:t> </a:t>
            </a:r>
            <a:r>
              <a:rPr sz="2400" spc="-10" dirty="0">
                <a:solidFill>
                  <a:srgbClr val="000000"/>
                </a:solidFill>
              </a:rPr>
              <a:t>για</a:t>
            </a:r>
            <a:r>
              <a:rPr sz="2400" spc="-15" dirty="0">
                <a:solidFill>
                  <a:srgbClr val="000000"/>
                </a:solidFill>
              </a:rPr>
              <a:t> ξεχωριστό</a:t>
            </a:r>
            <a:r>
              <a:rPr sz="2400" dirty="0">
                <a:solidFill>
                  <a:srgbClr val="000000"/>
                </a:solidFill>
              </a:rPr>
              <a:t> φόρο </a:t>
            </a:r>
            <a:r>
              <a:rPr sz="2400" spc="-15" dirty="0">
                <a:solidFill>
                  <a:srgbClr val="000000"/>
                </a:solidFill>
              </a:rPr>
              <a:t>εισοδήματος</a:t>
            </a:r>
            <a:r>
              <a:rPr sz="2400" spc="-5" dirty="0">
                <a:solidFill>
                  <a:srgbClr val="000000"/>
                </a:solidFill>
              </a:rPr>
              <a:t> </a:t>
            </a:r>
            <a:r>
              <a:rPr sz="2400" dirty="0">
                <a:solidFill>
                  <a:srgbClr val="000000"/>
                </a:solidFill>
              </a:rPr>
              <a:t>ν</a:t>
            </a:r>
            <a:r>
              <a:rPr sz="2400" spc="-15" dirty="0">
                <a:solidFill>
                  <a:srgbClr val="000000"/>
                </a:solidFill>
              </a:rPr>
              <a:t>ομικών προσώπων</a:t>
            </a:r>
            <a:endParaRPr sz="2400"/>
          </a:p>
        </p:txBody>
      </p:sp>
      <p:sp>
        <p:nvSpPr>
          <p:cNvPr id="7" name="object 7"/>
          <p:cNvSpPr txBox="1"/>
          <p:nvPr/>
        </p:nvSpPr>
        <p:spPr>
          <a:xfrm>
            <a:off x="5502535" y="2410625"/>
            <a:ext cx="3601720" cy="2188845"/>
          </a:xfrm>
          <a:prstGeom prst="rect">
            <a:avLst/>
          </a:prstGeom>
        </p:spPr>
        <p:txBody>
          <a:bodyPr vert="horz" wrap="square" lIns="0" tIns="0" rIns="0" bIns="0" rtlCol="0">
            <a:spAutoFit/>
          </a:bodyPr>
          <a:lstStyle/>
          <a:p>
            <a:pPr marL="861060">
              <a:lnSpc>
                <a:spcPct val="100000"/>
              </a:lnSpc>
            </a:pPr>
            <a:r>
              <a:rPr sz="2800" spc="-20" dirty="0">
                <a:solidFill>
                  <a:srgbClr val="4B1500"/>
                </a:solidFill>
                <a:latin typeface="Times New Roman"/>
                <a:cs typeface="Times New Roman"/>
              </a:rPr>
              <a:t>Μειονεκτήματα</a:t>
            </a:r>
            <a:endParaRPr sz="2800">
              <a:latin typeface="Times New Roman"/>
              <a:cs typeface="Times New Roman"/>
            </a:endParaRPr>
          </a:p>
          <a:p>
            <a:pPr marL="285115" indent="-272415">
              <a:lnSpc>
                <a:spcPct val="100000"/>
              </a:lnSpc>
              <a:spcBef>
                <a:spcPts val="1575"/>
              </a:spcBef>
              <a:buClr>
                <a:srgbClr val="CCCC00"/>
              </a:buClr>
              <a:buSzPct val="83333"/>
              <a:buFont typeface="Wingdings 2"/>
              <a:buChar char="•"/>
              <a:tabLst>
                <a:tab pos="285750" algn="l"/>
              </a:tabLst>
            </a:pPr>
            <a:r>
              <a:rPr sz="2400" spc="-15" dirty="0">
                <a:latin typeface="Times New Roman"/>
                <a:cs typeface="Times New Roman"/>
              </a:rPr>
              <a:t>Διαχειριστικά προβλήματα</a:t>
            </a:r>
            <a:endParaRPr sz="2400">
              <a:latin typeface="Times New Roman"/>
              <a:cs typeface="Times New Roman"/>
            </a:endParaRPr>
          </a:p>
          <a:p>
            <a:pPr marL="285115" marR="11239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Προβλήματα μεταβατικής περιόδου</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Δωρεές</a:t>
            </a:r>
            <a:r>
              <a:rPr sz="2400" spc="-5" dirty="0">
                <a:latin typeface="Times New Roman"/>
                <a:cs typeface="Times New Roman"/>
              </a:rPr>
              <a:t> </a:t>
            </a:r>
            <a:r>
              <a:rPr sz="2400" spc="-15" dirty="0">
                <a:latin typeface="Times New Roman"/>
                <a:cs typeface="Times New Roman"/>
              </a:rPr>
              <a:t>και</a:t>
            </a:r>
            <a:r>
              <a:rPr sz="2400" spc="5" dirty="0">
                <a:latin typeface="Times New Roman"/>
                <a:cs typeface="Times New Roman"/>
              </a:rPr>
              <a:t> </a:t>
            </a:r>
            <a:r>
              <a:rPr sz="2400" spc="-15" dirty="0">
                <a:latin typeface="Times New Roman"/>
                <a:cs typeface="Times New Roman"/>
              </a:rPr>
              <a:t>κληρονομιές</a:t>
            </a:r>
            <a:endParaRPr sz="2400">
              <a:latin typeface="Times New Roman"/>
              <a:cs typeface="Times New Roman"/>
            </a:endParaRPr>
          </a:p>
        </p:txBody>
      </p:sp>
      <p:graphicFrame>
        <p:nvGraphicFramePr>
          <p:cNvPr id="2" name="object 2"/>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136925" rIns="0" bIns="0" rtlCol="0">
            <a:spAutoFit/>
          </a:bodyPr>
          <a:lstStyle/>
          <a:p>
            <a:pPr marL="149225">
              <a:lnSpc>
                <a:spcPct val="100000"/>
              </a:lnSpc>
            </a:pPr>
            <a:r>
              <a:rPr spc="-25" dirty="0"/>
              <a:t>Προβλήματα </a:t>
            </a:r>
            <a:r>
              <a:rPr spc="-20" dirty="0"/>
              <a:t>και</a:t>
            </a:r>
            <a:r>
              <a:rPr spc="-5" dirty="0"/>
              <a:t> </a:t>
            </a:r>
            <a:r>
              <a:rPr spc="-20" dirty="0"/>
              <a:t>με</a:t>
            </a:r>
            <a:r>
              <a:rPr spc="-5" dirty="0"/>
              <a:t> </a:t>
            </a:r>
            <a:r>
              <a:rPr spc="-20" dirty="0"/>
              <a:t>τα</a:t>
            </a:r>
            <a:r>
              <a:rPr spc="5" dirty="0"/>
              <a:t> </a:t>
            </a:r>
            <a:r>
              <a:rPr spc="-20" dirty="0"/>
              <a:t>δυο</a:t>
            </a:r>
            <a:r>
              <a:rPr dirty="0"/>
              <a:t> </a:t>
            </a:r>
            <a:r>
              <a:rPr spc="-25" dirty="0"/>
              <a:t>συστήματα</a:t>
            </a: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18</a:t>
            </a:fld>
            <a:endParaRPr spc="-10" dirty="0"/>
          </a:p>
        </p:txBody>
      </p:sp>
      <p:sp>
        <p:nvSpPr>
          <p:cNvPr id="7" name="object 7"/>
          <p:cNvSpPr txBox="1"/>
          <p:nvPr/>
        </p:nvSpPr>
        <p:spPr>
          <a:xfrm>
            <a:off x="1311535" y="2259683"/>
            <a:ext cx="7838440" cy="412750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Ορισμός</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κατανάλωσης</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Επιλογή</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μονάδας</a:t>
            </a:r>
            <a:r>
              <a:rPr sz="2400" spc="-5" dirty="0">
                <a:latin typeface="Times New Roman"/>
                <a:cs typeface="Times New Roman"/>
              </a:rPr>
              <a:t> </a:t>
            </a:r>
            <a:r>
              <a:rPr sz="2400" spc="5" dirty="0">
                <a:latin typeface="Times New Roman"/>
                <a:cs typeface="Times New Roman"/>
              </a:rPr>
              <a:t>φ</a:t>
            </a:r>
            <a:r>
              <a:rPr sz="2400" spc="-15" dirty="0">
                <a:latin typeface="Times New Roman"/>
                <a:cs typeface="Times New Roman"/>
              </a:rPr>
              <a:t>ορολόγησης</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Προσδιορισμός</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κλίμακας</a:t>
            </a:r>
            <a:r>
              <a:rPr sz="2400" dirty="0">
                <a:latin typeface="Times New Roman"/>
                <a:cs typeface="Times New Roman"/>
              </a:rPr>
              <a:t> </a:t>
            </a:r>
            <a:r>
              <a:rPr sz="2400" spc="-15" dirty="0">
                <a:latin typeface="Times New Roman"/>
                <a:cs typeface="Times New Roman"/>
              </a:rPr>
              <a:t>φορολογικών</a:t>
            </a:r>
            <a:r>
              <a:rPr sz="2400" dirty="0">
                <a:latin typeface="Times New Roman"/>
                <a:cs typeface="Times New Roman"/>
              </a:rPr>
              <a:t> σ</a:t>
            </a:r>
            <a:r>
              <a:rPr sz="2400" spc="-15" dirty="0">
                <a:latin typeface="Times New Roman"/>
                <a:cs typeface="Times New Roman"/>
              </a:rPr>
              <a:t>υντελεστών</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Αποτίμηση</a:t>
            </a:r>
            <a:r>
              <a:rPr sz="2400" spc="-5" dirty="0">
                <a:latin typeface="Times New Roman"/>
                <a:cs typeface="Times New Roman"/>
              </a:rPr>
              <a:t> </a:t>
            </a:r>
            <a:r>
              <a:rPr sz="2400" spc="-10" dirty="0">
                <a:latin typeface="Times New Roman"/>
                <a:cs typeface="Times New Roman"/>
              </a:rPr>
              <a:t>τ</a:t>
            </a:r>
            <a:r>
              <a:rPr sz="2400" dirty="0">
                <a:latin typeface="Times New Roman"/>
                <a:cs typeface="Times New Roman"/>
              </a:rPr>
              <a:t>ων </a:t>
            </a:r>
            <a:r>
              <a:rPr sz="2400" spc="-15" dirty="0">
                <a:latin typeface="Times New Roman"/>
                <a:cs typeface="Times New Roman"/>
              </a:rPr>
              <a:t>πρόσθετων</a:t>
            </a:r>
            <a:r>
              <a:rPr sz="2400" dirty="0">
                <a:latin typeface="Times New Roman"/>
                <a:cs typeface="Times New Roman"/>
              </a:rPr>
              <a:t> </a:t>
            </a:r>
            <a:r>
              <a:rPr sz="2400" spc="-15" dirty="0">
                <a:latin typeface="Times New Roman"/>
                <a:cs typeface="Times New Roman"/>
              </a:rPr>
              <a:t>απολαβών</a:t>
            </a:r>
            <a:endParaRPr sz="2400">
              <a:latin typeface="Times New Roman"/>
              <a:cs typeface="Times New Roman"/>
            </a:endParaRPr>
          </a:p>
          <a:p>
            <a:pPr marL="285115" marR="5080"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Καθορισμός</a:t>
            </a:r>
            <a:r>
              <a:rPr sz="2400" spc="-5" dirty="0">
                <a:latin typeface="Times New Roman"/>
                <a:cs typeface="Times New Roman"/>
              </a:rPr>
              <a:t> μ</a:t>
            </a:r>
            <a:r>
              <a:rPr sz="2400" spc="-10" dirty="0">
                <a:latin typeface="Times New Roman"/>
                <a:cs typeface="Times New Roman"/>
              </a:rPr>
              <a:t>ιας</a:t>
            </a:r>
            <a:r>
              <a:rPr sz="2400" dirty="0">
                <a:latin typeface="Times New Roman"/>
                <a:cs typeface="Times New Roman"/>
              </a:rPr>
              <a:t> </a:t>
            </a:r>
            <a:r>
              <a:rPr sz="2400" spc="-5" dirty="0">
                <a:latin typeface="Times New Roman"/>
                <a:cs typeface="Times New Roman"/>
              </a:rPr>
              <a:t>μ</a:t>
            </a:r>
            <a:r>
              <a:rPr sz="2400" spc="-15" dirty="0">
                <a:latin typeface="Times New Roman"/>
                <a:cs typeface="Times New Roman"/>
              </a:rPr>
              <a:t>εθόδου</a:t>
            </a:r>
            <a:r>
              <a:rPr sz="2400" spc="-5" dirty="0">
                <a:latin typeface="Times New Roman"/>
                <a:cs typeface="Times New Roman"/>
              </a:rPr>
              <a:t> </a:t>
            </a:r>
            <a:r>
              <a:rPr sz="2400" spc="-10" dirty="0">
                <a:latin typeface="Times New Roman"/>
                <a:cs typeface="Times New Roman"/>
              </a:rPr>
              <a:t>για</a:t>
            </a:r>
            <a:r>
              <a:rPr sz="2400" dirty="0">
                <a:latin typeface="Times New Roman"/>
                <a:cs typeface="Times New Roman"/>
              </a:rPr>
              <a:t> </a:t>
            </a:r>
            <a:r>
              <a:rPr sz="2400" spc="-15" dirty="0">
                <a:latin typeface="Times New Roman"/>
                <a:cs typeface="Times New Roman"/>
              </a:rPr>
              <a:t>την</a:t>
            </a:r>
            <a:r>
              <a:rPr sz="2400" spc="-5" dirty="0">
                <a:latin typeface="Times New Roman"/>
                <a:cs typeface="Times New Roman"/>
              </a:rPr>
              <a:t> </a:t>
            </a:r>
            <a:r>
              <a:rPr sz="2400" spc="-15" dirty="0">
                <a:latin typeface="Times New Roman"/>
                <a:cs typeface="Times New Roman"/>
              </a:rPr>
              <a:t>εξεύρεση</a:t>
            </a:r>
            <a:r>
              <a:rPr sz="2400" spc="5" dirty="0">
                <a:latin typeface="Times New Roman"/>
                <a:cs typeface="Times New Roman"/>
              </a:rPr>
              <a:t> </a:t>
            </a:r>
            <a:r>
              <a:rPr sz="2400" spc="-15" dirty="0">
                <a:latin typeface="Times New Roman"/>
                <a:cs typeface="Times New Roman"/>
              </a:rPr>
              <a:t>ενός</a:t>
            </a:r>
            <a:r>
              <a:rPr sz="2400" spc="-5" dirty="0">
                <a:latin typeface="Times New Roman"/>
                <a:cs typeface="Times New Roman"/>
              </a:rPr>
              <a:t> </a:t>
            </a:r>
            <a:r>
              <a:rPr sz="2400" spc="-15" dirty="0">
                <a:latin typeface="Times New Roman"/>
                <a:cs typeface="Times New Roman"/>
              </a:rPr>
              <a:t>μέσου</a:t>
            </a:r>
            <a:r>
              <a:rPr sz="2400" spc="-5" dirty="0">
                <a:latin typeface="Times New Roman"/>
                <a:cs typeface="Times New Roman"/>
              </a:rPr>
              <a:t> </a:t>
            </a:r>
            <a:r>
              <a:rPr sz="2400" spc="5" dirty="0">
                <a:latin typeface="Times New Roman"/>
                <a:cs typeface="Times New Roman"/>
              </a:rPr>
              <a:t>ό</a:t>
            </a:r>
            <a:r>
              <a:rPr sz="2400" dirty="0">
                <a:latin typeface="Times New Roman"/>
                <a:cs typeface="Times New Roman"/>
              </a:rPr>
              <a:t>ρου </a:t>
            </a:r>
            <a:r>
              <a:rPr sz="2400" spc="-15" dirty="0">
                <a:latin typeface="Times New Roman"/>
                <a:cs typeface="Times New Roman"/>
              </a:rPr>
              <a:t>σε</a:t>
            </a:r>
            <a:r>
              <a:rPr sz="2400" spc="5" dirty="0">
                <a:latin typeface="Times New Roman"/>
                <a:cs typeface="Times New Roman"/>
              </a:rPr>
              <a:t> </a:t>
            </a:r>
            <a:r>
              <a:rPr sz="2400" spc="-15" dirty="0">
                <a:latin typeface="Times New Roman"/>
                <a:cs typeface="Times New Roman"/>
              </a:rPr>
              <a:t>κάποιο</a:t>
            </a:r>
            <a:r>
              <a:rPr sz="2400" dirty="0">
                <a:latin typeface="Times New Roman"/>
                <a:cs typeface="Times New Roman"/>
              </a:rPr>
              <a:t> </a:t>
            </a:r>
            <a:r>
              <a:rPr sz="2400" spc="-15" dirty="0">
                <a:latin typeface="Times New Roman"/>
                <a:cs typeface="Times New Roman"/>
              </a:rPr>
              <a:t>χρονικό</a:t>
            </a:r>
            <a:r>
              <a:rPr sz="2400" dirty="0">
                <a:latin typeface="Times New Roman"/>
                <a:cs typeface="Times New Roman"/>
              </a:rPr>
              <a:t> </a:t>
            </a:r>
            <a:r>
              <a:rPr sz="2400" spc="-5" dirty="0">
                <a:latin typeface="Times New Roman"/>
                <a:cs typeface="Times New Roman"/>
              </a:rPr>
              <a:t>δ</a:t>
            </a:r>
            <a:r>
              <a:rPr sz="2400" spc="-15" dirty="0">
                <a:latin typeface="Times New Roman"/>
                <a:cs typeface="Times New Roman"/>
              </a:rPr>
              <a:t>ιάστημα</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Φορολόγηση</a:t>
            </a:r>
            <a:r>
              <a:rPr sz="2400" spc="-5" dirty="0">
                <a:latin typeface="Times New Roman"/>
                <a:cs typeface="Times New Roman"/>
              </a:rPr>
              <a:t> </a:t>
            </a:r>
            <a:r>
              <a:rPr sz="2400" spc="-15" dirty="0">
                <a:latin typeface="Times New Roman"/>
                <a:cs typeface="Times New Roman"/>
              </a:rPr>
              <a:t>της</a:t>
            </a:r>
            <a:r>
              <a:rPr sz="2400" spc="-10" dirty="0">
                <a:latin typeface="Times New Roman"/>
                <a:cs typeface="Times New Roman"/>
              </a:rPr>
              <a:t> </a:t>
            </a:r>
            <a:r>
              <a:rPr sz="2400" dirty="0">
                <a:latin typeface="Times New Roman"/>
                <a:cs typeface="Times New Roman"/>
              </a:rPr>
              <a:t>ι</a:t>
            </a:r>
            <a:r>
              <a:rPr sz="2400" spc="-15" dirty="0">
                <a:latin typeface="Times New Roman"/>
                <a:cs typeface="Times New Roman"/>
              </a:rPr>
              <a:t>διοκατανάλωσης</a:t>
            </a:r>
            <a:endParaRPr sz="2400">
              <a:latin typeface="Times New Roman"/>
              <a:cs typeface="Times New Roman"/>
            </a:endParaRPr>
          </a:p>
          <a:p>
            <a:pPr marL="285115" marR="1248410"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Εξάλειψη</a:t>
            </a:r>
            <a:r>
              <a:rPr sz="2400" spc="-5" dirty="0">
                <a:latin typeface="Times New Roman"/>
                <a:cs typeface="Times New Roman"/>
              </a:rPr>
              <a:t> </a:t>
            </a:r>
            <a:r>
              <a:rPr sz="2400" spc="-15" dirty="0">
                <a:latin typeface="Times New Roman"/>
                <a:cs typeface="Times New Roman"/>
              </a:rPr>
              <a:t>των</a:t>
            </a:r>
            <a:r>
              <a:rPr sz="2400" dirty="0">
                <a:latin typeface="Times New Roman"/>
                <a:cs typeface="Times New Roman"/>
              </a:rPr>
              <a:t> </a:t>
            </a:r>
            <a:r>
              <a:rPr sz="2400" spc="-15" dirty="0">
                <a:latin typeface="Times New Roman"/>
                <a:cs typeface="Times New Roman"/>
              </a:rPr>
              <a:t>κινήτρων</a:t>
            </a:r>
            <a:r>
              <a:rPr sz="2400" dirty="0">
                <a:latin typeface="Times New Roman"/>
                <a:cs typeface="Times New Roman"/>
              </a:rPr>
              <a:t> </a:t>
            </a:r>
            <a:r>
              <a:rPr sz="2400" spc="-10" dirty="0">
                <a:latin typeface="Times New Roman"/>
                <a:cs typeface="Times New Roman"/>
              </a:rPr>
              <a:t>για</a:t>
            </a:r>
            <a:r>
              <a:rPr sz="2400" spc="5" dirty="0">
                <a:latin typeface="Times New Roman"/>
                <a:cs typeface="Times New Roman"/>
              </a:rPr>
              <a:t> </a:t>
            </a:r>
            <a:r>
              <a:rPr sz="2400" spc="-15" dirty="0">
                <a:latin typeface="Times New Roman"/>
                <a:cs typeface="Times New Roman"/>
              </a:rPr>
              <a:t>δραστηριοποίηση</a:t>
            </a:r>
            <a:r>
              <a:rPr sz="2400" spc="-5" dirty="0">
                <a:latin typeface="Times New Roman"/>
                <a:cs typeface="Times New Roman"/>
              </a:rPr>
              <a:t> </a:t>
            </a:r>
            <a:r>
              <a:rPr sz="2400" spc="-15" dirty="0">
                <a:latin typeface="Times New Roman"/>
                <a:cs typeface="Times New Roman"/>
              </a:rPr>
              <a:t>στην παραοικονομία</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Ιδανικά και</a:t>
            </a:r>
            <a:r>
              <a:rPr sz="2400" spc="5" dirty="0">
                <a:latin typeface="Times New Roman"/>
                <a:cs typeface="Times New Roman"/>
              </a:rPr>
              <a:t> </a:t>
            </a:r>
            <a:r>
              <a:rPr sz="2400" spc="-15" dirty="0">
                <a:latin typeface="Times New Roman"/>
                <a:cs typeface="Times New Roman"/>
              </a:rPr>
              <a:t>πραγματικά</a:t>
            </a:r>
            <a:r>
              <a:rPr sz="2400" spc="5" dirty="0">
                <a:latin typeface="Times New Roman"/>
                <a:cs typeface="Times New Roman"/>
              </a:rPr>
              <a:t> </a:t>
            </a:r>
            <a:r>
              <a:rPr sz="2400" spc="-15" dirty="0">
                <a:latin typeface="Times New Roman"/>
                <a:cs typeface="Times New Roman"/>
              </a:rPr>
              <a:t>φορολογικά</a:t>
            </a:r>
            <a:r>
              <a:rPr sz="2400" dirty="0">
                <a:latin typeface="Times New Roman"/>
                <a:cs typeface="Times New Roman"/>
              </a:rPr>
              <a:t> </a:t>
            </a:r>
            <a:r>
              <a:rPr sz="2400" spc="-15" dirty="0">
                <a:latin typeface="Times New Roman"/>
                <a:cs typeface="Times New Roman"/>
              </a:rPr>
              <a:t>συστήματα</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215900" rIns="0" bIns="0" rtlCol="0">
            <a:spAutoFit/>
          </a:bodyPr>
          <a:lstStyle/>
          <a:p>
            <a:pPr marL="2212340">
              <a:lnSpc>
                <a:spcPct val="100000"/>
              </a:lnSpc>
            </a:pPr>
            <a:r>
              <a:rPr sz="4000" spc="-5" dirty="0"/>
              <a:t>Φόρο</a:t>
            </a:r>
            <a:r>
              <a:rPr sz="4000" dirty="0"/>
              <a:t>ι</a:t>
            </a:r>
            <a:r>
              <a:rPr sz="4000" spc="-5" dirty="0"/>
              <a:t> </a:t>
            </a:r>
            <a:r>
              <a:rPr sz="4000" spc="-30" dirty="0"/>
              <a:t>π</a:t>
            </a:r>
            <a:r>
              <a:rPr sz="4000" spc="-5" dirty="0"/>
              <a:t>εριουσίας</a:t>
            </a:r>
            <a:endParaRPr sz="400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19</a:t>
            </a:fld>
            <a:endParaRPr spc="-10" dirty="0"/>
          </a:p>
        </p:txBody>
      </p:sp>
      <p:sp>
        <p:nvSpPr>
          <p:cNvPr id="7" name="object 7"/>
          <p:cNvSpPr txBox="1"/>
          <p:nvPr/>
        </p:nvSpPr>
        <p:spPr>
          <a:xfrm>
            <a:off x="1387735" y="2259683"/>
            <a:ext cx="7581265" cy="3926840"/>
          </a:xfrm>
          <a:prstGeom prst="rect">
            <a:avLst/>
          </a:prstGeom>
        </p:spPr>
        <p:txBody>
          <a:bodyPr vert="horz" wrap="square" lIns="0" tIns="0" rIns="0" bIns="0" rtlCol="0">
            <a:spAutoFit/>
          </a:bodyPr>
          <a:lstStyle/>
          <a:p>
            <a:pPr marL="285115" marR="59055" indent="-272415">
              <a:lnSpc>
                <a:spcPct val="100000"/>
              </a:lnSpc>
              <a:buClr>
                <a:srgbClr val="CCCC00"/>
              </a:buClr>
              <a:buSzPct val="83333"/>
              <a:buFont typeface="Wingdings 2"/>
              <a:buChar char="•"/>
              <a:tabLst>
                <a:tab pos="285750" algn="l"/>
              </a:tabLst>
            </a:pPr>
            <a:r>
              <a:rPr sz="2400" dirty="0">
                <a:latin typeface="Times New Roman"/>
                <a:cs typeface="Times New Roman"/>
              </a:rPr>
              <a:t>Οι φόροι </a:t>
            </a:r>
            <a:r>
              <a:rPr sz="2400" spc="-15" dirty="0">
                <a:latin typeface="Times New Roman"/>
                <a:cs typeface="Times New Roman"/>
              </a:rPr>
              <a:t>περιουσίας </a:t>
            </a:r>
            <a:r>
              <a:rPr sz="2400" spc="-10" dirty="0">
                <a:latin typeface="Times New Roman"/>
                <a:cs typeface="Times New Roman"/>
              </a:rPr>
              <a:t>είναι φόροι </a:t>
            </a:r>
            <a:r>
              <a:rPr sz="2400" spc="-15" dirty="0">
                <a:latin typeface="Times New Roman"/>
                <a:cs typeface="Times New Roman"/>
              </a:rPr>
              <a:t>που</a:t>
            </a:r>
            <a:r>
              <a:rPr sz="2400" spc="-5" dirty="0">
                <a:latin typeface="Times New Roman"/>
                <a:cs typeface="Times New Roman"/>
              </a:rPr>
              <a:t> </a:t>
            </a:r>
            <a:r>
              <a:rPr sz="2400" spc="-15" dirty="0">
                <a:latin typeface="Times New Roman"/>
                <a:cs typeface="Times New Roman"/>
              </a:rPr>
              <a:t>έχουν</a:t>
            </a:r>
            <a:r>
              <a:rPr sz="2400" dirty="0">
                <a:latin typeface="Times New Roman"/>
                <a:cs typeface="Times New Roman"/>
              </a:rPr>
              <a:t> </a:t>
            </a:r>
            <a:r>
              <a:rPr sz="2400" spc="-5" dirty="0">
                <a:latin typeface="Times New Roman"/>
                <a:cs typeface="Times New Roman"/>
              </a:rPr>
              <a:t>ω</a:t>
            </a:r>
            <a:r>
              <a:rPr sz="2400" spc="-10" dirty="0">
                <a:latin typeface="Times New Roman"/>
                <a:cs typeface="Times New Roman"/>
              </a:rPr>
              <a:t>ς</a:t>
            </a:r>
            <a:r>
              <a:rPr sz="2400" spc="-5" dirty="0">
                <a:latin typeface="Times New Roman"/>
                <a:cs typeface="Times New Roman"/>
              </a:rPr>
              <a:t> </a:t>
            </a:r>
            <a:r>
              <a:rPr sz="2400" dirty="0">
                <a:latin typeface="Times New Roman"/>
                <a:cs typeface="Times New Roman"/>
              </a:rPr>
              <a:t>φ</a:t>
            </a:r>
            <a:r>
              <a:rPr sz="2400" spc="-15" dirty="0">
                <a:latin typeface="Times New Roman"/>
                <a:cs typeface="Times New Roman"/>
              </a:rPr>
              <a:t>ορολογική βάση</a:t>
            </a:r>
            <a:r>
              <a:rPr sz="2400" spc="5" dirty="0">
                <a:latin typeface="Times New Roman"/>
                <a:cs typeface="Times New Roman"/>
              </a:rPr>
              <a:t> </a:t>
            </a:r>
            <a:r>
              <a:rPr sz="2400" spc="-15" dirty="0">
                <a:latin typeface="Times New Roman"/>
                <a:cs typeface="Times New Roman"/>
              </a:rPr>
              <a:t>την</a:t>
            </a:r>
            <a:r>
              <a:rPr sz="2400" dirty="0">
                <a:latin typeface="Times New Roman"/>
                <a:cs typeface="Times New Roman"/>
              </a:rPr>
              <a:t> </a:t>
            </a:r>
            <a:r>
              <a:rPr sz="2400" spc="-15" dirty="0">
                <a:latin typeface="Times New Roman"/>
                <a:cs typeface="Times New Roman"/>
              </a:rPr>
              <a:t>περιουσία</a:t>
            </a:r>
            <a:r>
              <a:rPr sz="2400" dirty="0">
                <a:latin typeface="Times New Roman"/>
                <a:cs typeface="Times New Roman"/>
              </a:rPr>
              <a:t> </a:t>
            </a:r>
            <a:r>
              <a:rPr sz="2400" spc="-15" dirty="0">
                <a:latin typeface="Times New Roman"/>
                <a:cs typeface="Times New Roman"/>
              </a:rPr>
              <a:t>των</a:t>
            </a:r>
            <a:r>
              <a:rPr sz="2400" dirty="0">
                <a:latin typeface="Times New Roman"/>
                <a:cs typeface="Times New Roman"/>
              </a:rPr>
              <a:t> φ</a:t>
            </a:r>
            <a:r>
              <a:rPr sz="2400" spc="-15" dirty="0">
                <a:latin typeface="Times New Roman"/>
                <a:cs typeface="Times New Roman"/>
              </a:rPr>
              <a:t>ορολογουμένων</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0" dirty="0">
                <a:latin typeface="Times New Roman"/>
                <a:cs typeface="Times New Roman"/>
              </a:rPr>
              <a:t>Γιατί</a:t>
            </a:r>
            <a:r>
              <a:rPr sz="2400" spc="5" dirty="0">
                <a:latin typeface="Times New Roman"/>
                <a:cs typeface="Times New Roman"/>
              </a:rPr>
              <a:t> </a:t>
            </a:r>
            <a:r>
              <a:rPr sz="2400" dirty="0">
                <a:latin typeface="Times New Roman"/>
                <a:cs typeface="Times New Roman"/>
              </a:rPr>
              <a:t>ν</a:t>
            </a:r>
            <a:r>
              <a:rPr sz="2400" spc="-15" dirty="0">
                <a:latin typeface="Times New Roman"/>
                <a:cs typeface="Times New Roman"/>
              </a:rPr>
              <a:t>α</a:t>
            </a:r>
            <a:r>
              <a:rPr sz="2400" dirty="0">
                <a:latin typeface="Times New Roman"/>
                <a:cs typeface="Times New Roman"/>
              </a:rPr>
              <a:t> </a:t>
            </a:r>
            <a:r>
              <a:rPr sz="2400" spc="-5" dirty="0">
                <a:latin typeface="Times New Roman"/>
                <a:cs typeface="Times New Roman"/>
              </a:rPr>
              <a:t>υ</a:t>
            </a:r>
            <a:r>
              <a:rPr sz="2400" spc="-15" dirty="0">
                <a:latin typeface="Times New Roman"/>
                <a:cs typeface="Times New Roman"/>
              </a:rPr>
              <a:t>πάρχουν</a:t>
            </a:r>
            <a:r>
              <a:rPr sz="2400" dirty="0">
                <a:latin typeface="Times New Roman"/>
                <a:cs typeface="Times New Roman"/>
              </a:rPr>
              <a:t> φόροι </a:t>
            </a:r>
            <a:r>
              <a:rPr sz="2400" spc="-15" dirty="0">
                <a:latin typeface="Times New Roman"/>
                <a:cs typeface="Times New Roman"/>
              </a:rPr>
              <a:t>στην</a:t>
            </a:r>
            <a:r>
              <a:rPr sz="2400" dirty="0">
                <a:latin typeface="Times New Roman"/>
                <a:cs typeface="Times New Roman"/>
              </a:rPr>
              <a:t> </a:t>
            </a:r>
            <a:r>
              <a:rPr sz="2400" spc="-15" dirty="0">
                <a:latin typeface="Times New Roman"/>
                <a:cs typeface="Times New Roman"/>
              </a:rPr>
              <a:t>περιουσί</a:t>
            </a:r>
            <a:r>
              <a:rPr sz="2400" spc="20" dirty="0">
                <a:latin typeface="Times New Roman"/>
                <a:cs typeface="Times New Roman"/>
              </a:rPr>
              <a:t>α</a:t>
            </a:r>
            <a:r>
              <a:rPr sz="2400" spc="-10" dirty="0">
                <a:latin typeface="Times New Roman"/>
                <a:cs typeface="Times New Roman"/>
              </a:rPr>
              <a:t>;</a:t>
            </a:r>
            <a:endParaRPr sz="2400">
              <a:latin typeface="Times New Roman"/>
              <a:cs typeface="Times New Roman"/>
            </a:endParaRPr>
          </a:p>
          <a:p>
            <a:pPr marL="560070" lvl="1" indent="-228600">
              <a:lnSpc>
                <a:spcPct val="100000"/>
              </a:lnSpc>
              <a:spcBef>
                <a:spcPts val="365"/>
              </a:spcBef>
              <a:buClr>
                <a:srgbClr val="9A9A65"/>
              </a:buClr>
              <a:buSzPct val="83333"/>
              <a:buFont typeface="Wingdings 2"/>
              <a:buChar char="•"/>
              <a:tabLst>
                <a:tab pos="560705" algn="l"/>
              </a:tabLst>
            </a:pPr>
            <a:r>
              <a:rPr sz="2400" dirty="0">
                <a:latin typeface="Times New Roman"/>
                <a:cs typeface="Times New Roman"/>
              </a:rPr>
              <a:t>Η μ</a:t>
            </a:r>
            <a:r>
              <a:rPr sz="2400" spc="-15" dirty="0">
                <a:latin typeface="Times New Roman"/>
                <a:cs typeface="Times New Roman"/>
              </a:rPr>
              <a:t>εγάλη</a:t>
            </a:r>
            <a:r>
              <a:rPr sz="2400" spc="-5" dirty="0">
                <a:latin typeface="Times New Roman"/>
                <a:cs typeface="Times New Roman"/>
              </a:rPr>
              <a:t> </a:t>
            </a:r>
            <a:r>
              <a:rPr sz="2400" dirty="0">
                <a:latin typeface="Times New Roman"/>
                <a:cs typeface="Times New Roman"/>
              </a:rPr>
              <a:t>σ</a:t>
            </a:r>
            <a:r>
              <a:rPr sz="2400" spc="-15" dirty="0">
                <a:latin typeface="Times New Roman"/>
                <a:cs typeface="Times New Roman"/>
              </a:rPr>
              <a:t>υγκέντρωση</a:t>
            </a:r>
            <a:r>
              <a:rPr sz="2400" spc="-5" dirty="0">
                <a:latin typeface="Times New Roman"/>
                <a:cs typeface="Times New Roman"/>
              </a:rPr>
              <a:t> </a:t>
            </a:r>
            <a:r>
              <a:rPr sz="2400" spc="-15" dirty="0">
                <a:latin typeface="Times New Roman"/>
                <a:cs typeface="Times New Roman"/>
              </a:rPr>
              <a:t>πλούτου</a:t>
            </a:r>
            <a:r>
              <a:rPr sz="2400" spc="-10" dirty="0">
                <a:latin typeface="Times New Roman"/>
                <a:cs typeface="Times New Roman"/>
              </a:rPr>
              <a:t> </a:t>
            </a:r>
            <a:r>
              <a:rPr sz="2400" spc="-15" dirty="0">
                <a:latin typeface="Times New Roman"/>
                <a:cs typeface="Times New Roman"/>
              </a:rPr>
              <a:t>πρέπει</a:t>
            </a:r>
            <a:r>
              <a:rPr sz="2400" dirty="0">
                <a:latin typeface="Times New Roman"/>
                <a:cs typeface="Times New Roman"/>
              </a:rPr>
              <a:t> </a:t>
            </a:r>
            <a:r>
              <a:rPr sz="2400" spc="-15" dirty="0">
                <a:latin typeface="Times New Roman"/>
                <a:cs typeface="Times New Roman"/>
              </a:rPr>
              <a:t>να</a:t>
            </a:r>
            <a:r>
              <a:rPr sz="2400" dirty="0">
                <a:latin typeface="Times New Roman"/>
                <a:cs typeface="Times New Roman"/>
              </a:rPr>
              <a:t> </a:t>
            </a:r>
            <a:r>
              <a:rPr sz="2400" spc="-15" dirty="0">
                <a:latin typeface="Times New Roman"/>
                <a:cs typeface="Times New Roman"/>
              </a:rPr>
              <a:t>φορολογείται</a:t>
            </a:r>
            <a:endParaRPr sz="2400">
              <a:latin typeface="Times New Roman"/>
              <a:cs typeface="Times New Roman"/>
            </a:endParaRPr>
          </a:p>
          <a:p>
            <a:pPr marL="560070" marR="445770" lvl="1" indent="-228600">
              <a:lnSpc>
                <a:spcPct val="100000"/>
              </a:lnSpc>
              <a:spcBef>
                <a:spcPts val="370"/>
              </a:spcBef>
              <a:buClr>
                <a:srgbClr val="9A9A65"/>
              </a:buClr>
              <a:buSzPct val="83333"/>
              <a:buFont typeface="Wingdings 2"/>
              <a:buChar char="•"/>
              <a:tabLst>
                <a:tab pos="560705" algn="l"/>
              </a:tabLst>
            </a:pPr>
            <a:r>
              <a:rPr sz="2400" dirty="0">
                <a:latin typeface="Times New Roman"/>
                <a:cs typeface="Times New Roman"/>
              </a:rPr>
              <a:t>Διορθώνουν </a:t>
            </a:r>
            <a:r>
              <a:rPr sz="2400" spc="-10" dirty="0">
                <a:latin typeface="Times New Roman"/>
                <a:cs typeface="Times New Roman"/>
              </a:rPr>
              <a:t>τις</a:t>
            </a:r>
            <a:r>
              <a:rPr sz="2400" spc="-5" dirty="0">
                <a:latin typeface="Times New Roman"/>
                <a:cs typeface="Times New Roman"/>
              </a:rPr>
              <a:t> </a:t>
            </a:r>
            <a:r>
              <a:rPr sz="2400" spc="-10" dirty="0">
                <a:latin typeface="Times New Roman"/>
                <a:cs typeface="Times New Roman"/>
              </a:rPr>
              <a:t>ατέλειες</a:t>
            </a:r>
            <a:r>
              <a:rPr sz="2400" dirty="0">
                <a:latin typeface="Times New Roman"/>
                <a:cs typeface="Times New Roman"/>
              </a:rPr>
              <a:t> </a:t>
            </a:r>
            <a:r>
              <a:rPr sz="2400" spc="-10" dirty="0">
                <a:latin typeface="Times New Roman"/>
                <a:cs typeface="Times New Roman"/>
              </a:rPr>
              <a:t>τ</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συστήματος</a:t>
            </a:r>
            <a:r>
              <a:rPr sz="2400" spc="-5" dirty="0">
                <a:latin typeface="Times New Roman"/>
                <a:cs typeface="Times New Roman"/>
              </a:rPr>
              <a:t> </a:t>
            </a:r>
            <a:r>
              <a:rPr sz="2400" spc="-15" dirty="0">
                <a:latin typeface="Times New Roman"/>
                <a:cs typeface="Times New Roman"/>
              </a:rPr>
              <a:t>φορολογίας εισοδήματος</a:t>
            </a:r>
            <a:endParaRPr sz="2400">
              <a:latin typeface="Times New Roman"/>
              <a:cs typeface="Times New Roman"/>
            </a:endParaRPr>
          </a:p>
          <a:p>
            <a:pPr marL="560070" marR="402590" lvl="1" indent="-228600">
              <a:lnSpc>
                <a:spcPct val="100000"/>
              </a:lnSpc>
              <a:spcBef>
                <a:spcPts val="370"/>
              </a:spcBef>
              <a:buClr>
                <a:srgbClr val="9A9A65"/>
              </a:buClr>
              <a:buSzPct val="83333"/>
              <a:buFont typeface="Wingdings 2"/>
              <a:buChar char="•"/>
              <a:tabLst>
                <a:tab pos="560705" algn="l"/>
              </a:tabLst>
            </a:pPr>
            <a:r>
              <a:rPr sz="2400" dirty="0">
                <a:latin typeface="Times New Roman"/>
                <a:cs typeface="Times New Roman"/>
              </a:rPr>
              <a:t>Η μ</a:t>
            </a:r>
            <a:r>
              <a:rPr sz="2400" spc="-15" dirty="0">
                <a:latin typeface="Times New Roman"/>
                <a:cs typeface="Times New Roman"/>
              </a:rPr>
              <a:t>εγάλη</a:t>
            </a:r>
            <a:r>
              <a:rPr sz="2400" spc="-5" dirty="0">
                <a:latin typeface="Times New Roman"/>
                <a:cs typeface="Times New Roman"/>
              </a:rPr>
              <a:t> </a:t>
            </a:r>
            <a:r>
              <a:rPr sz="2400" spc="-15" dirty="0">
                <a:latin typeface="Times New Roman"/>
                <a:cs typeface="Times New Roman"/>
              </a:rPr>
              <a:t>περιουσία</a:t>
            </a:r>
            <a:r>
              <a:rPr sz="2400" spc="5" dirty="0">
                <a:latin typeface="Times New Roman"/>
                <a:cs typeface="Times New Roman"/>
              </a:rPr>
              <a:t> </a:t>
            </a:r>
            <a:r>
              <a:rPr sz="2400" spc="-15" dirty="0">
                <a:latin typeface="Times New Roman"/>
                <a:cs typeface="Times New Roman"/>
              </a:rPr>
              <a:t>σηματοδοτεί</a:t>
            </a:r>
            <a:r>
              <a:rPr sz="2400" dirty="0">
                <a:latin typeface="Times New Roman"/>
                <a:cs typeface="Times New Roman"/>
              </a:rPr>
              <a:t> </a:t>
            </a:r>
            <a:r>
              <a:rPr sz="2400" spc="-5" dirty="0">
                <a:latin typeface="Times New Roman"/>
                <a:cs typeface="Times New Roman"/>
              </a:rPr>
              <a:t>μ</a:t>
            </a:r>
            <a:r>
              <a:rPr sz="2400" spc="-15" dirty="0">
                <a:latin typeface="Times New Roman"/>
                <a:cs typeface="Times New Roman"/>
              </a:rPr>
              <a:t>εγάλη</a:t>
            </a:r>
            <a:r>
              <a:rPr sz="2400" spc="-5" dirty="0">
                <a:latin typeface="Times New Roman"/>
                <a:cs typeface="Times New Roman"/>
              </a:rPr>
              <a:t> </a:t>
            </a:r>
            <a:r>
              <a:rPr sz="2400" dirty="0">
                <a:latin typeface="Times New Roman"/>
                <a:cs typeface="Times New Roman"/>
              </a:rPr>
              <a:t>φ</a:t>
            </a:r>
            <a:r>
              <a:rPr sz="2400" spc="-15" dirty="0">
                <a:latin typeface="Times New Roman"/>
                <a:cs typeface="Times New Roman"/>
              </a:rPr>
              <a:t>οροδοτική ικανότητα</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Αποθαρρύνουν</a:t>
            </a:r>
            <a:r>
              <a:rPr sz="2400" dirty="0">
                <a:latin typeface="Times New Roman"/>
                <a:cs typeface="Times New Roman"/>
              </a:rPr>
              <a:t> </a:t>
            </a:r>
            <a:r>
              <a:rPr sz="2400" spc="-15" dirty="0">
                <a:latin typeface="Times New Roman"/>
                <a:cs typeface="Times New Roman"/>
              </a:rPr>
              <a:t>τη</a:t>
            </a:r>
            <a:r>
              <a:rPr sz="2400" spc="-5" dirty="0">
                <a:latin typeface="Times New Roman"/>
                <a:cs typeface="Times New Roman"/>
              </a:rPr>
              <a:t> </a:t>
            </a:r>
            <a:r>
              <a:rPr sz="2400" spc="-15" dirty="0">
                <a:latin typeface="Times New Roman"/>
                <a:cs typeface="Times New Roman"/>
              </a:rPr>
              <a:t>συγκέντρωση</a:t>
            </a:r>
            <a:r>
              <a:rPr sz="2400" spc="-5" dirty="0">
                <a:latin typeface="Times New Roman"/>
                <a:cs typeface="Times New Roman"/>
              </a:rPr>
              <a:t> </a:t>
            </a:r>
            <a:r>
              <a:rPr sz="2400" spc="-15" dirty="0">
                <a:latin typeface="Times New Roman"/>
                <a:cs typeface="Times New Roman"/>
              </a:rPr>
              <a:t>πλούτου</a:t>
            </a:r>
            <a:endParaRPr sz="2400">
              <a:latin typeface="Times New Roman"/>
              <a:cs typeface="Times New Roman"/>
            </a:endParaRPr>
          </a:p>
          <a:p>
            <a:pPr marL="560070"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Αποτελούν</a:t>
            </a:r>
            <a:r>
              <a:rPr sz="2400" dirty="0">
                <a:latin typeface="Times New Roman"/>
                <a:cs typeface="Times New Roman"/>
              </a:rPr>
              <a:t> </a:t>
            </a:r>
            <a:r>
              <a:rPr sz="2400" spc="-15" dirty="0">
                <a:latin typeface="Times New Roman"/>
                <a:cs typeface="Times New Roman"/>
              </a:rPr>
              <a:t>πληρωμές</a:t>
            </a:r>
            <a:r>
              <a:rPr sz="2400" dirty="0">
                <a:latin typeface="Times New Roman"/>
                <a:cs typeface="Times New Roman"/>
              </a:rPr>
              <a:t> </a:t>
            </a:r>
            <a:r>
              <a:rPr sz="2400" spc="-10" dirty="0">
                <a:latin typeface="Times New Roman"/>
                <a:cs typeface="Times New Roman"/>
              </a:rPr>
              <a:t>για</a:t>
            </a:r>
            <a:r>
              <a:rPr sz="2400" dirty="0">
                <a:latin typeface="Times New Roman"/>
                <a:cs typeface="Times New Roman"/>
              </a:rPr>
              <a:t> </a:t>
            </a:r>
            <a:r>
              <a:rPr sz="2400" spc="-15" dirty="0">
                <a:latin typeface="Times New Roman"/>
                <a:cs typeface="Times New Roman"/>
              </a:rPr>
              <a:t>οφέλη</a:t>
            </a:r>
            <a:r>
              <a:rPr sz="2400" spc="-5" dirty="0">
                <a:latin typeface="Times New Roman"/>
                <a:cs typeface="Times New Roman"/>
              </a:rPr>
              <a:t> </a:t>
            </a:r>
            <a:r>
              <a:rPr sz="2400" spc="-15" dirty="0">
                <a:latin typeface="Times New Roman"/>
                <a:cs typeface="Times New Roman"/>
              </a:rPr>
              <a:t>που</a:t>
            </a:r>
            <a:r>
              <a:rPr sz="2400" spc="-5" dirty="0">
                <a:latin typeface="Times New Roman"/>
                <a:cs typeface="Times New Roman"/>
              </a:rPr>
              <a:t> </a:t>
            </a:r>
            <a:r>
              <a:rPr sz="2400" spc="-15" dirty="0">
                <a:latin typeface="Times New Roman"/>
                <a:cs typeface="Times New Roman"/>
              </a:rPr>
              <a:t>προφέρει</a:t>
            </a:r>
            <a:r>
              <a:rPr sz="2400" dirty="0">
                <a:latin typeface="Times New Roman"/>
                <a:cs typeface="Times New Roman"/>
              </a:rPr>
              <a:t> </a:t>
            </a:r>
            <a:r>
              <a:rPr sz="2400" spc="-10" dirty="0">
                <a:latin typeface="Times New Roman"/>
                <a:cs typeface="Times New Roman"/>
              </a:rPr>
              <a:t>τ</a:t>
            </a:r>
            <a:r>
              <a:rPr sz="2400" dirty="0">
                <a:latin typeface="Times New Roman"/>
                <a:cs typeface="Times New Roman"/>
              </a:rPr>
              <a:t>ο</a:t>
            </a:r>
            <a:r>
              <a:rPr sz="2400" spc="5" dirty="0">
                <a:latin typeface="Times New Roman"/>
                <a:cs typeface="Times New Roman"/>
              </a:rPr>
              <a:t> </a:t>
            </a:r>
            <a:r>
              <a:rPr sz="2400" spc="-15" dirty="0">
                <a:latin typeface="Times New Roman"/>
                <a:cs typeface="Times New Roman"/>
              </a:rPr>
              <a:t>κράτος</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5" name="object 5"/>
          <p:cNvSpPr txBox="1">
            <a:spLocks noGrp="1"/>
          </p:cNvSpPr>
          <p:nvPr>
            <p:ph type="title"/>
          </p:nvPr>
        </p:nvSpPr>
        <p:spPr>
          <a:prstGeom prst="rect">
            <a:avLst/>
          </a:prstGeom>
        </p:spPr>
        <p:txBody>
          <a:bodyPr vert="horz" wrap="square" lIns="0" tIns="0" rIns="0" bIns="0" rtlCol="0">
            <a:spAutoFit/>
          </a:bodyPr>
          <a:lstStyle/>
          <a:p>
            <a:pPr marL="1327785">
              <a:lnSpc>
                <a:spcPct val="100000"/>
              </a:lnSpc>
            </a:pPr>
            <a:r>
              <a:rPr sz="4000" spc="-25" dirty="0"/>
              <a:t>Φορολόγηση </a:t>
            </a:r>
            <a:r>
              <a:rPr sz="4000" spc="-20" dirty="0"/>
              <a:t>της</a:t>
            </a:r>
            <a:r>
              <a:rPr sz="4000" spc="-5" dirty="0"/>
              <a:t> δ</a:t>
            </a:r>
            <a:r>
              <a:rPr sz="4000" spc="-25" dirty="0"/>
              <a:t>απάνης</a:t>
            </a:r>
            <a:endParaRPr sz="4000"/>
          </a:p>
          <a:p>
            <a:pPr marL="88900">
              <a:lnSpc>
                <a:spcPts val="4780"/>
              </a:lnSpc>
              <a:tabLst>
                <a:tab pos="2472690" algn="l"/>
                <a:tab pos="8394065" algn="l"/>
              </a:tabLst>
            </a:pPr>
            <a:r>
              <a:rPr sz="4000" u="sng" dirty="0">
                <a:latin typeface="Times New Roman"/>
                <a:cs typeface="Times New Roman"/>
              </a:rPr>
              <a:t> 	</a:t>
            </a:r>
            <a:r>
              <a:rPr sz="4000" u="sng" spc="5" dirty="0">
                <a:latin typeface="Times New Roman"/>
                <a:cs typeface="Times New Roman"/>
              </a:rPr>
              <a:t>(</a:t>
            </a:r>
            <a:r>
              <a:rPr sz="4000" u="sng" spc="-25" dirty="0"/>
              <a:t>κατανάλωση</a:t>
            </a:r>
            <a:r>
              <a:rPr sz="4000" u="sng" dirty="0"/>
              <a:t>ς</a:t>
            </a:r>
            <a:r>
              <a:rPr sz="4000" u="sng" dirty="0">
                <a:latin typeface="Times New Roman"/>
                <a:cs typeface="Times New Roman"/>
              </a:rPr>
              <a:t>) 	</a:t>
            </a:r>
            <a:endParaRPr sz="4000">
              <a:latin typeface="Times New Roman"/>
              <a:cs typeface="Times New Roman"/>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73660">
              <a:lnSpc>
                <a:spcPct val="100000"/>
              </a:lnSpc>
            </a:pPr>
            <a:fld id="{81D60167-4931-47E6-BA6A-407CBD079E47}" type="slidenum">
              <a:rPr spc="-10" dirty="0"/>
              <a:pPr marL="73660">
                <a:lnSpc>
                  <a:spcPct val="100000"/>
                </a:lnSpc>
              </a:pPr>
              <a:t>2</a:t>
            </a:fld>
            <a:endParaRPr spc="-10" dirty="0"/>
          </a:p>
        </p:txBody>
      </p:sp>
      <p:sp>
        <p:nvSpPr>
          <p:cNvPr id="6" name="object 6"/>
          <p:cNvSpPr txBox="1"/>
          <p:nvPr/>
        </p:nvSpPr>
        <p:spPr>
          <a:xfrm>
            <a:off x="1311535" y="2272383"/>
            <a:ext cx="7988934" cy="3514725"/>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Μπορεί να</a:t>
            </a:r>
            <a:r>
              <a:rPr sz="2400" spc="5" dirty="0">
                <a:latin typeface="Times New Roman"/>
                <a:cs typeface="Times New Roman"/>
              </a:rPr>
              <a:t> </a:t>
            </a:r>
            <a:r>
              <a:rPr sz="2400" spc="-10" dirty="0">
                <a:latin typeface="Times New Roman"/>
                <a:cs typeface="Times New Roman"/>
              </a:rPr>
              <a:t>γίνει</a:t>
            </a:r>
            <a:r>
              <a:rPr sz="2400" spc="5" dirty="0">
                <a:latin typeface="Times New Roman"/>
                <a:cs typeface="Times New Roman"/>
              </a:rPr>
              <a:t> </a:t>
            </a:r>
            <a:r>
              <a:rPr sz="2400" dirty="0">
                <a:latin typeface="Times New Roman"/>
                <a:cs typeface="Times New Roman"/>
              </a:rPr>
              <a:t>σ</a:t>
            </a:r>
            <a:r>
              <a:rPr sz="2400" spc="-10" dirty="0">
                <a:latin typeface="Times New Roman"/>
                <a:cs typeface="Times New Roman"/>
              </a:rPr>
              <a:t>ε</a:t>
            </a:r>
            <a:r>
              <a:rPr sz="2400" spc="5" dirty="0">
                <a:latin typeface="Times New Roman"/>
                <a:cs typeface="Times New Roman"/>
              </a:rPr>
              <a:t> </a:t>
            </a:r>
            <a:r>
              <a:rPr sz="2400" spc="-15" dirty="0">
                <a:latin typeface="Times New Roman"/>
                <a:cs typeface="Times New Roman"/>
              </a:rPr>
              <a:t>επίπεδο</a:t>
            </a:r>
            <a:endParaRPr sz="2400">
              <a:latin typeface="Times New Roman"/>
              <a:cs typeface="Times New Roman"/>
            </a:endParaRPr>
          </a:p>
          <a:p>
            <a:pPr marL="560070" marR="2329815" lvl="1" indent="-228600">
              <a:lnSpc>
                <a:spcPts val="3250"/>
              </a:lnSpc>
              <a:spcBef>
                <a:spcPts val="165"/>
              </a:spcBef>
              <a:buClr>
                <a:srgbClr val="9A9A65"/>
              </a:buClr>
              <a:buSzPct val="83333"/>
              <a:buFont typeface="Wingdings 2"/>
              <a:buChar char="•"/>
              <a:tabLst>
                <a:tab pos="560705" algn="l"/>
              </a:tabLst>
            </a:pPr>
            <a:r>
              <a:rPr sz="2400" spc="-15" dirty="0">
                <a:solidFill>
                  <a:srgbClr val="1A0700"/>
                </a:solidFill>
                <a:latin typeface="Times New Roman"/>
                <a:cs typeface="Times New Roman"/>
              </a:rPr>
              <a:t>Προσώπων</a:t>
            </a:r>
            <a:r>
              <a:rPr sz="2400" dirty="0">
                <a:solidFill>
                  <a:srgbClr val="1A0700"/>
                </a:solidFill>
                <a:latin typeface="Times New Roman"/>
                <a:cs typeface="Times New Roman"/>
              </a:rPr>
              <a:t> </a:t>
            </a:r>
            <a:r>
              <a:rPr sz="2400" spc="-5" dirty="0">
                <a:latin typeface="Times New Roman"/>
                <a:cs typeface="Times New Roman"/>
              </a:rPr>
              <a:t>(</a:t>
            </a:r>
            <a:r>
              <a:rPr sz="2400" spc="-15" dirty="0">
                <a:latin typeface="Times New Roman"/>
                <a:cs typeface="Times New Roman"/>
              </a:rPr>
              <a:t>προσωπικός</a:t>
            </a:r>
            <a:r>
              <a:rPr sz="2400" spc="-5" dirty="0">
                <a:latin typeface="Times New Roman"/>
                <a:cs typeface="Times New Roman"/>
              </a:rPr>
              <a:t> </a:t>
            </a:r>
            <a:r>
              <a:rPr sz="2400" spc="-15" dirty="0">
                <a:latin typeface="Times New Roman"/>
                <a:cs typeface="Times New Roman"/>
              </a:rPr>
              <a:t>φόρος</a:t>
            </a:r>
            <a:r>
              <a:rPr sz="2400" spc="-5" dirty="0">
                <a:latin typeface="Times New Roman"/>
                <a:cs typeface="Times New Roman"/>
              </a:rPr>
              <a:t> δ</a:t>
            </a:r>
            <a:r>
              <a:rPr sz="2400" spc="-15" dirty="0">
                <a:latin typeface="Times New Roman"/>
                <a:cs typeface="Times New Roman"/>
              </a:rPr>
              <a:t>απάνη</a:t>
            </a:r>
            <a:r>
              <a:rPr sz="2400" spc="15" dirty="0">
                <a:latin typeface="Times New Roman"/>
                <a:cs typeface="Times New Roman"/>
              </a:rPr>
              <a:t>ς</a:t>
            </a:r>
            <a:r>
              <a:rPr sz="2400" dirty="0">
                <a:latin typeface="Times New Roman"/>
                <a:cs typeface="Times New Roman"/>
              </a:rPr>
              <a:t>) </a:t>
            </a:r>
            <a:r>
              <a:rPr sz="2400" spc="-20" dirty="0">
                <a:latin typeface="Times New Roman"/>
                <a:cs typeface="Times New Roman"/>
              </a:rPr>
              <a:t>Kaldo</a:t>
            </a:r>
            <a:r>
              <a:rPr sz="2400" spc="-10" dirty="0">
                <a:latin typeface="Times New Roman"/>
                <a:cs typeface="Times New Roman"/>
              </a:rPr>
              <a:t>r</a:t>
            </a:r>
            <a:r>
              <a:rPr sz="2400" dirty="0">
                <a:latin typeface="Times New Roman"/>
                <a:cs typeface="Times New Roman"/>
              </a:rPr>
              <a:t> </a:t>
            </a:r>
            <a:r>
              <a:rPr sz="2400" spc="-5" dirty="0">
                <a:latin typeface="Times New Roman"/>
                <a:cs typeface="Times New Roman"/>
              </a:rPr>
              <a:t>(1955)</a:t>
            </a:r>
            <a:endParaRPr sz="2400">
              <a:latin typeface="Times New Roman"/>
              <a:cs typeface="Times New Roman"/>
            </a:endParaRPr>
          </a:p>
          <a:p>
            <a:pPr marL="560070" lvl="1" indent="-228600">
              <a:lnSpc>
                <a:spcPct val="100000"/>
              </a:lnSpc>
              <a:spcBef>
                <a:spcPts val="200"/>
              </a:spcBef>
              <a:buClr>
                <a:srgbClr val="9A9A65"/>
              </a:buClr>
              <a:buSzPct val="83333"/>
              <a:buFont typeface="Wingdings 2"/>
              <a:buChar char="•"/>
              <a:tabLst>
                <a:tab pos="560705" algn="l"/>
              </a:tabLst>
            </a:pPr>
            <a:r>
              <a:rPr sz="2400" spc="-15" dirty="0">
                <a:latin typeface="Times New Roman"/>
                <a:cs typeface="Times New Roman"/>
              </a:rPr>
              <a:t>Προϊόντων</a:t>
            </a:r>
            <a:endParaRPr sz="2400">
              <a:latin typeface="Times New Roman"/>
              <a:cs typeface="Times New Roman"/>
            </a:endParaRPr>
          </a:p>
          <a:p>
            <a:pPr marL="285115" marR="5080" indent="-272415" algn="just">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Στον</a:t>
            </a:r>
            <a:r>
              <a:rPr sz="2400" dirty="0">
                <a:latin typeface="Times New Roman"/>
                <a:cs typeface="Times New Roman"/>
              </a:rPr>
              <a:t> </a:t>
            </a:r>
            <a:r>
              <a:rPr sz="2400" u="heavy" spc="-15" dirty="0">
                <a:latin typeface="Times New Roman"/>
                <a:cs typeface="Times New Roman"/>
              </a:rPr>
              <a:t>προσωπικό</a:t>
            </a:r>
            <a:r>
              <a:rPr sz="2400" u="heavy" spc="-5" dirty="0">
                <a:latin typeface="Times New Roman"/>
                <a:cs typeface="Times New Roman"/>
              </a:rPr>
              <a:t> </a:t>
            </a:r>
            <a:r>
              <a:rPr sz="2400" u="heavy" dirty="0">
                <a:latin typeface="Times New Roman"/>
                <a:cs typeface="Times New Roman"/>
              </a:rPr>
              <a:t>φόρο</a:t>
            </a:r>
            <a:r>
              <a:rPr sz="2400" u="heavy" spc="-5" dirty="0">
                <a:latin typeface="Times New Roman"/>
                <a:cs typeface="Times New Roman"/>
              </a:rPr>
              <a:t> δ</a:t>
            </a:r>
            <a:r>
              <a:rPr sz="2400" u="heavy" spc="-15" dirty="0">
                <a:latin typeface="Times New Roman"/>
                <a:cs typeface="Times New Roman"/>
              </a:rPr>
              <a:t>απάνης</a:t>
            </a:r>
            <a:r>
              <a:rPr sz="2400" spc="20" dirty="0">
                <a:latin typeface="Times New Roman"/>
                <a:cs typeface="Times New Roman"/>
              </a:rPr>
              <a:t> </a:t>
            </a:r>
            <a:r>
              <a:rPr sz="2400" spc="-15" dirty="0">
                <a:latin typeface="Times New Roman"/>
                <a:cs typeface="Times New Roman"/>
              </a:rPr>
              <a:t>φορολογική</a:t>
            </a:r>
            <a:r>
              <a:rPr sz="2400" spc="-5" dirty="0">
                <a:latin typeface="Times New Roman"/>
                <a:cs typeface="Times New Roman"/>
              </a:rPr>
              <a:t> </a:t>
            </a:r>
            <a:r>
              <a:rPr sz="2400" spc="-15" dirty="0">
                <a:latin typeface="Times New Roman"/>
                <a:cs typeface="Times New Roman"/>
              </a:rPr>
              <a:t>βάση</a:t>
            </a:r>
            <a:r>
              <a:rPr sz="2400" spc="-5" dirty="0">
                <a:latin typeface="Times New Roman"/>
                <a:cs typeface="Times New Roman"/>
              </a:rPr>
              <a:t> </a:t>
            </a:r>
            <a:r>
              <a:rPr sz="2400" spc="-10" dirty="0">
                <a:latin typeface="Times New Roman"/>
                <a:cs typeface="Times New Roman"/>
              </a:rPr>
              <a:t>είναι</a:t>
            </a:r>
            <a:r>
              <a:rPr sz="2400" dirty="0">
                <a:latin typeface="Times New Roman"/>
                <a:cs typeface="Times New Roman"/>
              </a:rPr>
              <a:t> </a:t>
            </a: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αξία</a:t>
            </a:r>
            <a:r>
              <a:rPr sz="2400" spc="-10" dirty="0">
                <a:latin typeface="Times New Roman"/>
                <a:cs typeface="Times New Roman"/>
              </a:rPr>
              <a:t> </a:t>
            </a:r>
            <a:r>
              <a:rPr sz="2400" spc="-5" dirty="0">
                <a:latin typeface="Times New Roman"/>
                <a:cs typeface="Times New Roman"/>
              </a:rPr>
              <a:t>(</a:t>
            </a:r>
            <a:r>
              <a:rPr sz="2400" spc="-15" dirty="0">
                <a:latin typeface="Times New Roman"/>
                <a:cs typeface="Times New Roman"/>
              </a:rPr>
              <a:t>ή</a:t>
            </a:r>
            <a:r>
              <a:rPr sz="2400" spc="-5" dirty="0">
                <a:latin typeface="Times New Roman"/>
                <a:cs typeface="Times New Roman"/>
              </a:rPr>
              <a:t> </a:t>
            </a:r>
            <a:r>
              <a:rPr sz="2400" spc="-15" dirty="0">
                <a:latin typeface="Times New Roman"/>
                <a:cs typeface="Times New Roman"/>
              </a:rPr>
              <a:t>η</a:t>
            </a:r>
            <a:r>
              <a:rPr sz="2400" spc="-5" dirty="0">
                <a:latin typeface="Times New Roman"/>
                <a:cs typeface="Times New Roman"/>
              </a:rPr>
              <a:t> </a:t>
            </a:r>
            <a:r>
              <a:rPr sz="2400" spc="-20" dirty="0">
                <a:latin typeface="Times New Roman"/>
                <a:cs typeface="Times New Roman"/>
              </a:rPr>
              <a:t>ποσότητ</a:t>
            </a:r>
            <a:r>
              <a:rPr sz="2400" dirty="0">
                <a:latin typeface="Times New Roman"/>
                <a:cs typeface="Times New Roman"/>
              </a:rPr>
              <a:t>α)</a:t>
            </a:r>
            <a:r>
              <a:rPr sz="2400" spc="-5" dirty="0">
                <a:latin typeface="Times New Roman"/>
                <a:cs typeface="Times New Roman"/>
              </a:rPr>
              <a:t> </a:t>
            </a:r>
            <a:r>
              <a:rPr sz="2400" spc="-15" dirty="0">
                <a:latin typeface="Times New Roman"/>
                <a:cs typeface="Times New Roman"/>
              </a:rPr>
              <a:t>των</a:t>
            </a:r>
            <a:r>
              <a:rPr sz="2400" dirty="0">
                <a:latin typeface="Times New Roman"/>
                <a:cs typeface="Times New Roman"/>
              </a:rPr>
              <a:t> </a:t>
            </a:r>
            <a:r>
              <a:rPr sz="2400" spc="-15" dirty="0">
                <a:latin typeface="Times New Roman"/>
                <a:cs typeface="Times New Roman"/>
              </a:rPr>
              <a:t>αγαθών</a:t>
            </a:r>
            <a:r>
              <a:rPr sz="2400" dirty="0">
                <a:latin typeface="Times New Roman"/>
                <a:cs typeface="Times New Roman"/>
              </a:rPr>
              <a:t> </a:t>
            </a:r>
            <a:r>
              <a:rPr sz="2400" spc="-15" dirty="0">
                <a:latin typeface="Times New Roman"/>
                <a:cs typeface="Times New Roman"/>
              </a:rPr>
              <a:t>π</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πουλήθηκαν</a:t>
            </a:r>
            <a:r>
              <a:rPr sz="2400" dirty="0">
                <a:latin typeface="Times New Roman"/>
                <a:cs typeface="Times New Roman"/>
              </a:rPr>
              <a:t> </a:t>
            </a:r>
            <a:r>
              <a:rPr sz="2400" spc="-15" dirty="0">
                <a:latin typeface="Times New Roman"/>
                <a:cs typeface="Times New Roman"/>
              </a:rPr>
              <a:t>σε</a:t>
            </a:r>
            <a:r>
              <a:rPr sz="2400" spc="5" dirty="0">
                <a:latin typeface="Times New Roman"/>
                <a:cs typeface="Times New Roman"/>
              </a:rPr>
              <a:t> </a:t>
            </a:r>
            <a:r>
              <a:rPr sz="2400" spc="-15" dirty="0">
                <a:latin typeface="Times New Roman"/>
                <a:cs typeface="Times New Roman"/>
              </a:rPr>
              <a:t>ένα</a:t>
            </a:r>
            <a:r>
              <a:rPr sz="2400" dirty="0">
                <a:latin typeface="Times New Roman"/>
                <a:cs typeface="Times New Roman"/>
              </a:rPr>
              <a:t> </a:t>
            </a:r>
            <a:r>
              <a:rPr sz="2400" spc="-15" dirty="0">
                <a:latin typeface="Times New Roman"/>
                <a:cs typeface="Times New Roman"/>
              </a:rPr>
              <a:t>άτομο</a:t>
            </a:r>
            <a:r>
              <a:rPr sz="2400" dirty="0">
                <a:latin typeface="Times New Roman"/>
                <a:cs typeface="Times New Roman"/>
              </a:rPr>
              <a:t> </a:t>
            </a:r>
            <a:r>
              <a:rPr sz="2400" spc="-10" dirty="0">
                <a:latin typeface="Times New Roman"/>
                <a:cs typeface="Times New Roman"/>
              </a:rPr>
              <a:t>για</a:t>
            </a:r>
            <a:r>
              <a:rPr sz="2400" spc="-15" dirty="0">
                <a:latin typeface="Times New Roman"/>
                <a:cs typeface="Times New Roman"/>
              </a:rPr>
              <a:t> κατανάλωση</a:t>
            </a:r>
            <a:endParaRPr sz="2400">
              <a:latin typeface="Times New Roman"/>
              <a:cs typeface="Times New Roman"/>
            </a:endParaRPr>
          </a:p>
          <a:p>
            <a:pPr marL="285115" marR="349250"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Στον </a:t>
            </a:r>
            <a:r>
              <a:rPr sz="2400" u="heavy" spc="-15" dirty="0">
                <a:latin typeface="Times New Roman"/>
                <a:cs typeface="Times New Roman"/>
              </a:rPr>
              <a:t>φόρο</a:t>
            </a:r>
            <a:r>
              <a:rPr sz="2400" u="heavy" spc="-5" dirty="0">
                <a:latin typeface="Times New Roman"/>
                <a:cs typeface="Times New Roman"/>
              </a:rPr>
              <a:t> </a:t>
            </a:r>
            <a:r>
              <a:rPr sz="2400" u="heavy" spc="-15" dirty="0">
                <a:latin typeface="Times New Roman"/>
                <a:cs typeface="Times New Roman"/>
              </a:rPr>
              <a:t>εισοδήματος</a:t>
            </a:r>
            <a:r>
              <a:rPr sz="2400" spc="10" dirty="0">
                <a:latin typeface="Times New Roman"/>
                <a:cs typeface="Times New Roman"/>
              </a:rPr>
              <a:t> </a:t>
            </a:r>
            <a:r>
              <a:rPr sz="2400" spc="-15" dirty="0">
                <a:latin typeface="Times New Roman"/>
                <a:cs typeface="Times New Roman"/>
              </a:rPr>
              <a:t>φορολογική</a:t>
            </a:r>
            <a:r>
              <a:rPr sz="2400" spc="-5" dirty="0">
                <a:latin typeface="Times New Roman"/>
                <a:cs typeface="Times New Roman"/>
              </a:rPr>
              <a:t> </a:t>
            </a:r>
            <a:r>
              <a:rPr sz="2400" spc="-15" dirty="0">
                <a:latin typeface="Times New Roman"/>
                <a:cs typeface="Times New Roman"/>
              </a:rPr>
              <a:t>βάση</a:t>
            </a:r>
            <a:r>
              <a:rPr sz="2400" spc="-5" dirty="0">
                <a:latin typeface="Times New Roman"/>
                <a:cs typeface="Times New Roman"/>
              </a:rPr>
              <a:t> </a:t>
            </a:r>
            <a:r>
              <a:rPr sz="2400" spc="-10" dirty="0">
                <a:latin typeface="Times New Roman"/>
                <a:cs typeface="Times New Roman"/>
              </a:rPr>
              <a:t>είναι</a:t>
            </a:r>
            <a:r>
              <a:rPr sz="2400" dirty="0">
                <a:latin typeface="Times New Roman"/>
                <a:cs typeface="Times New Roman"/>
              </a:rPr>
              <a:t> </a:t>
            </a: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μεταβολή στη</a:t>
            </a:r>
            <a:r>
              <a:rPr sz="2400" dirty="0">
                <a:latin typeface="Times New Roman"/>
                <a:cs typeface="Times New Roman"/>
              </a:rPr>
              <a:t> </a:t>
            </a:r>
            <a:r>
              <a:rPr sz="2400" i="1" spc="-20" dirty="0">
                <a:latin typeface="Times New Roman"/>
                <a:cs typeface="Times New Roman"/>
              </a:rPr>
              <a:t>δυνητικ</a:t>
            </a:r>
            <a:r>
              <a:rPr sz="2400" i="1" spc="-15" dirty="0">
                <a:latin typeface="Times New Roman"/>
                <a:cs typeface="Times New Roman"/>
              </a:rPr>
              <a:t>ή</a:t>
            </a:r>
            <a:r>
              <a:rPr sz="2400" i="1" spc="10" dirty="0">
                <a:latin typeface="Times New Roman"/>
                <a:cs typeface="Times New Roman"/>
              </a:rPr>
              <a:t> </a:t>
            </a:r>
            <a:r>
              <a:rPr sz="2400" spc="-15" dirty="0">
                <a:latin typeface="Times New Roman"/>
                <a:cs typeface="Times New Roman"/>
              </a:rPr>
              <a:t>κατανάλωση</a:t>
            </a:r>
            <a:endParaRPr sz="2400">
              <a:latin typeface="Times New Roman"/>
              <a:cs typeface="Times New Roman"/>
            </a:endParaRPr>
          </a:p>
        </p:txBody>
      </p:sp>
      <p:graphicFrame>
        <p:nvGraphicFramePr>
          <p:cNvPr id="2" name="object 2"/>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285175" rIns="0" bIns="0" rtlCol="0">
            <a:spAutoFit/>
          </a:bodyPr>
          <a:lstStyle/>
          <a:p>
            <a:pPr marL="130175">
              <a:lnSpc>
                <a:spcPct val="100000"/>
              </a:lnSpc>
            </a:pPr>
            <a:r>
              <a:rPr sz="3600" dirty="0"/>
              <a:t>Φόροι</a:t>
            </a:r>
            <a:r>
              <a:rPr sz="3600" spc="-10" dirty="0"/>
              <a:t> </a:t>
            </a:r>
            <a:r>
              <a:rPr sz="3600" dirty="0"/>
              <a:t>α</a:t>
            </a:r>
            <a:r>
              <a:rPr sz="3600" spc="-20" dirty="0"/>
              <a:t>κίνητης</a:t>
            </a:r>
            <a:r>
              <a:rPr sz="3600" spc="5" dirty="0"/>
              <a:t> </a:t>
            </a:r>
            <a:r>
              <a:rPr sz="3600" spc="-20" dirty="0"/>
              <a:t>περιουσίας</a:t>
            </a:r>
            <a:r>
              <a:rPr sz="3600" spc="5" dirty="0"/>
              <a:t> </a:t>
            </a:r>
            <a:r>
              <a:rPr sz="3600" spc="-25" dirty="0"/>
              <a:t>σ</a:t>
            </a:r>
            <a:r>
              <a:rPr sz="3600" spc="-20" dirty="0"/>
              <a:t>την</a:t>
            </a:r>
            <a:r>
              <a:rPr sz="3600" spc="5" dirty="0"/>
              <a:t> </a:t>
            </a:r>
            <a:r>
              <a:rPr sz="3600" spc="-30" dirty="0"/>
              <a:t>Ε</a:t>
            </a:r>
            <a:r>
              <a:rPr sz="3600" dirty="0"/>
              <a:t>λλάδα</a:t>
            </a:r>
            <a:endParaRPr sz="3600"/>
          </a:p>
        </p:txBody>
      </p:sp>
      <p:sp>
        <p:nvSpPr>
          <p:cNvPr id="8" name="object 8"/>
          <p:cNvSpPr txBox="1"/>
          <p:nvPr/>
        </p:nvSpPr>
        <p:spPr>
          <a:xfrm>
            <a:off x="1038740" y="6696860"/>
            <a:ext cx="222250" cy="203200"/>
          </a:xfrm>
          <a:prstGeom prst="rect">
            <a:avLst/>
          </a:prstGeom>
        </p:spPr>
        <p:txBody>
          <a:bodyPr vert="horz" wrap="square" lIns="0" tIns="0" rIns="0" bIns="0" rtlCol="0">
            <a:spAutoFit/>
          </a:bodyPr>
          <a:lstStyle/>
          <a:p>
            <a:pPr marL="12700">
              <a:lnSpc>
                <a:spcPct val="100000"/>
              </a:lnSpc>
            </a:pPr>
            <a:r>
              <a:rPr sz="1400" spc="-15" dirty="0">
                <a:solidFill>
                  <a:srgbClr val="FFFFFF"/>
                </a:solidFill>
                <a:latin typeface="Arial"/>
                <a:cs typeface="Arial"/>
              </a:rPr>
              <a:t>20</a:t>
            </a:r>
            <a:endParaRPr sz="1400">
              <a:latin typeface="Arial"/>
              <a:cs typeface="Arial"/>
            </a:endParaRPr>
          </a:p>
        </p:txBody>
      </p:sp>
      <p:sp>
        <p:nvSpPr>
          <p:cNvPr id="7" name="object 7"/>
          <p:cNvSpPr txBox="1"/>
          <p:nvPr/>
        </p:nvSpPr>
        <p:spPr>
          <a:xfrm>
            <a:off x="1311535" y="2259683"/>
            <a:ext cx="7990840" cy="2981325"/>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Φόροι στην κατοχή</a:t>
            </a:r>
            <a:r>
              <a:rPr sz="2400" spc="-5" dirty="0">
                <a:latin typeface="Times New Roman"/>
                <a:cs typeface="Times New Roman"/>
              </a:rPr>
              <a:t> </a:t>
            </a:r>
            <a:r>
              <a:rPr sz="2400" spc="-15" dirty="0">
                <a:latin typeface="Times New Roman"/>
                <a:cs typeface="Times New Roman"/>
              </a:rPr>
              <a:t>ακίνητης</a:t>
            </a:r>
            <a:r>
              <a:rPr sz="2400" spc="-10" dirty="0">
                <a:latin typeface="Times New Roman"/>
                <a:cs typeface="Times New Roman"/>
              </a:rPr>
              <a:t> </a:t>
            </a:r>
            <a:r>
              <a:rPr sz="2400" spc="-15" dirty="0">
                <a:latin typeface="Times New Roman"/>
                <a:cs typeface="Times New Roman"/>
              </a:rPr>
              <a:t>περιουσίας</a:t>
            </a:r>
            <a:endParaRPr sz="2400">
              <a:latin typeface="Times New Roman"/>
              <a:cs typeface="Times New Roman"/>
            </a:endParaRPr>
          </a:p>
          <a:p>
            <a:pPr marL="560070" marR="142240"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Ενιαίο</a:t>
            </a:r>
            <a:r>
              <a:rPr sz="2400" dirty="0">
                <a:latin typeface="Times New Roman"/>
                <a:cs typeface="Times New Roman"/>
              </a:rPr>
              <a:t> </a:t>
            </a:r>
            <a:r>
              <a:rPr sz="2400" spc="-15" dirty="0">
                <a:latin typeface="Times New Roman"/>
                <a:cs typeface="Times New Roman"/>
              </a:rPr>
              <a:t>τέλος</a:t>
            </a:r>
            <a:r>
              <a:rPr sz="2400" spc="-5" dirty="0">
                <a:latin typeface="Times New Roman"/>
                <a:cs typeface="Times New Roman"/>
              </a:rPr>
              <a:t> </a:t>
            </a:r>
            <a:r>
              <a:rPr sz="2400" spc="-15" dirty="0">
                <a:latin typeface="Times New Roman"/>
                <a:cs typeface="Times New Roman"/>
              </a:rPr>
              <a:t>κατοχής</a:t>
            </a:r>
            <a:r>
              <a:rPr sz="2400" spc="-5" dirty="0">
                <a:latin typeface="Times New Roman"/>
                <a:cs typeface="Times New Roman"/>
              </a:rPr>
              <a:t> </a:t>
            </a:r>
            <a:r>
              <a:rPr sz="2400" spc="-15" dirty="0">
                <a:latin typeface="Times New Roman"/>
                <a:cs typeface="Times New Roman"/>
              </a:rPr>
              <a:t>ακινήτων</a:t>
            </a:r>
            <a:r>
              <a:rPr sz="2400" spc="25" dirty="0">
                <a:latin typeface="Times New Roman"/>
                <a:cs typeface="Times New Roman"/>
              </a:rPr>
              <a:t> </a:t>
            </a:r>
            <a:r>
              <a:rPr sz="2400" spc="-5" dirty="0">
                <a:latin typeface="Times New Roman"/>
                <a:cs typeface="Times New Roman"/>
              </a:rPr>
              <a:t>(</a:t>
            </a:r>
            <a:r>
              <a:rPr sz="2400" spc="-25" dirty="0">
                <a:latin typeface="Times New Roman"/>
                <a:cs typeface="Times New Roman"/>
              </a:rPr>
              <a:t>ΕΤΑ</a:t>
            </a:r>
            <a:r>
              <a:rPr sz="2400" spc="-15" dirty="0">
                <a:latin typeface="Times New Roman"/>
                <a:cs typeface="Times New Roman"/>
              </a:rPr>
              <a:t>Κ</a:t>
            </a:r>
            <a:r>
              <a:rPr sz="2400" dirty="0">
                <a:latin typeface="Times New Roman"/>
                <a:cs typeface="Times New Roman"/>
              </a:rPr>
              <a:t>)</a:t>
            </a:r>
            <a:r>
              <a:rPr sz="2400" spc="-5" dirty="0">
                <a:latin typeface="Times New Roman"/>
                <a:cs typeface="Times New Roman"/>
              </a:rPr>
              <a:t> </a:t>
            </a:r>
            <a:r>
              <a:rPr sz="2400" dirty="0">
                <a:latin typeface="Times New Roman"/>
                <a:cs typeface="Times New Roman"/>
              </a:rPr>
              <a:t>–</a:t>
            </a:r>
            <a:r>
              <a:rPr sz="2400" spc="5" dirty="0">
                <a:latin typeface="Times New Roman"/>
                <a:cs typeface="Times New Roman"/>
              </a:rPr>
              <a:t> </a:t>
            </a:r>
            <a:r>
              <a:rPr sz="2400" spc="-15" dirty="0">
                <a:latin typeface="Times New Roman"/>
                <a:cs typeface="Times New Roman"/>
              </a:rPr>
              <a:t>καθιερώθηκε</a:t>
            </a:r>
            <a:r>
              <a:rPr sz="2400" dirty="0">
                <a:latin typeface="Times New Roman"/>
                <a:cs typeface="Times New Roman"/>
              </a:rPr>
              <a:t> </a:t>
            </a:r>
            <a:r>
              <a:rPr sz="2400" spc="-15" dirty="0">
                <a:latin typeface="Times New Roman"/>
                <a:cs typeface="Times New Roman"/>
              </a:rPr>
              <a:t>το</a:t>
            </a:r>
            <a:r>
              <a:rPr sz="2400" spc="-10" dirty="0">
                <a:latin typeface="Times New Roman"/>
                <a:cs typeface="Times New Roman"/>
              </a:rPr>
              <a:t> </a:t>
            </a:r>
            <a:r>
              <a:rPr sz="2400" dirty="0">
                <a:latin typeface="Times New Roman"/>
                <a:cs typeface="Times New Roman"/>
              </a:rPr>
              <a:t>2008, </a:t>
            </a:r>
            <a:r>
              <a:rPr sz="2400" spc="-15" dirty="0">
                <a:latin typeface="Times New Roman"/>
                <a:cs typeface="Times New Roman"/>
              </a:rPr>
              <a:t>επιβάλλεται</a:t>
            </a:r>
            <a:r>
              <a:rPr sz="2400" dirty="0">
                <a:latin typeface="Times New Roman"/>
                <a:cs typeface="Times New Roman"/>
              </a:rPr>
              <a:t> </a:t>
            </a:r>
            <a:r>
              <a:rPr sz="2400" spc="-15" dirty="0">
                <a:latin typeface="Times New Roman"/>
                <a:cs typeface="Times New Roman"/>
              </a:rPr>
              <a:t>στην</a:t>
            </a:r>
            <a:r>
              <a:rPr sz="2400" spc="25" dirty="0">
                <a:latin typeface="Times New Roman"/>
                <a:cs typeface="Times New Roman"/>
              </a:rPr>
              <a:t> </a:t>
            </a:r>
            <a:r>
              <a:rPr sz="2400" dirty="0">
                <a:latin typeface="Times New Roman"/>
                <a:cs typeface="Times New Roman"/>
              </a:rPr>
              <a:t>«</a:t>
            </a:r>
            <a:r>
              <a:rPr sz="2400" spc="-10" dirty="0">
                <a:latin typeface="Times New Roman"/>
                <a:cs typeface="Times New Roman"/>
              </a:rPr>
              <a:t>αντικειμενικ</a:t>
            </a:r>
            <a:r>
              <a:rPr sz="2400" spc="-5" dirty="0">
                <a:latin typeface="Times New Roman"/>
                <a:cs typeface="Times New Roman"/>
              </a:rPr>
              <a:t>ή</a:t>
            </a:r>
            <a:r>
              <a:rPr sz="2400" dirty="0">
                <a:latin typeface="Times New Roman"/>
                <a:cs typeface="Times New Roman"/>
              </a:rPr>
              <a:t>» </a:t>
            </a:r>
            <a:r>
              <a:rPr sz="2400" spc="-15" dirty="0">
                <a:latin typeface="Times New Roman"/>
                <a:cs typeface="Times New Roman"/>
              </a:rPr>
              <a:t>αξία</a:t>
            </a:r>
            <a:r>
              <a:rPr sz="2400" dirty="0">
                <a:latin typeface="Times New Roman"/>
                <a:cs typeface="Times New Roman"/>
              </a:rPr>
              <a:t> </a:t>
            </a:r>
            <a:r>
              <a:rPr sz="2400" spc="-15" dirty="0">
                <a:latin typeface="Times New Roman"/>
                <a:cs typeface="Times New Roman"/>
              </a:rPr>
              <a:t>του</a:t>
            </a:r>
            <a:r>
              <a:rPr sz="2400" spc="-5" dirty="0">
                <a:latin typeface="Times New Roman"/>
                <a:cs typeface="Times New Roman"/>
              </a:rPr>
              <a:t> </a:t>
            </a:r>
            <a:r>
              <a:rPr sz="2400" spc="-15" dirty="0">
                <a:latin typeface="Times New Roman"/>
                <a:cs typeface="Times New Roman"/>
              </a:rPr>
              <a:t>ακινήτου</a:t>
            </a:r>
            <a:r>
              <a:rPr sz="2400" spc="-10" dirty="0">
                <a:latin typeface="Times New Roman"/>
                <a:cs typeface="Times New Roman"/>
              </a:rPr>
              <a:t> με</a:t>
            </a:r>
            <a:r>
              <a:rPr sz="2400" spc="5" dirty="0">
                <a:latin typeface="Times New Roman"/>
                <a:cs typeface="Times New Roman"/>
              </a:rPr>
              <a:t> </a:t>
            </a:r>
            <a:r>
              <a:rPr sz="2400" spc="-15" dirty="0">
                <a:latin typeface="Times New Roman"/>
                <a:cs typeface="Times New Roman"/>
              </a:rPr>
              <a:t>συντελεστή</a:t>
            </a:r>
            <a:r>
              <a:rPr sz="2400" spc="15" dirty="0">
                <a:latin typeface="Times New Roman"/>
                <a:cs typeface="Times New Roman"/>
              </a:rPr>
              <a:t> </a:t>
            </a:r>
            <a:r>
              <a:rPr sz="2400" spc="-5" dirty="0">
                <a:latin typeface="Times New Roman"/>
                <a:cs typeface="Times New Roman"/>
              </a:rPr>
              <a:t>0,1</a:t>
            </a:r>
            <a:r>
              <a:rPr sz="2400" dirty="0">
                <a:latin typeface="Times New Roman"/>
                <a:cs typeface="Times New Roman"/>
              </a:rPr>
              <a:t>%</a:t>
            </a:r>
            <a:r>
              <a:rPr sz="2400" spc="-5" dirty="0">
                <a:latin typeface="Times New Roman"/>
                <a:cs typeface="Times New Roman"/>
              </a:rPr>
              <a:t> </a:t>
            </a:r>
            <a:r>
              <a:rPr sz="2400" spc="-15" dirty="0">
                <a:latin typeface="Times New Roman"/>
                <a:cs typeface="Times New Roman"/>
              </a:rPr>
              <a:t>γ</a:t>
            </a:r>
            <a:r>
              <a:rPr sz="2400" spc="5" dirty="0">
                <a:latin typeface="Times New Roman"/>
                <a:cs typeface="Times New Roman"/>
              </a:rPr>
              <a:t>ι</a:t>
            </a:r>
            <a:r>
              <a:rPr sz="2400" spc="-15" dirty="0">
                <a:latin typeface="Times New Roman"/>
                <a:cs typeface="Times New Roman"/>
              </a:rPr>
              <a:t>α</a:t>
            </a:r>
            <a:r>
              <a:rPr sz="2400" dirty="0">
                <a:latin typeface="Times New Roman"/>
                <a:cs typeface="Times New Roman"/>
              </a:rPr>
              <a:t> </a:t>
            </a:r>
            <a:r>
              <a:rPr sz="2400" spc="-15" dirty="0">
                <a:latin typeface="Times New Roman"/>
                <a:cs typeface="Times New Roman"/>
              </a:rPr>
              <a:t>τα</a:t>
            </a:r>
            <a:r>
              <a:rPr sz="2400" dirty="0">
                <a:latin typeface="Times New Roman"/>
                <a:cs typeface="Times New Roman"/>
              </a:rPr>
              <a:t> </a:t>
            </a:r>
            <a:r>
              <a:rPr sz="2400" spc="5" dirty="0">
                <a:latin typeface="Times New Roman"/>
                <a:cs typeface="Times New Roman"/>
              </a:rPr>
              <a:t>φ</a:t>
            </a:r>
            <a:r>
              <a:rPr sz="2400" spc="-5" dirty="0">
                <a:latin typeface="Times New Roman"/>
                <a:cs typeface="Times New Roman"/>
              </a:rPr>
              <a:t>υ</a:t>
            </a:r>
            <a:r>
              <a:rPr sz="2400" dirty="0">
                <a:latin typeface="Times New Roman"/>
                <a:cs typeface="Times New Roman"/>
              </a:rPr>
              <a:t>σι</a:t>
            </a:r>
            <a:r>
              <a:rPr sz="2400" spc="-15" dirty="0">
                <a:latin typeface="Times New Roman"/>
                <a:cs typeface="Times New Roman"/>
              </a:rPr>
              <a:t>κά</a:t>
            </a:r>
            <a:r>
              <a:rPr sz="2400" dirty="0">
                <a:latin typeface="Times New Roman"/>
                <a:cs typeface="Times New Roman"/>
              </a:rPr>
              <a:t> </a:t>
            </a:r>
            <a:r>
              <a:rPr sz="2400" spc="-15" dirty="0">
                <a:latin typeface="Times New Roman"/>
                <a:cs typeface="Times New Roman"/>
              </a:rPr>
              <a:t>π</a:t>
            </a:r>
            <a:r>
              <a:rPr sz="2400" dirty="0">
                <a:latin typeface="Times New Roman"/>
                <a:cs typeface="Times New Roman"/>
              </a:rPr>
              <a:t>ρό</a:t>
            </a:r>
            <a:r>
              <a:rPr sz="2400" spc="5" dirty="0">
                <a:latin typeface="Times New Roman"/>
                <a:cs typeface="Times New Roman"/>
              </a:rPr>
              <a:t>σ</a:t>
            </a:r>
            <a:r>
              <a:rPr sz="2400" spc="-5" dirty="0">
                <a:latin typeface="Times New Roman"/>
                <a:cs typeface="Times New Roman"/>
              </a:rPr>
              <a:t>ω</a:t>
            </a:r>
            <a:r>
              <a:rPr sz="2400" spc="-15" dirty="0">
                <a:latin typeface="Times New Roman"/>
                <a:cs typeface="Times New Roman"/>
              </a:rPr>
              <a:t>πα</a:t>
            </a:r>
            <a:r>
              <a:rPr sz="2400" dirty="0">
                <a:latin typeface="Times New Roman"/>
                <a:cs typeface="Times New Roman"/>
              </a:rPr>
              <a:t> </a:t>
            </a:r>
            <a:r>
              <a:rPr sz="2400" spc="-15" dirty="0">
                <a:latin typeface="Times New Roman"/>
                <a:cs typeface="Times New Roman"/>
              </a:rPr>
              <a:t>κα</a:t>
            </a:r>
            <a:r>
              <a:rPr sz="2400" dirty="0">
                <a:latin typeface="Times New Roman"/>
                <a:cs typeface="Times New Roman"/>
              </a:rPr>
              <a:t>ι μ</a:t>
            </a:r>
            <a:r>
              <a:rPr sz="2400" spc="-10" dirty="0">
                <a:latin typeface="Times New Roman"/>
                <a:cs typeface="Times New Roman"/>
              </a:rPr>
              <a:t>ε</a:t>
            </a:r>
            <a:r>
              <a:rPr sz="2400" spc="-15" dirty="0">
                <a:latin typeface="Times New Roman"/>
                <a:cs typeface="Times New Roman"/>
              </a:rPr>
              <a:t> συντελεστές</a:t>
            </a:r>
            <a:r>
              <a:rPr sz="2400" spc="10" dirty="0">
                <a:latin typeface="Times New Roman"/>
                <a:cs typeface="Times New Roman"/>
              </a:rPr>
              <a:t> </a:t>
            </a:r>
            <a:r>
              <a:rPr sz="2400" spc="-5" dirty="0">
                <a:latin typeface="Times New Roman"/>
                <a:cs typeface="Times New Roman"/>
              </a:rPr>
              <a:t>0,1</a:t>
            </a:r>
            <a:r>
              <a:rPr sz="2400" dirty="0">
                <a:latin typeface="Times New Roman"/>
                <a:cs typeface="Times New Roman"/>
              </a:rPr>
              <a:t>%</a:t>
            </a:r>
            <a:r>
              <a:rPr sz="2400" spc="-5" dirty="0">
                <a:latin typeface="Times New Roman"/>
                <a:cs typeface="Times New Roman"/>
              </a:rPr>
              <a:t> </a:t>
            </a:r>
            <a:r>
              <a:rPr sz="2400" spc="-15" dirty="0">
                <a:latin typeface="Times New Roman"/>
                <a:cs typeface="Times New Roman"/>
              </a:rPr>
              <a:t>ή</a:t>
            </a:r>
            <a:r>
              <a:rPr sz="2400" dirty="0">
                <a:latin typeface="Times New Roman"/>
                <a:cs typeface="Times New Roman"/>
              </a:rPr>
              <a:t> </a:t>
            </a:r>
            <a:r>
              <a:rPr sz="2400" spc="-5" dirty="0">
                <a:latin typeface="Times New Roman"/>
                <a:cs typeface="Times New Roman"/>
              </a:rPr>
              <a:t>0,6</a:t>
            </a:r>
            <a:r>
              <a:rPr sz="2400" dirty="0">
                <a:latin typeface="Times New Roman"/>
                <a:cs typeface="Times New Roman"/>
              </a:rPr>
              <a:t>%</a:t>
            </a:r>
            <a:r>
              <a:rPr sz="2400" spc="-5" dirty="0">
                <a:latin typeface="Times New Roman"/>
                <a:cs typeface="Times New Roman"/>
              </a:rPr>
              <a:t> </a:t>
            </a:r>
            <a:r>
              <a:rPr sz="2400" spc="-15" dirty="0">
                <a:latin typeface="Times New Roman"/>
                <a:cs typeface="Times New Roman"/>
              </a:rPr>
              <a:t>γ</a:t>
            </a:r>
            <a:r>
              <a:rPr sz="2400" spc="5" dirty="0">
                <a:latin typeface="Times New Roman"/>
                <a:cs typeface="Times New Roman"/>
              </a:rPr>
              <a:t>ι</a:t>
            </a:r>
            <a:r>
              <a:rPr sz="2400" spc="-15" dirty="0">
                <a:latin typeface="Times New Roman"/>
                <a:cs typeface="Times New Roman"/>
              </a:rPr>
              <a:t>α</a:t>
            </a:r>
            <a:r>
              <a:rPr sz="2400" dirty="0">
                <a:latin typeface="Times New Roman"/>
                <a:cs typeface="Times New Roman"/>
              </a:rPr>
              <a:t> </a:t>
            </a:r>
            <a:r>
              <a:rPr sz="2400" spc="-15" dirty="0">
                <a:latin typeface="Times New Roman"/>
                <a:cs typeface="Times New Roman"/>
              </a:rPr>
              <a:t>τα</a:t>
            </a:r>
            <a:r>
              <a:rPr sz="2400" dirty="0">
                <a:latin typeface="Times New Roman"/>
                <a:cs typeface="Times New Roman"/>
              </a:rPr>
              <a:t> </a:t>
            </a:r>
            <a:r>
              <a:rPr sz="2400" spc="5" dirty="0">
                <a:latin typeface="Times New Roman"/>
                <a:cs typeface="Times New Roman"/>
              </a:rPr>
              <a:t>ν</a:t>
            </a:r>
            <a:r>
              <a:rPr sz="2400" dirty="0">
                <a:latin typeface="Times New Roman"/>
                <a:cs typeface="Times New Roman"/>
              </a:rPr>
              <a:t>ο</a:t>
            </a:r>
            <a:r>
              <a:rPr sz="2400" spc="-5" dirty="0">
                <a:latin typeface="Times New Roman"/>
                <a:cs typeface="Times New Roman"/>
              </a:rPr>
              <a:t>μ</a:t>
            </a:r>
            <a:r>
              <a:rPr sz="2400" dirty="0">
                <a:latin typeface="Times New Roman"/>
                <a:cs typeface="Times New Roman"/>
              </a:rPr>
              <a:t>ι</a:t>
            </a:r>
            <a:r>
              <a:rPr sz="2400" spc="-15" dirty="0">
                <a:latin typeface="Times New Roman"/>
                <a:cs typeface="Times New Roman"/>
              </a:rPr>
              <a:t>κά</a:t>
            </a:r>
            <a:r>
              <a:rPr sz="2400" dirty="0">
                <a:latin typeface="Times New Roman"/>
                <a:cs typeface="Times New Roman"/>
              </a:rPr>
              <a:t> </a:t>
            </a:r>
            <a:r>
              <a:rPr sz="2400" spc="-15" dirty="0">
                <a:latin typeface="Times New Roman"/>
                <a:cs typeface="Times New Roman"/>
              </a:rPr>
              <a:t>π</a:t>
            </a:r>
            <a:r>
              <a:rPr sz="2400" dirty="0">
                <a:latin typeface="Times New Roman"/>
                <a:cs typeface="Times New Roman"/>
              </a:rPr>
              <a:t>ρό</a:t>
            </a:r>
            <a:r>
              <a:rPr sz="2400" spc="5" dirty="0">
                <a:latin typeface="Times New Roman"/>
                <a:cs typeface="Times New Roman"/>
              </a:rPr>
              <a:t>σ</a:t>
            </a:r>
            <a:r>
              <a:rPr sz="2400" spc="-5" dirty="0">
                <a:latin typeface="Times New Roman"/>
                <a:cs typeface="Times New Roman"/>
              </a:rPr>
              <a:t>ω</a:t>
            </a:r>
            <a:r>
              <a:rPr sz="2400" spc="-15" dirty="0">
                <a:latin typeface="Times New Roman"/>
                <a:cs typeface="Times New Roman"/>
              </a:rPr>
              <a:t>πα</a:t>
            </a:r>
            <a:endParaRPr sz="2400">
              <a:latin typeface="Times New Roman"/>
              <a:cs typeface="Times New Roman"/>
            </a:endParaRPr>
          </a:p>
          <a:p>
            <a:pPr marL="560070" marR="5080" lvl="1" indent="-228600" algn="just">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Τέλος</a:t>
            </a:r>
            <a:r>
              <a:rPr sz="2400" dirty="0">
                <a:latin typeface="Times New Roman"/>
                <a:cs typeface="Times New Roman"/>
              </a:rPr>
              <a:t> </a:t>
            </a:r>
            <a:r>
              <a:rPr sz="2400" spc="-15" dirty="0">
                <a:latin typeface="Times New Roman"/>
                <a:cs typeface="Times New Roman"/>
              </a:rPr>
              <a:t>ακίνητης</a:t>
            </a:r>
            <a:r>
              <a:rPr sz="2400" spc="-5" dirty="0">
                <a:latin typeface="Times New Roman"/>
                <a:cs typeface="Times New Roman"/>
              </a:rPr>
              <a:t> </a:t>
            </a:r>
            <a:r>
              <a:rPr sz="2400" spc="-15" dirty="0">
                <a:latin typeface="Times New Roman"/>
                <a:cs typeface="Times New Roman"/>
              </a:rPr>
              <a:t>περιουσίας</a:t>
            </a:r>
            <a:r>
              <a:rPr sz="2400" spc="30" dirty="0">
                <a:latin typeface="Times New Roman"/>
                <a:cs typeface="Times New Roman"/>
              </a:rPr>
              <a:t> </a:t>
            </a:r>
            <a:r>
              <a:rPr sz="2400" dirty="0">
                <a:latin typeface="Times New Roman"/>
                <a:cs typeface="Times New Roman"/>
              </a:rPr>
              <a:t>–</a:t>
            </a:r>
            <a:r>
              <a:rPr sz="2400" spc="5" dirty="0">
                <a:latin typeface="Times New Roman"/>
                <a:cs typeface="Times New Roman"/>
              </a:rPr>
              <a:t> </a:t>
            </a:r>
            <a:r>
              <a:rPr sz="2400" spc="-15" dirty="0">
                <a:latin typeface="Times New Roman"/>
                <a:cs typeface="Times New Roman"/>
              </a:rPr>
              <a:t>επιβάλλεται</a:t>
            </a:r>
            <a:r>
              <a:rPr sz="2400" dirty="0">
                <a:latin typeface="Times New Roman"/>
                <a:cs typeface="Times New Roman"/>
              </a:rPr>
              <a:t> </a:t>
            </a:r>
            <a:r>
              <a:rPr sz="2400" spc="-15" dirty="0">
                <a:latin typeface="Times New Roman"/>
                <a:cs typeface="Times New Roman"/>
              </a:rPr>
              <a:t>με</a:t>
            </a:r>
            <a:r>
              <a:rPr sz="2400" dirty="0">
                <a:latin typeface="Times New Roman"/>
                <a:cs typeface="Times New Roman"/>
              </a:rPr>
              <a:t> </a:t>
            </a:r>
            <a:r>
              <a:rPr sz="2400" spc="-15" dirty="0">
                <a:latin typeface="Times New Roman"/>
                <a:cs typeface="Times New Roman"/>
              </a:rPr>
              <a:t>πολύ</a:t>
            </a:r>
            <a:r>
              <a:rPr sz="2400" spc="-5" dirty="0">
                <a:latin typeface="Times New Roman"/>
                <a:cs typeface="Times New Roman"/>
              </a:rPr>
              <a:t> </a:t>
            </a:r>
            <a:r>
              <a:rPr sz="2400" spc="-15" dirty="0">
                <a:latin typeface="Times New Roman"/>
                <a:cs typeface="Times New Roman"/>
              </a:rPr>
              <a:t>χαμηλούς συντελεστές</a:t>
            </a:r>
            <a:r>
              <a:rPr sz="2400" spc="10" dirty="0">
                <a:latin typeface="Times New Roman"/>
                <a:cs typeface="Times New Roman"/>
              </a:rPr>
              <a:t> </a:t>
            </a:r>
            <a:r>
              <a:rPr sz="2400" dirty="0">
                <a:latin typeface="Times New Roman"/>
                <a:cs typeface="Times New Roman"/>
              </a:rPr>
              <a:t>(0,25‰ </a:t>
            </a:r>
            <a:r>
              <a:rPr sz="2400" spc="-15" dirty="0">
                <a:latin typeface="Times New Roman"/>
                <a:cs typeface="Times New Roman"/>
              </a:rPr>
              <a:t>και</a:t>
            </a:r>
            <a:r>
              <a:rPr sz="2400" spc="5" dirty="0">
                <a:latin typeface="Times New Roman"/>
                <a:cs typeface="Times New Roman"/>
              </a:rPr>
              <a:t> </a:t>
            </a:r>
            <a:r>
              <a:rPr sz="2400" dirty="0">
                <a:latin typeface="Times New Roman"/>
                <a:cs typeface="Times New Roman"/>
              </a:rPr>
              <a:t>0,35‰), </a:t>
            </a:r>
            <a:r>
              <a:rPr sz="2400" spc="-15" dirty="0">
                <a:latin typeface="Times New Roman"/>
                <a:cs typeface="Times New Roman"/>
              </a:rPr>
              <a:t>αποτελεί</a:t>
            </a:r>
            <a:r>
              <a:rPr sz="2400" dirty="0">
                <a:latin typeface="Times New Roman"/>
                <a:cs typeface="Times New Roman"/>
              </a:rPr>
              <a:t> </a:t>
            </a:r>
            <a:r>
              <a:rPr sz="2400" spc="-15" dirty="0">
                <a:latin typeface="Times New Roman"/>
                <a:cs typeface="Times New Roman"/>
              </a:rPr>
              <a:t>πόρο</a:t>
            </a:r>
            <a:r>
              <a:rPr sz="2400" dirty="0">
                <a:latin typeface="Times New Roman"/>
                <a:cs typeface="Times New Roman"/>
              </a:rPr>
              <a:t> </a:t>
            </a:r>
            <a:r>
              <a:rPr sz="2400" spc="-15" dirty="0">
                <a:latin typeface="Times New Roman"/>
                <a:cs typeface="Times New Roman"/>
              </a:rPr>
              <a:t>των</a:t>
            </a:r>
            <a:r>
              <a:rPr sz="2400" dirty="0">
                <a:latin typeface="Times New Roman"/>
                <a:cs typeface="Times New Roman"/>
              </a:rPr>
              <a:t> </a:t>
            </a:r>
            <a:r>
              <a:rPr sz="2400" spc="-5" dirty="0">
                <a:latin typeface="Times New Roman"/>
                <a:cs typeface="Times New Roman"/>
              </a:rPr>
              <a:t>Δ</a:t>
            </a:r>
            <a:r>
              <a:rPr sz="2400" spc="-15" dirty="0">
                <a:latin typeface="Times New Roman"/>
                <a:cs typeface="Times New Roman"/>
              </a:rPr>
              <a:t>ήμων</a:t>
            </a:r>
            <a:r>
              <a:rPr sz="2400" spc="-10" dirty="0">
                <a:latin typeface="Times New Roman"/>
                <a:cs typeface="Times New Roman"/>
              </a:rPr>
              <a:t> και</a:t>
            </a:r>
            <a:r>
              <a:rPr sz="2400" dirty="0">
                <a:latin typeface="Times New Roman"/>
                <a:cs typeface="Times New Roman"/>
              </a:rPr>
              <a:t> </a:t>
            </a:r>
            <a:r>
              <a:rPr sz="2400" spc="-15" dirty="0">
                <a:latin typeface="Times New Roman"/>
                <a:cs typeface="Times New Roman"/>
              </a:rPr>
              <a:t>Κοινοτήτων</a:t>
            </a:r>
            <a:r>
              <a:rPr sz="2400" dirty="0">
                <a:latin typeface="Times New Roman"/>
                <a:cs typeface="Times New Roman"/>
              </a:rPr>
              <a:t> </a:t>
            </a:r>
            <a:r>
              <a:rPr sz="2400" spc="-15" dirty="0">
                <a:latin typeface="Times New Roman"/>
                <a:cs typeface="Times New Roman"/>
              </a:rPr>
              <a:t>και</a:t>
            </a:r>
            <a:r>
              <a:rPr sz="2400" spc="5" dirty="0">
                <a:latin typeface="Times New Roman"/>
                <a:cs typeface="Times New Roman"/>
              </a:rPr>
              <a:t> </a:t>
            </a:r>
            <a:r>
              <a:rPr sz="2400" spc="-15" dirty="0">
                <a:latin typeface="Times New Roman"/>
                <a:cs typeface="Times New Roman"/>
              </a:rPr>
              <a:t>εισπράττεται</a:t>
            </a:r>
            <a:r>
              <a:rPr sz="2400" dirty="0">
                <a:latin typeface="Times New Roman"/>
                <a:cs typeface="Times New Roman"/>
              </a:rPr>
              <a:t> </a:t>
            </a:r>
            <a:r>
              <a:rPr sz="2400" spc="-15" dirty="0">
                <a:latin typeface="Times New Roman"/>
                <a:cs typeface="Times New Roman"/>
              </a:rPr>
              <a:t>από</a:t>
            </a:r>
            <a:r>
              <a:rPr sz="2400" dirty="0">
                <a:latin typeface="Times New Roman"/>
                <a:cs typeface="Times New Roman"/>
              </a:rPr>
              <a:t> </a:t>
            </a:r>
            <a:r>
              <a:rPr sz="2400" spc="-15" dirty="0">
                <a:latin typeface="Times New Roman"/>
                <a:cs typeface="Times New Roman"/>
              </a:rPr>
              <a:t>τη</a:t>
            </a:r>
            <a:r>
              <a:rPr sz="2400" spc="-5" dirty="0">
                <a:latin typeface="Times New Roman"/>
                <a:cs typeface="Times New Roman"/>
              </a:rPr>
              <a:t> </a:t>
            </a:r>
            <a:r>
              <a:rPr sz="2400" spc="-10" dirty="0">
                <a:latin typeface="Times New Roman"/>
                <a:cs typeface="Times New Roman"/>
              </a:rPr>
              <a:t>Δ</a:t>
            </a:r>
            <a:r>
              <a:rPr sz="2400" spc="-20" dirty="0">
                <a:latin typeface="Times New Roman"/>
                <a:cs typeface="Times New Roman"/>
              </a:rPr>
              <a:t>ΕΗ</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854335" y="2406165"/>
            <a:ext cx="8470900" cy="4309110"/>
          </a:xfrm>
          <a:prstGeom prst="rect">
            <a:avLst/>
          </a:prstGeom>
        </p:spPr>
        <p:txBody>
          <a:bodyPr vert="horz" wrap="square" lIns="0" tIns="0" rIns="0" bIns="0" rtlCol="0">
            <a:spAutoFit/>
          </a:bodyPr>
          <a:lstStyle/>
          <a:p>
            <a:pPr marL="285115" indent="-272415">
              <a:lnSpc>
                <a:spcPct val="100000"/>
              </a:lnSpc>
              <a:buClr>
                <a:srgbClr val="CCCC00"/>
              </a:buClr>
              <a:buSzPct val="85714"/>
              <a:buFont typeface="Wingdings 2"/>
              <a:buChar char="•"/>
              <a:tabLst>
                <a:tab pos="285750" algn="l"/>
              </a:tabLst>
            </a:pPr>
            <a:r>
              <a:rPr sz="2100" spc="-15" dirty="0">
                <a:latin typeface="Times New Roman"/>
                <a:cs typeface="Times New Roman"/>
              </a:rPr>
              <a:t>Φόροι σ</a:t>
            </a:r>
            <a:r>
              <a:rPr sz="2100" spc="-10" dirty="0">
                <a:latin typeface="Times New Roman"/>
                <a:cs typeface="Times New Roman"/>
              </a:rPr>
              <a:t>τη μεταβίβαση ακίνητης</a:t>
            </a:r>
            <a:r>
              <a:rPr sz="2100" spc="10" dirty="0">
                <a:latin typeface="Times New Roman"/>
                <a:cs typeface="Times New Roman"/>
              </a:rPr>
              <a:t> </a:t>
            </a:r>
            <a:r>
              <a:rPr sz="2100" spc="-10" dirty="0">
                <a:latin typeface="Times New Roman"/>
                <a:cs typeface="Times New Roman"/>
              </a:rPr>
              <a:t>περιουσίας</a:t>
            </a:r>
            <a:endParaRPr sz="2100">
              <a:latin typeface="Times New Roman"/>
              <a:cs typeface="Times New Roman"/>
            </a:endParaRPr>
          </a:p>
          <a:p>
            <a:pPr marL="560070" marR="94615" lvl="1" indent="-228600">
              <a:lnSpc>
                <a:spcPct val="100000"/>
              </a:lnSpc>
              <a:spcBef>
                <a:spcPts val="234"/>
              </a:spcBef>
              <a:buClr>
                <a:srgbClr val="9A9A65"/>
              </a:buClr>
              <a:buSzPct val="85714"/>
              <a:buFont typeface="Wingdings 2"/>
              <a:buChar char="•"/>
              <a:tabLst>
                <a:tab pos="560705" algn="l"/>
              </a:tabLst>
            </a:pPr>
            <a:r>
              <a:rPr sz="2100" spc="-15" dirty="0">
                <a:latin typeface="Times New Roman"/>
                <a:cs typeface="Times New Roman"/>
              </a:rPr>
              <a:t>Φόρος</a:t>
            </a:r>
            <a:r>
              <a:rPr sz="2100" spc="5" dirty="0">
                <a:latin typeface="Times New Roman"/>
                <a:cs typeface="Times New Roman"/>
              </a:rPr>
              <a:t> </a:t>
            </a:r>
            <a:r>
              <a:rPr sz="2100" dirty="0">
                <a:latin typeface="Times New Roman"/>
                <a:cs typeface="Times New Roman"/>
              </a:rPr>
              <a:t>μ</a:t>
            </a:r>
            <a:r>
              <a:rPr sz="2100" spc="-10" dirty="0">
                <a:latin typeface="Times New Roman"/>
                <a:cs typeface="Times New Roman"/>
              </a:rPr>
              <a:t>εταβίβασης</a:t>
            </a:r>
            <a:r>
              <a:rPr sz="2100" spc="5" dirty="0">
                <a:latin typeface="Times New Roman"/>
                <a:cs typeface="Times New Roman"/>
              </a:rPr>
              <a:t> </a:t>
            </a:r>
            <a:r>
              <a:rPr sz="2100" spc="-10" dirty="0">
                <a:latin typeface="Times New Roman"/>
                <a:cs typeface="Times New Roman"/>
              </a:rPr>
              <a:t>ακινήτων</a:t>
            </a:r>
            <a:r>
              <a:rPr sz="2100" spc="25" dirty="0">
                <a:latin typeface="Times New Roman"/>
                <a:cs typeface="Times New Roman"/>
              </a:rPr>
              <a:t> </a:t>
            </a:r>
            <a:r>
              <a:rPr sz="2100" dirty="0">
                <a:latin typeface="Times New Roman"/>
                <a:cs typeface="Times New Roman"/>
              </a:rPr>
              <a:t>– </a:t>
            </a:r>
            <a:r>
              <a:rPr sz="2100" spc="-10" dirty="0">
                <a:latin typeface="Times New Roman"/>
                <a:cs typeface="Times New Roman"/>
              </a:rPr>
              <a:t>επιβάλλεται</a:t>
            </a:r>
            <a:r>
              <a:rPr sz="2100" dirty="0">
                <a:latin typeface="Times New Roman"/>
                <a:cs typeface="Times New Roman"/>
              </a:rPr>
              <a:t> μ</a:t>
            </a:r>
            <a:r>
              <a:rPr sz="2100" spc="-10" dirty="0">
                <a:latin typeface="Times New Roman"/>
                <a:cs typeface="Times New Roman"/>
              </a:rPr>
              <a:t>ε</a:t>
            </a:r>
            <a:r>
              <a:rPr sz="2100" spc="5" dirty="0">
                <a:latin typeface="Times New Roman"/>
                <a:cs typeface="Times New Roman"/>
              </a:rPr>
              <a:t> </a:t>
            </a:r>
            <a:r>
              <a:rPr sz="2100" dirty="0">
                <a:latin typeface="Times New Roman"/>
                <a:cs typeface="Times New Roman"/>
              </a:rPr>
              <a:t>σ</a:t>
            </a:r>
            <a:r>
              <a:rPr sz="2100" spc="-10" dirty="0">
                <a:latin typeface="Times New Roman"/>
                <a:cs typeface="Times New Roman"/>
              </a:rPr>
              <a:t>υντελεστή</a:t>
            </a:r>
            <a:r>
              <a:rPr sz="2100" spc="40" dirty="0">
                <a:latin typeface="Times New Roman"/>
                <a:cs typeface="Times New Roman"/>
              </a:rPr>
              <a:t> </a:t>
            </a:r>
            <a:r>
              <a:rPr sz="2100" dirty="0">
                <a:latin typeface="Times New Roman"/>
                <a:cs typeface="Times New Roman"/>
              </a:rPr>
              <a:t>11% </a:t>
            </a:r>
            <a:r>
              <a:rPr sz="2100" spc="-10" dirty="0">
                <a:latin typeface="Times New Roman"/>
                <a:cs typeface="Times New Roman"/>
              </a:rPr>
              <a:t>σε ακίνητα</a:t>
            </a:r>
            <a:r>
              <a:rPr sz="2100" dirty="0">
                <a:latin typeface="Times New Roman"/>
                <a:cs typeface="Times New Roman"/>
              </a:rPr>
              <a:t> </a:t>
            </a:r>
            <a:r>
              <a:rPr sz="2100" spc="-15" dirty="0">
                <a:latin typeface="Times New Roman"/>
                <a:cs typeface="Times New Roman"/>
              </a:rPr>
              <a:t>π</a:t>
            </a:r>
            <a:r>
              <a:rPr sz="2100" dirty="0">
                <a:latin typeface="Times New Roman"/>
                <a:cs typeface="Times New Roman"/>
              </a:rPr>
              <a:t>ου</a:t>
            </a:r>
            <a:r>
              <a:rPr sz="2100" spc="-5" dirty="0">
                <a:latin typeface="Times New Roman"/>
                <a:cs typeface="Times New Roman"/>
              </a:rPr>
              <a:t> </a:t>
            </a:r>
            <a:r>
              <a:rPr sz="2100" spc="-10" dirty="0">
                <a:latin typeface="Times New Roman"/>
                <a:cs typeface="Times New Roman"/>
              </a:rPr>
              <a:t>μεταβιβάζονται</a:t>
            </a:r>
            <a:r>
              <a:rPr sz="2100" dirty="0">
                <a:latin typeface="Times New Roman"/>
                <a:cs typeface="Times New Roman"/>
              </a:rPr>
              <a:t> </a:t>
            </a:r>
            <a:r>
              <a:rPr sz="2100" spc="-10" dirty="0">
                <a:latin typeface="Times New Roman"/>
                <a:cs typeface="Times New Roman"/>
              </a:rPr>
              <a:t>με</a:t>
            </a:r>
            <a:r>
              <a:rPr sz="2100" dirty="0">
                <a:latin typeface="Times New Roman"/>
                <a:cs typeface="Times New Roman"/>
              </a:rPr>
              <a:t> </a:t>
            </a:r>
            <a:r>
              <a:rPr sz="2100" spc="-15" dirty="0">
                <a:latin typeface="Times New Roman"/>
                <a:cs typeface="Times New Roman"/>
              </a:rPr>
              <a:t>αντάλλαγμα</a:t>
            </a:r>
            <a:r>
              <a:rPr sz="2100" dirty="0">
                <a:latin typeface="Times New Roman"/>
                <a:cs typeface="Times New Roman"/>
              </a:rPr>
              <a:t> </a:t>
            </a:r>
            <a:r>
              <a:rPr sz="2100" spc="-10" dirty="0">
                <a:latin typeface="Times New Roman"/>
                <a:cs typeface="Times New Roman"/>
              </a:rPr>
              <a:t>επί</a:t>
            </a:r>
            <a:r>
              <a:rPr sz="2100" dirty="0">
                <a:latin typeface="Times New Roman"/>
                <a:cs typeface="Times New Roman"/>
              </a:rPr>
              <a:t> </a:t>
            </a:r>
            <a:r>
              <a:rPr sz="2100" spc="-10" dirty="0">
                <a:latin typeface="Times New Roman"/>
                <a:cs typeface="Times New Roman"/>
              </a:rPr>
              <a:t>της</a:t>
            </a:r>
            <a:r>
              <a:rPr sz="2100" spc="5" dirty="0">
                <a:latin typeface="Times New Roman"/>
                <a:cs typeface="Times New Roman"/>
              </a:rPr>
              <a:t> </a:t>
            </a:r>
            <a:r>
              <a:rPr sz="2100" spc="-10" dirty="0">
                <a:latin typeface="Times New Roman"/>
                <a:cs typeface="Times New Roman"/>
              </a:rPr>
              <a:t>συνολικής</a:t>
            </a:r>
            <a:r>
              <a:rPr sz="2100" spc="5" dirty="0">
                <a:latin typeface="Times New Roman"/>
                <a:cs typeface="Times New Roman"/>
              </a:rPr>
              <a:t> </a:t>
            </a:r>
            <a:r>
              <a:rPr sz="2100" spc="-20" dirty="0">
                <a:latin typeface="Times New Roman"/>
                <a:cs typeface="Times New Roman"/>
              </a:rPr>
              <a:t>α</a:t>
            </a:r>
            <a:r>
              <a:rPr sz="2100" spc="-10" dirty="0">
                <a:latin typeface="Times New Roman"/>
                <a:cs typeface="Times New Roman"/>
              </a:rPr>
              <a:t>ξίας</a:t>
            </a:r>
            <a:r>
              <a:rPr sz="2100" spc="5" dirty="0">
                <a:latin typeface="Times New Roman"/>
                <a:cs typeface="Times New Roman"/>
              </a:rPr>
              <a:t> </a:t>
            </a:r>
            <a:r>
              <a:rPr sz="2100" spc="-10" dirty="0">
                <a:latin typeface="Times New Roman"/>
                <a:cs typeface="Times New Roman"/>
              </a:rPr>
              <a:t>του ακινήτου</a:t>
            </a:r>
            <a:r>
              <a:rPr sz="2100" dirty="0">
                <a:latin typeface="Times New Roman"/>
                <a:cs typeface="Times New Roman"/>
              </a:rPr>
              <a:t>. </a:t>
            </a:r>
            <a:r>
              <a:rPr sz="2100" spc="-20" dirty="0">
                <a:latin typeface="Times New Roman"/>
                <a:cs typeface="Times New Roman"/>
              </a:rPr>
              <a:t>Αποθαρρύνε</a:t>
            </a:r>
            <a:r>
              <a:rPr sz="2100" spc="-10" dirty="0">
                <a:latin typeface="Times New Roman"/>
                <a:cs typeface="Times New Roman"/>
              </a:rPr>
              <a:t>ι</a:t>
            </a:r>
            <a:r>
              <a:rPr sz="2100" dirty="0">
                <a:latin typeface="Times New Roman"/>
                <a:cs typeface="Times New Roman"/>
              </a:rPr>
              <a:t> </a:t>
            </a:r>
            <a:r>
              <a:rPr sz="2100" spc="-10" dirty="0">
                <a:latin typeface="Times New Roman"/>
                <a:cs typeface="Times New Roman"/>
              </a:rPr>
              <a:t>τ</a:t>
            </a:r>
            <a:r>
              <a:rPr sz="2100" spc="-15" dirty="0">
                <a:latin typeface="Times New Roman"/>
                <a:cs typeface="Times New Roman"/>
              </a:rPr>
              <a:t>ι</a:t>
            </a:r>
            <a:r>
              <a:rPr sz="2100" spc="-10" dirty="0">
                <a:latin typeface="Times New Roman"/>
                <a:cs typeface="Times New Roman"/>
              </a:rPr>
              <a:t>ς</a:t>
            </a:r>
            <a:r>
              <a:rPr sz="2100" spc="5" dirty="0">
                <a:latin typeface="Times New Roman"/>
                <a:cs typeface="Times New Roman"/>
              </a:rPr>
              <a:t> </a:t>
            </a:r>
            <a:r>
              <a:rPr sz="2100" spc="-20" dirty="0">
                <a:latin typeface="Times New Roman"/>
                <a:cs typeface="Times New Roman"/>
              </a:rPr>
              <a:t>συναλλαγέ</a:t>
            </a:r>
            <a:r>
              <a:rPr sz="2100" spc="-10" dirty="0">
                <a:latin typeface="Times New Roman"/>
                <a:cs typeface="Times New Roman"/>
              </a:rPr>
              <a:t>ς</a:t>
            </a:r>
            <a:r>
              <a:rPr sz="2100" spc="10" dirty="0">
                <a:latin typeface="Times New Roman"/>
                <a:cs typeface="Times New Roman"/>
              </a:rPr>
              <a:t> </a:t>
            </a:r>
            <a:r>
              <a:rPr sz="2100" spc="-20" dirty="0">
                <a:latin typeface="Times New Roman"/>
                <a:cs typeface="Times New Roman"/>
              </a:rPr>
              <a:t>κα</a:t>
            </a:r>
            <a:r>
              <a:rPr sz="2100" spc="-10" dirty="0">
                <a:latin typeface="Times New Roman"/>
                <a:cs typeface="Times New Roman"/>
              </a:rPr>
              <a:t>ι</a:t>
            </a:r>
            <a:r>
              <a:rPr sz="2100" dirty="0">
                <a:latin typeface="Times New Roman"/>
                <a:cs typeface="Times New Roman"/>
              </a:rPr>
              <a:t> </a:t>
            </a:r>
            <a:r>
              <a:rPr sz="2100" spc="-10" dirty="0">
                <a:latin typeface="Times New Roman"/>
                <a:cs typeface="Times New Roman"/>
              </a:rPr>
              <a:t>γ</a:t>
            </a:r>
            <a:r>
              <a:rPr sz="2100" spc="-15" dirty="0">
                <a:latin typeface="Times New Roman"/>
                <a:cs typeface="Times New Roman"/>
              </a:rPr>
              <a:t>ια</a:t>
            </a:r>
            <a:r>
              <a:rPr sz="2100" dirty="0">
                <a:latin typeface="Times New Roman"/>
                <a:cs typeface="Times New Roman"/>
              </a:rPr>
              <a:t> </a:t>
            </a:r>
            <a:r>
              <a:rPr sz="2100" spc="-15" dirty="0">
                <a:latin typeface="Times New Roman"/>
                <a:cs typeface="Times New Roman"/>
              </a:rPr>
              <a:t>το</a:t>
            </a:r>
            <a:r>
              <a:rPr sz="2100" dirty="0">
                <a:latin typeface="Times New Roman"/>
                <a:cs typeface="Times New Roman"/>
              </a:rPr>
              <a:t> </a:t>
            </a:r>
            <a:r>
              <a:rPr sz="2100" spc="-15" dirty="0">
                <a:latin typeface="Times New Roman"/>
                <a:cs typeface="Times New Roman"/>
              </a:rPr>
              <a:t>λόγο</a:t>
            </a:r>
            <a:r>
              <a:rPr sz="2100" dirty="0">
                <a:latin typeface="Times New Roman"/>
                <a:cs typeface="Times New Roman"/>
              </a:rPr>
              <a:t> </a:t>
            </a:r>
            <a:r>
              <a:rPr sz="2100" spc="-15" dirty="0">
                <a:latin typeface="Times New Roman"/>
                <a:cs typeface="Times New Roman"/>
              </a:rPr>
              <a:t>αυτό καταργήθηκε</a:t>
            </a:r>
            <a:r>
              <a:rPr sz="2100" spc="5" dirty="0">
                <a:latin typeface="Times New Roman"/>
                <a:cs typeface="Times New Roman"/>
              </a:rPr>
              <a:t> </a:t>
            </a:r>
            <a:r>
              <a:rPr sz="2100" spc="-20" dirty="0">
                <a:latin typeface="Times New Roman"/>
                <a:cs typeface="Times New Roman"/>
              </a:rPr>
              <a:t>κ</a:t>
            </a:r>
            <a:r>
              <a:rPr sz="2100" spc="-10" dirty="0">
                <a:latin typeface="Times New Roman"/>
                <a:cs typeface="Times New Roman"/>
              </a:rPr>
              <a:t>αι</a:t>
            </a:r>
            <a:r>
              <a:rPr sz="2100" dirty="0">
                <a:latin typeface="Times New Roman"/>
                <a:cs typeface="Times New Roman"/>
              </a:rPr>
              <a:t> </a:t>
            </a:r>
            <a:r>
              <a:rPr sz="2100" spc="-15" dirty="0">
                <a:latin typeface="Times New Roman"/>
                <a:cs typeface="Times New Roman"/>
              </a:rPr>
              <a:t>η</a:t>
            </a:r>
            <a:r>
              <a:rPr sz="2100" dirty="0">
                <a:latin typeface="Times New Roman"/>
                <a:cs typeface="Times New Roman"/>
              </a:rPr>
              <a:t> </a:t>
            </a:r>
            <a:r>
              <a:rPr sz="2100" spc="-5" dirty="0">
                <a:latin typeface="Times New Roman"/>
                <a:cs typeface="Times New Roman"/>
              </a:rPr>
              <a:t>ε</a:t>
            </a:r>
            <a:r>
              <a:rPr sz="2100" spc="-15" dirty="0">
                <a:latin typeface="Times New Roman"/>
                <a:cs typeface="Times New Roman"/>
              </a:rPr>
              <a:t>φαρμογή</a:t>
            </a:r>
            <a:r>
              <a:rPr sz="2100" dirty="0">
                <a:latin typeface="Times New Roman"/>
                <a:cs typeface="Times New Roman"/>
              </a:rPr>
              <a:t> </a:t>
            </a:r>
            <a:r>
              <a:rPr sz="2100" spc="-10" dirty="0">
                <a:latin typeface="Times New Roman"/>
                <a:cs typeface="Times New Roman"/>
              </a:rPr>
              <a:t>του</a:t>
            </a:r>
            <a:r>
              <a:rPr sz="2100" spc="-5" dirty="0">
                <a:latin typeface="Times New Roman"/>
                <a:cs typeface="Times New Roman"/>
              </a:rPr>
              <a:t> </a:t>
            </a:r>
            <a:r>
              <a:rPr sz="2100" spc="-10" dirty="0">
                <a:latin typeface="Times New Roman"/>
                <a:cs typeface="Times New Roman"/>
              </a:rPr>
              <a:t>περιορίζεται</a:t>
            </a:r>
            <a:r>
              <a:rPr sz="2100" dirty="0">
                <a:latin typeface="Times New Roman"/>
                <a:cs typeface="Times New Roman"/>
              </a:rPr>
              <a:t> μόνο σ</a:t>
            </a:r>
            <a:r>
              <a:rPr sz="2100" spc="-10" dirty="0">
                <a:latin typeface="Times New Roman"/>
                <a:cs typeface="Times New Roman"/>
              </a:rPr>
              <a:t>τα</a:t>
            </a:r>
            <a:r>
              <a:rPr sz="2100" dirty="0">
                <a:latin typeface="Times New Roman"/>
                <a:cs typeface="Times New Roman"/>
              </a:rPr>
              <a:t> </a:t>
            </a:r>
            <a:r>
              <a:rPr sz="2100" spc="-10" dirty="0">
                <a:latin typeface="Times New Roman"/>
                <a:cs typeface="Times New Roman"/>
              </a:rPr>
              <a:t>ακίνητα</a:t>
            </a:r>
            <a:r>
              <a:rPr sz="2100" dirty="0">
                <a:latin typeface="Times New Roman"/>
                <a:cs typeface="Times New Roman"/>
              </a:rPr>
              <a:t> </a:t>
            </a:r>
            <a:r>
              <a:rPr sz="2100" spc="-15" dirty="0">
                <a:latin typeface="Times New Roman"/>
                <a:cs typeface="Times New Roman"/>
              </a:rPr>
              <a:t>π</a:t>
            </a:r>
            <a:r>
              <a:rPr sz="2100" dirty="0">
                <a:latin typeface="Times New Roman"/>
                <a:cs typeface="Times New Roman"/>
              </a:rPr>
              <a:t>ου </a:t>
            </a:r>
            <a:r>
              <a:rPr sz="2100" spc="-10" dirty="0">
                <a:latin typeface="Times New Roman"/>
                <a:cs typeface="Times New Roman"/>
              </a:rPr>
              <a:t>έχουν</a:t>
            </a:r>
            <a:r>
              <a:rPr sz="2100" spc="5" dirty="0">
                <a:latin typeface="Times New Roman"/>
                <a:cs typeface="Times New Roman"/>
              </a:rPr>
              <a:t> </a:t>
            </a:r>
            <a:r>
              <a:rPr sz="2100" spc="-20" dirty="0">
                <a:latin typeface="Times New Roman"/>
                <a:cs typeface="Times New Roman"/>
              </a:rPr>
              <a:t>α</a:t>
            </a:r>
            <a:r>
              <a:rPr sz="2100" spc="-10" dirty="0">
                <a:latin typeface="Times New Roman"/>
                <a:cs typeface="Times New Roman"/>
              </a:rPr>
              <a:t>ποκτηθεί</a:t>
            </a:r>
            <a:r>
              <a:rPr sz="2100" dirty="0">
                <a:latin typeface="Times New Roman"/>
                <a:cs typeface="Times New Roman"/>
              </a:rPr>
              <a:t> </a:t>
            </a:r>
            <a:r>
              <a:rPr sz="2100" spc="-10" dirty="0">
                <a:latin typeface="Times New Roman"/>
                <a:cs typeface="Times New Roman"/>
              </a:rPr>
              <a:t>πριν</a:t>
            </a:r>
            <a:r>
              <a:rPr sz="2100" dirty="0">
                <a:latin typeface="Times New Roman"/>
                <a:cs typeface="Times New Roman"/>
              </a:rPr>
              <a:t> </a:t>
            </a:r>
            <a:r>
              <a:rPr sz="2100" spc="-10" dirty="0">
                <a:latin typeface="Times New Roman"/>
                <a:cs typeface="Times New Roman"/>
              </a:rPr>
              <a:t>την</a:t>
            </a:r>
            <a:r>
              <a:rPr sz="2100" spc="30" dirty="0">
                <a:latin typeface="Times New Roman"/>
                <a:cs typeface="Times New Roman"/>
              </a:rPr>
              <a:t> </a:t>
            </a:r>
            <a:r>
              <a:rPr sz="2100" dirty="0">
                <a:latin typeface="Times New Roman"/>
                <a:cs typeface="Times New Roman"/>
              </a:rPr>
              <a:t>1.1.2006</a:t>
            </a:r>
            <a:endParaRPr sz="2100">
              <a:latin typeface="Times New Roman"/>
              <a:cs typeface="Times New Roman"/>
            </a:endParaRPr>
          </a:p>
          <a:p>
            <a:pPr marL="560070" marR="770255" lvl="1" indent="-228600">
              <a:lnSpc>
                <a:spcPct val="100000"/>
              </a:lnSpc>
              <a:spcBef>
                <a:spcPts val="375"/>
              </a:spcBef>
              <a:buClr>
                <a:srgbClr val="9A9A65"/>
              </a:buClr>
              <a:buSzPct val="85714"/>
              <a:buFont typeface="Wingdings 2"/>
              <a:buChar char="•"/>
              <a:tabLst>
                <a:tab pos="560705" algn="l"/>
              </a:tabLst>
            </a:pPr>
            <a:r>
              <a:rPr sz="2100" spc="-15" dirty="0">
                <a:latin typeface="Times New Roman"/>
                <a:cs typeface="Times New Roman"/>
              </a:rPr>
              <a:t>Φόρος</a:t>
            </a:r>
            <a:r>
              <a:rPr sz="2100" spc="5" dirty="0">
                <a:latin typeface="Times New Roman"/>
                <a:cs typeface="Times New Roman"/>
              </a:rPr>
              <a:t> </a:t>
            </a:r>
            <a:r>
              <a:rPr sz="2100" spc="-20" dirty="0">
                <a:latin typeface="Times New Roman"/>
                <a:cs typeface="Times New Roman"/>
              </a:rPr>
              <a:t>κ</a:t>
            </a:r>
            <a:r>
              <a:rPr sz="2100" spc="-15" dirty="0">
                <a:latin typeface="Times New Roman"/>
                <a:cs typeface="Times New Roman"/>
              </a:rPr>
              <a:t>ληρονομιώ</a:t>
            </a:r>
            <a:r>
              <a:rPr sz="2100" spc="0" dirty="0">
                <a:latin typeface="Times New Roman"/>
                <a:cs typeface="Times New Roman"/>
              </a:rPr>
              <a:t>ν</a:t>
            </a:r>
            <a:r>
              <a:rPr sz="2100" dirty="0">
                <a:latin typeface="Times New Roman"/>
                <a:cs typeface="Times New Roman"/>
              </a:rPr>
              <a:t>,</a:t>
            </a:r>
            <a:r>
              <a:rPr sz="2100" spc="5" dirty="0">
                <a:latin typeface="Times New Roman"/>
                <a:cs typeface="Times New Roman"/>
              </a:rPr>
              <a:t> </a:t>
            </a:r>
            <a:r>
              <a:rPr sz="2100" spc="-15" dirty="0">
                <a:latin typeface="Times New Roman"/>
                <a:cs typeface="Times New Roman"/>
              </a:rPr>
              <a:t>δωρεών</a:t>
            </a:r>
            <a:r>
              <a:rPr sz="2100" dirty="0">
                <a:latin typeface="Times New Roman"/>
                <a:cs typeface="Times New Roman"/>
              </a:rPr>
              <a:t> </a:t>
            </a:r>
            <a:r>
              <a:rPr sz="2100" spc="-10" dirty="0">
                <a:latin typeface="Times New Roman"/>
                <a:cs typeface="Times New Roman"/>
              </a:rPr>
              <a:t>και</a:t>
            </a:r>
            <a:r>
              <a:rPr sz="2100" dirty="0">
                <a:latin typeface="Times New Roman"/>
                <a:cs typeface="Times New Roman"/>
              </a:rPr>
              <a:t> </a:t>
            </a:r>
            <a:r>
              <a:rPr sz="2100" spc="-10" dirty="0">
                <a:latin typeface="Times New Roman"/>
                <a:cs typeface="Times New Roman"/>
              </a:rPr>
              <a:t>γονικών</a:t>
            </a:r>
            <a:r>
              <a:rPr sz="2100" dirty="0">
                <a:latin typeface="Times New Roman"/>
                <a:cs typeface="Times New Roman"/>
              </a:rPr>
              <a:t> </a:t>
            </a:r>
            <a:r>
              <a:rPr sz="2100" spc="-15" dirty="0">
                <a:latin typeface="Times New Roman"/>
                <a:cs typeface="Times New Roman"/>
              </a:rPr>
              <a:t>παροχών</a:t>
            </a:r>
            <a:r>
              <a:rPr sz="2100" spc="15" dirty="0">
                <a:latin typeface="Times New Roman"/>
                <a:cs typeface="Times New Roman"/>
              </a:rPr>
              <a:t> </a:t>
            </a:r>
            <a:r>
              <a:rPr sz="2100" dirty="0">
                <a:latin typeface="Times New Roman"/>
                <a:cs typeface="Times New Roman"/>
              </a:rPr>
              <a:t>– </a:t>
            </a:r>
            <a:r>
              <a:rPr sz="2100" spc="-15" dirty="0">
                <a:latin typeface="Times New Roman"/>
                <a:cs typeface="Times New Roman"/>
              </a:rPr>
              <a:t>θα</a:t>
            </a:r>
            <a:r>
              <a:rPr sz="2100" dirty="0">
                <a:latin typeface="Times New Roman"/>
                <a:cs typeface="Times New Roman"/>
              </a:rPr>
              <a:t> </a:t>
            </a:r>
            <a:r>
              <a:rPr sz="2100" spc="-15" dirty="0">
                <a:latin typeface="Times New Roman"/>
                <a:cs typeface="Times New Roman"/>
              </a:rPr>
              <a:t>αναλυθεί </a:t>
            </a:r>
            <a:r>
              <a:rPr sz="2100" spc="-10" dirty="0">
                <a:latin typeface="Times New Roman"/>
                <a:cs typeface="Times New Roman"/>
              </a:rPr>
              <a:t>εκτενώς</a:t>
            </a:r>
            <a:r>
              <a:rPr sz="2100" spc="5" dirty="0">
                <a:latin typeface="Times New Roman"/>
                <a:cs typeface="Times New Roman"/>
              </a:rPr>
              <a:t> </a:t>
            </a:r>
            <a:r>
              <a:rPr sz="2100" spc="-15" dirty="0">
                <a:latin typeface="Times New Roman"/>
                <a:cs typeface="Times New Roman"/>
              </a:rPr>
              <a:t>παρακάτω</a:t>
            </a:r>
            <a:endParaRPr sz="2100">
              <a:latin typeface="Times New Roman"/>
              <a:cs typeface="Times New Roman"/>
            </a:endParaRPr>
          </a:p>
          <a:p>
            <a:pPr marL="560070" marR="5080" lvl="1" indent="-228600">
              <a:lnSpc>
                <a:spcPct val="85300"/>
              </a:lnSpc>
              <a:spcBef>
                <a:spcPts val="445"/>
              </a:spcBef>
              <a:buClr>
                <a:srgbClr val="9A9A65"/>
              </a:buClr>
              <a:buSzPct val="85714"/>
              <a:buFont typeface="Wingdings 2"/>
              <a:buChar char="•"/>
              <a:tabLst>
                <a:tab pos="560705" algn="l"/>
              </a:tabLst>
            </a:pPr>
            <a:r>
              <a:rPr sz="2100" spc="-15" dirty="0">
                <a:latin typeface="Times New Roman"/>
                <a:cs typeface="Times New Roman"/>
              </a:rPr>
              <a:t>Τέλος</a:t>
            </a:r>
            <a:r>
              <a:rPr sz="2100" spc="-5" dirty="0">
                <a:latin typeface="Times New Roman"/>
                <a:cs typeface="Times New Roman"/>
              </a:rPr>
              <a:t> </a:t>
            </a:r>
            <a:r>
              <a:rPr sz="2100" dirty="0">
                <a:latin typeface="Times New Roman"/>
                <a:cs typeface="Times New Roman"/>
              </a:rPr>
              <a:t>σ</a:t>
            </a:r>
            <a:r>
              <a:rPr sz="2100" spc="-10" dirty="0">
                <a:latin typeface="Times New Roman"/>
                <a:cs typeface="Times New Roman"/>
              </a:rPr>
              <a:t>υναλλαγής</a:t>
            </a:r>
            <a:r>
              <a:rPr sz="2100" spc="5" dirty="0">
                <a:latin typeface="Times New Roman"/>
                <a:cs typeface="Times New Roman"/>
              </a:rPr>
              <a:t> </a:t>
            </a:r>
            <a:r>
              <a:rPr sz="2100" spc="-20" dirty="0">
                <a:latin typeface="Times New Roman"/>
                <a:cs typeface="Times New Roman"/>
              </a:rPr>
              <a:t>α</a:t>
            </a:r>
            <a:r>
              <a:rPr sz="2100" spc="-10" dirty="0">
                <a:latin typeface="Times New Roman"/>
                <a:cs typeface="Times New Roman"/>
              </a:rPr>
              <a:t>κινήτων</a:t>
            </a:r>
            <a:r>
              <a:rPr sz="2100" spc="30" dirty="0">
                <a:latin typeface="Times New Roman"/>
                <a:cs typeface="Times New Roman"/>
              </a:rPr>
              <a:t> </a:t>
            </a:r>
            <a:r>
              <a:rPr sz="2100" dirty="0">
                <a:latin typeface="Times New Roman"/>
                <a:cs typeface="Times New Roman"/>
              </a:rPr>
              <a:t>-</a:t>
            </a:r>
            <a:r>
              <a:rPr sz="2100" spc="5" dirty="0">
                <a:latin typeface="Times New Roman"/>
                <a:cs typeface="Times New Roman"/>
              </a:rPr>
              <a:t> </a:t>
            </a:r>
            <a:r>
              <a:rPr sz="2100" spc="-10" dirty="0">
                <a:latin typeface="Times New Roman"/>
                <a:cs typeface="Times New Roman"/>
              </a:rPr>
              <a:t>επιβάλλεται</a:t>
            </a:r>
            <a:r>
              <a:rPr sz="2100" dirty="0">
                <a:latin typeface="Times New Roman"/>
                <a:cs typeface="Times New Roman"/>
              </a:rPr>
              <a:t> μ</a:t>
            </a:r>
            <a:r>
              <a:rPr sz="2100" spc="-10" dirty="0">
                <a:latin typeface="Times New Roman"/>
                <a:cs typeface="Times New Roman"/>
              </a:rPr>
              <a:t>ε</a:t>
            </a:r>
            <a:r>
              <a:rPr sz="2100" dirty="0">
                <a:latin typeface="Times New Roman"/>
                <a:cs typeface="Times New Roman"/>
              </a:rPr>
              <a:t> σ</a:t>
            </a:r>
            <a:r>
              <a:rPr sz="2100" spc="-10" dirty="0">
                <a:latin typeface="Times New Roman"/>
                <a:cs typeface="Times New Roman"/>
              </a:rPr>
              <a:t>υντελεστή</a:t>
            </a:r>
            <a:r>
              <a:rPr sz="2100" spc="35" dirty="0">
                <a:latin typeface="Times New Roman"/>
                <a:cs typeface="Times New Roman"/>
              </a:rPr>
              <a:t> </a:t>
            </a:r>
            <a:r>
              <a:rPr sz="2100" dirty="0">
                <a:latin typeface="Times New Roman"/>
                <a:cs typeface="Times New Roman"/>
              </a:rPr>
              <a:t>1% </a:t>
            </a:r>
            <a:r>
              <a:rPr sz="2100" spc="-10" dirty="0">
                <a:latin typeface="Times New Roman"/>
                <a:cs typeface="Times New Roman"/>
              </a:rPr>
              <a:t>σε</a:t>
            </a:r>
            <a:r>
              <a:rPr sz="2100" dirty="0">
                <a:latin typeface="Times New Roman"/>
                <a:cs typeface="Times New Roman"/>
              </a:rPr>
              <a:t> </a:t>
            </a:r>
            <a:r>
              <a:rPr sz="2100" spc="-10" dirty="0">
                <a:latin typeface="Times New Roman"/>
                <a:cs typeface="Times New Roman"/>
              </a:rPr>
              <a:t>ακίνητα </a:t>
            </a:r>
            <a:r>
              <a:rPr sz="2100" spc="-20" dirty="0">
                <a:latin typeface="Times New Roman"/>
                <a:cs typeface="Times New Roman"/>
              </a:rPr>
              <a:t>πο</a:t>
            </a:r>
            <a:r>
              <a:rPr sz="2100" spc="-15" dirty="0">
                <a:latin typeface="Times New Roman"/>
                <a:cs typeface="Times New Roman"/>
              </a:rPr>
              <a:t>υ</a:t>
            </a:r>
            <a:r>
              <a:rPr sz="2100" dirty="0">
                <a:latin typeface="Times New Roman"/>
                <a:cs typeface="Times New Roman"/>
              </a:rPr>
              <a:t> μ</a:t>
            </a:r>
            <a:r>
              <a:rPr sz="2100" spc="-15" dirty="0">
                <a:latin typeface="Times New Roman"/>
                <a:cs typeface="Times New Roman"/>
              </a:rPr>
              <a:t>εταβιβάζοντα</a:t>
            </a:r>
            <a:r>
              <a:rPr sz="2100" spc="-10" dirty="0">
                <a:latin typeface="Times New Roman"/>
                <a:cs typeface="Times New Roman"/>
              </a:rPr>
              <a:t>ι</a:t>
            </a:r>
            <a:r>
              <a:rPr sz="2100" dirty="0">
                <a:latin typeface="Times New Roman"/>
                <a:cs typeface="Times New Roman"/>
              </a:rPr>
              <a:t> μ</a:t>
            </a:r>
            <a:r>
              <a:rPr sz="2100" spc="-10" dirty="0">
                <a:latin typeface="Times New Roman"/>
                <a:cs typeface="Times New Roman"/>
              </a:rPr>
              <a:t>ε</a:t>
            </a:r>
            <a:r>
              <a:rPr sz="2100" dirty="0">
                <a:latin typeface="Times New Roman"/>
                <a:cs typeface="Times New Roman"/>
              </a:rPr>
              <a:t> </a:t>
            </a:r>
            <a:r>
              <a:rPr sz="2100" spc="-20" dirty="0">
                <a:latin typeface="Times New Roman"/>
                <a:cs typeface="Times New Roman"/>
              </a:rPr>
              <a:t>αντάλλαγμ</a:t>
            </a:r>
            <a:r>
              <a:rPr sz="2100" spc="-15" dirty="0">
                <a:latin typeface="Times New Roman"/>
                <a:cs typeface="Times New Roman"/>
              </a:rPr>
              <a:t>α</a:t>
            </a:r>
            <a:r>
              <a:rPr sz="2100" dirty="0">
                <a:latin typeface="Times New Roman"/>
                <a:cs typeface="Times New Roman"/>
              </a:rPr>
              <a:t> </a:t>
            </a:r>
            <a:r>
              <a:rPr sz="2100" spc="-10" dirty="0">
                <a:latin typeface="Times New Roman"/>
                <a:cs typeface="Times New Roman"/>
              </a:rPr>
              <a:t>ε</a:t>
            </a:r>
            <a:r>
              <a:rPr sz="2100" spc="-20" dirty="0">
                <a:latin typeface="Times New Roman"/>
                <a:cs typeface="Times New Roman"/>
              </a:rPr>
              <a:t>π</a:t>
            </a:r>
            <a:r>
              <a:rPr sz="2100" spc="-10" dirty="0">
                <a:latin typeface="Times New Roman"/>
                <a:cs typeface="Times New Roman"/>
              </a:rPr>
              <a:t>ί</a:t>
            </a:r>
            <a:r>
              <a:rPr sz="2100" dirty="0">
                <a:latin typeface="Times New Roman"/>
                <a:cs typeface="Times New Roman"/>
              </a:rPr>
              <a:t> </a:t>
            </a:r>
            <a:r>
              <a:rPr sz="2100" spc="-15" dirty="0">
                <a:latin typeface="Times New Roman"/>
                <a:cs typeface="Times New Roman"/>
              </a:rPr>
              <a:t>τη</a:t>
            </a:r>
            <a:r>
              <a:rPr sz="2100" spc="-10" dirty="0">
                <a:latin typeface="Times New Roman"/>
                <a:cs typeface="Times New Roman"/>
              </a:rPr>
              <a:t>ς</a:t>
            </a:r>
            <a:r>
              <a:rPr sz="2100" spc="5" dirty="0">
                <a:latin typeface="Times New Roman"/>
                <a:cs typeface="Times New Roman"/>
              </a:rPr>
              <a:t> </a:t>
            </a:r>
            <a:r>
              <a:rPr sz="2100" dirty="0">
                <a:latin typeface="Times New Roman"/>
                <a:cs typeface="Times New Roman"/>
              </a:rPr>
              <a:t>σ</a:t>
            </a:r>
            <a:r>
              <a:rPr sz="2100" spc="-15" dirty="0">
                <a:latin typeface="Times New Roman"/>
                <a:cs typeface="Times New Roman"/>
              </a:rPr>
              <a:t>υνολική</a:t>
            </a:r>
            <a:r>
              <a:rPr sz="2100" spc="-10" dirty="0">
                <a:latin typeface="Times New Roman"/>
                <a:cs typeface="Times New Roman"/>
              </a:rPr>
              <a:t>ς</a:t>
            </a:r>
            <a:r>
              <a:rPr sz="2100" spc="5" dirty="0">
                <a:latin typeface="Times New Roman"/>
                <a:cs typeface="Times New Roman"/>
              </a:rPr>
              <a:t> </a:t>
            </a:r>
            <a:r>
              <a:rPr sz="2100" spc="-15" dirty="0">
                <a:latin typeface="Times New Roman"/>
                <a:cs typeface="Times New Roman"/>
              </a:rPr>
              <a:t>αξία</a:t>
            </a:r>
            <a:r>
              <a:rPr sz="2100" spc="-10" dirty="0">
                <a:latin typeface="Times New Roman"/>
                <a:cs typeface="Times New Roman"/>
              </a:rPr>
              <a:t>ς</a:t>
            </a:r>
            <a:r>
              <a:rPr sz="2100" spc="10" dirty="0">
                <a:latin typeface="Times New Roman"/>
                <a:cs typeface="Times New Roman"/>
              </a:rPr>
              <a:t> </a:t>
            </a:r>
            <a:r>
              <a:rPr sz="2100" spc="-10" dirty="0">
                <a:latin typeface="Times New Roman"/>
                <a:cs typeface="Times New Roman"/>
              </a:rPr>
              <a:t>τ</a:t>
            </a:r>
            <a:r>
              <a:rPr sz="2100" spc="-5" dirty="0">
                <a:latin typeface="Times New Roman"/>
                <a:cs typeface="Times New Roman"/>
              </a:rPr>
              <a:t>ου </a:t>
            </a:r>
            <a:r>
              <a:rPr sz="2100" spc="-10" dirty="0">
                <a:latin typeface="Times New Roman"/>
                <a:cs typeface="Times New Roman"/>
              </a:rPr>
              <a:t>ακινήτου</a:t>
            </a:r>
            <a:r>
              <a:rPr sz="2100" dirty="0">
                <a:latin typeface="Times New Roman"/>
                <a:cs typeface="Times New Roman"/>
              </a:rPr>
              <a:t>. </a:t>
            </a:r>
            <a:r>
              <a:rPr sz="2100" spc="-10" dirty="0">
                <a:latin typeface="Times New Roman"/>
                <a:cs typeface="Times New Roman"/>
              </a:rPr>
              <a:t>Αντικατέστησε</a:t>
            </a:r>
            <a:r>
              <a:rPr sz="2100" spc="5" dirty="0">
                <a:latin typeface="Times New Roman"/>
                <a:cs typeface="Times New Roman"/>
              </a:rPr>
              <a:t> </a:t>
            </a:r>
            <a:r>
              <a:rPr sz="2100" spc="-10" dirty="0">
                <a:latin typeface="Times New Roman"/>
                <a:cs typeface="Times New Roman"/>
              </a:rPr>
              <a:t>τ</a:t>
            </a:r>
            <a:r>
              <a:rPr sz="2100" dirty="0">
                <a:latin typeface="Times New Roman"/>
                <a:cs typeface="Times New Roman"/>
              </a:rPr>
              <a:t>ον φόρο </a:t>
            </a:r>
            <a:r>
              <a:rPr sz="2100" spc="-10" dirty="0">
                <a:latin typeface="Times New Roman"/>
                <a:cs typeface="Times New Roman"/>
              </a:rPr>
              <a:t>μεταβίβασης</a:t>
            </a:r>
            <a:r>
              <a:rPr sz="2100" spc="10" dirty="0">
                <a:latin typeface="Times New Roman"/>
                <a:cs typeface="Times New Roman"/>
              </a:rPr>
              <a:t> </a:t>
            </a:r>
            <a:r>
              <a:rPr sz="2100" spc="-20" dirty="0">
                <a:latin typeface="Times New Roman"/>
                <a:cs typeface="Times New Roman"/>
              </a:rPr>
              <a:t>κ</a:t>
            </a:r>
            <a:r>
              <a:rPr sz="2100" spc="-10" dirty="0">
                <a:latin typeface="Times New Roman"/>
                <a:cs typeface="Times New Roman"/>
              </a:rPr>
              <a:t>αι</a:t>
            </a:r>
            <a:r>
              <a:rPr sz="2100" dirty="0">
                <a:latin typeface="Times New Roman"/>
                <a:cs typeface="Times New Roman"/>
              </a:rPr>
              <a:t> </a:t>
            </a:r>
            <a:r>
              <a:rPr sz="2100" spc="-10" dirty="0">
                <a:latin typeface="Times New Roman"/>
                <a:cs typeface="Times New Roman"/>
              </a:rPr>
              <a:t>ισχύει</a:t>
            </a:r>
            <a:r>
              <a:rPr sz="2100" spc="5" dirty="0">
                <a:latin typeface="Times New Roman"/>
                <a:cs typeface="Times New Roman"/>
              </a:rPr>
              <a:t> </a:t>
            </a:r>
            <a:r>
              <a:rPr sz="2100" spc="-10" dirty="0">
                <a:latin typeface="Times New Roman"/>
                <a:cs typeface="Times New Roman"/>
              </a:rPr>
              <a:t>για</a:t>
            </a:r>
            <a:r>
              <a:rPr sz="2100" dirty="0">
                <a:latin typeface="Times New Roman"/>
                <a:cs typeface="Times New Roman"/>
              </a:rPr>
              <a:t> </a:t>
            </a:r>
            <a:r>
              <a:rPr sz="2100" spc="-20" dirty="0">
                <a:latin typeface="Times New Roman"/>
                <a:cs typeface="Times New Roman"/>
              </a:rPr>
              <a:t>α</a:t>
            </a:r>
            <a:r>
              <a:rPr sz="2100" spc="-10" dirty="0">
                <a:latin typeface="Times New Roman"/>
                <a:cs typeface="Times New Roman"/>
              </a:rPr>
              <a:t>κίνητα που</a:t>
            </a:r>
            <a:r>
              <a:rPr sz="2100" dirty="0">
                <a:latin typeface="Times New Roman"/>
                <a:cs typeface="Times New Roman"/>
              </a:rPr>
              <a:t> </a:t>
            </a:r>
            <a:r>
              <a:rPr sz="2100" spc="-5" dirty="0">
                <a:latin typeface="Times New Roman"/>
                <a:cs typeface="Times New Roman"/>
              </a:rPr>
              <a:t>έ</a:t>
            </a:r>
            <a:r>
              <a:rPr sz="2100" spc="-10" dirty="0">
                <a:latin typeface="Times New Roman"/>
                <a:cs typeface="Times New Roman"/>
              </a:rPr>
              <a:t>χουν</a:t>
            </a:r>
            <a:r>
              <a:rPr sz="2100" dirty="0">
                <a:latin typeface="Times New Roman"/>
                <a:cs typeface="Times New Roman"/>
              </a:rPr>
              <a:t> </a:t>
            </a:r>
            <a:r>
              <a:rPr sz="2100" spc="-10" dirty="0">
                <a:latin typeface="Times New Roman"/>
                <a:cs typeface="Times New Roman"/>
              </a:rPr>
              <a:t>αποκτηθεί</a:t>
            </a:r>
            <a:r>
              <a:rPr sz="2100" dirty="0">
                <a:latin typeface="Times New Roman"/>
                <a:cs typeface="Times New Roman"/>
              </a:rPr>
              <a:t> μ</a:t>
            </a:r>
            <a:r>
              <a:rPr sz="2100" spc="-10" dirty="0">
                <a:latin typeface="Times New Roman"/>
                <a:cs typeface="Times New Roman"/>
              </a:rPr>
              <a:t>ετά</a:t>
            </a:r>
            <a:r>
              <a:rPr sz="2100" dirty="0">
                <a:latin typeface="Times New Roman"/>
                <a:cs typeface="Times New Roman"/>
              </a:rPr>
              <a:t> </a:t>
            </a:r>
            <a:r>
              <a:rPr sz="2100" spc="-10" dirty="0">
                <a:latin typeface="Times New Roman"/>
                <a:cs typeface="Times New Roman"/>
              </a:rPr>
              <a:t>την</a:t>
            </a:r>
            <a:r>
              <a:rPr sz="2100" spc="30" dirty="0">
                <a:latin typeface="Times New Roman"/>
                <a:cs typeface="Times New Roman"/>
              </a:rPr>
              <a:t> </a:t>
            </a:r>
            <a:r>
              <a:rPr sz="2100" dirty="0">
                <a:latin typeface="Times New Roman"/>
                <a:cs typeface="Times New Roman"/>
              </a:rPr>
              <a:t>1.1.2006.</a:t>
            </a:r>
            <a:r>
              <a:rPr sz="2100" spc="-5" dirty="0">
                <a:latin typeface="Times New Roman"/>
                <a:cs typeface="Times New Roman"/>
              </a:rPr>
              <a:t> </a:t>
            </a:r>
            <a:r>
              <a:rPr sz="2100" spc="-15" dirty="0">
                <a:latin typeface="Times New Roman"/>
                <a:cs typeface="Times New Roman"/>
              </a:rPr>
              <a:t>Ταυτόχρονα</a:t>
            </a:r>
            <a:r>
              <a:rPr sz="2100" dirty="0">
                <a:latin typeface="Times New Roman"/>
                <a:cs typeface="Times New Roman"/>
              </a:rPr>
              <a:t> </a:t>
            </a:r>
            <a:r>
              <a:rPr sz="2100" spc="-15" dirty="0">
                <a:latin typeface="Times New Roman"/>
                <a:cs typeface="Times New Roman"/>
              </a:rPr>
              <a:t>όμως</a:t>
            </a:r>
            <a:r>
              <a:rPr sz="2100" spc="10" dirty="0">
                <a:latin typeface="Times New Roman"/>
                <a:cs typeface="Times New Roman"/>
              </a:rPr>
              <a:t> </a:t>
            </a:r>
            <a:r>
              <a:rPr sz="2100" spc="-10" dirty="0">
                <a:latin typeface="Times New Roman"/>
                <a:cs typeface="Times New Roman"/>
              </a:rPr>
              <a:t>επιβ</a:t>
            </a:r>
            <a:r>
              <a:rPr sz="2100" spc="-25" dirty="0">
                <a:latin typeface="Times New Roman"/>
                <a:cs typeface="Times New Roman"/>
              </a:rPr>
              <a:t>ά</a:t>
            </a:r>
            <a:r>
              <a:rPr sz="2100" spc="-10" dirty="0">
                <a:latin typeface="Times New Roman"/>
                <a:cs typeface="Times New Roman"/>
              </a:rPr>
              <a:t>λλεται και</a:t>
            </a:r>
            <a:r>
              <a:rPr sz="2100" dirty="0">
                <a:latin typeface="Times New Roman"/>
                <a:cs typeface="Times New Roman"/>
              </a:rPr>
              <a:t> ο </a:t>
            </a:r>
            <a:r>
              <a:rPr sz="2100" spc="-15" dirty="0">
                <a:latin typeface="Times New Roman"/>
                <a:cs typeface="Times New Roman"/>
              </a:rPr>
              <a:t>φόρος</a:t>
            </a:r>
            <a:r>
              <a:rPr sz="2100" spc="5" dirty="0">
                <a:latin typeface="Times New Roman"/>
                <a:cs typeface="Times New Roman"/>
              </a:rPr>
              <a:t> </a:t>
            </a:r>
            <a:r>
              <a:rPr sz="2100" spc="-15" dirty="0">
                <a:latin typeface="Times New Roman"/>
                <a:cs typeface="Times New Roman"/>
              </a:rPr>
              <a:t>αυτόματου</a:t>
            </a:r>
            <a:r>
              <a:rPr sz="2100" dirty="0">
                <a:latin typeface="Times New Roman"/>
                <a:cs typeface="Times New Roman"/>
              </a:rPr>
              <a:t> </a:t>
            </a:r>
            <a:r>
              <a:rPr sz="2100" spc="-5" dirty="0">
                <a:latin typeface="Times New Roman"/>
                <a:cs typeface="Times New Roman"/>
              </a:rPr>
              <a:t>υ</a:t>
            </a:r>
            <a:r>
              <a:rPr sz="2100" spc="-10" dirty="0">
                <a:latin typeface="Times New Roman"/>
                <a:cs typeface="Times New Roman"/>
              </a:rPr>
              <a:t>περτιμήματος</a:t>
            </a:r>
            <a:r>
              <a:rPr sz="2100" spc="5" dirty="0">
                <a:latin typeface="Times New Roman"/>
                <a:cs typeface="Times New Roman"/>
              </a:rPr>
              <a:t> </a:t>
            </a:r>
            <a:r>
              <a:rPr sz="2100" spc="-15" dirty="0">
                <a:latin typeface="Times New Roman"/>
                <a:cs typeface="Times New Roman"/>
              </a:rPr>
              <a:t>π</a:t>
            </a:r>
            <a:r>
              <a:rPr sz="2100" dirty="0">
                <a:latin typeface="Times New Roman"/>
                <a:cs typeface="Times New Roman"/>
              </a:rPr>
              <a:t>ου </a:t>
            </a:r>
            <a:r>
              <a:rPr sz="2100" spc="-10" dirty="0">
                <a:latin typeface="Times New Roman"/>
                <a:cs typeface="Times New Roman"/>
              </a:rPr>
              <a:t>έχουμε</a:t>
            </a:r>
            <a:r>
              <a:rPr sz="2100" dirty="0">
                <a:latin typeface="Times New Roman"/>
                <a:cs typeface="Times New Roman"/>
              </a:rPr>
              <a:t> </a:t>
            </a:r>
            <a:r>
              <a:rPr sz="2100" spc="-10" dirty="0">
                <a:latin typeface="Times New Roman"/>
                <a:cs typeface="Times New Roman"/>
              </a:rPr>
              <a:t>αναλύσει</a:t>
            </a:r>
            <a:r>
              <a:rPr sz="2100" dirty="0">
                <a:latin typeface="Times New Roman"/>
                <a:cs typeface="Times New Roman"/>
              </a:rPr>
              <a:t> </a:t>
            </a:r>
            <a:r>
              <a:rPr sz="2100" spc="-10" dirty="0">
                <a:latin typeface="Times New Roman"/>
                <a:cs typeface="Times New Roman"/>
              </a:rPr>
              <a:t>στο </a:t>
            </a:r>
            <a:r>
              <a:rPr sz="2100" spc="-15" dirty="0">
                <a:latin typeface="Times New Roman"/>
                <a:cs typeface="Times New Roman"/>
              </a:rPr>
              <a:t>κεφάλαιο</a:t>
            </a:r>
            <a:r>
              <a:rPr sz="2100" spc="10" dirty="0">
                <a:latin typeface="Times New Roman"/>
                <a:cs typeface="Times New Roman"/>
              </a:rPr>
              <a:t> </a:t>
            </a:r>
            <a:r>
              <a:rPr sz="2100" dirty="0">
                <a:latin typeface="Times New Roman"/>
                <a:cs typeface="Times New Roman"/>
              </a:rPr>
              <a:t>16</a:t>
            </a:r>
            <a:endParaRPr sz="2100">
              <a:latin typeface="Times New Roman"/>
              <a:cs typeface="Times New Roman"/>
            </a:endParaRPr>
          </a:p>
        </p:txBody>
      </p:sp>
      <p:sp>
        <p:nvSpPr>
          <p:cNvPr id="8" name="object 8"/>
          <p:cNvSpPr txBox="1"/>
          <p:nvPr/>
        </p:nvSpPr>
        <p:spPr>
          <a:xfrm>
            <a:off x="1038740" y="6696860"/>
            <a:ext cx="222250" cy="203200"/>
          </a:xfrm>
          <a:prstGeom prst="rect">
            <a:avLst/>
          </a:prstGeom>
        </p:spPr>
        <p:txBody>
          <a:bodyPr vert="horz" wrap="square" lIns="0" tIns="0" rIns="0" bIns="0" rtlCol="0">
            <a:spAutoFit/>
          </a:bodyPr>
          <a:lstStyle/>
          <a:p>
            <a:pPr marL="12700">
              <a:lnSpc>
                <a:spcPct val="100000"/>
              </a:lnSpc>
            </a:pPr>
            <a:r>
              <a:rPr sz="1400" spc="-15" dirty="0">
                <a:solidFill>
                  <a:srgbClr val="FFFFFF"/>
                </a:solidFill>
                <a:latin typeface="Arial"/>
                <a:cs typeface="Arial"/>
              </a:rPr>
              <a:t>21</a:t>
            </a:r>
            <a:endParaRPr sz="1400">
              <a:latin typeface="Arial"/>
              <a:cs typeface="Arial"/>
            </a:endParaRPr>
          </a:p>
        </p:txBody>
      </p:sp>
      <p:sp>
        <p:nvSpPr>
          <p:cNvPr id="7" name="object 7"/>
          <p:cNvSpPr txBox="1">
            <a:spLocks noGrp="1"/>
          </p:cNvSpPr>
          <p:nvPr>
            <p:ph type="title"/>
          </p:nvPr>
        </p:nvSpPr>
        <p:spPr>
          <a:prstGeom prst="rect">
            <a:avLst/>
          </a:prstGeom>
        </p:spPr>
        <p:txBody>
          <a:bodyPr vert="horz" wrap="square" lIns="0" tIns="285175" rIns="0" bIns="0" rtlCol="0">
            <a:spAutoFit/>
          </a:bodyPr>
          <a:lstStyle/>
          <a:p>
            <a:pPr marL="130175">
              <a:lnSpc>
                <a:spcPct val="100000"/>
              </a:lnSpc>
            </a:pPr>
            <a:r>
              <a:rPr sz="3600" dirty="0"/>
              <a:t>Φόροι</a:t>
            </a:r>
            <a:r>
              <a:rPr sz="3600" spc="-10" dirty="0"/>
              <a:t> </a:t>
            </a:r>
            <a:r>
              <a:rPr sz="3600" dirty="0"/>
              <a:t>α</a:t>
            </a:r>
            <a:r>
              <a:rPr sz="3600" spc="-20" dirty="0"/>
              <a:t>κίνητης</a:t>
            </a:r>
            <a:r>
              <a:rPr sz="3600" spc="5" dirty="0"/>
              <a:t> </a:t>
            </a:r>
            <a:r>
              <a:rPr sz="3600" spc="-20" dirty="0"/>
              <a:t>περιουσίας</a:t>
            </a:r>
            <a:r>
              <a:rPr sz="3600" spc="5" dirty="0"/>
              <a:t> </a:t>
            </a:r>
            <a:r>
              <a:rPr sz="3600" spc="-25" dirty="0"/>
              <a:t>σ</a:t>
            </a:r>
            <a:r>
              <a:rPr sz="3600" spc="-20" dirty="0"/>
              <a:t>την</a:t>
            </a:r>
            <a:r>
              <a:rPr sz="3600" spc="5" dirty="0"/>
              <a:t> </a:t>
            </a:r>
            <a:r>
              <a:rPr sz="3600" spc="-30" dirty="0"/>
              <a:t>Ε</a:t>
            </a:r>
            <a:r>
              <a:rPr sz="3600" dirty="0"/>
              <a:t>λλάδα</a:t>
            </a:r>
            <a:endParaRPr sz="3600"/>
          </a:p>
        </p:txBody>
      </p:sp>
      <p:graphicFrame>
        <p:nvGraphicFramePr>
          <p:cNvPr id="3" name="object 3"/>
          <p:cNvGraphicFramePr>
            <a:graphicFrameLocks noGrp="1"/>
          </p:cNvGraphicFramePr>
          <p:nvPr/>
        </p:nvGraphicFramePr>
        <p:xfrm>
          <a:off x="1048143" y="495045"/>
          <a:ext cx="8686798" cy="44196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2860" y="933665"/>
            <a:ext cx="8407679" cy="1169551"/>
          </a:xfrm>
        </p:spPr>
        <p:txBody>
          <a:bodyPr/>
          <a:lstStyle/>
          <a:p>
            <a:r>
              <a:rPr lang="el-GR" dirty="0" smtClean="0"/>
              <a:t>ΔΥΟ ΦΟΡΟΙ ΣΤΗΝ ΑΚΙΝΗΤΗ ΠΕΡΙΟΥΣΙΑ ΑΠΟ ΤΗΝ 1/1/2014</a:t>
            </a:r>
            <a:endParaRPr lang="el-GR" dirty="0"/>
          </a:p>
        </p:txBody>
      </p:sp>
      <p:sp>
        <p:nvSpPr>
          <p:cNvPr id="3" name="2 - Θέση κειμένου"/>
          <p:cNvSpPr>
            <a:spLocks noGrp="1"/>
          </p:cNvSpPr>
          <p:nvPr>
            <p:ph type="body" idx="1"/>
          </p:nvPr>
        </p:nvSpPr>
        <p:spPr>
          <a:xfrm>
            <a:off x="698500" y="2216249"/>
            <a:ext cx="9994900" cy="5232202"/>
          </a:xfrm>
        </p:spPr>
        <p:txBody>
          <a:bodyPr/>
          <a:lstStyle/>
          <a:p>
            <a:r>
              <a:rPr lang="el-GR" sz="2000" dirty="0" smtClean="0"/>
              <a:t>Από </a:t>
            </a:r>
            <a:r>
              <a:rPr lang="el-GR" sz="2000" dirty="0" smtClean="0"/>
              <a:t>την 1/1/2014 θα υπάρχουν δύο φόροι για </a:t>
            </a:r>
            <a:r>
              <a:rPr lang="el-GR" sz="2000" dirty="0" smtClean="0"/>
              <a:t>τα </a:t>
            </a:r>
            <a:r>
              <a:rPr lang="el-GR" sz="2000" dirty="0" smtClean="0"/>
              <a:t>ακίνητα που θα συνθέτουν </a:t>
            </a:r>
            <a:r>
              <a:rPr lang="el-GR" sz="2000" dirty="0" smtClean="0"/>
              <a:t>τον </a:t>
            </a:r>
            <a:r>
              <a:rPr lang="el-GR" sz="2000" dirty="0" smtClean="0"/>
              <a:t>Ενιαίο Φόρο Ιδιοκτησίας Ακινήτων (τον γνωστό πλέον (ΕΝ.Φ.Ι.Α) με βάση τον νόμο </a:t>
            </a:r>
            <a:r>
              <a:rPr lang="el-GR" sz="2000" dirty="0" smtClean="0">
                <a:hlinkClick r:id="rId2"/>
              </a:rPr>
              <a:t>4223/2013</a:t>
            </a:r>
            <a:r>
              <a:rPr lang="el-GR" sz="2000" dirty="0" smtClean="0"/>
              <a:t>: </a:t>
            </a:r>
            <a:br>
              <a:rPr lang="el-GR" sz="2000" dirty="0" smtClean="0"/>
            </a:br>
            <a:r>
              <a:rPr lang="el-GR" sz="2000" dirty="0" smtClean="0"/>
              <a:t/>
            </a:r>
            <a:br>
              <a:rPr lang="el-GR" sz="2000" dirty="0" smtClean="0"/>
            </a:br>
            <a:r>
              <a:rPr lang="el-GR" sz="2000" dirty="0" smtClean="0"/>
              <a:t>Ο Κύριος φόρος </a:t>
            </a:r>
            <a:r>
              <a:rPr lang="el-GR" sz="2000" dirty="0" smtClean="0"/>
              <a:t>και </a:t>
            </a:r>
            <a:r>
              <a:rPr lang="el-GR" sz="2000" dirty="0" smtClean="0"/>
              <a:t>ο Συμπληρωματικός φόρος.</a:t>
            </a:r>
            <a:br>
              <a:rPr lang="el-GR" sz="2000" dirty="0" smtClean="0"/>
            </a:br>
            <a:r>
              <a:rPr lang="el-GR" sz="2000" dirty="0" smtClean="0"/>
              <a:t/>
            </a:r>
            <a:br>
              <a:rPr lang="el-GR" sz="2000" dirty="0" smtClean="0"/>
            </a:br>
            <a:r>
              <a:rPr lang="el-GR" sz="2000" dirty="0" smtClean="0"/>
              <a:t>Ο ΕΝ.Φ.Ι.Α. δηλαδή που θα πληρώνομε από εδώ και στο εξής κάθε χρόνο θα ισούται με το άθροισμα α) του κύριου φόρου για κάθε κτίσμα οικόπεδο και αγροτεμάχιο (τώρα τά αγροτεμάχια τα λέμε «γήπεδα») και β) του συμπληρωματικού φόρου επί της συνολικής αξίας των ακινήτων μας .</a:t>
            </a:r>
            <a:br>
              <a:rPr lang="el-GR" sz="2000" dirty="0" smtClean="0"/>
            </a:br>
            <a:r>
              <a:rPr lang="el-GR" sz="2000" dirty="0" smtClean="0"/>
              <a:t/>
            </a:r>
            <a:br>
              <a:rPr lang="el-GR" sz="2000" dirty="0" smtClean="0"/>
            </a:br>
            <a:r>
              <a:rPr lang="el-GR" sz="2000" dirty="0" smtClean="0"/>
              <a:t>Στην ουσία δηλαδή θα έχομε διπλή φορολόγηση του κάθε ακινήτου μας : Θα φορολογείται μόνο του με ειδικούς συντελεστές (Κύριος φόρος), αλλά θα φορολογείται μαζί με τά άλλα ακίνητα από ειδική κλίμακα με την οποία θα φορολογείται η συνολική αξία της ακίνητης περιουσίας του φορολογουμένου. </a:t>
            </a:r>
            <a:br>
              <a:rPr lang="el-GR" sz="2000" dirty="0" smtClean="0"/>
            </a:br>
            <a:r>
              <a:rPr lang="el-GR" sz="2000" dirty="0" smtClean="0"/>
              <a:t/>
            </a:r>
            <a:br>
              <a:rPr lang="el-GR" sz="2000" dirty="0" smtClean="0"/>
            </a:br>
            <a:r>
              <a:rPr lang="el-GR" sz="2000" dirty="0" smtClean="0"/>
              <a:t>Αυτή η, νέα, διπλή φορολόγηση των ακινήτων θα γίνεται χωριστά για την περιουσία του συζύγου και χωριστά για την περιουσία της συζύγου. </a:t>
            </a:r>
            <a:endParaRPr lang="el-GR"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2860" y="933665"/>
            <a:ext cx="8407679" cy="1169551"/>
          </a:xfrm>
        </p:spPr>
        <p:txBody>
          <a:bodyPr/>
          <a:lstStyle/>
          <a:p>
            <a:r>
              <a:rPr lang="el-GR" dirty="0" smtClean="0"/>
              <a:t>ΠΩΣ ΥΠΟΛΟΓΙΖΕΤΑΙ Ο ΚΥΡΙΟΣ ΦΟΡΟΣ ΣΤΑ ΦΥΣΙΚΑ ΠΡΟΣΩΠΑ</a:t>
            </a:r>
            <a:endParaRPr lang="el-GR" dirty="0"/>
          </a:p>
        </p:txBody>
      </p:sp>
      <p:sp>
        <p:nvSpPr>
          <p:cNvPr id="3" name="2 - Θέση κειμένου"/>
          <p:cNvSpPr>
            <a:spLocks noGrp="1"/>
          </p:cNvSpPr>
          <p:nvPr>
            <p:ph type="body" idx="1"/>
          </p:nvPr>
        </p:nvSpPr>
        <p:spPr/>
        <p:txBody>
          <a:bodyPr/>
          <a:lstStyle/>
          <a:p>
            <a:r>
              <a:rPr lang="el-GR" dirty="0" smtClean="0"/>
              <a:t>Τα </a:t>
            </a:r>
            <a:r>
              <a:rPr lang="el-GR" dirty="0" smtClean="0"/>
              <a:t>κτίσματα εντός οικοπέδων φορολογούνται από 2 έως 13€ / μ2 τα οποία πολλαπλασιάζονται με συντελεστές αυξομειούμενους για την εξεύρεση του φόρου </a:t>
            </a:r>
            <a:br>
              <a:rPr lang="el-GR" dirty="0" smtClean="0"/>
            </a:br>
            <a:endParaRPr lang="el-GR" dirty="0" smtClean="0"/>
          </a:p>
          <a:p>
            <a:r>
              <a:rPr lang="el-GR" dirty="0" smtClean="0"/>
              <a:t>-τα οικόπεδα φορολογούνται από 0,003 έως 9 / μ2 τα οποία πολλαπλασιάζονται με συντελεστές αυξομειούμενους για την εξεύρεση του φόρου</a:t>
            </a:r>
            <a:br>
              <a:rPr lang="el-GR" dirty="0" smtClean="0"/>
            </a:br>
            <a:endParaRPr lang="el-GR" dirty="0" smtClean="0"/>
          </a:p>
          <a:p>
            <a:r>
              <a:rPr lang="el-GR" dirty="0" smtClean="0"/>
              <a:t>-τα αγροτεμάχια (γήπεδα) φορολογούνται με διάφορους συντελεστές όπως ο παρακάτω πίνακας:</a:t>
            </a:r>
          </a:p>
          <a:p>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pic>
        <p:nvPicPr>
          <p:cNvPr id="1026" name="Picture 2" descr="http://www.taxheaven.gr/uploads/images/seimenis.jpg"/>
          <p:cNvPicPr>
            <a:picLocks noChangeAspect="1" noChangeArrowheads="1"/>
          </p:cNvPicPr>
          <p:nvPr/>
        </p:nvPicPr>
        <p:blipFill>
          <a:blip r:embed="rId2" cstate="print"/>
          <a:srcRect/>
          <a:stretch>
            <a:fillRect/>
          </a:stretch>
        </p:blipFill>
        <p:spPr bwMode="auto">
          <a:xfrm>
            <a:off x="546100" y="733425"/>
            <a:ext cx="9677400" cy="6477001"/>
          </a:xfrm>
          <a:prstGeom prst="rect">
            <a:avLst/>
          </a:prstGeom>
          <a:noFill/>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9500" y="352425"/>
            <a:ext cx="8407679" cy="1754326"/>
          </a:xfrm>
        </p:spPr>
        <p:txBody>
          <a:bodyPr/>
          <a:lstStyle/>
          <a:p>
            <a:r>
              <a:rPr lang="el-GR" dirty="0" smtClean="0"/>
              <a:t>ΠΩΣ ΥΠΟΛΟΓΙΖΕΤΑΙ Ο ΣΥΜΠΛΗΡΩΜΑΤΙΚΟΣ ΦΟΡΟΣ ΣΤΑ ΦΥΣΙΚΑ ΠΡΟΣΩΠΑ</a:t>
            </a:r>
            <a:endParaRPr lang="el-GR" dirty="0"/>
          </a:p>
        </p:txBody>
      </p:sp>
      <p:sp>
        <p:nvSpPr>
          <p:cNvPr id="3" name="2 - Θέση κειμένου"/>
          <p:cNvSpPr>
            <a:spLocks noGrp="1"/>
          </p:cNvSpPr>
          <p:nvPr>
            <p:ph type="body" idx="1"/>
          </p:nvPr>
        </p:nvSpPr>
        <p:spPr>
          <a:xfrm>
            <a:off x="1318506" y="2216249"/>
            <a:ext cx="8056387" cy="369332"/>
          </a:xfrm>
        </p:spPr>
        <p:txBody>
          <a:bodyPr/>
          <a:lstStyle/>
          <a:p>
            <a:endParaRPr lang="el-GR" dirty="0"/>
          </a:p>
        </p:txBody>
      </p:sp>
      <p:pic>
        <p:nvPicPr>
          <p:cNvPr id="87044" name="Picture 4" descr="http://www.taxheaven.gr/uploads/images/seimenis1.jpg"/>
          <p:cNvPicPr>
            <a:picLocks noChangeAspect="1" noChangeArrowheads="1"/>
          </p:cNvPicPr>
          <p:nvPr/>
        </p:nvPicPr>
        <p:blipFill>
          <a:blip r:embed="rId2" cstate="print"/>
          <a:srcRect/>
          <a:stretch>
            <a:fillRect/>
          </a:stretch>
        </p:blipFill>
        <p:spPr bwMode="auto">
          <a:xfrm>
            <a:off x="850900" y="2028825"/>
            <a:ext cx="8656542" cy="4800600"/>
          </a:xfrm>
          <a:prstGeom prst="rect">
            <a:avLst/>
          </a:prstGeom>
          <a:noFill/>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79500" y="352425"/>
            <a:ext cx="8407679" cy="1754326"/>
          </a:xfrm>
        </p:spPr>
        <p:txBody>
          <a:bodyPr/>
          <a:lstStyle/>
          <a:p>
            <a:r>
              <a:rPr lang="el-GR" dirty="0" smtClean="0"/>
              <a:t>ΠΩΣ ΥΠΟΛΟΓΙΖΕΤΑΙ Ο ΣΥΜΠΛΗΡΩΜΑΤΙΚΟΣ ΦΟΡΟΣ ΣΤΑ ΝΟΜΙΚΑ ΠΡΟΣΩΠΑ</a:t>
            </a:r>
            <a:endParaRPr lang="el-GR" dirty="0"/>
          </a:p>
        </p:txBody>
      </p:sp>
      <p:sp>
        <p:nvSpPr>
          <p:cNvPr id="3" name="2 - Θέση κειμένου"/>
          <p:cNvSpPr>
            <a:spLocks noGrp="1"/>
          </p:cNvSpPr>
          <p:nvPr>
            <p:ph type="body" idx="1"/>
          </p:nvPr>
        </p:nvSpPr>
        <p:spPr>
          <a:xfrm>
            <a:off x="469900" y="2216249"/>
            <a:ext cx="10223500" cy="4678204"/>
          </a:xfrm>
        </p:spPr>
        <p:txBody>
          <a:bodyPr/>
          <a:lstStyle/>
          <a:p>
            <a:r>
              <a:rPr lang="el-GR" sz="1600" dirty="0" smtClean="0"/>
              <a:t>Υπολογίζεται:</a:t>
            </a:r>
            <a:br>
              <a:rPr lang="el-GR" sz="1600" dirty="0" smtClean="0"/>
            </a:br>
            <a:r>
              <a:rPr lang="el-GR" sz="1600" dirty="0" smtClean="0"/>
              <a:t/>
            </a:r>
            <a:br>
              <a:rPr lang="el-GR" sz="1600" dirty="0" smtClean="0"/>
            </a:br>
            <a:r>
              <a:rPr lang="el-GR" sz="1600" dirty="0" smtClean="0"/>
              <a:t>- Στην συνολική αξία των δικαιωμάτων 5%ο </a:t>
            </a:r>
            <a:br>
              <a:rPr lang="el-GR" sz="1600" dirty="0" smtClean="0"/>
            </a:br>
            <a:endParaRPr lang="el-GR" sz="1600" dirty="0" smtClean="0"/>
          </a:p>
          <a:p>
            <a:r>
              <a:rPr lang="el-GR" sz="1600" dirty="0" smtClean="0"/>
              <a:t>- Για τά ΝΠΔΔ και ΝΠΙΔ ΜΗ ΚΕΡΔΟΣΚΟΠΙΚΟΥ ΧΑΡΑΚΤΗΡΑ, ΑΕΕΑΠ, ο φόρος ορίστηκε σε 2,5%ο για ακίνητα που ΔΕΝ ΙΔΙΟΧΡΗΣΙΜΟΠΟΙΟΥΝΤΑΙ</a:t>
            </a:r>
            <a:br>
              <a:rPr lang="el-GR" sz="1600" dirty="0" smtClean="0"/>
            </a:br>
            <a:r>
              <a:rPr lang="el-GR" sz="1600" dirty="0" smtClean="0"/>
              <a:t/>
            </a:r>
            <a:br>
              <a:rPr lang="el-GR" sz="1600" dirty="0" smtClean="0"/>
            </a:br>
            <a:r>
              <a:rPr lang="el-GR" sz="1600" dirty="0" smtClean="0"/>
              <a:t>Δεν συμπεριλαμβάνονται για τον υπολογισμό του </a:t>
            </a:r>
            <a:r>
              <a:rPr lang="el-GR" sz="1600" dirty="0" err="1" smtClean="0"/>
              <a:t>Συμπληρ</a:t>
            </a:r>
            <a:r>
              <a:rPr lang="el-GR" sz="1600" dirty="0" smtClean="0"/>
              <a:t>. Φόρου: </a:t>
            </a:r>
            <a:br>
              <a:rPr lang="el-GR" sz="1600" dirty="0" smtClean="0"/>
            </a:br>
            <a:r>
              <a:rPr lang="el-GR" sz="1600" dirty="0" smtClean="0"/>
              <a:t/>
            </a:r>
            <a:br>
              <a:rPr lang="el-GR" sz="1600" dirty="0" smtClean="0"/>
            </a:br>
            <a:r>
              <a:rPr lang="el-GR" sz="1600" dirty="0" err="1" smtClean="0"/>
              <a:t>α΄η</a:t>
            </a:r>
            <a:r>
              <a:rPr lang="el-GR" sz="1600" dirty="0" smtClean="0"/>
              <a:t> αξία των δικαιωμάτων σε ακίνητα Δημοσίου , ΝΠΔΔ </a:t>
            </a:r>
            <a:r>
              <a:rPr lang="el-GR" sz="1600" dirty="0" err="1" smtClean="0"/>
              <a:t>καί</a:t>
            </a:r>
            <a:r>
              <a:rPr lang="el-GR" sz="1600" dirty="0" smtClean="0"/>
              <a:t> ΝΠΙΔ της Γενικής Κυβέρνησης, ΟΤΑ, Ξένων Κρατών , θρησκειών</a:t>
            </a:r>
            <a:br>
              <a:rPr lang="el-GR" sz="1600" dirty="0" smtClean="0"/>
            </a:br>
            <a:endParaRPr lang="el-GR" sz="1600" dirty="0" smtClean="0"/>
          </a:p>
          <a:p>
            <a:r>
              <a:rPr lang="el-GR" sz="1600" dirty="0" err="1" smtClean="0"/>
              <a:t>β΄</a:t>
            </a:r>
            <a:r>
              <a:rPr lang="el-GR" sz="1600" dirty="0" smtClean="0"/>
              <a:t> ακίνητα εντός και εκτός σχεδίου που χρησιμοποιούνται για ελλιμενισμό αεροσκαφών (όχι ιδιωτικής χρήσης) </a:t>
            </a:r>
            <a:br>
              <a:rPr lang="el-GR" sz="1600" dirty="0" smtClean="0"/>
            </a:br>
            <a:endParaRPr lang="el-GR" sz="1600" dirty="0" smtClean="0"/>
          </a:p>
          <a:p>
            <a:r>
              <a:rPr lang="el-GR" sz="1600" dirty="0" err="1" smtClean="0"/>
              <a:t>γ΄</a:t>
            </a:r>
            <a:r>
              <a:rPr lang="el-GR" sz="1600" dirty="0" smtClean="0"/>
              <a:t> λωρίδες </a:t>
            </a:r>
            <a:r>
              <a:rPr lang="el-GR" sz="1600" dirty="0" err="1" smtClean="0"/>
              <a:t>γής</a:t>
            </a:r>
            <a:r>
              <a:rPr lang="el-GR" sz="1600" dirty="0" smtClean="0"/>
              <a:t> για σιδηροτροχιές</a:t>
            </a:r>
            <a:br>
              <a:rPr lang="el-GR" sz="1600" dirty="0" smtClean="0"/>
            </a:br>
            <a:endParaRPr lang="el-GR" sz="1600" dirty="0" smtClean="0"/>
          </a:p>
          <a:p>
            <a:r>
              <a:rPr lang="el-GR" sz="1600" dirty="0" err="1" smtClean="0"/>
              <a:t>δ΄</a:t>
            </a:r>
            <a:r>
              <a:rPr lang="el-GR" sz="1600" dirty="0" smtClean="0"/>
              <a:t> οικόπεδα για </a:t>
            </a:r>
            <a:r>
              <a:rPr lang="el-GR" sz="1600" dirty="0" err="1" smtClean="0"/>
              <a:t>έδραση</a:t>
            </a:r>
            <a:r>
              <a:rPr lang="el-GR" sz="1600" dirty="0" smtClean="0"/>
              <a:t> πύργων και γραμμών μεταφοράς ηλεκτρικής ενέργειας</a:t>
            </a:r>
            <a:br>
              <a:rPr lang="el-GR" sz="1600" dirty="0" smtClean="0"/>
            </a:br>
            <a:endParaRPr lang="el-GR" sz="1600" dirty="0" smtClean="0"/>
          </a:p>
          <a:p>
            <a:r>
              <a:rPr lang="el-GR" sz="1600" dirty="0" err="1" smtClean="0"/>
              <a:t>ε΄Κτίσματα</a:t>
            </a:r>
            <a:r>
              <a:rPr lang="el-GR" sz="1600" dirty="0" smtClean="0"/>
              <a:t> και οικόπεδα γενικώς (τού κυρίου φόρου) όταν </a:t>
            </a:r>
            <a:r>
              <a:rPr lang="el-GR" sz="1600" dirty="0" err="1" smtClean="0"/>
              <a:t>ιδιοχρησιμοποιούνται</a:t>
            </a:r>
            <a:r>
              <a:rPr lang="el-GR" sz="1600" dirty="0" smtClean="0"/>
              <a:t> για την παραγωγή ή την άσκηση κάθε είδους επιχειρηματικής δραστηριότητος ΑΝΕΞΑΡΤΗΤΩΣ ΑΝΤΙΚΕΙΜΕ-ΝΟΥ </a:t>
            </a:r>
            <a:r>
              <a:rPr lang="el-GR" sz="1600" dirty="0" smtClean="0"/>
              <a:t>ΕΡΓΑΣΙΩΝ</a:t>
            </a:r>
            <a:endParaRPr lang="el-GR" sz="16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142860" y="933665"/>
            <a:ext cx="8407679" cy="584775"/>
          </a:xfrm>
        </p:spPr>
        <p:txBody>
          <a:bodyPr/>
          <a:lstStyle/>
          <a:p>
            <a:r>
              <a:rPr lang="el-GR" dirty="0" smtClean="0"/>
              <a:t>ΠΕΡΙΣΣΟΤΕΡΕΣ ΠΛΗΡΟΦΟΡΙΕΣ</a:t>
            </a:r>
            <a:endParaRPr lang="el-GR" dirty="0"/>
          </a:p>
        </p:txBody>
      </p:sp>
      <p:sp>
        <p:nvSpPr>
          <p:cNvPr id="3" name="2 - Θέση κειμένου"/>
          <p:cNvSpPr>
            <a:spLocks noGrp="1"/>
          </p:cNvSpPr>
          <p:nvPr>
            <p:ph type="body" idx="1"/>
          </p:nvPr>
        </p:nvSpPr>
        <p:spPr>
          <a:xfrm>
            <a:off x="1318506" y="2216249"/>
            <a:ext cx="8056387" cy="369332"/>
          </a:xfrm>
        </p:spPr>
        <p:txBody>
          <a:bodyPr/>
          <a:lstStyle/>
          <a:p>
            <a:r>
              <a:rPr lang="en-US" dirty="0" smtClean="0"/>
              <a:t>http://www.taxheaven.gr/laws/circular/view/id/18715</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50902" rIns="0" bIns="0" rtlCol="0">
            <a:spAutoFit/>
          </a:bodyPr>
          <a:lstStyle/>
          <a:p>
            <a:pPr marL="28575" algn="ctr">
              <a:lnSpc>
                <a:spcPct val="100000"/>
              </a:lnSpc>
            </a:pPr>
            <a:r>
              <a:rPr sz="3400" spc="-25" dirty="0"/>
              <a:t>Οικονομικ</a:t>
            </a:r>
            <a:r>
              <a:rPr sz="3400" spc="-20" dirty="0"/>
              <a:t>ή</a:t>
            </a:r>
            <a:r>
              <a:rPr sz="3400" spc="-5" dirty="0"/>
              <a:t> </a:t>
            </a:r>
            <a:r>
              <a:rPr sz="3400" spc="-25" dirty="0"/>
              <a:t>επίπτωσ</a:t>
            </a:r>
            <a:r>
              <a:rPr sz="3400" spc="10" dirty="0"/>
              <a:t>η</a:t>
            </a:r>
            <a:r>
              <a:rPr sz="3400" dirty="0">
                <a:latin typeface="Times New Roman"/>
                <a:cs typeface="Times New Roman"/>
              </a:rPr>
              <a:t>.</a:t>
            </a:r>
            <a:endParaRPr sz="3400">
              <a:latin typeface="Times New Roman"/>
              <a:cs typeface="Times New Roman"/>
            </a:endParaRPr>
          </a:p>
          <a:p>
            <a:pPr marL="24765" algn="ctr">
              <a:lnSpc>
                <a:spcPct val="100000"/>
              </a:lnSpc>
            </a:pPr>
            <a:r>
              <a:rPr sz="3300" b="0" dirty="0">
                <a:latin typeface="Times New Roman"/>
                <a:cs typeface="Times New Roman"/>
              </a:rPr>
              <a:t>Η </a:t>
            </a:r>
            <a:r>
              <a:rPr sz="3300" b="0" spc="-20" dirty="0">
                <a:latin typeface="Times New Roman"/>
                <a:cs typeface="Times New Roman"/>
              </a:rPr>
              <a:t>π</a:t>
            </a:r>
            <a:r>
              <a:rPr sz="3300" b="0" spc="-25" dirty="0">
                <a:latin typeface="Times New Roman"/>
                <a:cs typeface="Times New Roman"/>
              </a:rPr>
              <a:t>αραδοσιακ</a:t>
            </a:r>
            <a:r>
              <a:rPr sz="3300" b="0" spc="-20" dirty="0">
                <a:latin typeface="Times New Roman"/>
                <a:cs typeface="Times New Roman"/>
              </a:rPr>
              <a:t>ή</a:t>
            </a:r>
            <a:r>
              <a:rPr sz="3300" b="0" spc="-5" dirty="0">
                <a:latin typeface="Times New Roman"/>
                <a:cs typeface="Times New Roman"/>
              </a:rPr>
              <a:t> </a:t>
            </a:r>
            <a:r>
              <a:rPr sz="3300" b="0" spc="-25" dirty="0">
                <a:latin typeface="Times New Roman"/>
                <a:cs typeface="Times New Roman"/>
              </a:rPr>
              <a:t>άποψ</a:t>
            </a:r>
            <a:r>
              <a:rPr sz="3300" b="0" spc="10" dirty="0">
                <a:latin typeface="Times New Roman"/>
                <a:cs typeface="Times New Roman"/>
              </a:rPr>
              <a:t>η</a:t>
            </a:r>
            <a:r>
              <a:rPr sz="3300" b="0" spc="-10" dirty="0">
                <a:latin typeface="Times New Roman"/>
                <a:cs typeface="Times New Roman"/>
              </a:rPr>
              <a:t>–</a:t>
            </a:r>
            <a:r>
              <a:rPr sz="3300" b="0" spc="-25" dirty="0">
                <a:latin typeface="Times New Roman"/>
                <a:cs typeface="Times New Roman"/>
              </a:rPr>
              <a:t>Φόρο</a:t>
            </a:r>
            <a:r>
              <a:rPr sz="3300" b="0" spc="-15" dirty="0">
                <a:latin typeface="Times New Roman"/>
                <a:cs typeface="Times New Roman"/>
              </a:rPr>
              <a:t>ς</a:t>
            </a:r>
            <a:r>
              <a:rPr sz="3300" b="0" dirty="0">
                <a:latin typeface="Times New Roman"/>
                <a:cs typeface="Times New Roman"/>
              </a:rPr>
              <a:t> </a:t>
            </a:r>
            <a:r>
              <a:rPr sz="3300" b="0" spc="-25" dirty="0">
                <a:latin typeface="Times New Roman"/>
                <a:cs typeface="Times New Roman"/>
              </a:rPr>
              <a:t>κατοχή</a:t>
            </a:r>
            <a:r>
              <a:rPr sz="3300" b="0" spc="-15" dirty="0">
                <a:latin typeface="Times New Roman"/>
                <a:cs typeface="Times New Roman"/>
              </a:rPr>
              <a:t>ς</a:t>
            </a:r>
            <a:r>
              <a:rPr sz="3300" b="0" dirty="0">
                <a:latin typeface="Times New Roman"/>
                <a:cs typeface="Times New Roman"/>
              </a:rPr>
              <a:t> </a:t>
            </a:r>
            <a:r>
              <a:rPr sz="3300" b="0" spc="-25" dirty="0">
                <a:latin typeface="Times New Roman"/>
                <a:cs typeface="Times New Roman"/>
              </a:rPr>
              <a:t>στ</a:t>
            </a:r>
            <a:r>
              <a:rPr sz="3300" b="0" spc="-20" dirty="0">
                <a:latin typeface="Times New Roman"/>
                <a:cs typeface="Times New Roman"/>
              </a:rPr>
              <a:t>η</a:t>
            </a:r>
            <a:r>
              <a:rPr sz="3300" b="0" spc="-5" dirty="0">
                <a:latin typeface="Times New Roman"/>
                <a:cs typeface="Times New Roman"/>
              </a:rPr>
              <a:t> </a:t>
            </a:r>
            <a:r>
              <a:rPr sz="3300" b="0" spc="-20" dirty="0">
                <a:latin typeface="Times New Roman"/>
                <a:cs typeface="Times New Roman"/>
              </a:rPr>
              <a:t>γη</a:t>
            </a:r>
            <a:endParaRPr sz="3300">
              <a:latin typeface="Times New Roman"/>
              <a:cs typeface="Times New Roman"/>
            </a:endParaRPr>
          </a:p>
        </p:txBody>
      </p:sp>
      <p:sp>
        <p:nvSpPr>
          <p:cNvPr id="4" name="object 4"/>
          <p:cNvSpPr/>
          <p:nvPr/>
        </p:nvSpPr>
        <p:spPr>
          <a:xfrm>
            <a:off x="2471813" y="2379726"/>
            <a:ext cx="86360" cy="4147820"/>
          </a:xfrm>
          <a:custGeom>
            <a:avLst/>
            <a:gdLst/>
            <a:ahLst/>
            <a:cxnLst/>
            <a:rect l="l" t="t" r="r" b="b"/>
            <a:pathLst>
              <a:path w="86360" h="4147820">
                <a:moveTo>
                  <a:pt x="86106" y="85343"/>
                </a:moveTo>
                <a:lnTo>
                  <a:pt x="42672" y="0"/>
                </a:lnTo>
                <a:lnTo>
                  <a:pt x="0" y="85343"/>
                </a:lnTo>
                <a:lnTo>
                  <a:pt x="28956" y="85343"/>
                </a:lnTo>
                <a:lnTo>
                  <a:pt x="28956" y="70866"/>
                </a:lnTo>
                <a:lnTo>
                  <a:pt x="57150" y="70866"/>
                </a:lnTo>
                <a:lnTo>
                  <a:pt x="57150" y="85343"/>
                </a:lnTo>
                <a:lnTo>
                  <a:pt x="86106" y="85343"/>
                </a:lnTo>
                <a:close/>
              </a:path>
              <a:path w="86360" h="4147820">
                <a:moveTo>
                  <a:pt x="57150" y="85343"/>
                </a:moveTo>
                <a:lnTo>
                  <a:pt x="57150" y="70866"/>
                </a:lnTo>
                <a:lnTo>
                  <a:pt x="28956" y="70866"/>
                </a:lnTo>
                <a:lnTo>
                  <a:pt x="28956" y="85343"/>
                </a:lnTo>
                <a:lnTo>
                  <a:pt x="57150" y="85343"/>
                </a:lnTo>
                <a:close/>
              </a:path>
              <a:path w="86360" h="4147820">
                <a:moveTo>
                  <a:pt x="57150" y="4147566"/>
                </a:moveTo>
                <a:lnTo>
                  <a:pt x="57150" y="85343"/>
                </a:lnTo>
                <a:lnTo>
                  <a:pt x="28956" y="85343"/>
                </a:lnTo>
                <a:lnTo>
                  <a:pt x="28956" y="4147566"/>
                </a:lnTo>
                <a:lnTo>
                  <a:pt x="57150" y="4147566"/>
                </a:lnTo>
                <a:close/>
              </a:path>
            </a:pathLst>
          </a:custGeom>
          <a:solidFill>
            <a:srgbClr val="660000"/>
          </a:solidFill>
        </p:spPr>
        <p:txBody>
          <a:bodyPr wrap="square" lIns="0" tIns="0" rIns="0" bIns="0" rtlCol="0"/>
          <a:lstStyle/>
          <a:p>
            <a:endParaRPr/>
          </a:p>
        </p:txBody>
      </p:sp>
      <p:sp>
        <p:nvSpPr>
          <p:cNvPr id="5" name="object 5"/>
          <p:cNvSpPr/>
          <p:nvPr/>
        </p:nvSpPr>
        <p:spPr>
          <a:xfrm>
            <a:off x="2514485" y="6484620"/>
            <a:ext cx="6452235" cy="86360"/>
          </a:xfrm>
          <a:custGeom>
            <a:avLst/>
            <a:gdLst/>
            <a:ahLst/>
            <a:cxnLst/>
            <a:rect l="l" t="t" r="r" b="b"/>
            <a:pathLst>
              <a:path w="6452234" h="86359">
                <a:moveTo>
                  <a:pt x="6380225" y="57150"/>
                </a:moveTo>
                <a:lnTo>
                  <a:pt x="6380225" y="28956"/>
                </a:lnTo>
                <a:lnTo>
                  <a:pt x="0" y="28956"/>
                </a:lnTo>
                <a:lnTo>
                  <a:pt x="0" y="57150"/>
                </a:lnTo>
                <a:lnTo>
                  <a:pt x="6380225" y="57150"/>
                </a:lnTo>
                <a:close/>
              </a:path>
              <a:path w="6452234" h="86359">
                <a:moveTo>
                  <a:pt x="6451841" y="42672"/>
                </a:moveTo>
                <a:lnTo>
                  <a:pt x="6365735" y="0"/>
                </a:lnTo>
                <a:lnTo>
                  <a:pt x="6365735" y="28956"/>
                </a:lnTo>
                <a:lnTo>
                  <a:pt x="6380225" y="28956"/>
                </a:lnTo>
                <a:lnTo>
                  <a:pt x="6380225" y="78796"/>
                </a:lnTo>
                <a:lnTo>
                  <a:pt x="6451841" y="42672"/>
                </a:lnTo>
                <a:close/>
              </a:path>
              <a:path w="6452234" h="86359">
                <a:moveTo>
                  <a:pt x="6380225" y="78796"/>
                </a:moveTo>
                <a:lnTo>
                  <a:pt x="6380225" y="57150"/>
                </a:lnTo>
                <a:lnTo>
                  <a:pt x="6365735" y="57150"/>
                </a:lnTo>
                <a:lnTo>
                  <a:pt x="6365735" y="86106"/>
                </a:lnTo>
                <a:lnTo>
                  <a:pt x="6380225" y="78796"/>
                </a:lnTo>
                <a:close/>
              </a:path>
            </a:pathLst>
          </a:custGeom>
          <a:solidFill>
            <a:srgbClr val="660000"/>
          </a:solidFill>
        </p:spPr>
        <p:txBody>
          <a:bodyPr wrap="square" lIns="0" tIns="0" rIns="0" bIns="0" rtlCol="0"/>
          <a:lstStyle/>
          <a:p>
            <a:endParaRPr/>
          </a:p>
        </p:txBody>
      </p:sp>
      <p:sp>
        <p:nvSpPr>
          <p:cNvPr id="6" name="object 6"/>
          <p:cNvSpPr txBox="1"/>
          <p:nvPr/>
        </p:nvSpPr>
        <p:spPr>
          <a:xfrm>
            <a:off x="1435434" y="2186957"/>
            <a:ext cx="528320" cy="1181735"/>
          </a:xfrm>
          <a:prstGeom prst="rect">
            <a:avLst/>
          </a:prstGeom>
        </p:spPr>
        <p:txBody>
          <a:bodyPr vert="vert270" wrap="square" lIns="0" tIns="0" rIns="0" bIns="0" rtlCol="0">
            <a:spAutoFit/>
          </a:bodyPr>
          <a:lstStyle/>
          <a:p>
            <a:pPr marL="12700" marR="5080">
              <a:lnSpc>
                <a:spcPct val="100000"/>
              </a:lnSpc>
            </a:pPr>
            <a:r>
              <a:rPr sz="1800" spc="-5" dirty="0">
                <a:latin typeface="Times New Roman"/>
                <a:cs typeface="Times New Roman"/>
              </a:rPr>
              <a:t>Ενοίκι</a:t>
            </a:r>
            <a:r>
              <a:rPr sz="1800" dirty="0">
                <a:latin typeface="Times New Roman"/>
                <a:cs typeface="Times New Roman"/>
              </a:rPr>
              <a:t>ο</a:t>
            </a:r>
            <a:r>
              <a:rPr sz="1800" spc="5" dirty="0">
                <a:latin typeface="Times New Roman"/>
                <a:cs typeface="Times New Roman"/>
              </a:rPr>
              <a:t> </a:t>
            </a:r>
            <a:r>
              <a:rPr sz="1800" spc="-5" dirty="0">
                <a:latin typeface="Times New Roman"/>
                <a:cs typeface="Times New Roman"/>
              </a:rPr>
              <a:t>ανά στρέμμ</a:t>
            </a:r>
            <a:r>
              <a:rPr sz="1800" dirty="0">
                <a:latin typeface="Times New Roman"/>
                <a:cs typeface="Times New Roman"/>
              </a:rPr>
              <a:t>α</a:t>
            </a:r>
            <a:r>
              <a:rPr sz="1800" spc="-5" dirty="0">
                <a:latin typeface="Times New Roman"/>
                <a:cs typeface="Times New Roman"/>
              </a:rPr>
              <a:t> γης</a:t>
            </a:r>
            <a:endParaRPr sz="1800">
              <a:latin typeface="Times New Roman"/>
              <a:cs typeface="Times New Roman"/>
            </a:endParaRPr>
          </a:p>
        </p:txBody>
      </p:sp>
      <p:sp>
        <p:nvSpPr>
          <p:cNvPr id="7" name="object 7"/>
          <p:cNvSpPr/>
          <p:nvPr/>
        </p:nvSpPr>
        <p:spPr>
          <a:xfrm>
            <a:off x="5394083" y="2571750"/>
            <a:ext cx="0" cy="3956050"/>
          </a:xfrm>
          <a:custGeom>
            <a:avLst/>
            <a:gdLst/>
            <a:ahLst/>
            <a:cxnLst/>
            <a:rect l="l" t="t" r="r" b="b"/>
            <a:pathLst>
              <a:path h="3956050">
                <a:moveTo>
                  <a:pt x="0" y="0"/>
                </a:moveTo>
                <a:lnTo>
                  <a:pt x="0" y="3955542"/>
                </a:lnTo>
              </a:path>
            </a:pathLst>
          </a:custGeom>
          <a:ln w="38100">
            <a:solidFill>
              <a:srgbClr val="000000"/>
            </a:solidFill>
          </a:ln>
        </p:spPr>
        <p:txBody>
          <a:bodyPr wrap="square" lIns="0" tIns="0" rIns="0" bIns="0" rtlCol="0"/>
          <a:lstStyle/>
          <a:p>
            <a:endParaRPr/>
          </a:p>
        </p:txBody>
      </p:sp>
      <p:sp>
        <p:nvSpPr>
          <p:cNvPr id="8" name="object 8"/>
          <p:cNvSpPr/>
          <p:nvPr/>
        </p:nvSpPr>
        <p:spPr>
          <a:xfrm>
            <a:off x="2858909" y="2763773"/>
            <a:ext cx="5993130" cy="3111500"/>
          </a:xfrm>
          <a:custGeom>
            <a:avLst/>
            <a:gdLst/>
            <a:ahLst/>
            <a:cxnLst/>
            <a:rect l="l" t="t" r="r" b="b"/>
            <a:pathLst>
              <a:path w="5993130" h="3111500">
                <a:moveTo>
                  <a:pt x="0" y="0"/>
                </a:moveTo>
                <a:lnTo>
                  <a:pt x="5993117" y="3111245"/>
                </a:lnTo>
              </a:path>
            </a:pathLst>
          </a:custGeom>
          <a:ln w="38100">
            <a:solidFill>
              <a:srgbClr val="000000"/>
            </a:solidFill>
          </a:ln>
        </p:spPr>
        <p:txBody>
          <a:bodyPr wrap="square" lIns="0" tIns="0" rIns="0" bIns="0" rtlCol="0"/>
          <a:lstStyle/>
          <a:p>
            <a:endParaRPr/>
          </a:p>
        </p:txBody>
      </p:sp>
      <p:sp>
        <p:nvSpPr>
          <p:cNvPr id="9" name="object 9"/>
          <p:cNvSpPr/>
          <p:nvPr/>
        </p:nvSpPr>
        <p:spPr>
          <a:xfrm>
            <a:off x="2514485" y="4088891"/>
            <a:ext cx="2879725" cy="0"/>
          </a:xfrm>
          <a:custGeom>
            <a:avLst/>
            <a:gdLst/>
            <a:ahLst/>
            <a:cxnLst/>
            <a:rect l="l" t="t" r="r" b="b"/>
            <a:pathLst>
              <a:path w="2879725">
                <a:moveTo>
                  <a:pt x="2879597" y="0"/>
                </a:moveTo>
                <a:lnTo>
                  <a:pt x="0" y="0"/>
                </a:lnTo>
              </a:path>
            </a:pathLst>
          </a:custGeom>
          <a:ln w="9525">
            <a:solidFill>
              <a:srgbClr val="000000"/>
            </a:solidFill>
            <a:prstDash val="dash"/>
          </a:ln>
        </p:spPr>
        <p:txBody>
          <a:bodyPr wrap="square" lIns="0" tIns="0" rIns="0" bIns="0" rtlCol="0"/>
          <a:lstStyle/>
          <a:p>
            <a:endParaRPr/>
          </a:p>
        </p:txBody>
      </p:sp>
      <p:sp>
        <p:nvSpPr>
          <p:cNvPr id="10" name="object 10"/>
          <p:cNvSpPr/>
          <p:nvPr/>
        </p:nvSpPr>
        <p:spPr>
          <a:xfrm>
            <a:off x="2514485" y="3915917"/>
            <a:ext cx="5953760" cy="2189480"/>
          </a:xfrm>
          <a:custGeom>
            <a:avLst/>
            <a:gdLst/>
            <a:ahLst/>
            <a:cxnLst/>
            <a:rect l="l" t="t" r="r" b="b"/>
            <a:pathLst>
              <a:path w="5953759" h="2189479">
                <a:moveTo>
                  <a:pt x="0" y="0"/>
                </a:moveTo>
                <a:lnTo>
                  <a:pt x="5953505" y="2189226"/>
                </a:lnTo>
              </a:path>
            </a:pathLst>
          </a:custGeom>
          <a:ln w="38100">
            <a:solidFill>
              <a:srgbClr val="FF0000"/>
            </a:solidFill>
          </a:ln>
        </p:spPr>
        <p:txBody>
          <a:bodyPr wrap="square" lIns="0" tIns="0" rIns="0" bIns="0" rtlCol="0"/>
          <a:lstStyle/>
          <a:p>
            <a:endParaRPr/>
          </a:p>
        </p:txBody>
      </p:sp>
      <p:sp>
        <p:nvSpPr>
          <p:cNvPr id="11" name="object 11"/>
          <p:cNvSpPr txBox="1"/>
          <p:nvPr/>
        </p:nvSpPr>
        <p:spPr>
          <a:xfrm>
            <a:off x="8623687" y="5637223"/>
            <a:ext cx="652145" cy="704215"/>
          </a:xfrm>
          <a:prstGeom prst="rect">
            <a:avLst/>
          </a:prstGeom>
        </p:spPr>
        <p:txBody>
          <a:bodyPr vert="horz" wrap="square" lIns="0" tIns="0" rIns="0" bIns="0" rtlCol="0">
            <a:spAutoFit/>
          </a:bodyPr>
          <a:lstStyle/>
          <a:p>
            <a:pPr marL="380365">
              <a:lnSpc>
                <a:spcPct val="100000"/>
              </a:lnSpc>
            </a:pPr>
            <a:r>
              <a:rPr sz="1800" dirty="0">
                <a:latin typeface="Times New Roman"/>
                <a:cs typeface="Times New Roman"/>
              </a:rPr>
              <a:t>D</a:t>
            </a:r>
            <a:r>
              <a:rPr sz="1800" spc="-15" baseline="-23148" dirty="0">
                <a:latin typeface="Times New Roman"/>
                <a:cs typeface="Times New Roman"/>
              </a:rPr>
              <a:t>L</a:t>
            </a:r>
            <a:endParaRPr sz="1800" baseline="-23148">
              <a:latin typeface="Times New Roman"/>
              <a:cs typeface="Times New Roman"/>
            </a:endParaRPr>
          </a:p>
          <a:p>
            <a:pPr marL="12700">
              <a:lnSpc>
                <a:spcPct val="100000"/>
              </a:lnSpc>
              <a:spcBef>
                <a:spcPts val="1000"/>
              </a:spcBef>
            </a:pPr>
            <a:r>
              <a:rPr sz="1800" dirty="0">
                <a:latin typeface="Times New Roman"/>
                <a:cs typeface="Times New Roman"/>
              </a:rPr>
              <a:t>D</a:t>
            </a:r>
            <a:r>
              <a:rPr sz="1800" spc="-22" baseline="-23148" dirty="0">
                <a:latin typeface="Times New Roman"/>
                <a:cs typeface="Times New Roman"/>
              </a:rPr>
              <a:t>L</a:t>
            </a:r>
            <a:r>
              <a:rPr sz="1800" dirty="0">
                <a:latin typeface="Times New Roman"/>
                <a:cs typeface="Times New Roman"/>
              </a:rPr>
              <a:t>’</a:t>
            </a:r>
            <a:endParaRPr sz="1800">
              <a:latin typeface="Times New Roman"/>
              <a:cs typeface="Times New Roman"/>
            </a:endParaRPr>
          </a:p>
        </p:txBody>
      </p:sp>
      <p:sp>
        <p:nvSpPr>
          <p:cNvPr id="12" name="object 12"/>
          <p:cNvSpPr txBox="1"/>
          <p:nvPr/>
        </p:nvSpPr>
        <p:spPr>
          <a:xfrm>
            <a:off x="1398917" y="3855720"/>
            <a:ext cx="1028065" cy="382270"/>
          </a:xfrm>
          <a:prstGeom prst="rect">
            <a:avLst/>
          </a:prstGeom>
        </p:spPr>
        <p:txBody>
          <a:bodyPr vert="horz" wrap="square" lIns="0" tIns="0" rIns="0" bIns="0" rtlCol="0">
            <a:spAutoFit/>
          </a:bodyPr>
          <a:lstStyle/>
          <a:p>
            <a:pPr algn="r">
              <a:lnSpc>
                <a:spcPts val="670"/>
              </a:lnSpc>
            </a:pPr>
            <a:r>
              <a:rPr sz="1200" spc="-10" dirty="0">
                <a:latin typeface="Times New Roman"/>
                <a:cs typeface="Times New Roman"/>
              </a:rPr>
              <a:t>L</a:t>
            </a:r>
            <a:endParaRPr sz="1200">
              <a:latin typeface="Times New Roman"/>
              <a:cs typeface="Times New Roman"/>
            </a:endParaRPr>
          </a:p>
          <a:p>
            <a:pPr marR="85090" algn="r">
              <a:lnSpc>
                <a:spcPts val="1390"/>
              </a:lnSpc>
            </a:pPr>
            <a:r>
              <a:rPr sz="1800" dirty="0">
                <a:latin typeface="Times New Roman"/>
                <a:cs typeface="Times New Roman"/>
              </a:rPr>
              <a:t>P</a:t>
            </a:r>
            <a:r>
              <a:rPr sz="1800" baseline="-23148" dirty="0">
                <a:latin typeface="Times New Roman"/>
                <a:cs typeface="Times New Roman"/>
              </a:rPr>
              <a:t>0</a:t>
            </a:r>
            <a:endParaRPr sz="1800" baseline="-23148">
              <a:latin typeface="Times New Roman"/>
              <a:cs typeface="Times New Roman"/>
            </a:endParaRPr>
          </a:p>
        </p:txBody>
      </p:sp>
      <p:sp>
        <p:nvSpPr>
          <p:cNvPr id="13" name="object 13"/>
          <p:cNvSpPr/>
          <p:nvPr/>
        </p:nvSpPr>
        <p:spPr>
          <a:xfrm>
            <a:off x="2514485" y="4991100"/>
            <a:ext cx="2879725" cy="0"/>
          </a:xfrm>
          <a:custGeom>
            <a:avLst/>
            <a:gdLst/>
            <a:ahLst/>
            <a:cxnLst/>
            <a:rect l="l" t="t" r="r" b="b"/>
            <a:pathLst>
              <a:path w="2879725">
                <a:moveTo>
                  <a:pt x="2879597" y="0"/>
                </a:moveTo>
                <a:lnTo>
                  <a:pt x="0" y="0"/>
                </a:lnTo>
              </a:path>
            </a:pathLst>
          </a:custGeom>
          <a:ln w="9525">
            <a:solidFill>
              <a:srgbClr val="000000"/>
            </a:solidFill>
            <a:prstDash val="dash"/>
          </a:ln>
        </p:spPr>
        <p:txBody>
          <a:bodyPr wrap="square" lIns="0" tIns="0" rIns="0" bIns="0" rtlCol="0"/>
          <a:lstStyle/>
          <a:p>
            <a:endParaRPr/>
          </a:p>
        </p:txBody>
      </p:sp>
      <p:sp>
        <p:nvSpPr>
          <p:cNvPr id="14" name="object 14"/>
          <p:cNvSpPr txBox="1"/>
          <p:nvPr/>
        </p:nvSpPr>
        <p:spPr>
          <a:xfrm>
            <a:off x="2132209" y="4906465"/>
            <a:ext cx="229235" cy="302895"/>
          </a:xfrm>
          <a:prstGeom prst="rect">
            <a:avLst/>
          </a:prstGeom>
        </p:spPr>
        <p:txBody>
          <a:bodyPr vert="horz" wrap="square" lIns="0" tIns="0" rIns="0" bIns="0" rtlCol="0">
            <a:spAutoFit/>
          </a:bodyPr>
          <a:lstStyle/>
          <a:p>
            <a:pPr marL="12700">
              <a:lnSpc>
                <a:spcPct val="100000"/>
              </a:lnSpc>
            </a:pPr>
            <a:r>
              <a:rPr sz="1800" dirty="0">
                <a:latin typeface="Times New Roman"/>
                <a:cs typeface="Times New Roman"/>
              </a:rPr>
              <a:t>P</a:t>
            </a:r>
            <a:r>
              <a:rPr sz="1800" baseline="-23148" dirty="0">
                <a:latin typeface="Times New Roman"/>
                <a:cs typeface="Times New Roman"/>
              </a:rPr>
              <a:t>n</a:t>
            </a:r>
            <a:endParaRPr sz="1800" baseline="-23148">
              <a:latin typeface="Times New Roman"/>
              <a:cs typeface="Times New Roman"/>
            </a:endParaRPr>
          </a:p>
        </p:txBody>
      </p:sp>
      <p:sp>
        <p:nvSpPr>
          <p:cNvPr id="15" name="object 15"/>
          <p:cNvSpPr txBox="1"/>
          <p:nvPr/>
        </p:nvSpPr>
        <p:spPr>
          <a:xfrm>
            <a:off x="2335663" y="4904535"/>
            <a:ext cx="118745" cy="177800"/>
          </a:xfrm>
          <a:prstGeom prst="rect">
            <a:avLst/>
          </a:prstGeom>
        </p:spPr>
        <p:txBody>
          <a:bodyPr vert="horz" wrap="square" lIns="0" tIns="0" rIns="0" bIns="0" rtlCol="0">
            <a:spAutoFit/>
          </a:bodyPr>
          <a:lstStyle/>
          <a:p>
            <a:pPr marL="12700">
              <a:lnSpc>
                <a:spcPct val="100000"/>
              </a:lnSpc>
            </a:pPr>
            <a:r>
              <a:rPr sz="1200" spc="-10" dirty="0">
                <a:latin typeface="Times New Roman"/>
                <a:cs typeface="Times New Roman"/>
              </a:rPr>
              <a:t>L</a:t>
            </a:r>
            <a:endParaRPr sz="1200">
              <a:latin typeface="Times New Roman"/>
              <a:cs typeface="Times New Roman"/>
            </a:endParaRPr>
          </a:p>
        </p:txBody>
      </p:sp>
      <p:sp>
        <p:nvSpPr>
          <p:cNvPr id="16" name="object 16"/>
          <p:cNvSpPr/>
          <p:nvPr/>
        </p:nvSpPr>
        <p:spPr>
          <a:xfrm>
            <a:off x="1398917" y="3855720"/>
            <a:ext cx="1007110" cy="370840"/>
          </a:xfrm>
          <a:custGeom>
            <a:avLst/>
            <a:gdLst/>
            <a:ahLst/>
            <a:cxnLst/>
            <a:rect l="l" t="t" r="r" b="b"/>
            <a:pathLst>
              <a:path w="1007110" h="370839">
                <a:moveTo>
                  <a:pt x="0" y="0"/>
                </a:moveTo>
                <a:lnTo>
                  <a:pt x="0" y="370332"/>
                </a:lnTo>
                <a:lnTo>
                  <a:pt x="1006602" y="370332"/>
                </a:lnTo>
                <a:lnTo>
                  <a:pt x="1006602" y="0"/>
                </a:lnTo>
                <a:lnTo>
                  <a:pt x="0" y="0"/>
                </a:lnTo>
                <a:close/>
              </a:path>
            </a:pathLst>
          </a:custGeom>
          <a:solidFill>
            <a:srgbClr val="CDC085"/>
          </a:solidFill>
        </p:spPr>
        <p:txBody>
          <a:bodyPr wrap="square" lIns="0" tIns="0" rIns="0" bIns="0" rtlCol="0"/>
          <a:lstStyle/>
          <a:p>
            <a:endParaRPr/>
          </a:p>
        </p:txBody>
      </p:sp>
      <p:sp>
        <p:nvSpPr>
          <p:cNvPr id="17" name="object 17"/>
          <p:cNvSpPr txBox="1"/>
          <p:nvPr/>
        </p:nvSpPr>
        <p:spPr>
          <a:xfrm>
            <a:off x="2203837" y="3923841"/>
            <a:ext cx="118745" cy="177800"/>
          </a:xfrm>
          <a:prstGeom prst="rect">
            <a:avLst/>
          </a:prstGeom>
        </p:spPr>
        <p:txBody>
          <a:bodyPr vert="horz" wrap="square" lIns="0" tIns="0" rIns="0" bIns="0" rtlCol="0">
            <a:spAutoFit/>
          </a:bodyPr>
          <a:lstStyle/>
          <a:p>
            <a:pPr marL="12700">
              <a:lnSpc>
                <a:spcPct val="100000"/>
              </a:lnSpc>
            </a:pPr>
            <a:r>
              <a:rPr sz="1200" spc="-10" dirty="0">
                <a:latin typeface="Times New Roman"/>
                <a:cs typeface="Times New Roman"/>
              </a:rPr>
              <a:t>L</a:t>
            </a:r>
            <a:endParaRPr sz="1200">
              <a:latin typeface="Times New Roman"/>
              <a:cs typeface="Times New Roman"/>
            </a:endParaRPr>
          </a:p>
        </p:txBody>
      </p:sp>
      <p:sp>
        <p:nvSpPr>
          <p:cNvPr id="18" name="object 18"/>
          <p:cNvSpPr/>
          <p:nvPr/>
        </p:nvSpPr>
        <p:spPr>
          <a:xfrm>
            <a:off x="5423039" y="2711195"/>
            <a:ext cx="3603625" cy="2252980"/>
          </a:xfrm>
          <a:custGeom>
            <a:avLst/>
            <a:gdLst/>
            <a:ahLst/>
            <a:cxnLst/>
            <a:rect l="l" t="t" r="r" b="b"/>
            <a:pathLst>
              <a:path w="3603625" h="2252979">
                <a:moveTo>
                  <a:pt x="1235201" y="1675008"/>
                </a:moveTo>
                <a:lnTo>
                  <a:pt x="1235201" y="1342643"/>
                </a:lnTo>
                <a:lnTo>
                  <a:pt x="0" y="2252472"/>
                </a:lnTo>
                <a:lnTo>
                  <a:pt x="1235201" y="1675008"/>
                </a:lnTo>
                <a:close/>
              </a:path>
              <a:path w="3603625" h="2252979">
                <a:moveTo>
                  <a:pt x="3603485" y="1119377"/>
                </a:moveTo>
                <a:lnTo>
                  <a:pt x="3603485" y="224027"/>
                </a:lnTo>
                <a:lnTo>
                  <a:pt x="3601916" y="205692"/>
                </a:lnTo>
                <a:lnTo>
                  <a:pt x="3579363" y="153326"/>
                </a:lnTo>
                <a:lnTo>
                  <a:pt x="3550671" y="121199"/>
                </a:lnTo>
                <a:lnTo>
                  <a:pt x="3512191" y="91842"/>
                </a:lnTo>
                <a:lnTo>
                  <a:pt x="3464896" y="65722"/>
                </a:lnTo>
                <a:lnTo>
                  <a:pt x="3409760" y="43305"/>
                </a:lnTo>
                <a:lnTo>
                  <a:pt x="3347757" y="25059"/>
                </a:lnTo>
                <a:lnTo>
                  <a:pt x="3279860" y="11448"/>
                </a:lnTo>
                <a:lnTo>
                  <a:pt x="3207044" y="2939"/>
                </a:lnTo>
                <a:lnTo>
                  <a:pt x="3130283" y="0"/>
                </a:lnTo>
                <a:lnTo>
                  <a:pt x="1235201" y="0"/>
                </a:lnTo>
                <a:lnTo>
                  <a:pt x="1196387" y="744"/>
                </a:lnTo>
                <a:lnTo>
                  <a:pt x="1121474" y="6527"/>
                </a:lnTo>
                <a:lnTo>
                  <a:pt x="1050995" y="17645"/>
                </a:lnTo>
                <a:lnTo>
                  <a:pt x="985923" y="33632"/>
                </a:lnTo>
                <a:lnTo>
                  <a:pt x="927232" y="54022"/>
                </a:lnTo>
                <a:lnTo>
                  <a:pt x="875895" y="78348"/>
                </a:lnTo>
                <a:lnTo>
                  <a:pt x="832887" y="106145"/>
                </a:lnTo>
                <a:lnTo>
                  <a:pt x="799181" y="136945"/>
                </a:lnTo>
                <a:lnTo>
                  <a:pt x="775750" y="170283"/>
                </a:lnTo>
                <a:lnTo>
                  <a:pt x="762000" y="224028"/>
                </a:lnTo>
                <a:lnTo>
                  <a:pt x="762000" y="1119377"/>
                </a:lnTo>
                <a:lnTo>
                  <a:pt x="775750" y="1173076"/>
                </a:lnTo>
                <a:lnTo>
                  <a:pt x="799181" y="1206341"/>
                </a:lnTo>
                <a:lnTo>
                  <a:pt x="832887" y="1237046"/>
                </a:lnTo>
                <a:lnTo>
                  <a:pt x="875895" y="1264733"/>
                </a:lnTo>
                <a:lnTo>
                  <a:pt x="927232" y="1288945"/>
                </a:lnTo>
                <a:lnTo>
                  <a:pt x="985923" y="1309226"/>
                </a:lnTo>
                <a:lnTo>
                  <a:pt x="1050995" y="1325117"/>
                </a:lnTo>
                <a:lnTo>
                  <a:pt x="1121474" y="1336163"/>
                </a:lnTo>
                <a:lnTo>
                  <a:pt x="1196387" y="1341904"/>
                </a:lnTo>
                <a:lnTo>
                  <a:pt x="1235201" y="1342643"/>
                </a:lnTo>
                <a:lnTo>
                  <a:pt x="1235201" y="1675008"/>
                </a:lnTo>
                <a:lnTo>
                  <a:pt x="1946135" y="1342643"/>
                </a:lnTo>
                <a:lnTo>
                  <a:pt x="3130283" y="1342643"/>
                </a:lnTo>
                <a:lnTo>
                  <a:pt x="3169096" y="1341904"/>
                </a:lnTo>
                <a:lnTo>
                  <a:pt x="3244006" y="1336163"/>
                </a:lnTo>
                <a:lnTo>
                  <a:pt x="3314484" y="1325117"/>
                </a:lnTo>
                <a:lnTo>
                  <a:pt x="3379556" y="1309226"/>
                </a:lnTo>
                <a:lnTo>
                  <a:pt x="3438247" y="1288945"/>
                </a:lnTo>
                <a:lnTo>
                  <a:pt x="3489585" y="1264733"/>
                </a:lnTo>
                <a:lnTo>
                  <a:pt x="3532594" y="1237046"/>
                </a:lnTo>
                <a:lnTo>
                  <a:pt x="3566302" y="1206341"/>
                </a:lnTo>
                <a:lnTo>
                  <a:pt x="3589734" y="1173076"/>
                </a:lnTo>
                <a:lnTo>
                  <a:pt x="3601916" y="1137707"/>
                </a:lnTo>
                <a:lnTo>
                  <a:pt x="3603485" y="1119377"/>
                </a:lnTo>
                <a:close/>
              </a:path>
            </a:pathLst>
          </a:custGeom>
          <a:solidFill>
            <a:srgbClr val="FFFF00"/>
          </a:solidFill>
        </p:spPr>
        <p:txBody>
          <a:bodyPr wrap="square" lIns="0" tIns="0" rIns="0" bIns="0" rtlCol="0"/>
          <a:lstStyle/>
          <a:p>
            <a:endParaRPr/>
          </a:p>
        </p:txBody>
      </p:sp>
      <p:sp>
        <p:nvSpPr>
          <p:cNvPr id="19" name="object 19"/>
          <p:cNvSpPr/>
          <p:nvPr/>
        </p:nvSpPr>
        <p:spPr>
          <a:xfrm>
            <a:off x="5423039" y="2711195"/>
            <a:ext cx="3603625" cy="2252980"/>
          </a:xfrm>
          <a:custGeom>
            <a:avLst/>
            <a:gdLst/>
            <a:ahLst/>
            <a:cxnLst/>
            <a:rect l="l" t="t" r="r" b="b"/>
            <a:pathLst>
              <a:path w="3603625" h="2252979">
                <a:moveTo>
                  <a:pt x="1235201" y="0"/>
                </a:moveTo>
                <a:lnTo>
                  <a:pt x="1196387" y="744"/>
                </a:lnTo>
                <a:lnTo>
                  <a:pt x="1121474" y="6527"/>
                </a:lnTo>
                <a:lnTo>
                  <a:pt x="1050995" y="17645"/>
                </a:lnTo>
                <a:lnTo>
                  <a:pt x="985923" y="33632"/>
                </a:lnTo>
                <a:lnTo>
                  <a:pt x="927232" y="54022"/>
                </a:lnTo>
                <a:lnTo>
                  <a:pt x="875895" y="78348"/>
                </a:lnTo>
                <a:lnTo>
                  <a:pt x="832887" y="106145"/>
                </a:lnTo>
                <a:lnTo>
                  <a:pt x="799181" y="136945"/>
                </a:lnTo>
                <a:lnTo>
                  <a:pt x="775750" y="170283"/>
                </a:lnTo>
                <a:lnTo>
                  <a:pt x="762000" y="224028"/>
                </a:lnTo>
                <a:lnTo>
                  <a:pt x="762000" y="1119377"/>
                </a:lnTo>
                <a:lnTo>
                  <a:pt x="775750" y="1173076"/>
                </a:lnTo>
                <a:lnTo>
                  <a:pt x="799181" y="1206341"/>
                </a:lnTo>
                <a:lnTo>
                  <a:pt x="832887" y="1237046"/>
                </a:lnTo>
                <a:lnTo>
                  <a:pt x="875895" y="1264733"/>
                </a:lnTo>
                <a:lnTo>
                  <a:pt x="927232" y="1288945"/>
                </a:lnTo>
                <a:lnTo>
                  <a:pt x="985923" y="1309226"/>
                </a:lnTo>
                <a:lnTo>
                  <a:pt x="1050995" y="1325117"/>
                </a:lnTo>
                <a:lnTo>
                  <a:pt x="1121474" y="1336163"/>
                </a:lnTo>
                <a:lnTo>
                  <a:pt x="1196387" y="1341904"/>
                </a:lnTo>
                <a:lnTo>
                  <a:pt x="1235201" y="1342643"/>
                </a:lnTo>
                <a:lnTo>
                  <a:pt x="0" y="2252472"/>
                </a:lnTo>
                <a:lnTo>
                  <a:pt x="1946135" y="1342643"/>
                </a:lnTo>
                <a:lnTo>
                  <a:pt x="3130283" y="1342643"/>
                </a:lnTo>
                <a:lnTo>
                  <a:pt x="3169096" y="1341904"/>
                </a:lnTo>
                <a:lnTo>
                  <a:pt x="3244006" y="1336163"/>
                </a:lnTo>
                <a:lnTo>
                  <a:pt x="3314484" y="1325117"/>
                </a:lnTo>
                <a:lnTo>
                  <a:pt x="3379556" y="1309226"/>
                </a:lnTo>
                <a:lnTo>
                  <a:pt x="3438247" y="1288945"/>
                </a:lnTo>
                <a:lnTo>
                  <a:pt x="3489585" y="1264733"/>
                </a:lnTo>
                <a:lnTo>
                  <a:pt x="3532594" y="1237046"/>
                </a:lnTo>
                <a:lnTo>
                  <a:pt x="3566302" y="1206341"/>
                </a:lnTo>
                <a:lnTo>
                  <a:pt x="3589734" y="1173076"/>
                </a:lnTo>
                <a:lnTo>
                  <a:pt x="3603485" y="1119377"/>
                </a:lnTo>
                <a:lnTo>
                  <a:pt x="3603485" y="224027"/>
                </a:lnTo>
                <a:lnTo>
                  <a:pt x="3589734" y="170283"/>
                </a:lnTo>
                <a:lnTo>
                  <a:pt x="3566302" y="136945"/>
                </a:lnTo>
                <a:lnTo>
                  <a:pt x="3532594" y="106145"/>
                </a:lnTo>
                <a:lnTo>
                  <a:pt x="3489585" y="78348"/>
                </a:lnTo>
                <a:lnTo>
                  <a:pt x="3438247" y="54022"/>
                </a:lnTo>
                <a:lnTo>
                  <a:pt x="3379556" y="33632"/>
                </a:lnTo>
                <a:lnTo>
                  <a:pt x="3314484" y="17645"/>
                </a:lnTo>
                <a:lnTo>
                  <a:pt x="3244006" y="6527"/>
                </a:lnTo>
                <a:lnTo>
                  <a:pt x="3169096" y="744"/>
                </a:lnTo>
                <a:lnTo>
                  <a:pt x="3130283" y="0"/>
                </a:lnTo>
                <a:lnTo>
                  <a:pt x="1235201" y="0"/>
                </a:lnTo>
                <a:close/>
              </a:path>
            </a:pathLst>
          </a:custGeom>
          <a:ln w="9525">
            <a:solidFill>
              <a:srgbClr val="000000"/>
            </a:solidFill>
          </a:ln>
        </p:spPr>
        <p:txBody>
          <a:bodyPr wrap="square" lIns="0" tIns="0" rIns="0" bIns="0" rtlCol="0"/>
          <a:lstStyle/>
          <a:p>
            <a:endParaRPr/>
          </a:p>
        </p:txBody>
      </p:sp>
      <p:sp>
        <p:nvSpPr>
          <p:cNvPr id="20" name="object 20"/>
          <p:cNvSpPr txBox="1"/>
          <p:nvPr/>
        </p:nvSpPr>
        <p:spPr>
          <a:xfrm>
            <a:off x="5612263" y="2410915"/>
            <a:ext cx="3143250" cy="1499235"/>
          </a:xfrm>
          <a:prstGeom prst="rect">
            <a:avLst/>
          </a:prstGeom>
        </p:spPr>
        <p:txBody>
          <a:bodyPr vert="horz" wrap="square" lIns="0" tIns="0" rIns="0" bIns="0" rtlCol="0">
            <a:spAutoFit/>
          </a:bodyPr>
          <a:lstStyle/>
          <a:p>
            <a:pPr marL="12700">
              <a:lnSpc>
                <a:spcPct val="100000"/>
              </a:lnSpc>
            </a:pPr>
            <a:r>
              <a:rPr sz="1800" dirty="0">
                <a:latin typeface="Times New Roman"/>
                <a:cs typeface="Times New Roman"/>
              </a:rPr>
              <a:t>S</a:t>
            </a:r>
            <a:r>
              <a:rPr sz="1800" spc="-15" baseline="-23148" dirty="0">
                <a:latin typeface="Times New Roman"/>
                <a:cs typeface="Times New Roman"/>
              </a:rPr>
              <a:t>L</a:t>
            </a:r>
            <a:endParaRPr sz="1800" baseline="-23148">
              <a:latin typeface="Times New Roman"/>
              <a:cs typeface="Times New Roman"/>
            </a:endParaRPr>
          </a:p>
          <a:p>
            <a:pPr marL="853440" marR="5080" indent="1270" algn="ctr">
              <a:lnSpc>
                <a:spcPct val="100000"/>
              </a:lnSpc>
              <a:spcBef>
                <a:spcPts val="1155"/>
              </a:spcBef>
            </a:pPr>
            <a:r>
              <a:rPr sz="1800" dirty="0">
                <a:latin typeface="Times New Roman"/>
                <a:cs typeface="Times New Roman"/>
              </a:rPr>
              <a:t>Η</a:t>
            </a:r>
            <a:r>
              <a:rPr sz="1800" spc="-5" dirty="0">
                <a:latin typeface="Times New Roman"/>
                <a:cs typeface="Times New Roman"/>
              </a:rPr>
              <a:t> </a:t>
            </a:r>
            <a:r>
              <a:rPr sz="1800" spc="-10" dirty="0">
                <a:latin typeface="Times New Roman"/>
                <a:cs typeface="Times New Roman"/>
              </a:rPr>
              <a:t>τ</a:t>
            </a:r>
            <a:r>
              <a:rPr sz="1800" dirty="0">
                <a:latin typeface="Times New Roman"/>
                <a:cs typeface="Times New Roman"/>
              </a:rPr>
              <a:t>ι</a:t>
            </a:r>
            <a:r>
              <a:rPr sz="1800" spc="-5" dirty="0">
                <a:latin typeface="Times New Roman"/>
                <a:cs typeface="Times New Roman"/>
              </a:rPr>
              <a:t>μ</a:t>
            </a:r>
            <a:r>
              <a:rPr sz="1800" spc="-10" dirty="0">
                <a:latin typeface="Times New Roman"/>
                <a:cs typeface="Times New Roman"/>
              </a:rPr>
              <a:t>ή</a:t>
            </a:r>
            <a:r>
              <a:rPr sz="1800" spc="-5" dirty="0">
                <a:latin typeface="Times New Roman"/>
                <a:cs typeface="Times New Roman"/>
              </a:rPr>
              <a:t> </a:t>
            </a:r>
            <a:r>
              <a:rPr sz="1800" spc="-15" dirty="0">
                <a:latin typeface="Times New Roman"/>
                <a:cs typeface="Times New Roman"/>
              </a:rPr>
              <a:t>π</a:t>
            </a:r>
            <a:r>
              <a:rPr sz="1800" dirty="0">
                <a:latin typeface="Times New Roman"/>
                <a:cs typeface="Times New Roman"/>
              </a:rPr>
              <a:t>ου </a:t>
            </a:r>
            <a:r>
              <a:rPr sz="1800" spc="-15" dirty="0">
                <a:latin typeface="Times New Roman"/>
                <a:cs typeface="Times New Roman"/>
              </a:rPr>
              <a:t>πα</a:t>
            </a:r>
            <a:r>
              <a:rPr sz="1800" spc="5" dirty="0">
                <a:latin typeface="Times New Roman"/>
                <a:cs typeface="Times New Roman"/>
              </a:rPr>
              <a:t>ί</a:t>
            </a:r>
            <a:r>
              <a:rPr sz="1800" dirty="0">
                <a:latin typeface="Times New Roman"/>
                <a:cs typeface="Times New Roman"/>
              </a:rPr>
              <a:t>ρν</a:t>
            </a:r>
            <a:r>
              <a:rPr sz="1800" spc="-10" dirty="0">
                <a:latin typeface="Times New Roman"/>
                <a:cs typeface="Times New Roman"/>
              </a:rPr>
              <a:t>ο</a:t>
            </a:r>
            <a:r>
              <a:rPr sz="1800" dirty="0">
                <a:latin typeface="Times New Roman"/>
                <a:cs typeface="Times New Roman"/>
              </a:rPr>
              <a:t>υν </a:t>
            </a:r>
            <a:r>
              <a:rPr sz="1800" spc="-10" dirty="0">
                <a:latin typeface="Times New Roman"/>
                <a:cs typeface="Times New Roman"/>
              </a:rPr>
              <a:t>ο</a:t>
            </a:r>
            <a:r>
              <a:rPr sz="1800" dirty="0">
                <a:latin typeface="Times New Roman"/>
                <a:cs typeface="Times New Roman"/>
              </a:rPr>
              <a:t>ι </a:t>
            </a:r>
            <a:r>
              <a:rPr sz="1800" spc="-10" dirty="0">
                <a:latin typeface="Times New Roman"/>
                <a:cs typeface="Times New Roman"/>
              </a:rPr>
              <a:t>ιδιοκτήτες</a:t>
            </a:r>
            <a:r>
              <a:rPr sz="1800" dirty="0">
                <a:latin typeface="Times New Roman"/>
                <a:cs typeface="Times New Roman"/>
              </a:rPr>
              <a:t> </a:t>
            </a:r>
            <a:r>
              <a:rPr sz="1800" spc="-10" dirty="0">
                <a:latin typeface="Times New Roman"/>
                <a:cs typeface="Times New Roman"/>
              </a:rPr>
              <a:t>γης</a:t>
            </a:r>
            <a:r>
              <a:rPr sz="1800" dirty="0">
                <a:latin typeface="Times New Roman"/>
                <a:cs typeface="Times New Roman"/>
              </a:rPr>
              <a:t> </a:t>
            </a:r>
            <a:r>
              <a:rPr sz="1800" spc="-5" dirty="0">
                <a:latin typeface="Times New Roman"/>
                <a:cs typeface="Times New Roman"/>
              </a:rPr>
              <a:t>μ</a:t>
            </a:r>
            <a:r>
              <a:rPr sz="1800" spc="-10" dirty="0">
                <a:latin typeface="Times New Roman"/>
                <a:cs typeface="Times New Roman"/>
              </a:rPr>
              <a:t>ειώνεται κατά</a:t>
            </a:r>
            <a:r>
              <a:rPr sz="1800" spc="-5" dirty="0">
                <a:latin typeface="Times New Roman"/>
                <a:cs typeface="Times New Roman"/>
              </a:rPr>
              <a:t> </a:t>
            </a:r>
            <a:r>
              <a:rPr sz="1800" spc="-10" dirty="0">
                <a:latin typeface="Times New Roman"/>
                <a:cs typeface="Times New Roman"/>
              </a:rPr>
              <a:t>τ</a:t>
            </a:r>
            <a:r>
              <a:rPr sz="1800" dirty="0">
                <a:latin typeface="Times New Roman"/>
                <a:cs typeface="Times New Roman"/>
              </a:rPr>
              <a:t>ο</a:t>
            </a:r>
            <a:r>
              <a:rPr sz="1800" spc="-10" dirty="0">
                <a:latin typeface="Times New Roman"/>
                <a:cs typeface="Times New Roman"/>
              </a:rPr>
              <a:t> </a:t>
            </a:r>
            <a:r>
              <a:rPr sz="1800" dirty="0">
                <a:latin typeface="Times New Roman"/>
                <a:cs typeface="Times New Roman"/>
              </a:rPr>
              <a:t>σ</a:t>
            </a:r>
            <a:r>
              <a:rPr sz="1800" spc="-10" dirty="0">
                <a:latin typeface="Times New Roman"/>
                <a:cs typeface="Times New Roman"/>
              </a:rPr>
              <a:t>υνολικό</a:t>
            </a:r>
            <a:r>
              <a:rPr sz="1800" dirty="0">
                <a:latin typeface="Times New Roman"/>
                <a:cs typeface="Times New Roman"/>
              </a:rPr>
              <a:t> </a:t>
            </a:r>
            <a:r>
              <a:rPr sz="1800" spc="-15" dirty="0">
                <a:latin typeface="Times New Roman"/>
                <a:cs typeface="Times New Roman"/>
              </a:rPr>
              <a:t>π</a:t>
            </a:r>
            <a:r>
              <a:rPr sz="1800" dirty="0">
                <a:latin typeface="Times New Roman"/>
                <a:cs typeface="Times New Roman"/>
              </a:rPr>
              <a:t>οσό </a:t>
            </a:r>
            <a:r>
              <a:rPr sz="1800" spc="-15" dirty="0">
                <a:latin typeface="Times New Roman"/>
                <a:cs typeface="Times New Roman"/>
              </a:rPr>
              <a:t>το</a:t>
            </a:r>
            <a:r>
              <a:rPr sz="1800" spc="-10" dirty="0">
                <a:latin typeface="Times New Roman"/>
                <a:cs typeface="Times New Roman"/>
              </a:rPr>
              <a:t>υ</a:t>
            </a:r>
            <a:r>
              <a:rPr sz="1800" dirty="0">
                <a:latin typeface="Times New Roman"/>
                <a:cs typeface="Times New Roman"/>
              </a:rPr>
              <a:t> </a:t>
            </a:r>
            <a:r>
              <a:rPr sz="1800" spc="-5" dirty="0">
                <a:latin typeface="Times New Roman"/>
                <a:cs typeface="Times New Roman"/>
              </a:rPr>
              <a:t>φόρου</a:t>
            </a:r>
            <a:endParaRPr sz="1800">
              <a:latin typeface="Times New Roman"/>
              <a:cs typeface="Times New Roman"/>
            </a:endParaRPr>
          </a:p>
        </p:txBody>
      </p:sp>
      <p:sp>
        <p:nvSpPr>
          <p:cNvPr id="21" name="object 21"/>
          <p:cNvSpPr txBox="1"/>
          <p:nvPr/>
        </p:nvSpPr>
        <p:spPr>
          <a:xfrm>
            <a:off x="1478414" y="3923841"/>
            <a:ext cx="751840" cy="304800"/>
          </a:xfrm>
          <a:prstGeom prst="rect">
            <a:avLst/>
          </a:prstGeom>
        </p:spPr>
        <p:txBody>
          <a:bodyPr vert="horz" wrap="square" lIns="0" tIns="0" rIns="0" bIns="0" rtlCol="0">
            <a:spAutoFit/>
          </a:bodyPr>
          <a:lstStyle/>
          <a:p>
            <a:pPr marL="12700">
              <a:lnSpc>
                <a:spcPct val="100000"/>
              </a:lnSpc>
            </a:pPr>
            <a:r>
              <a:rPr sz="1800" dirty="0">
                <a:latin typeface="Times New Roman"/>
                <a:cs typeface="Times New Roman"/>
              </a:rPr>
              <a:t>P</a:t>
            </a:r>
            <a:r>
              <a:rPr sz="1800" baseline="-23148" dirty="0">
                <a:latin typeface="Times New Roman"/>
                <a:cs typeface="Times New Roman"/>
              </a:rPr>
              <a:t>s</a:t>
            </a:r>
            <a:r>
              <a:rPr sz="1800" spc="-15" baseline="23148" dirty="0">
                <a:latin typeface="Times New Roman"/>
                <a:cs typeface="Times New Roman"/>
              </a:rPr>
              <a:t>L</a:t>
            </a:r>
            <a:r>
              <a:rPr sz="1800" spc="217" baseline="23148" dirty="0">
                <a:latin typeface="Times New Roman"/>
                <a:cs typeface="Times New Roman"/>
              </a:rPr>
              <a:t> </a:t>
            </a:r>
            <a:r>
              <a:rPr sz="1800" spc="-15" dirty="0">
                <a:latin typeface="Times New Roman"/>
                <a:cs typeface="Times New Roman"/>
              </a:rPr>
              <a:t>=</a:t>
            </a:r>
            <a:r>
              <a:rPr sz="1800" spc="-5" dirty="0">
                <a:latin typeface="Times New Roman"/>
                <a:cs typeface="Times New Roman"/>
              </a:rPr>
              <a:t> </a:t>
            </a:r>
            <a:r>
              <a:rPr sz="1800" dirty="0">
                <a:latin typeface="Times New Roman"/>
                <a:cs typeface="Times New Roman"/>
              </a:rPr>
              <a:t>P</a:t>
            </a:r>
            <a:r>
              <a:rPr sz="1800" baseline="-23148" dirty="0">
                <a:latin typeface="Times New Roman"/>
                <a:cs typeface="Times New Roman"/>
              </a:rPr>
              <a:t>0</a:t>
            </a:r>
            <a:endParaRPr sz="1800" baseline="-23148">
              <a:latin typeface="Times New Roman"/>
              <a:cs typeface="Times New Roman"/>
            </a:endParaRPr>
          </a:p>
        </p:txBody>
      </p:sp>
      <p:sp>
        <p:nvSpPr>
          <p:cNvPr id="22" name="object 22"/>
          <p:cNvSpPr/>
          <p:nvPr/>
        </p:nvSpPr>
        <p:spPr>
          <a:xfrm>
            <a:off x="9102731" y="6864095"/>
            <a:ext cx="816108" cy="342900"/>
          </a:xfrm>
          <a:prstGeom prst="rect">
            <a:avLst/>
          </a:prstGeom>
          <a:blipFill>
            <a:blip r:embed="rId3" cstate="print"/>
            <a:stretch>
              <a:fillRect/>
            </a:stretch>
          </a:blipFill>
        </p:spPr>
        <p:txBody>
          <a:bodyPr wrap="square" lIns="0" tIns="0" rIns="0" bIns="0" rtlCol="0"/>
          <a:lstStyle/>
          <a:p>
            <a:endParaRPr/>
          </a:p>
        </p:txBody>
      </p:sp>
      <p:sp>
        <p:nvSpPr>
          <p:cNvPr id="23" name="object 23"/>
          <p:cNvSpPr txBox="1"/>
          <p:nvPr/>
        </p:nvSpPr>
        <p:spPr>
          <a:xfrm>
            <a:off x="7442587" y="6656017"/>
            <a:ext cx="1401445" cy="254000"/>
          </a:xfrm>
          <a:prstGeom prst="rect">
            <a:avLst/>
          </a:prstGeom>
        </p:spPr>
        <p:txBody>
          <a:bodyPr vert="horz" wrap="square" lIns="0" tIns="0" rIns="0" bIns="0" rtlCol="0">
            <a:spAutoFit/>
          </a:bodyPr>
          <a:lstStyle/>
          <a:p>
            <a:pPr marL="12700">
              <a:lnSpc>
                <a:spcPct val="100000"/>
              </a:lnSpc>
            </a:pPr>
            <a:r>
              <a:rPr sz="1800" spc="-15" dirty="0">
                <a:latin typeface="Times New Roman"/>
                <a:cs typeface="Times New Roman"/>
              </a:rPr>
              <a:t>Στρέμματ</a:t>
            </a:r>
            <a:r>
              <a:rPr sz="1800" spc="-10" dirty="0">
                <a:latin typeface="Times New Roman"/>
                <a:cs typeface="Times New Roman"/>
              </a:rPr>
              <a:t>α</a:t>
            </a:r>
            <a:r>
              <a:rPr sz="1800" spc="-5" dirty="0">
                <a:latin typeface="Times New Roman"/>
                <a:cs typeface="Times New Roman"/>
              </a:rPr>
              <a:t> </a:t>
            </a:r>
            <a:r>
              <a:rPr sz="1800" spc="-10" dirty="0">
                <a:latin typeface="Times New Roman"/>
                <a:cs typeface="Times New Roman"/>
              </a:rPr>
              <a:t>γ</a:t>
            </a:r>
            <a:r>
              <a:rPr sz="1800" spc="-15" dirty="0">
                <a:latin typeface="Times New Roman"/>
                <a:cs typeface="Times New Roman"/>
              </a:rPr>
              <a:t>ης</a:t>
            </a:r>
            <a:endParaRPr sz="1800">
              <a:latin typeface="Times New Roman"/>
              <a:cs typeface="Times New Roman"/>
            </a:endParaRPr>
          </a:p>
        </p:txBody>
      </p:sp>
      <p:sp>
        <p:nvSpPr>
          <p:cNvPr id="24" name="object 24"/>
          <p:cNvSpPr txBox="1"/>
          <p:nvPr/>
        </p:nvSpPr>
        <p:spPr>
          <a:xfrm>
            <a:off x="1038740" y="6696860"/>
            <a:ext cx="222250" cy="203200"/>
          </a:xfrm>
          <a:prstGeom prst="rect">
            <a:avLst/>
          </a:prstGeom>
        </p:spPr>
        <p:txBody>
          <a:bodyPr vert="horz" wrap="square" lIns="0" tIns="0" rIns="0" bIns="0" rtlCol="0">
            <a:spAutoFit/>
          </a:bodyPr>
          <a:lstStyle/>
          <a:p>
            <a:pPr marL="12700">
              <a:lnSpc>
                <a:spcPct val="100000"/>
              </a:lnSpc>
            </a:pPr>
            <a:r>
              <a:rPr sz="1400" spc="-15" dirty="0">
                <a:solidFill>
                  <a:srgbClr val="FFFFFF"/>
                </a:solidFill>
                <a:latin typeface="Arial"/>
                <a:cs typeface="Arial"/>
              </a:rPr>
              <a:t>22</a:t>
            </a:r>
            <a:endParaRPr sz="1400">
              <a:latin typeface="Arial"/>
              <a:cs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1311535" y="1513659"/>
            <a:ext cx="8013065" cy="1879600"/>
          </a:xfrm>
          <a:prstGeom prst="rect">
            <a:avLst/>
          </a:prstGeom>
        </p:spPr>
        <p:txBody>
          <a:bodyPr vert="horz" wrap="square" lIns="0" tIns="0" rIns="0" bIns="0" rtlCol="0">
            <a:spAutoFit/>
          </a:bodyPr>
          <a:lstStyle/>
          <a:p>
            <a:pPr marL="94615">
              <a:lnSpc>
                <a:spcPct val="100000"/>
              </a:lnSpc>
            </a:pPr>
            <a:r>
              <a:rPr sz="3300" dirty="0">
                <a:solidFill>
                  <a:srgbClr val="420000"/>
                </a:solidFill>
                <a:latin typeface="Times New Roman"/>
                <a:cs typeface="Times New Roman"/>
              </a:rPr>
              <a:t>Η </a:t>
            </a:r>
            <a:r>
              <a:rPr sz="3300" spc="-20" dirty="0">
                <a:solidFill>
                  <a:srgbClr val="420000"/>
                </a:solidFill>
                <a:latin typeface="Times New Roman"/>
                <a:cs typeface="Times New Roman"/>
              </a:rPr>
              <a:t>π</a:t>
            </a:r>
            <a:r>
              <a:rPr sz="3300" spc="-25" dirty="0">
                <a:solidFill>
                  <a:srgbClr val="420000"/>
                </a:solidFill>
                <a:latin typeface="Times New Roman"/>
                <a:cs typeface="Times New Roman"/>
              </a:rPr>
              <a:t>αραδοσιακ</a:t>
            </a:r>
            <a:r>
              <a:rPr sz="3300" spc="-20" dirty="0">
                <a:solidFill>
                  <a:srgbClr val="420000"/>
                </a:solidFill>
                <a:latin typeface="Times New Roman"/>
                <a:cs typeface="Times New Roman"/>
              </a:rPr>
              <a:t>ή</a:t>
            </a:r>
            <a:r>
              <a:rPr sz="3300" spc="-5" dirty="0">
                <a:solidFill>
                  <a:srgbClr val="420000"/>
                </a:solidFill>
                <a:latin typeface="Times New Roman"/>
                <a:cs typeface="Times New Roman"/>
              </a:rPr>
              <a:t> </a:t>
            </a:r>
            <a:r>
              <a:rPr sz="3300" spc="-25" dirty="0">
                <a:solidFill>
                  <a:srgbClr val="420000"/>
                </a:solidFill>
                <a:latin typeface="Times New Roman"/>
                <a:cs typeface="Times New Roman"/>
              </a:rPr>
              <a:t>άποψ</a:t>
            </a:r>
            <a:r>
              <a:rPr sz="3300" spc="10" dirty="0">
                <a:solidFill>
                  <a:srgbClr val="420000"/>
                </a:solidFill>
                <a:latin typeface="Times New Roman"/>
                <a:cs typeface="Times New Roman"/>
              </a:rPr>
              <a:t>η</a:t>
            </a:r>
            <a:r>
              <a:rPr sz="3300" spc="-10" dirty="0">
                <a:solidFill>
                  <a:srgbClr val="420000"/>
                </a:solidFill>
                <a:latin typeface="Times New Roman"/>
                <a:cs typeface="Times New Roman"/>
              </a:rPr>
              <a:t>–</a:t>
            </a:r>
            <a:r>
              <a:rPr sz="3300" spc="-25" dirty="0">
                <a:solidFill>
                  <a:srgbClr val="420000"/>
                </a:solidFill>
                <a:latin typeface="Times New Roman"/>
                <a:cs typeface="Times New Roman"/>
              </a:rPr>
              <a:t>Φόρο</a:t>
            </a:r>
            <a:r>
              <a:rPr sz="3300" spc="-15" dirty="0">
                <a:solidFill>
                  <a:srgbClr val="420000"/>
                </a:solidFill>
                <a:latin typeface="Times New Roman"/>
                <a:cs typeface="Times New Roman"/>
              </a:rPr>
              <a:t>ς</a:t>
            </a:r>
            <a:r>
              <a:rPr sz="3300" dirty="0">
                <a:solidFill>
                  <a:srgbClr val="420000"/>
                </a:solidFill>
                <a:latin typeface="Times New Roman"/>
                <a:cs typeface="Times New Roman"/>
              </a:rPr>
              <a:t> </a:t>
            </a:r>
            <a:r>
              <a:rPr sz="3300" spc="-25" dirty="0">
                <a:solidFill>
                  <a:srgbClr val="420000"/>
                </a:solidFill>
                <a:latin typeface="Times New Roman"/>
                <a:cs typeface="Times New Roman"/>
              </a:rPr>
              <a:t>κατοχή</a:t>
            </a:r>
            <a:r>
              <a:rPr sz="3300" spc="-15" dirty="0">
                <a:solidFill>
                  <a:srgbClr val="420000"/>
                </a:solidFill>
                <a:latin typeface="Times New Roman"/>
                <a:cs typeface="Times New Roman"/>
              </a:rPr>
              <a:t>ς</a:t>
            </a:r>
            <a:r>
              <a:rPr sz="3300" dirty="0">
                <a:solidFill>
                  <a:srgbClr val="420000"/>
                </a:solidFill>
                <a:latin typeface="Times New Roman"/>
                <a:cs typeface="Times New Roman"/>
              </a:rPr>
              <a:t> </a:t>
            </a:r>
            <a:r>
              <a:rPr sz="3300" spc="-25" dirty="0">
                <a:solidFill>
                  <a:srgbClr val="420000"/>
                </a:solidFill>
                <a:latin typeface="Times New Roman"/>
                <a:cs typeface="Times New Roman"/>
              </a:rPr>
              <a:t>στ</a:t>
            </a:r>
            <a:r>
              <a:rPr sz="3300" spc="-20" dirty="0">
                <a:solidFill>
                  <a:srgbClr val="420000"/>
                </a:solidFill>
                <a:latin typeface="Times New Roman"/>
                <a:cs typeface="Times New Roman"/>
              </a:rPr>
              <a:t>η</a:t>
            </a:r>
            <a:r>
              <a:rPr sz="3300" spc="-5" dirty="0">
                <a:solidFill>
                  <a:srgbClr val="420000"/>
                </a:solidFill>
                <a:latin typeface="Times New Roman"/>
                <a:cs typeface="Times New Roman"/>
              </a:rPr>
              <a:t> </a:t>
            </a:r>
            <a:r>
              <a:rPr sz="3300" spc="-20" dirty="0">
                <a:solidFill>
                  <a:srgbClr val="420000"/>
                </a:solidFill>
                <a:latin typeface="Times New Roman"/>
                <a:cs typeface="Times New Roman"/>
              </a:rPr>
              <a:t>γη</a:t>
            </a:r>
            <a:endParaRPr sz="3300">
              <a:latin typeface="Times New Roman"/>
              <a:cs typeface="Times New Roman"/>
            </a:endParaRPr>
          </a:p>
          <a:p>
            <a:pPr marL="285115" indent="-272415">
              <a:lnSpc>
                <a:spcPct val="100000"/>
              </a:lnSpc>
              <a:spcBef>
                <a:spcPts val="2190"/>
              </a:spcBef>
              <a:buClr>
                <a:srgbClr val="CCCC00"/>
              </a:buClr>
              <a:buSzPct val="83333"/>
              <a:buFont typeface="Wingdings 2"/>
              <a:buChar char="•"/>
              <a:tabLst>
                <a:tab pos="285750" algn="l"/>
              </a:tabLst>
            </a:pPr>
            <a:r>
              <a:rPr sz="2400" dirty="0">
                <a:latin typeface="Times New Roman"/>
                <a:cs typeface="Times New Roman"/>
              </a:rPr>
              <a:t>Ο 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ενσωματώνεται</a:t>
            </a:r>
            <a:r>
              <a:rPr sz="2400" spc="20" dirty="0">
                <a:latin typeface="Times New Roman"/>
                <a:cs typeface="Times New Roman"/>
              </a:rPr>
              <a:t> </a:t>
            </a:r>
            <a:r>
              <a:rPr sz="2400" spc="-5" dirty="0">
                <a:latin typeface="Times New Roman"/>
                <a:cs typeface="Times New Roman"/>
              </a:rPr>
              <a:t>(</a:t>
            </a:r>
            <a:r>
              <a:rPr sz="2400" spc="-15" dirty="0">
                <a:latin typeface="Times New Roman"/>
                <a:cs typeface="Times New Roman"/>
              </a:rPr>
              <a:t>κεφαλαιοποιείτα</a:t>
            </a:r>
            <a:r>
              <a:rPr sz="2400" spc="5" dirty="0">
                <a:latin typeface="Times New Roman"/>
                <a:cs typeface="Times New Roman"/>
              </a:rPr>
              <a:t>ι</a:t>
            </a:r>
            <a:r>
              <a:rPr sz="2400" dirty="0">
                <a:latin typeface="Times New Roman"/>
                <a:cs typeface="Times New Roman"/>
              </a:rPr>
              <a:t>)</a:t>
            </a:r>
            <a:r>
              <a:rPr sz="2400" spc="-5" dirty="0">
                <a:latin typeface="Times New Roman"/>
                <a:cs typeface="Times New Roman"/>
              </a:rPr>
              <a:t> </a:t>
            </a:r>
            <a:r>
              <a:rPr sz="2400" spc="-20" dirty="0">
                <a:latin typeface="Times New Roman"/>
                <a:cs typeface="Times New Roman"/>
              </a:rPr>
              <a:t>στη</a:t>
            </a:r>
            <a:r>
              <a:rPr sz="2400" spc="-15" dirty="0">
                <a:latin typeface="Times New Roman"/>
                <a:cs typeface="Times New Roman"/>
              </a:rPr>
              <a:t>ν</a:t>
            </a:r>
            <a:r>
              <a:rPr sz="2400" spc="-5" dirty="0">
                <a:latin typeface="Times New Roman"/>
                <a:cs typeface="Times New Roman"/>
              </a:rPr>
              <a:t> </a:t>
            </a:r>
            <a:r>
              <a:rPr sz="2400" spc="-15" dirty="0">
                <a:latin typeface="Times New Roman"/>
                <a:cs typeface="Times New Roman"/>
              </a:rPr>
              <a:t>τιμή</a:t>
            </a:r>
            <a:r>
              <a:rPr sz="2400" spc="-5" dirty="0">
                <a:latin typeface="Times New Roman"/>
                <a:cs typeface="Times New Roman"/>
              </a:rPr>
              <a:t> </a:t>
            </a:r>
            <a:r>
              <a:rPr sz="2400" spc="-20" dirty="0">
                <a:latin typeface="Times New Roman"/>
                <a:cs typeface="Times New Roman"/>
              </a:rPr>
              <a:t>τη</a:t>
            </a:r>
            <a:r>
              <a:rPr sz="2400" spc="-10" dirty="0">
                <a:latin typeface="Times New Roman"/>
                <a:cs typeface="Times New Roman"/>
              </a:rPr>
              <a:t>ς</a:t>
            </a:r>
            <a:r>
              <a:rPr sz="2400" spc="-5" dirty="0">
                <a:latin typeface="Times New Roman"/>
                <a:cs typeface="Times New Roman"/>
              </a:rPr>
              <a:t> </a:t>
            </a:r>
            <a:r>
              <a:rPr sz="2400" spc="-15" dirty="0">
                <a:latin typeface="Times New Roman"/>
                <a:cs typeface="Times New Roman"/>
              </a:rPr>
              <a:t>γ</a:t>
            </a:r>
            <a:r>
              <a:rPr sz="2400" spc="-20" dirty="0">
                <a:latin typeface="Times New Roman"/>
                <a:cs typeface="Times New Roman"/>
              </a:rPr>
              <a:t>ης</a:t>
            </a:r>
            <a:endParaRPr sz="2400">
              <a:latin typeface="Times New Roman"/>
              <a:cs typeface="Times New Roman"/>
            </a:endParaRPr>
          </a:p>
          <a:p>
            <a:pPr marL="285115" marR="287020" indent="-272415">
              <a:lnSpc>
                <a:spcPct val="100000"/>
              </a:lnSpc>
              <a:spcBef>
                <a:spcPts val="570"/>
              </a:spcBef>
              <a:buClr>
                <a:srgbClr val="CCCC00"/>
              </a:buClr>
              <a:buSzPct val="83333"/>
              <a:buFont typeface="Wingdings 2"/>
              <a:buChar char="•"/>
              <a:tabLst>
                <a:tab pos="285750" algn="l"/>
              </a:tabLst>
            </a:pPr>
            <a:r>
              <a:rPr sz="2400" dirty="0">
                <a:latin typeface="Times New Roman"/>
                <a:cs typeface="Times New Roman"/>
              </a:rPr>
              <a:t>Αν </a:t>
            </a:r>
            <a:r>
              <a:rPr sz="2400" spc="-15" dirty="0">
                <a:latin typeface="Times New Roman"/>
                <a:cs typeface="Times New Roman"/>
              </a:rPr>
              <a:t>όμως</a:t>
            </a:r>
            <a:r>
              <a:rPr sz="2400" spc="-5" dirty="0">
                <a:latin typeface="Times New Roman"/>
                <a:cs typeface="Times New Roman"/>
              </a:rPr>
              <a:t> </a:t>
            </a:r>
            <a:r>
              <a:rPr sz="2400" spc="-15" dirty="0">
                <a:latin typeface="Times New Roman"/>
                <a:cs typeface="Times New Roman"/>
              </a:rPr>
              <a:t>η</a:t>
            </a:r>
            <a:r>
              <a:rPr sz="2400" spc="-10" dirty="0">
                <a:latin typeface="Times New Roman"/>
                <a:cs typeface="Times New Roman"/>
              </a:rPr>
              <a:t> </a:t>
            </a:r>
            <a:r>
              <a:rPr sz="2400" spc="-15" dirty="0">
                <a:latin typeface="Times New Roman"/>
                <a:cs typeface="Times New Roman"/>
              </a:rPr>
              <a:t>προσφορά</a:t>
            </a:r>
            <a:r>
              <a:rPr sz="2400" spc="5" dirty="0">
                <a:latin typeface="Times New Roman"/>
                <a:cs typeface="Times New Roman"/>
              </a:rPr>
              <a:t> </a:t>
            </a:r>
            <a:r>
              <a:rPr sz="2400" spc="-15" dirty="0">
                <a:latin typeface="Times New Roman"/>
                <a:cs typeface="Times New Roman"/>
              </a:rPr>
              <a:t>γης</a:t>
            </a:r>
            <a:r>
              <a:rPr sz="2400" spc="-5" dirty="0">
                <a:latin typeface="Times New Roman"/>
                <a:cs typeface="Times New Roman"/>
              </a:rPr>
              <a:t> </a:t>
            </a:r>
            <a:r>
              <a:rPr sz="2400" spc="-15" dirty="0">
                <a:latin typeface="Times New Roman"/>
                <a:cs typeface="Times New Roman"/>
              </a:rPr>
              <a:t>δεν</a:t>
            </a:r>
            <a:r>
              <a:rPr sz="2400" dirty="0">
                <a:latin typeface="Times New Roman"/>
                <a:cs typeface="Times New Roman"/>
              </a:rPr>
              <a:t> </a:t>
            </a:r>
            <a:r>
              <a:rPr sz="2400" spc="-10" dirty="0">
                <a:latin typeface="Times New Roman"/>
                <a:cs typeface="Times New Roman"/>
              </a:rPr>
              <a:t>είναι</a:t>
            </a:r>
            <a:r>
              <a:rPr sz="2400" dirty="0">
                <a:latin typeface="Times New Roman"/>
                <a:cs typeface="Times New Roman"/>
              </a:rPr>
              <a:t> </a:t>
            </a:r>
            <a:r>
              <a:rPr sz="2400" spc="-15" dirty="0">
                <a:latin typeface="Times New Roman"/>
                <a:cs typeface="Times New Roman"/>
              </a:rPr>
              <a:t>σταθερ</a:t>
            </a:r>
            <a:r>
              <a:rPr sz="2400" spc="15" dirty="0">
                <a:latin typeface="Times New Roman"/>
                <a:cs typeface="Times New Roman"/>
              </a:rPr>
              <a:t>ή</a:t>
            </a:r>
            <a:r>
              <a:rPr sz="2400" dirty="0">
                <a:latin typeface="Times New Roman"/>
                <a:cs typeface="Times New Roman"/>
              </a:rPr>
              <a:t>, </a:t>
            </a:r>
            <a:r>
              <a:rPr sz="2400" spc="-15" dirty="0">
                <a:latin typeface="Times New Roman"/>
                <a:cs typeface="Times New Roman"/>
              </a:rPr>
              <a:t>η</a:t>
            </a:r>
            <a:r>
              <a:rPr sz="2400" spc="-10" dirty="0">
                <a:latin typeface="Times New Roman"/>
                <a:cs typeface="Times New Roman"/>
              </a:rPr>
              <a:t> </a:t>
            </a:r>
            <a:r>
              <a:rPr sz="2400" spc="-15" dirty="0">
                <a:latin typeface="Times New Roman"/>
                <a:cs typeface="Times New Roman"/>
              </a:rPr>
              <a:t>π</a:t>
            </a:r>
            <a:r>
              <a:rPr sz="2400" dirty="0">
                <a:latin typeface="Times New Roman"/>
                <a:cs typeface="Times New Roman"/>
              </a:rPr>
              <a:t>ρο</a:t>
            </a:r>
            <a:r>
              <a:rPr sz="2400" spc="-25" dirty="0">
                <a:latin typeface="Times New Roman"/>
                <a:cs typeface="Times New Roman"/>
              </a:rPr>
              <a:t>η</a:t>
            </a:r>
            <a:r>
              <a:rPr sz="2400" spc="-15" dirty="0">
                <a:latin typeface="Times New Roman"/>
                <a:cs typeface="Times New Roman"/>
              </a:rPr>
              <a:t>γ</a:t>
            </a:r>
            <a:r>
              <a:rPr sz="2400" dirty="0">
                <a:latin typeface="Times New Roman"/>
                <a:cs typeface="Times New Roman"/>
              </a:rPr>
              <a:t>ο</a:t>
            </a:r>
            <a:r>
              <a:rPr sz="2400" spc="-5" dirty="0">
                <a:latin typeface="Times New Roman"/>
                <a:cs typeface="Times New Roman"/>
              </a:rPr>
              <a:t>ύμε</a:t>
            </a:r>
            <a:r>
              <a:rPr sz="2400" dirty="0">
                <a:latin typeface="Times New Roman"/>
                <a:cs typeface="Times New Roman"/>
              </a:rPr>
              <a:t>ν</a:t>
            </a:r>
            <a:r>
              <a:rPr sz="2400" spc="-15" dirty="0">
                <a:latin typeface="Times New Roman"/>
                <a:cs typeface="Times New Roman"/>
              </a:rPr>
              <a:t>η ανάλυση</a:t>
            </a:r>
            <a:r>
              <a:rPr sz="2400" spc="-5" dirty="0">
                <a:latin typeface="Times New Roman"/>
                <a:cs typeface="Times New Roman"/>
              </a:rPr>
              <a:t> </a:t>
            </a:r>
            <a:r>
              <a:rPr sz="2400" spc="-15" dirty="0">
                <a:latin typeface="Times New Roman"/>
                <a:cs typeface="Times New Roman"/>
              </a:rPr>
              <a:t>πρέπει</a:t>
            </a:r>
            <a:r>
              <a:rPr sz="2400" dirty="0">
                <a:latin typeface="Times New Roman"/>
                <a:cs typeface="Times New Roman"/>
              </a:rPr>
              <a:t> </a:t>
            </a:r>
            <a:r>
              <a:rPr sz="2400" spc="5" dirty="0">
                <a:latin typeface="Times New Roman"/>
                <a:cs typeface="Times New Roman"/>
              </a:rPr>
              <a:t>ν</a:t>
            </a:r>
            <a:r>
              <a:rPr sz="2400" spc="-15" dirty="0">
                <a:latin typeface="Times New Roman"/>
                <a:cs typeface="Times New Roman"/>
              </a:rPr>
              <a:t>α</a:t>
            </a:r>
            <a:r>
              <a:rPr sz="2400" dirty="0">
                <a:latin typeface="Times New Roman"/>
                <a:cs typeface="Times New Roman"/>
              </a:rPr>
              <a:t> </a:t>
            </a:r>
            <a:r>
              <a:rPr sz="2400" spc="-15" dirty="0">
                <a:latin typeface="Times New Roman"/>
                <a:cs typeface="Times New Roman"/>
              </a:rPr>
              <a:t>τροποποιηθεί</a:t>
            </a:r>
            <a:endParaRPr sz="2400">
              <a:latin typeface="Times New Roman"/>
              <a:cs typeface="Times New Roman"/>
            </a:endParaRPr>
          </a:p>
        </p:txBody>
      </p:sp>
      <p:sp>
        <p:nvSpPr>
          <p:cNvPr id="8" name="object 8"/>
          <p:cNvSpPr txBox="1"/>
          <p:nvPr/>
        </p:nvSpPr>
        <p:spPr>
          <a:xfrm>
            <a:off x="1038740" y="6696860"/>
            <a:ext cx="222250" cy="203200"/>
          </a:xfrm>
          <a:prstGeom prst="rect">
            <a:avLst/>
          </a:prstGeom>
        </p:spPr>
        <p:txBody>
          <a:bodyPr vert="horz" wrap="square" lIns="0" tIns="0" rIns="0" bIns="0" rtlCol="0">
            <a:spAutoFit/>
          </a:bodyPr>
          <a:lstStyle/>
          <a:p>
            <a:pPr marL="12700">
              <a:lnSpc>
                <a:spcPct val="100000"/>
              </a:lnSpc>
            </a:pPr>
            <a:r>
              <a:rPr sz="1400" spc="-15" dirty="0">
                <a:solidFill>
                  <a:srgbClr val="FFFFFF"/>
                </a:solidFill>
                <a:latin typeface="Arial"/>
                <a:cs typeface="Arial"/>
              </a:rPr>
              <a:t>23</a:t>
            </a:r>
            <a:endParaRPr sz="1400">
              <a:latin typeface="Arial"/>
              <a:cs typeface="Arial"/>
            </a:endParaRPr>
          </a:p>
        </p:txBody>
      </p:sp>
      <p:sp>
        <p:nvSpPr>
          <p:cNvPr id="7" name="object 7"/>
          <p:cNvSpPr txBox="1">
            <a:spLocks noGrp="1"/>
          </p:cNvSpPr>
          <p:nvPr>
            <p:ph type="title"/>
          </p:nvPr>
        </p:nvSpPr>
        <p:spPr>
          <a:prstGeom prst="rect">
            <a:avLst/>
          </a:prstGeom>
        </p:spPr>
        <p:txBody>
          <a:bodyPr vert="horz" wrap="square" lIns="0" tIns="63602" rIns="0" bIns="0" rtlCol="0">
            <a:spAutoFit/>
          </a:bodyPr>
          <a:lstStyle/>
          <a:p>
            <a:pPr marL="2118995">
              <a:lnSpc>
                <a:spcPts val="4065"/>
              </a:lnSpc>
            </a:pPr>
            <a:r>
              <a:rPr sz="3400" spc="-25" dirty="0"/>
              <a:t>Οικονομικ</a:t>
            </a:r>
            <a:r>
              <a:rPr sz="3400" spc="-20" dirty="0"/>
              <a:t>ή</a:t>
            </a:r>
            <a:r>
              <a:rPr sz="3400" spc="-5" dirty="0"/>
              <a:t> </a:t>
            </a:r>
            <a:r>
              <a:rPr sz="3400" spc="-25" dirty="0"/>
              <a:t>επίπτωσ</a:t>
            </a:r>
            <a:r>
              <a:rPr sz="3400" spc="10" dirty="0"/>
              <a:t>η</a:t>
            </a:r>
            <a:r>
              <a:rPr sz="3400" dirty="0">
                <a:latin typeface="Times New Roman"/>
                <a:cs typeface="Times New Roman"/>
              </a:rPr>
              <a:t>.</a:t>
            </a:r>
            <a:endParaRPr sz="3400">
              <a:latin typeface="Times New Roman"/>
              <a:cs typeface="Times New Roman"/>
            </a:endParaRPr>
          </a:p>
        </p:txBody>
      </p:sp>
      <p:graphicFrame>
        <p:nvGraphicFramePr>
          <p:cNvPr id="3" name="object 3"/>
          <p:cNvGraphicFramePr>
            <a:graphicFrameLocks noGrp="1"/>
          </p:cNvGraphicFramePr>
          <p:nvPr/>
        </p:nvGraphicFramePr>
        <p:xfrm>
          <a:off x="1048143" y="495045"/>
          <a:ext cx="8686798" cy="44196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1082946" y="1057231"/>
            <a:ext cx="8550275" cy="919480"/>
          </a:xfrm>
          <a:prstGeom prst="rect">
            <a:avLst/>
          </a:prstGeom>
        </p:spPr>
        <p:txBody>
          <a:bodyPr vert="horz" wrap="square" lIns="0" tIns="0" rIns="0" bIns="0" rtlCol="0">
            <a:spAutoFit/>
          </a:bodyPr>
          <a:lstStyle/>
          <a:p>
            <a:pPr algn="ctr">
              <a:lnSpc>
                <a:spcPct val="100000"/>
              </a:lnSpc>
            </a:pPr>
            <a:r>
              <a:rPr sz="3200" b="1" spc="-20" dirty="0">
                <a:solidFill>
                  <a:srgbClr val="420000"/>
                </a:solidFill>
                <a:latin typeface="Times New Roman"/>
                <a:cs typeface="Times New Roman"/>
              </a:rPr>
              <a:t>Αποτελεσματικότητα</a:t>
            </a:r>
            <a:r>
              <a:rPr sz="3200" b="1" spc="-5" dirty="0">
                <a:solidFill>
                  <a:srgbClr val="420000"/>
                </a:solidFill>
                <a:latin typeface="Times New Roman"/>
                <a:cs typeface="Times New Roman"/>
              </a:rPr>
              <a:t> </a:t>
            </a:r>
            <a:r>
              <a:rPr sz="3200" b="1" spc="-15" dirty="0">
                <a:solidFill>
                  <a:srgbClr val="420000"/>
                </a:solidFill>
                <a:latin typeface="Times New Roman"/>
                <a:cs typeface="Times New Roman"/>
              </a:rPr>
              <a:t>και</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δικαιοσύνη</a:t>
            </a:r>
            <a:endParaRPr sz="3200">
              <a:latin typeface="Times New Roman"/>
              <a:cs typeface="Times New Roman"/>
            </a:endParaRPr>
          </a:p>
          <a:p>
            <a:pPr algn="ctr">
              <a:lnSpc>
                <a:spcPct val="100000"/>
              </a:lnSpc>
            </a:pPr>
            <a:r>
              <a:rPr sz="3200" b="1" spc="-20" dirty="0">
                <a:solidFill>
                  <a:srgbClr val="420000"/>
                </a:solidFill>
                <a:latin typeface="Times New Roman"/>
                <a:cs typeface="Times New Roman"/>
              </a:rPr>
              <a:t>στην</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περίπτωση</a:t>
            </a:r>
            <a:r>
              <a:rPr sz="3200" b="1" spc="-10" dirty="0">
                <a:solidFill>
                  <a:srgbClr val="420000"/>
                </a:solidFill>
                <a:latin typeface="Times New Roman"/>
                <a:cs typeface="Times New Roman"/>
              </a:rPr>
              <a:t> </a:t>
            </a:r>
            <a:r>
              <a:rPr sz="3200" b="1" spc="-20" dirty="0">
                <a:solidFill>
                  <a:srgbClr val="420000"/>
                </a:solidFill>
                <a:latin typeface="Times New Roman"/>
                <a:cs typeface="Times New Roman"/>
              </a:rPr>
              <a:t>του</a:t>
            </a:r>
            <a:r>
              <a:rPr sz="3200" b="1" dirty="0">
                <a:solidFill>
                  <a:srgbClr val="420000"/>
                </a:solidFill>
                <a:latin typeface="Times New Roman"/>
                <a:cs typeface="Times New Roman"/>
              </a:rPr>
              <a:t> </a:t>
            </a:r>
            <a:r>
              <a:rPr sz="3200" b="1" spc="-20" dirty="0">
                <a:solidFill>
                  <a:srgbClr val="420000"/>
                </a:solidFill>
                <a:latin typeface="Times New Roman"/>
                <a:cs typeface="Times New Roman"/>
              </a:rPr>
              <a:t>προσωπικού</a:t>
            </a:r>
            <a:r>
              <a:rPr sz="3200" b="1" spc="-10" dirty="0">
                <a:solidFill>
                  <a:srgbClr val="420000"/>
                </a:solidFill>
                <a:latin typeface="Times New Roman"/>
                <a:cs typeface="Times New Roman"/>
              </a:rPr>
              <a:t> </a:t>
            </a:r>
            <a:r>
              <a:rPr sz="3200" b="1" spc="-20" dirty="0">
                <a:solidFill>
                  <a:srgbClr val="420000"/>
                </a:solidFill>
                <a:latin typeface="Times New Roman"/>
                <a:cs typeface="Times New Roman"/>
              </a:rPr>
              <a:t>φόρου</a:t>
            </a:r>
            <a:r>
              <a:rPr sz="3200" b="1" dirty="0">
                <a:solidFill>
                  <a:srgbClr val="420000"/>
                </a:solidFill>
                <a:latin typeface="Times New Roman"/>
                <a:cs typeface="Times New Roman"/>
              </a:rPr>
              <a:t> </a:t>
            </a:r>
            <a:r>
              <a:rPr sz="3200" b="1" spc="-20" dirty="0">
                <a:solidFill>
                  <a:srgbClr val="420000"/>
                </a:solidFill>
                <a:latin typeface="Times New Roman"/>
                <a:cs typeface="Times New Roman"/>
              </a:rPr>
              <a:t>δαπάνης</a:t>
            </a:r>
            <a:endParaRPr sz="32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73660">
              <a:lnSpc>
                <a:spcPct val="100000"/>
              </a:lnSpc>
            </a:pPr>
            <a:fld id="{81D60167-4931-47E6-BA6A-407CBD079E47}" type="slidenum">
              <a:rPr spc="-10" dirty="0"/>
              <a:pPr marL="73660">
                <a:lnSpc>
                  <a:spcPct val="100000"/>
                </a:lnSpc>
              </a:pPr>
              <a:t>3</a:t>
            </a:fld>
            <a:endParaRPr spc="-10" dirty="0"/>
          </a:p>
        </p:txBody>
      </p:sp>
      <p:sp>
        <p:nvSpPr>
          <p:cNvPr id="7" name="object 7"/>
          <p:cNvSpPr txBox="1"/>
          <p:nvPr/>
        </p:nvSpPr>
        <p:spPr>
          <a:xfrm>
            <a:off x="1311535" y="2259683"/>
            <a:ext cx="7950834" cy="188595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Θέματα αποτελεσματικότητας</a:t>
            </a:r>
            <a:endParaRPr sz="2400">
              <a:latin typeface="Times New Roman"/>
              <a:cs typeface="Times New Roman"/>
            </a:endParaRPr>
          </a:p>
          <a:p>
            <a:pPr marL="560070" marR="577215" lvl="1" indent="-228600">
              <a:lnSpc>
                <a:spcPct val="100000"/>
              </a:lnSpc>
              <a:spcBef>
                <a:spcPts val="365"/>
              </a:spcBef>
              <a:buClr>
                <a:srgbClr val="9A9A65"/>
              </a:buClr>
              <a:buSzPct val="83333"/>
              <a:buFont typeface="Wingdings 2"/>
              <a:buChar char="•"/>
              <a:tabLst>
                <a:tab pos="560705" algn="l"/>
              </a:tabLst>
            </a:pPr>
            <a:r>
              <a:rPr sz="2400" dirty="0">
                <a:latin typeface="Times New Roman"/>
                <a:cs typeface="Times New Roman"/>
              </a:rPr>
              <a:t>Ο 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εισοδήματος</a:t>
            </a:r>
            <a:r>
              <a:rPr sz="2400" spc="-5" dirty="0">
                <a:latin typeface="Times New Roman"/>
                <a:cs typeface="Times New Roman"/>
              </a:rPr>
              <a:t> </a:t>
            </a:r>
            <a:r>
              <a:rPr sz="2400" spc="-15" dirty="0">
                <a:latin typeface="Times New Roman"/>
                <a:cs typeface="Times New Roman"/>
              </a:rPr>
              <a:t>και</a:t>
            </a:r>
            <a:r>
              <a:rPr sz="2400" dirty="0">
                <a:latin typeface="Times New Roman"/>
                <a:cs typeface="Times New Roman"/>
              </a:rPr>
              <a:t> οι</a:t>
            </a:r>
            <a:r>
              <a:rPr sz="2400" spc="5" dirty="0">
                <a:latin typeface="Times New Roman"/>
                <a:cs typeface="Times New Roman"/>
              </a:rPr>
              <a:t> </a:t>
            </a:r>
            <a:r>
              <a:rPr sz="2400" spc="-15" dirty="0">
                <a:latin typeface="Times New Roman"/>
                <a:cs typeface="Times New Roman"/>
              </a:rPr>
              <a:t>αποφάσεις</a:t>
            </a:r>
            <a:r>
              <a:rPr sz="2400" dirty="0">
                <a:latin typeface="Times New Roman"/>
                <a:cs typeface="Times New Roman"/>
              </a:rPr>
              <a:t> </a:t>
            </a:r>
            <a:r>
              <a:rPr sz="2400" spc="-10" dirty="0">
                <a:latin typeface="Times New Roman"/>
                <a:cs typeface="Times New Roman"/>
              </a:rPr>
              <a:t>για</a:t>
            </a:r>
            <a:r>
              <a:rPr sz="2400" dirty="0">
                <a:latin typeface="Times New Roman"/>
                <a:cs typeface="Times New Roman"/>
              </a:rPr>
              <a:t> </a:t>
            </a:r>
            <a:r>
              <a:rPr sz="2400" spc="-15" dirty="0">
                <a:latin typeface="Times New Roman"/>
                <a:cs typeface="Times New Roman"/>
              </a:rPr>
              <a:t>το</a:t>
            </a:r>
            <a:r>
              <a:rPr sz="2400" dirty="0">
                <a:latin typeface="Times New Roman"/>
                <a:cs typeface="Times New Roman"/>
              </a:rPr>
              <a:t> </a:t>
            </a:r>
            <a:r>
              <a:rPr sz="2400" spc="-15" dirty="0">
                <a:latin typeface="Times New Roman"/>
                <a:cs typeface="Times New Roman"/>
              </a:rPr>
              <a:t>ύψος</a:t>
            </a:r>
            <a:r>
              <a:rPr sz="2400" spc="-5" dirty="0">
                <a:latin typeface="Times New Roman"/>
                <a:cs typeface="Times New Roman"/>
              </a:rPr>
              <a:t> </a:t>
            </a:r>
            <a:r>
              <a:rPr sz="2400" spc="-15" dirty="0">
                <a:latin typeface="Times New Roman"/>
                <a:cs typeface="Times New Roman"/>
              </a:rPr>
              <a:t>της κατανάλωσης</a:t>
            </a:r>
            <a:r>
              <a:rPr sz="2400" spc="-5" dirty="0">
                <a:latin typeface="Times New Roman"/>
                <a:cs typeface="Times New Roman"/>
              </a:rPr>
              <a:t> </a:t>
            </a:r>
            <a:r>
              <a:rPr sz="2400" spc="-15" dirty="0">
                <a:latin typeface="Times New Roman"/>
                <a:cs typeface="Times New Roman"/>
              </a:rPr>
              <a:t>και</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αποταμίευσης</a:t>
            </a:r>
            <a:endParaRPr sz="2400">
              <a:latin typeface="Times New Roman"/>
              <a:cs typeface="Times New Roman"/>
            </a:endParaRPr>
          </a:p>
          <a:p>
            <a:pPr marL="560070" marR="5080" lvl="1" indent="-228600">
              <a:lnSpc>
                <a:spcPct val="100000"/>
              </a:lnSpc>
              <a:spcBef>
                <a:spcPts val="370"/>
              </a:spcBef>
              <a:buClr>
                <a:srgbClr val="9A9A65"/>
              </a:buClr>
              <a:buSzPct val="83333"/>
              <a:buFont typeface="Wingdings 2"/>
              <a:buChar char="•"/>
              <a:tabLst>
                <a:tab pos="560705" algn="l"/>
              </a:tabLst>
            </a:pPr>
            <a:r>
              <a:rPr sz="2400" dirty="0">
                <a:latin typeface="Times New Roman"/>
                <a:cs typeface="Times New Roman"/>
              </a:rPr>
              <a:t>Ο </a:t>
            </a:r>
            <a:r>
              <a:rPr sz="2400" spc="-15" dirty="0">
                <a:latin typeface="Times New Roman"/>
                <a:cs typeface="Times New Roman"/>
              </a:rPr>
              <a:t>προσωπικός</a:t>
            </a:r>
            <a:r>
              <a:rPr sz="2400" spc="-5" dirty="0">
                <a:latin typeface="Times New Roman"/>
                <a:cs typeface="Times New Roman"/>
              </a:rPr>
              <a:t> </a:t>
            </a:r>
            <a:r>
              <a:rPr sz="2400" dirty="0">
                <a:latin typeface="Times New Roman"/>
                <a:cs typeface="Times New Roman"/>
              </a:rPr>
              <a:t>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δαπάνης</a:t>
            </a:r>
            <a:r>
              <a:rPr sz="2400" spc="-5" dirty="0">
                <a:latin typeface="Times New Roman"/>
                <a:cs typeface="Times New Roman"/>
              </a:rPr>
              <a:t> </a:t>
            </a:r>
            <a:r>
              <a:rPr sz="2400" spc="-15" dirty="0">
                <a:latin typeface="Times New Roman"/>
                <a:cs typeface="Times New Roman"/>
              </a:rPr>
              <a:t>και</a:t>
            </a:r>
            <a:r>
              <a:rPr sz="2400" spc="5" dirty="0">
                <a:latin typeface="Times New Roman"/>
                <a:cs typeface="Times New Roman"/>
              </a:rPr>
              <a:t> </a:t>
            </a:r>
            <a:r>
              <a:rPr sz="2400" dirty="0">
                <a:latin typeface="Times New Roman"/>
                <a:cs typeface="Times New Roman"/>
              </a:rPr>
              <a:t>οι </a:t>
            </a:r>
            <a:r>
              <a:rPr sz="2400" spc="-15" dirty="0">
                <a:latin typeface="Times New Roman"/>
                <a:cs typeface="Times New Roman"/>
              </a:rPr>
              <a:t>αποφάσεις</a:t>
            </a:r>
            <a:r>
              <a:rPr sz="2400" spc="-5" dirty="0">
                <a:latin typeface="Times New Roman"/>
                <a:cs typeface="Times New Roman"/>
              </a:rPr>
              <a:t> </a:t>
            </a:r>
            <a:r>
              <a:rPr sz="2400" spc="-10" dirty="0">
                <a:latin typeface="Times New Roman"/>
                <a:cs typeface="Times New Roman"/>
              </a:rPr>
              <a:t>για</a:t>
            </a:r>
            <a:r>
              <a:rPr sz="2400" dirty="0">
                <a:latin typeface="Times New Roman"/>
                <a:cs typeface="Times New Roman"/>
              </a:rPr>
              <a:t> </a:t>
            </a:r>
            <a:r>
              <a:rPr sz="2400" spc="-15" dirty="0">
                <a:latin typeface="Times New Roman"/>
                <a:cs typeface="Times New Roman"/>
              </a:rPr>
              <a:t>το</a:t>
            </a:r>
            <a:r>
              <a:rPr sz="2400" dirty="0">
                <a:latin typeface="Times New Roman"/>
                <a:cs typeface="Times New Roman"/>
              </a:rPr>
              <a:t> </a:t>
            </a:r>
            <a:r>
              <a:rPr sz="2400" spc="-15" dirty="0">
                <a:latin typeface="Times New Roman"/>
                <a:cs typeface="Times New Roman"/>
              </a:rPr>
              <a:t>ύψος</a:t>
            </a:r>
            <a:r>
              <a:rPr sz="2400" spc="-10" dirty="0">
                <a:latin typeface="Times New Roman"/>
                <a:cs typeface="Times New Roman"/>
              </a:rPr>
              <a:t> της</a:t>
            </a:r>
            <a:r>
              <a:rPr sz="2400" spc="-5" dirty="0">
                <a:latin typeface="Times New Roman"/>
                <a:cs typeface="Times New Roman"/>
              </a:rPr>
              <a:t> </a:t>
            </a:r>
            <a:r>
              <a:rPr sz="2400" spc="-20" dirty="0">
                <a:latin typeface="Times New Roman"/>
                <a:cs typeface="Times New Roman"/>
              </a:rPr>
              <a:t>κ</a:t>
            </a:r>
            <a:r>
              <a:rPr sz="2400" spc="-15" dirty="0">
                <a:latin typeface="Times New Roman"/>
                <a:cs typeface="Times New Roman"/>
              </a:rPr>
              <a:t>ατανάλωσης</a:t>
            </a:r>
            <a:r>
              <a:rPr sz="2400" spc="-5" dirty="0">
                <a:latin typeface="Times New Roman"/>
                <a:cs typeface="Times New Roman"/>
              </a:rPr>
              <a:t> </a:t>
            </a:r>
            <a:r>
              <a:rPr sz="2400" spc="-15" dirty="0">
                <a:latin typeface="Times New Roman"/>
                <a:cs typeface="Times New Roman"/>
              </a:rPr>
              <a:t>και</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αποταμίευσης</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3" name="object 3"/>
          <p:cNvSpPr txBox="1"/>
          <p:nvPr/>
        </p:nvSpPr>
        <p:spPr>
          <a:xfrm>
            <a:off x="1038740" y="6696860"/>
            <a:ext cx="222250" cy="203200"/>
          </a:xfrm>
          <a:prstGeom prst="rect">
            <a:avLst/>
          </a:prstGeom>
        </p:spPr>
        <p:txBody>
          <a:bodyPr vert="horz" wrap="square" lIns="0" tIns="0" rIns="0" bIns="0" rtlCol="0">
            <a:spAutoFit/>
          </a:bodyPr>
          <a:lstStyle/>
          <a:p>
            <a:pPr marL="12700">
              <a:lnSpc>
                <a:spcPct val="100000"/>
              </a:lnSpc>
            </a:pPr>
            <a:r>
              <a:rPr sz="1400" spc="-15" dirty="0">
                <a:solidFill>
                  <a:srgbClr val="FFFFFF"/>
                </a:solidFill>
                <a:latin typeface="Arial"/>
                <a:cs typeface="Arial"/>
              </a:rPr>
              <a:t>24</a:t>
            </a:r>
            <a:endParaRPr sz="1400">
              <a:latin typeface="Arial"/>
              <a:cs typeface="Arial"/>
            </a:endParaRPr>
          </a:p>
        </p:txBody>
      </p:sp>
      <p:sp>
        <p:nvSpPr>
          <p:cNvPr id="4" name="object 4"/>
          <p:cNvSpPr txBox="1">
            <a:spLocks noGrp="1"/>
          </p:cNvSpPr>
          <p:nvPr>
            <p:ph type="title"/>
          </p:nvPr>
        </p:nvSpPr>
        <p:spPr>
          <a:prstGeom prst="rect">
            <a:avLst/>
          </a:prstGeom>
        </p:spPr>
        <p:txBody>
          <a:bodyPr vert="horz" wrap="square" lIns="0" tIns="212465" rIns="0" bIns="0" rtlCol="0">
            <a:spAutoFit/>
          </a:bodyPr>
          <a:lstStyle/>
          <a:p>
            <a:pPr marL="29845" algn="ctr">
              <a:lnSpc>
                <a:spcPct val="100000"/>
              </a:lnSpc>
            </a:pPr>
            <a:r>
              <a:rPr sz="3200" spc="-25" dirty="0"/>
              <a:t>Οικονομικ</a:t>
            </a:r>
            <a:r>
              <a:rPr sz="3200" spc="-20" dirty="0"/>
              <a:t>ή</a:t>
            </a:r>
            <a:r>
              <a:rPr sz="3200" spc="-5" dirty="0"/>
              <a:t> </a:t>
            </a:r>
            <a:r>
              <a:rPr sz="3200" spc="-25" dirty="0"/>
              <a:t>επίπτωσ</a:t>
            </a:r>
            <a:r>
              <a:rPr sz="3200" spc="5" dirty="0"/>
              <a:t>η</a:t>
            </a:r>
            <a:r>
              <a:rPr sz="3200" spc="-10" dirty="0">
                <a:latin typeface="Times New Roman"/>
                <a:cs typeface="Times New Roman"/>
              </a:rPr>
              <a:t>.</a:t>
            </a:r>
            <a:r>
              <a:rPr sz="3200" spc="-5" dirty="0">
                <a:latin typeface="Times New Roman"/>
                <a:cs typeface="Times New Roman"/>
              </a:rPr>
              <a:t> </a:t>
            </a:r>
            <a:r>
              <a:rPr sz="3200" spc="-25" dirty="0"/>
              <a:t>Η</a:t>
            </a:r>
            <a:r>
              <a:rPr sz="3200" spc="5" dirty="0"/>
              <a:t> </a:t>
            </a:r>
            <a:r>
              <a:rPr sz="3200" spc="-20" dirty="0"/>
              <a:t>παραδοσιακή</a:t>
            </a:r>
            <a:r>
              <a:rPr sz="3200" spc="-10" dirty="0"/>
              <a:t> </a:t>
            </a:r>
            <a:r>
              <a:rPr sz="3200" spc="-20" dirty="0"/>
              <a:t>άποψ</a:t>
            </a:r>
            <a:r>
              <a:rPr sz="3200" dirty="0"/>
              <a:t>η</a:t>
            </a:r>
            <a:r>
              <a:rPr sz="3200" spc="-10" dirty="0">
                <a:latin typeface="Times New Roman"/>
                <a:cs typeface="Times New Roman"/>
              </a:rPr>
              <a:t>.</a:t>
            </a:r>
            <a:endParaRPr sz="3200">
              <a:latin typeface="Times New Roman"/>
              <a:cs typeface="Times New Roman"/>
            </a:endParaRPr>
          </a:p>
          <a:p>
            <a:pPr marL="125095" algn="ctr">
              <a:lnSpc>
                <a:spcPts val="3825"/>
              </a:lnSpc>
            </a:pPr>
            <a:r>
              <a:rPr sz="3200" b="0" spc="-20" dirty="0">
                <a:latin typeface="Times New Roman"/>
                <a:cs typeface="Times New Roman"/>
              </a:rPr>
              <a:t>Φόρος</a:t>
            </a:r>
            <a:r>
              <a:rPr sz="3200" b="0" spc="-5" dirty="0">
                <a:latin typeface="Times New Roman"/>
                <a:cs typeface="Times New Roman"/>
              </a:rPr>
              <a:t> </a:t>
            </a:r>
            <a:r>
              <a:rPr sz="3200" b="0" spc="-15" dirty="0">
                <a:latin typeface="Times New Roman"/>
                <a:cs typeface="Times New Roman"/>
              </a:rPr>
              <a:t>κατοχής</a:t>
            </a:r>
            <a:r>
              <a:rPr sz="3200" b="0" spc="-5" dirty="0">
                <a:latin typeface="Times New Roman"/>
                <a:cs typeface="Times New Roman"/>
              </a:rPr>
              <a:t> </a:t>
            </a:r>
            <a:r>
              <a:rPr sz="3200" b="0" spc="-20" dirty="0">
                <a:latin typeface="Times New Roman"/>
                <a:cs typeface="Times New Roman"/>
              </a:rPr>
              <a:t>στα</a:t>
            </a:r>
            <a:r>
              <a:rPr sz="3200" b="0" dirty="0">
                <a:latin typeface="Times New Roman"/>
                <a:cs typeface="Times New Roman"/>
              </a:rPr>
              <a:t> </a:t>
            </a:r>
            <a:r>
              <a:rPr sz="3200" b="0" spc="-15" dirty="0">
                <a:latin typeface="Times New Roman"/>
                <a:cs typeface="Times New Roman"/>
              </a:rPr>
              <a:t>κτίσματα</a:t>
            </a:r>
            <a:endParaRPr sz="3200">
              <a:latin typeface="Times New Roman"/>
              <a:cs typeface="Times New Roman"/>
            </a:endParaRPr>
          </a:p>
        </p:txBody>
      </p:sp>
      <p:sp>
        <p:nvSpPr>
          <p:cNvPr id="5" name="object 5"/>
          <p:cNvSpPr/>
          <p:nvPr/>
        </p:nvSpPr>
        <p:spPr>
          <a:xfrm>
            <a:off x="2462669" y="2394966"/>
            <a:ext cx="85725" cy="4148454"/>
          </a:xfrm>
          <a:custGeom>
            <a:avLst/>
            <a:gdLst/>
            <a:ahLst/>
            <a:cxnLst/>
            <a:rect l="l" t="t" r="r" b="b"/>
            <a:pathLst>
              <a:path w="85725" h="4148454">
                <a:moveTo>
                  <a:pt x="85343" y="86105"/>
                </a:moveTo>
                <a:lnTo>
                  <a:pt x="42671" y="0"/>
                </a:lnTo>
                <a:lnTo>
                  <a:pt x="0" y="86105"/>
                </a:lnTo>
                <a:lnTo>
                  <a:pt x="28193" y="86105"/>
                </a:lnTo>
                <a:lnTo>
                  <a:pt x="28193" y="71627"/>
                </a:lnTo>
                <a:lnTo>
                  <a:pt x="57150" y="71627"/>
                </a:lnTo>
                <a:lnTo>
                  <a:pt x="57150" y="86105"/>
                </a:lnTo>
                <a:lnTo>
                  <a:pt x="85343" y="86105"/>
                </a:lnTo>
                <a:close/>
              </a:path>
              <a:path w="85725" h="4148454">
                <a:moveTo>
                  <a:pt x="57150" y="86105"/>
                </a:moveTo>
                <a:lnTo>
                  <a:pt x="57150" y="71627"/>
                </a:lnTo>
                <a:lnTo>
                  <a:pt x="28193" y="71627"/>
                </a:lnTo>
                <a:lnTo>
                  <a:pt x="28193" y="86105"/>
                </a:lnTo>
                <a:lnTo>
                  <a:pt x="57150" y="86105"/>
                </a:lnTo>
                <a:close/>
              </a:path>
              <a:path w="85725" h="4148454">
                <a:moveTo>
                  <a:pt x="57150" y="4148328"/>
                </a:moveTo>
                <a:lnTo>
                  <a:pt x="57150" y="86105"/>
                </a:lnTo>
                <a:lnTo>
                  <a:pt x="28193" y="86105"/>
                </a:lnTo>
                <a:lnTo>
                  <a:pt x="28194" y="4148328"/>
                </a:lnTo>
                <a:lnTo>
                  <a:pt x="57150" y="4148328"/>
                </a:lnTo>
                <a:close/>
              </a:path>
            </a:pathLst>
          </a:custGeom>
          <a:solidFill>
            <a:srgbClr val="660000"/>
          </a:solidFill>
        </p:spPr>
        <p:txBody>
          <a:bodyPr wrap="square" lIns="0" tIns="0" rIns="0" bIns="0" rtlCol="0"/>
          <a:lstStyle/>
          <a:p>
            <a:endParaRPr/>
          </a:p>
        </p:txBody>
      </p:sp>
      <p:sp>
        <p:nvSpPr>
          <p:cNvPr id="6" name="object 6"/>
          <p:cNvSpPr/>
          <p:nvPr/>
        </p:nvSpPr>
        <p:spPr>
          <a:xfrm>
            <a:off x="2505341" y="6500621"/>
            <a:ext cx="6451600" cy="85725"/>
          </a:xfrm>
          <a:custGeom>
            <a:avLst/>
            <a:gdLst/>
            <a:ahLst/>
            <a:cxnLst/>
            <a:rect l="l" t="t" r="r" b="b"/>
            <a:pathLst>
              <a:path w="6451600" h="85725">
                <a:moveTo>
                  <a:pt x="6380225" y="57150"/>
                </a:moveTo>
                <a:lnTo>
                  <a:pt x="6380225" y="28194"/>
                </a:lnTo>
                <a:lnTo>
                  <a:pt x="0" y="28194"/>
                </a:lnTo>
                <a:lnTo>
                  <a:pt x="0" y="57150"/>
                </a:lnTo>
                <a:lnTo>
                  <a:pt x="6380225" y="57150"/>
                </a:lnTo>
                <a:close/>
              </a:path>
              <a:path w="6451600" h="85725">
                <a:moveTo>
                  <a:pt x="6451079" y="42672"/>
                </a:moveTo>
                <a:lnTo>
                  <a:pt x="6365735" y="0"/>
                </a:lnTo>
                <a:lnTo>
                  <a:pt x="6365735" y="28194"/>
                </a:lnTo>
                <a:lnTo>
                  <a:pt x="6380225" y="28194"/>
                </a:lnTo>
                <a:lnTo>
                  <a:pt x="6380225" y="78098"/>
                </a:lnTo>
                <a:lnTo>
                  <a:pt x="6451079" y="42672"/>
                </a:lnTo>
                <a:close/>
              </a:path>
              <a:path w="6451600" h="85725">
                <a:moveTo>
                  <a:pt x="6380225" y="78098"/>
                </a:moveTo>
                <a:lnTo>
                  <a:pt x="6380225" y="57150"/>
                </a:lnTo>
                <a:lnTo>
                  <a:pt x="6365735" y="57150"/>
                </a:lnTo>
                <a:lnTo>
                  <a:pt x="6365735" y="85344"/>
                </a:lnTo>
                <a:lnTo>
                  <a:pt x="6380225" y="78098"/>
                </a:lnTo>
                <a:close/>
              </a:path>
            </a:pathLst>
          </a:custGeom>
          <a:solidFill>
            <a:srgbClr val="660000"/>
          </a:solidFill>
        </p:spPr>
        <p:txBody>
          <a:bodyPr wrap="square" lIns="0" tIns="0" rIns="0" bIns="0" rtlCol="0"/>
          <a:lstStyle/>
          <a:p>
            <a:endParaRPr/>
          </a:p>
        </p:txBody>
      </p:sp>
      <p:sp>
        <p:nvSpPr>
          <p:cNvPr id="7" name="object 7"/>
          <p:cNvSpPr txBox="1"/>
          <p:nvPr/>
        </p:nvSpPr>
        <p:spPr>
          <a:xfrm>
            <a:off x="7193413" y="6635443"/>
            <a:ext cx="1840230" cy="529590"/>
          </a:xfrm>
          <a:prstGeom prst="rect">
            <a:avLst/>
          </a:prstGeom>
        </p:spPr>
        <p:txBody>
          <a:bodyPr vert="horz" wrap="square" lIns="0" tIns="0" rIns="0" bIns="0" rtlCol="0">
            <a:spAutoFit/>
          </a:bodyPr>
          <a:lstStyle/>
          <a:p>
            <a:pPr marL="12700" marR="5080">
              <a:lnSpc>
                <a:spcPct val="100000"/>
              </a:lnSpc>
            </a:pPr>
            <a:r>
              <a:rPr sz="1800" spc="-10" dirty="0">
                <a:latin typeface="Times New Roman"/>
                <a:cs typeface="Times New Roman"/>
              </a:rPr>
              <a:t>Αριθμός</a:t>
            </a:r>
            <a:r>
              <a:rPr sz="1800" spc="-5" dirty="0">
                <a:latin typeface="Times New Roman"/>
                <a:cs typeface="Times New Roman"/>
              </a:rPr>
              <a:t> </a:t>
            </a:r>
            <a:r>
              <a:rPr sz="1800" spc="-10" dirty="0">
                <a:latin typeface="Times New Roman"/>
                <a:cs typeface="Times New Roman"/>
              </a:rPr>
              <a:t>κτισμάτων</a:t>
            </a:r>
            <a:r>
              <a:rPr sz="1800" spc="-5" dirty="0">
                <a:latin typeface="Times New Roman"/>
                <a:cs typeface="Times New Roman"/>
              </a:rPr>
              <a:t> </a:t>
            </a:r>
            <a:r>
              <a:rPr sz="1800" spc="-15" dirty="0">
                <a:latin typeface="Times New Roman"/>
                <a:cs typeface="Times New Roman"/>
              </a:rPr>
              <a:t>ετησίως</a:t>
            </a:r>
            <a:endParaRPr sz="1800">
              <a:latin typeface="Times New Roman"/>
              <a:cs typeface="Times New Roman"/>
            </a:endParaRPr>
          </a:p>
        </p:txBody>
      </p:sp>
      <p:sp>
        <p:nvSpPr>
          <p:cNvPr id="8" name="object 8"/>
          <p:cNvSpPr txBox="1"/>
          <p:nvPr/>
        </p:nvSpPr>
        <p:spPr>
          <a:xfrm>
            <a:off x="1497156" y="2276210"/>
            <a:ext cx="528320" cy="866775"/>
          </a:xfrm>
          <a:prstGeom prst="rect">
            <a:avLst/>
          </a:prstGeom>
        </p:spPr>
        <p:txBody>
          <a:bodyPr vert="vert270" wrap="square" lIns="0" tIns="0" rIns="0" bIns="0" rtlCol="0">
            <a:spAutoFit/>
          </a:bodyPr>
          <a:lstStyle/>
          <a:p>
            <a:pPr marL="12700" marR="5080">
              <a:lnSpc>
                <a:spcPct val="100000"/>
              </a:lnSpc>
            </a:pPr>
            <a:r>
              <a:rPr sz="1800" spc="-5" dirty="0">
                <a:latin typeface="Times New Roman"/>
                <a:cs typeface="Times New Roman"/>
              </a:rPr>
              <a:t>Τιμ</a:t>
            </a:r>
            <a:r>
              <a:rPr sz="1800" dirty="0">
                <a:latin typeface="Times New Roman"/>
                <a:cs typeface="Times New Roman"/>
              </a:rPr>
              <a:t>ή </a:t>
            </a:r>
            <a:r>
              <a:rPr sz="1800" spc="-5" dirty="0">
                <a:latin typeface="Times New Roman"/>
                <a:cs typeface="Times New Roman"/>
              </a:rPr>
              <a:t>ανά </a:t>
            </a:r>
            <a:r>
              <a:rPr sz="1800" dirty="0">
                <a:latin typeface="Times New Roman"/>
                <a:cs typeface="Times New Roman"/>
              </a:rPr>
              <a:t>κτίσμα</a:t>
            </a:r>
            <a:endParaRPr sz="1800">
              <a:latin typeface="Times New Roman"/>
              <a:cs typeface="Times New Roman"/>
            </a:endParaRPr>
          </a:p>
        </p:txBody>
      </p:sp>
      <p:sp>
        <p:nvSpPr>
          <p:cNvPr id="9" name="object 9"/>
          <p:cNvSpPr txBox="1"/>
          <p:nvPr/>
        </p:nvSpPr>
        <p:spPr>
          <a:xfrm>
            <a:off x="8729605" y="3924247"/>
            <a:ext cx="254635" cy="302895"/>
          </a:xfrm>
          <a:prstGeom prst="rect">
            <a:avLst/>
          </a:prstGeom>
        </p:spPr>
        <p:txBody>
          <a:bodyPr vert="horz" wrap="square" lIns="0" tIns="0" rIns="0" bIns="0" rtlCol="0">
            <a:spAutoFit/>
          </a:bodyPr>
          <a:lstStyle/>
          <a:p>
            <a:pPr marL="12700">
              <a:lnSpc>
                <a:spcPct val="100000"/>
              </a:lnSpc>
            </a:pPr>
            <a:r>
              <a:rPr sz="1800" dirty="0">
                <a:latin typeface="Times New Roman"/>
                <a:cs typeface="Times New Roman"/>
              </a:rPr>
              <a:t>S</a:t>
            </a:r>
            <a:r>
              <a:rPr sz="1800" spc="-15" baseline="-23148" dirty="0">
                <a:latin typeface="Times New Roman"/>
                <a:cs typeface="Times New Roman"/>
              </a:rPr>
              <a:t>B</a:t>
            </a:r>
            <a:endParaRPr sz="1800" baseline="-23148">
              <a:latin typeface="Times New Roman"/>
              <a:cs typeface="Times New Roman"/>
            </a:endParaRPr>
          </a:p>
        </p:txBody>
      </p:sp>
      <p:sp>
        <p:nvSpPr>
          <p:cNvPr id="10" name="object 10"/>
          <p:cNvSpPr/>
          <p:nvPr/>
        </p:nvSpPr>
        <p:spPr>
          <a:xfrm>
            <a:off x="2849765" y="2779776"/>
            <a:ext cx="5992495" cy="3111500"/>
          </a:xfrm>
          <a:custGeom>
            <a:avLst/>
            <a:gdLst/>
            <a:ahLst/>
            <a:cxnLst/>
            <a:rect l="l" t="t" r="r" b="b"/>
            <a:pathLst>
              <a:path w="5992495" h="3111500">
                <a:moveTo>
                  <a:pt x="0" y="0"/>
                </a:moveTo>
                <a:lnTo>
                  <a:pt x="5992355" y="3111245"/>
                </a:lnTo>
              </a:path>
            </a:pathLst>
          </a:custGeom>
          <a:ln w="38100">
            <a:solidFill>
              <a:srgbClr val="000000"/>
            </a:solidFill>
          </a:ln>
        </p:spPr>
        <p:txBody>
          <a:bodyPr wrap="square" lIns="0" tIns="0" rIns="0" bIns="0" rtlCol="0"/>
          <a:lstStyle/>
          <a:p>
            <a:endParaRPr/>
          </a:p>
        </p:txBody>
      </p:sp>
      <p:sp>
        <p:nvSpPr>
          <p:cNvPr id="11" name="object 11"/>
          <p:cNvSpPr txBox="1"/>
          <p:nvPr/>
        </p:nvSpPr>
        <p:spPr>
          <a:xfrm>
            <a:off x="8982589" y="5653225"/>
            <a:ext cx="292735" cy="302895"/>
          </a:xfrm>
          <a:prstGeom prst="rect">
            <a:avLst/>
          </a:prstGeom>
        </p:spPr>
        <p:txBody>
          <a:bodyPr vert="horz" wrap="square" lIns="0" tIns="0" rIns="0" bIns="0" rtlCol="0">
            <a:spAutoFit/>
          </a:bodyPr>
          <a:lstStyle/>
          <a:p>
            <a:pPr marL="12700">
              <a:lnSpc>
                <a:spcPct val="100000"/>
              </a:lnSpc>
            </a:pPr>
            <a:r>
              <a:rPr sz="1800" dirty="0">
                <a:latin typeface="Times New Roman"/>
                <a:cs typeface="Times New Roman"/>
              </a:rPr>
              <a:t>D</a:t>
            </a:r>
            <a:r>
              <a:rPr sz="1800" spc="-15" baseline="-23148" dirty="0">
                <a:latin typeface="Times New Roman"/>
                <a:cs typeface="Times New Roman"/>
              </a:rPr>
              <a:t>B</a:t>
            </a:r>
            <a:endParaRPr sz="1800" baseline="-23148">
              <a:latin typeface="Times New Roman"/>
              <a:cs typeface="Times New Roman"/>
            </a:endParaRPr>
          </a:p>
        </p:txBody>
      </p:sp>
      <p:sp>
        <p:nvSpPr>
          <p:cNvPr id="12" name="object 12"/>
          <p:cNvSpPr txBox="1"/>
          <p:nvPr/>
        </p:nvSpPr>
        <p:spPr>
          <a:xfrm>
            <a:off x="1276235" y="3911346"/>
            <a:ext cx="1046480" cy="369570"/>
          </a:xfrm>
          <a:prstGeom prst="rect">
            <a:avLst/>
          </a:prstGeom>
        </p:spPr>
        <p:txBody>
          <a:bodyPr vert="horz" wrap="square" lIns="0" tIns="0" rIns="0" bIns="0" rtlCol="0">
            <a:spAutoFit/>
          </a:bodyPr>
          <a:lstStyle/>
          <a:p>
            <a:pPr marR="13970" algn="r">
              <a:lnSpc>
                <a:spcPct val="100000"/>
              </a:lnSpc>
            </a:pPr>
            <a:r>
              <a:rPr sz="1800" dirty="0">
                <a:latin typeface="Times New Roman"/>
                <a:cs typeface="Times New Roman"/>
              </a:rPr>
              <a:t>P</a:t>
            </a:r>
            <a:r>
              <a:rPr sz="1800" baseline="-23148" dirty="0">
                <a:latin typeface="Times New Roman"/>
                <a:cs typeface="Times New Roman"/>
              </a:rPr>
              <a:t>0</a:t>
            </a:r>
            <a:endParaRPr sz="1800" baseline="-23148">
              <a:latin typeface="Times New Roman"/>
              <a:cs typeface="Times New Roman"/>
            </a:endParaRPr>
          </a:p>
        </p:txBody>
      </p:sp>
      <p:sp>
        <p:nvSpPr>
          <p:cNvPr id="13" name="object 13"/>
          <p:cNvSpPr txBox="1"/>
          <p:nvPr/>
        </p:nvSpPr>
        <p:spPr>
          <a:xfrm>
            <a:off x="2287657" y="3961941"/>
            <a:ext cx="127635" cy="177800"/>
          </a:xfrm>
          <a:prstGeom prst="rect">
            <a:avLst/>
          </a:prstGeom>
        </p:spPr>
        <p:txBody>
          <a:bodyPr vert="horz" wrap="square" lIns="0" tIns="0" rIns="0" bIns="0" rtlCol="0">
            <a:spAutoFit/>
          </a:bodyPr>
          <a:lstStyle/>
          <a:p>
            <a:pPr marL="12700">
              <a:lnSpc>
                <a:spcPct val="100000"/>
              </a:lnSpc>
            </a:pPr>
            <a:r>
              <a:rPr sz="1200" spc="-10" dirty="0">
                <a:latin typeface="Times New Roman"/>
                <a:cs typeface="Times New Roman"/>
              </a:rPr>
              <a:t>B</a:t>
            </a:r>
            <a:endParaRPr sz="1200">
              <a:latin typeface="Times New Roman"/>
              <a:cs typeface="Times New Roman"/>
            </a:endParaRPr>
          </a:p>
        </p:txBody>
      </p:sp>
      <p:sp>
        <p:nvSpPr>
          <p:cNvPr id="14" name="object 14"/>
          <p:cNvSpPr/>
          <p:nvPr/>
        </p:nvSpPr>
        <p:spPr>
          <a:xfrm>
            <a:off x="2505341" y="3585971"/>
            <a:ext cx="5953125" cy="2535555"/>
          </a:xfrm>
          <a:custGeom>
            <a:avLst/>
            <a:gdLst/>
            <a:ahLst/>
            <a:cxnLst/>
            <a:rect l="l" t="t" r="r" b="b"/>
            <a:pathLst>
              <a:path w="5953125" h="2535554">
                <a:moveTo>
                  <a:pt x="0" y="0"/>
                </a:moveTo>
                <a:lnTo>
                  <a:pt x="5952731" y="2535173"/>
                </a:lnTo>
              </a:path>
            </a:pathLst>
          </a:custGeom>
          <a:ln w="38099">
            <a:solidFill>
              <a:srgbClr val="FF0000"/>
            </a:solidFill>
          </a:ln>
        </p:spPr>
        <p:txBody>
          <a:bodyPr wrap="square" lIns="0" tIns="0" rIns="0" bIns="0" rtlCol="0"/>
          <a:lstStyle/>
          <a:p>
            <a:endParaRPr/>
          </a:p>
        </p:txBody>
      </p:sp>
      <p:sp>
        <p:nvSpPr>
          <p:cNvPr id="15" name="object 15"/>
          <p:cNvSpPr txBox="1"/>
          <p:nvPr/>
        </p:nvSpPr>
        <p:spPr>
          <a:xfrm>
            <a:off x="8613781" y="6054799"/>
            <a:ext cx="368300" cy="302895"/>
          </a:xfrm>
          <a:prstGeom prst="rect">
            <a:avLst/>
          </a:prstGeom>
        </p:spPr>
        <p:txBody>
          <a:bodyPr vert="horz" wrap="square" lIns="0" tIns="0" rIns="0" bIns="0" rtlCol="0">
            <a:spAutoFit/>
          </a:bodyPr>
          <a:lstStyle/>
          <a:p>
            <a:pPr marL="12700">
              <a:lnSpc>
                <a:spcPct val="100000"/>
              </a:lnSpc>
            </a:pPr>
            <a:r>
              <a:rPr sz="1800" dirty="0">
                <a:latin typeface="Times New Roman"/>
                <a:cs typeface="Times New Roman"/>
              </a:rPr>
              <a:t>D</a:t>
            </a:r>
            <a:r>
              <a:rPr sz="1800" spc="-22" baseline="-23148" dirty="0">
                <a:latin typeface="Times New Roman"/>
                <a:cs typeface="Times New Roman"/>
              </a:rPr>
              <a:t>B</a:t>
            </a:r>
            <a:r>
              <a:rPr sz="1800" dirty="0">
                <a:latin typeface="Times New Roman"/>
                <a:cs typeface="Times New Roman"/>
              </a:rPr>
              <a:t>’</a:t>
            </a:r>
            <a:endParaRPr sz="1800">
              <a:latin typeface="Times New Roman"/>
              <a:cs typeface="Times New Roman"/>
            </a:endParaRPr>
          </a:p>
        </p:txBody>
      </p:sp>
      <p:sp>
        <p:nvSpPr>
          <p:cNvPr id="16" name="object 16"/>
          <p:cNvSpPr txBox="1"/>
          <p:nvPr/>
        </p:nvSpPr>
        <p:spPr>
          <a:xfrm>
            <a:off x="2122310" y="4922475"/>
            <a:ext cx="229235" cy="302895"/>
          </a:xfrm>
          <a:prstGeom prst="rect">
            <a:avLst/>
          </a:prstGeom>
        </p:spPr>
        <p:txBody>
          <a:bodyPr vert="horz" wrap="square" lIns="0" tIns="0" rIns="0" bIns="0" rtlCol="0">
            <a:spAutoFit/>
          </a:bodyPr>
          <a:lstStyle/>
          <a:p>
            <a:pPr marL="12700">
              <a:lnSpc>
                <a:spcPct val="100000"/>
              </a:lnSpc>
            </a:pPr>
            <a:r>
              <a:rPr sz="1800" dirty="0">
                <a:latin typeface="Times New Roman"/>
                <a:cs typeface="Times New Roman"/>
              </a:rPr>
              <a:t>P</a:t>
            </a:r>
            <a:r>
              <a:rPr sz="1800" baseline="-23148" dirty="0">
                <a:latin typeface="Times New Roman"/>
                <a:cs typeface="Times New Roman"/>
              </a:rPr>
              <a:t>n</a:t>
            </a:r>
            <a:endParaRPr sz="1800" baseline="-23148">
              <a:latin typeface="Times New Roman"/>
              <a:cs typeface="Times New Roman"/>
            </a:endParaRPr>
          </a:p>
        </p:txBody>
      </p:sp>
      <p:sp>
        <p:nvSpPr>
          <p:cNvPr id="17" name="object 17"/>
          <p:cNvSpPr txBox="1"/>
          <p:nvPr/>
        </p:nvSpPr>
        <p:spPr>
          <a:xfrm>
            <a:off x="2325757" y="4920537"/>
            <a:ext cx="118745" cy="177800"/>
          </a:xfrm>
          <a:prstGeom prst="rect">
            <a:avLst/>
          </a:prstGeom>
        </p:spPr>
        <p:txBody>
          <a:bodyPr vert="horz" wrap="square" lIns="0" tIns="0" rIns="0" bIns="0" rtlCol="0">
            <a:spAutoFit/>
          </a:bodyPr>
          <a:lstStyle/>
          <a:p>
            <a:pPr marL="12700">
              <a:lnSpc>
                <a:spcPct val="100000"/>
              </a:lnSpc>
            </a:pPr>
            <a:r>
              <a:rPr sz="1200" spc="-10" dirty="0">
                <a:latin typeface="Times New Roman"/>
                <a:cs typeface="Times New Roman"/>
              </a:rPr>
              <a:t>L</a:t>
            </a:r>
            <a:endParaRPr sz="1200">
              <a:latin typeface="Times New Roman"/>
              <a:cs typeface="Times New Roman"/>
            </a:endParaRPr>
          </a:p>
        </p:txBody>
      </p:sp>
      <p:sp>
        <p:nvSpPr>
          <p:cNvPr id="18" name="object 18"/>
          <p:cNvSpPr/>
          <p:nvPr/>
        </p:nvSpPr>
        <p:spPr>
          <a:xfrm>
            <a:off x="1276235" y="3911346"/>
            <a:ext cx="1046480" cy="369570"/>
          </a:xfrm>
          <a:custGeom>
            <a:avLst/>
            <a:gdLst/>
            <a:ahLst/>
            <a:cxnLst/>
            <a:rect l="l" t="t" r="r" b="b"/>
            <a:pathLst>
              <a:path w="1046480" h="369570">
                <a:moveTo>
                  <a:pt x="0" y="0"/>
                </a:moveTo>
                <a:lnTo>
                  <a:pt x="0" y="369570"/>
                </a:lnTo>
                <a:lnTo>
                  <a:pt x="1046226" y="369570"/>
                </a:lnTo>
                <a:lnTo>
                  <a:pt x="1046226" y="0"/>
                </a:lnTo>
                <a:lnTo>
                  <a:pt x="0" y="0"/>
                </a:lnTo>
                <a:close/>
              </a:path>
            </a:pathLst>
          </a:custGeom>
          <a:solidFill>
            <a:srgbClr val="CDC085"/>
          </a:solidFill>
        </p:spPr>
        <p:txBody>
          <a:bodyPr wrap="square" lIns="0" tIns="0" rIns="0" bIns="0" rtlCol="0"/>
          <a:lstStyle/>
          <a:p>
            <a:endParaRPr/>
          </a:p>
        </p:txBody>
      </p:sp>
      <p:sp>
        <p:nvSpPr>
          <p:cNvPr id="19" name="object 19"/>
          <p:cNvSpPr txBox="1"/>
          <p:nvPr/>
        </p:nvSpPr>
        <p:spPr>
          <a:xfrm>
            <a:off x="1355731" y="3979467"/>
            <a:ext cx="878205" cy="304800"/>
          </a:xfrm>
          <a:prstGeom prst="rect">
            <a:avLst/>
          </a:prstGeom>
        </p:spPr>
        <p:txBody>
          <a:bodyPr vert="horz" wrap="square" lIns="0" tIns="0" rIns="0" bIns="0" rtlCol="0">
            <a:spAutoFit/>
          </a:bodyPr>
          <a:lstStyle/>
          <a:p>
            <a:pPr algn="ctr">
              <a:lnSpc>
                <a:spcPts val="1630"/>
              </a:lnSpc>
            </a:pPr>
            <a:r>
              <a:rPr sz="1800" dirty="0">
                <a:latin typeface="Times New Roman"/>
                <a:cs typeface="Times New Roman"/>
              </a:rPr>
              <a:t>P</a:t>
            </a:r>
            <a:r>
              <a:rPr sz="1800" spc="150" dirty="0">
                <a:latin typeface="Times New Roman"/>
                <a:cs typeface="Times New Roman"/>
              </a:rPr>
              <a:t> </a:t>
            </a:r>
            <a:r>
              <a:rPr sz="1800" spc="-15" baseline="23148" dirty="0">
                <a:latin typeface="Times New Roman"/>
                <a:cs typeface="Times New Roman"/>
              </a:rPr>
              <a:t>B</a:t>
            </a:r>
            <a:r>
              <a:rPr sz="1800" spc="217" baseline="23148" dirty="0">
                <a:latin typeface="Times New Roman"/>
                <a:cs typeface="Times New Roman"/>
              </a:rPr>
              <a:t> </a:t>
            </a:r>
            <a:r>
              <a:rPr sz="1800" spc="-15" dirty="0">
                <a:latin typeface="Times New Roman"/>
                <a:cs typeface="Times New Roman"/>
              </a:rPr>
              <a:t>=</a:t>
            </a:r>
            <a:r>
              <a:rPr sz="1800" spc="-5" dirty="0">
                <a:latin typeface="Times New Roman"/>
                <a:cs typeface="Times New Roman"/>
              </a:rPr>
              <a:t> </a:t>
            </a:r>
            <a:r>
              <a:rPr sz="1800" dirty="0">
                <a:latin typeface="Times New Roman"/>
                <a:cs typeface="Times New Roman"/>
              </a:rPr>
              <a:t>P</a:t>
            </a:r>
            <a:r>
              <a:rPr sz="1800" spc="140" dirty="0">
                <a:latin typeface="Times New Roman"/>
                <a:cs typeface="Times New Roman"/>
              </a:rPr>
              <a:t> </a:t>
            </a:r>
            <a:r>
              <a:rPr sz="1800" spc="-15" baseline="23148" dirty="0">
                <a:latin typeface="Times New Roman"/>
                <a:cs typeface="Times New Roman"/>
              </a:rPr>
              <a:t>B</a:t>
            </a:r>
            <a:endParaRPr sz="1800" baseline="23148">
              <a:latin typeface="Times New Roman"/>
              <a:cs typeface="Times New Roman"/>
            </a:endParaRPr>
          </a:p>
          <a:p>
            <a:pPr marL="26034" algn="ctr">
              <a:lnSpc>
                <a:spcPts val="910"/>
              </a:lnSpc>
              <a:tabLst>
                <a:tab pos="574040" algn="l"/>
              </a:tabLst>
            </a:pPr>
            <a:r>
              <a:rPr sz="1200" dirty="0">
                <a:latin typeface="Times New Roman"/>
                <a:cs typeface="Times New Roman"/>
              </a:rPr>
              <a:t>n 	0</a:t>
            </a:r>
            <a:endParaRPr sz="1200">
              <a:latin typeface="Times New Roman"/>
              <a:cs typeface="Times New Roman"/>
            </a:endParaRPr>
          </a:p>
        </p:txBody>
      </p:sp>
      <p:sp>
        <p:nvSpPr>
          <p:cNvPr id="20" name="object 20"/>
          <p:cNvSpPr/>
          <p:nvPr/>
        </p:nvSpPr>
        <p:spPr>
          <a:xfrm>
            <a:off x="2505341" y="4085844"/>
            <a:ext cx="6029325" cy="0"/>
          </a:xfrm>
          <a:custGeom>
            <a:avLst/>
            <a:gdLst/>
            <a:ahLst/>
            <a:cxnLst/>
            <a:rect l="l" t="t" r="r" b="b"/>
            <a:pathLst>
              <a:path w="6029325">
                <a:moveTo>
                  <a:pt x="0" y="0"/>
                </a:moveTo>
                <a:lnTo>
                  <a:pt x="6028931" y="0"/>
                </a:lnTo>
              </a:path>
            </a:pathLst>
          </a:custGeom>
          <a:ln w="38100">
            <a:solidFill>
              <a:srgbClr val="000000"/>
            </a:solidFill>
          </a:ln>
        </p:spPr>
        <p:txBody>
          <a:bodyPr wrap="square" lIns="0" tIns="0" rIns="0" bIns="0" rtlCol="0"/>
          <a:lstStyle/>
          <a:p>
            <a:endParaRPr/>
          </a:p>
        </p:txBody>
      </p:sp>
      <p:sp>
        <p:nvSpPr>
          <p:cNvPr id="21" name="object 21"/>
          <p:cNvSpPr/>
          <p:nvPr/>
        </p:nvSpPr>
        <p:spPr>
          <a:xfrm>
            <a:off x="5346839" y="4085844"/>
            <a:ext cx="0" cy="2457450"/>
          </a:xfrm>
          <a:custGeom>
            <a:avLst/>
            <a:gdLst/>
            <a:ahLst/>
            <a:cxnLst/>
            <a:rect l="l" t="t" r="r" b="b"/>
            <a:pathLst>
              <a:path h="2457450">
                <a:moveTo>
                  <a:pt x="0" y="0"/>
                </a:moveTo>
                <a:lnTo>
                  <a:pt x="0" y="2457450"/>
                </a:lnTo>
              </a:path>
            </a:pathLst>
          </a:custGeom>
          <a:ln w="9525">
            <a:solidFill>
              <a:srgbClr val="000000"/>
            </a:solidFill>
            <a:prstDash val="dash"/>
          </a:ln>
        </p:spPr>
        <p:txBody>
          <a:bodyPr wrap="square" lIns="0" tIns="0" rIns="0" bIns="0" rtlCol="0"/>
          <a:lstStyle/>
          <a:p>
            <a:endParaRPr/>
          </a:p>
        </p:txBody>
      </p:sp>
      <p:sp>
        <p:nvSpPr>
          <p:cNvPr id="22" name="object 22"/>
          <p:cNvSpPr txBox="1"/>
          <p:nvPr/>
        </p:nvSpPr>
        <p:spPr>
          <a:xfrm>
            <a:off x="5296033" y="6651445"/>
            <a:ext cx="254000" cy="302895"/>
          </a:xfrm>
          <a:prstGeom prst="rect">
            <a:avLst/>
          </a:prstGeom>
        </p:spPr>
        <p:txBody>
          <a:bodyPr vert="horz" wrap="square" lIns="0" tIns="0" rIns="0" bIns="0" rtlCol="0">
            <a:spAutoFit/>
          </a:bodyPr>
          <a:lstStyle/>
          <a:p>
            <a:pPr marL="12700">
              <a:lnSpc>
                <a:spcPct val="100000"/>
              </a:lnSpc>
            </a:pPr>
            <a:r>
              <a:rPr sz="1800" spc="-20" dirty="0">
                <a:latin typeface="Times New Roman"/>
                <a:cs typeface="Times New Roman"/>
              </a:rPr>
              <a:t>B</a:t>
            </a:r>
            <a:r>
              <a:rPr sz="1800" baseline="-23148" dirty="0">
                <a:latin typeface="Times New Roman"/>
                <a:cs typeface="Times New Roman"/>
              </a:rPr>
              <a:t>0</a:t>
            </a:r>
            <a:endParaRPr sz="1800" baseline="-23148">
              <a:latin typeface="Times New Roman"/>
              <a:cs typeface="Times New Roman"/>
            </a:endParaRPr>
          </a:p>
        </p:txBody>
      </p:sp>
      <p:sp>
        <p:nvSpPr>
          <p:cNvPr id="23" name="object 23"/>
          <p:cNvSpPr/>
          <p:nvPr/>
        </p:nvSpPr>
        <p:spPr>
          <a:xfrm>
            <a:off x="3657485" y="3201923"/>
            <a:ext cx="0" cy="3341370"/>
          </a:xfrm>
          <a:custGeom>
            <a:avLst/>
            <a:gdLst/>
            <a:ahLst/>
            <a:cxnLst/>
            <a:rect l="l" t="t" r="r" b="b"/>
            <a:pathLst>
              <a:path h="3341370">
                <a:moveTo>
                  <a:pt x="0" y="0"/>
                </a:moveTo>
                <a:lnTo>
                  <a:pt x="0" y="3341370"/>
                </a:lnTo>
              </a:path>
            </a:pathLst>
          </a:custGeom>
          <a:ln w="9525">
            <a:solidFill>
              <a:srgbClr val="000000"/>
            </a:solidFill>
            <a:prstDash val="dash"/>
          </a:ln>
        </p:spPr>
        <p:txBody>
          <a:bodyPr wrap="square" lIns="0" tIns="0" rIns="0" bIns="0" rtlCol="0"/>
          <a:lstStyle/>
          <a:p>
            <a:endParaRPr/>
          </a:p>
        </p:txBody>
      </p:sp>
      <p:sp>
        <p:nvSpPr>
          <p:cNvPr id="24" name="object 24"/>
          <p:cNvSpPr/>
          <p:nvPr/>
        </p:nvSpPr>
        <p:spPr>
          <a:xfrm>
            <a:off x="2505341" y="3201923"/>
            <a:ext cx="1112520" cy="0"/>
          </a:xfrm>
          <a:custGeom>
            <a:avLst/>
            <a:gdLst/>
            <a:ahLst/>
            <a:cxnLst/>
            <a:rect l="l" t="t" r="r" b="b"/>
            <a:pathLst>
              <a:path w="1112520">
                <a:moveTo>
                  <a:pt x="1112519" y="0"/>
                </a:moveTo>
                <a:lnTo>
                  <a:pt x="0" y="0"/>
                </a:lnTo>
              </a:path>
            </a:pathLst>
          </a:custGeom>
          <a:ln w="9525">
            <a:solidFill>
              <a:srgbClr val="000000"/>
            </a:solidFill>
            <a:prstDash val="dash"/>
          </a:ln>
        </p:spPr>
        <p:txBody>
          <a:bodyPr wrap="square" lIns="0" tIns="0" rIns="0" bIns="0" rtlCol="0"/>
          <a:lstStyle/>
          <a:p>
            <a:endParaRPr/>
          </a:p>
        </p:txBody>
      </p:sp>
      <p:sp>
        <p:nvSpPr>
          <p:cNvPr id="25" name="object 25"/>
          <p:cNvSpPr txBox="1"/>
          <p:nvPr/>
        </p:nvSpPr>
        <p:spPr>
          <a:xfrm>
            <a:off x="3583057" y="6651445"/>
            <a:ext cx="254000" cy="302895"/>
          </a:xfrm>
          <a:prstGeom prst="rect">
            <a:avLst/>
          </a:prstGeom>
        </p:spPr>
        <p:txBody>
          <a:bodyPr vert="horz" wrap="square" lIns="0" tIns="0" rIns="0" bIns="0" rtlCol="0">
            <a:spAutoFit/>
          </a:bodyPr>
          <a:lstStyle/>
          <a:p>
            <a:pPr marL="12700">
              <a:lnSpc>
                <a:spcPct val="100000"/>
              </a:lnSpc>
            </a:pPr>
            <a:r>
              <a:rPr sz="1800" spc="-20" dirty="0">
                <a:latin typeface="Times New Roman"/>
                <a:cs typeface="Times New Roman"/>
              </a:rPr>
              <a:t>B</a:t>
            </a:r>
            <a:r>
              <a:rPr sz="1800" baseline="-23148" dirty="0">
                <a:latin typeface="Times New Roman"/>
                <a:cs typeface="Times New Roman"/>
              </a:rPr>
              <a:t>1</a:t>
            </a:r>
            <a:endParaRPr sz="1800" baseline="-23148">
              <a:latin typeface="Times New Roman"/>
              <a:cs typeface="Times New Roman"/>
            </a:endParaRPr>
          </a:p>
        </p:txBody>
      </p:sp>
      <p:sp>
        <p:nvSpPr>
          <p:cNvPr id="26" name="object 26"/>
          <p:cNvSpPr txBox="1"/>
          <p:nvPr/>
        </p:nvSpPr>
        <p:spPr>
          <a:xfrm>
            <a:off x="2084203" y="3079951"/>
            <a:ext cx="229235" cy="302895"/>
          </a:xfrm>
          <a:prstGeom prst="rect">
            <a:avLst/>
          </a:prstGeom>
        </p:spPr>
        <p:txBody>
          <a:bodyPr vert="horz" wrap="square" lIns="0" tIns="0" rIns="0" bIns="0" rtlCol="0">
            <a:spAutoFit/>
          </a:bodyPr>
          <a:lstStyle/>
          <a:p>
            <a:pPr marL="12700">
              <a:lnSpc>
                <a:spcPct val="100000"/>
              </a:lnSpc>
            </a:pPr>
            <a:r>
              <a:rPr sz="1800" dirty="0">
                <a:latin typeface="Times New Roman"/>
                <a:cs typeface="Times New Roman"/>
              </a:rPr>
              <a:t>P</a:t>
            </a:r>
            <a:r>
              <a:rPr sz="1800" baseline="-23148" dirty="0">
                <a:latin typeface="Times New Roman"/>
                <a:cs typeface="Times New Roman"/>
              </a:rPr>
              <a:t>g</a:t>
            </a:r>
            <a:endParaRPr sz="1800" baseline="-23148">
              <a:latin typeface="Times New Roman"/>
              <a:cs typeface="Times New Roman"/>
            </a:endParaRPr>
          </a:p>
        </p:txBody>
      </p:sp>
      <p:sp>
        <p:nvSpPr>
          <p:cNvPr id="27" name="object 27"/>
          <p:cNvSpPr txBox="1"/>
          <p:nvPr/>
        </p:nvSpPr>
        <p:spPr>
          <a:xfrm>
            <a:off x="2287657" y="3078021"/>
            <a:ext cx="127635" cy="177800"/>
          </a:xfrm>
          <a:prstGeom prst="rect">
            <a:avLst/>
          </a:prstGeom>
        </p:spPr>
        <p:txBody>
          <a:bodyPr vert="horz" wrap="square" lIns="0" tIns="0" rIns="0" bIns="0" rtlCol="0">
            <a:spAutoFit/>
          </a:bodyPr>
          <a:lstStyle/>
          <a:p>
            <a:pPr marL="12700">
              <a:lnSpc>
                <a:spcPct val="100000"/>
              </a:lnSpc>
            </a:pPr>
            <a:r>
              <a:rPr sz="1200" spc="-10" dirty="0">
                <a:latin typeface="Times New Roman"/>
                <a:cs typeface="Times New Roman"/>
              </a:rPr>
              <a:t>B</a:t>
            </a:r>
            <a:endParaRPr sz="1200">
              <a:latin typeface="Times New Roman"/>
              <a:cs typeface="Times New Roman"/>
            </a:endParaRPr>
          </a:p>
        </p:txBody>
      </p:sp>
      <p:sp>
        <p:nvSpPr>
          <p:cNvPr id="28" name="object 28"/>
          <p:cNvSpPr/>
          <p:nvPr/>
        </p:nvSpPr>
        <p:spPr>
          <a:xfrm>
            <a:off x="3698633" y="2177795"/>
            <a:ext cx="4718685" cy="1864360"/>
          </a:xfrm>
          <a:custGeom>
            <a:avLst/>
            <a:gdLst/>
            <a:ahLst/>
            <a:cxnLst/>
            <a:rect l="l" t="t" r="r" b="b"/>
            <a:pathLst>
              <a:path w="4718684" h="1864360">
                <a:moveTo>
                  <a:pt x="4718291" y="1248917"/>
                </a:moveTo>
                <a:lnTo>
                  <a:pt x="4718291" y="249936"/>
                </a:lnTo>
                <a:lnTo>
                  <a:pt x="4716807" y="229452"/>
                </a:lnTo>
                <a:lnTo>
                  <a:pt x="4705281" y="189910"/>
                </a:lnTo>
                <a:lnTo>
                  <a:pt x="4683110" y="152697"/>
                </a:lnTo>
                <a:lnTo>
                  <a:pt x="4651212" y="118330"/>
                </a:lnTo>
                <a:lnTo>
                  <a:pt x="4610506" y="87326"/>
                </a:lnTo>
                <a:lnTo>
                  <a:pt x="4561912" y="60202"/>
                </a:lnTo>
                <a:lnTo>
                  <a:pt x="4506347" y="37473"/>
                </a:lnTo>
                <a:lnTo>
                  <a:pt x="4444732" y="19657"/>
                </a:lnTo>
                <a:lnTo>
                  <a:pt x="4377983" y="7270"/>
                </a:lnTo>
                <a:lnTo>
                  <a:pt x="4307021" y="829"/>
                </a:lnTo>
                <a:lnTo>
                  <a:pt x="4270248" y="0"/>
                </a:lnTo>
                <a:lnTo>
                  <a:pt x="2477262" y="0"/>
                </a:lnTo>
                <a:lnTo>
                  <a:pt x="2404537" y="3274"/>
                </a:lnTo>
                <a:lnTo>
                  <a:pt x="2335566" y="12752"/>
                </a:lnTo>
                <a:lnTo>
                  <a:pt x="2271268" y="27918"/>
                </a:lnTo>
                <a:lnTo>
                  <a:pt x="2212561" y="48255"/>
                </a:lnTo>
                <a:lnTo>
                  <a:pt x="2160365" y="73247"/>
                </a:lnTo>
                <a:lnTo>
                  <a:pt x="2115598" y="102376"/>
                </a:lnTo>
                <a:lnTo>
                  <a:pt x="2079180" y="135126"/>
                </a:lnTo>
                <a:lnTo>
                  <a:pt x="2052029" y="170980"/>
                </a:lnTo>
                <a:lnTo>
                  <a:pt x="2035065" y="209422"/>
                </a:lnTo>
                <a:lnTo>
                  <a:pt x="2029206" y="249936"/>
                </a:lnTo>
                <a:lnTo>
                  <a:pt x="2029206" y="874014"/>
                </a:lnTo>
                <a:lnTo>
                  <a:pt x="0" y="1863852"/>
                </a:lnTo>
                <a:lnTo>
                  <a:pt x="2029206" y="1248918"/>
                </a:lnTo>
                <a:lnTo>
                  <a:pt x="2030689" y="1269401"/>
                </a:lnTo>
                <a:lnTo>
                  <a:pt x="2035065" y="1289431"/>
                </a:lnTo>
                <a:lnTo>
                  <a:pt x="2052029" y="1327873"/>
                </a:lnTo>
                <a:lnTo>
                  <a:pt x="2079180" y="1363727"/>
                </a:lnTo>
                <a:lnTo>
                  <a:pt x="2115598" y="1396477"/>
                </a:lnTo>
                <a:lnTo>
                  <a:pt x="2160365" y="1425606"/>
                </a:lnTo>
                <a:lnTo>
                  <a:pt x="2212561" y="1450598"/>
                </a:lnTo>
                <a:lnTo>
                  <a:pt x="2271268" y="1470935"/>
                </a:lnTo>
                <a:lnTo>
                  <a:pt x="2335566" y="1486101"/>
                </a:lnTo>
                <a:lnTo>
                  <a:pt x="2404537" y="1495579"/>
                </a:lnTo>
                <a:lnTo>
                  <a:pt x="2477262" y="1498853"/>
                </a:lnTo>
                <a:lnTo>
                  <a:pt x="4270248" y="1498853"/>
                </a:lnTo>
                <a:lnTo>
                  <a:pt x="4342972" y="1495579"/>
                </a:lnTo>
                <a:lnTo>
                  <a:pt x="4411942" y="1486101"/>
                </a:lnTo>
                <a:lnTo>
                  <a:pt x="4476239" y="1470935"/>
                </a:lnTo>
                <a:lnTo>
                  <a:pt x="4534944" y="1450598"/>
                </a:lnTo>
                <a:lnTo>
                  <a:pt x="4587138" y="1425606"/>
                </a:lnTo>
                <a:lnTo>
                  <a:pt x="4631903" y="1396477"/>
                </a:lnTo>
                <a:lnTo>
                  <a:pt x="4668319" y="1363727"/>
                </a:lnTo>
                <a:lnTo>
                  <a:pt x="4695469" y="1327873"/>
                </a:lnTo>
                <a:lnTo>
                  <a:pt x="4712432" y="1289431"/>
                </a:lnTo>
                <a:lnTo>
                  <a:pt x="4716807" y="1269401"/>
                </a:lnTo>
                <a:lnTo>
                  <a:pt x="4718291" y="1248917"/>
                </a:lnTo>
                <a:close/>
              </a:path>
            </a:pathLst>
          </a:custGeom>
          <a:solidFill>
            <a:srgbClr val="FFFF00"/>
          </a:solidFill>
        </p:spPr>
        <p:txBody>
          <a:bodyPr wrap="square" lIns="0" tIns="0" rIns="0" bIns="0" rtlCol="0"/>
          <a:lstStyle/>
          <a:p>
            <a:endParaRPr/>
          </a:p>
        </p:txBody>
      </p:sp>
      <p:sp>
        <p:nvSpPr>
          <p:cNvPr id="29" name="object 29"/>
          <p:cNvSpPr/>
          <p:nvPr/>
        </p:nvSpPr>
        <p:spPr>
          <a:xfrm>
            <a:off x="3698633" y="2177795"/>
            <a:ext cx="4718685" cy="1864360"/>
          </a:xfrm>
          <a:custGeom>
            <a:avLst/>
            <a:gdLst/>
            <a:ahLst/>
            <a:cxnLst/>
            <a:rect l="l" t="t" r="r" b="b"/>
            <a:pathLst>
              <a:path w="4718684" h="1864360">
                <a:moveTo>
                  <a:pt x="2477262" y="0"/>
                </a:moveTo>
                <a:lnTo>
                  <a:pt x="2404537" y="3274"/>
                </a:lnTo>
                <a:lnTo>
                  <a:pt x="2335566" y="12752"/>
                </a:lnTo>
                <a:lnTo>
                  <a:pt x="2271268" y="27918"/>
                </a:lnTo>
                <a:lnTo>
                  <a:pt x="2212561" y="48255"/>
                </a:lnTo>
                <a:lnTo>
                  <a:pt x="2160365" y="73247"/>
                </a:lnTo>
                <a:lnTo>
                  <a:pt x="2115598" y="102376"/>
                </a:lnTo>
                <a:lnTo>
                  <a:pt x="2079180" y="135126"/>
                </a:lnTo>
                <a:lnTo>
                  <a:pt x="2052029" y="170980"/>
                </a:lnTo>
                <a:lnTo>
                  <a:pt x="2035065" y="209422"/>
                </a:lnTo>
                <a:lnTo>
                  <a:pt x="2029206" y="249936"/>
                </a:lnTo>
                <a:lnTo>
                  <a:pt x="2029206" y="874014"/>
                </a:lnTo>
                <a:lnTo>
                  <a:pt x="0" y="1863852"/>
                </a:lnTo>
                <a:lnTo>
                  <a:pt x="2029206" y="1248918"/>
                </a:lnTo>
                <a:lnTo>
                  <a:pt x="2030689" y="1269401"/>
                </a:lnTo>
                <a:lnTo>
                  <a:pt x="2035065" y="1289431"/>
                </a:lnTo>
                <a:lnTo>
                  <a:pt x="2052029" y="1327873"/>
                </a:lnTo>
                <a:lnTo>
                  <a:pt x="2079180" y="1363727"/>
                </a:lnTo>
                <a:lnTo>
                  <a:pt x="2115598" y="1396477"/>
                </a:lnTo>
                <a:lnTo>
                  <a:pt x="2160365" y="1425606"/>
                </a:lnTo>
                <a:lnTo>
                  <a:pt x="2212561" y="1450598"/>
                </a:lnTo>
                <a:lnTo>
                  <a:pt x="2271268" y="1470935"/>
                </a:lnTo>
                <a:lnTo>
                  <a:pt x="2335566" y="1486101"/>
                </a:lnTo>
                <a:lnTo>
                  <a:pt x="2404537" y="1495579"/>
                </a:lnTo>
                <a:lnTo>
                  <a:pt x="2477262" y="1498853"/>
                </a:lnTo>
                <a:lnTo>
                  <a:pt x="4270248" y="1498853"/>
                </a:lnTo>
                <a:lnTo>
                  <a:pt x="4342972" y="1495579"/>
                </a:lnTo>
                <a:lnTo>
                  <a:pt x="4411942" y="1486101"/>
                </a:lnTo>
                <a:lnTo>
                  <a:pt x="4476239" y="1470935"/>
                </a:lnTo>
                <a:lnTo>
                  <a:pt x="4534944" y="1450598"/>
                </a:lnTo>
                <a:lnTo>
                  <a:pt x="4587138" y="1425606"/>
                </a:lnTo>
                <a:lnTo>
                  <a:pt x="4631903" y="1396477"/>
                </a:lnTo>
                <a:lnTo>
                  <a:pt x="4668319" y="1363727"/>
                </a:lnTo>
                <a:lnTo>
                  <a:pt x="4695469" y="1327873"/>
                </a:lnTo>
                <a:lnTo>
                  <a:pt x="4712432" y="1289431"/>
                </a:lnTo>
                <a:lnTo>
                  <a:pt x="4718291" y="1248917"/>
                </a:lnTo>
                <a:lnTo>
                  <a:pt x="4718291" y="249936"/>
                </a:lnTo>
                <a:lnTo>
                  <a:pt x="4712432" y="209422"/>
                </a:lnTo>
                <a:lnTo>
                  <a:pt x="4695469" y="170980"/>
                </a:lnTo>
                <a:lnTo>
                  <a:pt x="4668319" y="135126"/>
                </a:lnTo>
                <a:lnTo>
                  <a:pt x="4631903" y="102376"/>
                </a:lnTo>
                <a:lnTo>
                  <a:pt x="4587138" y="73247"/>
                </a:lnTo>
                <a:lnTo>
                  <a:pt x="4534944" y="48255"/>
                </a:lnTo>
                <a:lnTo>
                  <a:pt x="4476239" y="27918"/>
                </a:lnTo>
                <a:lnTo>
                  <a:pt x="4411942" y="12752"/>
                </a:lnTo>
                <a:lnTo>
                  <a:pt x="4342972" y="3274"/>
                </a:lnTo>
                <a:lnTo>
                  <a:pt x="4270248" y="0"/>
                </a:lnTo>
                <a:lnTo>
                  <a:pt x="2477262" y="0"/>
                </a:lnTo>
                <a:close/>
              </a:path>
            </a:pathLst>
          </a:custGeom>
          <a:ln w="9525">
            <a:solidFill>
              <a:srgbClr val="000000"/>
            </a:solidFill>
          </a:ln>
        </p:spPr>
        <p:txBody>
          <a:bodyPr wrap="square" lIns="0" tIns="0" rIns="0" bIns="0" rtlCol="0"/>
          <a:lstStyle/>
          <a:p>
            <a:endParaRPr/>
          </a:p>
        </p:txBody>
      </p:sp>
      <p:sp>
        <p:nvSpPr>
          <p:cNvPr id="30" name="object 30"/>
          <p:cNvSpPr txBox="1"/>
          <p:nvPr/>
        </p:nvSpPr>
        <p:spPr>
          <a:xfrm>
            <a:off x="5916293" y="2316173"/>
            <a:ext cx="2309495" cy="778510"/>
          </a:xfrm>
          <a:prstGeom prst="rect">
            <a:avLst/>
          </a:prstGeom>
        </p:spPr>
        <p:txBody>
          <a:bodyPr vert="horz" wrap="square" lIns="0" tIns="0" rIns="0" bIns="0" rtlCol="0">
            <a:spAutoFit/>
          </a:bodyPr>
          <a:lstStyle/>
          <a:p>
            <a:pPr marL="12700" marR="5080" indent="1905" algn="ctr">
              <a:lnSpc>
                <a:spcPct val="100000"/>
              </a:lnSpc>
            </a:pPr>
            <a:r>
              <a:rPr sz="1800" dirty="0">
                <a:solidFill>
                  <a:srgbClr val="420000"/>
                </a:solidFill>
                <a:latin typeface="Times New Roman"/>
                <a:cs typeface="Times New Roman"/>
              </a:rPr>
              <a:t>Η </a:t>
            </a:r>
            <a:r>
              <a:rPr sz="1800" spc="-10" dirty="0">
                <a:solidFill>
                  <a:srgbClr val="420000"/>
                </a:solidFill>
                <a:latin typeface="Times New Roman"/>
                <a:cs typeface="Times New Roman"/>
              </a:rPr>
              <a:t>τιμή </a:t>
            </a:r>
            <a:r>
              <a:rPr sz="1800" spc="-15" dirty="0">
                <a:solidFill>
                  <a:srgbClr val="420000"/>
                </a:solidFill>
                <a:latin typeface="Times New Roman"/>
                <a:cs typeface="Times New Roman"/>
              </a:rPr>
              <a:t>π</a:t>
            </a:r>
            <a:r>
              <a:rPr sz="1800" dirty="0">
                <a:solidFill>
                  <a:srgbClr val="420000"/>
                </a:solidFill>
                <a:latin typeface="Times New Roman"/>
                <a:cs typeface="Times New Roman"/>
              </a:rPr>
              <a:t>ου </a:t>
            </a:r>
            <a:r>
              <a:rPr sz="1800" spc="-10" dirty="0">
                <a:solidFill>
                  <a:srgbClr val="420000"/>
                </a:solidFill>
                <a:latin typeface="Times New Roman"/>
                <a:cs typeface="Times New Roman"/>
              </a:rPr>
              <a:t>πληρώνουν</a:t>
            </a:r>
            <a:r>
              <a:rPr sz="1800" spc="-5" dirty="0">
                <a:solidFill>
                  <a:srgbClr val="420000"/>
                </a:solidFill>
                <a:latin typeface="Times New Roman"/>
                <a:cs typeface="Times New Roman"/>
              </a:rPr>
              <a:t> ο</a:t>
            </a:r>
            <a:r>
              <a:rPr sz="1800" dirty="0">
                <a:solidFill>
                  <a:srgbClr val="420000"/>
                </a:solidFill>
                <a:latin typeface="Times New Roman"/>
                <a:cs typeface="Times New Roman"/>
              </a:rPr>
              <a:t>ι </a:t>
            </a:r>
            <a:r>
              <a:rPr sz="1800" spc="-15" dirty="0">
                <a:solidFill>
                  <a:srgbClr val="420000"/>
                </a:solidFill>
                <a:latin typeface="Times New Roman"/>
                <a:cs typeface="Times New Roman"/>
              </a:rPr>
              <a:t>ενοικιαστέ</a:t>
            </a:r>
            <a:r>
              <a:rPr sz="1800" spc="-10" dirty="0">
                <a:solidFill>
                  <a:srgbClr val="420000"/>
                </a:solidFill>
                <a:latin typeface="Times New Roman"/>
                <a:cs typeface="Times New Roman"/>
              </a:rPr>
              <a:t>ς</a:t>
            </a:r>
            <a:r>
              <a:rPr sz="1800" spc="-5" dirty="0">
                <a:solidFill>
                  <a:srgbClr val="420000"/>
                </a:solidFill>
                <a:latin typeface="Times New Roman"/>
                <a:cs typeface="Times New Roman"/>
              </a:rPr>
              <a:t> </a:t>
            </a:r>
            <a:r>
              <a:rPr sz="1800" spc="-20" dirty="0">
                <a:solidFill>
                  <a:srgbClr val="420000"/>
                </a:solidFill>
                <a:latin typeface="Times New Roman"/>
                <a:cs typeface="Times New Roman"/>
              </a:rPr>
              <a:t>α</a:t>
            </a:r>
            <a:r>
              <a:rPr sz="1800" spc="-15" dirty="0">
                <a:solidFill>
                  <a:srgbClr val="420000"/>
                </a:solidFill>
                <a:latin typeface="Times New Roman"/>
                <a:cs typeface="Times New Roman"/>
              </a:rPr>
              <a:t>υξάνεται</a:t>
            </a:r>
            <a:r>
              <a:rPr sz="1800" spc="-10" dirty="0">
                <a:solidFill>
                  <a:srgbClr val="420000"/>
                </a:solidFill>
                <a:latin typeface="Times New Roman"/>
                <a:cs typeface="Times New Roman"/>
              </a:rPr>
              <a:t> κατά</a:t>
            </a:r>
            <a:r>
              <a:rPr sz="1800" spc="-5" dirty="0">
                <a:solidFill>
                  <a:srgbClr val="420000"/>
                </a:solidFill>
                <a:latin typeface="Times New Roman"/>
                <a:cs typeface="Times New Roman"/>
              </a:rPr>
              <a:t> </a:t>
            </a:r>
            <a:r>
              <a:rPr sz="1800" spc="-10" dirty="0">
                <a:solidFill>
                  <a:srgbClr val="420000"/>
                </a:solidFill>
                <a:latin typeface="Times New Roman"/>
                <a:cs typeface="Times New Roman"/>
              </a:rPr>
              <a:t>τ</a:t>
            </a:r>
            <a:r>
              <a:rPr sz="1800" dirty="0">
                <a:solidFill>
                  <a:srgbClr val="420000"/>
                </a:solidFill>
                <a:latin typeface="Times New Roman"/>
                <a:cs typeface="Times New Roman"/>
              </a:rPr>
              <a:t>ο</a:t>
            </a:r>
            <a:r>
              <a:rPr sz="1800" spc="-10" dirty="0">
                <a:solidFill>
                  <a:srgbClr val="420000"/>
                </a:solidFill>
                <a:latin typeface="Times New Roman"/>
                <a:cs typeface="Times New Roman"/>
              </a:rPr>
              <a:t> </a:t>
            </a:r>
            <a:r>
              <a:rPr sz="1800" dirty="0">
                <a:solidFill>
                  <a:srgbClr val="420000"/>
                </a:solidFill>
                <a:latin typeface="Times New Roman"/>
                <a:cs typeface="Times New Roman"/>
              </a:rPr>
              <a:t>σ</a:t>
            </a:r>
            <a:r>
              <a:rPr sz="1800" spc="-10" dirty="0">
                <a:solidFill>
                  <a:srgbClr val="420000"/>
                </a:solidFill>
                <a:latin typeface="Times New Roman"/>
                <a:cs typeface="Times New Roman"/>
              </a:rPr>
              <a:t>υνολικό</a:t>
            </a:r>
            <a:r>
              <a:rPr sz="1800" dirty="0">
                <a:solidFill>
                  <a:srgbClr val="420000"/>
                </a:solidFill>
                <a:latin typeface="Times New Roman"/>
                <a:cs typeface="Times New Roman"/>
              </a:rPr>
              <a:t> </a:t>
            </a:r>
            <a:r>
              <a:rPr sz="1800" spc="-15" dirty="0">
                <a:solidFill>
                  <a:srgbClr val="420000"/>
                </a:solidFill>
                <a:latin typeface="Times New Roman"/>
                <a:cs typeface="Times New Roman"/>
              </a:rPr>
              <a:t>π</a:t>
            </a:r>
            <a:r>
              <a:rPr sz="1800" dirty="0">
                <a:solidFill>
                  <a:srgbClr val="420000"/>
                </a:solidFill>
                <a:latin typeface="Times New Roman"/>
                <a:cs typeface="Times New Roman"/>
              </a:rPr>
              <a:t>οσό</a:t>
            </a:r>
            <a:endParaRPr sz="1800">
              <a:latin typeface="Times New Roman"/>
              <a:cs typeface="Times New Roman"/>
            </a:endParaRPr>
          </a:p>
        </p:txBody>
      </p:sp>
      <p:sp>
        <p:nvSpPr>
          <p:cNvPr id="31" name="object 31"/>
          <p:cNvSpPr txBox="1"/>
          <p:nvPr/>
        </p:nvSpPr>
        <p:spPr>
          <a:xfrm>
            <a:off x="6577702" y="3127187"/>
            <a:ext cx="989965" cy="254000"/>
          </a:xfrm>
          <a:prstGeom prst="rect">
            <a:avLst/>
          </a:prstGeom>
        </p:spPr>
        <p:txBody>
          <a:bodyPr vert="horz" wrap="square" lIns="0" tIns="0" rIns="0" bIns="0" rtlCol="0">
            <a:spAutoFit/>
          </a:bodyPr>
          <a:lstStyle/>
          <a:p>
            <a:pPr marL="12700">
              <a:lnSpc>
                <a:spcPct val="100000"/>
              </a:lnSpc>
            </a:pPr>
            <a:r>
              <a:rPr sz="1800" spc="-15" dirty="0">
                <a:solidFill>
                  <a:srgbClr val="420000"/>
                </a:solidFill>
                <a:latin typeface="Times New Roman"/>
                <a:cs typeface="Times New Roman"/>
              </a:rPr>
              <a:t>το</a:t>
            </a:r>
            <a:r>
              <a:rPr sz="1800" spc="-10" dirty="0">
                <a:solidFill>
                  <a:srgbClr val="420000"/>
                </a:solidFill>
                <a:latin typeface="Times New Roman"/>
                <a:cs typeface="Times New Roman"/>
              </a:rPr>
              <a:t>υ</a:t>
            </a:r>
            <a:r>
              <a:rPr sz="1800" dirty="0">
                <a:solidFill>
                  <a:srgbClr val="420000"/>
                </a:solidFill>
                <a:latin typeface="Times New Roman"/>
                <a:cs typeface="Times New Roman"/>
              </a:rPr>
              <a:t> </a:t>
            </a:r>
            <a:r>
              <a:rPr sz="1800" spc="-5" dirty="0">
                <a:solidFill>
                  <a:srgbClr val="420000"/>
                </a:solidFill>
                <a:latin typeface="Times New Roman"/>
                <a:cs typeface="Times New Roman"/>
              </a:rPr>
              <a:t>φόρου</a:t>
            </a:r>
            <a:endParaRPr sz="1800">
              <a:latin typeface="Times New Roman"/>
              <a:cs typeface="Times New Roman"/>
            </a:endParaRPr>
          </a:p>
        </p:txBody>
      </p:sp>
      <p:sp>
        <p:nvSpPr>
          <p:cNvPr id="32" name="object 32"/>
          <p:cNvSpPr/>
          <p:nvPr/>
        </p:nvSpPr>
        <p:spPr>
          <a:xfrm>
            <a:off x="8975477" y="6813041"/>
            <a:ext cx="943361" cy="393953"/>
          </a:xfrm>
          <a:prstGeom prst="rect">
            <a:avLst/>
          </a:prstGeom>
          <a:blipFill>
            <a:blip r:embed="rId3" cstate="print"/>
            <a:stretch>
              <a:fillRect/>
            </a:stretch>
          </a:blipFill>
        </p:spPr>
        <p:txBody>
          <a:bodyPr wrap="square" lIns="0" tIns="0" rIns="0" bIns="0" rtlCol="0"/>
          <a:lstStyle/>
          <a:p>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2376830" y="882865"/>
            <a:ext cx="5820410" cy="1143635"/>
          </a:xfrm>
          <a:prstGeom prst="rect">
            <a:avLst/>
          </a:prstGeom>
        </p:spPr>
        <p:txBody>
          <a:bodyPr vert="horz" wrap="square" lIns="0" tIns="0" rIns="0" bIns="0" rtlCol="0">
            <a:spAutoFit/>
          </a:bodyPr>
          <a:lstStyle/>
          <a:p>
            <a:pPr marL="12700" marR="5080" indent="267335">
              <a:lnSpc>
                <a:spcPct val="100000"/>
              </a:lnSpc>
            </a:pPr>
            <a:r>
              <a:rPr sz="4000" b="1" spc="-30" dirty="0">
                <a:solidFill>
                  <a:srgbClr val="420000"/>
                </a:solidFill>
                <a:latin typeface="Times New Roman"/>
                <a:cs typeface="Times New Roman"/>
              </a:rPr>
              <a:t>Περίληψ</a:t>
            </a:r>
            <a:r>
              <a:rPr sz="4000" b="1" spc="-25" dirty="0">
                <a:solidFill>
                  <a:srgbClr val="420000"/>
                </a:solidFill>
                <a:latin typeface="Times New Roman"/>
                <a:cs typeface="Times New Roman"/>
              </a:rPr>
              <a:t>η</a:t>
            </a:r>
            <a:r>
              <a:rPr sz="4000" b="1" dirty="0">
                <a:solidFill>
                  <a:srgbClr val="420000"/>
                </a:solidFill>
                <a:latin typeface="Times New Roman"/>
                <a:cs typeface="Times New Roman"/>
              </a:rPr>
              <a:t> </a:t>
            </a:r>
            <a:r>
              <a:rPr sz="4000" b="1" spc="-5" dirty="0">
                <a:solidFill>
                  <a:srgbClr val="420000"/>
                </a:solidFill>
                <a:latin typeface="Times New Roman"/>
                <a:cs typeface="Times New Roman"/>
              </a:rPr>
              <a:t>κα</a:t>
            </a:r>
            <a:r>
              <a:rPr sz="4000" b="1" dirty="0">
                <a:solidFill>
                  <a:srgbClr val="420000"/>
                </a:solidFill>
                <a:latin typeface="Times New Roman"/>
                <a:cs typeface="Times New Roman"/>
              </a:rPr>
              <a:t>ι </a:t>
            </a:r>
            <a:r>
              <a:rPr sz="4000" b="1" spc="-25" dirty="0">
                <a:solidFill>
                  <a:srgbClr val="420000"/>
                </a:solidFill>
                <a:latin typeface="Times New Roman"/>
                <a:cs typeface="Times New Roman"/>
              </a:rPr>
              <a:t>συνέπειες</a:t>
            </a:r>
            <a:r>
              <a:rPr sz="4000" b="1" spc="-15" dirty="0">
                <a:solidFill>
                  <a:srgbClr val="420000"/>
                </a:solidFill>
                <a:latin typeface="Times New Roman"/>
                <a:cs typeface="Times New Roman"/>
              </a:rPr>
              <a:t> </a:t>
            </a:r>
            <a:r>
              <a:rPr sz="4000" b="1" spc="-20" dirty="0">
                <a:solidFill>
                  <a:srgbClr val="420000"/>
                </a:solidFill>
                <a:latin typeface="Times New Roman"/>
                <a:cs typeface="Times New Roman"/>
              </a:rPr>
              <a:t>της</a:t>
            </a:r>
            <a:r>
              <a:rPr sz="4000" b="1" spc="5" dirty="0">
                <a:solidFill>
                  <a:srgbClr val="420000"/>
                </a:solidFill>
                <a:latin typeface="Times New Roman"/>
                <a:cs typeface="Times New Roman"/>
              </a:rPr>
              <a:t> </a:t>
            </a:r>
            <a:r>
              <a:rPr sz="4000" b="1" spc="-30" dirty="0">
                <a:solidFill>
                  <a:srgbClr val="420000"/>
                </a:solidFill>
                <a:latin typeface="Times New Roman"/>
                <a:cs typeface="Times New Roman"/>
              </a:rPr>
              <a:t>π</a:t>
            </a:r>
            <a:r>
              <a:rPr sz="4000" b="1" spc="-25" dirty="0">
                <a:solidFill>
                  <a:srgbClr val="420000"/>
                </a:solidFill>
                <a:latin typeface="Times New Roman"/>
                <a:cs typeface="Times New Roman"/>
              </a:rPr>
              <a:t>αραδοσιακής</a:t>
            </a:r>
            <a:r>
              <a:rPr sz="4000" b="1" spc="-5" dirty="0">
                <a:solidFill>
                  <a:srgbClr val="420000"/>
                </a:solidFill>
                <a:latin typeface="Times New Roman"/>
                <a:cs typeface="Times New Roman"/>
              </a:rPr>
              <a:t> </a:t>
            </a:r>
            <a:r>
              <a:rPr sz="4000" b="1" dirty="0">
                <a:solidFill>
                  <a:srgbClr val="420000"/>
                </a:solidFill>
                <a:latin typeface="Times New Roman"/>
                <a:cs typeface="Times New Roman"/>
              </a:rPr>
              <a:t>ά</a:t>
            </a:r>
            <a:r>
              <a:rPr sz="4000" b="1" spc="-25" dirty="0">
                <a:solidFill>
                  <a:srgbClr val="420000"/>
                </a:solidFill>
                <a:latin typeface="Times New Roman"/>
                <a:cs typeface="Times New Roman"/>
              </a:rPr>
              <a:t>ποψης</a:t>
            </a:r>
            <a:endParaRPr sz="40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31</a:t>
            </a:fld>
            <a:endParaRPr spc="-10" dirty="0"/>
          </a:p>
        </p:txBody>
      </p:sp>
      <p:sp>
        <p:nvSpPr>
          <p:cNvPr id="7" name="object 7"/>
          <p:cNvSpPr txBox="1"/>
          <p:nvPr/>
        </p:nvSpPr>
        <p:spPr>
          <a:xfrm>
            <a:off x="1311535" y="2259683"/>
            <a:ext cx="3855720" cy="200660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Προοδευτικότητα</a:t>
            </a:r>
            <a:endParaRPr sz="2400">
              <a:latin typeface="Times New Roman"/>
              <a:cs typeface="Times New Roman"/>
            </a:endParaRPr>
          </a:p>
          <a:p>
            <a:pPr marL="560070"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Φόρος</a:t>
            </a:r>
            <a:r>
              <a:rPr sz="2400" spc="-5" dirty="0">
                <a:latin typeface="Times New Roman"/>
                <a:cs typeface="Times New Roman"/>
              </a:rPr>
              <a:t> </a:t>
            </a:r>
            <a:r>
              <a:rPr sz="2400" dirty="0">
                <a:latin typeface="Times New Roman"/>
                <a:cs typeface="Times New Roman"/>
              </a:rPr>
              <a:t>σ</a:t>
            </a:r>
            <a:r>
              <a:rPr sz="2400" spc="-15" dirty="0">
                <a:latin typeface="Times New Roman"/>
                <a:cs typeface="Times New Roman"/>
              </a:rPr>
              <a:t>τη</a:t>
            </a:r>
            <a:r>
              <a:rPr sz="2400" spc="-5" dirty="0">
                <a:latin typeface="Times New Roman"/>
                <a:cs typeface="Times New Roman"/>
              </a:rPr>
              <a:t> </a:t>
            </a:r>
            <a:r>
              <a:rPr sz="2400" spc="-15" dirty="0">
                <a:latin typeface="Times New Roman"/>
                <a:cs typeface="Times New Roman"/>
              </a:rPr>
              <a:t>γη</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Φόρος</a:t>
            </a:r>
            <a:r>
              <a:rPr sz="2400" spc="-5" dirty="0">
                <a:latin typeface="Times New Roman"/>
                <a:cs typeface="Times New Roman"/>
              </a:rPr>
              <a:t> </a:t>
            </a:r>
            <a:r>
              <a:rPr sz="2400" dirty="0">
                <a:latin typeface="Times New Roman"/>
                <a:cs typeface="Times New Roman"/>
              </a:rPr>
              <a:t>σ</a:t>
            </a:r>
            <a:r>
              <a:rPr sz="2400" spc="-15" dirty="0">
                <a:latin typeface="Times New Roman"/>
                <a:cs typeface="Times New Roman"/>
              </a:rPr>
              <a:t>τα</a:t>
            </a:r>
            <a:r>
              <a:rPr sz="2400" spc="5" dirty="0">
                <a:latin typeface="Times New Roman"/>
                <a:cs typeface="Times New Roman"/>
              </a:rPr>
              <a:t> </a:t>
            </a:r>
            <a:r>
              <a:rPr sz="2400" spc="-15" dirty="0">
                <a:latin typeface="Times New Roman"/>
                <a:cs typeface="Times New Roman"/>
              </a:rPr>
              <a:t>κτίσματα</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Εμπειρικές </a:t>
            </a:r>
            <a:r>
              <a:rPr sz="2400" spc="-10" dirty="0">
                <a:latin typeface="Times New Roman"/>
                <a:cs typeface="Times New Roman"/>
              </a:rPr>
              <a:t>ενδείξεις</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Μέτρηση</a:t>
            </a:r>
            <a:r>
              <a:rPr sz="2400" spc="-5" dirty="0">
                <a:latin typeface="Times New Roman"/>
                <a:cs typeface="Times New Roman"/>
              </a:rPr>
              <a:t> </a:t>
            </a:r>
            <a:r>
              <a:rPr sz="2400" spc="-15" dirty="0">
                <a:latin typeface="Times New Roman"/>
                <a:cs typeface="Times New Roman"/>
              </a:rPr>
              <a:t>τ</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εισοδήματος</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63602" rIns="0" bIns="0" rtlCol="0">
            <a:spAutoFit/>
          </a:bodyPr>
          <a:lstStyle/>
          <a:p>
            <a:pPr marL="3003550">
              <a:lnSpc>
                <a:spcPts val="4065"/>
              </a:lnSpc>
            </a:pPr>
            <a:r>
              <a:rPr sz="3400" spc="-30" dirty="0"/>
              <a:t>Η</a:t>
            </a:r>
            <a:r>
              <a:rPr sz="3400" spc="5" dirty="0"/>
              <a:t> </a:t>
            </a:r>
            <a:r>
              <a:rPr sz="3400" spc="-20" dirty="0"/>
              <a:t>ν</a:t>
            </a:r>
            <a:r>
              <a:rPr sz="3400" spc="-5" dirty="0"/>
              <a:t>έ</a:t>
            </a:r>
            <a:r>
              <a:rPr sz="3400" dirty="0"/>
              <a:t>α</a:t>
            </a:r>
            <a:r>
              <a:rPr sz="3400" spc="-5" dirty="0"/>
              <a:t> </a:t>
            </a:r>
            <a:r>
              <a:rPr sz="3400" dirty="0"/>
              <a:t>ά</a:t>
            </a:r>
            <a:r>
              <a:rPr sz="3400" spc="-20" dirty="0"/>
              <a:t>π</a:t>
            </a:r>
            <a:r>
              <a:rPr sz="3400" spc="-5" dirty="0"/>
              <a:t>ο</a:t>
            </a:r>
            <a:r>
              <a:rPr sz="3400" spc="-35" dirty="0"/>
              <a:t>ψ</a:t>
            </a:r>
            <a:r>
              <a:rPr sz="3400" spc="-5" dirty="0"/>
              <a:t>η</a:t>
            </a:r>
            <a:r>
              <a:rPr sz="3400" dirty="0">
                <a:latin typeface="Times New Roman"/>
                <a:cs typeface="Times New Roman"/>
              </a:rPr>
              <a:t>:</a:t>
            </a:r>
            <a:endParaRPr sz="34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32</a:t>
            </a:fld>
            <a:endParaRPr spc="-10" dirty="0"/>
          </a:p>
        </p:txBody>
      </p:sp>
      <p:sp>
        <p:nvSpPr>
          <p:cNvPr id="7" name="object 7"/>
          <p:cNvSpPr txBox="1"/>
          <p:nvPr/>
        </p:nvSpPr>
        <p:spPr>
          <a:xfrm>
            <a:off x="1060076" y="1511128"/>
            <a:ext cx="8721725" cy="2758440"/>
          </a:xfrm>
          <a:prstGeom prst="rect">
            <a:avLst/>
          </a:prstGeom>
        </p:spPr>
        <p:txBody>
          <a:bodyPr vert="horz" wrap="square" lIns="0" tIns="0" rIns="0" bIns="0" rtlCol="0">
            <a:spAutoFit/>
          </a:bodyPr>
          <a:lstStyle/>
          <a:p>
            <a:pPr marL="317500" indent="-304800">
              <a:lnSpc>
                <a:spcPct val="100000"/>
              </a:lnSpc>
              <a:buClr>
                <a:srgbClr val="420000"/>
              </a:buClr>
              <a:buFont typeface="Times New Roman"/>
              <a:buChar char="o"/>
              <a:tabLst>
                <a:tab pos="317500" algn="l"/>
              </a:tabLst>
            </a:pPr>
            <a:r>
              <a:rPr sz="3200" b="1" spc="-20" dirty="0">
                <a:solidFill>
                  <a:srgbClr val="420000"/>
                </a:solidFill>
                <a:latin typeface="Times New Roman"/>
                <a:cs typeface="Times New Roman"/>
              </a:rPr>
              <a:t>φόρος</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ακίνητης</a:t>
            </a:r>
            <a:r>
              <a:rPr sz="3200" b="1" spc="-5" dirty="0">
                <a:solidFill>
                  <a:srgbClr val="420000"/>
                </a:solidFill>
                <a:latin typeface="Times New Roman"/>
                <a:cs typeface="Times New Roman"/>
              </a:rPr>
              <a:t> </a:t>
            </a:r>
            <a:r>
              <a:rPr sz="3200" b="1" spc="-15" dirty="0">
                <a:solidFill>
                  <a:srgbClr val="420000"/>
                </a:solidFill>
                <a:latin typeface="Times New Roman"/>
                <a:cs typeface="Times New Roman"/>
              </a:rPr>
              <a:t>περιουσίας</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ως</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φόρος</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κεφαλαίου</a:t>
            </a:r>
            <a:endParaRPr sz="3200">
              <a:latin typeface="Times New Roman"/>
              <a:cs typeface="Times New Roman"/>
            </a:endParaRPr>
          </a:p>
          <a:p>
            <a:pPr marL="536575" lvl="1" indent="-272415">
              <a:lnSpc>
                <a:spcPct val="100000"/>
              </a:lnSpc>
              <a:spcBef>
                <a:spcPts val="2310"/>
              </a:spcBef>
              <a:buClr>
                <a:srgbClr val="CCCC00"/>
              </a:buClr>
              <a:buSzPct val="83333"/>
              <a:buFont typeface="Wingdings 2"/>
              <a:buChar char="•"/>
              <a:tabLst>
                <a:tab pos="537210" algn="l"/>
              </a:tabLst>
            </a:pPr>
            <a:r>
              <a:rPr sz="2400" spc="-15" dirty="0">
                <a:latin typeface="Times New Roman"/>
                <a:cs typeface="Times New Roman"/>
              </a:rPr>
              <a:t>Υποδείγματα </a:t>
            </a:r>
            <a:r>
              <a:rPr sz="2400" spc="-5" dirty="0">
                <a:latin typeface="Times New Roman"/>
                <a:cs typeface="Times New Roman"/>
              </a:rPr>
              <a:t>μ</a:t>
            </a:r>
            <a:r>
              <a:rPr sz="2400" spc="-15" dirty="0">
                <a:latin typeface="Times New Roman"/>
                <a:cs typeface="Times New Roman"/>
              </a:rPr>
              <a:t>ερικής</a:t>
            </a:r>
            <a:r>
              <a:rPr sz="2400" spc="-5" dirty="0">
                <a:latin typeface="Times New Roman"/>
                <a:cs typeface="Times New Roman"/>
              </a:rPr>
              <a:t> </a:t>
            </a:r>
            <a:r>
              <a:rPr sz="2400" spc="-15" dirty="0">
                <a:latin typeface="Times New Roman"/>
                <a:cs typeface="Times New Roman"/>
              </a:rPr>
              <a:t>ή</a:t>
            </a:r>
            <a:r>
              <a:rPr sz="2400" spc="-5" dirty="0">
                <a:latin typeface="Times New Roman"/>
                <a:cs typeface="Times New Roman"/>
              </a:rPr>
              <a:t> </a:t>
            </a:r>
            <a:r>
              <a:rPr sz="2400" spc="-15" dirty="0">
                <a:latin typeface="Times New Roman"/>
                <a:cs typeface="Times New Roman"/>
              </a:rPr>
              <a:t>γενική</a:t>
            </a:r>
            <a:r>
              <a:rPr sz="2400" spc="-5" dirty="0">
                <a:latin typeface="Times New Roman"/>
                <a:cs typeface="Times New Roman"/>
              </a:rPr>
              <a:t> </a:t>
            </a:r>
            <a:r>
              <a:rPr sz="2400" dirty="0">
                <a:latin typeface="Times New Roman"/>
                <a:cs typeface="Times New Roman"/>
              </a:rPr>
              <a:t>ι</a:t>
            </a:r>
            <a:r>
              <a:rPr sz="2400" spc="-15" dirty="0">
                <a:latin typeface="Times New Roman"/>
                <a:cs typeface="Times New Roman"/>
              </a:rPr>
              <a:t>σορροπία</a:t>
            </a:r>
            <a:r>
              <a:rPr sz="2400" spc="25" dirty="0">
                <a:latin typeface="Times New Roman"/>
                <a:cs typeface="Times New Roman"/>
              </a:rPr>
              <a:t>ς</a:t>
            </a:r>
            <a:r>
              <a:rPr sz="2400" spc="-10" dirty="0">
                <a:latin typeface="Times New Roman"/>
                <a:cs typeface="Times New Roman"/>
              </a:rPr>
              <a:t>;</a:t>
            </a:r>
            <a:endParaRPr sz="2400">
              <a:latin typeface="Times New Roman"/>
              <a:cs typeface="Times New Roman"/>
            </a:endParaRPr>
          </a:p>
          <a:p>
            <a:pPr marL="536575" lvl="1" indent="-272415">
              <a:lnSpc>
                <a:spcPct val="100000"/>
              </a:lnSpc>
              <a:spcBef>
                <a:spcPts val="570"/>
              </a:spcBef>
              <a:buClr>
                <a:srgbClr val="CCCC00"/>
              </a:buClr>
              <a:buSzPct val="83333"/>
              <a:buFont typeface="Wingdings 2"/>
              <a:buChar char="•"/>
              <a:tabLst>
                <a:tab pos="537210" algn="l"/>
              </a:tabLst>
            </a:pPr>
            <a:r>
              <a:rPr sz="2400" spc="-15" dirty="0">
                <a:latin typeface="Times New Roman"/>
                <a:cs typeface="Times New Roman"/>
              </a:rPr>
              <a:t>Επίδραση</a:t>
            </a:r>
            <a:r>
              <a:rPr sz="2400" spc="-5" dirty="0">
                <a:latin typeface="Times New Roman"/>
                <a:cs typeface="Times New Roman"/>
              </a:rPr>
              <a:t> </a:t>
            </a:r>
            <a:r>
              <a:rPr sz="2400" spc="-15" dirty="0">
                <a:latin typeface="Times New Roman"/>
                <a:cs typeface="Times New Roman"/>
              </a:rPr>
              <a:t>του</a:t>
            </a:r>
            <a:r>
              <a:rPr sz="2400" spc="-5" dirty="0">
                <a:latin typeface="Times New Roman"/>
                <a:cs typeface="Times New Roman"/>
              </a:rPr>
              <a:t> </a:t>
            </a:r>
            <a:r>
              <a:rPr sz="2400" spc="-15" dirty="0">
                <a:latin typeface="Times New Roman"/>
                <a:cs typeface="Times New Roman"/>
              </a:rPr>
              <a:t>γενικού</a:t>
            </a:r>
            <a:r>
              <a:rPr sz="2400" spc="5" dirty="0">
                <a:latin typeface="Times New Roman"/>
                <a:cs typeface="Times New Roman"/>
              </a:rPr>
              <a:t> </a:t>
            </a:r>
            <a:r>
              <a:rPr sz="2400" dirty="0">
                <a:latin typeface="Times New Roman"/>
                <a:cs typeface="Times New Roman"/>
              </a:rPr>
              <a:t>φόρου</a:t>
            </a:r>
            <a:r>
              <a:rPr sz="2400" spc="15" dirty="0">
                <a:latin typeface="Times New Roman"/>
                <a:cs typeface="Times New Roman"/>
              </a:rPr>
              <a:t> </a:t>
            </a:r>
            <a:r>
              <a:rPr sz="2400" dirty="0">
                <a:latin typeface="Times New Roman"/>
                <a:cs typeface="Times New Roman"/>
              </a:rPr>
              <a:t>– </a:t>
            </a:r>
            <a:r>
              <a:rPr sz="2400" spc="-10" dirty="0">
                <a:latin typeface="Times New Roman"/>
                <a:cs typeface="Times New Roman"/>
              </a:rPr>
              <a:t>είναι</a:t>
            </a:r>
            <a:r>
              <a:rPr sz="2400" dirty="0">
                <a:latin typeface="Times New Roman"/>
                <a:cs typeface="Times New Roman"/>
              </a:rPr>
              <a:t> </a:t>
            </a:r>
            <a:r>
              <a:rPr sz="2400" spc="-15" dirty="0">
                <a:latin typeface="Times New Roman"/>
                <a:cs typeface="Times New Roman"/>
              </a:rPr>
              <a:t>προοδευτικό</a:t>
            </a:r>
            <a:r>
              <a:rPr sz="2400" dirty="0">
                <a:latin typeface="Times New Roman"/>
                <a:cs typeface="Times New Roman"/>
              </a:rPr>
              <a:t>ς!</a:t>
            </a:r>
            <a:endParaRPr sz="2400">
              <a:latin typeface="Times New Roman"/>
              <a:cs typeface="Times New Roman"/>
            </a:endParaRPr>
          </a:p>
          <a:p>
            <a:pPr marL="536575" marR="1824355" lvl="1" indent="-272415">
              <a:lnSpc>
                <a:spcPct val="100000"/>
              </a:lnSpc>
              <a:spcBef>
                <a:spcPts val="570"/>
              </a:spcBef>
              <a:buClr>
                <a:srgbClr val="CCCC00"/>
              </a:buClr>
              <a:buSzPct val="83333"/>
              <a:buFont typeface="Wingdings 2"/>
              <a:buChar char="•"/>
              <a:tabLst>
                <a:tab pos="537210" algn="l"/>
              </a:tabLst>
            </a:pPr>
            <a:r>
              <a:rPr sz="2400" spc="-15" dirty="0">
                <a:latin typeface="Times New Roman"/>
                <a:cs typeface="Times New Roman"/>
              </a:rPr>
              <a:t>Επίδραση</a:t>
            </a:r>
            <a:r>
              <a:rPr sz="2400" spc="-5" dirty="0">
                <a:latin typeface="Times New Roman"/>
                <a:cs typeface="Times New Roman"/>
              </a:rPr>
              <a:t> </a:t>
            </a:r>
            <a:r>
              <a:rPr sz="2400" spc="-15" dirty="0">
                <a:latin typeface="Times New Roman"/>
                <a:cs typeface="Times New Roman"/>
              </a:rPr>
              <a:t>των</a:t>
            </a:r>
            <a:r>
              <a:rPr sz="2400" dirty="0">
                <a:latin typeface="Times New Roman"/>
                <a:cs typeface="Times New Roman"/>
              </a:rPr>
              <a:t> </a:t>
            </a:r>
            <a:r>
              <a:rPr sz="2400" spc="-5" dirty="0">
                <a:latin typeface="Times New Roman"/>
                <a:cs typeface="Times New Roman"/>
              </a:rPr>
              <a:t>δ</a:t>
            </a:r>
            <a:r>
              <a:rPr sz="2400" spc="-15" dirty="0">
                <a:latin typeface="Times New Roman"/>
                <a:cs typeface="Times New Roman"/>
              </a:rPr>
              <a:t>ιαφοροποιημένων</a:t>
            </a:r>
            <a:r>
              <a:rPr sz="2400" dirty="0">
                <a:latin typeface="Times New Roman"/>
                <a:cs typeface="Times New Roman"/>
              </a:rPr>
              <a:t> φόρων</a:t>
            </a:r>
            <a:r>
              <a:rPr sz="2400" spc="20" dirty="0">
                <a:latin typeface="Times New Roman"/>
                <a:cs typeface="Times New Roman"/>
              </a:rPr>
              <a:t> </a:t>
            </a:r>
            <a:r>
              <a:rPr sz="2400" dirty="0">
                <a:latin typeface="Times New Roman"/>
                <a:cs typeface="Times New Roman"/>
              </a:rPr>
              <a:t>– </a:t>
            </a:r>
            <a:r>
              <a:rPr sz="2400" spc="-15" dirty="0">
                <a:latin typeface="Times New Roman"/>
                <a:cs typeface="Times New Roman"/>
              </a:rPr>
              <a:t>αβέβαιη οικονομική</a:t>
            </a:r>
            <a:r>
              <a:rPr sz="2400" spc="-5" dirty="0">
                <a:latin typeface="Times New Roman"/>
                <a:cs typeface="Times New Roman"/>
              </a:rPr>
              <a:t> </a:t>
            </a:r>
            <a:r>
              <a:rPr sz="2400" spc="-15" dirty="0">
                <a:latin typeface="Times New Roman"/>
                <a:cs typeface="Times New Roman"/>
              </a:rPr>
              <a:t>επίπτωση</a:t>
            </a:r>
            <a:endParaRPr sz="2400">
              <a:latin typeface="Times New Roman"/>
              <a:cs typeface="Times New Roman"/>
            </a:endParaRPr>
          </a:p>
          <a:p>
            <a:pPr marL="536575" lvl="1" indent="-272415">
              <a:lnSpc>
                <a:spcPct val="100000"/>
              </a:lnSpc>
              <a:spcBef>
                <a:spcPts val="570"/>
              </a:spcBef>
              <a:buClr>
                <a:srgbClr val="CCCC00"/>
              </a:buClr>
              <a:buSzPct val="83333"/>
              <a:buFont typeface="Wingdings 2"/>
              <a:buChar char="•"/>
              <a:tabLst>
                <a:tab pos="537210" algn="l"/>
              </a:tabLst>
            </a:pPr>
            <a:r>
              <a:rPr sz="2400" spc="-15" dirty="0">
                <a:latin typeface="Times New Roman"/>
                <a:cs typeface="Times New Roman"/>
              </a:rPr>
              <a:t>Μακροχρόνιες επιδράσεις</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1073029" y="1212161"/>
            <a:ext cx="8387715" cy="444500"/>
          </a:xfrm>
          <a:prstGeom prst="rect">
            <a:avLst/>
          </a:prstGeom>
        </p:spPr>
        <p:txBody>
          <a:bodyPr vert="horz" wrap="square" lIns="0" tIns="0" rIns="0" bIns="0" rtlCol="0">
            <a:spAutoFit/>
          </a:bodyPr>
          <a:lstStyle/>
          <a:p>
            <a:pPr marL="12700">
              <a:lnSpc>
                <a:spcPct val="100000"/>
              </a:lnSpc>
            </a:pPr>
            <a:r>
              <a:rPr sz="3300" b="1" spc="-30" dirty="0">
                <a:solidFill>
                  <a:srgbClr val="420000"/>
                </a:solidFill>
                <a:latin typeface="Times New Roman"/>
                <a:cs typeface="Times New Roman"/>
              </a:rPr>
              <a:t>Ο </a:t>
            </a:r>
            <a:r>
              <a:rPr sz="3300" b="1" spc="-10" dirty="0">
                <a:solidFill>
                  <a:srgbClr val="420000"/>
                </a:solidFill>
                <a:latin typeface="Times New Roman"/>
                <a:cs typeface="Times New Roman"/>
              </a:rPr>
              <a:t>φ</a:t>
            </a:r>
            <a:r>
              <a:rPr sz="3300" b="1" spc="-20" dirty="0">
                <a:solidFill>
                  <a:srgbClr val="420000"/>
                </a:solidFill>
                <a:latin typeface="Times New Roman"/>
                <a:cs typeface="Times New Roman"/>
              </a:rPr>
              <a:t>όρος</a:t>
            </a:r>
            <a:r>
              <a:rPr sz="3300" b="1" spc="-5" dirty="0">
                <a:solidFill>
                  <a:srgbClr val="420000"/>
                </a:solidFill>
                <a:latin typeface="Times New Roman"/>
                <a:cs typeface="Times New Roman"/>
              </a:rPr>
              <a:t> </a:t>
            </a:r>
            <a:r>
              <a:rPr sz="3300" b="1" spc="-20" dirty="0">
                <a:solidFill>
                  <a:srgbClr val="420000"/>
                </a:solidFill>
                <a:latin typeface="Times New Roman"/>
                <a:cs typeface="Times New Roman"/>
              </a:rPr>
              <a:t>ακίνητης</a:t>
            </a:r>
            <a:r>
              <a:rPr sz="3300" b="1" dirty="0">
                <a:solidFill>
                  <a:srgbClr val="420000"/>
                </a:solidFill>
                <a:latin typeface="Times New Roman"/>
                <a:cs typeface="Times New Roman"/>
              </a:rPr>
              <a:t> </a:t>
            </a:r>
            <a:r>
              <a:rPr sz="3300" b="1" spc="-20" dirty="0">
                <a:solidFill>
                  <a:srgbClr val="420000"/>
                </a:solidFill>
                <a:latin typeface="Times New Roman"/>
                <a:cs typeface="Times New Roman"/>
              </a:rPr>
              <a:t>περιουσίας</a:t>
            </a:r>
            <a:r>
              <a:rPr sz="3300" b="1" spc="-10" dirty="0">
                <a:solidFill>
                  <a:srgbClr val="420000"/>
                </a:solidFill>
                <a:latin typeface="Times New Roman"/>
                <a:cs typeface="Times New Roman"/>
              </a:rPr>
              <a:t> </a:t>
            </a:r>
            <a:r>
              <a:rPr sz="3300" b="1" spc="-20" dirty="0">
                <a:solidFill>
                  <a:srgbClr val="420000"/>
                </a:solidFill>
                <a:latin typeface="Times New Roman"/>
                <a:cs typeface="Times New Roman"/>
              </a:rPr>
              <a:t>ως</a:t>
            </a:r>
            <a:r>
              <a:rPr sz="3300" b="1" spc="-5" dirty="0">
                <a:solidFill>
                  <a:srgbClr val="420000"/>
                </a:solidFill>
                <a:latin typeface="Times New Roman"/>
                <a:cs typeface="Times New Roman"/>
              </a:rPr>
              <a:t> </a:t>
            </a:r>
            <a:r>
              <a:rPr sz="3300" b="1" spc="-20" dirty="0">
                <a:solidFill>
                  <a:srgbClr val="420000"/>
                </a:solidFill>
                <a:latin typeface="Times New Roman"/>
                <a:cs typeface="Times New Roman"/>
              </a:rPr>
              <a:t>τέλος</a:t>
            </a:r>
            <a:r>
              <a:rPr sz="3300" b="1" dirty="0">
                <a:solidFill>
                  <a:srgbClr val="420000"/>
                </a:solidFill>
                <a:latin typeface="Times New Roman"/>
                <a:cs typeface="Times New Roman"/>
              </a:rPr>
              <a:t> </a:t>
            </a:r>
            <a:r>
              <a:rPr sz="3300" b="1" spc="-30" dirty="0">
                <a:solidFill>
                  <a:srgbClr val="420000"/>
                </a:solidFill>
                <a:latin typeface="Times New Roman"/>
                <a:cs typeface="Times New Roman"/>
              </a:rPr>
              <a:t>χ</a:t>
            </a:r>
            <a:r>
              <a:rPr sz="3300" b="1" spc="-20" dirty="0">
                <a:solidFill>
                  <a:srgbClr val="420000"/>
                </a:solidFill>
                <a:latin typeface="Times New Roman"/>
                <a:cs typeface="Times New Roman"/>
              </a:rPr>
              <a:t>ρήσης</a:t>
            </a:r>
            <a:endParaRPr sz="33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33</a:t>
            </a:fld>
            <a:endParaRPr spc="-10" dirty="0"/>
          </a:p>
        </p:txBody>
      </p:sp>
      <p:sp>
        <p:nvSpPr>
          <p:cNvPr id="7" name="object 7"/>
          <p:cNvSpPr txBox="1"/>
          <p:nvPr/>
        </p:nvSpPr>
        <p:spPr>
          <a:xfrm>
            <a:off x="1282579" y="2501999"/>
            <a:ext cx="8030845" cy="157226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dirty="0">
                <a:latin typeface="Times New Roman"/>
                <a:cs typeface="Times New Roman"/>
              </a:rPr>
              <a:t>Η </a:t>
            </a:r>
            <a:r>
              <a:rPr sz="2400" spc="-5" dirty="0">
                <a:latin typeface="Times New Roman"/>
                <a:cs typeface="Times New Roman"/>
              </a:rPr>
              <a:t>έ</a:t>
            </a:r>
            <a:r>
              <a:rPr sz="2400" spc="-15" dirty="0">
                <a:latin typeface="Times New Roman"/>
                <a:cs typeface="Times New Roman"/>
              </a:rPr>
              <a:t>ννοια</a:t>
            </a:r>
            <a:r>
              <a:rPr sz="2400"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επίπτωσης</a:t>
            </a:r>
            <a:r>
              <a:rPr sz="2400" spc="-10" dirty="0">
                <a:latin typeface="Times New Roman"/>
                <a:cs typeface="Times New Roman"/>
              </a:rPr>
              <a:t> τ</a:t>
            </a:r>
            <a:r>
              <a:rPr sz="2400" dirty="0">
                <a:latin typeface="Times New Roman"/>
                <a:cs typeface="Times New Roman"/>
              </a:rPr>
              <a:t>ου</a:t>
            </a:r>
            <a:r>
              <a:rPr sz="2400" spc="-5" dirty="0">
                <a:latin typeface="Times New Roman"/>
                <a:cs typeface="Times New Roman"/>
              </a:rPr>
              <a:t> </a:t>
            </a:r>
            <a:r>
              <a:rPr sz="2400" dirty="0">
                <a:latin typeface="Times New Roman"/>
                <a:cs typeface="Times New Roman"/>
              </a:rPr>
              <a:t>φόρου</a:t>
            </a:r>
            <a:r>
              <a:rPr sz="2400" spc="-5" dirty="0">
                <a:latin typeface="Times New Roman"/>
                <a:cs typeface="Times New Roman"/>
              </a:rPr>
              <a:t> </a:t>
            </a:r>
            <a:r>
              <a:rPr sz="2400" spc="-15" dirty="0">
                <a:latin typeface="Times New Roman"/>
                <a:cs typeface="Times New Roman"/>
              </a:rPr>
              <a:t>περιουσίας</a:t>
            </a:r>
            <a:r>
              <a:rPr sz="2400" dirty="0">
                <a:latin typeface="Times New Roman"/>
                <a:cs typeface="Times New Roman"/>
              </a:rPr>
              <a:t> </a:t>
            </a:r>
            <a:r>
              <a:rPr sz="2400" spc="-5" dirty="0">
                <a:latin typeface="Times New Roman"/>
                <a:cs typeface="Times New Roman"/>
              </a:rPr>
              <a:t>δ</a:t>
            </a:r>
            <a:r>
              <a:rPr sz="2400" spc="-15" dirty="0">
                <a:latin typeface="Times New Roman"/>
                <a:cs typeface="Times New Roman"/>
              </a:rPr>
              <a:t>εν</a:t>
            </a:r>
            <a:r>
              <a:rPr sz="2400" dirty="0">
                <a:latin typeface="Times New Roman"/>
                <a:cs typeface="Times New Roman"/>
              </a:rPr>
              <a:t> </a:t>
            </a:r>
            <a:r>
              <a:rPr sz="2400" spc="-10" dirty="0">
                <a:latin typeface="Times New Roman"/>
                <a:cs typeface="Times New Roman"/>
              </a:rPr>
              <a:t>έχει</a:t>
            </a:r>
            <a:r>
              <a:rPr sz="2400" dirty="0">
                <a:latin typeface="Times New Roman"/>
                <a:cs typeface="Times New Roman"/>
              </a:rPr>
              <a:t> </a:t>
            </a:r>
            <a:r>
              <a:rPr sz="2400" spc="-15" dirty="0">
                <a:latin typeface="Times New Roman"/>
                <a:cs typeface="Times New Roman"/>
              </a:rPr>
              <a:t>νόημα</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dirty="0">
                <a:latin typeface="Times New Roman"/>
                <a:cs typeface="Times New Roman"/>
              </a:rPr>
              <a:t>Ο 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περιουσίας</a:t>
            </a:r>
            <a:r>
              <a:rPr sz="2400" spc="-5" dirty="0">
                <a:latin typeface="Times New Roman"/>
                <a:cs typeface="Times New Roman"/>
              </a:rPr>
              <a:t> δ</a:t>
            </a:r>
            <a:r>
              <a:rPr sz="2400" spc="-15" dirty="0">
                <a:latin typeface="Times New Roman"/>
                <a:cs typeface="Times New Roman"/>
              </a:rPr>
              <a:t>εν</a:t>
            </a:r>
            <a:r>
              <a:rPr sz="2400" dirty="0">
                <a:latin typeface="Times New Roman"/>
                <a:cs typeface="Times New Roman"/>
              </a:rPr>
              <a:t> </a:t>
            </a:r>
            <a:r>
              <a:rPr sz="2400" spc="-15" dirty="0">
                <a:latin typeface="Times New Roman"/>
                <a:cs typeface="Times New Roman"/>
              </a:rPr>
              <a:t>δημιουργεί</a:t>
            </a:r>
            <a:r>
              <a:rPr sz="2400" dirty="0">
                <a:latin typeface="Times New Roman"/>
                <a:cs typeface="Times New Roman"/>
              </a:rPr>
              <a:t> </a:t>
            </a:r>
            <a:r>
              <a:rPr sz="2400" spc="-15" dirty="0">
                <a:latin typeface="Times New Roman"/>
                <a:cs typeface="Times New Roman"/>
              </a:rPr>
              <a:t>υπερβάλλον</a:t>
            </a:r>
            <a:r>
              <a:rPr sz="2400" dirty="0">
                <a:latin typeface="Times New Roman"/>
                <a:cs typeface="Times New Roman"/>
              </a:rPr>
              <a:t> </a:t>
            </a:r>
            <a:r>
              <a:rPr sz="2400" spc="-15" dirty="0">
                <a:latin typeface="Times New Roman"/>
                <a:cs typeface="Times New Roman"/>
              </a:rPr>
              <a:t>βάρος</a:t>
            </a:r>
            <a:endParaRPr sz="2400">
              <a:latin typeface="Times New Roman"/>
              <a:cs typeface="Times New Roman"/>
            </a:endParaRPr>
          </a:p>
          <a:p>
            <a:pPr marL="285115" marR="5080" indent="-272415">
              <a:lnSpc>
                <a:spcPct val="100000"/>
              </a:lnSpc>
              <a:spcBef>
                <a:spcPts val="570"/>
              </a:spcBef>
              <a:buClr>
                <a:srgbClr val="CCCC00"/>
              </a:buClr>
              <a:buSzPct val="83333"/>
              <a:buFont typeface="Wingdings 2"/>
              <a:buChar char="•"/>
              <a:tabLst>
                <a:tab pos="285750" algn="l"/>
              </a:tabLst>
            </a:pPr>
            <a:r>
              <a:rPr sz="2400" spc="-20" dirty="0">
                <a:latin typeface="Times New Roman"/>
                <a:cs typeface="Times New Roman"/>
              </a:rPr>
              <a:t>Oate</a:t>
            </a:r>
            <a:r>
              <a:rPr sz="2400" spc="-10" dirty="0">
                <a:latin typeface="Times New Roman"/>
                <a:cs typeface="Times New Roman"/>
              </a:rPr>
              <a:t>s</a:t>
            </a:r>
            <a:r>
              <a:rPr sz="2400" dirty="0">
                <a:latin typeface="Times New Roman"/>
                <a:cs typeface="Times New Roman"/>
              </a:rPr>
              <a:t> </a:t>
            </a:r>
            <a:r>
              <a:rPr sz="2400" spc="-5" dirty="0">
                <a:latin typeface="Times New Roman"/>
                <a:cs typeface="Times New Roman"/>
              </a:rPr>
              <a:t>[1969]</a:t>
            </a:r>
            <a:r>
              <a:rPr sz="2400" dirty="0">
                <a:latin typeface="Times New Roman"/>
                <a:cs typeface="Times New Roman"/>
              </a:rPr>
              <a:t>,</a:t>
            </a:r>
            <a:r>
              <a:rPr sz="2400" spc="-5" dirty="0">
                <a:latin typeface="Times New Roman"/>
                <a:cs typeface="Times New Roman"/>
              </a:rPr>
              <a:t> Gibbon</a:t>
            </a:r>
            <a:r>
              <a:rPr sz="2400" dirty="0">
                <a:latin typeface="Times New Roman"/>
                <a:cs typeface="Times New Roman"/>
              </a:rPr>
              <a:t>s </a:t>
            </a:r>
            <a:r>
              <a:rPr sz="2400" spc="-15" dirty="0">
                <a:latin typeface="Times New Roman"/>
                <a:cs typeface="Times New Roman"/>
              </a:rPr>
              <a:t>and</a:t>
            </a:r>
            <a:r>
              <a:rPr sz="2400" spc="-5" dirty="0">
                <a:latin typeface="Times New Roman"/>
                <a:cs typeface="Times New Roman"/>
              </a:rPr>
              <a:t> </a:t>
            </a:r>
            <a:r>
              <a:rPr sz="2400" spc="-20" dirty="0">
                <a:latin typeface="Times New Roman"/>
                <a:cs typeface="Times New Roman"/>
              </a:rPr>
              <a:t>Machi</a:t>
            </a:r>
            <a:r>
              <a:rPr sz="2400" spc="-15" dirty="0">
                <a:latin typeface="Times New Roman"/>
                <a:cs typeface="Times New Roman"/>
              </a:rPr>
              <a:t>n</a:t>
            </a:r>
            <a:r>
              <a:rPr sz="2400" dirty="0">
                <a:latin typeface="Times New Roman"/>
                <a:cs typeface="Times New Roman"/>
              </a:rPr>
              <a:t> </a:t>
            </a:r>
            <a:r>
              <a:rPr sz="2400" spc="-5" dirty="0">
                <a:latin typeface="Times New Roman"/>
                <a:cs typeface="Times New Roman"/>
              </a:rPr>
              <a:t>[2008]</a:t>
            </a:r>
            <a:r>
              <a:rPr sz="2400" dirty="0">
                <a:latin typeface="Times New Roman"/>
                <a:cs typeface="Times New Roman"/>
              </a:rPr>
              <a:t>,</a:t>
            </a:r>
            <a:r>
              <a:rPr sz="2400" spc="-5" dirty="0">
                <a:latin typeface="Times New Roman"/>
                <a:cs typeface="Times New Roman"/>
              </a:rPr>
              <a:t> </a:t>
            </a:r>
            <a:r>
              <a:rPr sz="2400" spc="-20" dirty="0">
                <a:latin typeface="Times New Roman"/>
                <a:cs typeface="Times New Roman"/>
              </a:rPr>
              <a:t>Davidof</a:t>
            </a:r>
            <a:r>
              <a:rPr sz="2400" spc="-10" dirty="0">
                <a:latin typeface="Times New Roman"/>
                <a:cs typeface="Times New Roman"/>
              </a:rPr>
              <a:t>f</a:t>
            </a:r>
            <a:r>
              <a:rPr sz="2400" dirty="0">
                <a:latin typeface="Times New Roman"/>
                <a:cs typeface="Times New Roman"/>
              </a:rPr>
              <a:t> </a:t>
            </a:r>
            <a:r>
              <a:rPr sz="2400" spc="-15" dirty="0">
                <a:latin typeface="Times New Roman"/>
                <a:cs typeface="Times New Roman"/>
              </a:rPr>
              <a:t>and</a:t>
            </a:r>
            <a:r>
              <a:rPr sz="2400" spc="-5" dirty="0">
                <a:latin typeface="Times New Roman"/>
                <a:cs typeface="Times New Roman"/>
              </a:rPr>
              <a:t> </a:t>
            </a:r>
            <a:r>
              <a:rPr sz="2400" spc="-15" dirty="0">
                <a:latin typeface="Times New Roman"/>
                <a:cs typeface="Times New Roman"/>
              </a:rPr>
              <a:t>Leigh</a:t>
            </a:r>
            <a:r>
              <a:rPr sz="2400" spc="-10" dirty="0">
                <a:latin typeface="Times New Roman"/>
                <a:cs typeface="Times New Roman"/>
              </a:rPr>
              <a:t> </a:t>
            </a:r>
            <a:r>
              <a:rPr sz="2400" spc="-5" dirty="0">
                <a:latin typeface="Times New Roman"/>
                <a:cs typeface="Times New Roman"/>
              </a:rPr>
              <a:t>[2008]</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136925" rIns="0" bIns="0" rtlCol="0">
            <a:spAutoFit/>
          </a:bodyPr>
          <a:lstStyle/>
          <a:p>
            <a:pPr marL="683260">
              <a:lnSpc>
                <a:spcPct val="100000"/>
              </a:lnSpc>
            </a:pPr>
            <a:r>
              <a:rPr spc="-20" dirty="0"/>
              <a:t>Συμβιβάζοντας τις</a:t>
            </a:r>
            <a:r>
              <a:rPr spc="-5" dirty="0"/>
              <a:t> </a:t>
            </a:r>
            <a:r>
              <a:rPr spc="-20" dirty="0"/>
              <a:t>τρεις</a:t>
            </a:r>
            <a:r>
              <a:rPr spc="-5" dirty="0"/>
              <a:t> </a:t>
            </a:r>
            <a:r>
              <a:rPr spc="-20" dirty="0"/>
              <a:t>απόψεις</a:t>
            </a: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34</a:t>
            </a:fld>
            <a:endParaRPr spc="-10" dirty="0"/>
          </a:p>
        </p:txBody>
      </p:sp>
      <p:sp>
        <p:nvSpPr>
          <p:cNvPr id="7" name="object 7"/>
          <p:cNvSpPr txBox="1"/>
          <p:nvPr/>
        </p:nvSpPr>
        <p:spPr>
          <a:xfrm>
            <a:off x="1387735" y="2335883"/>
            <a:ext cx="7966075" cy="3762375"/>
          </a:xfrm>
          <a:prstGeom prst="rect">
            <a:avLst/>
          </a:prstGeom>
        </p:spPr>
        <p:txBody>
          <a:bodyPr vert="horz" wrap="square" lIns="0" tIns="0" rIns="0" bIns="0" rtlCol="0">
            <a:spAutoFit/>
          </a:bodyPr>
          <a:lstStyle/>
          <a:p>
            <a:pPr marL="285115" marR="73660" indent="-272415">
              <a:lnSpc>
                <a:spcPct val="100000"/>
              </a:lnSpc>
              <a:buClr>
                <a:srgbClr val="CCCC00"/>
              </a:buClr>
              <a:buSzPct val="83333"/>
              <a:buFont typeface="Wingdings 2"/>
              <a:buChar char="•"/>
              <a:tabLst>
                <a:tab pos="285750" algn="l"/>
              </a:tabLst>
            </a:pPr>
            <a:r>
              <a:rPr sz="2400" spc="-15" dirty="0">
                <a:latin typeface="Times New Roman"/>
                <a:cs typeface="Times New Roman"/>
              </a:rPr>
              <a:t>Νέα </a:t>
            </a:r>
            <a:r>
              <a:rPr sz="2400" spc="-10" dirty="0">
                <a:latin typeface="Times New Roman"/>
                <a:cs typeface="Times New Roman"/>
              </a:rPr>
              <a:t>ά</a:t>
            </a:r>
            <a:r>
              <a:rPr sz="2400" spc="-15" dirty="0">
                <a:latin typeface="Times New Roman"/>
                <a:cs typeface="Times New Roman"/>
              </a:rPr>
              <a:t>ποψ</a:t>
            </a:r>
            <a:r>
              <a:rPr sz="2400" dirty="0">
                <a:latin typeface="Times New Roman"/>
                <a:cs typeface="Times New Roman"/>
              </a:rPr>
              <a:t>η</a:t>
            </a:r>
            <a:r>
              <a:rPr sz="2400" spc="-10" dirty="0">
                <a:latin typeface="Times New Roman"/>
                <a:cs typeface="Times New Roman"/>
              </a:rPr>
              <a:t>: </a:t>
            </a: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κατάλληλη</a:t>
            </a:r>
            <a:r>
              <a:rPr sz="2400" spc="-5" dirty="0">
                <a:latin typeface="Times New Roman"/>
                <a:cs typeface="Times New Roman"/>
              </a:rPr>
              <a:t> </a:t>
            </a:r>
            <a:r>
              <a:rPr sz="2400" spc="-10" dirty="0">
                <a:latin typeface="Times New Roman"/>
                <a:cs typeface="Times New Roman"/>
              </a:rPr>
              <a:t>για</a:t>
            </a:r>
            <a:r>
              <a:rPr sz="2400" dirty="0">
                <a:latin typeface="Times New Roman"/>
                <a:cs typeface="Times New Roman"/>
              </a:rPr>
              <a:t> ν</a:t>
            </a:r>
            <a:r>
              <a:rPr sz="2400" spc="-15" dirty="0">
                <a:latin typeface="Times New Roman"/>
                <a:cs typeface="Times New Roman"/>
              </a:rPr>
              <a:t>α</a:t>
            </a:r>
            <a:r>
              <a:rPr sz="2400" dirty="0">
                <a:latin typeface="Times New Roman"/>
                <a:cs typeface="Times New Roman"/>
              </a:rPr>
              <a:t> μ</a:t>
            </a:r>
            <a:r>
              <a:rPr sz="2400" spc="-15" dirty="0">
                <a:latin typeface="Times New Roman"/>
                <a:cs typeface="Times New Roman"/>
              </a:rPr>
              <a:t>ελετήσουμε</a:t>
            </a:r>
            <a:r>
              <a:rPr sz="2400" spc="5" dirty="0">
                <a:latin typeface="Times New Roman"/>
                <a:cs typeface="Times New Roman"/>
              </a:rPr>
              <a:t> </a:t>
            </a:r>
            <a:r>
              <a:rPr sz="2400" spc="-15" dirty="0">
                <a:latin typeface="Times New Roman"/>
                <a:cs typeface="Times New Roman"/>
              </a:rPr>
              <a:t>την</a:t>
            </a:r>
            <a:r>
              <a:rPr sz="2400" dirty="0">
                <a:latin typeface="Times New Roman"/>
                <a:cs typeface="Times New Roman"/>
              </a:rPr>
              <a:t> </a:t>
            </a:r>
            <a:r>
              <a:rPr sz="2400" spc="-20" dirty="0">
                <a:latin typeface="Times New Roman"/>
                <a:cs typeface="Times New Roman"/>
              </a:rPr>
              <a:t>κ</a:t>
            </a:r>
            <a:r>
              <a:rPr sz="2400" spc="-15" dirty="0">
                <a:latin typeface="Times New Roman"/>
                <a:cs typeface="Times New Roman"/>
              </a:rPr>
              <a:t>ατάργηση όλων</a:t>
            </a:r>
            <a:r>
              <a:rPr sz="2400" dirty="0">
                <a:latin typeface="Times New Roman"/>
                <a:cs typeface="Times New Roman"/>
              </a:rPr>
              <a:t> </a:t>
            </a:r>
            <a:r>
              <a:rPr sz="2400" spc="-15" dirty="0">
                <a:latin typeface="Times New Roman"/>
                <a:cs typeface="Times New Roman"/>
              </a:rPr>
              <a:t>των</a:t>
            </a:r>
            <a:r>
              <a:rPr sz="2400" dirty="0">
                <a:latin typeface="Times New Roman"/>
                <a:cs typeface="Times New Roman"/>
              </a:rPr>
              <a:t> </a:t>
            </a:r>
            <a:r>
              <a:rPr sz="2400" spc="-5" dirty="0">
                <a:latin typeface="Times New Roman"/>
                <a:cs typeface="Times New Roman"/>
              </a:rPr>
              <a:t>φ</a:t>
            </a:r>
            <a:r>
              <a:rPr sz="2400" dirty="0">
                <a:latin typeface="Times New Roman"/>
                <a:cs typeface="Times New Roman"/>
              </a:rPr>
              <a:t>όρων </a:t>
            </a:r>
            <a:r>
              <a:rPr sz="2400" spc="-15" dirty="0">
                <a:latin typeface="Times New Roman"/>
                <a:cs typeface="Times New Roman"/>
              </a:rPr>
              <a:t>περιουσίας</a:t>
            </a:r>
            <a:r>
              <a:rPr sz="2400" dirty="0">
                <a:latin typeface="Times New Roman"/>
                <a:cs typeface="Times New Roman"/>
              </a:rPr>
              <a:t> </a:t>
            </a:r>
            <a:r>
              <a:rPr sz="2400" spc="-15" dirty="0">
                <a:latin typeface="Times New Roman"/>
                <a:cs typeface="Times New Roman"/>
              </a:rPr>
              <a:t>και</a:t>
            </a:r>
            <a:r>
              <a:rPr sz="2400" dirty="0">
                <a:latin typeface="Times New Roman"/>
                <a:cs typeface="Times New Roman"/>
              </a:rPr>
              <a:t> </a:t>
            </a:r>
            <a:r>
              <a:rPr sz="2400" spc="-15" dirty="0">
                <a:latin typeface="Times New Roman"/>
                <a:cs typeface="Times New Roman"/>
              </a:rPr>
              <a:t>την</a:t>
            </a:r>
            <a:r>
              <a:rPr sz="2400" dirty="0">
                <a:latin typeface="Times New Roman"/>
                <a:cs typeface="Times New Roman"/>
              </a:rPr>
              <a:t> </a:t>
            </a:r>
            <a:r>
              <a:rPr sz="2400" spc="-15" dirty="0">
                <a:latin typeface="Times New Roman"/>
                <a:cs typeface="Times New Roman"/>
              </a:rPr>
              <a:t>αντικατάστασή</a:t>
            </a:r>
            <a:r>
              <a:rPr sz="2400" spc="-5" dirty="0">
                <a:latin typeface="Times New Roman"/>
                <a:cs typeface="Times New Roman"/>
              </a:rPr>
              <a:t> </a:t>
            </a:r>
            <a:r>
              <a:rPr sz="2400" spc="-15" dirty="0">
                <a:latin typeface="Times New Roman"/>
                <a:cs typeface="Times New Roman"/>
              </a:rPr>
              <a:t>τους</a:t>
            </a:r>
            <a:r>
              <a:rPr sz="2400" spc="-5" dirty="0">
                <a:latin typeface="Times New Roman"/>
                <a:cs typeface="Times New Roman"/>
              </a:rPr>
              <a:t> </a:t>
            </a:r>
            <a:r>
              <a:rPr sz="2400" spc="-15" dirty="0">
                <a:latin typeface="Times New Roman"/>
                <a:cs typeface="Times New Roman"/>
              </a:rPr>
              <a:t>με</a:t>
            </a:r>
            <a:r>
              <a:rPr sz="2400" spc="-10" dirty="0">
                <a:latin typeface="Times New Roman"/>
                <a:cs typeface="Times New Roman"/>
              </a:rPr>
              <a:t> έναν</a:t>
            </a:r>
            <a:r>
              <a:rPr sz="2400" spc="5" dirty="0">
                <a:latin typeface="Times New Roman"/>
                <a:cs typeface="Times New Roman"/>
              </a:rPr>
              <a:t> </a:t>
            </a:r>
            <a:r>
              <a:rPr sz="2400" dirty="0">
                <a:latin typeface="Times New Roman"/>
                <a:cs typeface="Times New Roman"/>
              </a:rPr>
              <a:t>φόρο</a:t>
            </a:r>
            <a:r>
              <a:rPr sz="2400" spc="-5" dirty="0">
                <a:latin typeface="Times New Roman"/>
                <a:cs typeface="Times New Roman"/>
              </a:rPr>
              <a:t> </a:t>
            </a:r>
            <a:r>
              <a:rPr sz="2400" spc="-10" dirty="0">
                <a:latin typeface="Times New Roman"/>
                <a:cs typeface="Times New Roman"/>
              </a:rPr>
              <a:t>επί</a:t>
            </a:r>
            <a:r>
              <a:rPr sz="2400"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δ</a:t>
            </a:r>
            <a:r>
              <a:rPr sz="2400" spc="-15" dirty="0">
                <a:latin typeface="Times New Roman"/>
                <a:cs typeface="Times New Roman"/>
              </a:rPr>
              <a:t>απάνης</a:t>
            </a:r>
            <a:endParaRPr sz="2400">
              <a:latin typeface="Times New Roman"/>
              <a:cs typeface="Times New Roman"/>
            </a:endParaRPr>
          </a:p>
          <a:p>
            <a:pPr marL="285115" marR="45275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Παραδοσιακή</a:t>
            </a:r>
            <a:r>
              <a:rPr sz="2400" spc="-5" dirty="0">
                <a:latin typeface="Times New Roman"/>
                <a:cs typeface="Times New Roman"/>
              </a:rPr>
              <a:t> </a:t>
            </a:r>
            <a:r>
              <a:rPr sz="2400" spc="-15" dirty="0">
                <a:latin typeface="Times New Roman"/>
                <a:cs typeface="Times New Roman"/>
              </a:rPr>
              <a:t>άποψ</a:t>
            </a:r>
            <a:r>
              <a:rPr sz="2400" spc="0" dirty="0">
                <a:latin typeface="Times New Roman"/>
                <a:cs typeface="Times New Roman"/>
              </a:rPr>
              <a:t>η</a:t>
            </a:r>
            <a:r>
              <a:rPr sz="2400" spc="-10" dirty="0">
                <a:latin typeface="Times New Roman"/>
                <a:cs typeface="Times New Roman"/>
              </a:rPr>
              <a:t>: </a:t>
            </a: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κατάλληλη</a:t>
            </a:r>
            <a:r>
              <a:rPr sz="2400" spc="-5" dirty="0">
                <a:latin typeface="Times New Roman"/>
                <a:cs typeface="Times New Roman"/>
              </a:rPr>
              <a:t> </a:t>
            </a:r>
            <a:r>
              <a:rPr sz="2400" spc="-10" dirty="0">
                <a:latin typeface="Times New Roman"/>
                <a:cs typeface="Times New Roman"/>
              </a:rPr>
              <a:t>για</a:t>
            </a:r>
            <a:r>
              <a:rPr sz="2400" dirty="0">
                <a:latin typeface="Times New Roman"/>
                <a:cs typeface="Times New Roman"/>
              </a:rPr>
              <a:t> ν</a:t>
            </a:r>
            <a:r>
              <a:rPr sz="2400" spc="-15" dirty="0">
                <a:latin typeface="Times New Roman"/>
                <a:cs typeface="Times New Roman"/>
              </a:rPr>
              <a:t>α</a:t>
            </a:r>
            <a:r>
              <a:rPr sz="2400" dirty="0">
                <a:latin typeface="Times New Roman"/>
                <a:cs typeface="Times New Roman"/>
              </a:rPr>
              <a:t> μ</a:t>
            </a:r>
            <a:r>
              <a:rPr sz="2400" spc="-15" dirty="0">
                <a:latin typeface="Times New Roman"/>
                <a:cs typeface="Times New Roman"/>
              </a:rPr>
              <a:t>ελετήσουμε</a:t>
            </a:r>
            <a:r>
              <a:rPr sz="2400" spc="5" dirty="0">
                <a:latin typeface="Times New Roman"/>
                <a:cs typeface="Times New Roman"/>
              </a:rPr>
              <a:t> </a:t>
            </a:r>
            <a:r>
              <a:rPr sz="2400" spc="-15" dirty="0">
                <a:latin typeface="Times New Roman"/>
                <a:cs typeface="Times New Roman"/>
              </a:rPr>
              <a:t>τη μείωση</a:t>
            </a:r>
            <a:r>
              <a:rPr sz="2400" spc="-5" dirty="0">
                <a:latin typeface="Times New Roman"/>
                <a:cs typeface="Times New Roman"/>
              </a:rPr>
              <a:t> </a:t>
            </a:r>
            <a:r>
              <a:rPr sz="2400" spc="-15" dirty="0">
                <a:latin typeface="Times New Roman"/>
                <a:cs typeface="Times New Roman"/>
              </a:rPr>
              <a:t>των</a:t>
            </a:r>
            <a:r>
              <a:rPr sz="2400" dirty="0">
                <a:latin typeface="Times New Roman"/>
                <a:cs typeface="Times New Roman"/>
              </a:rPr>
              <a:t> φόρων </a:t>
            </a:r>
            <a:r>
              <a:rPr sz="2400" spc="-15" dirty="0">
                <a:latin typeface="Times New Roman"/>
                <a:cs typeface="Times New Roman"/>
              </a:rPr>
              <a:t>περιουσίας</a:t>
            </a:r>
            <a:r>
              <a:rPr sz="2400" spc="-5" dirty="0">
                <a:latin typeface="Times New Roman"/>
                <a:cs typeface="Times New Roman"/>
              </a:rPr>
              <a:t> </a:t>
            </a:r>
            <a:r>
              <a:rPr sz="2400" spc="5" dirty="0">
                <a:latin typeface="Times New Roman"/>
                <a:cs typeface="Times New Roman"/>
              </a:rPr>
              <a:t>σ</a:t>
            </a:r>
            <a:r>
              <a:rPr sz="2400" spc="-10" dirty="0">
                <a:latin typeface="Times New Roman"/>
                <a:cs typeface="Times New Roman"/>
              </a:rPr>
              <a:t>ε</a:t>
            </a:r>
            <a:r>
              <a:rPr sz="2400" dirty="0">
                <a:latin typeface="Times New Roman"/>
                <a:cs typeface="Times New Roman"/>
              </a:rPr>
              <a:t> μ</a:t>
            </a:r>
            <a:r>
              <a:rPr sz="2400" spc="-10" dirty="0">
                <a:latin typeface="Times New Roman"/>
                <a:cs typeface="Times New Roman"/>
              </a:rPr>
              <a:t>ια</a:t>
            </a:r>
            <a:r>
              <a:rPr sz="2400" dirty="0">
                <a:latin typeface="Times New Roman"/>
                <a:cs typeface="Times New Roman"/>
              </a:rPr>
              <a:t> </a:t>
            </a:r>
            <a:r>
              <a:rPr sz="2400" spc="-15" dirty="0">
                <a:latin typeface="Times New Roman"/>
                <a:cs typeface="Times New Roman"/>
              </a:rPr>
              <a:t>συγκεκριμένη περιφέρεια</a:t>
            </a:r>
            <a:r>
              <a:rPr sz="2400" spc="5" dirty="0">
                <a:latin typeface="Times New Roman"/>
                <a:cs typeface="Times New Roman"/>
              </a:rPr>
              <a:t> </a:t>
            </a:r>
            <a:r>
              <a:rPr sz="2400" spc="-15" dirty="0">
                <a:latin typeface="Times New Roman"/>
                <a:cs typeface="Times New Roman"/>
              </a:rPr>
              <a:t>της</a:t>
            </a:r>
            <a:r>
              <a:rPr sz="2400" spc="-10" dirty="0">
                <a:latin typeface="Times New Roman"/>
                <a:cs typeface="Times New Roman"/>
              </a:rPr>
              <a:t> </a:t>
            </a:r>
            <a:r>
              <a:rPr sz="2400" spc="-15" dirty="0">
                <a:latin typeface="Times New Roman"/>
                <a:cs typeface="Times New Roman"/>
              </a:rPr>
              <a:t>χώρας</a:t>
            </a:r>
            <a:endParaRPr sz="2400">
              <a:latin typeface="Times New Roman"/>
              <a:cs typeface="Times New Roman"/>
            </a:endParaRPr>
          </a:p>
          <a:p>
            <a:pPr marL="285115" marR="5080"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Άποψη</a:t>
            </a:r>
            <a:r>
              <a:rPr sz="2400" spc="-5" dirty="0">
                <a:latin typeface="Times New Roman"/>
                <a:cs typeface="Times New Roman"/>
              </a:rPr>
              <a:t> </a:t>
            </a:r>
            <a:r>
              <a:rPr sz="2400" spc="-15" dirty="0">
                <a:latin typeface="Times New Roman"/>
                <a:cs typeface="Times New Roman"/>
              </a:rPr>
              <a:t>περί</a:t>
            </a:r>
            <a:r>
              <a:rPr sz="2400" spc="5" dirty="0">
                <a:latin typeface="Times New Roman"/>
                <a:cs typeface="Times New Roman"/>
              </a:rPr>
              <a:t> </a:t>
            </a:r>
            <a:r>
              <a:rPr sz="2400" spc="-15" dirty="0">
                <a:latin typeface="Times New Roman"/>
                <a:cs typeface="Times New Roman"/>
              </a:rPr>
              <a:t>τέλους</a:t>
            </a:r>
            <a:r>
              <a:rPr sz="2400" spc="-5" dirty="0">
                <a:latin typeface="Times New Roman"/>
                <a:cs typeface="Times New Roman"/>
              </a:rPr>
              <a:t> </a:t>
            </a:r>
            <a:r>
              <a:rPr sz="2400" spc="-15" dirty="0">
                <a:latin typeface="Times New Roman"/>
                <a:cs typeface="Times New Roman"/>
              </a:rPr>
              <a:t>χρήση</a:t>
            </a:r>
            <a:r>
              <a:rPr sz="2400" spc="20" dirty="0">
                <a:latin typeface="Times New Roman"/>
                <a:cs typeface="Times New Roman"/>
              </a:rPr>
              <a:t>ς</a:t>
            </a:r>
            <a:r>
              <a:rPr sz="2400" spc="-10" dirty="0">
                <a:latin typeface="Times New Roman"/>
                <a:cs typeface="Times New Roman"/>
              </a:rPr>
              <a:t>:</a:t>
            </a:r>
            <a:r>
              <a:rPr sz="2400" spc="-5" dirty="0">
                <a:latin typeface="Times New Roman"/>
                <a:cs typeface="Times New Roman"/>
              </a:rPr>
              <a:t> </a:t>
            </a:r>
            <a:r>
              <a:rPr sz="2400" spc="-15" dirty="0">
                <a:latin typeface="Times New Roman"/>
                <a:cs typeface="Times New Roman"/>
              </a:rPr>
              <a:t>η</a:t>
            </a:r>
            <a:r>
              <a:rPr sz="2400" spc="-10" dirty="0">
                <a:latin typeface="Times New Roman"/>
                <a:cs typeface="Times New Roman"/>
              </a:rPr>
              <a:t> </a:t>
            </a:r>
            <a:r>
              <a:rPr sz="2400" spc="-15" dirty="0">
                <a:latin typeface="Times New Roman"/>
                <a:cs typeface="Times New Roman"/>
              </a:rPr>
              <a:t>κατάλληλη</a:t>
            </a:r>
            <a:r>
              <a:rPr sz="2400" spc="-10" dirty="0">
                <a:latin typeface="Times New Roman"/>
                <a:cs typeface="Times New Roman"/>
              </a:rPr>
              <a:t> για</a:t>
            </a:r>
            <a:r>
              <a:rPr sz="2400" dirty="0">
                <a:latin typeface="Times New Roman"/>
                <a:cs typeface="Times New Roman"/>
              </a:rPr>
              <a:t> </a:t>
            </a:r>
            <a:r>
              <a:rPr sz="2400" spc="5" dirty="0">
                <a:latin typeface="Times New Roman"/>
                <a:cs typeface="Times New Roman"/>
              </a:rPr>
              <a:t>ν</a:t>
            </a:r>
            <a:r>
              <a:rPr sz="2400" spc="-15" dirty="0">
                <a:latin typeface="Times New Roman"/>
                <a:cs typeface="Times New Roman"/>
              </a:rPr>
              <a:t>α</a:t>
            </a:r>
            <a:r>
              <a:rPr sz="2400" dirty="0">
                <a:latin typeface="Times New Roman"/>
                <a:cs typeface="Times New Roman"/>
              </a:rPr>
              <a:t> μ</a:t>
            </a:r>
            <a:r>
              <a:rPr sz="2400" spc="-15" dirty="0">
                <a:latin typeface="Times New Roman"/>
                <a:cs typeface="Times New Roman"/>
              </a:rPr>
              <a:t>ελετήσουμε</a:t>
            </a:r>
            <a:r>
              <a:rPr sz="2400" spc="-10" dirty="0">
                <a:latin typeface="Times New Roman"/>
                <a:cs typeface="Times New Roman"/>
              </a:rPr>
              <a:t> την</a:t>
            </a:r>
            <a:r>
              <a:rPr sz="2400" dirty="0">
                <a:latin typeface="Times New Roman"/>
                <a:cs typeface="Times New Roman"/>
              </a:rPr>
              <a:t> </a:t>
            </a:r>
            <a:r>
              <a:rPr sz="2400" spc="-15" dirty="0">
                <a:latin typeface="Times New Roman"/>
                <a:cs typeface="Times New Roman"/>
              </a:rPr>
              <a:t>περίπτωση</a:t>
            </a:r>
            <a:r>
              <a:rPr sz="2400" spc="-5" dirty="0">
                <a:latin typeface="Times New Roman"/>
                <a:cs typeface="Times New Roman"/>
              </a:rPr>
              <a:t> </a:t>
            </a:r>
            <a:r>
              <a:rPr sz="2400" spc="-15" dirty="0">
                <a:latin typeface="Times New Roman"/>
                <a:cs typeface="Times New Roman"/>
              </a:rPr>
              <a:t>που</a:t>
            </a:r>
            <a:r>
              <a:rPr sz="2400" spc="-5" dirty="0">
                <a:latin typeface="Times New Roman"/>
                <a:cs typeface="Times New Roman"/>
              </a:rPr>
              <a:t> μ</a:t>
            </a:r>
            <a:r>
              <a:rPr sz="2400" spc="-15" dirty="0">
                <a:latin typeface="Times New Roman"/>
                <a:cs typeface="Times New Roman"/>
              </a:rPr>
              <a:t>εταβάλλονται</a:t>
            </a:r>
            <a:r>
              <a:rPr sz="2400" dirty="0">
                <a:latin typeface="Times New Roman"/>
                <a:cs typeface="Times New Roman"/>
              </a:rPr>
              <a:t> </a:t>
            </a:r>
            <a:r>
              <a:rPr sz="2400" spc="-15" dirty="0">
                <a:latin typeface="Times New Roman"/>
                <a:cs typeface="Times New Roman"/>
              </a:rPr>
              <a:t>ταυτόχρονα</a:t>
            </a:r>
            <a:r>
              <a:rPr sz="2400" dirty="0">
                <a:latin typeface="Times New Roman"/>
                <a:cs typeface="Times New Roman"/>
              </a:rPr>
              <a:t> οι φόροι </a:t>
            </a:r>
            <a:r>
              <a:rPr sz="2400" spc="-15" dirty="0">
                <a:latin typeface="Times New Roman"/>
                <a:cs typeface="Times New Roman"/>
              </a:rPr>
              <a:t>και</a:t>
            </a:r>
            <a:r>
              <a:rPr sz="2400" dirty="0">
                <a:latin typeface="Times New Roman"/>
                <a:cs typeface="Times New Roman"/>
              </a:rPr>
              <a:t> οι </a:t>
            </a:r>
            <a:r>
              <a:rPr sz="2400" spc="-15" dirty="0">
                <a:latin typeface="Times New Roman"/>
                <a:cs typeface="Times New Roman"/>
              </a:rPr>
              <a:t>παροχές</a:t>
            </a:r>
            <a:r>
              <a:rPr sz="2400" spc="-5" dirty="0">
                <a:latin typeface="Times New Roman"/>
                <a:cs typeface="Times New Roman"/>
              </a:rPr>
              <a:t> </a:t>
            </a:r>
            <a:r>
              <a:rPr sz="2400" spc="-10" dirty="0">
                <a:latin typeface="Times New Roman"/>
                <a:cs typeface="Times New Roman"/>
              </a:rPr>
              <a:t>και</a:t>
            </a:r>
            <a:r>
              <a:rPr sz="2400" spc="5" dirty="0">
                <a:latin typeface="Times New Roman"/>
                <a:cs typeface="Times New Roman"/>
              </a:rPr>
              <a:t> </a:t>
            </a:r>
            <a:r>
              <a:rPr sz="2400" spc="-15" dirty="0">
                <a:latin typeface="Times New Roman"/>
                <a:cs typeface="Times New Roman"/>
              </a:rPr>
              <a:t>τα</a:t>
            </a:r>
            <a:r>
              <a:rPr sz="2400" dirty="0">
                <a:latin typeface="Times New Roman"/>
                <a:cs typeface="Times New Roman"/>
              </a:rPr>
              <a:t> </a:t>
            </a:r>
            <a:r>
              <a:rPr sz="2400" spc="-15" dirty="0">
                <a:latin typeface="Times New Roman"/>
                <a:cs typeface="Times New Roman"/>
              </a:rPr>
              <a:t>άτομα</a:t>
            </a:r>
            <a:r>
              <a:rPr sz="2400" spc="5" dirty="0">
                <a:latin typeface="Times New Roman"/>
                <a:cs typeface="Times New Roman"/>
              </a:rPr>
              <a:t> </a:t>
            </a:r>
            <a:r>
              <a:rPr sz="2400" dirty="0">
                <a:latin typeface="Times New Roman"/>
                <a:cs typeface="Times New Roman"/>
              </a:rPr>
              <a:t>μ</a:t>
            </a:r>
            <a:r>
              <a:rPr sz="2400" spc="-15" dirty="0">
                <a:latin typeface="Times New Roman"/>
                <a:cs typeface="Times New Roman"/>
              </a:rPr>
              <a:t>πορούν</a:t>
            </a:r>
            <a:r>
              <a:rPr sz="2400" dirty="0">
                <a:latin typeface="Times New Roman"/>
                <a:cs typeface="Times New Roman"/>
              </a:rPr>
              <a:t> </a:t>
            </a:r>
            <a:r>
              <a:rPr sz="2400" spc="-15" dirty="0">
                <a:latin typeface="Times New Roman"/>
                <a:cs typeface="Times New Roman"/>
              </a:rPr>
              <a:t>να</a:t>
            </a:r>
            <a:r>
              <a:rPr sz="2400" spc="5" dirty="0">
                <a:latin typeface="Times New Roman"/>
                <a:cs typeface="Times New Roman"/>
              </a:rPr>
              <a:t> </a:t>
            </a:r>
            <a:r>
              <a:rPr sz="2400" spc="-15" dirty="0">
                <a:latin typeface="Times New Roman"/>
                <a:cs typeface="Times New Roman"/>
              </a:rPr>
              <a:t>επιλέξουν</a:t>
            </a:r>
            <a:r>
              <a:rPr sz="2400" dirty="0">
                <a:latin typeface="Times New Roman"/>
                <a:cs typeface="Times New Roman"/>
              </a:rPr>
              <a:t> </a:t>
            </a:r>
            <a:r>
              <a:rPr sz="2400" spc="-10" dirty="0">
                <a:latin typeface="Times New Roman"/>
                <a:cs typeface="Times New Roman"/>
              </a:rPr>
              <a:t>τ</a:t>
            </a:r>
            <a:r>
              <a:rPr sz="2400" dirty="0">
                <a:latin typeface="Times New Roman"/>
                <a:cs typeface="Times New Roman"/>
              </a:rPr>
              <a:t>ον </a:t>
            </a:r>
            <a:r>
              <a:rPr sz="2400" spc="-15" dirty="0">
                <a:latin typeface="Times New Roman"/>
                <a:cs typeface="Times New Roman"/>
              </a:rPr>
              <a:t>κοινότητα που</a:t>
            </a:r>
            <a:r>
              <a:rPr sz="2400" spc="-5" dirty="0">
                <a:latin typeface="Times New Roman"/>
                <a:cs typeface="Times New Roman"/>
              </a:rPr>
              <a:t> </a:t>
            </a:r>
            <a:r>
              <a:rPr sz="2400" dirty="0">
                <a:latin typeface="Times New Roman"/>
                <a:cs typeface="Times New Roman"/>
              </a:rPr>
              <a:t>θ</a:t>
            </a:r>
            <a:r>
              <a:rPr sz="2400" spc="-15" dirty="0">
                <a:latin typeface="Times New Roman"/>
                <a:cs typeface="Times New Roman"/>
              </a:rPr>
              <a:t>α</a:t>
            </a:r>
            <a:r>
              <a:rPr sz="2400" dirty="0">
                <a:latin typeface="Times New Roman"/>
                <a:cs typeface="Times New Roman"/>
              </a:rPr>
              <a:t> </a:t>
            </a:r>
            <a:r>
              <a:rPr sz="2400" spc="-15" dirty="0">
                <a:latin typeface="Times New Roman"/>
                <a:cs typeface="Times New Roman"/>
              </a:rPr>
              <a:t>κατοικήσουν</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127102" rIns="0" bIns="0" rtlCol="0">
            <a:spAutoFit/>
          </a:bodyPr>
          <a:lstStyle/>
          <a:p>
            <a:pPr marL="1948814" marR="5080" indent="-1654175">
              <a:lnSpc>
                <a:spcPct val="100000"/>
              </a:lnSpc>
            </a:pPr>
            <a:r>
              <a:rPr sz="3400" spc="-5" dirty="0"/>
              <a:t>Γιατ</a:t>
            </a:r>
            <a:r>
              <a:rPr sz="3400" dirty="0"/>
              <a:t>ί</a:t>
            </a:r>
            <a:r>
              <a:rPr sz="3400" spc="-5" dirty="0"/>
              <a:t> ο</a:t>
            </a:r>
            <a:r>
              <a:rPr sz="3400" dirty="0"/>
              <a:t>ι </a:t>
            </a:r>
            <a:r>
              <a:rPr sz="3400" spc="-5" dirty="0"/>
              <a:t>φορολογούμενο</a:t>
            </a:r>
            <a:r>
              <a:rPr sz="3400" dirty="0"/>
              <a:t>ι</a:t>
            </a:r>
            <a:r>
              <a:rPr sz="3400" spc="-5" dirty="0"/>
              <a:t> </a:t>
            </a:r>
            <a:r>
              <a:rPr sz="3400" spc="-25" dirty="0"/>
              <a:t>μισού</a:t>
            </a:r>
            <a:r>
              <a:rPr sz="3400" spc="-20" dirty="0"/>
              <a:t>ν</a:t>
            </a:r>
            <a:r>
              <a:rPr sz="3400" dirty="0"/>
              <a:t> </a:t>
            </a:r>
            <a:r>
              <a:rPr sz="3400" spc="-25" dirty="0"/>
              <a:t>τόσ</a:t>
            </a:r>
            <a:r>
              <a:rPr sz="3400" spc="-20" dirty="0"/>
              <a:t>ο</a:t>
            </a:r>
            <a:r>
              <a:rPr sz="3400" spc="-5" dirty="0"/>
              <a:t> </a:t>
            </a:r>
            <a:r>
              <a:rPr sz="3400" spc="-20" dirty="0"/>
              <a:t>π</a:t>
            </a:r>
            <a:r>
              <a:rPr sz="3400" spc="-5" dirty="0"/>
              <a:t>ολύ </a:t>
            </a:r>
            <a:r>
              <a:rPr sz="3400" spc="-25" dirty="0"/>
              <a:t>του</a:t>
            </a:r>
            <a:r>
              <a:rPr sz="3400" spc="-15" dirty="0"/>
              <a:t>ς</a:t>
            </a:r>
            <a:r>
              <a:rPr sz="3400" dirty="0"/>
              <a:t> </a:t>
            </a:r>
            <a:r>
              <a:rPr sz="3400" spc="-5" dirty="0"/>
              <a:t>φόρου</a:t>
            </a:r>
            <a:r>
              <a:rPr sz="3400" dirty="0"/>
              <a:t>ς </a:t>
            </a:r>
            <a:r>
              <a:rPr sz="3400" spc="-25" dirty="0"/>
              <a:t>περιουσία</a:t>
            </a:r>
            <a:r>
              <a:rPr sz="3400" spc="20" dirty="0"/>
              <a:t>ς</a:t>
            </a:r>
            <a:r>
              <a:rPr sz="3400" dirty="0">
                <a:latin typeface="Times New Roman"/>
                <a:cs typeface="Times New Roman"/>
              </a:rPr>
              <a:t>;</a:t>
            </a:r>
            <a:endParaRPr sz="34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35</a:t>
            </a:fld>
            <a:endParaRPr spc="-10" dirty="0"/>
          </a:p>
        </p:txBody>
      </p:sp>
      <p:sp>
        <p:nvSpPr>
          <p:cNvPr id="7" name="object 7"/>
          <p:cNvSpPr txBox="1"/>
          <p:nvPr/>
        </p:nvSpPr>
        <p:spPr>
          <a:xfrm>
            <a:off x="1311535" y="2259683"/>
            <a:ext cx="7925434" cy="2009775"/>
          </a:xfrm>
          <a:prstGeom prst="rect">
            <a:avLst/>
          </a:prstGeom>
        </p:spPr>
        <p:txBody>
          <a:bodyPr vert="horz" wrap="square" lIns="0" tIns="0" rIns="0" bIns="0" rtlCol="0">
            <a:spAutoFit/>
          </a:bodyPr>
          <a:lstStyle/>
          <a:p>
            <a:pPr marL="285115" indent="-272415">
              <a:lnSpc>
                <a:spcPts val="2875"/>
              </a:lnSpc>
              <a:buClr>
                <a:srgbClr val="CCCC00"/>
              </a:buClr>
              <a:buSzPct val="83333"/>
              <a:buFont typeface="Wingdings 2"/>
              <a:buChar char="•"/>
              <a:tabLst>
                <a:tab pos="285750" algn="l"/>
                <a:tab pos="657860" algn="l"/>
              </a:tabLst>
            </a:pPr>
            <a:r>
              <a:rPr sz="2400" dirty="0">
                <a:latin typeface="Times New Roman"/>
                <a:cs typeface="Times New Roman"/>
              </a:rPr>
              <a:t>Ο	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περιουσίας</a:t>
            </a:r>
            <a:r>
              <a:rPr sz="2400" dirty="0">
                <a:latin typeface="Times New Roman"/>
                <a:cs typeface="Times New Roman"/>
              </a:rPr>
              <a:t> </a:t>
            </a:r>
            <a:r>
              <a:rPr sz="2400" spc="-5" dirty="0">
                <a:latin typeface="Times New Roman"/>
                <a:cs typeface="Times New Roman"/>
              </a:rPr>
              <a:t>ε</a:t>
            </a:r>
            <a:r>
              <a:rPr sz="2400" spc="-15" dirty="0">
                <a:latin typeface="Times New Roman"/>
                <a:cs typeface="Times New Roman"/>
              </a:rPr>
              <a:t>πιβάλλεται</a:t>
            </a:r>
            <a:r>
              <a:rPr sz="2400" spc="5" dirty="0">
                <a:latin typeface="Times New Roman"/>
                <a:cs typeface="Times New Roman"/>
              </a:rPr>
              <a:t> </a:t>
            </a:r>
            <a:r>
              <a:rPr sz="2400" spc="-15" dirty="0">
                <a:latin typeface="Times New Roman"/>
                <a:cs typeface="Times New Roman"/>
              </a:rPr>
              <a:t>με</a:t>
            </a:r>
            <a:r>
              <a:rPr sz="2400" spc="5" dirty="0">
                <a:latin typeface="Times New Roman"/>
                <a:cs typeface="Times New Roman"/>
              </a:rPr>
              <a:t> </a:t>
            </a:r>
            <a:r>
              <a:rPr sz="2400" spc="-15" dirty="0">
                <a:latin typeface="Times New Roman"/>
                <a:cs typeface="Times New Roman"/>
              </a:rPr>
              <a:t>βάση</a:t>
            </a:r>
            <a:r>
              <a:rPr sz="2400" spc="-5" dirty="0">
                <a:latin typeface="Times New Roman"/>
                <a:cs typeface="Times New Roman"/>
              </a:rPr>
              <a:t> </a:t>
            </a:r>
            <a:r>
              <a:rPr sz="2400" spc="-15" dirty="0">
                <a:latin typeface="Times New Roman"/>
                <a:cs typeface="Times New Roman"/>
              </a:rPr>
              <a:t>κάποια</a:t>
            </a:r>
            <a:r>
              <a:rPr sz="2400" spc="55" dirty="0">
                <a:latin typeface="Times New Roman"/>
                <a:cs typeface="Times New Roman"/>
              </a:rPr>
              <a:t> </a:t>
            </a:r>
            <a:r>
              <a:rPr sz="2400" i="1" spc="-10" dirty="0">
                <a:latin typeface="Times New Roman"/>
                <a:cs typeface="Times New Roman"/>
              </a:rPr>
              <a:t>εκτιμ</a:t>
            </a:r>
            <a:r>
              <a:rPr sz="2400" i="1" spc="-25" dirty="0">
                <a:latin typeface="Times New Roman"/>
                <a:cs typeface="Times New Roman"/>
              </a:rPr>
              <a:t>η</a:t>
            </a:r>
            <a:r>
              <a:rPr sz="2400" i="1" spc="-15" dirty="0">
                <a:latin typeface="Times New Roman"/>
                <a:cs typeface="Times New Roman"/>
              </a:rPr>
              <a:t>θείσα</a:t>
            </a:r>
            <a:endParaRPr sz="2400">
              <a:latin typeface="Times New Roman"/>
              <a:cs typeface="Times New Roman"/>
            </a:endParaRPr>
          </a:p>
          <a:p>
            <a:pPr marL="285115">
              <a:lnSpc>
                <a:spcPts val="2875"/>
              </a:lnSpc>
            </a:pPr>
            <a:r>
              <a:rPr sz="2400" spc="-15" dirty="0">
                <a:latin typeface="Times New Roman"/>
                <a:cs typeface="Times New Roman"/>
              </a:rPr>
              <a:t>αξία</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dirty="0">
                <a:latin typeface="Times New Roman"/>
                <a:cs typeface="Times New Roman"/>
              </a:rPr>
              <a:t>Ο 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περιουσίας</a:t>
            </a:r>
            <a:r>
              <a:rPr sz="2400" dirty="0">
                <a:latin typeface="Times New Roman"/>
                <a:cs typeface="Times New Roman"/>
              </a:rPr>
              <a:t> </a:t>
            </a:r>
            <a:r>
              <a:rPr sz="2400" spc="-10" dirty="0">
                <a:latin typeface="Times New Roman"/>
                <a:cs typeface="Times New Roman"/>
              </a:rPr>
              <a:t>είναι</a:t>
            </a:r>
            <a:r>
              <a:rPr sz="2400" dirty="0">
                <a:latin typeface="Times New Roman"/>
                <a:cs typeface="Times New Roman"/>
              </a:rPr>
              <a:t> </a:t>
            </a:r>
            <a:r>
              <a:rPr sz="2400" spc="-10" dirty="0">
                <a:latin typeface="Times New Roman"/>
                <a:cs typeface="Times New Roman"/>
              </a:rPr>
              <a:t>ιδιαίτερα</a:t>
            </a:r>
            <a:r>
              <a:rPr sz="2400" dirty="0">
                <a:latin typeface="Times New Roman"/>
                <a:cs typeface="Times New Roman"/>
              </a:rPr>
              <a:t> ο</a:t>
            </a:r>
            <a:r>
              <a:rPr sz="2400" spc="-15" dirty="0">
                <a:latin typeface="Times New Roman"/>
                <a:cs typeface="Times New Roman"/>
              </a:rPr>
              <a:t>ρατός</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dirty="0">
                <a:latin typeface="Times New Roman"/>
                <a:cs typeface="Times New Roman"/>
              </a:rPr>
              <a:t>Ο 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περιουσίας</a:t>
            </a:r>
            <a:r>
              <a:rPr sz="2400" spc="-5" dirty="0">
                <a:latin typeface="Times New Roman"/>
                <a:cs typeface="Times New Roman"/>
              </a:rPr>
              <a:t> </a:t>
            </a:r>
            <a:r>
              <a:rPr sz="2400" spc="5" dirty="0">
                <a:latin typeface="Times New Roman"/>
                <a:cs typeface="Times New Roman"/>
              </a:rPr>
              <a:t>θ</a:t>
            </a:r>
            <a:r>
              <a:rPr sz="2400" spc="-15" dirty="0">
                <a:latin typeface="Times New Roman"/>
                <a:cs typeface="Times New Roman"/>
              </a:rPr>
              <a:t>εωρείται</a:t>
            </a:r>
            <a:r>
              <a:rPr sz="2400" dirty="0">
                <a:latin typeface="Times New Roman"/>
                <a:cs typeface="Times New Roman"/>
              </a:rPr>
              <a:t> </a:t>
            </a:r>
            <a:r>
              <a:rPr sz="2400" spc="-15" dirty="0">
                <a:latin typeface="Times New Roman"/>
                <a:cs typeface="Times New Roman"/>
              </a:rPr>
              <a:t>αντίστροφα</a:t>
            </a:r>
            <a:r>
              <a:rPr sz="2400" dirty="0">
                <a:latin typeface="Times New Roman"/>
                <a:cs typeface="Times New Roman"/>
              </a:rPr>
              <a:t> </a:t>
            </a:r>
            <a:r>
              <a:rPr sz="2400" spc="-15" dirty="0">
                <a:latin typeface="Times New Roman"/>
                <a:cs typeface="Times New Roman"/>
              </a:rPr>
              <a:t>προοδευτικός</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dirty="0">
                <a:latin typeface="Times New Roman"/>
                <a:cs typeface="Times New Roman"/>
              </a:rPr>
              <a:t>Ο φ</a:t>
            </a:r>
            <a:r>
              <a:rPr sz="2400" spc="-15" dirty="0">
                <a:latin typeface="Times New Roman"/>
                <a:cs typeface="Times New Roman"/>
              </a:rPr>
              <a:t>όρος</a:t>
            </a:r>
            <a:r>
              <a:rPr sz="2400" spc="-5" dirty="0">
                <a:latin typeface="Times New Roman"/>
                <a:cs typeface="Times New Roman"/>
              </a:rPr>
              <a:t> </a:t>
            </a:r>
            <a:r>
              <a:rPr sz="2400" spc="-15" dirty="0">
                <a:latin typeface="Times New Roman"/>
                <a:cs typeface="Times New Roman"/>
              </a:rPr>
              <a:t>περιουσίας</a:t>
            </a:r>
            <a:r>
              <a:rPr sz="2400" dirty="0">
                <a:latin typeface="Times New Roman"/>
                <a:cs typeface="Times New Roman"/>
              </a:rPr>
              <a:t> </a:t>
            </a:r>
            <a:r>
              <a:rPr sz="2400" spc="-15" dirty="0">
                <a:latin typeface="Times New Roman"/>
                <a:cs typeface="Times New Roman"/>
              </a:rPr>
              <a:t>αποτελεί</a:t>
            </a:r>
            <a:r>
              <a:rPr sz="2400" spc="5" dirty="0">
                <a:latin typeface="Times New Roman"/>
                <a:cs typeface="Times New Roman"/>
              </a:rPr>
              <a:t> </a:t>
            </a:r>
            <a:r>
              <a:rPr sz="2400" spc="-15" dirty="0">
                <a:latin typeface="Times New Roman"/>
                <a:cs typeface="Times New Roman"/>
              </a:rPr>
              <a:t>εύκολο</a:t>
            </a:r>
            <a:r>
              <a:rPr sz="2400" dirty="0">
                <a:latin typeface="Times New Roman"/>
                <a:cs typeface="Times New Roman"/>
              </a:rPr>
              <a:t> </a:t>
            </a:r>
            <a:r>
              <a:rPr sz="2400" spc="-15" dirty="0">
                <a:latin typeface="Times New Roman"/>
                <a:cs typeface="Times New Roman"/>
              </a:rPr>
              <a:t>στόχο</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285175" rIns="0" bIns="0" rtlCol="0">
            <a:spAutoFit/>
          </a:bodyPr>
          <a:lstStyle/>
          <a:p>
            <a:pPr marL="105410">
              <a:lnSpc>
                <a:spcPct val="100000"/>
              </a:lnSpc>
            </a:pPr>
            <a:r>
              <a:rPr sz="3600" spc="-20" dirty="0"/>
              <a:t>Ιδέες</a:t>
            </a:r>
            <a:r>
              <a:rPr sz="3600" spc="5" dirty="0"/>
              <a:t> </a:t>
            </a:r>
            <a:r>
              <a:rPr sz="3600" spc="-20" dirty="0"/>
              <a:t>για</a:t>
            </a:r>
            <a:r>
              <a:rPr sz="3600" dirty="0"/>
              <a:t> </a:t>
            </a:r>
            <a:r>
              <a:rPr sz="3600" spc="-15" dirty="0"/>
              <a:t>ν</a:t>
            </a:r>
            <a:r>
              <a:rPr sz="3600" dirty="0"/>
              <a:t>α </a:t>
            </a:r>
            <a:r>
              <a:rPr sz="3600" spc="-15" dirty="0"/>
              <a:t>β</a:t>
            </a:r>
            <a:r>
              <a:rPr sz="3600" spc="-20" dirty="0"/>
              <a:t>ελτιωθεί</a:t>
            </a:r>
            <a:r>
              <a:rPr sz="3600" spc="-5" dirty="0"/>
              <a:t> </a:t>
            </a:r>
            <a:r>
              <a:rPr sz="3600" dirty="0"/>
              <a:t>ο</a:t>
            </a:r>
            <a:r>
              <a:rPr sz="3600" spc="-10" dirty="0"/>
              <a:t> </a:t>
            </a:r>
            <a:r>
              <a:rPr sz="3600" spc="-5" dirty="0"/>
              <a:t>φ</a:t>
            </a:r>
            <a:r>
              <a:rPr sz="3600" spc="-20" dirty="0"/>
              <a:t>όρος</a:t>
            </a:r>
            <a:r>
              <a:rPr sz="3600" spc="5" dirty="0"/>
              <a:t> </a:t>
            </a:r>
            <a:r>
              <a:rPr sz="3600" spc="-20" dirty="0"/>
              <a:t>περιουσίας</a:t>
            </a:r>
            <a:endParaRPr sz="3600"/>
          </a:p>
        </p:txBody>
      </p:sp>
      <p:sp>
        <p:nvSpPr>
          <p:cNvPr id="8" name="object 8"/>
          <p:cNvSpPr txBox="1"/>
          <p:nvPr/>
        </p:nvSpPr>
        <p:spPr>
          <a:xfrm>
            <a:off x="1038740" y="6696860"/>
            <a:ext cx="222250" cy="203200"/>
          </a:xfrm>
          <a:prstGeom prst="rect">
            <a:avLst/>
          </a:prstGeom>
        </p:spPr>
        <p:txBody>
          <a:bodyPr vert="horz" wrap="square" lIns="0" tIns="0" rIns="0" bIns="0" rtlCol="0">
            <a:spAutoFit/>
          </a:bodyPr>
          <a:lstStyle/>
          <a:p>
            <a:pPr marL="12700">
              <a:lnSpc>
                <a:spcPct val="100000"/>
              </a:lnSpc>
            </a:pPr>
            <a:r>
              <a:rPr sz="1400" spc="-15" dirty="0">
                <a:solidFill>
                  <a:srgbClr val="FFFFFF"/>
                </a:solidFill>
                <a:latin typeface="Arial"/>
                <a:cs typeface="Arial"/>
              </a:rPr>
              <a:t>30</a:t>
            </a:r>
            <a:endParaRPr sz="1400">
              <a:latin typeface="Arial"/>
              <a:cs typeface="Arial"/>
            </a:endParaRPr>
          </a:p>
        </p:txBody>
      </p:sp>
      <p:sp>
        <p:nvSpPr>
          <p:cNvPr id="7" name="object 7"/>
          <p:cNvSpPr txBox="1"/>
          <p:nvPr/>
        </p:nvSpPr>
        <p:spPr>
          <a:xfrm>
            <a:off x="1282579" y="2359505"/>
            <a:ext cx="8017509" cy="193675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Να βελτιώσουμε</a:t>
            </a:r>
            <a:r>
              <a:rPr sz="2400" spc="5" dirty="0">
                <a:latin typeface="Times New Roman"/>
                <a:cs typeface="Times New Roman"/>
              </a:rPr>
              <a:t> </a:t>
            </a:r>
            <a:r>
              <a:rPr sz="2400" spc="-15" dirty="0">
                <a:latin typeface="Times New Roman"/>
                <a:cs typeface="Times New Roman"/>
              </a:rPr>
              <a:t>τους</a:t>
            </a:r>
            <a:r>
              <a:rPr sz="2400" spc="-5" dirty="0">
                <a:latin typeface="Times New Roman"/>
                <a:cs typeface="Times New Roman"/>
              </a:rPr>
              <a:t> </a:t>
            </a:r>
            <a:r>
              <a:rPr sz="2400" spc="-15" dirty="0">
                <a:latin typeface="Times New Roman"/>
                <a:cs typeface="Times New Roman"/>
              </a:rPr>
              <a:t>τρόπους</a:t>
            </a:r>
            <a:r>
              <a:rPr sz="2400" spc="-5" dirty="0">
                <a:latin typeface="Times New Roman"/>
                <a:cs typeface="Times New Roman"/>
              </a:rPr>
              <a:t> </a:t>
            </a:r>
            <a:r>
              <a:rPr sz="2400" spc="-15" dirty="0">
                <a:latin typeface="Times New Roman"/>
                <a:cs typeface="Times New Roman"/>
              </a:rPr>
              <a:t>αξιολόγησης</a:t>
            </a:r>
            <a:r>
              <a:rPr sz="2400" spc="-5" dirty="0">
                <a:latin typeface="Times New Roman"/>
                <a:cs typeface="Times New Roman"/>
              </a:rPr>
              <a:t> </a:t>
            </a:r>
            <a:r>
              <a:rPr sz="2400" spc="-10" dirty="0">
                <a:latin typeface="Times New Roman"/>
                <a:cs typeface="Times New Roman"/>
              </a:rPr>
              <a:t>τ</a:t>
            </a:r>
            <a:r>
              <a:rPr sz="2400" dirty="0">
                <a:latin typeface="Times New Roman"/>
                <a:cs typeface="Times New Roman"/>
              </a:rPr>
              <a:t>ων </a:t>
            </a:r>
            <a:r>
              <a:rPr sz="2400" spc="-15" dirty="0">
                <a:latin typeface="Times New Roman"/>
                <a:cs typeface="Times New Roman"/>
              </a:rPr>
              <a:t>ακινήτων</a:t>
            </a:r>
            <a:endParaRPr sz="2400">
              <a:latin typeface="Times New Roman"/>
              <a:cs typeface="Times New Roman"/>
            </a:endParaRPr>
          </a:p>
          <a:p>
            <a:pPr marL="285115" indent="-272415">
              <a:lnSpc>
                <a:spcPct val="100000"/>
              </a:lnSpc>
              <a:spcBef>
                <a:spcPts val="570"/>
              </a:spcBef>
              <a:buClr>
                <a:srgbClr val="CCCC00"/>
              </a:buClr>
              <a:buSzPct val="83333"/>
              <a:buFont typeface="Wingdings 2"/>
              <a:buChar char="•"/>
              <a:tabLst>
                <a:tab pos="285750" algn="l"/>
              </a:tabLst>
            </a:pPr>
            <a:r>
              <a:rPr sz="2400" spc="-15" dirty="0">
                <a:latin typeface="Times New Roman"/>
                <a:cs typeface="Times New Roman"/>
              </a:rPr>
              <a:t>Φόρος</a:t>
            </a:r>
            <a:r>
              <a:rPr sz="2400" spc="-5" dirty="0">
                <a:latin typeface="Times New Roman"/>
                <a:cs typeface="Times New Roman"/>
              </a:rPr>
              <a:t> </a:t>
            </a:r>
            <a:r>
              <a:rPr sz="2400" spc="-10" dirty="0">
                <a:latin typeface="Times New Roman"/>
                <a:cs typeface="Times New Roman"/>
              </a:rPr>
              <a:t>επί</a:t>
            </a:r>
            <a:r>
              <a:rPr sz="2400"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προσωπικής</a:t>
            </a:r>
            <a:r>
              <a:rPr sz="2400" spc="-5" dirty="0">
                <a:latin typeface="Times New Roman"/>
                <a:cs typeface="Times New Roman"/>
              </a:rPr>
              <a:t> </a:t>
            </a:r>
            <a:r>
              <a:rPr sz="2400" spc="-15" dirty="0">
                <a:latin typeface="Times New Roman"/>
                <a:cs typeface="Times New Roman"/>
              </a:rPr>
              <a:t>καθαρής</a:t>
            </a:r>
            <a:r>
              <a:rPr sz="2400" spc="-5" dirty="0">
                <a:latin typeface="Times New Roman"/>
                <a:cs typeface="Times New Roman"/>
              </a:rPr>
              <a:t> </a:t>
            </a:r>
            <a:r>
              <a:rPr sz="2400" spc="-15" dirty="0">
                <a:latin typeface="Times New Roman"/>
                <a:cs typeface="Times New Roman"/>
              </a:rPr>
              <a:t>θέση</a:t>
            </a:r>
            <a:r>
              <a:rPr sz="2400" spc="25" dirty="0">
                <a:latin typeface="Times New Roman"/>
                <a:cs typeface="Times New Roman"/>
              </a:rPr>
              <a:t>ς</a:t>
            </a:r>
            <a:r>
              <a:rPr sz="2400" b="1" dirty="0">
                <a:latin typeface="Times New Roman"/>
                <a:cs typeface="Times New Roman"/>
              </a:rPr>
              <a:t>:</a:t>
            </a:r>
            <a:endParaRPr sz="2400">
              <a:latin typeface="Times New Roman"/>
              <a:cs typeface="Times New Roman"/>
            </a:endParaRPr>
          </a:p>
          <a:p>
            <a:pPr marL="285115" marR="5080" indent="107950">
              <a:lnSpc>
                <a:spcPct val="100000"/>
              </a:lnSpc>
              <a:spcBef>
                <a:spcPts val="570"/>
              </a:spcBef>
            </a:pPr>
            <a:r>
              <a:rPr sz="2400" spc="-15" dirty="0">
                <a:latin typeface="Times New Roman"/>
                <a:cs typeface="Times New Roman"/>
              </a:rPr>
              <a:t>Ένας</a:t>
            </a:r>
            <a:r>
              <a:rPr sz="2400" spc="-5" dirty="0">
                <a:latin typeface="Times New Roman"/>
                <a:cs typeface="Times New Roman"/>
              </a:rPr>
              <a:t> </a:t>
            </a:r>
            <a:r>
              <a:rPr sz="2400" spc="-15" dirty="0">
                <a:latin typeface="Times New Roman"/>
                <a:cs typeface="Times New Roman"/>
              </a:rPr>
              <a:t>φόρος</a:t>
            </a:r>
            <a:r>
              <a:rPr sz="2400" spc="-5" dirty="0">
                <a:latin typeface="Times New Roman"/>
                <a:cs typeface="Times New Roman"/>
              </a:rPr>
              <a:t> </a:t>
            </a:r>
            <a:r>
              <a:rPr sz="2400" dirty="0">
                <a:latin typeface="Times New Roman"/>
                <a:cs typeface="Times New Roman"/>
              </a:rPr>
              <a:t>ο </a:t>
            </a:r>
            <a:r>
              <a:rPr sz="2400" spc="-15" dirty="0">
                <a:latin typeface="Times New Roman"/>
                <a:cs typeface="Times New Roman"/>
              </a:rPr>
              <a:t>οποίος</a:t>
            </a:r>
            <a:r>
              <a:rPr sz="2400" spc="-5" dirty="0">
                <a:latin typeface="Times New Roman"/>
                <a:cs typeface="Times New Roman"/>
              </a:rPr>
              <a:t> </a:t>
            </a:r>
            <a:r>
              <a:rPr sz="2400" spc="-15" dirty="0">
                <a:latin typeface="Times New Roman"/>
                <a:cs typeface="Times New Roman"/>
              </a:rPr>
              <a:t>υπολογίζεται</a:t>
            </a:r>
            <a:r>
              <a:rPr sz="2400" dirty="0">
                <a:latin typeface="Times New Roman"/>
                <a:cs typeface="Times New Roman"/>
              </a:rPr>
              <a:t> </a:t>
            </a:r>
            <a:r>
              <a:rPr sz="2400" spc="-15" dirty="0">
                <a:latin typeface="Times New Roman"/>
                <a:cs typeface="Times New Roman"/>
              </a:rPr>
              <a:t>με</a:t>
            </a:r>
            <a:r>
              <a:rPr sz="2400" spc="5" dirty="0">
                <a:latin typeface="Times New Roman"/>
                <a:cs typeface="Times New Roman"/>
              </a:rPr>
              <a:t> </a:t>
            </a:r>
            <a:r>
              <a:rPr sz="2400" spc="-15" dirty="0">
                <a:latin typeface="Times New Roman"/>
                <a:cs typeface="Times New Roman"/>
              </a:rPr>
              <a:t>βάση</a:t>
            </a:r>
            <a:r>
              <a:rPr sz="2400" spc="5" dirty="0">
                <a:latin typeface="Times New Roman"/>
                <a:cs typeface="Times New Roman"/>
              </a:rPr>
              <a:t> </a:t>
            </a:r>
            <a:r>
              <a:rPr sz="2400" spc="-15" dirty="0">
                <a:latin typeface="Times New Roman"/>
                <a:cs typeface="Times New Roman"/>
              </a:rPr>
              <a:t>τη</a:t>
            </a:r>
            <a:r>
              <a:rPr sz="2400" spc="-5" dirty="0">
                <a:latin typeface="Times New Roman"/>
                <a:cs typeface="Times New Roman"/>
              </a:rPr>
              <a:t> </a:t>
            </a:r>
            <a:r>
              <a:rPr sz="2400" spc="-15" dirty="0">
                <a:latin typeface="Times New Roman"/>
                <a:cs typeface="Times New Roman"/>
              </a:rPr>
              <a:t>μεταβολή</a:t>
            </a:r>
            <a:r>
              <a:rPr sz="2400" spc="-5" dirty="0">
                <a:latin typeface="Times New Roman"/>
                <a:cs typeface="Times New Roman"/>
              </a:rPr>
              <a:t> </a:t>
            </a:r>
            <a:r>
              <a:rPr sz="2400" spc="-15" dirty="0">
                <a:latin typeface="Times New Roman"/>
                <a:cs typeface="Times New Roman"/>
              </a:rPr>
              <a:t>στην αγοραία</a:t>
            </a:r>
            <a:r>
              <a:rPr sz="2400" dirty="0">
                <a:latin typeface="Times New Roman"/>
                <a:cs typeface="Times New Roman"/>
              </a:rPr>
              <a:t> </a:t>
            </a:r>
            <a:r>
              <a:rPr sz="2400" spc="-10" dirty="0">
                <a:latin typeface="Times New Roman"/>
                <a:cs typeface="Times New Roman"/>
              </a:rPr>
              <a:t>αξία</a:t>
            </a:r>
            <a:r>
              <a:rPr sz="2400" dirty="0">
                <a:latin typeface="Times New Roman"/>
                <a:cs typeface="Times New Roman"/>
              </a:rPr>
              <a:t> ό</a:t>
            </a:r>
            <a:r>
              <a:rPr sz="2400" spc="-15" dirty="0">
                <a:latin typeface="Times New Roman"/>
                <a:cs typeface="Times New Roman"/>
              </a:rPr>
              <a:t>λων</a:t>
            </a:r>
            <a:r>
              <a:rPr sz="2400" dirty="0">
                <a:latin typeface="Times New Roman"/>
                <a:cs typeface="Times New Roman"/>
              </a:rPr>
              <a:t> </a:t>
            </a:r>
            <a:r>
              <a:rPr sz="2400" spc="-10" dirty="0">
                <a:latin typeface="Times New Roman"/>
                <a:cs typeface="Times New Roman"/>
              </a:rPr>
              <a:t>τ</a:t>
            </a:r>
            <a:r>
              <a:rPr sz="2400" dirty="0">
                <a:latin typeface="Times New Roman"/>
                <a:cs typeface="Times New Roman"/>
              </a:rPr>
              <a:t>ων</a:t>
            </a:r>
            <a:r>
              <a:rPr sz="2400" spc="-5" dirty="0">
                <a:latin typeface="Times New Roman"/>
                <a:cs typeface="Times New Roman"/>
              </a:rPr>
              <a:t> </a:t>
            </a:r>
            <a:r>
              <a:rPr sz="2400" spc="-15" dirty="0">
                <a:latin typeface="Times New Roman"/>
                <a:cs typeface="Times New Roman"/>
              </a:rPr>
              <a:t>στοιχείων</a:t>
            </a:r>
            <a:r>
              <a:rPr sz="2400" dirty="0">
                <a:latin typeface="Times New Roman"/>
                <a:cs typeface="Times New Roman"/>
              </a:rPr>
              <a:t> </a:t>
            </a:r>
            <a:r>
              <a:rPr sz="2400" spc="-10" dirty="0">
                <a:latin typeface="Times New Roman"/>
                <a:cs typeface="Times New Roman"/>
              </a:rPr>
              <a:t>τ</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ενεργητικού</a:t>
            </a:r>
            <a:r>
              <a:rPr sz="2400" spc="-5" dirty="0">
                <a:latin typeface="Times New Roman"/>
                <a:cs typeface="Times New Roman"/>
              </a:rPr>
              <a:t> </a:t>
            </a:r>
            <a:r>
              <a:rPr sz="2400" spc="-15" dirty="0">
                <a:latin typeface="Times New Roman"/>
                <a:cs typeface="Times New Roman"/>
              </a:rPr>
              <a:t>και</a:t>
            </a:r>
            <a:r>
              <a:rPr sz="2400" dirty="0">
                <a:latin typeface="Times New Roman"/>
                <a:cs typeface="Times New Roman"/>
              </a:rPr>
              <a:t> </a:t>
            </a:r>
            <a:r>
              <a:rPr sz="2400" spc="-15" dirty="0">
                <a:latin typeface="Times New Roman"/>
                <a:cs typeface="Times New Roman"/>
              </a:rPr>
              <a:t>του παθητικού</a:t>
            </a:r>
            <a:r>
              <a:rPr sz="2400" spc="-5" dirty="0">
                <a:latin typeface="Times New Roman"/>
                <a:cs typeface="Times New Roman"/>
              </a:rPr>
              <a:t> </a:t>
            </a:r>
            <a:r>
              <a:rPr sz="2400" spc="-10" dirty="0">
                <a:latin typeface="Times New Roman"/>
                <a:cs typeface="Times New Roman"/>
              </a:rPr>
              <a:t>τ</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φορολογούμενου</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2377573" y="1060767"/>
            <a:ext cx="5814695" cy="975360"/>
          </a:xfrm>
          <a:prstGeom prst="rect">
            <a:avLst/>
          </a:prstGeom>
        </p:spPr>
        <p:txBody>
          <a:bodyPr vert="horz" wrap="square" lIns="0" tIns="0" rIns="0" bIns="0" rtlCol="0">
            <a:spAutoFit/>
          </a:bodyPr>
          <a:lstStyle/>
          <a:p>
            <a:pPr marL="927735" marR="5080" indent="-915669">
              <a:lnSpc>
                <a:spcPct val="100000"/>
              </a:lnSpc>
            </a:pPr>
            <a:r>
              <a:rPr sz="3400" b="1" spc="-30" dirty="0">
                <a:solidFill>
                  <a:srgbClr val="420000"/>
                </a:solidFill>
                <a:latin typeface="Times New Roman"/>
                <a:cs typeface="Times New Roman"/>
              </a:rPr>
              <a:t>Ο </a:t>
            </a:r>
            <a:r>
              <a:rPr sz="3400" b="1" spc="5" dirty="0">
                <a:solidFill>
                  <a:srgbClr val="420000"/>
                </a:solidFill>
                <a:latin typeface="Times New Roman"/>
                <a:cs typeface="Times New Roman"/>
              </a:rPr>
              <a:t>φ</a:t>
            </a:r>
            <a:r>
              <a:rPr sz="3400" b="1" dirty="0">
                <a:solidFill>
                  <a:srgbClr val="420000"/>
                </a:solidFill>
                <a:latin typeface="Times New Roman"/>
                <a:cs typeface="Times New Roman"/>
              </a:rPr>
              <a:t>όρος </a:t>
            </a:r>
            <a:r>
              <a:rPr sz="3400" b="1" spc="-20" dirty="0">
                <a:solidFill>
                  <a:srgbClr val="420000"/>
                </a:solidFill>
                <a:latin typeface="Times New Roman"/>
                <a:cs typeface="Times New Roman"/>
              </a:rPr>
              <a:t>κληρονομιώ</a:t>
            </a:r>
            <a:r>
              <a:rPr sz="3400" b="1" dirty="0">
                <a:solidFill>
                  <a:srgbClr val="420000"/>
                </a:solidFill>
                <a:latin typeface="Times New Roman"/>
                <a:cs typeface="Times New Roman"/>
              </a:rPr>
              <a:t>ν, </a:t>
            </a:r>
            <a:r>
              <a:rPr sz="3400" b="1" spc="-25" dirty="0">
                <a:solidFill>
                  <a:srgbClr val="420000"/>
                </a:solidFill>
                <a:latin typeface="Times New Roman"/>
                <a:cs typeface="Times New Roman"/>
              </a:rPr>
              <a:t>δωρεών </a:t>
            </a:r>
            <a:r>
              <a:rPr sz="3400" b="1" dirty="0">
                <a:solidFill>
                  <a:srgbClr val="420000"/>
                </a:solidFill>
                <a:latin typeface="Times New Roman"/>
                <a:cs typeface="Times New Roman"/>
              </a:rPr>
              <a:t>και</a:t>
            </a:r>
            <a:r>
              <a:rPr sz="3400" b="1" spc="-5" dirty="0">
                <a:solidFill>
                  <a:srgbClr val="420000"/>
                </a:solidFill>
                <a:latin typeface="Times New Roman"/>
                <a:cs typeface="Times New Roman"/>
              </a:rPr>
              <a:t> </a:t>
            </a:r>
            <a:r>
              <a:rPr sz="3400" b="1" spc="-25" dirty="0">
                <a:solidFill>
                  <a:srgbClr val="420000"/>
                </a:solidFill>
                <a:latin typeface="Times New Roman"/>
                <a:cs typeface="Times New Roman"/>
              </a:rPr>
              <a:t>γ</a:t>
            </a:r>
            <a:r>
              <a:rPr sz="3400" b="1" spc="-20" dirty="0">
                <a:solidFill>
                  <a:srgbClr val="420000"/>
                </a:solidFill>
                <a:latin typeface="Times New Roman"/>
                <a:cs typeface="Times New Roman"/>
              </a:rPr>
              <a:t>ονικών</a:t>
            </a:r>
            <a:r>
              <a:rPr sz="3400" b="1" spc="5" dirty="0">
                <a:solidFill>
                  <a:srgbClr val="420000"/>
                </a:solidFill>
                <a:latin typeface="Times New Roman"/>
                <a:cs typeface="Times New Roman"/>
              </a:rPr>
              <a:t> </a:t>
            </a:r>
            <a:r>
              <a:rPr sz="3400" b="1" spc="-20" dirty="0">
                <a:solidFill>
                  <a:srgbClr val="420000"/>
                </a:solidFill>
                <a:latin typeface="Times New Roman"/>
                <a:cs typeface="Times New Roman"/>
              </a:rPr>
              <a:t>παροχών</a:t>
            </a:r>
            <a:endParaRPr sz="34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37</a:t>
            </a:fld>
            <a:endParaRPr spc="-10" dirty="0"/>
          </a:p>
        </p:txBody>
      </p:sp>
      <p:sp>
        <p:nvSpPr>
          <p:cNvPr id="7" name="object 7"/>
          <p:cNvSpPr txBox="1"/>
          <p:nvPr/>
        </p:nvSpPr>
        <p:spPr>
          <a:xfrm>
            <a:off x="1311535" y="2256295"/>
            <a:ext cx="7765415" cy="4418330"/>
          </a:xfrm>
          <a:prstGeom prst="rect">
            <a:avLst/>
          </a:prstGeom>
        </p:spPr>
        <p:txBody>
          <a:bodyPr vert="horz" wrap="square" lIns="0" tIns="0" rIns="0" bIns="0" rtlCol="0">
            <a:spAutoFit/>
          </a:bodyPr>
          <a:lstStyle/>
          <a:p>
            <a:pPr marL="285115" indent="-272415">
              <a:lnSpc>
                <a:spcPct val="100000"/>
              </a:lnSpc>
              <a:buClr>
                <a:srgbClr val="CCCC00"/>
              </a:buClr>
              <a:buSzPct val="86363"/>
              <a:buFont typeface="Wingdings 2"/>
              <a:buChar char="•"/>
              <a:tabLst>
                <a:tab pos="285750" algn="l"/>
              </a:tabLst>
            </a:pPr>
            <a:r>
              <a:rPr sz="2200" spc="-15" dirty="0">
                <a:latin typeface="Times New Roman"/>
                <a:cs typeface="Times New Roman"/>
              </a:rPr>
              <a:t>Αιτιολογήσεις</a:t>
            </a:r>
            <a:endParaRPr sz="2200">
              <a:latin typeface="Times New Roman"/>
              <a:cs typeface="Times New Roman"/>
            </a:endParaRPr>
          </a:p>
          <a:p>
            <a:pPr marL="560070" lvl="1" indent="-228600">
              <a:lnSpc>
                <a:spcPct val="100000"/>
              </a:lnSpc>
              <a:spcBef>
                <a:spcPts val="370"/>
              </a:spcBef>
              <a:buClr>
                <a:srgbClr val="9A9A65"/>
              </a:buClr>
              <a:buSzPct val="86363"/>
              <a:buFont typeface="Wingdings 2"/>
              <a:buChar char="•"/>
              <a:tabLst>
                <a:tab pos="560705" algn="l"/>
              </a:tabLst>
            </a:pPr>
            <a:r>
              <a:rPr sz="2200" spc="-5" dirty="0">
                <a:latin typeface="Times New Roman"/>
                <a:cs typeface="Times New Roman"/>
              </a:rPr>
              <a:t>Πληρωμ</a:t>
            </a:r>
            <a:r>
              <a:rPr sz="2200" dirty="0">
                <a:latin typeface="Times New Roman"/>
                <a:cs typeface="Times New Roman"/>
              </a:rPr>
              <a:t>ή </a:t>
            </a:r>
            <a:r>
              <a:rPr sz="2200" spc="-20" dirty="0">
                <a:latin typeface="Times New Roman"/>
                <a:cs typeface="Times New Roman"/>
              </a:rPr>
              <a:t>γ</a:t>
            </a:r>
            <a:r>
              <a:rPr sz="2200" spc="-15" dirty="0">
                <a:latin typeface="Times New Roman"/>
                <a:cs typeface="Times New Roman"/>
              </a:rPr>
              <a:t>ια</a:t>
            </a:r>
            <a:r>
              <a:rPr sz="2200" dirty="0">
                <a:latin typeface="Times New Roman"/>
                <a:cs typeface="Times New Roman"/>
              </a:rPr>
              <a:t> </a:t>
            </a:r>
            <a:r>
              <a:rPr sz="2200" spc="-15" dirty="0">
                <a:latin typeface="Times New Roman"/>
                <a:cs typeface="Times New Roman"/>
              </a:rPr>
              <a:t>υπηρεσίες</a:t>
            </a:r>
            <a:endParaRPr sz="2200">
              <a:latin typeface="Times New Roman"/>
              <a:cs typeface="Times New Roman"/>
            </a:endParaRPr>
          </a:p>
          <a:p>
            <a:pPr marL="560070" lvl="1" indent="-228600">
              <a:lnSpc>
                <a:spcPct val="100000"/>
              </a:lnSpc>
              <a:spcBef>
                <a:spcPts val="370"/>
              </a:spcBef>
              <a:buClr>
                <a:srgbClr val="9A9A65"/>
              </a:buClr>
              <a:buSzPct val="86363"/>
              <a:buFont typeface="Wingdings 2"/>
              <a:buChar char="•"/>
              <a:tabLst>
                <a:tab pos="560705" algn="l"/>
              </a:tabLst>
            </a:pPr>
            <a:r>
              <a:rPr sz="2200" spc="-20" dirty="0">
                <a:latin typeface="Times New Roman"/>
                <a:cs typeface="Times New Roman"/>
              </a:rPr>
              <a:t>Περιέλευσ</a:t>
            </a:r>
            <a:r>
              <a:rPr sz="2200" spc="-15" dirty="0">
                <a:latin typeface="Times New Roman"/>
                <a:cs typeface="Times New Roman"/>
              </a:rPr>
              <a:t>η</a:t>
            </a:r>
            <a:r>
              <a:rPr sz="2200" spc="-5" dirty="0">
                <a:latin typeface="Times New Roman"/>
                <a:cs typeface="Times New Roman"/>
              </a:rPr>
              <a:t> </a:t>
            </a:r>
            <a:r>
              <a:rPr sz="2200" spc="-15" dirty="0">
                <a:latin typeface="Times New Roman"/>
                <a:cs typeface="Times New Roman"/>
              </a:rPr>
              <a:t>ακίνητη</a:t>
            </a:r>
            <a:r>
              <a:rPr sz="2200" spc="-10" dirty="0">
                <a:latin typeface="Times New Roman"/>
                <a:cs typeface="Times New Roman"/>
              </a:rPr>
              <a:t>ς</a:t>
            </a:r>
            <a:r>
              <a:rPr sz="2200" dirty="0">
                <a:latin typeface="Times New Roman"/>
                <a:cs typeface="Times New Roman"/>
              </a:rPr>
              <a:t> </a:t>
            </a:r>
            <a:r>
              <a:rPr sz="2200" spc="-5" dirty="0">
                <a:latin typeface="Times New Roman"/>
                <a:cs typeface="Times New Roman"/>
              </a:rPr>
              <a:t>περιουσία</a:t>
            </a:r>
            <a:r>
              <a:rPr sz="2200" dirty="0">
                <a:latin typeface="Times New Roman"/>
                <a:cs typeface="Times New Roman"/>
              </a:rPr>
              <a:t>ς </a:t>
            </a:r>
            <a:r>
              <a:rPr sz="2200" spc="-20" dirty="0">
                <a:latin typeface="Times New Roman"/>
                <a:cs typeface="Times New Roman"/>
              </a:rPr>
              <a:t>στη</a:t>
            </a:r>
            <a:r>
              <a:rPr sz="2200" spc="-10" dirty="0">
                <a:latin typeface="Times New Roman"/>
                <a:cs typeface="Times New Roman"/>
              </a:rPr>
              <a:t>ν</a:t>
            </a:r>
            <a:r>
              <a:rPr sz="2200" spc="5" dirty="0">
                <a:latin typeface="Times New Roman"/>
                <a:cs typeface="Times New Roman"/>
              </a:rPr>
              <a:t> </a:t>
            </a:r>
            <a:r>
              <a:rPr sz="2200" spc="-5" dirty="0">
                <a:latin typeface="Times New Roman"/>
                <a:cs typeface="Times New Roman"/>
              </a:rPr>
              <a:t>κοινωνία</a:t>
            </a:r>
            <a:endParaRPr sz="2200">
              <a:latin typeface="Times New Roman"/>
              <a:cs typeface="Times New Roman"/>
            </a:endParaRPr>
          </a:p>
          <a:p>
            <a:pPr marL="560070" lvl="1" indent="-228600">
              <a:lnSpc>
                <a:spcPct val="100000"/>
              </a:lnSpc>
              <a:spcBef>
                <a:spcPts val="370"/>
              </a:spcBef>
              <a:buClr>
                <a:srgbClr val="9A9A65"/>
              </a:buClr>
              <a:buSzPct val="86363"/>
              <a:buFont typeface="Wingdings 2"/>
              <a:buChar char="•"/>
              <a:tabLst>
                <a:tab pos="560705" algn="l"/>
              </a:tabLst>
            </a:pPr>
            <a:r>
              <a:rPr sz="2200" spc="-5" dirty="0">
                <a:latin typeface="Times New Roman"/>
                <a:cs typeface="Times New Roman"/>
              </a:rPr>
              <a:t>Κίνητρα</a:t>
            </a:r>
            <a:endParaRPr sz="2200">
              <a:latin typeface="Times New Roman"/>
              <a:cs typeface="Times New Roman"/>
            </a:endParaRPr>
          </a:p>
          <a:p>
            <a:pPr marL="834390" marR="5080" lvl="2" indent="-228600">
              <a:lnSpc>
                <a:spcPct val="100000"/>
              </a:lnSpc>
              <a:spcBef>
                <a:spcPts val="370"/>
              </a:spcBef>
              <a:buClr>
                <a:srgbClr val="E6B1AB"/>
              </a:buClr>
              <a:buSzPct val="86363"/>
              <a:buFont typeface="Wingdings 2"/>
              <a:buChar char="•"/>
              <a:tabLst>
                <a:tab pos="835025" algn="l"/>
              </a:tabLst>
            </a:pPr>
            <a:r>
              <a:rPr sz="2200" dirty="0">
                <a:latin typeface="Times New Roman"/>
                <a:cs typeface="Times New Roman"/>
              </a:rPr>
              <a:t>Η </a:t>
            </a:r>
            <a:r>
              <a:rPr sz="2200" spc="-5" dirty="0">
                <a:latin typeface="Times New Roman"/>
                <a:cs typeface="Times New Roman"/>
              </a:rPr>
              <a:t>συμπεριφορ</a:t>
            </a:r>
            <a:r>
              <a:rPr sz="2200" dirty="0">
                <a:latin typeface="Times New Roman"/>
                <a:cs typeface="Times New Roman"/>
              </a:rPr>
              <a:t>ά </a:t>
            </a:r>
            <a:r>
              <a:rPr sz="2200" spc="-5" dirty="0">
                <a:latin typeface="Times New Roman"/>
                <a:cs typeface="Times New Roman"/>
              </a:rPr>
              <a:t>το</a:t>
            </a:r>
            <a:r>
              <a:rPr sz="2200" dirty="0">
                <a:latin typeface="Times New Roman"/>
                <a:cs typeface="Times New Roman"/>
              </a:rPr>
              <a:t>υ</a:t>
            </a:r>
            <a:r>
              <a:rPr sz="2200" spc="-5" dirty="0">
                <a:latin typeface="Times New Roman"/>
                <a:cs typeface="Times New Roman"/>
              </a:rPr>
              <a:t> </a:t>
            </a:r>
            <a:r>
              <a:rPr sz="2200" dirty="0">
                <a:latin typeface="Times New Roman"/>
                <a:cs typeface="Times New Roman"/>
              </a:rPr>
              <a:t>δ</a:t>
            </a:r>
            <a:r>
              <a:rPr sz="2200" spc="-20" dirty="0">
                <a:latin typeface="Times New Roman"/>
                <a:cs typeface="Times New Roman"/>
              </a:rPr>
              <a:t>ωρητ</a:t>
            </a:r>
            <a:r>
              <a:rPr sz="2200" spc="-15" dirty="0">
                <a:latin typeface="Times New Roman"/>
                <a:cs typeface="Times New Roman"/>
              </a:rPr>
              <a:t>ή</a:t>
            </a:r>
            <a:r>
              <a:rPr sz="2200" dirty="0">
                <a:latin typeface="Times New Roman"/>
                <a:cs typeface="Times New Roman"/>
              </a:rPr>
              <a:t> </a:t>
            </a:r>
            <a:r>
              <a:rPr sz="2200" spc="-15" dirty="0">
                <a:latin typeface="Times New Roman"/>
                <a:cs typeface="Times New Roman"/>
              </a:rPr>
              <a:t>ε</a:t>
            </a:r>
            <a:r>
              <a:rPr sz="2200" spc="-5" dirty="0">
                <a:latin typeface="Times New Roman"/>
                <a:cs typeface="Times New Roman"/>
              </a:rPr>
              <a:t>ίνα</a:t>
            </a:r>
            <a:r>
              <a:rPr sz="2200" dirty="0">
                <a:latin typeface="Times New Roman"/>
                <a:cs typeface="Times New Roman"/>
              </a:rPr>
              <a:t>ι</a:t>
            </a:r>
            <a:r>
              <a:rPr sz="2200" spc="-5" dirty="0">
                <a:latin typeface="Times New Roman"/>
                <a:cs typeface="Times New Roman"/>
              </a:rPr>
              <a:t> </a:t>
            </a:r>
            <a:r>
              <a:rPr sz="2200" spc="-15" dirty="0">
                <a:latin typeface="Times New Roman"/>
                <a:cs typeface="Times New Roman"/>
              </a:rPr>
              <a:t>διαφορετική</a:t>
            </a:r>
            <a:r>
              <a:rPr sz="2200" dirty="0">
                <a:latin typeface="Times New Roman"/>
                <a:cs typeface="Times New Roman"/>
              </a:rPr>
              <a:t> </a:t>
            </a:r>
            <a:r>
              <a:rPr sz="2200" spc="-20" dirty="0">
                <a:latin typeface="Times New Roman"/>
                <a:cs typeface="Times New Roman"/>
              </a:rPr>
              <a:t>απ</a:t>
            </a:r>
            <a:r>
              <a:rPr sz="2200" spc="-15" dirty="0">
                <a:latin typeface="Times New Roman"/>
                <a:cs typeface="Times New Roman"/>
              </a:rPr>
              <a:t>ό</a:t>
            </a:r>
            <a:r>
              <a:rPr sz="2200" spc="5" dirty="0">
                <a:latin typeface="Times New Roman"/>
                <a:cs typeface="Times New Roman"/>
              </a:rPr>
              <a:t> </a:t>
            </a:r>
            <a:r>
              <a:rPr sz="2200" spc="-20" dirty="0">
                <a:latin typeface="Times New Roman"/>
                <a:cs typeface="Times New Roman"/>
              </a:rPr>
              <a:t>αυτή</a:t>
            </a:r>
            <a:r>
              <a:rPr sz="2200" spc="-10" dirty="0">
                <a:latin typeface="Times New Roman"/>
                <a:cs typeface="Times New Roman"/>
              </a:rPr>
              <a:t>ν</a:t>
            </a:r>
            <a:r>
              <a:rPr sz="2200" dirty="0">
                <a:latin typeface="Times New Roman"/>
                <a:cs typeface="Times New Roman"/>
              </a:rPr>
              <a:t> </a:t>
            </a:r>
            <a:r>
              <a:rPr sz="2200" spc="-15" dirty="0">
                <a:latin typeface="Times New Roman"/>
                <a:cs typeface="Times New Roman"/>
              </a:rPr>
              <a:t>τ</a:t>
            </a:r>
            <a:r>
              <a:rPr sz="2200" spc="-5" dirty="0">
                <a:latin typeface="Times New Roman"/>
                <a:cs typeface="Times New Roman"/>
              </a:rPr>
              <a:t>ου </a:t>
            </a:r>
            <a:r>
              <a:rPr sz="2200" spc="-20" dirty="0">
                <a:latin typeface="Times New Roman"/>
                <a:cs typeface="Times New Roman"/>
              </a:rPr>
              <a:t>αποδέκτη</a:t>
            </a:r>
            <a:endParaRPr sz="2200">
              <a:latin typeface="Times New Roman"/>
              <a:cs typeface="Times New Roman"/>
            </a:endParaRPr>
          </a:p>
          <a:p>
            <a:pPr marL="834390" lvl="2" indent="-228600">
              <a:lnSpc>
                <a:spcPct val="100000"/>
              </a:lnSpc>
              <a:spcBef>
                <a:spcPts val="370"/>
              </a:spcBef>
              <a:buClr>
                <a:srgbClr val="E6B1AB"/>
              </a:buClr>
              <a:buSzPct val="86363"/>
              <a:buFont typeface="Wingdings 2"/>
              <a:buChar char="•"/>
              <a:tabLst>
                <a:tab pos="835025" algn="l"/>
              </a:tabLst>
            </a:pPr>
            <a:r>
              <a:rPr sz="2200" spc="-15" dirty="0">
                <a:latin typeface="Times New Roman"/>
                <a:cs typeface="Times New Roman"/>
              </a:rPr>
              <a:t>Εργασία</a:t>
            </a:r>
            <a:endParaRPr sz="2200">
              <a:latin typeface="Times New Roman"/>
              <a:cs typeface="Times New Roman"/>
            </a:endParaRPr>
          </a:p>
          <a:p>
            <a:pPr marL="834390" lvl="2" indent="-228600">
              <a:lnSpc>
                <a:spcPct val="100000"/>
              </a:lnSpc>
              <a:spcBef>
                <a:spcPts val="370"/>
              </a:spcBef>
              <a:buClr>
                <a:srgbClr val="E6B1AB"/>
              </a:buClr>
              <a:buSzPct val="86363"/>
              <a:buFont typeface="Wingdings 2"/>
              <a:buChar char="•"/>
              <a:tabLst>
                <a:tab pos="835025" algn="l"/>
              </a:tabLst>
            </a:pPr>
            <a:r>
              <a:rPr sz="2200" spc="-20" dirty="0">
                <a:latin typeface="Times New Roman"/>
                <a:cs typeface="Times New Roman"/>
              </a:rPr>
              <a:t>Αποταμίευση</a:t>
            </a:r>
            <a:endParaRPr sz="2200">
              <a:latin typeface="Times New Roman"/>
              <a:cs typeface="Times New Roman"/>
            </a:endParaRPr>
          </a:p>
          <a:p>
            <a:pPr marL="834390" marR="77470" lvl="2" indent="-228600">
              <a:lnSpc>
                <a:spcPct val="100000"/>
              </a:lnSpc>
              <a:spcBef>
                <a:spcPts val="370"/>
              </a:spcBef>
              <a:buClr>
                <a:srgbClr val="E6B1AB"/>
              </a:buClr>
              <a:buSzPct val="86363"/>
              <a:buFont typeface="Wingdings 2"/>
              <a:buChar char="•"/>
              <a:tabLst>
                <a:tab pos="835025" algn="l"/>
              </a:tabLst>
            </a:pPr>
            <a:r>
              <a:rPr sz="2200" spc="-5" dirty="0">
                <a:latin typeface="Times New Roman"/>
                <a:cs typeface="Times New Roman"/>
              </a:rPr>
              <a:t>Μορφ</a:t>
            </a:r>
            <a:r>
              <a:rPr sz="2200" dirty="0">
                <a:latin typeface="Times New Roman"/>
                <a:cs typeface="Times New Roman"/>
              </a:rPr>
              <a:t>ή</a:t>
            </a:r>
            <a:r>
              <a:rPr sz="2200" spc="-5" dirty="0">
                <a:latin typeface="Times New Roman"/>
                <a:cs typeface="Times New Roman"/>
              </a:rPr>
              <a:t> </a:t>
            </a:r>
            <a:r>
              <a:rPr sz="2200" dirty="0">
                <a:latin typeface="Times New Roman"/>
                <a:cs typeface="Times New Roman"/>
              </a:rPr>
              <a:t>μ</a:t>
            </a:r>
            <a:r>
              <a:rPr sz="2200" spc="-10" dirty="0">
                <a:latin typeface="Times New Roman"/>
                <a:cs typeface="Times New Roman"/>
              </a:rPr>
              <a:t>ε</a:t>
            </a:r>
            <a:r>
              <a:rPr sz="2200" dirty="0">
                <a:latin typeface="Times New Roman"/>
                <a:cs typeface="Times New Roman"/>
              </a:rPr>
              <a:t> </a:t>
            </a:r>
            <a:r>
              <a:rPr sz="2200" spc="-20" dirty="0">
                <a:latin typeface="Times New Roman"/>
                <a:cs typeface="Times New Roman"/>
              </a:rPr>
              <a:t>τη</a:t>
            </a:r>
            <a:r>
              <a:rPr sz="2200" spc="-10" dirty="0">
                <a:latin typeface="Times New Roman"/>
                <a:cs typeface="Times New Roman"/>
              </a:rPr>
              <a:t>ν</a:t>
            </a:r>
            <a:r>
              <a:rPr sz="2200" dirty="0">
                <a:latin typeface="Times New Roman"/>
                <a:cs typeface="Times New Roman"/>
              </a:rPr>
              <a:t> </a:t>
            </a:r>
            <a:r>
              <a:rPr sz="2200" spc="-5" dirty="0">
                <a:latin typeface="Times New Roman"/>
                <a:cs typeface="Times New Roman"/>
              </a:rPr>
              <a:t>οποί</a:t>
            </a:r>
            <a:r>
              <a:rPr sz="2200" dirty="0">
                <a:latin typeface="Times New Roman"/>
                <a:cs typeface="Times New Roman"/>
              </a:rPr>
              <a:t>α</a:t>
            </a:r>
            <a:r>
              <a:rPr sz="2200" spc="-10" dirty="0">
                <a:latin typeface="Times New Roman"/>
                <a:cs typeface="Times New Roman"/>
              </a:rPr>
              <a:t> </a:t>
            </a:r>
            <a:r>
              <a:rPr sz="2200" spc="-15" dirty="0">
                <a:latin typeface="Times New Roman"/>
                <a:cs typeface="Times New Roman"/>
              </a:rPr>
              <a:t>γ</a:t>
            </a:r>
            <a:r>
              <a:rPr sz="2200" spc="-5" dirty="0">
                <a:latin typeface="Times New Roman"/>
                <a:cs typeface="Times New Roman"/>
              </a:rPr>
              <a:t>ίνοντα</a:t>
            </a:r>
            <a:r>
              <a:rPr sz="2200" dirty="0">
                <a:latin typeface="Times New Roman"/>
                <a:cs typeface="Times New Roman"/>
              </a:rPr>
              <a:t>ι</a:t>
            </a:r>
            <a:r>
              <a:rPr sz="2200" spc="-5" dirty="0">
                <a:latin typeface="Times New Roman"/>
                <a:cs typeface="Times New Roman"/>
              </a:rPr>
              <a:t> ο</a:t>
            </a:r>
            <a:r>
              <a:rPr sz="2200" dirty="0">
                <a:latin typeface="Times New Roman"/>
                <a:cs typeface="Times New Roman"/>
              </a:rPr>
              <a:t>ι</a:t>
            </a:r>
            <a:r>
              <a:rPr sz="2200" spc="-5" dirty="0">
                <a:latin typeface="Times New Roman"/>
                <a:cs typeface="Times New Roman"/>
              </a:rPr>
              <a:t> </a:t>
            </a:r>
            <a:r>
              <a:rPr sz="2200" dirty="0">
                <a:latin typeface="Times New Roman"/>
                <a:cs typeface="Times New Roman"/>
              </a:rPr>
              <a:t>μ</a:t>
            </a:r>
            <a:r>
              <a:rPr sz="2200" spc="-15" dirty="0">
                <a:latin typeface="Times New Roman"/>
                <a:cs typeface="Times New Roman"/>
              </a:rPr>
              <a:t>εταβιβάσει</a:t>
            </a:r>
            <a:r>
              <a:rPr sz="2200" spc="-10" dirty="0">
                <a:latin typeface="Times New Roman"/>
                <a:cs typeface="Times New Roman"/>
              </a:rPr>
              <a:t>ς</a:t>
            </a:r>
            <a:r>
              <a:rPr sz="2200" spc="35" dirty="0">
                <a:latin typeface="Times New Roman"/>
                <a:cs typeface="Times New Roman"/>
              </a:rPr>
              <a:t> </a:t>
            </a:r>
            <a:r>
              <a:rPr sz="2200" dirty="0">
                <a:latin typeface="Times New Roman"/>
                <a:cs typeface="Times New Roman"/>
              </a:rPr>
              <a:t>(</a:t>
            </a:r>
            <a:r>
              <a:rPr sz="2200" spc="-15" dirty="0">
                <a:latin typeface="Times New Roman"/>
                <a:cs typeface="Times New Roman"/>
              </a:rPr>
              <a:t>π</a:t>
            </a:r>
            <a:r>
              <a:rPr sz="2200" dirty="0">
                <a:latin typeface="Times New Roman"/>
                <a:cs typeface="Times New Roman"/>
              </a:rPr>
              <a:t>.</a:t>
            </a:r>
            <a:r>
              <a:rPr sz="2200" spc="-10" dirty="0">
                <a:latin typeface="Times New Roman"/>
                <a:cs typeface="Times New Roman"/>
              </a:rPr>
              <a:t>χ</a:t>
            </a:r>
            <a:r>
              <a:rPr sz="2200" dirty="0">
                <a:latin typeface="Times New Roman"/>
                <a:cs typeface="Times New Roman"/>
              </a:rPr>
              <a:t>.</a:t>
            </a:r>
            <a:r>
              <a:rPr sz="2200" spc="-5" dirty="0">
                <a:latin typeface="Times New Roman"/>
                <a:cs typeface="Times New Roman"/>
              </a:rPr>
              <a:t> </a:t>
            </a:r>
            <a:r>
              <a:rPr sz="2200" spc="-20" dirty="0">
                <a:latin typeface="Times New Roman"/>
                <a:cs typeface="Times New Roman"/>
              </a:rPr>
              <a:t>χρήματ</a:t>
            </a:r>
            <a:r>
              <a:rPr sz="2200" spc="-10" dirty="0">
                <a:latin typeface="Times New Roman"/>
                <a:cs typeface="Times New Roman"/>
              </a:rPr>
              <a:t>α</a:t>
            </a:r>
            <a:r>
              <a:rPr sz="2200" dirty="0">
                <a:latin typeface="Times New Roman"/>
                <a:cs typeface="Times New Roman"/>
              </a:rPr>
              <a:t>, </a:t>
            </a:r>
            <a:r>
              <a:rPr sz="2200" spc="-20" dirty="0">
                <a:latin typeface="Times New Roman"/>
                <a:cs typeface="Times New Roman"/>
              </a:rPr>
              <a:t>παροχ</a:t>
            </a:r>
            <a:r>
              <a:rPr sz="2200" spc="-15" dirty="0">
                <a:latin typeface="Times New Roman"/>
                <a:cs typeface="Times New Roman"/>
              </a:rPr>
              <a:t>ή</a:t>
            </a:r>
            <a:r>
              <a:rPr sz="2200" spc="-5" dirty="0">
                <a:latin typeface="Times New Roman"/>
                <a:cs typeface="Times New Roman"/>
              </a:rPr>
              <a:t> </a:t>
            </a:r>
            <a:r>
              <a:rPr sz="2200" dirty="0">
                <a:latin typeface="Times New Roman"/>
                <a:cs typeface="Times New Roman"/>
              </a:rPr>
              <a:t>μ</a:t>
            </a:r>
            <a:r>
              <a:rPr sz="2200" spc="-5" dirty="0">
                <a:latin typeface="Times New Roman"/>
                <a:cs typeface="Times New Roman"/>
              </a:rPr>
              <a:t>όρφωση</a:t>
            </a:r>
            <a:r>
              <a:rPr sz="2200" spc="15" dirty="0">
                <a:latin typeface="Times New Roman"/>
                <a:cs typeface="Times New Roman"/>
              </a:rPr>
              <a:t>ς</a:t>
            </a:r>
            <a:r>
              <a:rPr sz="2200" dirty="0">
                <a:latin typeface="Times New Roman"/>
                <a:cs typeface="Times New Roman"/>
              </a:rPr>
              <a:t>, </a:t>
            </a:r>
            <a:r>
              <a:rPr sz="2200" spc="-15" dirty="0">
                <a:latin typeface="Times New Roman"/>
                <a:cs typeface="Times New Roman"/>
              </a:rPr>
              <a:t>κλπ</a:t>
            </a:r>
            <a:r>
              <a:rPr sz="2200" dirty="0">
                <a:latin typeface="Times New Roman"/>
                <a:cs typeface="Times New Roman"/>
              </a:rPr>
              <a:t>.)</a:t>
            </a:r>
            <a:endParaRPr sz="2200">
              <a:latin typeface="Times New Roman"/>
              <a:cs typeface="Times New Roman"/>
            </a:endParaRPr>
          </a:p>
          <a:p>
            <a:pPr marL="560070" lvl="1" indent="-228600">
              <a:lnSpc>
                <a:spcPct val="100000"/>
              </a:lnSpc>
              <a:spcBef>
                <a:spcPts val="370"/>
              </a:spcBef>
              <a:buClr>
                <a:srgbClr val="9A9A65"/>
              </a:buClr>
              <a:buSzPct val="86363"/>
              <a:buFont typeface="Wingdings 2"/>
              <a:buChar char="•"/>
              <a:tabLst>
                <a:tab pos="560705" algn="l"/>
              </a:tabLst>
            </a:pPr>
            <a:r>
              <a:rPr sz="2200" spc="-15" dirty="0">
                <a:latin typeface="Times New Roman"/>
                <a:cs typeface="Times New Roman"/>
              </a:rPr>
              <a:t>Σχέση</a:t>
            </a:r>
            <a:r>
              <a:rPr sz="2200" spc="-10" dirty="0">
                <a:latin typeface="Times New Roman"/>
                <a:cs typeface="Times New Roman"/>
              </a:rPr>
              <a:t> </a:t>
            </a:r>
            <a:r>
              <a:rPr sz="2200" dirty="0">
                <a:latin typeface="Times New Roman"/>
                <a:cs typeface="Times New Roman"/>
              </a:rPr>
              <a:t>μ</a:t>
            </a:r>
            <a:r>
              <a:rPr sz="2200" spc="-10" dirty="0">
                <a:latin typeface="Times New Roman"/>
                <a:cs typeface="Times New Roman"/>
              </a:rPr>
              <a:t>ε</a:t>
            </a:r>
            <a:r>
              <a:rPr sz="2200" dirty="0">
                <a:latin typeface="Times New Roman"/>
                <a:cs typeface="Times New Roman"/>
              </a:rPr>
              <a:t> </a:t>
            </a:r>
            <a:r>
              <a:rPr sz="2200" spc="-15" dirty="0">
                <a:latin typeface="Times New Roman"/>
                <a:cs typeface="Times New Roman"/>
              </a:rPr>
              <a:t>τ</a:t>
            </a:r>
            <a:r>
              <a:rPr sz="2200" dirty="0">
                <a:latin typeface="Times New Roman"/>
                <a:cs typeface="Times New Roman"/>
              </a:rPr>
              <a:t>ο</a:t>
            </a:r>
            <a:r>
              <a:rPr sz="2200" spc="-5" dirty="0">
                <a:latin typeface="Times New Roman"/>
                <a:cs typeface="Times New Roman"/>
              </a:rPr>
              <a:t> </a:t>
            </a:r>
            <a:r>
              <a:rPr sz="2200" dirty="0">
                <a:latin typeface="Times New Roman"/>
                <a:cs typeface="Times New Roman"/>
              </a:rPr>
              <a:t>φόρο</a:t>
            </a:r>
            <a:r>
              <a:rPr sz="2200" spc="5" dirty="0">
                <a:latin typeface="Times New Roman"/>
                <a:cs typeface="Times New Roman"/>
              </a:rPr>
              <a:t> </a:t>
            </a:r>
            <a:r>
              <a:rPr sz="2200" spc="-20" dirty="0">
                <a:latin typeface="Times New Roman"/>
                <a:cs typeface="Times New Roman"/>
              </a:rPr>
              <a:t>ε</a:t>
            </a:r>
            <a:r>
              <a:rPr sz="2200" dirty="0">
                <a:latin typeface="Times New Roman"/>
                <a:cs typeface="Times New Roman"/>
              </a:rPr>
              <a:t>ισοδήματος</a:t>
            </a:r>
            <a:r>
              <a:rPr sz="2200" spc="-10" dirty="0">
                <a:latin typeface="Times New Roman"/>
                <a:cs typeface="Times New Roman"/>
              </a:rPr>
              <a:t> </a:t>
            </a:r>
            <a:r>
              <a:rPr sz="2200" dirty="0">
                <a:latin typeface="Times New Roman"/>
                <a:cs typeface="Times New Roman"/>
              </a:rPr>
              <a:t>φυσικών </a:t>
            </a:r>
            <a:r>
              <a:rPr sz="2200" spc="-20" dirty="0">
                <a:latin typeface="Times New Roman"/>
                <a:cs typeface="Times New Roman"/>
              </a:rPr>
              <a:t>π</a:t>
            </a:r>
            <a:r>
              <a:rPr sz="2200" dirty="0">
                <a:latin typeface="Times New Roman"/>
                <a:cs typeface="Times New Roman"/>
              </a:rPr>
              <a:t>ροσώπων</a:t>
            </a:r>
            <a:endParaRPr sz="2200">
              <a:latin typeface="Times New Roman"/>
              <a:cs typeface="Times New Roman"/>
            </a:endParaRPr>
          </a:p>
          <a:p>
            <a:pPr marL="560070" lvl="1" indent="-228600">
              <a:lnSpc>
                <a:spcPct val="100000"/>
              </a:lnSpc>
              <a:spcBef>
                <a:spcPts val="370"/>
              </a:spcBef>
              <a:buClr>
                <a:srgbClr val="9A9A65"/>
              </a:buClr>
              <a:buSzPct val="86363"/>
              <a:buFont typeface="Wingdings 2"/>
              <a:buChar char="•"/>
              <a:tabLst>
                <a:tab pos="560705" algn="l"/>
              </a:tabLst>
            </a:pPr>
            <a:r>
              <a:rPr sz="2200" spc="-20" dirty="0">
                <a:latin typeface="Times New Roman"/>
                <a:cs typeface="Times New Roman"/>
              </a:rPr>
              <a:t>Κατανομ</a:t>
            </a:r>
            <a:r>
              <a:rPr sz="2200" spc="-15" dirty="0">
                <a:latin typeface="Times New Roman"/>
                <a:cs typeface="Times New Roman"/>
              </a:rPr>
              <a:t>ή</a:t>
            </a:r>
            <a:r>
              <a:rPr sz="2200" dirty="0">
                <a:latin typeface="Times New Roman"/>
                <a:cs typeface="Times New Roman"/>
              </a:rPr>
              <a:t> </a:t>
            </a:r>
            <a:r>
              <a:rPr sz="2200" spc="-20" dirty="0">
                <a:latin typeface="Times New Roman"/>
                <a:cs typeface="Times New Roman"/>
              </a:rPr>
              <a:t>εισοδήματος</a:t>
            </a:r>
            <a:endParaRPr sz="2200">
              <a:latin typeface="Times New Roman"/>
              <a:cs typeface="Times New Roman"/>
            </a:endParaRPr>
          </a:p>
        </p:txBody>
      </p:sp>
      <p:graphicFrame>
        <p:nvGraphicFramePr>
          <p:cNvPr id="3" name="object 3"/>
          <p:cNvGraphicFramePr>
            <a:graphicFrameLocks noGrp="1"/>
          </p:cNvGraphicFramePr>
          <p:nvPr/>
        </p:nvGraphicFramePr>
        <p:xfrm>
          <a:off x="1048143" y="495045"/>
          <a:ext cx="8686798" cy="44196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2039255" y="984567"/>
            <a:ext cx="6485890" cy="975360"/>
          </a:xfrm>
          <a:prstGeom prst="rect">
            <a:avLst/>
          </a:prstGeom>
        </p:spPr>
        <p:txBody>
          <a:bodyPr vert="horz" wrap="square" lIns="0" tIns="0" rIns="0" bIns="0" rtlCol="0">
            <a:spAutoFit/>
          </a:bodyPr>
          <a:lstStyle/>
          <a:p>
            <a:pPr marL="12700" marR="5080" indent="104139">
              <a:lnSpc>
                <a:spcPct val="100000"/>
              </a:lnSpc>
            </a:pPr>
            <a:r>
              <a:rPr sz="3400" b="1" spc="-5" dirty="0">
                <a:solidFill>
                  <a:srgbClr val="420000"/>
                </a:solidFill>
                <a:latin typeface="Times New Roman"/>
                <a:cs typeface="Times New Roman"/>
              </a:rPr>
              <a:t>Φορολογί</a:t>
            </a:r>
            <a:r>
              <a:rPr sz="3400" b="1" dirty="0">
                <a:solidFill>
                  <a:srgbClr val="420000"/>
                </a:solidFill>
                <a:latin typeface="Times New Roman"/>
                <a:cs typeface="Times New Roman"/>
              </a:rPr>
              <a:t>α</a:t>
            </a:r>
            <a:r>
              <a:rPr sz="3400" b="1" spc="-5" dirty="0">
                <a:solidFill>
                  <a:srgbClr val="420000"/>
                </a:solidFill>
                <a:latin typeface="Times New Roman"/>
                <a:cs typeface="Times New Roman"/>
              </a:rPr>
              <a:t> </a:t>
            </a:r>
            <a:r>
              <a:rPr sz="3400" b="1" dirty="0">
                <a:solidFill>
                  <a:srgbClr val="420000"/>
                </a:solidFill>
                <a:latin typeface="Times New Roman"/>
                <a:cs typeface="Times New Roman"/>
              </a:rPr>
              <a:t>κ</a:t>
            </a:r>
            <a:r>
              <a:rPr sz="3400" b="1" spc="-25" dirty="0">
                <a:solidFill>
                  <a:srgbClr val="420000"/>
                </a:solidFill>
                <a:latin typeface="Times New Roman"/>
                <a:cs typeface="Times New Roman"/>
              </a:rPr>
              <a:t>ληρονομιώ</a:t>
            </a:r>
            <a:r>
              <a:rPr sz="3400" b="1" spc="5" dirty="0">
                <a:solidFill>
                  <a:srgbClr val="420000"/>
                </a:solidFill>
                <a:latin typeface="Times New Roman"/>
                <a:cs typeface="Times New Roman"/>
              </a:rPr>
              <a:t>ν</a:t>
            </a:r>
            <a:r>
              <a:rPr sz="3400" b="1" dirty="0">
                <a:solidFill>
                  <a:srgbClr val="420000"/>
                </a:solidFill>
                <a:latin typeface="Times New Roman"/>
                <a:cs typeface="Times New Roman"/>
              </a:rPr>
              <a:t>, </a:t>
            </a:r>
            <a:r>
              <a:rPr sz="3400" b="1" spc="-20" dirty="0">
                <a:solidFill>
                  <a:srgbClr val="420000"/>
                </a:solidFill>
                <a:latin typeface="Times New Roman"/>
                <a:cs typeface="Times New Roman"/>
              </a:rPr>
              <a:t>δωρεών </a:t>
            </a:r>
            <a:r>
              <a:rPr sz="3400" b="1" dirty="0">
                <a:solidFill>
                  <a:srgbClr val="420000"/>
                </a:solidFill>
                <a:latin typeface="Times New Roman"/>
                <a:cs typeface="Times New Roman"/>
              </a:rPr>
              <a:t>και</a:t>
            </a:r>
            <a:r>
              <a:rPr sz="3400" b="1" spc="-5" dirty="0">
                <a:solidFill>
                  <a:srgbClr val="420000"/>
                </a:solidFill>
                <a:latin typeface="Times New Roman"/>
                <a:cs typeface="Times New Roman"/>
              </a:rPr>
              <a:t> </a:t>
            </a:r>
            <a:r>
              <a:rPr sz="3400" b="1" spc="-25" dirty="0">
                <a:solidFill>
                  <a:srgbClr val="420000"/>
                </a:solidFill>
                <a:latin typeface="Times New Roman"/>
                <a:cs typeface="Times New Roman"/>
              </a:rPr>
              <a:t>γ</a:t>
            </a:r>
            <a:r>
              <a:rPr sz="3400" b="1" spc="-20" dirty="0">
                <a:solidFill>
                  <a:srgbClr val="420000"/>
                </a:solidFill>
                <a:latin typeface="Times New Roman"/>
                <a:cs typeface="Times New Roman"/>
              </a:rPr>
              <a:t>ονικών</a:t>
            </a:r>
            <a:r>
              <a:rPr sz="3400" b="1" spc="5" dirty="0">
                <a:solidFill>
                  <a:srgbClr val="420000"/>
                </a:solidFill>
                <a:latin typeface="Times New Roman"/>
                <a:cs typeface="Times New Roman"/>
              </a:rPr>
              <a:t> </a:t>
            </a:r>
            <a:r>
              <a:rPr sz="3400" b="1" spc="-20" dirty="0">
                <a:solidFill>
                  <a:srgbClr val="420000"/>
                </a:solidFill>
                <a:latin typeface="Times New Roman"/>
                <a:cs typeface="Times New Roman"/>
              </a:rPr>
              <a:t>παροχών</a:t>
            </a:r>
            <a:r>
              <a:rPr sz="3400" b="1" dirty="0">
                <a:solidFill>
                  <a:srgbClr val="420000"/>
                </a:solidFill>
                <a:latin typeface="Times New Roman"/>
                <a:cs typeface="Times New Roman"/>
              </a:rPr>
              <a:t> </a:t>
            </a:r>
            <a:r>
              <a:rPr sz="3400" b="1" spc="-25" dirty="0">
                <a:solidFill>
                  <a:srgbClr val="420000"/>
                </a:solidFill>
                <a:latin typeface="Times New Roman"/>
                <a:cs typeface="Times New Roman"/>
              </a:rPr>
              <a:t>σ</a:t>
            </a:r>
            <a:r>
              <a:rPr sz="3400" b="1" spc="-20" dirty="0">
                <a:solidFill>
                  <a:srgbClr val="420000"/>
                </a:solidFill>
                <a:latin typeface="Times New Roman"/>
                <a:cs typeface="Times New Roman"/>
              </a:rPr>
              <a:t>την</a:t>
            </a:r>
            <a:r>
              <a:rPr sz="3400" b="1" dirty="0">
                <a:solidFill>
                  <a:srgbClr val="420000"/>
                </a:solidFill>
                <a:latin typeface="Times New Roman"/>
                <a:cs typeface="Times New Roman"/>
              </a:rPr>
              <a:t> </a:t>
            </a:r>
            <a:r>
              <a:rPr sz="3400" b="1" spc="-30" dirty="0">
                <a:solidFill>
                  <a:srgbClr val="420000"/>
                </a:solidFill>
                <a:latin typeface="Times New Roman"/>
                <a:cs typeface="Times New Roman"/>
              </a:rPr>
              <a:t>Ε</a:t>
            </a:r>
            <a:r>
              <a:rPr sz="3400" b="1" dirty="0">
                <a:solidFill>
                  <a:srgbClr val="420000"/>
                </a:solidFill>
                <a:latin typeface="Times New Roman"/>
                <a:cs typeface="Times New Roman"/>
              </a:rPr>
              <a:t>λλάδα</a:t>
            </a:r>
            <a:endParaRPr sz="34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38</a:t>
            </a:fld>
            <a:endParaRPr spc="-10" dirty="0"/>
          </a:p>
        </p:txBody>
      </p:sp>
      <p:sp>
        <p:nvSpPr>
          <p:cNvPr id="7" name="object 7"/>
          <p:cNvSpPr txBox="1"/>
          <p:nvPr/>
        </p:nvSpPr>
        <p:spPr>
          <a:xfrm>
            <a:off x="1568329" y="3375251"/>
            <a:ext cx="7559040" cy="695325"/>
          </a:xfrm>
          <a:prstGeom prst="rect">
            <a:avLst/>
          </a:prstGeom>
        </p:spPr>
        <p:txBody>
          <a:bodyPr vert="horz" wrap="square" lIns="0" tIns="0" rIns="0" bIns="0" rtlCol="0">
            <a:spAutoFit/>
          </a:bodyPr>
          <a:lstStyle/>
          <a:p>
            <a:pPr marL="12700" marR="5080">
              <a:lnSpc>
                <a:spcPct val="100000"/>
              </a:lnSpc>
            </a:pPr>
            <a:r>
              <a:rPr sz="2400" dirty="0">
                <a:solidFill>
                  <a:srgbClr val="4B1500"/>
                </a:solidFill>
                <a:latin typeface="Times New Roman"/>
                <a:cs typeface="Times New Roman"/>
              </a:rPr>
              <a:t>Οι </a:t>
            </a:r>
            <a:r>
              <a:rPr sz="2400" spc="-10" dirty="0">
                <a:solidFill>
                  <a:srgbClr val="4B1500"/>
                </a:solidFill>
                <a:latin typeface="Times New Roman"/>
                <a:cs typeface="Times New Roman"/>
              </a:rPr>
              <a:t>τρεις φ</a:t>
            </a:r>
            <a:r>
              <a:rPr sz="2400" spc="-15" dirty="0">
                <a:solidFill>
                  <a:srgbClr val="4B1500"/>
                </a:solidFill>
                <a:latin typeface="Times New Roman"/>
                <a:cs typeface="Times New Roman"/>
              </a:rPr>
              <a:t>ορολογίες συνδέονται άρρηκτα</a:t>
            </a:r>
            <a:r>
              <a:rPr sz="2400" spc="30" dirty="0">
                <a:solidFill>
                  <a:srgbClr val="4B1500"/>
                </a:solidFill>
                <a:latin typeface="Times New Roman"/>
                <a:cs typeface="Times New Roman"/>
              </a:rPr>
              <a:t> </a:t>
            </a:r>
            <a:r>
              <a:rPr sz="2400" spc="-5" dirty="0">
                <a:solidFill>
                  <a:srgbClr val="4B1500"/>
                </a:solidFill>
                <a:latin typeface="Times New Roman"/>
                <a:cs typeface="Times New Roman"/>
              </a:rPr>
              <a:t>(</a:t>
            </a:r>
            <a:r>
              <a:rPr sz="2400" spc="-15" dirty="0">
                <a:solidFill>
                  <a:srgbClr val="4B1500"/>
                </a:solidFill>
                <a:latin typeface="Times New Roman"/>
                <a:cs typeface="Times New Roman"/>
              </a:rPr>
              <a:t>αλλιώς</a:t>
            </a:r>
            <a:r>
              <a:rPr sz="2400" spc="-5" dirty="0">
                <a:solidFill>
                  <a:srgbClr val="4B1500"/>
                </a:solidFill>
                <a:latin typeface="Times New Roman"/>
                <a:cs typeface="Times New Roman"/>
              </a:rPr>
              <a:t> </a:t>
            </a:r>
            <a:r>
              <a:rPr sz="2400" spc="-15" dirty="0">
                <a:solidFill>
                  <a:srgbClr val="4B1500"/>
                </a:solidFill>
                <a:latin typeface="Times New Roman"/>
                <a:cs typeface="Times New Roman"/>
              </a:rPr>
              <a:t>θα δημιουργούνταν</a:t>
            </a:r>
            <a:r>
              <a:rPr sz="2400" dirty="0">
                <a:solidFill>
                  <a:srgbClr val="4B1500"/>
                </a:solidFill>
                <a:latin typeface="Times New Roman"/>
                <a:cs typeface="Times New Roman"/>
              </a:rPr>
              <a:t> </a:t>
            </a:r>
            <a:r>
              <a:rPr sz="2400" spc="-15" dirty="0">
                <a:solidFill>
                  <a:srgbClr val="4B1500"/>
                </a:solidFill>
                <a:latin typeface="Times New Roman"/>
                <a:cs typeface="Times New Roman"/>
              </a:rPr>
              <a:t>στρεβλώσεις</a:t>
            </a:r>
            <a:r>
              <a:rPr sz="2400" spc="-5" dirty="0">
                <a:solidFill>
                  <a:srgbClr val="4B1500"/>
                </a:solidFill>
                <a:latin typeface="Times New Roman"/>
                <a:cs typeface="Times New Roman"/>
              </a:rPr>
              <a:t> </a:t>
            </a:r>
            <a:r>
              <a:rPr sz="2400" dirty="0">
                <a:solidFill>
                  <a:srgbClr val="4B1500"/>
                </a:solidFill>
                <a:latin typeface="Times New Roman"/>
                <a:cs typeface="Times New Roman"/>
              </a:rPr>
              <a:t>σ</a:t>
            </a:r>
            <a:r>
              <a:rPr sz="2400" spc="-15" dirty="0">
                <a:solidFill>
                  <a:srgbClr val="4B1500"/>
                </a:solidFill>
                <a:latin typeface="Times New Roman"/>
                <a:cs typeface="Times New Roman"/>
              </a:rPr>
              <a:t>τη</a:t>
            </a:r>
            <a:r>
              <a:rPr sz="2400" spc="-5" dirty="0">
                <a:solidFill>
                  <a:srgbClr val="4B1500"/>
                </a:solidFill>
                <a:latin typeface="Times New Roman"/>
                <a:cs typeface="Times New Roman"/>
              </a:rPr>
              <a:t> </a:t>
            </a:r>
            <a:r>
              <a:rPr sz="2400" spc="-15" dirty="0">
                <a:solidFill>
                  <a:srgbClr val="4B1500"/>
                </a:solidFill>
                <a:latin typeface="Times New Roman"/>
                <a:cs typeface="Times New Roman"/>
              </a:rPr>
              <a:t>συμπεριφορά</a:t>
            </a:r>
            <a:r>
              <a:rPr sz="2400" dirty="0">
                <a:solidFill>
                  <a:srgbClr val="4B1500"/>
                </a:solidFill>
                <a:latin typeface="Times New Roman"/>
                <a:cs typeface="Times New Roman"/>
              </a:rPr>
              <a:t> </a:t>
            </a:r>
            <a:r>
              <a:rPr sz="2400" spc="-10" dirty="0">
                <a:solidFill>
                  <a:srgbClr val="4B1500"/>
                </a:solidFill>
                <a:latin typeface="Times New Roman"/>
                <a:cs typeface="Times New Roman"/>
              </a:rPr>
              <a:t>τ</a:t>
            </a:r>
            <a:r>
              <a:rPr sz="2400" dirty="0">
                <a:solidFill>
                  <a:srgbClr val="4B1500"/>
                </a:solidFill>
                <a:latin typeface="Times New Roman"/>
                <a:cs typeface="Times New Roman"/>
              </a:rPr>
              <a:t>ων </a:t>
            </a:r>
            <a:r>
              <a:rPr sz="2400" spc="-15" dirty="0">
                <a:solidFill>
                  <a:srgbClr val="4B1500"/>
                </a:solidFill>
                <a:latin typeface="Times New Roman"/>
                <a:cs typeface="Times New Roman"/>
              </a:rPr>
              <a:t>ατόμω</a:t>
            </a:r>
            <a:r>
              <a:rPr sz="2400" spc="35" dirty="0">
                <a:solidFill>
                  <a:srgbClr val="4B1500"/>
                </a:solidFill>
                <a:latin typeface="Times New Roman"/>
                <a:cs typeface="Times New Roman"/>
              </a:rPr>
              <a:t>ν</a:t>
            </a:r>
            <a:r>
              <a:rPr sz="2400" dirty="0">
                <a:solidFill>
                  <a:srgbClr val="4B1500"/>
                </a:solidFill>
                <a:latin typeface="Times New Roman"/>
                <a:cs typeface="Times New Roman"/>
              </a:rPr>
              <a:t>)</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289325" rIns="0" bIns="0" rtlCol="0">
            <a:spAutoFit/>
          </a:bodyPr>
          <a:lstStyle/>
          <a:p>
            <a:pPr marL="184785">
              <a:lnSpc>
                <a:spcPct val="100000"/>
              </a:lnSpc>
            </a:pPr>
            <a:r>
              <a:rPr spc="-20" dirty="0"/>
              <a:t>Φορολογία</a:t>
            </a:r>
            <a:r>
              <a:rPr spc="5" dirty="0"/>
              <a:t> </a:t>
            </a:r>
            <a:r>
              <a:rPr spc="-20" dirty="0"/>
              <a:t>κληρονομιών</a:t>
            </a:r>
            <a:r>
              <a:rPr spc="-5" dirty="0"/>
              <a:t> </a:t>
            </a:r>
            <a:r>
              <a:rPr spc="-20" dirty="0"/>
              <a:t>στην</a:t>
            </a:r>
            <a:r>
              <a:rPr spc="5" dirty="0"/>
              <a:t> </a:t>
            </a:r>
            <a:r>
              <a:rPr spc="-25" dirty="0"/>
              <a:t>Ελλάδα</a:t>
            </a: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39</a:t>
            </a:fld>
            <a:endParaRPr spc="-10" dirty="0"/>
          </a:p>
        </p:txBody>
      </p:sp>
      <p:sp>
        <p:nvSpPr>
          <p:cNvPr id="7" name="object 7"/>
          <p:cNvSpPr txBox="1"/>
          <p:nvPr/>
        </p:nvSpPr>
        <p:spPr>
          <a:xfrm>
            <a:off x="1140085" y="2367125"/>
            <a:ext cx="8342630" cy="3251835"/>
          </a:xfrm>
          <a:prstGeom prst="rect">
            <a:avLst/>
          </a:prstGeom>
        </p:spPr>
        <p:txBody>
          <a:bodyPr vert="horz" wrap="square" lIns="0" tIns="0" rIns="0" bIns="0" rtlCol="0">
            <a:spAutoFit/>
          </a:bodyPr>
          <a:lstStyle/>
          <a:p>
            <a:pPr marL="12700">
              <a:lnSpc>
                <a:spcPts val="2875"/>
              </a:lnSpc>
            </a:pPr>
            <a:r>
              <a:rPr sz="2400" u="heavy" spc="-15" dirty="0">
                <a:latin typeface="Times New Roman"/>
                <a:cs typeface="Times New Roman"/>
              </a:rPr>
              <a:t>Βάση</a:t>
            </a:r>
            <a:r>
              <a:rPr sz="2400" u="heavy" spc="-5" dirty="0">
                <a:latin typeface="Times New Roman"/>
                <a:cs typeface="Times New Roman"/>
              </a:rPr>
              <a:t> </a:t>
            </a:r>
            <a:r>
              <a:rPr sz="2400" u="heavy" spc="-15" dirty="0">
                <a:latin typeface="Times New Roman"/>
                <a:cs typeface="Times New Roman"/>
              </a:rPr>
              <a:t>του</a:t>
            </a:r>
            <a:r>
              <a:rPr sz="2400" u="heavy" spc="-5" dirty="0">
                <a:latin typeface="Times New Roman"/>
                <a:cs typeface="Times New Roman"/>
              </a:rPr>
              <a:t> </a:t>
            </a:r>
            <a:r>
              <a:rPr sz="2400" u="heavy" dirty="0">
                <a:latin typeface="Times New Roman"/>
                <a:cs typeface="Times New Roman"/>
              </a:rPr>
              <a:t>φόρο</a:t>
            </a:r>
            <a:r>
              <a:rPr sz="2400" u="heavy" spc="10" dirty="0">
                <a:latin typeface="Times New Roman"/>
                <a:cs typeface="Times New Roman"/>
              </a:rPr>
              <a:t>υ</a:t>
            </a:r>
            <a:r>
              <a:rPr sz="2400" spc="-10" dirty="0">
                <a:latin typeface="Times New Roman"/>
                <a:cs typeface="Times New Roman"/>
              </a:rPr>
              <a:t>:</a:t>
            </a:r>
            <a:endParaRPr sz="2400">
              <a:latin typeface="Times New Roman"/>
              <a:cs typeface="Times New Roman"/>
            </a:endParaRPr>
          </a:p>
          <a:p>
            <a:pPr marL="12700" marR="5080">
              <a:lnSpc>
                <a:spcPts val="2880"/>
              </a:lnSpc>
              <a:spcBef>
                <a:spcPts val="90"/>
              </a:spcBef>
            </a:pP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αξία</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περιουσίας</a:t>
            </a:r>
            <a:r>
              <a:rPr sz="2400" spc="25" dirty="0">
                <a:latin typeface="Times New Roman"/>
                <a:cs typeface="Times New Roman"/>
              </a:rPr>
              <a:t> </a:t>
            </a:r>
            <a:r>
              <a:rPr sz="2400" dirty="0">
                <a:latin typeface="Times New Roman"/>
                <a:cs typeface="Times New Roman"/>
              </a:rPr>
              <a:t>(</a:t>
            </a:r>
            <a:r>
              <a:rPr sz="2400" spc="-15" dirty="0">
                <a:latin typeface="Times New Roman"/>
                <a:cs typeface="Times New Roman"/>
              </a:rPr>
              <a:t>κινητής</a:t>
            </a:r>
            <a:r>
              <a:rPr sz="2400" spc="-5" dirty="0">
                <a:latin typeface="Times New Roman"/>
                <a:cs typeface="Times New Roman"/>
              </a:rPr>
              <a:t> </a:t>
            </a:r>
            <a:r>
              <a:rPr sz="2400" spc="-15" dirty="0">
                <a:latin typeface="Times New Roman"/>
                <a:cs typeface="Times New Roman"/>
              </a:rPr>
              <a:t>και</a:t>
            </a:r>
            <a:r>
              <a:rPr sz="2400" spc="5" dirty="0">
                <a:latin typeface="Times New Roman"/>
                <a:cs typeface="Times New Roman"/>
              </a:rPr>
              <a:t> </a:t>
            </a:r>
            <a:r>
              <a:rPr sz="2400" spc="-15" dirty="0">
                <a:latin typeface="Times New Roman"/>
                <a:cs typeface="Times New Roman"/>
              </a:rPr>
              <a:t>ακίνητη</a:t>
            </a:r>
            <a:r>
              <a:rPr sz="2400" spc="15" dirty="0">
                <a:latin typeface="Times New Roman"/>
                <a:cs typeface="Times New Roman"/>
              </a:rPr>
              <a:t>ς</a:t>
            </a:r>
            <a:r>
              <a:rPr sz="2400" dirty="0">
                <a:latin typeface="Times New Roman"/>
                <a:cs typeface="Times New Roman"/>
              </a:rPr>
              <a:t>)</a:t>
            </a:r>
            <a:r>
              <a:rPr sz="2400" spc="-5" dirty="0">
                <a:latin typeface="Times New Roman"/>
                <a:cs typeface="Times New Roman"/>
              </a:rPr>
              <a:t> </a:t>
            </a:r>
            <a:r>
              <a:rPr sz="2400" spc="-15" dirty="0">
                <a:latin typeface="Times New Roman"/>
                <a:cs typeface="Times New Roman"/>
              </a:rPr>
              <a:t>που</a:t>
            </a:r>
            <a:r>
              <a:rPr sz="2400" spc="-5" dirty="0">
                <a:latin typeface="Times New Roman"/>
                <a:cs typeface="Times New Roman"/>
              </a:rPr>
              <a:t> </a:t>
            </a:r>
            <a:r>
              <a:rPr sz="2400" spc="-15" dirty="0">
                <a:latin typeface="Times New Roman"/>
                <a:cs typeface="Times New Roman"/>
              </a:rPr>
              <a:t>αποκτήθηκε</a:t>
            </a:r>
            <a:r>
              <a:rPr sz="2400" dirty="0">
                <a:latin typeface="Times New Roman"/>
                <a:cs typeface="Times New Roman"/>
              </a:rPr>
              <a:t> </a:t>
            </a:r>
            <a:r>
              <a:rPr sz="2400" spc="-10" dirty="0">
                <a:latin typeface="Times New Roman"/>
                <a:cs typeface="Times New Roman"/>
              </a:rPr>
              <a:t>αιτία</a:t>
            </a:r>
            <a:r>
              <a:rPr sz="2400" spc="-15" dirty="0">
                <a:latin typeface="Times New Roman"/>
                <a:cs typeface="Times New Roman"/>
              </a:rPr>
              <a:t> θανάτου</a:t>
            </a:r>
            <a:endParaRPr sz="2400">
              <a:latin typeface="Times New Roman"/>
              <a:cs typeface="Times New Roman"/>
            </a:endParaRPr>
          </a:p>
          <a:p>
            <a:pPr>
              <a:lnSpc>
                <a:spcPct val="100000"/>
              </a:lnSpc>
              <a:spcBef>
                <a:spcPts val="12"/>
              </a:spcBef>
            </a:pPr>
            <a:endParaRPr sz="2400">
              <a:latin typeface="Times New Roman"/>
              <a:cs typeface="Times New Roman"/>
            </a:endParaRPr>
          </a:p>
          <a:p>
            <a:pPr marL="12700">
              <a:lnSpc>
                <a:spcPts val="2875"/>
              </a:lnSpc>
            </a:pPr>
            <a:r>
              <a:rPr sz="2400" u="heavy" spc="-15" dirty="0">
                <a:latin typeface="Times New Roman"/>
                <a:cs typeface="Times New Roman"/>
              </a:rPr>
              <a:t>Δομή</a:t>
            </a:r>
            <a:r>
              <a:rPr sz="2400" u="heavy" spc="-10" dirty="0">
                <a:latin typeface="Times New Roman"/>
                <a:cs typeface="Times New Roman"/>
              </a:rPr>
              <a:t> </a:t>
            </a:r>
            <a:r>
              <a:rPr sz="2400" u="heavy" spc="-15" dirty="0">
                <a:latin typeface="Times New Roman"/>
                <a:cs typeface="Times New Roman"/>
              </a:rPr>
              <a:t>φορολογικών</a:t>
            </a:r>
            <a:r>
              <a:rPr sz="2400" u="heavy" dirty="0">
                <a:latin typeface="Times New Roman"/>
                <a:cs typeface="Times New Roman"/>
              </a:rPr>
              <a:t> σ</a:t>
            </a:r>
            <a:r>
              <a:rPr sz="2400" u="heavy" spc="-15" dirty="0">
                <a:latin typeface="Times New Roman"/>
                <a:cs typeface="Times New Roman"/>
              </a:rPr>
              <a:t>υντελεστώ</a:t>
            </a:r>
            <a:r>
              <a:rPr sz="2400" u="heavy" spc="10" dirty="0">
                <a:latin typeface="Times New Roman"/>
                <a:cs typeface="Times New Roman"/>
              </a:rPr>
              <a:t>ν</a:t>
            </a:r>
            <a:r>
              <a:rPr sz="2400" spc="-10" dirty="0">
                <a:latin typeface="Times New Roman"/>
                <a:cs typeface="Times New Roman"/>
              </a:rPr>
              <a:t>:</a:t>
            </a:r>
            <a:endParaRPr sz="2400">
              <a:latin typeface="Times New Roman"/>
              <a:cs typeface="Times New Roman"/>
            </a:endParaRPr>
          </a:p>
          <a:p>
            <a:pPr marL="12700">
              <a:lnSpc>
                <a:spcPts val="2875"/>
              </a:lnSpc>
            </a:pPr>
            <a:r>
              <a:rPr sz="2400" spc="-15" dirty="0">
                <a:latin typeface="Times New Roman"/>
                <a:cs typeface="Times New Roman"/>
              </a:rPr>
              <a:t>Μέχρι </a:t>
            </a:r>
            <a:r>
              <a:rPr sz="2400" spc="-10" dirty="0">
                <a:latin typeface="Times New Roman"/>
                <a:cs typeface="Times New Roman"/>
              </a:rPr>
              <a:t>το</a:t>
            </a:r>
            <a:r>
              <a:rPr sz="2400" spc="5" dirty="0">
                <a:latin typeface="Times New Roman"/>
                <a:cs typeface="Times New Roman"/>
              </a:rPr>
              <a:t> </a:t>
            </a:r>
            <a:r>
              <a:rPr sz="2400" spc="-5" dirty="0">
                <a:latin typeface="Times New Roman"/>
                <a:cs typeface="Times New Roman"/>
              </a:rPr>
              <a:t>200</a:t>
            </a:r>
            <a:r>
              <a:rPr sz="2400" dirty="0">
                <a:latin typeface="Times New Roman"/>
                <a:cs typeface="Times New Roman"/>
              </a:rPr>
              <a:t>7</a:t>
            </a:r>
            <a:r>
              <a:rPr sz="2400" spc="-5" dirty="0">
                <a:latin typeface="Times New Roman"/>
                <a:cs typeface="Times New Roman"/>
              </a:rPr>
              <a:t> </a:t>
            </a:r>
            <a:r>
              <a:rPr sz="2400" spc="-15" dirty="0">
                <a:latin typeface="Times New Roman"/>
                <a:cs typeface="Times New Roman"/>
              </a:rPr>
              <a:t>υπήρχε</a:t>
            </a:r>
            <a:r>
              <a:rPr sz="2400" dirty="0">
                <a:latin typeface="Times New Roman"/>
                <a:cs typeface="Times New Roman"/>
              </a:rPr>
              <a:t> </a:t>
            </a:r>
            <a:r>
              <a:rPr sz="2400" spc="-15" dirty="0">
                <a:latin typeface="Times New Roman"/>
                <a:cs typeface="Times New Roman"/>
              </a:rPr>
              <a:t>προοδευτική</a:t>
            </a:r>
            <a:r>
              <a:rPr sz="2400" spc="-5" dirty="0">
                <a:latin typeface="Times New Roman"/>
                <a:cs typeface="Times New Roman"/>
              </a:rPr>
              <a:t> </a:t>
            </a:r>
            <a:r>
              <a:rPr sz="2400" spc="-15" dirty="0">
                <a:latin typeface="Times New Roman"/>
                <a:cs typeface="Times New Roman"/>
              </a:rPr>
              <a:t>κλίμακα</a:t>
            </a:r>
            <a:r>
              <a:rPr sz="2400" spc="25" dirty="0">
                <a:latin typeface="Times New Roman"/>
                <a:cs typeface="Times New Roman"/>
              </a:rPr>
              <a:t> </a:t>
            </a:r>
            <a:r>
              <a:rPr sz="2400" dirty="0">
                <a:latin typeface="Times New Roman"/>
                <a:cs typeface="Times New Roman"/>
              </a:rPr>
              <a:t>(5%-40%)</a:t>
            </a:r>
            <a:endParaRPr sz="2400">
              <a:latin typeface="Times New Roman"/>
              <a:cs typeface="Times New Roman"/>
            </a:endParaRPr>
          </a:p>
          <a:p>
            <a:pPr>
              <a:lnSpc>
                <a:spcPct val="100000"/>
              </a:lnSpc>
              <a:spcBef>
                <a:spcPts val="50"/>
              </a:spcBef>
            </a:pPr>
            <a:endParaRPr sz="2450">
              <a:latin typeface="Times New Roman"/>
              <a:cs typeface="Times New Roman"/>
            </a:endParaRPr>
          </a:p>
          <a:p>
            <a:pPr marL="12700" marR="222250">
              <a:lnSpc>
                <a:spcPct val="100000"/>
              </a:lnSpc>
            </a:pPr>
            <a:r>
              <a:rPr sz="2400" spc="-15" dirty="0">
                <a:latin typeface="Times New Roman"/>
                <a:cs typeface="Times New Roman"/>
              </a:rPr>
              <a:t>Από </a:t>
            </a:r>
            <a:r>
              <a:rPr sz="2400" spc="-10" dirty="0">
                <a:latin typeface="Times New Roman"/>
                <a:cs typeface="Times New Roman"/>
              </a:rPr>
              <a:t>το </a:t>
            </a:r>
            <a:r>
              <a:rPr sz="2400" spc="-20" dirty="0">
                <a:latin typeface="Times New Roman"/>
                <a:cs typeface="Times New Roman"/>
              </a:rPr>
              <a:t>2007</a:t>
            </a:r>
            <a:r>
              <a:rPr sz="2400" spc="-10" dirty="0">
                <a:latin typeface="Times New Roman"/>
                <a:cs typeface="Times New Roman"/>
              </a:rPr>
              <a:t>:</a:t>
            </a:r>
            <a:r>
              <a:rPr sz="2400" dirty="0">
                <a:latin typeface="Times New Roman"/>
                <a:cs typeface="Times New Roman"/>
              </a:rPr>
              <a:t> </a:t>
            </a:r>
            <a:r>
              <a:rPr sz="2400" spc="-10" dirty="0">
                <a:latin typeface="Times New Roman"/>
                <a:cs typeface="Times New Roman"/>
              </a:rPr>
              <a:t>στις</a:t>
            </a:r>
            <a:r>
              <a:rPr sz="2400" spc="-5" dirty="0">
                <a:latin typeface="Times New Roman"/>
                <a:cs typeface="Times New Roman"/>
              </a:rPr>
              <a:t> </a:t>
            </a:r>
            <a:r>
              <a:rPr sz="2400" spc="-15" dirty="0">
                <a:latin typeface="Times New Roman"/>
                <a:cs typeface="Times New Roman"/>
              </a:rPr>
              <a:t>περισσότερες</a:t>
            </a:r>
            <a:r>
              <a:rPr sz="2400" spc="-5" dirty="0">
                <a:latin typeface="Times New Roman"/>
                <a:cs typeface="Times New Roman"/>
              </a:rPr>
              <a:t> </a:t>
            </a:r>
            <a:r>
              <a:rPr sz="2400" spc="-15" dirty="0">
                <a:latin typeface="Times New Roman"/>
                <a:cs typeface="Times New Roman"/>
              </a:rPr>
              <a:t>περιπτώσεις</a:t>
            </a:r>
            <a:r>
              <a:rPr sz="2400" spc="30" dirty="0">
                <a:latin typeface="Times New Roman"/>
                <a:cs typeface="Times New Roman"/>
              </a:rPr>
              <a:t> </a:t>
            </a:r>
            <a:r>
              <a:rPr sz="2400" dirty="0">
                <a:latin typeface="Times New Roman"/>
                <a:cs typeface="Times New Roman"/>
              </a:rPr>
              <a:t>1% </a:t>
            </a:r>
            <a:r>
              <a:rPr sz="2400" spc="-15" dirty="0">
                <a:latin typeface="Times New Roman"/>
                <a:cs typeface="Times New Roman"/>
              </a:rPr>
              <a:t>με</a:t>
            </a:r>
            <a:r>
              <a:rPr sz="2400" spc="5" dirty="0">
                <a:latin typeface="Times New Roman"/>
                <a:cs typeface="Times New Roman"/>
              </a:rPr>
              <a:t> </a:t>
            </a:r>
            <a:r>
              <a:rPr sz="2400" spc="-15" dirty="0">
                <a:latin typeface="Times New Roman"/>
                <a:cs typeface="Times New Roman"/>
              </a:rPr>
              <a:t>αφορολόγητο</a:t>
            </a:r>
            <a:r>
              <a:rPr sz="2400" spc="-10" dirty="0">
                <a:latin typeface="Times New Roman"/>
                <a:cs typeface="Times New Roman"/>
              </a:rPr>
              <a:t> </a:t>
            </a:r>
            <a:r>
              <a:rPr sz="2400" dirty="0">
                <a:latin typeface="Times New Roman"/>
                <a:cs typeface="Times New Roman"/>
              </a:rPr>
              <a:t>όριο</a:t>
            </a:r>
            <a:r>
              <a:rPr sz="2400" spc="-5" dirty="0">
                <a:latin typeface="Times New Roman"/>
                <a:cs typeface="Times New Roman"/>
              </a:rPr>
              <a:t> </a:t>
            </a:r>
            <a:r>
              <a:rPr sz="2400" dirty="0">
                <a:latin typeface="Times New Roman"/>
                <a:cs typeface="Times New Roman"/>
              </a:rPr>
              <a:t>€95.000</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1278008" y="2361029"/>
            <a:ext cx="7833995" cy="2759075"/>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15" dirty="0">
                <a:latin typeface="Times New Roman"/>
                <a:cs typeface="Times New Roman"/>
              </a:rPr>
              <a:t>Θέματα δικαιοσύνης</a:t>
            </a:r>
            <a:endParaRPr sz="2400">
              <a:latin typeface="Times New Roman"/>
              <a:cs typeface="Times New Roman"/>
            </a:endParaRPr>
          </a:p>
          <a:p>
            <a:pPr marL="560070" lvl="1" indent="-228600">
              <a:lnSpc>
                <a:spcPct val="100000"/>
              </a:lnSpc>
              <a:spcBef>
                <a:spcPts val="370"/>
              </a:spcBef>
              <a:buClr>
                <a:srgbClr val="9A9A65"/>
              </a:buClr>
              <a:buSzPct val="83333"/>
              <a:buFont typeface="Wingdings 2"/>
              <a:buChar char="•"/>
              <a:tabLst>
                <a:tab pos="560705" algn="l"/>
              </a:tabLst>
            </a:pPr>
            <a:r>
              <a:rPr sz="2400" spc="-15" dirty="0">
                <a:latin typeface="Times New Roman"/>
                <a:cs typeface="Times New Roman"/>
              </a:rPr>
              <a:t>Προοδευτικότητα</a:t>
            </a:r>
            <a:endParaRPr sz="2400">
              <a:latin typeface="Times New Roman"/>
              <a:cs typeface="Times New Roman"/>
            </a:endParaRPr>
          </a:p>
          <a:p>
            <a:pPr marL="560070" lvl="1" indent="-228600">
              <a:lnSpc>
                <a:spcPct val="100000"/>
              </a:lnSpc>
              <a:spcBef>
                <a:spcPts val="365"/>
              </a:spcBef>
              <a:buClr>
                <a:srgbClr val="9A9A65"/>
              </a:buClr>
              <a:buSzPct val="83333"/>
              <a:buFont typeface="Wingdings 2"/>
              <a:buChar char="•"/>
              <a:tabLst>
                <a:tab pos="560705" algn="l"/>
              </a:tabLst>
            </a:pPr>
            <a:r>
              <a:rPr sz="2400" spc="-15" dirty="0">
                <a:latin typeface="Times New Roman"/>
                <a:cs typeface="Times New Roman"/>
              </a:rPr>
              <a:t>Φοροδοτική</a:t>
            </a:r>
            <a:r>
              <a:rPr sz="2400" spc="-5" dirty="0">
                <a:latin typeface="Times New Roman"/>
                <a:cs typeface="Times New Roman"/>
              </a:rPr>
              <a:t> </a:t>
            </a:r>
            <a:r>
              <a:rPr sz="2400" spc="-15" dirty="0">
                <a:latin typeface="Times New Roman"/>
                <a:cs typeface="Times New Roman"/>
              </a:rPr>
              <a:t>ικανότητα</a:t>
            </a:r>
            <a:endParaRPr sz="2400">
              <a:latin typeface="Times New Roman"/>
              <a:cs typeface="Times New Roman"/>
            </a:endParaRPr>
          </a:p>
          <a:p>
            <a:pPr marL="560070" marR="5080" lvl="1" indent="-228600">
              <a:lnSpc>
                <a:spcPct val="100000"/>
              </a:lnSpc>
              <a:spcBef>
                <a:spcPts val="370"/>
              </a:spcBef>
              <a:buClr>
                <a:srgbClr val="9A9A65"/>
              </a:buClr>
              <a:buSzPct val="83333"/>
              <a:buFont typeface="Wingdings 2"/>
              <a:buChar char="•"/>
              <a:tabLst>
                <a:tab pos="560705" algn="l"/>
              </a:tabLst>
            </a:pPr>
            <a:r>
              <a:rPr sz="2400" dirty="0">
                <a:latin typeface="Times New Roman"/>
                <a:cs typeface="Times New Roman"/>
              </a:rPr>
              <a:t>Η </a:t>
            </a:r>
            <a:r>
              <a:rPr sz="2400" spc="-5" dirty="0">
                <a:latin typeface="Times New Roman"/>
                <a:cs typeface="Times New Roman"/>
              </a:rPr>
              <a:t>δ</a:t>
            </a:r>
            <a:r>
              <a:rPr sz="2400" spc="-15" dirty="0">
                <a:latin typeface="Times New Roman"/>
                <a:cs typeface="Times New Roman"/>
              </a:rPr>
              <a:t>ικαιοσύνη</a:t>
            </a:r>
            <a:r>
              <a:rPr sz="2400" spc="-5" dirty="0">
                <a:latin typeface="Times New Roman"/>
                <a:cs typeface="Times New Roman"/>
              </a:rPr>
              <a:t> </a:t>
            </a:r>
            <a:r>
              <a:rPr sz="2400" dirty="0">
                <a:latin typeface="Times New Roman"/>
                <a:cs typeface="Times New Roman"/>
              </a:rPr>
              <a:t>θ</a:t>
            </a:r>
            <a:r>
              <a:rPr sz="2400" spc="-15" dirty="0">
                <a:latin typeface="Times New Roman"/>
                <a:cs typeface="Times New Roman"/>
              </a:rPr>
              <a:t>α</a:t>
            </a:r>
            <a:r>
              <a:rPr sz="2400" dirty="0">
                <a:latin typeface="Times New Roman"/>
                <a:cs typeface="Times New Roman"/>
              </a:rPr>
              <a:t> </a:t>
            </a:r>
            <a:r>
              <a:rPr sz="2400" spc="-15" dirty="0">
                <a:latin typeface="Times New Roman"/>
                <a:cs typeface="Times New Roman"/>
              </a:rPr>
              <a:t>πρέπει</a:t>
            </a:r>
            <a:r>
              <a:rPr sz="2400" dirty="0">
                <a:latin typeface="Times New Roman"/>
                <a:cs typeface="Times New Roman"/>
              </a:rPr>
              <a:t> </a:t>
            </a:r>
            <a:r>
              <a:rPr sz="2400" spc="-15" dirty="0">
                <a:latin typeface="Times New Roman"/>
                <a:cs typeface="Times New Roman"/>
              </a:rPr>
              <a:t>να</a:t>
            </a:r>
            <a:r>
              <a:rPr sz="2400" dirty="0">
                <a:latin typeface="Times New Roman"/>
                <a:cs typeface="Times New Roman"/>
              </a:rPr>
              <a:t> </a:t>
            </a:r>
            <a:r>
              <a:rPr sz="2400" spc="-15" dirty="0">
                <a:latin typeface="Times New Roman"/>
                <a:cs typeface="Times New Roman"/>
              </a:rPr>
              <a:t>αξιολογείται</a:t>
            </a:r>
            <a:r>
              <a:rPr sz="2400" spc="5" dirty="0">
                <a:latin typeface="Times New Roman"/>
                <a:cs typeface="Times New Roman"/>
              </a:rPr>
              <a:t> </a:t>
            </a:r>
            <a:r>
              <a:rPr sz="2400" spc="-15" dirty="0">
                <a:latin typeface="Times New Roman"/>
                <a:cs typeface="Times New Roman"/>
              </a:rPr>
              <a:t>σε</a:t>
            </a:r>
            <a:r>
              <a:rPr sz="2400" spc="5" dirty="0">
                <a:latin typeface="Times New Roman"/>
                <a:cs typeface="Times New Roman"/>
              </a:rPr>
              <a:t> </a:t>
            </a:r>
            <a:r>
              <a:rPr sz="2400" spc="-15" dirty="0">
                <a:latin typeface="Times New Roman"/>
                <a:cs typeface="Times New Roman"/>
              </a:rPr>
              <a:t>ετήσια</a:t>
            </a:r>
            <a:r>
              <a:rPr sz="2400" spc="5" dirty="0">
                <a:latin typeface="Times New Roman"/>
                <a:cs typeface="Times New Roman"/>
              </a:rPr>
              <a:t> </a:t>
            </a:r>
            <a:r>
              <a:rPr sz="2400" spc="-15" dirty="0">
                <a:latin typeface="Times New Roman"/>
                <a:cs typeface="Times New Roman"/>
              </a:rPr>
              <a:t>ή</a:t>
            </a:r>
            <a:r>
              <a:rPr sz="2400" spc="-5" dirty="0">
                <a:latin typeface="Times New Roman"/>
                <a:cs typeface="Times New Roman"/>
              </a:rPr>
              <a:t> </a:t>
            </a:r>
            <a:r>
              <a:rPr sz="2400" dirty="0">
                <a:latin typeface="Times New Roman"/>
                <a:cs typeface="Times New Roman"/>
              </a:rPr>
              <a:t>σ</a:t>
            </a:r>
            <a:r>
              <a:rPr sz="2400" spc="-10" dirty="0">
                <a:latin typeface="Times New Roman"/>
                <a:cs typeface="Times New Roman"/>
              </a:rPr>
              <a:t>ε</a:t>
            </a:r>
            <a:r>
              <a:rPr sz="2400" dirty="0">
                <a:latin typeface="Times New Roman"/>
                <a:cs typeface="Times New Roman"/>
              </a:rPr>
              <a:t> </a:t>
            </a:r>
            <a:r>
              <a:rPr sz="2400" spc="-5" dirty="0">
                <a:latin typeface="Times New Roman"/>
                <a:cs typeface="Times New Roman"/>
              </a:rPr>
              <a:t>δ</a:t>
            </a:r>
            <a:r>
              <a:rPr sz="2400" spc="-10" dirty="0">
                <a:latin typeface="Times New Roman"/>
                <a:cs typeface="Times New Roman"/>
              </a:rPr>
              <a:t>ια βίου</a:t>
            </a:r>
            <a:r>
              <a:rPr sz="2400" spc="-5" dirty="0">
                <a:latin typeface="Times New Roman"/>
                <a:cs typeface="Times New Roman"/>
              </a:rPr>
              <a:t> </a:t>
            </a:r>
            <a:r>
              <a:rPr sz="2400" spc="-15" dirty="0">
                <a:latin typeface="Times New Roman"/>
                <a:cs typeface="Times New Roman"/>
              </a:rPr>
              <a:t>βάσ</a:t>
            </a:r>
            <a:r>
              <a:rPr sz="2400" spc="-5" dirty="0">
                <a:latin typeface="Times New Roman"/>
                <a:cs typeface="Times New Roman"/>
              </a:rPr>
              <a:t>η</a:t>
            </a:r>
            <a:r>
              <a:rPr sz="2400" spc="-10" dirty="0">
                <a:latin typeface="Times New Roman"/>
                <a:cs typeface="Times New Roman"/>
              </a:rPr>
              <a:t>;</a:t>
            </a:r>
            <a:endParaRPr sz="2400">
              <a:latin typeface="Times New Roman"/>
              <a:cs typeface="Times New Roman"/>
            </a:endParaRPr>
          </a:p>
          <a:p>
            <a:pPr marL="834390" lvl="2" indent="-228600">
              <a:lnSpc>
                <a:spcPct val="100000"/>
              </a:lnSpc>
              <a:spcBef>
                <a:spcPts val="370"/>
              </a:spcBef>
              <a:buClr>
                <a:srgbClr val="E6B1AB"/>
              </a:buClr>
              <a:buSzPct val="83333"/>
              <a:buFont typeface="Wingdings 2"/>
              <a:buChar char="•"/>
              <a:tabLst>
                <a:tab pos="835025" algn="l"/>
              </a:tabLst>
            </a:pPr>
            <a:r>
              <a:rPr sz="2400" spc="-15" dirty="0">
                <a:latin typeface="Times New Roman"/>
                <a:cs typeface="Times New Roman"/>
              </a:rPr>
              <a:t>Ένα</a:t>
            </a:r>
            <a:r>
              <a:rPr sz="2400" dirty="0">
                <a:latin typeface="Times New Roman"/>
                <a:cs typeface="Times New Roman"/>
              </a:rPr>
              <a:t> </a:t>
            </a:r>
            <a:r>
              <a:rPr sz="2400" spc="-15" dirty="0">
                <a:latin typeface="Times New Roman"/>
                <a:cs typeface="Times New Roman"/>
              </a:rPr>
              <a:t>αριθμητικό</a:t>
            </a:r>
            <a:r>
              <a:rPr sz="2400" dirty="0">
                <a:latin typeface="Times New Roman"/>
                <a:cs typeface="Times New Roman"/>
              </a:rPr>
              <a:t> </a:t>
            </a:r>
            <a:r>
              <a:rPr sz="2400" spc="-15" dirty="0">
                <a:latin typeface="Times New Roman"/>
                <a:cs typeface="Times New Roman"/>
              </a:rPr>
              <a:t>παράδειγμα</a:t>
            </a:r>
            <a:endParaRPr sz="2400">
              <a:latin typeface="Times New Roman"/>
              <a:cs typeface="Times New Roman"/>
            </a:endParaRPr>
          </a:p>
          <a:p>
            <a:pPr marL="834390" lvl="2" indent="-228600">
              <a:lnSpc>
                <a:spcPct val="100000"/>
              </a:lnSpc>
              <a:spcBef>
                <a:spcPts val="365"/>
              </a:spcBef>
              <a:buClr>
                <a:srgbClr val="E6B1AB"/>
              </a:buClr>
              <a:buSzPct val="83333"/>
              <a:buFont typeface="Wingdings 2"/>
              <a:buChar char="•"/>
              <a:tabLst>
                <a:tab pos="835025" algn="l"/>
                <a:tab pos="1496060" algn="l"/>
              </a:tabLst>
            </a:pPr>
            <a:r>
              <a:rPr sz="2400" spc="-15" dirty="0">
                <a:latin typeface="Times New Roman"/>
                <a:cs typeface="Times New Roman"/>
              </a:rPr>
              <a:t>Ένα</a:t>
            </a:r>
            <a:r>
              <a:rPr sz="2400" dirty="0">
                <a:latin typeface="Times New Roman"/>
                <a:cs typeface="Times New Roman"/>
              </a:rPr>
              <a:t>	</a:t>
            </a:r>
            <a:r>
              <a:rPr sz="2400" spc="-15" dirty="0">
                <a:latin typeface="Times New Roman"/>
                <a:cs typeface="Times New Roman"/>
              </a:rPr>
              <a:t>επίσημο</a:t>
            </a:r>
            <a:r>
              <a:rPr sz="2400" dirty="0">
                <a:latin typeface="Times New Roman"/>
                <a:cs typeface="Times New Roman"/>
              </a:rPr>
              <a:t> </a:t>
            </a:r>
            <a:r>
              <a:rPr sz="2400" spc="-15" dirty="0">
                <a:latin typeface="Times New Roman"/>
                <a:cs typeface="Times New Roman"/>
              </a:rPr>
              <a:t>υπόδειγμα</a:t>
            </a:r>
            <a:endParaRPr sz="24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73660">
              <a:lnSpc>
                <a:spcPct val="100000"/>
              </a:lnSpc>
            </a:pPr>
            <a:fld id="{81D60167-4931-47E6-BA6A-407CBD079E47}" type="slidenum">
              <a:rPr spc="-10" dirty="0"/>
              <a:pPr marL="73660">
                <a:lnSpc>
                  <a:spcPct val="100000"/>
                </a:lnSpc>
              </a:pPr>
              <a:t>4</a:t>
            </a:fld>
            <a:endParaRPr spc="-10" dirty="0"/>
          </a:p>
        </p:txBody>
      </p:sp>
      <p:sp>
        <p:nvSpPr>
          <p:cNvPr id="7" name="object 7"/>
          <p:cNvSpPr txBox="1"/>
          <p:nvPr/>
        </p:nvSpPr>
        <p:spPr>
          <a:xfrm>
            <a:off x="1082946" y="1057231"/>
            <a:ext cx="8550275" cy="919480"/>
          </a:xfrm>
          <a:prstGeom prst="rect">
            <a:avLst/>
          </a:prstGeom>
        </p:spPr>
        <p:txBody>
          <a:bodyPr vert="horz" wrap="square" lIns="0" tIns="0" rIns="0" bIns="0" rtlCol="0">
            <a:spAutoFit/>
          </a:bodyPr>
          <a:lstStyle/>
          <a:p>
            <a:pPr algn="ctr">
              <a:lnSpc>
                <a:spcPct val="100000"/>
              </a:lnSpc>
            </a:pPr>
            <a:r>
              <a:rPr sz="3200" b="1" spc="-20" dirty="0">
                <a:solidFill>
                  <a:srgbClr val="420000"/>
                </a:solidFill>
                <a:latin typeface="Times New Roman"/>
                <a:cs typeface="Times New Roman"/>
              </a:rPr>
              <a:t>Αποτελεσματικότητα</a:t>
            </a:r>
            <a:r>
              <a:rPr sz="3200" b="1" spc="-5" dirty="0">
                <a:solidFill>
                  <a:srgbClr val="420000"/>
                </a:solidFill>
                <a:latin typeface="Times New Roman"/>
                <a:cs typeface="Times New Roman"/>
              </a:rPr>
              <a:t> </a:t>
            </a:r>
            <a:r>
              <a:rPr sz="3200" b="1" spc="-15" dirty="0">
                <a:solidFill>
                  <a:srgbClr val="420000"/>
                </a:solidFill>
                <a:latin typeface="Times New Roman"/>
                <a:cs typeface="Times New Roman"/>
              </a:rPr>
              <a:t>και</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δικαιοσύνη</a:t>
            </a:r>
            <a:endParaRPr sz="3200">
              <a:latin typeface="Times New Roman"/>
              <a:cs typeface="Times New Roman"/>
            </a:endParaRPr>
          </a:p>
          <a:p>
            <a:pPr algn="ctr">
              <a:lnSpc>
                <a:spcPct val="100000"/>
              </a:lnSpc>
            </a:pPr>
            <a:r>
              <a:rPr sz="3200" b="1" spc="-20" dirty="0">
                <a:solidFill>
                  <a:srgbClr val="420000"/>
                </a:solidFill>
                <a:latin typeface="Times New Roman"/>
                <a:cs typeface="Times New Roman"/>
              </a:rPr>
              <a:t>στην</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περίπτωση</a:t>
            </a:r>
            <a:r>
              <a:rPr sz="3200" b="1" spc="-10" dirty="0">
                <a:solidFill>
                  <a:srgbClr val="420000"/>
                </a:solidFill>
                <a:latin typeface="Times New Roman"/>
                <a:cs typeface="Times New Roman"/>
              </a:rPr>
              <a:t> </a:t>
            </a:r>
            <a:r>
              <a:rPr sz="3200" b="1" spc="-20" dirty="0">
                <a:solidFill>
                  <a:srgbClr val="420000"/>
                </a:solidFill>
                <a:latin typeface="Times New Roman"/>
                <a:cs typeface="Times New Roman"/>
              </a:rPr>
              <a:t>του</a:t>
            </a:r>
            <a:r>
              <a:rPr sz="3200" b="1" dirty="0">
                <a:solidFill>
                  <a:srgbClr val="420000"/>
                </a:solidFill>
                <a:latin typeface="Times New Roman"/>
                <a:cs typeface="Times New Roman"/>
              </a:rPr>
              <a:t> </a:t>
            </a:r>
            <a:r>
              <a:rPr sz="3200" b="1" spc="-20" dirty="0">
                <a:solidFill>
                  <a:srgbClr val="420000"/>
                </a:solidFill>
                <a:latin typeface="Times New Roman"/>
                <a:cs typeface="Times New Roman"/>
              </a:rPr>
              <a:t>προσωπικού</a:t>
            </a:r>
            <a:r>
              <a:rPr sz="3200" b="1" spc="-10" dirty="0">
                <a:solidFill>
                  <a:srgbClr val="420000"/>
                </a:solidFill>
                <a:latin typeface="Times New Roman"/>
                <a:cs typeface="Times New Roman"/>
              </a:rPr>
              <a:t> </a:t>
            </a:r>
            <a:r>
              <a:rPr sz="3200" b="1" spc="-20" dirty="0">
                <a:solidFill>
                  <a:srgbClr val="420000"/>
                </a:solidFill>
                <a:latin typeface="Times New Roman"/>
                <a:cs typeface="Times New Roman"/>
              </a:rPr>
              <a:t>φόρου</a:t>
            </a:r>
            <a:r>
              <a:rPr sz="3200" b="1" dirty="0">
                <a:solidFill>
                  <a:srgbClr val="420000"/>
                </a:solidFill>
                <a:latin typeface="Times New Roman"/>
                <a:cs typeface="Times New Roman"/>
              </a:rPr>
              <a:t> </a:t>
            </a:r>
            <a:r>
              <a:rPr sz="3200" b="1" spc="-20" dirty="0">
                <a:solidFill>
                  <a:srgbClr val="420000"/>
                </a:solidFill>
                <a:latin typeface="Times New Roman"/>
                <a:cs typeface="Times New Roman"/>
              </a:rPr>
              <a:t>δαπάνης</a:t>
            </a:r>
            <a:endParaRPr sz="32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4" name="object 4"/>
          <p:cNvSpPr txBox="1"/>
          <p:nvPr/>
        </p:nvSpPr>
        <p:spPr>
          <a:xfrm>
            <a:off x="1315346" y="765790"/>
            <a:ext cx="7933690" cy="508000"/>
          </a:xfrm>
          <a:prstGeom prst="rect">
            <a:avLst/>
          </a:prstGeom>
        </p:spPr>
        <p:txBody>
          <a:bodyPr vert="horz" wrap="square" lIns="0" tIns="0" rIns="0" bIns="0" rtlCol="0">
            <a:spAutoFit/>
          </a:bodyPr>
          <a:lstStyle/>
          <a:p>
            <a:pPr marL="12700">
              <a:lnSpc>
                <a:spcPct val="100000"/>
              </a:lnSpc>
            </a:pPr>
            <a:r>
              <a:rPr sz="3800" b="1" spc="-20" dirty="0">
                <a:solidFill>
                  <a:srgbClr val="420000"/>
                </a:solidFill>
                <a:latin typeface="Times New Roman"/>
                <a:cs typeface="Times New Roman"/>
              </a:rPr>
              <a:t>Φορολογία</a:t>
            </a:r>
            <a:r>
              <a:rPr sz="3800" b="1" spc="5" dirty="0">
                <a:solidFill>
                  <a:srgbClr val="420000"/>
                </a:solidFill>
                <a:latin typeface="Times New Roman"/>
                <a:cs typeface="Times New Roman"/>
              </a:rPr>
              <a:t> </a:t>
            </a:r>
            <a:r>
              <a:rPr sz="3800" b="1" spc="-20" dirty="0">
                <a:solidFill>
                  <a:srgbClr val="420000"/>
                </a:solidFill>
                <a:latin typeface="Times New Roman"/>
                <a:cs typeface="Times New Roman"/>
              </a:rPr>
              <a:t>κληρονομιών</a:t>
            </a:r>
            <a:r>
              <a:rPr sz="3800" b="1" spc="-5" dirty="0">
                <a:solidFill>
                  <a:srgbClr val="420000"/>
                </a:solidFill>
                <a:latin typeface="Times New Roman"/>
                <a:cs typeface="Times New Roman"/>
              </a:rPr>
              <a:t> </a:t>
            </a:r>
            <a:r>
              <a:rPr sz="3800" b="1" spc="-20" dirty="0">
                <a:solidFill>
                  <a:srgbClr val="420000"/>
                </a:solidFill>
                <a:latin typeface="Times New Roman"/>
                <a:cs typeface="Times New Roman"/>
              </a:rPr>
              <a:t>στην</a:t>
            </a:r>
            <a:r>
              <a:rPr sz="3800" b="1" spc="5" dirty="0">
                <a:solidFill>
                  <a:srgbClr val="420000"/>
                </a:solidFill>
                <a:latin typeface="Times New Roman"/>
                <a:cs typeface="Times New Roman"/>
              </a:rPr>
              <a:t> </a:t>
            </a:r>
            <a:r>
              <a:rPr sz="3800" b="1" spc="-25" dirty="0">
                <a:solidFill>
                  <a:srgbClr val="420000"/>
                </a:solidFill>
                <a:latin typeface="Times New Roman"/>
                <a:cs typeface="Times New Roman"/>
              </a:rPr>
              <a:t>Ελλάδα</a:t>
            </a:r>
            <a:endParaRPr sz="3800">
              <a:latin typeface="Times New Roman"/>
              <a:cs typeface="Times New Roman"/>
            </a:endParaRPr>
          </a:p>
        </p:txBody>
      </p:sp>
      <p:sp>
        <p:nvSpPr>
          <p:cNvPr id="5" name="object 5"/>
          <p:cNvSpPr/>
          <p:nvPr/>
        </p:nvSpPr>
        <p:spPr>
          <a:xfrm>
            <a:off x="9026531" y="6832091"/>
            <a:ext cx="892308" cy="374903"/>
          </a:xfrm>
          <a:prstGeom prst="rect">
            <a:avLst/>
          </a:prstGeom>
          <a:blipFill>
            <a:blip r:embed="rId3" cstate="print"/>
            <a:stretch>
              <a:fillRect/>
            </a:stretch>
          </a:blipFill>
        </p:spPr>
        <p:txBody>
          <a:bodyPr wrap="square" lIns="0" tIns="0" rIns="0" bIns="0" rtlCol="0"/>
          <a:lstStyle/>
          <a:p>
            <a:endParaRPr/>
          </a:p>
        </p:txBody>
      </p:sp>
      <p:sp>
        <p:nvSpPr>
          <p:cNvPr id="6" name="object 6"/>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40</a:t>
            </a:fld>
            <a:endParaRPr spc="-10" dirty="0"/>
          </a:p>
        </p:txBody>
      </p:sp>
      <p:graphicFrame>
        <p:nvGraphicFramePr>
          <p:cNvPr id="3" name="object 3"/>
          <p:cNvGraphicFramePr>
            <a:graphicFrameLocks noGrp="1"/>
          </p:cNvGraphicFramePr>
          <p:nvPr/>
        </p:nvGraphicFramePr>
        <p:xfrm>
          <a:off x="1482483" y="1628139"/>
          <a:ext cx="7786864" cy="5153405"/>
        </p:xfrm>
        <a:graphic>
          <a:graphicData uri="http://schemas.openxmlformats.org/drawingml/2006/table">
            <a:tbl>
              <a:tblPr firstRow="1" bandRow="1">
                <a:tableStyleId>{2D5ABB26-0587-4C30-8999-92F81FD0307C}</a:tableStyleId>
              </a:tblPr>
              <a:tblGrid>
                <a:gridCol w="3572256"/>
                <a:gridCol w="2071877"/>
                <a:gridCol w="2142731"/>
              </a:tblGrid>
              <a:tr h="632460">
                <a:tc gridSpan="3">
                  <a:txBody>
                    <a:bodyPr/>
                    <a:lstStyle/>
                    <a:p>
                      <a:pPr marL="61594">
                        <a:lnSpc>
                          <a:spcPct val="100000"/>
                        </a:lnSpc>
                      </a:pPr>
                      <a:r>
                        <a:rPr sz="1800" spc="-5" dirty="0">
                          <a:latin typeface="Arial"/>
                          <a:cs typeface="Arial"/>
                        </a:rPr>
                        <a:t>Συντελεστέ</a:t>
                      </a:r>
                      <a:r>
                        <a:rPr sz="1800" dirty="0">
                          <a:latin typeface="Arial"/>
                          <a:cs typeface="Arial"/>
                        </a:rPr>
                        <a:t>ς</a:t>
                      </a:r>
                      <a:r>
                        <a:rPr sz="1800" spc="-50" dirty="0">
                          <a:latin typeface="Arial"/>
                          <a:cs typeface="Arial"/>
                        </a:rPr>
                        <a:t> </a:t>
                      </a:r>
                      <a:r>
                        <a:rPr sz="1800" spc="-10" dirty="0">
                          <a:latin typeface="Arial"/>
                          <a:cs typeface="Arial"/>
                        </a:rPr>
                        <a:t>κ</a:t>
                      </a:r>
                      <a:r>
                        <a:rPr sz="1800" spc="-5" dirty="0">
                          <a:latin typeface="Arial"/>
                          <a:cs typeface="Arial"/>
                        </a:rPr>
                        <a:t>α</a:t>
                      </a:r>
                      <a:r>
                        <a:rPr sz="1800" dirty="0">
                          <a:latin typeface="Arial"/>
                          <a:cs typeface="Arial"/>
                        </a:rPr>
                        <a:t>ι</a:t>
                      </a:r>
                      <a:r>
                        <a:rPr sz="1800" spc="-50" dirty="0">
                          <a:latin typeface="Arial"/>
                          <a:cs typeface="Arial"/>
                        </a:rPr>
                        <a:t> </a:t>
                      </a:r>
                      <a:r>
                        <a:rPr sz="1800" spc="-10" dirty="0">
                          <a:latin typeface="Arial"/>
                          <a:cs typeface="Arial"/>
                        </a:rPr>
                        <a:t>α</a:t>
                      </a:r>
                      <a:r>
                        <a:rPr sz="1800" dirty="0">
                          <a:latin typeface="Arial"/>
                          <a:cs typeface="Arial"/>
                        </a:rPr>
                        <a:t>φ</a:t>
                      </a:r>
                      <a:r>
                        <a:rPr sz="1800" spc="-5" dirty="0">
                          <a:latin typeface="Arial"/>
                          <a:cs typeface="Arial"/>
                        </a:rPr>
                        <a:t>ορολόγητ</a:t>
                      </a:r>
                      <a:r>
                        <a:rPr sz="1800" dirty="0">
                          <a:latin typeface="Arial"/>
                          <a:cs typeface="Arial"/>
                        </a:rPr>
                        <a:t>α</a:t>
                      </a:r>
                      <a:r>
                        <a:rPr sz="1800" spc="-55" dirty="0">
                          <a:latin typeface="Arial"/>
                          <a:cs typeface="Arial"/>
                        </a:rPr>
                        <a:t> </a:t>
                      </a:r>
                      <a:r>
                        <a:rPr sz="1800" dirty="0">
                          <a:latin typeface="Arial"/>
                          <a:cs typeface="Arial"/>
                        </a:rPr>
                        <a:t>π</a:t>
                      </a:r>
                      <a:r>
                        <a:rPr sz="1800" spc="-5" dirty="0">
                          <a:latin typeface="Arial"/>
                          <a:cs typeface="Arial"/>
                        </a:rPr>
                        <a:t>οσ</a:t>
                      </a:r>
                      <a:r>
                        <a:rPr sz="1800" dirty="0">
                          <a:latin typeface="Arial"/>
                          <a:cs typeface="Arial"/>
                        </a:rPr>
                        <a:t>ά</a:t>
                      </a:r>
                      <a:r>
                        <a:rPr sz="1800" spc="-60" dirty="0">
                          <a:latin typeface="Arial"/>
                          <a:cs typeface="Arial"/>
                        </a:rPr>
                        <a:t> </a:t>
                      </a:r>
                      <a:r>
                        <a:rPr sz="1800" spc="-5" dirty="0">
                          <a:latin typeface="Arial"/>
                          <a:cs typeface="Arial"/>
                        </a:rPr>
                        <a:t>στο</a:t>
                      </a:r>
                      <a:r>
                        <a:rPr sz="1800" dirty="0">
                          <a:latin typeface="Arial"/>
                          <a:cs typeface="Arial"/>
                        </a:rPr>
                        <a:t>ν</a:t>
                      </a:r>
                      <a:r>
                        <a:rPr sz="1800" spc="-55" dirty="0">
                          <a:latin typeface="Arial"/>
                          <a:cs typeface="Arial"/>
                        </a:rPr>
                        <a:t> </a:t>
                      </a:r>
                      <a:r>
                        <a:rPr sz="1800" spc="-5" dirty="0">
                          <a:latin typeface="Arial"/>
                          <a:cs typeface="Arial"/>
                        </a:rPr>
                        <a:t>φόρ</a:t>
                      </a:r>
                      <a:r>
                        <a:rPr sz="1800" dirty="0">
                          <a:latin typeface="Arial"/>
                          <a:cs typeface="Arial"/>
                        </a:rPr>
                        <a:t>ο</a:t>
                      </a:r>
                      <a:r>
                        <a:rPr sz="1800" spc="-50" dirty="0">
                          <a:latin typeface="Arial"/>
                          <a:cs typeface="Arial"/>
                        </a:rPr>
                        <a:t> </a:t>
                      </a:r>
                      <a:r>
                        <a:rPr sz="1800" dirty="0">
                          <a:latin typeface="Arial"/>
                          <a:cs typeface="Arial"/>
                        </a:rPr>
                        <a:t>κ</a:t>
                      </a:r>
                      <a:r>
                        <a:rPr sz="1800" spc="-5" dirty="0">
                          <a:latin typeface="Arial"/>
                          <a:cs typeface="Arial"/>
                        </a:rPr>
                        <a:t>ληρονομιών</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r>
              <a:tr h="823722">
                <a:tc>
                  <a:txBody>
                    <a:bodyPr/>
                    <a:lstStyle/>
                    <a:p>
                      <a:pPr marL="61594">
                        <a:lnSpc>
                          <a:spcPct val="100000"/>
                        </a:lnSpc>
                      </a:pPr>
                      <a:r>
                        <a:rPr sz="1800" dirty="0">
                          <a:latin typeface="Arial"/>
                          <a:cs typeface="Arial"/>
                        </a:rPr>
                        <a:t>Είδος</a:t>
                      </a:r>
                      <a:r>
                        <a:rPr sz="1800" spc="-55" dirty="0">
                          <a:latin typeface="Arial"/>
                          <a:cs typeface="Arial"/>
                        </a:rPr>
                        <a:t> </a:t>
                      </a:r>
                      <a:r>
                        <a:rPr sz="1800" dirty="0">
                          <a:latin typeface="Arial"/>
                          <a:cs typeface="Arial"/>
                        </a:rPr>
                        <a:t>περιουσιακού</a:t>
                      </a:r>
                      <a:r>
                        <a:rPr sz="1800" spc="-55" dirty="0">
                          <a:latin typeface="Arial"/>
                          <a:cs typeface="Arial"/>
                        </a:rPr>
                        <a:t> </a:t>
                      </a:r>
                      <a:r>
                        <a:rPr sz="1800" spc="-5" dirty="0">
                          <a:latin typeface="Arial"/>
                          <a:cs typeface="Arial"/>
                        </a:rPr>
                        <a:t>σ</a:t>
                      </a:r>
                      <a:r>
                        <a:rPr sz="1800" dirty="0">
                          <a:latin typeface="Arial"/>
                          <a:cs typeface="Arial"/>
                        </a:rPr>
                        <a:t>τοιχείου</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230" marR="730885">
                        <a:lnSpc>
                          <a:spcPct val="141900"/>
                        </a:lnSpc>
                      </a:pPr>
                      <a:r>
                        <a:rPr sz="1800" spc="-5" dirty="0">
                          <a:latin typeface="Arial"/>
                          <a:cs typeface="Arial"/>
                        </a:rPr>
                        <a:t>Συγγενεί</a:t>
                      </a:r>
                      <a:r>
                        <a:rPr sz="1800" dirty="0">
                          <a:latin typeface="Arial"/>
                          <a:cs typeface="Arial"/>
                        </a:rPr>
                        <a:t>ς</a:t>
                      </a:r>
                      <a:r>
                        <a:rPr sz="1800" spc="-50" dirty="0">
                          <a:latin typeface="Arial"/>
                          <a:cs typeface="Arial"/>
                        </a:rPr>
                        <a:t> </a:t>
                      </a:r>
                      <a:r>
                        <a:rPr sz="1800" spc="-5" dirty="0">
                          <a:latin typeface="Arial"/>
                          <a:cs typeface="Arial"/>
                        </a:rPr>
                        <a:t>Α΄ κατηγορίας</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0960" marR="802640">
                        <a:lnSpc>
                          <a:spcPct val="141900"/>
                        </a:lnSpc>
                      </a:pPr>
                      <a:r>
                        <a:rPr sz="1800" spc="-5" dirty="0">
                          <a:latin typeface="Arial"/>
                          <a:cs typeface="Arial"/>
                        </a:rPr>
                        <a:t>Συγγενεί</a:t>
                      </a:r>
                      <a:r>
                        <a:rPr sz="1800" dirty="0">
                          <a:latin typeface="Arial"/>
                          <a:cs typeface="Arial"/>
                        </a:rPr>
                        <a:t>ς</a:t>
                      </a:r>
                      <a:r>
                        <a:rPr sz="1800" spc="-50" dirty="0">
                          <a:latin typeface="Arial"/>
                          <a:cs typeface="Arial"/>
                        </a:rPr>
                        <a:t> </a:t>
                      </a:r>
                      <a:r>
                        <a:rPr sz="1800" spc="-5" dirty="0">
                          <a:latin typeface="Arial"/>
                          <a:cs typeface="Arial"/>
                        </a:rPr>
                        <a:t>Β΄ κατηγορίας</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23900">
                <a:tc>
                  <a:txBody>
                    <a:bodyPr/>
                    <a:lstStyle/>
                    <a:p>
                      <a:pPr marL="61594">
                        <a:lnSpc>
                          <a:spcPct val="100000"/>
                        </a:lnSpc>
                      </a:pPr>
                      <a:r>
                        <a:rPr sz="1800" spc="-5" dirty="0">
                          <a:latin typeface="Arial"/>
                          <a:cs typeface="Arial"/>
                        </a:rPr>
                        <a:t>Αφορολόγητ</a:t>
                      </a:r>
                      <a:r>
                        <a:rPr sz="1800" dirty="0">
                          <a:latin typeface="Arial"/>
                          <a:cs typeface="Arial"/>
                        </a:rPr>
                        <a:t>ο</a:t>
                      </a:r>
                      <a:r>
                        <a:rPr sz="1800" spc="-60" dirty="0">
                          <a:latin typeface="Arial"/>
                          <a:cs typeface="Arial"/>
                        </a:rPr>
                        <a:t> </a:t>
                      </a:r>
                      <a:r>
                        <a:rPr sz="1800" dirty="0">
                          <a:latin typeface="Arial"/>
                          <a:cs typeface="Arial"/>
                        </a:rPr>
                        <a:t>π</a:t>
                      </a:r>
                      <a:r>
                        <a:rPr sz="1800" spc="-5" dirty="0">
                          <a:latin typeface="Arial"/>
                          <a:cs typeface="Arial"/>
                        </a:rPr>
                        <a:t>οσό</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9285">
                        <a:lnSpc>
                          <a:spcPct val="100000"/>
                        </a:lnSpc>
                      </a:pPr>
                      <a:r>
                        <a:rPr sz="1800" dirty="0">
                          <a:latin typeface="Times New Roman"/>
                          <a:cs typeface="Times New Roman"/>
                        </a:rPr>
                        <a:t>€ 95.000</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63575">
                        <a:lnSpc>
                          <a:spcPct val="100000"/>
                        </a:lnSpc>
                      </a:pPr>
                      <a:r>
                        <a:rPr sz="1800" dirty="0">
                          <a:latin typeface="Times New Roman"/>
                          <a:cs typeface="Times New Roman"/>
                        </a:rPr>
                        <a:t>€ 20.000</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44473">
                <a:tc>
                  <a:txBody>
                    <a:bodyPr/>
                    <a:lstStyle/>
                    <a:p>
                      <a:pPr marL="61594">
                        <a:lnSpc>
                          <a:spcPct val="100000"/>
                        </a:lnSpc>
                      </a:pPr>
                      <a:r>
                        <a:rPr sz="1800" dirty="0">
                          <a:latin typeface="Arial"/>
                          <a:cs typeface="Arial"/>
                        </a:rPr>
                        <a:t>Ακίνητη</a:t>
                      </a:r>
                      <a:r>
                        <a:rPr sz="1800" spc="-60" dirty="0">
                          <a:latin typeface="Arial"/>
                          <a:cs typeface="Arial"/>
                        </a:rPr>
                        <a:t> </a:t>
                      </a:r>
                      <a:r>
                        <a:rPr sz="1800" dirty="0">
                          <a:latin typeface="Arial"/>
                          <a:cs typeface="Arial"/>
                        </a:rPr>
                        <a:t>περιουσία</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pPr>
                      <a:r>
                        <a:rPr sz="1800" dirty="0">
                          <a:latin typeface="Times New Roman"/>
                          <a:cs typeface="Times New Roman"/>
                        </a:rPr>
                        <a:t>1%</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800" dirty="0">
                          <a:latin typeface="Times New Roman"/>
                          <a:cs typeface="Times New Roman"/>
                        </a:rPr>
                        <a:t>1%</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42950">
                <a:tc>
                  <a:txBody>
                    <a:bodyPr/>
                    <a:lstStyle/>
                    <a:p>
                      <a:pPr marL="61594" marR="507365">
                        <a:lnSpc>
                          <a:spcPts val="2030"/>
                        </a:lnSpc>
                      </a:pPr>
                      <a:r>
                        <a:rPr sz="1800" spc="-5" dirty="0">
                          <a:latin typeface="Arial"/>
                          <a:cs typeface="Arial"/>
                        </a:rPr>
                        <a:t>Μετοχέ</a:t>
                      </a:r>
                      <a:r>
                        <a:rPr sz="1800" dirty="0">
                          <a:latin typeface="Arial"/>
                          <a:cs typeface="Arial"/>
                        </a:rPr>
                        <a:t>ς</a:t>
                      </a:r>
                      <a:r>
                        <a:rPr sz="1800" spc="-50" dirty="0">
                          <a:latin typeface="Arial"/>
                          <a:cs typeface="Arial"/>
                        </a:rPr>
                        <a:t> </a:t>
                      </a:r>
                      <a:r>
                        <a:rPr sz="1800" dirty="0">
                          <a:latin typeface="Arial"/>
                          <a:cs typeface="Arial"/>
                        </a:rPr>
                        <a:t>κ</a:t>
                      </a:r>
                      <a:r>
                        <a:rPr sz="1800" spc="-10" dirty="0">
                          <a:latin typeface="Arial"/>
                          <a:cs typeface="Arial"/>
                        </a:rPr>
                        <a:t>α</a:t>
                      </a:r>
                      <a:r>
                        <a:rPr sz="1800" dirty="0">
                          <a:latin typeface="Arial"/>
                          <a:cs typeface="Arial"/>
                        </a:rPr>
                        <a:t>ι</a:t>
                      </a:r>
                      <a:r>
                        <a:rPr sz="1800" spc="-50" dirty="0">
                          <a:latin typeface="Arial"/>
                          <a:cs typeface="Arial"/>
                        </a:rPr>
                        <a:t> </a:t>
                      </a:r>
                      <a:r>
                        <a:rPr sz="1800" spc="-5" dirty="0">
                          <a:latin typeface="Arial"/>
                          <a:cs typeface="Arial"/>
                        </a:rPr>
                        <a:t>λοιπο</a:t>
                      </a:r>
                      <a:r>
                        <a:rPr sz="1800" dirty="0">
                          <a:latin typeface="Arial"/>
                          <a:cs typeface="Arial"/>
                        </a:rPr>
                        <a:t>ί</a:t>
                      </a:r>
                      <a:r>
                        <a:rPr sz="1800" spc="-50" dirty="0">
                          <a:latin typeface="Arial"/>
                          <a:cs typeface="Arial"/>
                        </a:rPr>
                        <a:t> </a:t>
                      </a:r>
                      <a:r>
                        <a:rPr sz="1800" spc="-5" dirty="0">
                          <a:latin typeface="Arial"/>
                          <a:cs typeface="Arial"/>
                        </a:rPr>
                        <a:t>τίτλοι </a:t>
                      </a:r>
                      <a:r>
                        <a:rPr sz="1800" dirty="0">
                          <a:latin typeface="Arial"/>
                          <a:cs typeface="Arial"/>
                        </a:rPr>
                        <a:t>εισηγμένοι</a:t>
                      </a:r>
                      <a:r>
                        <a:rPr sz="1800" spc="-50" dirty="0">
                          <a:latin typeface="Arial"/>
                          <a:cs typeface="Arial"/>
                        </a:rPr>
                        <a:t> </a:t>
                      </a:r>
                      <a:r>
                        <a:rPr sz="1800" dirty="0">
                          <a:latin typeface="Arial"/>
                          <a:cs typeface="Arial"/>
                        </a:rPr>
                        <a:t>στο</a:t>
                      </a:r>
                      <a:r>
                        <a:rPr sz="1800" spc="-60" dirty="0">
                          <a:latin typeface="Arial"/>
                          <a:cs typeface="Arial"/>
                        </a:rPr>
                        <a:t> </a:t>
                      </a:r>
                      <a:r>
                        <a:rPr sz="1800" spc="-5" dirty="0">
                          <a:latin typeface="Arial"/>
                          <a:cs typeface="Arial"/>
                        </a:rPr>
                        <a:t>χ</a:t>
                      </a:r>
                      <a:r>
                        <a:rPr sz="1800" dirty="0">
                          <a:latin typeface="Arial"/>
                          <a:cs typeface="Arial"/>
                        </a:rPr>
                        <a:t>ρηματιστήριο</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800" dirty="0">
                          <a:latin typeface="Times New Roman"/>
                          <a:cs typeface="Times New Roman"/>
                        </a:rPr>
                        <a:t>0,6%</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800" dirty="0">
                          <a:latin typeface="Times New Roman"/>
                          <a:cs typeface="Times New Roman"/>
                        </a:rPr>
                        <a:t>1,2%</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42950">
                <a:tc>
                  <a:txBody>
                    <a:bodyPr/>
                    <a:lstStyle/>
                    <a:p>
                      <a:pPr marL="61594" marR="186055">
                        <a:lnSpc>
                          <a:spcPts val="2030"/>
                        </a:lnSpc>
                      </a:pPr>
                      <a:r>
                        <a:rPr sz="1800" spc="-5" dirty="0">
                          <a:latin typeface="Arial"/>
                          <a:cs typeface="Arial"/>
                        </a:rPr>
                        <a:t>Μ</a:t>
                      </a:r>
                      <a:r>
                        <a:rPr sz="1800" dirty="0">
                          <a:latin typeface="Arial"/>
                          <a:cs typeface="Arial"/>
                        </a:rPr>
                        <a:t>η</a:t>
                      </a:r>
                      <a:r>
                        <a:rPr sz="1800" spc="-50" dirty="0">
                          <a:latin typeface="Arial"/>
                          <a:cs typeface="Arial"/>
                        </a:rPr>
                        <a:t> </a:t>
                      </a:r>
                      <a:r>
                        <a:rPr sz="1800" spc="-5" dirty="0">
                          <a:latin typeface="Arial"/>
                          <a:cs typeface="Arial"/>
                        </a:rPr>
                        <a:t>εισηγμένε</a:t>
                      </a:r>
                      <a:r>
                        <a:rPr sz="1800" dirty="0">
                          <a:latin typeface="Arial"/>
                          <a:cs typeface="Arial"/>
                        </a:rPr>
                        <a:t>ς</a:t>
                      </a:r>
                      <a:r>
                        <a:rPr sz="1800" spc="-50" dirty="0">
                          <a:latin typeface="Arial"/>
                          <a:cs typeface="Arial"/>
                        </a:rPr>
                        <a:t> </a:t>
                      </a:r>
                      <a:r>
                        <a:rPr sz="1800" spc="-5" dirty="0">
                          <a:latin typeface="Arial"/>
                          <a:cs typeface="Arial"/>
                        </a:rPr>
                        <a:t>μετοχέ</a:t>
                      </a:r>
                      <a:r>
                        <a:rPr sz="1800" spc="15" dirty="0">
                          <a:latin typeface="Arial"/>
                          <a:cs typeface="Arial"/>
                        </a:rPr>
                        <a:t>ς</a:t>
                      </a:r>
                      <a:r>
                        <a:rPr sz="1800" dirty="0">
                          <a:latin typeface="Times New Roman"/>
                          <a:cs typeface="Times New Roman"/>
                        </a:rPr>
                        <a:t>,</a:t>
                      </a:r>
                      <a:r>
                        <a:rPr sz="1800" spc="-10" dirty="0">
                          <a:latin typeface="Times New Roman"/>
                          <a:cs typeface="Times New Roman"/>
                        </a:rPr>
                        <a:t> </a:t>
                      </a:r>
                      <a:r>
                        <a:rPr sz="1800" spc="-5" dirty="0">
                          <a:latin typeface="Arial"/>
                          <a:cs typeface="Arial"/>
                        </a:rPr>
                        <a:t>εταιρικές μερίδε</a:t>
                      </a:r>
                      <a:r>
                        <a:rPr sz="1800" dirty="0">
                          <a:latin typeface="Arial"/>
                          <a:cs typeface="Arial"/>
                        </a:rPr>
                        <a:t>ς</a:t>
                      </a:r>
                      <a:r>
                        <a:rPr sz="1800" spc="-55" dirty="0">
                          <a:latin typeface="Arial"/>
                          <a:cs typeface="Arial"/>
                        </a:rPr>
                        <a:t> </a:t>
                      </a:r>
                      <a:r>
                        <a:rPr sz="1800" spc="-5" dirty="0">
                          <a:latin typeface="Arial"/>
                          <a:cs typeface="Arial"/>
                        </a:rPr>
                        <a:t>κα</a:t>
                      </a:r>
                      <a:r>
                        <a:rPr sz="1800" dirty="0">
                          <a:latin typeface="Arial"/>
                          <a:cs typeface="Arial"/>
                        </a:rPr>
                        <a:t>ι</a:t>
                      </a:r>
                      <a:r>
                        <a:rPr sz="1800" spc="-50" dirty="0">
                          <a:latin typeface="Arial"/>
                          <a:cs typeface="Arial"/>
                        </a:rPr>
                        <a:t> </a:t>
                      </a:r>
                      <a:r>
                        <a:rPr sz="1800" spc="-5" dirty="0">
                          <a:latin typeface="Arial"/>
                          <a:cs typeface="Arial"/>
                        </a:rPr>
                        <a:t>μερίδια</a:t>
                      </a:r>
                      <a:endParaRPr sz="18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800" dirty="0">
                          <a:latin typeface="Times New Roman"/>
                          <a:cs typeface="Times New Roman"/>
                        </a:rPr>
                        <a:t>1,2%</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800" dirty="0">
                          <a:latin typeface="Times New Roman"/>
                          <a:cs typeface="Times New Roman"/>
                        </a:rPr>
                        <a:t>2,4%</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742950">
                <a:tc>
                  <a:txBody>
                    <a:bodyPr/>
                    <a:lstStyle/>
                    <a:p>
                      <a:pPr marL="61594">
                        <a:lnSpc>
                          <a:spcPts val="2095"/>
                        </a:lnSpc>
                      </a:pPr>
                      <a:r>
                        <a:rPr sz="1800" dirty="0">
                          <a:latin typeface="Arial"/>
                          <a:cs typeface="Arial"/>
                        </a:rPr>
                        <a:t>Λοιπά</a:t>
                      </a:r>
                      <a:r>
                        <a:rPr sz="1800" spc="-60" dirty="0">
                          <a:latin typeface="Arial"/>
                          <a:cs typeface="Arial"/>
                        </a:rPr>
                        <a:t> </a:t>
                      </a:r>
                      <a:r>
                        <a:rPr sz="1800" dirty="0">
                          <a:latin typeface="Arial"/>
                          <a:cs typeface="Arial"/>
                        </a:rPr>
                        <a:t>περιουσιακά</a:t>
                      </a:r>
                      <a:r>
                        <a:rPr sz="1800" spc="-55" dirty="0">
                          <a:latin typeface="Arial"/>
                          <a:cs typeface="Arial"/>
                        </a:rPr>
                        <a:t> </a:t>
                      </a:r>
                      <a:r>
                        <a:rPr sz="1800" dirty="0">
                          <a:latin typeface="Arial"/>
                          <a:cs typeface="Arial"/>
                        </a:rPr>
                        <a:t>στοιχεία</a:t>
                      </a:r>
                      <a:endParaRPr sz="1800">
                        <a:latin typeface="Arial"/>
                        <a:cs typeface="Arial"/>
                      </a:endParaRPr>
                    </a:p>
                    <a:p>
                      <a:pPr marL="61594">
                        <a:lnSpc>
                          <a:spcPts val="2095"/>
                        </a:lnSpc>
                      </a:pPr>
                      <a:r>
                        <a:rPr sz="1800" dirty="0">
                          <a:latin typeface="Times New Roman"/>
                          <a:cs typeface="Times New Roman"/>
                        </a:rPr>
                        <a:t>(</a:t>
                      </a:r>
                      <a:r>
                        <a:rPr sz="1800" dirty="0">
                          <a:latin typeface="Arial"/>
                          <a:cs typeface="Arial"/>
                        </a:rPr>
                        <a:t>χρήματα</a:t>
                      </a:r>
                      <a:r>
                        <a:rPr sz="1800" dirty="0">
                          <a:latin typeface="Times New Roman"/>
                          <a:cs typeface="Times New Roman"/>
                        </a:rPr>
                        <a:t>, </a:t>
                      </a:r>
                      <a:r>
                        <a:rPr sz="1800" dirty="0">
                          <a:latin typeface="Arial"/>
                          <a:cs typeface="Arial"/>
                        </a:rPr>
                        <a:t>κινητ</a:t>
                      </a:r>
                      <a:r>
                        <a:rPr sz="1800" spc="-5" dirty="0">
                          <a:latin typeface="Arial"/>
                          <a:cs typeface="Arial"/>
                        </a:rPr>
                        <a:t>ά</a:t>
                      </a:r>
                      <a:r>
                        <a:rPr sz="1800" dirty="0">
                          <a:latin typeface="Times New Roman"/>
                          <a:cs typeface="Times New Roman"/>
                        </a:rPr>
                        <a:t>, </a:t>
                      </a:r>
                      <a:r>
                        <a:rPr sz="1800" dirty="0">
                          <a:latin typeface="Arial"/>
                          <a:cs typeface="Arial"/>
                        </a:rPr>
                        <a:t>κλπ</a:t>
                      </a:r>
                      <a:r>
                        <a:rPr sz="1800" spc="-10" dirty="0">
                          <a:latin typeface="Times New Roman"/>
                          <a:cs typeface="Times New Roman"/>
                        </a:rPr>
                        <a:t>.)</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5" algn="ctr">
                        <a:lnSpc>
                          <a:spcPct val="100000"/>
                        </a:lnSpc>
                      </a:pPr>
                      <a:r>
                        <a:rPr sz="1800" dirty="0">
                          <a:latin typeface="Times New Roman"/>
                          <a:cs typeface="Times New Roman"/>
                        </a:rPr>
                        <a:t>10%</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gn="ctr">
                        <a:lnSpc>
                          <a:spcPct val="100000"/>
                        </a:lnSpc>
                      </a:pPr>
                      <a:r>
                        <a:rPr sz="1800" dirty="0">
                          <a:latin typeface="Times New Roman"/>
                          <a:cs typeface="Times New Roman"/>
                        </a:rPr>
                        <a:t>10%</a:t>
                      </a:r>
                      <a:endParaRPr sz="18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p:nvPr/>
        </p:nvSpPr>
        <p:spPr>
          <a:xfrm>
            <a:off x="1049408" y="1142641"/>
            <a:ext cx="8360409" cy="482600"/>
          </a:xfrm>
          <a:prstGeom prst="rect">
            <a:avLst/>
          </a:prstGeom>
        </p:spPr>
        <p:txBody>
          <a:bodyPr vert="horz" wrap="square" lIns="0" tIns="0" rIns="0" bIns="0" rtlCol="0">
            <a:spAutoFit/>
          </a:bodyPr>
          <a:lstStyle/>
          <a:p>
            <a:pPr marL="12700">
              <a:lnSpc>
                <a:spcPct val="100000"/>
              </a:lnSpc>
            </a:pPr>
            <a:r>
              <a:rPr sz="3600" b="1" spc="-20" dirty="0">
                <a:solidFill>
                  <a:srgbClr val="420000"/>
                </a:solidFill>
                <a:latin typeface="Times New Roman"/>
                <a:cs typeface="Times New Roman"/>
              </a:rPr>
              <a:t>Φορολογία </a:t>
            </a:r>
            <a:r>
              <a:rPr sz="3600" b="1" spc="-15" dirty="0">
                <a:solidFill>
                  <a:srgbClr val="420000"/>
                </a:solidFill>
                <a:latin typeface="Times New Roman"/>
                <a:cs typeface="Times New Roman"/>
              </a:rPr>
              <a:t>γ</a:t>
            </a:r>
            <a:r>
              <a:rPr sz="3600" b="1" spc="-20" dirty="0">
                <a:solidFill>
                  <a:srgbClr val="420000"/>
                </a:solidFill>
                <a:latin typeface="Times New Roman"/>
                <a:cs typeface="Times New Roman"/>
              </a:rPr>
              <a:t>ονικών</a:t>
            </a:r>
            <a:r>
              <a:rPr sz="3600" b="1" spc="-5" dirty="0">
                <a:solidFill>
                  <a:srgbClr val="420000"/>
                </a:solidFill>
                <a:latin typeface="Times New Roman"/>
                <a:cs typeface="Times New Roman"/>
              </a:rPr>
              <a:t> </a:t>
            </a:r>
            <a:r>
              <a:rPr sz="3600" b="1" spc="-20" dirty="0">
                <a:solidFill>
                  <a:srgbClr val="420000"/>
                </a:solidFill>
                <a:latin typeface="Times New Roman"/>
                <a:cs typeface="Times New Roman"/>
              </a:rPr>
              <a:t>παροχών</a:t>
            </a:r>
            <a:r>
              <a:rPr sz="3600" b="1" spc="5" dirty="0">
                <a:solidFill>
                  <a:srgbClr val="420000"/>
                </a:solidFill>
                <a:latin typeface="Times New Roman"/>
                <a:cs typeface="Times New Roman"/>
              </a:rPr>
              <a:t> </a:t>
            </a:r>
            <a:r>
              <a:rPr sz="3600" b="1" spc="-25" dirty="0">
                <a:solidFill>
                  <a:srgbClr val="420000"/>
                </a:solidFill>
                <a:latin typeface="Times New Roman"/>
                <a:cs typeface="Times New Roman"/>
              </a:rPr>
              <a:t>σ</a:t>
            </a:r>
            <a:r>
              <a:rPr sz="3600" b="1" spc="-20" dirty="0">
                <a:solidFill>
                  <a:srgbClr val="420000"/>
                </a:solidFill>
                <a:latin typeface="Times New Roman"/>
                <a:cs typeface="Times New Roman"/>
              </a:rPr>
              <a:t>την</a:t>
            </a:r>
            <a:r>
              <a:rPr sz="3600" b="1" spc="5" dirty="0">
                <a:solidFill>
                  <a:srgbClr val="420000"/>
                </a:solidFill>
                <a:latin typeface="Times New Roman"/>
                <a:cs typeface="Times New Roman"/>
              </a:rPr>
              <a:t> </a:t>
            </a:r>
            <a:r>
              <a:rPr sz="3600" b="1" spc="-30" dirty="0">
                <a:solidFill>
                  <a:srgbClr val="420000"/>
                </a:solidFill>
                <a:latin typeface="Times New Roman"/>
                <a:cs typeface="Times New Roman"/>
              </a:rPr>
              <a:t>Ε</a:t>
            </a:r>
            <a:r>
              <a:rPr sz="3600" b="1" dirty="0">
                <a:solidFill>
                  <a:srgbClr val="420000"/>
                </a:solidFill>
                <a:latin typeface="Times New Roman"/>
                <a:cs typeface="Times New Roman"/>
              </a:rPr>
              <a:t>λλάδα</a:t>
            </a:r>
            <a:endParaRPr sz="36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41</a:t>
            </a:fld>
            <a:endParaRPr spc="-10" dirty="0"/>
          </a:p>
        </p:txBody>
      </p:sp>
      <p:sp>
        <p:nvSpPr>
          <p:cNvPr id="7" name="object 7"/>
          <p:cNvSpPr txBox="1"/>
          <p:nvPr/>
        </p:nvSpPr>
        <p:spPr>
          <a:xfrm>
            <a:off x="1311535" y="2259683"/>
            <a:ext cx="7773670" cy="2447925"/>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u="heavy" spc="-15" dirty="0">
                <a:latin typeface="Times New Roman"/>
                <a:cs typeface="Times New Roman"/>
              </a:rPr>
              <a:t>Βάση</a:t>
            </a:r>
            <a:r>
              <a:rPr sz="2400" u="heavy" spc="-5" dirty="0">
                <a:latin typeface="Times New Roman"/>
                <a:cs typeface="Times New Roman"/>
              </a:rPr>
              <a:t> </a:t>
            </a:r>
            <a:r>
              <a:rPr sz="2400" u="heavy" spc="-15" dirty="0">
                <a:latin typeface="Times New Roman"/>
                <a:cs typeface="Times New Roman"/>
              </a:rPr>
              <a:t>του</a:t>
            </a:r>
            <a:r>
              <a:rPr sz="2400" u="heavy" spc="-5" dirty="0">
                <a:latin typeface="Times New Roman"/>
                <a:cs typeface="Times New Roman"/>
              </a:rPr>
              <a:t> </a:t>
            </a:r>
            <a:r>
              <a:rPr sz="2400" u="heavy" dirty="0">
                <a:latin typeface="Times New Roman"/>
                <a:cs typeface="Times New Roman"/>
              </a:rPr>
              <a:t>φόρο</a:t>
            </a:r>
            <a:r>
              <a:rPr sz="2400" u="heavy" spc="5" dirty="0">
                <a:latin typeface="Times New Roman"/>
                <a:cs typeface="Times New Roman"/>
              </a:rPr>
              <a:t>υ</a:t>
            </a:r>
            <a:r>
              <a:rPr sz="2400" spc="-10" dirty="0">
                <a:latin typeface="Times New Roman"/>
                <a:cs typeface="Times New Roman"/>
              </a:rPr>
              <a:t>:</a:t>
            </a:r>
            <a:endParaRPr sz="2400">
              <a:latin typeface="Times New Roman"/>
              <a:cs typeface="Times New Roman"/>
            </a:endParaRPr>
          </a:p>
          <a:p>
            <a:pPr marL="285115" marR="5080" indent="107950">
              <a:lnSpc>
                <a:spcPct val="100000"/>
              </a:lnSpc>
              <a:spcBef>
                <a:spcPts val="570"/>
              </a:spcBef>
            </a:pP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αξία</a:t>
            </a:r>
            <a:r>
              <a:rPr sz="2400"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περιουσίας</a:t>
            </a:r>
            <a:r>
              <a:rPr sz="2400" spc="25" dirty="0">
                <a:latin typeface="Times New Roman"/>
                <a:cs typeface="Times New Roman"/>
              </a:rPr>
              <a:t> </a:t>
            </a:r>
            <a:r>
              <a:rPr sz="2400" spc="-5" dirty="0">
                <a:latin typeface="Times New Roman"/>
                <a:cs typeface="Times New Roman"/>
              </a:rPr>
              <a:t>(</a:t>
            </a:r>
            <a:r>
              <a:rPr sz="2400" spc="-15" dirty="0">
                <a:latin typeface="Times New Roman"/>
                <a:cs typeface="Times New Roman"/>
              </a:rPr>
              <a:t>κινητής</a:t>
            </a:r>
            <a:r>
              <a:rPr sz="2400" spc="-10" dirty="0">
                <a:latin typeface="Times New Roman"/>
                <a:cs typeface="Times New Roman"/>
              </a:rPr>
              <a:t> </a:t>
            </a:r>
            <a:r>
              <a:rPr sz="2400" spc="-15" dirty="0">
                <a:latin typeface="Times New Roman"/>
                <a:cs typeface="Times New Roman"/>
              </a:rPr>
              <a:t>και</a:t>
            </a:r>
            <a:r>
              <a:rPr sz="2400" dirty="0">
                <a:latin typeface="Times New Roman"/>
                <a:cs typeface="Times New Roman"/>
              </a:rPr>
              <a:t> </a:t>
            </a:r>
            <a:r>
              <a:rPr sz="2400" spc="-15" dirty="0">
                <a:latin typeface="Times New Roman"/>
                <a:cs typeface="Times New Roman"/>
              </a:rPr>
              <a:t>ακίνητη</a:t>
            </a:r>
            <a:r>
              <a:rPr sz="2400" spc="15" dirty="0">
                <a:latin typeface="Times New Roman"/>
                <a:cs typeface="Times New Roman"/>
              </a:rPr>
              <a:t>ς</a:t>
            </a:r>
            <a:r>
              <a:rPr sz="2400" dirty="0">
                <a:latin typeface="Times New Roman"/>
                <a:cs typeface="Times New Roman"/>
              </a:rPr>
              <a:t>)</a:t>
            </a:r>
            <a:r>
              <a:rPr sz="2400" spc="-5" dirty="0">
                <a:latin typeface="Times New Roman"/>
                <a:cs typeface="Times New Roman"/>
              </a:rPr>
              <a:t> </a:t>
            </a:r>
            <a:r>
              <a:rPr sz="2400" spc="-15" dirty="0">
                <a:latin typeface="Times New Roman"/>
                <a:cs typeface="Times New Roman"/>
              </a:rPr>
              <a:t>που</a:t>
            </a:r>
            <a:r>
              <a:rPr sz="2400" spc="-5" dirty="0">
                <a:latin typeface="Times New Roman"/>
                <a:cs typeface="Times New Roman"/>
              </a:rPr>
              <a:t> </a:t>
            </a:r>
            <a:r>
              <a:rPr sz="2400" spc="-15" dirty="0">
                <a:latin typeface="Times New Roman"/>
                <a:cs typeface="Times New Roman"/>
              </a:rPr>
              <a:t>παρέχεται από</a:t>
            </a:r>
            <a:r>
              <a:rPr sz="2400" dirty="0">
                <a:latin typeface="Times New Roman"/>
                <a:cs typeface="Times New Roman"/>
              </a:rPr>
              <a:t> </a:t>
            </a:r>
            <a:r>
              <a:rPr sz="2400" spc="5" dirty="0">
                <a:latin typeface="Times New Roman"/>
                <a:cs typeface="Times New Roman"/>
              </a:rPr>
              <a:t>ο</a:t>
            </a:r>
            <a:r>
              <a:rPr sz="2400" spc="-15" dirty="0">
                <a:latin typeface="Times New Roman"/>
                <a:cs typeface="Times New Roman"/>
              </a:rPr>
              <a:t>ποιονδήποτε</a:t>
            </a:r>
            <a:r>
              <a:rPr sz="2400" dirty="0">
                <a:latin typeface="Times New Roman"/>
                <a:cs typeface="Times New Roman"/>
              </a:rPr>
              <a:t> </a:t>
            </a:r>
            <a:r>
              <a:rPr sz="2400" spc="-15" dirty="0">
                <a:latin typeface="Times New Roman"/>
                <a:cs typeface="Times New Roman"/>
              </a:rPr>
              <a:t>γονέα</a:t>
            </a:r>
            <a:r>
              <a:rPr sz="2400" dirty="0">
                <a:latin typeface="Times New Roman"/>
                <a:cs typeface="Times New Roman"/>
              </a:rPr>
              <a:t> </a:t>
            </a:r>
            <a:r>
              <a:rPr sz="2400" spc="-15" dirty="0">
                <a:latin typeface="Times New Roman"/>
                <a:cs typeface="Times New Roman"/>
              </a:rPr>
              <a:t>στο</a:t>
            </a:r>
            <a:r>
              <a:rPr sz="2400" spc="5" dirty="0">
                <a:latin typeface="Times New Roman"/>
                <a:cs typeface="Times New Roman"/>
              </a:rPr>
              <a:t> </a:t>
            </a:r>
            <a:r>
              <a:rPr sz="2400" spc="-10" dirty="0">
                <a:latin typeface="Times New Roman"/>
                <a:cs typeface="Times New Roman"/>
              </a:rPr>
              <a:t>παιδί</a:t>
            </a:r>
            <a:r>
              <a:rPr sz="2400" spc="5" dirty="0">
                <a:latin typeface="Times New Roman"/>
                <a:cs typeface="Times New Roman"/>
              </a:rPr>
              <a:t> </a:t>
            </a:r>
            <a:r>
              <a:rPr sz="2400" spc="-15" dirty="0">
                <a:latin typeface="Times New Roman"/>
                <a:cs typeface="Times New Roman"/>
              </a:rPr>
              <a:t>του</a:t>
            </a:r>
            <a:endParaRPr sz="2400">
              <a:latin typeface="Times New Roman"/>
              <a:cs typeface="Times New Roman"/>
            </a:endParaRPr>
          </a:p>
          <a:p>
            <a:pPr>
              <a:lnSpc>
                <a:spcPct val="100000"/>
              </a:lnSpc>
              <a:spcBef>
                <a:spcPts val="52"/>
              </a:spcBef>
            </a:pPr>
            <a:endParaRPr sz="3450">
              <a:latin typeface="Times New Roman"/>
              <a:cs typeface="Times New Roman"/>
            </a:endParaRPr>
          </a:p>
          <a:p>
            <a:pPr marL="285115" indent="-272415">
              <a:lnSpc>
                <a:spcPct val="100000"/>
              </a:lnSpc>
              <a:buClr>
                <a:srgbClr val="CCCC00"/>
              </a:buClr>
              <a:buSzPct val="83333"/>
              <a:buFont typeface="Wingdings 2"/>
              <a:buChar char="•"/>
              <a:tabLst>
                <a:tab pos="285750" algn="l"/>
              </a:tabLst>
            </a:pPr>
            <a:r>
              <a:rPr sz="2400" u="heavy" spc="-15" dirty="0">
                <a:latin typeface="Times New Roman"/>
                <a:cs typeface="Times New Roman"/>
              </a:rPr>
              <a:t>Δομή</a:t>
            </a:r>
            <a:r>
              <a:rPr sz="2400" u="heavy" spc="-10" dirty="0">
                <a:latin typeface="Times New Roman"/>
                <a:cs typeface="Times New Roman"/>
              </a:rPr>
              <a:t> </a:t>
            </a:r>
            <a:r>
              <a:rPr sz="2400" u="heavy" spc="-15" dirty="0">
                <a:latin typeface="Times New Roman"/>
                <a:cs typeface="Times New Roman"/>
              </a:rPr>
              <a:t>φορολογικών</a:t>
            </a:r>
            <a:r>
              <a:rPr sz="2400" u="heavy" dirty="0">
                <a:latin typeface="Times New Roman"/>
                <a:cs typeface="Times New Roman"/>
              </a:rPr>
              <a:t> σ</a:t>
            </a:r>
            <a:r>
              <a:rPr sz="2400" u="heavy" spc="-15" dirty="0">
                <a:latin typeface="Times New Roman"/>
                <a:cs typeface="Times New Roman"/>
              </a:rPr>
              <a:t>υντελεστώ</a:t>
            </a:r>
            <a:r>
              <a:rPr sz="2400" u="heavy" spc="10" dirty="0">
                <a:latin typeface="Times New Roman"/>
                <a:cs typeface="Times New Roman"/>
              </a:rPr>
              <a:t>ν</a:t>
            </a:r>
            <a:r>
              <a:rPr sz="2400" spc="-10" dirty="0">
                <a:latin typeface="Times New Roman"/>
                <a:cs typeface="Times New Roman"/>
              </a:rPr>
              <a:t>:</a:t>
            </a:r>
            <a:endParaRPr sz="2400">
              <a:latin typeface="Times New Roman"/>
              <a:cs typeface="Times New Roman"/>
            </a:endParaRPr>
          </a:p>
          <a:p>
            <a:pPr marL="316865">
              <a:lnSpc>
                <a:spcPct val="100000"/>
              </a:lnSpc>
              <a:spcBef>
                <a:spcPts val="570"/>
              </a:spcBef>
            </a:pPr>
            <a:r>
              <a:rPr sz="2400" spc="-15" dirty="0">
                <a:latin typeface="Times New Roman"/>
                <a:cs typeface="Times New Roman"/>
              </a:rPr>
              <a:t>Ισχύουν οι </a:t>
            </a:r>
            <a:r>
              <a:rPr sz="2400" spc="-5" dirty="0">
                <a:latin typeface="Times New Roman"/>
                <a:cs typeface="Times New Roman"/>
              </a:rPr>
              <a:t>δ</a:t>
            </a:r>
            <a:r>
              <a:rPr sz="2400" spc="-10" dirty="0">
                <a:latin typeface="Times New Roman"/>
                <a:cs typeface="Times New Roman"/>
              </a:rPr>
              <a:t>ιατάξεις</a:t>
            </a:r>
            <a:r>
              <a:rPr sz="2400"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φ</a:t>
            </a:r>
            <a:r>
              <a:rPr sz="2400" spc="-15" dirty="0">
                <a:latin typeface="Times New Roman"/>
                <a:cs typeface="Times New Roman"/>
              </a:rPr>
              <a:t>ορολογίας</a:t>
            </a:r>
            <a:r>
              <a:rPr sz="2400" spc="-5" dirty="0">
                <a:latin typeface="Times New Roman"/>
                <a:cs typeface="Times New Roman"/>
              </a:rPr>
              <a:t> </a:t>
            </a:r>
            <a:r>
              <a:rPr sz="2400" spc="-10" dirty="0">
                <a:latin typeface="Times New Roman"/>
                <a:cs typeface="Times New Roman"/>
              </a:rPr>
              <a:t>κ</a:t>
            </a:r>
            <a:r>
              <a:rPr sz="2400" spc="-15" dirty="0">
                <a:latin typeface="Times New Roman"/>
                <a:cs typeface="Times New Roman"/>
              </a:rPr>
              <a:t>ληρονομιών</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3" name="object 3"/>
          <p:cNvSpPr txBox="1"/>
          <p:nvPr/>
        </p:nvSpPr>
        <p:spPr>
          <a:xfrm>
            <a:off x="2039245" y="698141"/>
            <a:ext cx="6486525" cy="457200"/>
          </a:xfrm>
          <a:prstGeom prst="rect">
            <a:avLst/>
          </a:prstGeom>
        </p:spPr>
        <p:txBody>
          <a:bodyPr vert="horz" wrap="square" lIns="0" tIns="0" rIns="0" bIns="0" rtlCol="0">
            <a:spAutoFit/>
          </a:bodyPr>
          <a:lstStyle/>
          <a:p>
            <a:pPr marL="12700">
              <a:lnSpc>
                <a:spcPts val="4305"/>
              </a:lnSpc>
            </a:pPr>
            <a:r>
              <a:rPr sz="3600" b="1" spc="-20" dirty="0">
                <a:solidFill>
                  <a:srgbClr val="420000"/>
                </a:solidFill>
                <a:latin typeface="Times New Roman"/>
                <a:cs typeface="Times New Roman"/>
              </a:rPr>
              <a:t>Φορολογία </a:t>
            </a:r>
            <a:r>
              <a:rPr sz="3600" b="1" spc="-5" dirty="0">
                <a:solidFill>
                  <a:srgbClr val="420000"/>
                </a:solidFill>
                <a:latin typeface="Times New Roman"/>
                <a:cs typeface="Times New Roman"/>
              </a:rPr>
              <a:t>δ</a:t>
            </a:r>
            <a:r>
              <a:rPr sz="3600" b="1" spc="-25" dirty="0">
                <a:solidFill>
                  <a:srgbClr val="420000"/>
                </a:solidFill>
                <a:latin typeface="Times New Roman"/>
                <a:cs typeface="Times New Roman"/>
              </a:rPr>
              <a:t>ωρεών</a:t>
            </a:r>
            <a:r>
              <a:rPr sz="3600" b="1" spc="5" dirty="0">
                <a:solidFill>
                  <a:srgbClr val="420000"/>
                </a:solidFill>
                <a:latin typeface="Times New Roman"/>
                <a:cs typeface="Times New Roman"/>
              </a:rPr>
              <a:t> </a:t>
            </a:r>
            <a:r>
              <a:rPr sz="3600" b="1" spc="-25" dirty="0">
                <a:solidFill>
                  <a:srgbClr val="420000"/>
                </a:solidFill>
                <a:latin typeface="Times New Roman"/>
                <a:cs typeface="Times New Roman"/>
              </a:rPr>
              <a:t>σ</a:t>
            </a:r>
            <a:r>
              <a:rPr sz="3600" b="1" spc="-20" dirty="0">
                <a:solidFill>
                  <a:srgbClr val="420000"/>
                </a:solidFill>
                <a:latin typeface="Times New Roman"/>
                <a:cs typeface="Times New Roman"/>
              </a:rPr>
              <a:t>την</a:t>
            </a:r>
            <a:r>
              <a:rPr sz="3600" b="1" spc="-5" dirty="0">
                <a:solidFill>
                  <a:srgbClr val="420000"/>
                </a:solidFill>
                <a:latin typeface="Times New Roman"/>
                <a:cs typeface="Times New Roman"/>
              </a:rPr>
              <a:t> </a:t>
            </a:r>
            <a:r>
              <a:rPr sz="3600" b="1" spc="-25" dirty="0">
                <a:solidFill>
                  <a:srgbClr val="420000"/>
                </a:solidFill>
                <a:latin typeface="Times New Roman"/>
                <a:cs typeface="Times New Roman"/>
              </a:rPr>
              <a:t>Ε</a:t>
            </a:r>
            <a:r>
              <a:rPr sz="3600" b="1" dirty="0">
                <a:solidFill>
                  <a:srgbClr val="420000"/>
                </a:solidFill>
                <a:latin typeface="Times New Roman"/>
                <a:cs typeface="Times New Roman"/>
              </a:rPr>
              <a:t>λλάδα</a:t>
            </a:r>
            <a:endParaRPr sz="3600">
              <a:latin typeface="Times New Roman"/>
              <a:cs typeface="Times New Roman"/>
            </a:endParaRPr>
          </a:p>
        </p:txBody>
      </p:sp>
      <p:sp>
        <p:nvSpPr>
          <p:cNvPr id="4" name="object 4"/>
          <p:cNvSpPr txBox="1"/>
          <p:nvPr/>
        </p:nvSpPr>
        <p:spPr>
          <a:xfrm>
            <a:off x="1282579" y="1586583"/>
            <a:ext cx="8046084" cy="669925"/>
          </a:xfrm>
          <a:prstGeom prst="rect">
            <a:avLst/>
          </a:prstGeom>
        </p:spPr>
        <p:txBody>
          <a:bodyPr vert="horz" wrap="square" lIns="0" tIns="0" rIns="0" bIns="0" rtlCol="0">
            <a:spAutoFit/>
          </a:bodyPr>
          <a:lstStyle/>
          <a:p>
            <a:pPr marL="285115" marR="5080" indent="-272415">
              <a:lnSpc>
                <a:spcPct val="100000"/>
              </a:lnSpc>
              <a:buClr>
                <a:srgbClr val="CCCC00"/>
              </a:buClr>
              <a:buSzPct val="83333"/>
              <a:buFont typeface="Wingdings 2"/>
              <a:buChar char="•"/>
              <a:tabLst>
                <a:tab pos="285750" algn="l"/>
              </a:tabLst>
            </a:pPr>
            <a:r>
              <a:rPr sz="2400" u="heavy" spc="-15" dirty="0">
                <a:latin typeface="Times New Roman"/>
                <a:cs typeface="Times New Roman"/>
              </a:rPr>
              <a:t>Βάση</a:t>
            </a:r>
            <a:r>
              <a:rPr sz="2400" u="heavy" spc="-5" dirty="0">
                <a:latin typeface="Times New Roman"/>
                <a:cs typeface="Times New Roman"/>
              </a:rPr>
              <a:t> </a:t>
            </a:r>
            <a:r>
              <a:rPr sz="2400" u="heavy" spc="-15" dirty="0">
                <a:latin typeface="Times New Roman"/>
                <a:cs typeface="Times New Roman"/>
              </a:rPr>
              <a:t>του</a:t>
            </a:r>
            <a:r>
              <a:rPr sz="2400" u="heavy" spc="-5" dirty="0">
                <a:latin typeface="Times New Roman"/>
                <a:cs typeface="Times New Roman"/>
              </a:rPr>
              <a:t> </a:t>
            </a:r>
            <a:r>
              <a:rPr sz="2400" u="heavy" dirty="0">
                <a:latin typeface="Times New Roman"/>
                <a:cs typeface="Times New Roman"/>
              </a:rPr>
              <a:t>φόρο</a:t>
            </a:r>
            <a:r>
              <a:rPr sz="2400" u="heavy" spc="5" dirty="0">
                <a:latin typeface="Times New Roman"/>
                <a:cs typeface="Times New Roman"/>
              </a:rPr>
              <a:t>υ</a:t>
            </a:r>
            <a:r>
              <a:rPr sz="2400" spc="-10" dirty="0">
                <a:latin typeface="Times New Roman"/>
                <a:cs typeface="Times New Roman"/>
              </a:rPr>
              <a:t>: </a:t>
            </a:r>
            <a:r>
              <a:rPr sz="2400" spc="-15" dirty="0">
                <a:latin typeface="Times New Roman"/>
                <a:cs typeface="Times New Roman"/>
              </a:rPr>
              <a:t>η</a:t>
            </a:r>
            <a:r>
              <a:rPr sz="2400" spc="-5" dirty="0">
                <a:latin typeface="Times New Roman"/>
                <a:cs typeface="Times New Roman"/>
              </a:rPr>
              <a:t> </a:t>
            </a:r>
            <a:r>
              <a:rPr sz="2400" spc="-15" dirty="0">
                <a:latin typeface="Times New Roman"/>
                <a:cs typeface="Times New Roman"/>
              </a:rPr>
              <a:t>αξία</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περιουσίας</a:t>
            </a:r>
            <a:r>
              <a:rPr sz="2400" spc="25" dirty="0">
                <a:latin typeface="Times New Roman"/>
                <a:cs typeface="Times New Roman"/>
              </a:rPr>
              <a:t> </a:t>
            </a:r>
            <a:r>
              <a:rPr sz="2400" dirty="0">
                <a:latin typeface="Times New Roman"/>
                <a:cs typeface="Times New Roman"/>
              </a:rPr>
              <a:t>(</a:t>
            </a:r>
            <a:r>
              <a:rPr sz="2400" spc="-15" dirty="0">
                <a:latin typeface="Times New Roman"/>
                <a:cs typeface="Times New Roman"/>
              </a:rPr>
              <a:t>κινητής</a:t>
            </a:r>
            <a:r>
              <a:rPr sz="2400" spc="-5" dirty="0">
                <a:latin typeface="Times New Roman"/>
                <a:cs typeface="Times New Roman"/>
              </a:rPr>
              <a:t> </a:t>
            </a:r>
            <a:r>
              <a:rPr sz="2400" spc="-15" dirty="0">
                <a:latin typeface="Times New Roman"/>
                <a:cs typeface="Times New Roman"/>
              </a:rPr>
              <a:t>και</a:t>
            </a:r>
            <a:r>
              <a:rPr sz="2400" spc="5" dirty="0">
                <a:latin typeface="Times New Roman"/>
                <a:cs typeface="Times New Roman"/>
              </a:rPr>
              <a:t> </a:t>
            </a:r>
            <a:r>
              <a:rPr sz="2400" spc="-15" dirty="0">
                <a:latin typeface="Times New Roman"/>
                <a:cs typeface="Times New Roman"/>
              </a:rPr>
              <a:t>ακίνητη</a:t>
            </a:r>
            <a:r>
              <a:rPr sz="2400" spc="15" dirty="0">
                <a:latin typeface="Times New Roman"/>
                <a:cs typeface="Times New Roman"/>
              </a:rPr>
              <a:t>ς</a:t>
            </a:r>
            <a:r>
              <a:rPr sz="2400" dirty="0">
                <a:latin typeface="Times New Roman"/>
                <a:cs typeface="Times New Roman"/>
              </a:rPr>
              <a:t>) </a:t>
            </a:r>
            <a:r>
              <a:rPr sz="2400" spc="-15" dirty="0">
                <a:latin typeface="Times New Roman"/>
                <a:cs typeface="Times New Roman"/>
              </a:rPr>
              <a:t>που</a:t>
            </a:r>
            <a:r>
              <a:rPr sz="2400" spc="-5" dirty="0">
                <a:latin typeface="Times New Roman"/>
                <a:cs typeface="Times New Roman"/>
              </a:rPr>
              <a:t> </a:t>
            </a:r>
            <a:r>
              <a:rPr sz="2400" spc="-15" dirty="0">
                <a:latin typeface="Times New Roman"/>
                <a:cs typeface="Times New Roman"/>
              </a:rPr>
              <a:t>παρέχεται</a:t>
            </a:r>
            <a:r>
              <a:rPr sz="2400" dirty="0">
                <a:latin typeface="Times New Roman"/>
                <a:cs typeface="Times New Roman"/>
              </a:rPr>
              <a:t> </a:t>
            </a:r>
            <a:r>
              <a:rPr sz="2400" spc="-15" dirty="0">
                <a:latin typeface="Times New Roman"/>
                <a:cs typeface="Times New Roman"/>
              </a:rPr>
              <a:t>ή</a:t>
            </a:r>
            <a:r>
              <a:rPr sz="2400" spc="-5" dirty="0">
                <a:latin typeface="Times New Roman"/>
                <a:cs typeface="Times New Roman"/>
              </a:rPr>
              <a:t> μ</a:t>
            </a:r>
            <a:r>
              <a:rPr sz="2400" spc="-15" dirty="0">
                <a:latin typeface="Times New Roman"/>
                <a:cs typeface="Times New Roman"/>
              </a:rPr>
              <a:t>εταβιβάζεται</a:t>
            </a:r>
            <a:r>
              <a:rPr sz="2400" dirty="0">
                <a:latin typeface="Times New Roman"/>
                <a:cs typeface="Times New Roman"/>
              </a:rPr>
              <a:t> </a:t>
            </a:r>
            <a:r>
              <a:rPr sz="2400" spc="-15" dirty="0">
                <a:latin typeface="Times New Roman"/>
                <a:cs typeface="Times New Roman"/>
              </a:rPr>
              <a:t>χωρίς</a:t>
            </a:r>
            <a:r>
              <a:rPr sz="2400" spc="-5" dirty="0">
                <a:latin typeface="Times New Roman"/>
                <a:cs typeface="Times New Roman"/>
              </a:rPr>
              <a:t> </a:t>
            </a:r>
            <a:r>
              <a:rPr sz="2400" spc="-15" dirty="0">
                <a:latin typeface="Times New Roman"/>
                <a:cs typeface="Times New Roman"/>
              </a:rPr>
              <a:t>αντάλλαγμα</a:t>
            </a:r>
            <a:endParaRPr sz="2400">
              <a:latin typeface="Times New Roman"/>
              <a:cs typeface="Times New Roman"/>
            </a:endParaRPr>
          </a:p>
        </p:txBody>
      </p:sp>
      <p:sp>
        <p:nvSpPr>
          <p:cNvPr id="6" name="object 6"/>
          <p:cNvSpPr/>
          <p:nvPr/>
        </p:nvSpPr>
        <p:spPr>
          <a:xfrm>
            <a:off x="9077585" y="6854951"/>
            <a:ext cx="841254" cy="352043"/>
          </a:xfrm>
          <a:prstGeom prst="rect">
            <a:avLst/>
          </a:prstGeom>
          <a:blipFill>
            <a:blip r:embed="rId3" cstate="print"/>
            <a:stretch>
              <a:fillRect/>
            </a:stretch>
          </a:blipFill>
        </p:spPr>
        <p:txBody>
          <a:bodyPr wrap="square" lIns="0" tIns="0" rIns="0" bIns="0" rtlCol="0"/>
          <a:lstStyle/>
          <a:p>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42</a:t>
            </a:fld>
            <a:endParaRPr spc="-10" dirty="0"/>
          </a:p>
        </p:txBody>
      </p:sp>
      <p:graphicFrame>
        <p:nvGraphicFramePr>
          <p:cNvPr id="5" name="object 5"/>
          <p:cNvGraphicFramePr>
            <a:graphicFrameLocks noGrp="1"/>
          </p:cNvGraphicFramePr>
          <p:nvPr/>
        </p:nvGraphicFramePr>
        <p:xfrm>
          <a:off x="1411617" y="2414523"/>
          <a:ext cx="7929357" cy="4359400"/>
        </p:xfrm>
        <a:graphic>
          <a:graphicData uri="http://schemas.openxmlformats.org/drawingml/2006/table">
            <a:tbl>
              <a:tblPr firstRow="1" bandRow="1">
                <a:tableStyleId>{2D5ABB26-0587-4C30-8999-92F81FD0307C}</a:tableStyleId>
              </a:tblPr>
              <a:tblGrid>
                <a:gridCol w="2654045"/>
                <a:gridCol w="1871472"/>
                <a:gridCol w="1872233"/>
                <a:gridCol w="1531607"/>
              </a:tblGrid>
              <a:tr h="520445">
                <a:tc gridSpan="4">
                  <a:txBody>
                    <a:bodyPr/>
                    <a:lstStyle/>
                    <a:p>
                      <a:pPr marL="2146935">
                        <a:lnSpc>
                          <a:spcPct val="100000"/>
                        </a:lnSpc>
                      </a:pPr>
                      <a:r>
                        <a:rPr sz="1400" dirty="0">
                          <a:latin typeface="Arial"/>
                          <a:cs typeface="Arial"/>
                        </a:rPr>
                        <a:t>Φορολογ</a:t>
                      </a:r>
                      <a:r>
                        <a:rPr sz="1400" spc="-5" dirty="0">
                          <a:latin typeface="Arial"/>
                          <a:cs typeface="Arial"/>
                        </a:rPr>
                        <a:t>ι</a:t>
                      </a:r>
                      <a:r>
                        <a:rPr sz="1400" dirty="0">
                          <a:latin typeface="Arial"/>
                          <a:cs typeface="Arial"/>
                        </a:rPr>
                        <a:t>κές</a:t>
                      </a:r>
                      <a:r>
                        <a:rPr sz="1400" spc="-45" dirty="0">
                          <a:latin typeface="Arial"/>
                          <a:cs typeface="Arial"/>
                        </a:rPr>
                        <a:t> </a:t>
                      </a:r>
                      <a:r>
                        <a:rPr sz="1400" dirty="0">
                          <a:latin typeface="Arial"/>
                          <a:cs typeface="Arial"/>
                        </a:rPr>
                        <a:t>κλίμακες</a:t>
                      </a:r>
                      <a:r>
                        <a:rPr sz="1400" spc="-45" dirty="0">
                          <a:latin typeface="Arial"/>
                          <a:cs typeface="Arial"/>
                        </a:rPr>
                        <a:t> </a:t>
                      </a:r>
                      <a:r>
                        <a:rPr sz="1400" dirty="0">
                          <a:latin typeface="Arial"/>
                          <a:cs typeface="Arial"/>
                        </a:rPr>
                        <a:t>στη</a:t>
                      </a:r>
                      <a:r>
                        <a:rPr sz="1400" spc="-40" dirty="0">
                          <a:latin typeface="Arial"/>
                          <a:cs typeface="Arial"/>
                        </a:rPr>
                        <a:t> </a:t>
                      </a:r>
                      <a:r>
                        <a:rPr sz="1400" dirty="0">
                          <a:latin typeface="Arial"/>
                          <a:cs typeface="Arial"/>
                        </a:rPr>
                        <a:t>φορολογία</a:t>
                      </a:r>
                      <a:r>
                        <a:rPr sz="1400" spc="-40" dirty="0">
                          <a:latin typeface="Arial"/>
                          <a:cs typeface="Arial"/>
                        </a:rPr>
                        <a:t> </a:t>
                      </a:r>
                      <a:r>
                        <a:rPr sz="1400" spc="-5" dirty="0">
                          <a:latin typeface="Arial"/>
                          <a:cs typeface="Arial"/>
                        </a:rPr>
                        <a:t>δ</a:t>
                      </a:r>
                      <a:r>
                        <a:rPr sz="1400" dirty="0">
                          <a:latin typeface="Arial"/>
                          <a:cs typeface="Arial"/>
                        </a:rPr>
                        <a:t>ωρεών</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r>
              <a:tr h="731519">
                <a:tc>
                  <a:txBody>
                    <a:bodyPr/>
                    <a:lstStyle/>
                    <a:p>
                      <a:pPr marL="60960">
                        <a:lnSpc>
                          <a:spcPct val="100000"/>
                        </a:lnSpc>
                      </a:pPr>
                      <a:r>
                        <a:rPr sz="1400" dirty="0">
                          <a:latin typeface="Arial"/>
                          <a:cs typeface="Arial"/>
                        </a:rPr>
                        <a:t>Κατηγορία</a:t>
                      </a:r>
                      <a:r>
                        <a:rPr sz="1400" spc="-35" dirty="0">
                          <a:latin typeface="Arial"/>
                          <a:cs typeface="Arial"/>
                        </a:rPr>
                        <a:t> </a:t>
                      </a:r>
                      <a:r>
                        <a:rPr sz="1400" spc="-5" dirty="0">
                          <a:latin typeface="Arial"/>
                          <a:cs typeface="Arial"/>
                        </a:rPr>
                        <a:t>φ</a:t>
                      </a:r>
                      <a:r>
                        <a:rPr sz="1400" dirty="0">
                          <a:latin typeface="Arial"/>
                          <a:cs typeface="Arial"/>
                        </a:rPr>
                        <a:t>ορολογουμέν</a:t>
                      </a:r>
                      <a:r>
                        <a:rPr sz="1400" spc="-10" dirty="0">
                          <a:latin typeface="Arial"/>
                          <a:cs typeface="Arial"/>
                        </a:rPr>
                        <a:t>ω</a:t>
                      </a:r>
                      <a:r>
                        <a:rPr sz="1400" dirty="0">
                          <a:latin typeface="Arial"/>
                          <a:cs typeface="Arial"/>
                        </a:rPr>
                        <a:t>ν</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1594" marR="320675">
                        <a:lnSpc>
                          <a:spcPct val="100000"/>
                        </a:lnSpc>
                      </a:pPr>
                      <a:r>
                        <a:rPr sz="1400" dirty="0">
                          <a:latin typeface="Arial"/>
                          <a:cs typeface="Arial"/>
                        </a:rPr>
                        <a:t>Ελ</a:t>
                      </a:r>
                      <a:r>
                        <a:rPr sz="1400" spc="5" dirty="0">
                          <a:latin typeface="Arial"/>
                          <a:cs typeface="Arial"/>
                        </a:rPr>
                        <a:t>ά</a:t>
                      </a:r>
                      <a:r>
                        <a:rPr sz="1400" spc="-5" dirty="0">
                          <a:latin typeface="Arial"/>
                          <a:cs typeface="Arial"/>
                        </a:rPr>
                        <a:t>χ</a:t>
                      </a:r>
                      <a:r>
                        <a:rPr sz="1400" dirty="0">
                          <a:latin typeface="Arial"/>
                          <a:cs typeface="Arial"/>
                        </a:rPr>
                        <a:t>ιστος</a:t>
                      </a:r>
                      <a:r>
                        <a:rPr sz="1400" spc="-45" dirty="0">
                          <a:latin typeface="Arial"/>
                          <a:cs typeface="Arial"/>
                        </a:rPr>
                        <a:t> </a:t>
                      </a:r>
                      <a:r>
                        <a:rPr sz="1400" dirty="0">
                          <a:latin typeface="Arial"/>
                          <a:cs typeface="Arial"/>
                        </a:rPr>
                        <a:t>οριακός φορολογ</a:t>
                      </a:r>
                      <a:r>
                        <a:rPr sz="1400" spc="-5" dirty="0">
                          <a:latin typeface="Arial"/>
                          <a:cs typeface="Arial"/>
                        </a:rPr>
                        <a:t>ι</a:t>
                      </a:r>
                      <a:r>
                        <a:rPr sz="1400" dirty="0">
                          <a:latin typeface="Arial"/>
                          <a:cs typeface="Arial"/>
                        </a:rPr>
                        <a:t>κός συντελεστής</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1594" marR="409575">
                        <a:lnSpc>
                          <a:spcPct val="100000"/>
                        </a:lnSpc>
                      </a:pPr>
                      <a:r>
                        <a:rPr sz="1400" dirty="0">
                          <a:latin typeface="Arial"/>
                          <a:cs typeface="Arial"/>
                        </a:rPr>
                        <a:t>Μέγισ</a:t>
                      </a:r>
                      <a:r>
                        <a:rPr sz="1400" spc="-10" dirty="0">
                          <a:latin typeface="Arial"/>
                          <a:cs typeface="Arial"/>
                        </a:rPr>
                        <a:t>τ</a:t>
                      </a:r>
                      <a:r>
                        <a:rPr sz="1400" dirty="0">
                          <a:latin typeface="Arial"/>
                          <a:cs typeface="Arial"/>
                        </a:rPr>
                        <a:t>ος</a:t>
                      </a:r>
                      <a:r>
                        <a:rPr sz="1400" spc="-45" dirty="0">
                          <a:latin typeface="Arial"/>
                          <a:cs typeface="Arial"/>
                        </a:rPr>
                        <a:t> </a:t>
                      </a:r>
                      <a:r>
                        <a:rPr sz="1400" dirty="0">
                          <a:latin typeface="Arial"/>
                          <a:cs typeface="Arial"/>
                        </a:rPr>
                        <a:t>οριακός φορολογ</a:t>
                      </a:r>
                      <a:r>
                        <a:rPr sz="1400" spc="-5" dirty="0">
                          <a:latin typeface="Arial"/>
                          <a:cs typeface="Arial"/>
                        </a:rPr>
                        <a:t>ι</a:t>
                      </a:r>
                      <a:r>
                        <a:rPr sz="1400" dirty="0">
                          <a:latin typeface="Arial"/>
                          <a:cs typeface="Arial"/>
                        </a:rPr>
                        <a:t>κός συντελεστής</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0960" marR="372745">
                        <a:lnSpc>
                          <a:spcPct val="100000"/>
                        </a:lnSpc>
                      </a:pPr>
                      <a:r>
                        <a:rPr sz="1400" dirty="0">
                          <a:latin typeface="Arial"/>
                          <a:cs typeface="Arial"/>
                        </a:rPr>
                        <a:t>Αφορολόγη</a:t>
                      </a:r>
                      <a:r>
                        <a:rPr sz="1400" spc="-10" dirty="0">
                          <a:latin typeface="Arial"/>
                          <a:cs typeface="Arial"/>
                        </a:rPr>
                        <a:t>τ</a:t>
                      </a:r>
                      <a:r>
                        <a:rPr sz="1400" dirty="0">
                          <a:latin typeface="Arial"/>
                          <a:cs typeface="Arial"/>
                        </a:rPr>
                        <a:t>ο ποσό</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975360">
                <a:tc>
                  <a:txBody>
                    <a:bodyPr/>
                    <a:lstStyle/>
                    <a:p>
                      <a:pPr marL="60960" marR="99695">
                        <a:lnSpc>
                          <a:spcPct val="100000"/>
                        </a:lnSpc>
                      </a:pPr>
                      <a:r>
                        <a:rPr sz="1400" dirty="0">
                          <a:latin typeface="Arial"/>
                          <a:cs typeface="Arial"/>
                        </a:rPr>
                        <a:t>Συγγενείς</a:t>
                      </a:r>
                      <a:r>
                        <a:rPr sz="1400" spc="-40" dirty="0">
                          <a:latin typeface="Arial"/>
                          <a:cs typeface="Arial"/>
                        </a:rPr>
                        <a:t> </a:t>
                      </a:r>
                      <a:r>
                        <a:rPr sz="1400" dirty="0">
                          <a:latin typeface="Arial"/>
                          <a:cs typeface="Arial"/>
                        </a:rPr>
                        <a:t>Α΄ </a:t>
                      </a:r>
                      <a:r>
                        <a:rPr sz="1400" spc="-80" dirty="0">
                          <a:latin typeface="Arial"/>
                          <a:cs typeface="Arial"/>
                        </a:rPr>
                        <a:t> </a:t>
                      </a:r>
                      <a:r>
                        <a:rPr sz="1400" dirty="0">
                          <a:latin typeface="Arial"/>
                          <a:cs typeface="Arial"/>
                        </a:rPr>
                        <a:t>κατηγορίας </a:t>
                      </a:r>
                      <a:r>
                        <a:rPr sz="1400" dirty="0">
                          <a:latin typeface="Times New Roman"/>
                          <a:cs typeface="Times New Roman"/>
                        </a:rPr>
                        <a:t>(</a:t>
                      </a:r>
                      <a:r>
                        <a:rPr sz="1400" dirty="0">
                          <a:latin typeface="Arial"/>
                          <a:cs typeface="Arial"/>
                        </a:rPr>
                        <a:t>σ</a:t>
                      </a:r>
                      <a:r>
                        <a:rPr sz="1400" spc="-10" dirty="0">
                          <a:latin typeface="Arial"/>
                          <a:cs typeface="Arial"/>
                        </a:rPr>
                        <a:t>ύ</a:t>
                      </a:r>
                      <a:r>
                        <a:rPr sz="1400" dirty="0">
                          <a:latin typeface="Arial"/>
                          <a:cs typeface="Arial"/>
                        </a:rPr>
                        <a:t>ζυγος</a:t>
                      </a:r>
                      <a:r>
                        <a:rPr sz="1400" dirty="0">
                          <a:latin typeface="Times New Roman"/>
                          <a:cs typeface="Times New Roman"/>
                        </a:rPr>
                        <a:t>,</a:t>
                      </a:r>
                      <a:r>
                        <a:rPr sz="1400" spc="-5" dirty="0">
                          <a:latin typeface="Times New Roman"/>
                          <a:cs typeface="Times New Roman"/>
                        </a:rPr>
                        <a:t> </a:t>
                      </a:r>
                      <a:r>
                        <a:rPr sz="1400" dirty="0">
                          <a:latin typeface="Arial"/>
                          <a:cs typeface="Arial"/>
                        </a:rPr>
                        <a:t>κατιόντες</a:t>
                      </a:r>
                      <a:r>
                        <a:rPr sz="1400" spc="-50" dirty="0">
                          <a:latin typeface="Arial"/>
                          <a:cs typeface="Arial"/>
                        </a:rPr>
                        <a:t> </a:t>
                      </a:r>
                      <a:r>
                        <a:rPr sz="1400" dirty="0">
                          <a:latin typeface="Arial"/>
                          <a:cs typeface="Arial"/>
                        </a:rPr>
                        <a:t>πρώτου</a:t>
                      </a:r>
                      <a:r>
                        <a:rPr sz="1400" spc="-45" dirty="0">
                          <a:latin typeface="Arial"/>
                          <a:cs typeface="Arial"/>
                        </a:rPr>
                        <a:t> </a:t>
                      </a:r>
                      <a:r>
                        <a:rPr sz="1400" dirty="0">
                          <a:latin typeface="Arial"/>
                          <a:cs typeface="Arial"/>
                        </a:rPr>
                        <a:t>και δεύτερου</a:t>
                      </a:r>
                      <a:r>
                        <a:rPr sz="1400" spc="-50" dirty="0">
                          <a:latin typeface="Arial"/>
                          <a:cs typeface="Arial"/>
                        </a:rPr>
                        <a:t> </a:t>
                      </a:r>
                      <a:r>
                        <a:rPr sz="1400" dirty="0">
                          <a:latin typeface="Arial"/>
                          <a:cs typeface="Arial"/>
                        </a:rPr>
                        <a:t>βαθμού</a:t>
                      </a:r>
                      <a:r>
                        <a:rPr sz="1400" dirty="0">
                          <a:latin typeface="Times New Roman"/>
                          <a:cs typeface="Times New Roman"/>
                        </a:rPr>
                        <a:t>,</a:t>
                      </a:r>
                      <a:r>
                        <a:rPr sz="1400" spc="-5" dirty="0">
                          <a:latin typeface="Times New Roman"/>
                          <a:cs typeface="Times New Roman"/>
                        </a:rPr>
                        <a:t> </a:t>
                      </a:r>
                      <a:r>
                        <a:rPr sz="1400" dirty="0">
                          <a:latin typeface="Arial"/>
                          <a:cs typeface="Arial"/>
                        </a:rPr>
                        <a:t>ανιόντες πρώ</a:t>
                      </a:r>
                      <a:r>
                        <a:rPr sz="1400" spc="-10" dirty="0">
                          <a:latin typeface="Arial"/>
                          <a:cs typeface="Arial"/>
                        </a:rPr>
                        <a:t>τ</a:t>
                      </a:r>
                      <a:r>
                        <a:rPr sz="1400" dirty="0">
                          <a:latin typeface="Arial"/>
                          <a:cs typeface="Arial"/>
                        </a:rPr>
                        <a:t>ου</a:t>
                      </a:r>
                      <a:r>
                        <a:rPr sz="1400" spc="-45" dirty="0">
                          <a:latin typeface="Arial"/>
                          <a:cs typeface="Arial"/>
                        </a:rPr>
                        <a:t> </a:t>
                      </a:r>
                      <a:r>
                        <a:rPr sz="1400" spc="-10" dirty="0">
                          <a:latin typeface="Arial"/>
                          <a:cs typeface="Arial"/>
                        </a:rPr>
                        <a:t>β</a:t>
                      </a:r>
                      <a:r>
                        <a:rPr sz="1400" dirty="0">
                          <a:latin typeface="Arial"/>
                          <a:cs typeface="Arial"/>
                        </a:rPr>
                        <a:t>αθμού</a:t>
                      </a:r>
                      <a:r>
                        <a:rPr sz="1400" dirty="0">
                          <a:latin typeface="Times New Roman"/>
                          <a:cs typeface="Times New Roman"/>
                        </a:rPr>
                        <a:t>)</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230">
                        <a:lnSpc>
                          <a:spcPct val="100000"/>
                        </a:lnSpc>
                      </a:pPr>
                      <a:r>
                        <a:rPr sz="1400" dirty="0">
                          <a:latin typeface="Times New Roman"/>
                          <a:cs typeface="Times New Roman"/>
                        </a:rPr>
                        <a:t>5%</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1594">
                        <a:lnSpc>
                          <a:spcPct val="100000"/>
                        </a:lnSpc>
                      </a:pPr>
                      <a:r>
                        <a:rPr sz="1400" dirty="0">
                          <a:latin typeface="Times New Roman"/>
                          <a:cs typeface="Times New Roman"/>
                        </a:rPr>
                        <a:t>20%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0960">
                        <a:lnSpc>
                          <a:spcPct val="100000"/>
                        </a:lnSpc>
                      </a:pPr>
                      <a:r>
                        <a:rPr sz="1400" dirty="0">
                          <a:latin typeface="Times New Roman"/>
                          <a:cs typeface="Times New Roman"/>
                        </a:rPr>
                        <a:t>€ 95.000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1793748">
                <a:tc>
                  <a:txBody>
                    <a:bodyPr/>
                    <a:lstStyle/>
                    <a:p>
                      <a:pPr marL="60960" marR="671195">
                        <a:lnSpc>
                          <a:spcPct val="100000"/>
                        </a:lnSpc>
                      </a:pPr>
                      <a:r>
                        <a:rPr sz="1400" dirty="0">
                          <a:latin typeface="Arial"/>
                          <a:cs typeface="Arial"/>
                        </a:rPr>
                        <a:t>Συγγενείς</a:t>
                      </a:r>
                      <a:r>
                        <a:rPr sz="1400" spc="-40" dirty="0">
                          <a:latin typeface="Arial"/>
                          <a:cs typeface="Arial"/>
                        </a:rPr>
                        <a:t> </a:t>
                      </a:r>
                      <a:r>
                        <a:rPr sz="1400" dirty="0">
                          <a:latin typeface="Arial"/>
                          <a:cs typeface="Arial"/>
                        </a:rPr>
                        <a:t>Β΄</a:t>
                      </a:r>
                      <a:r>
                        <a:rPr sz="1400" spc="-40" dirty="0">
                          <a:latin typeface="Arial"/>
                          <a:cs typeface="Arial"/>
                        </a:rPr>
                        <a:t> </a:t>
                      </a:r>
                      <a:r>
                        <a:rPr sz="1400" dirty="0">
                          <a:latin typeface="Arial"/>
                          <a:cs typeface="Arial"/>
                        </a:rPr>
                        <a:t>κατηγορίας </a:t>
                      </a:r>
                      <a:r>
                        <a:rPr sz="1400" dirty="0">
                          <a:latin typeface="Times New Roman"/>
                          <a:cs typeface="Times New Roman"/>
                        </a:rPr>
                        <a:t>(</a:t>
                      </a:r>
                      <a:r>
                        <a:rPr sz="1400" dirty="0">
                          <a:latin typeface="Arial"/>
                          <a:cs typeface="Arial"/>
                        </a:rPr>
                        <a:t>αν</a:t>
                      </a:r>
                      <a:r>
                        <a:rPr sz="1400" spc="-5" dirty="0">
                          <a:latin typeface="Arial"/>
                          <a:cs typeface="Arial"/>
                        </a:rPr>
                        <a:t>ι</a:t>
                      </a:r>
                      <a:r>
                        <a:rPr sz="1400" dirty="0">
                          <a:latin typeface="Arial"/>
                          <a:cs typeface="Arial"/>
                        </a:rPr>
                        <a:t>όντες</a:t>
                      </a:r>
                      <a:r>
                        <a:rPr sz="1400" spc="-45"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κατιόντες δεύτερου</a:t>
                      </a:r>
                      <a:r>
                        <a:rPr sz="1400" spc="-5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επόμενων βαθμών</a:t>
                      </a:r>
                      <a:r>
                        <a:rPr sz="1400" dirty="0">
                          <a:latin typeface="Times New Roman"/>
                          <a:cs typeface="Times New Roman"/>
                        </a:rPr>
                        <a:t>,</a:t>
                      </a:r>
                      <a:r>
                        <a:rPr sz="1400" spc="-5" dirty="0">
                          <a:latin typeface="Times New Roman"/>
                          <a:cs typeface="Times New Roman"/>
                        </a:rPr>
                        <a:t> </a:t>
                      </a:r>
                      <a:r>
                        <a:rPr sz="1400" dirty="0">
                          <a:latin typeface="Arial"/>
                          <a:cs typeface="Arial"/>
                        </a:rPr>
                        <a:t>παιδιά</a:t>
                      </a:r>
                      <a:r>
                        <a:rPr sz="1400" spc="-40" dirty="0">
                          <a:latin typeface="Arial"/>
                          <a:cs typeface="Arial"/>
                        </a:rPr>
                        <a:t> </a:t>
                      </a:r>
                      <a:r>
                        <a:rPr sz="1400" dirty="0">
                          <a:latin typeface="Arial"/>
                          <a:cs typeface="Arial"/>
                        </a:rPr>
                        <a:t>από πρ</a:t>
                      </a:r>
                      <a:r>
                        <a:rPr sz="1400" spc="-5" dirty="0">
                          <a:latin typeface="Arial"/>
                          <a:cs typeface="Arial"/>
                        </a:rPr>
                        <a:t>ο</a:t>
                      </a:r>
                      <a:r>
                        <a:rPr sz="1400" dirty="0">
                          <a:latin typeface="Arial"/>
                          <a:cs typeface="Arial"/>
                        </a:rPr>
                        <a:t>η</a:t>
                      </a:r>
                      <a:r>
                        <a:rPr sz="1400" spc="-5" dirty="0">
                          <a:latin typeface="Arial"/>
                          <a:cs typeface="Arial"/>
                        </a:rPr>
                        <a:t>γ</a:t>
                      </a:r>
                      <a:r>
                        <a:rPr sz="1400" dirty="0">
                          <a:latin typeface="Arial"/>
                          <a:cs typeface="Arial"/>
                        </a:rPr>
                        <a:t>ο</a:t>
                      </a:r>
                      <a:r>
                        <a:rPr sz="1400" spc="-10" dirty="0">
                          <a:latin typeface="Arial"/>
                          <a:cs typeface="Arial"/>
                        </a:rPr>
                        <a:t>ύ</a:t>
                      </a:r>
                      <a:r>
                        <a:rPr sz="1400" dirty="0">
                          <a:latin typeface="Arial"/>
                          <a:cs typeface="Arial"/>
                        </a:rPr>
                        <a:t>μενο</a:t>
                      </a:r>
                      <a:r>
                        <a:rPr sz="1400" spc="-40" dirty="0">
                          <a:latin typeface="Arial"/>
                          <a:cs typeface="Arial"/>
                        </a:rPr>
                        <a:t> </a:t>
                      </a:r>
                      <a:r>
                        <a:rPr sz="1400" dirty="0">
                          <a:latin typeface="Arial"/>
                          <a:cs typeface="Arial"/>
                        </a:rPr>
                        <a:t>γάμο</a:t>
                      </a:r>
                      <a:r>
                        <a:rPr sz="1400" spc="-40" dirty="0">
                          <a:latin typeface="Arial"/>
                          <a:cs typeface="Arial"/>
                        </a:rPr>
                        <a:t> </a:t>
                      </a:r>
                      <a:r>
                        <a:rPr sz="1400" spc="-10" dirty="0">
                          <a:latin typeface="Arial"/>
                          <a:cs typeface="Arial"/>
                        </a:rPr>
                        <a:t>τ</a:t>
                      </a:r>
                      <a:r>
                        <a:rPr sz="1400" dirty="0">
                          <a:latin typeface="Arial"/>
                          <a:cs typeface="Arial"/>
                        </a:rPr>
                        <a:t>ου</a:t>
                      </a:r>
                      <a:endParaRPr sz="1400">
                        <a:latin typeface="Arial"/>
                        <a:cs typeface="Arial"/>
                      </a:endParaRPr>
                    </a:p>
                    <a:p>
                      <a:pPr marL="60960" marR="74295" indent="-635">
                        <a:lnSpc>
                          <a:spcPts val="1670"/>
                        </a:lnSpc>
                        <a:spcBef>
                          <a:spcPts val="55"/>
                        </a:spcBef>
                      </a:pPr>
                      <a:r>
                        <a:rPr sz="1400" spc="-5" dirty="0">
                          <a:latin typeface="Arial"/>
                          <a:cs typeface="Arial"/>
                        </a:rPr>
                        <a:t>συζύγο</a:t>
                      </a:r>
                      <a:r>
                        <a:rPr sz="1400" dirty="0">
                          <a:latin typeface="Arial"/>
                          <a:cs typeface="Arial"/>
                        </a:rPr>
                        <a:t>υ</a:t>
                      </a:r>
                      <a:r>
                        <a:rPr sz="1400" dirty="0">
                          <a:latin typeface="Times New Roman"/>
                          <a:cs typeface="Times New Roman"/>
                        </a:rPr>
                        <a:t>,</a:t>
                      </a:r>
                      <a:r>
                        <a:rPr sz="1400" spc="-5" dirty="0">
                          <a:latin typeface="Times New Roman"/>
                          <a:cs typeface="Times New Roman"/>
                        </a:rPr>
                        <a:t> </a:t>
                      </a:r>
                      <a:r>
                        <a:rPr sz="1400" dirty="0">
                          <a:latin typeface="Arial"/>
                          <a:cs typeface="Arial"/>
                        </a:rPr>
                        <a:t>παιδιά</a:t>
                      </a:r>
                      <a:r>
                        <a:rPr sz="1400" spc="-40" dirty="0">
                          <a:latin typeface="Arial"/>
                          <a:cs typeface="Arial"/>
                        </a:rPr>
                        <a:t> </a:t>
                      </a:r>
                      <a:r>
                        <a:rPr sz="1400" dirty="0">
                          <a:latin typeface="Arial"/>
                          <a:cs typeface="Arial"/>
                        </a:rPr>
                        <a:t>και</a:t>
                      </a:r>
                      <a:r>
                        <a:rPr sz="1400" spc="-40" dirty="0">
                          <a:latin typeface="Arial"/>
                          <a:cs typeface="Arial"/>
                        </a:rPr>
                        <a:t> </a:t>
                      </a:r>
                      <a:r>
                        <a:rPr sz="1400" dirty="0">
                          <a:latin typeface="Arial"/>
                          <a:cs typeface="Arial"/>
                        </a:rPr>
                        <a:t>ανιόντες</a:t>
                      </a:r>
                      <a:r>
                        <a:rPr sz="1400" spc="-45" dirty="0">
                          <a:latin typeface="Arial"/>
                          <a:cs typeface="Arial"/>
                        </a:rPr>
                        <a:t> </a:t>
                      </a:r>
                      <a:r>
                        <a:rPr sz="1400" dirty="0">
                          <a:latin typeface="Arial"/>
                          <a:cs typeface="Arial"/>
                        </a:rPr>
                        <a:t>ε</a:t>
                      </a:r>
                      <a:r>
                        <a:rPr sz="1400" spc="5" dirty="0">
                          <a:latin typeface="Arial"/>
                          <a:cs typeface="Arial"/>
                        </a:rPr>
                        <a:t>ξ</a:t>
                      </a:r>
                      <a:r>
                        <a:rPr sz="1400" dirty="0">
                          <a:latin typeface="Times New Roman"/>
                          <a:cs typeface="Times New Roman"/>
                        </a:rPr>
                        <a:t>’ </a:t>
                      </a:r>
                      <a:r>
                        <a:rPr sz="1400" dirty="0">
                          <a:latin typeface="Arial"/>
                          <a:cs typeface="Arial"/>
                        </a:rPr>
                        <a:t>αγχιστεία</a:t>
                      </a:r>
                      <a:r>
                        <a:rPr sz="1400" spc="-5" dirty="0">
                          <a:latin typeface="Arial"/>
                          <a:cs typeface="Arial"/>
                        </a:rPr>
                        <a:t>ς</a:t>
                      </a:r>
                      <a:r>
                        <a:rPr sz="1400" dirty="0">
                          <a:latin typeface="Times New Roman"/>
                          <a:cs typeface="Times New Roman"/>
                        </a:rPr>
                        <a:t>, </a:t>
                      </a:r>
                      <a:r>
                        <a:rPr sz="1400" dirty="0">
                          <a:latin typeface="Arial"/>
                          <a:cs typeface="Arial"/>
                        </a:rPr>
                        <a:t>αδέλφια</a:t>
                      </a:r>
                      <a:r>
                        <a:rPr sz="1400" dirty="0">
                          <a:latin typeface="Times New Roman"/>
                          <a:cs typeface="Times New Roman"/>
                        </a:rPr>
                        <a:t>,</a:t>
                      </a:r>
                      <a:r>
                        <a:rPr sz="1400" spc="-5" dirty="0">
                          <a:latin typeface="Times New Roman"/>
                          <a:cs typeface="Times New Roman"/>
                        </a:rPr>
                        <a:t> </a:t>
                      </a:r>
                      <a:r>
                        <a:rPr sz="1400" dirty="0">
                          <a:latin typeface="Arial"/>
                          <a:cs typeface="Arial"/>
                        </a:rPr>
                        <a:t>κ</a:t>
                      </a:r>
                      <a:r>
                        <a:rPr sz="1400" dirty="0">
                          <a:latin typeface="Times New Roman"/>
                          <a:cs typeface="Times New Roman"/>
                        </a:rPr>
                        <a:t>.</a:t>
                      </a:r>
                      <a:r>
                        <a:rPr sz="1400" dirty="0">
                          <a:latin typeface="Arial"/>
                          <a:cs typeface="Arial"/>
                        </a:rPr>
                        <a:t>α</a:t>
                      </a:r>
                      <a:r>
                        <a:rPr sz="1400" spc="-5" dirty="0">
                          <a:latin typeface="Times New Roman"/>
                          <a:cs typeface="Times New Roman"/>
                        </a:rPr>
                        <a:t>.)</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230">
                        <a:lnSpc>
                          <a:spcPct val="100000"/>
                        </a:lnSpc>
                      </a:pPr>
                      <a:r>
                        <a:rPr sz="1400" dirty="0">
                          <a:latin typeface="Times New Roman"/>
                          <a:cs typeface="Times New Roman"/>
                        </a:rPr>
                        <a:t>10%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1594">
                        <a:lnSpc>
                          <a:spcPct val="100000"/>
                        </a:lnSpc>
                      </a:pPr>
                      <a:r>
                        <a:rPr sz="1400" dirty="0">
                          <a:latin typeface="Times New Roman"/>
                          <a:cs typeface="Times New Roman"/>
                        </a:rPr>
                        <a:t>30%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0960">
                        <a:lnSpc>
                          <a:spcPct val="100000"/>
                        </a:lnSpc>
                      </a:pPr>
                      <a:r>
                        <a:rPr sz="1400" dirty="0">
                          <a:latin typeface="Times New Roman"/>
                          <a:cs typeface="Times New Roman"/>
                        </a:rPr>
                        <a:t>€ 20.000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38328">
                <a:tc>
                  <a:txBody>
                    <a:bodyPr/>
                    <a:lstStyle/>
                    <a:p>
                      <a:pPr marL="60960">
                        <a:lnSpc>
                          <a:spcPct val="100000"/>
                        </a:lnSpc>
                      </a:pPr>
                      <a:r>
                        <a:rPr sz="1400" dirty="0">
                          <a:latin typeface="Arial"/>
                          <a:cs typeface="Arial"/>
                        </a:rPr>
                        <a:t>Λοιποί</a:t>
                      </a:r>
                      <a:endParaRPr sz="1400">
                        <a:latin typeface="Arial"/>
                        <a:cs typeface="Arial"/>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230">
                        <a:lnSpc>
                          <a:spcPct val="100000"/>
                        </a:lnSpc>
                      </a:pPr>
                      <a:r>
                        <a:rPr sz="1400" dirty="0">
                          <a:latin typeface="Times New Roman"/>
                          <a:cs typeface="Times New Roman"/>
                        </a:rPr>
                        <a:t>20%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1594">
                        <a:lnSpc>
                          <a:spcPct val="100000"/>
                        </a:lnSpc>
                      </a:pPr>
                      <a:r>
                        <a:rPr sz="1400" dirty="0">
                          <a:latin typeface="Times New Roman"/>
                          <a:cs typeface="Times New Roman"/>
                        </a:rPr>
                        <a:t>40%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0960">
                        <a:lnSpc>
                          <a:spcPct val="100000"/>
                        </a:lnSpc>
                      </a:pPr>
                      <a:r>
                        <a:rPr sz="1400" dirty="0">
                          <a:latin typeface="Times New Roman"/>
                          <a:cs typeface="Times New Roman"/>
                        </a:rPr>
                        <a:t>€ 6.000</a:t>
                      </a:r>
                      <a:endParaRPr sz="14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4" name="object 4"/>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5" name="object 5"/>
          <p:cNvSpPr txBox="1"/>
          <p:nvPr/>
        </p:nvSpPr>
        <p:spPr>
          <a:xfrm>
            <a:off x="2939167" y="860813"/>
            <a:ext cx="4617720" cy="393700"/>
          </a:xfrm>
          <a:prstGeom prst="rect">
            <a:avLst/>
          </a:prstGeom>
        </p:spPr>
        <p:txBody>
          <a:bodyPr vert="horz" wrap="square" lIns="0" tIns="0" rIns="0" bIns="0" rtlCol="0">
            <a:spAutoFit/>
          </a:bodyPr>
          <a:lstStyle/>
          <a:p>
            <a:pPr marL="12700">
              <a:lnSpc>
                <a:spcPct val="100000"/>
              </a:lnSpc>
            </a:pPr>
            <a:r>
              <a:rPr sz="2900" b="1" spc="-15" dirty="0">
                <a:solidFill>
                  <a:srgbClr val="420000"/>
                </a:solidFill>
                <a:latin typeface="Times New Roman"/>
                <a:cs typeface="Times New Roman"/>
              </a:rPr>
              <a:t>Προτάσεις για μεταρρύθμιση</a:t>
            </a:r>
            <a:endParaRPr sz="2900">
              <a:latin typeface="Times New Roman"/>
              <a:cs typeface="Times New Roman"/>
            </a:endParaRPr>
          </a:p>
        </p:txBody>
      </p:sp>
      <p:sp>
        <p:nvSpPr>
          <p:cNvPr id="7" name="object 7"/>
          <p:cNvSpPr txBox="1">
            <a:spLocks noGrp="1"/>
          </p:cNvSpPr>
          <p:nvPr>
            <p:ph type="sldNum" sz="quarter" idx="7"/>
          </p:nvPr>
        </p:nvSpPr>
        <p:spPr>
          <a:prstGeom prst="rect">
            <a:avLst/>
          </a:prstGeom>
        </p:spPr>
        <p:txBody>
          <a:bodyPr vert="horz" wrap="square" lIns="0" tIns="0" rIns="0" bIns="0" rtlCol="0">
            <a:spAutoFit/>
          </a:bodyPr>
          <a:lstStyle/>
          <a:p>
            <a:pPr marL="25400">
              <a:lnSpc>
                <a:spcPct val="100000"/>
              </a:lnSpc>
            </a:pPr>
            <a:fld id="{81D60167-4931-47E6-BA6A-407CBD079E47}" type="slidenum">
              <a:rPr spc="-10" dirty="0"/>
              <a:pPr marL="25400">
                <a:lnSpc>
                  <a:spcPct val="100000"/>
                </a:lnSpc>
              </a:pPr>
              <a:t>43</a:t>
            </a:fld>
            <a:endParaRPr spc="-10" dirty="0"/>
          </a:p>
        </p:txBody>
      </p:sp>
      <p:sp>
        <p:nvSpPr>
          <p:cNvPr id="6" name="object 6"/>
          <p:cNvSpPr txBox="1"/>
          <p:nvPr/>
        </p:nvSpPr>
        <p:spPr>
          <a:xfrm>
            <a:off x="1219339" y="1302026"/>
            <a:ext cx="8331200" cy="3867785"/>
          </a:xfrm>
          <a:prstGeom prst="rect">
            <a:avLst/>
          </a:prstGeom>
        </p:spPr>
        <p:txBody>
          <a:bodyPr vert="horz" wrap="square" lIns="0" tIns="0" rIns="0" bIns="0" rtlCol="0">
            <a:spAutoFit/>
          </a:bodyPr>
          <a:lstStyle/>
          <a:p>
            <a:pPr marL="1413510">
              <a:lnSpc>
                <a:spcPts val="3475"/>
              </a:lnSpc>
            </a:pPr>
            <a:r>
              <a:rPr sz="2900" b="1" spc="-15" dirty="0">
                <a:solidFill>
                  <a:srgbClr val="420000"/>
                </a:solidFill>
                <a:latin typeface="Times New Roman"/>
                <a:cs typeface="Times New Roman"/>
              </a:rPr>
              <a:t>του</a:t>
            </a:r>
            <a:r>
              <a:rPr sz="2900" b="1" spc="-10" dirty="0">
                <a:solidFill>
                  <a:srgbClr val="420000"/>
                </a:solidFill>
                <a:latin typeface="Times New Roman"/>
                <a:cs typeface="Times New Roman"/>
              </a:rPr>
              <a:t> </a:t>
            </a:r>
            <a:r>
              <a:rPr sz="2900" b="1" spc="-25" dirty="0">
                <a:solidFill>
                  <a:srgbClr val="420000"/>
                </a:solidFill>
                <a:latin typeface="Times New Roman"/>
                <a:cs typeface="Times New Roman"/>
              </a:rPr>
              <a:t>φ</a:t>
            </a:r>
            <a:r>
              <a:rPr sz="2900" b="1" spc="-15" dirty="0">
                <a:solidFill>
                  <a:srgbClr val="420000"/>
                </a:solidFill>
                <a:latin typeface="Times New Roman"/>
                <a:cs typeface="Times New Roman"/>
              </a:rPr>
              <a:t>όρου</a:t>
            </a:r>
            <a:r>
              <a:rPr sz="2900" b="1" dirty="0">
                <a:solidFill>
                  <a:srgbClr val="420000"/>
                </a:solidFill>
                <a:latin typeface="Times New Roman"/>
                <a:cs typeface="Times New Roman"/>
              </a:rPr>
              <a:t> </a:t>
            </a:r>
            <a:r>
              <a:rPr sz="2900" b="1" spc="-15" dirty="0">
                <a:solidFill>
                  <a:srgbClr val="420000"/>
                </a:solidFill>
                <a:latin typeface="Times New Roman"/>
                <a:cs typeface="Times New Roman"/>
              </a:rPr>
              <a:t>κληρονομιώ</a:t>
            </a:r>
            <a:r>
              <a:rPr sz="2900" b="1" dirty="0">
                <a:solidFill>
                  <a:srgbClr val="420000"/>
                </a:solidFill>
                <a:latin typeface="Times New Roman"/>
                <a:cs typeface="Times New Roman"/>
              </a:rPr>
              <a:t>ν</a:t>
            </a:r>
            <a:r>
              <a:rPr sz="2900" b="1" spc="-10" dirty="0">
                <a:solidFill>
                  <a:srgbClr val="420000"/>
                </a:solidFill>
                <a:latin typeface="Times New Roman"/>
                <a:cs typeface="Times New Roman"/>
              </a:rPr>
              <a:t>,</a:t>
            </a:r>
            <a:r>
              <a:rPr sz="2900" b="1" spc="5" dirty="0">
                <a:solidFill>
                  <a:srgbClr val="420000"/>
                </a:solidFill>
                <a:latin typeface="Times New Roman"/>
                <a:cs typeface="Times New Roman"/>
              </a:rPr>
              <a:t> </a:t>
            </a:r>
            <a:r>
              <a:rPr sz="2900" b="1" spc="-20" dirty="0">
                <a:solidFill>
                  <a:srgbClr val="420000"/>
                </a:solidFill>
                <a:latin typeface="Times New Roman"/>
                <a:cs typeface="Times New Roman"/>
              </a:rPr>
              <a:t>δωρεών</a:t>
            </a:r>
            <a:endParaRPr sz="2900">
              <a:latin typeface="Times New Roman"/>
              <a:cs typeface="Times New Roman"/>
            </a:endParaRPr>
          </a:p>
          <a:p>
            <a:pPr marL="12700">
              <a:lnSpc>
                <a:spcPts val="3475"/>
              </a:lnSpc>
              <a:tabLst>
                <a:tab pos="2341880" algn="l"/>
                <a:tab pos="8317865" algn="l"/>
              </a:tabLst>
            </a:pPr>
            <a:r>
              <a:rPr sz="2900" u="sng" spc="-10" dirty="0">
                <a:solidFill>
                  <a:srgbClr val="420000"/>
                </a:solidFill>
                <a:latin typeface="Times New Roman"/>
                <a:cs typeface="Times New Roman"/>
              </a:rPr>
              <a:t> 	</a:t>
            </a:r>
            <a:r>
              <a:rPr sz="2900" b="1" u="sng" spc="-15" dirty="0">
                <a:solidFill>
                  <a:srgbClr val="420000"/>
                </a:solidFill>
                <a:latin typeface="Times New Roman"/>
                <a:cs typeface="Times New Roman"/>
              </a:rPr>
              <a:t>και</a:t>
            </a:r>
            <a:r>
              <a:rPr sz="2900" u="sng" spc="-20" dirty="0">
                <a:solidFill>
                  <a:srgbClr val="420000"/>
                </a:solidFill>
                <a:latin typeface="Times New Roman"/>
                <a:cs typeface="Times New Roman"/>
              </a:rPr>
              <a:t> </a:t>
            </a:r>
            <a:r>
              <a:rPr sz="2900" b="1" u="sng" spc="-15" dirty="0">
                <a:solidFill>
                  <a:srgbClr val="420000"/>
                </a:solidFill>
                <a:latin typeface="Times New Roman"/>
                <a:cs typeface="Times New Roman"/>
              </a:rPr>
              <a:t>γονικών</a:t>
            </a:r>
            <a:r>
              <a:rPr sz="2900" u="sng" spc="-10" dirty="0">
                <a:solidFill>
                  <a:srgbClr val="420000"/>
                </a:solidFill>
                <a:latin typeface="Times New Roman"/>
                <a:cs typeface="Times New Roman"/>
              </a:rPr>
              <a:t> </a:t>
            </a:r>
            <a:r>
              <a:rPr sz="2900" b="1" u="sng" spc="-20" dirty="0">
                <a:solidFill>
                  <a:srgbClr val="420000"/>
                </a:solidFill>
                <a:latin typeface="Times New Roman"/>
                <a:cs typeface="Times New Roman"/>
              </a:rPr>
              <a:t>παροχών</a:t>
            </a:r>
            <a:r>
              <a:rPr sz="2900" u="sng" spc="-10" dirty="0">
                <a:solidFill>
                  <a:srgbClr val="420000"/>
                </a:solidFill>
                <a:latin typeface="Times New Roman"/>
                <a:cs typeface="Times New Roman"/>
              </a:rPr>
              <a:t> </a:t>
            </a:r>
            <a:r>
              <a:rPr sz="2900" u="sng" dirty="0">
                <a:solidFill>
                  <a:srgbClr val="420000"/>
                </a:solidFill>
                <a:latin typeface="Times New Roman"/>
                <a:cs typeface="Times New Roman"/>
              </a:rPr>
              <a:t>	</a:t>
            </a:r>
            <a:endParaRPr sz="2900">
              <a:latin typeface="Times New Roman"/>
              <a:cs typeface="Times New Roman"/>
            </a:endParaRPr>
          </a:p>
          <a:p>
            <a:pPr marL="420370" marR="1003300" indent="-273050">
              <a:lnSpc>
                <a:spcPct val="100000"/>
              </a:lnSpc>
              <a:spcBef>
                <a:spcPts val="2590"/>
              </a:spcBef>
              <a:buClr>
                <a:srgbClr val="CCCC00"/>
              </a:buClr>
              <a:buSzPct val="83333"/>
              <a:buFont typeface="Wingdings 2"/>
              <a:buChar char="•"/>
              <a:tabLst>
                <a:tab pos="420370" algn="l"/>
              </a:tabLst>
            </a:pPr>
            <a:r>
              <a:rPr sz="2400" spc="-15" dirty="0">
                <a:latin typeface="Times New Roman"/>
                <a:cs typeface="Times New Roman"/>
              </a:rPr>
              <a:t>Να</a:t>
            </a:r>
            <a:r>
              <a:rPr sz="2400" spc="5" dirty="0">
                <a:latin typeface="Times New Roman"/>
                <a:cs typeface="Times New Roman"/>
              </a:rPr>
              <a:t> </a:t>
            </a:r>
            <a:r>
              <a:rPr sz="2400" spc="-15" dirty="0">
                <a:latin typeface="Times New Roman"/>
                <a:cs typeface="Times New Roman"/>
              </a:rPr>
              <a:t>ενσωματωθεί</a:t>
            </a:r>
            <a:r>
              <a:rPr sz="2400" dirty="0">
                <a:latin typeface="Times New Roman"/>
                <a:cs typeface="Times New Roman"/>
              </a:rPr>
              <a:t> σ</a:t>
            </a:r>
            <a:r>
              <a:rPr sz="2400" spc="-15" dirty="0">
                <a:latin typeface="Times New Roman"/>
                <a:cs typeface="Times New Roman"/>
              </a:rPr>
              <a:t>το</a:t>
            </a:r>
            <a:r>
              <a:rPr sz="2400" dirty="0">
                <a:latin typeface="Times New Roman"/>
                <a:cs typeface="Times New Roman"/>
              </a:rPr>
              <a:t> </a:t>
            </a:r>
            <a:r>
              <a:rPr sz="2400" spc="-15" dirty="0">
                <a:latin typeface="Times New Roman"/>
                <a:cs typeface="Times New Roman"/>
              </a:rPr>
              <a:t>σύστημα</a:t>
            </a:r>
            <a:r>
              <a:rPr sz="2400" dirty="0">
                <a:latin typeface="Times New Roman"/>
                <a:cs typeface="Times New Roman"/>
              </a:rPr>
              <a:t> φ</a:t>
            </a:r>
            <a:r>
              <a:rPr sz="2400" spc="-15" dirty="0">
                <a:latin typeface="Times New Roman"/>
                <a:cs typeface="Times New Roman"/>
              </a:rPr>
              <a:t>ορολογίας</a:t>
            </a:r>
            <a:r>
              <a:rPr sz="2400" dirty="0">
                <a:latin typeface="Times New Roman"/>
                <a:cs typeface="Times New Roman"/>
              </a:rPr>
              <a:t> </a:t>
            </a:r>
            <a:r>
              <a:rPr sz="2400" spc="-15" dirty="0">
                <a:latin typeface="Times New Roman"/>
                <a:cs typeface="Times New Roman"/>
              </a:rPr>
              <a:t>εισοδήματος φυσικών</a:t>
            </a:r>
            <a:r>
              <a:rPr sz="2400" dirty="0">
                <a:latin typeface="Times New Roman"/>
                <a:cs typeface="Times New Roman"/>
              </a:rPr>
              <a:t> </a:t>
            </a:r>
            <a:r>
              <a:rPr sz="2400" spc="-15" dirty="0">
                <a:latin typeface="Times New Roman"/>
                <a:cs typeface="Times New Roman"/>
              </a:rPr>
              <a:t>προσώπων</a:t>
            </a:r>
            <a:endParaRPr sz="2400">
              <a:latin typeface="Times New Roman"/>
              <a:cs typeface="Times New Roman"/>
            </a:endParaRPr>
          </a:p>
          <a:p>
            <a:pPr marL="420370" indent="-273050">
              <a:lnSpc>
                <a:spcPct val="100000"/>
              </a:lnSpc>
              <a:spcBef>
                <a:spcPts val="570"/>
              </a:spcBef>
              <a:buClr>
                <a:srgbClr val="CCCC00"/>
              </a:buClr>
              <a:buSzPct val="83333"/>
              <a:buFont typeface="Wingdings 2"/>
              <a:buChar char="•"/>
              <a:tabLst>
                <a:tab pos="420370" algn="l"/>
              </a:tabLst>
            </a:pPr>
            <a:r>
              <a:rPr sz="2400" spc="-15" dirty="0">
                <a:latin typeface="Times New Roman"/>
                <a:cs typeface="Times New Roman"/>
              </a:rPr>
              <a:t>Φόρος</a:t>
            </a:r>
            <a:r>
              <a:rPr sz="2400" spc="-5" dirty="0">
                <a:latin typeface="Times New Roman"/>
                <a:cs typeface="Times New Roman"/>
              </a:rPr>
              <a:t> </a:t>
            </a:r>
            <a:r>
              <a:rPr sz="2400" spc="-15" dirty="0">
                <a:latin typeface="Times New Roman"/>
                <a:cs typeface="Times New Roman"/>
              </a:rPr>
              <a:t>προσθηκών</a:t>
            </a:r>
            <a:r>
              <a:rPr sz="2400" spc="10" dirty="0">
                <a:latin typeface="Times New Roman"/>
                <a:cs typeface="Times New Roman"/>
              </a:rPr>
              <a:t> </a:t>
            </a:r>
            <a:r>
              <a:rPr sz="2400" spc="-15" dirty="0">
                <a:latin typeface="Times New Roman"/>
                <a:cs typeface="Times New Roman"/>
              </a:rPr>
              <a:t>(accession</a:t>
            </a:r>
            <a:r>
              <a:rPr sz="2400" spc="-10" dirty="0">
                <a:latin typeface="Times New Roman"/>
                <a:cs typeface="Times New Roman"/>
              </a:rPr>
              <a:t>s</a:t>
            </a:r>
            <a:r>
              <a:rPr sz="2400" dirty="0">
                <a:latin typeface="Times New Roman"/>
                <a:cs typeface="Times New Roman"/>
              </a:rPr>
              <a:t> </a:t>
            </a:r>
            <a:r>
              <a:rPr sz="2400" spc="-15" dirty="0">
                <a:latin typeface="Times New Roman"/>
                <a:cs typeface="Times New Roman"/>
              </a:rPr>
              <a:t>tax):</a:t>
            </a:r>
            <a:endParaRPr sz="2400">
              <a:latin typeface="Times New Roman"/>
              <a:cs typeface="Times New Roman"/>
            </a:endParaRPr>
          </a:p>
          <a:p>
            <a:pPr marL="419734" marR="203835" indent="107950">
              <a:lnSpc>
                <a:spcPct val="100000"/>
              </a:lnSpc>
              <a:spcBef>
                <a:spcPts val="570"/>
              </a:spcBef>
            </a:pPr>
            <a:r>
              <a:rPr sz="2400" spc="-15" dirty="0">
                <a:latin typeface="Times New Roman"/>
                <a:cs typeface="Times New Roman"/>
              </a:rPr>
              <a:t>Το καθεστώς</a:t>
            </a:r>
            <a:r>
              <a:rPr sz="2400" spc="-5" dirty="0">
                <a:latin typeface="Times New Roman"/>
                <a:cs typeface="Times New Roman"/>
              </a:rPr>
              <a:t> </a:t>
            </a:r>
            <a:r>
              <a:rPr sz="2400" dirty="0">
                <a:latin typeface="Times New Roman"/>
                <a:cs typeface="Times New Roman"/>
              </a:rPr>
              <a:t>σ</a:t>
            </a:r>
            <a:r>
              <a:rPr sz="2400" spc="-15" dirty="0">
                <a:latin typeface="Times New Roman"/>
                <a:cs typeface="Times New Roman"/>
              </a:rPr>
              <a:t>ύμφωνα</a:t>
            </a:r>
            <a:r>
              <a:rPr sz="2400" dirty="0">
                <a:latin typeface="Times New Roman"/>
                <a:cs typeface="Times New Roman"/>
              </a:rPr>
              <a:t> </a:t>
            </a:r>
            <a:r>
              <a:rPr sz="2400" spc="-15" dirty="0">
                <a:latin typeface="Times New Roman"/>
                <a:cs typeface="Times New Roman"/>
              </a:rPr>
              <a:t>με</a:t>
            </a:r>
            <a:r>
              <a:rPr sz="2400" dirty="0">
                <a:latin typeface="Times New Roman"/>
                <a:cs typeface="Times New Roman"/>
              </a:rPr>
              <a:t> </a:t>
            </a:r>
            <a:r>
              <a:rPr sz="2400" spc="-15" dirty="0">
                <a:latin typeface="Times New Roman"/>
                <a:cs typeface="Times New Roman"/>
              </a:rPr>
              <a:t>το</a:t>
            </a:r>
            <a:r>
              <a:rPr sz="2400" dirty="0">
                <a:latin typeface="Times New Roman"/>
                <a:cs typeface="Times New Roman"/>
              </a:rPr>
              <a:t> </a:t>
            </a:r>
            <a:r>
              <a:rPr sz="2400" spc="-15" dirty="0">
                <a:latin typeface="Times New Roman"/>
                <a:cs typeface="Times New Roman"/>
              </a:rPr>
              <a:t>οποίο</a:t>
            </a:r>
            <a:r>
              <a:rPr sz="2400" dirty="0">
                <a:latin typeface="Times New Roman"/>
                <a:cs typeface="Times New Roman"/>
              </a:rPr>
              <a:t> </a:t>
            </a:r>
            <a:r>
              <a:rPr sz="2400" spc="-10" dirty="0">
                <a:latin typeface="Times New Roman"/>
                <a:cs typeface="Times New Roman"/>
              </a:rPr>
              <a:t>τ</a:t>
            </a:r>
            <a:r>
              <a:rPr sz="2400" dirty="0">
                <a:latin typeface="Times New Roman"/>
                <a:cs typeface="Times New Roman"/>
              </a:rPr>
              <a:t>ο </a:t>
            </a:r>
            <a:r>
              <a:rPr sz="2400" spc="-15" dirty="0">
                <a:latin typeface="Times New Roman"/>
                <a:cs typeface="Times New Roman"/>
              </a:rPr>
              <a:t>άτομο</a:t>
            </a:r>
            <a:r>
              <a:rPr sz="2400" dirty="0">
                <a:latin typeface="Times New Roman"/>
                <a:cs typeface="Times New Roman"/>
              </a:rPr>
              <a:t> </a:t>
            </a:r>
            <a:r>
              <a:rPr sz="2400" spc="-15" dirty="0">
                <a:latin typeface="Times New Roman"/>
                <a:cs typeface="Times New Roman"/>
              </a:rPr>
              <a:t>φορολογείται</a:t>
            </a:r>
            <a:r>
              <a:rPr sz="2400" spc="5" dirty="0">
                <a:latin typeface="Times New Roman"/>
                <a:cs typeface="Times New Roman"/>
              </a:rPr>
              <a:t> </a:t>
            </a:r>
            <a:r>
              <a:rPr sz="2400" spc="-15" dirty="0">
                <a:latin typeface="Times New Roman"/>
                <a:cs typeface="Times New Roman"/>
              </a:rPr>
              <a:t>με βάση</a:t>
            </a:r>
            <a:r>
              <a:rPr sz="2400" spc="5" dirty="0">
                <a:latin typeface="Times New Roman"/>
                <a:cs typeface="Times New Roman"/>
              </a:rPr>
              <a:t> </a:t>
            </a:r>
            <a:r>
              <a:rPr sz="2400" spc="-15" dirty="0">
                <a:latin typeface="Times New Roman"/>
                <a:cs typeface="Times New Roman"/>
              </a:rPr>
              <a:t>τη</a:t>
            </a:r>
            <a:r>
              <a:rPr sz="2400" spc="-5" dirty="0">
                <a:latin typeface="Times New Roman"/>
                <a:cs typeface="Times New Roman"/>
              </a:rPr>
              <a:t> </a:t>
            </a:r>
            <a:r>
              <a:rPr sz="2400" spc="-15" dirty="0">
                <a:latin typeface="Times New Roman"/>
                <a:cs typeface="Times New Roman"/>
              </a:rPr>
              <a:t>συνολική</a:t>
            </a:r>
            <a:r>
              <a:rPr sz="2400" spc="-5" dirty="0">
                <a:latin typeface="Times New Roman"/>
                <a:cs typeface="Times New Roman"/>
              </a:rPr>
              <a:t> </a:t>
            </a:r>
            <a:r>
              <a:rPr sz="2400" spc="-15" dirty="0">
                <a:latin typeface="Times New Roman"/>
                <a:cs typeface="Times New Roman"/>
              </a:rPr>
              <a:t>περιουσία</a:t>
            </a:r>
            <a:r>
              <a:rPr sz="2400" spc="5" dirty="0">
                <a:latin typeface="Times New Roman"/>
                <a:cs typeface="Times New Roman"/>
              </a:rPr>
              <a:t> </a:t>
            </a:r>
            <a:r>
              <a:rPr sz="2400" spc="-15" dirty="0">
                <a:latin typeface="Times New Roman"/>
                <a:cs typeface="Times New Roman"/>
              </a:rPr>
              <a:t>που</a:t>
            </a:r>
            <a:r>
              <a:rPr sz="2400" spc="-5" dirty="0">
                <a:latin typeface="Times New Roman"/>
                <a:cs typeface="Times New Roman"/>
              </a:rPr>
              <a:t> έ</a:t>
            </a:r>
            <a:r>
              <a:rPr sz="2400" spc="-10" dirty="0">
                <a:latin typeface="Times New Roman"/>
                <a:cs typeface="Times New Roman"/>
              </a:rPr>
              <a:t>χει</a:t>
            </a:r>
            <a:r>
              <a:rPr sz="2400" dirty="0">
                <a:latin typeface="Times New Roman"/>
                <a:cs typeface="Times New Roman"/>
              </a:rPr>
              <a:t> </a:t>
            </a:r>
            <a:r>
              <a:rPr sz="2400" spc="-10" dirty="0">
                <a:latin typeface="Times New Roman"/>
                <a:cs typeface="Times New Roman"/>
              </a:rPr>
              <a:t>περιέλθει</a:t>
            </a:r>
            <a:r>
              <a:rPr sz="2400" spc="5" dirty="0">
                <a:latin typeface="Times New Roman"/>
                <a:cs typeface="Times New Roman"/>
              </a:rPr>
              <a:t> </a:t>
            </a:r>
            <a:r>
              <a:rPr sz="2400" spc="-15" dirty="0">
                <a:latin typeface="Times New Roman"/>
                <a:cs typeface="Times New Roman"/>
              </a:rPr>
              <a:t>σε</a:t>
            </a:r>
            <a:r>
              <a:rPr sz="2400" spc="5" dirty="0">
                <a:latin typeface="Times New Roman"/>
                <a:cs typeface="Times New Roman"/>
              </a:rPr>
              <a:t> </a:t>
            </a:r>
            <a:r>
              <a:rPr sz="2400" spc="-15" dirty="0">
                <a:latin typeface="Times New Roman"/>
                <a:cs typeface="Times New Roman"/>
              </a:rPr>
              <a:t>αυτό</a:t>
            </a:r>
            <a:r>
              <a:rPr sz="2400" dirty="0">
                <a:latin typeface="Times New Roman"/>
                <a:cs typeface="Times New Roman"/>
              </a:rPr>
              <a:t> </a:t>
            </a:r>
            <a:r>
              <a:rPr sz="2400" spc="-15" dirty="0">
                <a:latin typeface="Times New Roman"/>
                <a:cs typeface="Times New Roman"/>
              </a:rPr>
              <a:t>κατά</a:t>
            </a:r>
            <a:r>
              <a:rPr sz="2400" spc="-10" dirty="0">
                <a:latin typeface="Times New Roman"/>
                <a:cs typeface="Times New Roman"/>
              </a:rPr>
              <a:t> τη </a:t>
            </a:r>
            <a:r>
              <a:rPr sz="2400" spc="-15" dirty="0">
                <a:latin typeface="Times New Roman"/>
                <a:cs typeface="Times New Roman"/>
              </a:rPr>
              <a:t>διάρκεια</a:t>
            </a:r>
            <a:r>
              <a:rPr sz="2400" spc="5"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dirty="0">
                <a:latin typeface="Times New Roman"/>
                <a:cs typeface="Times New Roman"/>
              </a:rPr>
              <a:t>ζ</a:t>
            </a:r>
            <a:r>
              <a:rPr sz="2400" spc="-15" dirty="0">
                <a:latin typeface="Times New Roman"/>
                <a:cs typeface="Times New Roman"/>
              </a:rPr>
              <a:t>ωής</a:t>
            </a:r>
            <a:r>
              <a:rPr sz="2400" spc="-5" dirty="0">
                <a:latin typeface="Times New Roman"/>
                <a:cs typeface="Times New Roman"/>
              </a:rPr>
              <a:t> </a:t>
            </a:r>
            <a:r>
              <a:rPr sz="2400" spc="-15" dirty="0">
                <a:latin typeface="Times New Roman"/>
                <a:cs typeface="Times New Roman"/>
              </a:rPr>
              <a:t>τ</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από</a:t>
            </a:r>
            <a:r>
              <a:rPr sz="2400" dirty="0">
                <a:latin typeface="Times New Roman"/>
                <a:cs typeface="Times New Roman"/>
              </a:rPr>
              <a:t> </a:t>
            </a:r>
            <a:r>
              <a:rPr sz="2400" spc="-15" dirty="0">
                <a:latin typeface="Times New Roman"/>
                <a:cs typeface="Times New Roman"/>
              </a:rPr>
              <a:t>κληρονομιέ</a:t>
            </a:r>
            <a:r>
              <a:rPr sz="2400" spc="20" dirty="0">
                <a:latin typeface="Times New Roman"/>
                <a:cs typeface="Times New Roman"/>
              </a:rPr>
              <a:t>ς</a:t>
            </a:r>
            <a:r>
              <a:rPr sz="2400" dirty="0">
                <a:latin typeface="Times New Roman"/>
                <a:cs typeface="Times New Roman"/>
              </a:rPr>
              <a:t>,</a:t>
            </a:r>
            <a:r>
              <a:rPr sz="2400" spc="5" dirty="0">
                <a:latin typeface="Times New Roman"/>
                <a:cs typeface="Times New Roman"/>
              </a:rPr>
              <a:t> </a:t>
            </a:r>
            <a:r>
              <a:rPr sz="2400" spc="-15" dirty="0">
                <a:latin typeface="Times New Roman"/>
                <a:cs typeface="Times New Roman"/>
              </a:rPr>
              <a:t>γονικές</a:t>
            </a:r>
            <a:r>
              <a:rPr sz="2400" dirty="0">
                <a:latin typeface="Times New Roman"/>
                <a:cs typeface="Times New Roman"/>
              </a:rPr>
              <a:t> </a:t>
            </a:r>
            <a:r>
              <a:rPr sz="2400" spc="-15" dirty="0">
                <a:latin typeface="Times New Roman"/>
                <a:cs typeface="Times New Roman"/>
              </a:rPr>
              <a:t>παροχές</a:t>
            </a:r>
            <a:r>
              <a:rPr sz="2400" spc="-10" dirty="0">
                <a:latin typeface="Times New Roman"/>
                <a:cs typeface="Times New Roman"/>
              </a:rPr>
              <a:t> και</a:t>
            </a:r>
            <a:r>
              <a:rPr sz="2400" dirty="0">
                <a:latin typeface="Times New Roman"/>
                <a:cs typeface="Times New Roman"/>
              </a:rPr>
              <a:t> </a:t>
            </a:r>
            <a:r>
              <a:rPr sz="2400" spc="-15" dirty="0">
                <a:latin typeface="Times New Roman"/>
                <a:cs typeface="Times New Roman"/>
              </a:rPr>
              <a:t>δωρεές</a:t>
            </a:r>
            <a:endParaRPr sz="2400">
              <a:latin typeface="Times New Roman"/>
              <a:cs typeface="Times New Roman"/>
            </a:endParaRPr>
          </a:p>
        </p:txBody>
      </p:sp>
      <p:graphicFrame>
        <p:nvGraphicFramePr>
          <p:cNvPr id="2" name="object 2"/>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1481461" y="866731"/>
            <a:ext cx="7616825" cy="919480"/>
          </a:xfrm>
          <a:prstGeom prst="rect">
            <a:avLst/>
          </a:prstGeom>
        </p:spPr>
        <p:txBody>
          <a:bodyPr vert="horz" wrap="square" lIns="0" tIns="0" rIns="0" bIns="0" rtlCol="0">
            <a:spAutoFit/>
          </a:bodyPr>
          <a:lstStyle/>
          <a:p>
            <a:pPr algn="ctr">
              <a:lnSpc>
                <a:spcPct val="100000"/>
              </a:lnSpc>
            </a:pPr>
            <a:r>
              <a:rPr sz="3200" b="1" spc="-25" dirty="0">
                <a:solidFill>
                  <a:srgbClr val="420000"/>
                </a:solidFill>
                <a:latin typeface="Times New Roman"/>
                <a:cs typeface="Times New Roman"/>
              </a:rPr>
              <a:t>Δικαιοσύν</a:t>
            </a:r>
            <a:r>
              <a:rPr sz="3200" b="1" spc="-20" dirty="0">
                <a:solidFill>
                  <a:srgbClr val="420000"/>
                </a:solidFill>
                <a:latin typeface="Times New Roman"/>
                <a:cs typeface="Times New Roman"/>
              </a:rPr>
              <a:t>η</a:t>
            </a:r>
            <a:r>
              <a:rPr sz="3200" b="1" spc="-10" dirty="0">
                <a:solidFill>
                  <a:srgbClr val="420000"/>
                </a:solidFill>
                <a:latin typeface="Times New Roman"/>
                <a:cs typeface="Times New Roman"/>
              </a:rPr>
              <a:t> </a:t>
            </a:r>
            <a:r>
              <a:rPr sz="3200" b="1" spc="-25" dirty="0">
                <a:solidFill>
                  <a:srgbClr val="420000"/>
                </a:solidFill>
                <a:latin typeface="Times New Roman"/>
                <a:cs typeface="Times New Roman"/>
              </a:rPr>
              <a:t>σ</a:t>
            </a:r>
            <a:r>
              <a:rPr sz="3200" b="1" spc="-15" dirty="0">
                <a:solidFill>
                  <a:srgbClr val="420000"/>
                </a:solidFill>
                <a:latin typeface="Times New Roman"/>
                <a:cs typeface="Times New Roman"/>
              </a:rPr>
              <a:t>ε</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δια</a:t>
            </a:r>
            <a:r>
              <a:rPr sz="3200" b="1" spc="-5" dirty="0">
                <a:solidFill>
                  <a:srgbClr val="420000"/>
                </a:solidFill>
                <a:latin typeface="Times New Roman"/>
                <a:cs typeface="Times New Roman"/>
              </a:rPr>
              <a:t> </a:t>
            </a:r>
            <a:r>
              <a:rPr sz="3200" b="1" spc="-15" dirty="0">
                <a:solidFill>
                  <a:srgbClr val="420000"/>
                </a:solidFill>
                <a:latin typeface="Times New Roman"/>
                <a:cs typeface="Times New Roman"/>
              </a:rPr>
              <a:t>β</a:t>
            </a:r>
            <a:r>
              <a:rPr sz="3200" b="1" spc="-20" dirty="0">
                <a:solidFill>
                  <a:srgbClr val="420000"/>
                </a:solidFill>
                <a:latin typeface="Times New Roman"/>
                <a:cs typeface="Times New Roman"/>
              </a:rPr>
              <a:t>ίου</a:t>
            </a:r>
            <a:r>
              <a:rPr sz="3200" b="1" dirty="0">
                <a:solidFill>
                  <a:srgbClr val="420000"/>
                </a:solidFill>
                <a:latin typeface="Times New Roman"/>
                <a:cs typeface="Times New Roman"/>
              </a:rPr>
              <a:t> </a:t>
            </a:r>
            <a:r>
              <a:rPr sz="3200" b="1" spc="-20" dirty="0">
                <a:solidFill>
                  <a:srgbClr val="420000"/>
                </a:solidFill>
                <a:latin typeface="Times New Roman"/>
                <a:cs typeface="Times New Roman"/>
              </a:rPr>
              <a:t>κ</a:t>
            </a:r>
            <a:r>
              <a:rPr sz="3200" b="1" spc="-25" dirty="0">
                <a:solidFill>
                  <a:srgbClr val="420000"/>
                </a:solidFill>
                <a:latin typeface="Times New Roman"/>
                <a:cs typeface="Times New Roman"/>
              </a:rPr>
              <a:t>α</a:t>
            </a:r>
            <a:r>
              <a:rPr sz="3200" b="1" spc="-10" dirty="0">
                <a:solidFill>
                  <a:srgbClr val="420000"/>
                </a:solidFill>
                <a:latin typeface="Times New Roman"/>
                <a:cs typeface="Times New Roman"/>
              </a:rPr>
              <a:t>ι</a:t>
            </a:r>
            <a:r>
              <a:rPr sz="3200" b="1" dirty="0">
                <a:solidFill>
                  <a:srgbClr val="420000"/>
                </a:solidFill>
                <a:latin typeface="Times New Roman"/>
                <a:cs typeface="Times New Roman"/>
              </a:rPr>
              <a:t> </a:t>
            </a:r>
            <a:r>
              <a:rPr sz="3200" b="1" spc="-25" dirty="0">
                <a:solidFill>
                  <a:srgbClr val="420000"/>
                </a:solidFill>
                <a:latin typeface="Times New Roman"/>
                <a:cs typeface="Times New Roman"/>
              </a:rPr>
              <a:t>σ</a:t>
            </a:r>
            <a:r>
              <a:rPr sz="3200" b="1" spc="-15" dirty="0">
                <a:solidFill>
                  <a:srgbClr val="420000"/>
                </a:solidFill>
                <a:latin typeface="Times New Roman"/>
                <a:cs typeface="Times New Roman"/>
              </a:rPr>
              <a:t>ε</a:t>
            </a:r>
            <a:r>
              <a:rPr sz="3200" b="1" spc="-10" dirty="0">
                <a:solidFill>
                  <a:srgbClr val="420000"/>
                </a:solidFill>
                <a:latin typeface="Times New Roman"/>
                <a:cs typeface="Times New Roman"/>
              </a:rPr>
              <a:t> </a:t>
            </a:r>
            <a:r>
              <a:rPr sz="3200" b="1" spc="-20" dirty="0">
                <a:solidFill>
                  <a:srgbClr val="420000"/>
                </a:solidFill>
                <a:latin typeface="Times New Roman"/>
                <a:cs typeface="Times New Roman"/>
              </a:rPr>
              <a:t>ετήσια</a:t>
            </a:r>
            <a:r>
              <a:rPr sz="3200" b="1" dirty="0">
                <a:solidFill>
                  <a:srgbClr val="420000"/>
                </a:solidFill>
                <a:latin typeface="Times New Roman"/>
                <a:cs typeface="Times New Roman"/>
              </a:rPr>
              <a:t> </a:t>
            </a:r>
            <a:r>
              <a:rPr sz="3200" b="1" spc="-25" dirty="0">
                <a:solidFill>
                  <a:srgbClr val="420000"/>
                </a:solidFill>
                <a:latin typeface="Times New Roman"/>
                <a:cs typeface="Times New Roman"/>
              </a:rPr>
              <a:t>βάσ</a:t>
            </a:r>
            <a:r>
              <a:rPr sz="3200" b="1" spc="30" dirty="0">
                <a:solidFill>
                  <a:srgbClr val="420000"/>
                </a:solidFill>
                <a:latin typeface="Times New Roman"/>
                <a:cs typeface="Times New Roman"/>
              </a:rPr>
              <a:t>η</a:t>
            </a:r>
            <a:r>
              <a:rPr sz="3200" b="1" spc="-15" dirty="0">
                <a:solidFill>
                  <a:srgbClr val="420000"/>
                </a:solidFill>
                <a:latin typeface="Times New Roman"/>
                <a:cs typeface="Times New Roman"/>
              </a:rPr>
              <a:t>:</a:t>
            </a:r>
            <a:endParaRPr sz="3200">
              <a:latin typeface="Times New Roman"/>
              <a:cs typeface="Times New Roman"/>
            </a:endParaRPr>
          </a:p>
          <a:p>
            <a:pPr algn="ctr">
              <a:lnSpc>
                <a:spcPct val="100000"/>
              </a:lnSpc>
            </a:pPr>
            <a:r>
              <a:rPr sz="3200" spc="-20" dirty="0">
                <a:solidFill>
                  <a:srgbClr val="420000"/>
                </a:solidFill>
                <a:latin typeface="Times New Roman"/>
                <a:cs typeface="Times New Roman"/>
              </a:rPr>
              <a:t>Ένα </a:t>
            </a:r>
            <a:r>
              <a:rPr sz="3200" spc="-25" dirty="0">
                <a:solidFill>
                  <a:srgbClr val="420000"/>
                </a:solidFill>
                <a:latin typeface="Times New Roman"/>
                <a:cs typeface="Times New Roman"/>
              </a:rPr>
              <a:t>α</a:t>
            </a:r>
            <a:r>
              <a:rPr sz="3200" spc="-15" dirty="0">
                <a:solidFill>
                  <a:srgbClr val="420000"/>
                </a:solidFill>
                <a:latin typeface="Times New Roman"/>
                <a:cs typeface="Times New Roman"/>
              </a:rPr>
              <a:t>ριθμητικό</a:t>
            </a:r>
            <a:r>
              <a:rPr sz="3200" spc="5" dirty="0">
                <a:solidFill>
                  <a:srgbClr val="420000"/>
                </a:solidFill>
                <a:latin typeface="Times New Roman"/>
                <a:cs typeface="Times New Roman"/>
              </a:rPr>
              <a:t> </a:t>
            </a:r>
            <a:r>
              <a:rPr sz="3200" spc="-25" dirty="0">
                <a:solidFill>
                  <a:srgbClr val="420000"/>
                </a:solidFill>
                <a:latin typeface="Times New Roman"/>
                <a:cs typeface="Times New Roman"/>
              </a:rPr>
              <a:t>π</a:t>
            </a:r>
            <a:r>
              <a:rPr sz="3200" spc="-15" dirty="0">
                <a:solidFill>
                  <a:srgbClr val="420000"/>
                </a:solidFill>
                <a:latin typeface="Times New Roman"/>
                <a:cs typeface="Times New Roman"/>
              </a:rPr>
              <a:t>αράδειγμα</a:t>
            </a:r>
            <a:endParaRPr sz="3200">
              <a:latin typeface="Times New Roman"/>
              <a:cs typeface="Times New Roman"/>
            </a:endParaRPr>
          </a:p>
        </p:txBody>
      </p:sp>
      <p:sp>
        <p:nvSpPr>
          <p:cNvPr id="3" name="object 3"/>
          <p:cNvSpPr/>
          <p:nvPr/>
        </p:nvSpPr>
        <p:spPr>
          <a:xfrm>
            <a:off x="2260739" y="2446782"/>
            <a:ext cx="871855" cy="0"/>
          </a:xfrm>
          <a:custGeom>
            <a:avLst/>
            <a:gdLst/>
            <a:ahLst/>
            <a:cxnLst/>
            <a:rect l="l" t="t" r="r" b="b"/>
            <a:pathLst>
              <a:path w="871855">
                <a:moveTo>
                  <a:pt x="0" y="0"/>
                </a:moveTo>
                <a:lnTo>
                  <a:pt x="871728" y="0"/>
                </a:lnTo>
              </a:path>
            </a:pathLst>
          </a:custGeom>
          <a:ln w="8890">
            <a:solidFill>
              <a:srgbClr val="4B1500"/>
            </a:solidFill>
          </a:ln>
        </p:spPr>
        <p:txBody>
          <a:bodyPr wrap="square" lIns="0" tIns="0" rIns="0" bIns="0" rtlCol="0"/>
          <a:lstStyle/>
          <a:p>
            <a:endParaRPr/>
          </a:p>
        </p:txBody>
      </p:sp>
      <p:sp>
        <p:nvSpPr>
          <p:cNvPr id="5" name="object 5"/>
          <p:cNvSpPr/>
          <p:nvPr/>
        </p:nvSpPr>
        <p:spPr>
          <a:xfrm>
            <a:off x="8995289" y="6819899"/>
            <a:ext cx="923550" cy="387095"/>
          </a:xfrm>
          <a:prstGeom prst="rect">
            <a:avLst/>
          </a:prstGeom>
          <a:blipFill>
            <a:blip r:embed="rId3" cstate="print"/>
            <a:stretch>
              <a:fillRect/>
            </a:stretch>
          </a:blipFill>
        </p:spPr>
        <p:txBody>
          <a:bodyPr wrap="square" lIns="0" tIns="0" rIns="0" bIns="0" rtlCol="0"/>
          <a:lstStyle/>
          <a:p>
            <a:endParaRPr/>
          </a:p>
        </p:txBody>
      </p:sp>
      <p:graphicFrame>
        <p:nvGraphicFramePr>
          <p:cNvPr id="4" name="object 4"/>
          <p:cNvGraphicFramePr>
            <a:graphicFrameLocks noGrp="1"/>
          </p:cNvGraphicFramePr>
          <p:nvPr/>
        </p:nvGraphicFramePr>
        <p:xfrm>
          <a:off x="1106500" y="2226754"/>
          <a:ext cx="8450577" cy="4549897"/>
        </p:xfrm>
        <a:graphic>
          <a:graphicData uri="http://schemas.openxmlformats.org/drawingml/2006/table">
            <a:tbl>
              <a:tblPr firstRow="1" bandRow="1">
                <a:tableStyleId>{2D5ABB26-0587-4C30-8999-92F81FD0307C}</a:tableStyleId>
              </a:tblPr>
              <a:tblGrid>
                <a:gridCol w="3151632"/>
                <a:gridCol w="1574291"/>
                <a:gridCol w="1075181"/>
                <a:gridCol w="1536179"/>
                <a:gridCol w="1113294"/>
              </a:tblGrid>
              <a:tr h="451103">
                <a:tc rowSpan="2">
                  <a:txBody>
                    <a:bodyPr/>
                    <a:lstStyle/>
                    <a:p>
                      <a:pPr algn="ctr">
                        <a:lnSpc>
                          <a:spcPts val="1510"/>
                        </a:lnSpc>
                      </a:pPr>
                      <a:r>
                        <a:rPr sz="1400" dirty="0">
                          <a:solidFill>
                            <a:srgbClr val="4B1500"/>
                          </a:solidFill>
                          <a:latin typeface="Times New Roman"/>
                          <a:cs typeface="Times New Roman"/>
                        </a:rPr>
                        <a:t>Παράμετροι</a:t>
                      </a:r>
                      <a:endParaRPr sz="1400">
                        <a:latin typeface="Times New Roman"/>
                        <a:cs typeface="Times New Roman"/>
                      </a:endParaRPr>
                    </a:p>
                    <a:p>
                      <a:pPr marL="121920" marR="122555" algn="ctr">
                        <a:lnSpc>
                          <a:spcPct val="79600"/>
                        </a:lnSpc>
                        <a:spcBef>
                          <a:spcPts val="170"/>
                        </a:spcBef>
                      </a:pPr>
                      <a:r>
                        <a:rPr sz="1400" dirty="0">
                          <a:solidFill>
                            <a:srgbClr val="4B1500"/>
                          </a:solidFill>
                          <a:latin typeface="Times New Roman"/>
                          <a:cs typeface="Times New Roman"/>
                        </a:rPr>
                        <a:t>Συντελ</a:t>
                      </a:r>
                      <a:r>
                        <a:rPr sz="1400" spc="-5" dirty="0">
                          <a:solidFill>
                            <a:srgbClr val="4B1500"/>
                          </a:solidFill>
                          <a:latin typeface="Times New Roman"/>
                          <a:cs typeface="Times New Roman"/>
                        </a:rPr>
                        <a:t>ε</a:t>
                      </a:r>
                      <a:r>
                        <a:rPr sz="1400" dirty="0">
                          <a:solidFill>
                            <a:srgbClr val="4B1500"/>
                          </a:solidFill>
                          <a:latin typeface="Times New Roman"/>
                          <a:cs typeface="Times New Roman"/>
                        </a:rPr>
                        <a:t>στής </a:t>
                      </a:r>
                      <a:r>
                        <a:rPr sz="1400" spc="-5" dirty="0">
                          <a:solidFill>
                            <a:srgbClr val="4B1500"/>
                          </a:solidFill>
                          <a:latin typeface="Times New Roman"/>
                          <a:cs typeface="Times New Roman"/>
                        </a:rPr>
                        <a:t>φ</a:t>
                      </a:r>
                      <a:r>
                        <a:rPr sz="1400" dirty="0">
                          <a:solidFill>
                            <a:srgbClr val="4B1500"/>
                          </a:solidFill>
                          <a:latin typeface="Times New Roman"/>
                          <a:cs typeface="Times New Roman"/>
                        </a:rPr>
                        <a:t>ορολογίας</a:t>
                      </a:r>
                      <a:r>
                        <a:rPr sz="1400" spc="-5" dirty="0">
                          <a:solidFill>
                            <a:srgbClr val="4B1500"/>
                          </a:solidFill>
                          <a:latin typeface="Times New Roman"/>
                          <a:cs typeface="Times New Roman"/>
                        </a:rPr>
                        <a:t> </a:t>
                      </a:r>
                      <a:r>
                        <a:rPr sz="1400" dirty="0">
                          <a:solidFill>
                            <a:srgbClr val="4B1500"/>
                          </a:solidFill>
                          <a:latin typeface="Times New Roman"/>
                          <a:cs typeface="Times New Roman"/>
                        </a:rPr>
                        <a:t>εισο</a:t>
                      </a:r>
                      <a:r>
                        <a:rPr sz="1400" spc="-5" dirty="0">
                          <a:solidFill>
                            <a:srgbClr val="4B1500"/>
                          </a:solidFill>
                          <a:latin typeface="Times New Roman"/>
                          <a:cs typeface="Times New Roman"/>
                        </a:rPr>
                        <a:t>δ</a:t>
                      </a:r>
                      <a:r>
                        <a:rPr sz="1400" dirty="0">
                          <a:solidFill>
                            <a:srgbClr val="4B1500"/>
                          </a:solidFill>
                          <a:latin typeface="Times New Roman"/>
                          <a:cs typeface="Times New Roman"/>
                        </a:rPr>
                        <a:t>ήματος</a:t>
                      </a:r>
                      <a:r>
                        <a:rPr sz="1400" spc="15" dirty="0">
                          <a:solidFill>
                            <a:srgbClr val="4B1500"/>
                          </a:solidFill>
                          <a:latin typeface="Times New Roman"/>
                          <a:cs typeface="Times New Roman"/>
                        </a:rPr>
                        <a:t> </a:t>
                      </a:r>
                      <a:r>
                        <a:rPr sz="1400" dirty="0">
                          <a:solidFill>
                            <a:srgbClr val="4B1500"/>
                          </a:solidFill>
                          <a:latin typeface="Times New Roman"/>
                          <a:cs typeface="Times New Roman"/>
                        </a:rPr>
                        <a:t>= 50%</a:t>
                      </a:r>
                      <a:endParaRPr sz="1400">
                        <a:latin typeface="Times New Roman"/>
                        <a:cs typeface="Times New Roman"/>
                      </a:endParaRPr>
                    </a:p>
                    <a:p>
                      <a:pPr marR="635" algn="ctr">
                        <a:lnSpc>
                          <a:spcPts val="1160"/>
                        </a:lnSpc>
                      </a:pPr>
                      <a:r>
                        <a:rPr sz="1400" dirty="0">
                          <a:solidFill>
                            <a:srgbClr val="4B1500"/>
                          </a:solidFill>
                          <a:latin typeface="Times New Roman"/>
                          <a:cs typeface="Times New Roman"/>
                        </a:rPr>
                        <a:t>Συντελεστής </a:t>
                      </a:r>
                      <a:r>
                        <a:rPr sz="1400" spc="-5" dirty="0">
                          <a:solidFill>
                            <a:srgbClr val="4B1500"/>
                          </a:solidFill>
                          <a:latin typeface="Times New Roman"/>
                          <a:cs typeface="Times New Roman"/>
                        </a:rPr>
                        <a:t>φ</a:t>
                      </a:r>
                      <a:r>
                        <a:rPr sz="1400" spc="5" dirty="0">
                          <a:solidFill>
                            <a:srgbClr val="4B1500"/>
                          </a:solidFill>
                          <a:latin typeface="Times New Roman"/>
                          <a:cs typeface="Times New Roman"/>
                        </a:rPr>
                        <a:t>ό</a:t>
                      </a:r>
                      <a:r>
                        <a:rPr sz="1400" spc="-5" dirty="0">
                          <a:solidFill>
                            <a:srgbClr val="4B1500"/>
                          </a:solidFill>
                          <a:latin typeface="Times New Roman"/>
                          <a:cs typeface="Times New Roman"/>
                        </a:rPr>
                        <a:t>ρ</a:t>
                      </a:r>
                      <a:r>
                        <a:rPr sz="1400" dirty="0">
                          <a:solidFill>
                            <a:srgbClr val="4B1500"/>
                          </a:solidFill>
                          <a:latin typeface="Times New Roman"/>
                          <a:cs typeface="Times New Roman"/>
                        </a:rPr>
                        <a:t>ου</a:t>
                      </a:r>
                      <a:r>
                        <a:rPr sz="1400" spc="-5" dirty="0">
                          <a:solidFill>
                            <a:srgbClr val="4B1500"/>
                          </a:solidFill>
                          <a:latin typeface="Times New Roman"/>
                          <a:cs typeface="Times New Roman"/>
                        </a:rPr>
                        <a:t> </a:t>
                      </a:r>
                      <a:r>
                        <a:rPr sz="1400" dirty="0">
                          <a:solidFill>
                            <a:srgbClr val="4B1500"/>
                          </a:solidFill>
                          <a:latin typeface="Times New Roman"/>
                          <a:cs typeface="Times New Roman"/>
                        </a:rPr>
                        <a:t>επί της δα</a:t>
                      </a:r>
                      <a:r>
                        <a:rPr sz="1400" spc="5" dirty="0">
                          <a:solidFill>
                            <a:srgbClr val="4B1500"/>
                          </a:solidFill>
                          <a:latin typeface="Times New Roman"/>
                          <a:cs typeface="Times New Roman"/>
                        </a:rPr>
                        <a:t>πά</a:t>
                      </a:r>
                      <a:r>
                        <a:rPr sz="1400" dirty="0">
                          <a:solidFill>
                            <a:srgbClr val="4B1500"/>
                          </a:solidFill>
                          <a:latin typeface="Times New Roman"/>
                          <a:cs typeface="Times New Roman"/>
                        </a:rPr>
                        <a:t>νης</a:t>
                      </a:r>
                      <a:r>
                        <a:rPr sz="1400" spc="15" dirty="0">
                          <a:solidFill>
                            <a:srgbClr val="4B1500"/>
                          </a:solidFill>
                          <a:latin typeface="Times New Roman"/>
                          <a:cs typeface="Times New Roman"/>
                        </a:rPr>
                        <a:t> </a:t>
                      </a:r>
                      <a:r>
                        <a:rPr sz="1400" dirty="0">
                          <a:solidFill>
                            <a:srgbClr val="4B1500"/>
                          </a:solidFill>
                          <a:latin typeface="Times New Roman"/>
                          <a:cs typeface="Times New Roman"/>
                        </a:rPr>
                        <a:t>=</a:t>
                      </a:r>
                      <a:endParaRPr sz="1400">
                        <a:latin typeface="Times New Roman"/>
                        <a:cs typeface="Times New Roman"/>
                      </a:endParaRPr>
                    </a:p>
                    <a:p>
                      <a:pPr algn="ctr">
                        <a:lnSpc>
                          <a:spcPts val="1340"/>
                        </a:lnSpc>
                      </a:pPr>
                      <a:r>
                        <a:rPr sz="1400" dirty="0">
                          <a:solidFill>
                            <a:srgbClr val="4B1500"/>
                          </a:solidFill>
                          <a:latin typeface="Times New Roman"/>
                          <a:cs typeface="Times New Roman"/>
                        </a:rPr>
                        <a:t>50%</a:t>
                      </a:r>
                      <a:endParaRPr sz="1400">
                        <a:latin typeface="Times New Roman"/>
                        <a:cs typeface="Times New Roman"/>
                      </a:endParaRPr>
                    </a:p>
                    <a:p>
                      <a:pPr marR="635" algn="ctr">
                        <a:lnSpc>
                          <a:spcPts val="1510"/>
                        </a:lnSpc>
                      </a:pPr>
                      <a:r>
                        <a:rPr sz="1400" spc="-5" dirty="0">
                          <a:solidFill>
                            <a:srgbClr val="4B1500"/>
                          </a:solidFill>
                          <a:latin typeface="Times New Roman"/>
                          <a:cs typeface="Times New Roman"/>
                        </a:rPr>
                        <a:t>Επιτόκι</a:t>
                      </a:r>
                      <a:r>
                        <a:rPr sz="1400" dirty="0">
                          <a:solidFill>
                            <a:srgbClr val="4B1500"/>
                          </a:solidFill>
                          <a:latin typeface="Times New Roman"/>
                          <a:cs typeface="Times New Roman"/>
                        </a:rPr>
                        <a:t>ο</a:t>
                      </a:r>
                      <a:r>
                        <a:rPr sz="1400" spc="5" dirty="0">
                          <a:solidFill>
                            <a:srgbClr val="4B1500"/>
                          </a:solidFill>
                          <a:latin typeface="Times New Roman"/>
                          <a:cs typeface="Times New Roman"/>
                        </a:rPr>
                        <a:t> </a:t>
                      </a:r>
                      <a:r>
                        <a:rPr sz="1400" dirty="0">
                          <a:solidFill>
                            <a:srgbClr val="4B1500"/>
                          </a:solidFill>
                          <a:latin typeface="Times New Roman"/>
                          <a:cs typeface="Times New Roman"/>
                        </a:rPr>
                        <a:t>=</a:t>
                      </a:r>
                      <a:r>
                        <a:rPr sz="1400" spc="-5" dirty="0">
                          <a:solidFill>
                            <a:srgbClr val="4B1500"/>
                          </a:solidFill>
                          <a:latin typeface="Times New Roman"/>
                          <a:cs typeface="Times New Roman"/>
                        </a:rPr>
                        <a:t> </a:t>
                      </a:r>
                      <a:r>
                        <a:rPr sz="1400" dirty="0">
                          <a:solidFill>
                            <a:srgbClr val="4B1500"/>
                          </a:solidFill>
                          <a:latin typeface="Times New Roman"/>
                          <a:cs typeface="Times New Roman"/>
                        </a:rPr>
                        <a:t>10%</a:t>
                      </a:r>
                      <a:endParaRPr sz="1400">
                        <a:latin typeface="Times New Roman"/>
                        <a:cs typeface="Times New Roman"/>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gridSpan="2">
                  <a:txBody>
                    <a:bodyPr/>
                    <a:lstStyle/>
                    <a:p>
                      <a:pPr marL="713105">
                        <a:lnSpc>
                          <a:spcPct val="100000"/>
                        </a:lnSpc>
                      </a:pPr>
                      <a:r>
                        <a:rPr sz="2500" spc="-5" dirty="0">
                          <a:solidFill>
                            <a:srgbClr val="4B1500"/>
                          </a:solidFill>
                          <a:latin typeface="Times New Roman"/>
                          <a:cs typeface="Times New Roman"/>
                        </a:rPr>
                        <a:t>Τζίτζικας</a:t>
                      </a:r>
                      <a:endParaRPr sz="2500">
                        <a:latin typeface="Times New Roman"/>
                        <a:cs typeface="Times New Roman"/>
                      </a:endParaRPr>
                    </a:p>
                  </a:txBody>
                  <a:tcPr marL="0" marR="0" marT="0" marB="0">
                    <a:lnL w="12700">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hMerge="1">
                  <a:txBody>
                    <a:bodyPr/>
                    <a:lstStyle/>
                    <a:p>
                      <a:endParaRPr/>
                    </a:p>
                  </a:txBody>
                  <a:tcPr marL="0" marR="0" marT="0" marB="0"/>
                </a:tc>
                <a:tc gridSpan="2">
                  <a:txBody>
                    <a:bodyPr/>
                    <a:lstStyle/>
                    <a:p>
                      <a:pPr marL="564515">
                        <a:lnSpc>
                          <a:spcPct val="100000"/>
                        </a:lnSpc>
                      </a:pPr>
                      <a:r>
                        <a:rPr sz="2500" dirty="0">
                          <a:solidFill>
                            <a:srgbClr val="4B1500"/>
                          </a:solidFill>
                          <a:latin typeface="Times New Roman"/>
                          <a:cs typeface="Times New Roman"/>
                        </a:rPr>
                        <a:t>Μ</a:t>
                      </a:r>
                      <a:r>
                        <a:rPr sz="2500" spc="-5" dirty="0">
                          <a:solidFill>
                            <a:srgbClr val="4B1500"/>
                          </a:solidFill>
                          <a:latin typeface="Times New Roman"/>
                          <a:cs typeface="Times New Roman"/>
                        </a:rPr>
                        <a:t>έρμηγκας</a:t>
                      </a:r>
                      <a:endParaRPr sz="2500">
                        <a:latin typeface="Times New Roman"/>
                        <a:cs typeface="Times New Roman"/>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tcPr>
                </a:tc>
                <a:tc hMerge="1">
                  <a:txBody>
                    <a:bodyPr/>
                    <a:lstStyle/>
                    <a:p>
                      <a:endParaRPr/>
                    </a:p>
                  </a:txBody>
                  <a:tcPr marL="0" marR="0" marT="0" marB="0"/>
                </a:tc>
              </a:tr>
              <a:tr h="811530">
                <a:tc vMerge="1">
                  <a:txBody>
                    <a:bodyPr/>
                    <a:lstStyle/>
                    <a:p>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L="166370" marR="161925" indent="295910">
                        <a:lnSpc>
                          <a:spcPts val="1820"/>
                        </a:lnSpc>
                      </a:pPr>
                      <a:r>
                        <a:rPr sz="1900" spc="-5" dirty="0">
                          <a:solidFill>
                            <a:srgbClr val="4B1500"/>
                          </a:solidFill>
                          <a:latin typeface="Times New Roman"/>
                          <a:cs typeface="Times New Roman"/>
                        </a:rPr>
                        <a:t>Φόρος εισοδήματος</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20014" marR="114300" indent="93345">
                        <a:lnSpc>
                          <a:spcPts val="1820"/>
                        </a:lnSpc>
                      </a:pPr>
                      <a:r>
                        <a:rPr sz="1900" spc="-5" dirty="0">
                          <a:solidFill>
                            <a:srgbClr val="4B1500"/>
                          </a:solidFill>
                          <a:latin typeface="Times New Roman"/>
                          <a:cs typeface="Times New Roman"/>
                        </a:rPr>
                        <a:t>Φόρος </a:t>
                      </a:r>
                      <a:r>
                        <a:rPr sz="1900" dirty="0">
                          <a:solidFill>
                            <a:srgbClr val="4B1500"/>
                          </a:solidFill>
                          <a:latin typeface="Times New Roman"/>
                          <a:cs typeface="Times New Roman"/>
                        </a:rPr>
                        <a:t>δαπάνης</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47955" marR="142240" indent="295910">
                        <a:lnSpc>
                          <a:spcPts val="1820"/>
                        </a:lnSpc>
                      </a:pPr>
                      <a:r>
                        <a:rPr sz="1900" spc="-5" dirty="0">
                          <a:solidFill>
                            <a:srgbClr val="4B1500"/>
                          </a:solidFill>
                          <a:latin typeface="Times New Roman"/>
                          <a:cs typeface="Times New Roman"/>
                        </a:rPr>
                        <a:t>Φόρος εισοδήματος</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9065" marR="125730" indent="93345">
                        <a:lnSpc>
                          <a:spcPts val="1820"/>
                        </a:lnSpc>
                      </a:pPr>
                      <a:r>
                        <a:rPr sz="1900" spc="-5" dirty="0">
                          <a:solidFill>
                            <a:srgbClr val="4B1500"/>
                          </a:solidFill>
                          <a:latin typeface="Times New Roman"/>
                          <a:cs typeface="Times New Roman"/>
                        </a:rPr>
                        <a:t>Φόρος </a:t>
                      </a:r>
                      <a:r>
                        <a:rPr sz="1900" dirty="0">
                          <a:solidFill>
                            <a:srgbClr val="4B1500"/>
                          </a:solidFill>
                          <a:latin typeface="Times New Roman"/>
                          <a:cs typeface="Times New Roman"/>
                        </a:rPr>
                        <a:t>δαπάνης</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tcPr>
                </a:tc>
              </a:tr>
              <a:tr h="451865">
                <a:tc>
                  <a:txBody>
                    <a:bodyPr/>
                    <a:lstStyle/>
                    <a:p>
                      <a:pPr marL="382270">
                        <a:lnSpc>
                          <a:spcPct val="100000"/>
                        </a:lnSpc>
                      </a:pPr>
                      <a:r>
                        <a:rPr sz="1900" spc="-5" dirty="0">
                          <a:solidFill>
                            <a:srgbClr val="4B1500"/>
                          </a:solidFill>
                          <a:latin typeface="Times New Roman"/>
                          <a:cs typeface="Times New Roman"/>
                        </a:rPr>
                        <a:t>Εισόδημ</a:t>
                      </a:r>
                      <a:r>
                        <a:rPr sz="1900" dirty="0">
                          <a:solidFill>
                            <a:srgbClr val="4B1500"/>
                          </a:solidFill>
                          <a:latin typeface="Times New Roman"/>
                          <a:cs typeface="Times New Roman"/>
                        </a:rPr>
                        <a:t>α</a:t>
                      </a:r>
                      <a:r>
                        <a:rPr sz="1900" spc="-5" dirty="0">
                          <a:solidFill>
                            <a:srgbClr val="4B1500"/>
                          </a:solidFill>
                          <a:latin typeface="Times New Roman"/>
                          <a:cs typeface="Times New Roman"/>
                        </a:rPr>
                        <a:t> τη</a:t>
                      </a:r>
                      <a:r>
                        <a:rPr sz="1900" dirty="0">
                          <a:solidFill>
                            <a:srgbClr val="4B1500"/>
                          </a:solidFill>
                          <a:latin typeface="Times New Roman"/>
                          <a:cs typeface="Times New Roman"/>
                        </a:rPr>
                        <a:t>ν</a:t>
                      </a:r>
                      <a:r>
                        <a:rPr sz="1900" spc="-5" dirty="0">
                          <a:solidFill>
                            <a:srgbClr val="4B1500"/>
                          </a:solidFill>
                          <a:latin typeface="Times New Roman"/>
                          <a:cs typeface="Times New Roman"/>
                        </a:rPr>
                        <a:t> περίοδ</a:t>
                      </a:r>
                      <a:r>
                        <a:rPr sz="1900" dirty="0">
                          <a:solidFill>
                            <a:srgbClr val="4B1500"/>
                          </a:solidFill>
                          <a:latin typeface="Times New Roman"/>
                          <a:cs typeface="Times New Roman"/>
                        </a:rPr>
                        <a:t>ο</a:t>
                      </a:r>
                      <a:r>
                        <a:rPr sz="1900" spc="15" dirty="0">
                          <a:solidFill>
                            <a:srgbClr val="4B1500"/>
                          </a:solidFill>
                          <a:latin typeface="Times New Roman"/>
                          <a:cs typeface="Times New Roman"/>
                        </a:rPr>
                        <a:t> </a:t>
                      </a:r>
                      <a:r>
                        <a:rPr sz="1900" dirty="0">
                          <a:solidFill>
                            <a:srgbClr val="4B1500"/>
                          </a:solidFill>
                          <a:latin typeface="Times New Roman"/>
                          <a:cs typeface="Times New Roman"/>
                        </a:rPr>
                        <a:t>0</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447675">
                        <a:lnSpc>
                          <a:spcPct val="100000"/>
                        </a:lnSpc>
                      </a:pPr>
                      <a:r>
                        <a:rPr sz="1900" dirty="0">
                          <a:solidFill>
                            <a:srgbClr val="4B1500"/>
                          </a:solidFill>
                          <a:latin typeface="Times New Roman"/>
                          <a:cs typeface="Times New Roman"/>
                        </a:rPr>
                        <a:t>€1</a:t>
                      </a:r>
                      <a:r>
                        <a:rPr sz="1900" spc="-10" dirty="0">
                          <a:solidFill>
                            <a:srgbClr val="4B1500"/>
                          </a:solidFill>
                          <a:latin typeface="Times New Roman"/>
                          <a:cs typeface="Times New Roman"/>
                        </a:rPr>
                        <a:t>.</a:t>
                      </a:r>
                      <a:r>
                        <a:rPr sz="1900" dirty="0">
                          <a:solidFill>
                            <a:srgbClr val="4B1500"/>
                          </a:solidFill>
                          <a:latin typeface="Times New Roman"/>
                          <a:cs typeface="Times New Roman"/>
                        </a:rPr>
                        <a:t>000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198120">
                        <a:lnSpc>
                          <a:spcPct val="100000"/>
                        </a:lnSpc>
                      </a:pPr>
                      <a:r>
                        <a:rPr sz="1900" dirty="0">
                          <a:solidFill>
                            <a:srgbClr val="4B1500"/>
                          </a:solidFill>
                          <a:latin typeface="Times New Roman"/>
                          <a:cs typeface="Times New Roman"/>
                        </a:rPr>
                        <a:t>€1</a:t>
                      </a:r>
                      <a:r>
                        <a:rPr sz="1900" spc="-10" dirty="0">
                          <a:solidFill>
                            <a:srgbClr val="4B1500"/>
                          </a:solidFill>
                          <a:latin typeface="Times New Roman"/>
                          <a:cs typeface="Times New Roman"/>
                        </a:rPr>
                        <a:t>.</a:t>
                      </a:r>
                      <a:r>
                        <a:rPr sz="1900" dirty="0">
                          <a:solidFill>
                            <a:srgbClr val="4B1500"/>
                          </a:solidFill>
                          <a:latin typeface="Times New Roman"/>
                          <a:cs typeface="Times New Roman"/>
                        </a:rPr>
                        <a:t>000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399415">
                        <a:lnSpc>
                          <a:spcPct val="100000"/>
                        </a:lnSpc>
                      </a:pPr>
                      <a:r>
                        <a:rPr sz="1900" dirty="0">
                          <a:solidFill>
                            <a:srgbClr val="4B1500"/>
                          </a:solidFill>
                          <a:latin typeface="Times New Roman"/>
                          <a:cs typeface="Times New Roman"/>
                        </a:rPr>
                        <a:t>€ 1</a:t>
                      </a:r>
                      <a:r>
                        <a:rPr sz="1900" spc="-10" dirty="0">
                          <a:solidFill>
                            <a:srgbClr val="4B1500"/>
                          </a:solidFill>
                          <a:latin typeface="Times New Roman"/>
                          <a:cs typeface="Times New Roman"/>
                        </a:rPr>
                        <a:t>.</a:t>
                      </a:r>
                      <a:r>
                        <a:rPr sz="1900" dirty="0">
                          <a:solidFill>
                            <a:srgbClr val="4B1500"/>
                          </a:solidFill>
                          <a:latin typeface="Times New Roman"/>
                          <a:cs typeface="Times New Roman"/>
                        </a:rPr>
                        <a:t>0</a:t>
                      </a:r>
                      <a:r>
                        <a:rPr sz="1900" spc="-5" dirty="0">
                          <a:solidFill>
                            <a:srgbClr val="4B1500"/>
                          </a:solidFill>
                          <a:latin typeface="Times New Roman"/>
                          <a:cs typeface="Times New Roman"/>
                        </a:rPr>
                        <a:t>0</a:t>
                      </a: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217170">
                        <a:lnSpc>
                          <a:spcPct val="100000"/>
                        </a:lnSpc>
                      </a:pPr>
                      <a:r>
                        <a:rPr sz="1900" dirty="0">
                          <a:solidFill>
                            <a:srgbClr val="4B1500"/>
                          </a:solidFill>
                          <a:latin typeface="Times New Roman"/>
                          <a:cs typeface="Times New Roman"/>
                        </a:rPr>
                        <a:t>€1</a:t>
                      </a:r>
                      <a:r>
                        <a:rPr sz="1900" spc="-10" dirty="0">
                          <a:solidFill>
                            <a:srgbClr val="4B1500"/>
                          </a:solidFill>
                          <a:latin typeface="Times New Roman"/>
                          <a:cs typeface="Times New Roman"/>
                        </a:rPr>
                        <a:t>.</a:t>
                      </a:r>
                      <a:r>
                        <a:rPr sz="1900" dirty="0">
                          <a:solidFill>
                            <a:srgbClr val="4B1500"/>
                          </a:solidFill>
                          <a:latin typeface="Times New Roman"/>
                          <a:cs typeface="Times New Roman"/>
                        </a:rPr>
                        <a:t>000</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FFF00"/>
                    </a:solidFill>
                  </a:tcPr>
                </a:tc>
              </a:tr>
              <a:tr h="451104">
                <a:tc>
                  <a:txBody>
                    <a:bodyPr/>
                    <a:lstStyle/>
                    <a:p>
                      <a:pPr marL="214629">
                        <a:lnSpc>
                          <a:spcPct val="100000"/>
                        </a:lnSpc>
                      </a:pPr>
                      <a:r>
                        <a:rPr sz="1900" dirty="0">
                          <a:solidFill>
                            <a:srgbClr val="4B1500"/>
                          </a:solidFill>
                          <a:latin typeface="Times New Roman"/>
                          <a:cs typeface="Times New Roman"/>
                        </a:rPr>
                        <a:t>Κατανάλωση την</a:t>
                      </a:r>
                      <a:r>
                        <a:rPr sz="1900" spc="-5" dirty="0">
                          <a:solidFill>
                            <a:srgbClr val="4B1500"/>
                          </a:solidFill>
                          <a:latin typeface="Times New Roman"/>
                          <a:cs typeface="Times New Roman"/>
                        </a:rPr>
                        <a:t> π</a:t>
                      </a:r>
                      <a:r>
                        <a:rPr sz="1900" dirty="0">
                          <a:solidFill>
                            <a:srgbClr val="4B1500"/>
                          </a:solidFill>
                          <a:latin typeface="Times New Roman"/>
                          <a:cs typeface="Times New Roman"/>
                        </a:rPr>
                        <a:t>ερίοδο</a:t>
                      </a:r>
                      <a:r>
                        <a:rPr sz="1900" spc="25" dirty="0">
                          <a:solidFill>
                            <a:srgbClr val="4B1500"/>
                          </a:solidFill>
                          <a:latin typeface="Times New Roman"/>
                          <a:cs typeface="Times New Roman"/>
                        </a:rPr>
                        <a:t> </a:t>
                      </a:r>
                      <a:r>
                        <a:rPr sz="1900" dirty="0">
                          <a:solidFill>
                            <a:srgbClr val="4B1500"/>
                          </a:solidFill>
                          <a:latin typeface="Times New Roman"/>
                          <a:cs typeface="Times New Roman"/>
                        </a:rPr>
                        <a:t>0</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algn="ctr">
                        <a:lnSpc>
                          <a:spcPct val="100000"/>
                        </a:lnSpc>
                      </a:pPr>
                      <a:r>
                        <a:rPr sz="1900" spc="-5" dirty="0">
                          <a:solidFill>
                            <a:srgbClr val="4B1500"/>
                          </a:solidFill>
                          <a:latin typeface="Times New Roman"/>
                          <a:cs typeface="Times New Roman"/>
                        </a:rPr>
                        <a:t>€500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288925">
                        <a:lnSpc>
                          <a:spcPct val="100000"/>
                        </a:lnSpc>
                      </a:pPr>
                      <a:r>
                        <a:rPr sz="1900" spc="-5" dirty="0">
                          <a:solidFill>
                            <a:srgbClr val="4B1500"/>
                          </a:solidFill>
                          <a:latin typeface="Times New Roman"/>
                          <a:cs typeface="Times New Roman"/>
                        </a:rPr>
                        <a:t>€500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6985"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FFF00"/>
                    </a:solidFill>
                  </a:tcPr>
                </a:tc>
              </a:tr>
              <a:tr h="579119">
                <a:tc>
                  <a:txBody>
                    <a:bodyPr/>
                    <a:lstStyle/>
                    <a:p>
                      <a:pPr marL="891540" marR="228600" indent="-664210">
                        <a:lnSpc>
                          <a:spcPts val="1820"/>
                        </a:lnSpc>
                      </a:pPr>
                      <a:r>
                        <a:rPr sz="1900" dirty="0">
                          <a:solidFill>
                            <a:srgbClr val="4B1500"/>
                          </a:solidFill>
                          <a:latin typeface="Times New Roman"/>
                          <a:cs typeface="Times New Roman"/>
                        </a:rPr>
                        <a:t>Φόροι</a:t>
                      </a:r>
                      <a:r>
                        <a:rPr sz="1900" spc="-5" dirty="0">
                          <a:solidFill>
                            <a:srgbClr val="4B1500"/>
                          </a:solidFill>
                          <a:latin typeface="Times New Roman"/>
                          <a:cs typeface="Times New Roman"/>
                        </a:rPr>
                        <a:t> τ</a:t>
                      </a:r>
                      <a:r>
                        <a:rPr sz="1900" dirty="0">
                          <a:solidFill>
                            <a:srgbClr val="4B1500"/>
                          </a:solidFill>
                          <a:latin typeface="Times New Roman"/>
                          <a:cs typeface="Times New Roman"/>
                        </a:rPr>
                        <a:t>ην</a:t>
                      </a:r>
                      <a:r>
                        <a:rPr sz="1900" spc="-5" dirty="0">
                          <a:solidFill>
                            <a:srgbClr val="4B1500"/>
                          </a:solidFill>
                          <a:latin typeface="Times New Roman"/>
                          <a:cs typeface="Times New Roman"/>
                        </a:rPr>
                        <a:t> </a:t>
                      </a:r>
                      <a:r>
                        <a:rPr sz="1900" dirty="0">
                          <a:solidFill>
                            <a:srgbClr val="4B1500"/>
                          </a:solidFill>
                          <a:latin typeface="Times New Roman"/>
                          <a:cs typeface="Times New Roman"/>
                        </a:rPr>
                        <a:t>περίοδο</a:t>
                      </a:r>
                      <a:r>
                        <a:rPr sz="1900" spc="10" dirty="0">
                          <a:solidFill>
                            <a:srgbClr val="4B1500"/>
                          </a:solidFill>
                          <a:latin typeface="Times New Roman"/>
                          <a:cs typeface="Times New Roman"/>
                        </a:rPr>
                        <a:t> </a:t>
                      </a:r>
                      <a:r>
                        <a:rPr sz="1900" dirty="0">
                          <a:solidFill>
                            <a:srgbClr val="4B1500"/>
                          </a:solidFill>
                          <a:latin typeface="Times New Roman"/>
                          <a:cs typeface="Times New Roman"/>
                        </a:rPr>
                        <a:t>0 Φόροι την</a:t>
                      </a:r>
                      <a:r>
                        <a:rPr sz="1900" spc="-5" dirty="0">
                          <a:solidFill>
                            <a:srgbClr val="4B1500"/>
                          </a:solidFill>
                          <a:latin typeface="Times New Roman"/>
                          <a:cs typeface="Times New Roman"/>
                        </a:rPr>
                        <a:t> π</a:t>
                      </a:r>
                      <a:r>
                        <a:rPr sz="1900" dirty="0">
                          <a:solidFill>
                            <a:srgbClr val="4B1500"/>
                          </a:solidFill>
                          <a:latin typeface="Times New Roman"/>
                          <a:cs typeface="Times New Roman"/>
                        </a:rPr>
                        <a:t>ερίοδο</a:t>
                      </a:r>
                      <a:r>
                        <a:rPr sz="1900" spc="10" dirty="0">
                          <a:solidFill>
                            <a:srgbClr val="4B1500"/>
                          </a:solidFill>
                          <a:latin typeface="Times New Roman"/>
                          <a:cs typeface="Times New Roman"/>
                        </a:rPr>
                        <a:t> </a:t>
                      </a:r>
                      <a:r>
                        <a:rPr sz="1900" dirty="0">
                          <a:solidFill>
                            <a:srgbClr val="4B1500"/>
                          </a:solidFill>
                          <a:latin typeface="Times New Roman"/>
                          <a:cs typeface="Times New Roman"/>
                        </a:rPr>
                        <a:t>0</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567690">
                        <a:lnSpc>
                          <a:spcPct val="100000"/>
                        </a:lnSpc>
                      </a:pPr>
                      <a:r>
                        <a:rPr sz="1900" dirty="0">
                          <a:solidFill>
                            <a:srgbClr val="4B1500"/>
                          </a:solidFill>
                          <a:latin typeface="Times New Roman"/>
                          <a:cs typeface="Times New Roman"/>
                        </a:rPr>
                        <a:t>€500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288925">
                        <a:lnSpc>
                          <a:spcPct val="100000"/>
                        </a:lnSpc>
                      </a:pPr>
                      <a:r>
                        <a:rPr sz="1900" spc="-5" dirty="0">
                          <a:solidFill>
                            <a:srgbClr val="4B1500"/>
                          </a:solidFill>
                          <a:latin typeface="Times New Roman"/>
                          <a:cs typeface="Times New Roman"/>
                        </a:rPr>
                        <a:t>€500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algn="ctr">
                        <a:lnSpc>
                          <a:spcPct val="100000"/>
                        </a:lnSpc>
                      </a:pPr>
                      <a:r>
                        <a:rPr sz="1900" spc="-5" dirty="0">
                          <a:solidFill>
                            <a:srgbClr val="4B1500"/>
                          </a:solidFill>
                          <a:latin typeface="Times New Roman"/>
                          <a:cs typeface="Times New Roman"/>
                        </a:rPr>
                        <a:t>€500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6985"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FFF00"/>
                    </a:solidFill>
                  </a:tcPr>
                </a:tc>
              </a:tr>
              <a:tr h="451104">
                <a:tc>
                  <a:txBody>
                    <a:bodyPr/>
                    <a:lstStyle/>
                    <a:p>
                      <a:pPr marL="382270">
                        <a:lnSpc>
                          <a:spcPct val="100000"/>
                        </a:lnSpc>
                      </a:pPr>
                      <a:r>
                        <a:rPr sz="1900" spc="-5" dirty="0">
                          <a:solidFill>
                            <a:srgbClr val="4B1500"/>
                          </a:solidFill>
                          <a:latin typeface="Times New Roman"/>
                          <a:cs typeface="Times New Roman"/>
                        </a:rPr>
                        <a:t>Εισόδημ</a:t>
                      </a:r>
                      <a:r>
                        <a:rPr sz="1900" dirty="0">
                          <a:solidFill>
                            <a:srgbClr val="4B1500"/>
                          </a:solidFill>
                          <a:latin typeface="Times New Roman"/>
                          <a:cs typeface="Times New Roman"/>
                        </a:rPr>
                        <a:t>α</a:t>
                      </a:r>
                      <a:r>
                        <a:rPr sz="1900" spc="-5" dirty="0">
                          <a:solidFill>
                            <a:srgbClr val="4B1500"/>
                          </a:solidFill>
                          <a:latin typeface="Times New Roman"/>
                          <a:cs typeface="Times New Roman"/>
                        </a:rPr>
                        <a:t> τη</a:t>
                      </a:r>
                      <a:r>
                        <a:rPr sz="1900" dirty="0">
                          <a:solidFill>
                            <a:srgbClr val="4B1500"/>
                          </a:solidFill>
                          <a:latin typeface="Times New Roman"/>
                          <a:cs typeface="Times New Roman"/>
                        </a:rPr>
                        <a:t>ν</a:t>
                      </a:r>
                      <a:r>
                        <a:rPr sz="1900" spc="-5" dirty="0">
                          <a:solidFill>
                            <a:srgbClr val="4B1500"/>
                          </a:solidFill>
                          <a:latin typeface="Times New Roman"/>
                          <a:cs typeface="Times New Roman"/>
                        </a:rPr>
                        <a:t> περίοδ</a:t>
                      </a:r>
                      <a:r>
                        <a:rPr sz="1900" dirty="0">
                          <a:solidFill>
                            <a:srgbClr val="4B1500"/>
                          </a:solidFill>
                          <a:latin typeface="Times New Roman"/>
                          <a:cs typeface="Times New Roman"/>
                        </a:rPr>
                        <a:t>ο</a:t>
                      </a:r>
                      <a:r>
                        <a:rPr sz="1900" spc="15" dirty="0">
                          <a:solidFill>
                            <a:srgbClr val="4B1500"/>
                          </a:solidFill>
                          <a:latin typeface="Times New Roman"/>
                          <a:cs typeface="Times New Roman"/>
                        </a:rPr>
                        <a:t> </a:t>
                      </a:r>
                      <a:r>
                        <a:rPr sz="1900" dirty="0">
                          <a:solidFill>
                            <a:srgbClr val="4B1500"/>
                          </a:solidFill>
                          <a:latin typeface="Times New Roman"/>
                          <a:cs typeface="Times New Roman"/>
                        </a:rPr>
                        <a:t>1</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marL="59055"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algn="ctr">
                        <a:lnSpc>
                          <a:spcPct val="100000"/>
                        </a:lnSpc>
                      </a:pPr>
                      <a:r>
                        <a:rPr sz="1900" dirty="0">
                          <a:solidFill>
                            <a:srgbClr val="4B1500"/>
                          </a:solidFill>
                          <a:latin typeface="Times New Roman"/>
                          <a:cs typeface="Times New Roman"/>
                        </a:rPr>
                        <a:t>€50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marL="307975">
                        <a:lnSpc>
                          <a:spcPct val="100000"/>
                        </a:lnSpc>
                      </a:pPr>
                      <a:r>
                        <a:rPr sz="1900" spc="-5" dirty="0">
                          <a:solidFill>
                            <a:srgbClr val="4B1500"/>
                          </a:solidFill>
                          <a:latin typeface="Times New Roman"/>
                          <a:cs typeface="Times New Roman"/>
                        </a:rPr>
                        <a:t>€100</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D7D7C3"/>
                    </a:solidFill>
                  </a:tcPr>
                </a:tc>
              </a:tr>
              <a:tr h="452627">
                <a:tc>
                  <a:txBody>
                    <a:bodyPr/>
                    <a:lstStyle/>
                    <a:p>
                      <a:pPr marL="214629">
                        <a:lnSpc>
                          <a:spcPct val="100000"/>
                        </a:lnSpc>
                      </a:pPr>
                      <a:r>
                        <a:rPr sz="1900" dirty="0">
                          <a:solidFill>
                            <a:srgbClr val="4B1500"/>
                          </a:solidFill>
                          <a:latin typeface="Times New Roman"/>
                          <a:cs typeface="Times New Roman"/>
                        </a:rPr>
                        <a:t>Κατανάλωση την</a:t>
                      </a:r>
                      <a:r>
                        <a:rPr sz="1900" spc="-5" dirty="0">
                          <a:solidFill>
                            <a:srgbClr val="4B1500"/>
                          </a:solidFill>
                          <a:latin typeface="Times New Roman"/>
                          <a:cs typeface="Times New Roman"/>
                        </a:rPr>
                        <a:t> π</a:t>
                      </a:r>
                      <a:r>
                        <a:rPr sz="1900" dirty="0">
                          <a:solidFill>
                            <a:srgbClr val="4B1500"/>
                          </a:solidFill>
                          <a:latin typeface="Times New Roman"/>
                          <a:cs typeface="Times New Roman"/>
                        </a:rPr>
                        <a:t>ερίοδο</a:t>
                      </a:r>
                      <a:r>
                        <a:rPr sz="1900" spc="25" dirty="0">
                          <a:solidFill>
                            <a:srgbClr val="4B1500"/>
                          </a:solidFill>
                          <a:latin typeface="Times New Roman"/>
                          <a:cs typeface="Times New Roman"/>
                        </a:rPr>
                        <a:t> </a:t>
                      </a:r>
                      <a:r>
                        <a:rPr sz="1900" dirty="0">
                          <a:solidFill>
                            <a:srgbClr val="4B1500"/>
                          </a:solidFill>
                          <a:latin typeface="Times New Roman"/>
                          <a:cs typeface="Times New Roman"/>
                        </a:rPr>
                        <a:t>1</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marL="59055"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algn="ctr">
                        <a:lnSpc>
                          <a:spcPct val="100000"/>
                        </a:lnSpc>
                      </a:pPr>
                      <a:r>
                        <a:rPr sz="1900" spc="-5" dirty="0">
                          <a:solidFill>
                            <a:srgbClr val="4B1500"/>
                          </a:solidFill>
                          <a:latin typeface="Times New Roman"/>
                          <a:cs typeface="Times New Roman"/>
                        </a:rPr>
                        <a:t>€525</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marL="307975">
                        <a:lnSpc>
                          <a:spcPct val="100000"/>
                        </a:lnSpc>
                      </a:pPr>
                      <a:r>
                        <a:rPr sz="1900" spc="-5" dirty="0">
                          <a:solidFill>
                            <a:srgbClr val="4B1500"/>
                          </a:solidFill>
                          <a:latin typeface="Times New Roman"/>
                          <a:cs typeface="Times New Roman"/>
                        </a:rPr>
                        <a:t>€550</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D7D7C3"/>
                    </a:solidFill>
                  </a:tcPr>
                </a:tc>
              </a:tr>
              <a:tr h="450341">
                <a:tc>
                  <a:txBody>
                    <a:bodyPr/>
                    <a:lstStyle/>
                    <a:p>
                      <a:pPr marL="560070">
                        <a:lnSpc>
                          <a:spcPct val="100000"/>
                        </a:lnSpc>
                      </a:pPr>
                      <a:r>
                        <a:rPr sz="1900" dirty="0">
                          <a:solidFill>
                            <a:srgbClr val="4B1500"/>
                          </a:solidFill>
                          <a:latin typeface="Times New Roman"/>
                          <a:cs typeface="Times New Roman"/>
                        </a:rPr>
                        <a:t>Φόροι</a:t>
                      </a:r>
                      <a:r>
                        <a:rPr sz="1900" spc="-5" dirty="0">
                          <a:solidFill>
                            <a:srgbClr val="4B1500"/>
                          </a:solidFill>
                          <a:latin typeface="Times New Roman"/>
                          <a:cs typeface="Times New Roman"/>
                        </a:rPr>
                        <a:t> τ</a:t>
                      </a:r>
                      <a:r>
                        <a:rPr sz="1900" dirty="0">
                          <a:solidFill>
                            <a:srgbClr val="4B1500"/>
                          </a:solidFill>
                          <a:latin typeface="Times New Roman"/>
                          <a:cs typeface="Times New Roman"/>
                        </a:rPr>
                        <a:t>ην</a:t>
                      </a:r>
                      <a:r>
                        <a:rPr sz="1900" spc="-5" dirty="0">
                          <a:solidFill>
                            <a:srgbClr val="4B1500"/>
                          </a:solidFill>
                          <a:latin typeface="Times New Roman"/>
                          <a:cs typeface="Times New Roman"/>
                        </a:rPr>
                        <a:t> </a:t>
                      </a:r>
                      <a:r>
                        <a:rPr sz="1900" dirty="0">
                          <a:solidFill>
                            <a:srgbClr val="4B1500"/>
                          </a:solidFill>
                          <a:latin typeface="Times New Roman"/>
                          <a:cs typeface="Times New Roman"/>
                        </a:rPr>
                        <a:t>περίοδο</a:t>
                      </a:r>
                      <a:r>
                        <a:rPr sz="1900" spc="10" dirty="0">
                          <a:solidFill>
                            <a:srgbClr val="4B1500"/>
                          </a:solidFill>
                          <a:latin typeface="Times New Roman"/>
                          <a:cs typeface="Times New Roman"/>
                        </a:rPr>
                        <a:t> </a:t>
                      </a:r>
                      <a:r>
                        <a:rPr sz="1900" dirty="0">
                          <a:solidFill>
                            <a:srgbClr val="4B1500"/>
                          </a:solidFill>
                          <a:latin typeface="Times New Roman"/>
                          <a:cs typeface="Times New Roman"/>
                        </a:rPr>
                        <a:t>1</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marL="59055"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algn="ctr">
                        <a:lnSpc>
                          <a:spcPct val="100000"/>
                        </a:lnSpc>
                      </a:pPr>
                      <a:r>
                        <a:rPr sz="1900" dirty="0">
                          <a:solidFill>
                            <a:srgbClr val="4B1500"/>
                          </a:solidFill>
                          <a:latin typeface="Times New Roman"/>
                          <a:cs typeface="Times New Roman"/>
                        </a:rPr>
                        <a:t>€0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algn="ctr">
                        <a:lnSpc>
                          <a:spcPct val="100000"/>
                        </a:lnSpc>
                      </a:pPr>
                      <a:r>
                        <a:rPr sz="1900" dirty="0">
                          <a:solidFill>
                            <a:srgbClr val="4B1500"/>
                          </a:solidFill>
                          <a:latin typeface="Times New Roman"/>
                          <a:cs typeface="Times New Roman"/>
                        </a:rPr>
                        <a:t>€25</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marL="307975">
                        <a:lnSpc>
                          <a:spcPct val="100000"/>
                        </a:lnSpc>
                      </a:pPr>
                      <a:r>
                        <a:rPr sz="1900" spc="-5" dirty="0">
                          <a:solidFill>
                            <a:srgbClr val="4B1500"/>
                          </a:solidFill>
                          <a:latin typeface="Times New Roman"/>
                          <a:cs typeface="Times New Roman"/>
                        </a:rPr>
                        <a:t>€550</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D7D7C3"/>
                    </a:solidFill>
                  </a:tcPr>
                </a:tc>
              </a:tr>
              <a:tr h="451104">
                <a:tc>
                  <a:txBody>
                    <a:bodyPr/>
                    <a:lstStyle/>
                    <a:p>
                      <a:pPr marL="290195">
                        <a:lnSpc>
                          <a:spcPct val="100000"/>
                        </a:lnSpc>
                      </a:pPr>
                      <a:r>
                        <a:rPr sz="1900" dirty="0">
                          <a:solidFill>
                            <a:srgbClr val="4B1500"/>
                          </a:solidFill>
                          <a:latin typeface="Times New Roman"/>
                          <a:cs typeface="Times New Roman"/>
                        </a:rPr>
                        <a:t>Παρούσα</a:t>
                      </a:r>
                      <a:r>
                        <a:rPr sz="1900" spc="-5" dirty="0">
                          <a:solidFill>
                            <a:srgbClr val="4B1500"/>
                          </a:solidFill>
                          <a:latin typeface="Times New Roman"/>
                          <a:cs typeface="Times New Roman"/>
                        </a:rPr>
                        <a:t> </a:t>
                      </a:r>
                      <a:r>
                        <a:rPr sz="1900" spc="5" dirty="0">
                          <a:solidFill>
                            <a:srgbClr val="4B1500"/>
                          </a:solidFill>
                          <a:latin typeface="Times New Roman"/>
                          <a:cs typeface="Times New Roman"/>
                        </a:rPr>
                        <a:t>α</a:t>
                      </a:r>
                      <a:r>
                        <a:rPr sz="1900" dirty="0">
                          <a:solidFill>
                            <a:srgbClr val="4B1500"/>
                          </a:solidFill>
                          <a:latin typeface="Times New Roman"/>
                          <a:cs typeface="Times New Roman"/>
                        </a:rPr>
                        <a:t>ξία </a:t>
                      </a:r>
                      <a:r>
                        <a:rPr sz="1900" spc="-5" dirty="0">
                          <a:solidFill>
                            <a:srgbClr val="4B1500"/>
                          </a:solidFill>
                          <a:latin typeface="Times New Roman"/>
                          <a:cs typeface="Times New Roman"/>
                        </a:rPr>
                        <a:t>τ</a:t>
                      </a:r>
                      <a:r>
                        <a:rPr sz="1900" dirty="0">
                          <a:solidFill>
                            <a:srgbClr val="4B1500"/>
                          </a:solidFill>
                          <a:latin typeface="Times New Roman"/>
                          <a:cs typeface="Times New Roman"/>
                        </a:rPr>
                        <a:t>ων</a:t>
                      </a:r>
                      <a:r>
                        <a:rPr sz="1900" spc="-5" dirty="0">
                          <a:solidFill>
                            <a:srgbClr val="4B1500"/>
                          </a:solidFill>
                          <a:latin typeface="Times New Roman"/>
                          <a:cs typeface="Times New Roman"/>
                        </a:rPr>
                        <a:t> </a:t>
                      </a:r>
                      <a:r>
                        <a:rPr sz="1900" dirty="0">
                          <a:solidFill>
                            <a:srgbClr val="4B1500"/>
                          </a:solidFill>
                          <a:latin typeface="Times New Roman"/>
                          <a:cs typeface="Times New Roman"/>
                        </a:rPr>
                        <a:t>φόρων</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567690">
                        <a:lnSpc>
                          <a:spcPct val="100000"/>
                        </a:lnSpc>
                      </a:pPr>
                      <a:r>
                        <a:rPr sz="1900" spc="-5" dirty="0">
                          <a:solidFill>
                            <a:srgbClr val="4B1500"/>
                          </a:solidFill>
                          <a:latin typeface="Times New Roman"/>
                          <a:cs typeface="Times New Roman"/>
                        </a:rPr>
                        <a:t>€500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288290">
                        <a:lnSpc>
                          <a:spcPct val="100000"/>
                        </a:lnSpc>
                      </a:pPr>
                      <a:r>
                        <a:rPr sz="1900" spc="-5" dirty="0">
                          <a:solidFill>
                            <a:srgbClr val="4B1500"/>
                          </a:solidFill>
                          <a:latin typeface="Times New Roman"/>
                          <a:cs typeface="Times New Roman"/>
                        </a:rPr>
                        <a:t>€500</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algn="ctr">
                        <a:lnSpc>
                          <a:spcPct val="100000"/>
                        </a:lnSpc>
                      </a:pPr>
                      <a:r>
                        <a:rPr sz="1900" spc="-5" dirty="0">
                          <a:solidFill>
                            <a:srgbClr val="4B1500"/>
                          </a:solidFill>
                          <a:latin typeface="Times New Roman"/>
                          <a:cs typeface="Times New Roman"/>
                        </a:rPr>
                        <a:t>€523</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307340">
                        <a:lnSpc>
                          <a:spcPct val="100000"/>
                        </a:lnSpc>
                      </a:pPr>
                      <a:r>
                        <a:rPr sz="1900" spc="-5" dirty="0">
                          <a:solidFill>
                            <a:srgbClr val="4B1500"/>
                          </a:solidFill>
                          <a:latin typeface="Times New Roman"/>
                          <a:cs typeface="Times New Roman"/>
                        </a:rPr>
                        <a:t>€500</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p:nvPr/>
        </p:nvSpPr>
        <p:spPr>
          <a:xfrm>
            <a:off x="2683649" y="2676905"/>
            <a:ext cx="871855" cy="0"/>
          </a:xfrm>
          <a:custGeom>
            <a:avLst/>
            <a:gdLst/>
            <a:ahLst/>
            <a:cxnLst/>
            <a:rect l="l" t="t" r="r" b="b"/>
            <a:pathLst>
              <a:path w="871854">
                <a:moveTo>
                  <a:pt x="0" y="0"/>
                </a:moveTo>
                <a:lnTo>
                  <a:pt x="871728" y="0"/>
                </a:lnTo>
              </a:path>
            </a:pathLst>
          </a:custGeom>
          <a:ln w="8890">
            <a:solidFill>
              <a:srgbClr val="4B1500"/>
            </a:solidFill>
          </a:ln>
        </p:spPr>
        <p:txBody>
          <a:bodyPr wrap="square" lIns="0" tIns="0" rIns="0" bIns="0" rtlCol="0"/>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73660">
              <a:lnSpc>
                <a:spcPct val="100000"/>
              </a:lnSpc>
            </a:pPr>
            <a:fld id="{81D60167-4931-47E6-BA6A-407CBD079E47}" type="slidenum">
              <a:rPr spc="-10" dirty="0"/>
              <a:pPr marL="73660">
                <a:lnSpc>
                  <a:spcPct val="100000"/>
                </a:lnSpc>
              </a:pPr>
              <a:t>6</a:t>
            </a:fld>
            <a:endParaRPr spc="-10" dirty="0"/>
          </a:p>
        </p:txBody>
      </p:sp>
      <p:sp>
        <p:nvSpPr>
          <p:cNvPr id="8" name="object 8"/>
          <p:cNvSpPr txBox="1"/>
          <p:nvPr/>
        </p:nvSpPr>
        <p:spPr>
          <a:xfrm>
            <a:off x="1553089" y="1057231"/>
            <a:ext cx="7616825" cy="919480"/>
          </a:xfrm>
          <a:prstGeom prst="rect">
            <a:avLst/>
          </a:prstGeom>
        </p:spPr>
        <p:txBody>
          <a:bodyPr vert="horz" wrap="square" lIns="0" tIns="0" rIns="0" bIns="0" rtlCol="0">
            <a:spAutoFit/>
          </a:bodyPr>
          <a:lstStyle/>
          <a:p>
            <a:pPr algn="ctr">
              <a:lnSpc>
                <a:spcPct val="100000"/>
              </a:lnSpc>
            </a:pPr>
            <a:r>
              <a:rPr sz="3200" b="1" spc="-25" dirty="0">
                <a:solidFill>
                  <a:srgbClr val="420000"/>
                </a:solidFill>
                <a:latin typeface="Times New Roman"/>
                <a:cs typeface="Times New Roman"/>
              </a:rPr>
              <a:t>Δικαιοσύν</a:t>
            </a:r>
            <a:r>
              <a:rPr sz="3200" b="1" spc="-20" dirty="0">
                <a:solidFill>
                  <a:srgbClr val="420000"/>
                </a:solidFill>
                <a:latin typeface="Times New Roman"/>
                <a:cs typeface="Times New Roman"/>
              </a:rPr>
              <a:t>η</a:t>
            </a:r>
            <a:r>
              <a:rPr sz="3200" b="1" spc="-10" dirty="0">
                <a:solidFill>
                  <a:srgbClr val="420000"/>
                </a:solidFill>
                <a:latin typeface="Times New Roman"/>
                <a:cs typeface="Times New Roman"/>
              </a:rPr>
              <a:t> </a:t>
            </a:r>
            <a:r>
              <a:rPr sz="3200" b="1" spc="-25" dirty="0">
                <a:solidFill>
                  <a:srgbClr val="420000"/>
                </a:solidFill>
                <a:latin typeface="Times New Roman"/>
                <a:cs typeface="Times New Roman"/>
              </a:rPr>
              <a:t>σ</a:t>
            </a:r>
            <a:r>
              <a:rPr sz="3200" b="1" spc="-15" dirty="0">
                <a:solidFill>
                  <a:srgbClr val="420000"/>
                </a:solidFill>
                <a:latin typeface="Times New Roman"/>
                <a:cs typeface="Times New Roman"/>
              </a:rPr>
              <a:t>ε</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δια</a:t>
            </a:r>
            <a:r>
              <a:rPr sz="3200" b="1" spc="-5" dirty="0">
                <a:solidFill>
                  <a:srgbClr val="420000"/>
                </a:solidFill>
                <a:latin typeface="Times New Roman"/>
                <a:cs typeface="Times New Roman"/>
              </a:rPr>
              <a:t> </a:t>
            </a:r>
            <a:r>
              <a:rPr sz="3200" b="1" spc="-15" dirty="0">
                <a:solidFill>
                  <a:srgbClr val="420000"/>
                </a:solidFill>
                <a:latin typeface="Times New Roman"/>
                <a:cs typeface="Times New Roman"/>
              </a:rPr>
              <a:t>β</a:t>
            </a:r>
            <a:r>
              <a:rPr sz="3200" b="1" spc="-20" dirty="0">
                <a:solidFill>
                  <a:srgbClr val="420000"/>
                </a:solidFill>
                <a:latin typeface="Times New Roman"/>
                <a:cs typeface="Times New Roman"/>
              </a:rPr>
              <a:t>ίου</a:t>
            </a:r>
            <a:r>
              <a:rPr sz="3200" b="1" dirty="0">
                <a:solidFill>
                  <a:srgbClr val="420000"/>
                </a:solidFill>
                <a:latin typeface="Times New Roman"/>
                <a:cs typeface="Times New Roman"/>
              </a:rPr>
              <a:t> </a:t>
            </a:r>
            <a:r>
              <a:rPr sz="3200" b="1" spc="-20" dirty="0">
                <a:solidFill>
                  <a:srgbClr val="420000"/>
                </a:solidFill>
                <a:latin typeface="Times New Roman"/>
                <a:cs typeface="Times New Roman"/>
              </a:rPr>
              <a:t>κ</a:t>
            </a:r>
            <a:r>
              <a:rPr sz="3200" b="1" spc="-25" dirty="0">
                <a:solidFill>
                  <a:srgbClr val="420000"/>
                </a:solidFill>
                <a:latin typeface="Times New Roman"/>
                <a:cs typeface="Times New Roman"/>
              </a:rPr>
              <a:t>α</a:t>
            </a:r>
            <a:r>
              <a:rPr sz="3200" b="1" spc="-10" dirty="0">
                <a:solidFill>
                  <a:srgbClr val="420000"/>
                </a:solidFill>
                <a:latin typeface="Times New Roman"/>
                <a:cs typeface="Times New Roman"/>
              </a:rPr>
              <a:t>ι</a:t>
            </a:r>
            <a:r>
              <a:rPr sz="3200" b="1" dirty="0">
                <a:solidFill>
                  <a:srgbClr val="420000"/>
                </a:solidFill>
                <a:latin typeface="Times New Roman"/>
                <a:cs typeface="Times New Roman"/>
              </a:rPr>
              <a:t> </a:t>
            </a:r>
            <a:r>
              <a:rPr sz="3200" b="1" spc="-25" dirty="0">
                <a:solidFill>
                  <a:srgbClr val="420000"/>
                </a:solidFill>
                <a:latin typeface="Times New Roman"/>
                <a:cs typeface="Times New Roman"/>
              </a:rPr>
              <a:t>σ</a:t>
            </a:r>
            <a:r>
              <a:rPr sz="3200" b="1" spc="-15" dirty="0">
                <a:solidFill>
                  <a:srgbClr val="420000"/>
                </a:solidFill>
                <a:latin typeface="Times New Roman"/>
                <a:cs typeface="Times New Roman"/>
              </a:rPr>
              <a:t>ε</a:t>
            </a:r>
            <a:r>
              <a:rPr sz="3200" b="1" spc="-10" dirty="0">
                <a:solidFill>
                  <a:srgbClr val="420000"/>
                </a:solidFill>
                <a:latin typeface="Times New Roman"/>
                <a:cs typeface="Times New Roman"/>
              </a:rPr>
              <a:t> </a:t>
            </a:r>
            <a:r>
              <a:rPr sz="3200" b="1" spc="-20" dirty="0">
                <a:solidFill>
                  <a:srgbClr val="420000"/>
                </a:solidFill>
                <a:latin typeface="Times New Roman"/>
                <a:cs typeface="Times New Roman"/>
              </a:rPr>
              <a:t>ετήσια</a:t>
            </a:r>
            <a:r>
              <a:rPr sz="3200" b="1" dirty="0">
                <a:solidFill>
                  <a:srgbClr val="420000"/>
                </a:solidFill>
                <a:latin typeface="Times New Roman"/>
                <a:cs typeface="Times New Roman"/>
              </a:rPr>
              <a:t> </a:t>
            </a:r>
            <a:r>
              <a:rPr sz="3200" b="1" spc="-25" dirty="0">
                <a:solidFill>
                  <a:srgbClr val="420000"/>
                </a:solidFill>
                <a:latin typeface="Times New Roman"/>
                <a:cs typeface="Times New Roman"/>
              </a:rPr>
              <a:t>βάσ</a:t>
            </a:r>
            <a:r>
              <a:rPr sz="3200" b="1" spc="30" dirty="0">
                <a:solidFill>
                  <a:srgbClr val="420000"/>
                </a:solidFill>
                <a:latin typeface="Times New Roman"/>
                <a:cs typeface="Times New Roman"/>
              </a:rPr>
              <a:t>η</a:t>
            </a:r>
            <a:r>
              <a:rPr sz="3200" b="1" spc="-15" dirty="0">
                <a:solidFill>
                  <a:srgbClr val="420000"/>
                </a:solidFill>
                <a:latin typeface="Times New Roman"/>
                <a:cs typeface="Times New Roman"/>
              </a:rPr>
              <a:t>:</a:t>
            </a:r>
            <a:endParaRPr sz="3200">
              <a:latin typeface="Times New Roman"/>
              <a:cs typeface="Times New Roman"/>
            </a:endParaRPr>
          </a:p>
          <a:p>
            <a:pPr algn="ctr">
              <a:lnSpc>
                <a:spcPct val="100000"/>
              </a:lnSpc>
            </a:pPr>
            <a:r>
              <a:rPr sz="3200" spc="-20" dirty="0">
                <a:solidFill>
                  <a:srgbClr val="420000"/>
                </a:solidFill>
                <a:latin typeface="Times New Roman"/>
                <a:cs typeface="Times New Roman"/>
              </a:rPr>
              <a:t>Ένα </a:t>
            </a:r>
            <a:r>
              <a:rPr sz="3200" spc="-15" dirty="0">
                <a:solidFill>
                  <a:srgbClr val="420000"/>
                </a:solidFill>
                <a:latin typeface="Times New Roman"/>
                <a:cs typeface="Times New Roman"/>
              </a:rPr>
              <a:t>επίσημο υπόδειγμα</a:t>
            </a:r>
            <a:endParaRPr sz="3200">
              <a:latin typeface="Times New Roman"/>
              <a:cs typeface="Times New Roman"/>
            </a:endParaRPr>
          </a:p>
        </p:txBody>
      </p:sp>
      <p:graphicFrame>
        <p:nvGraphicFramePr>
          <p:cNvPr id="3" name="object 3"/>
          <p:cNvGraphicFramePr>
            <a:graphicFrameLocks noGrp="1"/>
          </p:cNvGraphicFramePr>
          <p:nvPr/>
        </p:nvGraphicFramePr>
        <p:xfrm>
          <a:off x="1048143" y="495045"/>
          <a:ext cx="8686798" cy="57912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graphicFrame>
        <p:nvGraphicFramePr>
          <p:cNvPr id="7" name="object 7"/>
          <p:cNvGraphicFramePr>
            <a:graphicFrameLocks noGrp="1"/>
          </p:cNvGraphicFramePr>
          <p:nvPr/>
        </p:nvGraphicFramePr>
        <p:xfrm>
          <a:off x="1261948" y="2456878"/>
          <a:ext cx="8103106" cy="3160771"/>
        </p:xfrm>
        <a:graphic>
          <a:graphicData uri="http://schemas.openxmlformats.org/drawingml/2006/table">
            <a:tbl>
              <a:tblPr firstRow="1" bandRow="1">
                <a:tableStyleId>{2D5ABB26-0587-4C30-8999-92F81FD0307C}</a:tableStyleId>
              </a:tblPr>
              <a:tblGrid>
                <a:gridCol w="3686555"/>
                <a:gridCol w="2085581"/>
                <a:gridCol w="2330970"/>
              </a:tblGrid>
              <a:tr h="451103">
                <a:tc rowSpan="2">
                  <a:txBody>
                    <a:bodyPr/>
                    <a:lstStyle/>
                    <a:p>
                      <a:pPr algn="ctr">
                        <a:lnSpc>
                          <a:spcPts val="1510"/>
                        </a:lnSpc>
                      </a:pPr>
                      <a:r>
                        <a:rPr sz="1400" dirty="0">
                          <a:solidFill>
                            <a:srgbClr val="4B1500"/>
                          </a:solidFill>
                          <a:latin typeface="Times New Roman"/>
                          <a:cs typeface="Times New Roman"/>
                        </a:rPr>
                        <a:t>Παράμετροι</a:t>
                      </a:r>
                      <a:endParaRPr sz="1400">
                        <a:latin typeface="Times New Roman"/>
                        <a:cs typeface="Times New Roman"/>
                      </a:endParaRPr>
                    </a:p>
                    <a:p>
                      <a:pPr marL="342900" marR="343535" algn="ctr">
                        <a:lnSpc>
                          <a:spcPct val="79600"/>
                        </a:lnSpc>
                        <a:spcBef>
                          <a:spcPts val="170"/>
                        </a:spcBef>
                      </a:pPr>
                      <a:r>
                        <a:rPr sz="1400" dirty="0">
                          <a:solidFill>
                            <a:srgbClr val="4B1500"/>
                          </a:solidFill>
                          <a:latin typeface="Times New Roman"/>
                          <a:cs typeface="Times New Roman"/>
                        </a:rPr>
                        <a:t>Συντελ</a:t>
                      </a:r>
                      <a:r>
                        <a:rPr sz="1400" spc="-5" dirty="0">
                          <a:solidFill>
                            <a:srgbClr val="4B1500"/>
                          </a:solidFill>
                          <a:latin typeface="Times New Roman"/>
                          <a:cs typeface="Times New Roman"/>
                        </a:rPr>
                        <a:t>ε</a:t>
                      </a:r>
                      <a:r>
                        <a:rPr sz="1400" dirty="0">
                          <a:solidFill>
                            <a:srgbClr val="4B1500"/>
                          </a:solidFill>
                          <a:latin typeface="Times New Roman"/>
                          <a:cs typeface="Times New Roman"/>
                        </a:rPr>
                        <a:t>στής </a:t>
                      </a:r>
                      <a:r>
                        <a:rPr sz="1400" spc="-5" dirty="0">
                          <a:solidFill>
                            <a:srgbClr val="4B1500"/>
                          </a:solidFill>
                          <a:latin typeface="Times New Roman"/>
                          <a:cs typeface="Times New Roman"/>
                        </a:rPr>
                        <a:t>φ</a:t>
                      </a:r>
                      <a:r>
                        <a:rPr sz="1400" dirty="0">
                          <a:solidFill>
                            <a:srgbClr val="4B1500"/>
                          </a:solidFill>
                          <a:latin typeface="Times New Roman"/>
                          <a:cs typeface="Times New Roman"/>
                        </a:rPr>
                        <a:t>ορολογίας</a:t>
                      </a:r>
                      <a:r>
                        <a:rPr sz="1400" spc="-5" dirty="0">
                          <a:solidFill>
                            <a:srgbClr val="4B1500"/>
                          </a:solidFill>
                          <a:latin typeface="Times New Roman"/>
                          <a:cs typeface="Times New Roman"/>
                        </a:rPr>
                        <a:t> </a:t>
                      </a:r>
                      <a:r>
                        <a:rPr sz="1400" dirty="0">
                          <a:solidFill>
                            <a:srgbClr val="4B1500"/>
                          </a:solidFill>
                          <a:latin typeface="Times New Roman"/>
                          <a:cs typeface="Times New Roman"/>
                        </a:rPr>
                        <a:t>εισο</a:t>
                      </a:r>
                      <a:r>
                        <a:rPr sz="1400" spc="-5" dirty="0">
                          <a:solidFill>
                            <a:srgbClr val="4B1500"/>
                          </a:solidFill>
                          <a:latin typeface="Times New Roman"/>
                          <a:cs typeface="Times New Roman"/>
                        </a:rPr>
                        <a:t>δ</a:t>
                      </a:r>
                      <a:r>
                        <a:rPr sz="1400" dirty="0">
                          <a:solidFill>
                            <a:srgbClr val="4B1500"/>
                          </a:solidFill>
                          <a:latin typeface="Times New Roman"/>
                          <a:cs typeface="Times New Roman"/>
                        </a:rPr>
                        <a:t>ήματος</a:t>
                      </a:r>
                      <a:r>
                        <a:rPr sz="1400" spc="15" dirty="0">
                          <a:solidFill>
                            <a:srgbClr val="4B1500"/>
                          </a:solidFill>
                          <a:latin typeface="Times New Roman"/>
                          <a:cs typeface="Times New Roman"/>
                        </a:rPr>
                        <a:t> </a:t>
                      </a:r>
                      <a:r>
                        <a:rPr sz="1400" dirty="0">
                          <a:solidFill>
                            <a:srgbClr val="4B1500"/>
                          </a:solidFill>
                          <a:latin typeface="Times New Roman"/>
                          <a:cs typeface="Times New Roman"/>
                        </a:rPr>
                        <a:t>=</a:t>
                      </a:r>
                      <a:r>
                        <a:rPr sz="1400" spc="-5" dirty="0">
                          <a:solidFill>
                            <a:srgbClr val="4B1500"/>
                          </a:solidFill>
                          <a:latin typeface="Times New Roman"/>
                          <a:cs typeface="Times New Roman"/>
                        </a:rPr>
                        <a:t> </a:t>
                      </a:r>
                      <a:r>
                        <a:rPr sz="1400" dirty="0">
                          <a:solidFill>
                            <a:srgbClr val="4B1500"/>
                          </a:solidFill>
                          <a:latin typeface="Times New Roman"/>
                          <a:cs typeface="Times New Roman"/>
                        </a:rPr>
                        <a:t>t Συντελεστής </a:t>
                      </a:r>
                      <a:r>
                        <a:rPr sz="1400" spc="-5" dirty="0">
                          <a:solidFill>
                            <a:srgbClr val="4B1500"/>
                          </a:solidFill>
                          <a:latin typeface="Times New Roman"/>
                          <a:cs typeface="Times New Roman"/>
                        </a:rPr>
                        <a:t>φ</a:t>
                      </a:r>
                      <a:r>
                        <a:rPr sz="1400" spc="5" dirty="0">
                          <a:solidFill>
                            <a:srgbClr val="4B1500"/>
                          </a:solidFill>
                          <a:latin typeface="Times New Roman"/>
                          <a:cs typeface="Times New Roman"/>
                        </a:rPr>
                        <a:t>ό</a:t>
                      </a:r>
                      <a:r>
                        <a:rPr sz="1400" spc="-5" dirty="0">
                          <a:solidFill>
                            <a:srgbClr val="4B1500"/>
                          </a:solidFill>
                          <a:latin typeface="Times New Roman"/>
                          <a:cs typeface="Times New Roman"/>
                        </a:rPr>
                        <a:t>ρ</a:t>
                      </a:r>
                      <a:r>
                        <a:rPr sz="1400" dirty="0">
                          <a:solidFill>
                            <a:srgbClr val="4B1500"/>
                          </a:solidFill>
                          <a:latin typeface="Times New Roman"/>
                          <a:cs typeface="Times New Roman"/>
                        </a:rPr>
                        <a:t>ου</a:t>
                      </a:r>
                      <a:r>
                        <a:rPr sz="1400" spc="-5" dirty="0">
                          <a:solidFill>
                            <a:srgbClr val="4B1500"/>
                          </a:solidFill>
                          <a:latin typeface="Times New Roman"/>
                          <a:cs typeface="Times New Roman"/>
                        </a:rPr>
                        <a:t> </a:t>
                      </a:r>
                      <a:r>
                        <a:rPr sz="1400" dirty="0">
                          <a:solidFill>
                            <a:srgbClr val="4B1500"/>
                          </a:solidFill>
                          <a:latin typeface="Times New Roman"/>
                          <a:cs typeface="Times New Roman"/>
                        </a:rPr>
                        <a:t>επί της δα</a:t>
                      </a:r>
                      <a:r>
                        <a:rPr sz="1400" spc="5" dirty="0">
                          <a:solidFill>
                            <a:srgbClr val="4B1500"/>
                          </a:solidFill>
                          <a:latin typeface="Times New Roman"/>
                          <a:cs typeface="Times New Roman"/>
                        </a:rPr>
                        <a:t>πά</a:t>
                      </a:r>
                      <a:r>
                        <a:rPr sz="1400" dirty="0">
                          <a:solidFill>
                            <a:srgbClr val="4B1500"/>
                          </a:solidFill>
                          <a:latin typeface="Times New Roman"/>
                          <a:cs typeface="Times New Roman"/>
                        </a:rPr>
                        <a:t>νης</a:t>
                      </a:r>
                      <a:r>
                        <a:rPr sz="1400" spc="15" dirty="0">
                          <a:solidFill>
                            <a:srgbClr val="4B1500"/>
                          </a:solidFill>
                          <a:latin typeface="Times New Roman"/>
                          <a:cs typeface="Times New Roman"/>
                        </a:rPr>
                        <a:t> </a:t>
                      </a:r>
                      <a:r>
                        <a:rPr sz="1400" dirty="0">
                          <a:solidFill>
                            <a:srgbClr val="4B1500"/>
                          </a:solidFill>
                          <a:latin typeface="Times New Roman"/>
                          <a:cs typeface="Times New Roman"/>
                        </a:rPr>
                        <a:t>=</a:t>
                      </a:r>
                      <a:r>
                        <a:rPr sz="1400" spc="-5" dirty="0">
                          <a:solidFill>
                            <a:srgbClr val="4B1500"/>
                          </a:solidFill>
                          <a:latin typeface="Times New Roman"/>
                          <a:cs typeface="Times New Roman"/>
                        </a:rPr>
                        <a:t> </a:t>
                      </a:r>
                      <a:r>
                        <a:rPr sz="1400" dirty="0">
                          <a:solidFill>
                            <a:srgbClr val="4B1500"/>
                          </a:solidFill>
                          <a:latin typeface="Times New Roman"/>
                          <a:cs typeface="Times New Roman"/>
                        </a:rPr>
                        <a:t>t</a:t>
                      </a:r>
                      <a:r>
                        <a:rPr sz="1350" baseline="-24691" dirty="0">
                          <a:solidFill>
                            <a:srgbClr val="4B1500"/>
                          </a:solidFill>
                          <a:latin typeface="Times New Roman"/>
                          <a:cs typeface="Times New Roman"/>
                        </a:rPr>
                        <a:t>c </a:t>
                      </a:r>
                      <a:r>
                        <a:rPr sz="1400" spc="-5" dirty="0">
                          <a:solidFill>
                            <a:srgbClr val="4B1500"/>
                          </a:solidFill>
                          <a:latin typeface="Times New Roman"/>
                          <a:cs typeface="Times New Roman"/>
                        </a:rPr>
                        <a:t>Επιτόκι</a:t>
                      </a:r>
                      <a:r>
                        <a:rPr sz="1400" dirty="0">
                          <a:solidFill>
                            <a:srgbClr val="4B1500"/>
                          </a:solidFill>
                          <a:latin typeface="Times New Roman"/>
                          <a:cs typeface="Times New Roman"/>
                        </a:rPr>
                        <a:t>ο</a:t>
                      </a:r>
                      <a:r>
                        <a:rPr sz="1400" spc="5" dirty="0">
                          <a:solidFill>
                            <a:srgbClr val="4B1500"/>
                          </a:solidFill>
                          <a:latin typeface="Times New Roman"/>
                          <a:cs typeface="Times New Roman"/>
                        </a:rPr>
                        <a:t> </a:t>
                      </a:r>
                      <a:r>
                        <a:rPr sz="1400" dirty="0">
                          <a:solidFill>
                            <a:srgbClr val="4B1500"/>
                          </a:solidFill>
                          <a:latin typeface="Times New Roman"/>
                          <a:cs typeface="Times New Roman"/>
                        </a:rPr>
                        <a:t>=</a:t>
                      </a:r>
                      <a:r>
                        <a:rPr sz="1400" spc="-5" dirty="0">
                          <a:solidFill>
                            <a:srgbClr val="4B1500"/>
                          </a:solidFill>
                          <a:latin typeface="Times New Roman"/>
                          <a:cs typeface="Times New Roman"/>
                        </a:rPr>
                        <a:t> </a:t>
                      </a:r>
                      <a:r>
                        <a:rPr sz="1400" dirty="0">
                          <a:solidFill>
                            <a:srgbClr val="4B1500"/>
                          </a:solidFill>
                          <a:latin typeface="Times New Roman"/>
                          <a:cs typeface="Times New Roman"/>
                        </a:rPr>
                        <a:t>r</a:t>
                      </a:r>
                      <a:endParaRPr sz="1400">
                        <a:latin typeface="Times New Roman"/>
                        <a:cs typeface="Times New Roman"/>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gridSpan="2">
                  <a:txBody>
                    <a:bodyPr/>
                    <a:lstStyle/>
                    <a:p>
                      <a:pPr marL="937894">
                        <a:lnSpc>
                          <a:spcPct val="100000"/>
                        </a:lnSpc>
                      </a:pPr>
                      <a:r>
                        <a:rPr sz="2500" spc="-5" dirty="0">
                          <a:solidFill>
                            <a:srgbClr val="4B1500"/>
                          </a:solidFill>
                          <a:latin typeface="Times New Roman"/>
                          <a:cs typeface="Times New Roman"/>
                        </a:rPr>
                        <a:t>Φόρο</a:t>
                      </a:r>
                      <a:r>
                        <a:rPr sz="2500" dirty="0">
                          <a:solidFill>
                            <a:srgbClr val="4B1500"/>
                          </a:solidFill>
                          <a:latin typeface="Times New Roman"/>
                          <a:cs typeface="Times New Roman"/>
                        </a:rPr>
                        <a:t>ς</a:t>
                      </a:r>
                      <a:r>
                        <a:rPr sz="2500" spc="-5" dirty="0">
                          <a:solidFill>
                            <a:srgbClr val="4B1500"/>
                          </a:solidFill>
                          <a:latin typeface="Times New Roman"/>
                          <a:cs typeface="Times New Roman"/>
                        </a:rPr>
                        <a:t> εισοδήματος</a:t>
                      </a:r>
                      <a:endParaRPr sz="2500">
                        <a:latin typeface="Times New Roman"/>
                        <a:cs typeface="Times New Roman"/>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solidFill>
                      <a:srgbClr val="FFFF00"/>
                    </a:solidFill>
                  </a:tcPr>
                </a:tc>
                <a:tc hMerge="1">
                  <a:txBody>
                    <a:bodyPr/>
                    <a:lstStyle/>
                    <a:p>
                      <a:endParaRPr/>
                    </a:p>
                  </a:txBody>
                  <a:tcPr marL="0" marR="0" marT="0" marB="0"/>
                </a:tc>
              </a:tr>
              <a:tr h="452628">
                <a:tc vMerge="1">
                  <a:txBody>
                    <a:bodyPr/>
                    <a:lstStyle/>
                    <a:p>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marL="575945">
                        <a:lnSpc>
                          <a:spcPct val="100000"/>
                        </a:lnSpc>
                      </a:pPr>
                      <a:r>
                        <a:rPr sz="1900" dirty="0">
                          <a:solidFill>
                            <a:srgbClr val="4B1500"/>
                          </a:solidFill>
                          <a:latin typeface="Times New Roman"/>
                          <a:cs typeface="Times New Roman"/>
                        </a:rPr>
                        <a:t>Τζίτζικας</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588010">
                        <a:lnSpc>
                          <a:spcPct val="100000"/>
                        </a:lnSpc>
                      </a:pPr>
                      <a:r>
                        <a:rPr sz="1900" spc="-5" dirty="0">
                          <a:solidFill>
                            <a:srgbClr val="4B1500"/>
                          </a:solidFill>
                          <a:latin typeface="Times New Roman"/>
                          <a:cs typeface="Times New Roman"/>
                        </a:rPr>
                        <a:t>Μέρμ</a:t>
                      </a:r>
                      <a:r>
                        <a:rPr sz="1900" spc="-15" dirty="0">
                          <a:solidFill>
                            <a:srgbClr val="4B1500"/>
                          </a:solidFill>
                          <a:latin typeface="Times New Roman"/>
                          <a:cs typeface="Times New Roman"/>
                        </a:rPr>
                        <a:t>η</a:t>
                      </a:r>
                      <a:r>
                        <a:rPr sz="1900" spc="-5" dirty="0">
                          <a:solidFill>
                            <a:srgbClr val="4B1500"/>
                          </a:solidFill>
                          <a:latin typeface="Times New Roman"/>
                          <a:cs typeface="Times New Roman"/>
                        </a:rPr>
                        <a:t>γκας</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FFF00"/>
                    </a:solidFill>
                  </a:tcPr>
                </a:tc>
              </a:tr>
              <a:tr h="452627">
                <a:tc>
                  <a:txBody>
                    <a:bodyPr/>
                    <a:lstStyle/>
                    <a:p>
                      <a:pPr marL="649605">
                        <a:lnSpc>
                          <a:spcPct val="100000"/>
                        </a:lnSpc>
                      </a:pPr>
                      <a:r>
                        <a:rPr sz="1900" spc="-5" dirty="0">
                          <a:solidFill>
                            <a:srgbClr val="4B1500"/>
                          </a:solidFill>
                          <a:latin typeface="Times New Roman"/>
                          <a:cs typeface="Times New Roman"/>
                        </a:rPr>
                        <a:t>Εισόδημ</a:t>
                      </a:r>
                      <a:r>
                        <a:rPr sz="1900" dirty="0">
                          <a:solidFill>
                            <a:srgbClr val="4B1500"/>
                          </a:solidFill>
                          <a:latin typeface="Times New Roman"/>
                          <a:cs typeface="Times New Roman"/>
                        </a:rPr>
                        <a:t>α</a:t>
                      </a:r>
                      <a:r>
                        <a:rPr sz="1900" spc="-5" dirty="0">
                          <a:solidFill>
                            <a:srgbClr val="4B1500"/>
                          </a:solidFill>
                          <a:latin typeface="Times New Roman"/>
                          <a:cs typeface="Times New Roman"/>
                        </a:rPr>
                        <a:t> τη</a:t>
                      </a:r>
                      <a:r>
                        <a:rPr sz="1900" dirty="0">
                          <a:solidFill>
                            <a:srgbClr val="4B1500"/>
                          </a:solidFill>
                          <a:latin typeface="Times New Roman"/>
                          <a:cs typeface="Times New Roman"/>
                        </a:rPr>
                        <a:t>ν</a:t>
                      </a:r>
                      <a:r>
                        <a:rPr sz="1900" spc="-5" dirty="0">
                          <a:solidFill>
                            <a:srgbClr val="4B1500"/>
                          </a:solidFill>
                          <a:latin typeface="Times New Roman"/>
                          <a:cs typeface="Times New Roman"/>
                        </a:rPr>
                        <a:t> περίοδ</a:t>
                      </a:r>
                      <a:r>
                        <a:rPr sz="1900" dirty="0">
                          <a:solidFill>
                            <a:srgbClr val="4B1500"/>
                          </a:solidFill>
                          <a:latin typeface="Times New Roman"/>
                          <a:cs typeface="Times New Roman"/>
                        </a:rPr>
                        <a:t>ο</a:t>
                      </a:r>
                      <a:r>
                        <a:rPr sz="1900" spc="15" dirty="0">
                          <a:solidFill>
                            <a:srgbClr val="4B1500"/>
                          </a:solidFill>
                          <a:latin typeface="Times New Roman"/>
                          <a:cs typeface="Times New Roman"/>
                        </a:rPr>
                        <a:t> </a:t>
                      </a:r>
                      <a:r>
                        <a:rPr sz="1900" dirty="0">
                          <a:solidFill>
                            <a:srgbClr val="4B1500"/>
                          </a:solidFill>
                          <a:latin typeface="Times New Roman"/>
                          <a:cs typeface="Times New Roman"/>
                        </a:rPr>
                        <a:t>0</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algn="ctr">
                        <a:lnSpc>
                          <a:spcPct val="100000"/>
                        </a:lnSpc>
                      </a:pPr>
                      <a:r>
                        <a:rPr sz="1900" dirty="0">
                          <a:solidFill>
                            <a:srgbClr val="4B1500"/>
                          </a:solidFill>
                          <a:latin typeface="Times New Roman"/>
                          <a:cs typeface="Times New Roman"/>
                        </a:rPr>
                        <a:t>I</a:t>
                      </a:r>
                      <a:r>
                        <a:rPr sz="1950" baseline="-21367" dirty="0">
                          <a:solidFill>
                            <a:srgbClr val="4B1500"/>
                          </a:solidFill>
                          <a:latin typeface="Times New Roman"/>
                          <a:cs typeface="Times New Roman"/>
                        </a:rPr>
                        <a:t>0</a:t>
                      </a:r>
                      <a:endParaRPr sz="1950" baseline="-21367">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6985" algn="ctr">
                        <a:lnSpc>
                          <a:spcPct val="100000"/>
                        </a:lnSpc>
                      </a:pPr>
                      <a:r>
                        <a:rPr sz="1900" dirty="0">
                          <a:solidFill>
                            <a:srgbClr val="4B1500"/>
                          </a:solidFill>
                          <a:latin typeface="Times New Roman"/>
                          <a:cs typeface="Times New Roman"/>
                        </a:rPr>
                        <a:t>I</a:t>
                      </a:r>
                      <a:r>
                        <a:rPr sz="1950" baseline="-21367" dirty="0">
                          <a:solidFill>
                            <a:srgbClr val="4B1500"/>
                          </a:solidFill>
                          <a:latin typeface="Times New Roman"/>
                          <a:cs typeface="Times New Roman"/>
                        </a:rPr>
                        <a:t>0</a:t>
                      </a:r>
                      <a:endParaRPr sz="1950" baseline="-21367">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FFF00"/>
                    </a:solidFill>
                  </a:tcPr>
                </a:tc>
              </a:tr>
              <a:tr h="450341">
                <a:tc>
                  <a:txBody>
                    <a:bodyPr/>
                    <a:lstStyle/>
                    <a:p>
                      <a:pPr marL="481965">
                        <a:lnSpc>
                          <a:spcPct val="100000"/>
                        </a:lnSpc>
                      </a:pPr>
                      <a:r>
                        <a:rPr sz="1900" dirty="0">
                          <a:solidFill>
                            <a:srgbClr val="4B1500"/>
                          </a:solidFill>
                          <a:latin typeface="Times New Roman"/>
                          <a:cs typeface="Times New Roman"/>
                        </a:rPr>
                        <a:t>Κατανάλωση την</a:t>
                      </a:r>
                      <a:r>
                        <a:rPr sz="1900" spc="-5" dirty="0">
                          <a:solidFill>
                            <a:srgbClr val="4B1500"/>
                          </a:solidFill>
                          <a:latin typeface="Times New Roman"/>
                          <a:cs typeface="Times New Roman"/>
                        </a:rPr>
                        <a:t> π</a:t>
                      </a:r>
                      <a:r>
                        <a:rPr sz="1900" dirty="0">
                          <a:solidFill>
                            <a:srgbClr val="4B1500"/>
                          </a:solidFill>
                          <a:latin typeface="Times New Roman"/>
                          <a:cs typeface="Times New Roman"/>
                        </a:rPr>
                        <a:t>ερίοδο</a:t>
                      </a:r>
                      <a:r>
                        <a:rPr sz="1900" spc="25" dirty="0">
                          <a:solidFill>
                            <a:srgbClr val="4B1500"/>
                          </a:solidFill>
                          <a:latin typeface="Times New Roman"/>
                          <a:cs typeface="Times New Roman"/>
                        </a:rPr>
                        <a:t> </a:t>
                      </a:r>
                      <a:r>
                        <a:rPr sz="1900" dirty="0">
                          <a:solidFill>
                            <a:srgbClr val="4B1500"/>
                          </a:solidFill>
                          <a:latin typeface="Times New Roman"/>
                          <a:cs typeface="Times New Roman"/>
                        </a:rPr>
                        <a:t>0</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algn="ctr">
                        <a:lnSpc>
                          <a:spcPct val="100000"/>
                        </a:lnSpc>
                      </a:pPr>
                      <a:r>
                        <a:rPr sz="2850" spc="-7" baseline="-17543" dirty="0">
                          <a:solidFill>
                            <a:srgbClr val="4B1500"/>
                          </a:solidFill>
                          <a:latin typeface="Times New Roman"/>
                          <a:cs typeface="Times New Roman"/>
                        </a:rPr>
                        <a:t>c</a:t>
                      </a:r>
                      <a:r>
                        <a:rPr sz="1950" baseline="-47008" dirty="0">
                          <a:solidFill>
                            <a:srgbClr val="4B1500"/>
                          </a:solidFill>
                          <a:latin typeface="Times New Roman"/>
                          <a:cs typeface="Times New Roman"/>
                        </a:rPr>
                        <a:t>0</a:t>
                      </a:r>
                      <a:r>
                        <a:rPr sz="1300" dirty="0">
                          <a:solidFill>
                            <a:srgbClr val="4B1500"/>
                          </a:solidFill>
                          <a:latin typeface="Times New Roman"/>
                          <a:cs typeface="Times New Roman"/>
                        </a:rPr>
                        <a:t>Τ</a:t>
                      </a:r>
                      <a:endParaRPr sz="13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7620" algn="ctr">
                        <a:lnSpc>
                          <a:spcPts val="1989"/>
                        </a:lnSpc>
                      </a:pPr>
                      <a:r>
                        <a:rPr sz="2850" baseline="-17543" dirty="0">
                          <a:solidFill>
                            <a:srgbClr val="4B1500"/>
                          </a:solidFill>
                          <a:latin typeface="Times New Roman"/>
                          <a:cs typeface="Times New Roman"/>
                        </a:rPr>
                        <a:t>c</a:t>
                      </a:r>
                      <a:r>
                        <a:rPr sz="2850" spc="247" baseline="-17543" dirty="0">
                          <a:solidFill>
                            <a:srgbClr val="4B1500"/>
                          </a:solidFill>
                          <a:latin typeface="Times New Roman"/>
                          <a:cs typeface="Times New Roman"/>
                        </a:rPr>
                        <a:t> </a:t>
                      </a:r>
                      <a:r>
                        <a:rPr sz="1300" dirty="0">
                          <a:solidFill>
                            <a:srgbClr val="4B1500"/>
                          </a:solidFill>
                          <a:latin typeface="Times New Roman"/>
                          <a:cs typeface="Times New Roman"/>
                        </a:rPr>
                        <a:t>Μ</a:t>
                      </a:r>
                      <a:endParaRPr sz="1300">
                        <a:latin typeface="Times New Roman"/>
                        <a:cs typeface="Times New Roman"/>
                      </a:endParaRPr>
                    </a:p>
                    <a:p>
                      <a:pPr marR="24130" algn="ctr">
                        <a:lnSpc>
                          <a:spcPts val="1270"/>
                        </a:lnSpc>
                      </a:pPr>
                      <a:r>
                        <a:rPr sz="1300" dirty="0">
                          <a:solidFill>
                            <a:srgbClr val="4B1500"/>
                          </a:solidFill>
                          <a:latin typeface="Times New Roman"/>
                          <a:cs typeface="Times New Roman"/>
                        </a:rPr>
                        <a:t>0</a:t>
                      </a:r>
                      <a:endParaRPr sz="13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FFF00"/>
                    </a:solidFill>
                  </a:tcPr>
                </a:tc>
              </a:tr>
              <a:tr h="452628">
                <a:tc>
                  <a:txBody>
                    <a:bodyPr/>
                    <a:lstStyle/>
                    <a:p>
                      <a:pPr marL="827405">
                        <a:lnSpc>
                          <a:spcPct val="100000"/>
                        </a:lnSpc>
                      </a:pPr>
                      <a:r>
                        <a:rPr sz="1900" dirty="0">
                          <a:solidFill>
                            <a:srgbClr val="4B1500"/>
                          </a:solidFill>
                          <a:latin typeface="Times New Roman"/>
                          <a:cs typeface="Times New Roman"/>
                        </a:rPr>
                        <a:t>Φόροι</a:t>
                      </a:r>
                      <a:r>
                        <a:rPr sz="1900" spc="-5" dirty="0">
                          <a:solidFill>
                            <a:srgbClr val="4B1500"/>
                          </a:solidFill>
                          <a:latin typeface="Times New Roman"/>
                          <a:cs typeface="Times New Roman"/>
                        </a:rPr>
                        <a:t> τ</a:t>
                      </a:r>
                      <a:r>
                        <a:rPr sz="1900" dirty="0">
                          <a:solidFill>
                            <a:srgbClr val="4B1500"/>
                          </a:solidFill>
                          <a:latin typeface="Times New Roman"/>
                          <a:cs typeface="Times New Roman"/>
                        </a:rPr>
                        <a:t>ην</a:t>
                      </a:r>
                      <a:r>
                        <a:rPr sz="1900" spc="-5" dirty="0">
                          <a:solidFill>
                            <a:srgbClr val="4B1500"/>
                          </a:solidFill>
                          <a:latin typeface="Times New Roman"/>
                          <a:cs typeface="Times New Roman"/>
                        </a:rPr>
                        <a:t> </a:t>
                      </a:r>
                      <a:r>
                        <a:rPr sz="1900" dirty="0">
                          <a:solidFill>
                            <a:srgbClr val="4B1500"/>
                          </a:solidFill>
                          <a:latin typeface="Times New Roman"/>
                          <a:cs typeface="Times New Roman"/>
                        </a:rPr>
                        <a:t>περίοδο</a:t>
                      </a:r>
                      <a:r>
                        <a:rPr sz="1900" spc="10" dirty="0">
                          <a:solidFill>
                            <a:srgbClr val="4B1500"/>
                          </a:solidFill>
                          <a:latin typeface="Times New Roman"/>
                          <a:cs typeface="Times New Roman"/>
                        </a:rPr>
                        <a:t> </a:t>
                      </a:r>
                      <a:r>
                        <a:rPr sz="1900" dirty="0">
                          <a:solidFill>
                            <a:srgbClr val="4B1500"/>
                          </a:solidFill>
                          <a:latin typeface="Times New Roman"/>
                          <a:cs typeface="Times New Roman"/>
                        </a:rPr>
                        <a:t>0</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algn="ctr">
                        <a:lnSpc>
                          <a:spcPct val="100000"/>
                        </a:lnSpc>
                      </a:pPr>
                      <a:r>
                        <a:rPr sz="1900" dirty="0">
                          <a:solidFill>
                            <a:srgbClr val="4B1500"/>
                          </a:solidFill>
                          <a:latin typeface="Times New Roman"/>
                          <a:cs typeface="Times New Roman"/>
                        </a:rPr>
                        <a:t>tI</a:t>
                      </a:r>
                      <a:r>
                        <a:rPr sz="1950" baseline="-21367" dirty="0">
                          <a:solidFill>
                            <a:srgbClr val="4B1500"/>
                          </a:solidFill>
                          <a:latin typeface="Times New Roman"/>
                          <a:cs typeface="Times New Roman"/>
                        </a:rPr>
                        <a:t>0</a:t>
                      </a:r>
                      <a:endParaRPr sz="1950" baseline="-21367">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6985" algn="ctr">
                        <a:lnSpc>
                          <a:spcPct val="100000"/>
                        </a:lnSpc>
                      </a:pPr>
                      <a:r>
                        <a:rPr sz="1900" dirty="0">
                          <a:solidFill>
                            <a:srgbClr val="4B1500"/>
                          </a:solidFill>
                          <a:latin typeface="Times New Roman"/>
                          <a:cs typeface="Times New Roman"/>
                        </a:rPr>
                        <a:t>tI</a:t>
                      </a:r>
                      <a:r>
                        <a:rPr sz="1950" baseline="-21367" dirty="0">
                          <a:solidFill>
                            <a:srgbClr val="4B1500"/>
                          </a:solidFill>
                          <a:latin typeface="Times New Roman"/>
                          <a:cs typeface="Times New Roman"/>
                        </a:rPr>
                        <a:t>0</a:t>
                      </a:r>
                      <a:endParaRPr sz="1950" baseline="-21367">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FFF00"/>
                    </a:solidFill>
                  </a:tcPr>
                </a:tc>
              </a:tr>
              <a:tr h="451103">
                <a:tc>
                  <a:txBody>
                    <a:bodyPr/>
                    <a:lstStyle/>
                    <a:p>
                      <a:pPr marL="649605">
                        <a:lnSpc>
                          <a:spcPct val="100000"/>
                        </a:lnSpc>
                      </a:pPr>
                      <a:r>
                        <a:rPr sz="1900" spc="-5" dirty="0">
                          <a:solidFill>
                            <a:srgbClr val="4B1500"/>
                          </a:solidFill>
                          <a:latin typeface="Times New Roman"/>
                          <a:cs typeface="Times New Roman"/>
                        </a:rPr>
                        <a:t>Εισόδημ</a:t>
                      </a:r>
                      <a:r>
                        <a:rPr sz="1900" dirty="0">
                          <a:solidFill>
                            <a:srgbClr val="4B1500"/>
                          </a:solidFill>
                          <a:latin typeface="Times New Roman"/>
                          <a:cs typeface="Times New Roman"/>
                        </a:rPr>
                        <a:t>α</a:t>
                      </a:r>
                      <a:r>
                        <a:rPr sz="1900" spc="-5" dirty="0">
                          <a:solidFill>
                            <a:srgbClr val="4B1500"/>
                          </a:solidFill>
                          <a:latin typeface="Times New Roman"/>
                          <a:cs typeface="Times New Roman"/>
                        </a:rPr>
                        <a:t> τη</a:t>
                      </a:r>
                      <a:r>
                        <a:rPr sz="1900" dirty="0">
                          <a:solidFill>
                            <a:srgbClr val="4B1500"/>
                          </a:solidFill>
                          <a:latin typeface="Times New Roman"/>
                          <a:cs typeface="Times New Roman"/>
                        </a:rPr>
                        <a:t>ν</a:t>
                      </a:r>
                      <a:r>
                        <a:rPr sz="1900" spc="-5" dirty="0">
                          <a:solidFill>
                            <a:srgbClr val="4B1500"/>
                          </a:solidFill>
                          <a:latin typeface="Times New Roman"/>
                          <a:cs typeface="Times New Roman"/>
                        </a:rPr>
                        <a:t> περίοδ</a:t>
                      </a:r>
                      <a:r>
                        <a:rPr sz="1900" dirty="0">
                          <a:solidFill>
                            <a:srgbClr val="4B1500"/>
                          </a:solidFill>
                          <a:latin typeface="Times New Roman"/>
                          <a:cs typeface="Times New Roman"/>
                        </a:rPr>
                        <a:t>ο</a:t>
                      </a:r>
                      <a:r>
                        <a:rPr sz="1900" spc="15" dirty="0">
                          <a:solidFill>
                            <a:srgbClr val="4B1500"/>
                          </a:solidFill>
                          <a:latin typeface="Times New Roman"/>
                          <a:cs typeface="Times New Roman"/>
                        </a:rPr>
                        <a:t> </a:t>
                      </a:r>
                      <a:r>
                        <a:rPr sz="1900" dirty="0">
                          <a:solidFill>
                            <a:srgbClr val="4B1500"/>
                          </a:solidFill>
                          <a:latin typeface="Times New Roman"/>
                          <a:cs typeface="Times New Roman"/>
                        </a:rPr>
                        <a:t>1</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7D7C3"/>
                    </a:solidFill>
                  </a:tcPr>
                </a:tc>
                <a:tc>
                  <a:txBody>
                    <a:bodyPr/>
                    <a:lstStyle/>
                    <a:p>
                      <a:pPr marL="567055">
                        <a:lnSpc>
                          <a:spcPts val="1689"/>
                        </a:lnSpc>
                      </a:pPr>
                      <a:r>
                        <a:rPr sz="1900" dirty="0">
                          <a:solidFill>
                            <a:srgbClr val="4B1500"/>
                          </a:solidFill>
                          <a:latin typeface="Times New Roman"/>
                          <a:cs typeface="Times New Roman"/>
                        </a:rPr>
                        <a:t>r(I</a:t>
                      </a:r>
                      <a:r>
                        <a:rPr sz="1950" baseline="-21367" dirty="0">
                          <a:solidFill>
                            <a:srgbClr val="4B1500"/>
                          </a:solidFill>
                          <a:latin typeface="Times New Roman"/>
                          <a:cs typeface="Times New Roman"/>
                        </a:rPr>
                        <a:t>0</a:t>
                      </a:r>
                      <a:r>
                        <a:rPr sz="1950" spc="225" baseline="-21367" dirty="0">
                          <a:solidFill>
                            <a:srgbClr val="4B1500"/>
                          </a:solidFill>
                          <a:latin typeface="Times New Roman"/>
                          <a:cs typeface="Times New Roman"/>
                        </a:rPr>
                        <a:t> </a:t>
                      </a:r>
                      <a:r>
                        <a:rPr sz="1900" dirty="0">
                          <a:solidFill>
                            <a:srgbClr val="4B1500"/>
                          </a:solidFill>
                          <a:latin typeface="Times New Roman"/>
                          <a:cs typeface="Times New Roman"/>
                        </a:rPr>
                        <a:t>–</a:t>
                      </a:r>
                      <a:r>
                        <a:rPr sz="1900" spc="-5" dirty="0">
                          <a:solidFill>
                            <a:srgbClr val="4B1500"/>
                          </a:solidFill>
                          <a:latin typeface="Times New Roman"/>
                          <a:cs typeface="Times New Roman"/>
                        </a:rPr>
                        <a:t> </a:t>
                      </a:r>
                      <a:r>
                        <a:rPr sz="1900" dirty="0">
                          <a:solidFill>
                            <a:srgbClr val="4B1500"/>
                          </a:solidFill>
                          <a:latin typeface="Times New Roman"/>
                          <a:cs typeface="Times New Roman"/>
                        </a:rPr>
                        <a:t>c</a:t>
                      </a:r>
                      <a:r>
                        <a:rPr sz="1900" spc="170" dirty="0">
                          <a:solidFill>
                            <a:srgbClr val="4B1500"/>
                          </a:solidFill>
                          <a:latin typeface="Times New Roman"/>
                          <a:cs typeface="Times New Roman"/>
                        </a:rPr>
                        <a:t> </a:t>
                      </a:r>
                      <a:r>
                        <a:rPr sz="1950" baseline="25641" dirty="0">
                          <a:solidFill>
                            <a:srgbClr val="4B1500"/>
                          </a:solidFill>
                          <a:latin typeface="Times New Roman"/>
                          <a:cs typeface="Times New Roman"/>
                        </a:rPr>
                        <a:t>Τ</a:t>
                      </a:r>
                      <a:r>
                        <a:rPr sz="1900" dirty="0">
                          <a:solidFill>
                            <a:srgbClr val="4B1500"/>
                          </a:solidFill>
                          <a:latin typeface="Times New Roman"/>
                          <a:cs typeface="Times New Roman"/>
                        </a:rPr>
                        <a:t>)</a:t>
                      </a:r>
                      <a:endParaRPr sz="1900">
                        <a:latin typeface="Times New Roman"/>
                        <a:cs typeface="Times New Roman"/>
                      </a:endParaRPr>
                    </a:p>
                    <a:p>
                      <a:pPr marL="491490" algn="ctr">
                        <a:lnSpc>
                          <a:spcPts val="969"/>
                        </a:lnSpc>
                      </a:pPr>
                      <a:r>
                        <a:rPr sz="1300" dirty="0">
                          <a:solidFill>
                            <a:srgbClr val="4B1500"/>
                          </a:solidFill>
                          <a:latin typeface="Times New Roman"/>
                          <a:cs typeface="Times New Roman"/>
                        </a:rPr>
                        <a:t>0</a:t>
                      </a:r>
                      <a:endParaRPr sz="13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00"/>
                    </a:solidFill>
                  </a:tcPr>
                </a:tc>
                <a:tc>
                  <a:txBody>
                    <a:bodyPr/>
                    <a:lstStyle/>
                    <a:p>
                      <a:pPr marL="666750">
                        <a:lnSpc>
                          <a:spcPts val="1689"/>
                        </a:lnSpc>
                      </a:pPr>
                      <a:r>
                        <a:rPr sz="1900" dirty="0">
                          <a:solidFill>
                            <a:srgbClr val="4B1500"/>
                          </a:solidFill>
                          <a:latin typeface="Times New Roman"/>
                          <a:cs typeface="Times New Roman"/>
                        </a:rPr>
                        <a:t>r(I</a:t>
                      </a:r>
                      <a:r>
                        <a:rPr sz="1950" baseline="-21367" dirty="0">
                          <a:solidFill>
                            <a:srgbClr val="4B1500"/>
                          </a:solidFill>
                          <a:latin typeface="Times New Roman"/>
                          <a:cs typeface="Times New Roman"/>
                        </a:rPr>
                        <a:t>0</a:t>
                      </a:r>
                      <a:r>
                        <a:rPr sz="1950" spc="225" baseline="-21367" dirty="0">
                          <a:solidFill>
                            <a:srgbClr val="4B1500"/>
                          </a:solidFill>
                          <a:latin typeface="Times New Roman"/>
                          <a:cs typeface="Times New Roman"/>
                        </a:rPr>
                        <a:t> </a:t>
                      </a:r>
                      <a:r>
                        <a:rPr sz="1900" dirty="0">
                          <a:solidFill>
                            <a:srgbClr val="4B1500"/>
                          </a:solidFill>
                          <a:latin typeface="Times New Roman"/>
                          <a:cs typeface="Times New Roman"/>
                        </a:rPr>
                        <a:t>–</a:t>
                      </a:r>
                      <a:r>
                        <a:rPr sz="1900" spc="-5" dirty="0">
                          <a:solidFill>
                            <a:srgbClr val="4B1500"/>
                          </a:solidFill>
                          <a:latin typeface="Times New Roman"/>
                          <a:cs typeface="Times New Roman"/>
                        </a:rPr>
                        <a:t> </a:t>
                      </a:r>
                      <a:r>
                        <a:rPr sz="1900" dirty="0">
                          <a:solidFill>
                            <a:srgbClr val="4B1500"/>
                          </a:solidFill>
                          <a:latin typeface="Times New Roman"/>
                          <a:cs typeface="Times New Roman"/>
                        </a:rPr>
                        <a:t>c</a:t>
                      </a:r>
                      <a:r>
                        <a:rPr sz="1900" spc="170" dirty="0">
                          <a:solidFill>
                            <a:srgbClr val="4B1500"/>
                          </a:solidFill>
                          <a:latin typeface="Times New Roman"/>
                          <a:cs typeface="Times New Roman"/>
                        </a:rPr>
                        <a:t> </a:t>
                      </a:r>
                      <a:r>
                        <a:rPr sz="1950" baseline="25641" dirty="0">
                          <a:solidFill>
                            <a:srgbClr val="4B1500"/>
                          </a:solidFill>
                          <a:latin typeface="Times New Roman"/>
                          <a:cs typeface="Times New Roman"/>
                        </a:rPr>
                        <a:t>Μ</a:t>
                      </a:r>
                      <a:r>
                        <a:rPr sz="1900" dirty="0">
                          <a:solidFill>
                            <a:srgbClr val="4B1500"/>
                          </a:solidFill>
                          <a:latin typeface="Times New Roman"/>
                          <a:cs typeface="Times New Roman"/>
                        </a:rPr>
                        <a:t>)</a:t>
                      </a:r>
                      <a:endParaRPr sz="1900">
                        <a:latin typeface="Times New Roman"/>
                        <a:cs typeface="Times New Roman"/>
                      </a:endParaRPr>
                    </a:p>
                    <a:p>
                      <a:pPr marL="454025" algn="ctr">
                        <a:lnSpc>
                          <a:spcPts val="969"/>
                        </a:lnSpc>
                      </a:pPr>
                      <a:r>
                        <a:rPr sz="1300" dirty="0">
                          <a:solidFill>
                            <a:srgbClr val="4B1500"/>
                          </a:solidFill>
                          <a:latin typeface="Times New Roman"/>
                          <a:cs typeface="Times New Roman"/>
                        </a:rPr>
                        <a:t>0</a:t>
                      </a:r>
                      <a:endParaRPr sz="13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FFF00"/>
                    </a:solidFill>
                  </a:tcPr>
                </a:tc>
              </a:tr>
              <a:tr h="450341">
                <a:tc>
                  <a:txBody>
                    <a:bodyPr/>
                    <a:lstStyle/>
                    <a:p>
                      <a:pPr marL="827405">
                        <a:lnSpc>
                          <a:spcPct val="100000"/>
                        </a:lnSpc>
                      </a:pPr>
                      <a:r>
                        <a:rPr sz="1900" dirty="0">
                          <a:solidFill>
                            <a:srgbClr val="4B1500"/>
                          </a:solidFill>
                          <a:latin typeface="Times New Roman"/>
                          <a:cs typeface="Times New Roman"/>
                        </a:rPr>
                        <a:t>Φόροι</a:t>
                      </a:r>
                      <a:r>
                        <a:rPr sz="1900" spc="-5" dirty="0">
                          <a:solidFill>
                            <a:srgbClr val="4B1500"/>
                          </a:solidFill>
                          <a:latin typeface="Times New Roman"/>
                          <a:cs typeface="Times New Roman"/>
                        </a:rPr>
                        <a:t> τ</a:t>
                      </a:r>
                      <a:r>
                        <a:rPr sz="1900" dirty="0">
                          <a:solidFill>
                            <a:srgbClr val="4B1500"/>
                          </a:solidFill>
                          <a:latin typeface="Times New Roman"/>
                          <a:cs typeface="Times New Roman"/>
                        </a:rPr>
                        <a:t>ην</a:t>
                      </a:r>
                      <a:r>
                        <a:rPr sz="1900" spc="-5" dirty="0">
                          <a:solidFill>
                            <a:srgbClr val="4B1500"/>
                          </a:solidFill>
                          <a:latin typeface="Times New Roman"/>
                          <a:cs typeface="Times New Roman"/>
                        </a:rPr>
                        <a:t> </a:t>
                      </a:r>
                      <a:r>
                        <a:rPr sz="1900" dirty="0">
                          <a:solidFill>
                            <a:srgbClr val="4B1500"/>
                          </a:solidFill>
                          <a:latin typeface="Times New Roman"/>
                          <a:cs typeface="Times New Roman"/>
                        </a:rPr>
                        <a:t>περίοδο</a:t>
                      </a:r>
                      <a:r>
                        <a:rPr sz="1900" spc="10" dirty="0">
                          <a:solidFill>
                            <a:srgbClr val="4B1500"/>
                          </a:solidFill>
                          <a:latin typeface="Times New Roman"/>
                          <a:cs typeface="Times New Roman"/>
                        </a:rPr>
                        <a:t> </a:t>
                      </a:r>
                      <a:r>
                        <a:rPr sz="1900" dirty="0">
                          <a:solidFill>
                            <a:srgbClr val="4B1500"/>
                          </a:solidFill>
                          <a:latin typeface="Times New Roman"/>
                          <a:cs typeface="Times New Roman"/>
                        </a:rPr>
                        <a:t>1</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solidFill>
                      <a:srgbClr val="D7D7C3"/>
                    </a:solidFill>
                  </a:tcPr>
                </a:tc>
                <a:tc>
                  <a:txBody>
                    <a:bodyPr/>
                    <a:lstStyle/>
                    <a:p>
                      <a:pPr marL="533400">
                        <a:lnSpc>
                          <a:spcPct val="100000"/>
                        </a:lnSpc>
                      </a:pPr>
                      <a:r>
                        <a:rPr sz="1900" dirty="0">
                          <a:solidFill>
                            <a:srgbClr val="4B1500"/>
                          </a:solidFill>
                          <a:latin typeface="Times New Roman"/>
                          <a:cs typeface="Times New Roman"/>
                        </a:rPr>
                        <a:t>tr(I</a:t>
                      </a:r>
                      <a:r>
                        <a:rPr sz="1950" baseline="-21367" dirty="0">
                          <a:solidFill>
                            <a:srgbClr val="4B1500"/>
                          </a:solidFill>
                          <a:latin typeface="Times New Roman"/>
                          <a:cs typeface="Times New Roman"/>
                        </a:rPr>
                        <a:t>0</a:t>
                      </a:r>
                      <a:r>
                        <a:rPr sz="1950" spc="225" baseline="-21367" dirty="0">
                          <a:solidFill>
                            <a:srgbClr val="4B1500"/>
                          </a:solidFill>
                          <a:latin typeface="Times New Roman"/>
                          <a:cs typeface="Times New Roman"/>
                        </a:rPr>
                        <a:t> </a:t>
                      </a:r>
                      <a:r>
                        <a:rPr sz="1900" dirty="0">
                          <a:solidFill>
                            <a:srgbClr val="4B1500"/>
                          </a:solidFill>
                          <a:latin typeface="Times New Roman"/>
                          <a:cs typeface="Times New Roman"/>
                        </a:rPr>
                        <a:t>–</a:t>
                      </a:r>
                      <a:r>
                        <a:rPr sz="1900" spc="-5" dirty="0">
                          <a:solidFill>
                            <a:srgbClr val="4B1500"/>
                          </a:solidFill>
                          <a:latin typeface="Times New Roman"/>
                          <a:cs typeface="Times New Roman"/>
                        </a:rPr>
                        <a:t> c</a:t>
                      </a:r>
                      <a:r>
                        <a:rPr sz="1950" baseline="-21367" dirty="0">
                          <a:solidFill>
                            <a:srgbClr val="4B1500"/>
                          </a:solidFill>
                          <a:latin typeface="Times New Roman"/>
                          <a:cs typeface="Times New Roman"/>
                        </a:rPr>
                        <a:t>0</a:t>
                      </a:r>
                      <a:r>
                        <a:rPr sz="1950" baseline="25641" dirty="0">
                          <a:solidFill>
                            <a:srgbClr val="4B1500"/>
                          </a:solidFill>
                          <a:latin typeface="Times New Roman"/>
                          <a:cs typeface="Times New Roman"/>
                        </a:rPr>
                        <a:t>Τ</a:t>
                      </a:r>
                      <a:r>
                        <a:rPr sz="1900" dirty="0">
                          <a:solidFill>
                            <a:srgbClr val="4B1500"/>
                          </a:solidFill>
                          <a:latin typeface="Times New Roman"/>
                          <a:cs typeface="Times New Roman"/>
                        </a:rPr>
                        <a:t>)</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solidFill>
                      <a:srgbClr val="FFFF00"/>
                    </a:solidFill>
                  </a:tcPr>
                </a:tc>
                <a:tc>
                  <a:txBody>
                    <a:bodyPr/>
                    <a:lstStyle/>
                    <a:p>
                      <a:pPr marL="633730">
                        <a:lnSpc>
                          <a:spcPts val="1689"/>
                        </a:lnSpc>
                      </a:pPr>
                      <a:r>
                        <a:rPr sz="1900" dirty="0">
                          <a:solidFill>
                            <a:srgbClr val="4B1500"/>
                          </a:solidFill>
                          <a:latin typeface="Times New Roman"/>
                          <a:cs typeface="Times New Roman"/>
                        </a:rPr>
                        <a:t>tr(I</a:t>
                      </a:r>
                      <a:r>
                        <a:rPr sz="1950" baseline="-21367" dirty="0">
                          <a:solidFill>
                            <a:srgbClr val="4B1500"/>
                          </a:solidFill>
                          <a:latin typeface="Times New Roman"/>
                          <a:cs typeface="Times New Roman"/>
                        </a:rPr>
                        <a:t>0</a:t>
                      </a:r>
                      <a:r>
                        <a:rPr sz="1950" spc="225" baseline="-21367" dirty="0">
                          <a:solidFill>
                            <a:srgbClr val="4B1500"/>
                          </a:solidFill>
                          <a:latin typeface="Times New Roman"/>
                          <a:cs typeface="Times New Roman"/>
                        </a:rPr>
                        <a:t> </a:t>
                      </a:r>
                      <a:r>
                        <a:rPr sz="1900" dirty="0">
                          <a:solidFill>
                            <a:srgbClr val="4B1500"/>
                          </a:solidFill>
                          <a:latin typeface="Times New Roman"/>
                          <a:cs typeface="Times New Roman"/>
                        </a:rPr>
                        <a:t>–</a:t>
                      </a:r>
                      <a:r>
                        <a:rPr sz="1900" spc="-5" dirty="0">
                          <a:solidFill>
                            <a:srgbClr val="4B1500"/>
                          </a:solidFill>
                          <a:latin typeface="Times New Roman"/>
                          <a:cs typeface="Times New Roman"/>
                        </a:rPr>
                        <a:t> </a:t>
                      </a:r>
                      <a:r>
                        <a:rPr sz="1900" dirty="0">
                          <a:solidFill>
                            <a:srgbClr val="4B1500"/>
                          </a:solidFill>
                          <a:latin typeface="Times New Roman"/>
                          <a:cs typeface="Times New Roman"/>
                        </a:rPr>
                        <a:t>c</a:t>
                      </a:r>
                      <a:r>
                        <a:rPr sz="1900" spc="165" dirty="0">
                          <a:solidFill>
                            <a:srgbClr val="4B1500"/>
                          </a:solidFill>
                          <a:latin typeface="Times New Roman"/>
                          <a:cs typeface="Times New Roman"/>
                        </a:rPr>
                        <a:t> </a:t>
                      </a:r>
                      <a:r>
                        <a:rPr sz="1950" baseline="25641" dirty="0">
                          <a:solidFill>
                            <a:srgbClr val="4B1500"/>
                          </a:solidFill>
                          <a:latin typeface="Times New Roman"/>
                          <a:cs typeface="Times New Roman"/>
                        </a:rPr>
                        <a:t>Μ</a:t>
                      </a:r>
                      <a:r>
                        <a:rPr sz="1900" dirty="0">
                          <a:solidFill>
                            <a:srgbClr val="4B1500"/>
                          </a:solidFill>
                          <a:latin typeface="Times New Roman"/>
                          <a:cs typeface="Times New Roman"/>
                        </a:rPr>
                        <a:t>)</a:t>
                      </a:r>
                      <a:endParaRPr sz="1900">
                        <a:latin typeface="Times New Roman"/>
                        <a:cs typeface="Times New Roman"/>
                      </a:endParaRPr>
                    </a:p>
                    <a:p>
                      <a:pPr marL="519430" algn="ctr">
                        <a:lnSpc>
                          <a:spcPts val="969"/>
                        </a:lnSpc>
                      </a:pPr>
                      <a:r>
                        <a:rPr sz="1300" dirty="0">
                          <a:solidFill>
                            <a:srgbClr val="4B1500"/>
                          </a:solidFill>
                          <a:latin typeface="Times New Roman"/>
                          <a:cs typeface="Times New Roman"/>
                        </a:rPr>
                        <a:t>0</a:t>
                      </a:r>
                      <a:endParaRPr sz="13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solidFill>
                      <a:srgbClr val="FFFF00"/>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p:nvPr/>
        </p:nvSpPr>
        <p:spPr>
          <a:xfrm>
            <a:off x="1777631" y="2992373"/>
            <a:ext cx="871855" cy="0"/>
          </a:xfrm>
          <a:custGeom>
            <a:avLst/>
            <a:gdLst/>
            <a:ahLst/>
            <a:cxnLst/>
            <a:rect l="l" t="t" r="r" b="b"/>
            <a:pathLst>
              <a:path w="871855">
                <a:moveTo>
                  <a:pt x="0" y="0"/>
                </a:moveTo>
                <a:lnTo>
                  <a:pt x="871727" y="0"/>
                </a:lnTo>
              </a:path>
            </a:pathLst>
          </a:custGeom>
          <a:ln w="8889">
            <a:solidFill>
              <a:srgbClr val="4B1500"/>
            </a:solidFill>
          </a:ln>
        </p:spPr>
        <p:txBody>
          <a:bodyPr wrap="square" lIns="0" tIns="0" rIns="0" bIns="0" rtlCol="0"/>
          <a:lstStyle/>
          <a:p>
            <a:endParaRPr/>
          </a:p>
        </p:txBody>
      </p:sp>
      <p:sp>
        <p:nvSpPr>
          <p:cNvPr id="9" name="object 9"/>
          <p:cNvSpPr txBox="1">
            <a:spLocks noGrp="1"/>
          </p:cNvSpPr>
          <p:nvPr>
            <p:ph type="sldNum" sz="quarter" idx="7"/>
          </p:nvPr>
        </p:nvSpPr>
        <p:spPr>
          <a:prstGeom prst="rect">
            <a:avLst/>
          </a:prstGeom>
        </p:spPr>
        <p:txBody>
          <a:bodyPr vert="horz" wrap="square" lIns="0" tIns="0" rIns="0" bIns="0" rtlCol="0">
            <a:spAutoFit/>
          </a:bodyPr>
          <a:lstStyle/>
          <a:p>
            <a:pPr marL="73660">
              <a:lnSpc>
                <a:spcPct val="100000"/>
              </a:lnSpc>
            </a:pPr>
            <a:fld id="{81D60167-4931-47E6-BA6A-407CBD079E47}" type="slidenum">
              <a:rPr spc="-10" dirty="0"/>
              <a:pPr marL="73660">
                <a:lnSpc>
                  <a:spcPct val="100000"/>
                </a:lnSpc>
              </a:pPr>
              <a:t>7</a:t>
            </a:fld>
            <a:endParaRPr spc="-10" dirty="0"/>
          </a:p>
        </p:txBody>
      </p:sp>
      <p:sp>
        <p:nvSpPr>
          <p:cNvPr id="8" name="object 8"/>
          <p:cNvSpPr txBox="1"/>
          <p:nvPr/>
        </p:nvSpPr>
        <p:spPr>
          <a:xfrm>
            <a:off x="1476890" y="1057231"/>
            <a:ext cx="7616825" cy="919480"/>
          </a:xfrm>
          <a:prstGeom prst="rect">
            <a:avLst/>
          </a:prstGeom>
        </p:spPr>
        <p:txBody>
          <a:bodyPr vert="horz" wrap="square" lIns="0" tIns="0" rIns="0" bIns="0" rtlCol="0">
            <a:spAutoFit/>
          </a:bodyPr>
          <a:lstStyle/>
          <a:p>
            <a:pPr algn="ctr">
              <a:lnSpc>
                <a:spcPct val="100000"/>
              </a:lnSpc>
            </a:pPr>
            <a:r>
              <a:rPr sz="3200" b="1" spc="-25" dirty="0">
                <a:solidFill>
                  <a:srgbClr val="420000"/>
                </a:solidFill>
                <a:latin typeface="Times New Roman"/>
                <a:cs typeface="Times New Roman"/>
              </a:rPr>
              <a:t>Δικαιοσύν</a:t>
            </a:r>
            <a:r>
              <a:rPr sz="3200" b="1" spc="-20" dirty="0">
                <a:solidFill>
                  <a:srgbClr val="420000"/>
                </a:solidFill>
                <a:latin typeface="Times New Roman"/>
                <a:cs typeface="Times New Roman"/>
              </a:rPr>
              <a:t>η</a:t>
            </a:r>
            <a:r>
              <a:rPr sz="3200" b="1" spc="-10" dirty="0">
                <a:solidFill>
                  <a:srgbClr val="420000"/>
                </a:solidFill>
                <a:latin typeface="Times New Roman"/>
                <a:cs typeface="Times New Roman"/>
              </a:rPr>
              <a:t> </a:t>
            </a:r>
            <a:r>
              <a:rPr sz="3200" b="1" spc="-25" dirty="0">
                <a:solidFill>
                  <a:srgbClr val="420000"/>
                </a:solidFill>
                <a:latin typeface="Times New Roman"/>
                <a:cs typeface="Times New Roman"/>
              </a:rPr>
              <a:t>σ</a:t>
            </a:r>
            <a:r>
              <a:rPr sz="3200" b="1" spc="-15" dirty="0">
                <a:solidFill>
                  <a:srgbClr val="420000"/>
                </a:solidFill>
                <a:latin typeface="Times New Roman"/>
                <a:cs typeface="Times New Roman"/>
              </a:rPr>
              <a:t>ε</a:t>
            </a:r>
            <a:r>
              <a:rPr sz="3200" b="1" spc="-5" dirty="0">
                <a:solidFill>
                  <a:srgbClr val="420000"/>
                </a:solidFill>
                <a:latin typeface="Times New Roman"/>
                <a:cs typeface="Times New Roman"/>
              </a:rPr>
              <a:t> </a:t>
            </a:r>
            <a:r>
              <a:rPr sz="3200" b="1" spc="-20" dirty="0">
                <a:solidFill>
                  <a:srgbClr val="420000"/>
                </a:solidFill>
                <a:latin typeface="Times New Roman"/>
                <a:cs typeface="Times New Roman"/>
              </a:rPr>
              <a:t>δια</a:t>
            </a:r>
            <a:r>
              <a:rPr sz="3200" b="1" spc="-5" dirty="0">
                <a:solidFill>
                  <a:srgbClr val="420000"/>
                </a:solidFill>
                <a:latin typeface="Times New Roman"/>
                <a:cs typeface="Times New Roman"/>
              </a:rPr>
              <a:t> </a:t>
            </a:r>
            <a:r>
              <a:rPr sz="3200" b="1" spc="-15" dirty="0">
                <a:solidFill>
                  <a:srgbClr val="420000"/>
                </a:solidFill>
                <a:latin typeface="Times New Roman"/>
                <a:cs typeface="Times New Roman"/>
              </a:rPr>
              <a:t>β</a:t>
            </a:r>
            <a:r>
              <a:rPr sz="3200" b="1" spc="-20" dirty="0">
                <a:solidFill>
                  <a:srgbClr val="420000"/>
                </a:solidFill>
                <a:latin typeface="Times New Roman"/>
                <a:cs typeface="Times New Roman"/>
              </a:rPr>
              <a:t>ίου</a:t>
            </a:r>
            <a:r>
              <a:rPr sz="3200" b="1" dirty="0">
                <a:solidFill>
                  <a:srgbClr val="420000"/>
                </a:solidFill>
                <a:latin typeface="Times New Roman"/>
                <a:cs typeface="Times New Roman"/>
              </a:rPr>
              <a:t> </a:t>
            </a:r>
            <a:r>
              <a:rPr sz="3200" b="1" spc="-20" dirty="0">
                <a:solidFill>
                  <a:srgbClr val="420000"/>
                </a:solidFill>
                <a:latin typeface="Times New Roman"/>
                <a:cs typeface="Times New Roman"/>
              </a:rPr>
              <a:t>κ</a:t>
            </a:r>
            <a:r>
              <a:rPr sz="3200" b="1" spc="-25" dirty="0">
                <a:solidFill>
                  <a:srgbClr val="420000"/>
                </a:solidFill>
                <a:latin typeface="Times New Roman"/>
                <a:cs typeface="Times New Roman"/>
              </a:rPr>
              <a:t>α</a:t>
            </a:r>
            <a:r>
              <a:rPr sz="3200" b="1" spc="-10" dirty="0">
                <a:solidFill>
                  <a:srgbClr val="420000"/>
                </a:solidFill>
                <a:latin typeface="Times New Roman"/>
                <a:cs typeface="Times New Roman"/>
              </a:rPr>
              <a:t>ι</a:t>
            </a:r>
            <a:r>
              <a:rPr sz="3200" b="1" dirty="0">
                <a:solidFill>
                  <a:srgbClr val="420000"/>
                </a:solidFill>
                <a:latin typeface="Times New Roman"/>
                <a:cs typeface="Times New Roman"/>
              </a:rPr>
              <a:t> </a:t>
            </a:r>
            <a:r>
              <a:rPr sz="3200" b="1" spc="-25" dirty="0">
                <a:solidFill>
                  <a:srgbClr val="420000"/>
                </a:solidFill>
                <a:latin typeface="Times New Roman"/>
                <a:cs typeface="Times New Roman"/>
              </a:rPr>
              <a:t>σ</a:t>
            </a:r>
            <a:r>
              <a:rPr sz="3200" b="1" spc="-15" dirty="0">
                <a:solidFill>
                  <a:srgbClr val="420000"/>
                </a:solidFill>
                <a:latin typeface="Times New Roman"/>
                <a:cs typeface="Times New Roman"/>
              </a:rPr>
              <a:t>ε</a:t>
            </a:r>
            <a:r>
              <a:rPr sz="3200" b="1" spc="-10" dirty="0">
                <a:solidFill>
                  <a:srgbClr val="420000"/>
                </a:solidFill>
                <a:latin typeface="Times New Roman"/>
                <a:cs typeface="Times New Roman"/>
              </a:rPr>
              <a:t> </a:t>
            </a:r>
            <a:r>
              <a:rPr sz="3200" b="1" spc="-20" dirty="0">
                <a:solidFill>
                  <a:srgbClr val="420000"/>
                </a:solidFill>
                <a:latin typeface="Times New Roman"/>
                <a:cs typeface="Times New Roman"/>
              </a:rPr>
              <a:t>ετήσια</a:t>
            </a:r>
            <a:r>
              <a:rPr sz="3200" b="1" dirty="0">
                <a:solidFill>
                  <a:srgbClr val="420000"/>
                </a:solidFill>
                <a:latin typeface="Times New Roman"/>
                <a:cs typeface="Times New Roman"/>
              </a:rPr>
              <a:t> </a:t>
            </a:r>
            <a:r>
              <a:rPr sz="3200" b="1" spc="-25" dirty="0">
                <a:solidFill>
                  <a:srgbClr val="420000"/>
                </a:solidFill>
                <a:latin typeface="Times New Roman"/>
                <a:cs typeface="Times New Roman"/>
              </a:rPr>
              <a:t>βάσ</a:t>
            </a:r>
            <a:r>
              <a:rPr sz="3200" b="1" spc="30" dirty="0">
                <a:solidFill>
                  <a:srgbClr val="420000"/>
                </a:solidFill>
                <a:latin typeface="Times New Roman"/>
                <a:cs typeface="Times New Roman"/>
              </a:rPr>
              <a:t>η</a:t>
            </a:r>
            <a:r>
              <a:rPr sz="3200" b="1" spc="-15" dirty="0">
                <a:solidFill>
                  <a:srgbClr val="420000"/>
                </a:solidFill>
                <a:latin typeface="Times New Roman"/>
                <a:cs typeface="Times New Roman"/>
              </a:rPr>
              <a:t>:</a:t>
            </a:r>
            <a:endParaRPr sz="3200">
              <a:latin typeface="Times New Roman"/>
              <a:cs typeface="Times New Roman"/>
            </a:endParaRPr>
          </a:p>
          <a:p>
            <a:pPr algn="ctr">
              <a:lnSpc>
                <a:spcPct val="100000"/>
              </a:lnSpc>
            </a:pPr>
            <a:r>
              <a:rPr sz="3200" spc="-20" dirty="0">
                <a:solidFill>
                  <a:srgbClr val="420000"/>
                </a:solidFill>
                <a:latin typeface="Times New Roman"/>
                <a:cs typeface="Times New Roman"/>
              </a:rPr>
              <a:t>Ένα </a:t>
            </a:r>
            <a:r>
              <a:rPr sz="3200" spc="-15" dirty="0">
                <a:solidFill>
                  <a:srgbClr val="420000"/>
                </a:solidFill>
                <a:latin typeface="Times New Roman"/>
                <a:cs typeface="Times New Roman"/>
              </a:rPr>
              <a:t>επίσημο υπόδειγμα</a:t>
            </a:r>
            <a:endParaRPr sz="32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graphicFrame>
        <p:nvGraphicFramePr>
          <p:cNvPr id="7" name="object 7"/>
          <p:cNvGraphicFramePr>
            <a:graphicFrameLocks noGrp="1"/>
          </p:cNvGraphicFramePr>
          <p:nvPr/>
        </p:nvGraphicFramePr>
        <p:xfrm>
          <a:off x="767695" y="2773108"/>
          <a:ext cx="8905207" cy="2835401"/>
        </p:xfrm>
        <a:graphic>
          <a:graphicData uri="http://schemas.openxmlformats.org/drawingml/2006/table">
            <a:tbl>
              <a:tblPr firstRow="1" bandRow="1">
                <a:tableStyleId>{2D5ABB26-0587-4C30-8999-92F81FD0307C}</a:tableStyleId>
              </a:tblPr>
              <a:tblGrid>
                <a:gridCol w="2870930"/>
                <a:gridCol w="2922257"/>
                <a:gridCol w="3112020"/>
              </a:tblGrid>
              <a:tr h="518921">
                <a:tc rowSpan="2">
                  <a:txBody>
                    <a:bodyPr/>
                    <a:lstStyle/>
                    <a:p>
                      <a:pPr marL="523875" marR="532765" indent="457200">
                        <a:lnSpc>
                          <a:spcPct val="79600"/>
                        </a:lnSpc>
                      </a:pPr>
                      <a:r>
                        <a:rPr sz="1400" dirty="0">
                          <a:solidFill>
                            <a:srgbClr val="4B1500"/>
                          </a:solidFill>
                          <a:latin typeface="Times New Roman"/>
                          <a:cs typeface="Times New Roman"/>
                        </a:rPr>
                        <a:t>Παράμετροι Συντελ</a:t>
                      </a:r>
                      <a:r>
                        <a:rPr sz="1400" spc="-5" dirty="0">
                          <a:solidFill>
                            <a:srgbClr val="4B1500"/>
                          </a:solidFill>
                          <a:latin typeface="Times New Roman"/>
                          <a:cs typeface="Times New Roman"/>
                        </a:rPr>
                        <a:t>ε</a:t>
                      </a:r>
                      <a:r>
                        <a:rPr sz="1400" dirty="0">
                          <a:solidFill>
                            <a:srgbClr val="4B1500"/>
                          </a:solidFill>
                          <a:latin typeface="Times New Roman"/>
                          <a:cs typeface="Times New Roman"/>
                        </a:rPr>
                        <a:t>στής </a:t>
                      </a:r>
                      <a:r>
                        <a:rPr sz="1400" spc="-5" dirty="0">
                          <a:solidFill>
                            <a:srgbClr val="4B1500"/>
                          </a:solidFill>
                          <a:latin typeface="Times New Roman"/>
                          <a:cs typeface="Times New Roman"/>
                        </a:rPr>
                        <a:t>φ</a:t>
                      </a:r>
                      <a:r>
                        <a:rPr sz="1400" dirty="0">
                          <a:solidFill>
                            <a:srgbClr val="4B1500"/>
                          </a:solidFill>
                          <a:latin typeface="Times New Roman"/>
                          <a:cs typeface="Times New Roman"/>
                        </a:rPr>
                        <a:t>ορολογίας</a:t>
                      </a:r>
                      <a:endParaRPr sz="1400">
                        <a:latin typeface="Times New Roman"/>
                        <a:cs typeface="Times New Roman"/>
                      </a:endParaRPr>
                    </a:p>
                    <a:p>
                      <a:pPr marR="8255" algn="ctr">
                        <a:lnSpc>
                          <a:spcPts val="1165"/>
                        </a:lnSpc>
                      </a:pPr>
                      <a:r>
                        <a:rPr sz="1400" dirty="0">
                          <a:solidFill>
                            <a:srgbClr val="4B1500"/>
                          </a:solidFill>
                          <a:latin typeface="Times New Roman"/>
                          <a:cs typeface="Times New Roman"/>
                        </a:rPr>
                        <a:t>εισοδήμα</a:t>
                      </a:r>
                      <a:r>
                        <a:rPr sz="1400" spc="5" dirty="0">
                          <a:solidFill>
                            <a:srgbClr val="4B1500"/>
                          </a:solidFill>
                          <a:latin typeface="Times New Roman"/>
                          <a:cs typeface="Times New Roman"/>
                        </a:rPr>
                        <a:t>τ</a:t>
                      </a:r>
                      <a:r>
                        <a:rPr sz="1400" dirty="0">
                          <a:solidFill>
                            <a:srgbClr val="4B1500"/>
                          </a:solidFill>
                          <a:latin typeface="Times New Roman"/>
                          <a:cs typeface="Times New Roman"/>
                        </a:rPr>
                        <a:t>ος =</a:t>
                      </a:r>
                      <a:r>
                        <a:rPr sz="1400" spc="-5" dirty="0">
                          <a:solidFill>
                            <a:srgbClr val="4B1500"/>
                          </a:solidFill>
                          <a:latin typeface="Times New Roman"/>
                          <a:cs typeface="Times New Roman"/>
                        </a:rPr>
                        <a:t> </a:t>
                      </a:r>
                      <a:r>
                        <a:rPr sz="1400" dirty="0">
                          <a:solidFill>
                            <a:srgbClr val="4B1500"/>
                          </a:solidFill>
                          <a:latin typeface="Times New Roman"/>
                          <a:cs typeface="Times New Roman"/>
                        </a:rPr>
                        <a:t>t</a:t>
                      </a:r>
                      <a:endParaRPr sz="1400">
                        <a:latin typeface="Times New Roman"/>
                        <a:cs typeface="Times New Roman"/>
                      </a:endParaRPr>
                    </a:p>
                    <a:p>
                      <a:pPr marR="10160" algn="ctr">
                        <a:lnSpc>
                          <a:spcPts val="1340"/>
                        </a:lnSpc>
                      </a:pPr>
                      <a:r>
                        <a:rPr sz="1400" dirty="0">
                          <a:solidFill>
                            <a:srgbClr val="4B1500"/>
                          </a:solidFill>
                          <a:latin typeface="Times New Roman"/>
                          <a:cs typeface="Times New Roman"/>
                        </a:rPr>
                        <a:t>Συντελεστής </a:t>
                      </a:r>
                      <a:r>
                        <a:rPr sz="1400" spc="-5" dirty="0">
                          <a:solidFill>
                            <a:srgbClr val="4B1500"/>
                          </a:solidFill>
                          <a:latin typeface="Times New Roman"/>
                          <a:cs typeface="Times New Roman"/>
                        </a:rPr>
                        <a:t>φ</a:t>
                      </a:r>
                      <a:r>
                        <a:rPr sz="1400" spc="5" dirty="0">
                          <a:solidFill>
                            <a:srgbClr val="4B1500"/>
                          </a:solidFill>
                          <a:latin typeface="Times New Roman"/>
                          <a:cs typeface="Times New Roman"/>
                        </a:rPr>
                        <a:t>ό</a:t>
                      </a:r>
                      <a:r>
                        <a:rPr sz="1400" spc="-5" dirty="0">
                          <a:solidFill>
                            <a:srgbClr val="4B1500"/>
                          </a:solidFill>
                          <a:latin typeface="Times New Roman"/>
                          <a:cs typeface="Times New Roman"/>
                        </a:rPr>
                        <a:t>ρ</a:t>
                      </a:r>
                      <a:r>
                        <a:rPr sz="1400" dirty="0">
                          <a:solidFill>
                            <a:srgbClr val="4B1500"/>
                          </a:solidFill>
                          <a:latin typeface="Times New Roman"/>
                          <a:cs typeface="Times New Roman"/>
                        </a:rPr>
                        <a:t>ου</a:t>
                      </a:r>
                      <a:r>
                        <a:rPr sz="1400" spc="-5" dirty="0">
                          <a:solidFill>
                            <a:srgbClr val="4B1500"/>
                          </a:solidFill>
                          <a:latin typeface="Times New Roman"/>
                          <a:cs typeface="Times New Roman"/>
                        </a:rPr>
                        <a:t> </a:t>
                      </a:r>
                      <a:r>
                        <a:rPr sz="1400" dirty="0">
                          <a:solidFill>
                            <a:srgbClr val="4B1500"/>
                          </a:solidFill>
                          <a:latin typeface="Times New Roman"/>
                          <a:cs typeface="Times New Roman"/>
                        </a:rPr>
                        <a:t>επί της δα</a:t>
                      </a:r>
                      <a:r>
                        <a:rPr sz="1400" spc="5" dirty="0">
                          <a:solidFill>
                            <a:srgbClr val="4B1500"/>
                          </a:solidFill>
                          <a:latin typeface="Times New Roman"/>
                          <a:cs typeface="Times New Roman"/>
                        </a:rPr>
                        <a:t>πά</a:t>
                      </a:r>
                      <a:r>
                        <a:rPr sz="1400" dirty="0">
                          <a:solidFill>
                            <a:srgbClr val="4B1500"/>
                          </a:solidFill>
                          <a:latin typeface="Times New Roman"/>
                          <a:cs typeface="Times New Roman"/>
                        </a:rPr>
                        <a:t>νης</a:t>
                      </a:r>
                      <a:endParaRPr sz="1400">
                        <a:latin typeface="Times New Roman"/>
                        <a:cs typeface="Times New Roman"/>
                      </a:endParaRPr>
                    </a:p>
                    <a:p>
                      <a:pPr marR="7620" algn="ctr">
                        <a:lnSpc>
                          <a:spcPts val="1340"/>
                        </a:lnSpc>
                      </a:pPr>
                      <a:r>
                        <a:rPr sz="1400" dirty="0">
                          <a:solidFill>
                            <a:srgbClr val="4B1500"/>
                          </a:solidFill>
                          <a:latin typeface="Times New Roman"/>
                          <a:cs typeface="Times New Roman"/>
                        </a:rPr>
                        <a:t>=</a:t>
                      </a:r>
                      <a:r>
                        <a:rPr sz="1400" spc="-5" dirty="0">
                          <a:solidFill>
                            <a:srgbClr val="4B1500"/>
                          </a:solidFill>
                          <a:latin typeface="Times New Roman"/>
                          <a:cs typeface="Times New Roman"/>
                        </a:rPr>
                        <a:t> </a:t>
                      </a:r>
                      <a:r>
                        <a:rPr sz="1400" dirty="0">
                          <a:solidFill>
                            <a:srgbClr val="4B1500"/>
                          </a:solidFill>
                          <a:latin typeface="Times New Roman"/>
                          <a:cs typeface="Times New Roman"/>
                        </a:rPr>
                        <a:t>t</a:t>
                      </a:r>
                      <a:r>
                        <a:rPr sz="1350" baseline="-24691" dirty="0">
                          <a:solidFill>
                            <a:srgbClr val="4B1500"/>
                          </a:solidFill>
                          <a:latin typeface="Times New Roman"/>
                          <a:cs typeface="Times New Roman"/>
                        </a:rPr>
                        <a:t>c</a:t>
                      </a:r>
                      <a:endParaRPr sz="1350" baseline="-24691">
                        <a:latin typeface="Times New Roman"/>
                        <a:cs typeface="Times New Roman"/>
                      </a:endParaRPr>
                    </a:p>
                    <a:p>
                      <a:pPr marR="7620" algn="ctr">
                        <a:lnSpc>
                          <a:spcPts val="1510"/>
                        </a:lnSpc>
                      </a:pPr>
                      <a:r>
                        <a:rPr sz="1400" spc="-5" dirty="0">
                          <a:solidFill>
                            <a:srgbClr val="4B1500"/>
                          </a:solidFill>
                          <a:latin typeface="Times New Roman"/>
                          <a:cs typeface="Times New Roman"/>
                        </a:rPr>
                        <a:t>Επιτόκι</a:t>
                      </a:r>
                      <a:r>
                        <a:rPr sz="1400" dirty="0">
                          <a:solidFill>
                            <a:srgbClr val="4B1500"/>
                          </a:solidFill>
                          <a:latin typeface="Times New Roman"/>
                          <a:cs typeface="Times New Roman"/>
                        </a:rPr>
                        <a:t>ο</a:t>
                      </a:r>
                      <a:r>
                        <a:rPr sz="1400" spc="5" dirty="0">
                          <a:solidFill>
                            <a:srgbClr val="4B1500"/>
                          </a:solidFill>
                          <a:latin typeface="Times New Roman"/>
                          <a:cs typeface="Times New Roman"/>
                        </a:rPr>
                        <a:t> </a:t>
                      </a:r>
                      <a:r>
                        <a:rPr sz="1400" dirty="0">
                          <a:solidFill>
                            <a:srgbClr val="4B1500"/>
                          </a:solidFill>
                          <a:latin typeface="Times New Roman"/>
                          <a:cs typeface="Times New Roman"/>
                        </a:rPr>
                        <a:t>=</a:t>
                      </a:r>
                      <a:r>
                        <a:rPr sz="1400" spc="-5" dirty="0">
                          <a:solidFill>
                            <a:srgbClr val="4B1500"/>
                          </a:solidFill>
                          <a:latin typeface="Times New Roman"/>
                          <a:cs typeface="Times New Roman"/>
                        </a:rPr>
                        <a:t> </a:t>
                      </a:r>
                      <a:r>
                        <a:rPr sz="1400" dirty="0">
                          <a:solidFill>
                            <a:srgbClr val="4B1500"/>
                          </a:solidFill>
                          <a:latin typeface="Times New Roman"/>
                          <a:cs typeface="Times New Roman"/>
                        </a:rPr>
                        <a:t>r</a:t>
                      </a:r>
                      <a:endParaRPr sz="1400">
                        <a:latin typeface="Times New Roman"/>
                        <a:cs typeface="Times New Roman"/>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gridSpan="2">
                  <a:txBody>
                    <a:bodyPr/>
                    <a:lstStyle/>
                    <a:p>
                      <a:pPr marL="5080" algn="ctr">
                        <a:lnSpc>
                          <a:spcPct val="100000"/>
                        </a:lnSpc>
                      </a:pPr>
                      <a:r>
                        <a:rPr sz="2500" spc="-5" dirty="0">
                          <a:solidFill>
                            <a:srgbClr val="4B1500"/>
                          </a:solidFill>
                          <a:latin typeface="Times New Roman"/>
                          <a:cs typeface="Times New Roman"/>
                        </a:rPr>
                        <a:t>Φόρο</a:t>
                      </a:r>
                      <a:r>
                        <a:rPr sz="2500" dirty="0">
                          <a:solidFill>
                            <a:srgbClr val="4B1500"/>
                          </a:solidFill>
                          <a:latin typeface="Times New Roman"/>
                          <a:cs typeface="Times New Roman"/>
                        </a:rPr>
                        <a:t>ς</a:t>
                      </a:r>
                      <a:r>
                        <a:rPr sz="2500" spc="-5" dirty="0">
                          <a:solidFill>
                            <a:srgbClr val="4B1500"/>
                          </a:solidFill>
                          <a:latin typeface="Times New Roman"/>
                          <a:cs typeface="Times New Roman"/>
                        </a:rPr>
                        <a:t> δαπάνης</a:t>
                      </a:r>
                      <a:endParaRPr sz="2500">
                        <a:latin typeface="Times New Roman"/>
                        <a:cs typeface="Times New Roman"/>
                      </a:endParaRPr>
                    </a:p>
                  </a:txBody>
                  <a:tcPr marL="0" marR="0" marT="0" marB="0">
                    <a:lnL w="12700">
                      <a:solidFill>
                        <a:srgbClr val="000000"/>
                      </a:solidFill>
                      <a:prstDash val="solid"/>
                    </a:lnL>
                    <a:lnR w="28575">
                      <a:solidFill>
                        <a:srgbClr val="000000"/>
                      </a:solidFill>
                      <a:prstDash val="solid"/>
                    </a:lnR>
                    <a:lnT w="28575">
                      <a:solidFill>
                        <a:srgbClr val="000000"/>
                      </a:solidFill>
                      <a:prstDash val="solid"/>
                    </a:lnT>
                    <a:lnB w="12700">
                      <a:solidFill>
                        <a:srgbClr val="000000"/>
                      </a:solidFill>
                      <a:prstDash val="solid"/>
                    </a:lnB>
                    <a:solidFill>
                      <a:srgbClr val="F4FD9D"/>
                    </a:solidFill>
                  </a:tcPr>
                </a:tc>
                <a:tc hMerge="1">
                  <a:txBody>
                    <a:bodyPr/>
                    <a:lstStyle/>
                    <a:p>
                      <a:endParaRPr/>
                    </a:p>
                  </a:txBody>
                  <a:tcPr marL="0" marR="0" marT="0" marB="0"/>
                </a:tc>
              </a:tr>
              <a:tr h="936498">
                <a:tc vMerge="1">
                  <a:txBody>
                    <a:bodyPr/>
                    <a:lstStyle/>
                    <a:p>
                      <a:endParaRPr/>
                    </a:p>
                  </a:txBody>
                  <a:tcPr marL="0" marR="0" marT="0" marB="0">
                    <a:lnL w="28575">
                      <a:solidFill>
                        <a:srgbClr val="000000"/>
                      </a:solidFill>
                      <a:prstDash val="solid"/>
                    </a:lnL>
                    <a:lnR w="12700">
                      <a:solidFill>
                        <a:srgbClr val="000000"/>
                      </a:solidFill>
                      <a:prstDash val="solid"/>
                    </a:lnR>
                    <a:lnT w="28575">
                      <a:solidFill>
                        <a:srgbClr val="000000"/>
                      </a:solidFill>
                      <a:prstDash val="solid"/>
                    </a:lnT>
                    <a:lnB w="12700">
                      <a:solidFill>
                        <a:srgbClr val="000000"/>
                      </a:solidFill>
                      <a:prstDash val="solid"/>
                    </a:lnB>
                  </a:tcPr>
                </a:tc>
                <a:tc>
                  <a:txBody>
                    <a:bodyPr/>
                    <a:lstStyle/>
                    <a:p>
                      <a:pPr algn="ctr">
                        <a:lnSpc>
                          <a:spcPct val="100000"/>
                        </a:lnSpc>
                      </a:pPr>
                      <a:r>
                        <a:rPr sz="1900" dirty="0">
                          <a:solidFill>
                            <a:srgbClr val="4B1500"/>
                          </a:solidFill>
                          <a:latin typeface="Times New Roman"/>
                          <a:cs typeface="Times New Roman"/>
                        </a:rPr>
                        <a:t>Τζίτζικας</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4FD9D"/>
                    </a:solidFill>
                  </a:tcPr>
                </a:tc>
                <a:tc>
                  <a:txBody>
                    <a:bodyPr/>
                    <a:lstStyle/>
                    <a:p>
                      <a:pPr marL="978535">
                        <a:lnSpc>
                          <a:spcPct val="100000"/>
                        </a:lnSpc>
                      </a:pPr>
                      <a:r>
                        <a:rPr sz="1900" spc="-5" dirty="0">
                          <a:solidFill>
                            <a:srgbClr val="4B1500"/>
                          </a:solidFill>
                          <a:latin typeface="Times New Roman"/>
                          <a:cs typeface="Times New Roman"/>
                        </a:rPr>
                        <a:t>Μέρμ</a:t>
                      </a:r>
                      <a:r>
                        <a:rPr sz="1900" spc="-15" dirty="0">
                          <a:solidFill>
                            <a:srgbClr val="4B1500"/>
                          </a:solidFill>
                          <a:latin typeface="Times New Roman"/>
                          <a:cs typeface="Times New Roman"/>
                        </a:rPr>
                        <a:t>η</a:t>
                      </a:r>
                      <a:r>
                        <a:rPr sz="1900" spc="-5" dirty="0">
                          <a:solidFill>
                            <a:srgbClr val="4B1500"/>
                          </a:solidFill>
                          <a:latin typeface="Times New Roman"/>
                          <a:cs typeface="Times New Roman"/>
                        </a:rPr>
                        <a:t>γκας</a:t>
                      </a:r>
                      <a:endParaRPr sz="19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4FD9D"/>
                    </a:solidFill>
                  </a:tcPr>
                </a:tc>
              </a:tr>
              <a:tr h="553974">
                <a:tc>
                  <a:txBody>
                    <a:bodyPr/>
                    <a:lstStyle/>
                    <a:p>
                      <a:pPr marL="803275" marR="97155" indent="-715645">
                        <a:lnSpc>
                          <a:spcPts val="1820"/>
                        </a:lnSpc>
                      </a:pPr>
                      <a:r>
                        <a:rPr sz="1900" dirty="0">
                          <a:solidFill>
                            <a:srgbClr val="4B1500"/>
                          </a:solidFill>
                          <a:latin typeface="Times New Roman"/>
                          <a:cs typeface="Times New Roman"/>
                        </a:rPr>
                        <a:t>Παρούσα</a:t>
                      </a:r>
                      <a:r>
                        <a:rPr sz="1900" spc="-5" dirty="0">
                          <a:solidFill>
                            <a:srgbClr val="4B1500"/>
                          </a:solidFill>
                          <a:latin typeface="Times New Roman"/>
                          <a:cs typeface="Times New Roman"/>
                        </a:rPr>
                        <a:t> </a:t>
                      </a:r>
                      <a:r>
                        <a:rPr sz="1900" spc="5" dirty="0">
                          <a:solidFill>
                            <a:srgbClr val="4B1500"/>
                          </a:solidFill>
                          <a:latin typeface="Times New Roman"/>
                          <a:cs typeface="Times New Roman"/>
                        </a:rPr>
                        <a:t>α</a:t>
                      </a:r>
                      <a:r>
                        <a:rPr sz="1900" dirty="0">
                          <a:solidFill>
                            <a:srgbClr val="4B1500"/>
                          </a:solidFill>
                          <a:latin typeface="Times New Roman"/>
                          <a:cs typeface="Times New Roman"/>
                        </a:rPr>
                        <a:t>ξία </a:t>
                      </a:r>
                      <a:r>
                        <a:rPr sz="1900" spc="-5" dirty="0">
                          <a:solidFill>
                            <a:srgbClr val="4B1500"/>
                          </a:solidFill>
                          <a:latin typeface="Times New Roman"/>
                          <a:cs typeface="Times New Roman"/>
                        </a:rPr>
                        <a:t>τ</a:t>
                      </a:r>
                      <a:r>
                        <a:rPr sz="1900" dirty="0">
                          <a:solidFill>
                            <a:srgbClr val="4B1500"/>
                          </a:solidFill>
                          <a:latin typeface="Times New Roman"/>
                          <a:cs typeface="Times New Roman"/>
                        </a:rPr>
                        <a:t>ου</a:t>
                      </a:r>
                      <a:r>
                        <a:rPr sz="1900" spc="-5" dirty="0">
                          <a:solidFill>
                            <a:srgbClr val="4B1500"/>
                          </a:solidFill>
                          <a:latin typeface="Times New Roman"/>
                          <a:cs typeface="Times New Roman"/>
                        </a:rPr>
                        <a:t> </a:t>
                      </a:r>
                      <a:r>
                        <a:rPr sz="1900" dirty="0">
                          <a:solidFill>
                            <a:srgbClr val="4B1500"/>
                          </a:solidFill>
                          <a:latin typeface="Times New Roman"/>
                          <a:cs typeface="Times New Roman"/>
                        </a:rPr>
                        <a:t>δια βίου </a:t>
                      </a:r>
                      <a:r>
                        <a:rPr sz="1900" spc="-5" dirty="0">
                          <a:solidFill>
                            <a:srgbClr val="4B1500"/>
                          </a:solidFill>
                          <a:latin typeface="Times New Roman"/>
                          <a:cs typeface="Times New Roman"/>
                        </a:rPr>
                        <a:t>εισοδήματος</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490855">
                        <a:lnSpc>
                          <a:spcPct val="100000"/>
                        </a:lnSpc>
                      </a:pPr>
                      <a:r>
                        <a:rPr sz="1900" dirty="0">
                          <a:solidFill>
                            <a:srgbClr val="4B1500"/>
                          </a:solidFill>
                          <a:latin typeface="Times New Roman"/>
                          <a:cs typeface="Times New Roman"/>
                        </a:rPr>
                        <a:t>I</a:t>
                      </a:r>
                      <a:r>
                        <a:rPr sz="1950" baseline="-21367" dirty="0">
                          <a:solidFill>
                            <a:srgbClr val="4B1500"/>
                          </a:solidFill>
                          <a:latin typeface="Times New Roman"/>
                          <a:cs typeface="Times New Roman"/>
                        </a:rPr>
                        <a:t>0 </a:t>
                      </a:r>
                      <a:r>
                        <a:rPr sz="1900" dirty="0">
                          <a:solidFill>
                            <a:srgbClr val="4B1500"/>
                          </a:solidFill>
                          <a:latin typeface="Times New Roman"/>
                          <a:cs typeface="Times New Roman"/>
                        </a:rPr>
                        <a:t>= </a:t>
                      </a:r>
                      <a:r>
                        <a:rPr sz="1900" spc="-5" dirty="0">
                          <a:solidFill>
                            <a:srgbClr val="4B1500"/>
                          </a:solidFill>
                          <a:latin typeface="Times New Roman"/>
                          <a:cs typeface="Times New Roman"/>
                        </a:rPr>
                        <a:t>c</a:t>
                      </a:r>
                      <a:r>
                        <a:rPr sz="1950" baseline="-21367" dirty="0">
                          <a:solidFill>
                            <a:srgbClr val="4B1500"/>
                          </a:solidFill>
                          <a:latin typeface="Times New Roman"/>
                          <a:cs typeface="Times New Roman"/>
                        </a:rPr>
                        <a:t>0</a:t>
                      </a:r>
                      <a:r>
                        <a:rPr sz="1950" baseline="25641" dirty="0">
                          <a:solidFill>
                            <a:srgbClr val="4B1500"/>
                          </a:solidFill>
                          <a:latin typeface="Times New Roman"/>
                          <a:cs typeface="Times New Roman"/>
                        </a:rPr>
                        <a:t>Τ</a:t>
                      </a:r>
                      <a:r>
                        <a:rPr sz="1950" spc="225" baseline="25641" dirty="0">
                          <a:solidFill>
                            <a:srgbClr val="4B1500"/>
                          </a:solidFill>
                          <a:latin typeface="Times New Roman"/>
                          <a:cs typeface="Times New Roman"/>
                        </a:rPr>
                        <a:t> </a:t>
                      </a:r>
                      <a:r>
                        <a:rPr sz="1900" dirty="0">
                          <a:solidFill>
                            <a:srgbClr val="4B1500"/>
                          </a:solidFill>
                          <a:latin typeface="Times New Roman"/>
                          <a:cs typeface="Times New Roman"/>
                        </a:rPr>
                        <a:t>+ </a:t>
                      </a:r>
                      <a:r>
                        <a:rPr sz="1900" spc="-5" dirty="0">
                          <a:solidFill>
                            <a:srgbClr val="4B1500"/>
                          </a:solidFill>
                          <a:latin typeface="Times New Roman"/>
                          <a:cs typeface="Times New Roman"/>
                        </a:rPr>
                        <a:t>c</a:t>
                      </a:r>
                      <a:r>
                        <a:rPr sz="1950" baseline="-21367" dirty="0">
                          <a:solidFill>
                            <a:srgbClr val="4B1500"/>
                          </a:solidFill>
                          <a:latin typeface="Times New Roman"/>
                          <a:cs typeface="Times New Roman"/>
                        </a:rPr>
                        <a:t>1</a:t>
                      </a:r>
                      <a:r>
                        <a:rPr sz="1950" baseline="25641" dirty="0">
                          <a:solidFill>
                            <a:srgbClr val="4B1500"/>
                          </a:solidFill>
                          <a:latin typeface="Times New Roman"/>
                          <a:cs typeface="Times New Roman"/>
                        </a:rPr>
                        <a:t>Τ</a:t>
                      </a:r>
                      <a:r>
                        <a:rPr sz="1900" dirty="0">
                          <a:solidFill>
                            <a:srgbClr val="4B1500"/>
                          </a:solidFill>
                          <a:latin typeface="Times New Roman"/>
                          <a:cs typeface="Times New Roman"/>
                        </a:rPr>
                        <a:t>/(1</a:t>
                      </a:r>
                      <a:r>
                        <a:rPr sz="1900" spc="-5" dirty="0">
                          <a:solidFill>
                            <a:srgbClr val="4B1500"/>
                          </a:solidFill>
                          <a:latin typeface="Times New Roman"/>
                          <a:cs typeface="Times New Roman"/>
                        </a:rPr>
                        <a:t> </a:t>
                      </a:r>
                      <a:r>
                        <a:rPr sz="1900" dirty="0">
                          <a:solidFill>
                            <a:srgbClr val="4B1500"/>
                          </a:solidFill>
                          <a:latin typeface="Times New Roman"/>
                          <a:cs typeface="Times New Roman"/>
                        </a:rPr>
                        <a:t>+</a:t>
                      </a:r>
                      <a:r>
                        <a:rPr sz="1900" spc="-5" dirty="0">
                          <a:solidFill>
                            <a:srgbClr val="4B1500"/>
                          </a:solidFill>
                          <a:latin typeface="Times New Roman"/>
                          <a:cs typeface="Times New Roman"/>
                        </a:rPr>
                        <a:t> </a:t>
                      </a:r>
                      <a:r>
                        <a:rPr sz="1900" dirty="0">
                          <a:solidFill>
                            <a:srgbClr val="4B1500"/>
                          </a:solidFill>
                          <a:latin typeface="Times New Roman"/>
                          <a:cs typeface="Times New Roman"/>
                        </a:rPr>
                        <a:t>r)</a:t>
                      </a:r>
                      <a:endParaRPr sz="19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4FD9D"/>
                    </a:solidFill>
                  </a:tcPr>
                </a:tc>
                <a:tc>
                  <a:txBody>
                    <a:bodyPr/>
                    <a:lstStyle/>
                    <a:p>
                      <a:pPr marL="531495">
                        <a:lnSpc>
                          <a:spcPts val="1689"/>
                        </a:lnSpc>
                      </a:pPr>
                      <a:r>
                        <a:rPr sz="1900" dirty="0">
                          <a:solidFill>
                            <a:srgbClr val="4B1500"/>
                          </a:solidFill>
                          <a:latin typeface="Times New Roman"/>
                          <a:cs typeface="Times New Roman"/>
                        </a:rPr>
                        <a:t>I</a:t>
                      </a:r>
                      <a:r>
                        <a:rPr sz="1950" baseline="-21367" dirty="0">
                          <a:solidFill>
                            <a:srgbClr val="4B1500"/>
                          </a:solidFill>
                          <a:latin typeface="Times New Roman"/>
                          <a:cs typeface="Times New Roman"/>
                        </a:rPr>
                        <a:t>0</a:t>
                      </a:r>
                      <a:r>
                        <a:rPr sz="1950" spc="225" baseline="-21367" dirty="0">
                          <a:solidFill>
                            <a:srgbClr val="4B1500"/>
                          </a:solidFill>
                          <a:latin typeface="Times New Roman"/>
                          <a:cs typeface="Times New Roman"/>
                        </a:rPr>
                        <a:t> </a:t>
                      </a:r>
                      <a:r>
                        <a:rPr sz="1900" dirty="0">
                          <a:solidFill>
                            <a:srgbClr val="4B1500"/>
                          </a:solidFill>
                          <a:latin typeface="Times New Roman"/>
                          <a:cs typeface="Times New Roman"/>
                        </a:rPr>
                        <a:t>= c</a:t>
                      </a:r>
                      <a:r>
                        <a:rPr sz="1900" spc="165" dirty="0">
                          <a:solidFill>
                            <a:srgbClr val="4B1500"/>
                          </a:solidFill>
                          <a:latin typeface="Times New Roman"/>
                          <a:cs typeface="Times New Roman"/>
                        </a:rPr>
                        <a:t> </a:t>
                      </a:r>
                      <a:r>
                        <a:rPr sz="1950" baseline="25641" dirty="0">
                          <a:solidFill>
                            <a:srgbClr val="4B1500"/>
                          </a:solidFill>
                          <a:latin typeface="Times New Roman"/>
                          <a:cs typeface="Times New Roman"/>
                        </a:rPr>
                        <a:t>Μ</a:t>
                      </a:r>
                      <a:r>
                        <a:rPr sz="1950" spc="209" baseline="25641" dirty="0">
                          <a:solidFill>
                            <a:srgbClr val="4B1500"/>
                          </a:solidFill>
                          <a:latin typeface="Times New Roman"/>
                          <a:cs typeface="Times New Roman"/>
                        </a:rPr>
                        <a:t> </a:t>
                      </a:r>
                      <a:r>
                        <a:rPr sz="1900" dirty="0">
                          <a:solidFill>
                            <a:srgbClr val="4B1500"/>
                          </a:solidFill>
                          <a:latin typeface="Times New Roman"/>
                          <a:cs typeface="Times New Roman"/>
                        </a:rPr>
                        <a:t>+ c</a:t>
                      </a:r>
                      <a:r>
                        <a:rPr sz="1900" spc="165" dirty="0">
                          <a:solidFill>
                            <a:srgbClr val="4B1500"/>
                          </a:solidFill>
                          <a:latin typeface="Times New Roman"/>
                          <a:cs typeface="Times New Roman"/>
                        </a:rPr>
                        <a:t> </a:t>
                      </a:r>
                      <a:r>
                        <a:rPr sz="1950" baseline="25641" dirty="0">
                          <a:solidFill>
                            <a:srgbClr val="4B1500"/>
                          </a:solidFill>
                          <a:latin typeface="Times New Roman"/>
                          <a:cs typeface="Times New Roman"/>
                        </a:rPr>
                        <a:t>Μ</a:t>
                      </a:r>
                      <a:r>
                        <a:rPr sz="1900" dirty="0">
                          <a:solidFill>
                            <a:srgbClr val="4B1500"/>
                          </a:solidFill>
                          <a:latin typeface="Times New Roman"/>
                          <a:cs typeface="Times New Roman"/>
                        </a:rPr>
                        <a:t>/(1</a:t>
                      </a:r>
                      <a:r>
                        <a:rPr sz="1900" spc="-5" dirty="0">
                          <a:solidFill>
                            <a:srgbClr val="4B1500"/>
                          </a:solidFill>
                          <a:latin typeface="Times New Roman"/>
                          <a:cs typeface="Times New Roman"/>
                        </a:rPr>
                        <a:t> </a:t>
                      </a:r>
                      <a:r>
                        <a:rPr sz="1900" dirty="0">
                          <a:solidFill>
                            <a:srgbClr val="4B1500"/>
                          </a:solidFill>
                          <a:latin typeface="Times New Roman"/>
                          <a:cs typeface="Times New Roman"/>
                        </a:rPr>
                        <a:t>+ r)</a:t>
                      </a:r>
                      <a:endParaRPr sz="1900">
                        <a:latin typeface="Times New Roman"/>
                        <a:cs typeface="Times New Roman"/>
                      </a:endParaRPr>
                    </a:p>
                    <a:p>
                      <a:pPr marR="290830" algn="ctr">
                        <a:lnSpc>
                          <a:spcPts val="969"/>
                        </a:lnSpc>
                        <a:tabLst>
                          <a:tab pos="591820" algn="l"/>
                        </a:tabLst>
                      </a:pPr>
                      <a:r>
                        <a:rPr sz="1300" dirty="0">
                          <a:solidFill>
                            <a:srgbClr val="4B1500"/>
                          </a:solidFill>
                          <a:latin typeface="Times New Roman"/>
                          <a:cs typeface="Times New Roman"/>
                        </a:rPr>
                        <a:t>0	1</a:t>
                      </a:r>
                      <a:endParaRPr sz="13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12700">
                      <a:solidFill>
                        <a:srgbClr val="000000"/>
                      </a:solidFill>
                      <a:prstDash val="solid"/>
                    </a:lnB>
                    <a:solidFill>
                      <a:srgbClr val="F4FD9D"/>
                    </a:solidFill>
                  </a:tcPr>
                </a:tc>
              </a:tr>
              <a:tr h="826008">
                <a:tc>
                  <a:txBody>
                    <a:bodyPr/>
                    <a:lstStyle/>
                    <a:p>
                      <a:pPr marL="159385" marR="108585" indent="-62865">
                        <a:lnSpc>
                          <a:spcPts val="1820"/>
                        </a:lnSpc>
                      </a:pPr>
                      <a:r>
                        <a:rPr sz="1900" spc="-5" dirty="0">
                          <a:solidFill>
                            <a:srgbClr val="4B1500"/>
                          </a:solidFill>
                          <a:latin typeface="Times New Roman"/>
                          <a:cs typeface="Times New Roman"/>
                        </a:rPr>
                        <a:t>Παρούσ</a:t>
                      </a:r>
                      <a:r>
                        <a:rPr sz="1900" dirty="0">
                          <a:solidFill>
                            <a:srgbClr val="4B1500"/>
                          </a:solidFill>
                          <a:latin typeface="Times New Roman"/>
                          <a:cs typeface="Times New Roman"/>
                        </a:rPr>
                        <a:t>α</a:t>
                      </a:r>
                      <a:r>
                        <a:rPr sz="1900" spc="-5" dirty="0">
                          <a:solidFill>
                            <a:srgbClr val="4B1500"/>
                          </a:solidFill>
                          <a:latin typeface="Times New Roman"/>
                          <a:cs typeface="Times New Roman"/>
                        </a:rPr>
                        <a:t> </a:t>
                      </a:r>
                      <a:r>
                        <a:rPr sz="1900" spc="5" dirty="0">
                          <a:solidFill>
                            <a:srgbClr val="4B1500"/>
                          </a:solidFill>
                          <a:latin typeface="Times New Roman"/>
                          <a:cs typeface="Times New Roman"/>
                        </a:rPr>
                        <a:t>α</a:t>
                      </a:r>
                      <a:r>
                        <a:rPr sz="1900" spc="-5" dirty="0">
                          <a:solidFill>
                            <a:srgbClr val="4B1500"/>
                          </a:solidFill>
                          <a:latin typeface="Times New Roman"/>
                          <a:cs typeface="Times New Roman"/>
                        </a:rPr>
                        <a:t>ξί</a:t>
                      </a:r>
                      <a:r>
                        <a:rPr sz="1900" dirty="0">
                          <a:solidFill>
                            <a:srgbClr val="4B1500"/>
                          </a:solidFill>
                          <a:latin typeface="Times New Roman"/>
                          <a:cs typeface="Times New Roman"/>
                        </a:rPr>
                        <a:t>α </a:t>
                      </a:r>
                      <a:r>
                        <a:rPr sz="1900" spc="-5" dirty="0">
                          <a:solidFill>
                            <a:srgbClr val="4B1500"/>
                          </a:solidFill>
                          <a:latin typeface="Times New Roman"/>
                          <a:cs typeface="Times New Roman"/>
                        </a:rPr>
                        <a:t>τη</a:t>
                      </a:r>
                      <a:r>
                        <a:rPr sz="1900" dirty="0">
                          <a:solidFill>
                            <a:srgbClr val="4B1500"/>
                          </a:solidFill>
                          <a:latin typeface="Times New Roman"/>
                          <a:cs typeface="Times New Roman"/>
                        </a:rPr>
                        <a:t>ς </a:t>
                      </a:r>
                      <a:r>
                        <a:rPr sz="1900" spc="-5" dirty="0">
                          <a:solidFill>
                            <a:srgbClr val="4B1500"/>
                          </a:solidFill>
                          <a:latin typeface="Times New Roman"/>
                          <a:cs typeface="Times New Roman"/>
                        </a:rPr>
                        <a:t>δι</a:t>
                      </a:r>
                      <a:r>
                        <a:rPr sz="1900" dirty="0">
                          <a:solidFill>
                            <a:srgbClr val="4B1500"/>
                          </a:solidFill>
                          <a:latin typeface="Times New Roman"/>
                          <a:cs typeface="Times New Roman"/>
                        </a:rPr>
                        <a:t>α </a:t>
                      </a:r>
                      <a:r>
                        <a:rPr sz="1900" spc="-5" dirty="0">
                          <a:solidFill>
                            <a:srgbClr val="4B1500"/>
                          </a:solidFill>
                          <a:latin typeface="Times New Roman"/>
                          <a:cs typeface="Times New Roman"/>
                        </a:rPr>
                        <a:t>βίου φορολογική</a:t>
                      </a:r>
                      <a:r>
                        <a:rPr sz="1900" dirty="0">
                          <a:solidFill>
                            <a:srgbClr val="4B1500"/>
                          </a:solidFill>
                          <a:latin typeface="Times New Roman"/>
                          <a:cs typeface="Times New Roman"/>
                        </a:rPr>
                        <a:t>ς</a:t>
                      </a:r>
                      <a:r>
                        <a:rPr sz="1900" spc="-5" dirty="0">
                          <a:solidFill>
                            <a:srgbClr val="4B1500"/>
                          </a:solidFill>
                          <a:latin typeface="Times New Roman"/>
                          <a:cs typeface="Times New Roman"/>
                        </a:rPr>
                        <a:t> </a:t>
                      </a:r>
                      <a:r>
                        <a:rPr sz="1900" spc="-10" dirty="0">
                          <a:solidFill>
                            <a:srgbClr val="4B1500"/>
                          </a:solidFill>
                          <a:latin typeface="Times New Roman"/>
                          <a:cs typeface="Times New Roman"/>
                        </a:rPr>
                        <a:t>υ</a:t>
                      </a:r>
                      <a:r>
                        <a:rPr sz="1900" spc="-5" dirty="0">
                          <a:solidFill>
                            <a:srgbClr val="4B1500"/>
                          </a:solidFill>
                          <a:latin typeface="Times New Roman"/>
                          <a:cs typeface="Times New Roman"/>
                        </a:rPr>
                        <a:t>ποχρέωσης</a:t>
                      </a:r>
                      <a:endParaRPr sz="1900">
                        <a:latin typeface="Times New Roman"/>
                        <a:cs typeface="Times New Roman"/>
                      </a:endParaRPr>
                    </a:p>
                  </a:txBody>
                  <a:tcPr marL="0" marR="0" marT="0" marB="0">
                    <a:lnL w="28575">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tcPr>
                </a:tc>
                <a:tc>
                  <a:txBody>
                    <a:bodyPr/>
                    <a:lstStyle/>
                    <a:p>
                      <a:pPr marL="635" algn="ctr">
                        <a:lnSpc>
                          <a:spcPts val="1689"/>
                        </a:lnSpc>
                      </a:pPr>
                      <a:r>
                        <a:rPr sz="1900" dirty="0">
                          <a:solidFill>
                            <a:srgbClr val="4B1500"/>
                          </a:solidFill>
                          <a:latin typeface="Times New Roman"/>
                          <a:cs typeface="Times New Roman"/>
                        </a:rPr>
                        <a:t>R</a:t>
                      </a:r>
                      <a:r>
                        <a:rPr sz="1900" spc="95" dirty="0">
                          <a:solidFill>
                            <a:srgbClr val="4B1500"/>
                          </a:solidFill>
                          <a:latin typeface="Times New Roman"/>
                          <a:cs typeface="Times New Roman"/>
                        </a:rPr>
                        <a:t> </a:t>
                      </a:r>
                      <a:r>
                        <a:rPr sz="1950" baseline="25641" dirty="0">
                          <a:solidFill>
                            <a:srgbClr val="4B1500"/>
                          </a:solidFill>
                          <a:latin typeface="Times New Roman"/>
                          <a:cs typeface="Times New Roman"/>
                        </a:rPr>
                        <a:t>Τ </a:t>
                      </a:r>
                      <a:r>
                        <a:rPr sz="1900" dirty="0">
                          <a:solidFill>
                            <a:srgbClr val="4B1500"/>
                          </a:solidFill>
                          <a:latin typeface="Times New Roman"/>
                          <a:cs typeface="Times New Roman"/>
                        </a:rPr>
                        <a:t>= t</a:t>
                      </a:r>
                      <a:r>
                        <a:rPr sz="1900" spc="90" dirty="0">
                          <a:solidFill>
                            <a:srgbClr val="4B1500"/>
                          </a:solidFill>
                          <a:latin typeface="Times New Roman"/>
                          <a:cs typeface="Times New Roman"/>
                        </a:rPr>
                        <a:t> </a:t>
                      </a:r>
                      <a:r>
                        <a:rPr sz="1900" dirty="0">
                          <a:solidFill>
                            <a:srgbClr val="4B1500"/>
                          </a:solidFill>
                          <a:latin typeface="Times New Roman"/>
                          <a:cs typeface="Times New Roman"/>
                        </a:rPr>
                        <a:t>c</a:t>
                      </a:r>
                      <a:r>
                        <a:rPr sz="1900" spc="170" dirty="0">
                          <a:solidFill>
                            <a:srgbClr val="4B1500"/>
                          </a:solidFill>
                          <a:latin typeface="Times New Roman"/>
                          <a:cs typeface="Times New Roman"/>
                        </a:rPr>
                        <a:t> </a:t>
                      </a:r>
                      <a:r>
                        <a:rPr sz="1950" baseline="25641" dirty="0">
                          <a:solidFill>
                            <a:srgbClr val="4B1500"/>
                          </a:solidFill>
                          <a:latin typeface="Times New Roman"/>
                          <a:cs typeface="Times New Roman"/>
                        </a:rPr>
                        <a:t>Τ</a:t>
                      </a:r>
                      <a:r>
                        <a:rPr sz="1950" spc="225" baseline="25641" dirty="0">
                          <a:solidFill>
                            <a:srgbClr val="4B1500"/>
                          </a:solidFill>
                          <a:latin typeface="Times New Roman"/>
                          <a:cs typeface="Times New Roman"/>
                        </a:rPr>
                        <a:t> </a:t>
                      </a:r>
                      <a:r>
                        <a:rPr sz="1900" dirty="0">
                          <a:solidFill>
                            <a:srgbClr val="4B1500"/>
                          </a:solidFill>
                          <a:latin typeface="Times New Roman"/>
                          <a:cs typeface="Times New Roman"/>
                        </a:rPr>
                        <a:t>+ t</a:t>
                      </a:r>
                      <a:r>
                        <a:rPr sz="1900" spc="90" dirty="0">
                          <a:solidFill>
                            <a:srgbClr val="4B1500"/>
                          </a:solidFill>
                          <a:latin typeface="Times New Roman"/>
                          <a:cs typeface="Times New Roman"/>
                        </a:rPr>
                        <a:t> </a:t>
                      </a:r>
                      <a:r>
                        <a:rPr sz="1900" dirty="0">
                          <a:solidFill>
                            <a:srgbClr val="4B1500"/>
                          </a:solidFill>
                          <a:latin typeface="Times New Roman"/>
                          <a:cs typeface="Times New Roman"/>
                        </a:rPr>
                        <a:t>c</a:t>
                      </a:r>
                      <a:r>
                        <a:rPr sz="1900" spc="170" dirty="0">
                          <a:solidFill>
                            <a:srgbClr val="4B1500"/>
                          </a:solidFill>
                          <a:latin typeface="Times New Roman"/>
                          <a:cs typeface="Times New Roman"/>
                        </a:rPr>
                        <a:t> </a:t>
                      </a:r>
                      <a:r>
                        <a:rPr sz="1950" baseline="25641" dirty="0">
                          <a:solidFill>
                            <a:srgbClr val="4B1500"/>
                          </a:solidFill>
                          <a:latin typeface="Times New Roman"/>
                          <a:cs typeface="Times New Roman"/>
                        </a:rPr>
                        <a:t>Τ</a:t>
                      </a:r>
                      <a:r>
                        <a:rPr sz="1900" dirty="0">
                          <a:solidFill>
                            <a:srgbClr val="4B1500"/>
                          </a:solidFill>
                          <a:latin typeface="Times New Roman"/>
                          <a:cs typeface="Times New Roman"/>
                        </a:rPr>
                        <a:t>/(1</a:t>
                      </a:r>
                      <a:r>
                        <a:rPr sz="1900" spc="-5" dirty="0">
                          <a:solidFill>
                            <a:srgbClr val="4B1500"/>
                          </a:solidFill>
                          <a:latin typeface="Times New Roman"/>
                          <a:cs typeface="Times New Roman"/>
                        </a:rPr>
                        <a:t> </a:t>
                      </a:r>
                      <a:r>
                        <a:rPr sz="1900" dirty="0">
                          <a:solidFill>
                            <a:srgbClr val="4B1500"/>
                          </a:solidFill>
                          <a:latin typeface="Times New Roman"/>
                          <a:cs typeface="Times New Roman"/>
                        </a:rPr>
                        <a:t>+ r) =</a:t>
                      </a:r>
                      <a:endParaRPr sz="1900">
                        <a:latin typeface="Times New Roman"/>
                        <a:cs typeface="Times New Roman"/>
                      </a:endParaRPr>
                    </a:p>
                    <a:p>
                      <a:pPr marL="328295">
                        <a:lnSpc>
                          <a:spcPts val="800"/>
                        </a:lnSpc>
                        <a:tabLst>
                          <a:tab pos="807720" algn="l"/>
                          <a:tab pos="1495425" algn="l"/>
                        </a:tabLst>
                      </a:pPr>
                      <a:r>
                        <a:rPr sz="1300" dirty="0">
                          <a:solidFill>
                            <a:srgbClr val="4B1500"/>
                          </a:solidFill>
                          <a:latin typeface="Times New Roman"/>
                          <a:cs typeface="Times New Roman"/>
                        </a:rPr>
                        <a:t>c	c  </a:t>
                      </a:r>
                      <a:r>
                        <a:rPr sz="1300" spc="-145" dirty="0">
                          <a:solidFill>
                            <a:srgbClr val="4B1500"/>
                          </a:solidFill>
                          <a:latin typeface="Times New Roman"/>
                          <a:cs typeface="Times New Roman"/>
                        </a:rPr>
                        <a:t> </a:t>
                      </a:r>
                      <a:r>
                        <a:rPr sz="1300" dirty="0">
                          <a:solidFill>
                            <a:srgbClr val="4B1500"/>
                          </a:solidFill>
                          <a:latin typeface="Times New Roman"/>
                          <a:cs typeface="Times New Roman"/>
                        </a:rPr>
                        <a:t>0	c  </a:t>
                      </a:r>
                      <a:r>
                        <a:rPr sz="1300" spc="-145" dirty="0">
                          <a:solidFill>
                            <a:srgbClr val="4B1500"/>
                          </a:solidFill>
                          <a:latin typeface="Times New Roman"/>
                          <a:cs typeface="Times New Roman"/>
                        </a:rPr>
                        <a:t> </a:t>
                      </a:r>
                      <a:r>
                        <a:rPr sz="1300" dirty="0">
                          <a:solidFill>
                            <a:srgbClr val="4B1500"/>
                          </a:solidFill>
                          <a:latin typeface="Times New Roman"/>
                          <a:cs typeface="Times New Roman"/>
                        </a:rPr>
                        <a:t>1</a:t>
                      </a:r>
                      <a:endParaRPr sz="1300">
                        <a:latin typeface="Times New Roman"/>
                        <a:cs typeface="Times New Roman"/>
                      </a:endParaRPr>
                    </a:p>
                    <a:p>
                      <a:pPr algn="ctr">
                        <a:lnSpc>
                          <a:spcPts val="2110"/>
                        </a:lnSpc>
                      </a:pPr>
                      <a:r>
                        <a:rPr sz="2850" spc="-7" baseline="14619" dirty="0">
                          <a:solidFill>
                            <a:srgbClr val="4B1500"/>
                          </a:solidFill>
                          <a:latin typeface="Times New Roman"/>
                          <a:cs typeface="Times New Roman"/>
                        </a:rPr>
                        <a:t>t</a:t>
                      </a:r>
                      <a:r>
                        <a:rPr sz="1300" spc="-5" dirty="0">
                          <a:solidFill>
                            <a:srgbClr val="4B1500"/>
                          </a:solidFill>
                          <a:latin typeface="Times New Roman"/>
                          <a:cs typeface="Times New Roman"/>
                        </a:rPr>
                        <a:t>c</a:t>
                      </a:r>
                      <a:r>
                        <a:rPr sz="2850" baseline="14619" dirty="0">
                          <a:solidFill>
                            <a:srgbClr val="4B1500"/>
                          </a:solidFill>
                          <a:latin typeface="Times New Roman"/>
                          <a:cs typeface="Times New Roman"/>
                        </a:rPr>
                        <a:t>I</a:t>
                      </a:r>
                      <a:r>
                        <a:rPr sz="1300" dirty="0">
                          <a:solidFill>
                            <a:srgbClr val="4B1500"/>
                          </a:solidFill>
                          <a:latin typeface="Times New Roman"/>
                          <a:cs typeface="Times New Roman"/>
                        </a:rPr>
                        <a:t>0</a:t>
                      </a:r>
                      <a:endParaRPr sz="13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28575">
                      <a:solidFill>
                        <a:srgbClr val="000000"/>
                      </a:solidFill>
                      <a:prstDash val="solid"/>
                    </a:lnB>
                    <a:solidFill>
                      <a:srgbClr val="F4FD9D"/>
                    </a:solidFill>
                  </a:tcPr>
                </a:tc>
                <a:tc>
                  <a:txBody>
                    <a:bodyPr/>
                    <a:lstStyle/>
                    <a:p>
                      <a:pPr marL="7620" algn="ctr">
                        <a:lnSpc>
                          <a:spcPts val="1689"/>
                        </a:lnSpc>
                      </a:pPr>
                      <a:r>
                        <a:rPr sz="1900" dirty="0">
                          <a:solidFill>
                            <a:srgbClr val="4B1500"/>
                          </a:solidFill>
                          <a:latin typeface="Times New Roman"/>
                          <a:cs typeface="Times New Roman"/>
                        </a:rPr>
                        <a:t>R</a:t>
                      </a:r>
                      <a:r>
                        <a:rPr sz="1900" spc="90" dirty="0">
                          <a:solidFill>
                            <a:srgbClr val="4B1500"/>
                          </a:solidFill>
                          <a:latin typeface="Times New Roman"/>
                          <a:cs typeface="Times New Roman"/>
                        </a:rPr>
                        <a:t> </a:t>
                      </a:r>
                      <a:r>
                        <a:rPr sz="1950" baseline="25641" dirty="0">
                          <a:solidFill>
                            <a:srgbClr val="4B1500"/>
                          </a:solidFill>
                          <a:latin typeface="Times New Roman"/>
                          <a:cs typeface="Times New Roman"/>
                        </a:rPr>
                        <a:t>Μ</a:t>
                      </a:r>
                      <a:r>
                        <a:rPr sz="1950" spc="217" baseline="25641" dirty="0">
                          <a:solidFill>
                            <a:srgbClr val="4B1500"/>
                          </a:solidFill>
                          <a:latin typeface="Times New Roman"/>
                          <a:cs typeface="Times New Roman"/>
                        </a:rPr>
                        <a:t> </a:t>
                      </a:r>
                      <a:r>
                        <a:rPr sz="1900" dirty="0">
                          <a:solidFill>
                            <a:srgbClr val="4B1500"/>
                          </a:solidFill>
                          <a:latin typeface="Times New Roman"/>
                          <a:cs typeface="Times New Roman"/>
                        </a:rPr>
                        <a:t>= t</a:t>
                      </a:r>
                      <a:r>
                        <a:rPr sz="1900" spc="90" dirty="0">
                          <a:solidFill>
                            <a:srgbClr val="4B1500"/>
                          </a:solidFill>
                          <a:latin typeface="Times New Roman"/>
                          <a:cs typeface="Times New Roman"/>
                        </a:rPr>
                        <a:t> </a:t>
                      </a:r>
                      <a:r>
                        <a:rPr sz="1900" dirty="0">
                          <a:solidFill>
                            <a:srgbClr val="4B1500"/>
                          </a:solidFill>
                          <a:latin typeface="Times New Roman"/>
                          <a:cs typeface="Times New Roman"/>
                        </a:rPr>
                        <a:t>c</a:t>
                      </a:r>
                      <a:r>
                        <a:rPr sz="1900" spc="165" dirty="0">
                          <a:solidFill>
                            <a:srgbClr val="4B1500"/>
                          </a:solidFill>
                          <a:latin typeface="Times New Roman"/>
                          <a:cs typeface="Times New Roman"/>
                        </a:rPr>
                        <a:t> </a:t>
                      </a:r>
                      <a:r>
                        <a:rPr sz="1950" baseline="25641" dirty="0">
                          <a:solidFill>
                            <a:srgbClr val="4B1500"/>
                          </a:solidFill>
                          <a:latin typeface="Times New Roman"/>
                          <a:cs typeface="Times New Roman"/>
                        </a:rPr>
                        <a:t>Μ</a:t>
                      </a:r>
                      <a:r>
                        <a:rPr sz="1950" spc="217" baseline="25641" dirty="0">
                          <a:solidFill>
                            <a:srgbClr val="4B1500"/>
                          </a:solidFill>
                          <a:latin typeface="Times New Roman"/>
                          <a:cs typeface="Times New Roman"/>
                        </a:rPr>
                        <a:t> </a:t>
                      </a:r>
                      <a:r>
                        <a:rPr sz="1900" dirty="0">
                          <a:solidFill>
                            <a:srgbClr val="4B1500"/>
                          </a:solidFill>
                          <a:latin typeface="Times New Roman"/>
                          <a:cs typeface="Times New Roman"/>
                        </a:rPr>
                        <a:t>+ t</a:t>
                      </a:r>
                      <a:r>
                        <a:rPr sz="1900" spc="85" dirty="0">
                          <a:solidFill>
                            <a:srgbClr val="4B1500"/>
                          </a:solidFill>
                          <a:latin typeface="Times New Roman"/>
                          <a:cs typeface="Times New Roman"/>
                        </a:rPr>
                        <a:t> </a:t>
                      </a:r>
                      <a:r>
                        <a:rPr sz="1900" dirty="0">
                          <a:solidFill>
                            <a:srgbClr val="4B1500"/>
                          </a:solidFill>
                          <a:latin typeface="Times New Roman"/>
                          <a:cs typeface="Times New Roman"/>
                        </a:rPr>
                        <a:t>c</a:t>
                      </a:r>
                      <a:r>
                        <a:rPr sz="1900" spc="165" dirty="0">
                          <a:solidFill>
                            <a:srgbClr val="4B1500"/>
                          </a:solidFill>
                          <a:latin typeface="Times New Roman"/>
                          <a:cs typeface="Times New Roman"/>
                        </a:rPr>
                        <a:t> </a:t>
                      </a:r>
                      <a:r>
                        <a:rPr sz="1950" spc="-15" baseline="25641" dirty="0">
                          <a:solidFill>
                            <a:srgbClr val="4B1500"/>
                          </a:solidFill>
                          <a:latin typeface="Times New Roman"/>
                          <a:cs typeface="Times New Roman"/>
                        </a:rPr>
                        <a:t>Μ</a:t>
                      </a:r>
                      <a:r>
                        <a:rPr sz="1900" dirty="0">
                          <a:solidFill>
                            <a:srgbClr val="4B1500"/>
                          </a:solidFill>
                          <a:latin typeface="Times New Roman"/>
                          <a:cs typeface="Times New Roman"/>
                        </a:rPr>
                        <a:t>/(1</a:t>
                      </a:r>
                      <a:r>
                        <a:rPr sz="1900" spc="-5" dirty="0">
                          <a:solidFill>
                            <a:srgbClr val="4B1500"/>
                          </a:solidFill>
                          <a:latin typeface="Times New Roman"/>
                          <a:cs typeface="Times New Roman"/>
                        </a:rPr>
                        <a:t> </a:t>
                      </a:r>
                      <a:r>
                        <a:rPr sz="1900" dirty="0">
                          <a:solidFill>
                            <a:srgbClr val="4B1500"/>
                          </a:solidFill>
                          <a:latin typeface="Times New Roman"/>
                          <a:cs typeface="Times New Roman"/>
                        </a:rPr>
                        <a:t>+</a:t>
                      </a:r>
                      <a:r>
                        <a:rPr sz="1900" spc="-5" dirty="0">
                          <a:solidFill>
                            <a:srgbClr val="4B1500"/>
                          </a:solidFill>
                          <a:latin typeface="Times New Roman"/>
                          <a:cs typeface="Times New Roman"/>
                        </a:rPr>
                        <a:t> </a:t>
                      </a:r>
                      <a:r>
                        <a:rPr sz="1900" dirty="0">
                          <a:solidFill>
                            <a:srgbClr val="4B1500"/>
                          </a:solidFill>
                          <a:latin typeface="Times New Roman"/>
                          <a:cs typeface="Times New Roman"/>
                        </a:rPr>
                        <a:t>r)</a:t>
                      </a:r>
                      <a:r>
                        <a:rPr sz="1900" spc="-5" dirty="0">
                          <a:solidFill>
                            <a:srgbClr val="4B1500"/>
                          </a:solidFill>
                          <a:latin typeface="Times New Roman"/>
                          <a:cs typeface="Times New Roman"/>
                        </a:rPr>
                        <a:t> </a:t>
                      </a:r>
                      <a:r>
                        <a:rPr sz="1900" dirty="0">
                          <a:solidFill>
                            <a:srgbClr val="4B1500"/>
                          </a:solidFill>
                          <a:latin typeface="Times New Roman"/>
                          <a:cs typeface="Times New Roman"/>
                        </a:rPr>
                        <a:t>=</a:t>
                      </a:r>
                      <a:endParaRPr sz="1900">
                        <a:latin typeface="Times New Roman"/>
                        <a:cs typeface="Times New Roman"/>
                      </a:endParaRPr>
                    </a:p>
                    <a:p>
                      <a:pPr marL="346710">
                        <a:lnSpc>
                          <a:spcPts val="800"/>
                        </a:lnSpc>
                        <a:tabLst>
                          <a:tab pos="890269" algn="l"/>
                          <a:tab pos="1621790" algn="l"/>
                        </a:tabLst>
                      </a:pPr>
                      <a:r>
                        <a:rPr sz="1300" dirty="0">
                          <a:solidFill>
                            <a:srgbClr val="4B1500"/>
                          </a:solidFill>
                          <a:latin typeface="Times New Roman"/>
                          <a:cs typeface="Times New Roman"/>
                        </a:rPr>
                        <a:t>c	c  </a:t>
                      </a:r>
                      <a:r>
                        <a:rPr sz="1300" spc="-145" dirty="0">
                          <a:solidFill>
                            <a:srgbClr val="4B1500"/>
                          </a:solidFill>
                          <a:latin typeface="Times New Roman"/>
                          <a:cs typeface="Times New Roman"/>
                        </a:rPr>
                        <a:t> </a:t>
                      </a:r>
                      <a:r>
                        <a:rPr sz="1300" dirty="0">
                          <a:solidFill>
                            <a:srgbClr val="4B1500"/>
                          </a:solidFill>
                          <a:latin typeface="Times New Roman"/>
                          <a:cs typeface="Times New Roman"/>
                        </a:rPr>
                        <a:t>0	c  </a:t>
                      </a:r>
                      <a:r>
                        <a:rPr sz="1300" spc="-145" dirty="0">
                          <a:solidFill>
                            <a:srgbClr val="4B1500"/>
                          </a:solidFill>
                          <a:latin typeface="Times New Roman"/>
                          <a:cs typeface="Times New Roman"/>
                        </a:rPr>
                        <a:t> </a:t>
                      </a:r>
                      <a:r>
                        <a:rPr sz="1300" dirty="0">
                          <a:solidFill>
                            <a:srgbClr val="4B1500"/>
                          </a:solidFill>
                          <a:latin typeface="Times New Roman"/>
                          <a:cs typeface="Times New Roman"/>
                        </a:rPr>
                        <a:t>1</a:t>
                      </a:r>
                      <a:endParaRPr sz="1300">
                        <a:latin typeface="Times New Roman"/>
                        <a:cs typeface="Times New Roman"/>
                      </a:endParaRPr>
                    </a:p>
                    <a:p>
                      <a:pPr marL="6350" algn="ctr">
                        <a:lnSpc>
                          <a:spcPts val="2110"/>
                        </a:lnSpc>
                      </a:pPr>
                      <a:r>
                        <a:rPr sz="2850" spc="-7" baseline="14619" dirty="0">
                          <a:solidFill>
                            <a:srgbClr val="4B1500"/>
                          </a:solidFill>
                          <a:latin typeface="Times New Roman"/>
                          <a:cs typeface="Times New Roman"/>
                        </a:rPr>
                        <a:t>t</a:t>
                      </a:r>
                      <a:r>
                        <a:rPr sz="1300" spc="-5" dirty="0">
                          <a:solidFill>
                            <a:srgbClr val="4B1500"/>
                          </a:solidFill>
                          <a:latin typeface="Times New Roman"/>
                          <a:cs typeface="Times New Roman"/>
                        </a:rPr>
                        <a:t>c</a:t>
                      </a:r>
                      <a:r>
                        <a:rPr sz="2850" baseline="14619" dirty="0">
                          <a:solidFill>
                            <a:srgbClr val="4B1500"/>
                          </a:solidFill>
                          <a:latin typeface="Times New Roman"/>
                          <a:cs typeface="Times New Roman"/>
                        </a:rPr>
                        <a:t>I</a:t>
                      </a:r>
                      <a:r>
                        <a:rPr sz="1300" dirty="0">
                          <a:solidFill>
                            <a:srgbClr val="4B1500"/>
                          </a:solidFill>
                          <a:latin typeface="Times New Roman"/>
                          <a:cs typeface="Times New Roman"/>
                        </a:rPr>
                        <a:t>0</a:t>
                      </a:r>
                      <a:endParaRPr sz="1300">
                        <a:latin typeface="Times New Roman"/>
                        <a:cs typeface="Times New Roman"/>
                      </a:endParaRPr>
                    </a:p>
                  </a:txBody>
                  <a:tcPr marL="0" marR="0" marT="0" marB="0">
                    <a:lnL w="12700">
                      <a:solidFill>
                        <a:srgbClr val="000000"/>
                      </a:solidFill>
                      <a:prstDash val="solid"/>
                    </a:lnL>
                    <a:lnR w="28575">
                      <a:solidFill>
                        <a:srgbClr val="000000"/>
                      </a:solidFill>
                      <a:prstDash val="solid"/>
                    </a:lnR>
                    <a:lnT w="12700">
                      <a:solidFill>
                        <a:srgbClr val="000000"/>
                      </a:solidFill>
                      <a:prstDash val="solid"/>
                    </a:lnT>
                    <a:lnB w="28575">
                      <a:solidFill>
                        <a:srgbClr val="000000"/>
                      </a:solidFill>
                      <a:prstDash val="solid"/>
                    </a:lnB>
                    <a:solidFill>
                      <a:srgbClr val="F4FD9D"/>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215900" rIns="0" bIns="0" rtlCol="0">
            <a:spAutoFit/>
          </a:bodyPr>
          <a:lstStyle/>
          <a:p>
            <a:pPr marL="396240">
              <a:lnSpc>
                <a:spcPct val="100000"/>
              </a:lnSpc>
            </a:pPr>
            <a:r>
              <a:rPr sz="4000" spc="-10" dirty="0"/>
              <a:t>Φ</a:t>
            </a:r>
            <a:r>
              <a:rPr sz="4000" spc="-5" dirty="0"/>
              <a:t>ό</a:t>
            </a:r>
            <a:r>
              <a:rPr sz="4000" dirty="0"/>
              <a:t>ρο</a:t>
            </a:r>
            <a:r>
              <a:rPr sz="4000" spc="-20" dirty="0"/>
              <a:t>ς</a:t>
            </a:r>
            <a:r>
              <a:rPr sz="4000" spc="-5" dirty="0"/>
              <a:t> </a:t>
            </a:r>
            <a:r>
              <a:rPr sz="4000" dirty="0"/>
              <a:t>ε</a:t>
            </a:r>
            <a:r>
              <a:rPr sz="4000" spc="-30" dirty="0"/>
              <a:t>π</a:t>
            </a:r>
            <a:r>
              <a:rPr sz="4000" dirty="0"/>
              <a:t>ί</a:t>
            </a:r>
            <a:r>
              <a:rPr sz="4000" spc="-5" dirty="0"/>
              <a:t> </a:t>
            </a:r>
            <a:r>
              <a:rPr sz="4000" spc="-25" dirty="0"/>
              <a:t>τω</a:t>
            </a:r>
            <a:r>
              <a:rPr sz="4000" spc="-20" dirty="0"/>
              <a:t>ν</a:t>
            </a:r>
            <a:r>
              <a:rPr sz="4000" spc="-5" dirty="0"/>
              <a:t> λια</a:t>
            </a:r>
            <a:r>
              <a:rPr sz="4000" spc="-20" dirty="0"/>
              <a:t>ν</a:t>
            </a:r>
            <a:r>
              <a:rPr sz="4000" dirty="0"/>
              <a:t>ι</a:t>
            </a:r>
            <a:r>
              <a:rPr sz="4000" spc="-5" dirty="0"/>
              <a:t>κ</a:t>
            </a:r>
            <a:r>
              <a:rPr sz="4000" spc="-25" dirty="0"/>
              <a:t>ών</a:t>
            </a:r>
            <a:r>
              <a:rPr sz="4000" spc="-5" dirty="0"/>
              <a:t> </a:t>
            </a:r>
            <a:r>
              <a:rPr sz="4000" spc="-35" dirty="0"/>
              <a:t>π</a:t>
            </a:r>
            <a:r>
              <a:rPr sz="4000" spc="-30" dirty="0"/>
              <a:t>ω</a:t>
            </a:r>
            <a:r>
              <a:rPr sz="4000" spc="-5" dirty="0"/>
              <a:t>λ</a:t>
            </a:r>
            <a:r>
              <a:rPr sz="4000" spc="-25" dirty="0"/>
              <a:t>ήσ</a:t>
            </a:r>
            <a:r>
              <a:rPr sz="4000" dirty="0"/>
              <a:t>ε</a:t>
            </a:r>
            <a:r>
              <a:rPr sz="4000" spc="-25" dirty="0"/>
              <a:t>ων</a:t>
            </a:r>
            <a:endParaRPr sz="4000"/>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73660">
              <a:lnSpc>
                <a:spcPct val="100000"/>
              </a:lnSpc>
            </a:pPr>
            <a:fld id="{81D60167-4931-47E6-BA6A-407CBD079E47}" type="slidenum">
              <a:rPr spc="-10" dirty="0"/>
              <a:pPr marL="73660">
                <a:lnSpc>
                  <a:spcPct val="100000"/>
                </a:lnSpc>
              </a:pPr>
              <a:t>8</a:t>
            </a:fld>
            <a:endParaRPr spc="-10" dirty="0"/>
          </a:p>
        </p:txBody>
      </p:sp>
      <p:sp>
        <p:nvSpPr>
          <p:cNvPr id="7" name="object 7"/>
          <p:cNvSpPr txBox="1"/>
          <p:nvPr/>
        </p:nvSpPr>
        <p:spPr>
          <a:xfrm>
            <a:off x="1311535" y="2259683"/>
            <a:ext cx="7882255" cy="1936750"/>
          </a:xfrm>
          <a:prstGeom prst="rect">
            <a:avLst/>
          </a:prstGeom>
        </p:spPr>
        <p:txBody>
          <a:bodyPr vert="horz" wrap="square" lIns="0" tIns="0" rIns="0" bIns="0" rtlCol="0">
            <a:spAutoFit/>
          </a:bodyPr>
          <a:lstStyle/>
          <a:p>
            <a:pPr marL="285115" indent="-272415">
              <a:lnSpc>
                <a:spcPct val="100000"/>
              </a:lnSpc>
              <a:buClr>
                <a:srgbClr val="CCCC00"/>
              </a:buClr>
              <a:buSzPct val="83333"/>
              <a:buFont typeface="Wingdings 2"/>
              <a:buChar char="•"/>
              <a:tabLst>
                <a:tab pos="285750" algn="l"/>
              </a:tabLst>
            </a:pPr>
            <a:r>
              <a:rPr sz="2400" spc="-5" dirty="0">
                <a:latin typeface="Times New Roman"/>
                <a:cs typeface="Times New Roman"/>
              </a:rPr>
              <a:t>Γ</a:t>
            </a:r>
            <a:r>
              <a:rPr sz="2400" spc="-10" dirty="0">
                <a:latin typeface="Times New Roman"/>
                <a:cs typeface="Times New Roman"/>
              </a:rPr>
              <a:t>ε</a:t>
            </a:r>
            <a:r>
              <a:rPr sz="2400" spc="5" dirty="0">
                <a:latin typeface="Times New Roman"/>
                <a:cs typeface="Times New Roman"/>
              </a:rPr>
              <a:t>ν</a:t>
            </a:r>
            <a:r>
              <a:rPr sz="2400" dirty="0">
                <a:latin typeface="Times New Roman"/>
                <a:cs typeface="Times New Roman"/>
              </a:rPr>
              <a:t>ι</a:t>
            </a:r>
            <a:r>
              <a:rPr sz="2400" spc="-10" dirty="0">
                <a:latin typeface="Times New Roman"/>
                <a:cs typeface="Times New Roman"/>
              </a:rPr>
              <a:t>κ</a:t>
            </a:r>
            <a:r>
              <a:rPr sz="2400" dirty="0">
                <a:latin typeface="Times New Roman"/>
                <a:cs typeface="Times New Roman"/>
              </a:rPr>
              <a:t>ό</a:t>
            </a:r>
            <a:r>
              <a:rPr sz="2400" spc="-10" dirty="0">
                <a:latin typeface="Times New Roman"/>
                <a:cs typeface="Times New Roman"/>
              </a:rPr>
              <a:t>ς</a:t>
            </a:r>
            <a:r>
              <a:rPr sz="2400" spc="-5" dirty="0">
                <a:latin typeface="Times New Roman"/>
                <a:cs typeface="Times New Roman"/>
              </a:rPr>
              <a:t> </a:t>
            </a:r>
            <a:r>
              <a:rPr sz="2400" dirty="0">
                <a:latin typeface="Times New Roman"/>
                <a:cs typeface="Times New Roman"/>
              </a:rPr>
              <a:t>όρο</a:t>
            </a:r>
            <a:r>
              <a:rPr sz="2400" spc="-10" dirty="0">
                <a:latin typeface="Times New Roman"/>
                <a:cs typeface="Times New Roman"/>
              </a:rPr>
              <a:t>ς</a:t>
            </a:r>
            <a:r>
              <a:rPr sz="2400" spc="-5" dirty="0">
                <a:latin typeface="Times New Roman"/>
                <a:cs typeface="Times New Roman"/>
              </a:rPr>
              <a:t> </a:t>
            </a:r>
            <a:r>
              <a:rPr sz="2400" spc="-10" dirty="0">
                <a:latin typeface="Times New Roman"/>
                <a:cs typeface="Times New Roman"/>
              </a:rPr>
              <a:t>επ</a:t>
            </a:r>
            <a:r>
              <a:rPr sz="2400" dirty="0">
                <a:latin typeface="Times New Roman"/>
                <a:cs typeface="Times New Roman"/>
              </a:rPr>
              <a:t>ί</a:t>
            </a:r>
            <a:r>
              <a:rPr sz="2400" spc="5" dirty="0">
                <a:latin typeface="Times New Roman"/>
                <a:cs typeface="Times New Roman"/>
              </a:rPr>
              <a:t> </a:t>
            </a:r>
            <a:r>
              <a:rPr sz="2400" spc="-10" dirty="0">
                <a:latin typeface="Times New Roman"/>
                <a:cs typeface="Times New Roman"/>
              </a:rPr>
              <a:t>τ</a:t>
            </a:r>
            <a:r>
              <a:rPr sz="2400" spc="-5" dirty="0">
                <a:latin typeface="Times New Roman"/>
                <a:cs typeface="Times New Roman"/>
              </a:rPr>
              <a:t>ω</a:t>
            </a:r>
            <a:r>
              <a:rPr sz="2400" dirty="0">
                <a:latin typeface="Times New Roman"/>
                <a:cs typeface="Times New Roman"/>
              </a:rPr>
              <a:t>ν</a:t>
            </a:r>
            <a:r>
              <a:rPr sz="2400" spc="-5" dirty="0">
                <a:latin typeface="Times New Roman"/>
                <a:cs typeface="Times New Roman"/>
              </a:rPr>
              <a:t> </a:t>
            </a:r>
            <a:r>
              <a:rPr sz="2400" spc="-25" dirty="0">
                <a:latin typeface="Times New Roman"/>
                <a:cs typeface="Times New Roman"/>
              </a:rPr>
              <a:t>λ</a:t>
            </a:r>
            <a:r>
              <a:rPr sz="2400" dirty="0">
                <a:latin typeface="Times New Roman"/>
                <a:cs typeface="Times New Roman"/>
              </a:rPr>
              <a:t>ι</a:t>
            </a:r>
            <a:r>
              <a:rPr sz="2400" spc="-15" dirty="0">
                <a:latin typeface="Times New Roman"/>
                <a:cs typeface="Times New Roman"/>
              </a:rPr>
              <a:t>α</a:t>
            </a:r>
            <a:r>
              <a:rPr sz="2400" dirty="0">
                <a:latin typeface="Times New Roman"/>
                <a:cs typeface="Times New Roman"/>
              </a:rPr>
              <a:t>νι</a:t>
            </a:r>
            <a:r>
              <a:rPr sz="2400" spc="-10" dirty="0">
                <a:latin typeface="Times New Roman"/>
                <a:cs typeface="Times New Roman"/>
              </a:rPr>
              <a:t>κ</a:t>
            </a:r>
            <a:r>
              <a:rPr sz="2400" spc="-5" dirty="0">
                <a:latin typeface="Times New Roman"/>
                <a:cs typeface="Times New Roman"/>
              </a:rPr>
              <a:t>ώ</a:t>
            </a:r>
            <a:r>
              <a:rPr sz="2400" dirty="0">
                <a:latin typeface="Times New Roman"/>
                <a:cs typeface="Times New Roman"/>
              </a:rPr>
              <a:t>ν</a:t>
            </a:r>
            <a:r>
              <a:rPr sz="2400" spc="-5" dirty="0">
                <a:latin typeface="Times New Roman"/>
                <a:cs typeface="Times New Roman"/>
              </a:rPr>
              <a:t> </a:t>
            </a:r>
            <a:r>
              <a:rPr sz="2400" spc="-15" dirty="0">
                <a:latin typeface="Times New Roman"/>
                <a:cs typeface="Times New Roman"/>
              </a:rPr>
              <a:t>π</a:t>
            </a:r>
            <a:r>
              <a:rPr sz="2400" spc="-10" dirty="0">
                <a:latin typeface="Times New Roman"/>
                <a:cs typeface="Times New Roman"/>
              </a:rPr>
              <a:t>ω</a:t>
            </a:r>
            <a:r>
              <a:rPr sz="2400" spc="-15" dirty="0">
                <a:latin typeface="Times New Roman"/>
                <a:cs typeface="Times New Roman"/>
              </a:rPr>
              <a:t>λ</a:t>
            </a:r>
            <a:r>
              <a:rPr sz="2400" spc="-20" dirty="0">
                <a:latin typeface="Times New Roman"/>
                <a:cs typeface="Times New Roman"/>
              </a:rPr>
              <a:t>ή</a:t>
            </a:r>
            <a:r>
              <a:rPr sz="2400" dirty="0">
                <a:latin typeface="Times New Roman"/>
                <a:cs typeface="Times New Roman"/>
              </a:rPr>
              <a:t>σ</a:t>
            </a:r>
            <a:r>
              <a:rPr sz="2400" spc="-5" dirty="0">
                <a:latin typeface="Times New Roman"/>
                <a:cs typeface="Times New Roman"/>
              </a:rPr>
              <a:t>εω</a:t>
            </a:r>
            <a:r>
              <a:rPr sz="2400" spc="35" dirty="0">
                <a:latin typeface="Times New Roman"/>
                <a:cs typeface="Times New Roman"/>
              </a:rPr>
              <a:t>ν</a:t>
            </a:r>
            <a:r>
              <a:rPr sz="2400" spc="-10" dirty="0">
                <a:latin typeface="Times New Roman"/>
                <a:cs typeface="Times New Roman"/>
              </a:rPr>
              <a:t>:</a:t>
            </a:r>
            <a:endParaRPr sz="2400">
              <a:latin typeface="Times New Roman"/>
              <a:cs typeface="Times New Roman"/>
            </a:endParaRPr>
          </a:p>
          <a:p>
            <a:pPr marL="285115" marR="5080">
              <a:lnSpc>
                <a:spcPct val="100000"/>
              </a:lnSpc>
              <a:spcBef>
                <a:spcPts val="570"/>
              </a:spcBef>
            </a:pPr>
            <a:r>
              <a:rPr sz="2400" spc="-15" dirty="0">
                <a:latin typeface="Times New Roman"/>
                <a:cs typeface="Times New Roman"/>
              </a:rPr>
              <a:t>Ένας</a:t>
            </a:r>
            <a:r>
              <a:rPr sz="2400" spc="-5" dirty="0">
                <a:latin typeface="Times New Roman"/>
                <a:cs typeface="Times New Roman"/>
              </a:rPr>
              <a:t> </a:t>
            </a:r>
            <a:r>
              <a:rPr sz="2400" spc="-15" dirty="0">
                <a:latin typeface="Times New Roman"/>
                <a:cs typeface="Times New Roman"/>
              </a:rPr>
              <a:t>φόρος</a:t>
            </a:r>
            <a:r>
              <a:rPr sz="2400" dirty="0">
                <a:latin typeface="Times New Roman"/>
                <a:cs typeface="Times New Roman"/>
              </a:rPr>
              <a:t> ο </a:t>
            </a:r>
            <a:r>
              <a:rPr sz="2400" spc="-15" dirty="0">
                <a:latin typeface="Times New Roman"/>
                <a:cs typeface="Times New Roman"/>
              </a:rPr>
              <a:t>οποίος</a:t>
            </a:r>
            <a:r>
              <a:rPr sz="2400" spc="-5" dirty="0">
                <a:latin typeface="Times New Roman"/>
                <a:cs typeface="Times New Roman"/>
              </a:rPr>
              <a:t> </a:t>
            </a:r>
            <a:r>
              <a:rPr sz="2400" spc="-15" dirty="0">
                <a:latin typeface="Times New Roman"/>
                <a:cs typeface="Times New Roman"/>
              </a:rPr>
              <a:t>επιβάλλεται</a:t>
            </a:r>
            <a:r>
              <a:rPr sz="2400" spc="5" dirty="0">
                <a:latin typeface="Times New Roman"/>
                <a:cs typeface="Times New Roman"/>
              </a:rPr>
              <a:t> </a:t>
            </a:r>
            <a:r>
              <a:rPr sz="2400" spc="-15" dirty="0">
                <a:latin typeface="Times New Roman"/>
                <a:cs typeface="Times New Roman"/>
              </a:rPr>
              <a:t>με</a:t>
            </a:r>
            <a:r>
              <a:rPr sz="2400" dirty="0">
                <a:latin typeface="Times New Roman"/>
                <a:cs typeface="Times New Roman"/>
              </a:rPr>
              <a:t> </a:t>
            </a:r>
            <a:r>
              <a:rPr sz="2400" spc="-15" dirty="0">
                <a:latin typeface="Times New Roman"/>
                <a:cs typeface="Times New Roman"/>
              </a:rPr>
              <a:t>τον</a:t>
            </a:r>
            <a:r>
              <a:rPr sz="2400" dirty="0">
                <a:latin typeface="Times New Roman"/>
                <a:cs typeface="Times New Roman"/>
              </a:rPr>
              <a:t> </a:t>
            </a:r>
            <a:r>
              <a:rPr sz="2400" spc="5" dirty="0">
                <a:latin typeface="Times New Roman"/>
                <a:cs typeface="Times New Roman"/>
              </a:rPr>
              <a:t>ί</a:t>
            </a:r>
            <a:r>
              <a:rPr sz="2400" dirty="0">
                <a:latin typeface="Times New Roman"/>
                <a:cs typeface="Times New Roman"/>
              </a:rPr>
              <a:t>διο σ</a:t>
            </a:r>
            <a:r>
              <a:rPr sz="2400" spc="-15" dirty="0">
                <a:latin typeface="Times New Roman"/>
                <a:cs typeface="Times New Roman"/>
              </a:rPr>
              <a:t>υντελεστή</a:t>
            </a:r>
            <a:r>
              <a:rPr sz="2400" spc="-5" dirty="0">
                <a:latin typeface="Times New Roman"/>
                <a:cs typeface="Times New Roman"/>
              </a:rPr>
              <a:t> </a:t>
            </a:r>
            <a:r>
              <a:rPr sz="2400" dirty="0">
                <a:latin typeface="Times New Roman"/>
                <a:cs typeface="Times New Roman"/>
              </a:rPr>
              <a:t>σ</a:t>
            </a:r>
            <a:r>
              <a:rPr sz="2400" spc="-10" dirty="0">
                <a:latin typeface="Times New Roman"/>
                <a:cs typeface="Times New Roman"/>
              </a:rPr>
              <a:t>τις</a:t>
            </a:r>
            <a:r>
              <a:rPr sz="2400" spc="-15" dirty="0">
                <a:latin typeface="Times New Roman"/>
                <a:cs typeface="Times New Roman"/>
              </a:rPr>
              <a:t> πωλήσεις</a:t>
            </a:r>
            <a:r>
              <a:rPr sz="2400" spc="-5" dirty="0">
                <a:latin typeface="Times New Roman"/>
                <a:cs typeface="Times New Roman"/>
              </a:rPr>
              <a:t> </a:t>
            </a:r>
            <a:r>
              <a:rPr sz="2400" spc="-15" dirty="0">
                <a:latin typeface="Times New Roman"/>
                <a:cs typeface="Times New Roman"/>
              </a:rPr>
              <a:t>όλων</a:t>
            </a:r>
            <a:r>
              <a:rPr sz="2400" dirty="0">
                <a:latin typeface="Times New Roman"/>
                <a:cs typeface="Times New Roman"/>
              </a:rPr>
              <a:t> </a:t>
            </a:r>
            <a:r>
              <a:rPr sz="2400" spc="-15" dirty="0">
                <a:latin typeface="Times New Roman"/>
                <a:cs typeface="Times New Roman"/>
              </a:rPr>
              <a:t>των</a:t>
            </a:r>
            <a:r>
              <a:rPr sz="2400" dirty="0">
                <a:latin typeface="Times New Roman"/>
                <a:cs typeface="Times New Roman"/>
              </a:rPr>
              <a:t> </a:t>
            </a:r>
            <a:r>
              <a:rPr sz="2400" spc="-15" dirty="0">
                <a:latin typeface="Times New Roman"/>
                <a:cs typeface="Times New Roman"/>
              </a:rPr>
              <a:t>προϊόντων</a:t>
            </a:r>
            <a:endParaRPr sz="2400">
              <a:latin typeface="Times New Roman"/>
              <a:cs typeface="Times New Roman"/>
            </a:endParaRPr>
          </a:p>
          <a:p>
            <a:pPr marL="285115" marR="170180" indent="-272415">
              <a:lnSpc>
                <a:spcPct val="100000"/>
              </a:lnSpc>
              <a:spcBef>
                <a:spcPts val="570"/>
              </a:spcBef>
              <a:buClr>
                <a:srgbClr val="CCCC00"/>
              </a:buClr>
              <a:buSzPct val="83333"/>
              <a:buFont typeface="Wingdings 2"/>
              <a:buChar char="•"/>
              <a:tabLst>
                <a:tab pos="285750" algn="l"/>
              </a:tabLst>
            </a:pPr>
            <a:r>
              <a:rPr sz="2400" dirty="0">
                <a:latin typeface="Times New Roman"/>
                <a:cs typeface="Times New Roman"/>
              </a:rPr>
              <a:t>Η </a:t>
            </a:r>
            <a:r>
              <a:rPr sz="2400" spc="-5" dirty="0">
                <a:latin typeface="Times New Roman"/>
                <a:cs typeface="Times New Roman"/>
              </a:rPr>
              <a:t>μ</a:t>
            </a:r>
            <a:r>
              <a:rPr sz="2400" spc="-15" dirty="0">
                <a:latin typeface="Times New Roman"/>
                <a:cs typeface="Times New Roman"/>
              </a:rPr>
              <a:t>όνη</a:t>
            </a:r>
            <a:r>
              <a:rPr sz="2400" spc="-10" dirty="0">
                <a:latin typeface="Times New Roman"/>
                <a:cs typeface="Times New Roman"/>
              </a:rPr>
              <a:t> </a:t>
            </a:r>
            <a:r>
              <a:rPr sz="2400" spc="-15" dirty="0">
                <a:latin typeface="Times New Roman"/>
                <a:cs typeface="Times New Roman"/>
              </a:rPr>
              <a:t>χώρα</a:t>
            </a:r>
            <a:r>
              <a:rPr sz="2400" dirty="0">
                <a:latin typeface="Times New Roman"/>
                <a:cs typeface="Times New Roman"/>
              </a:rPr>
              <a:t> σ</a:t>
            </a:r>
            <a:r>
              <a:rPr sz="2400" spc="-15" dirty="0">
                <a:latin typeface="Times New Roman"/>
                <a:cs typeface="Times New Roman"/>
              </a:rPr>
              <a:t>τον</a:t>
            </a:r>
            <a:r>
              <a:rPr sz="2400" dirty="0">
                <a:latin typeface="Times New Roman"/>
                <a:cs typeface="Times New Roman"/>
              </a:rPr>
              <a:t> ΟΟΣΑ </a:t>
            </a:r>
            <a:r>
              <a:rPr sz="2400" spc="-10" dirty="0">
                <a:latin typeface="Times New Roman"/>
                <a:cs typeface="Times New Roman"/>
              </a:rPr>
              <a:t>π</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χρησιμοποιεί</a:t>
            </a:r>
            <a:r>
              <a:rPr sz="2400" spc="5" dirty="0">
                <a:latin typeface="Times New Roman"/>
                <a:cs typeface="Times New Roman"/>
              </a:rPr>
              <a:t> </a:t>
            </a:r>
            <a:r>
              <a:rPr sz="2400" spc="-15" dirty="0">
                <a:latin typeface="Times New Roman"/>
                <a:cs typeface="Times New Roman"/>
              </a:rPr>
              <a:t>αυτόν</a:t>
            </a:r>
            <a:r>
              <a:rPr sz="2400" dirty="0">
                <a:latin typeface="Times New Roman"/>
                <a:cs typeface="Times New Roman"/>
              </a:rPr>
              <a:t> </a:t>
            </a:r>
            <a:r>
              <a:rPr sz="2400" spc="-10" dirty="0">
                <a:latin typeface="Times New Roman"/>
                <a:cs typeface="Times New Roman"/>
              </a:rPr>
              <a:t>τ</a:t>
            </a:r>
            <a:r>
              <a:rPr sz="2400" dirty="0">
                <a:latin typeface="Times New Roman"/>
                <a:cs typeface="Times New Roman"/>
              </a:rPr>
              <a:t>ον φόρο </a:t>
            </a:r>
            <a:r>
              <a:rPr sz="2400" spc="-10" dirty="0">
                <a:latin typeface="Times New Roman"/>
                <a:cs typeface="Times New Roman"/>
              </a:rPr>
              <a:t>είναι</a:t>
            </a:r>
            <a:r>
              <a:rPr sz="2400" spc="5" dirty="0">
                <a:latin typeface="Times New Roman"/>
                <a:cs typeface="Times New Roman"/>
              </a:rPr>
              <a:t> </a:t>
            </a:r>
            <a:r>
              <a:rPr sz="2400" dirty="0">
                <a:latin typeface="Times New Roman"/>
                <a:cs typeface="Times New Roman"/>
              </a:rPr>
              <a:t>οι </a:t>
            </a:r>
            <a:r>
              <a:rPr sz="2400" spc="5" dirty="0">
                <a:latin typeface="Times New Roman"/>
                <a:cs typeface="Times New Roman"/>
              </a:rPr>
              <a:t>Η.</a:t>
            </a:r>
            <a:r>
              <a:rPr sz="2400" dirty="0">
                <a:latin typeface="Times New Roman"/>
                <a:cs typeface="Times New Roman"/>
              </a:rPr>
              <a:t>Π.Α.</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232039" y="2101595"/>
            <a:ext cx="8305800" cy="0"/>
          </a:xfrm>
          <a:custGeom>
            <a:avLst/>
            <a:gdLst/>
            <a:ahLst/>
            <a:cxnLst/>
            <a:rect l="l" t="t" r="r" b="b"/>
            <a:pathLst>
              <a:path w="8305800">
                <a:moveTo>
                  <a:pt x="8305787" y="0"/>
                </a:moveTo>
                <a:lnTo>
                  <a:pt x="0" y="0"/>
                </a:lnTo>
              </a:path>
            </a:pathLst>
          </a:custGeom>
          <a:ln w="12700">
            <a:solidFill>
              <a:srgbClr val="000000"/>
            </a:solidFill>
          </a:ln>
        </p:spPr>
        <p:txBody>
          <a:bodyPr wrap="square" lIns="0" tIns="0" rIns="0" bIns="0" rtlCol="0"/>
          <a:lstStyle/>
          <a:p>
            <a:endParaRPr/>
          </a:p>
        </p:txBody>
      </p:sp>
      <p:sp>
        <p:nvSpPr>
          <p:cNvPr id="4" name="object 4"/>
          <p:cNvSpPr/>
          <p:nvPr/>
        </p:nvSpPr>
        <p:spPr>
          <a:xfrm>
            <a:off x="8371211" y="6478523"/>
            <a:ext cx="1349418" cy="565403"/>
          </a:xfrm>
          <a:prstGeom prst="rect">
            <a:avLst/>
          </a:prstGeom>
          <a:blipFill>
            <a:blip r:embed="rId3" cstate="print"/>
            <a:stretch>
              <a:fillRect/>
            </a:stretch>
          </a:blipFill>
        </p:spPr>
        <p:txBody>
          <a:bodyPr wrap="square" lIns="0" tIns="0" rIns="0" bIns="0" rtlCol="0"/>
          <a:lstStyle/>
          <a:p>
            <a:endParaRPr/>
          </a:p>
        </p:txBody>
      </p:sp>
      <p:sp>
        <p:nvSpPr>
          <p:cNvPr id="5" name="object 5"/>
          <p:cNvSpPr/>
          <p:nvPr/>
        </p:nvSpPr>
        <p:spPr>
          <a:xfrm>
            <a:off x="921143" y="6559295"/>
            <a:ext cx="457200" cy="457200"/>
          </a:xfrm>
          <a:custGeom>
            <a:avLst/>
            <a:gdLst/>
            <a:ahLst/>
            <a:cxnLst/>
            <a:rect l="l" t="t" r="r" b="b"/>
            <a:pathLst>
              <a:path w="457200" h="457200">
                <a:moveTo>
                  <a:pt x="457200" y="228600"/>
                </a:moveTo>
                <a:lnTo>
                  <a:pt x="450526" y="173586"/>
                </a:lnTo>
                <a:lnTo>
                  <a:pt x="431585" y="123439"/>
                </a:lnTo>
                <a:lnTo>
                  <a:pt x="401997" y="79731"/>
                </a:lnTo>
                <a:lnTo>
                  <a:pt x="363382" y="44037"/>
                </a:lnTo>
                <a:lnTo>
                  <a:pt x="317361" y="17930"/>
                </a:lnTo>
                <a:lnTo>
                  <a:pt x="265553" y="2985"/>
                </a:lnTo>
                <a:lnTo>
                  <a:pt x="228600" y="0"/>
                </a:lnTo>
                <a:lnTo>
                  <a:pt x="209818" y="756"/>
                </a:lnTo>
                <a:lnTo>
                  <a:pt x="156252" y="11631"/>
                </a:lnTo>
                <a:lnTo>
                  <a:pt x="108076" y="34192"/>
                </a:lnTo>
                <a:lnTo>
                  <a:pt x="66865" y="66865"/>
                </a:lnTo>
                <a:lnTo>
                  <a:pt x="34192" y="108076"/>
                </a:lnTo>
                <a:lnTo>
                  <a:pt x="11631" y="156252"/>
                </a:lnTo>
                <a:lnTo>
                  <a:pt x="756" y="209818"/>
                </a:lnTo>
                <a:lnTo>
                  <a:pt x="0" y="228600"/>
                </a:lnTo>
                <a:lnTo>
                  <a:pt x="756" y="247381"/>
                </a:lnTo>
                <a:lnTo>
                  <a:pt x="11631" y="300947"/>
                </a:lnTo>
                <a:lnTo>
                  <a:pt x="34192" y="349123"/>
                </a:lnTo>
                <a:lnTo>
                  <a:pt x="66865" y="390334"/>
                </a:lnTo>
                <a:lnTo>
                  <a:pt x="108076" y="423007"/>
                </a:lnTo>
                <a:lnTo>
                  <a:pt x="156252" y="445568"/>
                </a:lnTo>
                <a:lnTo>
                  <a:pt x="209818" y="456443"/>
                </a:lnTo>
                <a:lnTo>
                  <a:pt x="228600" y="457200"/>
                </a:lnTo>
                <a:lnTo>
                  <a:pt x="247278" y="456443"/>
                </a:lnTo>
                <a:lnTo>
                  <a:pt x="300654" y="445568"/>
                </a:lnTo>
                <a:lnTo>
                  <a:pt x="348785" y="423007"/>
                </a:lnTo>
                <a:lnTo>
                  <a:pt x="390048" y="390334"/>
                </a:lnTo>
                <a:lnTo>
                  <a:pt x="422825" y="349123"/>
                </a:lnTo>
                <a:lnTo>
                  <a:pt x="445495" y="300947"/>
                </a:lnTo>
                <a:lnTo>
                  <a:pt x="456438" y="247381"/>
                </a:lnTo>
                <a:lnTo>
                  <a:pt x="457200" y="228600"/>
                </a:lnTo>
                <a:close/>
              </a:path>
            </a:pathLst>
          </a:custGeom>
          <a:solidFill>
            <a:srgbClr val="CCCC00"/>
          </a:solidFill>
        </p:spPr>
        <p:txBody>
          <a:bodyPr wrap="square" lIns="0" tIns="0" rIns="0" bIns="0" rtlCol="0"/>
          <a:lstStyle/>
          <a:p>
            <a:endParaRPr/>
          </a:p>
        </p:txBody>
      </p:sp>
      <p:sp>
        <p:nvSpPr>
          <p:cNvPr id="6" name="object 6"/>
          <p:cNvSpPr txBox="1">
            <a:spLocks noGrp="1"/>
          </p:cNvSpPr>
          <p:nvPr>
            <p:ph type="title"/>
          </p:nvPr>
        </p:nvSpPr>
        <p:spPr>
          <a:prstGeom prst="rect">
            <a:avLst/>
          </a:prstGeom>
        </p:spPr>
        <p:txBody>
          <a:bodyPr vert="horz" wrap="square" lIns="0" tIns="139700" rIns="0" bIns="0" rtlCol="0">
            <a:spAutoFit/>
          </a:bodyPr>
          <a:lstStyle/>
          <a:p>
            <a:pPr marL="280670">
              <a:lnSpc>
                <a:spcPct val="100000"/>
              </a:lnSpc>
            </a:pPr>
            <a:r>
              <a:rPr sz="4000" dirty="0"/>
              <a:t>Φόρος</a:t>
            </a:r>
            <a:r>
              <a:rPr sz="4000" spc="-10" dirty="0"/>
              <a:t> </a:t>
            </a:r>
            <a:r>
              <a:rPr sz="4000" spc="-40" dirty="0"/>
              <a:t>Π</a:t>
            </a:r>
            <a:r>
              <a:rPr sz="4000" spc="-20" dirty="0"/>
              <a:t>ροστιθέμενης</a:t>
            </a:r>
            <a:r>
              <a:rPr sz="4000" spc="-5" dirty="0"/>
              <a:t> Α</a:t>
            </a:r>
            <a:r>
              <a:rPr sz="4000" spc="-20" dirty="0"/>
              <a:t>ξίας</a:t>
            </a:r>
            <a:r>
              <a:rPr sz="4000" spc="35" dirty="0"/>
              <a:t> </a:t>
            </a:r>
            <a:r>
              <a:rPr sz="4000" spc="5" dirty="0">
                <a:latin typeface="Times New Roman"/>
                <a:cs typeface="Times New Roman"/>
              </a:rPr>
              <a:t>(</a:t>
            </a:r>
            <a:r>
              <a:rPr sz="4000" spc="-5" dirty="0"/>
              <a:t>ΦΠ</a:t>
            </a:r>
            <a:r>
              <a:rPr sz="4000" dirty="0"/>
              <a:t>Α</a:t>
            </a:r>
            <a:r>
              <a:rPr sz="4000" dirty="0">
                <a:latin typeface="Times New Roman"/>
                <a:cs typeface="Times New Roman"/>
              </a:rPr>
              <a:t>)</a:t>
            </a:r>
            <a:endParaRPr sz="4000">
              <a:latin typeface="Times New Roman"/>
              <a:cs typeface="Times New Roman"/>
            </a:endParaRPr>
          </a:p>
        </p:txBody>
      </p:sp>
      <p:sp>
        <p:nvSpPr>
          <p:cNvPr id="8" name="object 8"/>
          <p:cNvSpPr txBox="1">
            <a:spLocks noGrp="1"/>
          </p:cNvSpPr>
          <p:nvPr>
            <p:ph type="sldNum" sz="quarter" idx="7"/>
          </p:nvPr>
        </p:nvSpPr>
        <p:spPr>
          <a:prstGeom prst="rect">
            <a:avLst/>
          </a:prstGeom>
        </p:spPr>
        <p:txBody>
          <a:bodyPr vert="horz" wrap="square" lIns="0" tIns="0" rIns="0" bIns="0" rtlCol="0">
            <a:spAutoFit/>
          </a:bodyPr>
          <a:lstStyle/>
          <a:p>
            <a:pPr marL="73660">
              <a:lnSpc>
                <a:spcPct val="100000"/>
              </a:lnSpc>
            </a:pPr>
            <a:fld id="{81D60167-4931-47E6-BA6A-407CBD079E47}" type="slidenum">
              <a:rPr spc="-10" dirty="0"/>
              <a:pPr marL="73660">
                <a:lnSpc>
                  <a:spcPct val="100000"/>
                </a:lnSpc>
              </a:pPr>
              <a:t>9</a:t>
            </a:fld>
            <a:endParaRPr spc="-10" dirty="0"/>
          </a:p>
        </p:txBody>
      </p:sp>
      <p:sp>
        <p:nvSpPr>
          <p:cNvPr id="7" name="object 7"/>
          <p:cNvSpPr txBox="1"/>
          <p:nvPr/>
        </p:nvSpPr>
        <p:spPr>
          <a:xfrm>
            <a:off x="1311535" y="2259683"/>
            <a:ext cx="8035290" cy="3031490"/>
          </a:xfrm>
          <a:prstGeom prst="rect">
            <a:avLst/>
          </a:prstGeom>
        </p:spPr>
        <p:txBody>
          <a:bodyPr vert="horz" wrap="square" lIns="0" tIns="0" rIns="0" bIns="0" rtlCol="0">
            <a:spAutoFit/>
          </a:bodyPr>
          <a:lstStyle/>
          <a:p>
            <a:pPr marL="285115" indent="-272415">
              <a:lnSpc>
                <a:spcPts val="2875"/>
              </a:lnSpc>
              <a:buClr>
                <a:srgbClr val="CCCC00"/>
              </a:buClr>
              <a:buSzPct val="83333"/>
              <a:buFont typeface="Wingdings 2"/>
              <a:buChar char="•"/>
              <a:tabLst>
                <a:tab pos="285750" algn="l"/>
              </a:tabLst>
            </a:pPr>
            <a:r>
              <a:rPr sz="2400" spc="-15" dirty="0">
                <a:latin typeface="Times New Roman"/>
                <a:cs typeface="Times New Roman"/>
              </a:rPr>
              <a:t>Είναι</a:t>
            </a:r>
            <a:r>
              <a:rPr sz="2400" spc="5" dirty="0">
                <a:latin typeface="Times New Roman"/>
                <a:cs typeface="Times New Roman"/>
              </a:rPr>
              <a:t> </a:t>
            </a:r>
            <a:r>
              <a:rPr sz="2400" dirty="0">
                <a:latin typeface="Times New Roman"/>
                <a:cs typeface="Times New Roman"/>
              </a:rPr>
              <a:t>ο </a:t>
            </a:r>
            <a:r>
              <a:rPr sz="2400" spc="-15" dirty="0">
                <a:latin typeface="Times New Roman"/>
                <a:cs typeface="Times New Roman"/>
              </a:rPr>
              <a:t>πιο</a:t>
            </a:r>
            <a:r>
              <a:rPr sz="2400" dirty="0">
                <a:latin typeface="Times New Roman"/>
                <a:cs typeface="Times New Roman"/>
              </a:rPr>
              <a:t> </a:t>
            </a:r>
            <a:r>
              <a:rPr sz="2400" spc="-5" dirty="0">
                <a:latin typeface="Times New Roman"/>
                <a:cs typeface="Times New Roman"/>
              </a:rPr>
              <a:t>δ</a:t>
            </a:r>
            <a:r>
              <a:rPr sz="2400" spc="-15" dirty="0">
                <a:latin typeface="Times New Roman"/>
                <a:cs typeface="Times New Roman"/>
              </a:rPr>
              <a:t>ιαδεδομένος</a:t>
            </a:r>
            <a:r>
              <a:rPr sz="2400" spc="-5" dirty="0">
                <a:latin typeface="Times New Roman"/>
                <a:cs typeface="Times New Roman"/>
              </a:rPr>
              <a:t> </a:t>
            </a:r>
            <a:r>
              <a:rPr sz="2400" spc="-15" dirty="0">
                <a:latin typeface="Times New Roman"/>
                <a:cs typeface="Times New Roman"/>
              </a:rPr>
              <a:t>γενικός</a:t>
            </a:r>
            <a:r>
              <a:rPr sz="2400" spc="-5" dirty="0">
                <a:latin typeface="Times New Roman"/>
                <a:cs typeface="Times New Roman"/>
              </a:rPr>
              <a:t> </a:t>
            </a:r>
            <a:r>
              <a:rPr sz="2400" spc="-15" dirty="0">
                <a:latin typeface="Times New Roman"/>
                <a:cs typeface="Times New Roman"/>
              </a:rPr>
              <a:t>φόρος</a:t>
            </a:r>
            <a:r>
              <a:rPr sz="2400" spc="-5" dirty="0">
                <a:latin typeface="Times New Roman"/>
                <a:cs typeface="Times New Roman"/>
              </a:rPr>
              <a:t> </a:t>
            </a:r>
            <a:r>
              <a:rPr sz="2400" spc="-10" dirty="0">
                <a:latin typeface="Times New Roman"/>
                <a:cs typeface="Times New Roman"/>
              </a:rPr>
              <a:t>επί</a:t>
            </a:r>
            <a:r>
              <a:rPr sz="2400"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15" dirty="0">
                <a:latin typeface="Times New Roman"/>
                <a:cs typeface="Times New Roman"/>
              </a:rPr>
              <a:t>κατανάλωσης</a:t>
            </a:r>
            <a:endParaRPr sz="2400">
              <a:latin typeface="Times New Roman"/>
              <a:cs typeface="Times New Roman"/>
            </a:endParaRPr>
          </a:p>
          <a:p>
            <a:pPr marL="285115">
              <a:lnSpc>
                <a:spcPts val="2875"/>
              </a:lnSpc>
            </a:pPr>
            <a:r>
              <a:rPr sz="2400" spc="-5" dirty="0">
                <a:latin typeface="Times New Roman"/>
                <a:cs typeface="Times New Roman"/>
              </a:rPr>
              <a:t>(</a:t>
            </a:r>
            <a:r>
              <a:rPr sz="2400" spc="-15" dirty="0">
                <a:latin typeface="Times New Roman"/>
                <a:cs typeface="Times New Roman"/>
              </a:rPr>
              <a:t>επιβάλλεται</a:t>
            </a:r>
            <a:r>
              <a:rPr sz="2400" dirty="0">
                <a:latin typeface="Times New Roman"/>
                <a:cs typeface="Times New Roman"/>
              </a:rPr>
              <a:t> </a:t>
            </a:r>
            <a:r>
              <a:rPr sz="2400" spc="-15" dirty="0">
                <a:latin typeface="Times New Roman"/>
                <a:cs typeface="Times New Roman"/>
              </a:rPr>
              <a:t>σε</a:t>
            </a:r>
            <a:r>
              <a:rPr sz="2400" spc="5" dirty="0">
                <a:latin typeface="Times New Roman"/>
                <a:cs typeface="Times New Roman"/>
              </a:rPr>
              <a:t> </a:t>
            </a:r>
            <a:r>
              <a:rPr sz="2400" spc="-15" dirty="0">
                <a:latin typeface="Times New Roman"/>
                <a:cs typeface="Times New Roman"/>
              </a:rPr>
              <a:t>όλες</a:t>
            </a:r>
            <a:r>
              <a:rPr sz="2400" spc="-5" dirty="0">
                <a:latin typeface="Times New Roman"/>
                <a:cs typeface="Times New Roman"/>
              </a:rPr>
              <a:t> </a:t>
            </a:r>
            <a:r>
              <a:rPr sz="2400" spc="-10" dirty="0">
                <a:latin typeface="Times New Roman"/>
                <a:cs typeface="Times New Roman"/>
              </a:rPr>
              <a:t>τις</a:t>
            </a:r>
            <a:r>
              <a:rPr sz="2400" spc="-5" dirty="0">
                <a:latin typeface="Times New Roman"/>
                <a:cs typeface="Times New Roman"/>
              </a:rPr>
              <a:t> </a:t>
            </a:r>
            <a:r>
              <a:rPr sz="2400" spc="-15" dirty="0">
                <a:latin typeface="Times New Roman"/>
                <a:cs typeface="Times New Roman"/>
              </a:rPr>
              <a:t>χώρες</a:t>
            </a:r>
            <a:r>
              <a:rPr sz="2400" spc="-5" dirty="0">
                <a:latin typeface="Times New Roman"/>
                <a:cs typeface="Times New Roman"/>
              </a:rPr>
              <a:t> </a:t>
            </a:r>
            <a:r>
              <a:rPr sz="2400" spc="-15" dirty="0">
                <a:latin typeface="Times New Roman"/>
                <a:cs typeface="Times New Roman"/>
              </a:rPr>
              <a:t>του</a:t>
            </a:r>
            <a:r>
              <a:rPr sz="2400" spc="-5" dirty="0">
                <a:latin typeface="Times New Roman"/>
                <a:cs typeface="Times New Roman"/>
              </a:rPr>
              <a:t> </a:t>
            </a:r>
            <a:r>
              <a:rPr sz="2400" dirty="0">
                <a:latin typeface="Times New Roman"/>
                <a:cs typeface="Times New Roman"/>
              </a:rPr>
              <a:t>ΟΟΣΑ </a:t>
            </a:r>
            <a:r>
              <a:rPr sz="2400" spc="-15" dirty="0">
                <a:latin typeface="Times New Roman"/>
                <a:cs typeface="Times New Roman"/>
              </a:rPr>
              <a:t>εκτός</a:t>
            </a:r>
            <a:r>
              <a:rPr sz="2400" spc="-5" dirty="0">
                <a:latin typeface="Times New Roman"/>
                <a:cs typeface="Times New Roman"/>
              </a:rPr>
              <a:t> </a:t>
            </a:r>
            <a:r>
              <a:rPr sz="2400" spc="-15" dirty="0">
                <a:latin typeface="Times New Roman"/>
                <a:cs typeface="Times New Roman"/>
              </a:rPr>
              <a:t>από</a:t>
            </a:r>
            <a:r>
              <a:rPr sz="2400" dirty="0">
                <a:latin typeface="Times New Roman"/>
                <a:cs typeface="Times New Roman"/>
              </a:rPr>
              <a:t> </a:t>
            </a:r>
            <a:r>
              <a:rPr sz="2400" spc="-10" dirty="0">
                <a:latin typeface="Times New Roman"/>
                <a:cs typeface="Times New Roman"/>
              </a:rPr>
              <a:t>τις</a:t>
            </a:r>
            <a:r>
              <a:rPr sz="2400" spc="-5" dirty="0">
                <a:latin typeface="Times New Roman"/>
                <a:cs typeface="Times New Roman"/>
              </a:rPr>
              <a:t> </a:t>
            </a:r>
            <a:r>
              <a:rPr sz="2400" dirty="0">
                <a:latin typeface="Times New Roman"/>
                <a:cs typeface="Times New Roman"/>
              </a:rPr>
              <a:t>ΗΠ</a:t>
            </a:r>
            <a:r>
              <a:rPr sz="2400" spc="65" dirty="0">
                <a:latin typeface="Times New Roman"/>
                <a:cs typeface="Times New Roman"/>
              </a:rPr>
              <a:t>Α</a:t>
            </a:r>
            <a:r>
              <a:rPr sz="2400" dirty="0">
                <a:latin typeface="Times New Roman"/>
                <a:cs typeface="Times New Roman"/>
              </a:rPr>
              <a:t>)</a:t>
            </a:r>
            <a:endParaRPr sz="2400">
              <a:latin typeface="Times New Roman"/>
              <a:cs typeface="Times New Roman"/>
            </a:endParaRPr>
          </a:p>
          <a:p>
            <a:pPr>
              <a:lnSpc>
                <a:spcPct val="100000"/>
              </a:lnSpc>
              <a:spcBef>
                <a:spcPts val="51"/>
              </a:spcBef>
            </a:pPr>
            <a:endParaRPr sz="2950">
              <a:latin typeface="Times New Roman"/>
              <a:cs typeface="Times New Roman"/>
            </a:endParaRPr>
          </a:p>
          <a:p>
            <a:pPr marL="285115" marR="1336040" indent="-272415" algn="just">
              <a:lnSpc>
                <a:spcPct val="100000"/>
              </a:lnSpc>
              <a:buClr>
                <a:srgbClr val="CCCC00"/>
              </a:buClr>
              <a:buSzPct val="83333"/>
              <a:buFont typeface="Wingdings 2"/>
              <a:buChar char="•"/>
              <a:tabLst>
                <a:tab pos="285750" algn="l"/>
              </a:tabLst>
            </a:pPr>
            <a:r>
              <a:rPr sz="2400" spc="-15" dirty="0">
                <a:latin typeface="Times New Roman"/>
                <a:cs typeface="Times New Roman"/>
              </a:rPr>
              <a:t>Είναι</a:t>
            </a:r>
            <a:r>
              <a:rPr sz="2400" spc="5" dirty="0">
                <a:latin typeface="Times New Roman"/>
                <a:cs typeface="Times New Roman"/>
              </a:rPr>
              <a:t> </a:t>
            </a:r>
            <a:r>
              <a:rPr sz="2400" spc="-15" dirty="0">
                <a:latin typeface="Times New Roman"/>
                <a:cs typeface="Times New Roman"/>
              </a:rPr>
              <a:t>ποσοστιαίος</a:t>
            </a:r>
            <a:r>
              <a:rPr sz="2400" spc="-5" dirty="0">
                <a:latin typeface="Times New Roman"/>
                <a:cs typeface="Times New Roman"/>
              </a:rPr>
              <a:t> </a:t>
            </a:r>
            <a:r>
              <a:rPr sz="2400" spc="-15" dirty="0">
                <a:latin typeface="Times New Roman"/>
                <a:cs typeface="Times New Roman"/>
              </a:rPr>
              <a:t>φόρος</a:t>
            </a:r>
            <a:r>
              <a:rPr sz="2400" spc="-5" dirty="0">
                <a:latin typeface="Times New Roman"/>
                <a:cs typeface="Times New Roman"/>
              </a:rPr>
              <a:t> </a:t>
            </a:r>
            <a:r>
              <a:rPr sz="2400" dirty="0">
                <a:latin typeface="Times New Roman"/>
                <a:cs typeface="Times New Roman"/>
              </a:rPr>
              <a:t>ο </a:t>
            </a:r>
            <a:r>
              <a:rPr sz="2400" spc="-15" dirty="0">
                <a:latin typeface="Times New Roman"/>
                <a:cs typeface="Times New Roman"/>
              </a:rPr>
              <a:t>οποίος</a:t>
            </a:r>
            <a:r>
              <a:rPr sz="2400" dirty="0">
                <a:latin typeface="Times New Roman"/>
                <a:cs typeface="Times New Roman"/>
              </a:rPr>
              <a:t> </a:t>
            </a:r>
            <a:r>
              <a:rPr sz="2400" spc="-15" dirty="0">
                <a:latin typeface="Times New Roman"/>
                <a:cs typeface="Times New Roman"/>
              </a:rPr>
              <a:t>επιβάλλεται</a:t>
            </a:r>
            <a:r>
              <a:rPr sz="2400" dirty="0">
                <a:latin typeface="Times New Roman"/>
                <a:cs typeface="Times New Roman"/>
              </a:rPr>
              <a:t> </a:t>
            </a:r>
            <a:r>
              <a:rPr sz="2400" spc="-15" dirty="0">
                <a:latin typeface="Times New Roman"/>
                <a:cs typeface="Times New Roman"/>
              </a:rPr>
              <a:t>στην προστιθέμενη</a:t>
            </a:r>
            <a:r>
              <a:rPr sz="2400" spc="-5" dirty="0">
                <a:latin typeface="Times New Roman"/>
                <a:cs typeface="Times New Roman"/>
              </a:rPr>
              <a:t> </a:t>
            </a:r>
            <a:r>
              <a:rPr sz="2400" spc="-15" dirty="0">
                <a:latin typeface="Times New Roman"/>
                <a:cs typeface="Times New Roman"/>
              </a:rPr>
              <a:t>αξία</a:t>
            </a:r>
            <a:r>
              <a:rPr sz="2400" dirty="0">
                <a:latin typeface="Times New Roman"/>
                <a:cs typeface="Times New Roman"/>
              </a:rPr>
              <a:t> </a:t>
            </a:r>
            <a:r>
              <a:rPr sz="2400" spc="-15" dirty="0">
                <a:latin typeface="Times New Roman"/>
                <a:cs typeface="Times New Roman"/>
              </a:rPr>
              <a:t>σε</a:t>
            </a:r>
            <a:r>
              <a:rPr sz="2400" dirty="0">
                <a:latin typeface="Times New Roman"/>
                <a:cs typeface="Times New Roman"/>
              </a:rPr>
              <a:t> </a:t>
            </a:r>
            <a:r>
              <a:rPr sz="2400" spc="-15" dirty="0">
                <a:latin typeface="Times New Roman"/>
                <a:cs typeface="Times New Roman"/>
              </a:rPr>
              <a:t>κάθε</a:t>
            </a:r>
            <a:r>
              <a:rPr sz="2400" spc="5" dirty="0">
                <a:latin typeface="Times New Roman"/>
                <a:cs typeface="Times New Roman"/>
              </a:rPr>
              <a:t> </a:t>
            </a:r>
            <a:r>
              <a:rPr sz="2400" spc="-15" dirty="0">
                <a:latin typeface="Times New Roman"/>
                <a:cs typeface="Times New Roman"/>
              </a:rPr>
              <a:t>στάδιο</a:t>
            </a:r>
            <a:r>
              <a:rPr sz="2400" dirty="0">
                <a:latin typeface="Times New Roman"/>
                <a:cs typeface="Times New Roman"/>
              </a:rPr>
              <a:t> </a:t>
            </a:r>
            <a:r>
              <a:rPr sz="2400" spc="-15" dirty="0">
                <a:latin typeface="Times New Roman"/>
                <a:cs typeface="Times New Roman"/>
              </a:rPr>
              <a:t>της</a:t>
            </a:r>
            <a:r>
              <a:rPr sz="2400" spc="-5" dirty="0">
                <a:latin typeface="Times New Roman"/>
                <a:cs typeface="Times New Roman"/>
              </a:rPr>
              <a:t> </a:t>
            </a:r>
            <a:r>
              <a:rPr sz="2400" spc="-25" dirty="0">
                <a:latin typeface="Times New Roman"/>
                <a:cs typeface="Times New Roman"/>
              </a:rPr>
              <a:t>π</a:t>
            </a:r>
            <a:r>
              <a:rPr sz="2400" spc="-15" dirty="0">
                <a:latin typeface="Times New Roman"/>
                <a:cs typeface="Times New Roman"/>
              </a:rPr>
              <a:t>αραγωγικής</a:t>
            </a:r>
            <a:r>
              <a:rPr sz="2400" spc="-10" dirty="0">
                <a:latin typeface="Times New Roman"/>
                <a:cs typeface="Times New Roman"/>
              </a:rPr>
              <a:t> διαδικασίας</a:t>
            </a:r>
            <a:endParaRPr sz="2400">
              <a:latin typeface="Times New Roman"/>
              <a:cs typeface="Times New Roman"/>
            </a:endParaRPr>
          </a:p>
          <a:p>
            <a:pPr marL="285115" marR="445134" indent="-272415">
              <a:lnSpc>
                <a:spcPct val="100000"/>
              </a:lnSpc>
              <a:spcBef>
                <a:spcPts val="570"/>
              </a:spcBef>
              <a:buClr>
                <a:srgbClr val="CCCC00"/>
              </a:buClr>
              <a:buSzPct val="83333"/>
              <a:buFont typeface="Wingdings 2"/>
              <a:buChar char="•"/>
              <a:tabLst>
                <a:tab pos="285750" algn="l"/>
                <a:tab pos="2897505" algn="l"/>
              </a:tabLst>
            </a:pPr>
            <a:r>
              <a:rPr sz="2400" spc="-15" dirty="0">
                <a:latin typeface="Times New Roman"/>
                <a:cs typeface="Times New Roman"/>
              </a:rPr>
              <a:t>Προστιθέμενη</a:t>
            </a:r>
            <a:r>
              <a:rPr sz="2400" spc="-5" dirty="0">
                <a:latin typeface="Times New Roman"/>
                <a:cs typeface="Times New Roman"/>
              </a:rPr>
              <a:t> </a:t>
            </a:r>
            <a:r>
              <a:rPr sz="2400" spc="-10" dirty="0">
                <a:latin typeface="Times New Roman"/>
                <a:cs typeface="Times New Roman"/>
              </a:rPr>
              <a:t>αξί</a:t>
            </a:r>
            <a:r>
              <a:rPr sz="2400" dirty="0">
                <a:latin typeface="Times New Roman"/>
                <a:cs typeface="Times New Roman"/>
              </a:rPr>
              <a:t>α</a:t>
            </a:r>
            <a:r>
              <a:rPr sz="2400" spc="-10" dirty="0">
                <a:latin typeface="Times New Roman"/>
                <a:cs typeface="Times New Roman"/>
              </a:rPr>
              <a:t>:</a:t>
            </a:r>
            <a:r>
              <a:rPr sz="2400" dirty="0">
                <a:latin typeface="Times New Roman"/>
                <a:cs typeface="Times New Roman"/>
              </a:rPr>
              <a:t>	</a:t>
            </a:r>
            <a:r>
              <a:rPr sz="2400" spc="-15" dirty="0">
                <a:latin typeface="Times New Roman"/>
                <a:cs typeface="Times New Roman"/>
              </a:rPr>
              <a:t>η</a:t>
            </a:r>
            <a:r>
              <a:rPr sz="2400" spc="-5" dirty="0">
                <a:latin typeface="Times New Roman"/>
                <a:cs typeface="Times New Roman"/>
              </a:rPr>
              <a:t> </a:t>
            </a:r>
            <a:r>
              <a:rPr sz="2400" spc="-10" dirty="0">
                <a:latin typeface="Times New Roman"/>
                <a:cs typeface="Times New Roman"/>
              </a:rPr>
              <a:t>δ</a:t>
            </a:r>
            <a:r>
              <a:rPr sz="2400" spc="-15" dirty="0">
                <a:latin typeface="Times New Roman"/>
                <a:cs typeface="Times New Roman"/>
              </a:rPr>
              <a:t>ιαφορά</a:t>
            </a:r>
            <a:r>
              <a:rPr sz="2400" dirty="0">
                <a:latin typeface="Times New Roman"/>
                <a:cs typeface="Times New Roman"/>
              </a:rPr>
              <a:t> </a:t>
            </a:r>
            <a:r>
              <a:rPr sz="2400" spc="-15" dirty="0">
                <a:latin typeface="Times New Roman"/>
                <a:cs typeface="Times New Roman"/>
              </a:rPr>
              <a:t>ανάμεσα</a:t>
            </a:r>
            <a:r>
              <a:rPr sz="2400" spc="5" dirty="0">
                <a:latin typeface="Times New Roman"/>
                <a:cs typeface="Times New Roman"/>
              </a:rPr>
              <a:t> </a:t>
            </a:r>
            <a:r>
              <a:rPr sz="2400" dirty="0">
                <a:latin typeface="Times New Roman"/>
                <a:cs typeface="Times New Roman"/>
              </a:rPr>
              <a:t>σ</a:t>
            </a:r>
            <a:r>
              <a:rPr sz="2400" spc="-10" dirty="0">
                <a:latin typeface="Times New Roman"/>
                <a:cs typeface="Times New Roman"/>
              </a:rPr>
              <a:t>τις</a:t>
            </a:r>
            <a:r>
              <a:rPr sz="2400" spc="-5" dirty="0">
                <a:latin typeface="Times New Roman"/>
                <a:cs typeface="Times New Roman"/>
              </a:rPr>
              <a:t> </a:t>
            </a:r>
            <a:r>
              <a:rPr sz="2400" spc="-10" dirty="0">
                <a:latin typeface="Times New Roman"/>
                <a:cs typeface="Times New Roman"/>
              </a:rPr>
              <a:t>π</a:t>
            </a:r>
            <a:r>
              <a:rPr sz="2400" spc="-15" dirty="0">
                <a:latin typeface="Times New Roman"/>
                <a:cs typeface="Times New Roman"/>
              </a:rPr>
              <a:t>ωλή</a:t>
            </a:r>
            <a:r>
              <a:rPr sz="2400" spc="-20" dirty="0">
                <a:latin typeface="Times New Roman"/>
                <a:cs typeface="Times New Roman"/>
              </a:rPr>
              <a:t>σ</a:t>
            </a:r>
            <a:r>
              <a:rPr sz="2400" spc="-10" dirty="0">
                <a:latin typeface="Times New Roman"/>
                <a:cs typeface="Times New Roman"/>
              </a:rPr>
              <a:t>εις</a:t>
            </a:r>
            <a:r>
              <a:rPr sz="2400" dirty="0">
                <a:latin typeface="Times New Roman"/>
                <a:cs typeface="Times New Roman"/>
              </a:rPr>
              <a:t> </a:t>
            </a:r>
            <a:r>
              <a:rPr sz="2400" spc="-15" dirty="0">
                <a:latin typeface="Times New Roman"/>
                <a:cs typeface="Times New Roman"/>
              </a:rPr>
              <a:t>και στο</a:t>
            </a:r>
            <a:r>
              <a:rPr sz="2400" dirty="0">
                <a:latin typeface="Times New Roman"/>
                <a:cs typeface="Times New Roman"/>
              </a:rPr>
              <a:t> </a:t>
            </a:r>
            <a:r>
              <a:rPr sz="2400" spc="-15" dirty="0">
                <a:latin typeface="Times New Roman"/>
                <a:cs typeface="Times New Roman"/>
              </a:rPr>
              <a:t>κόστος</a:t>
            </a:r>
            <a:r>
              <a:rPr sz="2400" spc="-5" dirty="0">
                <a:latin typeface="Times New Roman"/>
                <a:cs typeface="Times New Roman"/>
              </a:rPr>
              <a:t> </a:t>
            </a:r>
            <a:r>
              <a:rPr sz="2400" spc="-10" dirty="0">
                <a:latin typeface="Times New Roman"/>
                <a:cs typeface="Times New Roman"/>
              </a:rPr>
              <a:t>τ</a:t>
            </a:r>
            <a:r>
              <a:rPr sz="2400" dirty="0">
                <a:latin typeface="Times New Roman"/>
                <a:cs typeface="Times New Roman"/>
              </a:rPr>
              <a:t>ων </a:t>
            </a:r>
            <a:r>
              <a:rPr sz="2400" spc="-15" dirty="0">
                <a:latin typeface="Times New Roman"/>
                <a:cs typeface="Times New Roman"/>
              </a:rPr>
              <a:t>υλικών</a:t>
            </a:r>
            <a:r>
              <a:rPr sz="2400" dirty="0">
                <a:latin typeface="Times New Roman"/>
                <a:cs typeface="Times New Roman"/>
              </a:rPr>
              <a:t> </a:t>
            </a:r>
            <a:r>
              <a:rPr sz="2400" spc="-15" dirty="0">
                <a:latin typeface="Times New Roman"/>
                <a:cs typeface="Times New Roman"/>
              </a:rPr>
              <a:t>εισροών</a:t>
            </a:r>
            <a:r>
              <a:rPr sz="2400" dirty="0">
                <a:latin typeface="Times New Roman"/>
                <a:cs typeface="Times New Roman"/>
              </a:rPr>
              <a:t> </a:t>
            </a:r>
            <a:r>
              <a:rPr sz="2400" spc="-15" dirty="0">
                <a:latin typeface="Times New Roman"/>
                <a:cs typeface="Times New Roman"/>
              </a:rPr>
              <a:t>π</a:t>
            </a:r>
            <a:r>
              <a:rPr sz="2400" dirty="0">
                <a:latin typeface="Times New Roman"/>
                <a:cs typeface="Times New Roman"/>
              </a:rPr>
              <a:t>ου</a:t>
            </a:r>
            <a:r>
              <a:rPr sz="2400" spc="-5" dirty="0">
                <a:latin typeface="Times New Roman"/>
                <a:cs typeface="Times New Roman"/>
              </a:rPr>
              <a:t> </a:t>
            </a:r>
            <a:r>
              <a:rPr sz="2400" spc="-15" dirty="0">
                <a:latin typeface="Times New Roman"/>
                <a:cs typeface="Times New Roman"/>
              </a:rPr>
              <a:t>αγοράστηκαν</a:t>
            </a:r>
            <a:endParaRPr sz="2400">
              <a:latin typeface="Times New Roman"/>
              <a:cs typeface="Times New Roman"/>
            </a:endParaRPr>
          </a:p>
        </p:txBody>
      </p:sp>
      <p:graphicFrame>
        <p:nvGraphicFramePr>
          <p:cNvPr id="3" name="object 3"/>
          <p:cNvGraphicFramePr>
            <a:graphicFrameLocks noGrp="1"/>
          </p:cNvGraphicFramePr>
          <p:nvPr/>
        </p:nvGraphicFramePr>
        <p:xfrm>
          <a:off x="1048143" y="495045"/>
          <a:ext cx="8686798" cy="548640"/>
        </p:xfrm>
        <a:graphic>
          <a:graphicData uri="http://schemas.openxmlformats.org/drawingml/2006/table">
            <a:tbl>
              <a:tblPr firstRow="1" bandRow="1">
                <a:tableStyleId>{2D5ABB26-0587-4C30-8999-92F81FD0307C}</a:tableStyleId>
              </a:tblPr>
              <a:tblGrid>
                <a:gridCol w="8456294"/>
                <a:gridCol w="230504"/>
              </a:tblGrid>
              <a:tr h="228600">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r>
              <a:tr h="139446">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660000"/>
                    </a:solidFill>
                  </a:tcPr>
                </a:tc>
                <a:tc>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999966"/>
                    </a:solidFill>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TotalTime>
  <Words>2172</Words>
  <Application>Microsoft Office PowerPoint</Application>
  <PresentationFormat>Προσαρμογή</PresentationFormat>
  <Paragraphs>467</Paragraphs>
  <Slides>43</Slides>
  <Notes>37</Notes>
  <HiddenSlides>0</HiddenSlides>
  <MMClips>0</MMClips>
  <ScaleCrop>false</ScaleCrop>
  <HeadingPairs>
    <vt:vector size="4" baseType="variant">
      <vt:variant>
        <vt:lpstr>Θέμα</vt:lpstr>
      </vt:variant>
      <vt:variant>
        <vt:i4>1</vt:i4>
      </vt:variant>
      <vt:variant>
        <vt:lpstr>Τίτλοι διαφανειών</vt:lpstr>
      </vt:variant>
      <vt:variant>
        <vt:i4>43</vt:i4>
      </vt:variant>
    </vt:vector>
  </HeadingPairs>
  <TitlesOfParts>
    <vt:vector size="44" baseType="lpstr">
      <vt:lpstr>Office Theme</vt:lpstr>
      <vt:lpstr>Διάλεξη 20</vt:lpstr>
      <vt:lpstr>Φορολόγηση της δαπάνης   (κατανάλωσης)  </vt:lpstr>
      <vt:lpstr>Διαφάνεια 3</vt:lpstr>
      <vt:lpstr>Διαφάνεια 4</vt:lpstr>
      <vt:lpstr>Διαφάνεια 5</vt:lpstr>
      <vt:lpstr>Διαφάνεια 6</vt:lpstr>
      <vt:lpstr>Διαφάνεια 7</vt:lpstr>
      <vt:lpstr>Φόρος επί των λιανικών πωλήσεων</vt:lpstr>
      <vt:lpstr>Φόρος Προστιθέμενης Αξίας (ΦΠΑ)</vt:lpstr>
      <vt:lpstr>Διαφάνεια 10</vt:lpstr>
      <vt:lpstr>Ειδικοί φόροι κατανάλωσης</vt:lpstr>
      <vt:lpstr>Διαφάνεια 12</vt:lpstr>
      <vt:lpstr>Διαφάνεια 13</vt:lpstr>
      <vt:lpstr>Η έμμεση φορολογία στην Ελλάδα (2009)   Οι βασικοί φόροι  </vt:lpstr>
      <vt:lpstr>Διαφάνεια 15</vt:lpstr>
      <vt:lpstr>Φόρος στις χρηματοροές   (Cash-Flow Tax)  </vt:lpstr>
      <vt:lpstr>Φορολόγηση του εισοδήματος   ή φορολόγηση της κατανάλωσης;  </vt:lpstr>
      <vt:lpstr>Προβλήματα και με τα δυο συστήματα</vt:lpstr>
      <vt:lpstr>Φόροι περιουσίας</vt:lpstr>
      <vt:lpstr>Φόροι ακίνητης περιουσίας στην Ελλάδα</vt:lpstr>
      <vt:lpstr>Φόροι ακίνητης περιουσίας στην Ελλάδα</vt:lpstr>
      <vt:lpstr>ΔΥΟ ΦΟΡΟΙ ΣΤΗΝ ΑΚΙΝΗΤΗ ΠΕΡΙΟΥΣΙΑ ΑΠΟ ΤΗΝ 1/1/2014</vt:lpstr>
      <vt:lpstr>ΠΩΣ ΥΠΟΛΟΓΙΖΕΤΑΙ Ο ΚΥΡΙΟΣ ΦΟΡΟΣ ΣΤΑ ΦΥΣΙΚΑ ΠΡΟΣΩΠΑ</vt:lpstr>
      <vt:lpstr>Διαφάνεια 24</vt:lpstr>
      <vt:lpstr>ΠΩΣ ΥΠΟΛΟΓΙΖΕΤΑΙ Ο ΣΥΜΠΛΗΡΩΜΑΤΙΚΟΣ ΦΟΡΟΣ ΣΤΑ ΦΥΣΙΚΑ ΠΡΟΣΩΠΑ</vt:lpstr>
      <vt:lpstr>ΠΩΣ ΥΠΟΛΟΓΙΖΕΤΑΙ Ο ΣΥΜΠΛΗΡΩΜΑΤΙΚΟΣ ΦΟΡΟΣ ΣΤΑ ΝΟΜΙΚΑ ΠΡΟΣΩΠΑ</vt:lpstr>
      <vt:lpstr>ΠΕΡΙΣΣΟΤΕΡΕΣ ΠΛΗΡΟΦΟΡΙΕΣ</vt:lpstr>
      <vt:lpstr>Οικονομική επίπτωση. Η παραδοσιακή άποψη–Φόρος κατοχής στη γη</vt:lpstr>
      <vt:lpstr>Οικονομική επίπτωση.</vt:lpstr>
      <vt:lpstr>Οικονομική επίπτωση. Η παραδοσιακή άποψη. Φόρος κατοχής στα κτίσματα</vt:lpstr>
      <vt:lpstr>Διαφάνεια 31</vt:lpstr>
      <vt:lpstr>Η νέα άποψη:</vt:lpstr>
      <vt:lpstr>Διαφάνεια 33</vt:lpstr>
      <vt:lpstr>Συμβιβάζοντας τις τρεις απόψεις</vt:lpstr>
      <vt:lpstr>Γιατί οι φορολογούμενοι μισούν τόσο πολύ τους φόρους περιουσίας;</vt:lpstr>
      <vt:lpstr>Ιδέες για να βελτιωθεί ο φόρος περιουσίας</vt:lpstr>
      <vt:lpstr>Διαφάνεια 37</vt:lpstr>
      <vt:lpstr>Διαφάνεια 38</vt:lpstr>
      <vt:lpstr>Φορολογία κληρονομιών στην Ελλάδα</vt:lpstr>
      <vt:lpstr>Διαφάνεια 40</vt:lpstr>
      <vt:lpstr>Διαφάνεια 41</vt:lpstr>
      <vt:lpstr>Διαφάνεια 42</vt:lpstr>
      <vt:lpstr>Διαφάνεια 43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&lt;4D6963726F736F667420506F776572506F696E74202D20C4E9DCEBE5EEE72032302C20D6FCF1EFE920F3F4E7ED20EAE1F4E1EDDCEBF9F3E75FCCEFF1F6EFF0EFE9E7ECDDEDE7&gt;</dc:title>
  <dc:creator>user</dc:creator>
  <cp:lastModifiedBy>User</cp:lastModifiedBy>
  <cp:revision>2</cp:revision>
  <dcterms:created xsi:type="dcterms:W3CDTF">2014-11-11T13:22:23Z</dcterms:created>
  <dcterms:modified xsi:type="dcterms:W3CDTF">2014-11-11T13:34:39Z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2009-11-23T00:00:00Z</vt:filetime>
  </property>
  <property fmtid="{D5CDD505-2E9C-101B-9397-08002B2CF9AE}" pid="3" name="LastSaved">
    <vt:filetime>2014-11-11T00:00:00Z</vt:filetime>
  </property>
</Properties>
</file>