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83" autoAdjust="0"/>
  </p:normalViewPr>
  <p:slideViewPr>
    <p:cSldViewPr>
      <p:cViewPr varScale="1">
        <p:scale>
          <a:sx n="110" d="100"/>
          <a:sy n="110" d="100"/>
        </p:scale>
        <p:origin x="-1644" y="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5D7AA-4295-4007-960B-B032BB681FCB}" type="datetimeFigureOut">
              <a:rPr lang="el-GR" smtClean="0"/>
              <a:pPr/>
              <a:t>5/2/2015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5400-9E8C-487F-A2A5-C1CC8B2B767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Παρουσίαση βασισμένη στο εγχειρίδιο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971600" y="3573016"/>
            <a:ext cx="6800800" cy="2065784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Roblyer</a:t>
            </a:r>
            <a:r>
              <a:rPr lang="en-US" dirty="0" smtClean="0">
                <a:solidFill>
                  <a:schemeClr val="tx1"/>
                </a:solidFill>
              </a:rPr>
              <a:t>, M.D.</a:t>
            </a:r>
            <a:r>
              <a:rPr lang="el-GR" dirty="0" smtClean="0">
                <a:solidFill>
                  <a:schemeClr val="tx1"/>
                </a:solidFill>
              </a:rPr>
              <a:t> (2008),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i="1" dirty="0" smtClean="0">
                <a:solidFill>
                  <a:schemeClr val="tx1"/>
                </a:solidFill>
              </a:rPr>
              <a:t>Εκπαιδευτική τεχνολογία και διδασκαλία</a:t>
            </a:r>
            <a:r>
              <a:rPr lang="el-GR" dirty="0" smtClean="0">
                <a:solidFill>
                  <a:schemeClr val="tx1"/>
                </a:solidFill>
              </a:rPr>
              <a:t>, Αθήνα: Ίων.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Αυξημένη παραγωγικότητα του εκπαιδευτικού</a:t>
            </a:r>
          </a:p>
          <a:p>
            <a:pPr lvl="1"/>
            <a:r>
              <a:rPr lang="el-GR" dirty="0" smtClean="0"/>
              <a:t>Απελευθέρωση χρόνου για την εργασία με τους μαθητές διευκολύνοντας τις εργασίες παραγωγής και τις εργασίες διατήρησης αρχείου</a:t>
            </a:r>
          </a:p>
          <a:p>
            <a:pPr lvl="1"/>
            <a:r>
              <a:rPr lang="el-GR" dirty="0" smtClean="0"/>
              <a:t>Παροχή εγκυρότερων πληροφοριών γρηγορότερα</a:t>
            </a:r>
          </a:p>
          <a:p>
            <a:pPr lvl="1"/>
            <a:r>
              <a:rPr lang="el-GR" dirty="0" smtClean="0"/>
              <a:t>Δυνατότητα παραγωγής από τους εκπαιδευτικούς πιο εμφανίσιμων και φιλικών προς τους μαθητές υλικών, γρηγορότερα 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Απαιτούμενες δεξιότητες για την εποχή της Πληροφορίας</a:t>
            </a:r>
          </a:p>
          <a:p>
            <a:pPr lvl="1"/>
            <a:r>
              <a:rPr lang="el-GR" dirty="0" smtClean="0"/>
              <a:t>Τεχνολογικός αλφαβητισμός</a:t>
            </a:r>
          </a:p>
          <a:p>
            <a:pPr lvl="2"/>
            <a:r>
              <a:rPr lang="el-GR" dirty="0"/>
              <a:t> </a:t>
            </a:r>
            <a:r>
              <a:rPr lang="el-GR" dirty="0" smtClean="0"/>
              <a:t>συνδέεται με την οικονομική ανταγωνιστικότητα</a:t>
            </a:r>
          </a:p>
          <a:p>
            <a:pPr lvl="1"/>
            <a:r>
              <a:rPr lang="el-GR" dirty="0" smtClean="0"/>
              <a:t>Πληροφοριακός αλφαβητισμός</a:t>
            </a:r>
          </a:p>
          <a:p>
            <a:pPr lvl="2"/>
            <a:r>
              <a:rPr lang="el-GR" dirty="0" smtClean="0"/>
              <a:t>6 δεξιότητες: ορισμός προβλήματος, στρατηγικές αναζήτησης πληροφοριών,, θέση και πρόσβαση, χρήση πληροφοριών, σύνθεση και αξιολόγηση </a:t>
            </a:r>
          </a:p>
          <a:p>
            <a:pPr lvl="1"/>
            <a:r>
              <a:rPr lang="el-GR" dirty="0" smtClean="0"/>
              <a:t>Οπτικός αλφαβητισμός</a:t>
            </a:r>
          </a:p>
          <a:p>
            <a:pPr lvl="1"/>
            <a:r>
              <a:rPr lang="el-GR" dirty="0" smtClean="0"/>
              <a:t>Στρατηγικές οπτικής επικοινωνίας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Μοντέλο σχεδιασμού ενσωμάτωσης της τεχνολογίας για εκπαιδευτικούς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5 φάσεις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Φάση 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  Καθορισμός σχετικού πλεονεκτήματος</a:t>
            </a:r>
          </a:p>
          <a:p>
            <a:pPr lvl="1"/>
            <a:r>
              <a:rPr lang="el-GR" dirty="0" smtClean="0"/>
              <a:t>Υπάρχουν θέματα ή στόχοι του αναλυτικού προγράμματος που δυσκολεύομαι να διδάξω;</a:t>
            </a:r>
          </a:p>
          <a:p>
            <a:pPr lvl="1"/>
            <a:r>
              <a:rPr lang="el-GR" dirty="0" smtClean="0"/>
              <a:t>Υπάρχουν για κάποια από αυτές τις περιοχές διδακτικού προβλήματος λύσεις που βασίζονται στην τεχνολογία;</a:t>
            </a:r>
          </a:p>
          <a:p>
            <a:pPr lvl="1"/>
            <a:r>
              <a:rPr lang="el-GR" dirty="0" smtClean="0"/>
              <a:t>Ποιο είναι το σχετικό πλεονέκτημα των λύσεων που βασίζονται στην τεχνολογία;</a:t>
            </a:r>
          </a:p>
          <a:p>
            <a:pPr lvl="1"/>
            <a:r>
              <a:rPr lang="el-GR" dirty="0" smtClean="0"/>
              <a:t>Είναι ικανό να δικαιολογήσει την προσπάθεια που θα απαιτηθεί για την υιοθέτηση </a:t>
            </a:r>
            <a:r>
              <a:rPr lang="el-GR" dirty="0"/>
              <a:t>α</a:t>
            </a:r>
            <a:r>
              <a:rPr lang="el-GR" dirty="0" smtClean="0"/>
              <a:t>υτών των λύσεων;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Φάση 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Σχεδιασμός των αξιολογήσεων –Ποιες είναι οι κατάλληλες στρατηγικές αξιολόγησης</a:t>
            </a:r>
          </a:p>
          <a:p>
            <a:endParaRPr lang="el-GR" dirty="0"/>
          </a:p>
          <a:p>
            <a:pPr lvl="1"/>
            <a:r>
              <a:rPr lang="el-GR" dirty="0" smtClean="0"/>
              <a:t>Τι είδους επιδόσεις πρέπει να αναμένω από τους μαθητές για να φανεί ότι έμαθαν το μάθημα;</a:t>
            </a:r>
          </a:p>
          <a:p>
            <a:pPr lvl="1"/>
            <a:r>
              <a:rPr lang="el-GR" dirty="0" smtClean="0"/>
              <a:t>Ποιος είναι για μένα ο καλύτερος τρόπος να αξιολογήσω την πρόοδο των μαθητών και τα προϊόντα της εργασίας τους (γραπτά τεστ, εκθέσεις κ.α.)</a:t>
            </a:r>
            <a:r>
              <a:rPr lang="en-US" dirty="0" smtClean="0"/>
              <a:t>, </a:t>
            </a:r>
            <a:r>
              <a:rPr lang="el-GR" dirty="0" smtClean="0"/>
              <a:t>διαβαθμισμένα κριτήρια </a:t>
            </a:r>
            <a:r>
              <a:rPr lang="en-US" dirty="0" smtClean="0"/>
              <a:t>( rubrics)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Φάση 3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006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Σχεδιασμός της διδασκαλίας: ποιες είναι οι κατάλληλες Στρατηγικές ενσωμάτωσης;</a:t>
            </a:r>
          </a:p>
          <a:p>
            <a:pPr lvl="1" algn="just"/>
            <a:r>
              <a:rPr lang="el-GR" dirty="0" smtClean="0"/>
              <a:t>Η διδασκαλία θα είναι μοναδικού θέματος ή </a:t>
            </a:r>
            <a:r>
              <a:rPr lang="el-GR" dirty="0" err="1" smtClean="0"/>
              <a:t>διαθεματική</a:t>
            </a:r>
            <a:r>
              <a:rPr lang="el-GR" dirty="0" smtClean="0"/>
              <a:t>;</a:t>
            </a:r>
          </a:p>
          <a:p>
            <a:pPr lvl="1" algn="just"/>
            <a:r>
              <a:rPr lang="el-GR" dirty="0" smtClean="0"/>
              <a:t>Οι διδακτικές δραστηριότητες γίνονται ατομικά, σε ζ</a:t>
            </a:r>
            <a:r>
              <a:rPr lang="el-GR" dirty="0" smtClean="0"/>
              <a:t>ευγάρια</a:t>
            </a:r>
            <a:r>
              <a:rPr lang="el-GR" dirty="0" smtClean="0"/>
              <a:t>, σε μικρές ομάδες, μεγάλες ομάδες, ολόκληρες ομάδες την τάξη ή συνδυασμός;</a:t>
            </a:r>
          </a:p>
          <a:p>
            <a:pPr lvl="1" algn="just"/>
            <a:r>
              <a:rPr lang="el-GR" dirty="0" smtClean="0"/>
              <a:t>Ποιες στρατηγικές θα χρησιμοποιήσω για να ενθαρρύνω μειονότητες στη χρήση τεχνολογιών (πχ. κορίτσια)</a:t>
            </a:r>
          </a:p>
          <a:p>
            <a:pPr lvl="1"/>
            <a:r>
              <a:rPr lang="el-GR" dirty="0" smtClean="0"/>
              <a:t>Ποια η ακολουθία δραστηριοτήτων;</a:t>
            </a:r>
          </a:p>
          <a:p>
            <a:pPr lvl="1" algn="just"/>
            <a:r>
              <a:rPr lang="el-GR" dirty="0" smtClean="0"/>
              <a:t>Έχω δώσει αρκετό χρόνο στους μαθητές για να εξοικειωθούν με τα υλικά πριν αρχίσουν οι δραστηριότητες που θα βαθμολογούνται;</a:t>
            </a:r>
          </a:p>
          <a:p>
            <a:pPr lvl="1" algn="just"/>
            <a:r>
              <a:rPr lang="el-GR" dirty="0" smtClean="0"/>
              <a:t>Έχω ενσωματώσει επιδείξεις των δεξιοτήτων/δραστηριοτήτων που θα ακολουθήσουν οι μαθητές για να χρησιμοποιήσουν τον εξοπλισμό και το λογισμικό;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Φάση 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Οργάνωση: πώς προετοιμάζω το περιβάλλον της τάξης και τα διδακτικά υλικά;</a:t>
            </a:r>
          </a:p>
          <a:p>
            <a:pPr lvl="1"/>
            <a:r>
              <a:rPr lang="el-GR" dirty="0" smtClean="0"/>
              <a:t>Πόσοι </a:t>
            </a:r>
            <a:r>
              <a:rPr lang="el-GR" dirty="0" smtClean="0"/>
              <a:t>υπολογιστές </a:t>
            </a:r>
            <a:r>
              <a:rPr lang="el-GR" dirty="0" smtClean="0"/>
              <a:t>και αντίγραφα λογισμικού θα χρειαστούν;</a:t>
            </a:r>
          </a:p>
          <a:p>
            <a:pPr lvl="1"/>
            <a:r>
              <a:rPr lang="el-GR" dirty="0" smtClean="0"/>
              <a:t>Πόσα είναι διαθέσιμα;</a:t>
            </a:r>
          </a:p>
          <a:p>
            <a:pPr lvl="1"/>
            <a:r>
              <a:rPr lang="el-GR" dirty="0" smtClean="0"/>
              <a:t>Για πόσο χρονικό διάστημα θα χρειάζονται οι πόροι;</a:t>
            </a:r>
          </a:p>
          <a:p>
            <a:pPr lvl="1"/>
            <a:r>
              <a:rPr lang="el-GR" dirty="0" smtClean="0"/>
              <a:t>Θα χρειαστεί εργαστήριο πολυμέσων; Συσκευές προβολής; Άλλος εξοπλισμός;</a:t>
            </a:r>
          </a:p>
          <a:p>
            <a:pPr lvl="1"/>
            <a:r>
              <a:rPr lang="el-GR" dirty="0" smtClean="0"/>
              <a:t>Έχω ελέγξει τη νομιμότητα της χρήσης τους;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(</a:t>
            </a:r>
            <a:r>
              <a:rPr lang="el-GR" dirty="0" smtClean="0"/>
              <a:t>συνέχεια)</a:t>
            </a:r>
          </a:p>
          <a:p>
            <a:pPr lvl="1"/>
            <a:r>
              <a:rPr lang="el-GR" dirty="0" smtClean="0"/>
              <a:t>Έχω φροντίσει για την ασφάλεια και την προστασία της </a:t>
            </a:r>
            <a:r>
              <a:rPr lang="el-GR" dirty="0" err="1" smtClean="0"/>
              <a:t>ιδιωτικότητας</a:t>
            </a:r>
            <a:r>
              <a:rPr lang="el-GR" dirty="0" smtClean="0"/>
              <a:t> των μαθητών;</a:t>
            </a:r>
          </a:p>
          <a:p>
            <a:pPr lvl="1"/>
            <a:r>
              <a:rPr lang="el-GR" dirty="0" smtClean="0"/>
              <a:t>Έχω προβλέψει την πρόσβαση για μαθητές με αναπηρίες;</a:t>
            </a:r>
          </a:p>
          <a:p>
            <a:pPr lvl="1"/>
            <a:r>
              <a:rPr lang="el-GR" dirty="0" smtClean="0"/>
              <a:t>Έχω εξοικειωθεί με πιθανές δυσλειτουργίες του λογισμικού; (με εγχειρίδια)</a:t>
            </a:r>
          </a:p>
          <a:p>
            <a:pPr lvl="1"/>
            <a:r>
              <a:rPr lang="el-GR" dirty="0" smtClean="0"/>
              <a:t>Έχω χρόνο για έλεγχο λειτουργίας πριν την έλευση των μαθητών;</a:t>
            </a:r>
          </a:p>
          <a:p>
            <a:pPr lvl="1"/>
            <a:r>
              <a:rPr lang="el-GR" dirty="0" smtClean="0"/>
              <a:t>Έχω χρόνο για να κάνω αντίγραφα ασφαλείας;, έχω εκπαιδεύσει σε αυτό τους μαθητές; Έχω το </a:t>
            </a:r>
            <a:r>
              <a:rPr lang="en-US" dirty="0" err="1" smtClean="0"/>
              <a:t>cd</a:t>
            </a:r>
            <a:r>
              <a:rPr lang="el-GR" dirty="0" smtClean="0"/>
              <a:t> για επανεγκατάσταση;</a:t>
            </a:r>
          </a:p>
          <a:p>
            <a:pPr lvl="1"/>
            <a:r>
              <a:rPr lang="el-GR" dirty="0" smtClean="0"/>
              <a:t>Έχω εναλλακτικό σχέδιο για να χρησιμοποιήσω τους πόρους όπως είχα σχεδιάσεις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Φάση 5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Αξιολόγηση και αναθεώρηση των στρατηγικών ενσωμάτωσης</a:t>
            </a:r>
          </a:p>
          <a:p>
            <a:pPr lvl="1"/>
            <a:r>
              <a:rPr lang="el-GR" dirty="0" smtClean="0"/>
              <a:t>Έχω εντοπίσει ένα διδακτικό πρόβλημα για επίλυση;</a:t>
            </a:r>
          </a:p>
          <a:p>
            <a:pPr lvl="1"/>
            <a:r>
              <a:rPr lang="el-GR" dirty="0" smtClean="0"/>
              <a:t>Έχω εντοπίσει τα είδη των στοιχείων που θα μου επιδείξουν αν η νέα στρατηγική λύνει ή βοηθά να λυθεί  το πρόβλημα;</a:t>
            </a:r>
          </a:p>
          <a:p>
            <a:pPr lvl="1"/>
            <a:r>
              <a:rPr lang="el-GR" dirty="0" smtClean="0"/>
              <a:t>Έχω ζητήσει ανατροφοδότηση από τους μαθητές σχετικά με το πώς να βελτιώσω τις δραστηριότητες;</a:t>
            </a:r>
          </a:p>
          <a:p>
            <a:pPr lvl="1"/>
            <a:r>
              <a:rPr lang="el-GR" dirty="0" smtClean="0"/>
              <a:t>Έχω χρησιμοποιήσει εργαλεία για να συλλέξω δεδομένα σχετικά με τον αντίκτυπο της δραστηριότητας;</a:t>
            </a:r>
          </a:p>
          <a:p>
            <a:pPr lvl="1"/>
            <a:r>
              <a:rPr lang="el-GR" dirty="0" smtClean="0"/>
              <a:t>Έχω σκεφτεί εναλλακτικούς τρόπους ώστε οι δραστηριότητες να κυλούν ομαλά;</a:t>
            </a:r>
          </a:p>
          <a:p>
            <a:pPr lvl="1"/>
            <a:r>
              <a:rPr lang="el-GR" dirty="0" smtClean="0"/>
              <a:t>Τι θα πρέπει να αλλάξω για να πετύχω καλύτερο αντίκτυπο;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Γενικές παρατηρήσεις για </a:t>
            </a:r>
            <a:r>
              <a:rPr lang="el-GR" smtClean="0"/>
              <a:t>το σχεδιασμό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Προσοχή με το διαγωνισμό/ανταγωνισμό</a:t>
            </a:r>
          </a:p>
          <a:p>
            <a:r>
              <a:rPr lang="el-GR" dirty="0" smtClean="0"/>
              <a:t>Δώστε έμφαση στη δημιουργικότητα κι όχι μόνο στην  «αποκατάσταση»</a:t>
            </a:r>
          </a:p>
          <a:p>
            <a:r>
              <a:rPr lang="el-GR" dirty="0" smtClean="0"/>
              <a:t>Σχεδιάστε δραστηριότητες και λογισμικό  με ευρεία απήχηση</a:t>
            </a:r>
          </a:p>
          <a:p>
            <a:r>
              <a:rPr lang="el-GR" dirty="0" smtClean="0"/>
              <a:t>Προσφέρετε ίσες ευκαιρίες</a:t>
            </a:r>
          </a:p>
          <a:p>
            <a:r>
              <a:rPr lang="el-GR" dirty="0" smtClean="0"/>
              <a:t>Προωθείστε τα έργα  μειονοτήτων</a:t>
            </a:r>
          </a:p>
          <a:p>
            <a:r>
              <a:rPr lang="el-GR" dirty="0" smtClean="0"/>
              <a:t>Δημιουργείστε ειδικούς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</a:t>
            </a:r>
            <a:r>
              <a:rPr lang="el-GR" dirty="0" smtClean="0"/>
              <a:t>αντιλήψεις για την εκπαιδευτική τεχνολογία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97152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Ως μέσα και οπτικοακουστικές επικοινωνίες:</a:t>
            </a:r>
          </a:p>
          <a:p>
            <a:pPr lvl="1"/>
            <a:r>
              <a:rPr lang="el-GR" dirty="0" smtClean="0"/>
              <a:t>τρόποι μετάδοσης των πληροφοριών ως εναλλακτικοί των διαλέξεων  και των βιβλίων</a:t>
            </a:r>
          </a:p>
          <a:p>
            <a:r>
              <a:rPr lang="el-GR" dirty="0" smtClean="0"/>
              <a:t>Ως διδακτικά συστήματα:</a:t>
            </a:r>
          </a:p>
          <a:p>
            <a:pPr lvl="1"/>
            <a:r>
              <a:rPr lang="el-GR" dirty="0" smtClean="0"/>
              <a:t>Αντίληψη ότι οι ανθρώπινοι και οι μη ανθρ</a:t>
            </a:r>
            <a:r>
              <a:rPr lang="el-GR" dirty="0"/>
              <a:t>ώ</a:t>
            </a:r>
            <a:r>
              <a:rPr lang="el-GR" dirty="0" smtClean="0"/>
              <a:t>πινοι πόροι θα μπορούσαν να είναι μέρη ενός συστήματος για την αξιοποίηση μίας διδακτικής ανάγκης</a:t>
            </a:r>
          </a:p>
          <a:p>
            <a:r>
              <a:rPr lang="el-GR" dirty="0" smtClean="0"/>
              <a:t>Ως εργαλεία επαγγελματικής κατάρτισης:</a:t>
            </a:r>
          </a:p>
          <a:p>
            <a:pPr lvl="1"/>
            <a:r>
              <a:rPr lang="el-GR" dirty="0" smtClean="0"/>
              <a:t>Μαθητών για το χώρο εργασίας (π.χ. επεξεργασία κειμένου, ρομποτική, συστήματα σχεδίασης με υπολογιστή</a:t>
            </a:r>
          </a:p>
          <a:p>
            <a:r>
              <a:rPr lang="el-GR" dirty="0" smtClean="0"/>
              <a:t>Ως υπολογιστικά συστήματα:</a:t>
            </a:r>
          </a:p>
          <a:p>
            <a:pPr lvl="1"/>
            <a:r>
              <a:rPr lang="el-GR" dirty="0" smtClean="0"/>
              <a:t>Μεταμόρφωσαν την εκπαίδευση: συνδυασμός τεχνολογικών πόρων που συμπεριελάμβανε τα μέσα, τα διδακτικά συστήματα και τα βασισμένα σε υπολογιστές συστήματα υποστήριξης. 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μάθαμε από το παρελθόν;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Καμία τεχνολογία δεν αποτελεί πανάκεια για την εκπαίδευση</a:t>
            </a:r>
          </a:p>
          <a:p>
            <a:pPr lvl="1"/>
            <a:r>
              <a:rPr lang="el-GR" dirty="0" smtClean="0"/>
              <a:t>«Ποιες ανάγκες έχουμε οι μαθητές μου κι εγώ που οι δεδομένοι πόροι μπορούν να βοηθήσουν;»</a:t>
            </a:r>
          </a:p>
          <a:p>
            <a:r>
              <a:rPr lang="el-GR" dirty="0" smtClean="0"/>
              <a:t>Ο υπολογιστικός/τεχνολογικός αναλφαβητισμός προσφέρει περιορισμένο επιχείρημα για την ενσωμάτωση</a:t>
            </a:r>
          </a:p>
          <a:p>
            <a:pPr lvl="1"/>
            <a:r>
              <a:rPr lang="el-GR" dirty="0" smtClean="0"/>
              <a:t>Πού και πώς να ενσωματωθεί; Πχ. στην ανάγνωση, στη γραφή, μαθηματικά, έρευνα, συλλογή πληροφοριών, επίλυση προβλημάτων, ανάλυση;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μάθαμε από το παρελθόν;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δικτυωμένοι και οι αυτόνομοι υπολογιστές έχουν πλεονεκτήματα και περιορισμούς:</a:t>
            </a:r>
          </a:p>
          <a:p>
            <a:pPr lvl="1"/>
            <a:r>
              <a:rPr lang="el-GR" dirty="0" smtClean="0"/>
              <a:t>δίκτυο: ευκολότερη παρακολούθηση χρήσης μαθητών και επικοινωνία με διδάσκοντες, εφικτή τυποποίηση των υλικών μεταξύ τάξεων</a:t>
            </a:r>
          </a:p>
          <a:p>
            <a:pPr lvl="1"/>
            <a:r>
              <a:rPr lang="el-GR" dirty="0"/>
              <a:t>μ</a:t>
            </a:r>
            <a:r>
              <a:rPr lang="el-GR" dirty="0" smtClean="0"/>
              <a:t>η δίκτυο: μεγαλύτερος ατομικός/τοπικός έλεγχος, ευέλικτοι σε χρονοπρογραμματισμό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μάθαμε από το παρελθόν;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Οι εκπαιδευτικοί δεν αναπτύσσουν τεχνολογικά υλικά ή αναλυτικό πρόγραμμα</a:t>
            </a:r>
          </a:p>
          <a:p>
            <a:r>
              <a:rPr lang="el-GR" dirty="0" smtClean="0"/>
              <a:t>Το τεχνικά δυνατό δεν ισοδυναμεί με το επιθυμητό πχ προσομοίωση φυσικής παρουσίας</a:t>
            </a:r>
          </a:p>
          <a:p>
            <a:r>
              <a:rPr lang="el-GR" dirty="0"/>
              <a:t> </a:t>
            </a:r>
            <a:r>
              <a:rPr lang="el-GR" dirty="0" smtClean="0"/>
              <a:t>τα πράγματα αλλάζουν γρηγορότερα </a:t>
            </a:r>
            <a:r>
              <a:rPr lang="el-GR" dirty="0" err="1" smtClean="0"/>
              <a:t>απ</a:t>
            </a:r>
            <a:r>
              <a:rPr lang="el-GR" dirty="0" err="1" smtClean="0"/>
              <a:t>΄όσο</a:t>
            </a:r>
            <a:r>
              <a:rPr lang="el-GR" dirty="0" smtClean="0"/>
              <a:t> </a:t>
            </a:r>
            <a:r>
              <a:rPr lang="el-GR" dirty="0" smtClean="0"/>
              <a:t>μπορούν να τα παρακολουθήσουν οι εκπαιδευτικοί</a:t>
            </a:r>
          </a:p>
          <a:p>
            <a:r>
              <a:rPr lang="el-GR" dirty="0"/>
              <a:t> </a:t>
            </a:r>
            <a:r>
              <a:rPr lang="el-GR" dirty="0" smtClean="0"/>
              <a:t>Οι παλιότερες τεχνολογίες μπορεί να είναι χρήσιμες: </a:t>
            </a:r>
          </a:p>
          <a:p>
            <a:pPr lvl="1"/>
            <a:r>
              <a:rPr lang="el-GR" dirty="0" smtClean="0"/>
              <a:t>να είμαστε προσεκτικοί κριτικοί καταναλωτές των τεχνολογικών καινοτομιών. Τι είχε δουλέψει στο παρελθόν;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μάθαμε από το παρελθόν;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εκπαιδευτικοί θα είναι πάντα σημαντικοί</a:t>
            </a:r>
          </a:p>
          <a:p>
            <a:pPr lvl="1"/>
            <a:r>
              <a:rPr lang="el-GR" dirty="0" smtClean="0"/>
              <a:t>Οι η/υ στις Θέσεις εκπαιδευτικών</a:t>
            </a:r>
          </a:p>
          <a:p>
            <a:pPr lvl="1" algn="just"/>
            <a:r>
              <a:rPr lang="el-GR" dirty="0" smtClean="0"/>
              <a:t>Οι καλοί εκπαιδευτικοί είναι περισσότερο σημαντικοί από ποτέ: κατανοούν το ρόλο που παίζει η τεχνολογία στην κοινωνία και την εκπαίδευση και είναι προετοιμασμένοι να επωφεληθούν γνωρίζοντας τους περιορισμούς και τη δύναμη της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2578298"/>
          </a:xfrm>
        </p:spPr>
        <p:txBody>
          <a:bodyPr>
            <a:normAutofit/>
          </a:bodyPr>
          <a:lstStyle/>
          <a:p>
            <a:r>
              <a:rPr lang="el-GR" dirty="0" smtClean="0"/>
              <a:t>Χρήση της τεχνολογίας στην εκπαίδευση:</a:t>
            </a:r>
            <a:br>
              <a:rPr lang="el-GR" dirty="0" smtClean="0"/>
            </a:br>
            <a:r>
              <a:rPr lang="el-GR" dirty="0" smtClean="0"/>
              <a:t>Στοιχεία επιχειρηματολογίας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1. Κίνητρα</a:t>
            </a:r>
          </a:p>
          <a:p>
            <a:pPr lvl="1"/>
            <a:r>
              <a:rPr lang="el-GR" dirty="0" smtClean="0"/>
              <a:t>Κερδίζοντας την προσοχή των μαθητών</a:t>
            </a:r>
          </a:p>
          <a:p>
            <a:pPr lvl="1"/>
            <a:r>
              <a:rPr lang="el-GR" dirty="0" smtClean="0"/>
              <a:t>Εμπλέκοντας τους μαθητές μέσω παραγωγικής εργασίας</a:t>
            </a:r>
          </a:p>
          <a:p>
            <a:pPr lvl="1"/>
            <a:r>
              <a:rPr lang="el-GR" dirty="0" smtClean="0"/>
              <a:t>Αυξάνοντας την αίσθηση ελέγχου της μάθησης τους από τους ίδιους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/>
          <a:lstStyle/>
          <a:p>
            <a:r>
              <a:rPr lang="el-GR" dirty="0" smtClean="0"/>
              <a:t>2. Μοναδικές διδακτικές δυνατότητες</a:t>
            </a:r>
          </a:p>
          <a:p>
            <a:pPr lvl="1"/>
            <a:r>
              <a:rPr lang="el-GR" dirty="0" smtClean="0"/>
              <a:t>Συνδέοντας τους μαθητές με την πληροφορία και τις εκπαιδευτικές  πηγές</a:t>
            </a:r>
          </a:p>
          <a:p>
            <a:pPr lvl="1"/>
            <a:r>
              <a:rPr lang="el-GR" dirty="0" smtClean="0"/>
              <a:t>Βοηθώντας τους μαθητές να  </a:t>
            </a:r>
            <a:r>
              <a:rPr lang="el-GR" dirty="0" err="1" smtClean="0"/>
              <a:t>οπτικοποιήσουν</a:t>
            </a:r>
            <a:r>
              <a:rPr lang="el-GR" dirty="0" smtClean="0"/>
              <a:t> προβλήματα και λύσεις</a:t>
            </a:r>
          </a:p>
          <a:p>
            <a:pPr lvl="1"/>
            <a:r>
              <a:rPr lang="el-GR" dirty="0" smtClean="0"/>
              <a:t>Παρακολουθώντας την πρόοδο των μαθητών</a:t>
            </a:r>
          </a:p>
          <a:p>
            <a:pPr lvl="1"/>
            <a:r>
              <a:rPr lang="el-GR" dirty="0" smtClean="0"/>
              <a:t>Συνδέοντας τους μαθητές με τα μαθησιακά εργαλεία: πρόσβαση σε διαδικτυακές πληροφορίες, ανάπτυξη δεξιοτήτων έρευνας,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3. Υποστήριξη των νέων διδακτικών προσεγγίσεων</a:t>
            </a:r>
          </a:p>
          <a:p>
            <a:pPr lvl="1"/>
            <a:r>
              <a:rPr lang="el-GR" dirty="0" smtClean="0"/>
              <a:t>Συνεργατική μάθηση</a:t>
            </a:r>
          </a:p>
          <a:p>
            <a:pPr lvl="1"/>
            <a:r>
              <a:rPr lang="el-GR" dirty="0" smtClean="0"/>
              <a:t>Συμμετοχική νοημοσύνη</a:t>
            </a:r>
          </a:p>
          <a:p>
            <a:pPr lvl="2"/>
            <a:r>
              <a:rPr lang="el-GR" dirty="0" smtClean="0"/>
              <a:t>Η διανοητική συνεργασία με τους υπολογιστές συνεπάγεται ότι οι </a:t>
            </a:r>
            <a:r>
              <a:rPr lang="el-GR" dirty="0" err="1" smtClean="0"/>
              <a:t>οι</a:t>
            </a:r>
            <a:r>
              <a:rPr lang="el-GR" dirty="0" smtClean="0"/>
              <a:t> πόροι κατανέμονται μεταξύ ανθρώπων, καταστάσεων και εργαλείων</a:t>
            </a:r>
          </a:p>
          <a:p>
            <a:pPr lvl="1"/>
            <a:r>
              <a:rPr lang="el-GR" dirty="0" smtClean="0"/>
              <a:t>Επίλυση προβλημάτων και δεξιότητες υψηλότερου επιπέδου: </a:t>
            </a:r>
          </a:p>
          <a:p>
            <a:pPr lvl="1"/>
            <a:r>
              <a:rPr lang="el-GR" dirty="0" smtClean="0"/>
              <a:t>Οι εκπαιδευτικοί μπορούν να θέσουν μακροπρόθεσμους στόχους που με τη βοήθεια η/υ οι μαθητές έχουν κίνητρο να μάθουν χαμηλότερου επιπέδου δεξιότητες που χρειάζονται μαζί με τις υψηλότερου.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1060</Words>
  <Application>Microsoft Office PowerPoint</Application>
  <PresentationFormat>Προβολή στην οθόνη (4:3)</PresentationFormat>
  <Paragraphs>111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Παρουσίαση βασισμένη στο εγχειρίδιο  </vt:lpstr>
      <vt:lpstr>4 αντιλήψεις για την εκπαιδευτική τεχνολογία</vt:lpstr>
      <vt:lpstr>Τι μάθαμε από το παρελθόν;</vt:lpstr>
      <vt:lpstr>Τι μάθαμε από το παρελθόν;</vt:lpstr>
      <vt:lpstr>Τι μάθαμε από το παρελθόν;</vt:lpstr>
      <vt:lpstr>Τι μάθαμε από το παρελθόν;</vt:lpstr>
      <vt:lpstr>Χρήση της τεχνολογίας στην εκπαίδευση: Στοιχεία επιχειρηματολογίας</vt:lpstr>
      <vt:lpstr>Διαφάνεια 8</vt:lpstr>
      <vt:lpstr>Διαφάνεια 9</vt:lpstr>
      <vt:lpstr>Διαφάνεια 10</vt:lpstr>
      <vt:lpstr>Διαφάνεια 11</vt:lpstr>
      <vt:lpstr>Μοντέλο σχεδιασμού ενσωμάτωσης της τεχνολογίας για εκπαιδευτικούς</vt:lpstr>
      <vt:lpstr>Φάση 1</vt:lpstr>
      <vt:lpstr>Φάση 2</vt:lpstr>
      <vt:lpstr>Φάση 3 </vt:lpstr>
      <vt:lpstr>Φάση 4</vt:lpstr>
      <vt:lpstr>Διαφάνεια 17</vt:lpstr>
      <vt:lpstr>Φάση 5 </vt:lpstr>
      <vt:lpstr>Γενικές παρατηρήσεις για το σχεδιασμό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</dc:creator>
  <cp:lastModifiedBy>maria</cp:lastModifiedBy>
  <cp:revision>33</cp:revision>
  <dcterms:created xsi:type="dcterms:W3CDTF">2015-01-14T18:08:45Z</dcterms:created>
  <dcterms:modified xsi:type="dcterms:W3CDTF">2015-02-05T17:56:34Z</dcterms:modified>
</cp:coreProperties>
</file>