
<file path=[Content_Types].xml><?xml version="1.0" encoding="utf-8"?>
<Types xmlns="http://schemas.openxmlformats.org/package/2006/content-types">
  <Default Extension="rels" ContentType="application/vnd.openxmlformats-package.relationships+xml"/>
  <Override PartName="/ppt/slideLayouts/slideLayout1.xml" ContentType="application/vnd.openxmlformats-officedocument.presentationml.slideLayout+xml"/>
  <Default Extension="png" ContentType="image/png"/>
  <Default Extension="jpeg" ContentType="image/jpeg"/>
  <Default Extension="xml" ContentType="application/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8.xml" ContentType="application/vnd.openxmlformats-officedocument.presentationml.slideLayout+xml"/>
  <Override PartName="/ppt/slides/slide7.xml" ContentType="application/vnd.openxmlformats-officedocument.presentationml.slide+xml"/>
  <Override PartName="/ppt/slideLayouts/slideLayout1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5.xml" ContentType="application/vnd.openxmlformats-officedocument.presentationml.slide+xml"/>
  <Override PartName="/ppt/slideLayouts/slideLayout12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s/slide3.xml" ContentType="application/vnd.openxmlformats-officedocument.presentationml.slide+xml"/>
  <Override PartName="/ppt/slideLayouts/slideLayout10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Default Extension="bin" ContentType="application/vnd.openxmlformats-officedocument.presentationml.printerSettings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slides/slide8.xml" ContentType="application/vnd.openxmlformats-officedocument.presentationml.slide+xml"/>
  <Override PartName="/ppt/presentation.xml" ContentType="application/vnd.openxmlformats-officedocument.presentationml.presentation.main+xml"/>
  <Override PartName="/ppt/slideLayouts/slideLayout15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s/slide6.xml" ContentType="application/vnd.openxmlformats-officedocument.presentationml.slide+xml"/>
  <Override PartName="/ppt/slideLayouts/slideLayout13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slideLayouts/slideLayout3.xml" ContentType="application/vnd.openxmlformats-officedocument.presentationml.slideLayout+xml"/>
  <Override PartName="/ppt/slides/slide2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4398" r:id="rId1"/>
  </p:sldMasterIdLst>
  <p:sldIdLst>
    <p:sldId id="256" r:id="rId2"/>
    <p:sldId id="257" r:id="rId3"/>
    <p:sldId id="258" r:id="rId4"/>
    <p:sldId id="259" r:id="rId5"/>
    <p:sldId id="262" r:id="rId6"/>
    <p:sldId id="260" r:id="rId7"/>
    <p:sldId id="264" r:id="rId8"/>
    <p:sldId id="261" r:id="rId9"/>
    <p:sldId id="263" r:id="rId1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4660"/>
  </p:normalViewPr>
  <p:slideViewPr>
    <p:cSldViewPr snapToGrid="0" snapToObjects="1">
      <p:cViewPr>
        <p:scale>
          <a:sx n="100" d="100"/>
          <a:sy n="100" d="100"/>
        </p:scale>
        <p:origin x="-1128" y="-8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interSettings" Target="printerSettings/printerSettings1.bin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7.png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6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paperBackingColor.jpg"/>
          <p:cNvPicPr>
            <a:picLocks noChangeAspect="1"/>
          </p:cNvPicPr>
          <p:nvPr/>
        </p:nvPicPr>
        <p:blipFill>
          <a:blip r:embed="rId2"/>
          <a:srcRect l="469" t="13915"/>
          <a:stretch>
            <a:fillRect/>
          </a:stretch>
        </p:blipFill>
        <p:spPr>
          <a:xfrm>
            <a:off x="1613903" y="699248"/>
            <a:ext cx="5916194" cy="3837694"/>
          </a:xfrm>
          <a:prstGeom prst="rect">
            <a:avLst/>
          </a:prstGeom>
          <a:solidFill>
            <a:srgbClr val="FFFFFF">
              <a:shade val="85000"/>
            </a:srgbClr>
          </a:solidFill>
          <a:ln w="22225" cap="sq">
            <a:solidFill>
              <a:srgbClr val="FDFDFD"/>
            </a:solidFill>
            <a:miter lim="800000"/>
          </a:ln>
          <a:effectLst>
            <a:outerShdw blurRad="57150" dist="37500" dir="7560000" sy="98000" kx="80000" ky="63000" algn="tl" rotWithShape="0">
              <a:srgbClr val="000000">
                <a:alpha val="2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prstMaterial="matte">
            <a:bevelT w="22860" h="12700"/>
            <a:contourClr>
              <a:srgbClr val="FFFFFF"/>
            </a:contourClr>
          </a:sp3d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B02A5-4FE5-49D9-9E24-09F23B90C450}" type="datetimeFigureOut">
              <a:rPr lang="en-US" smtClean="0"/>
              <a:pPr/>
              <a:t>7/15/13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AF2B4D-6B12-4EDF-87BB-2B55CECB661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09569" y="1143000"/>
            <a:ext cx="5724862" cy="1846961"/>
          </a:xfrm>
        </p:spPr>
        <p:txBody>
          <a:bodyPr vert="horz" lIns="91440" tIns="45720" rIns="91440" bIns="45720" rtlCol="0"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6000" kern="1200">
                <a:solidFill>
                  <a:schemeClr val="bg2">
                    <a:lumMod val="7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l-GR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09569" y="2994212"/>
            <a:ext cx="5724862" cy="1007200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ts val="0"/>
              </a:spcBef>
              <a:buSzPct val="90000"/>
              <a:buFont typeface="Wingdings" pitchFamily="2" charset="2"/>
              <a:buNone/>
              <a:defRPr sz="2000" kern="1200">
                <a:solidFill>
                  <a:schemeClr val="bg2">
                    <a:lumMod val="7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Click to edit Master subtitle style</a:t>
            </a:r>
            <a:endParaRPr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C9E100-5FC6-1148-8F16-07D551C9E5C5}" type="datetimeFigureOut">
              <a:rPr lang="en-US" smtClean="0"/>
              <a:t>7/15/13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4CDBA1-2985-7543-9006-EA828416B41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C9E100-5FC6-1148-8F16-07D551C9E5C5}" type="datetimeFigureOut">
              <a:rPr lang="en-US" smtClean="0"/>
              <a:t>7/15/13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4CDBA1-2985-7543-9006-EA828416B41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0363" y="1143000"/>
            <a:ext cx="3807662" cy="1341344"/>
          </a:xfrm>
        </p:spPr>
        <p:txBody>
          <a:bodyPr anchor="b"/>
          <a:lstStyle>
            <a:lvl1pPr algn="ctr">
              <a:defRPr sz="4400" b="0"/>
            </a:lvl1pPr>
          </a:lstStyle>
          <a:p>
            <a:r>
              <a:rPr lang="el-GR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199" y="605118"/>
            <a:ext cx="3776472" cy="5565495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Click to edit Master text styles</a:t>
            </a:r>
          </a:p>
          <a:p>
            <a:pPr lvl="1"/>
            <a:r>
              <a:rPr lang="el-GR" smtClean="0"/>
              <a:t>Second level</a:t>
            </a:r>
          </a:p>
          <a:p>
            <a:pPr lvl="2"/>
            <a:r>
              <a:rPr lang="el-GR" smtClean="0"/>
              <a:t>Third level</a:t>
            </a:r>
          </a:p>
          <a:p>
            <a:pPr lvl="3"/>
            <a:r>
              <a:rPr lang="el-GR" smtClean="0"/>
              <a:t>Fourth level</a:t>
            </a:r>
          </a:p>
          <a:p>
            <a:pPr lvl="4"/>
            <a:r>
              <a:rPr lang="el-GR" smtClean="0"/>
              <a:t>Fifth level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0363" y="2618815"/>
            <a:ext cx="3807662" cy="3133164"/>
          </a:xfrm>
        </p:spPr>
        <p:txBody>
          <a:bodyPr>
            <a:normAutofit/>
          </a:bodyPr>
          <a:lstStyle>
            <a:lvl1pPr marL="0" indent="0" algn="ctr">
              <a:spcBef>
                <a:spcPts val="18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C9E100-5FC6-1148-8F16-07D551C9E5C5}" type="datetimeFigureOut">
              <a:rPr lang="en-US" smtClean="0"/>
              <a:t>7/15/13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C8DF1B-F998-E849-A0C1-3F295E53A4F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C9E100-5FC6-1148-8F16-07D551C9E5C5}" type="datetimeFigureOut">
              <a:rPr lang="en-US" smtClean="0"/>
              <a:t>7/15/13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4CDBA1-2985-7543-9006-EA828416B419}" type="slidenum">
              <a:rPr lang="en-US" smtClean="0"/>
              <a:t>‹#›</a:t>
            </a:fld>
            <a:endParaRPr lang="en-US"/>
          </a:p>
        </p:txBody>
      </p:sp>
      <p:pic>
        <p:nvPicPr>
          <p:cNvPr id="10" name="Picture 9" descr="pictureCaptionBacking.png"/>
          <p:cNvPicPr>
            <a:picLocks noChangeAspect="1"/>
          </p:cNvPicPr>
          <p:nvPr/>
        </p:nvPicPr>
        <p:blipFill>
          <a:blip r:embed="rId2"/>
          <a:srcRect l="52272" t="8889" r="5152" b="16566"/>
          <a:stretch>
            <a:fillRect/>
          </a:stretch>
        </p:blipFill>
        <p:spPr>
          <a:xfrm>
            <a:off x="4594412" y="663388"/>
            <a:ext cx="3893127" cy="5112327"/>
          </a:xfrm>
          <a:prstGeom prst="rect">
            <a:avLst/>
          </a:prstGeom>
        </p:spPr>
      </p:pic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725487" y="1143000"/>
            <a:ext cx="3792537" cy="1341344"/>
          </a:xfrm>
        </p:spPr>
        <p:txBody>
          <a:bodyPr anchor="b"/>
          <a:lstStyle>
            <a:lvl1pPr algn="ctr">
              <a:defRPr sz="4400" b="0"/>
            </a:lvl1pPr>
          </a:lstStyle>
          <a:p>
            <a:r>
              <a:rPr lang="el-GR" smtClean="0"/>
              <a:t>Click to edit Master title style</a:t>
            </a:r>
            <a:endParaRPr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2"/>
          </p:nvPr>
        </p:nvSpPr>
        <p:spPr>
          <a:xfrm>
            <a:off x="725487" y="2618815"/>
            <a:ext cx="3792537" cy="3133164"/>
          </a:xfrm>
        </p:spPr>
        <p:txBody>
          <a:bodyPr>
            <a:normAutofit/>
          </a:bodyPr>
          <a:lstStyle>
            <a:lvl1pPr marL="0" indent="0" algn="ctr">
              <a:spcBef>
                <a:spcPts val="18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829938" y="864971"/>
            <a:ext cx="3422075" cy="470916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l-GR" smtClean="0"/>
              <a:t>Click icon to add picture</a:t>
            </a:r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5487" y="462896"/>
            <a:ext cx="7718425" cy="828021"/>
          </a:xfrm>
        </p:spPr>
        <p:txBody>
          <a:bodyPr/>
          <a:lstStyle/>
          <a:p>
            <a:r>
              <a:rPr lang="el-GR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25489" y="1598613"/>
            <a:ext cx="7718424" cy="4572000"/>
          </a:xfrm>
        </p:spPr>
        <p:txBody>
          <a:bodyPr vert="eaVert"/>
          <a:lstStyle/>
          <a:p>
            <a:pPr lvl="0"/>
            <a:r>
              <a:rPr lang="el-GR" smtClean="0"/>
              <a:t>Click to edit Master text styles</a:t>
            </a:r>
          </a:p>
          <a:p>
            <a:pPr lvl="1"/>
            <a:r>
              <a:rPr lang="el-GR" smtClean="0"/>
              <a:t>Second level</a:t>
            </a:r>
          </a:p>
          <a:p>
            <a:pPr lvl="2"/>
            <a:r>
              <a:rPr lang="el-GR" smtClean="0"/>
              <a:t>Third level</a:t>
            </a:r>
          </a:p>
          <a:p>
            <a:pPr lvl="3"/>
            <a:r>
              <a:rPr lang="el-GR" smtClean="0"/>
              <a:t>Fourth level</a:t>
            </a:r>
          </a:p>
          <a:p>
            <a:pPr lvl="4"/>
            <a:r>
              <a:rPr lang="el-GR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C9E100-5FC6-1148-8F16-07D551C9E5C5}" type="datetimeFigureOut">
              <a:rPr lang="en-US" smtClean="0"/>
              <a:t>7/15/13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4CDBA1-2985-7543-9006-EA828416B41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0" y="685801"/>
            <a:ext cx="1066800" cy="5484812"/>
          </a:xfrm>
        </p:spPr>
        <p:txBody>
          <a:bodyPr vert="eaVert"/>
          <a:lstStyle/>
          <a:p>
            <a:r>
              <a:rPr lang="el-GR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25488" y="685757"/>
            <a:ext cx="6437312" cy="5482221"/>
          </a:xfrm>
        </p:spPr>
        <p:txBody>
          <a:bodyPr vert="eaVert"/>
          <a:lstStyle/>
          <a:p>
            <a:pPr lvl="0"/>
            <a:r>
              <a:rPr lang="el-GR" smtClean="0"/>
              <a:t>Click to edit Master text styles</a:t>
            </a:r>
          </a:p>
          <a:p>
            <a:pPr lvl="1"/>
            <a:r>
              <a:rPr lang="el-GR" smtClean="0"/>
              <a:t>Second level</a:t>
            </a:r>
          </a:p>
          <a:p>
            <a:pPr lvl="2"/>
            <a:r>
              <a:rPr lang="el-GR" smtClean="0"/>
              <a:t>Third level</a:t>
            </a:r>
          </a:p>
          <a:p>
            <a:pPr lvl="3"/>
            <a:r>
              <a:rPr lang="el-GR" smtClean="0"/>
              <a:t>Fourth level</a:t>
            </a:r>
          </a:p>
          <a:p>
            <a:pPr lvl="4"/>
            <a:r>
              <a:rPr lang="el-GR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C9E100-5FC6-1148-8F16-07D551C9E5C5}" type="datetimeFigureOut">
              <a:rPr lang="en-US" smtClean="0"/>
              <a:t>7/15/13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4CDBA1-2985-7543-9006-EA828416B41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Click to edit Master text styles</a:t>
            </a:r>
          </a:p>
          <a:p>
            <a:pPr lvl="1"/>
            <a:r>
              <a:rPr lang="el-GR" smtClean="0"/>
              <a:t>Second level</a:t>
            </a:r>
          </a:p>
          <a:p>
            <a:pPr lvl="2"/>
            <a:r>
              <a:rPr lang="el-GR" smtClean="0"/>
              <a:t>Third level</a:t>
            </a:r>
          </a:p>
          <a:p>
            <a:pPr lvl="3"/>
            <a:r>
              <a:rPr lang="el-GR" smtClean="0"/>
              <a:t>Fourth level</a:t>
            </a:r>
          </a:p>
          <a:p>
            <a:pPr lvl="4"/>
            <a:r>
              <a:rPr lang="el-GR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C9E100-5FC6-1148-8F16-07D551C9E5C5}" type="datetimeFigureOut">
              <a:rPr lang="en-US" smtClean="0"/>
              <a:t>7/15/13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4CDBA1-2985-7543-9006-EA828416B41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Title Slide with Picture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titlePhotoBacking-r.png"/>
          <p:cNvPicPr>
            <a:picLocks noChangeAspect="1"/>
          </p:cNvPicPr>
          <p:nvPr/>
        </p:nvPicPr>
        <p:blipFill>
          <a:blip r:embed="rId2"/>
          <a:srcRect l="17353" t="9412" r="17500" b="32353"/>
          <a:stretch>
            <a:fillRect/>
          </a:stretch>
        </p:blipFill>
        <p:spPr>
          <a:xfrm>
            <a:off x="1586753" y="645459"/>
            <a:ext cx="5957047" cy="3993776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24600"/>
            <a:ext cx="2133600" cy="273050"/>
          </a:xfrm>
        </p:spPr>
        <p:txBody>
          <a:bodyPr/>
          <a:lstStyle>
            <a:lvl1pPr>
              <a:defRPr sz="1400">
                <a:solidFill>
                  <a:schemeClr val="tx2">
                    <a:lumMod val="75000"/>
                  </a:schemeClr>
                </a:solidFill>
              </a:defRPr>
            </a:lvl1pPr>
          </a:lstStyle>
          <a:p>
            <a:fld id="{56C9E100-5FC6-1148-8F16-07D551C9E5C5}" type="datetimeFigureOut">
              <a:rPr lang="en-US" smtClean="0"/>
              <a:t>7/15/13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24600"/>
            <a:ext cx="2895600" cy="273050"/>
          </a:xfrm>
        </p:spPr>
        <p:txBody>
          <a:bodyPr/>
          <a:lstStyle>
            <a:lvl1pPr>
              <a:defRPr sz="1400">
                <a:solidFill>
                  <a:schemeClr val="tx2">
                    <a:lumMod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24600"/>
            <a:ext cx="2133600" cy="273050"/>
          </a:xfrm>
        </p:spPr>
        <p:txBody>
          <a:bodyPr/>
          <a:lstStyle>
            <a:lvl1pPr>
              <a:defRPr sz="1400">
                <a:solidFill>
                  <a:schemeClr val="tx2">
                    <a:lumMod val="75000"/>
                  </a:schemeClr>
                </a:solidFill>
              </a:defRPr>
            </a:lvl1pPr>
          </a:lstStyle>
          <a:p>
            <a:fld id="{B64CDBA1-2985-7543-9006-EA828416B419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24435" y="4953000"/>
            <a:ext cx="8095130" cy="857250"/>
          </a:xfrm>
        </p:spPr>
        <p:txBody>
          <a:bodyPr anchor="b" anchorCtr="0">
            <a:noAutofit/>
          </a:bodyPr>
          <a:lstStyle>
            <a:lvl1pPr>
              <a:defRPr sz="5400">
                <a:solidFill>
                  <a:schemeClr val="tx2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r>
              <a:rPr lang="el-GR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24435" y="5791200"/>
            <a:ext cx="8095130" cy="507200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800">
                <a:solidFill>
                  <a:schemeClr val="tx2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Click to edit Master subtitle style</a:t>
            </a:r>
            <a:endParaRPr/>
          </a:p>
        </p:txBody>
      </p:sp>
      <p:sp>
        <p:nvSpPr>
          <p:cNvPr id="11" name="Picture Placeholder 10"/>
          <p:cNvSpPr>
            <a:spLocks noGrp="1"/>
          </p:cNvSpPr>
          <p:nvPr>
            <p:ph type="pic" sz="quarter" idx="13"/>
          </p:nvPr>
        </p:nvSpPr>
        <p:spPr>
          <a:xfrm>
            <a:off x="1764792" y="804672"/>
            <a:ext cx="5638800" cy="3657600"/>
          </a:xfrm>
        </p:spPr>
        <p:txBody>
          <a:bodyPr/>
          <a:lstStyle>
            <a:lvl1pPr>
              <a:buNone/>
              <a:defRPr>
                <a:solidFill>
                  <a:schemeClr val="bg2"/>
                </a:solidFill>
              </a:defRPr>
            </a:lvl1pPr>
          </a:lstStyle>
          <a:p>
            <a:r>
              <a:rPr lang="el-GR" smtClean="0"/>
              <a:t>Click icon to add picture</a:t>
            </a:r>
            <a:endParaRPr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0818" y="2514600"/>
            <a:ext cx="8162365" cy="914400"/>
          </a:xfrm>
        </p:spPr>
        <p:txBody>
          <a:bodyPr anchor="b" anchorCtr="0"/>
          <a:lstStyle>
            <a:lvl1pPr algn="ctr">
              <a:defRPr sz="5400" b="0" cap="none" baseline="0">
                <a:solidFill>
                  <a:schemeClr val="tx2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r>
              <a:rPr lang="el-GR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0818" y="3429000"/>
            <a:ext cx="8162365" cy="701000"/>
          </a:xfrm>
        </p:spPr>
        <p:txBody>
          <a:bodyPr anchor="t" anchorCtr="0">
            <a:normAutofit/>
          </a:bodyPr>
          <a:lstStyle>
            <a:lvl1pPr marL="0" indent="0" algn="ctr">
              <a:spcBef>
                <a:spcPts val="0"/>
              </a:spcBef>
              <a:buNone/>
              <a:defRPr sz="1800">
                <a:solidFill>
                  <a:schemeClr val="tx2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 vert="horz" lIns="91440" tIns="45720" rIns="91440" bIns="45720" rtlCol="0" anchor="ctr"/>
          <a:lstStyle>
            <a:lvl1pPr marL="0" algn="l" defTabSz="914400" rtl="0" eaLnBrk="1" latinLnBrk="0" hangingPunct="1">
              <a:defRPr sz="1400" kern="1200">
                <a:solidFill>
                  <a:schemeClr val="tx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fld id="{C3F416CD-67A3-4CF0-A210-F6AF31AC147F}" type="datetimeFigureOut">
              <a:rPr lang="en-US" smtClean="0"/>
              <a:pPr/>
              <a:t>7/15/13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 vert="horz" lIns="91440" tIns="45720" rIns="91440" bIns="45720" rtlCol="0" anchor="ctr"/>
          <a:lstStyle>
            <a:lvl1pPr marL="0" algn="ctr" defTabSz="914400" rtl="0" eaLnBrk="1" latinLnBrk="0" hangingPunct="1">
              <a:defRPr sz="1400" kern="1200">
                <a:solidFill>
                  <a:schemeClr val="tx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vert="horz" lIns="91440" tIns="45720" rIns="91440" bIns="45720" rtlCol="0" anchor="ctr"/>
          <a:lstStyle>
            <a:lvl1pPr marL="0" algn="r" defTabSz="914400" rtl="0" eaLnBrk="1" latinLnBrk="0" hangingPunct="1">
              <a:defRPr sz="1400" kern="1200">
                <a:solidFill>
                  <a:schemeClr val="tx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fld id="{96652B35-718D-4E28-AFEB-B694A3B357E8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23900" y="1586753"/>
            <a:ext cx="3776472" cy="4583860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Click to edit Master text styles</a:t>
            </a:r>
          </a:p>
          <a:p>
            <a:pPr lvl="1"/>
            <a:r>
              <a:rPr lang="el-GR" smtClean="0"/>
              <a:t>Second level</a:t>
            </a:r>
          </a:p>
          <a:p>
            <a:pPr lvl="2"/>
            <a:r>
              <a:rPr lang="el-GR" smtClean="0"/>
              <a:t>Third level</a:t>
            </a:r>
          </a:p>
          <a:p>
            <a:pPr lvl="3"/>
            <a:r>
              <a:rPr lang="el-GR" smtClean="0"/>
              <a:t>Fourth level</a:t>
            </a:r>
          </a:p>
          <a:p>
            <a:pPr lvl="4"/>
            <a:r>
              <a:rPr lang="el-GR" smtClean="0"/>
              <a:t>Fifth level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586753"/>
            <a:ext cx="3776472" cy="4583860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Click to edit Master text styles</a:t>
            </a:r>
          </a:p>
          <a:p>
            <a:pPr lvl="1"/>
            <a:r>
              <a:rPr lang="el-GR" smtClean="0"/>
              <a:t>Second level</a:t>
            </a:r>
          </a:p>
          <a:p>
            <a:pPr lvl="2"/>
            <a:r>
              <a:rPr lang="el-GR" smtClean="0"/>
              <a:t>Third level</a:t>
            </a:r>
          </a:p>
          <a:p>
            <a:pPr lvl="3"/>
            <a:r>
              <a:rPr lang="el-GR" smtClean="0"/>
              <a:t>Fourth level</a:t>
            </a:r>
          </a:p>
          <a:p>
            <a:pPr lvl="4"/>
            <a:r>
              <a:rPr lang="el-GR" smtClean="0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C9E100-5FC6-1148-8F16-07D551C9E5C5}" type="datetimeFigureOut">
              <a:rPr lang="en-US" smtClean="0"/>
              <a:t>7/15/13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4CDBA1-2985-7543-9006-EA828416B41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3900" y="1598613"/>
            <a:ext cx="3773488" cy="427877"/>
          </a:xfrm>
        </p:spPr>
        <p:txBody>
          <a:bodyPr anchor="b">
            <a:normAutofit/>
          </a:bodyPr>
          <a:lstStyle>
            <a:lvl1pPr marL="0" indent="0" algn="ctr">
              <a:spcBef>
                <a:spcPts val="0"/>
              </a:spcBef>
              <a:buNone/>
              <a:defRPr sz="2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23900" y="2174875"/>
            <a:ext cx="3773488" cy="3997325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Click to edit Master text styles</a:t>
            </a:r>
          </a:p>
          <a:p>
            <a:pPr lvl="1"/>
            <a:r>
              <a:rPr lang="el-GR" smtClean="0"/>
              <a:t>Second level</a:t>
            </a:r>
          </a:p>
          <a:p>
            <a:pPr lvl="2"/>
            <a:r>
              <a:rPr lang="el-GR" smtClean="0"/>
              <a:t>Third level</a:t>
            </a:r>
          </a:p>
          <a:p>
            <a:pPr lvl="3"/>
            <a:r>
              <a:rPr lang="el-GR" smtClean="0"/>
              <a:t>Fourth level</a:t>
            </a:r>
          </a:p>
          <a:p>
            <a:pPr lvl="4"/>
            <a:r>
              <a:rPr lang="el-GR" smtClean="0"/>
              <a:t>Fifth level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98613"/>
            <a:ext cx="3776472" cy="427877"/>
          </a:xfrm>
        </p:spPr>
        <p:txBody>
          <a:bodyPr anchor="b">
            <a:normAutofit/>
          </a:bodyPr>
          <a:lstStyle>
            <a:lvl1pPr marL="0" indent="0" algn="ctr">
              <a:spcBef>
                <a:spcPts val="0"/>
              </a:spcBef>
              <a:buNone/>
              <a:defRPr sz="2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3776472" cy="3997325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Click to edit Master text styles</a:t>
            </a:r>
          </a:p>
          <a:p>
            <a:pPr lvl="1"/>
            <a:r>
              <a:rPr lang="el-GR" smtClean="0"/>
              <a:t>Second level</a:t>
            </a:r>
          </a:p>
          <a:p>
            <a:pPr lvl="2"/>
            <a:r>
              <a:rPr lang="el-GR" smtClean="0"/>
              <a:t>Third level</a:t>
            </a:r>
          </a:p>
          <a:p>
            <a:pPr lvl="3"/>
            <a:r>
              <a:rPr lang="el-GR" smtClean="0"/>
              <a:t>Fourth level</a:t>
            </a:r>
          </a:p>
          <a:p>
            <a:pPr lvl="4"/>
            <a:r>
              <a:rPr lang="el-GR" smtClean="0"/>
              <a:t>Fifth level</a:t>
            </a:r>
            <a:endParaRPr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C9E100-5FC6-1148-8F16-07D551C9E5C5}" type="datetimeFigureOut">
              <a:rPr lang="en-US" smtClean="0"/>
              <a:t>7/15/13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4CDBA1-2985-7543-9006-EA828416B41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2 Content, Top and Bot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23900" y="1586753"/>
            <a:ext cx="7707406" cy="2231136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Click to edit Master text styles</a:t>
            </a:r>
          </a:p>
          <a:p>
            <a:pPr lvl="1"/>
            <a:r>
              <a:rPr lang="el-GR" smtClean="0"/>
              <a:t>Second level</a:t>
            </a:r>
          </a:p>
          <a:p>
            <a:pPr lvl="2"/>
            <a:r>
              <a:rPr lang="el-GR" smtClean="0"/>
              <a:t>Third level</a:t>
            </a:r>
          </a:p>
          <a:p>
            <a:pPr lvl="3"/>
            <a:r>
              <a:rPr lang="el-GR" smtClean="0"/>
              <a:t>Fourth level</a:t>
            </a:r>
          </a:p>
          <a:p>
            <a:pPr lvl="4"/>
            <a:r>
              <a:rPr lang="el-GR" smtClean="0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C9E100-5FC6-1148-8F16-07D551C9E5C5}" type="datetimeFigureOut">
              <a:rPr lang="en-US" smtClean="0"/>
              <a:t>7/15/13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4CDBA1-2985-7543-9006-EA828416B419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2"/>
          <p:cNvSpPr>
            <a:spLocks noGrp="1"/>
          </p:cNvSpPr>
          <p:nvPr>
            <p:ph sz="half" idx="13"/>
          </p:nvPr>
        </p:nvSpPr>
        <p:spPr>
          <a:xfrm>
            <a:off x="723900" y="3914170"/>
            <a:ext cx="7707406" cy="2231136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Click to edit Master text styles</a:t>
            </a:r>
          </a:p>
          <a:p>
            <a:pPr lvl="1"/>
            <a:r>
              <a:rPr lang="el-GR" smtClean="0"/>
              <a:t>Second level</a:t>
            </a:r>
          </a:p>
          <a:p>
            <a:pPr lvl="2"/>
            <a:r>
              <a:rPr lang="el-GR" smtClean="0"/>
              <a:t>Third level</a:t>
            </a:r>
          </a:p>
          <a:p>
            <a:pPr lvl="3"/>
            <a:r>
              <a:rPr lang="el-GR" smtClean="0"/>
              <a:t>Fourth level</a:t>
            </a:r>
          </a:p>
          <a:p>
            <a:pPr lvl="4"/>
            <a:r>
              <a:rPr lang="el-GR" smtClean="0"/>
              <a:t>Fifth level</a:t>
            </a:r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3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23900" y="1586753"/>
            <a:ext cx="3776472" cy="4583860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Click to edit Master text styles</a:t>
            </a:r>
          </a:p>
          <a:p>
            <a:pPr lvl="1"/>
            <a:r>
              <a:rPr lang="el-GR" smtClean="0"/>
              <a:t>Second level</a:t>
            </a:r>
          </a:p>
          <a:p>
            <a:pPr lvl="2"/>
            <a:r>
              <a:rPr lang="el-GR" smtClean="0"/>
              <a:t>Third level</a:t>
            </a:r>
          </a:p>
          <a:p>
            <a:pPr lvl="3"/>
            <a:r>
              <a:rPr lang="el-GR" smtClean="0"/>
              <a:t>Fourth level</a:t>
            </a:r>
          </a:p>
          <a:p>
            <a:pPr lvl="4"/>
            <a:r>
              <a:rPr lang="el-GR" smtClean="0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C9E100-5FC6-1148-8F16-07D551C9E5C5}" type="datetimeFigureOut">
              <a:rPr lang="en-US" smtClean="0"/>
              <a:t>7/15/13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4CDBA1-2985-7543-9006-EA828416B419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586753"/>
            <a:ext cx="3776472" cy="2232212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Click to edit Master text styles</a:t>
            </a:r>
          </a:p>
          <a:p>
            <a:pPr lvl="1"/>
            <a:r>
              <a:rPr lang="el-GR" smtClean="0"/>
              <a:t>Second level</a:t>
            </a:r>
          </a:p>
          <a:p>
            <a:pPr lvl="2"/>
            <a:r>
              <a:rPr lang="el-GR" smtClean="0"/>
              <a:t>Third level</a:t>
            </a:r>
          </a:p>
          <a:p>
            <a:pPr lvl="3"/>
            <a:r>
              <a:rPr lang="el-GR" smtClean="0"/>
              <a:t>Fourth level</a:t>
            </a:r>
          </a:p>
          <a:p>
            <a:pPr lvl="4"/>
            <a:r>
              <a:rPr lang="el-GR" smtClean="0"/>
              <a:t>Fifth level</a:t>
            </a:r>
            <a:endParaRPr/>
          </a:p>
        </p:txBody>
      </p:sp>
      <p:sp>
        <p:nvSpPr>
          <p:cNvPr id="9" name="Content Placeholder 3"/>
          <p:cNvSpPr>
            <a:spLocks noGrp="1"/>
          </p:cNvSpPr>
          <p:nvPr>
            <p:ph sz="half" idx="14"/>
          </p:nvPr>
        </p:nvSpPr>
        <p:spPr>
          <a:xfrm>
            <a:off x="4648200" y="3913094"/>
            <a:ext cx="3776472" cy="2232212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Click to edit Master text styles</a:t>
            </a:r>
          </a:p>
          <a:p>
            <a:pPr lvl="1"/>
            <a:r>
              <a:rPr lang="el-GR" smtClean="0"/>
              <a:t>Second level</a:t>
            </a:r>
          </a:p>
          <a:p>
            <a:pPr lvl="2"/>
            <a:r>
              <a:rPr lang="el-GR" smtClean="0"/>
              <a:t>Third level</a:t>
            </a:r>
          </a:p>
          <a:p>
            <a:pPr lvl="3"/>
            <a:r>
              <a:rPr lang="el-GR" smtClean="0"/>
              <a:t>Fourth level</a:t>
            </a:r>
          </a:p>
          <a:p>
            <a:pPr lvl="4"/>
            <a:r>
              <a:rPr lang="el-GR" smtClean="0"/>
              <a:t>Fifth level</a:t>
            </a:r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C9E100-5FC6-1148-8F16-07D551C9E5C5}" type="datetimeFigureOut">
              <a:rPr lang="en-US" smtClean="0"/>
              <a:t>7/15/13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4CDBA1-2985-7543-9006-EA828416B419}" type="slidenum">
              <a:rPr lang="en-US" smtClean="0"/>
              <a:t>‹#›</a:t>
            </a:fld>
            <a:endParaRPr lang="en-US"/>
          </a:p>
        </p:txBody>
      </p:sp>
      <p:sp>
        <p:nvSpPr>
          <p:cNvPr id="6" name="Content Placeholder 2"/>
          <p:cNvSpPr>
            <a:spLocks noGrp="1"/>
          </p:cNvSpPr>
          <p:nvPr>
            <p:ph sz="half" idx="1"/>
          </p:nvPr>
        </p:nvSpPr>
        <p:spPr>
          <a:xfrm>
            <a:off x="723900" y="1586753"/>
            <a:ext cx="3776472" cy="2232212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Click to edit Master text styles</a:t>
            </a:r>
          </a:p>
          <a:p>
            <a:pPr lvl="1"/>
            <a:r>
              <a:rPr lang="el-GR" smtClean="0"/>
              <a:t>Second level</a:t>
            </a:r>
          </a:p>
          <a:p>
            <a:pPr lvl="2"/>
            <a:r>
              <a:rPr lang="el-GR" smtClean="0"/>
              <a:t>Third level</a:t>
            </a:r>
          </a:p>
          <a:p>
            <a:pPr lvl="3"/>
            <a:r>
              <a:rPr lang="el-GR" smtClean="0"/>
              <a:t>Fourth level</a:t>
            </a:r>
          </a:p>
          <a:p>
            <a:pPr lvl="4"/>
            <a:r>
              <a:rPr lang="el-GR" smtClean="0"/>
              <a:t>Fifth level</a:t>
            </a:r>
            <a:endParaRPr/>
          </a:p>
        </p:txBody>
      </p:sp>
      <p:sp>
        <p:nvSpPr>
          <p:cNvPr id="7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586753"/>
            <a:ext cx="3776472" cy="2232212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Click to edit Master text styles</a:t>
            </a:r>
          </a:p>
          <a:p>
            <a:pPr lvl="1"/>
            <a:r>
              <a:rPr lang="el-GR" smtClean="0"/>
              <a:t>Second level</a:t>
            </a:r>
          </a:p>
          <a:p>
            <a:pPr lvl="2"/>
            <a:r>
              <a:rPr lang="el-GR" smtClean="0"/>
              <a:t>Third level</a:t>
            </a:r>
          </a:p>
          <a:p>
            <a:pPr lvl="3"/>
            <a:r>
              <a:rPr lang="el-GR" smtClean="0"/>
              <a:t>Fourth level</a:t>
            </a:r>
          </a:p>
          <a:p>
            <a:pPr lvl="4"/>
            <a:r>
              <a:rPr lang="el-GR" smtClean="0"/>
              <a:t>Fifth level</a:t>
            </a:r>
            <a:endParaRPr/>
          </a:p>
        </p:txBody>
      </p:sp>
      <p:sp>
        <p:nvSpPr>
          <p:cNvPr id="8" name="Content Placeholder 2"/>
          <p:cNvSpPr>
            <a:spLocks noGrp="1"/>
          </p:cNvSpPr>
          <p:nvPr>
            <p:ph sz="half" idx="13"/>
          </p:nvPr>
        </p:nvSpPr>
        <p:spPr>
          <a:xfrm>
            <a:off x="723900" y="3913094"/>
            <a:ext cx="3776472" cy="2232212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Click to edit Master text styles</a:t>
            </a:r>
          </a:p>
          <a:p>
            <a:pPr lvl="1"/>
            <a:r>
              <a:rPr lang="el-GR" smtClean="0"/>
              <a:t>Second level</a:t>
            </a:r>
          </a:p>
          <a:p>
            <a:pPr lvl="2"/>
            <a:r>
              <a:rPr lang="el-GR" smtClean="0"/>
              <a:t>Third level</a:t>
            </a:r>
          </a:p>
          <a:p>
            <a:pPr lvl="3"/>
            <a:r>
              <a:rPr lang="el-GR" smtClean="0"/>
              <a:t>Fourth level</a:t>
            </a:r>
          </a:p>
          <a:p>
            <a:pPr lvl="4"/>
            <a:r>
              <a:rPr lang="el-GR" smtClean="0"/>
              <a:t>Fifth level</a:t>
            </a:r>
            <a:endParaRPr/>
          </a:p>
        </p:txBody>
      </p:sp>
      <p:sp>
        <p:nvSpPr>
          <p:cNvPr id="9" name="Content Placeholder 3"/>
          <p:cNvSpPr>
            <a:spLocks noGrp="1"/>
          </p:cNvSpPr>
          <p:nvPr>
            <p:ph sz="half" idx="14"/>
          </p:nvPr>
        </p:nvSpPr>
        <p:spPr>
          <a:xfrm>
            <a:off x="4648200" y="3913094"/>
            <a:ext cx="3776472" cy="2232212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Click to edit Master text styles</a:t>
            </a:r>
          </a:p>
          <a:p>
            <a:pPr lvl="1"/>
            <a:r>
              <a:rPr lang="el-GR" smtClean="0"/>
              <a:t>Second level</a:t>
            </a:r>
          </a:p>
          <a:p>
            <a:pPr lvl="2"/>
            <a:r>
              <a:rPr lang="el-GR" smtClean="0"/>
              <a:t>Third level</a:t>
            </a:r>
          </a:p>
          <a:p>
            <a:pPr lvl="3"/>
            <a:r>
              <a:rPr lang="el-GR" smtClean="0"/>
              <a:t>Fourth level</a:t>
            </a:r>
          </a:p>
          <a:p>
            <a:pPr lvl="4"/>
            <a:r>
              <a:rPr lang="el-GR" smtClean="0"/>
              <a:t>Fifth level</a:t>
            </a:r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26141" y="314979"/>
            <a:ext cx="7691719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/>
              <a:t>Click to edit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6141" y="1586753"/>
            <a:ext cx="7691719" cy="45719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Click to edit Master text styles</a:t>
            </a:r>
          </a:p>
          <a:p>
            <a:pPr lvl="1"/>
            <a:r>
              <a:rPr lang="el-GR" smtClean="0"/>
              <a:t>Second level</a:t>
            </a:r>
          </a:p>
          <a:p>
            <a:pPr lvl="2"/>
            <a:r>
              <a:rPr lang="el-GR" smtClean="0"/>
              <a:t>Third level</a:t>
            </a:r>
          </a:p>
          <a:p>
            <a:pPr lvl="3"/>
            <a:r>
              <a:rPr lang="el-GR" smtClean="0"/>
              <a:t>Fourth level</a:t>
            </a:r>
          </a:p>
          <a:p>
            <a:pPr lvl="4"/>
            <a:r>
              <a:rPr lang="el-GR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56C9E100-5FC6-1148-8F16-07D551C9E5C5}" type="datetimeFigureOut">
              <a:rPr lang="en-US" smtClean="0"/>
              <a:t>7/15/13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B64CDBA1-2985-7543-9006-EA828416B419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99" r:id="rId1"/>
    <p:sldLayoutId id="2147484400" r:id="rId2"/>
    <p:sldLayoutId id="2147484401" r:id="rId3"/>
    <p:sldLayoutId id="2147484402" r:id="rId4"/>
    <p:sldLayoutId id="2147484403" r:id="rId5"/>
    <p:sldLayoutId id="2147484404" r:id="rId6"/>
    <p:sldLayoutId id="2147484405" r:id="rId7"/>
    <p:sldLayoutId id="2147484406" r:id="rId8"/>
    <p:sldLayoutId id="2147484407" r:id="rId9"/>
    <p:sldLayoutId id="2147484408" r:id="rId10"/>
    <p:sldLayoutId id="2147484409" r:id="rId11"/>
    <p:sldLayoutId id="2147484410" r:id="rId12"/>
    <p:sldLayoutId id="2147484411" r:id="rId13"/>
    <p:sldLayoutId id="2147484412" r:id="rId14"/>
    <p:sldLayoutId id="2147484413" r:id="rId15"/>
  </p:sldLayoutIdLst>
  <p:txStyles>
    <p:titleStyle>
      <a:lvl1pPr algn="ctr" defTabSz="914400" rtl="0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</p:titleStyle>
    <p:bodyStyle>
      <a:lvl1pPr marL="457200" indent="-457200" algn="l" defTabSz="914400" rtl="0" eaLnBrk="1" latinLnBrk="0" hangingPunct="1">
        <a:spcBef>
          <a:spcPts val="2400"/>
        </a:spcBef>
        <a:buSzPct val="90000"/>
        <a:buFont typeface="Wingdings" pitchFamily="2" charset="2"/>
        <a:buChar char="v"/>
        <a:defRPr sz="2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914400" indent="-457200" algn="l" defTabSz="914400" rtl="0" eaLnBrk="1" latinLnBrk="0" hangingPunct="1">
        <a:spcBef>
          <a:spcPts val="1200"/>
        </a:spcBef>
        <a:buClr>
          <a:schemeClr val="bg1">
            <a:lumMod val="65000"/>
          </a:schemeClr>
        </a:buClr>
        <a:buSzPct val="90000"/>
        <a:buFont typeface="Wingdings" pitchFamily="2" charset="2"/>
        <a:buChar char="v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263650" indent="-349250" algn="l" defTabSz="914400" rtl="0" eaLnBrk="1" latinLnBrk="0" hangingPunct="1">
        <a:spcBef>
          <a:spcPts val="1200"/>
        </a:spcBef>
        <a:buSzPct val="90000"/>
        <a:buFont typeface="Wingdings" pitchFamily="2" charset="2"/>
        <a:buChar char="v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336550" algn="l" defTabSz="914400" rtl="0" eaLnBrk="1" latinLnBrk="0" hangingPunct="1">
        <a:spcBef>
          <a:spcPts val="1200"/>
        </a:spcBef>
        <a:buClr>
          <a:schemeClr val="bg1">
            <a:lumMod val="65000"/>
          </a:schemeClr>
        </a:buClr>
        <a:buSzPct val="90000"/>
        <a:buFont typeface="Wingdings" pitchFamily="2" charset="2"/>
        <a:buChar char="v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457200" algn="l" defTabSz="914400" rtl="0" eaLnBrk="1" latinLnBrk="0" hangingPunct="1">
        <a:spcBef>
          <a:spcPts val="1200"/>
        </a:spcBef>
        <a:buSzPct val="90000"/>
        <a:buFont typeface="Wingdings" pitchFamily="2" charset="2"/>
        <a:buChar char="v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 smtClean="0">
                <a:latin typeface="Candara"/>
                <a:cs typeface="Candara"/>
              </a:rPr>
              <a:t>Πε</a:t>
            </a:r>
            <a:r>
              <a:rPr lang="el-GR" dirty="0" smtClean="0">
                <a:latin typeface="Candara"/>
                <a:cs typeface="Candara"/>
              </a:rPr>
              <a:t>ιράματα και παρατηρήσεις</a:t>
            </a:r>
            <a:endParaRPr lang="en-US" dirty="0">
              <a:latin typeface="Candara"/>
              <a:cs typeface="Candara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l-GR" dirty="0" smtClean="0">
                <a:latin typeface="Candara"/>
                <a:cs typeface="Candara"/>
              </a:rPr>
              <a:t>Υποθ</a:t>
            </a:r>
            <a:r>
              <a:rPr lang="el-GR" dirty="0" smtClean="0">
                <a:latin typeface="Candara"/>
                <a:cs typeface="Candara"/>
              </a:rPr>
              <a:t>έσεις έρευνας</a:t>
            </a:r>
            <a:endParaRPr lang="en-US" dirty="0">
              <a:latin typeface="Candara"/>
              <a:cs typeface="Candar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z="3200" dirty="0" smtClean="0">
                <a:latin typeface="Candara"/>
                <a:cs typeface="Candara"/>
              </a:rPr>
              <a:t>Πε</a:t>
            </a:r>
            <a:r>
              <a:rPr lang="el-GR" sz="3200" dirty="0" smtClean="0">
                <a:latin typeface="Candara"/>
                <a:cs typeface="Candara"/>
              </a:rPr>
              <a:t>ίραμα ή παρατήρηση;</a:t>
            </a:r>
            <a:endParaRPr lang="en-US" sz="3200" dirty="0">
              <a:latin typeface="Candara"/>
              <a:cs typeface="Candara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>
                <a:latin typeface="Candara"/>
                <a:cs typeface="Candara"/>
              </a:rPr>
              <a:t>Το κ</a:t>
            </a:r>
            <a:r>
              <a:rPr lang="el-GR" dirty="0" smtClean="0">
                <a:latin typeface="Candara"/>
                <a:cs typeface="Candara"/>
              </a:rPr>
              <a:t>άπνισμα προκαλεί καρκίνο;</a:t>
            </a:r>
          </a:p>
          <a:p>
            <a:r>
              <a:rPr lang="el-GR" dirty="0" smtClean="0">
                <a:latin typeface="Candara"/>
                <a:cs typeface="Candara"/>
              </a:rPr>
              <a:t>Πώς βγήκε αυτό το συμπέρασμα;</a:t>
            </a:r>
          </a:p>
          <a:p>
            <a:r>
              <a:rPr lang="el-GR" dirty="0" smtClean="0">
                <a:latin typeface="Candara"/>
                <a:cs typeface="Candara"/>
              </a:rPr>
              <a:t>Τί μέθοδος χρησιμοποιήθηκε</a:t>
            </a:r>
            <a:r>
              <a:rPr lang="el-GR" dirty="0" smtClean="0">
                <a:latin typeface="Apple Chancery"/>
                <a:cs typeface="Apple Chancery"/>
              </a:rPr>
              <a:t>; </a:t>
            </a:r>
            <a:endParaRPr lang="el-GR" dirty="0" smtClean="0">
              <a:latin typeface="Apple Chancery"/>
              <a:cs typeface="Apple Chancery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z="2800" dirty="0" smtClean="0">
                <a:latin typeface="Candara"/>
                <a:cs typeface="Candara"/>
              </a:rPr>
              <a:t>Δ</a:t>
            </a:r>
            <a:r>
              <a:rPr lang="el-GR" sz="2800" dirty="0" smtClean="0">
                <a:latin typeface="Candara"/>
                <a:cs typeface="Candara"/>
              </a:rPr>
              <a:t>ύο βασικοί τύποι ερευνητικής μεθοδολογίας</a:t>
            </a:r>
            <a:endParaRPr lang="en-US" sz="2800" dirty="0">
              <a:latin typeface="Candara"/>
              <a:cs typeface="Candara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723900" y="1586753"/>
            <a:ext cx="3776472" cy="1821149"/>
          </a:xfrm>
        </p:spPr>
        <p:txBody>
          <a:bodyPr>
            <a:normAutofit fontScale="92500" lnSpcReduction="20000"/>
          </a:bodyPr>
          <a:lstStyle/>
          <a:p>
            <a:pPr>
              <a:spcBef>
                <a:spcPct val="0"/>
              </a:spcBef>
            </a:pPr>
            <a:r>
              <a:rPr lang="el-GR" sz="28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Candara"/>
                <a:ea typeface="+mj-ea"/>
                <a:cs typeface="Candara"/>
              </a:rPr>
              <a:t>Πείραμα</a:t>
            </a:r>
            <a:r>
              <a:rPr lang="el-GR" sz="28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Candara"/>
                <a:ea typeface="+mj-ea"/>
                <a:cs typeface="Candara"/>
              </a:rPr>
              <a:t>	</a:t>
            </a:r>
          </a:p>
          <a:p>
            <a:pPr>
              <a:spcBef>
                <a:spcPct val="0"/>
              </a:spcBef>
              <a:buNone/>
            </a:pPr>
            <a:endParaRPr lang="el-GR" sz="2800" dirty="0" smtClean="0">
              <a:solidFill>
                <a:schemeClr val="tx1">
                  <a:lumMod val="85000"/>
                  <a:lumOff val="15000"/>
                </a:schemeClr>
              </a:solidFill>
              <a:latin typeface="Candara"/>
              <a:ea typeface="+mj-ea"/>
              <a:cs typeface="Candara"/>
            </a:endParaRPr>
          </a:p>
          <a:p>
            <a:pPr>
              <a:spcBef>
                <a:spcPct val="0"/>
              </a:spcBef>
            </a:pPr>
            <a:r>
              <a:rPr lang="el-GR" sz="28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Candara"/>
                <a:ea typeface="+mj-ea"/>
                <a:cs typeface="Candara"/>
              </a:rPr>
              <a:t>Εξαρτημένες και ανεξάρτητες μεταβλητές</a:t>
            </a:r>
          </a:p>
          <a:p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>
          <a:xfrm>
            <a:off x="4648200" y="1586753"/>
            <a:ext cx="3776472" cy="2126574"/>
          </a:xfrm>
        </p:spPr>
        <p:txBody>
          <a:bodyPr>
            <a:normAutofit fontScale="92500" lnSpcReduction="20000"/>
          </a:bodyPr>
          <a:lstStyle/>
          <a:p>
            <a:pPr>
              <a:spcBef>
                <a:spcPct val="0"/>
              </a:spcBef>
            </a:pPr>
            <a:r>
              <a:rPr lang="el-GR" sz="28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Candara"/>
                <a:ea typeface="+mj-ea"/>
                <a:cs typeface="Candara"/>
              </a:rPr>
              <a:t>Παρατήρηση</a:t>
            </a:r>
          </a:p>
          <a:p>
            <a:pPr>
              <a:spcBef>
                <a:spcPct val="0"/>
              </a:spcBef>
              <a:buNone/>
            </a:pPr>
            <a:endParaRPr lang="el-GR" sz="2800" dirty="0" smtClean="0">
              <a:solidFill>
                <a:schemeClr val="tx1">
                  <a:lumMod val="85000"/>
                  <a:lumOff val="15000"/>
                </a:schemeClr>
              </a:solidFill>
              <a:latin typeface="Candara"/>
              <a:ea typeface="+mj-ea"/>
              <a:cs typeface="Candara"/>
            </a:endParaRPr>
          </a:p>
          <a:p>
            <a:pPr>
              <a:spcBef>
                <a:spcPct val="0"/>
              </a:spcBef>
            </a:pPr>
            <a:r>
              <a:rPr lang="el-GR" sz="28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Candara"/>
                <a:ea typeface="+mj-ea"/>
                <a:cs typeface="Candara"/>
              </a:rPr>
              <a:t>Δεν υπάρχουν εξαρτημένες ή ανεξάρτηετες μεταβλητές</a:t>
            </a:r>
          </a:p>
          <a:p>
            <a:endParaRPr lang="el-GR" dirty="0" smtClean="0"/>
          </a:p>
          <a:p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331428" y="3713327"/>
            <a:ext cx="8633544" cy="34009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err="1" smtClean="0">
                <a:latin typeface="Candara"/>
                <a:cs typeface="Candara"/>
              </a:rPr>
              <a:t>Οι</a:t>
            </a:r>
            <a:r>
              <a:rPr lang="en-US" dirty="0" smtClean="0">
                <a:latin typeface="Candara"/>
                <a:cs typeface="Candara"/>
              </a:rPr>
              <a:t> </a:t>
            </a:r>
            <a:r>
              <a:rPr lang="en-US" dirty="0" err="1" smtClean="0">
                <a:latin typeface="Candara"/>
                <a:cs typeface="Candara"/>
              </a:rPr>
              <a:t>μεταβλητές</a:t>
            </a:r>
            <a:r>
              <a:rPr lang="en-US" dirty="0" smtClean="0">
                <a:latin typeface="Candara"/>
                <a:cs typeface="Candara"/>
              </a:rPr>
              <a:t> </a:t>
            </a:r>
            <a:r>
              <a:rPr lang="en-US" dirty="0" err="1" smtClean="0">
                <a:latin typeface="Candara"/>
                <a:cs typeface="Candara"/>
              </a:rPr>
              <a:t>είναι</a:t>
            </a:r>
            <a:r>
              <a:rPr lang="en-US" dirty="0" smtClean="0">
                <a:latin typeface="Candara"/>
                <a:cs typeface="Candara"/>
              </a:rPr>
              <a:t> </a:t>
            </a:r>
            <a:r>
              <a:rPr lang="en-US" dirty="0" err="1" smtClean="0">
                <a:latin typeface="Candara"/>
                <a:cs typeface="Candara"/>
              </a:rPr>
              <a:t>οντότητες</a:t>
            </a:r>
            <a:r>
              <a:rPr lang="en-US" dirty="0" smtClean="0">
                <a:latin typeface="Candara"/>
                <a:cs typeface="Candara"/>
              </a:rPr>
              <a:t> </a:t>
            </a:r>
            <a:r>
              <a:rPr lang="en-US" dirty="0" err="1" smtClean="0">
                <a:latin typeface="Candara"/>
                <a:cs typeface="Candara"/>
              </a:rPr>
              <a:t>που</a:t>
            </a:r>
            <a:r>
              <a:rPr lang="en-US" dirty="0" smtClean="0">
                <a:latin typeface="Candara"/>
                <a:cs typeface="Candara"/>
              </a:rPr>
              <a:t> </a:t>
            </a:r>
            <a:r>
              <a:rPr lang="en-US" dirty="0" err="1" smtClean="0">
                <a:latin typeface="Candara"/>
                <a:cs typeface="Candara"/>
              </a:rPr>
              <a:t>μετράμε</a:t>
            </a:r>
            <a:r>
              <a:rPr lang="en-US" dirty="0" smtClean="0">
                <a:latin typeface="Candara"/>
                <a:cs typeface="Candara"/>
              </a:rPr>
              <a:t>, </a:t>
            </a:r>
            <a:r>
              <a:rPr lang="en-US" dirty="0" err="1" smtClean="0">
                <a:latin typeface="Candara"/>
                <a:cs typeface="Candara"/>
              </a:rPr>
              <a:t>ελέγχουμε</a:t>
            </a:r>
            <a:r>
              <a:rPr lang="en-US" dirty="0" smtClean="0">
                <a:latin typeface="Candara"/>
                <a:cs typeface="Candara"/>
              </a:rPr>
              <a:t>, </a:t>
            </a:r>
            <a:r>
              <a:rPr lang="en-US" dirty="0" err="1" smtClean="0">
                <a:latin typeface="Candara"/>
                <a:cs typeface="Candara"/>
              </a:rPr>
              <a:t>ή</a:t>
            </a:r>
            <a:r>
              <a:rPr lang="en-US" dirty="0" smtClean="0">
                <a:latin typeface="Candara"/>
                <a:cs typeface="Candara"/>
              </a:rPr>
              <a:t> </a:t>
            </a:r>
            <a:r>
              <a:rPr lang="en-US" dirty="0" err="1" smtClean="0">
                <a:latin typeface="Candara"/>
                <a:cs typeface="Candara"/>
              </a:rPr>
              <a:t>χειριζόμαστε</a:t>
            </a:r>
            <a:r>
              <a:rPr lang="en-US" dirty="0" smtClean="0">
                <a:latin typeface="Candara"/>
                <a:cs typeface="Candara"/>
              </a:rPr>
              <a:t> </a:t>
            </a:r>
            <a:r>
              <a:rPr lang="en-US" dirty="0" err="1" smtClean="0">
                <a:latin typeface="Candara"/>
                <a:cs typeface="Candara"/>
              </a:rPr>
              <a:t>στην</a:t>
            </a:r>
            <a:r>
              <a:rPr lang="en-US" dirty="0" smtClean="0">
                <a:latin typeface="Candara"/>
                <a:cs typeface="Candara"/>
              </a:rPr>
              <a:t> </a:t>
            </a:r>
            <a:r>
              <a:rPr lang="en-US" dirty="0" err="1" smtClean="0">
                <a:latin typeface="Candara"/>
                <a:cs typeface="Candara"/>
              </a:rPr>
              <a:t>έρευνα</a:t>
            </a:r>
            <a:r>
              <a:rPr lang="en-US" dirty="0" smtClean="0">
                <a:latin typeface="Candara"/>
                <a:cs typeface="Candara"/>
              </a:rPr>
              <a:t>.</a:t>
            </a:r>
            <a:endParaRPr lang="el-GR" dirty="0" smtClean="0">
              <a:latin typeface="Candara"/>
              <a:cs typeface="Candara"/>
            </a:endParaRPr>
          </a:p>
          <a:p>
            <a:pPr>
              <a:spcBef>
                <a:spcPts val="700"/>
              </a:spcBef>
              <a:buFont typeface="Arial" pitchFamily="-109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dirty="0" smtClean="0"/>
              <a:t> </a:t>
            </a:r>
            <a:r>
              <a:rPr lang="en-GB" dirty="0" err="1">
                <a:latin typeface="Candara"/>
                <a:cs typeface="Candara"/>
              </a:rPr>
              <a:t>Η</a:t>
            </a:r>
            <a:r>
              <a:rPr lang="en-GB" dirty="0">
                <a:latin typeface="Candara"/>
                <a:cs typeface="Candara"/>
              </a:rPr>
              <a:t> </a:t>
            </a:r>
            <a:r>
              <a:rPr lang="en-GB" dirty="0" err="1">
                <a:latin typeface="Candara"/>
                <a:cs typeface="Candara"/>
              </a:rPr>
              <a:t>υποτιθέμενη</a:t>
            </a:r>
            <a:r>
              <a:rPr lang="en-GB" dirty="0">
                <a:latin typeface="Candara"/>
                <a:cs typeface="Candara"/>
              </a:rPr>
              <a:t> </a:t>
            </a:r>
            <a:r>
              <a:rPr lang="en-GB" dirty="0" err="1">
                <a:latin typeface="Candara"/>
                <a:cs typeface="Candara"/>
              </a:rPr>
              <a:t>αιτία</a:t>
            </a:r>
            <a:r>
              <a:rPr lang="en-GB" dirty="0">
                <a:latin typeface="Candara"/>
                <a:cs typeface="Candara"/>
              </a:rPr>
              <a:t> (</a:t>
            </a:r>
            <a:r>
              <a:rPr lang="en-GB" dirty="0" err="1">
                <a:latin typeface="Candara"/>
                <a:cs typeface="Candara"/>
              </a:rPr>
              <a:t>ανεξάρτητη</a:t>
            </a:r>
            <a:r>
              <a:rPr lang="en-GB" dirty="0">
                <a:latin typeface="Candara"/>
                <a:cs typeface="Candara"/>
              </a:rPr>
              <a:t> </a:t>
            </a:r>
            <a:r>
              <a:rPr lang="en-GB" dirty="0" err="1">
                <a:latin typeface="Candara"/>
                <a:cs typeface="Candara"/>
              </a:rPr>
              <a:t>μεταβλητή</a:t>
            </a:r>
            <a:r>
              <a:rPr lang="en-GB" dirty="0" smtClean="0">
                <a:latin typeface="Candara"/>
                <a:cs typeface="Candara"/>
              </a:rPr>
              <a:t>)‏</a:t>
            </a:r>
            <a:r>
              <a:rPr lang="el-GR" dirty="0" smtClean="0">
                <a:latin typeface="Candara"/>
                <a:cs typeface="Candara"/>
              </a:rPr>
              <a:t> - </a:t>
            </a:r>
            <a:r>
              <a:rPr lang="en-GB" dirty="0" err="1" smtClean="0">
                <a:latin typeface="Candara"/>
                <a:cs typeface="Candara"/>
              </a:rPr>
              <a:t>Το</a:t>
            </a:r>
            <a:r>
              <a:rPr lang="en-GB" dirty="0" smtClean="0">
                <a:latin typeface="Candara"/>
                <a:cs typeface="Candara"/>
              </a:rPr>
              <a:t> </a:t>
            </a:r>
            <a:r>
              <a:rPr lang="en-GB" dirty="0" err="1">
                <a:latin typeface="Candara"/>
                <a:cs typeface="Candara"/>
              </a:rPr>
              <a:t>υποτ/νο</a:t>
            </a:r>
            <a:r>
              <a:rPr lang="en-GB" dirty="0">
                <a:latin typeface="Candara"/>
                <a:cs typeface="Candara"/>
              </a:rPr>
              <a:t> </a:t>
            </a:r>
            <a:r>
              <a:rPr lang="en-GB" dirty="0" err="1">
                <a:latin typeface="Candara"/>
                <a:cs typeface="Candara"/>
              </a:rPr>
              <a:t>αποτέλεσμα</a:t>
            </a:r>
            <a:r>
              <a:rPr lang="en-GB" dirty="0">
                <a:latin typeface="Candara"/>
                <a:cs typeface="Candara"/>
              </a:rPr>
              <a:t> (</a:t>
            </a:r>
            <a:r>
              <a:rPr lang="en-GB" dirty="0" err="1">
                <a:latin typeface="Candara"/>
                <a:cs typeface="Candara"/>
              </a:rPr>
              <a:t>εξαρτημένη</a:t>
            </a:r>
            <a:r>
              <a:rPr lang="en-GB" dirty="0">
                <a:latin typeface="Candara"/>
                <a:cs typeface="Candara"/>
              </a:rPr>
              <a:t> </a:t>
            </a:r>
            <a:r>
              <a:rPr lang="en-GB" dirty="0" err="1">
                <a:latin typeface="Candara"/>
                <a:cs typeface="Candara"/>
              </a:rPr>
              <a:t>μεταβλητή</a:t>
            </a:r>
            <a:r>
              <a:rPr lang="en-GB" dirty="0">
                <a:latin typeface="Candara"/>
                <a:cs typeface="Candara"/>
              </a:rPr>
              <a:t>)                                   </a:t>
            </a:r>
          </a:p>
          <a:p>
            <a:pPr>
              <a:spcBef>
                <a:spcPts val="700"/>
              </a:spcBef>
              <a:buFont typeface="Arial" pitchFamily="-109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dirty="0">
                <a:latin typeface="Candara"/>
                <a:cs typeface="Candara"/>
              </a:rPr>
              <a:t> </a:t>
            </a:r>
            <a:r>
              <a:rPr lang="en-GB" dirty="0" err="1">
                <a:latin typeface="Candara"/>
                <a:cs typeface="Candara"/>
              </a:rPr>
              <a:t>Η</a:t>
            </a:r>
            <a:r>
              <a:rPr lang="en-GB" dirty="0">
                <a:latin typeface="Candara"/>
                <a:cs typeface="Candara"/>
              </a:rPr>
              <a:t> </a:t>
            </a:r>
            <a:r>
              <a:rPr lang="en-GB" dirty="0" err="1">
                <a:latin typeface="Candara"/>
                <a:cs typeface="Candara"/>
              </a:rPr>
              <a:t>ανεξάρτητη</a:t>
            </a:r>
            <a:r>
              <a:rPr lang="en-GB" dirty="0">
                <a:latin typeface="Candara"/>
                <a:cs typeface="Candara"/>
              </a:rPr>
              <a:t> </a:t>
            </a:r>
            <a:r>
              <a:rPr lang="en-GB" dirty="0" err="1">
                <a:latin typeface="Candara"/>
                <a:cs typeface="Candara"/>
              </a:rPr>
              <a:t>προηγείται</a:t>
            </a:r>
            <a:r>
              <a:rPr lang="en-GB" dirty="0">
                <a:latin typeface="Candara"/>
                <a:cs typeface="Candara"/>
              </a:rPr>
              <a:t>, </a:t>
            </a:r>
            <a:r>
              <a:rPr lang="en-GB" dirty="0" err="1">
                <a:latin typeface="Candara"/>
                <a:cs typeface="Candara"/>
              </a:rPr>
              <a:t>η</a:t>
            </a:r>
            <a:r>
              <a:rPr lang="en-GB" dirty="0">
                <a:latin typeface="Candara"/>
                <a:cs typeface="Candara"/>
              </a:rPr>
              <a:t> </a:t>
            </a:r>
            <a:r>
              <a:rPr lang="en-GB" dirty="0" err="1">
                <a:latin typeface="Candara"/>
                <a:cs typeface="Candara"/>
              </a:rPr>
              <a:t>εξαρτημένη</a:t>
            </a:r>
            <a:r>
              <a:rPr lang="en-GB" dirty="0">
                <a:latin typeface="Candara"/>
                <a:cs typeface="Candara"/>
              </a:rPr>
              <a:t> </a:t>
            </a:r>
            <a:r>
              <a:rPr lang="en-GB" dirty="0" err="1">
                <a:latin typeface="Candara"/>
                <a:cs typeface="Candara"/>
              </a:rPr>
              <a:t>έπεται</a:t>
            </a:r>
            <a:r>
              <a:rPr lang="en-GB" dirty="0">
                <a:latin typeface="Candara"/>
                <a:cs typeface="Candara"/>
              </a:rPr>
              <a:t>.</a:t>
            </a:r>
          </a:p>
          <a:p>
            <a:pPr>
              <a:spcBef>
                <a:spcPts val="700"/>
              </a:spcBef>
              <a:buFont typeface="Arial" pitchFamily="-109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dirty="0">
                <a:latin typeface="Candara"/>
                <a:cs typeface="Candara"/>
              </a:rPr>
              <a:t> </a:t>
            </a:r>
            <a:r>
              <a:rPr lang="en-GB" dirty="0" err="1">
                <a:latin typeface="Candara"/>
                <a:cs typeface="Candara"/>
              </a:rPr>
              <a:t>Τη</a:t>
            </a:r>
            <a:r>
              <a:rPr lang="en-GB" dirty="0">
                <a:latin typeface="Candara"/>
                <a:cs typeface="Candara"/>
              </a:rPr>
              <a:t> </a:t>
            </a:r>
            <a:r>
              <a:rPr lang="en-GB" dirty="0" err="1">
                <a:latin typeface="Candara"/>
                <a:cs typeface="Candara"/>
              </a:rPr>
              <a:t>σχέση</a:t>
            </a:r>
            <a:r>
              <a:rPr lang="en-GB" dirty="0">
                <a:latin typeface="Candara"/>
                <a:cs typeface="Candara"/>
              </a:rPr>
              <a:t> </a:t>
            </a:r>
            <a:r>
              <a:rPr lang="en-GB" dirty="0" err="1">
                <a:latin typeface="Candara"/>
                <a:cs typeface="Candara"/>
              </a:rPr>
              <a:t>αυτή</a:t>
            </a:r>
            <a:r>
              <a:rPr lang="en-GB" dirty="0">
                <a:latin typeface="Candara"/>
                <a:cs typeface="Candara"/>
              </a:rPr>
              <a:t> </a:t>
            </a:r>
            <a:r>
              <a:rPr lang="en-GB" dirty="0" err="1">
                <a:latin typeface="Candara"/>
                <a:cs typeface="Candara"/>
              </a:rPr>
              <a:t>την</a:t>
            </a:r>
            <a:r>
              <a:rPr lang="en-GB" dirty="0">
                <a:latin typeface="Candara"/>
                <a:cs typeface="Candara"/>
              </a:rPr>
              <a:t> </a:t>
            </a:r>
            <a:r>
              <a:rPr lang="en-GB" dirty="0" err="1">
                <a:latin typeface="Candara"/>
                <a:cs typeface="Candara"/>
              </a:rPr>
              <a:t>αποδίδει</a:t>
            </a:r>
            <a:r>
              <a:rPr lang="en-GB" dirty="0">
                <a:latin typeface="Candara"/>
                <a:cs typeface="Candara"/>
              </a:rPr>
              <a:t> </a:t>
            </a:r>
            <a:r>
              <a:rPr lang="en-GB" dirty="0" err="1">
                <a:latin typeface="Candara"/>
                <a:cs typeface="Candara"/>
              </a:rPr>
              <a:t>η</a:t>
            </a:r>
            <a:r>
              <a:rPr lang="en-GB" dirty="0">
                <a:latin typeface="Candara"/>
                <a:cs typeface="Candara"/>
              </a:rPr>
              <a:t> </a:t>
            </a:r>
            <a:r>
              <a:rPr lang="en-GB" dirty="0" err="1">
                <a:latin typeface="Candara"/>
                <a:cs typeface="Candara"/>
              </a:rPr>
              <a:t>διάταξη</a:t>
            </a:r>
            <a:r>
              <a:rPr lang="en-GB" dirty="0">
                <a:latin typeface="Candara"/>
                <a:cs typeface="Candara"/>
              </a:rPr>
              <a:t> </a:t>
            </a:r>
          </a:p>
          <a:p>
            <a:pPr>
              <a:spcBef>
                <a:spcPts val="700"/>
              </a:spcBef>
              <a:buFont typeface="Arial" pitchFamily="-109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dirty="0">
                <a:latin typeface="Candara"/>
                <a:cs typeface="Candara"/>
              </a:rPr>
              <a:t>«</a:t>
            </a:r>
            <a:r>
              <a:rPr lang="en-GB" dirty="0" err="1">
                <a:latin typeface="Candara"/>
                <a:cs typeface="Candara"/>
              </a:rPr>
              <a:t>εάν</a:t>
            </a:r>
            <a:r>
              <a:rPr lang="en-GB" dirty="0">
                <a:latin typeface="Candara"/>
                <a:cs typeface="Candara"/>
              </a:rPr>
              <a:t> </a:t>
            </a:r>
            <a:r>
              <a:rPr lang="en-GB" dirty="0" err="1">
                <a:latin typeface="Candara"/>
                <a:cs typeface="Candara"/>
              </a:rPr>
              <a:t>συμβαίνει</a:t>
            </a:r>
            <a:r>
              <a:rPr lang="en-GB" dirty="0">
                <a:latin typeface="Candara"/>
                <a:cs typeface="Candara"/>
              </a:rPr>
              <a:t> </a:t>
            </a:r>
            <a:r>
              <a:rPr lang="en-GB" dirty="0" err="1">
                <a:latin typeface="Candara"/>
                <a:cs typeface="Candara"/>
              </a:rPr>
              <a:t>τα</a:t>
            </a:r>
            <a:r>
              <a:rPr lang="en-GB" dirty="0">
                <a:latin typeface="Candara"/>
                <a:cs typeface="Candara"/>
              </a:rPr>
              <a:t> </a:t>
            </a:r>
            <a:r>
              <a:rPr lang="en-GB" dirty="0" err="1">
                <a:latin typeface="Candara"/>
                <a:cs typeface="Candara"/>
              </a:rPr>
              <a:t>Α</a:t>
            </a:r>
            <a:r>
              <a:rPr lang="en-GB" dirty="0">
                <a:latin typeface="Candara"/>
                <a:cs typeface="Candara"/>
              </a:rPr>
              <a:t>, </a:t>
            </a:r>
            <a:r>
              <a:rPr lang="en-GB" dirty="0" err="1">
                <a:latin typeface="Candara"/>
                <a:cs typeface="Candara"/>
              </a:rPr>
              <a:t>τότε</a:t>
            </a:r>
            <a:r>
              <a:rPr lang="en-GB" dirty="0">
                <a:latin typeface="Candara"/>
                <a:cs typeface="Candara"/>
              </a:rPr>
              <a:t> </a:t>
            </a:r>
            <a:r>
              <a:rPr lang="en-GB" dirty="0" err="1">
                <a:latin typeface="Candara"/>
                <a:cs typeface="Candara"/>
              </a:rPr>
              <a:t>ακολουθεί</a:t>
            </a:r>
            <a:r>
              <a:rPr lang="en-GB" dirty="0">
                <a:latin typeface="Candara"/>
                <a:cs typeface="Candara"/>
              </a:rPr>
              <a:t> </a:t>
            </a:r>
            <a:r>
              <a:rPr lang="en-GB" dirty="0" err="1">
                <a:latin typeface="Candara"/>
                <a:cs typeface="Candara"/>
              </a:rPr>
              <a:t>το</a:t>
            </a:r>
            <a:r>
              <a:rPr lang="en-GB" dirty="0">
                <a:latin typeface="Candara"/>
                <a:cs typeface="Candara"/>
              </a:rPr>
              <a:t> </a:t>
            </a:r>
            <a:r>
              <a:rPr lang="en-GB" dirty="0" err="1">
                <a:latin typeface="Candara"/>
                <a:cs typeface="Candara"/>
              </a:rPr>
              <a:t>Β</a:t>
            </a:r>
            <a:r>
              <a:rPr lang="en-GB" dirty="0">
                <a:latin typeface="Candara"/>
                <a:cs typeface="Candara"/>
              </a:rPr>
              <a:t>», </a:t>
            </a:r>
            <a:r>
              <a:rPr lang="en-GB" dirty="0" err="1">
                <a:latin typeface="Candara"/>
                <a:cs typeface="Candara"/>
              </a:rPr>
              <a:t>όπου</a:t>
            </a:r>
            <a:r>
              <a:rPr lang="en-GB" dirty="0">
                <a:latin typeface="Candara"/>
                <a:cs typeface="Candara"/>
              </a:rPr>
              <a:t> </a:t>
            </a:r>
            <a:r>
              <a:rPr lang="en-GB" dirty="0" err="1">
                <a:latin typeface="Candara"/>
                <a:cs typeface="Candara"/>
              </a:rPr>
              <a:t>Α</a:t>
            </a:r>
            <a:r>
              <a:rPr lang="en-GB" dirty="0">
                <a:latin typeface="Candara"/>
                <a:cs typeface="Candara"/>
              </a:rPr>
              <a:t>= </a:t>
            </a:r>
            <a:r>
              <a:rPr lang="en-GB" dirty="0" err="1">
                <a:latin typeface="Candara"/>
                <a:cs typeface="Candara"/>
              </a:rPr>
              <a:t>ανεξάρτητη</a:t>
            </a:r>
            <a:r>
              <a:rPr lang="en-GB" dirty="0">
                <a:latin typeface="Candara"/>
                <a:cs typeface="Candara"/>
              </a:rPr>
              <a:t> </a:t>
            </a:r>
            <a:r>
              <a:rPr lang="en-GB" dirty="0" err="1">
                <a:latin typeface="Candara"/>
                <a:cs typeface="Candara"/>
              </a:rPr>
              <a:t>και</a:t>
            </a:r>
            <a:r>
              <a:rPr lang="en-GB" dirty="0">
                <a:latin typeface="Candara"/>
                <a:cs typeface="Candara"/>
              </a:rPr>
              <a:t> </a:t>
            </a:r>
            <a:r>
              <a:rPr lang="en-GB" dirty="0" err="1">
                <a:latin typeface="Candara"/>
                <a:cs typeface="Candara"/>
              </a:rPr>
              <a:t>Β</a:t>
            </a:r>
            <a:r>
              <a:rPr lang="en-GB" dirty="0">
                <a:latin typeface="Candara"/>
                <a:cs typeface="Candara"/>
              </a:rPr>
              <a:t>= </a:t>
            </a:r>
            <a:r>
              <a:rPr lang="en-GB" dirty="0" err="1">
                <a:latin typeface="Candara"/>
                <a:cs typeface="Candara"/>
              </a:rPr>
              <a:t>εξαρτημένη</a:t>
            </a:r>
            <a:r>
              <a:rPr lang="en-GB" dirty="0">
                <a:latin typeface="Candara"/>
                <a:cs typeface="Candara"/>
              </a:rPr>
              <a:t> </a:t>
            </a:r>
            <a:r>
              <a:rPr lang="en-GB" dirty="0" err="1">
                <a:latin typeface="Candara"/>
                <a:cs typeface="Candara"/>
              </a:rPr>
              <a:t>μεταβλητή</a:t>
            </a:r>
            <a:r>
              <a:rPr lang="en-GB" dirty="0">
                <a:latin typeface="Candara"/>
                <a:cs typeface="Candara"/>
              </a:rPr>
              <a:t>.</a:t>
            </a:r>
          </a:p>
          <a:p>
            <a:pPr>
              <a:spcBef>
                <a:spcPts val="700"/>
              </a:spcBef>
              <a:buFont typeface="Arial" pitchFamily="-109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dirty="0">
                <a:latin typeface="Candara"/>
                <a:cs typeface="Candara"/>
              </a:rPr>
              <a:t> </a:t>
            </a:r>
            <a:r>
              <a:rPr lang="en-GB" dirty="0" err="1">
                <a:latin typeface="Candara"/>
                <a:cs typeface="Candara"/>
              </a:rPr>
              <a:t>Δεν</a:t>
            </a:r>
            <a:r>
              <a:rPr lang="en-GB" dirty="0">
                <a:latin typeface="Candara"/>
                <a:cs typeface="Candara"/>
              </a:rPr>
              <a:t> </a:t>
            </a:r>
            <a:r>
              <a:rPr lang="en-GB" dirty="0" err="1">
                <a:latin typeface="Candara"/>
                <a:cs typeface="Candara"/>
              </a:rPr>
              <a:t>συμβαίνει</a:t>
            </a:r>
            <a:r>
              <a:rPr lang="en-GB" dirty="0">
                <a:latin typeface="Candara"/>
                <a:cs typeface="Candara"/>
              </a:rPr>
              <a:t> </a:t>
            </a:r>
            <a:r>
              <a:rPr lang="en-GB" dirty="0" err="1">
                <a:latin typeface="Candara"/>
                <a:cs typeface="Candara"/>
              </a:rPr>
              <a:t>πάντοτε</a:t>
            </a:r>
            <a:r>
              <a:rPr lang="en-GB" dirty="0">
                <a:latin typeface="Candara"/>
                <a:cs typeface="Candara"/>
              </a:rPr>
              <a:t> </a:t>
            </a:r>
            <a:r>
              <a:rPr lang="en-GB" dirty="0" err="1">
                <a:latin typeface="Candara"/>
                <a:cs typeface="Candara"/>
              </a:rPr>
              <a:t>η</a:t>
            </a:r>
            <a:r>
              <a:rPr lang="en-GB" dirty="0">
                <a:latin typeface="Candara"/>
                <a:cs typeface="Candara"/>
              </a:rPr>
              <a:t> </a:t>
            </a:r>
            <a:r>
              <a:rPr lang="en-GB" dirty="0" err="1">
                <a:latin typeface="Candara"/>
                <a:cs typeface="Candara"/>
              </a:rPr>
              <a:t>ανεξάρτητη</a:t>
            </a:r>
            <a:r>
              <a:rPr lang="en-GB" dirty="0">
                <a:latin typeface="Candara"/>
                <a:cs typeface="Candara"/>
              </a:rPr>
              <a:t> </a:t>
            </a:r>
            <a:r>
              <a:rPr lang="en-GB" dirty="0" err="1">
                <a:latin typeface="Candara"/>
                <a:cs typeface="Candara"/>
              </a:rPr>
              <a:t>μεταβλητή</a:t>
            </a:r>
            <a:r>
              <a:rPr lang="en-GB" dirty="0">
                <a:latin typeface="Candara"/>
                <a:cs typeface="Candara"/>
              </a:rPr>
              <a:t> </a:t>
            </a:r>
            <a:r>
              <a:rPr lang="en-GB" dirty="0" err="1">
                <a:latin typeface="Candara"/>
                <a:cs typeface="Candara"/>
              </a:rPr>
              <a:t>να</a:t>
            </a:r>
            <a:r>
              <a:rPr lang="en-GB" dirty="0">
                <a:latin typeface="Candara"/>
                <a:cs typeface="Candara"/>
              </a:rPr>
              <a:t> </a:t>
            </a:r>
            <a:r>
              <a:rPr lang="en-GB" dirty="0" err="1">
                <a:latin typeface="Candara"/>
                <a:cs typeface="Candara"/>
              </a:rPr>
              <a:t>μπορεί</a:t>
            </a:r>
            <a:r>
              <a:rPr lang="en-GB" dirty="0">
                <a:latin typeface="Candara"/>
                <a:cs typeface="Candara"/>
              </a:rPr>
              <a:t> </a:t>
            </a:r>
            <a:r>
              <a:rPr lang="en-GB" dirty="0" err="1">
                <a:latin typeface="Candara"/>
                <a:cs typeface="Candara"/>
              </a:rPr>
              <a:t>να</a:t>
            </a:r>
            <a:r>
              <a:rPr lang="en-GB" dirty="0">
                <a:latin typeface="Candara"/>
                <a:cs typeface="Candara"/>
              </a:rPr>
              <a:t> </a:t>
            </a:r>
            <a:r>
              <a:rPr lang="en-GB" dirty="0" err="1">
                <a:latin typeface="Candara"/>
                <a:cs typeface="Candara"/>
              </a:rPr>
              <a:t>αποδειχτεί</a:t>
            </a:r>
            <a:r>
              <a:rPr lang="en-GB" dirty="0">
                <a:latin typeface="Candara"/>
                <a:cs typeface="Candara"/>
              </a:rPr>
              <a:t> </a:t>
            </a:r>
            <a:r>
              <a:rPr lang="en-GB" dirty="0" err="1">
                <a:latin typeface="Candara"/>
                <a:cs typeface="Candara"/>
              </a:rPr>
              <a:t>ότι</a:t>
            </a:r>
            <a:r>
              <a:rPr lang="en-GB" dirty="0">
                <a:latin typeface="Candara"/>
                <a:cs typeface="Candara"/>
              </a:rPr>
              <a:t> </a:t>
            </a:r>
            <a:r>
              <a:rPr lang="en-GB" dirty="0" err="1">
                <a:latin typeface="Candara"/>
                <a:cs typeface="Candara"/>
              </a:rPr>
              <a:t>είναι</a:t>
            </a:r>
            <a:r>
              <a:rPr lang="en-GB" dirty="0">
                <a:latin typeface="Candara"/>
                <a:cs typeface="Candara"/>
              </a:rPr>
              <a:t> </a:t>
            </a:r>
            <a:r>
              <a:rPr lang="en-GB" dirty="0" err="1">
                <a:latin typeface="Candara"/>
                <a:cs typeface="Candara"/>
              </a:rPr>
              <a:t>το</a:t>
            </a:r>
            <a:r>
              <a:rPr lang="en-GB" dirty="0">
                <a:latin typeface="Candara"/>
                <a:cs typeface="Candara"/>
              </a:rPr>
              <a:t> </a:t>
            </a:r>
            <a:r>
              <a:rPr lang="en-GB" dirty="0" err="1">
                <a:latin typeface="Candara"/>
                <a:cs typeface="Candara"/>
              </a:rPr>
              <a:t>αίτιο</a:t>
            </a:r>
            <a:r>
              <a:rPr lang="en-GB" dirty="0">
                <a:latin typeface="Candara"/>
                <a:cs typeface="Candara"/>
              </a:rPr>
              <a:t> </a:t>
            </a:r>
            <a:r>
              <a:rPr lang="en-GB" dirty="0" err="1">
                <a:latin typeface="Candara"/>
                <a:cs typeface="Candara"/>
              </a:rPr>
              <a:t>της</a:t>
            </a:r>
            <a:r>
              <a:rPr lang="en-GB" dirty="0">
                <a:latin typeface="Candara"/>
                <a:cs typeface="Candara"/>
              </a:rPr>
              <a:t> </a:t>
            </a:r>
            <a:r>
              <a:rPr lang="en-GB" dirty="0" err="1">
                <a:latin typeface="Candara"/>
                <a:cs typeface="Candara"/>
              </a:rPr>
              <a:t>εξαρτημένης</a:t>
            </a:r>
            <a:r>
              <a:rPr lang="en-GB" dirty="0">
                <a:latin typeface="Candara"/>
                <a:cs typeface="Candara"/>
              </a:rPr>
              <a:t>.</a:t>
            </a:r>
          </a:p>
          <a:p>
            <a:endParaRPr lang="en-US" dirty="0">
              <a:latin typeface="Candara"/>
              <a:cs typeface="Candar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z="2800" dirty="0" smtClean="0">
                <a:latin typeface="Candara"/>
                <a:cs typeface="Candara"/>
              </a:rPr>
              <a:t>Αιτιότητα</a:t>
            </a:r>
            <a:endParaRPr lang="en-US" sz="2800" dirty="0" smtClean="0">
              <a:latin typeface="Candara"/>
              <a:cs typeface="Candara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l-GR" sz="26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Candara"/>
                <a:ea typeface="+mj-ea"/>
                <a:cs typeface="Candara"/>
              </a:rPr>
              <a:t>Τι είναι οι σχέσεις αιτιότητας;</a:t>
            </a:r>
          </a:p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l-GR" sz="26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Candara"/>
                <a:ea typeface="+mj-ea"/>
                <a:cs typeface="Candara"/>
              </a:rPr>
              <a:t>Πότε υποθέτουμε σχέσεις αιτιότητας;</a:t>
            </a:r>
          </a:p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l-GR" sz="26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Candara"/>
                <a:ea typeface="+mj-ea"/>
                <a:cs typeface="Candara"/>
              </a:rPr>
              <a:t>Τι μας λένε οι μελέτες παρατήρησης σχετικά με την αιτιότητας;</a:t>
            </a:r>
          </a:p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l-GR" sz="26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Candara"/>
                <a:ea typeface="+mj-ea"/>
                <a:cs typeface="Candara"/>
              </a:rPr>
              <a:t>Τι είναι οι συσχετίσεις;</a:t>
            </a:r>
          </a:p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l-GR" sz="26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Candara"/>
                <a:ea typeface="+mj-ea"/>
                <a:cs typeface="Candara"/>
              </a:rPr>
              <a:t>Προϋποθέτουν αιτιότητα</a:t>
            </a:r>
            <a:r>
              <a:rPr lang="el-GR" sz="26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Candara"/>
                <a:ea typeface="+mj-ea"/>
                <a:cs typeface="Candara"/>
              </a:rPr>
              <a:t>;</a:t>
            </a:r>
          </a:p>
          <a:p>
            <a:pPr>
              <a:lnSpc>
                <a:spcPct val="90000"/>
              </a:lnSpc>
              <a:spcBef>
                <a:spcPct val="0"/>
              </a:spcBef>
            </a:pPr>
            <a:endParaRPr lang="el-GR" sz="2600" dirty="0" smtClean="0">
              <a:solidFill>
                <a:schemeClr val="tx1">
                  <a:lumMod val="85000"/>
                  <a:lumOff val="15000"/>
                </a:schemeClr>
              </a:solidFill>
              <a:latin typeface="Candara"/>
              <a:ea typeface="+mj-ea"/>
              <a:cs typeface="Candara"/>
            </a:endParaRPr>
          </a:p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l-GR" sz="26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Candara"/>
                <a:ea typeface="+mj-ea"/>
                <a:cs typeface="Candara"/>
              </a:rPr>
              <a:t>Ποια η διαφορ</a:t>
            </a:r>
            <a:r>
              <a:rPr lang="el-GR" sz="26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Candara"/>
                <a:ea typeface="+mj-ea"/>
                <a:cs typeface="Candara"/>
              </a:rPr>
              <a:t>ά από το πείραμα στην παρατήρηση;</a:t>
            </a:r>
            <a:endParaRPr lang="en-US" sz="2600" dirty="0" smtClean="0">
              <a:solidFill>
                <a:schemeClr val="tx1">
                  <a:lumMod val="85000"/>
                  <a:lumOff val="15000"/>
                </a:schemeClr>
              </a:solidFill>
              <a:latin typeface="Candara"/>
              <a:ea typeface="+mj-ea"/>
              <a:cs typeface="Candar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7235" y="314979"/>
            <a:ext cx="8693952" cy="1143000"/>
          </a:xfrm>
        </p:spPr>
        <p:txBody>
          <a:bodyPr/>
          <a:lstStyle/>
          <a:p>
            <a:r>
              <a:rPr lang="el-GR" sz="4800" dirty="0" smtClean="0">
                <a:latin typeface="Candara"/>
                <a:cs typeface="Candara"/>
              </a:rPr>
              <a:t>Πολυπαραγοντικ</a:t>
            </a:r>
            <a:r>
              <a:rPr lang="el-GR" sz="4800" dirty="0" smtClean="0">
                <a:latin typeface="Candara"/>
                <a:cs typeface="Candara"/>
              </a:rPr>
              <a:t>ά φαινόμενα</a:t>
            </a:r>
            <a:endParaRPr lang="en-US" sz="4800" dirty="0">
              <a:latin typeface="Candara"/>
              <a:cs typeface="Candara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586753"/>
            <a:ext cx="8624177" cy="5271247"/>
          </a:xfrm>
        </p:spPr>
        <p:txBody>
          <a:bodyPr>
            <a:normAutofit/>
          </a:bodyPr>
          <a:lstStyle/>
          <a:p>
            <a:pPr algn="just">
              <a:spcBef>
                <a:spcPct val="0"/>
              </a:spcBef>
              <a:spcAft>
                <a:spcPts val="600"/>
              </a:spcAft>
              <a:buNone/>
            </a:pPr>
            <a:r>
              <a:rPr lang="el-GR" sz="28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Candara"/>
                <a:ea typeface="+mj-ea"/>
                <a:cs typeface="Candara"/>
              </a:rPr>
              <a:t>	</a:t>
            </a:r>
          </a:p>
          <a:p>
            <a:pPr algn="just">
              <a:spcBef>
                <a:spcPct val="0"/>
              </a:spcBef>
              <a:spcAft>
                <a:spcPts val="600"/>
              </a:spcAft>
              <a:buNone/>
            </a:pPr>
            <a:r>
              <a:rPr lang="el-GR" sz="28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Candara"/>
                <a:ea typeface="+mj-ea"/>
                <a:cs typeface="Candara"/>
              </a:rPr>
              <a:t>	</a:t>
            </a:r>
            <a:r>
              <a:rPr lang="el-GR" sz="28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Candara"/>
                <a:ea typeface="+mj-ea"/>
                <a:cs typeface="Candara"/>
              </a:rPr>
              <a:t>Τα α</a:t>
            </a:r>
            <a:r>
              <a:rPr lang="el-GR" sz="28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Candara"/>
                <a:ea typeface="+mj-ea"/>
                <a:cs typeface="Candara"/>
              </a:rPr>
              <a:t>ίτια των (κοινωνικών) φαινομένων είναι πολλαπλά. Ο σωστός σχεδιασμός απαιτεί πολλούς ερευνητές και χρόνο, περιορίζοντας τη χρηστικότητα της πειραματικής μεθόδου. Μπορούμε, υπό προϋποθέσεις, να κάνουμε υποθέσεις αιτιότητας, αλλά πρέπει να είμαστε ΠΟΛΥ προσεκτικοί. </a:t>
            </a:r>
            <a:endParaRPr lang="en-US" sz="2800" dirty="0" smtClean="0">
              <a:solidFill>
                <a:schemeClr val="tx1">
                  <a:lumMod val="85000"/>
                  <a:lumOff val="15000"/>
                </a:schemeClr>
              </a:solidFill>
              <a:latin typeface="Candara"/>
              <a:ea typeface="+mj-ea"/>
              <a:cs typeface="Candar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l-GR" dirty="0" smtClean="0">
                <a:solidFill>
                  <a:schemeClr val="accent1">
                    <a:satMod val="150000"/>
                  </a:schemeClr>
                </a:solidFill>
                <a:latin typeface="Candara"/>
                <a:cs typeface="Candara"/>
              </a:rPr>
              <a:t>Αριθμο</a:t>
            </a:r>
            <a:r>
              <a:rPr lang="el-GR" dirty="0" smtClean="0">
                <a:solidFill>
                  <a:schemeClr val="accent1">
                    <a:satMod val="150000"/>
                  </a:schemeClr>
                </a:solidFill>
                <a:latin typeface="Candara"/>
                <a:cs typeface="Candara"/>
              </a:rPr>
              <a:t>ί και ερμηνεία</a:t>
            </a:r>
            <a:endParaRPr lang="en-US" dirty="0">
              <a:solidFill>
                <a:schemeClr val="accent1">
                  <a:satMod val="150000"/>
                </a:schemeClr>
              </a:solidFill>
              <a:latin typeface="Candara"/>
              <a:cs typeface="Candara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5750" y="1571625"/>
            <a:ext cx="8643938" cy="5286375"/>
          </a:xfrm>
        </p:spPr>
        <p:txBody>
          <a:bodyPr>
            <a:normAutofit/>
          </a:bodyPr>
          <a:lstStyle/>
          <a:p>
            <a:pPr>
              <a:spcBef>
                <a:spcPct val="0"/>
              </a:spcBef>
            </a:pPr>
            <a:r>
              <a:rPr lang="el-GR" sz="28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Candara"/>
                <a:ea typeface="+mj-ea"/>
                <a:cs typeface="Candara"/>
              </a:rPr>
              <a:t>Όταν διαβάζετε στατιστική, προσέξτε!!!</a:t>
            </a:r>
            <a:endParaRPr lang="en-US" sz="2800" dirty="0" smtClean="0">
              <a:solidFill>
                <a:schemeClr val="tx1">
                  <a:lumMod val="85000"/>
                  <a:lumOff val="15000"/>
                </a:schemeClr>
              </a:solidFill>
              <a:latin typeface="Candara"/>
              <a:ea typeface="+mj-ea"/>
              <a:cs typeface="Candara"/>
            </a:endParaRPr>
          </a:p>
          <a:p>
            <a:pPr>
              <a:spcBef>
                <a:spcPct val="0"/>
              </a:spcBef>
            </a:pPr>
            <a:r>
              <a:rPr lang="el-GR" sz="28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Candara"/>
                <a:ea typeface="+mj-ea"/>
                <a:cs typeface="Candara"/>
              </a:rPr>
              <a:t>Οι αριθμοί μπορούν να ερμηνευτούν με πολλούς (και όχι αθώους) τρόπους</a:t>
            </a:r>
            <a:endParaRPr lang="en-US" sz="2800" dirty="0" smtClean="0">
              <a:solidFill>
                <a:schemeClr val="tx1">
                  <a:lumMod val="85000"/>
                  <a:lumOff val="15000"/>
                </a:schemeClr>
              </a:solidFill>
              <a:latin typeface="Candara"/>
              <a:ea typeface="+mj-ea"/>
              <a:cs typeface="Candara"/>
            </a:endParaRPr>
          </a:p>
          <a:p>
            <a:pPr>
              <a:spcBef>
                <a:spcPct val="0"/>
              </a:spcBef>
            </a:pPr>
            <a:r>
              <a:rPr lang="el-GR" sz="28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Candara"/>
                <a:ea typeface="+mj-ea"/>
                <a:cs typeface="Candara"/>
              </a:rPr>
              <a:t>Οι αριθμοί μπορεί να χρησιμοποιηθούν ως «αποδείξεις» σε περίεργες υποθέσεις, οδηγώντας σε περίεργα συμπεράσματα. </a:t>
            </a:r>
          </a:p>
          <a:p>
            <a:pPr>
              <a:spcBef>
                <a:spcPct val="0"/>
              </a:spcBef>
            </a:pPr>
            <a:endParaRPr lang="el-GR" sz="2800" dirty="0" smtClean="0">
              <a:solidFill>
                <a:schemeClr val="tx1">
                  <a:lumMod val="85000"/>
                  <a:lumOff val="15000"/>
                </a:schemeClr>
              </a:solidFill>
              <a:latin typeface="Candara"/>
              <a:ea typeface="+mj-ea"/>
              <a:cs typeface="Candara"/>
            </a:endParaRPr>
          </a:p>
          <a:p>
            <a:pPr>
              <a:spcBef>
                <a:spcPct val="0"/>
              </a:spcBef>
            </a:pPr>
            <a:r>
              <a:rPr lang="el-GR" sz="28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Candara"/>
                <a:ea typeface="+mj-ea"/>
                <a:cs typeface="Candara"/>
              </a:rPr>
              <a:t>Παράδειγμα: είναι επικίνδυνα τα κινητά τηλέφωνα; </a:t>
            </a:r>
            <a:endParaRPr lang="en-US" sz="2800" dirty="0" smtClean="0">
              <a:solidFill>
                <a:schemeClr val="tx1">
                  <a:lumMod val="85000"/>
                  <a:lumOff val="15000"/>
                </a:schemeClr>
              </a:solidFill>
              <a:latin typeface="Candara"/>
              <a:ea typeface="+mj-ea"/>
              <a:cs typeface="Candara"/>
            </a:endParaRPr>
          </a:p>
          <a:p>
            <a:pPr>
              <a:spcBef>
                <a:spcPct val="0"/>
              </a:spcBef>
            </a:pPr>
            <a:endParaRPr lang="en-US" sz="2800" dirty="0" smtClean="0">
              <a:solidFill>
                <a:schemeClr val="tx1">
                  <a:lumMod val="85000"/>
                  <a:lumOff val="15000"/>
                </a:schemeClr>
              </a:solidFill>
              <a:latin typeface="Candara"/>
              <a:ea typeface="+mj-ea"/>
              <a:cs typeface="Candara"/>
            </a:endParaRPr>
          </a:p>
          <a:p>
            <a:pPr>
              <a:spcBef>
                <a:spcPct val="0"/>
              </a:spcBef>
            </a:pPr>
            <a:r>
              <a:rPr lang="el-GR" sz="28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Candara"/>
                <a:ea typeface="+mj-ea"/>
                <a:cs typeface="Candara"/>
              </a:rPr>
              <a:t>Ποιός κάνεις την έρευνα; Διαφορετικά αποτελέσματα, αλλά κανείς δε λέει ψέματα...πώς γίνεται αυτό; </a:t>
            </a:r>
            <a:endParaRPr lang="en-US" sz="2800" dirty="0" smtClean="0">
              <a:solidFill>
                <a:schemeClr val="tx1">
                  <a:lumMod val="85000"/>
                  <a:lumOff val="15000"/>
                </a:schemeClr>
              </a:solidFill>
              <a:latin typeface="Candara"/>
              <a:ea typeface="+mj-ea"/>
              <a:cs typeface="Candar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>
                <a:latin typeface="Candara"/>
                <a:cs typeface="Candara"/>
              </a:rPr>
              <a:t>Υποθ</a:t>
            </a:r>
            <a:r>
              <a:rPr lang="el-GR" dirty="0" smtClean="0">
                <a:latin typeface="Candara"/>
                <a:cs typeface="Candara"/>
              </a:rPr>
              <a:t>έσεις έρευνας</a:t>
            </a:r>
            <a:endParaRPr lang="en-US" dirty="0">
              <a:latin typeface="Candara"/>
              <a:cs typeface="Candara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5601" y="1586753"/>
            <a:ext cx="8623300" cy="4571999"/>
          </a:xfrm>
        </p:spPr>
        <p:txBody>
          <a:bodyPr>
            <a:normAutofit lnSpcReduction="10000"/>
          </a:bodyPr>
          <a:lstStyle/>
          <a:p>
            <a:r>
              <a:rPr lang="el-GR" dirty="0" smtClean="0">
                <a:latin typeface="Candara"/>
                <a:cs typeface="Candara"/>
              </a:rPr>
              <a:t>Οι υποθ</a:t>
            </a:r>
            <a:r>
              <a:rPr lang="el-GR" dirty="0" smtClean="0">
                <a:latin typeface="Candara"/>
                <a:cs typeface="Candara"/>
              </a:rPr>
              <a:t>έσεις έρευνας σχετίζονται με τη βιβλιογραφία. Τι έχει γίνει πριν; Τι μένει να γίνει; </a:t>
            </a:r>
          </a:p>
          <a:p>
            <a:r>
              <a:rPr lang="el-GR" dirty="0" smtClean="0">
                <a:latin typeface="Candara"/>
                <a:cs typeface="Candara"/>
              </a:rPr>
              <a:t>Οι υποθέσεις είναι σύντομες σαφώς διατυπωμένες προτάσεις.</a:t>
            </a:r>
          </a:p>
          <a:p>
            <a:r>
              <a:rPr lang="el-GR" dirty="0" smtClean="0">
                <a:latin typeface="Candara"/>
                <a:cs typeface="Candara"/>
              </a:rPr>
              <a:t>Παράδειγμα Υπόθεσης: «οι φοιτητές που προσέρχονται στις παραδόσεις γράφουν καλύτερα στις εξετάσεις»</a:t>
            </a:r>
          </a:p>
          <a:p>
            <a:r>
              <a:rPr lang="el-GR" dirty="0" smtClean="0">
                <a:latin typeface="Candara"/>
                <a:cs typeface="Candara"/>
              </a:rPr>
              <a:t>Η μηδενική υπόθεση και η απόρριψή της ή όχι.</a:t>
            </a:r>
          </a:p>
          <a:p>
            <a:r>
              <a:rPr lang="el-GR" smtClean="0">
                <a:latin typeface="Candara"/>
                <a:cs typeface="Candara"/>
              </a:rPr>
              <a:t>Παράδειγμα: «οι φοιτητές που προσέρχονται στις παραδόσεις γράφουν το ίδιο με όσους δεν προσέρχονται»</a:t>
            </a:r>
            <a:endParaRPr lang="en-US" dirty="0">
              <a:latin typeface="Candara"/>
              <a:cs typeface="Candara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280" y="314979"/>
            <a:ext cx="8920719" cy="1143000"/>
          </a:xfrm>
        </p:spPr>
        <p:txBody>
          <a:bodyPr/>
          <a:lstStyle/>
          <a:p>
            <a:r>
              <a:rPr lang="el-GR" dirty="0" smtClean="0">
                <a:latin typeface="Candara"/>
                <a:cs typeface="Candara"/>
              </a:rPr>
              <a:t>Άσκηση –1</a:t>
            </a:r>
            <a:r>
              <a:rPr lang="el-GR" baseline="30000" dirty="0" smtClean="0">
                <a:latin typeface="Candara"/>
                <a:cs typeface="Candara"/>
              </a:rPr>
              <a:t>ο</a:t>
            </a:r>
            <a:r>
              <a:rPr lang="el-GR" dirty="0" smtClean="0">
                <a:latin typeface="Candara"/>
                <a:cs typeface="Candara"/>
              </a:rPr>
              <a:t> θέμα εξετάσεων</a:t>
            </a:r>
            <a:endParaRPr lang="en-US" dirty="0">
              <a:latin typeface="Candara"/>
              <a:cs typeface="Candara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Bef>
                <a:spcPct val="0"/>
              </a:spcBef>
            </a:pPr>
            <a:r>
              <a:rPr lang="el-GR" sz="28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Candara"/>
                <a:ea typeface="+mj-ea"/>
                <a:cs typeface="Candara"/>
              </a:rPr>
              <a:t>Θέλουμε να δούμε αν η χρήση παιχνιδιών στον υπολογιστή οδηγεί σε κατάθληψη</a:t>
            </a:r>
            <a:r>
              <a:rPr lang="el-GR" sz="28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Candara"/>
                <a:ea typeface="+mj-ea"/>
                <a:cs typeface="Candara"/>
              </a:rPr>
              <a:t>.</a:t>
            </a:r>
          </a:p>
          <a:p>
            <a:pPr>
              <a:spcBef>
                <a:spcPct val="0"/>
              </a:spcBef>
              <a:buNone/>
            </a:pPr>
            <a:endParaRPr lang="el-GR" sz="2800" dirty="0" smtClean="0">
              <a:solidFill>
                <a:schemeClr val="tx1">
                  <a:lumMod val="85000"/>
                  <a:lumOff val="15000"/>
                </a:schemeClr>
              </a:solidFill>
              <a:latin typeface="Candara"/>
              <a:ea typeface="+mj-ea"/>
              <a:cs typeface="Candara"/>
            </a:endParaRPr>
          </a:p>
          <a:p>
            <a:pPr>
              <a:spcBef>
                <a:spcPct val="0"/>
              </a:spcBef>
            </a:pPr>
            <a:r>
              <a:rPr lang="el-GR" sz="28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Candara"/>
                <a:ea typeface="+mj-ea"/>
                <a:cs typeface="Candara"/>
              </a:rPr>
              <a:t>Σχεδιάστε ένα πείραμα (υπόθεση έρευνας, ανεξάρτητες, εξαρτημένες μεταβλητές, τρόπος συλλογής δεδομένων, κλπ</a:t>
            </a:r>
            <a:r>
              <a:rPr lang="el-GR" sz="28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Candara"/>
                <a:ea typeface="+mj-ea"/>
                <a:cs typeface="Candara"/>
              </a:rPr>
              <a:t>). </a:t>
            </a:r>
          </a:p>
          <a:p>
            <a:pPr>
              <a:spcBef>
                <a:spcPct val="0"/>
              </a:spcBef>
              <a:buNone/>
            </a:pPr>
            <a:endParaRPr lang="el-GR" sz="2800" dirty="0" smtClean="0">
              <a:solidFill>
                <a:schemeClr val="tx1">
                  <a:lumMod val="85000"/>
                  <a:lumOff val="15000"/>
                </a:schemeClr>
              </a:solidFill>
              <a:latin typeface="Candara"/>
              <a:ea typeface="+mj-ea"/>
              <a:cs typeface="Candara"/>
            </a:endParaRPr>
          </a:p>
          <a:p>
            <a:pPr>
              <a:spcBef>
                <a:spcPct val="0"/>
              </a:spcBef>
            </a:pPr>
            <a:r>
              <a:rPr lang="el-GR" sz="28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Candara"/>
                <a:ea typeface="+mj-ea"/>
                <a:cs typeface="Candara"/>
              </a:rPr>
              <a:t>Σχεδιάστε μία έρευνα παρατήρησης.</a:t>
            </a:r>
            <a:r>
              <a:rPr lang="el-GR" sz="28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Candara"/>
                <a:ea typeface="+mj-ea"/>
                <a:cs typeface="Candara"/>
              </a:rPr>
              <a:t> </a:t>
            </a:r>
            <a:endParaRPr lang="en-US" sz="2800" dirty="0" smtClean="0">
              <a:solidFill>
                <a:schemeClr val="tx1">
                  <a:lumMod val="85000"/>
                  <a:lumOff val="15000"/>
                </a:schemeClr>
              </a:solidFill>
              <a:latin typeface="Candara"/>
              <a:ea typeface="+mj-ea"/>
              <a:cs typeface="Candara"/>
            </a:endParaRPr>
          </a:p>
          <a:p>
            <a:pPr>
              <a:spcBef>
                <a:spcPct val="0"/>
              </a:spcBef>
              <a:buNone/>
            </a:pPr>
            <a:endParaRPr lang="en-US" sz="2800" dirty="0" smtClean="0">
              <a:solidFill>
                <a:schemeClr val="tx1">
                  <a:lumMod val="85000"/>
                  <a:lumOff val="15000"/>
                </a:schemeClr>
              </a:solidFill>
              <a:latin typeface="Candara"/>
              <a:ea typeface="+mj-ea"/>
              <a:cs typeface="Candar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>
                <a:latin typeface="Candara"/>
                <a:cs typeface="Candara"/>
              </a:rPr>
              <a:t>βιβλιογραφ</a:t>
            </a:r>
            <a:r>
              <a:rPr lang="el-GR" dirty="0" smtClean="0">
                <a:latin typeface="Candara"/>
                <a:cs typeface="Candara"/>
              </a:rPr>
              <a:t>ία</a:t>
            </a:r>
            <a:endParaRPr lang="en-US" dirty="0">
              <a:latin typeface="Candara"/>
              <a:cs typeface="Candara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Bell, J., &amp; </a:t>
            </a:r>
            <a:r>
              <a:rPr lang="en-US" dirty="0" err="1" smtClean="0"/>
              <a:t>Opie</a:t>
            </a:r>
            <a:r>
              <a:rPr lang="en-US" dirty="0" smtClean="0"/>
              <a:t>, C. 2002. </a:t>
            </a:r>
            <a:r>
              <a:rPr lang="en-US" i="1" dirty="0" smtClean="0"/>
              <a:t>Learning from research: Getting more from your data. </a:t>
            </a:r>
            <a:r>
              <a:rPr lang="en-US" dirty="0" smtClean="0"/>
              <a:t>Open University Press, Buckingham. </a:t>
            </a:r>
          </a:p>
          <a:p>
            <a:r>
              <a:rPr lang="en-US" dirty="0" smtClean="0"/>
              <a:t>Brewer, J.D. 2000. </a:t>
            </a:r>
            <a:r>
              <a:rPr lang="en-US" i="1" dirty="0" smtClean="0"/>
              <a:t>Ethnography</a:t>
            </a:r>
            <a:r>
              <a:rPr lang="en-US" dirty="0" smtClean="0"/>
              <a:t>. Open University Press, Buckingham. </a:t>
            </a:r>
          </a:p>
          <a:p>
            <a:r>
              <a:rPr lang="en-US" dirty="0" smtClean="0"/>
              <a:t>Darlington, Y., &amp; Scott, D. 2002. </a:t>
            </a:r>
            <a:r>
              <a:rPr lang="en-US" i="1" dirty="0" smtClean="0"/>
              <a:t>Qualitative Research in Practice: Stories from the Field. </a:t>
            </a:r>
            <a:r>
              <a:rPr lang="en-US" dirty="0" smtClean="0"/>
              <a:t>Open University Press, Maidenhead.</a:t>
            </a:r>
          </a:p>
          <a:p>
            <a:r>
              <a:rPr lang="en-US" dirty="0" err="1" smtClean="0"/>
              <a:t>Denscombe</a:t>
            </a:r>
            <a:r>
              <a:rPr lang="en-US" dirty="0" smtClean="0"/>
              <a:t>, M. 2003. </a:t>
            </a:r>
            <a:r>
              <a:rPr lang="en-US" i="1" dirty="0" smtClean="0"/>
              <a:t>The good research guide. </a:t>
            </a:r>
            <a:r>
              <a:rPr lang="en-US" dirty="0" smtClean="0"/>
              <a:t>Open University Press, Maidenhead.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4" Type="http://schemas.openxmlformats.org/officeDocument/2006/relationships/image" Target="../media/image4.jpeg"/><Relationship Id="rId1" Type="http://schemas.openxmlformats.org/officeDocument/2006/relationships/image" Target="../media/image1.jpeg"/><Relationship Id="rId2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Venture">
  <a:themeElements>
    <a:clrScheme name="Venture">
      <a:dk1>
        <a:sysClr val="windowText" lastClr="000000"/>
      </a:dk1>
      <a:lt1>
        <a:sysClr val="window" lastClr="FFFFFF"/>
      </a:lt1>
      <a:dk2>
        <a:srgbClr val="738450"/>
      </a:dk2>
      <a:lt2>
        <a:srgbClr val="E8E9D1"/>
      </a:lt2>
      <a:accent1>
        <a:srgbClr val="9EB060"/>
      </a:accent1>
      <a:accent2>
        <a:srgbClr val="D09A08"/>
      </a:accent2>
      <a:accent3>
        <a:srgbClr val="F2EC86"/>
      </a:accent3>
      <a:accent4>
        <a:srgbClr val="824F1C"/>
      </a:accent4>
      <a:accent5>
        <a:srgbClr val="511818"/>
      </a:accent5>
      <a:accent6>
        <a:srgbClr val="553876"/>
      </a:accent6>
      <a:hlink>
        <a:srgbClr val="929547"/>
      </a:hlink>
      <a:folHlink>
        <a:srgbClr val="56633C"/>
      </a:folHlink>
    </a:clrScheme>
    <a:fontScheme name="Venture">
      <a:majorFont>
        <a:latin typeface="Calisto MT"/>
        <a:ea typeface=""/>
        <a:cs typeface=""/>
        <a:font script="Jpan" typeface="ＭＳ Ｐ明朝"/>
      </a:majorFont>
      <a:minorFont>
        <a:latin typeface="Calisto MT"/>
        <a:ea typeface=""/>
        <a:cs typeface=""/>
        <a:font script="Jpan" typeface="ＭＳ Ｐ明朝"/>
      </a:minorFont>
    </a:fontScheme>
    <a:fmtScheme name="Venture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shade val="30000"/>
                <a:alpha val="50000"/>
                <a:satMod val="150000"/>
              </a:schemeClr>
              <a:schemeClr val="phClr">
                <a:tint val="50000"/>
                <a:alpha val="10000"/>
                <a:satMod val="150000"/>
              </a:schemeClr>
            </a:duotone>
          </a:blip>
          <a:stretch/>
        </a:blipFill>
        <a:blipFill rotWithShape="1">
          <a:blip xmlns:r="http://schemas.openxmlformats.org/officeDocument/2006/relationships" r:embed="rId2">
            <a:duotone>
              <a:schemeClr val="phClr">
                <a:shade val="30000"/>
                <a:alpha val="50000"/>
                <a:satMod val="150000"/>
              </a:schemeClr>
              <a:schemeClr val="phClr">
                <a:tint val="50000"/>
                <a:alpha val="10000"/>
                <a:satMod val="150000"/>
              </a:schemeClr>
            </a:duotone>
          </a:blip>
          <a:stretch/>
        </a:blipFill>
      </a:fillStyleLst>
      <a:lnStyleLst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innerShdw blurRad="76200" dist="25400" dir="13500000">
              <a:srgbClr val="4B4B4B">
                <a:alpha val="75000"/>
              </a:srgbClr>
            </a:innerShdw>
          </a:effectLst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3">
            <a:duotone>
              <a:schemeClr val="phClr">
                <a:shade val="10000"/>
                <a:alpha val="30000"/>
                <a:satMod val="60000"/>
              </a:schemeClr>
              <a:schemeClr val="phClr">
                <a:tint val="20000"/>
                <a:alpha val="5000"/>
                <a:satMod val="300000"/>
              </a:schemeClr>
            </a:duotone>
          </a:blip>
          <a:stretch/>
        </a:blipFill>
        <a:blipFill rotWithShape="1">
          <a:blip xmlns:r="http://schemas.openxmlformats.org/officeDocument/2006/relationships" r:embed="rId4">
            <a:duotone>
              <a:schemeClr val="phClr">
                <a:shade val="30000"/>
                <a:alpha val="50000"/>
                <a:satMod val="150000"/>
              </a:schemeClr>
              <a:schemeClr val="phClr">
                <a:tint val="50000"/>
                <a:alpha val="10000"/>
                <a:satMod val="150000"/>
              </a:schemeClr>
            </a:duotone>
          </a:blip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Venture.thmx</Template>
  <TotalTime>159</TotalTime>
  <Words>488</Words>
  <Application>Microsoft Macintosh PowerPoint</Application>
  <PresentationFormat>On-screen Show (4:3)</PresentationFormat>
  <Paragraphs>55</Paragraphs>
  <Slides>9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Venture</vt:lpstr>
      <vt:lpstr>Πειράματα και παρατηρήσεις</vt:lpstr>
      <vt:lpstr>Πείραμα ή παρατήρηση;</vt:lpstr>
      <vt:lpstr>Δύο βασικοί τύποι ερευνητικής μεθοδολογίας</vt:lpstr>
      <vt:lpstr>Αιτιότητα</vt:lpstr>
      <vt:lpstr>Πολυπαραγοντικά φαινόμενα</vt:lpstr>
      <vt:lpstr>Αριθμοί και ερμηνεία</vt:lpstr>
      <vt:lpstr>Υποθέσεις έρευνας</vt:lpstr>
      <vt:lpstr>Άσκηση –1ο θέμα εξετάσεων</vt:lpstr>
      <vt:lpstr>βιβλιογραφία</vt:lpstr>
    </vt:vector>
  </TitlesOfParts>
  <Company>UoP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Angela Antoniou</dc:creator>
  <cp:lastModifiedBy>Angela Antoniou</cp:lastModifiedBy>
  <cp:revision>9</cp:revision>
  <dcterms:created xsi:type="dcterms:W3CDTF">2013-07-15T15:10:46Z</dcterms:created>
  <dcterms:modified xsi:type="dcterms:W3CDTF">2013-07-15T17:49:52Z</dcterms:modified>
</cp:coreProperties>
</file>