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39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DF1B-F998-E849-A0C1-3F295E53A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l-GR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3F416CD-67A3-4CF0-A210-F6AF31AC147F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C9E100-5FC6-1148-8F16-07D551C9E5C5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4CDBA1-2985-7543-9006-EA828416B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  <p:sldLayoutId id="2147484410" r:id="rId12"/>
    <p:sldLayoutId id="2147484411" r:id="rId13"/>
    <p:sldLayoutId id="2147484412" r:id="rId14"/>
    <p:sldLayoutId id="214748441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andara"/>
                <a:cs typeface="Candara"/>
              </a:rPr>
              <a:t>Πε</a:t>
            </a:r>
            <a:r>
              <a:rPr lang="el-GR" dirty="0" smtClean="0">
                <a:latin typeface="Candara"/>
                <a:cs typeface="Candara"/>
              </a:rPr>
              <a:t>ιράματα και παρατηρήσεις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latin typeface="Candara"/>
                <a:cs typeface="Candara"/>
              </a:rPr>
              <a:t>Υποθ</a:t>
            </a:r>
            <a:r>
              <a:rPr lang="el-GR" dirty="0" smtClean="0">
                <a:latin typeface="Candara"/>
                <a:cs typeface="Candara"/>
              </a:rPr>
              <a:t>έσεις έρευνας</a:t>
            </a:r>
            <a:endParaRPr lang="en-US" dirty="0">
              <a:latin typeface="Candar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>
                <a:latin typeface="Candara"/>
                <a:cs typeface="Candara"/>
              </a:rPr>
              <a:t>Πε</a:t>
            </a:r>
            <a:r>
              <a:rPr lang="el-GR" sz="3200" dirty="0" smtClean="0">
                <a:latin typeface="Candara"/>
                <a:cs typeface="Candara"/>
              </a:rPr>
              <a:t>ίραμα ή παρατήρηση;</a:t>
            </a:r>
            <a:endParaRPr lang="en-US" sz="3200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ndara"/>
                <a:cs typeface="Candara"/>
              </a:rPr>
              <a:t>Το κ</a:t>
            </a:r>
            <a:r>
              <a:rPr lang="el-GR" dirty="0" smtClean="0">
                <a:latin typeface="Candara"/>
                <a:cs typeface="Candara"/>
              </a:rPr>
              <a:t>άπνισμα προκαλεί καρκίνο;</a:t>
            </a:r>
          </a:p>
          <a:p>
            <a:r>
              <a:rPr lang="el-GR" dirty="0" smtClean="0">
                <a:latin typeface="Candara"/>
                <a:cs typeface="Candara"/>
              </a:rPr>
              <a:t>Πώς βγήκε αυτό το συμπέρασμα;</a:t>
            </a:r>
          </a:p>
          <a:p>
            <a:r>
              <a:rPr lang="el-GR" dirty="0" smtClean="0">
                <a:latin typeface="Candara"/>
                <a:cs typeface="Candara"/>
              </a:rPr>
              <a:t>Τί μέθοδος χρησιμοποιήθηκε</a:t>
            </a:r>
            <a:r>
              <a:rPr lang="el-GR" dirty="0" smtClean="0">
                <a:latin typeface="Apple Chancery"/>
                <a:cs typeface="Apple Chancery"/>
              </a:rPr>
              <a:t>; </a:t>
            </a:r>
            <a:endParaRPr lang="el-GR" dirty="0" smtClean="0">
              <a:latin typeface="Apple Chancery"/>
              <a:cs typeface="Apple Chancer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>
                <a:latin typeface="Candara"/>
                <a:cs typeface="Candara"/>
              </a:rPr>
              <a:t>Δ</a:t>
            </a:r>
            <a:r>
              <a:rPr lang="el-GR" sz="2800" dirty="0" smtClean="0">
                <a:latin typeface="Candara"/>
                <a:cs typeface="Candara"/>
              </a:rPr>
              <a:t>ύο βασικοί τύποι ερευνητικής μεθοδολογίας</a:t>
            </a:r>
            <a:endParaRPr lang="en-US" sz="2800" dirty="0">
              <a:latin typeface="Candara"/>
              <a:cs typeface="Candar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182114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Πείραμα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	</a:t>
            </a:r>
          </a:p>
          <a:p>
            <a:pPr>
              <a:spcBef>
                <a:spcPct val="0"/>
              </a:spcBef>
              <a:buNone/>
            </a:pPr>
            <a:endParaRPr lang="el-G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Εξαρτημένες και ανεξάρτητες μεταβλητές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12657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Παρατήρηση</a:t>
            </a:r>
          </a:p>
          <a:p>
            <a:pPr>
              <a:spcBef>
                <a:spcPct val="0"/>
              </a:spcBef>
              <a:buNone/>
            </a:pPr>
            <a:endParaRPr lang="el-G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Δεν υπάρχουν εξαρτημένες ή ανεξάρτηετες μεταβλητές</a:t>
            </a:r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1428" y="3713327"/>
            <a:ext cx="8633544" cy="3400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ndara"/>
                <a:cs typeface="Candara"/>
              </a:rPr>
              <a:t>Οι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μεταβλητές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είναι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οντότητες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που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μετράμε</a:t>
            </a:r>
            <a:r>
              <a:rPr lang="en-US" dirty="0" smtClean="0">
                <a:latin typeface="Candara"/>
                <a:cs typeface="Candara"/>
              </a:rPr>
              <a:t>, </a:t>
            </a:r>
            <a:r>
              <a:rPr lang="en-US" dirty="0" err="1" smtClean="0">
                <a:latin typeface="Candara"/>
                <a:cs typeface="Candara"/>
              </a:rPr>
              <a:t>ελέγχουμε</a:t>
            </a:r>
            <a:r>
              <a:rPr lang="en-US" dirty="0" smtClean="0">
                <a:latin typeface="Candara"/>
                <a:cs typeface="Candara"/>
              </a:rPr>
              <a:t>, </a:t>
            </a:r>
            <a:r>
              <a:rPr lang="en-US" dirty="0" err="1" smtClean="0">
                <a:latin typeface="Candara"/>
                <a:cs typeface="Candara"/>
              </a:rPr>
              <a:t>ή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χειριζόμαστε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στην</a:t>
            </a:r>
            <a:r>
              <a:rPr lang="en-US" dirty="0" smtClean="0">
                <a:latin typeface="Candara"/>
                <a:cs typeface="Candara"/>
              </a:rPr>
              <a:t> </a:t>
            </a:r>
            <a:r>
              <a:rPr lang="en-US" dirty="0" err="1" smtClean="0">
                <a:latin typeface="Candara"/>
                <a:cs typeface="Candara"/>
              </a:rPr>
              <a:t>έρευνα</a:t>
            </a:r>
            <a:r>
              <a:rPr lang="en-US" dirty="0" smtClean="0">
                <a:latin typeface="Candara"/>
                <a:cs typeface="Candara"/>
              </a:rPr>
              <a:t>.</a:t>
            </a:r>
            <a:endParaRPr lang="el-GR" dirty="0" smtClean="0">
              <a:latin typeface="Candara"/>
              <a:cs typeface="Candara"/>
            </a:endParaRPr>
          </a:p>
          <a:p>
            <a:pPr>
              <a:spcBef>
                <a:spcPts val="700"/>
              </a:spcBef>
              <a:buFont typeface="Arial" pitchFamily="-10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</a:t>
            </a:r>
            <a:r>
              <a:rPr lang="en-GB" dirty="0" err="1">
                <a:latin typeface="Candara"/>
                <a:cs typeface="Candara"/>
              </a:rPr>
              <a:t>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υποτιθέμενη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αιτία</a:t>
            </a:r>
            <a:r>
              <a:rPr lang="en-GB" dirty="0">
                <a:latin typeface="Candara"/>
                <a:cs typeface="Candara"/>
              </a:rPr>
              <a:t> (</a:t>
            </a:r>
            <a:r>
              <a:rPr lang="en-GB" dirty="0" err="1">
                <a:latin typeface="Candara"/>
                <a:cs typeface="Candara"/>
              </a:rPr>
              <a:t>ανεξάρτητη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μεταβλητή</a:t>
            </a:r>
            <a:r>
              <a:rPr lang="en-GB" dirty="0" smtClean="0">
                <a:latin typeface="Candara"/>
                <a:cs typeface="Candara"/>
              </a:rPr>
              <a:t>)‏</a:t>
            </a:r>
            <a:r>
              <a:rPr lang="el-GR" dirty="0" smtClean="0">
                <a:latin typeface="Candara"/>
                <a:cs typeface="Candara"/>
              </a:rPr>
              <a:t> - </a:t>
            </a:r>
            <a:r>
              <a:rPr lang="en-GB" dirty="0" err="1" smtClean="0">
                <a:latin typeface="Candara"/>
                <a:cs typeface="Candara"/>
              </a:rPr>
              <a:t>Το</a:t>
            </a:r>
            <a:r>
              <a:rPr lang="en-GB" dirty="0" smtClean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υποτ/νο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αποτέλεσμα</a:t>
            </a:r>
            <a:r>
              <a:rPr lang="en-GB" dirty="0">
                <a:latin typeface="Candara"/>
                <a:cs typeface="Candara"/>
              </a:rPr>
              <a:t> (</a:t>
            </a:r>
            <a:r>
              <a:rPr lang="en-GB" dirty="0" err="1">
                <a:latin typeface="Candara"/>
                <a:cs typeface="Candara"/>
              </a:rPr>
              <a:t>εξαρτημένη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μεταβλητή</a:t>
            </a:r>
            <a:r>
              <a:rPr lang="en-GB" dirty="0">
                <a:latin typeface="Candara"/>
                <a:cs typeface="Candara"/>
              </a:rPr>
              <a:t>)                                   </a:t>
            </a:r>
          </a:p>
          <a:p>
            <a:pPr>
              <a:spcBef>
                <a:spcPts val="700"/>
              </a:spcBef>
              <a:buFont typeface="Arial" pitchFamily="-10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ανεξάρτητη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προηγείται</a:t>
            </a:r>
            <a:r>
              <a:rPr lang="en-GB" dirty="0">
                <a:latin typeface="Candara"/>
                <a:cs typeface="Candara"/>
              </a:rPr>
              <a:t>, </a:t>
            </a:r>
            <a:r>
              <a:rPr lang="en-GB" dirty="0" err="1">
                <a:latin typeface="Candara"/>
                <a:cs typeface="Candara"/>
              </a:rPr>
              <a:t>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εξαρτημένη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έπεται</a:t>
            </a:r>
            <a:r>
              <a:rPr lang="en-GB" dirty="0">
                <a:latin typeface="Candara"/>
                <a:cs typeface="Candara"/>
              </a:rPr>
              <a:t>.</a:t>
            </a:r>
          </a:p>
          <a:p>
            <a:pPr>
              <a:spcBef>
                <a:spcPts val="700"/>
              </a:spcBef>
              <a:buFont typeface="Arial" pitchFamily="-10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Τη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σχέση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αυτή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την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αποδίδει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διάταξη</a:t>
            </a:r>
            <a:r>
              <a:rPr lang="en-GB" dirty="0">
                <a:latin typeface="Candara"/>
                <a:cs typeface="Candara"/>
              </a:rPr>
              <a:t> </a:t>
            </a:r>
          </a:p>
          <a:p>
            <a:pPr>
              <a:spcBef>
                <a:spcPts val="700"/>
              </a:spcBef>
              <a:buFont typeface="Arial" pitchFamily="-10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andara"/>
                <a:cs typeface="Candara"/>
              </a:rPr>
              <a:t>«</a:t>
            </a:r>
            <a:r>
              <a:rPr lang="en-GB" dirty="0" err="1">
                <a:latin typeface="Candara"/>
                <a:cs typeface="Candara"/>
              </a:rPr>
              <a:t>εάν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συμβαίνει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τα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</a:t>
            </a:r>
            <a:r>
              <a:rPr lang="en-GB" dirty="0">
                <a:latin typeface="Candara"/>
                <a:cs typeface="Candara"/>
              </a:rPr>
              <a:t>, </a:t>
            </a:r>
            <a:r>
              <a:rPr lang="en-GB" dirty="0" err="1">
                <a:latin typeface="Candara"/>
                <a:cs typeface="Candara"/>
              </a:rPr>
              <a:t>τότε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ακολουθεί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το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Β</a:t>
            </a:r>
            <a:r>
              <a:rPr lang="en-GB" dirty="0">
                <a:latin typeface="Candara"/>
                <a:cs typeface="Candara"/>
              </a:rPr>
              <a:t>», </a:t>
            </a:r>
            <a:r>
              <a:rPr lang="en-GB" dirty="0" err="1">
                <a:latin typeface="Candara"/>
                <a:cs typeface="Candara"/>
              </a:rPr>
              <a:t>όπου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</a:t>
            </a:r>
            <a:r>
              <a:rPr lang="en-GB" dirty="0">
                <a:latin typeface="Candara"/>
                <a:cs typeface="Candara"/>
              </a:rPr>
              <a:t>= </a:t>
            </a:r>
            <a:r>
              <a:rPr lang="en-GB" dirty="0" err="1">
                <a:latin typeface="Candara"/>
                <a:cs typeface="Candara"/>
              </a:rPr>
              <a:t>ανεξάρτητη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και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Β</a:t>
            </a:r>
            <a:r>
              <a:rPr lang="en-GB" dirty="0">
                <a:latin typeface="Candara"/>
                <a:cs typeface="Candara"/>
              </a:rPr>
              <a:t>= </a:t>
            </a:r>
            <a:r>
              <a:rPr lang="en-GB" dirty="0" err="1">
                <a:latin typeface="Candara"/>
                <a:cs typeface="Candara"/>
              </a:rPr>
              <a:t>εξαρτημένη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μεταβλητή</a:t>
            </a:r>
            <a:r>
              <a:rPr lang="en-GB" dirty="0">
                <a:latin typeface="Candara"/>
                <a:cs typeface="Candara"/>
              </a:rPr>
              <a:t>.</a:t>
            </a:r>
          </a:p>
          <a:p>
            <a:pPr>
              <a:spcBef>
                <a:spcPts val="700"/>
              </a:spcBef>
              <a:buFont typeface="Arial" pitchFamily="-10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Δεν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συμβαίνει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πάντοτε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ανεξάρτητη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μεταβλητή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να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μπορεί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να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αποδειχτεί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ότι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είναι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το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αίτιο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της</a:t>
            </a:r>
            <a:r>
              <a:rPr lang="en-GB" dirty="0">
                <a:latin typeface="Candara"/>
                <a:cs typeface="Candara"/>
              </a:rPr>
              <a:t> </a:t>
            </a:r>
            <a:r>
              <a:rPr lang="en-GB" dirty="0" err="1">
                <a:latin typeface="Candara"/>
                <a:cs typeface="Candara"/>
              </a:rPr>
              <a:t>εξαρτημένης</a:t>
            </a:r>
            <a:r>
              <a:rPr lang="en-GB" dirty="0">
                <a:latin typeface="Candara"/>
                <a:cs typeface="Candara"/>
              </a:rPr>
              <a:t>.</a:t>
            </a:r>
          </a:p>
          <a:p>
            <a:endParaRPr lang="en-US" dirty="0">
              <a:latin typeface="Candar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>
                <a:latin typeface="Candara"/>
                <a:cs typeface="Candara"/>
              </a:rPr>
              <a:t>Αιτιότητα</a:t>
            </a:r>
            <a:endParaRPr lang="en-US" sz="2800" dirty="0" smtClean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Τι είναι οι σχέσεις αιτιότητας;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Πότε υποθέτουμε σχέσεις αιτιότητας;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Τι μας λένε οι μελέτες παρατήρησης σχετικά με την αιτιότητας;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Τι είναι οι συσχετίσεις;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Προϋποθέτουν αιτιότητα</a:t>
            </a: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l-GR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Ποια η διαφορ</a:t>
            </a:r>
            <a:r>
              <a:rPr lang="el-G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ά από το πείραμα στην παρατήρηση;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35" y="314979"/>
            <a:ext cx="8693952" cy="1143000"/>
          </a:xfrm>
        </p:spPr>
        <p:txBody>
          <a:bodyPr/>
          <a:lstStyle/>
          <a:p>
            <a:r>
              <a:rPr lang="el-GR" sz="4800" dirty="0" smtClean="0">
                <a:latin typeface="Candara"/>
                <a:cs typeface="Candara"/>
              </a:rPr>
              <a:t>Πολυπαραγοντικ</a:t>
            </a:r>
            <a:r>
              <a:rPr lang="el-GR" sz="4800" dirty="0" smtClean="0">
                <a:latin typeface="Candara"/>
                <a:cs typeface="Candara"/>
              </a:rPr>
              <a:t>ά φαινόμενα</a:t>
            </a:r>
            <a:endParaRPr lang="en-US" sz="4800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6753"/>
            <a:ext cx="8624177" cy="5271247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	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	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Τα α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ίτια των (κοινωνικών) φαινομένων είναι πολλαπλά. Ο σωστός σχεδιασμός απαιτεί πολλούς ερευνητές και χρόνο, περιορίζοντας τη χρηστικότητα της πειραματικής μεθόδου. Μπορούμε, υπό προϋποθέσεις, να κάνουμε υποθέσεις αιτιότητας, αλλά πρέπει να είμαστε ΠΟΛΥ προσεκτικοί.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Candara"/>
                <a:cs typeface="Candara"/>
              </a:rPr>
              <a:t>Αριθμο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Candara"/>
                <a:cs typeface="Candara"/>
              </a:rPr>
              <a:t>ί και ερμηνεία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71625"/>
            <a:ext cx="8643938" cy="528637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Όταν διαβάζετε στατιστική, προσέξτε!!!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Οι αριθμοί μπορούν να ερμηνευτούν με πολλούς (και όχι αθώους) τρόπους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Οι αριθμοί μπορεί να χρησιμοποιηθούν ως «αποδείξεις» σε περίεργες υποθέσεις, οδηγώντας σε περίεργα συμπεράσματα. </a:t>
            </a:r>
          </a:p>
          <a:p>
            <a:pPr>
              <a:spcBef>
                <a:spcPct val="0"/>
              </a:spcBef>
            </a:pPr>
            <a:endParaRPr lang="el-G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Παράδειγμα: είναι επικίνδυνα τα κινητά τηλέφωνα;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Ποιός κάνεις την έρευνα; Διαφορετικά αποτελέσματα, αλλά κανείς δε λέει ψέματα...πώς γίνεται αυτό;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ndara"/>
                <a:cs typeface="Candara"/>
              </a:rPr>
              <a:t>Υποθ</a:t>
            </a:r>
            <a:r>
              <a:rPr lang="el-GR" dirty="0" smtClean="0">
                <a:latin typeface="Candara"/>
                <a:cs typeface="Candara"/>
              </a:rPr>
              <a:t>έσεις έρευνας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586753"/>
            <a:ext cx="8623300" cy="4571999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Candara"/>
                <a:cs typeface="Candara"/>
              </a:rPr>
              <a:t>Οι υποθ</a:t>
            </a:r>
            <a:r>
              <a:rPr lang="el-GR" dirty="0" smtClean="0">
                <a:latin typeface="Candara"/>
                <a:cs typeface="Candara"/>
              </a:rPr>
              <a:t>έσεις έρευνας σχετίζονται με τη βιβλιογραφία. Τι έχει γίνει πριν; Τι μένει να γίνει; </a:t>
            </a:r>
          </a:p>
          <a:p>
            <a:r>
              <a:rPr lang="el-GR" dirty="0" smtClean="0">
                <a:latin typeface="Candara"/>
                <a:cs typeface="Candara"/>
              </a:rPr>
              <a:t>Οι υποθέσεις είναι σύντομες σαφώς διατυπωμένες προτάσεις.</a:t>
            </a:r>
          </a:p>
          <a:p>
            <a:r>
              <a:rPr lang="el-GR" dirty="0" smtClean="0">
                <a:latin typeface="Candara"/>
                <a:cs typeface="Candara"/>
              </a:rPr>
              <a:t>Παράδειγμα Υπόθεσης: «οι φοιτητές που προσέρχονται στις παραδόσεις γράφουν καλύτερα στις εξετάσεις»</a:t>
            </a:r>
          </a:p>
          <a:p>
            <a:r>
              <a:rPr lang="el-GR" dirty="0" smtClean="0">
                <a:latin typeface="Candara"/>
                <a:cs typeface="Candara"/>
              </a:rPr>
              <a:t>Η μηδενική υπόθεση και η απόρριψή της ή όχι.</a:t>
            </a:r>
          </a:p>
          <a:p>
            <a:r>
              <a:rPr lang="el-GR" smtClean="0">
                <a:latin typeface="Candara"/>
                <a:cs typeface="Candara"/>
              </a:rPr>
              <a:t>Παράδειγμα: «οι φοιτητές που προσέρχονται στις παραδόσεις γράφουν το ίδιο με όσους δεν προσέρχονται»</a:t>
            </a:r>
            <a:endParaRPr lang="en-US" dirty="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0" y="314979"/>
            <a:ext cx="8920719" cy="1143000"/>
          </a:xfrm>
        </p:spPr>
        <p:txBody>
          <a:bodyPr/>
          <a:lstStyle/>
          <a:p>
            <a:r>
              <a:rPr lang="el-GR" dirty="0" smtClean="0">
                <a:latin typeface="Candara"/>
                <a:cs typeface="Candara"/>
              </a:rPr>
              <a:t>Άσκηση –1</a:t>
            </a:r>
            <a:r>
              <a:rPr lang="el-GR" baseline="30000" dirty="0" smtClean="0">
                <a:latin typeface="Candara"/>
                <a:cs typeface="Candara"/>
              </a:rPr>
              <a:t>ο</a:t>
            </a:r>
            <a:r>
              <a:rPr lang="el-GR" dirty="0" smtClean="0">
                <a:latin typeface="Candara"/>
                <a:cs typeface="Candara"/>
              </a:rPr>
              <a:t> θέμα εξετάσεων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Θέλουμε να δούμε αν η χρήση παιχνιδιών στον υπολογιστή οδηγεί σε κατάθληψη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el-G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Σχεδιάστε ένα πείραμα (υπόθεση έρευνας, ανεξάρτητες, εξαρτημένες μεταβλητές, τρόπος συλλογής δεδομένων, κλπ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). </a:t>
            </a:r>
          </a:p>
          <a:p>
            <a:pPr>
              <a:spcBef>
                <a:spcPct val="0"/>
              </a:spcBef>
              <a:buNone/>
            </a:pPr>
            <a:endParaRPr lang="el-GR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</a:pP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Σχεδιάστε μία έρευνα παρατήρησης.</a:t>
            </a:r>
            <a:r>
              <a:rPr lang="el-G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+mj-ea"/>
                <a:cs typeface="Candara"/>
              </a:rPr>
              <a:t>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  <a:p>
            <a:pPr>
              <a:spcBef>
                <a:spcPct val="0"/>
              </a:spcBef>
              <a:buNone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+mj-e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ndara"/>
                <a:cs typeface="Candara"/>
              </a:rPr>
              <a:t>βιβλιογραφ</a:t>
            </a:r>
            <a:r>
              <a:rPr lang="el-GR" dirty="0" smtClean="0">
                <a:latin typeface="Candara"/>
                <a:cs typeface="Candara"/>
              </a:rPr>
              <a:t>ία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Bell, J., &amp; </a:t>
            </a:r>
            <a:r>
              <a:rPr lang="en-US" dirty="0" err="1" smtClean="0"/>
              <a:t>Opie</a:t>
            </a:r>
            <a:r>
              <a:rPr lang="en-US" dirty="0" smtClean="0"/>
              <a:t>, C. 2002. </a:t>
            </a:r>
            <a:r>
              <a:rPr lang="en-US" i="1" dirty="0" smtClean="0"/>
              <a:t>Learning from research: Getting more from your data. </a:t>
            </a:r>
            <a:r>
              <a:rPr lang="en-US" dirty="0" smtClean="0"/>
              <a:t>Open University Press, Buckingham. </a:t>
            </a:r>
          </a:p>
          <a:p>
            <a:r>
              <a:rPr lang="en-US" dirty="0" smtClean="0"/>
              <a:t>Brewer, J.D. 2000. </a:t>
            </a:r>
            <a:r>
              <a:rPr lang="en-US" i="1" dirty="0" smtClean="0"/>
              <a:t>Ethnography</a:t>
            </a:r>
            <a:r>
              <a:rPr lang="en-US" dirty="0" smtClean="0"/>
              <a:t>. Open University Press, Buckingham. </a:t>
            </a:r>
          </a:p>
          <a:p>
            <a:r>
              <a:rPr lang="en-US" dirty="0" smtClean="0"/>
              <a:t>Darlington, Y., &amp; Scott, D. 2002. </a:t>
            </a:r>
            <a:r>
              <a:rPr lang="en-US" i="1" dirty="0" smtClean="0"/>
              <a:t>Qualitative Research in Practice: Stories from the Field. </a:t>
            </a:r>
            <a:r>
              <a:rPr lang="en-US" dirty="0" smtClean="0"/>
              <a:t>Open University Press, Maidenhead.</a:t>
            </a:r>
          </a:p>
          <a:p>
            <a:r>
              <a:rPr lang="en-US" dirty="0" err="1" smtClean="0"/>
              <a:t>Denscombe</a:t>
            </a:r>
            <a:r>
              <a:rPr lang="en-US" dirty="0" smtClean="0"/>
              <a:t>, M. 2003. </a:t>
            </a:r>
            <a:r>
              <a:rPr lang="en-US" i="1" dirty="0" smtClean="0"/>
              <a:t>The good research guide. </a:t>
            </a:r>
            <a:r>
              <a:rPr lang="en-US" dirty="0" smtClean="0"/>
              <a:t>Open University Press, Maidenhead.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159</TotalTime>
  <Words>488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Venture</vt:lpstr>
      <vt:lpstr>Πειράματα και παρατηρήσεις</vt:lpstr>
      <vt:lpstr>Πείραμα ή παρατήρηση;</vt:lpstr>
      <vt:lpstr>Δύο βασικοί τύποι ερευνητικής μεθοδολογίας</vt:lpstr>
      <vt:lpstr>Αιτιότητα</vt:lpstr>
      <vt:lpstr>Πολυπαραγοντικά φαινόμενα</vt:lpstr>
      <vt:lpstr>Αριθμοί και ερμηνεία</vt:lpstr>
      <vt:lpstr>Υποθέσεις έρευνας</vt:lpstr>
      <vt:lpstr>Άσκηση –1ο θέμα εξετάσεων</vt:lpstr>
      <vt:lpstr>βιβλιογραφία</vt:lpstr>
    </vt:vector>
  </TitlesOfParts>
  <Company>UoP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Antoniou</dc:creator>
  <cp:lastModifiedBy>Angela Antoniou</cp:lastModifiedBy>
  <cp:revision>9</cp:revision>
  <dcterms:created xsi:type="dcterms:W3CDTF">2013-07-15T15:10:46Z</dcterms:created>
  <dcterms:modified xsi:type="dcterms:W3CDTF">2013-07-15T17:49:52Z</dcterms:modified>
</cp:coreProperties>
</file>