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7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735" autoAdjust="0"/>
    <p:restoredTop sz="94660" autoAdjust="0"/>
  </p:normalViewPr>
  <p:slideViewPr>
    <p:cSldViewPr snapToGrid="0">
      <p:cViewPr varScale="1">
        <p:scale>
          <a:sx n="69" d="100"/>
          <a:sy n="69" d="100"/>
        </p:scale>
        <p:origin x="-654" y="-10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1051"/>
    </p:cViewPr>
  </p:outlin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Στυλ κύριου υπότιτλου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C54B4-AD94-4E98-8D2E-E4E443D8FADE}" type="datetimeFigureOut">
              <a:rPr lang="el-GR" smtClean="0"/>
              <a:pPr/>
              <a:t>31/10/2018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430E7-6B78-42FA-AD70-C93C4AEB37B3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2529036380"/>
      </p:ext>
    </p:extLst>
  </p:cSld>
  <p:clrMapOvr>
    <a:masterClrMapping/>
  </p:clrMapOvr>
  <p:transition spd="slow">
    <p:randomBar dir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Πανοραμική 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 smtClean="0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C54B4-AD94-4E98-8D2E-E4E443D8FADE}" type="datetimeFigureOut">
              <a:rPr lang="el-GR" smtClean="0"/>
              <a:pPr/>
              <a:t>31/10/2018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430E7-6B78-42FA-AD70-C93C4AEB37B3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65076553"/>
      </p:ext>
    </p:extLst>
  </p:cSld>
  <p:clrMapOvr>
    <a:masterClrMapping/>
  </p:clrMapOvr>
  <p:transition spd="slow">
    <p:randomBar dir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Τίτλος και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C54B4-AD94-4E98-8D2E-E4E443D8FADE}" type="datetimeFigureOut">
              <a:rPr lang="el-GR" smtClean="0"/>
              <a:pPr/>
              <a:t>31/10/2018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430E7-6B78-42FA-AD70-C93C4AEB37B3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382591554"/>
      </p:ext>
    </p:extLst>
  </p:cSld>
  <p:clrMapOvr>
    <a:masterClrMapping/>
  </p:clrMapOvr>
  <p:transition spd="slow">
    <p:randomBar dir="vert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Εισαγωγικά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C54B4-AD94-4E98-8D2E-E4E443D8FADE}" type="datetimeFigureOut">
              <a:rPr lang="el-GR" smtClean="0"/>
              <a:pPr/>
              <a:t>31/10/2018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430E7-6B78-42FA-AD70-C93C4AEB37B3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2026928477"/>
      </p:ext>
    </p:extLst>
  </p:cSld>
  <p:clrMapOvr>
    <a:masterClrMapping/>
  </p:clrMapOvr>
  <p:transition spd="slow">
    <p:randomBar dir="vert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Κάρτα ονόματ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C54B4-AD94-4E98-8D2E-E4E443D8FADE}" type="datetimeFigureOut">
              <a:rPr lang="el-GR" smtClean="0"/>
              <a:pPr/>
              <a:t>31/10/2018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430E7-6B78-42FA-AD70-C93C4AEB37B3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3920586607"/>
      </p:ext>
    </p:extLst>
  </p:cSld>
  <p:clrMapOvr>
    <a:masterClrMapping/>
  </p:clrMapOvr>
  <p:transition spd="slow">
    <p:randomBar dir="vert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Κάρτα ονόματος με φρά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l-GR" smtClean="0"/>
              <a:t>Στυλ υποδείγματος κειμένου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C54B4-AD94-4E98-8D2E-E4E443D8FADE}" type="datetimeFigureOut">
              <a:rPr lang="el-GR" smtClean="0"/>
              <a:pPr/>
              <a:t>31/10/2018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430E7-6B78-42FA-AD70-C93C4AEB37B3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1183750053"/>
      </p:ext>
    </p:extLst>
  </p:cSld>
  <p:clrMapOvr>
    <a:masterClrMapping/>
  </p:clrMapOvr>
  <p:transition spd="slow">
    <p:randomBar dir="vert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ή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l-GR" smtClean="0"/>
              <a:t>Στυλ υποδείγματος κειμένου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C54B4-AD94-4E98-8D2E-E4E443D8FADE}" type="datetimeFigureOut">
              <a:rPr lang="el-GR" smtClean="0"/>
              <a:pPr/>
              <a:t>31/10/2018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430E7-6B78-42FA-AD70-C93C4AEB37B3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1341367844"/>
      </p:ext>
    </p:extLst>
  </p:cSld>
  <p:clrMapOvr>
    <a:masterClrMapping/>
  </p:clrMapOvr>
  <p:transition spd="slow">
    <p:randomBar dir="vert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C54B4-AD94-4E98-8D2E-E4E443D8FADE}" type="datetimeFigureOut">
              <a:rPr lang="el-GR" smtClean="0"/>
              <a:pPr/>
              <a:t>31/10/2018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430E7-6B78-42FA-AD70-C93C4AEB37B3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3939836481"/>
      </p:ext>
    </p:extLst>
  </p:cSld>
  <p:clrMapOvr>
    <a:masterClrMapping/>
  </p:clrMapOvr>
  <p:transition spd="slow">
    <p:randomBar dir="vert"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C54B4-AD94-4E98-8D2E-E4E443D8FADE}" type="datetimeFigureOut">
              <a:rPr lang="el-GR" smtClean="0"/>
              <a:pPr/>
              <a:t>31/10/2018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430E7-6B78-42FA-AD70-C93C4AEB37B3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161321959"/>
      </p:ext>
    </p:extLst>
  </p:cSld>
  <p:clrMapOvr>
    <a:masterClrMapping/>
  </p:clrMapOvr>
  <p:transition spd="slow">
    <p:randomBar dir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C54B4-AD94-4E98-8D2E-E4E443D8FADE}" type="datetimeFigureOut">
              <a:rPr lang="el-GR" smtClean="0"/>
              <a:pPr/>
              <a:t>31/10/2018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424430E7-6B78-42FA-AD70-C93C4AEB37B3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2185046593"/>
      </p:ext>
    </p:extLst>
  </p:cSld>
  <p:clrMapOvr>
    <a:masterClrMapping/>
  </p:clrMapOvr>
  <p:transition spd="slow">
    <p:randomBar dir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C54B4-AD94-4E98-8D2E-E4E443D8FADE}" type="datetimeFigureOut">
              <a:rPr lang="el-GR" smtClean="0"/>
              <a:pPr/>
              <a:t>31/10/2018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430E7-6B78-42FA-AD70-C93C4AEB37B3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2013456462"/>
      </p:ext>
    </p:extLst>
  </p:cSld>
  <p:clrMapOvr>
    <a:masterClrMapping/>
  </p:clrMapOvr>
  <p:transition spd="slow">
    <p:randomBar dir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C54B4-AD94-4E98-8D2E-E4E443D8FADE}" type="datetimeFigureOut">
              <a:rPr lang="el-GR" smtClean="0"/>
              <a:pPr/>
              <a:t>31/10/2018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430E7-6B78-42FA-AD70-C93C4AEB37B3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674755341"/>
      </p:ext>
    </p:extLst>
  </p:cSld>
  <p:clrMapOvr>
    <a:masterClrMapping/>
  </p:clrMapOvr>
  <p:transition spd="slow">
    <p:randomBar dir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C54B4-AD94-4E98-8D2E-E4E443D8FADE}" type="datetimeFigureOut">
              <a:rPr lang="el-GR" smtClean="0"/>
              <a:pPr/>
              <a:t>31/10/2018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430E7-6B78-42FA-AD70-C93C4AEB37B3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1210708574"/>
      </p:ext>
    </p:extLst>
  </p:cSld>
  <p:clrMapOvr>
    <a:masterClrMapping/>
  </p:clrMapOvr>
  <p:transition spd="slow">
    <p:randomBar dir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C54B4-AD94-4E98-8D2E-E4E443D8FADE}" type="datetimeFigureOut">
              <a:rPr lang="el-GR" smtClean="0"/>
              <a:pPr/>
              <a:t>31/10/2018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430E7-6B78-42FA-AD70-C93C4AEB37B3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3635404254"/>
      </p:ext>
    </p:extLst>
  </p:cSld>
  <p:clrMapOvr>
    <a:masterClrMapping/>
  </p:clrMapOvr>
  <p:transition spd="slow">
    <p:randomBar dir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C54B4-AD94-4E98-8D2E-E4E443D8FADE}" type="datetimeFigureOut">
              <a:rPr lang="el-GR" smtClean="0"/>
              <a:pPr/>
              <a:t>31/10/2018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430E7-6B78-42FA-AD70-C93C4AEB37B3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679441457"/>
      </p:ext>
    </p:extLst>
  </p:cSld>
  <p:clrMapOvr>
    <a:masterClrMapping/>
  </p:clrMapOvr>
  <p:transition spd="slow">
    <p:randomBar dir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C54B4-AD94-4E98-8D2E-E4E443D8FADE}" type="datetimeFigureOut">
              <a:rPr lang="el-GR" smtClean="0"/>
              <a:pPr/>
              <a:t>31/10/2018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430E7-6B78-42FA-AD70-C93C4AEB37B3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2827195617"/>
      </p:ext>
    </p:extLst>
  </p:cSld>
  <p:clrMapOvr>
    <a:masterClrMapping/>
  </p:clrMapOvr>
  <p:transition spd="slow">
    <p:randomBar dir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 smtClean="0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C54B4-AD94-4E98-8D2E-E4E443D8FADE}" type="datetimeFigureOut">
              <a:rPr lang="el-GR" smtClean="0"/>
              <a:pPr/>
              <a:t>31/10/2018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430E7-6B78-42FA-AD70-C93C4AEB37B3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146615540"/>
      </p:ext>
    </p:extLst>
  </p:cSld>
  <p:clrMapOvr>
    <a:masterClrMapping/>
  </p:clrMapOvr>
  <p:transition spd="slow">
    <p:randomBar dir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9" cstate="print">
            <a:duotone>
              <a:schemeClr val="bg2">
                <a:shade val="76000"/>
                <a:satMod val="180000"/>
              </a:schemeClr>
              <a:schemeClr val="bg2">
                <a:tint val="80000"/>
                <a:satMod val="120000"/>
                <a:lumMod val="180000"/>
              </a:schemeClr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85DC54B4-AD94-4E98-8D2E-E4E443D8FADE}" type="datetimeFigureOut">
              <a:rPr lang="el-GR" smtClean="0"/>
              <a:pPr/>
              <a:t>31/10/2018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424430E7-6B78-42FA-AD70-C93C4AEB37B3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29841148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ransition spd="slow">
    <p:randomBar dir="vert"/>
  </p:transition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l-GR" sz="44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/>
            </a:r>
            <a:br>
              <a:rPr lang="el-GR" sz="44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r>
              <a:rPr lang="el-GR" sz="44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/>
            </a:r>
            <a:br>
              <a:rPr lang="el-GR" sz="4400" dirty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r>
              <a:rPr lang="el-GR" sz="4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Ανεμόσκαλα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l-G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l-G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l-GR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Συμφραστικοί</a:t>
            </a:r>
            <a:r>
              <a:rPr lang="el-G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Πίνακες Λέξεων</a:t>
            </a:r>
            <a:br>
              <a:rPr lang="el-G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l-G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el-G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l-G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για Μείζονες Νεοέλληνες Ποιητές</a:t>
            </a:r>
            <a:br>
              <a:rPr lang="el-G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l-GR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4471634" y="3996267"/>
            <a:ext cx="6987645" cy="1388534"/>
          </a:xfrm>
        </p:spPr>
        <p:txBody>
          <a:bodyPr>
            <a:normAutofit fontScale="92500"/>
          </a:bodyPr>
          <a:lstStyle/>
          <a:p>
            <a:pPr algn="ctr"/>
            <a:r>
              <a:rPr lang="el-G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Τσαγκαράκη Μαρία  Α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l-G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Μ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l-G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1013201704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009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l-GR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Κωστέας</a:t>
            </a:r>
            <a:r>
              <a:rPr lang="el-G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Κωνσταντίνος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A.M.</a:t>
            </a:r>
            <a:r>
              <a:rPr lang="el-G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: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1013201704005</a:t>
            </a:r>
            <a:endParaRPr lang="el-G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32420107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l-G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Ο χρήστης :</a:t>
            </a:r>
          </a:p>
          <a:p>
            <a:pPr marL="0" indent="0" algn="ctr">
              <a:buNone/>
            </a:pPr>
            <a:endParaRPr lang="el-GR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μπορεί να περιορίσει την αναζήτηση σε συγκεκριμένες συλλογές ενός ποιητή ή και συνδυαστικά με περισσότερους ποιητές</a:t>
            </a:r>
          </a:p>
          <a:p>
            <a:pPr marL="0" indent="0">
              <a:buNone/>
            </a:pPr>
            <a:endParaRPr lang="el-G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έχει δυνατότητα πρόσβασης σε ολόκληρα ποιήματα (για όσα είναι ελεύθερα από πνευματικά δικαιώματα ή έχουν άδεια δημοσίευσης)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xmlns="" val="4081772759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Κανόνες και κριτήρια</a:t>
            </a:r>
            <a:br>
              <a:rPr lang="el-G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l-G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δημιουργίας του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corpus</a:t>
            </a:r>
            <a:r>
              <a:rPr lang="el-G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l-GR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α κείμενα δημοσιεύονται στο μονοτονικό (ενίοτε προσαρμόζονται για την απόδοση του ποιητικού μέτρου). </a:t>
            </a:r>
          </a:p>
          <a:p>
            <a:pPr algn="just"/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Ακολουθούν ενοποιημένη ορθογραφία.</a:t>
            </a:r>
          </a:p>
          <a:p>
            <a:pPr algn="just"/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Προσαρμογή της ορθογραφίας για λόγια και αρχαϊστικά στοιχεία.</a:t>
            </a:r>
          </a:p>
          <a:p>
            <a:pPr algn="just"/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Διατήρηση ιδιωματισμών, </a:t>
            </a:r>
            <a:r>
              <a:rPr lang="el-G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ιδιολεξιών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ή </a:t>
            </a:r>
            <a:r>
              <a:rPr lang="el-G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διπλομορφιών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ακόμα και λαθών.</a:t>
            </a:r>
          </a:p>
          <a:p>
            <a:pPr algn="just"/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Τα αρχαιοελληνικά παραθέματα δημοσιεύονται χωρίς καμιά τονική ή ορθογραφική επέμβαση.</a:t>
            </a:r>
          </a:p>
          <a:p>
            <a:endParaRPr lang="el-G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l-G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1862774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Πώς διαβάζουμε τις βραχυγραφίες στην</a:t>
            </a:r>
            <a:br>
              <a:rPr lang="el-G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l-G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προβολή των κειμένων;</a:t>
            </a:r>
            <a:br>
              <a:rPr lang="el-G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l-GR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6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sz="2000" dirty="0" smtClean="0"/>
              <a:t>απουσία παραπομπής σε στίχο </a:t>
            </a:r>
            <a:r>
              <a:rPr lang="el-GR" sz="2000" dirty="0" smtClean="0">
                <a:sym typeface="Wingdings" panose="05000000000000000000" pitchFamily="2" charset="2"/>
              </a:rPr>
              <a:t> πεζό ποίημα</a:t>
            </a:r>
            <a:endParaRPr lang="el-GR" sz="2000" dirty="0"/>
          </a:p>
        </p:txBody>
      </p:sp>
      <p:sp>
        <p:nvSpPr>
          <p:cNvPr id="6" name="TextBox 5"/>
          <p:cNvSpPr txBox="1"/>
          <p:nvPr/>
        </p:nvSpPr>
        <p:spPr>
          <a:xfrm>
            <a:off x="1300766" y="2047742"/>
            <a:ext cx="7431110" cy="72327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Clr>
                <a:schemeClr val="accent1">
                  <a:lumMod val="75000"/>
                </a:schemeClr>
              </a:buClr>
              <a:buSzPct val="120000"/>
              <a:buFont typeface="Arial" panose="020B0604020202020204" pitchFamily="34" charset="0"/>
              <a:buChar char="•"/>
            </a:pPr>
            <a:r>
              <a:rPr lang="el-GR" sz="20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Συντομογραφία ποιητή</a:t>
            </a:r>
          </a:p>
          <a:p>
            <a:pPr marL="342900" indent="-342900">
              <a:buClr>
                <a:schemeClr val="accent1">
                  <a:lumMod val="75000"/>
                </a:schemeClr>
              </a:buClr>
              <a:buSzPct val="120000"/>
              <a:buFont typeface="Arial" panose="020B0604020202020204" pitchFamily="34" charset="0"/>
              <a:buChar char="•"/>
            </a:pPr>
            <a:r>
              <a:rPr lang="el-GR" sz="20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Συντομογραφία συλλογής</a:t>
            </a:r>
          </a:p>
          <a:p>
            <a:pPr marL="342900" indent="-342900">
              <a:buClr>
                <a:schemeClr val="accent1">
                  <a:lumMod val="75000"/>
                </a:schemeClr>
              </a:buClr>
              <a:buSzPct val="120000"/>
              <a:buFont typeface="Arial" panose="020B0604020202020204" pitchFamily="34" charset="0"/>
              <a:buChar char="•"/>
            </a:pPr>
            <a:r>
              <a:rPr lang="el-GR" sz="20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Συντομογραφίας της σειράς ή της </a:t>
            </a:r>
            <a:r>
              <a:rPr lang="el-GR" sz="2000" dirty="0" err="1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υποενότητας</a:t>
            </a:r>
            <a:endParaRPr lang="el-GR" sz="2000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Clr>
                <a:schemeClr val="accent1">
                  <a:lumMod val="75000"/>
                </a:schemeClr>
              </a:buClr>
              <a:buSzPct val="120000"/>
              <a:buFont typeface="Arial" panose="020B0604020202020204" pitchFamily="34" charset="0"/>
              <a:buChar char="•"/>
            </a:pPr>
            <a:r>
              <a:rPr lang="el-GR" sz="20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Συντομογραφία του ποιήματος (σε παρένθεση ή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παραπομπή σε στροφική ενότητα)</a:t>
            </a:r>
          </a:p>
          <a:p>
            <a:pPr>
              <a:buClr>
                <a:schemeClr val="accent1">
                  <a:lumMod val="75000"/>
                </a:schemeClr>
              </a:buClr>
              <a:buSzPct val="120000"/>
            </a:pPr>
            <a:endParaRPr lang="el-GR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Clr>
                <a:schemeClr val="accent1">
                  <a:lumMod val="75000"/>
                </a:schemeClr>
              </a:buClr>
              <a:buSzPct val="120000"/>
              <a:buFont typeface="Arial" panose="020B0604020202020204" pitchFamily="34" charset="0"/>
              <a:buChar char="•"/>
            </a:pPr>
            <a:endParaRPr lang="el-G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Clr>
                <a:schemeClr val="accent1">
                  <a:lumMod val="75000"/>
                </a:schemeClr>
              </a:buClr>
              <a:buSzPct val="120000"/>
              <a:buFont typeface="Arial" panose="020B0604020202020204" pitchFamily="34" charset="0"/>
              <a:buChar char="•"/>
            </a:pPr>
            <a:endParaRPr lang="el-GR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Clr>
                <a:schemeClr val="accent1">
                  <a:lumMod val="75000"/>
                </a:schemeClr>
              </a:buClr>
              <a:buSzPct val="120000"/>
              <a:buFont typeface="Arial" panose="020B0604020202020204" pitchFamily="34" charset="0"/>
              <a:buChar char="•"/>
            </a:pPr>
            <a:endParaRPr lang="el-G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Clr>
                <a:schemeClr val="accent1">
                  <a:lumMod val="75000"/>
                </a:schemeClr>
              </a:buClr>
              <a:buSzPct val="120000"/>
              <a:buFont typeface="Arial" panose="020B0604020202020204" pitchFamily="34" charset="0"/>
              <a:buChar char="•"/>
            </a:pP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Η </a:t>
            </a:r>
            <a:r>
              <a:rPr lang="el-GR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πλαγιοκάθετος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(/) δηλώνει την αλλαγή στίχου. </a:t>
            </a:r>
          </a:p>
          <a:p>
            <a:pPr>
              <a:buClr>
                <a:schemeClr val="accent1">
                  <a:lumMod val="75000"/>
                </a:schemeClr>
              </a:buClr>
              <a:buSzPct val="120000"/>
            </a:pPr>
            <a:endParaRPr lang="el-GR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Clr>
                <a:schemeClr val="accent1">
                  <a:lumMod val="75000"/>
                </a:schemeClr>
              </a:buClr>
              <a:buSzPct val="120000"/>
              <a:buFont typeface="Arial" panose="020B0604020202020204" pitchFamily="34" charset="0"/>
              <a:buChar char="•"/>
            </a:pPr>
            <a:endParaRPr lang="en-US" sz="2000" dirty="0" smtClean="0"/>
          </a:p>
          <a:p>
            <a:pPr marL="342900" indent="-342900">
              <a:buSzPct val="120000"/>
              <a:buFont typeface="Arial" panose="020B0604020202020204" pitchFamily="34" charset="0"/>
              <a:buChar char="•"/>
            </a:pPr>
            <a:endParaRPr lang="en-US" sz="2000" dirty="0"/>
          </a:p>
          <a:p>
            <a:endParaRPr lang="el-GR" sz="2000" dirty="0" smtClean="0"/>
          </a:p>
          <a:p>
            <a:endParaRPr lang="el-GR" sz="2000" dirty="0"/>
          </a:p>
          <a:p>
            <a:endParaRPr lang="el-GR" sz="2000" dirty="0" smtClean="0">
              <a:sym typeface="Wingdings" panose="05000000000000000000" pitchFamily="2" charset="2"/>
            </a:endParaRPr>
          </a:p>
          <a:p>
            <a:endParaRPr lang="el-GR" dirty="0" smtClean="0">
              <a:sym typeface="Wingdings" panose="05000000000000000000" pitchFamily="2" charset="2"/>
            </a:endParaRPr>
          </a:p>
          <a:p>
            <a:endParaRPr lang="el-GR" dirty="0" smtClean="0">
              <a:sym typeface="Wingdings" panose="05000000000000000000" pitchFamily="2" charset="2"/>
            </a:endParaRPr>
          </a:p>
          <a:p>
            <a:endParaRPr lang="el-GR" dirty="0" smtClean="0">
              <a:sym typeface="Wingdings" panose="05000000000000000000" pitchFamily="2" charset="2"/>
            </a:endParaRPr>
          </a:p>
          <a:p>
            <a:endParaRPr lang="el-GR" dirty="0" smtClean="0">
              <a:sym typeface="Wingdings" panose="05000000000000000000" pitchFamily="2" charset="2"/>
            </a:endParaRPr>
          </a:p>
          <a:p>
            <a:endParaRPr lang="el-GR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l-GR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l-GR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xmlns="" val="39099693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Αναζήτηση</a:t>
            </a:r>
            <a:endParaRPr lang="el-GR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Η αναζήτηση γίνεται ατονικά.</a:t>
            </a:r>
          </a:p>
          <a:p>
            <a:pPr algn="just"/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Διαφοροποιούνται τα τονικά παρώνυμα (γέρος-γερός).</a:t>
            </a:r>
          </a:p>
          <a:p>
            <a:pPr algn="just"/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Δεν διαφοροποιούνται οι ομόγραφοι τύποι (δω-δω).</a:t>
            </a:r>
          </a:p>
          <a:p>
            <a:pPr algn="just"/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Τύποι με κεφαλαία θεωρούνται ομόγραφοι όταν εντοπίζονται και με πεζά στη βάση δεδομένων. </a:t>
            </a:r>
          </a:p>
          <a:p>
            <a:pPr algn="just"/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Διακρίνονται από τα ομόγραφά τους τα </a:t>
            </a:r>
            <a:r>
              <a:rPr lang="el-G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ανθρωπωνύμια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και τα τοπωνύμια που περιλαμβάνονται σε ειδικό κατάλογο «κύριων ονομάτων».</a:t>
            </a:r>
          </a:p>
          <a:p>
            <a:pPr algn="just"/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Ο σχεδιασμός της αναζήτησης αφορά μεμονωμένους τύπους και όχι φράσεις. </a:t>
            </a:r>
            <a:endParaRPr lang="el-G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22677327"/>
      </p:ext>
    </p:extLst>
  </p:cSld>
  <p:clrMapOvr>
    <a:masterClrMapping/>
  </p:clrMapOvr>
  <p:transition spd="slow">
    <p:randomBar dir="vert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Είδη αναζήτησης  (1)</a:t>
            </a:r>
            <a:endParaRPr lang="el-GR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Απλή αναζήτηση λεκτικού τύπου: Πληκτρολόγηση του λεκτικού τύπου και επιλογή  «</a:t>
            </a:r>
            <a:r>
              <a:rPr lang="el-G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Βρες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</a:p>
          <a:p>
            <a:pPr marL="457200" indent="-457200">
              <a:buFont typeface="+mj-lt"/>
              <a:buAutoNum type="arabicPeriod"/>
            </a:pP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Μέσω της αναζήτησης με * ή % πριν και μετά την ακολουθία γραμμάτων θα εμφανιστούν όλοι οι πιθανοί τύποι.</a:t>
            </a:r>
          </a:p>
          <a:p>
            <a:pPr marL="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xmlns="" val="2526009443"/>
      </p:ext>
    </p:extLst>
  </p:cSld>
  <p:clrMapOvr>
    <a:masterClrMapping/>
  </p:clrMapOvr>
  <p:transition spd="slow">
    <p:randomBar dir="vert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Είδη αναζήτησης (2)</a:t>
            </a:r>
            <a:br>
              <a:rPr lang="el-G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dirty="0" smtClean="0"/>
              <a:t/>
            </a:r>
            <a:br>
              <a:rPr lang="el-GR" dirty="0" smtClean="0"/>
            </a:b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marL="457200" indent="-457200">
              <a:buNone/>
            </a:pPr>
            <a:r>
              <a:rPr lang="el-GR" sz="11200" dirty="0" smtClean="0">
                <a:solidFill>
                  <a:schemeClr val="accent1"/>
                </a:solidFill>
              </a:rPr>
              <a:t>3</a:t>
            </a:r>
            <a:r>
              <a:rPr lang="el-GR" sz="11200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 </a:t>
            </a:r>
            <a:r>
              <a:rPr lang="el-GR" sz="8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Με αστερίσκο (*) επίσης αναζητούμε ομάδες λέξεων που περιέχουν το μόρφημα ή την ακολουθία γραμμάτων: </a:t>
            </a:r>
          </a:p>
          <a:p>
            <a:pPr marL="0" indent="0" algn="ctr">
              <a:buNone/>
            </a:pPr>
            <a:r>
              <a:rPr lang="el-GR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</a:t>
            </a:r>
            <a:r>
              <a:rPr lang="el-GR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.χ.</a:t>
            </a:r>
          </a:p>
          <a:p>
            <a:pPr marL="0" indent="0" algn="ctr">
              <a:buNone/>
            </a:pPr>
            <a:r>
              <a:rPr lang="el-GR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*</a:t>
            </a:r>
            <a:r>
              <a:rPr lang="el-GR" sz="8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κρατ</a:t>
            </a:r>
            <a:r>
              <a:rPr lang="el-GR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</a:p>
          <a:p>
            <a:pPr marL="0" indent="0" algn="ctr">
              <a:buNone/>
            </a:pPr>
            <a:r>
              <a:rPr lang="el-GR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el-GR" sz="8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ισμος</a:t>
            </a:r>
            <a:endParaRPr lang="el-GR" sz="8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l-GR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κ*</a:t>
            </a:r>
            <a:r>
              <a:rPr lang="el-GR" sz="8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ισμος</a:t>
            </a:r>
            <a:endParaRPr lang="el-GR" sz="8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l-GR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*Αλέξανδρος</a:t>
            </a:r>
          </a:p>
          <a:p>
            <a:pPr marL="0" indent="0" algn="ctr">
              <a:buNone/>
            </a:pPr>
            <a:r>
              <a:rPr lang="el-GR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el-GR" sz="8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δειξε</a:t>
            </a:r>
            <a:endParaRPr lang="el-GR" sz="8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l-GR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*42 (1842, 1942 , 31 Ιουλίου 1942)</a:t>
            </a:r>
          </a:p>
          <a:p>
            <a:pPr marL="0" indent="0" algn="ctr">
              <a:buNone/>
            </a:pPr>
            <a:endParaRPr lang="el-GR" sz="8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371600" indent="-1371600" algn="just">
              <a:buFont typeface="+mj-lt"/>
              <a:buAutoNum type="arabicPeriod" startAt="4"/>
            </a:pPr>
            <a:r>
              <a:rPr lang="el-GR" sz="8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Στην ακριβή αναζήτηση, αποτελέσματα μόνο για την </a:t>
            </a:r>
            <a:r>
              <a:rPr lang="el-GR" sz="8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πληκτρολογημένη</a:t>
            </a:r>
            <a:r>
              <a:rPr lang="el-GR" sz="8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ακολουθία (ανεξαρτήτως τονισμού).</a:t>
            </a:r>
          </a:p>
          <a:p>
            <a:pPr marL="1371600" indent="-1371600" algn="just">
              <a:buFont typeface="+mj-lt"/>
              <a:buAutoNum type="arabicPeriod" startAt="4"/>
            </a:pPr>
            <a:endParaRPr lang="el-GR" sz="8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el-GR" sz="8000" dirty="0" smtClean="0"/>
          </a:p>
          <a:p>
            <a:pPr marL="0" indent="0" algn="ctr">
              <a:buNone/>
            </a:pPr>
            <a:endParaRPr lang="el-GR" dirty="0" smtClean="0"/>
          </a:p>
          <a:p>
            <a:pPr marL="0" indent="0">
              <a:buNone/>
            </a:pPr>
            <a:endParaRPr lang="el-GR" dirty="0" smtClean="0"/>
          </a:p>
          <a:p>
            <a:pPr marL="0" indent="0">
              <a:buNone/>
            </a:pPr>
            <a:endParaRPr lang="el-GR" dirty="0" smtClean="0"/>
          </a:p>
          <a:p>
            <a:pPr marL="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xmlns="" val="2361084058"/>
      </p:ext>
    </p:extLst>
  </p:cSld>
  <p:clrMapOvr>
    <a:masterClrMapping/>
  </p:clrMapOvr>
  <p:transition spd="slow">
    <p:randomBar dir="vert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020671" y="544133"/>
            <a:ext cx="10018713" cy="846785"/>
          </a:xfrm>
        </p:spPr>
        <p:txBody>
          <a:bodyPr>
            <a:normAutofit fontScale="90000"/>
          </a:bodyPr>
          <a:lstStyle/>
          <a:p>
            <a:r>
              <a:rPr lang="el-G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Εξειδικευμένες επιλογές αναζήτησης (1)</a:t>
            </a:r>
            <a:br>
              <a:rPr lang="el-G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l-GR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1458552" y="1996226"/>
            <a:ext cx="10018713" cy="4765182"/>
          </a:xfrm>
        </p:spPr>
        <p:txBody>
          <a:bodyPr>
            <a:normAutofit fontScale="32500" lnSpcReduction="20000"/>
          </a:bodyPr>
          <a:lstStyle/>
          <a:p>
            <a:pPr marL="0" indent="0" algn="ctr">
              <a:buNone/>
            </a:pPr>
            <a:endParaRPr lang="el-GR" sz="6200" b="1" dirty="0" smtClean="0"/>
          </a:p>
          <a:p>
            <a:pPr marL="0" indent="0" algn="ctr">
              <a:buNone/>
            </a:pPr>
            <a:r>
              <a:rPr lang="el-GR" sz="6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Περιορισμένη αναζήτηση σε καταλόγους</a:t>
            </a:r>
          </a:p>
          <a:p>
            <a:pPr marL="0" indent="0" algn="ctr">
              <a:buNone/>
            </a:pPr>
            <a:endParaRPr lang="el-GR" sz="6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l-GR" sz="5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Αναζήτηση τύπων που περιλαμβάνονται στον ΣΠΛ</a:t>
            </a:r>
          </a:p>
          <a:p>
            <a:r>
              <a:rPr lang="el-GR" sz="5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Η ένταξη σε καταλόγους εντοπίζει την αναζήτηση</a:t>
            </a:r>
          </a:p>
          <a:p>
            <a:pPr marL="0" indent="0" algn="ctr">
              <a:buNone/>
            </a:pPr>
            <a:r>
              <a:rPr lang="el-GR" sz="5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Τίτλοι </a:t>
            </a:r>
            <a:r>
              <a:rPr lang="el-GR" sz="5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υπότιτλοι </a:t>
            </a:r>
            <a:r>
              <a:rPr lang="el-GR" sz="5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συλλογών-ποιημάτων</a:t>
            </a:r>
            <a:endParaRPr lang="el-GR" sz="5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l-GR" sz="5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Αφήνουμε κενή την αναζήτηση και επιλέγουμε «βρες»</a:t>
            </a:r>
          </a:p>
          <a:p>
            <a:pPr marL="0" indent="0" algn="ctr">
              <a:buNone/>
            </a:pPr>
            <a:r>
              <a:rPr lang="el-GR" sz="5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Τίτλοι </a:t>
            </a:r>
            <a:r>
              <a:rPr lang="el-GR" sz="5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έργων άλλων συγγραφέων</a:t>
            </a:r>
          </a:p>
          <a:p>
            <a:r>
              <a:rPr lang="el-GR" sz="5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Με την ίδια διαδικασία (κενό</a:t>
            </a:r>
            <a:r>
              <a:rPr lang="el-GR" sz="55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βρες)</a:t>
            </a:r>
          </a:p>
          <a:p>
            <a:pPr>
              <a:buNone/>
            </a:pPr>
            <a:endParaRPr lang="el-GR" sz="5500" dirty="0" smtClean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r>
              <a:rPr lang="el-GR" sz="55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Δεν περιλαμβάνονται αναφορές ποιητών σε δικά τους ποιήματα.</a:t>
            </a:r>
          </a:p>
          <a:p>
            <a:r>
              <a:rPr lang="el-GR" sz="55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Δεν περιλαμβάνονται αναφορές σε βιβλικά ή άλλα θρησκευτικά κείμενα. </a:t>
            </a:r>
          </a:p>
          <a:p>
            <a:r>
              <a:rPr lang="el-GR" sz="55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Δεν περιλαμβάνονται αναφορές σε εφημερίδες και περιοδικά.</a:t>
            </a:r>
          </a:p>
          <a:p>
            <a:endParaRPr lang="el-GR" sz="5500" dirty="0" smtClean="0">
              <a:sym typeface="Wingdings" panose="05000000000000000000" pitchFamily="2" charset="2"/>
            </a:endParaRPr>
          </a:p>
          <a:p>
            <a:endParaRPr lang="el-GR" sz="5500" dirty="0" smtClean="0">
              <a:sym typeface="Wingdings" panose="05000000000000000000" pitchFamily="2" charset="2"/>
            </a:endParaRPr>
          </a:p>
          <a:p>
            <a:pPr marL="0" indent="0">
              <a:buNone/>
            </a:pPr>
            <a:endParaRPr lang="el-GR" sz="5500" dirty="0" smtClean="0">
              <a:sym typeface="Wingdings" panose="05000000000000000000" pitchFamily="2" charset="2"/>
            </a:endParaRPr>
          </a:p>
          <a:p>
            <a:endParaRPr lang="el-GR" sz="5500" dirty="0" smtClean="0"/>
          </a:p>
          <a:p>
            <a:endParaRPr lang="el-GR" dirty="0" smtClean="0"/>
          </a:p>
          <a:p>
            <a:endParaRPr lang="el-GR" dirty="0" smtClean="0"/>
          </a:p>
          <a:p>
            <a:pPr marL="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xmlns="" val="183407528"/>
      </p:ext>
    </p:extLst>
  </p:cSld>
  <p:clrMapOvr>
    <a:masterClrMapping/>
  </p:clrMapOvr>
  <p:transition spd="slow">
    <p:randomBar dir="vert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Εξειδικευμένες Επιλογές Αναζήτησης (2)</a:t>
            </a:r>
            <a:endParaRPr lang="el-GR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1484310" y="2228045"/>
            <a:ext cx="10018713" cy="4468969"/>
          </a:xfrm>
        </p:spPr>
        <p:txBody>
          <a:bodyPr/>
          <a:lstStyle/>
          <a:p>
            <a:pPr marL="0" indent="0" algn="ctr">
              <a:buNone/>
            </a:pPr>
            <a:r>
              <a:rPr lang="el-GR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Αρχαίες ελληνικές και ξένες λέξεις</a:t>
            </a:r>
          </a:p>
          <a:p>
            <a:r>
              <a:rPr lang="el-G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μ</a:t>
            </a:r>
            <a:r>
              <a:rPr lang="el-GR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ε την ίδια διαδικασία</a:t>
            </a:r>
          </a:p>
          <a:p>
            <a:r>
              <a:rPr lang="el-GR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Δεν περιλαμβάνονται στερεότυπες εκφράσεις ενταγμένες στην κοινή νεοελληνική (ήμαρτον, ελέησον κτλ.).</a:t>
            </a:r>
          </a:p>
          <a:p>
            <a:pPr marL="342900" indent="-342900" algn="ctr">
              <a:buFont typeface="+mj-lt"/>
              <a:buAutoNum type="alphaUcPeriod"/>
            </a:pPr>
            <a:r>
              <a:rPr lang="el-GR" sz="1600" b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Κύρια Ονόματα</a:t>
            </a:r>
          </a:p>
          <a:p>
            <a:r>
              <a:rPr lang="el-GR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Ανθρωπωνύμια</a:t>
            </a:r>
            <a:r>
              <a:rPr lang="el-GR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(με την ίδια διαδικασία)</a:t>
            </a:r>
          </a:p>
          <a:p>
            <a:r>
              <a:rPr lang="el-GR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Για συγκεκριμένο όνομα (απλή αναζήτηση με *)</a:t>
            </a:r>
          </a:p>
          <a:p>
            <a:r>
              <a:rPr lang="el-GR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Η αναζήτηση δίνει μεμονωμένους τύπους και όχι σύνθετες λεξικές μονάδες.</a:t>
            </a:r>
          </a:p>
          <a:p>
            <a:r>
              <a:rPr lang="el-GR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Δεν περιλαμβάνονται τα καταχρηστικά κύρια ονόματα.</a:t>
            </a:r>
          </a:p>
          <a:p>
            <a:r>
              <a:rPr lang="el-GR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Δεν περιλαμβάνονται συλλογικές ονομασίες θεοτήτων (π.χ. Νύμφες, Μούσες) .</a:t>
            </a:r>
          </a:p>
          <a:p>
            <a:r>
              <a:rPr lang="el-GR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Δεν ευρετηριάζονται οι πολυπληθείς αναφορές στον Θεό, τον Σατανά, τον Χάρο, τη Μοίρα. </a:t>
            </a:r>
          </a:p>
          <a:p>
            <a:endParaRPr lang="el-GR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l-G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xmlns="" val="1743938918"/>
      </p:ext>
    </p:extLst>
  </p:cSld>
  <p:clrMapOvr>
    <a:masterClrMapping/>
  </p:clrMapOvr>
  <p:transition spd="slow">
    <p:randomBar dir="vert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Εξειδικευμένες Επιλογές Αναζήτησης </a:t>
            </a:r>
            <a:r>
              <a:rPr lang="el-G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(3)</a:t>
            </a:r>
            <a:endParaRPr lang="el-GR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 algn="ctr">
              <a:buFont typeface="+mj-lt"/>
              <a:buAutoNum type="alphaUcPeriod" startAt="2"/>
            </a:pP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Τοπωνύμια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el-G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buFont typeface="Arial" panose="020B0604020202020204" pitchFamily="34" charset="0"/>
              <a:buChar char="•"/>
            </a:pP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Δεν ευρετηριάζονται αναφορές σε Παράδεισο, Κόλαση, Τάρταρα, Ηλύσια, Άδη,  Κάτω Κόσμο και Ανατολή/Δύση.</a:t>
            </a:r>
          </a:p>
          <a:p>
            <a:pPr algn="ctr">
              <a:buFont typeface="Arial" panose="020B0604020202020204" pitchFamily="34" charset="0"/>
              <a:buChar char="•"/>
            </a:pPr>
            <a:endParaRPr lang="el-G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80000"/>
              </a:lnSpc>
              <a:buNone/>
            </a:pPr>
            <a:r>
              <a:rPr lang="el-GR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Μεταφράσεις</a:t>
            </a:r>
          </a:p>
        </p:txBody>
      </p:sp>
    </p:spTree>
    <p:extLst>
      <p:ext uri="{BB962C8B-B14F-4D97-AF65-F5344CB8AC3E}">
        <p14:creationId xmlns:p14="http://schemas.microsoft.com/office/powerpoint/2010/main" xmlns="" val="568841124"/>
      </p:ext>
    </p:extLst>
  </p:cSld>
  <p:clrMapOvr>
    <a:masterClrMapping/>
  </p:clrMapOvr>
  <p:transition spd="slow">
    <p:randomBar dir="vert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Συμπληρωματικές αναζητήσεις με ειδικά κριτήρια:</a:t>
            </a:r>
            <a:br>
              <a:rPr lang="el-G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l-GR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1484311" y="2731393"/>
            <a:ext cx="10018713" cy="3124201"/>
          </a:xfrm>
        </p:spPr>
        <p:txBody>
          <a:bodyPr/>
          <a:lstStyle/>
          <a:p>
            <a:pPr marL="0" indent="0">
              <a:buNone/>
            </a:pP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Με την ίδια διαδικασία βρίσκουμε:</a:t>
            </a:r>
          </a:p>
          <a:p>
            <a:pPr marL="0" indent="0">
              <a:buNone/>
            </a:pP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(επιλογή καταλόγου, κενή αναζήτηση+ βρες)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l-G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φιερώσεις,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motti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προμετωπίδες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ά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λλα </a:t>
            </a:r>
            <a:r>
              <a:rPr lang="el-G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παρακειμενικά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στοιχεία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υγγραφείς που μεταφράζονται</a:t>
            </a:r>
          </a:p>
        </p:txBody>
      </p:sp>
    </p:spTree>
    <p:extLst>
      <p:ext uri="{BB962C8B-B14F-4D97-AF65-F5344CB8AC3E}">
        <p14:creationId xmlns:p14="http://schemas.microsoft.com/office/powerpoint/2010/main" xmlns="" val="2832110164"/>
      </p:ext>
    </p:extLst>
  </p:cSld>
  <p:clrMapOvr>
    <a:masterClrMapping/>
  </p:clrMapOvr>
  <p:transition spd="slow">
    <p:randomBar dir="vert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Εικόνα 1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149969" y="436098"/>
            <a:ext cx="4164037" cy="4093700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2700996" y="4529798"/>
            <a:ext cx="6808763" cy="20005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l-GR" dirty="0" smtClean="0"/>
          </a:p>
          <a:p>
            <a:pPr algn="ctr"/>
            <a:r>
              <a:rPr lang="el-G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«Σκαρφαλώνοντας λέξεις όπως </a:t>
            </a:r>
            <a:r>
              <a:rPr lang="el-G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μιαν</a:t>
            </a:r>
            <a:r>
              <a:rPr lang="el-G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ανεμόσκαλα.»</a:t>
            </a:r>
          </a:p>
          <a:p>
            <a:pPr algn="ctr"/>
            <a:endParaRPr lang="el-G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Γιώργος Σεφέρης, «“Νότες” για ένα ποίημα» (ΤΕΤΡΑΔΙΟ ΓΥΜΝΑΣΜΑΤΩΝ, Β΄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xmlns="" val="1132512571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Συχνές Ερωτήσεις</a:t>
            </a:r>
            <a:endParaRPr lang="el-GR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Ενδεικτικά: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el-G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Πώς μπορώ να δω την προμετωπίδα μια συλλογής;</a:t>
            </a:r>
          </a:p>
          <a:p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Πώς μπορώ να εντοπίσω όλες τις αναφορές στη θεά Αφροδίτη;</a:t>
            </a:r>
          </a:p>
          <a:p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Γιατί τονίζονται ορισμένες φορές τα κεφαλαία;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xmlns="" val="32836783"/>
      </p:ext>
    </p:extLst>
  </p:cSld>
  <p:clrMapOvr>
    <a:masterClrMapping/>
  </p:clrMapOvr>
  <p:transition spd="slow">
    <p:randomBar dir="vert"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Ζητήματα τονισμού και ορθογραφίας</a:t>
            </a:r>
            <a:endParaRPr lang="el-GR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1484310" y="2279561"/>
            <a:ext cx="10018713" cy="3511639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el-GR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Τα κείμενα εκσυγχρονίζονται ορθογραφικά</a:t>
            </a:r>
          </a:p>
          <a:p>
            <a:pPr marL="0" indent="0" algn="ctr">
              <a:buNone/>
            </a:pPr>
            <a:r>
              <a:rPr lang="el-GR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Οδηγοί για τη μεταγραφή στο μονοτονικό:</a:t>
            </a:r>
          </a:p>
          <a:p>
            <a:r>
              <a:rPr lang="el-GR" sz="1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Λεξικό της Κοινής Νεοελληνικής </a:t>
            </a:r>
            <a:r>
              <a:rPr lang="el-GR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του Ιδρύματος Τριανταφυλλίδη</a:t>
            </a:r>
          </a:p>
          <a:p>
            <a:r>
              <a:rPr lang="el-GR" sz="1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Νεοελληνική Ορθογραφία</a:t>
            </a:r>
            <a:r>
              <a:rPr lang="el-GR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του Γ. Παπαναστασίου</a:t>
            </a:r>
          </a:p>
          <a:p>
            <a:r>
              <a:rPr lang="el-GR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Λήμματα από το </a:t>
            </a:r>
            <a:r>
              <a:rPr lang="el-GR" sz="1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Λεξικό </a:t>
            </a:r>
            <a:r>
              <a:rPr lang="el-GR" sz="16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Κριαρά</a:t>
            </a:r>
            <a:endParaRPr lang="el-GR" sz="16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l-GR" sz="1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Λεξικογραφικά δελτία </a:t>
            </a:r>
            <a:r>
              <a:rPr lang="el-GR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</a:t>
            </a:r>
            <a:r>
              <a:rPr lang="el-GR" sz="1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ρχείου Γεωργακά</a:t>
            </a:r>
          </a:p>
          <a:p>
            <a:pPr marL="0" indent="0">
              <a:buNone/>
            </a:pPr>
            <a:endParaRPr lang="el-GR" sz="16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l-GR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Οι παρεμβάσεις ορθογραφικές όχι μορφολογικές π.χ. :</a:t>
            </a:r>
          </a:p>
          <a:p>
            <a:r>
              <a:rPr lang="el-G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δ</a:t>
            </a:r>
            <a:r>
              <a:rPr lang="el-GR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ιατήρηση του τελικού –ν ως έχει</a:t>
            </a:r>
          </a:p>
          <a:p>
            <a:r>
              <a:rPr lang="el-GR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Διατήρηση διπλογραφιών αλλά και λαθών</a:t>
            </a:r>
          </a:p>
          <a:p>
            <a:endParaRPr lang="el-GR" sz="1600" i="1" dirty="0" smtClean="0"/>
          </a:p>
          <a:p>
            <a:endParaRPr lang="el-GR" sz="1600" i="1" dirty="0"/>
          </a:p>
        </p:txBody>
      </p:sp>
    </p:spTree>
    <p:extLst>
      <p:ext uri="{BB962C8B-B14F-4D97-AF65-F5344CB8AC3E}">
        <p14:creationId xmlns:p14="http://schemas.microsoft.com/office/powerpoint/2010/main" xmlns="" val="516960103"/>
      </p:ext>
    </p:extLst>
  </p:cSld>
  <p:clrMapOvr>
    <a:masterClrMapping/>
  </p:clrMapOvr>
  <p:transition spd="slow">
    <p:randomBar dir="vert"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Άλλες Παρεμβάσεις</a:t>
            </a:r>
            <a:endParaRPr lang="el-GR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1484310" y="1996225"/>
            <a:ext cx="10018713" cy="379497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l-GR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Διαφοροποιήσεις ως προς τον τονισμό: </a:t>
            </a:r>
          </a:p>
          <a:p>
            <a:pPr algn="just"/>
            <a:r>
              <a:rPr lang="el-G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</a:t>
            </a:r>
            <a:r>
              <a:rPr lang="el-G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τα μονοσύλλαβα ερωτηματικά</a:t>
            </a:r>
          </a:p>
          <a:p>
            <a:pPr algn="just"/>
            <a:r>
              <a:rPr lang="el-G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στα αριθμητικά</a:t>
            </a:r>
          </a:p>
          <a:p>
            <a:pPr algn="just"/>
            <a:r>
              <a:rPr lang="el-G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λ</a:t>
            </a:r>
            <a:r>
              <a:rPr lang="el-G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όγιες αναφορικές αντωνυμίες</a:t>
            </a:r>
          </a:p>
          <a:p>
            <a:pPr marL="0" indent="0" algn="ctr">
              <a:buNone/>
            </a:pPr>
            <a:r>
              <a:rPr lang="el-GR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Διαφοροποιήσεις: </a:t>
            </a:r>
            <a:endParaRPr lang="el-GR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l-GR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στην έγκλιση τόνου</a:t>
            </a:r>
          </a:p>
          <a:p>
            <a:pPr algn="just"/>
            <a:r>
              <a:rPr lang="el-G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</a:t>
            </a:r>
            <a:r>
              <a:rPr lang="el-G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τα φθογγικά πάθη</a:t>
            </a:r>
          </a:p>
          <a:p>
            <a:pPr algn="just"/>
            <a:r>
              <a:rPr lang="el-G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</a:t>
            </a:r>
            <a:r>
              <a:rPr lang="el-G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τη στίξη</a:t>
            </a:r>
          </a:p>
          <a:p>
            <a:pPr algn="just"/>
            <a:r>
              <a:rPr lang="el-G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ο</a:t>
            </a:r>
            <a:r>
              <a:rPr lang="el-G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ρθογραφία (κυρίως για ποιητές του 19</a:t>
            </a:r>
            <a:r>
              <a:rPr lang="el-GR" sz="18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ου </a:t>
            </a:r>
            <a:r>
              <a:rPr lang="el-G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αιώνα)</a:t>
            </a:r>
          </a:p>
          <a:p>
            <a:pPr algn="just"/>
            <a:endParaRPr lang="el-GR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99528759"/>
      </p:ext>
    </p:extLst>
  </p:cSld>
  <p:clrMapOvr>
    <a:masterClrMapping/>
  </p:clrMapOvr>
  <p:transition spd="slow">
    <p:randomBar dir="vert"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Ανακεφαλαίωση/ Επίλογος</a:t>
            </a:r>
            <a:endParaRPr lang="el-GR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Στοχοθεσία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Πρόσβαση 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(όπου αυτό προβλέπεται νόμιμα) 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σε πλήρη ποιητικά έργα της ελληνικής πεζογραφίας</a:t>
            </a:r>
          </a:p>
          <a:p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Διττή πλοήγηση : 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είτε μέσω του πίνακα περιεχομένων (για όσα ποιητικά έργα η πρόσβαση είναι ελεύθερη) είτε μέσω της ενσωματωμένης μηχανής αναζήτησης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Ι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διαίτερη 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έμφαση στην καταγραφή και τεκμηρίωση των εκδοτικών επιλογών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στα 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εκδοτικά σημειώματα που συνοδεύουν κάθε επιμέρους ποιητικό σώμα κειμένων</a:t>
            </a:r>
            <a:endParaRPr lang="el-G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l-GR" dirty="0" smtClean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xmlns="" val="613899877"/>
      </p:ext>
    </p:extLst>
  </p:cSld>
  <p:clrMapOvr>
    <a:masterClrMapping/>
  </p:clrMapOvr>
  <p:transition spd="slow">
    <p:randomBar dir="vert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Ανεμόσκαλα</a:t>
            </a:r>
            <a:br>
              <a:rPr lang="el-G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l-G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1484310" y="2307103"/>
            <a:ext cx="10018713" cy="3484098"/>
          </a:xfrm>
        </p:spPr>
        <p:txBody>
          <a:bodyPr/>
          <a:lstStyle/>
          <a:p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Ψηφιακό 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corpus </a:t>
            </a:r>
            <a:r>
              <a:rPr lang="el-G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νεοελληνικής ποίησης του 19</a:t>
            </a:r>
            <a:r>
              <a:rPr lang="el-GR" i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ου</a:t>
            </a:r>
            <a:r>
              <a:rPr lang="el-G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και 20</a:t>
            </a:r>
            <a:r>
              <a:rPr lang="el-GR" i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ου </a:t>
            </a:r>
            <a:r>
              <a:rPr lang="el-G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αιώνα. </a:t>
            </a:r>
          </a:p>
          <a:p>
            <a:r>
              <a:rPr lang="el-G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Η επιλογή των ποιητών είναι συμβολική και όχι αξιολογική.</a:t>
            </a:r>
          </a:p>
          <a:p>
            <a:pPr marL="0" indent="0" algn="ctr">
              <a:buNone/>
            </a:pPr>
            <a:r>
              <a:rPr lang="el-G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Κριτήρια Επιλογής</a:t>
            </a:r>
          </a:p>
          <a:p>
            <a:pPr algn="just"/>
            <a:r>
              <a:rPr lang="el-G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Θέση στον σχολικό κανόνα</a:t>
            </a:r>
          </a:p>
          <a:p>
            <a:pPr algn="just"/>
            <a:r>
              <a:rPr lang="el-G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Θέση στην ιστορία της νεοελληνικής λογοτεχνίας</a:t>
            </a:r>
          </a:p>
          <a:p>
            <a:pPr algn="just"/>
            <a:r>
              <a:rPr lang="el-G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Δυνατότητα αξιοποίησης στην εκπαίδευση</a:t>
            </a:r>
          </a:p>
          <a:p>
            <a:pPr algn="just"/>
            <a:endParaRPr lang="el-GR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l-GR" i="1" dirty="0" smtClean="0"/>
          </a:p>
          <a:p>
            <a:endParaRPr lang="el-GR" i="1" dirty="0"/>
          </a:p>
        </p:txBody>
      </p:sp>
    </p:spTree>
    <p:extLst>
      <p:ext uri="{BB962C8B-B14F-4D97-AF65-F5344CB8AC3E}">
        <p14:creationId xmlns:p14="http://schemas.microsoft.com/office/powerpoint/2010/main" xmlns="" val="2781177969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Ποιητές που αξιοποιούνται</a:t>
            </a:r>
            <a:r>
              <a:rPr lang="el-GR" b="1" dirty="0" smtClean="0"/>
              <a:t>:</a:t>
            </a:r>
            <a:endParaRPr lang="el-GR" b="1" dirty="0"/>
          </a:p>
        </p:txBody>
      </p:sp>
      <p:graphicFrame>
        <p:nvGraphicFramePr>
          <p:cNvPr id="4" name="3 - Θέση περιεχομένου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4246095180"/>
              </p:ext>
            </p:extLst>
          </p:nvPr>
        </p:nvGraphicFramePr>
        <p:xfrm>
          <a:off x="1854559" y="2007243"/>
          <a:ext cx="9451698" cy="421286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50566"/>
                <a:gridCol w="3150566"/>
                <a:gridCol w="3150566"/>
              </a:tblGrid>
              <a:tr h="504463">
                <a:tc>
                  <a:txBody>
                    <a:bodyPr/>
                    <a:lstStyle/>
                    <a:p>
                      <a:r>
                        <a:rPr lang="el-GR" dirty="0" smtClean="0"/>
                        <a:t>Έχουμε</a:t>
                      </a:r>
                      <a:r>
                        <a:rPr lang="el-GR" baseline="0" dirty="0" smtClean="0"/>
                        <a:t> πρόσβαση στο έργο: 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Μόνο </a:t>
                      </a:r>
                      <a:r>
                        <a:rPr lang="el-GR" dirty="0" err="1" smtClean="0"/>
                        <a:t>Συμφραστικοί</a:t>
                      </a:r>
                      <a:r>
                        <a:rPr lang="el-GR" baseline="0" dirty="0" smtClean="0"/>
                        <a:t> </a:t>
                      </a:r>
                      <a:r>
                        <a:rPr lang="el-GR" dirty="0" smtClean="0"/>
                        <a:t>Πίνακες: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Μη διαθέσιμος: </a:t>
                      </a:r>
                      <a:endParaRPr lang="el-G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Μανόλης Αναγνωστάκης</a:t>
                      </a:r>
                      <a:endParaRPr lang="el-GR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Νίκος</a:t>
                      </a:r>
                      <a:r>
                        <a:rPr lang="el-GR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Εγγονόπουλος</a:t>
                      </a:r>
                      <a:endParaRPr lang="el-GR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Ανδρέας Εμπειρίκος</a:t>
                      </a:r>
                      <a:endParaRPr lang="el-GR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Αριστοτέλης</a:t>
                      </a:r>
                      <a:r>
                        <a:rPr lang="el-GR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Βαλαωρίτης</a:t>
                      </a:r>
                      <a:endParaRPr lang="el-GR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Οδυσσέας Ελύτης</a:t>
                      </a:r>
                      <a:endParaRPr lang="el-GR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Κώστας Βάρναλης</a:t>
                      </a:r>
                      <a:endParaRPr lang="el-GR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Γιάννης Ρίτσος</a:t>
                      </a:r>
                      <a:endParaRPr lang="el-GR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Κωνσταντίνος</a:t>
                      </a:r>
                      <a:r>
                        <a:rPr lang="el-GR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Καβάφης</a:t>
                      </a:r>
                      <a:endParaRPr lang="el-GR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Άγγελος Σικελιανός</a:t>
                      </a:r>
                      <a:endParaRPr lang="el-GR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Ανδρέας</a:t>
                      </a:r>
                      <a:r>
                        <a:rPr lang="el-GR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Κάλβος</a:t>
                      </a:r>
                      <a:endParaRPr lang="el-GR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Τάκης Σινόπουλος</a:t>
                      </a:r>
                      <a:endParaRPr lang="el-GR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Κώστας</a:t>
                      </a:r>
                      <a:r>
                        <a:rPr lang="el-GR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Καρυωτάκης</a:t>
                      </a:r>
                      <a:endParaRPr lang="el-GR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Κωστής Παλαμάς</a:t>
                      </a:r>
                      <a:endParaRPr lang="el-GR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Μίλτος Σαχτούρης</a:t>
                      </a:r>
                      <a:endParaRPr lang="el-GR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Γιώργος Σεφέρης</a:t>
                      </a:r>
                      <a:endParaRPr lang="el-GR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Διονύσιος Σολωμός</a:t>
                      </a:r>
                      <a:endParaRPr lang="el-GR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Το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corpus (</a:t>
            </a:r>
            <a:r>
              <a:rPr lang="el-G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σώμα κειμένων) της Ανεμόσκαλας:</a:t>
            </a:r>
            <a:endParaRPr lang="el-GR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Δεν πρόκειται για εκδόσεις Απάντων .</a:t>
            </a:r>
          </a:p>
          <a:p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Λειτουργεί παράλληλα με τις στερεότυπες έντυπες εκδόσεις.</a:t>
            </a:r>
          </a:p>
          <a:p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Δεν ταυτίζεται με αυτές, ούτε  τις αντικαθιστά.</a:t>
            </a:r>
          </a:p>
          <a:p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Στο εισαγωγικό σημείωμα κάθε ποιητή υπάρχουν πληροφορίες για το υλικό που αξιοποιήθηκε και τα πνευματικά δικαιώματα.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xmlns="" val="3702180819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Τρόποι πλοήγησης: </a:t>
            </a:r>
            <a:endParaRPr lang="el-GR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el-GR" b="1" dirty="0" smtClean="0"/>
              <a:t> </a:t>
            </a:r>
            <a:r>
              <a:rPr lang="el-G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 Για τη ζωή και το έργο»</a:t>
            </a:r>
          </a:p>
          <a:p>
            <a:pPr algn="ctr"/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Πλούσιο γραμματολογικό υλικό</a:t>
            </a:r>
          </a:p>
          <a:p>
            <a:pPr algn="ctr"/>
            <a:endParaRPr lang="el-G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ctr">
              <a:buFont typeface="+mj-lt"/>
              <a:buAutoNum type="arabicPeriod"/>
            </a:pP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Χρονολόγιο</a:t>
            </a:r>
            <a:endParaRPr lang="el-G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ctr">
              <a:buFont typeface="+mj-lt"/>
              <a:buAutoNum type="arabicPeriod"/>
            </a:pPr>
            <a:r>
              <a:rPr lang="el-G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Πολυμεσικό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εργοβιογραφικό</a:t>
            </a:r>
            <a:endParaRPr lang="el-G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ctr">
              <a:buFont typeface="+mj-lt"/>
              <a:buAutoNum type="arabicPeriod"/>
            </a:pP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Βιβλιογραφία</a:t>
            </a:r>
          </a:p>
          <a:p>
            <a:pPr marL="0" indent="0" algn="ctr">
              <a:buNone/>
            </a:pPr>
            <a:endParaRPr lang="el-G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l-G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«Το ποιητικό έργο »</a:t>
            </a:r>
          </a:p>
          <a:p>
            <a:pPr marL="0" indent="0" algn="ctr">
              <a:buNone/>
            </a:pPr>
            <a:endParaRPr lang="el-G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el-GR" dirty="0"/>
          </a:p>
          <a:p>
            <a:pPr marL="0" indent="0" algn="ctr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xmlns="" val="1449239864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Σύνθετες επιλογές αναζήτησης</a:t>
            </a:r>
            <a:endParaRPr lang="el-GR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Η διαφορά του ψηφιακού</a:t>
            </a:r>
            <a:r>
              <a:rPr lang="el-G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corpus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με μια συμβατική έκδοση είναι οι σύνθετες δυνατότητες αναζήτησης μέσω μιας βάσης δεδομένων για τη δημιουργία καταλόγων λεκτικών τύπων ενταγμένων στα </a:t>
            </a:r>
            <a:r>
              <a:rPr lang="el-G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συμφραζόμενα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l-G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57902384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</a:pPr>
            <a:r>
              <a:rPr lang="el-G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Λεκτικοί τύποι (ΛΤ)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1519034" y="2666999"/>
            <a:ext cx="10018713" cy="3124201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l-GR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Λέξεις-αναφορές/ παραπομπές (</a:t>
            </a:r>
            <a:r>
              <a:rPr lang="en-US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tokens/ references) </a:t>
            </a:r>
            <a:r>
              <a:rPr lang="el-GR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και όχι λήμματα.</a:t>
            </a:r>
          </a:p>
          <a:p>
            <a:pPr marL="0" indent="0">
              <a:buNone/>
            </a:pPr>
            <a:endParaRPr lang="el-GR" sz="2100" dirty="0" smtClean="0"/>
          </a:p>
          <a:p>
            <a:pPr marL="0" indent="0" algn="ctr">
              <a:spcBef>
                <a:spcPct val="0"/>
              </a:spcBef>
              <a:buNone/>
            </a:pPr>
            <a:r>
              <a:rPr lang="el-GR" sz="3600" b="1" dirty="0" err="1" smtClean="0">
                <a:ln w="3175" cmpd="sng">
                  <a:noFill/>
                </a:ln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Συμφραστικός</a:t>
            </a:r>
            <a:r>
              <a:rPr lang="el-GR" sz="3600" b="1" dirty="0" smtClean="0">
                <a:ln w="3175" cmpd="sng">
                  <a:noFill/>
                </a:ln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Πίνακας Λέξεων (ΣΠΛ)</a:t>
            </a:r>
          </a:p>
          <a:p>
            <a:pPr marL="0" indent="0">
              <a:buFont typeface="Arial" pitchFamily="34" charset="0"/>
              <a:buChar char="•"/>
            </a:pPr>
            <a:r>
              <a:rPr lang="en-US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l-GR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Περιλαμβάνει όλους ανεξαιρέτως τους  ΛΤ που απαντούν στα υπάρχοντα ποιήματα. </a:t>
            </a:r>
          </a:p>
          <a:p>
            <a:pPr marL="0" indent="0">
              <a:buNone/>
            </a:pPr>
            <a:endParaRPr lang="el-GR" sz="21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l-GR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Κάθε λεξικός τύπος καταγράφεται όσες φορές απαντά με τα </a:t>
            </a:r>
            <a:r>
              <a:rPr lang="el-GR" sz="2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συμφραζόμενά</a:t>
            </a:r>
            <a:r>
              <a:rPr lang="el-GR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του </a:t>
            </a:r>
            <a:r>
              <a:rPr lang="en-US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(context) </a:t>
            </a:r>
            <a:r>
              <a:rPr lang="el-GR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έκτασης ενός στίχου ή μιας αράδας.</a:t>
            </a:r>
          </a:p>
          <a:p>
            <a:r>
              <a:rPr lang="el-GR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</a:t>
            </a:r>
            <a:r>
              <a:rPr lang="el-GR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μφάνιση του ΛΤ και του </a:t>
            </a:r>
            <a:r>
              <a:rPr lang="en-US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context </a:t>
            </a:r>
            <a:r>
              <a:rPr lang="el-GR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χωρίς καμία μορφοποίηση.</a:t>
            </a:r>
          </a:p>
          <a:p>
            <a:r>
              <a:rPr lang="el-GR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Τμήμα του ποιήματος θεωρούνται οι τίτλοι των ποιημάτων και των συλλογών. </a:t>
            </a:r>
          </a:p>
          <a:p>
            <a:endParaRPr lang="el-G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el-GR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xmlns="" val="1859569477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Δεν θεωρούνται μέρος του ποιητικού γλωσσικού υλικού:</a:t>
            </a:r>
            <a:br>
              <a:rPr lang="el-G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l-GR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1484310" y="2164467"/>
            <a:ext cx="10018713" cy="3626734"/>
          </a:xfrm>
        </p:spPr>
        <p:txBody>
          <a:bodyPr>
            <a:normAutofit fontScale="47500" lnSpcReduction="20000"/>
          </a:bodyPr>
          <a:lstStyle/>
          <a:p>
            <a:r>
              <a:rPr lang="en-US" sz="3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motti</a:t>
            </a:r>
            <a:r>
              <a:rPr lang="el-GR" sz="3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l-GR" sz="3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προμετωπίδες</a:t>
            </a:r>
          </a:p>
          <a:p>
            <a:r>
              <a:rPr lang="el-GR" sz="3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αφιερώσεις</a:t>
            </a:r>
          </a:p>
          <a:p>
            <a:r>
              <a:rPr lang="el-GR" sz="3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τοποχρονολογικοί</a:t>
            </a:r>
            <a:r>
              <a:rPr lang="el-GR" sz="3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προσδιορισμοί</a:t>
            </a:r>
          </a:p>
          <a:p>
            <a:r>
              <a:rPr lang="el-GR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</a:t>
            </a:r>
            <a:r>
              <a:rPr lang="el-GR" sz="3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νδείξεις ομιλούντων προσώπων</a:t>
            </a:r>
          </a:p>
          <a:p>
            <a:r>
              <a:rPr lang="el-GR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κ</a:t>
            </a:r>
            <a:r>
              <a:rPr lang="el-GR" sz="3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άθε </a:t>
            </a:r>
            <a:r>
              <a:rPr lang="el-GR" sz="3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παρακειμενικό</a:t>
            </a:r>
            <a:r>
              <a:rPr lang="el-GR" sz="3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λεκτικό υλικό</a:t>
            </a:r>
          </a:p>
          <a:p>
            <a:pPr marL="0" indent="0">
              <a:buNone/>
            </a:pPr>
            <a:endParaRPr lang="el-GR" sz="3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l-GR" sz="3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Αυτά ανιχνεύονται με ειδικά κριτήρια.</a:t>
            </a:r>
          </a:p>
          <a:p>
            <a:pPr marL="0" indent="0">
              <a:buNone/>
            </a:pPr>
            <a:endParaRPr lang="el-GR" sz="3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l-GR" sz="3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Δεν ανιχνεύονται σημειώσεις και σχόλια του ποιητή ή του επιμελητή. </a:t>
            </a:r>
          </a:p>
          <a:p>
            <a:pPr marL="0" indent="0">
              <a:buNone/>
            </a:pPr>
            <a:endParaRPr lang="el-G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xmlns="" val="3458270059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Παράλλαξη">
  <a:themeElements>
    <a:clrScheme name="Παράλλαξη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Παράλλαξη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Παράλλαξη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Parallax" id="{3388167B-A2EB-4685-9635-1831D9AEF8C4}" vid="{4F7A876A-7598-49CA-AFC8-8EDA2551E4A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TM03457496[[fn=Παράλλαξη]]</Template>
  <TotalTime>387</TotalTime>
  <Words>1009</Words>
  <Application>Microsoft Office PowerPoint</Application>
  <PresentationFormat>Custom</PresentationFormat>
  <Paragraphs>208</Paragraphs>
  <Slides>23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Παράλλαξη</vt:lpstr>
      <vt:lpstr>  Ανεμόσκαλα  Συμφραστικοί Πίνακες Λέξεων   για Μείζονες Νεοέλληνες Ποιητές </vt:lpstr>
      <vt:lpstr>Slide 2</vt:lpstr>
      <vt:lpstr>Ανεμόσκαλα  </vt:lpstr>
      <vt:lpstr>Ποιητές που αξιοποιούνται:</vt:lpstr>
      <vt:lpstr>Το corpus (σώμα κειμένων) της Ανεμόσκαλας:</vt:lpstr>
      <vt:lpstr>Τρόποι πλοήγησης: </vt:lpstr>
      <vt:lpstr>Σύνθετες επιλογές αναζήτησης</vt:lpstr>
      <vt:lpstr>Λεκτικοί τύποι (ΛΤ)</vt:lpstr>
      <vt:lpstr>Δεν θεωρούνται μέρος του ποιητικού γλωσσικού υλικού: </vt:lpstr>
      <vt:lpstr>Slide 10</vt:lpstr>
      <vt:lpstr>Κανόνες και κριτήρια δημιουργίας του corpus: </vt:lpstr>
      <vt:lpstr>Πώς διαβάζουμε τις βραχυγραφίες στην προβολή των κειμένων; </vt:lpstr>
      <vt:lpstr>Αναζήτηση</vt:lpstr>
      <vt:lpstr>Είδη αναζήτησης  (1)</vt:lpstr>
      <vt:lpstr>Είδη αναζήτησης (2)   </vt:lpstr>
      <vt:lpstr>Εξειδικευμένες επιλογές αναζήτησης (1) </vt:lpstr>
      <vt:lpstr>Εξειδικευμένες Επιλογές Αναζήτησης (2)</vt:lpstr>
      <vt:lpstr>Εξειδικευμένες Επιλογές Αναζήτησης (3)</vt:lpstr>
      <vt:lpstr>Συμπληρωματικές αναζητήσεις με ειδικά κριτήρια: </vt:lpstr>
      <vt:lpstr>Συχνές Ερωτήσεις</vt:lpstr>
      <vt:lpstr>Ζητήματα τονισμού και ορθογραφίας</vt:lpstr>
      <vt:lpstr>Άλλες Παρεμβάσεις</vt:lpstr>
      <vt:lpstr>Ανακεφαλαίωση/ Επίλογος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Ανεμόσκαλα  Συμφραστικοί Πίνακες Λέξεων   για Μείζονες Νεοέλληνες Ποιητές</dc:title>
  <dc:creator>Konstantinos Kosteas</dc:creator>
  <cp:lastModifiedBy>marks</cp:lastModifiedBy>
  <cp:revision>85</cp:revision>
  <dcterms:created xsi:type="dcterms:W3CDTF">2018-10-21T16:19:28Z</dcterms:created>
  <dcterms:modified xsi:type="dcterms:W3CDTF">2018-10-31T05:41:49Z</dcterms:modified>
</cp:coreProperties>
</file>