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654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51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2903638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507655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2591554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26928477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20586607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83750053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41367844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39836481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1321959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85046593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13456462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74755341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10708574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35404254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79441457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27195617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6615540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DC54B4-AD94-4E98-8D2E-E4E443D8FADE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24430E7-6B78-42FA-AD70-C93C4AEB37B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8411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slow">
    <p:randomBar dir="vert"/>
  </p:transition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l-G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l-GR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l-GR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l-GR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Ανεμόσκαλα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Συμφραστικοί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Πίνακες Λέξεων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Μείζονες Νεοέλληνες Ποιητές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471634" y="3996267"/>
            <a:ext cx="6987645" cy="1388534"/>
          </a:xfrm>
        </p:spPr>
        <p:txBody>
          <a:bodyPr>
            <a:normAutofit fontScale="92500"/>
          </a:bodyPr>
          <a:lstStyle/>
          <a:p>
            <a:pPr algn="ctr"/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Τσαγκαράκη Μαρία  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1013201704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009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Κωστέας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Κωνσταντίνος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A.M.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1013201704005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24201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χρήστης :</a:t>
            </a:r>
          </a:p>
          <a:p>
            <a:pPr marL="0" indent="0" algn="ctr">
              <a:buNone/>
            </a:pPr>
            <a:endParaRPr lang="el-G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περιορίσει την αναζήτηση σε συγκεκριμένες συλλογές ενός ποιητή ή και συνδυαστικά με περισσότερους ποιητές</a:t>
            </a:r>
          </a:p>
          <a:p>
            <a:pPr marL="0" indent="0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δυνατότητα πρόσβασης σε ολόκληρα ποιήματα (για όσα είναι ελεύθερα από πνευματικά δικαιώματα ή έχουν άδεια δημοσίευσης)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0817727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 και κριτήρια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δημιουργίας του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corpus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 κείμενα δημοσιεύονται στο μονοτονικό (ενίοτε προσαρμόζονται για την απόδοση του ποιητικού μέτρου). 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Ακολουθούν ενοποιημένη ορθογραφία.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Προσαρμογή της ορθογραφίας για λόγια και αρχαϊστικά στοιχεία.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ιδιωματισμών,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ιδιολεξιών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διπλομορφιών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ακόμα και λαθών.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αρχαιοελληνικά παραθέματα δημοσιεύονται χωρίς καμιά τονική ή ορθογραφική επέμβαση.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627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Πώς διαβάζουμε τις βραχυγραφίες στην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προβολή των κειμένων;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απουσία παραπομπής σε στίχο </a:t>
            </a:r>
            <a:r>
              <a:rPr lang="el-GR" sz="2000" dirty="0" smtClean="0">
                <a:sym typeface="Wingdings" panose="05000000000000000000" pitchFamily="2" charset="2"/>
              </a:rPr>
              <a:t> πεζό ποίημα</a:t>
            </a:r>
            <a:endParaRPr lang="el-GR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300766" y="2047742"/>
            <a:ext cx="7431110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Συντομογραφία ποιητή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Συντομογραφία συλλογής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Συντομογραφίας της σειράς ή της </a:t>
            </a:r>
            <a:r>
              <a:rPr lang="el-GR" sz="20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υποενότητας</a:t>
            </a:r>
            <a:endParaRPr lang="el-GR" sz="20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Συντομογραφία του ποιήματος (σε παρένθεση ή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παραπομπή σε στροφική ενότητα)</a:t>
            </a:r>
          </a:p>
          <a:p>
            <a:pPr>
              <a:buClr>
                <a:schemeClr val="accent1">
                  <a:lumMod val="75000"/>
                </a:schemeClr>
              </a:buClr>
              <a:buSzPct val="120000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πλαγιοκάθετος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(/) δηλώνει την αλλαγή στίχου. </a:t>
            </a:r>
          </a:p>
          <a:p>
            <a:pPr>
              <a:buClr>
                <a:schemeClr val="accent1">
                  <a:lumMod val="75000"/>
                </a:schemeClr>
              </a:buClr>
              <a:buSzPct val="120000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>
              <a:sym typeface="Wingdings" panose="05000000000000000000" pitchFamily="2" charset="2"/>
            </a:endParaRPr>
          </a:p>
          <a:p>
            <a:endParaRPr lang="el-GR" dirty="0" smtClean="0">
              <a:sym typeface="Wingdings" panose="05000000000000000000" pitchFamily="2" charset="2"/>
            </a:endParaRPr>
          </a:p>
          <a:p>
            <a:endParaRPr lang="el-GR" dirty="0" smtClean="0">
              <a:sym typeface="Wingdings" panose="05000000000000000000" pitchFamily="2" charset="2"/>
            </a:endParaRPr>
          </a:p>
          <a:p>
            <a:endParaRPr lang="el-GR" dirty="0" smtClean="0">
              <a:sym typeface="Wingdings" panose="05000000000000000000" pitchFamily="2" charset="2"/>
            </a:endParaRPr>
          </a:p>
          <a:p>
            <a:endParaRPr lang="el-GR" dirty="0" smtClean="0">
              <a:sym typeface="Wingdings" panose="05000000000000000000" pitchFamily="2" charset="2"/>
            </a:endParaRPr>
          </a:p>
          <a:p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0996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Αναζήτηση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αναζήτηση γίνεται ατονικά.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Διαφοροποιούνται τα τονικά παρώνυμα (γέρος-γερός).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διαφοροποιούνται οι ομόγραφοι τύποι (δω-δω).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Τύποι με κεφαλαία θεωρούνται ομόγραφοι όταν εντοπίζονται και με πεζά στη βάση δεδομένων. 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Διακρίνονται από τα ομόγραφά τους τα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ανθρωπωνύμια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τα τοπωνύμια που περιλαμβάνονται σε ειδικό κατάλογο «κύριων ονομάτων».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σχεδιασμός της αναζήτησης αφορά μεμονωμένους τύπους και όχι φράσεις.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2677327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Είδη αναζήτησης  (1)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Απλή αναζήτηση λεκτικού τύπου: Πληκτρολόγηση του λεκτικού τύπου και επιλογή  «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Βρες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Μέσω της αναζήτησης με * ή % πριν και μετά την ακολουθία γραμμάτων θα εμφανιστούν όλοι οι πιθανοί τύποι.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26009443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Είδη αναζήτησης (2)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457200" indent="-457200">
              <a:buNone/>
            </a:pPr>
            <a:r>
              <a:rPr lang="el-GR" sz="11200" dirty="0" smtClean="0">
                <a:solidFill>
                  <a:schemeClr val="accent1"/>
                </a:solidFill>
              </a:rPr>
              <a:t>3</a:t>
            </a:r>
            <a:r>
              <a:rPr lang="el-GR" sz="11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l-GR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αστερίσκο (*) επίσης αναζητούμε ομάδες λέξεων που περιέχουν το μόρφημα ή την ακολουθία γραμμάτων: </a:t>
            </a:r>
          </a:p>
          <a:p>
            <a:pPr marL="0" indent="0" algn="ctr">
              <a:buNone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.χ.</a:t>
            </a:r>
          </a:p>
          <a:p>
            <a:pPr marL="0" indent="0" algn="ctr">
              <a:buNone/>
            </a:pP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el-G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κρατ</a:t>
            </a: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marL="0" indent="0" algn="ctr">
              <a:buNone/>
            </a:pP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l-G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ισμος</a:t>
            </a:r>
            <a:endParaRPr lang="el-G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κ*</a:t>
            </a:r>
            <a:r>
              <a:rPr lang="el-G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ισμος</a:t>
            </a:r>
            <a:endParaRPr lang="el-G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*Αλέξανδρος</a:t>
            </a:r>
          </a:p>
          <a:p>
            <a:pPr marL="0" indent="0" algn="ctr">
              <a:buNone/>
            </a:pP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l-G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δειξε</a:t>
            </a:r>
            <a:endParaRPr lang="el-G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*42 (1842, 1942 , 31 Ιουλίου 1942)</a:t>
            </a:r>
          </a:p>
          <a:p>
            <a:pPr marL="0" indent="0" algn="ctr">
              <a:buNone/>
            </a:pPr>
            <a:endParaRPr lang="el-G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1371600" algn="just">
              <a:buFont typeface="+mj-lt"/>
              <a:buAutoNum type="arabicPeriod" startAt="4"/>
            </a:pPr>
            <a:r>
              <a:rPr lang="el-GR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ακριβή αναζήτηση, αποτελέσματα μόνο για την </a:t>
            </a:r>
            <a:r>
              <a:rPr lang="el-GR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πληκτρολογημένη</a:t>
            </a:r>
            <a:r>
              <a:rPr lang="el-GR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ακολουθία (ανεξαρτήτως τονισμού).</a:t>
            </a:r>
          </a:p>
          <a:p>
            <a:pPr marL="1371600" indent="-1371600" algn="just">
              <a:buFont typeface="+mj-lt"/>
              <a:buAutoNum type="arabicPeriod" startAt="4"/>
            </a:pPr>
            <a:endParaRPr lang="el-G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8000" dirty="0" smtClean="0"/>
          </a:p>
          <a:p>
            <a:pPr marL="0" indent="0" algn="ctr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361084058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0671" y="544133"/>
            <a:ext cx="10018713" cy="846785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Εξειδικευμένες επιλογές αναζήτησης (1)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58552" y="1996226"/>
            <a:ext cx="10018713" cy="4765182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el-GR" sz="6200" b="1" dirty="0" smtClean="0"/>
          </a:p>
          <a:p>
            <a:pPr marL="0" indent="0" algn="ctr">
              <a:buNone/>
            </a:pPr>
            <a:r>
              <a:rPr lang="el-GR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Περιορισμένη αναζήτηση σε καταλόγους</a:t>
            </a:r>
          </a:p>
          <a:p>
            <a:pPr marL="0" indent="0" algn="ctr">
              <a:buNone/>
            </a:pPr>
            <a:endParaRPr lang="el-GR" sz="6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Αναζήτηση τύπων που περιλαμβάνονται στον ΣΠΛ</a:t>
            </a: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ένταξη σε καταλόγους εντοπίζει την αναζήτηση</a:t>
            </a:r>
          </a:p>
          <a:p>
            <a:pPr marL="0" indent="0" algn="ctr">
              <a:buNone/>
            </a:pPr>
            <a:r>
              <a:rPr lang="el-GR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Τίτλοι </a:t>
            </a:r>
            <a:r>
              <a:rPr lang="el-G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υπότιτλοι </a:t>
            </a:r>
            <a:r>
              <a:rPr lang="el-GR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συλλογών-ποιημάτων</a:t>
            </a:r>
            <a:endParaRPr lang="el-GR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Αφήνουμε κενή την αναζήτηση και επιλέγουμε «βρες»</a:t>
            </a:r>
          </a:p>
          <a:p>
            <a:pPr marL="0" indent="0" algn="ctr">
              <a:buNone/>
            </a:pPr>
            <a:r>
              <a:rPr lang="el-GR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Τίτλοι </a:t>
            </a:r>
            <a:r>
              <a:rPr lang="el-G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έργων άλλων συγγραφέων</a:t>
            </a: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ίδια διαδικασία (κενό</a:t>
            </a:r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βρες)</a:t>
            </a:r>
          </a:p>
          <a:p>
            <a:pPr>
              <a:buNone/>
            </a:pPr>
            <a:endParaRPr lang="el-GR" sz="55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Δεν περιλαμβάνονται αναφορές ποιητών σε δικά τους ποιήματα.</a:t>
            </a: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Δεν περιλαμβάνονται αναφορές σε βιβλικά ή άλλα θρησκευτικά κείμενα. </a:t>
            </a:r>
          </a:p>
          <a:p>
            <a:r>
              <a:rPr lang="el-GR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Δεν περιλαμβάνονται αναφορές σε εφημερίδες και περιοδικά.</a:t>
            </a:r>
          </a:p>
          <a:p>
            <a:endParaRPr lang="el-GR" sz="5500" dirty="0" smtClean="0">
              <a:sym typeface="Wingdings" panose="05000000000000000000" pitchFamily="2" charset="2"/>
            </a:endParaRPr>
          </a:p>
          <a:p>
            <a:endParaRPr lang="el-GR" sz="55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l-GR" sz="5500" dirty="0" smtClean="0">
              <a:sym typeface="Wingdings" panose="05000000000000000000" pitchFamily="2" charset="2"/>
            </a:endParaRPr>
          </a:p>
          <a:p>
            <a:endParaRPr lang="el-GR" sz="5500" dirty="0" smtClean="0"/>
          </a:p>
          <a:p>
            <a:endParaRPr lang="el-GR" dirty="0" smtClean="0"/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3407528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Εξειδικευμένες Επιλογές Αναζήτησης (2)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4310" y="2228045"/>
            <a:ext cx="10018713" cy="4468969"/>
          </a:xfrm>
        </p:spPr>
        <p:txBody>
          <a:bodyPr/>
          <a:lstStyle/>
          <a:p>
            <a:pPr marL="0" indent="0" algn="ctr">
              <a:buNone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Αρχαίες ελληνικές και ξένες λέξεις</a:t>
            </a:r>
          </a:p>
          <a:p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 την ίδια διαδικασία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περιλαμβάνονται στερεότυπες εκφράσεις ενταγμένες στην κοινή νεοελληνική (ήμαρτον, ελέησον κτλ.).</a:t>
            </a:r>
          </a:p>
          <a:p>
            <a:pPr marL="342900" indent="-342900" algn="ctr">
              <a:buFont typeface="+mj-lt"/>
              <a:buAutoNum type="alphaUcPeriod"/>
            </a:pPr>
            <a:r>
              <a:rPr lang="el-GR" sz="1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Κύρια Ονόματα</a:t>
            </a:r>
          </a:p>
          <a:p>
            <a:r>
              <a:rPr lang="el-G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Ανθρωπωνύμια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(με την ίδια διαδικασία)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συγκεκριμένο όνομα (απλή αναζήτηση με *)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αναζήτηση δίνει μεμονωμένους τύπους και όχι σύνθετες λεξικές μονάδες.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περιλαμβάνονται τα καταχρηστικά κύρια ονόματα.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περιλαμβάνονται συλλογικές ονομασίες θεοτήτων (π.χ. Νύμφες, Μούσες) .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ευρετηριάζονται οι πολυπληθείς αναφορές στον Θεό, τον Σατανά, τον Χάρο, τη Μοίρα. </a:t>
            </a:r>
          </a:p>
          <a:p>
            <a:endParaRPr lang="el-G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74393891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Εξειδικευμένες Επιλογές Αναζήτησης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ctr">
              <a:buFont typeface="+mj-lt"/>
              <a:buAutoNum type="alphaUcPeriod" startAt="2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Τοπωνύμια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ευρετηριάζονται αναφορές σε Παράδεισο, Κόλαση, Τάρταρα, Ηλύσια, Άδη,  Κάτω Κόσμο και Ανατολή/Δύση.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Μεταφράσεις</a:t>
            </a:r>
          </a:p>
        </p:txBody>
      </p:sp>
    </p:spTree>
    <p:extLst>
      <p:ext uri="{BB962C8B-B14F-4D97-AF65-F5344CB8AC3E}">
        <p14:creationId xmlns:p14="http://schemas.microsoft.com/office/powerpoint/2010/main" xmlns="" val="568841124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Συμπληρωματικές αναζητήσεις με ειδικά κριτήρια: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4311" y="2731393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ίδια διαδικασία βρίσκουμε:</a:t>
            </a:r>
          </a:p>
          <a:p>
            <a:pPr marL="0" indent="0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(επιλογή καταλόγου, κενή αναζήτηση+ βρες)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φιερώσεις,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προμετωπίδες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λλα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παρακειμενικά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στοιχεία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υγγραφείς που μεταφράζονται</a:t>
            </a:r>
          </a:p>
        </p:txBody>
      </p:sp>
    </p:spTree>
    <p:extLst>
      <p:ext uri="{BB962C8B-B14F-4D97-AF65-F5344CB8AC3E}">
        <p14:creationId xmlns:p14="http://schemas.microsoft.com/office/powerpoint/2010/main" xmlns="" val="2832110164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Εικόνα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9969" y="436098"/>
            <a:ext cx="4164037" cy="4093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700996" y="4529798"/>
            <a:ext cx="680876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 smtClean="0"/>
          </a:p>
          <a:p>
            <a:pPr algn="ctr"/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«Σκαρφαλώνοντας λέξεις όπως </a:t>
            </a:r>
            <a:r>
              <a:rPr lang="el-G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μιαν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ανεμόσκαλα.»</a:t>
            </a:r>
          </a:p>
          <a:p>
            <a:pPr algn="ctr"/>
            <a:endParaRPr lang="el-G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Γιώργος Σεφέρης, «“Νότες” για ένα ποίημα» (ΤΕΤΡΑΔΙΟ ΓΥΜΝΑΣΜΑΤΩΝ, Β΄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325125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Συχνές Ερωτήσεις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Ενδεικτικά: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Πώς μπορώ να δω την προμετωπίδα μια συλλογής;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Πώς μπορώ να εντοπίσω όλες τις αναφορές στη θεά Αφροδίτη;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τονίζονται ορισμένες φορές τα κεφαλαία;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2836783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Ζητήματα τονισμού και ορθογραφίας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4310" y="2279561"/>
            <a:ext cx="10018713" cy="351163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κείμενα εκσυγχρονίζονται ορθογραφικά</a:t>
            </a:r>
          </a:p>
          <a:p>
            <a:pPr marL="0" indent="0" algn="ctr">
              <a:buNone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Οδηγοί για τη μεταγραφή στο μονοτονικό:</a:t>
            </a:r>
          </a:p>
          <a:p>
            <a:r>
              <a:rPr lang="el-G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Λεξικό της Κοινής Νεοελληνικής 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Ιδρύματος Τριανταφυλλίδη</a:t>
            </a:r>
          </a:p>
          <a:p>
            <a:r>
              <a:rPr lang="el-G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Νεοελληνική Ορθογραφία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Γ. Παπαναστασίου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Λήμματα από το </a:t>
            </a:r>
            <a:r>
              <a:rPr lang="el-G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Λεξικό </a:t>
            </a:r>
            <a:r>
              <a:rPr lang="el-GR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Κριαρά</a:t>
            </a:r>
            <a:endParaRPr lang="el-GR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Λεξικογραφικά δελτία </a:t>
            </a:r>
            <a:r>
              <a:rPr lang="el-G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ρχείου Γεωργακά</a:t>
            </a:r>
          </a:p>
          <a:p>
            <a:pPr marL="0" indent="0">
              <a:buNone/>
            </a:pPr>
            <a:endParaRPr lang="el-GR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παρεμβάσεις ορθογραφικές όχι μορφολογικές π.χ. :</a:t>
            </a:r>
          </a:p>
          <a:p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ιατήρηση του τελικού –ν ως έχει</a:t>
            </a:r>
          </a:p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διπλογραφιών αλλά και λαθών</a:t>
            </a:r>
          </a:p>
          <a:p>
            <a:endParaRPr lang="el-GR" sz="1600" i="1" dirty="0" smtClean="0"/>
          </a:p>
          <a:p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xmlns="" val="516960103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Άλλες Παρεμβάσεις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4310" y="1996225"/>
            <a:ext cx="10018713" cy="3794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Διαφοροποιήσεις ως προς τον τονισμό: </a:t>
            </a:r>
          </a:p>
          <a:p>
            <a:pPr algn="just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μονοσύλλαβα ερωτηματικά</a:t>
            </a:r>
          </a:p>
          <a:p>
            <a:pPr algn="just"/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 αριθμητικά</a:t>
            </a:r>
          </a:p>
          <a:p>
            <a:pPr algn="just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όγιες αναφορικές αντωνυμίες</a:t>
            </a:r>
          </a:p>
          <a:p>
            <a:pPr marL="0" indent="0" algn="ctr">
              <a:buNone/>
            </a:pP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Διαφοροποιήσεις: 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έγκλιση τόνου</a:t>
            </a:r>
          </a:p>
          <a:p>
            <a:pPr algn="just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φθογγικά πάθη</a:t>
            </a:r>
          </a:p>
          <a:p>
            <a:pPr algn="just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 στίξη</a:t>
            </a:r>
          </a:p>
          <a:p>
            <a:pPr algn="just"/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ρθογραφία (κυρίως για ποιητές του 19</a:t>
            </a:r>
            <a:r>
              <a:rPr lang="el-GR" sz="1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ου </a:t>
            </a: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αιώνα)</a:t>
            </a:r>
          </a:p>
          <a:p>
            <a:pPr algn="just"/>
            <a:endParaRPr lang="el-G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528759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Ανακεφαλαίωση/ Επίλογος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Στοχοθεσία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Πρόσβαση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(όπου αυτό προβλέπεται νόμιμα) 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πλήρη ποιητικά έργα της ελληνικής πεζογραφίας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Διττή πλοήγηση :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μέσω του πίνακα περιεχομένων (για όσα ποιητικά έργα η πρόσβαση είναι ελεύθερη) είτε μέσω της ενσωματωμένης μηχανής αναζήτησης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διαίτερη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έμφαση στην καταγραφή και τεκμηρίωση των εκδοτικών επιλογών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εκδοτικά σημειώματα που συνοδεύουν κάθε επιμέρους ποιητικό σώμα κειμένων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13899877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Ανεμόσκαλα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4310" y="2307103"/>
            <a:ext cx="10018713" cy="3484098"/>
          </a:xfrm>
        </p:spPr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Ψηφιακό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corpus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νεοελληνικής ποίησης του 19</a:t>
            </a:r>
            <a:r>
              <a:rPr lang="el-GR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20</a:t>
            </a:r>
            <a:r>
              <a:rPr lang="el-GR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αιώνα. </a:t>
            </a:r>
          </a:p>
          <a:p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επιλογή των ποιητών είναι συμβολική και όχι αξιολογική.</a:t>
            </a:r>
          </a:p>
          <a:p>
            <a:pPr marL="0" indent="0" algn="ctr">
              <a:buNone/>
            </a:pP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Κριτήρια Επιλογής</a:t>
            </a:r>
          </a:p>
          <a:p>
            <a:pPr algn="just"/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Θέση στον σχολικό κανόνα</a:t>
            </a:r>
          </a:p>
          <a:p>
            <a:pPr algn="just"/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Θέση στην ιστορία της νεοελληνικής λογοτεχνίας</a:t>
            </a:r>
          </a:p>
          <a:p>
            <a:pPr algn="just"/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Δυνατότητα αξιοποίησης στην εκπαίδευση</a:t>
            </a:r>
          </a:p>
          <a:p>
            <a:pPr algn="just"/>
            <a:endParaRPr lang="el-G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i="1" dirty="0" smtClean="0"/>
          </a:p>
          <a:p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xmlns="" val="27811779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Ποιητές που αξιοποιούνται</a:t>
            </a:r>
            <a:r>
              <a:rPr lang="el-GR" b="1" dirty="0" smtClean="0"/>
              <a:t>:</a:t>
            </a:r>
            <a:endParaRPr lang="el-GR" b="1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46095180"/>
              </p:ext>
            </p:extLst>
          </p:nvPr>
        </p:nvGraphicFramePr>
        <p:xfrm>
          <a:off x="1854559" y="2007243"/>
          <a:ext cx="9451698" cy="4212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566"/>
                <a:gridCol w="3150566"/>
                <a:gridCol w="3150566"/>
              </a:tblGrid>
              <a:tr h="504463">
                <a:tc>
                  <a:txBody>
                    <a:bodyPr/>
                    <a:lstStyle/>
                    <a:p>
                      <a:r>
                        <a:rPr lang="el-GR" dirty="0" smtClean="0"/>
                        <a:t>Έχουμε</a:t>
                      </a:r>
                      <a:r>
                        <a:rPr lang="el-GR" baseline="0" dirty="0" smtClean="0"/>
                        <a:t> πρόσβαση στο έργο: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Μόνο </a:t>
                      </a:r>
                      <a:r>
                        <a:rPr lang="el-GR" dirty="0" err="1" smtClean="0"/>
                        <a:t>Συμφραστικοί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dirty="0" smtClean="0"/>
                        <a:t>Πίνακες: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 διαθέσιμος: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Μανόλης Αναγνωστάκης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Νίκος</a:t>
                      </a:r>
                      <a:r>
                        <a:rPr lang="el-G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Εγγονόπουλος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Ανδρέας Εμπειρίκος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Αριστοτέλης</a:t>
                      </a:r>
                      <a:r>
                        <a:rPr lang="el-G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Βαλαωρίτης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Οδυσσέας Ελύτης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Κώστας Βάρναλης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Γιάννης Ρίτσος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Κωνσταντίνος</a:t>
                      </a:r>
                      <a:r>
                        <a:rPr lang="el-G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Καβάφης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Άγγελος Σικελιανός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Ανδρέας</a:t>
                      </a:r>
                      <a:r>
                        <a:rPr lang="el-G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Κάλβος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Τάκης Σινόπουλος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Κώστας</a:t>
                      </a:r>
                      <a:r>
                        <a:rPr lang="el-GR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Καρυωτάκης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Κωστής Παλαμάς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Μίλτος Σαχτούρης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Γιώργος Σεφέρης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Διονύσιος Σολωμός</a:t>
                      </a:r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corpus (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σώμα κειμένων) της Ανεμόσκαλας: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πρόκειται για εκδόσεις Απάντων .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Λειτουργεί παράλληλα με τις στερεότυπες έντυπες εκδόσεις.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ταυτίζεται με αυτές, ούτε  τις αντικαθιστά.</a:t>
            </a: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εισαγωγικό σημείωμα κάθε ποιητή υπάρχουν πληροφορίες για το υλικό που αξιοποιήθηκε και τα πνευματικά δικαιώματα.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021808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Τρόποι πλοήγησης: 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l-GR" b="1" dirty="0" smtClean="0"/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Για τη ζωή και το έργο»</a:t>
            </a:r>
          </a:p>
          <a:p>
            <a:pPr algn="ctr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Πλούσιο γραμματολογικό υλικό</a:t>
            </a:r>
          </a:p>
          <a:p>
            <a:pPr algn="ctr"/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Χρονολόγιο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εργοβιογραφικό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</a:t>
            </a:r>
          </a:p>
          <a:p>
            <a:pPr marL="0" indent="0" algn="ctr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«Το ποιητικό έργο »</a:t>
            </a:r>
          </a:p>
          <a:p>
            <a:pPr marL="0" indent="0" algn="ctr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4492398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Σύνθετες επιλογές αναζήτησης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διαφορά του ψηφιακού</a:t>
            </a:r>
            <a:r>
              <a:rPr lang="el-G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corpus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μια συμβατική έκδοση είναι οι σύνθετες δυνατότητες αναζήτησης μέσω μιας βάσης δεδομένων για τη δημιουργία καταλόγων λεκτικών τύπων ενταγμένων στα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συμφραζόμενα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902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Λεκτικοί τύποι (ΛΤ)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19034" y="2666999"/>
            <a:ext cx="10018713" cy="312420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Λέξεις-αναφορές/ παραπομπές (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tokens/ references) </a:t>
            </a: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όχι λήμματα.</a:t>
            </a:r>
          </a:p>
          <a:p>
            <a:pPr marL="0" indent="0">
              <a:buNone/>
            </a:pPr>
            <a:endParaRPr lang="el-GR" sz="2100" dirty="0" smtClean="0"/>
          </a:p>
          <a:p>
            <a:pPr marL="0" indent="0" algn="ctr">
              <a:spcBef>
                <a:spcPct val="0"/>
              </a:spcBef>
              <a:buNone/>
            </a:pPr>
            <a:r>
              <a:rPr lang="el-GR" sz="3600" b="1" dirty="0" err="1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Συμφραστικός</a:t>
            </a:r>
            <a:r>
              <a:rPr lang="el-GR" sz="3600" b="1" dirty="0" smtClean="0">
                <a:ln w="3175" cmpd="sng">
                  <a:noFill/>
                </a:ln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Πίνακας Λέξεων (ΣΠΛ)</a:t>
            </a:r>
          </a:p>
          <a:p>
            <a:pPr marL="0" indent="0">
              <a:buFont typeface="Arial" pitchFamily="34" charset="0"/>
              <a:buChar char="•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Περιλαμβάνει όλους ανεξαιρέτως τους  ΛΤ που απαντούν στα υπάρχοντα ποιήματα. </a:t>
            </a:r>
          </a:p>
          <a:p>
            <a:pPr marL="0" indent="0">
              <a:buNone/>
            </a:pPr>
            <a:endParaRPr lang="el-GR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λεξικός τύπος καταγράφεται όσες φορές απαντά με τα </a:t>
            </a:r>
            <a:r>
              <a:rPr lang="el-GR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συμφραζόμενά</a:t>
            </a: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(context) </a:t>
            </a: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έκτασης ενός στίχου ή μιας αράδας.</a:t>
            </a:r>
          </a:p>
          <a:p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μφάνιση του ΛΤ και του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 </a:t>
            </a:r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καμία μορφοποίηση.</a:t>
            </a:r>
          </a:p>
          <a:p>
            <a:r>
              <a:rPr lang="el-GR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Τμήμα του ποιήματος θεωρούνται οι τίτλοι των ποιημάτων και των συλλογών. 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595694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θεωρούνται μέρος του ποιητικού γλωσσικού υλικού:</a:t>
            </a:r>
            <a:b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4310" y="2164467"/>
            <a:ext cx="10018713" cy="3626734"/>
          </a:xfrm>
        </p:spPr>
        <p:txBody>
          <a:bodyPr>
            <a:normAutofit fontScale="47500" lnSpcReduction="20000"/>
          </a:bodyPr>
          <a:lstStyle/>
          <a:p>
            <a:r>
              <a:rPr lang="en-US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motti</a:t>
            </a:r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προμετωπίδες</a:t>
            </a:r>
          </a:p>
          <a:p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αφιερώσεις</a:t>
            </a:r>
          </a:p>
          <a:p>
            <a:r>
              <a:rPr lang="el-GR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τοποχρονολογικοί</a:t>
            </a:r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προσδιορισμοί</a:t>
            </a:r>
          </a:p>
          <a:p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νδείξεις ομιλούντων προσώπων</a:t>
            </a:r>
          </a:p>
          <a:p>
            <a:r>
              <a:rPr lang="el-G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άθε </a:t>
            </a:r>
            <a:r>
              <a:rPr lang="el-GR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παρακειμενικό</a:t>
            </a:r>
            <a:r>
              <a:rPr lang="el-GR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λεκτικό υλικό</a:t>
            </a:r>
          </a:p>
          <a:p>
            <a:pPr marL="0" indent="0">
              <a:buNone/>
            </a:pPr>
            <a:endParaRPr lang="el-G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Αυτά ανιχνεύονται με ειδικά κριτήρια.</a:t>
            </a:r>
          </a:p>
          <a:p>
            <a:pPr marL="0" indent="0">
              <a:buNone/>
            </a:pPr>
            <a:endParaRPr lang="el-G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ανιχνεύονται σημειώσεις και σχόλια του ποιητή ή του επιμελητή. </a:t>
            </a:r>
          </a:p>
          <a:p>
            <a:pPr marL="0" indent="0">
              <a:buNone/>
            </a:pP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4582700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αράλλαξη">
  <a:themeElements>
    <a:clrScheme name="Παράλλαξη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Παράλλαξη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Παράλλαξη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TM03457496[[fn=Παράλλαξη]]</Template>
  <TotalTime>387</TotalTime>
  <Words>1009</Words>
  <Application>Microsoft Office PowerPoint</Application>
  <PresentationFormat>Custom</PresentationFormat>
  <Paragraphs>208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Παράλλαξη</vt:lpstr>
      <vt:lpstr>  Ανεμόσκαλα  Συμφραστικοί Πίνακες Λέξεων   για Μείζονες Νεοέλληνες Ποιητές </vt:lpstr>
      <vt:lpstr>Slide 2</vt:lpstr>
      <vt:lpstr>Ανεμόσκαλα  </vt:lpstr>
      <vt:lpstr>Ποιητές που αξιοποιούνται:</vt:lpstr>
      <vt:lpstr>Το corpus (σώμα κειμένων) της Ανεμόσκαλας:</vt:lpstr>
      <vt:lpstr>Τρόποι πλοήγησης: </vt:lpstr>
      <vt:lpstr>Σύνθετες επιλογές αναζήτησης</vt:lpstr>
      <vt:lpstr>Λεκτικοί τύποι (ΛΤ)</vt:lpstr>
      <vt:lpstr>Δεν θεωρούνται μέρος του ποιητικού γλωσσικού υλικού: </vt:lpstr>
      <vt:lpstr>Slide 10</vt:lpstr>
      <vt:lpstr>Κανόνες και κριτήρια δημιουργίας του corpus: </vt:lpstr>
      <vt:lpstr>Πώς διαβάζουμε τις βραχυγραφίες στην προβολή των κειμένων; </vt:lpstr>
      <vt:lpstr>Αναζήτηση</vt:lpstr>
      <vt:lpstr>Είδη αναζήτησης  (1)</vt:lpstr>
      <vt:lpstr>Είδη αναζήτησης (2)   </vt:lpstr>
      <vt:lpstr>Εξειδικευμένες επιλογές αναζήτησης (1) </vt:lpstr>
      <vt:lpstr>Εξειδικευμένες Επιλογές Αναζήτησης (2)</vt:lpstr>
      <vt:lpstr>Εξειδικευμένες Επιλογές Αναζήτησης (3)</vt:lpstr>
      <vt:lpstr>Συμπληρωματικές αναζητήσεις με ειδικά κριτήρια: </vt:lpstr>
      <vt:lpstr>Συχνές Ερωτήσεις</vt:lpstr>
      <vt:lpstr>Ζητήματα τονισμού και ορθογραφίας</vt:lpstr>
      <vt:lpstr>Άλλες Παρεμβάσεις</vt:lpstr>
      <vt:lpstr>Ανακεφαλαίωση/ Επίλογος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Ανεμόσκαλα  Συμφραστικοί Πίνακες Λέξεων   για Μείζονες Νεοέλληνες Ποιητές</dc:title>
  <dc:creator>Konstantinos Kosteas</dc:creator>
  <cp:lastModifiedBy>marks</cp:lastModifiedBy>
  <cp:revision>85</cp:revision>
  <dcterms:created xsi:type="dcterms:W3CDTF">2018-10-21T16:19:28Z</dcterms:created>
  <dcterms:modified xsi:type="dcterms:W3CDTF">2018-10-31T05:41:49Z</dcterms:modified>
</cp:coreProperties>
</file>