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35" autoAdjust="0"/>
    <p:restoredTop sz="94660" autoAdjust="0"/>
  </p:normalViewPr>
  <p:slideViewPr>
    <p:cSldViewPr snapToGrid="0">
      <p:cViewPr varScale="1">
        <p:scale>
          <a:sx n="69" d="100"/>
          <a:sy n="69" d="100"/>
        </p:scale>
        <p:origin x="-654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051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54B4-AD94-4E98-8D2E-E4E443D8FADE}" type="datetimeFigureOut">
              <a:rPr lang="el-GR" smtClean="0"/>
              <a:pPr/>
              <a:t>31/10/2018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30E7-6B78-42FA-AD70-C93C4AEB37B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29036380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54B4-AD94-4E98-8D2E-E4E443D8FADE}" type="datetimeFigureOut">
              <a:rPr lang="el-GR" smtClean="0"/>
              <a:pPr/>
              <a:t>31/10/2018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30E7-6B78-42FA-AD70-C93C4AEB37B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5076553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54B4-AD94-4E98-8D2E-E4E443D8FADE}" type="datetimeFigureOut">
              <a:rPr lang="el-GR" smtClean="0"/>
              <a:pPr/>
              <a:t>31/10/2018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30E7-6B78-42FA-AD70-C93C4AEB37B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2591554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54B4-AD94-4E98-8D2E-E4E443D8FADE}" type="datetimeFigureOut">
              <a:rPr lang="el-GR" smtClean="0"/>
              <a:pPr/>
              <a:t>31/10/2018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30E7-6B78-42FA-AD70-C93C4AEB37B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26928477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54B4-AD94-4E98-8D2E-E4E443D8FADE}" type="datetimeFigureOut">
              <a:rPr lang="el-GR" smtClean="0"/>
              <a:pPr/>
              <a:t>31/10/2018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30E7-6B78-42FA-AD70-C93C4AEB37B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20586607"/>
      </p:ext>
    </p:extLst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54B4-AD94-4E98-8D2E-E4E443D8FADE}" type="datetimeFigureOut">
              <a:rPr lang="el-GR" smtClean="0"/>
              <a:pPr/>
              <a:t>31/10/2018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30E7-6B78-42FA-AD70-C93C4AEB37B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83750053"/>
      </p:ext>
    </p:extLst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54B4-AD94-4E98-8D2E-E4E443D8FADE}" type="datetimeFigureOut">
              <a:rPr lang="el-GR" smtClean="0"/>
              <a:pPr/>
              <a:t>31/10/2018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30E7-6B78-42FA-AD70-C93C4AEB37B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341367844"/>
      </p:ext>
    </p:extLst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54B4-AD94-4E98-8D2E-E4E443D8FADE}" type="datetimeFigureOut">
              <a:rPr lang="el-GR" smtClean="0"/>
              <a:pPr/>
              <a:t>31/10/2018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30E7-6B78-42FA-AD70-C93C4AEB37B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39836481"/>
      </p:ext>
    </p:extLst>
  </p:cSld>
  <p:clrMapOvr>
    <a:masterClrMapping/>
  </p:clrMapOvr>
  <p:transition spd="slow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54B4-AD94-4E98-8D2E-E4E443D8FADE}" type="datetimeFigureOut">
              <a:rPr lang="el-GR" smtClean="0"/>
              <a:pPr/>
              <a:t>31/10/2018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30E7-6B78-42FA-AD70-C93C4AEB37B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1321959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54B4-AD94-4E98-8D2E-E4E443D8FADE}" type="datetimeFigureOut">
              <a:rPr lang="el-GR" smtClean="0"/>
              <a:pPr/>
              <a:t>31/10/2018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24430E7-6B78-42FA-AD70-C93C4AEB37B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85046593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54B4-AD94-4E98-8D2E-E4E443D8FADE}" type="datetimeFigureOut">
              <a:rPr lang="el-GR" smtClean="0"/>
              <a:pPr/>
              <a:t>31/10/2018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30E7-6B78-42FA-AD70-C93C4AEB37B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13456462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54B4-AD94-4E98-8D2E-E4E443D8FADE}" type="datetimeFigureOut">
              <a:rPr lang="el-GR" smtClean="0"/>
              <a:pPr/>
              <a:t>31/10/2018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30E7-6B78-42FA-AD70-C93C4AEB37B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74755341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54B4-AD94-4E98-8D2E-E4E443D8FADE}" type="datetimeFigureOut">
              <a:rPr lang="el-GR" smtClean="0"/>
              <a:pPr/>
              <a:t>31/10/2018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30E7-6B78-42FA-AD70-C93C4AEB37B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210708574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54B4-AD94-4E98-8D2E-E4E443D8FADE}" type="datetimeFigureOut">
              <a:rPr lang="el-GR" smtClean="0"/>
              <a:pPr/>
              <a:t>31/10/2018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30E7-6B78-42FA-AD70-C93C4AEB37B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35404254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54B4-AD94-4E98-8D2E-E4E443D8FADE}" type="datetimeFigureOut">
              <a:rPr lang="el-GR" smtClean="0"/>
              <a:pPr/>
              <a:t>31/10/2018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30E7-6B78-42FA-AD70-C93C4AEB37B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79441457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54B4-AD94-4E98-8D2E-E4E443D8FADE}" type="datetimeFigureOut">
              <a:rPr lang="el-GR" smtClean="0"/>
              <a:pPr/>
              <a:t>31/10/2018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30E7-6B78-42FA-AD70-C93C4AEB37B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27195617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54B4-AD94-4E98-8D2E-E4E443D8FADE}" type="datetimeFigureOut">
              <a:rPr lang="el-GR" smtClean="0"/>
              <a:pPr/>
              <a:t>31/10/2018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30E7-6B78-42FA-AD70-C93C4AEB37B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6615540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 cstate="print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5DC54B4-AD94-4E98-8D2E-E4E443D8FADE}" type="datetimeFigureOut">
              <a:rPr lang="el-GR" smtClean="0"/>
              <a:pPr/>
              <a:t>31/10/2018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24430E7-6B78-42FA-AD70-C93C4AEB37B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84114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 spd="slow">
    <p:randomBar dir="vert"/>
  </p:transition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l-GR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l-GR" sz="4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l-GR" sz="44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l-GR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Ανεμόσκαλα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Συμφραστικοί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Πίνακες Λέξεων</a:t>
            </a:r>
            <a:b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για Μείζονες Νεοέλληνες Ποιητές</a:t>
            </a:r>
            <a:b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4471634" y="3996267"/>
            <a:ext cx="6987645" cy="1388534"/>
          </a:xfrm>
        </p:spPr>
        <p:txBody>
          <a:bodyPr>
            <a:normAutofit fontScale="92500"/>
          </a:bodyPr>
          <a:lstStyle/>
          <a:p>
            <a:pPr algn="ctr"/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Τσαγκαράκη Μαρία  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1013201704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009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Κωστέας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Κωνσταντίνος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A.M.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1013201704005</a:t>
            </a:r>
            <a:endParaRPr 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24201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 χρήστης :</a:t>
            </a:r>
          </a:p>
          <a:p>
            <a:pPr marL="0" indent="0" algn="ctr">
              <a:buNone/>
            </a:pPr>
            <a:endParaRPr lang="el-G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μπορεί να περιορίσει την αναζήτηση σε συγκεκριμένες συλλογές ενός ποιητή ή και συνδυαστικά με περισσότερους ποιητές</a:t>
            </a:r>
          </a:p>
          <a:p>
            <a:pPr marL="0" indent="0">
              <a:buNone/>
            </a:pP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έχει δυνατότητα πρόσβασης σε ολόκληρα ποιήματα (για όσα είναι ελεύθερα από πνευματικά δικαιώματα ή έχουν άδεια δημοσίευσης)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0817727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Κανόνες και κριτήρια</a:t>
            </a:r>
            <a:b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δημιουργίας του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corpus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 κείμενα δημοσιεύονται στο μονοτονικό (ενίοτε προσαρμόζονται για την απόδοση του ποιητικού μέτρου). </a:t>
            </a:r>
          </a:p>
          <a:p>
            <a:pPr algn="just"/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Ακολουθούν ενοποιημένη ορθογραφία.</a:t>
            </a:r>
          </a:p>
          <a:p>
            <a:pPr algn="just"/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Προσαρμογή της ορθογραφίας για λόγια και αρχαϊστικά στοιχεία.</a:t>
            </a:r>
          </a:p>
          <a:p>
            <a:pPr algn="just"/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Διατήρηση ιδιωματισμών,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ιδιολεξιών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ή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διπλομορφιών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ακόμα και λαθών.</a:t>
            </a:r>
          </a:p>
          <a:p>
            <a:pPr algn="just"/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Τα αρχαιοελληνικά παραθέματα δημοσιεύονται χωρίς καμιά τονική ή ορθογραφική επέμβαση.</a:t>
            </a:r>
          </a:p>
          <a:p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8627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Πώς διαβάζουμε τις βραχυγραφίες στην</a:t>
            </a:r>
            <a:b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προβολή των κειμένων;</a:t>
            </a:r>
            <a:b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6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απουσία παραπομπής σε στίχο </a:t>
            </a:r>
            <a:r>
              <a:rPr lang="el-GR" sz="2000" dirty="0" smtClean="0">
                <a:sym typeface="Wingdings" panose="05000000000000000000" pitchFamily="2" charset="2"/>
              </a:rPr>
              <a:t> πεζό ποίημα</a:t>
            </a:r>
            <a:endParaRPr lang="el-GR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300766" y="2047742"/>
            <a:ext cx="743111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el-GR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Συντομογραφία ποιητή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el-GR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Συντομογραφία συλλογής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el-GR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Συντομογραφίας της σειράς ή της </a:t>
            </a:r>
            <a:r>
              <a:rPr lang="el-GR" sz="20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υποενότητας</a:t>
            </a:r>
            <a:endParaRPr lang="el-GR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el-GR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Συντομογραφία του ποιήματος (σε παρένθεση ή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παραπομπή σε στροφική ενότητα)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πλαγιοκάθετος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(/) δηλώνει την αλλαγή στίχου.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SzPct val="120000"/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l-GR" sz="2000" dirty="0" smtClean="0"/>
          </a:p>
          <a:p>
            <a:endParaRPr lang="el-GR" sz="2000" dirty="0"/>
          </a:p>
          <a:p>
            <a:endParaRPr lang="el-GR" sz="2000" dirty="0" smtClean="0">
              <a:sym typeface="Wingdings" panose="05000000000000000000" pitchFamily="2" charset="2"/>
            </a:endParaRPr>
          </a:p>
          <a:p>
            <a:endParaRPr lang="el-GR" dirty="0" smtClean="0">
              <a:sym typeface="Wingdings" panose="05000000000000000000" pitchFamily="2" charset="2"/>
            </a:endParaRPr>
          </a:p>
          <a:p>
            <a:endParaRPr lang="el-GR" dirty="0" smtClean="0">
              <a:sym typeface="Wingdings" panose="05000000000000000000" pitchFamily="2" charset="2"/>
            </a:endParaRPr>
          </a:p>
          <a:p>
            <a:endParaRPr lang="el-GR" dirty="0" smtClean="0">
              <a:sym typeface="Wingdings" panose="05000000000000000000" pitchFamily="2" charset="2"/>
            </a:endParaRPr>
          </a:p>
          <a:p>
            <a:endParaRPr lang="el-GR" dirty="0" smtClean="0">
              <a:sym typeface="Wingdings" panose="05000000000000000000" pitchFamily="2" charset="2"/>
            </a:endParaRPr>
          </a:p>
          <a:p>
            <a:endParaRPr lang="el-G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90996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Αναζήτηση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αναζήτηση γίνεται ατονικά.</a:t>
            </a:r>
          </a:p>
          <a:p>
            <a:pPr algn="just"/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Διαφοροποιούνται τα τονικά παρώνυμα (γέρος-γερός).</a:t>
            </a:r>
          </a:p>
          <a:p>
            <a:pPr algn="just"/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Δεν διαφοροποιούνται οι ομόγραφοι τύποι (δω-δω).</a:t>
            </a:r>
          </a:p>
          <a:p>
            <a:pPr algn="just"/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Τύποι με κεφαλαία θεωρούνται ομόγραφοι όταν εντοπίζονται και με πεζά στη βάση δεδομένων. </a:t>
            </a:r>
          </a:p>
          <a:p>
            <a:pPr algn="just"/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Διακρίνονται από τα ομόγραφά τους τα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ανθρωπωνύμια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τα τοπωνύμια που περιλαμβάνονται σε ειδικό κατάλογο «κύριων ονομάτων».</a:t>
            </a:r>
          </a:p>
          <a:p>
            <a:pPr algn="just"/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 σχεδιασμός της αναζήτησης αφορά μεμονωμένους τύπους και όχι φράσεις. 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2677327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Είδη αναζήτησης  (1)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Απλή αναζήτηση λεκτικού τύπου: Πληκτρολόγηση του λεκτικού τύπου και επιλογή  «</a:t>
            </a:r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Βρες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Μέσω της αναζήτησης με * ή % πριν και μετά την ακολουθία γραμμάτων θα εμφανιστούν όλοι οι πιθανοί τύποι.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526009443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Είδη αναζήτησης (2)</a:t>
            </a:r>
            <a:b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457200" indent="-457200">
              <a:buNone/>
            </a:pPr>
            <a:r>
              <a:rPr lang="el-GR" sz="11200" dirty="0" smtClean="0">
                <a:solidFill>
                  <a:schemeClr val="accent1"/>
                </a:solidFill>
              </a:rPr>
              <a:t>3</a:t>
            </a:r>
            <a:r>
              <a:rPr lang="el-GR" sz="1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l-GR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 αστερίσκο (*) επίσης αναζητούμε ομάδες λέξεων που περιέχουν το μόρφημα ή την ακολουθία γραμμάτων: </a:t>
            </a:r>
          </a:p>
          <a:p>
            <a:pPr marL="0" indent="0" algn="ctr">
              <a:buNone/>
            </a:pPr>
            <a:r>
              <a:rPr lang="el-G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l-G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.χ.</a:t>
            </a:r>
          </a:p>
          <a:p>
            <a:pPr marL="0" indent="0" algn="ctr">
              <a:buNone/>
            </a:pPr>
            <a:r>
              <a:rPr lang="el-G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</a:t>
            </a:r>
            <a:r>
              <a:rPr lang="el-GR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κρατ</a:t>
            </a:r>
            <a:r>
              <a:rPr lang="el-G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marL="0" indent="0" algn="ctr">
              <a:buNone/>
            </a:pPr>
            <a:r>
              <a:rPr lang="el-G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l-GR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ισμος</a:t>
            </a:r>
            <a:endParaRPr lang="el-GR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l-G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κ*</a:t>
            </a:r>
            <a:r>
              <a:rPr lang="el-GR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ισμος</a:t>
            </a:r>
            <a:endParaRPr lang="el-GR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l-G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*Αλέξανδρος</a:t>
            </a:r>
          </a:p>
          <a:p>
            <a:pPr marL="0" indent="0" algn="ctr">
              <a:buNone/>
            </a:pPr>
            <a:r>
              <a:rPr lang="el-G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l-GR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δειξε</a:t>
            </a:r>
            <a:endParaRPr lang="el-GR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l-G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*42 (1842, 1942 , 31 Ιουλίου 1942)</a:t>
            </a:r>
          </a:p>
          <a:p>
            <a:pPr marL="0" indent="0" algn="ctr">
              <a:buNone/>
            </a:pPr>
            <a:endParaRPr lang="el-GR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indent="-1371600" algn="just">
              <a:buFont typeface="+mj-lt"/>
              <a:buAutoNum type="arabicPeriod" startAt="4"/>
            </a:pPr>
            <a:r>
              <a:rPr lang="el-GR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ακριβή αναζήτηση, αποτελέσματα μόνο για την </a:t>
            </a:r>
            <a:r>
              <a:rPr lang="el-GR" sz="8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πληκτρολογημένη</a:t>
            </a:r>
            <a:r>
              <a:rPr lang="el-GR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ακολουθία (ανεξαρτήτως τονισμού).</a:t>
            </a:r>
          </a:p>
          <a:p>
            <a:pPr marL="1371600" indent="-1371600" algn="just">
              <a:buFont typeface="+mj-lt"/>
              <a:buAutoNum type="arabicPeriod" startAt="4"/>
            </a:pPr>
            <a:endParaRPr lang="el-GR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l-GR" sz="8000" dirty="0" smtClean="0"/>
          </a:p>
          <a:p>
            <a:pPr marL="0" indent="0" algn="ctr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361084058"/>
      </p:ext>
    </p:extLst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20671" y="544133"/>
            <a:ext cx="10018713" cy="846785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Εξειδικευμένες επιλογές αναζήτησης (1)</a:t>
            </a:r>
            <a:b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58552" y="1996226"/>
            <a:ext cx="10018713" cy="4765182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endParaRPr lang="el-GR" sz="6200" b="1" dirty="0" smtClean="0"/>
          </a:p>
          <a:p>
            <a:pPr marL="0" indent="0" algn="ctr">
              <a:buNone/>
            </a:pPr>
            <a:r>
              <a:rPr lang="el-GR" sz="6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Περιορισμένη αναζήτηση σε καταλόγους</a:t>
            </a:r>
          </a:p>
          <a:p>
            <a:pPr marL="0" indent="0" algn="ctr">
              <a:buNone/>
            </a:pPr>
            <a:endParaRPr lang="el-GR" sz="6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Αναζήτηση τύπων που περιλαμβάνονται στον ΣΠΛ</a:t>
            </a:r>
          </a:p>
          <a:p>
            <a:r>
              <a:rPr lang="el-GR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ένταξη σε καταλόγους εντοπίζει την αναζήτηση</a:t>
            </a:r>
          </a:p>
          <a:p>
            <a:pPr marL="0" indent="0" algn="ctr">
              <a:buNone/>
            </a:pPr>
            <a:r>
              <a:rPr lang="el-GR" sz="5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Τίτλοι </a:t>
            </a:r>
            <a:r>
              <a:rPr lang="el-GR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υπότιτλοι </a:t>
            </a:r>
            <a:r>
              <a:rPr lang="el-GR" sz="5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συλλογών-ποιημάτων</a:t>
            </a:r>
            <a:endParaRPr lang="el-GR" sz="5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Αφήνουμε κενή την αναζήτηση και επιλέγουμε «βρες»</a:t>
            </a:r>
          </a:p>
          <a:p>
            <a:pPr marL="0" indent="0" algn="ctr">
              <a:buNone/>
            </a:pPr>
            <a:r>
              <a:rPr lang="el-GR" sz="5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Τίτλοι </a:t>
            </a:r>
            <a:r>
              <a:rPr lang="el-GR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έργων άλλων συγγραφέων</a:t>
            </a:r>
          </a:p>
          <a:p>
            <a:r>
              <a:rPr lang="el-GR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 την ίδια διαδικασία (κενό</a:t>
            </a:r>
            <a:r>
              <a:rPr lang="el-GR" sz="5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βρες)</a:t>
            </a:r>
          </a:p>
          <a:p>
            <a:pPr>
              <a:buNone/>
            </a:pPr>
            <a:endParaRPr lang="el-GR" sz="55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el-GR" sz="5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Δεν περιλαμβάνονται αναφορές ποιητών σε δικά τους ποιήματα.</a:t>
            </a:r>
          </a:p>
          <a:p>
            <a:r>
              <a:rPr lang="el-GR" sz="5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Δεν περιλαμβάνονται αναφορές σε βιβλικά ή άλλα θρησκευτικά κείμενα. </a:t>
            </a:r>
          </a:p>
          <a:p>
            <a:r>
              <a:rPr lang="el-GR" sz="5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Δεν περιλαμβάνονται αναφορές σε εφημερίδες και περιοδικά.</a:t>
            </a:r>
          </a:p>
          <a:p>
            <a:endParaRPr lang="el-GR" sz="5500" dirty="0" smtClean="0">
              <a:sym typeface="Wingdings" panose="05000000000000000000" pitchFamily="2" charset="2"/>
            </a:endParaRPr>
          </a:p>
          <a:p>
            <a:endParaRPr lang="el-GR" sz="55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l-GR" sz="5500" dirty="0" smtClean="0">
              <a:sym typeface="Wingdings" panose="05000000000000000000" pitchFamily="2" charset="2"/>
            </a:endParaRPr>
          </a:p>
          <a:p>
            <a:endParaRPr lang="el-GR" sz="5500" dirty="0" smtClean="0"/>
          </a:p>
          <a:p>
            <a:endParaRPr lang="el-GR" dirty="0" smtClean="0"/>
          </a:p>
          <a:p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83407528"/>
      </p:ext>
    </p:extLst>
  </p:cSld>
  <p:clrMapOvr>
    <a:masterClrMapping/>
  </p:clrMapOvr>
  <p:transition spd="slow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Εξειδικευμένες Επιλογές Αναζήτησης (2)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84310" y="2228045"/>
            <a:ext cx="10018713" cy="4468969"/>
          </a:xfrm>
        </p:spPr>
        <p:txBody>
          <a:bodyPr/>
          <a:lstStyle/>
          <a:p>
            <a:pPr marL="0" indent="0" algn="ctr">
              <a:buNone/>
            </a:pP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Αρχαίες ελληνικές και ξένες λέξεις</a:t>
            </a:r>
          </a:p>
          <a:p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l-G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 την ίδια διαδικασία</a:t>
            </a:r>
          </a:p>
          <a:p>
            <a:r>
              <a:rPr lang="el-G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Δεν περιλαμβάνονται στερεότυπες εκφράσεις ενταγμένες στην κοινή νεοελληνική (ήμαρτον, ελέησον κτλ.).</a:t>
            </a:r>
          </a:p>
          <a:p>
            <a:pPr marL="342900" indent="-342900" algn="ctr">
              <a:buFont typeface="+mj-lt"/>
              <a:buAutoNum type="alphaUcPeriod"/>
            </a:pPr>
            <a:r>
              <a:rPr lang="el-GR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Κύρια Ονόματα</a:t>
            </a:r>
          </a:p>
          <a:p>
            <a:r>
              <a:rPr lang="el-G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Ανθρωπωνύμια</a:t>
            </a:r>
            <a:r>
              <a:rPr lang="el-G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(με την ίδια διαδικασία)</a:t>
            </a:r>
          </a:p>
          <a:p>
            <a:r>
              <a:rPr lang="el-G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Για συγκεκριμένο όνομα (απλή αναζήτηση με *)</a:t>
            </a:r>
          </a:p>
          <a:p>
            <a:r>
              <a:rPr lang="el-G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αναζήτηση δίνει μεμονωμένους τύπους και όχι σύνθετες λεξικές μονάδες.</a:t>
            </a:r>
          </a:p>
          <a:p>
            <a:r>
              <a:rPr lang="el-G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Δεν περιλαμβάνονται τα καταχρηστικά κύρια ονόματα.</a:t>
            </a:r>
          </a:p>
          <a:p>
            <a:r>
              <a:rPr lang="el-G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Δεν περιλαμβάνονται συλλογικές ονομασίες θεοτήτων (π.χ. Νύμφες, Μούσες) .</a:t>
            </a:r>
          </a:p>
          <a:p>
            <a:r>
              <a:rPr lang="el-G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Δεν ευρετηριάζονται οι πολυπληθείς αναφορές στον Θεό, τον Σατανά, τον Χάρο, τη Μοίρα. </a:t>
            </a:r>
          </a:p>
          <a:p>
            <a:endParaRPr lang="el-G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743938918"/>
      </p:ext>
    </p:extLst>
  </p:cSld>
  <p:clrMapOvr>
    <a:masterClrMapping/>
  </p:clrMapOvr>
  <p:transition spd="slow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Εξειδικευμένες Επιλογές Αναζήτησης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ctr">
              <a:buFont typeface="+mj-lt"/>
              <a:buAutoNum type="alphaUcPeriod" startAt="2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Τοπωνύμια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Δεν ευρετηριάζονται αναφορές σε Παράδεισο, Κόλαση, Τάρταρα, Ηλύσια, Άδη,  Κάτω Κόσμο και Ανατολή/Δύση.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Μεταφράσεις</a:t>
            </a:r>
          </a:p>
        </p:txBody>
      </p:sp>
    </p:spTree>
    <p:extLst>
      <p:ext uri="{BB962C8B-B14F-4D97-AF65-F5344CB8AC3E}">
        <p14:creationId xmlns:p14="http://schemas.microsoft.com/office/powerpoint/2010/main" xmlns="" val="568841124"/>
      </p:ext>
    </p:extLst>
  </p:cSld>
  <p:clrMapOvr>
    <a:masterClrMapping/>
  </p:clrMapOvr>
  <p:transition spd="slow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Συμπληρωματικές αναζητήσεις με ειδικά κριτήρια:</a:t>
            </a:r>
            <a:b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84311" y="2731393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 την ίδια διαδικασία βρίσκουμε:</a:t>
            </a:r>
          </a:p>
          <a:p>
            <a:pPr marL="0" indent="0">
              <a:buNone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(επιλογή καταλόγου, κενή αναζήτηση+ βρες)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φιερώσεις,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motti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προμετωπίδες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ά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λλα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παρακειμενικά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στοιχεία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υγγραφείς που μεταφράζονται</a:t>
            </a:r>
          </a:p>
        </p:txBody>
      </p:sp>
    </p:spTree>
    <p:extLst>
      <p:ext uri="{BB962C8B-B14F-4D97-AF65-F5344CB8AC3E}">
        <p14:creationId xmlns:p14="http://schemas.microsoft.com/office/powerpoint/2010/main" xmlns="" val="2832110164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Εικόνα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9969" y="436098"/>
            <a:ext cx="4164037" cy="40937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700996" y="4529798"/>
            <a:ext cx="680876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 smtClean="0"/>
          </a:p>
          <a:p>
            <a:pPr algn="ctr"/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«Σκαρφαλώνοντας λέξεις όπως </a:t>
            </a:r>
            <a:r>
              <a:rPr lang="el-G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μιαν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ανεμόσκαλα.»</a:t>
            </a:r>
          </a:p>
          <a:p>
            <a:pPr algn="ctr"/>
            <a:endParaRPr lang="el-G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Γιώργος Σεφέρης, «“Νότες” για ένα ποίημα» (ΤΕΤΡΑΔΙΟ ΓΥΜΝΑΣΜΑΤΩΝ, Β΄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1325125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Συχνές Ερωτήσεις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Ενδεικτικά: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Πώς μπορώ να δω την προμετωπίδα μια συλλογής;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Πώς μπορώ να εντοπίσω όλες τις αναφορές στη θεά Αφροδίτη;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Γιατί τονίζονται ορισμένες φορές τα κεφαλαία;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2836783"/>
      </p:ext>
    </p:extLst>
  </p:cSld>
  <p:clrMapOvr>
    <a:masterClrMapping/>
  </p:clrMapOvr>
  <p:transition spd="slow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Ζητήματα τονισμού και ορθογραφίας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84310" y="2279561"/>
            <a:ext cx="10018713" cy="351163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Τα κείμενα εκσυγχρονίζονται ορθογραφικά</a:t>
            </a:r>
          </a:p>
          <a:p>
            <a:pPr marL="0" indent="0" algn="ctr">
              <a:buNone/>
            </a:pP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Οδηγοί για τη μεταγραφή στο μονοτονικό:</a:t>
            </a:r>
          </a:p>
          <a:p>
            <a:r>
              <a:rPr lang="el-GR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Λεξικό της Κοινής Νεοελληνικής </a:t>
            </a:r>
            <a:r>
              <a:rPr lang="el-G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του Ιδρύματος Τριανταφυλλίδη</a:t>
            </a:r>
          </a:p>
          <a:p>
            <a:r>
              <a:rPr lang="el-GR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Νεοελληνική Ορθογραφία</a:t>
            </a:r>
            <a:r>
              <a:rPr lang="el-G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του Γ. Παπαναστασίου</a:t>
            </a:r>
          </a:p>
          <a:p>
            <a:r>
              <a:rPr lang="el-G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Λήμματα από το </a:t>
            </a:r>
            <a:r>
              <a:rPr lang="el-GR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Λεξικό </a:t>
            </a:r>
            <a:r>
              <a:rPr lang="el-GR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Κριαρά</a:t>
            </a:r>
            <a:endParaRPr lang="el-GR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Λεξικογραφικά δελτία </a:t>
            </a:r>
            <a:r>
              <a:rPr lang="el-G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ρχείου Γεωργακά</a:t>
            </a:r>
          </a:p>
          <a:p>
            <a:pPr marL="0" indent="0">
              <a:buNone/>
            </a:pPr>
            <a:endParaRPr lang="el-GR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Οι παρεμβάσεις ορθογραφικές όχι μορφολογικές π.χ. :</a:t>
            </a:r>
          </a:p>
          <a:p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l-G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ιατήρηση του τελικού –ν ως έχει</a:t>
            </a:r>
          </a:p>
          <a:p>
            <a:r>
              <a:rPr lang="el-G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Διατήρηση διπλογραφιών αλλά και λαθών</a:t>
            </a:r>
          </a:p>
          <a:p>
            <a:endParaRPr lang="el-GR" sz="1600" i="1" dirty="0" smtClean="0"/>
          </a:p>
          <a:p>
            <a:endParaRPr lang="el-GR" sz="1600" i="1" dirty="0"/>
          </a:p>
        </p:txBody>
      </p:sp>
    </p:spTree>
    <p:extLst>
      <p:ext uri="{BB962C8B-B14F-4D97-AF65-F5344CB8AC3E}">
        <p14:creationId xmlns:p14="http://schemas.microsoft.com/office/powerpoint/2010/main" xmlns="" val="516960103"/>
      </p:ext>
    </p:extLst>
  </p:cSld>
  <p:clrMapOvr>
    <a:masterClrMapping/>
  </p:clrMapOvr>
  <p:transition spd="slow"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Άλλες Παρεμβάσεις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84310" y="1996225"/>
            <a:ext cx="10018713" cy="3794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Διαφοροποιήσεις ως προς τον τονισμό: </a:t>
            </a:r>
          </a:p>
          <a:p>
            <a:pPr algn="just"/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l-G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τα μονοσύλλαβα ερωτηματικά</a:t>
            </a:r>
          </a:p>
          <a:p>
            <a:pPr algn="just"/>
            <a:r>
              <a:rPr lang="el-G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στα αριθμητικά</a:t>
            </a:r>
          </a:p>
          <a:p>
            <a:pPr algn="just"/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l-G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όγιες αναφορικές αντωνυμίες</a:t>
            </a:r>
          </a:p>
          <a:p>
            <a:pPr marL="0" indent="0" algn="ctr">
              <a:buNone/>
            </a:pP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Διαφοροποιήσεις: </a:t>
            </a:r>
            <a:endParaRPr lang="el-G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έγκλιση τόνου</a:t>
            </a:r>
          </a:p>
          <a:p>
            <a:pPr algn="just"/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l-G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τα φθογγικά πάθη</a:t>
            </a:r>
          </a:p>
          <a:p>
            <a:pPr algn="just"/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l-G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τη στίξη</a:t>
            </a:r>
          </a:p>
          <a:p>
            <a:pPr algn="just"/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ρθογραφία (κυρίως για ποιητές του 19</a:t>
            </a:r>
            <a:r>
              <a:rPr lang="el-GR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ου </a:t>
            </a:r>
            <a:r>
              <a:rPr lang="el-G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αιώνα)</a:t>
            </a:r>
          </a:p>
          <a:p>
            <a:pPr algn="just"/>
            <a:endParaRPr lang="el-G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9528759"/>
      </p:ext>
    </p:extLst>
  </p:cSld>
  <p:clrMapOvr>
    <a:masterClrMapping/>
  </p:clrMapOvr>
  <p:transition spd="slow"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Ανακεφαλαίωση/ Επίλογος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Στοχοθεσία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Πρόσβαση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(όπου αυτό προβλέπεται νόμιμα) 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σε πλήρη ποιητικά έργα της ελληνικής πεζογραφίας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Διττή πλοήγηση :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είτε μέσω του πίνακα περιεχομένων (για όσα ποιητικά έργα η πρόσβαση είναι ελεύθερη) είτε μέσω της ενσωματωμένης μηχανής αναζήτησης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διαίτερη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έμφαση στην καταγραφή και τεκμηρίωση των εκδοτικών επιλογών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στα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εκδοτικά σημειώματα που συνοδεύουν κάθε επιμέρους ποιητικό σώμα κειμένων</a:t>
            </a: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613899877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Ανεμόσκαλα</a:t>
            </a:r>
            <a:b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84310" y="2307103"/>
            <a:ext cx="10018713" cy="3484098"/>
          </a:xfrm>
        </p:spPr>
        <p:txBody>
          <a:bodyPr/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Ψηφιακό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corpus </a:t>
            </a:r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νεοελληνικής ποίησης του 19</a:t>
            </a:r>
            <a:r>
              <a:rPr lang="el-GR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και 20</a:t>
            </a:r>
            <a:r>
              <a:rPr lang="el-GR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ου </a:t>
            </a:r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αιώνα. </a:t>
            </a:r>
          </a:p>
          <a:p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επιλογή των ποιητών είναι συμβολική και όχι αξιολογική.</a:t>
            </a:r>
          </a:p>
          <a:p>
            <a:pPr marL="0" indent="0" algn="ctr">
              <a:buNone/>
            </a:pP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Κριτήρια Επιλογής</a:t>
            </a:r>
          </a:p>
          <a:p>
            <a:pPr algn="just"/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Θέση στον σχολικό κανόνα</a:t>
            </a:r>
          </a:p>
          <a:p>
            <a:pPr algn="just"/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Θέση στην ιστορία της νεοελληνικής λογοτεχνίας</a:t>
            </a:r>
          </a:p>
          <a:p>
            <a:pPr algn="just"/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Δυνατότητα αξιοποίησης στην εκπαίδευση</a:t>
            </a:r>
          </a:p>
          <a:p>
            <a:pPr algn="just"/>
            <a:endParaRPr lang="el-GR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l-GR" i="1" dirty="0" smtClean="0"/>
          </a:p>
          <a:p>
            <a:endParaRPr lang="el-GR" i="1" dirty="0"/>
          </a:p>
        </p:txBody>
      </p:sp>
    </p:spTree>
    <p:extLst>
      <p:ext uri="{BB962C8B-B14F-4D97-AF65-F5344CB8AC3E}">
        <p14:creationId xmlns:p14="http://schemas.microsoft.com/office/powerpoint/2010/main" xmlns="" val="27811779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Ποιητές που αξιοποιούνται</a:t>
            </a:r>
            <a:r>
              <a:rPr lang="el-GR" b="1" dirty="0" smtClean="0"/>
              <a:t>:</a:t>
            </a:r>
            <a:endParaRPr lang="el-GR" b="1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46095180"/>
              </p:ext>
            </p:extLst>
          </p:nvPr>
        </p:nvGraphicFramePr>
        <p:xfrm>
          <a:off x="1854559" y="2007243"/>
          <a:ext cx="9451698" cy="4212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0566"/>
                <a:gridCol w="3150566"/>
                <a:gridCol w="3150566"/>
              </a:tblGrid>
              <a:tr h="504463">
                <a:tc>
                  <a:txBody>
                    <a:bodyPr/>
                    <a:lstStyle/>
                    <a:p>
                      <a:r>
                        <a:rPr lang="el-GR" dirty="0" smtClean="0"/>
                        <a:t>Έχουμε</a:t>
                      </a:r>
                      <a:r>
                        <a:rPr lang="el-GR" baseline="0" dirty="0" smtClean="0"/>
                        <a:t> πρόσβαση στο έργο: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Μόνο </a:t>
                      </a:r>
                      <a:r>
                        <a:rPr lang="el-GR" dirty="0" err="1" smtClean="0"/>
                        <a:t>Συμφραστικοί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dirty="0" smtClean="0"/>
                        <a:t>Πίνακες: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Μη διαθέσιμος: 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Μανόλης Αναγνωστάκης</a:t>
                      </a:r>
                      <a:endParaRPr lang="el-G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Νίκος</a:t>
                      </a:r>
                      <a:r>
                        <a:rPr lang="el-G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Εγγονόπουλος</a:t>
                      </a:r>
                      <a:endParaRPr lang="el-G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Ανδρέας Εμπειρίκος</a:t>
                      </a:r>
                      <a:endParaRPr lang="el-G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Αριστοτέλης</a:t>
                      </a:r>
                      <a:r>
                        <a:rPr lang="el-G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Βαλαωρίτης</a:t>
                      </a:r>
                      <a:endParaRPr lang="el-G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Οδυσσέας Ελύτης</a:t>
                      </a:r>
                      <a:endParaRPr lang="el-G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Κώστας Βάρναλης</a:t>
                      </a:r>
                      <a:endParaRPr lang="el-G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Γιάννης Ρίτσος</a:t>
                      </a:r>
                      <a:endParaRPr lang="el-G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Κωνσταντίνος</a:t>
                      </a:r>
                      <a:r>
                        <a:rPr lang="el-G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Καβάφης</a:t>
                      </a:r>
                      <a:endParaRPr lang="el-G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Άγγελος Σικελιανός</a:t>
                      </a:r>
                      <a:endParaRPr lang="el-G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Ανδρέας</a:t>
                      </a:r>
                      <a:r>
                        <a:rPr lang="el-G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Κάλβος</a:t>
                      </a:r>
                      <a:endParaRPr lang="el-G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Τάκης Σινόπουλος</a:t>
                      </a:r>
                      <a:endParaRPr lang="el-G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Κώστας</a:t>
                      </a:r>
                      <a:r>
                        <a:rPr lang="el-G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Καρυωτάκης</a:t>
                      </a:r>
                      <a:endParaRPr lang="el-G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Κωστής Παλαμάς</a:t>
                      </a:r>
                      <a:endParaRPr lang="el-G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Μίλτος Σαχτούρης</a:t>
                      </a:r>
                      <a:endParaRPr lang="el-G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Γιώργος Σεφέρης</a:t>
                      </a:r>
                      <a:endParaRPr lang="el-G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Διονύσιος Σολωμός</a:t>
                      </a:r>
                      <a:endParaRPr lang="el-G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corpus (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σώμα κειμένων) της Ανεμόσκαλας: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Δεν πρόκειται για εκδόσεις Απάντων .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Λειτουργεί παράλληλα με τις στερεότυπες έντυπες εκδόσεις.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Δεν ταυτίζεται με αυτές, ούτε  τις αντικαθιστά.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Στο εισαγωγικό σημείωμα κάθε ποιητή υπάρχουν πληροφορίες για το υλικό που αξιοποιήθηκε και τα πνευματικά δικαιώματα.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021808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Τρόποι πλοήγησης: 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l-GR" b="1" dirty="0" smtClean="0"/>
              <a:t>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 Για τη ζωή και το έργο»</a:t>
            </a:r>
          </a:p>
          <a:p>
            <a:pPr algn="ctr"/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Πλούσιο γραμματολογικό υλικό</a:t>
            </a:r>
          </a:p>
          <a:p>
            <a:pPr algn="ctr"/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Χρονολόγιο</a:t>
            </a: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Πολυμεσικό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εργοβιογραφικό</a:t>
            </a: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Βιβλιογραφία</a:t>
            </a:r>
          </a:p>
          <a:p>
            <a:pPr marL="0" indent="0" algn="ctr">
              <a:buNone/>
            </a:pP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«Το ποιητικό έργο »</a:t>
            </a:r>
          </a:p>
          <a:p>
            <a:pPr marL="0" indent="0" algn="ctr">
              <a:buNone/>
            </a:pP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4492398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Σύνθετες επιλογές αναζήτησης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διαφορά του ψηφιακού</a:t>
            </a:r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corpus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 μια συμβατική έκδοση είναι οι σύνθετες δυνατότητες αναζήτησης μέσω μιας βάσης δεδομένων για τη δημιουργία καταλόγων λεκτικών τύπων ενταγμένων στα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συμφραζόμενα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79023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</a:pPr>
            <a:r>
              <a:rPr 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Λεκτικοί τύποι (ΛΤ)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19034" y="2666999"/>
            <a:ext cx="10018713" cy="31242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Λέξεις-αναφορές/ παραπομπές (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tokens/ references) </a:t>
            </a:r>
            <a:r>
              <a:rPr lang="el-G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όχι λήμματα.</a:t>
            </a:r>
          </a:p>
          <a:p>
            <a:pPr marL="0" indent="0">
              <a:buNone/>
            </a:pPr>
            <a:endParaRPr lang="el-GR" sz="2100" dirty="0" smtClean="0"/>
          </a:p>
          <a:p>
            <a:pPr marL="0" indent="0" algn="ctr">
              <a:spcBef>
                <a:spcPct val="0"/>
              </a:spcBef>
              <a:buNone/>
            </a:pPr>
            <a:r>
              <a:rPr lang="el-GR" sz="3600" b="1" dirty="0" err="1" smtClean="0">
                <a:ln w="3175" cmpd="sng">
                  <a:noFill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Συμφραστικός</a:t>
            </a:r>
            <a:r>
              <a:rPr lang="el-GR" sz="3600" b="1" dirty="0" smtClean="0">
                <a:ln w="3175" cmpd="sng">
                  <a:noFill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Πίνακας Λέξεων (ΣΠΛ)</a:t>
            </a:r>
          </a:p>
          <a:p>
            <a:pPr marL="0" indent="0">
              <a:buFont typeface="Arial" pitchFamily="34" charset="0"/>
              <a:buChar char="•"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l-G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Περιλαμβάνει όλους ανεξαιρέτως τους  ΛΤ που απαντούν στα υπάρχοντα ποιήματα. </a:t>
            </a:r>
          </a:p>
          <a:p>
            <a:pPr marL="0" indent="0">
              <a:buNone/>
            </a:pPr>
            <a:endParaRPr lang="el-GR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Κάθε λεξικός τύπος καταγράφεται όσες φορές απαντά με τα </a:t>
            </a:r>
            <a:r>
              <a:rPr lang="el-GR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συμφραζόμενά</a:t>
            </a:r>
            <a:r>
              <a:rPr lang="el-G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του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(context) </a:t>
            </a:r>
            <a:r>
              <a:rPr lang="el-G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έκτασης ενός στίχου ή μιας αράδας.</a:t>
            </a:r>
          </a:p>
          <a:p>
            <a:r>
              <a:rPr lang="el-G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l-G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μφάνιση του ΛΤ και του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 </a:t>
            </a:r>
            <a:r>
              <a:rPr lang="el-G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χωρίς καμία μορφοποίηση.</a:t>
            </a:r>
          </a:p>
          <a:p>
            <a:r>
              <a:rPr lang="el-G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Τμήμα του ποιήματος θεωρούνται οι τίτλοι των ποιημάτων και των συλλογών. </a:t>
            </a:r>
          </a:p>
          <a:p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8595694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Δεν θεωρούνται μέρος του ποιητικού γλωσσικού υλικού:</a:t>
            </a:r>
            <a:b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84310" y="2164467"/>
            <a:ext cx="10018713" cy="3626734"/>
          </a:xfrm>
        </p:spPr>
        <p:txBody>
          <a:bodyPr>
            <a:normAutofit fontScale="47500" lnSpcReduction="20000"/>
          </a:bodyPr>
          <a:lstStyle/>
          <a:p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motti</a:t>
            </a:r>
            <a:r>
              <a:rPr lang="el-G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προμετωπίδες</a:t>
            </a:r>
          </a:p>
          <a:p>
            <a:r>
              <a:rPr lang="el-G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αφιερώσεις</a:t>
            </a:r>
          </a:p>
          <a:p>
            <a:r>
              <a:rPr lang="el-GR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τοποχρονολογικοί</a:t>
            </a:r>
            <a:r>
              <a:rPr lang="el-G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προσδιορισμοί</a:t>
            </a:r>
          </a:p>
          <a:p>
            <a:r>
              <a:rPr lang="el-G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l-G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νδείξεις ομιλούντων προσώπων</a:t>
            </a:r>
          </a:p>
          <a:p>
            <a:r>
              <a:rPr lang="el-G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</a:t>
            </a:r>
            <a:r>
              <a:rPr lang="el-G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άθε </a:t>
            </a:r>
            <a:r>
              <a:rPr lang="el-GR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παρακειμενικό</a:t>
            </a:r>
            <a:r>
              <a:rPr lang="el-G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λεκτικό υλικό</a:t>
            </a:r>
          </a:p>
          <a:p>
            <a:pPr marL="0" indent="0">
              <a:buNone/>
            </a:pPr>
            <a:endParaRPr lang="el-GR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Αυτά ανιχνεύονται με ειδικά κριτήρια.</a:t>
            </a:r>
          </a:p>
          <a:p>
            <a:pPr marL="0" indent="0">
              <a:buNone/>
            </a:pPr>
            <a:endParaRPr lang="el-GR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Δεν ανιχνεύονται σημειώσεις και σχόλια του ποιητή ή του επιμελητή. </a:t>
            </a:r>
          </a:p>
          <a:p>
            <a:pPr marL="0" indent="0">
              <a:buNone/>
            </a:pP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4582700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αράλλαξη">
  <a:themeElements>
    <a:clrScheme name="Παράλλαξη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Παράλλαξη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Παράλλαξη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TM03457496[[fn=Παράλλαξη]]</Template>
  <TotalTime>387</TotalTime>
  <Words>1009</Words>
  <Application>Microsoft Office PowerPoint</Application>
  <PresentationFormat>Custom</PresentationFormat>
  <Paragraphs>208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Παράλλαξη</vt:lpstr>
      <vt:lpstr>  Ανεμόσκαλα  Συμφραστικοί Πίνακες Λέξεων   για Μείζονες Νεοέλληνες Ποιητές </vt:lpstr>
      <vt:lpstr>Slide 2</vt:lpstr>
      <vt:lpstr>Ανεμόσκαλα  </vt:lpstr>
      <vt:lpstr>Ποιητές που αξιοποιούνται:</vt:lpstr>
      <vt:lpstr>Το corpus (σώμα κειμένων) της Ανεμόσκαλας:</vt:lpstr>
      <vt:lpstr>Τρόποι πλοήγησης: </vt:lpstr>
      <vt:lpstr>Σύνθετες επιλογές αναζήτησης</vt:lpstr>
      <vt:lpstr>Λεκτικοί τύποι (ΛΤ)</vt:lpstr>
      <vt:lpstr>Δεν θεωρούνται μέρος του ποιητικού γλωσσικού υλικού: </vt:lpstr>
      <vt:lpstr>Slide 10</vt:lpstr>
      <vt:lpstr>Κανόνες και κριτήρια δημιουργίας του corpus: </vt:lpstr>
      <vt:lpstr>Πώς διαβάζουμε τις βραχυγραφίες στην προβολή των κειμένων; </vt:lpstr>
      <vt:lpstr>Αναζήτηση</vt:lpstr>
      <vt:lpstr>Είδη αναζήτησης  (1)</vt:lpstr>
      <vt:lpstr>Είδη αναζήτησης (2)   </vt:lpstr>
      <vt:lpstr>Εξειδικευμένες επιλογές αναζήτησης (1) </vt:lpstr>
      <vt:lpstr>Εξειδικευμένες Επιλογές Αναζήτησης (2)</vt:lpstr>
      <vt:lpstr>Εξειδικευμένες Επιλογές Αναζήτησης (3)</vt:lpstr>
      <vt:lpstr>Συμπληρωματικές αναζητήσεις με ειδικά κριτήρια: </vt:lpstr>
      <vt:lpstr>Συχνές Ερωτήσεις</vt:lpstr>
      <vt:lpstr>Ζητήματα τονισμού και ορθογραφίας</vt:lpstr>
      <vt:lpstr>Άλλες Παρεμβάσεις</vt:lpstr>
      <vt:lpstr>Ανακεφαλαίωση/ Επίλογος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Ανεμόσκαλα  Συμφραστικοί Πίνακες Λέξεων   για Μείζονες Νεοέλληνες Ποιητές</dc:title>
  <dc:creator>Konstantinos Kosteas</dc:creator>
  <cp:lastModifiedBy>marks</cp:lastModifiedBy>
  <cp:revision>85</cp:revision>
  <dcterms:created xsi:type="dcterms:W3CDTF">2018-10-21T16:19:28Z</dcterms:created>
  <dcterms:modified xsi:type="dcterms:W3CDTF">2018-10-31T05:41:49Z</dcterms:modified>
</cp:coreProperties>
</file>