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C8CBD-D88F-461A-BD17-8C8F7A293986}" type="datetimeFigureOut">
              <a:rPr lang="el-GR" smtClean="0"/>
              <a:pPr/>
              <a:t>15/12/2015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5C257-C6A9-44D0-8407-FBF58A28CD40}" type="slidenum">
              <a:rPr lang="el-GR" smtClean="0"/>
              <a:pPr/>
              <a:t>‹#›</a:t>
            </a:fld>
            <a:endParaRPr lang="el-GR"/>
          </a:p>
        </p:txBody>
      </p:sp>
    </p:spTree>
    <p:extLst>
      <p:ext uri="{BB962C8B-B14F-4D97-AF65-F5344CB8AC3E}">
        <p14:creationId xmlns:p14="http://schemas.microsoft.com/office/powerpoint/2010/main" val="293705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BE5C257-C6A9-44D0-8407-FBF58A28CD40}"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               </a:t>
            </a:r>
            <a:endParaRPr lang="el-GR" dirty="0"/>
          </a:p>
        </p:txBody>
      </p:sp>
      <p:sp>
        <p:nvSpPr>
          <p:cNvPr id="4" name="3 - Θέση αριθμού διαφάνειας"/>
          <p:cNvSpPr>
            <a:spLocks noGrp="1"/>
          </p:cNvSpPr>
          <p:nvPr>
            <p:ph type="sldNum" sz="quarter" idx="10"/>
          </p:nvPr>
        </p:nvSpPr>
        <p:spPr/>
        <p:txBody>
          <a:bodyPr/>
          <a:lstStyle/>
          <a:p>
            <a:fld id="{5BE5C257-C6A9-44D0-8407-FBF58A28CD40}"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BE5C257-C6A9-44D0-8407-FBF58A28CD40}"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4F75A73-7EE3-41C8-9B37-FE7DA8910764}" type="datetimeFigureOut">
              <a:rPr lang="el-GR" smtClean="0"/>
              <a:pPr/>
              <a:t>15/12/2015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E6CEFC-CF51-4040-8B2C-859C565D3F1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75A73-7EE3-41C8-9B37-FE7DA8910764}" type="datetimeFigureOut">
              <a:rPr lang="el-GR" smtClean="0"/>
              <a:pPr/>
              <a:t>15/12/2015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6CEFC-CF51-4040-8B2C-859C565D3F1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0"/>
            <a:ext cx="7772400" cy="2243128"/>
          </a:xfrm>
        </p:spPr>
        <p:txBody>
          <a:bodyPr/>
          <a:lstStyle/>
          <a:p>
            <a:r>
              <a:rPr lang="el-GR" dirty="0" smtClean="0">
                <a:solidFill>
                  <a:schemeClr val="accent6">
                    <a:lumMod val="75000"/>
                  </a:schemeClr>
                </a:solidFill>
              </a:rPr>
              <a:t>ΑΡΧΕΣ ΦΟΥΤΟΥΡΙΣΜΟΥ</a:t>
            </a:r>
            <a:br>
              <a:rPr lang="el-GR" dirty="0" smtClean="0">
                <a:solidFill>
                  <a:schemeClr val="accent6">
                    <a:lumMod val="75000"/>
                  </a:schemeClr>
                </a:solidFill>
              </a:rPr>
            </a:br>
            <a:endParaRPr lang="el-GR" dirty="0">
              <a:solidFill>
                <a:schemeClr val="accent6">
                  <a:lumMod val="75000"/>
                </a:schemeClr>
              </a:solidFill>
            </a:endParaRPr>
          </a:p>
        </p:txBody>
      </p:sp>
      <p:sp>
        <p:nvSpPr>
          <p:cNvPr id="3" name="2 - Υπότιτλος"/>
          <p:cNvSpPr>
            <a:spLocks noGrp="1"/>
          </p:cNvSpPr>
          <p:nvPr>
            <p:ph type="subTitle" idx="1"/>
          </p:nvPr>
        </p:nvSpPr>
        <p:spPr>
          <a:xfrm>
            <a:off x="1071538" y="1428736"/>
            <a:ext cx="6772300" cy="4714908"/>
          </a:xfrm>
        </p:spPr>
        <p:txBody>
          <a:bodyPr>
            <a:noAutofit/>
          </a:bodyPr>
          <a:lstStyle/>
          <a:p>
            <a:pPr algn="l"/>
            <a:r>
              <a:rPr lang="el-GR" sz="1800" dirty="0" smtClean="0">
                <a:solidFill>
                  <a:schemeClr val="tx1"/>
                </a:solidFill>
              </a:rPr>
              <a:t>    Φουτουρισμός, ονομάζεται το κίνημα όπου η βασική λέξη που το χαρακτηρίζει, είναι το μέλλον, όντας επηρεασμένο από το   κίνημα του κυβισμού που εμφανίστηκε λίγα χρόνια </a:t>
            </a:r>
            <a:r>
              <a:rPr lang="el-GR" sz="1800" dirty="0" err="1" smtClean="0">
                <a:solidFill>
                  <a:schemeClr val="tx1"/>
                </a:solidFill>
              </a:rPr>
              <a:t>πρίν</a:t>
            </a:r>
            <a:r>
              <a:rPr lang="el-GR" sz="1800" dirty="0" smtClean="0">
                <a:solidFill>
                  <a:schemeClr val="tx1"/>
                </a:solidFill>
              </a:rPr>
              <a:t>. </a:t>
            </a:r>
          </a:p>
          <a:p>
            <a:pPr algn="l"/>
            <a:r>
              <a:rPr lang="el-GR" sz="1800" dirty="0" smtClean="0">
                <a:solidFill>
                  <a:schemeClr val="tx1"/>
                </a:solidFill>
              </a:rPr>
              <a:t>Ο </a:t>
            </a:r>
            <a:r>
              <a:rPr lang="en-US" sz="1800" dirty="0" err="1" smtClean="0">
                <a:solidFill>
                  <a:schemeClr val="tx1"/>
                </a:solidFill>
              </a:rPr>
              <a:t>Filippo</a:t>
            </a:r>
            <a:r>
              <a:rPr lang="en-US" sz="1800" dirty="0" smtClean="0">
                <a:solidFill>
                  <a:schemeClr val="tx1"/>
                </a:solidFill>
              </a:rPr>
              <a:t> </a:t>
            </a:r>
            <a:r>
              <a:rPr lang="en-US" sz="1800" dirty="0" err="1" smtClean="0">
                <a:solidFill>
                  <a:schemeClr val="tx1"/>
                </a:solidFill>
              </a:rPr>
              <a:t>Tommaso</a:t>
            </a:r>
            <a:r>
              <a:rPr lang="en-US" sz="1800" dirty="0" smtClean="0">
                <a:solidFill>
                  <a:schemeClr val="tx1"/>
                </a:solidFill>
              </a:rPr>
              <a:t> Marinetti (1909-1914) </a:t>
            </a:r>
            <a:r>
              <a:rPr lang="el-GR" sz="1800" dirty="0" smtClean="0">
                <a:solidFill>
                  <a:schemeClr val="tx1"/>
                </a:solidFill>
              </a:rPr>
              <a:t>δημοσιεύει στη Γαλλία και στην Ιταλία μία σειρά από μανιφέστα με προκλητικό τόνο που στρέφονται ενάντια στον κατεστημένο πολιτισμό και καλούν τους καλλιτέχνες να υμνήσουν μία καινούρια ομορφιά.</a:t>
            </a:r>
            <a:r>
              <a:rPr lang="en-US" sz="1800" dirty="0" smtClean="0">
                <a:solidFill>
                  <a:schemeClr val="tx1"/>
                </a:solidFill>
              </a:rPr>
              <a:t>  </a:t>
            </a:r>
            <a:r>
              <a:rPr lang="el-GR" sz="1800" dirty="0" smtClean="0">
                <a:solidFill>
                  <a:schemeClr val="tx1"/>
                </a:solidFill>
              </a:rPr>
              <a:t>Την ομορφιά της ταχύτητας και της παραφωνίας. Τα βασικά στοιχεία είναι ο δυναμισμός, η βία και η </a:t>
            </a:r>
            <a:r>
              <a:rPr lang="el-GR" sz="1800" dirty="0" err="1" smtClean="0">
                <a:solidFill>
                  <a:schemeClr val="tx1"/>
                </a:solidFill>
              </a:rPr>
              <a:t>συγχρονικότητα</a:t>
            </a:r>
            <a:r>
              <a:rPr lang="el-GR" sz="1800" dirty="0" smtClean="0">
                <a:solidFill>
                  <a:schemeClr val="tx1"/>
                </a:solidFill>
              </a:rPr>
              <a:t> με απόρριψη της λογικής. Όσον αφορά τη γλώσσα όπου ο </a:t>
            </a:r>
            <a:r>
              <a:rPr lang="en-US" sz="1800" dirty="0" err="1" smtClean="0">
                <a:solidFill>
                  <a:schemeClr val="tx1"/>
                </a:solidFill>
              </a:rPr>
              <a:t>Marinneti</a:t>
            </a:r>
            <a:r>
              <a:rPr lang="en-US" sz="1800" dirty="0" smtClean="0">
                <a:solidFill>
                  <a:schemeClr val="tx1"/>
                </a:solidFill>
              </a:rPr>
              <a:t>, </a:t>
            </a:r>
            <a:r>
              <a:rPr lang="el-GR" sz="1800" dirty="0" err="1" smtClean="0">
                <a:solidFill>
                  <a:schemeClr val="tx1"/>
                </a:solidFill>
              </a:rPr>
              <a:t>κυρίσει</a:t>
            </a:r>
            <a:r>
              <a:rPr lang="el-GR" sz="1800" dirty="0" smtClean="0">
                <a:solidFill>
                  <a:schemeClr val="tx1"/>
                </a:solidFill>
              </a:rPr>
              <a:t> μία αισθητική  θεμελιωμένη στην διαίσθηση και την αναλογία, αφαιρώντας  την παραδοσιακή στίξη, τα επίθετα και τα επιρρήματα. Κατάργηση της συντακτικής τάξης και ελευθερία λέξεων. Μυθιστόρημα ‘’Μ</a:t>
            </a:r>
            <a:r>
              <a:rPr lang="en-US" sz="1800" dirty="0" err="1" smtClean="0">
                <a:solidFill>
                  <a:schemeClr val="tx1"/>
                </a:solidFill>
              </a:rPr>
              <a:t>alfaka</a:t>
            </a:r>
            <a:r>
              <a:rPr lang="en-US" sz="1800" dirty="0" smtClean="0">
                <a:solidFill>
                  <a:schemeClr val="tx1"/>
                </a:solidFill>
              </a:rPr>
              <a:t> </a:t>
            </a:r>
            <a:r>
              <a:rPr lang="en-US" sz="1800" dirty="0" err="1" smtClean="0">
                <a:solidFill>
                  <a:schemeClr val="tx1"/>
                </a:solidFill>
              </a:rPr>
              <a:t>il</a:t>
            </a:r>
            <a:r>
              <a:rPr lang="en-US" sz="1800" dirty="0" smtClean="0">
                <a:solidFill>
                  <a:schemeClr val="tx1"/>
                </a:solidFill>
              </a:rPr>
              <a:t> </a:t>
            </a:r>
            <a:r>
              <a:rPr lang="en-US" sz="1800" dirty="0" err="1" smtClean="0">
                <a:solidFill>
                  <a:schemeClr val="tx1"/>
                </a:solidFill>
              </a:rPr>
              <a:t>Futurista</a:t>
            </a:r>
            <a:r>
              <a:rPr lang="en-US" sz="1800" dirty="0" smtClean="0">
                <a:solidFill>
                  <a:schemeClr val="tx1"/>
                </a:solidFill>
              </a:rPr>
              <a:t>’’ (1909) </a:t>
            </a:r>
            <a:r>
              <a:rPr lang="el-GR" sz="1800" dirty="0" smtClean="0">
                <a:solidFill>
                  <a:schemeClr val="tx1"/>
                </a:solidFill>
              </a:rPr>
              <a:t>και κείμενα όπως το ‘’Β</a:t>
            </a:r>
            <a:r>
              <a:rPr lang="en-US" sz="1800" dirty="0" err="1" smtClean="0">
                <a:solidFill>
                  <a:schemeClr val="tx1"/>
                </a:solidFill>
              </a:rPr>
              <a:t>attaglia</a:t>
            </a:r>
            <a:r>
              <a:rPr lang="en-US" sz="1800" dirty="0" smtClean="0">
                <a:solidFill>
                  <a:schemeClr val="tx1"/>
                </a:solidFill>
              </a:rPr>
              <a:t> Peso </a:t>
            </a:r>
            <a:r>
              <a:rPr lang="en-US" sz="1800" dirty="0" err="1" smtClean="0">
                <a:solidFill>
                  <a:schemeClr val="tx1"/>
                </a:solidFill>
              </a:rPr>
              <a:t>Odore</a:t>
            </a:r>
            <a:r>
              <a:rPr lang="en-US" sz="1800" dirty="0" smtClean="0">
                <a:solidFill>
                  <a:schemeClr val="tx1"/>
                </a:solidFill>
              </a:rPr>
              <a:t>’’(1912) </a:t>
            </a:r>
            <a:r>
              <a:rPr lang="el-GR" sz="1800" dirty="0" smtClean="0">
                <a:solidFill>
                  <a:schemeClr val="tx1"/>
                </a:solidFill>
              </a:rPr>
              <a:t>και ‘’</a:t>
            </a:r>
            <a:r>
              <a:rPr lang="en-US" sz="1800" dirty="0" err="1" smtClean="0">
                <a:solidFill>
                  <a:schemeClr val="tx1"/>
                </a:solidFill>
              </a:rPr>
              <a:t>Zang</a:t>
            </a:r>
            <a:r>
              <a:rPr lang="en-US" sz="1800" dirty="0" smtClean="0">
                <a:solidFill>
                  <a:schemeClr val="tx1"/>
                </a:solidFill>
              </a:rPr>
              <a:t> </a:t>
            </a:r>
            <a:r>
              <a:rPr lang="en-US" sz="1800" dirty="0" err="1" smtClean="0">
                <a:solidFill>
                  <a:schemeClr val="tx1"/>
                </a:solidFill>
              </a:rPr>
              <a:t>Tumb</a:t>
            </a:r>
            <a:r>
              <a:rPr lang="en-US" sz="1800" dirty="0" smtClean="0">
                <a:solidFill>
                  <a:schemeClr val="tx1"/>
                </a:solidFill>
              </a:rPr>
              <a:t> </a:t>
            </a:r>
            <a:r>
              <a:rPr lang="en-US" sz="1800" dirty="0" err="1" smtClean="0">
                <a:solidFill>
                  <a:schemeClr val="tx1"/>
                </a:solidFill>
              </a:rPr>
              <a:t>Tumb</a:t>
            </a:r>
            <a:r>
              <a:rPr lang="en-US" sz="1800" dirty="0" smtClean="0">
                <a:solidFill>
                  <a:schemeClr val="tx1"/>
                </a:solidFill>
              </a:rPr>
              <a:t>’’ (1914). </a:t>
            </a:r>
            <a:r>
              <a:rPr lang="el-GR" sz="1800" dirty="0" smtClean="0">
                <a:solidFill>
                  <a:schemeClr val="tx1"/>
                </a:solidFill>
              </a:rPr>
              <a:t>Ζητούσε ένα συνθετικό θέατρο όπου η επί σκηνής δράση θα επεκτεινόταν  και στην πλατεία.</a:t>
            </a:r>
          </a:p>
          <a:p>
            <a:endParaRPr lang="el-GR" sz="1800" dirty="0" smtClean="0">
              <a:solidFill>
                <a:schemeClr val="tx1"/>
              </a:solidFill>
            </a:endParaRPr>
          </a:p>
          <a:p>
            <a:endParaRPr lang="el-GR"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214422"/>
            <a:ext cx="8229600" cy="4143404"/>
          </a:xfrm>
        </p:spPr>
        <p:txBody>
          <a:bodyPr>
            <a:noAutofit/>
          </a:bodyPr>
          <a:lstStyle/>
          <a:p>
            <a:pPr algn="l"/>
            <a:r>
              <a:rPr lang="el-GR" sz="1800" dirty="0" smtClean="0"/>
              <a:t>    Ο Φουτουρισμός παίρνει διαστάσεις και στη Ρωσία. Το Μανιφέστο ‘’Χαστούκι στο δημόσιο γούστο’’(</a:t>
            </a:r>
            <a:r>
              <a:rPr lang="en-US" sz="1800" dirty="0" smtClean="0"/>
              <a:t>a slap in the face of public taste)(1912) </a:t>
            </a:r>
            <a:r>
              <a:rPr lang="el-GR" sz="1800" dirty="0" smtClean="0"/>
              <a:t>του </a:t>
            </a:r>
            <a:r>
              <a:rPr lang="en-US" sz="1800" dirty="0" smtClean="0"/>
              <a:t>Vladimir </a:t>
            </a:r>
            <a:r>
              <a:rPr lang="en-US" sz="1800" dirty="0" err="1" smtClean="0"/>
              <a:t>Mayakovsky</a:t>
            </a:r>
            <a:r>
              <a:rPr lang="el-GR" sz="1800" dirty="0" smtClean="0"/>
              <a:t> που δημιουργεί σκάνδαλο, δεν σέβεται τους συμβολιστές </a:t>
            </a:r>
            <a:r>
              <a:rPr lang="en-US" sz="1800" dirty="0" smtClean="0"/>
              <a:t>Pushkin</a:t>
            </a:r>
            <a:r>
              <a:rPr lang="el-GR" sz="1800" dirty="0" smtClean="0"/>
              <a:t>, </a:t>
            </a:r>
            <a:r>
              <a:rPr lang="en-US" sz="1800" dirty="0" smtClean="0"/>
              <a:t>Dostoevsky </a:t>
            </a:r>
            <a:r>
              <a:rPr lang="el-GR" sz="1800" dirty="0" smtClean="0"/>
              <a:t>και </a:t>
            </a:r>
            <a:r>
              <a:rPr lang="en-US" sz="1800" dirty="0" smtClean="0"/>
              <a:t>Tolstoy.</a:t>
            </a:r>
            <a:r>
              <a:rPr lang="el-GR" sz="1800" dirty="0" smtClean="0"/>
              <a:t> Το κίνημα επίσης, συμβαδίζει σε πολλά σημεία με τον Ιταλικό Φουτουρισμό τόσο με τον Εθνικισμό και με τα θέματά του όσο και με την επανάσταση της γλώσσας. Η Ρωσική Φουτουριστική ποίηση παρουσιάζει ωστόσο ειδικότερα χαρακτηριστικά δηλαδή ένα έντονο ενδιαφέρον για τη γλωσσολογία, την προσφυγή στη λαϊκή παράδοση, τη λαϊκή γλώσσα ,το δημοτικό τραγούδι, καθώς και τον ενθουσιασμό για επανάσταση  τη χρονολογία του 1917. Εκτός από τον </a:t>
            </a:r>
            <a:r>
              <a:rPr lang="en-US" sz="1800" dirty="0" err="1" smtClean="0"/>
              <a:t>Mayakovsky</a:t>
            </a:r>
            <a:r>
              <a:rPr lang="el-GR" sz="1800" dirty="0" smtClean="0"/>
              <a:t>  βασικός ποιητής ήταν και ο </a:t>
            </a:r>
            <a:r>
              <a:rPr lang="en-US" sz="1800" dirty="0" err="1" smtClean="0"/>
              <a:t>Velimir</a:t>
            </a:r>
            <a:r>
              <a:rPr lang="en-US" sz="1800" dirty="0" smtClean="0"/>
              <a:t> </a:t>
            </a:r>
            <a:r>
              <a:rPr lang="en-US" sz="1800" dirty="0" err="1" smtClean="0"/>
              <a:t>Khlebnikov</a:t>
            </a:r>
            <a:r>
              <a:rPr lang="en-US" sz="1800" dirty="0" smtClean="0"/>
              <a:t>.</a:t>
            </a:r>
            <a:r>
              <a:rPr lang="el-GR" sz="1800" dirty="0" smtClean="0"/>
              <a:t> Ο </a:t>
            </a:r>
            <a:r>
              <a:rPr lang="en-US" sz="1800" dirty="0" err="1" smtClean="0"/>
              <a:t>Mayakovsky</a:t>
            </a:r>
            <a:r>
              <a:rPr lang="el-GR" sz="1800" dirty="0" smtClean="0"/>
              <a:t> δίνει έμφαση στα ηχητικά και εικαστικά στοιχεία. Επίσης, αναζητεί την παραφωνία και την σημασιολογική φωνητική παραμόρφωση. Οι Φουτουριστές επινοούν μία </a:t>
            </a:r>
            <a:r>
              <a:rPr lang="el-GR" sz="1800" dirty="0" err="1" smtClean="0"/>
              <a:t>υπερνοηματική</a:t>
            </a:r>
            <a:r>
              <a:rPr lang="el-GR" sz="1800" dirty="0" smtClean="0"/>
              <a:t> γλώσσα, την ‘’</a:t>
            </a:r>
            <a:r>
              <a:rPr lang="en-US" sz="1800" dirty="0" err="1" smtClean="0"/>
              <a:t>Zaum</a:t>
            </a:r>
            <a:r>
              <a:rPr lang="el-GR" sz="1800" dirty="0" smtClean="0"/>
              <a:t>’’, η οποία περιορίζεται σε ένα ηχητικό παιχνίδι που θεωρείται ότι αντιστοιχεί σε μια άμεση σύλληψη της πραγματικότητας. Ο </a:t>
            </a:r>
            <a:r>
              <a:rPr lang="en-US" sz="1800" dirty="0" smtClean="0"/>
              <a:t>Igor </a:t>
            </a:r>
            <a:r>
              <a:rPr lang="en-US" sz="1800" dirty="0" err="1" smtClean="0"/>
              <a:t>Severyanin</a:t>
            </a:r>
            <a:r>
              <a:rPr lang="el-GR" sz="1800" dirty="0" smtClean="0"/>
              <a:t>(1887-1941) ίδρυσε τον Εγώ-φουτουρισμό που ήταν λιγότερο ριζικός από τον </a:t>
            </a:r>
            <a:r>
              <a:rPr lang="el-GR" sz="1800" dirty="0" err="1" smtClean="0"/>
              <a:t>Κυβο</a:t>
            </a:r>
            <a:r>
              <a:rPr lang="el-GR" sz="1800" dirty="0" smtClean="0"/>
              <a:t>-φουτουρισμό. Το έργο του συνδυάζει τον ηδονισμό με τον πειραματισμό, κατάφερε λοιπόν να είναι πρωτοποριακός και ήταν αποδεκτό από πολύ κοινό. Στο περιθώριο του Φουτουρισμού υπήρξε ο ποιητής </a:t>
            </a:r>
            <a:r>
              <a:rPr lang="en-US" sz="1800" dirty="0" smtClean="0"/>
              <a:t>Boris Pasternak</a:t>
            </a:r>
            <a:r>
              <a:rPr lang="el-GR" sz="1800" dirty="0" smtClean="0"/>
              <a:t> που δέχεται την επιρροή των προηγούμενων ποιητών, όμως απομακρύνεται πολύ γρήγορα από αυτούς. </a:t>
            </a:r>
            <a:br>
              <a:rPr lang="el-GR" sz="1800" dirty="0" smtClean="0"/>
            </a:br>
            <a:endParaRPr lang="el-G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10800000" flipV="1">
            <a:off x="428596" y="1857364"/>
            <a:ext cx="8229600" cy="3286148"/>
          </a:xfrm>
        </p:spPr>
        <p:txBody>
          <a:bodyPr>
            <a:noAutofit/>
          </a:bodyPr>
          <a:lstStyle/>
          <a:p>
            <a:pPr algn="l"/>
            <a:r>
              <a:rPr lang="el-GR" sz="1800" dirty="0" smtClean="0"/>
              <a:t>    Σημαντικό ρόλο έπαιξε και η μουσική στο Φουτουρισμό. Ο ζωγράφος </a:t>
            </a:r>
            <a:r>
              <a:rPr lang="en-US" sz="1800" dirty="0" smtClean="0"/>
              <a:t>Luigi </a:t>
            </a:r>
            <a:r>
              <a:rPr lang="en-US" sz="1800" dirty="0" err="1" smtClean="0"/>
              <a:t>Russolo</a:t>
            </a:r>
            <a:r>
              <a:rPr lang="el-GR" sz="1800" dirty="0" smtClean="0"/>
              <a:t> και ο </a:t>
            </a:r>
            <a:r>
              <a:rPr lang="en-US" sz="1800" dirty="0" smtClean="0"/>
              <a:t>Francesco </a:t>
            </a:r>
            <a:r>
              <a:rPr lang="en-US" sz="1800" dirty="0" err="1" smtClean="0"/>
              <a:t>Balilla</a:t>
            </a:r>
            <a:r>
              <a:rPr lang="en-US" sz="1800" dirty="0" smtClean="0"/>
              <a:t> </a:t>
            </a:r>
            <a:r>
              <a:rPr lang="en-US" sz="1800" dirty="0" err="1" smtClean="0"/>
              <a:t>Pratella</a:t>
            </a:r>
            <a:r>
              <a:rPr lang="el-GR" sz="1800" dirty="0" smtClean="0"/>
              <a:t> που ήταν υπεύθυνοι για δύο σημαντικά Μανιφέστα</a:t>
            </a:r>
            <a:r>
              <a:rPr lang="en-US" sz="1800" dirty="0" smtClean="0"/>
              <a:t>:</a:t>
            </a:r>
            <a:r>
              <a:rPr lang="el-GR" sz="1800" dirty="0" smtClean="0"/>
              <a:t/>
            </a:r>
            <a:br>
              <a:rPr lang="el-GR" sz="1800" dirty="0" smtClean="0"/>
            </a:br>
            <a:r>
              <a:rPr lang="el-GR" sz="1800" dirty="0" smtClean="0"/>
              <a:t>1)’’Τέχνη του Θορύβου’’ και</a:t>
            </a:r>
            <a:br>
              <a:rPr lang="el-GR" sz="1800" dirty="0" smtClean="0"/>
            </a:br>
            <a:r>
              <a:rPr lang="el-GR" sz="1800" dirty="0" smtClean="0"/>
              <a:t>2)’’Τεχνικό Μανιφέστο της Φουτουριστικής Μουσικής’’.</a:t>
            </a:r>
            <a:br>
              <a:rPr lang="el-GR" sz="1800" dirty="0" smtClean="0"/>
            </a:br>
            <a:r>
              <a:rPr lang="el-GR" sz="1800" dirty="0" smtClean="0"/>
              <a:t>Θεωρούν ότι η μουσική μπορεί να είναι οποιοσδήποτε ήχος της γης.</a:t>
            </a:r>
            <a:r>
              <a:rPr lang="en-US" sz="1800" dirty="0" smtClean="0"/>
              <a:t/>
            </a:r>
            <a:br>
              <a:rPr lang="en-US" sz="1800" dirty="0" smtClean="0"/>
            </a:br>
            <a:r>
              <a:rPr lang="en-US" sz="1800" dirty="0" smtClean="0"/>
              <a:t/>
            </a:r>
            <a:br>
              <a:rPr lang="en-US" sz="1800" dirty="0" smtClean="0"/>
            </a:br>
            <a:r>
              <a:rPr lang="en-US" sz="1800" dirty="0" smtClean="0"/>
              <a:t>   To </a:t>
            </a:r>
            <a:r>
              <a:rPr lang="el-GR" sz="1800" dirty="0" smtClean="0"/>
              <a:t>κίνημα λοιπόν, του Φουτουρισμού έκλινε προς το φασισμό και τον εθνικισμό δηλαδή την ακροδεξιά, πρωτοποριακό για εκείνη την εποχή. Είναι ένα απ’ τα κυριότερα ουτοπικά κινήματα του 20ού αι. χωρίς μέτρο όπως και ο ιδρυτής του </a:t>
            </a:r>
            <a:r>
              <a:rPr lang="en-US" sz="1800" dirty="0" smtClean="0"/>
              <a:t>Marinetti. To </a:t>
            </a:r>
            <a:r>
              <a:rPr lang="el-GR" sz="1800" dirty="0" smtClean="0"/>
              <a:t>πρώτο Μανιφέστο δημοσιεύεται στην εφημερίδα </a:t>
            </a:r>
            <a:r>
              <a:rPr lang="en-US" sz="1800" dirty="0" smtClean="0"/>
              <a:t>Le Figaro </a:t>
            </a:r>
            <a:r>
              <a:rPr lang="el-GR" sz="1800" dirty="0" smtClean="0"/>
              <a:t>το 1909. Το κείμενο ήταν για την εποχή του αρκετά βάρβαρο, γιατί ζητούσε στην ουσία την καταστροφή των παραδοσιακών  πολιτιστικών θεσμών. Ο </a:t>
            </a:r>
            <a:r>
              <a:rPr lang="en-US" sz="1800" dirty="0" smtClean="0"/>
              <a:t>Marinetti </a:t>
            </a:r>
            <a:r>
              <a:rPr lang="el-GR" sz="1800" dirty="0" smtClean="0"/>
              <a:t> ζητά την καταστροφή της Βενετίας, τη χαρακτηρίζει ‘’λεπρή’’ γιατί βασιζόταν στον τουρισμό.</a:t>
            </a:r>
            <a:br>
              <a:rPr lang="el-GR" sz="1800" dirty="0" smtClean="0"/>
            </a:br>
            <a:r>
              <a:rPr lang="el-GR" sz="1800" dirty="0" smtClean="0"/>
              <a:t>Το 1933 επισκέφθηκε την Αθήνα,</a:t>
            </a:r>
            <a:r>
              <a:rPr lang="en-US" sz="1800" dirty="0" smtClean="0"/>
              <a:t> </a:t>
            </a:r>
            <a:r>
              <a:rPr lang="el-GR" sz="1800" dirty="0" smtClean="0"/>
              <a:t>όπου βρίσκεται αντιμέτωπος με την εχθρότητα των διανοούμενων. Ο Αιμίλιος </a:t>
            </a:r>
            <a:r>
              <a:rPr lang="el-GR" sz="1800" dirty="0" err="1" smtClean="0"/>
              <a:t>Χαρμούζος</a:t>
            </a:r>
            <a:r>
              <a:rPr lang="el-GR" sz="1800" dirty="0" smtClean="0"/>
              <a:t> ως Ανδρέας </a:t>
            </a:r>
            <a:r>
              <a:rPr lang="el-GR" sz="1800" dirty="0" err="1" smtClean="0"/>
              <a:t>Ζευβγάς</a:t>
            </a:r>
            <a:r>
              <a:rPr lang="el-GR" sz="1800" dirty="0" smtClean="0"/>
              <a:t>, δημοσιεύει ένα φυλλάδιο με τίτλο ‘’Φουτουρισμός στο φως του Μαρξισμού’’ στο οποίο καταγγέλλεται η συνεργασία του Μ</a:t>
            </a:r>
            <a:r>
              <a:rPr lang="en-US" sz="1800" dirty="0" err="1" smtClean="0"/>
              <a:t>arinetti</a:t>
            </a:r>
            <a:r>
              <a:rPr lang="en-US" sz="1800" dirty="0" smtClean="0"/>
              <a:t>  </a:t>
            </a:r>
            <a:r>
              <a:rPr lang="el-GR" sz="1800" dirty="0" smtClean="0"/>
              <a:t>με τον Μ</a:t>
            </a:r>
            <a:r>
              <a:rPr lang="en-US" sz="1800" dirty="0" err="1" smtClean="0"/>
              <a:t>ussolini</a:t>
            </a:r>
            <a:r>
              <a:rPr lang="en-US" sz="1800" dirty="0" smtClean="0"/>
              <a:t>. A</a:t>
            </a:r>
            <a:r>
              <a:rPr lang="el-GR" sz="1800" dirty="0" smtClean="0"/>
              <a:t>ν και αργότερα υπήρξε αντιπαράθεση μεταξύ τους, με αιτία τον Φουτουρισμό. Όμως έλαβε μέρος παρ’ όλα αυτά στον Β’ Παγκόσμιο πόλεμο στην Ιταλία στο πλευρό των Ναζιστών. Αν και το κίνημα αυτό είχε μία αντιφεμινιστική διάθεση (περιφρόνηση προς τη γυναίκα),ο </a:t>
            </a:r>
            <a:r>
              <a:rPr lang="en-US" sz="1800" dirty="0" smtClean="0"/>
              <a:t>Marinetti</a:t>
            </a:r>
            <a:r>
              <a:rPr lang="el-GR" sz="1800" dirty="0" smtClean="0"/>
              <a:t> συνεργάστηκε με πολλές γυναίκες, όπως η </a:t>
            </a:r>
            <a:r>
              <a:rPr lang="en-US" sz="1800" dirty="0" err="1" smtClean="0"/>
              <a:t>Benedetta</a:t>
            </a:r>
            <a:r>
              <a:rPr lang="en-US" sz="1800" dirty="0" smtClean="0"/>
              <a:t> </a:t>
            </a:r>
            <a:r>
              <a:rPr lang="en-US" sz="1800" dirty="0" err="1" smtClean="0"/>
              <a:t>Cappa</a:t>
            </a:r>
            <a:r>
              <a:rPr lang="el-GR" sz="1800" dirty="0" smtClean="0"/>
              <a:t>  που ήταν και σύζυγός του και ήταν ζωγράφος σχεδιάζοντας Φουτουριστικούς πίνακες.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l-G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 Τίτλος"/>
          <p:cNvSpPr>
            <a:spLocks noGrp="1"/>
          </p:cNvSpPr>
          <p:nvPr>
            <p:ph type="title"/>
          </p:nvPr>
        </p:nvSpPr>
        <p:spPr>
          <a:xfrm>
            <a:off x="457200" y="274638"/>
            <a:ext cx="8229600" cy="6369072"/>
          </a:xfrm>
        </p:spPr>
        <p:txBody>
          <a:bodyPr/>
          <a:lstStyle/>
          <a:p>
            <a:endParaRPr lang="el-GR" dirty="0"/>
          </a:p>
        </p:txBody>
      </p:sp>
      <p:pic>
        <p:nvPicPr>
          <p:cNvPr id="4" name="3 - Εικόνα" descr="cappa.jpg"/>
          <p:cNvPicPr>
            <a:picLocks noChangeAspect="1"/>
          </p:cNvPicPr>
          <p:nvPr/>
        </p:nvPicPr>
        <p:blipFill>
          <a:blip r:embed="rId2" cstate="print"/>
          <a:stretch>
            <a:fillRect/>
          </a:stretch>
        </p:blipFill>
        <p:spPr>
          <a:xfrm>
            <a:off x="428596" y="214290"/>
            <a:ext cx="8286808" cy="64294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sz="1800" dirty="0" smtClean="0"/>
              <a:t>Παρ’ όλες τις ακραίες απόψεις  του Φουτουρισμού  δεν μπορούμε να αμφισβητήσουμε  την πρωτοπορία του κινήματος  αυτού, καθώς στηρίχτηκαν και χτίστηκαν οι βάσεις στις νέες μορφές που εμφανίστηκαν την </a:t>
            </a:r>
            <a:r>
              <a:rPr lang="en-US" sz="1800" dirty="0" smtClean="0"/>
              <a:t>performance </a:t>
            </a:r>
            <a:r>
              <a:rPr lang="el-GR" sz="1800" dirty="0" smtClean="0"/>
              <a:t>και τα </a:t>
            </a:r>
            <a:r>
              <a:rPr lang="en-US" sz="1800" dirty="0" smtClean="0"/>
              <a:t>happenings.</a:t>
            </a:r>
            <a:endParaRPr lang="el-G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marL="342900" indent="-342900" algn="l"/>
            <a:r>
              <a:rPr lang="el-GR" sz="1800" dirty="0" smtClean="0"/>
              <a:t>        -</a:t>
            </a:r>
            <a:r>
              <a:rPr lang="en-US" sz="1800" dirty="0" smtClean="0"/>
              <a:t> </a:t>
            </a:r>
            <a:r>
              <a:rPr lang="en-US" sz="1800" dirty="0" err="1" smtClean="0"/>
              <a:t>klasikologotehnia</a:t>
            </a:r>
            <a:r>
              <a:rPr lang="en-US" sz="1800" dirty="0" smtClean="0"/>
              <a:t> block – </a:t>
            </a:r>
            <a:r>
              <a:rPr lang="el-GR" sz="1800" dirty="0" smtClean="0"/>
              <a:t>η φωλιά του βιβλίου</a:t>
            </a:r>
            <a:br>
              <a:rPr lang="el-GR" sz="1800" dirty="0" smtClean="0"/>
            </a:br>
            <a:r>
              <a:rPr lang="el-GR" sz="1800" dirty="0" smtClean="0"/>
              <a:t>-</a:t>
            </a:r>
            <a:r>
              <a:rPr lang="en-US" sz="1800" dirty="0" smtClean="0"/>
              <a:t>wordpress.com</a:t>
            </a:r>
            <a:br>
              <a:rPr lang="en-US" sz="1800" dirty="0" smtClean="0"/>
            </a:br>
            <a:r>
              <a:rPr lang="el-GR" sz="1800" dirty="0" smtClean="0"/>
              <a:t>-</a:t>
            </a:r>
            <a:r>
              <a:rPr lang="en-US" sz="1800" dirty="0" smtClean="0"/>
              <a:t>ergastiri.net </a:t>
            </a:r>
            <a:br>
              <a:rPr lang="en-US" sz="1800" dirty="0" smtClean="0"/>
            </a:br>
            <a:r>
              <a:rPr lang="el-GR" sz="1800" dirty="0" smtClean="0"/>
              <a:t>-εφημερίδα το βήμα (</a:t>
            </a:r>
            <a:r>
              <a:rPr lang="el-GR" sz="1800" dirty="0" err="1" smtClean="0"/>
              <a:t>Βιστωνίτης</a:t>
            </a:r>
            <a:r>
              <a:rPr lang="el-GR" sz="1800" dirty="0" smtClean="0"/>
              <a:t> </a:t>
            </a:r>
            <a:r>
              <a:rPr lang="el-GR" sz="1800" dirty="0" err="1" smtClean="0"/>
              <a:t>Αναστάσης</a:t>
            </a:r>
            <a:r>
              <a:rPr lang="el-GR" sz="1800" dirty="0" smtClean="0"/>
              <a:t>)</a:t>
            </a:r>
            <a:br>
              <a:rPr lang="el-GR" sz="1800" dirty="0" smtClean="0"/>
            </a:br>
            <a:r>
              <a:rPr lang="el-GR" sz="1800" dirty="0" smtClean="0"/>
              <a:t>-εφημερίδα η αυγή (περί Φουτουρισμού)</a:t>
            </a:r>
            <a:endParaRPr lang="el-GR"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642966"/>
            <a:ext cx="7772400" cy="3600450"/>
          </a:xfrm>
        </p:spPr>
        <p:txBody>
          <a:bodyPr>
            <a:normAutofit/>
          </a:bodyPr>
          <a:lstStyle/>
          <a:p>
            <a:r>
              <a:rPr lang="el-GR" sz="1800" dirty="0" smtClean="0"/>
              <a:t>. </a:t>
            </a:r>
            <a:br>
              <a:rPr lang="el-GR" sz="1800" dirty="0" smtClean="0"/>
            </a:br>
            <a:endParaRPr lang="el-GR" sz="1800" dirty="0"/>
          </a:p>
        </p:txBody>
      </p:sp>
      <p:sp>
        <p:nvSpPr>
          <p:cNvPr id="3" name="2 - Υπότιτλος"/>
          <p:cNvSpPr>
            <a:spLocks noGrp="1"/>
          </p:cNvSpPr>
          <p:nvPr>
            <p:ph type="subTitle" idx="1"/>
          </p:nvPr>
        </p:nvSpPr>
        <p:spPr>
          <a:xfrm>
            <a:off x="1500166" y="1000108"/>
            <a:ext cx="6400800" cy="4895872"/>
          </a:xfrm>
        </p:spPr>
        <p:txBody>
          <a:bodyPr>
            <a:noAutofit/>
          </a:bodyPr>
          <a:lstStyle/>
          <a:p>
            <a:r>
              <a:rPr lang="el-GR" sz="1800" dirty="0" smtClean="0"/>
              <a:t>Η ΘΕΣΗ ΤΟΥ Μ</a:t>
            </a:r>
            <a:r>
              <a:rPr lang="en-US" sz="1800" dirty="0" smtClean="0"/>
              <a:t>ARINETTI</a:t>
            </a:r>
            <a:endParaRPr lang="el-GR" sz="1800" dirty="0" smtClean="0"/>
          </a:p>
          <a:p>
            <a:pPr algn="l"/>
            <a:r>
              <a:rPr lang="el-GR" sz="1800" dirty="0" smtClean="0">
                <a:solidFill>
                  <a:schemeClr val="tx1"/>
                </a:solidFill>
              </a:rPr>
              <a:t>1)Σκοπός να τραγουδηθεί ο έρωτας του κινδύνου.</a:t>
            </a:r>
            <a:endParaRPr lang="en-US" sz="1800" dirty="0" smtClean="0">
              <a:solidFill>
                <a:schemeClr val="tx1"/>
              </a:solidFill>
            </a:endParaRPr>
          </a:p>
          <a:p>
            <a:pPr algn="l"/>
            <a:r>
              <a:rPr lang="el-GR" sz="1800" dirty="0" smtClean="0">
                <a:solidFill>
                  <a:schemeClr val="tx1"/>
                </a:solidFill>
              </a:rPr>
              <a:t>2) Το θάρρος, η τόλμη και η εξέγερση θα ήταν τα ουσιώδη στοιχεία της </a:t>
            </a:r>
            <a:r>
              <a:rPr lang="el-GR" sz="1800" dirty="0" smtClean="0">
                <a:solidFill>
                  <a:schemeClr val="tx1"/>
                </a:solidFill>
              </a:rPr>
              <a:t>ποίησης</a:t>
            </a:r>
            <a:r>
              <a:rPr lang="en-US" sz="1800" dirty="0" smtClean="0">
                <a:solidFill>
                  <a:schemeClr val="tx1"/>
                </a:solidFill>
              </a:rPr>
              <a:t> </a:t>
            </a:r>
            <a:r>
              <a:rPr lang="el-GR" sz="1800" dirty="0" smtClean="0">
                <a:solidFill>
                  <a:schemeClr val="tx1"/>
                </a:solidFill>
              </a:rPr>
              <a:t>και της λογοτεχνίας.</a:t>
            </a:r>
            <a:endParaRPr lang="el-GR" sz="1800" dirty="0" smtClean="0">
              <a:solidFill>
                <a:schemeClr val="tx1"/>
              </a:solidFill>
            </a:endParaRPr>
          </a:p>
          <a:p>
            <a:pPr marL="342900" indent="-342900"/>
            <a:r>
              <a:rPr lang="el-GR" sz="1800" dirty="0" smtClean="0">
                <a:solidFill>
                  <a:schemeClr val="tx1"/>
                </a:solidFill>
              </a:rPr>
              <a:t>3)Σκοπός είναι να υπάρξει επιθετική δράση και πυρετώδη αϋπνία.</a:t>
            </a:r>
          </a:p>
          <a:p>
            <a:pPr marL="342900" indent="-342900" algn="l"/>
            <a:r>
              <a:rPr lang="el-GR" sz="1800" dirty="0" smtClean="0">
                <a:solidFill>
                  <a:schemeClr val="tx1"/>
                </a:solidFill>
              </a:rPr>
              <a:t>4) Ωραιότητα της ταχύτητας (πχ. Αυτοκίνητο). </a:t>
            </a:r>
          </a:p>
          <a:p>
            <a:pPr marL="342900" indent="-342900" algn="l"/>
            <a:r>
              <a:rPr lang="el-GR" sz="1800" dirty="0" smtClean="0">
                <a:solidFill>
                  <a:schemeClr val="tx1"/>
                </a:solidFill>
              </a:rPr>
              <a:t>5) Ύμνος του άνδρα που κρατάει το δόρυ του πνεύματος. </a:t>
            </a:r>
          </a:p>
          <a:p>
            <a:pPr marL="342900" indent="-342900" algn="l"/>
            <a:r>
              <a:rPr lang="en-US" sz="1800" dirty="0" smtClean="0">
                <a:solidFill>
                  <a:schemeClr val="tx1"/>
                </a:solidFill>
              </a:rPr>
              <a:t>6) O </a:t>
            </a:r>
            <a:r>
              <a:rPr lang="el-GR" sz="1800" dirty="0" smtClean="0">
                <a:solidFill>
                  <a:schemeClr val="tx1"/>
                </a:solidFill>
              </a:rPr>
              <a:t>ποιητής πρέπει να αφιερώσει πάθος του εαυτού του με μεγαλείο και γενναιοδωρία. </a:t>
            </a:r>
            <a:endParaRPr lang="en-US" sz="1800" dirty="0" smtClean="0">
              <a:solidFill>
                <a:schemeClr val="tx1"/>
              </a:solidFill>
            </a:endParaRPr>
          </a:p>
          <a:p>
            <a:pPr marL="342900" indent="-342900" algn="l"/>
            <a:r>
              <a:rPr lang="el-GR" sz="1800" dirty="0" smtClean="0">
                <a:solidFill>
                  <a:schemeClr val="tx1"/>
                </a:solidFill>
              </a:rPr>
              <a:t>7) Η ποίηση θα πρέπει να είναι επιθετική και βίαιη.</a:t>
            </a:r>
            <a:endParaRPr lang="en-US" sz="1800" dirty="0" smtClean="0">
              <a:solidFill>
                <a:schemeClr val="tx1"/>
              </a:solidFill>
            </a:endParaRPr>
          </a:p>
          <a:p>
            <a:pPr marL="342900" indent="-342900" algn="l"/>
            <a:r>
              <a:rPr lang="el-GR" sz="1800" dirty="0" smtClean="0">
                <a:solidFill>
                  <a:schemeClr val="tx1"/>
                </a:solidFill>
              </a:rPr>
              <a:t>8) Ξεκινάει μία νέα εποχή με καινούρια πρότυπα- ακύρωση προηγούμενης νοοτροπίας.</a:t>
            </a:r>
            <a:endParaRPr lang="en-US" sz="1800" dirty="0" smtClean="0">
              <a:solidFill>
                <a:schemeClr val="tx1"/>
              </a:solidFill>
            </a:endParaRPr>
          </a:p>
          <a:p>
            <a:pPr marL="342900" indent="-342900" algn="l"/>
            <a:r>
              <a:rPr lang="el-GR" sz="1800" dirty="0" smtClean="0">
                <a:solidFill>
                  <a:schemeClr val="tx1"/>
                </a:solidFill>
              </a:rPr>
              <a:t>9) Ύμνος για πόλεμο, μιλιταρισμό, πατριωτισμό και περιφρόνηση των γυναικών.</a:t>
            </a:r>
            <a:endParaRPr lang="en-US" sz="1800" dirty="0" smtClean="0">
              <a:solidFill>
                <a:schemeClr val="tx1"/>
              </a:solidFill>
            </a:endParaRPr>
          </a:p>
          <a:p>
            <a:pPr marL="342900" indent="-342900" algn="l"/>
            <a:r>
              <a:rPr lang="el-GR" sz="1800" dirty="0" smtClean="0">
                <a:solidFill>
                  <a:schemeClr val="tx1"/>
                </a:solidFill>
              </a:rPr>
              <a:t>10) Καταστροφή μουσείων, βιβλιοθηκών, ακαδημιών και κατά της ηθικοκρατίας και του φεμινισμού.</a:t>
            </a:r>
          </a:p>
          <a:p>
            <a:pPr marL="342900" indent="-342900"/>
            <a:endParaRPr lang="el-GR" sz="1800" dirty="0" smtClean="0">
              <a:solidFill>
                <a:schemeClr val="tx1"/>
              </a:solidFill>
            </a:endParaRPr>
          </a:p>
          <a:p>
            <a:pPr marL="342900" indent="-342900"/>
            <a:r>
              <a:rPr lang="el-GR" sz="1800" dirty="0" smtClean="0">
                <a:solidFill>
                  <a:schemeClr val="tx1"/>
                </a:solidFill>
              </a:rPr>
              <a:t> </a:t>
            </a:r>
            <a:endParaRPr lang="el-GR" sz="1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6"/>
            <a:ext cx="7772400" cy="3243285"/>
          </a:xfrm>
        </p:spPr>
        <p:txBody>
          <a:bodyPr>
            <a:normAutofit/>
          </a:bodyPr>
          <a:lstStyle/>
          <a:p>
            <a:r>
              <a:rPr lang="el-GR" sz="1800" dirty="0" smtClean="0"/>
              <a:t/>
            </a:r>
            <a:br>
              <a:rPr lang="el-GR" sz="1800" dirty="0" smtClean="0"/>
            </a:br>
            <a:endParaRPr lang="el-GR" sz="1800" dirty="0"/>
          </a:p>
        </p:txBody>
      </p:sp>
      <p:sp>
        <p:nvSpPr>
          <p:cNvPr id="3" name="2 - Υπότιτλος"/>
          <p:cNvSpPr>
            <a:spLocks noGrp="1"/>
          </p:cNvSpPr>
          <p:nvPr>
            <p:ph type="subTitle" idx="1"/>
          </p:nvPr>
        </p:nvSpPr>
        <p:spPr>
          <a:xfrm>
            <a:off x="1428728" y="571480"/>
            <a:ext cx="6400800" cy="4853006"/>
          </a:xfrm>
        </p:spPr>
        <p:txBody>
          <a:bodyPr>
            <a:normAutofit/>
          </a:bodyPr>
          <a:lstStyle/>
          <a:p>
            <a:pPr algn="l"/>
            <a:r>
              <a:rPr lang="en-US" sz="1800" dirty="0" smtClean="0">
                <a:solidFill>
                  <a:schemeClr val="tx1"/>
                </a:solidFill>
              </a:rPr>
              <a:t>   </a:t>
            </a:r>
            <a:r>
              <a:rPr lang="el-GR" sz="1800" dirty="0" smtClean="0">
                <a:solidFill>
                  <a:schemeClr val="tx1"/>
                </a:solidFill>
              </a:rPr>
              <a:t>Την εποχή εκείνη ο κινηματογράφος έχει ήδη κάνει την εμφάνιση του. Η φωτογραφία εξελίσσεται όλο και περισσότερο όπως εξίσου οι οικιακές συσκευές και τα μεταφορικά μέσα. Υπάρχει ένας παγκόσμιος δυναμισμός.</a:t>
            </a:r>
          </a:p>
          <a:p>
            <a:endParaRPr lang="el-GR" sz="1800" dirty="0" smtClean="0">
              <a:solidFill>
                <a:schemeClr val="tx1"/>
              </a:solidFill>
            </a:endParaRPr>
          </a:p>
          <a:p>
            <a:endParaRPr lang="el-GR" sz="1800" dirty="0" smtClean="0">
              <a:solidFill>
                <a:schemeClr val="tx1"/>
              </a:solidFill>
            </a:endParaRPr>
          </a:p>
          <a:p>
            <a:pPr algn="l"/>
            <a:r>
              <a:rPr lang="en-US" sz="1800" dirty="0" smtClean="0">
                <a:solidFill>
                  <a:schemeClr val="tx1"/>
                </a:solidFill>
              </a:rPr>
              <a:t>   </a:t>
            </a:r>
            <a:r>
              <a:rPr lang="el-GR" sz="1800" dirty="0" smtClean="0">
                <a:solidFill>
                  <a:schemeClr val="tx1"/>
                </a:solidFill>
              </a:rPr>
              <a:t>Ο </a:t>
            </a:r>
            <a:r>
              <a:rPr lang="en-US" sz="1800" dirty="0" err="1" smtClean="0">
                <a:solidFill>
                  <a:schemeClr val="tx1"/>
                </a:solidFill>
              </a:rPr>
              <a:t>Giacomo</a:t>
            </a:r>
            <a:r>
              <a:rPr lang="en-US" sz="1800" dirty="0" smtClean="0">
                <a:solidFill>
                  <a:schemeClr val="tx1"/>
                </a:solidFill>
              </a:rPr>
              <a:t> </a:t>
            </a:r>
            <a:r>
              <a:rPr lang="en-US" sz="1800" dirty="0" err="1" smtClean="0">
                <a:solidFill>
                  <a:schemeClr val="tx1"/>
                </a:solidFill>
              </a:rPr>
              <a:t>Balla</a:t>
            </a:r>
            <a:r>
              <a:rPr lang="el-GR" sz="1800" dirty="0">
                <a:solidFill>
                  <a:schemeClr val="tx1"/>
                </a:solidFill>
              </a:rPr>
              <a:t> </a:t>
            </a:r>
            <a:r>
              <a:rPr lang="el-GR" sz="1800" dirty="0" smtClean="0">
                <a:solidFill>
                  <a:schemeClr val="tx1"/>
                </a:solidFill>
              </a:rPr>
              <a:t>ήταν </a:t>
            </a:r>
            <a:r>
              <a:rPr lang="el-GR" sz="1800" dirty="0" smtClean="0">
                <a:solidFill>
                  <a:schemeClr val="tx1"/>
                </a:solidFill>
              </a:rPr>
              <a:t>Φουτουριστής στην ζωγραφική. Ένα από τα έργα του ήταν ‘’ο Δυναμισμός ενός Σκυλιού με Λουρί’’(</a:t>
            </a:r>
            <a:r>
              <a:rPr lang="en-US" sz="1800" i="1" dirty="0" smtClean="0">
                <a:solidFill>
                  <a:schemeClr val="tx1"/>
                </a:solidFill>
              </a:rPr>
              <a:t>Dynamism</a:t>
            </a:r>
            <a:r>
              <a:rPr lang="en-US" sz="1800" i="1" dirty="0" smtClean="0"/>
              <a:t> </a:t>
            </a:r>
            <a:r>
              <a:rPr lang="en-US" sz="1800" i="1" dirty="0" smtClean="0">
                <a:solidFill>
                  <a:schemeClr val="tx1"/>
                </a:solidFill>
              </a:rPr>
              <a:t>of a Dog on a Leash)</a:t>
            </a:r>
            <a:r>
              <a:rPr lang="el-GR" sz="1800" dirty="0" smtClean="0">
                <a:solidFill>
                  <a:schemeClr val="tx1"/>
                </a:solidFill>
              </a:rPr>
              <a:t> ,εν κινήσει (</a:t>
            </a:r>
            <a:r>
              <a:rPr lang="el-GR" sz="1800" dirty="0" err="1" smtClean="0">
                <a:solidFill>
                  <a:schemeClr val="tx1"/>
                </a:solidFill>
              </a:rPr>
              <a:t>δηλ.τα</a:t>
            </a:r>
            <a:r>
              <a:rPr lang="el-GR" sz="1800" dirty="0" smtClean="0">
                <a:solidFill>
                  <a:schemeClr val="tx1"/>
                </a:solidFill>
              </a:rPr>
              <a:t> πόδια του πολλαπλασιάζονται συνεχώς με μεγάλη ταχύτητα).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0"/>
            <a:ext cx="7700962" cy="2755885"/>
          </a:xfrm>
        </p:spPr>
        <p:txBody>
          <a:bodyPr>
            <a:normAutofit/>
          </a:bodyPr>
          <a:lstStyle/>
          <a:p>
            <a:endParaRPr lang="el-GR" sz="1800" dirty="0"/>
          </a:p>
        </p:txBody>
      </p:sp>
      <p:sp>
        <p:nvSpPr>
          <p:cNvPr id="3" name="2 - Υπότιτλος"/>
          <p:cNvSpPr>
            <a:spLocks noGrp="1"/>
          </p:cNvSpPr>
          <p:nvPr>
            <p:ph type="subTitle" idx="1"/>
          </p:nvPr>
        </p:nvSpPr>
        <p:spPr/>
        <p:txBody>
          <a:bodyPr/>
          <a:lstStyle/>
          <a:p>
            <a:endParaRPr lang="el-GR" dirty="0"/>
          </a:p>
        </p:txBody>
      </p:sp>
      <p:pic>
        <p:nvPicPr>
          <p:cNvPr id="4" name="3 - Εικόνα" descr="σκυλος.jpg"/>
          <p:cNvPicPr>
            <a:picLocks noChangeAspect="1"/>
          </p:cNvPicPr>
          <p:nvPr/>
        </p:nvPicPr>
        <p:blipFill>
          <a:blip r:embed="rId2" cstate="print"/>
          <a:stretch>
            <a:fillRect/>
          </a:stretch>
        </p:blipFill>
        <p:spPr>
          <a:xfrm>
            <a:off x="785786" y="285728"/>
            <a:ext cx="7572428" cy="5786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Άλλος ένας ο </a:t>
            </a:r>
            <a:r>
              <a:rPr lang="en-US" sz="1800" dirty="0" smtClean="0"/>
              <a:t>Anton </a:t>
            </a:r>
            <a:r>
              <a:rPr lang="en-US" sz="1800" dirty="0" err="1" smtClean="0"/>
              <a:t>Gulio</a:t>
            </a:r>
            <a:r>
              <a:rPr lang="en-US" sz="1800" dirty="0" smtClean="0"/>
              <a:t> </a:t>
            </a:r>
            <a:r>
              <a:rPr lang="en-US" sz="1800" dirty="0" err="1" smtClean="0"/>
              <a:t>Bragaglia</a:t>
            </a:r>
            <a:r>
              <a:rPr lang="en-US" sz="1800" dirty="0" smtClean="0"/>
              <a:t> o </a:t>
            </a:r>
            <a:r>
              <a:rPr lang="en-US" sz="1800" dirty="0" err="1" smtClean="0"/>
              <a:t>o</a:t>
            </a:r>
            <a:r>
              <a:rPr lang="el-GR" sz="1800" dirty="0" smtClean="0"/>
              <a:t>ποίος ασχολείται  κυρίως με φωτογραφία εν κινήσει. Επίσης, ασχολήθηκε με κινηματογράφο, θέατρο και χορό.</a:t>
            </a:r>
            <a:endParaRPr lang="el-GR" sz="1800" dirty="0"/>
          </a:p>
        </p:txBody>
      </p:sp>
      <p:pic>
        <p:nvPicPr>
          <p:cNvPr id="4" name="3 - Θέση περιεχομένου" descr="bragaglia.jpg"/>
          <p:cNvPicPr>
            <a:picLocks noGrp="1" noChangeAspect="1"/>
          </p:cNvPicPr>
          <p:nvPr>
            <p:ph idx="1"/>
          </p:nvPr>
        </p:nvPicPr>
        <p:blipFill>
          <a:blip r:embed="rId2" cstate="print"/>
          <a:stretch>
            <a:fillRect/>
          </a:stretch>
        </p:blipFill>
        <p:spPr>
          <a:xfrm>
            <a:off x="1214414" y="1357298"/>
            <a:ext cx="6929486" cy="514353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Ο </a:t>
            </a:r>
            <a:r>
              <a:rPr lang="en-US" sz="1800" dirty="0" smtClean="0"/>
              <a:t>Carlo </a:t>
            </a:r>
            <a:r>
              <a:rPr lang="en-US" sz="1800" dirty="0" err="1" smtClean="0"/>
              <a:t>Carra</a:t>
            </a:r>
            <a:r>
              <a:rPr lang="en-US" sz="1800" dirty="0" smtClean="0"/>
              <a:t> </a:t>
            </a:r>
            <a:r>
              <a:rPr lang="el-GR" sz="1800" dirty="0" smtClean="0"/>
              <a:t>με γνωστότερο έργο του </a:t>
            </a:r>
            <a:r>
              <a:rPr lang="en-US" sz="1800" dirty="0" smtClean="0"/>
              <a:t>‘’</a:t>
            </a:r>
            <a:r>
              <a:rPr lang="el-GR" sz="1800" dirty="0" smtClean="0"/>
              <a:t>η Κηδεία του Αναρχικού </a:t>
            </a:r>
            <a:r>
              <a:rPr lang="el-GR" sz="1800" dirty="0" err="1" smtClean="0"/>
              <a:t>Γκαλλί</a:t>
            </a:r>
            <a:r>
              <a:rPr lang="el-GR" sz="1800" dirty="0" smtClean="0"/>
              <a:t>’’</a:t>
            </a:r>
            <a:r>
              <a:rPr lang="en-US" sz="1800" dirty="0" smtClean="0"/>
              <a:t>(Funeral of the </a:t>
            </a:r>
            <a:r>
              <a:rPr lang="el-GR" sz="1800" dirty="0" smtClean="0"/>
              <a:t>Α</a:t>
            </a:r>
            <a:r>
              <a:rPr lang="en-US" sz="1800" dirty="0" err="1" smtClean="0"/>
              <a:t>narchist</a:t>
            </a:r>
            <a:r>
              <a:rPr lang="en-US" sz="1800" dirty="0" smtClean="0"/>
              <a:t> </a:t>
            </a:r>
            <a:r>
              <a:rPr lang="en-US" sz="1800" dirty="0" err="1" smtClean="0"/>
              <a:t>Galli</a:t>
            </a:r>
            <a:r>
              <a:rPr lang="en-US" sz="1800" dirty="0" smtClean="0"/>
              <a:t>) </a:t>
            </a:r>
            <a:r>
              <a:rPr lang="el-GR" sz="1800" dirty="0" smtClean="0"/>
              <a:t>όπου διαφαίνεται ο δυναμισμός, η ορμή και ο ενθουσιασμός.</a:t>
            </a:r>
            <a:br>
              <a:rPr lang="el-GR" sz="1800" dirty="0" smtClean="0"/>
            </a:br>
            <a:endParaRPr lang="el-GR" sz="1800" dirty="0"/>
          </a:p>
        </p:txBody>
      </p:sp>
      <p:pic>
        <p:nvPicPr>
          <p:cNvPr id="4" name="3 - Θέση περιεχομένου" descr="1fcbaa4d840966c10ad619be80900cd996046840.jpg"/>
          <p:cNvPicPr>
            <a:picLocks noGrp="1" noChangeAspect="1"/>
          </p:cNvPicPr>
          <p:nvPr>
            <p:ph idx="1"/>
          </p:nvPr>
        </p:nvPicPr>
        <p:blipFill>
          <a:blip r:embed="rId2" cstate="print"/>
          <a:stretch>
            <a:fillRect/>
          </a:stretch>
        </p:blipFill>
        <p:spPr>
          <a:xfrm>
            <a:off x="1000100" y="1285860"/>
            <a:ext cx="6910406" cy="507209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Στην </a:t>
            </a:r>
            <a:r>
              <a:rPr lang="el-GR" sz="1800" dirty="0" smtClean="0"/>
              <a:t>γλυπτική </a:t>
            </a:r>
            <a:r>
              <a:rPr lang="el-GR" sz="1800" dirty="0" smtClean="0"/>
              <a:t>ο </a:t>
            </a:r>
            <a:r>
              <a:rPr lang="en-US" sz="1800" dirty="0" smtClean="0"/>
              <a:t>Umberto Boccioni </a:t>
            </a:r>
            <a:r>
              <a:rPr lang="el-GR" sz="1800" dirty="0" smtClean="0"/>
              <a:t>όντας πρωτοπόρος, με έργο ‘’μοναδικές φόρμες της συνέχειας στο χώρο’’ (</a:t>
            </a:r>
            <a:r>
              <a:rPr lang="en-US" sz="1800" dirty="0" smtClean="0"/>
              <a:t>unique forms of continuity in space) </a:t>
            </a:r>
            <a:r>
              <a:rPr lang="el-GR" sz="1800" dirty="0" smtClean="0"/>
              <a:t>και τρισδιάστατη προοπτική.</a:t>
            </a:r>
            <a:endParaRPr lang="el-GR" sz="1800" dirty="0"/>
          </a:p>
        </p:txBody>
      </p:sp>
      <p:pic>
        <p:nvPicPr>
          <p:cNvPr id="4" name="3 - Θέση περιεχομένου" descr="boccioni.jpg"/>
          <p:cNvPicPr>
            <a:picLocks noGrp="1" noChangeAspect="1"/>
          </p:cNvPicPr>
          <p:nvPr>
            <p:ph idx="1"/>
          </p:nvPr>
        </p:nvPicPr>
        <p:blipFill>
          <a:blip r:embed="rId2" cstate="print"/>
          <a:stretch>
            <a:fillRect/>
          </a:stretch>
        </p:blipFill>
        <p:spPr>
          <a:xfrm>
            <a:off x="1714480" y="1285860"/>
            <a:ext cx="6072230" cy="54292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285776"/>
            <a:ext cx="7772400" cy="1928826"/>
          </a:xfrm>
        </p:spPr>
        <p:txBody>
          <a:bodyPr>
            <a:normAutofit/>
          </a:bodyPr>
          <a:lstStyle/>
          <a:p>
            <a:r>
              <a:rPr lang="el-GR" sz="1800" dirty="0" smtClean="0"/>
              <a:t>Ο Φουτουρισμός,</a:t>
            </a:r>
            <a:r>
              <a:rPr lang="en-US" sz="1800" dirty="0" smtClean="0"/>
              <a:t> </a:t>
            </a:r>
            <a:r>
              <a:rPr lang="el-GR" sz="1800" dirty="0" smtClean="0"/>
              <a:t>υπήρξε και στην αρχιτεκτονική, με εκπροσώπους των </a:t>
            </a:r>
            <a:r>
              <a:rPr lang="en-US" sz="1800" dirty="0" smtClean="0"/>
              <a:t>Antonio </a:t>
            </a:r>
            <a:r>
              <a:rPr lang="en-US" sz="1800" dirty="0" err="1" smtClean="0"/>
              <a:t>Sant</a:t>
            </a:r>
            <a:r>
              <a:rPr lang="en-US" sz="1800" dirty="0" smtClean="0"/>
              <a:t> </a:t>
            </a:r>
            <a:r>
              <a:rPr lang="en-US" sz="1800" dirty="0" err="1" smtClean="0"/>
              <a:t>Elia</a:t>
            </a:r>
            <a:r>
              <a:rPr lang="en-US" sz="1800" dirty="0" smtClean="0"/>
              <a:t> </a:t>
            </a:r>
            <a:r>
              <a:rPr lang="el-GR" sz="1800" dirty="0" smtClean="0"/>
              <a:t>και ο </a:t>
            </a:r>
            <a:r>
              <a:rPr lang="en-US" sz="1800" dirty="0" err="1" smtClean="0"/>
              <a:t>Angielo</a:t>
            </a:r>
            <a:r>
              <a:rPr lang="en-US" sz="1800" dirty="0" smtClean="0"/>
              <a:t> </a:t>
            </a:r>
            <a:r>
              <a:rPr lang="en-US" sz="1800" dirty="0" err="1" smtClean="0"/>
              <a:t>Mazzoni</a:t>
            </a:r>
            <a:r>
              <a:rPr lang="el-GR" sz="1800" dirty="0" smtClean="0"/>
              <a:t>.</a:t>
            </a:r>
            <a:endParaRPr lang="el-GR" sz="1800" dirty="0"/>
          </a:p>
        </p:txBody>
      </p:sp>
      <p:sp>
        <p:nvSpPr>
          <p:cNvPr id="3" name="2 - Υπότιτλος"/>
          <p:cNvSpPr>
            <a:spLocks noGrp="1"/>
          </p:cNvSpPr>
          <p:nvPr>
            <p:ph type="subTitle" idx="1"/>
          </p:nvPr>
        </p:nvSpPr>
        <p:spPr>
          <a:xfrm rot="11914131" flipH="1" flipV="1">
            <a:off x="9575026" y="6625786"/>
            <a:ext cx="146553" cy="45719"/>
          </a:xfrm>
        </p:spPr>
        <p:txBody>
          <a:bodyPr>
            <a:normAutofit fontScale="25000" lnSpcReduction="20000"/>
          </a:bodyPr>
          <a:lstStyle/>
          <a:p>
            <a:endParaRPr lang="el-GR" dirty="0"/>
          </a:p>
        </p:txBody>
      </p:sp>
      <p:pic>
        <p:nvPicPr>
          <p:cNvPr id="4" name="3 - Εικόνα" descr="elia.jpg"/>
          <p:cNvPicPr>
            <a:picLocks noChangeAspect="1"/>
          </p:cNvPicPr>
          <p:nvPr/>
        </p:nvPicPr>
        <p:blipFill>
          <a:blip r:embed="rId3" cstate="print"/>
          <a:stretch>
            <a:fillRect/>
          </a:stretch>
        </p:blipFill>
        <p:spPr>
          <a:xfrm>
            <a:off x="2143108" y="1142984"/>
            <a:ext cx="4879450" cy="55721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1"/>
            <a:ext cx="7772400" cy="857256"/>
          </a:xfrm>
        </p:spPr>
        <p:txBody>
          <a:bodyPr>
            <a:normAutofit/>
          </a:bodyPr>
          <a:lstStyle/>
          <a:p>
            <a:endParaRPr lang="el-GR" sz="1800" dirty="0"/>
          </a:p>
        </p:txBody>
      </p:sp>
      <p:sp>
        <p:nvSpPr>
          <p:cNvPr id="3" name="2 - Υπότιτλος"/>
          <p:cNvSpPr>
            <a:spLocks noGrp="1"/>
          </p:cNvSpPr>
          <p:nvPr>
            <p:ph type="subTitle" idx="1"/>
          </p:nvPr>
        </p:nvSpPr>
        <p:spPr/>
        <p:txBody>
          <a:bodyPr/>
          <a:lstStyle/>
          <a:p>
            <a:endParaRPr lang="el-GR" dirty="0"/>
          </a:p>
        </p:txBody>
      </p:sp>
      <p:pic>
        <p:nvPicPr>
          <p:cNvPr id="4" name="3 - Εικόνα" descr="mazzoni.jpg"/>
          <p:cNvPicPr>
            <a:picLocks noChangeAspect="1"/>
          </p:cNvPicPr>
          <p:nvPr/>
        </p:nvPicPr>
        <p:blipFill>
          <a:blip r:embed="rId2" cstate="print"/>
          <a:stretch>
            <a:fillRect/>
          </a:stretch>
        </p:blipFill>
        <p:spPr>
          <a:xfrm>
            <a:off x="428596" y="214290"/>
            <a:ext cx="8358214" cy="63579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819</Words>
  <Application>Microsoft Office PowerPoint</Application>
  <PresentationFormat>On-screen Show (4:3)</PresentationFormat>
  <Paragraphs>34</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ΑΡΧΕΣ ΦΟΥΤΟΥΡΙΣΜΟΥ </vt:lpstr>
      <vt:lpstr>.  </vt:lpstr>
      <vt:lpstr> </vt:lpstr>
      <vt:lpstr>PowerPoint Presentation</vt:lpstr>
      <vt:lpstr>Άλλος ένας ο Anton Gulio Bragaglia o oποίος ασχολείται  κυρίως με φωτογραφία εν κινήσει. Επίσης, ασχολήθηκε με κινηματογράφο, θέατρο και χορό.</vt:lpstr>
      <vt:lpstr>Ο Carlo Carra με γνωστότερο έργο του ‘’η Κηδεία του Αναρχικού Γκαλλί’’(Funeral of the Αnarchist Galli) όπου διαφαίνεται ο δυναμισμός, η ορμή και ο ενθουσιασμός. </vt:lpstr>
      <vt:lpstr>Στην γλυπτική ο Umberto Boccioni όντας πρωτοπόρος, με έργο ‘’μοναδικές φόρμες της συνέχειας στο χώρο’’ (unique forms of continuity in space) και τρισδιάστατη προοπτική.</vt:lpstr>
      <vt:lpstr>Ο Φουτουρισμός, υπήρξε και στην αρχιτεκτονική, με εκπροσώπους των Antonio Sant Elia και ο Angielo Mazzoni.</vt:lpstr>
      <vt:lpstr>PowerPoint Presentation</vt:lpstr>
      <vt:lpstr>    Ο Φουτουρισμός παίρνει διαστάσεις και στη Ρωσία. Το Μανιφέστο ‘’Χαστούκι στο δημόσιο γούστο’’(a slap in the face of public taste)(1912) του Vladimir Mayakovsky που δημιουργεί σκάνδαλο, δεν σέβεται τους συμβολιστές Pushkin, Dostoevsky και Tolstoy. Το κίνημα επίσης, συμβαδίζει σε πολλά σημεία με τον Ιταλικό Φουτουρισμό τόσο με τον Εθνικισμό και με τα θέματά του όσο και με την επανάσταση της γλώσσας. Η Ρωσική Φουτουριστική ποίηση παρουσιάζει ωστόσο ειδικότερα χαρακτηριστικά δηλαδή ένα έντονο ενδιαφέρον για τη γλωσσολογία, την προσφυγή στη λαϊκή παράδοση, τη λαϊκή γλώσσα ,το δημοτικό τραγούδι, καθώς και τον ενθουσιασμό για επανάσταση  τη χρονολογία του 1917. Εκτός από τον Mayakovsky  βασικός ποιητής ήταν και ο Velimir Khlebnikov. Ο Mayakovsky δίνει έμφαση στα ηχητικά και εικαστικά στοιχεία. Επίσης, αναζητεί την παραφωνία και την σημασιολογική φωνητική παραμόρφωση. Οι Φουτουριστές επινοούν μία υπερνοηματική γλώσσα, την ‘’Zaum’’, η οποία περιορίζεται σε ένα ηχητικό παιχνίδι που θεωρείται ότι αντιστοιχεί σε μια άμεση σύλληψη της πραγματικότητας. Ο Igor Severyanin(1887-1941) ίδρυσε τον Εγώ-φουτουρισμό που ήταν λιγότερο ριζικός από τον Κυβο-φουτουρισμό. Το έργο του συνδυάζει τον ηδονισμό με τον πειραματισμό, κατάφερε λοιπόν να είναι πρωτοποριακός και ήταν αποδεκτό από πολύ κοινό. Στο περιθώριο του Φουτουρισμού υπήρξε ο ποιητής Boris Pasternak που δέχεται την επιρροή των προηγούμενων ποιητών, όμως απομακρύνεται πολύ γρήγορα από αυτούς.  </vt:lpstr>
      <vt:lpstr>    Σημαντικό ρόλο έπαιξε και η μουσική στο Φουτουρισμό. Ο ζωγράφος Luigi Russolo και ο Francesco Balilla Pratella που ήταν υπεύθυνοι για δύο σημαντικά Μανιφέστα: 1)’’Τέχνη του Θορύβου’’ και 2)’’Τεχνικό Μανιφέστο της Φουτουριστικής Μουσικής’’. Θεωρούν ότι η μουσική μπορεί να είναι οποιοσδήποτε ήχος της γης.     To κίνημα λοιπόν, του Φουτουρισμού έκλινε προς το φασισμό και τον εθνικισμό δηλαδή την ακροδεξιά, πρωτοποριακό για εκείνη την εποχή. Είναι ένα απ’ τα κυριότερα ουτοπικά κινήματα του 20ού αι. χωρίς μέτρο όπως και ο ιδρυτής του Marinetti. To πρώτο Μανιφέστο δημοσιεύεται στην εφημερίδα Le Figaro το 1909. Το κείμενο ήταν για την εποχή του αρκετά βάρβαρο, γιατί ζητούσε στην ουσία την καταστροφή των παραδοσιακών  πολιτιστικών θεσμών. Ο Marinetti  ζητά την καταστροφή της Βενετίας, τη χαρακτηρίζει ‘’λεπρή’’ γιατί βασιζόταν στον τουρισμό. Το 1933 επισκέφθηκε την Αθήνα, όπου βρίσκεται αντιμέτωπος με την εχθρότητα των διανοούμενων. Ο Αιμίλιος Χαρμούζος ως Ανδρέας Ζευβγάς, δημοσιεύει ένα φυλλάδιο με τίτλο ‘’Φουτουρισμός στο φως του Μαρξισμού’’ στο οποίο καταγγέλλεται η συνεργασία του Μarinetti  με τον Μussolini. Aν και αργότερα υπήρξε αντιπαράθεση μεταξύ τους, με αιτία τον Φουτουρισμό. Όμως έλαβε μέρος παρ’ όλα αυτά στον Β’ Παγκόσμιο πόλεμο στην Ιταλία στο πλευρό των Ναζιστών. Αν και το κίνημα αυτό είχε μία αντιφεμινιστική διάθεση (περιφρόνηση προς τη γυναίκα),ο Marinetti συνεργάστηκε με πολλές γυναίκες, όπως η Benedetta Cappa  που ήταν και σύζυγός του και ήταν ζωγράφος σχεδιάζοντας Φουτουριστικούς πίνακες.        </vt:lpstr>
      <vt:lpstr>PowerPoint Presentation</vt:lpstr>
      <vt:lpstr>Παρ’ όλες τις ακραίες απόψεις  του Φουτουρισμού  δεν μπορούμε να αμφισβητήσουμε  την πρωτοπορία του κινήματος  αυτού, καθώς στηρίχτηκαν και χτίστηκαν οι βάσεις στις νέες μορφές που εμφανίστηκαν την performance και τα happenings.</vt:lpstr>
      <vt:lpstr>        - klasikologotehnia block – η φωλιά του βιβλίου -wordpress.com -ergastiri.net  -εφημερίδα το βήμα (Βιστωνίτης Αναστάσης) -εφημερίδα η αυγή (περί Φουτουρισμού)</vt:lpstr>
    </vt:vector>
  </TitlesOfParts>
  <Company>Unknown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ΑΡΧΕΣ ΦΟΥΤΟΥΡΙΣΜΟΥ </dc:title>
  <dc:creator>Admin</dc:creator>
  <cp:lastModifiedBy>alkistis rammou</cp:lastModifiedBy>
  <cp:revision>121</cp:revision>
  <dcterms:created xsi:type="dcterms:W3CDTF">2015-11-28T16:10:36Z</dcterms:created>
  <dcterms:modified xsi:type="dcterms:W3CDTF">2015-12-14T22:46:20Z</dcterms:modified>
</cp:coreProperties>
</file>